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Aptos Bold" panose="020B0004020202020204" pitchFamily="34" charset="0"/>
      <p:regular r:id="rId15"/>
      <p:bold r:id="rId16"/>
    </p:embeddedFont>
    <p:embeddedFont>
      <p:font typeface="Aptos Italics" panose="020B0604020202020204" charset="0"/>
      <p:regular r:id="rId17"/>
    </p:embeddedFont>
    <p:embeddedFont>
      <p:font typeface="Roboto Bold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92EEE2-1075-8F09-81FE-C1AACC039146}" name="Blais, Melodie (she/her, elle)" initials="MB" userId="S::MBLAIS@tbs-sct.gc.ca::c9a4b1fa-fbf5-4c04-8e92-dfb69e2ede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4DAF0-F0FB-4329-8D5B-A772F1E20346}" v="4" dt="2025-11-18T16:03:14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4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svg"/><Relationship Id="rId7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41749" y="3975505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454226" y="1638300"/>
            <a:ext cx="13785310" cy="41634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9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20" normalizeH="0" baseline="0" noProof="0" dirty="0">
                <a:ln>
                  <a:noFill/>
                </a:ln>
                <a:solidFill>
                  <a:srgbClr val="3C646E"/>
                </a:solidFill>
                <a:effectLst/>
                <a:uLnTx/>
                <a:uFillTx/>
                <a:latin typeface="Aptos"/>
                <a:ea typeface="Aptos"/>
                <a:cs typeface="Aptos"/>
                <a:sym typeface="Aptos"/>
              </a:rPr>
              <a:t>Leveraging Artificial Intelligence to Improve Bilingualism in the Public Service</a:t>
            </a:r>
          </a:p>
        </p:txBody>
      </p:sp>
      <p:grpSp>
        <p:nvGrpSpPr>
          <p:cNvPr id="7" name="Group 7" descr="Empowering Bilingualism in the Public Service&#10;"/>
          <p:cNvGrpSpPr/>
          <p:nvPr/>
        </p:nvGrpSpPr>
        <p:grpSpPr>
          <a:xfrm>
            <a:off x="454226" y="6822268"/>
            <a:ext cx="10309373" cy="1195843"/>
            <a:chOff x="0" y="0"/>
            <a:chExt cx="13745831" cy="159445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45831" cy="1594458"/>
              <a:chOff x="0" y="0"/>
              <a:chExt cx="2438292" cy="28283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38292" cy="282831"/>
              </a:xfrm>
              <a:custGeom>
                <a:avLst/>
                <a:gdLst/>
                <a:ahLst/>
                <a:cxnLst/>
                <a:rect l="l" t="t" r="r" b="b"/>
                <a:pathLst>
                  <a:path w="2438292" h="282831">
                    <a:moveTo>
                      <a:pt x="17272" y="0"/>
                    </a:moveTo>
                    <a:lnTo>
                      <a:pt x="2421020" y="0"/>
                    </a:lnTo>
                    <a:cubicBezTo>
                      <a:pt x="2430559" y="0"/>
                      <a:pt x="2438292" y="7733"/>
                      <a:pt x="2438292" y="17272"/>
                    </a:cubicBezTo>
                    <a:lnTo>
                      <a:pt x="2438292" y="265559"/>
                    </a:lnTo>
                    <a:cubicBezTo>
                      <a:pt x="2438292" y="270140"/>
                      <a:pt x="2436472" y="274533"/>
                      <a:pt x="2433233" y="277773"/>
                    </a:cubicBezTo>
                    <a:cubicBezTo>
                      <a:pt x="2429994" y="281012"/>
                      <a:pt x="2425601" y="282831"/>
                      <a:pt x="2421020" y="282831"/>
                    </a:cubicBezTo>
                    <a:lnTo>
                      <a:pt x="17272" y="282831"/>
                    </a:lnTo>
                    <a:cubicBezTo>
                      <a:pt x="12691" y="282831"/>
                      <a:pt x="8298" y="281012"/>
                      <a:pt x="5059" y="277773"/>
                    </a:cubicBezTo>
                    <a:cubicBezTo>
                      <a:pt x="1820" y="274533"/>
                      <a:pt x="0" y="270140"/>
                      <a:pt x="0" y="265559"/>
                    </a:cubicBezTo>
                    <a:lnTo>
                      <a:pt x="0" y="17272"/>
                    </a:lnTo>
                    <a:cubicBezTo>
                      <a:pt x="0" y="12691"/>
                      <a:pt x="1820" y="8298"/>
                      <a:pt x="5059" y="5059"/>
                    </a:cubicBezTo>
                    <a:cubicBezTo>
                      <a:pt x="8298" y="1820"/>
                      <a:pt x="12691" y="0"/>
                      <a:pt x="17272" y="0"/>
                    </a:cubicBezTo>
                    <a:close/>
                  </a:path>
                </a:pathLst>
              </a:custGeom>
              <a:solidFill>
                <a:srgbClr val="3C646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438292" cy="3209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63515" y="513638"/>
              <a:ext cx="13093321" cy="614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7"/>
                </a:lnSpc>
                <a:spcBef>
                  <a:spcPct val="0"/>
                </a:spcBef>
              </a:pPr>
              <a:r>
                <a:rPr lang="en-US" sz="3299" spc="-6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Empowering Bilingualism in the Public Service</a:t>
              </a:r>
            </a:p>
          </p:txBody>
        </p:sp>
      </p:grp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4149" y="4127905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46549" y="4280305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23A9E532-EEBF-8690-1237-07159CDCB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13082" y="9553299"/>
            <a:ext cx="18324647" cy="777626"/>
            <a:chOff x="0" y="0"/>
            <a:chExt cx="24432863" cy="1036835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6402C116-F2AB-41E5-1E81-FB35CBD113AA}"/>
                </a:ext>
              </a:extLst>
            </p:cNvPr>
            <p:cNvSpPr/>
            <p:nvPr/>
          </p:nvSpPr>
          <p:spPr>
            <a:xfrm>
              <a:off x="3164452" y="0"/>
              <a:ext cx="21268411" cy="1036835"/>
            </a:xfrm>
            <a:custGeom>
              <a:avLst/>
              <a:gdLst/>
              <a:ahLst/>
              <a:cxnLst/>
              <a:rect l="l" t="t" r="r" b="b"/>
              <a:pathLst>
                <a:path w="21268411" h="1036835">
                  <a:moveTo>
                    <a:pt x="0" y="0"/>
                  </a:moveTo>
                  <a:lnTo>
                    <a:pt x="21268411" y="0"/>
                  </a:lnTo>
                  <a:lnTo>
                    <a:pt x="21268411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E41A4AF6-8434-27BE-CADD-F43B3A7AE9B0}"/>
                </a:ext>
              </a:extLst>
            </p:cNvPr>
            <p:cNvSpPr/>
            <p:nvPr/>
          </p:nvSpPr>
          <p:spPr>
            <a:xfrm>
              <a:off x="0" y="0"/>
              <a:ext cx="6773262" cy="1036835"/>
            </a:xfrm>
            <a:custGeom>
              <a:avLst/>
              <a:gdLst/>
              <a:ahLst/>
              <a:cxnLst/>
              <a:rect l="l" t="t" r="r" b="b"/>
              <a:pathLst>
                <a:path w="6773262" h="1036835">
                  <a:moveTo>
                    <a:pt x="0" y="0"/>
                  </a:moveTo>
                  <a:lnTo>
                    <a:pt x="6773262" y="0"/>
                  </a:lnTo>
                  <a:lnTo>
                    <a:pt x="6773262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00407" r="-1359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DEC36259-2F42-5C77-3E77-7C2A2247E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6647" y="0"/>
            <a:ext cx="18324647" cy="777626"/>
            <a:chOff x="0" y="0"/>
            <a:chExt cx="24432863" cy="1036835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01BA767A-9EF4-078B-7E93-4AFDB9E9B6F9}"/>
                </a:ext>
              </a:extLst>
            </p:cNvPr>
            <p:cNvSpPr/>
            <p:nvPr/>
          </p:nvSpPr>
          <p:spPr>
            <a:xfrm>
              <a:off x="3164452" y="0"/>
              <a:ext cx="21268411" cy="1036835"/>
            </a:xfrm>
            <a:custGeom>
              <a:avLst/>
              <a:gdLst/>
              <a:ahLst/>
              <a:cxnLst/>
              <a:rect l="l" t="t" r="r" b="b"/>
              <a:pathLst>
                <a:path w="21268411" h="1036835">
                  <a:moveTo>
                    <a:pt x="0" y="0"/>
                  </a:moveTo>
                  <a:lnTo>
                    <a:pt x="21268411" y="0"/>
                  </a:lnTo>
                  <a:lnTo>
                    <a:pt x="21268411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F9E50231-1C41-CFCA-6EB8-C421F90A0679}"/>
                </a:ext>
              </a:extLst>
            </p:cNvPr>
            <p:cNvSpPr/>
            <p:nvPr/>
          </p:nvSpPr>
          <p:spPr>
            <a:xfrm>
              <a:off x="0" y="0"/>
              <a:ext cx="6773262" cy="1036835"/>
            </a:xfrm>
            <a:custGeom>
              <a:avLst/>
              <a:gdLst/>
              <a:ahLst/>
              <a:cxnLst/>
              <a:rect l="l" t="t" r="r" b="b"/>
              <a:pathLst>
                <a:path w="6773262" h="1036835">
                  <a:moveTo>
                    <a:pt x="0" y="0"/>
                  </a:moveTo>
                  <a:lnTo>
                    <a:pt x="6773262" y="0"/>
                  </a:lnTo>
                  <a:lnTo>
                    <a:pt x="6773262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00407" r="-1359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3557" y="5168650"/>
            <a:ext cx="8403996" cy="4201998"/>
          </a:xfrm>
          <a:custGeom>
            <a:avLst/>
            <a:gdLst/>
            <a:ahLst/>
            <a:cxnLst/>
            <a:rect l="l" t="t" r="r" b="b"/>
            <a:pathLst>
              <a:path w="8403996" h="4201998">
                <a:moveTo>
                  <a:pt x="0" y="0"/>
                </a:moveTo>
                <a:lnTo>
                  <a:pt x="8403995" y="0"/>
                </a:lnTo>
                <a:lnTo>
                  <a:pt x="8403995" y="4201998"/>
                </a:lnTo>
                <a:lnTo>
                  <a:pt x="0" y="4201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454226" y="624589"/>
            <a:ext cx="13785310" cy="8844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9" b="0" i="0" u="none" strike="noStrike" kern="1200" cap="none" spc="-12" normalizeH="0" baseline="0" noProof="0" dirty="0">
                <a:ln>
                  <a:noFill/>
                </a:ln>
                <a:solidFill>
                  <a:srgbClr val="3C646E"/>
                </a:solidFill>
                <a:effectLst/>
                <a:uLnTx/>
                <a:uFillTx/>
                <a:latin typeface="Aptos"/>
                <a:ea typeface="Aptos"/>
                <a:cs typeface="Aptos"/>
                <a:sym typeface="Aptos"/>
              </a:rPr>
              <a:t>Why now? Why AI for OL?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4226" y="1919287"/>
            <a:ext cx="8689774" cy="64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  <a:spcBef>
                <a:spcPct val="0"/>
              </a:spcBef>
            </a:pPr>
            <a:r>
              <a:rPr lang="en-US" sz="4299" b="1">
                <a:solidFill>
                  <a:srgbClr val="3C646E"/>
                </a:solidFill>
                <a:latin typeface="Aptos Bold"/>
                <a:ea typeface="Aptos Bold"/>
                <a:cs typeface="Aptos Bold"/>
                <a:sym typeface="Aptos Bold"/>
              </a:rPr>
              <a:t>🧠 AI is Ready—Are We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8684" y="2600325"/>
            <a:ext cx="9663065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AI tools for language-related applications are mature and scalable.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4226" y="3895725"/>
            <a:ext cx="868977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  <a:spcBef>
                <a:spcPct val="0"/>
              </a:spcBef>
            </a:pPr>
            <a:r>
              <a:rPr lang="en-US" sz="4299" b="1">
                <a:solidFill>
                  <a:srgbClr val="3C646E"/>
                </a:solidFill>
                <a:latin typeface="Aptos Bold"/>
                <a:ea typeface="Aptos Bold"/>
                <a:cs typeface="Aptos Bold"/>
                <a:sym typeface="Aptos Bold"/>
              </a:rPr>
              <a:t>🎯 Strategic Alignment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8684" y="4581525"/>
            <a:ext cx="889909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Responds to the PM’s mandate to deploy AI at scale.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4226" y="5905500"/>
            <a:ext cx="652183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  <a:spcBef>
                <a:spcPct val="0"/>
              </a:spcBef>
            </a:pPr>
            <a:r>
              <a:rPr lang="en-US" sz="4299" b="1">
                <a:solidFill>
                  <a:srgbClr val="3C646E"/>
                </a:solidFill>
                <a:latin typeface="Aptos Bold"/>
                <a:ea typeface="Aptos Bold"/>
                <a:cs typeface="Aptos Bold"/>
                <a:sym typeface="Aptos Bold"/>
              </a:rPr>
              <a:t>🌍 A Unique Opportunity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8684" y="6591300"/>
            <a:ext cx="8224873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Make a more linguistically inclusive workplace.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E60E57B5-CB02-CFBD-3E9C-AFECA59D7909}"/>
              </a:ext>
            </a:extLst>
          </p:cNvPr>
          <p:cNvSpPr txBox="1"/>
          <p:nvPr/>
        </p:nvSpPr>
        <p:spPr>
          <a:xfrm>
            <a:off x="454225" y="7836452"/>
            <a:ext cx="8224873" cy="646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59"/>
              </a:lnSpc>
              <a:spcBef>
                <a:spcPct val="0"/>
              </a:spcBef>
            </a:pPr>
            <a:r>
              <a:rPr lang="en-US" sz="4299" b="1">
                <a:solidFill>
                  <a:srgbClr val="3C646E"/>
                </a:solidFill>
                <a:latin typeface="Aptos Bold"/>
                <a:ea typeface="Aptos Bold"/>
                <a:cs typeface="Aptos Bold"/>
                <a:sym typeface="Aptos Bold"/>
              </a:rPr>
              <a:t>🛡️ Responsible Implementation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F7B18F69-9221-A8C5-0CDC-4FA5AD2835BD}"/>
              </a:ext>
            </a:extLst>
          </p:cNvPr>
          <p:cNvSpPr txBox="1"/>
          <p:nvPr/>
        </p:nvSpPr>
        <p:spPr>
          <a:xfrm>
            <a:off x="1390716" y="8522252"/>
            <a:ext cx="8224873" cy="88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Establish clear guidance to ensure responsible AI use.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80815" y="6591831"/>
            <a:ext cx="7073232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 b="1" i="1" dirty="0">
                <a:latin typeface="Aptos" panose="020B0004020202020204" pitchFamily="34" charset="0"/>
                <a:ea typeface="Aptos Bold Italics"/>
                <a:cs typeface="Aptos Bold Italics"/>
                <a:sym typeface="Aptos Bold Italics"/>
              </a:rPr>
              <a:t>We will be relentless in looking for ways to make government more efficient. The potential of AI to improve services and delivery must be included in that work.</a:t>
            </a:r>
          </a:p>
          <a:p>
            <a:pPr algn="ctr">
              <a:lnSpc>
                <a:spcPts val="2520"/>
              </a:lnSpc>
            </a:pPr>
            <a:r>
              <a:rPr lang="en-US" sz="2100" dirty="0">
                <a:solidFill>
                  <a:srgbClr val="3C646E"/>
                </a:solidFill>
                <a:latin typeface="Aptos"/>
                <a:ea typeface="Aptos"/>
                <a:cs typeface="Aptos"/>
                <a:sym typeface="Aptos"/>
              </a:rPr>
              <a:t>— Prime Minister Mark Carney</a:t>
            </a:r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41749" y="-54131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4149" y="-52607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46549" y="-51083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44113A68-E59F-2F83-C40D-548FB155D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13082" y="9553299"/>
            <a:ext cx="18324647" cy="777626"/>
            <a:chOff x="0" y="0"/>
            <a:chExt cx="24432863" cy="1036835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83E110CB-78EF-DBBD-780E-AD7EC7AABAF4}"/>
                </a:ext>
              </a:extLst>
            </p:cNvPr>
            <p:cNvSpPr/>
            <p:nvPr/>
          </p:nvSpPr>
          <p:spPr>
            <a:xfrm>
              <a:off x="3164452" y="0"/>
              <a:ext cx="21268411" cy="1036835"/>
            </a:xfrm>
            <a:custGeom>
              <a:avLst/>
              <a:gdLst/>
              <a:ahLst/>
              <a:cxnLst/>
              <a:rect l="l" t="t" r="r" b="b"/>
              <a:pathLst>
                <a:path w="21268411" h="1036835">
                  <a:moveTo>
                    <a:pt x="0" y="0"/>
                  </a:moveTo>
                  <a:lnTo>
                    <a:pt x="21268411" y="0"/>
                  </a:lnTo>
                  <a:lnTo>
                    <a:pt x="21268411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C36968D2-B93B-2958-0E75-6846DADEA6B5}"/>
                </a:ext>
              </a:extLst>
            </p:cNvPr>
            <p:cNvSpPr/>
            <p:nvPr/>
          </p:nvSpPr>
          <p:spPr>
            <a:xfrm>
              <a:off x="0" y="0"/>
              <a:ext cx="6773262" cy="1036835"/>
            </a:xfrm>
            <a:custGeom>
              <a:avLst/>
              <a:gdLst/>
              <a:ahLst/>
              <a:cxnLst/>
              <a:rect l="l" t="t" r="r" b="b"/>
              <a:pathLst>
                <a:path w="6773262" h="1036835">
                  <a:moveTo>
                    <a:pt x="0" y="0"/>
                  </a:moveTo>
                  <a:lnTo>
                    <a:pt x="6773262" y="0"/>
                  </a:lnTo>
                  <a:lnTo>
                    <a:pt x="6773262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00407" r="-1359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13082" y="9553299"/>
            <a:ext cx="18324647" cy="777626"/>
            <a:chOff x="0" y="0"/>
            <a:chExt cx="24432863" cy="1036835"/>
          </a:xfrm>
        </p:grpSpPr>
        <p:sp>
          <p:nvSpPr>
            <p:cNvPr id="3" name="Freeform 3"/>
            <p:cNvSpPr/>
            <p:nvPr/>
          </p:nvSpPr>
          <p:spPr>
            <a:xfrm>
              <a:off x="3164452" y="0"/>
              <a:ext cx="21268411" cy="1036835"/>
            </a:xfrm>
            <a:custGeom>
              <a:avLst/>
              <a:gdLst/>
              <a:ahLst/>
              <a:cxnLst/>
              <a:rect l="l" t="t" r="r" b="b"/>
              <a:pathLst>
                <a:path w="21268411" h="1036835">
                  <a:moveTo>
                    <a:pt x="0" y="0"/>
                  </a:moveTo>
                  <a:lnTo>
                    <a:pt x="21268411" y="0"/>
                  </a:lnTo>
                  <a:lnTo>
                    <a:pt x="21268411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773262" cy="1036835"/>
            </a:xfrm>
            <a:custGeom>
              <a:avLst/>
              <a:gdLst/>
              <a:ahLst/>
              <a:cxnLst/>
              <a:rect l="l" t="t" r="r" b="b"/>
              <a:pathLst>
                <a:path w="6773262" h="1036835">
                  <a:moveTo>
                    <a:pt x="0" y="0"/>
                  </a:moveTo>
                  <a:lnTo>
                    <a:pt x="6773262" y="0"/>
                  </a:lnTo>
                  <a:lnTo>
                    <a:pt x="6773262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0407" r="-1359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54226" y="624589"/>
            <a:ext cx="13785310" cy="8844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9" b="0" i="0" u="none" strike="noStrike" kern="1200" cap="none" spc="-12" normalizeH="0" baseline="0" noProof="0" dirty="0">
                <a:ln>
                  <a:noFill/>
                </a:ln>
                <a:solidFill>
                  <a:srgbClr val="3C646E"/>
                </a:solidFill>
                <a:effectLst/>
                <a:uLnTx/>
                <a:uFillTx/>
                <a:latin typeface="Aptos"/>
                <a:ea typeface="Aptos"/>
                <a:cs typeface="Aptos"/>
                <a:sym typeface="Aptos"/>
              </a:rPr>
              <a:t>How can AI support OL?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365711" y="95548"/>
            <a:ext cx="10788822" cy="8191692"/>
            <a:chOff x="0" y="0"/>
            <a:chExt cx="14385096" cy="10922255"/>
          </a:xfrm>
        </p:grpSpPr>
        <p:grpSp>
          <p:nvGrpSpPr>
            <p:cNvPr id="7" name="Group 7"/>
            <p:cNvGrpSpPr/>
            <p:nvPr/>
          </p:nvGrpSpPr>
          <p:grpSpPr>
            <a:xfrm rot="-2941598">
              <a:off x="1019512" y="4938265"/>
              <a:ext cx="4964478" cy="4964478"/>
              <a:chOff x="0" y="0"/>
              <a:chExt cx="558800" cy="558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3C646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2491996">
              <a:off x="4510058" y="1021753"/>
              <a:ext cx="4964478" cy="4964478"/>
              <a:chOff x="0" y="0"/>
              <a:chExt cx="558800" cy="558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6BC2B1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7994325">
              <a:off x="8394099" y="4555836"/>
              <a:ext cx="4964478" cy="4964478"/>
              <a:chOff x="0" y="0"/>
              <a:chExt cx="558800" cy="558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FAAA6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5408683" y="4223024"/>
            <a:ext cx="764891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 b="1">
                <a:solidFill>
                  <a:srgbClr val="B55711"/>
                </a:solidFill>
                <a:latin typeface="Aptos Bold"/>
                <a:ea typeface="Aptos Bold"/>
                <a:cs typeface="Aptos Bold"/>
                <a:sym typeface="Aptos Bold"/>
              </a:rPr>
              <a:t>Language Training and Self-Assessments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B55711"/>
                </a:solidFill>
                <a:latin typeface="Aptos"/>
                <a:ea typeface="Aptos"/>
                <a:cs typeface="Aptos"/>
                <a:sym typeface="Aptos"/>
              </a:rPr>
              <a:t>AI tools for personalized, flexible learning and diagnostics.</a:t>
            </a:r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41749" y="-54131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1397" y="5742393"/>
            <a:ext cx="10766603" cy="3621494"/>
          </a:xfrm>
          <a:custGeom>
            <a:avLst/>
            <a:gdLst/>
            <a:ahLst/>
            <a:cxnLst/>
            <a:rect l="l" t="t" r="r" b="b"/>
            <a:pathLst>
              <a:path w="10766603" h="3621494">
                <a:moveTo>
                  <a:pt x="0" y="0"/>
                </a:moveTo>
                <a:lnTo>
                  <a:pt x="10766603" y="0"/>
                </a:lnTo>
                <a:lnTo>
                  <a:pt x="10766603" y="3621494"/>
                </a:lnTo>
                <a:lnTo>
                  <a:pt x="0" y="36214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6" r="-16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54226" y="624589"/>
            <a:ext cx="13785310" cy="8844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9" b="0" i="0" u="none" strike="noStrike" kern="1200" cap="none" spc="-12" normalizeH="0" baseline="0" noProof="0" dirty="0">
                <a:ln>
                  <a:noFill/>
                </a:ln>
                <a:solidFill>
                  <a:srgbClr val="3C646E"/>
                </a:solidFill>
                <a:effectLst/>
                <a:uLnTx/>
                <a:uFillTx/>
                <a:latin typeface="Aptos"/>
                <a:ea typeface="Aptos"/>
                <a:cs typeface="Aptos"/>
                <a:sym typeface="Aptos"/>
              </a:rPr>
              <a:t>How can AI support OL?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57368" y="1828663"/>
            <a:ext cx="828438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 b="1">
                <a:solidFill>
                  <a:srgbClr val="B55711"/>
                </a:solidFill>
                <a:latin typeface="Aptos Bold"/>
                <a:ea typeface="Aptos Bold"/>
                <a:cs typeface="Aptos Bold"/>
                <a:sym typeface="Aptos Bold"/>
              </a:rPr>
              <a:t>Language Training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57368" y="2600188"/>
            <a:ext cx="7577364" cy="2683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Why AI? </a:t>
            </a:r>
            <a:r>
              <a:rPr lang="en-US" sz="2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Personalized pathways, immersive experiences, anytime access.</a:t>
            </a:r>
          </a:p>
          <a:p>
            <a:pPr algn="l">
              <a:lnSpc>
                <a:spcPts val="3480"/>
              </a:lnSpc>
            </a:pPr>
            <a:endParaRPr lang="en-US" sz="29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626111" lvl="1" indent="-31305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What’s next? </a:t>
            </a:r>
            <a:r>
              <a:rPr lang="en-US" sz="2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Partnering with experts, sharing best practices, building a resource hub.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57368" y="5579605"/>
            <a:ext cx="828438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 b="1">
                <a:solidFill>
                  <a:srgbClr val="B55711"/>
                </a:solidFill>
                <a:latin typeface="Aptos Bold"/>
                <a:ea typeface="Aptos Bold"/>
                <a:cs typeface="Aptos Bold"/>
                <a:sym typeface="Aptos Bold"/>
              </a:rPr>
              <a:t>Self-Assessments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57368" y="6286637"/>
            <a:ext cx="7577364" cy="2234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Why AI? </a:t>
            </a:r>
            <a:r>
              <a:rPr lang="en-US" sz="2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Instant feedback, skill retention, regular check-ins.</a:t>
            </a:r>
          </a:p>
          <a:p>
            <a:pPr algn="l">
              <a:lnSpc>
                <a:spcPts val="3480"/>
              </a:lnSpc>
            </a:pPr>
            <a:endParaRPr lang="en-US" sz="29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626111" lvl="1" indent="-313055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What’s next? </a:t>
            </a:r>
            <a:r>
              <a:rPr lang="en-US" sz="2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Expand trial with two platforms and more participants.</a:t>
            </a:r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94008">
            <a:off x="-11579252" y="-2309854"/>
            <a:ext cx="15235773" cy="11568154"/>
            <a:chOff x="0" y="0"/>
            <a:chExt cx="20314364" cy="15424205"/>
          </a:xfrm>
        </p:grpSpPr>
        <p:grpSp>
          <p:nvGrpSpPr>
            <p:cNvPr id="13" name="Group 13"/>
            <p:cNvGrpSpPr/>
            <p:nvPr/>
          </p:nvGrpSpPr>
          <p:grpSpPr>
            <a:xfrm rot="-2941598">
              <a:off x="1439735" y="6973726"/>
              <a:ext cx="7010743" cy="7010743"/>
              <a:chOff x="0" y="0"/>
              <a:chExt cx="558800" cy="558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3C646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2491996">
              <a:off x="6369020" y="1442901"/>
              <a:ext cx="7010743" cy="7010743"/>
              <a:chOff x="0" y="0"/>
              <a:chExt cx="558800" cy="558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6BC2B1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7994325">
              <a:off x="11853990" y="6433666"/>
              <a:ext cx="7010743" cy="7010743"/>
              <a:chOff x="0" y="0"/>
              <a:chExt cx="558800" cy="558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FAAA6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41749" y="-54131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6F7AEDA6-7521-0F8E-34B0-265810FE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13082" y="9553299"/>
            <a:ext cx="18324647" cy="777626"/>
            <a:chOff x="0" y="0"/>
            <a:chExt cx="24432863" cy="1036835"/>
          </a:xfrm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E415A252-E7ED-1055-874F-61C75BF3AB40}"/>
                </a:ext>
              </a:extLst>
            </p:cNvPr>
            <p:cNvSpPr/>
            <p:nvPr/>
          </p:nvSpPr>
          <p:spPr>
            <a:xfrm>
              <a:off x="3164452" y="0"/>
              <a:ext cx="21268411" cy="1036835"/>
            </a:xfrm>
            <a:custGeom>
              <a:avLst/>
              <a:gdLst/>
              <a:ahLst/>
              <a:cxnLst/>
              <a:rect l="l" t="t" r="r" b="b"/>
              <a:pathLst>
                <a:path w="21268411" h="1036835">
                  <a:moveTo>
                    <a:pt x="0" y="0"/>
                  </a:moveTo>
                  <a:lnTo>
                    <a:pt x="21268411" y="0"/>
                  </a:lnTo>
                  <a:lnTo>
                    <a:pt x="21268411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4">
              <a:extLst>
                <a:ext uri="{FF2B5EF4-FFF2-40B4-BE49-F238E27FC236}">
                  <a16:creationId xmlns:a16="http://schemas.microsoft.com/office/drawing/2014/main" id="{14ABC5A9-424C-7AA5-BCDD-F477F83F13E4}"/>
                </a:ext>
              </a:extLst>
            </p:cNvPr>
            <p:cNvSpPr/>
            <p:nvPr/>
          </p:nvSpPr>
          <p:spPr>
            <a:xfrm>
              <a:off x="0" y="0"/>
              <a:ext cx="6773262" cy="1036835"/>
            </a:xfrm>
            <a:custGeom>
              <a:avLst/>
              <a:gdLst/>
              <a:ahLst/>
              <a:cxnLst/>
              <a:rect l="l" t="t" r="r" b="b"/>
              <a:pathLst>
                <a:path w="6773262" h="1036835">
                  <a:moveTo>
                    <a:pt x="0" y="0"/>
                  </a:moveTo>
                  <a:lnTo>
                    <a:pt x="6773262" y="0"/>
                  </a:lnTo>
                  <a:lnTo>
                    <a:pt x="6773262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00407" r="-1359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9" name="Group 38" descr="Questionnaire Corner&#10;How did you respond?&#10;&#10;AI for Language Training&#10;16%&#10;&#10;AI for Self-Assessments&#10;0%">
            <a:extLst>
              <a:ext uri="{FF2B5EF4-FFF2-40B4-BE49-F238E27FC236}">
                <a16:creationId xmlns:a16="http://schemas.microsoft.com/office/drawing/2014/main" id="{8A60958D-A929-89DF-7966-45E69847ED39}"/>
              </a:ext>
            </a:extLst>
          </p:cNvPr>
          <p:cNvGrpSpPr/>
          <p:nvPr/>
        </p:nvGrpSpPr>
        <p:grpSpPr>
          <a:xfrm>
            <a:off x="10888442" y="2211762"/>
            <a:ext cx="7577364" cy="5863476"/>
            <a:chOff x="10888442" y="2211762"/>
            <a:chExt cx="7577364" cy="586347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02A5C3F-B14D-B918-4F29-9E287CA69316}"/>
                </a:ext>
              </a:extLst>
            </p:cNvPr>
            <p:cNvGrpSpPr/>
            <p:nvPr/>
          </p:nvGrpSpPr>
          <p:grpSpPr>
            <a:xfrm>
              <a:off x="10888442" y="2211762"/>
              <a:ext cx="7577364" cy="5863476"/>
              <a:chOff x="10888442" y="2211762"/>
              <a:chExt cx="7577364" cy="5863476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11514184" y="2211762"/>
                <a:ext cx="6325880" cy="5863476"/>
                <a:chOff x="0" y="0"/>
                <a:chExt cx="1750648" cy="1622681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1750648" cy="1622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48" h="1622681">
                      <a:moveTo>
                        <a:pt x="72207" y="0"/>
                      </a:moveTo>
                      <a:lnTo>
                        <a:pt x="1678441" y="0"/>
                      </a:lnTo>
                      <a:cubicBezTo>
                        <a:pt x="1697592" y="0"/>
                        <a:pt x="1715958" y="7608"/>
                        <a:pt x="1729499" y="21149"/>
                      </a:cubicBezTo>
                      <a:cubicBezTo>
                        <a:pt x="1743041" y="34690"/>
                        <a:pt x="1750648" y="53057"/>
                        <a:pt x="1750648" y="72207"/>
                      </a:cubicBezTo>
                      <a:lnTo>
                        <a:pt x="1750648" y="1550474"/>
                      </a:lnTo>
                      <a:cubicBezTo>
                        <a:pt x="1750648" y="1590353"/>
                        <a:pt x="1718320" y="1622681"/>
                        <a:pt x="1678441" y="1622681"/>
                      </a:cubicBezTo>
                      <a:lnTo>
                        <a:pt x="72207" y="1622681"/>
                      </a:lnTo>
                      <a:cubicBezTo>
                        <a:pt x="53057" y="1622681"/>
                        <a:pt x="34690" y="1615073"/>
                        <a:pt x="21149" y="1601532"/>
                      </a:cubicBezTo>
                      <a:cubicBezTo>
                        <a:pt x="7608" y="1587990"/>
                        <a:pt x="0" y="1569624"/>
                        <a:pt x="0" y="1550474"/>
                      </a:cubicBezTo>
                      <a:lnTo>
                        <a:pt x="0" y="72207"/>
                      </a:lnTo>
                      <a:cubicBezTo>
                        <a:pt x="0" y="32328"/>
                        <a:pt x="32328" y="0"/>
                        <a:pt x="7220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69804"/>
                  </a:srgbClr>
                </a:solidFill>
                <a:ln w="38100" cap="rnd">
                  <a:solidFill>
                    <a:srgbClr val="B55711">
                      <a:alpha val="69804"/>
                    </a:srgbClr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0" y="-38100"/>
                  <a:ext cx="1750648" cy="1660781"/>
                </a:xfrm>
                <a:prstGeom prst="rect">
                  <a:avLst/>
                </a:prstGeom>
              </p:spPr>
              <p:txBody>
                <a:bodyPr lIns="43415" tIns="43415" rIns="43415" bIns="43415" rtlCol="0" anchor="ctr"/>
                <a:lstStyle/>
                <a:p>
                  <a:pPr algn="ctr">
                    <a:lnSpc>
                      <a:spcPts val="3157"/>
                    </a:lnSpc>
                  </a:pPr>
                  <a:endParaRPr/>
                </a:p>
              </p:txBody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10888442" y="2476363"/>
                <a:ext cx="7577364" cy="11620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159"/>
                  </a:lnSpc>
                </a:pPr>
                <a:r>
                  <a:rPr lang="en-US" sz="4299" b="1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Questionnaire Corner</a:t>
                </a:r>
              </a:p>
              <a:p>
                <a:pPr algn="ctr">
                  <a:lnSpc>
                    <a:spcPts val="4199"/>
                  </a:lnSpc>
                </a:pPr>
                <a:r>
                  <a:rPr lang="en-US" sz="3499" i="1" dirty="0">
                    <a:solidFill>
                      <a:srgbClr val="000000"/>
                    </a:solidFill>
                    <a:latin typeface="Aptos Italics"/>
                    <a:ea typeface="Aptos Italics"/>
                    <a:cs typeface="Aptos Italics"/>
                    <a:sym typeface="Aptos Italics"/>
                  </a:rPr>
                  <a:t>How did you respond?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0888442" y="4000363"/>
                <a:ext cx="7577364" cy="428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480"/>
                  </a:lnSpc>
                </a:pPr>
                <a:r>
                  <a:rPr lang="en-US" sz="2900" b="1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AI for Language Training</a:t>
                </a:r>
              </a:p>
            </p:txBody>
          </p:sp>
          <p:sp>
            <p:nvSpPr>
              <p:cNvPr id="29" name="TextBox 29" descr="Questionnaire Corner&#10;How did you respond?&#10;&#10;AI for Language Training&#10;16%&#10;&#10;AI for Self-Assessments&#10;0%"/>
              <p:cNvSpPr txBox="1"/>
              <p:nvPr/>
            </p:nvSpPr>
            <p:spPr>
              <a:xfrm>
                <a:off x="10888442" y="6215743"/>
                <a:ext cx="7577364" cy="428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480"/>
                  </a:lnSpc>
                </a:pPr>
                <a:r>
                  <a:rPr lang="en-US" sz="2900" b="1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AI for Self-Assessments</a:t>
                </a:r>
              </a:p>
            </p:txBody>
          </p:sp>
          <p:pic>
            <p:nvPicPr>
              <p:cNvPr id="30" name="Picture 30" descr="progress bar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2595" y="6703047"/>
                <a:ext cx="4120892" cy="1285336"/>
              </a:xfrm>
              <a:prstGeom prst="rect">
                <a:avLst/>
              </a:prstGeom>
            </p:spPr>
          </p:pic>
        </p:grpSp>
        <p:pic>
          <p:nvPicPr>
            <p:cNvPr id="38" name="Picture 6" descr="progress bar">
              <a:extLst>
                <a:ext uri="{FF2B5EF4-FFF2-40B4-BE49-F238E27FC236}">
                  <a16:creationId xmlns:a16="http://schemas.microsoft.com/office/drawing/2014/main" id="{10B9E262-CF1B-A32A-8726-84B919F45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55916" y="4574688"/>
              <a:ext cx="4442416" cy="13389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54226" y="624589"/>
            <a:ext cx="13785310" cy="8844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9" b="0" i="0" u="none" strike="noStrike" kern="1200" cap="none" spc="-12" normalizeH="0" baseline="0" noProof="0" dirty="0">
                <a:ln>
                  <a:noFill/>
                </a:ln>
                <a:solidFill>
                  <a:srgbClr val="3C646E"/>
                </a:solidFill>
                <a:effectLst/>
                <a:uLnTx/>
                <a:uFillTx/>
                <a:latin typeface="Aptos"/>
                <a:ea typeface="Aptos"/>
                <a:cs typeface="Aptos"/>
                <a:sym typeface="Aptos"/>
              </a:rPr>
              <a:t>How can AI support OL?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-2979858" y="1440980"/>
            <a:ext cx="10762775" cy="8171914"/>
            <a:chOff x="0" y="0"/>
            <a:chExt cx="14350367" cy="10895886"/>
          </a:xfrm>
        </p:grpSpPr>
        <p:grpSp>
          <p:nvGrpSpPr>
            <p:cNvPr id="7" name="Group 7"/>
            <p:cNvGrpSpPr/>
            <p:nvPr/>
          </p:nvGrpSpPr>
          <p:grpSpPr>
            <a:xfrm rot="-2941598">
              <a:off x="1017050" y="4926343"/>
              <a:ext cx="4952493" cy="4952493"/>
              <a:chOff x="0" y="0"/>
              <a:chExt cx="558800" cy="558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3C646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2491996">
              <a:off x="4499169" y="1019287"/>
              <a:ext cx="4952493" cy="4952493"/>
              <a:chOff x="0" y="0"/>
              <a:chExt cx="558800" cy="558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6BC2B1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7994325">
              <a:off x="8373834" y="4544837"/>
              <a:ext cx="4952493" cy="4952493"/>
              <a:chOff x="0" y="0"/>
              <a:chExt cx="558800" cy="558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FAAA6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41749" y="-54131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/>
          <p:nvPr/>
        </p:nvSpPr>
        <p:spPr>
          <a:xfrm>
            <a:off x="5408683" y="4384761"/>
            <a:ext cx="8284381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 b="1">
                <a:solidFill>
                  <a:srgbClr val="247C6B"/>
                </a:solidFill>
                <a:latin typeface="Aptos Bold"/>
                <a:ea typeface="Aptos Bold"/>
                <a:cs typeface="Aptos Bold"/>
                <a:sym typeface="Aptos Bold"/>
              </a:rPr>
              <a:t>Translation and Interpretation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247C6B"/>
                </a:solidFill>
                <a:latin typeface="Aptos"/>
                <a:ea typeface="Aptos"/>
                <a:cs typeface="Aptos"/>
                <a:sym typeface="Aptos"/>
              </a:rPr>
              <a:t>Faster, more inclusive bilingual content and meetings.</a:t>
            </a:r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62DF8E4E-7EA1-1148-01BE-1FC4991CB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13082" y="9553299"/>
            <a:ext cx="18324647" cy="777626"/>
            <a:chOff x="0" y="0"/>
            <a:chExt cx="24432863" cy="1036835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F314B7F5-215D-AEC0-1786-7FA1B7373CFB}"/>
                </a:ext>
              </a:extLst>
            </p:cNvPr>
            <p:cNvSpPr/>
            <p:nvPr/>
          </p:nvSpPr>
          <p:spPr>
            <a:xfrm>
              <a:off x="3164452" y="0"/>
              <a:ext cx="21268411" cy="1036835"/>
            </a:xfrm>
            <a:custGeom>
              <a:avLst/>
              <a:gdLst/>
              <a:ahLst/>
              <a:cxnLst/>
              <a:rect l="l" t="t" r="r" b="b"/>
              <a:pathLst>
                <a:path w="21268411" h="1036835">
                  <a:moveTo>
                    <a:pt x="0" y="0"/>
                  </a:moveTo>
                  <a:lnTo>
                    <a:pt x="21268411" y="0"/>
                  </a:lnTo>
                  <a:lnTo>
                    <a:pt x="21268411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4D5E8D45-6108-28EB-4D2C-B12D1459D18A}"/>
                </a:ext>
              </a:extLst>
            </p:cNvPr>
            <p:cNvSpPr/>
            <p:nvPr/>
          </p:nvSpPr>
          <p:spPr>
            <a:xfrm>
              <a:off x="0" y="0"/>
              <a:ext cx="6773262" cy="1036835"/>
            </a:xfrm>
            <a:custGeom>
              <a:avLst/>
              <a:gdLst/>
              <a:ahLst/>
              <a:cxnLst/>
              <a:rect l="l" t="t" r="r" b="b"/>
              <a:pathLst>
                <a:path w="6773262" h="1036835">
                  <a:moveTo>
                    <a:pt x="0" y="0"/>
                  </a:moveTo>
                  <a:lnTo>
                    <a:pt x="6773262" y="0"/>
                  </a:lnTo>
                  <a:lnTo>
                    <a:pt x="6773262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00407" r="-1359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6AB90B6-13A7-1534-6F99-B550A6D47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7" b="89918" l="9959" r="93880">
                        <a14:foregroundMark x1="93880" y1="45885" x2="93880" y2="45885"/>
                        <a14:backgroundMark x1="31017" y1="69136" x2="31017" y2="69136"/>
                        <a14:backgroundMark x1="32158" y1="73663" x2="32158" y2="73663"/>
                        <a14:backgroundMark x1="89108" y1="40329" x2="89108" y2="403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9668" y="5347161"/>
            <a:ext cx="8343039" cy="42061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54226" y="624589"/>
            <a:ext cx="13785310" cy="8844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9" b="0" i="0" u="none" strike="noStrike" kern="1200" cap="none" spc="-12" normalizeH="0" baseline="0" noProof="0" dirty="0">
                <a:ln>
                  <a:noFill/>
                </a:ln>
                <a:solidFill>
                  <a:srgbClr val="3C646E"/>
                </a:solidFill>
                <a:effectLst/>
                <a:uLnTx/>
                <a:uFillTx/>
                <a:latin typeface="Aptos"/>
                <a:ea typeface="Aptos"/>
                <a:cs typeface="Aptos"/>
                <a:sym typeface="Aptos"/>
              </a:rPr>
              <a:t>How can AI support OL?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52054">
            <a:off x="-9176987" y="-308081"/>
            <a:ext cx="14393630" cy="10928734"/>
            <a:chOff x="0" y="0"/>
            <a:chExt cx="19191506" cy="14571646"/>
          </a:xfrm>
        </p:grpSpPr>
        <p:grpSp>
          <p:nvGrpSpPr>
            <p:cNvPr id="7" name="Group 7"/>
            <p:cNvGrpSpPr/>
            <p:nvPr/>
          </p:nvGrpSpPr>
          <p:grpSpPr>
            <a:xfrm rot="-2941598">
              <a:off x="1360155" y="6588260"/>
              <a:ext cx="6623231" cy="6623231"/>
              <a:chOff x="0" y="0"/>
              <a:chExt cx="558800" cy="558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3C646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2491996">
              <a:off x="6016978" y="1363146"/>
              <a:ext cx="6623231" cy="6623231"/>
              <a:chOff x="0" y="0"/>
              <a:chExt cx="558800" cy="558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6BC2B1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7994325">
              <a:off x="11198772" y="6078051"/>
              <a:ext cx="6623231" cy="6623231"/>
              <a:chOff x="0" y="0"/>
              <a:chExt cx="558800" cy="558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FAAA6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41749" y="-54131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0" name="TextBox 20"/>
          <p:cNvSpPr txBox="1"/>
          <p:nvPr/>
        </p:nvSpPr>
        <p:spPr>
          <a:xfrm>
            <a:off x="2757368" y="1828663"/>
            <a:ext cx="828438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 b="1">
                <a:solidFill>
                  <a:srgbClr val="247C6B"/>
                </a:solidFill>
                <a:latin typeface="Aptos Bold"/>
                <a:ea typeface="Aptos Bold"/>
                <a:cs typeface="Aptos Bold"/>
                <a:sym typeface="Aptos Bold"/>
              </a:rPr>
              <a:t>Translation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57368" y="2600188"/>
            <a:ext cx="7577364" cy="2234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Why AI? </a:t>
            </a:r>
            <a:r>
              <a:rPr lang="en-US" sz="2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Speed, consistency, bilingual access.</a:t>
            </a:r>
          </a:p>
          <a:p>
            <a:pPr algn="l">
              <a:lnSpc>
                <a:spcPts val="3480"/>
              </a:lnSpc>
            </a:pPr>
            <a:endParaRPr lang="en-US" sz="29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626111" lvl="1" indent="-313055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What’s next? </a:t>
            </a:r>
            <a:r>
              <a:rPr lang="en-US" sz="2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Supporting Translation Bureau’s </a:t>
            </a:r>
            <a:r>
              <a:rPr lang="en-US" sz="290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GCTranslate</a:t>
            </a:r>
            <a:r>
              <a:rPr lang="en-US" sz="2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rollout, if needed.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57368" y="5143500"/>
            <a:ext cx="828438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 b="1">
                <a:solidFill>
                  <a:srgbClr val="247C6B"/>
                </a:solidFill>
                <a:latin typeface="Aptos Bold"/>
                <a:ea typeface="Aptos Bold"/>
                <a:cs typeface="Aptos Bold"/>
                <a:sym typeface="Aptos Bold"/>
              </a:rPr>
              <a:t>Interpretation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57368" y="5850532"/>
            <a:ext cx="7577364" cy="2683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 algn="l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Why AI? </a:t>
            </a:r>
            <a:r>
              <a:rPr lang="en-US" sz="2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Inclusive meetings, support for language learning and support for Francophone participation.</a:t>
            </a:r>
          </a:p>
          <a:p>
            <a:pPr algn="l">
              <a:lnSpc>
                <a:spcPts val="3480"/>
              </a:lnSpc>
            </a:pPr>
            <a:endParaRPr lang="en-US" sz="290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626111" lvl="1" indent="-313055">
              <a:lnSpc>
                <a:spcPts val="348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What’s next? </a:t>
            </a:r>
            <a:r>
              <a:rPr lang="en-US" sz="29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Testing subtitling and interpretation tools.</a:t>
            </a: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9D10450A-BDAD-4BBC-ABA9-1FBA687A4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13082" y="9553299"/>
            <a:ext cx="18324647" cy="777626"/>
            <a:chOff x="0" y="0"/>
            <a:chExt cx="24432863" cy="1036835"/>
          </a:xfrm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624FADEB-09E0-CF16-EB7B-ED99B815CE43}"/>
                </a:ext>
              </a:extLst>
            </p:cNvPr>
            <p:cNvSpPr/>
            <p:nvPr/>
          </p:nvSpPr>
          <p:spPr>
            <a:xfrm>
              <a:off x="3164452" y="0"/>
              <a:ext cx="21268411" cy="1036835"/>
            </a:xfrm>
            <a:custGeom>
              <a:avLst/>
              <a:gdLst/>
              <a:ahLst/>
              <a:cxnLst/>
              <a:rect l="l" t="t" r="r" b="b"/>
              <a:pathLst>
                <a:path w="21268411" h="1036835">
                  <a:moveTo>
                    <a:pt x="0" y="0"/>
                  </a:moveTo>
                  <a:lnTo>
                    <a:pt x="21268411" y="0"/>
                  </a:lnTo>
                  <a:lnTo>
                    <a:pt x="21268411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4">
              <a:extLst>
                <a:ext uri="{FF2B5EF4-FFF2-40B4-BE49-F238E27FC236}">
                  <a16:creationId xmlns:a16="http://schemas.microsoft.com/office/drawing/2014/main" id="{F9EB3C9F-A365-AAB6-72A2-517D2E3D43ED}"/>
                </a:ext>
              </a:extLst>
            </p:cNvPr>
            <p:cNvSpPr/>
            <p:nvPr/>
          </p:nvSpPr>
          <p:spPr>
            <a:xfrm>
              <a:off x="0" y="0"/>
              <a:ext cx="6773262" cy="1036835"/>
            </a:xfrm>
            <a:custGeom>
              <a:avLst/>
              <a:gdLst/>
              <a:ahLst/>
              <a:cxnLst/>
              <a:rect l="l" t="t" r="r" b="b"/>
              <a:pathLst>
                <a:path w="6773262" h="1036835">
                  <a:moveTo>
                    <a:pt x="0" y="0"/>
                  </a:moveTo>
                  <a:lnTo>
                    <a:pt x="6773262" y="0"/>
                  </a:lnTo>
                  <a:lnTo>
                    <a:pt x="6773262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00407" r="-1359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0" name="Group 39" descr="Questionnaire Corner&#10;How did you respond?&#10;&#10;AI for Translation&#10;57%&#10;&#10;AI for Interpretation&#10;27%">
            <a:extLst>
              <a:ext uri="{FF2B5EF4-FFF2-40B4-BE49-F238E27FC236}">
                <a16:creationId xmlns:a16="http://schemas.microsoft.com/office/drawing/2014/main" id="{E688EE1C-9BE1-6867-B708-38ED17581552}"/>
              </a:ext>
            </a:extLst>
          </p:cNvPr>
          <p:cNvGrpSpPr/>
          <p:nvPr/>
        </p:nvGrpSpPr>
        <p:grpSpPr>
          <a:xfrm>
            <a:off x="11040842" y="2364162"/>
            <a:ext cx="7577364" cy="5863476"/>
            <a:chOff x="11040842" y="2364162"/>
            <a:chExt cx="7577364" cy="586347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C9D3E96-56E2-FC89-CE80-A974F08AC7E6}"/>
                </a:ext>
              </a:extLst>
            </p:cNvPr>
            <p:cNvGrpSpPr/>
            <p:nvPr/>
          </p:nvGrpSpPr>
          <p:grpSpPr>
            <a:xfrm>
              <a:off x="11040842" y="2364162"/>
              <a:ext cx="7577364" cy="5863476"/>
              <a:chOff x="11040842" y="2364162"/>
              <a:chExt cx="7577364" cy="5863476"/>
            </a:xfrm>
          </p:grpSpPr>
          <p:grpSp>
            <p:nvGrpSpPr>
              <p:cNvPr id="24" name="Group 24"/>
              <p:cNvGrpSpPr/>
              <p:nvPr/>
            </p:nvGrpSpPr>
            <p:grpSpPr>
              <a:xfrm>
                <a:off x="11666584" y="2364162"/>
                <a:ext cx="6325880" cy="5863476"/>
                <a:chOff x="0" y="0"/>
                <a:chExt cx="1750648" cy="1622681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0" y="0"/>
                  <a:ext cx="1750648" cy="1622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48" h="1622681">
                      <a:moveTo>
                        <a:pt x="72207" y="0"/>
                      </a:moveTo>
                      <a:lnTo>
                        <a:pt x="1678441" y="0"/>
                      </a:lnTo>
                      <a:cubicBezTo>
                        <a:pt x="1697592" y="0"/>
                        <a:pt x="1715958" y="7608"/>
                        <a:pt x="1729499" y="21149"/>
                      </a:cubicBezTo>
                      <a:cubicBezTo>
                        <a:pt x="1743041" y="34690"/>
                        <a:pt x="1750648" y="53057"/>
                        <a:pt x="1750648" y="72207"/>
                      </a:cubicBezTo>
                      <a:lnTo>
                        <a:pt x="1750648" y="1550474"/>
                      </a:lnTo>
                      <a:cubicBezTo>
                        <a:pt x="1750648" y="1590353"/>
                        <a:pt x="1718320" y="1622681"/>
                        <a:pt x="1678441" y="1622681"/>
                      </a:cubicBezTo>
                      <a:lnTo>
                        <a:pt x="72207" y="1622681"/>
                      </a:lnTo>
                      <a:cubicBezTo>
                        <a:pt x="53057" y="1622681"/>
                        <a:pt x="34690" y="1615073"/>
                        <a:pt x="21149" y="1601532"/>
                      </a:cubicBezTo>
                      <a:cubicBezTo>
                        <a:pt x="7608" y="1587990"/>
                        <a:pt x="0" y="1569624"/>
                        <a:pt x="0" y="1550474"/>
                      </a:cubicBezTo>
                      <a:lnTo>
                        <a:pt x="0" y="72207"/>
                      </a:lnTo>
                      <a:cubicBezTo>
                        <a:pt x="0" y="32328"/>
                        <a:pt x="32328" y="0"/>
                        <a:pt x="7220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69804"/>
                  </a:srgbClr>
                </a:solidFill>
                <a:ln w="38100" cap="rnd">
                  <a:solidFill>
                    <a:srgbClr val="247C6B">
                      <a:alpha val="69804"/>
                    </a:srgbClr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0" y="-38100"/>
                  <a:ext cx="1750648" cy="1660781"/>
                </a:xfrm>
                <a:prstGeom prst="rect">
                  <a:avLst/>
                </a:prstGeom>
              </p:spPr>
              <p:txBody>
                <a:bodyPr lIns="43415" tIns="43415" rIns="43415" bIns="43415" rtlCol="0" anchor="ctr"/>
                <a:lstStyle/>
                <a:p>
                  <a:pPr algn="ctr">
                    <a:lnSpc>
                      <a:spcPts val="3157"/>
                    </a:lnSpc>
                  </a:pPr>
                  <a:endParaRPr/>
                </a:p>
              </p:txBody>
            </p:sp>
          </p:grpSp>
          <p:sp>
            <p:nvSpPr>
              <p:cNvPr id="27" name="TextBox 27"/>
              <p:cNvSpPr txBox="1"/>
              <p:nvPr/>
            </p:nvSpPr>
            <p:spPr>
              <a:xfrm>
                <a:off x="11040842" y="2628763"/>
                <a:ext cx="7577364" cy="11620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159"/>
                  </a:lnSpc>
                </a:pPr>
                <a:r>
                  <a:rPr lang="en-US" sz="4299" b="1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Questionnaire Corner</a:t>
                </a:r>
              </a:p>
              <a:p>
                <a:pPr algn="ctr">
                  <a:lnSpc>
                    <a:spcPts val="4199"/>
                  </a:lnSpc>
                </a:pPr>
                <a:r>
                  <a:rPr lang="en-US" sz="3499" i="1">
                    <a:solidFill>
                      <a:srgbClr val="000000"/>
                    </a:solidFill>
                    <a:latin typeface="Aptos Italics"/>
                    <a:ea typeface="Aptos Italics"/>
                    <a:cs typeface="Aptos Italics"/>
                    <a:sym typeface="Aptos Italics"/>
                  </a:rPr>
                  <a:t>How did you respond?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1040842" y="4152763"/>
                <a:ext cx="7577364" cy="428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480"/>
                  </a:lnSpc>
                </a:pPr>
                <a:r>
                  <a:rPr lang="en-US" sz="2900" b="1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AI for Translation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1040842" y="6368143"/>
                <a:ext cx="7577364" cy="428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480"/>
                  </a:lnSpc>
                </a:pPr>
                <a:r>
                  <a:rPr lang="en-US" sz="2900" b="1" dirty="0">
                    <a:solidFill>
                      <a:srgbClr val="000000"/>
                    </a:solidFill>
                    <a:latin typeface="Aptos Bold"/>
                    <a:ea typeface="Aptos Bold"/>
                    <a:cs typeface="Aptos Bold"/>
                    <a:sym typeface="Aptos Bold"/>
                  </a:rPr>
                  <a:t>AI for Interpretation</a:t>
                </a:r>
              </a:p>
            </p:txBody>
          </p:sp>
        </p:grpSp>
        <p:pic>
          <p:nvPicPr>
            <p:cNvPr id="38" name="Picture 14" descr="progress bar">
              <a:extLst>
                <a:ext uri="{FF2B5EF4-FFF2-40B4-BE49-F238E27FC236}">
                  <a16:creationId xmlns:a16="http://schemas.microsoft.com/office/drawing/2014/main" id="{3B7134CD-0C63-B387-B32F-9B1923A81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08202" y="4508292"/>
              <a:ext cx="4442416" cy="1338924"/>
            </a:xfrm>
            <a:prstGeom prst="rect">
              <a:avLst/>
            </a:prstGeom>
          </p:spPr>
        </p:pic>
        <p:pic>
          <p:nvPicPr>
            <p:cNvPr id="39" name="Picture 17" descr="progress bar">
              <a:extLst>
                <a:ext uri="{FF2B5EF4-FFF2-40B4-BE49-F238E27FC236}">
                  <a16:creationId xmlns:a16="http://schemas.microsoft.com/office/drawing/2014/main" id="{C9ACBA0A-1912-D4AD-49EF-316A70E2B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08202" y="6721586"/>
              <a:ext cx="4442416" cy="13389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54226" y="624589"/>
            <a:ext cx="13785310" cy="8844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9" b="0" i="0" u="none" strike="noStrike" kern="1200" cap="none" spc="-12" normalizeH="0" baseline="0" noProof="0" dirty="0">
                <a:ln>
                  <a:noFill/>
                </a:ln>
                <a:solidFill>
                  <a:srgbClr val="3C646E"/>
                </a:solidFill>
                <a:effectLst/>
                <a:uLnTx/>
                <a:uFillTx/>
                <a:latin typeface="Aptos"/>
                <a:ea typeface="Aptos"/>
                <a:cs typeface="Aptos"/>
                <a:sym typeface="Aptos"/>
              </a:rPr>
              <a:t>How can AI support OL?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5237532" y="2240146"/>
            <a:ext cx="11383517" cy="8643229"/>
            <a:chOff x="0" y="0"/>
            <a:chExt cx="15178023" cy="11524305"/>
          </a:xfrm>
        </p:grpSpPr>
        <p:grpSp>
          <p:nvGrpSpPr>
            <p:cNvPr id="7" name="Group 7"/>
            <p:cNvGrpSpPr/>
            <p:nvPr/>
          </p:nvGrpSpPr>
          <p:grpSpPr>
            <a:xfrm rot="-2941598">
              <a:off x="1075709" y="5210470"/>
              <a:ext cx="5238127" cy="5238127"/>
              <a:chOff x="0" y="0"/>
              <a:chExt cx="558800" cy="558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3C646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2491996">
              <a:off x="4758659" y="1078074"/>
              <a:ext cx="5238127" cy="5238127"/>
              <a:chOff x="0" y="0"/>
              <a:chExt cx="558800" cy="558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6BC2B1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7994325">
              <a:off x="8856794" y="4806960"/>
              <a:ext cx="5238127" cy="5238127"/>
              <a:chOff x="0" y="0"/>
              <a:chExt cx="558800" cy="558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285081"/>
                    </a:lnTo>
                    <a:cubicBezTo>
                      <a:pt x="486712" y="285081"/>
                      <a:pt x="416225" y="314278"/>
                      <a:pt x="365251" y="365251"/>
                    </a:cubicBezTo>
                    <a:cubicBezTo>
                      <a:pt x="314278" y="416225"/>
                      <a:pt x="285081" y="486712"/>
                      <a:pt x="285081" y="558800"/>
                    </a:cubicBez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FAAA6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27000" y="88900"/>
                <a:ext cx="304800" cy="342900"/>
              </a:xfrm>
              <a:prstGeom prst="rect">
                <a:avLst/>
              </a:prstGeom>
            </p:spPr>
            <p:txBody>
              <a:bodyPr lIns="64621" tIns="64621" rIns="64621" bIns="6462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5246758" y="1991070"/>
            <a:ext cx="7577364" cy="220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 b="1">
                <a:solidFill>
                  <a:srgbClr val="3C646E"/>
                </a:solidFill>
                <a:latin typeface="Aptos Bold"/>
                <a:ea typeface="Aptos Bold"/>
                <a:cs typeface="Aptos Bold"/>
                <a:sym typeface="Aptos Bold"/>
              </a:rPr>
              <a:t>Discoverability of Francophone Content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3C646E"/>
                </a:solidFill>
                <a:latin typeface="Aptos"/>
                <a:ea typeface="Aptos"/>
                <a:cs typeface="Aptos"/>
                <a:sym typeface="Aptos"/>
              </a:rPr>
              <a:t>Promoting French-language visibility in generative AI tools.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46758" y="4838081"/>
            <a:ext cx="7577364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 b="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STAY TUNED!</a:t>
            </a:r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4149" y="-52607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6" name="Group 2">
            <a:extLst>
              <a:ext uri="{FF2B5EF4-FFF2-40B4-BE49-F238E27FC236}">
                <a16:creationId xmlns:a16="http://schemas.microsoft.com/office/drawing/2014/main" id="{13A3524A-F169-7820-9700-9BFB8F29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13082" y="9553299"/>
            <a:ext cx="18324647" cy="777626"/>
            <a:chOff x="0" y="0"/>
            <a:chExt cx="24432863" cy="1036835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5750418D-22FC-4056-7D15-59A35D0C4A2D}"/>
                </a:ext>
              </a:extLst>
            </p:cNvPr>
            <p:cNvSpPr/>
            <p:nvPr/>
          </p:nvSpPr>
          <p:spPr>
            <a:xfrm>
              <a:off x="3164452" y="0"/>
              <a:ext cx="21268411" cy="1036835"/>
            </a:xfrm>
            <a:custGeom>
              <a:avLst/>
              <a:gdLst/>
              <a:ahLst/>
              <a:cxnLst/>
              <a:rect l="l" t="t" r="r" b="b"/>
              <a:pathLst>
                <a:path w="21268411" h="1036835">
                  <a:moveTo>
                    <a:pt x="0" y="0"/>
                  </a:moveTo>
                  <a:lnTo>
                    <a:pt x="21268411" y="0"/>
                  </a:lnTo>
                  <a:lnTo>
                    <a:pt x="21268411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Freeform 4">
              <a:extLst>
                <a:ext uri="{FF2B5EF4-FFF2-40B4-BE49-F238E27FC236}">
                  <a16:creationId xmlns:a16="http://schemas.microsoft.com/office/drawing/2014/main" id="{CA5E1AB7-8171-1DC1-EAE6-1B05081CBEBC}"/>
                </a:ext>
              </a:extLst>
            </p:cNvPr>
            <p:cNvSpPr/>
            <p:nvPr/>
          </p:nvSpPr>
          <p:spPr>
            <a:xfrm>
              <a:off x="0" y="0"/>
              <a:ext cx="6773262" cy="1036835"/>
            </a:xfrm>
            <a:custGeom>
              <a:avLst/>
              <a:gdLst/>
              <a:ahLst/>
              <a:cxnLst/>
              <a:rect l="l" t="t" r="r" b="b"/>
              <a:pathLst>
                <a:path w="6773262" h="1036835">
                  <a:moveTo>
                    <a:pt x="0" y="0"/>
                  </a:moveTo>
                  <a:lnTo>
                    <a:pt x="6773262" y="0"/>
                  </a:lnTo>
                  <a:lnTo>
                    <a:pt x="6773262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00407" r="-1359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" name="Group 1" descr="Questionnaire Corner&#10;How did you respond?&#10;&#10;AI for Research&#10;24%">
            <a:extLst>
              <a:ext uri="{FF2B5EF4-FFF2-40B4-BE49-F238E27FC236}">
                <a16:creationId xmlns:a16="http://schemas.microsoft.com/office/drawing/2014/main" id="{2A701778-7570-EDA2-8FAA-D3E8AE2FFEA7}"/>
              </a:ext>
            </a:extLst>
          </p:cNvPr>
          <p:cNvGrpSpPr/>
          <p:nvPr/>
        </p:nvGrpSpPr>
        <p:grpSpPr>
          <a:xfrm>
            <a:off x="5246758" y="5999568"/>
            <a:ext cx="12898105" cy="3430237"/>
            <a:chOff x="5246758" y="5999568"/>
            <a:chExt cx="12898105" cy="3430237"/>
          </a:xfrm>
        </p:grpSpPr>
        <p:grpSp>
          <p:nvGrpSpPr>
            <p:cNvPr id="19" name="Group 19"/>
            <p:cNvGrpSpPr/>
            <p:nvPr/>
          </p:nvGrpSpPr>
          <p:grpSpPr>
            <a:xfrm>
              <a:off x="5246758" y="5999568"/>
              <a:ext cx="12898105" cy="3221333"/>
              <a:chOff x="0" y="0"/>
              <a:chExt cx="3569471" cy="89148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569471" cy="891484"/>
              </a:xfrm>
              <a:custGeom>
                <a:avLst/>
                <a:gdLst/>
                <a:ahLst/>
                <a:cxnLst/>
                <a:rect l="l" t="t" r="r" b="b"/>
                <a:pathLst>
                  <a:path w="3569471" h="891484">
                    <a:moveTo>
                      <a:pt x="35414" y="0"/>
                    </a:moveTo>
                    <a:lnTo>
                      <a:pt x="3534057" y="0"/>
                    </a:lnTo>
                    <a:cubicBezTo>
                      <a:pt x="3553616" y="0"/>
                      <a:pt x="3569471" y="15855"/>
                      <a:pt x="3569471" y="35414"/>
                    </a:cubicBezTo>
                    <a:lnTo>
                      <a:pt x="3569471" y="856070"/>
                    </a:lnTo>
                    <a:cubicBezTo>
                      <a:pt x="3569471" y="875629"/>
                      <a:pt x="3553616" y="891484"/>
                      <a:pt x="3534057" y="891484"/>
                    </a:cubicBezTo>
                    <a:lnTo>
                      <a:pt x="35414" y="891484"/>
                    </a:lnTo>
                    <a:cubicBezTo>
                      <a:pt x="15855" y="891484"/>
                      <a:pt x="0" y="875629"/>
                      <a:pt x="0" y="856070"/>
                    </a:cubicBezTo>
                    <a:lnTo>
                      <a:pt x="0" y="35414"/>
                    </a:lnTo>
                    <a:cubicBezTo>
                      <a:pt x="0" y="15855"/>
                      <a:pt x="15855" y="0"/>
                      <a:pt x="35414" y="0"/>
                    </a:cubicBez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  <a:ln w="38100" cap="rnd">
                <a:solidFill>
                  <a:srgbClr val="3C646E">
                    <a:alpha val="69804"/>
                  </a:srgbClr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3569471" cy="929584"/>
              </a:xfrm>
              <a:prstGeom prst="rect">
                <a:avLst/>
              </a:prstGeom>
            </p:spPr>
            <p:txBody>
              <a:bodyPr lIns="43415" tIns="43415" rIns="43415" bIns="43415" rtlCol="0" anchor="ctr"/>
              <a:lstStyle/>
              <a:p>
                <a:pPr algn="ctr">
                  <a:lnSpc>
                    <a:spcPts val="3157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7907129" y="6180543"/>
              <a:ext cx="7577364" cy="1162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59"/>
                </a:lnSpc>
              </a:pPr>
              <a:r>
                <a:rPr lang="en-US" sz="4299" b="1" dirty="0">
                  <a:solidFill>
                    <a:srgbClr val="000000"/>
                  </a:solidFill>
                  <a:latin typeface="Aptos Bold"/>
                  <a:ea typeface="Aptos Bold"/>
                  <a:cs typeface="Aptos Bold"/>
                  <a:sym typeface="Aptos Bold"/>
                </a:rPr>
                <a:t>Questionnaire Corner</a:t>
              </a:r>
            </a:p>
            <a:p>
              <a:pPr algn="ctr">
                <a:lnSpc>
                  <a:spcPts val="4199"/>
                </a:lnSpc>
              </a:pPr>
              <a:r>
                <a:rPr lang="en-US" sz="3499" i="1" dirty="0">
                  <a:solidFill>
                    <a:srgbClr val="000000"/>
                  </a:solidFill>
                  <a:latin typeface="Aptos Italics"/>
                  <a:ea typeface="Aptos Italics"/>
                  <a:cs typeface="Aptos Italics"/>
                  <a:sym typeface="Aptos Italics"/>
                </a:rPr>
                <a:t>How did you respond?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907129" y="7895043"/>
              <a:ext cx="7577364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80"/>
                </a:lnSpc>
              </a:pPr>
              <a:r>
                <a:rPr lang="en-US" sz="2900" b="1" dirty="0">
                  <a:solidFill>
                    <a:srgbClr val="000000"/>
                  </a:solidFill>
                  <a:latin typeface="Aptos Bold"/>
                  <a:ea typeface="Aptos Bold"/>
                  <a:cs typeface="Aptos Bold"/>
                  <a:sym typeface="Aptos Bold"/>
                </a:rPr>
                <a:t>AI for Research</a:t>
              </a:r>
            </a:p>
          </p:txBody>
        </p:sp>
        <p:pic>
          <p:nvPicPr>
            <p:cNvPr id="79" name="Picture 22" descr="progress bar">
              <a:extLst>
                <a:ext uri="{FF2B5EF4-FFF2-40B4-BE49-F238E27FC236}">
                  <a16:creationId xmlns:a16="http://schemas.microsoft.com/office/drawing/2014/main" id="{F7E54C4B-B4E7-6258-FB0D-95256B319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4602" y="8090881"/>
              <a:ext cx="4442416" cy="13389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454226" y="624589"/>
            <a:ext cx="13785310" cy="8844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49" b="0" i="0" u="none" strike="noStrike" kern="1200" cap="none" spc="-12" normalizeH="0" baseline="0" noProof="0" dirty="0">
                <a:ln>
                  <a:noFill/>
                </a:ln>
                <a:solidFill>
                  <a:srgbClr val="3C646E"/>
                </a:solidFill>
                <a:effectLst/>
                <a:uLnTx/>
                <a:uFillTx/>
                <a:latin typeface="Aptos"/>
                <a:ea typeface="Aptos"/>
                <a:cs typeface="Aptos"/>
                <a:sym typeface="Aptos"/>
              </a:rPr>
              <a:t>Consultation and Engagement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41749" y="-54131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4149" y="-52607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46549" y="-51083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923980" y="1226011"/>
            <a:ext cx="1699487" cy="2638994"/>
            <a:chOff x="0" y="0"/>
            <a:chExt cx="660400" cy="10254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1025481"/>
            </a:xfrm>
            <a:custGeom>
              <a:avLst/>
              <a:gdLst/>
              <a:ahLst/>
              <a:cxnLst/>
              <a:rect l="l" t="t" r="r" b="b"/>
              <a:pathLst>
                <a:path w="660400" h="102548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226"/>
                  </a:cubicBezTo>
                  <a:lnTo>
                    <a:pt x="660400" y="1025481"/>
                  </a:lnTo>
                  <a:lnTo>
                    <a:pt x="0" y="1025481"/>
                  </a:lnTo>
                  <a:lnTo>
                    <a:pt x="0" y="33374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BC2B1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8900"/>
              <a:ext cx="660400" cy="936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923980" y="6605463"/>
            <a:ext cx="1699487" cy="2638994"/>
            <a:chOff x="0" y="0"/>
            <a:chExt cx="660400" cy="10254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1025481"/>
            </a:xfrm>
            <a:custGeom>
              <a:avLst/>
              <a:gdLst/>
              <a:ahLst/>
              <a:cxnLst/>
              <a:rect l="l" t="t" r="r" b="b"/>
              <a:pathLst>
                <a:path w="660400" h="102548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226"/>
                  </a:cubicBezTo>
                  <a:lnTo>
                    <a:pt x="660400" y="1025481"/>
                  </a:lnTo>
                  <a:lnTo>
                    <a:pt x="0" y="1025481"/>
                  </a:lnTo>
                  <a:lnTo>
                    <a:pt x="0" y="33374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C646E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8900"/>
              <a:ext cx="660400" cy="936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923980" y="3863350"/>
            <a:ext cx="1699487" cy="2638994"/>
            <a:chOff x="0" y="0"/>
            <a:chExt cx="660400" cy="1025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1025481"/>
            </a:xfrm>
            <a:custGeom>
              <a:avLst/>
              <a:gdLst/>
              <a:ahLst/>
              <a:cxnLst/>
              <a:rect l="l" t="t" r="r" b="b"/>
              <a:pathLst>
                <a:path w="660400" h="102548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3226"/>
                  </a:cubicBezTo>
                  <a:lnTo>
                    <a:pt x="660400" y="1025481"/>
                  </a:lnTo>
                  <a:lnTo>
                    <a:pt x="0" y="1025481"/>
                  </a:lnTo>
                  <a:lnTo>
                    <a:pt x="0" y="33374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AAA6F">
                <a:alpha val="4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8900"/>
              <a:ext cx="660400" cy="936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189" y="1885867"/>
            <a:ext cx="1111771" cy="1111771"/>
          </a:xfrm>
          <a:custGeom>
            <a:avLst/>
            <a:gdLst/>
            <a:ahLst/>
            <a:cxnLst/>
            <a:rect l="l" t="t" r="r" b="b"/>
            <a:pathLst>
              <a:path w="1111771" h="1111771">
                <a:moveTo>
                  <a:pt x="0" y="0"/>
                </a:moveTo>
                <a:lnTo>
                  <a:pt x="1111771" y="0"/>
                </a:lnTo>
                <a:lnTo>
                  <a:pt x="1111771" y="1111771"/>
                </a:lnTo>
                <a:lnTo>
                  <a:pt x="0" y="11117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472" y="4679671"/>
            <a:ext cx="1006351" cy="1006351"/>
          </a:xfrm>
          <a:custGeom>
            <a:avLst/>
            <a:gdLst/>
            <a:ahLst/>
            <a:cxnLst/>
            <a:rect l="l" t="t" r="r" b="b"/>
            <a:pathLst>
              <a:path w="1006351" h="1006351">
                <a:moveTo>
                  <a:pt x="0" y="0"/>
                </a:moveTo>
                <a:lnTo>
                  <a:pt x="1006351" y="0"/>
                </a:lnTo>
                <a:lnTo>
                  <a:pt x="1006351" y="1006352"/>
                </a:lnTo>
                <a:lnTo>
                  <a:pt x="0" y="1006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6218" y="7359839"/>
            <a:ext cx="1101986" cy="1130242"/>
          </a:xfrm>
          <a:custGeom>
            <a:avLst/>
            <a:gdLst/>
            <a:ahLst/>
            <a:cxnLst/>
            <a:rect l="l" t="t" r="r" b="b"/>
            <a:pathLst>
              <a:path w="1101986" h="1130242">
                <a:moveTo>
                  <a:pt x="0" y="0"/>
                </a:moveTo>
                <a:lnTo>
                  <a:pt x="1101986" y="0"/>
                </a:lnTo>
                <a:lnTo>
                  <a:pt x="1101986" y="1130243"/>
                </a:lnTo>
                <a:lnTo>
                  <a:pt x="0" y="1130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1" name="Group 21" descr="Goals"/>
          <p:cNvGrpSpPr/>
          <p:nvPr/>
        </p:nvGrpSpPr>
        <p:grpSpPr>
          <a:xfrm>
            <a:off x="2063960" y="1547432"/>
            <a:ext cx="3949747" cy="2032987"/>
            <a:chOff x="0" y="-587547"/>
            <a:chExt cx="5266328" cy="2710648"/>
          </a:xfrm>
        </p:grpSpPr>
        <p:sp>
          <p:nvSpPr>
            <p:cNvPr id="22" name="Freeform 22"/>
            <p:cNvSpPr/>
            <p:nvPr/>
          </p:nvSpPr>
          <p:spPr>
            <a:xfrm>
              <a:off x="58378" y="924644"/>
              <a:ext cx="5207950" cy="1198457"/>
            </a:xfrm>
            <a:custGeom>
              <a:avLst/>
              <a:gdLst/>
              <a:ahLst/>
              <a:cxnLst/>
              <a:rect l="l" t="t" r="r" b="b"/>
              <a:pathLst>
                <a:path w="5207950" h="1198457">
                  <a:moveTo>
                    <a:pt x="0" y="0"/>
                  </a:moveTo>
                  <a:lnTo>
                    <a:pt x="5207950" y="0"/>
                  </a:lnTo>
                  <a:lnTo>
                    <a:pt x="5207950" y="1198457"/>
                  </a:lnTo>
                  <a:lnTo>
                    <a:pt x="0" y="1198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4999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t="-14823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-587547"/>
              <a:ext cx="5266328" cy="2073988"/>
              <a:chOff x="0" y="-47625"/>
              <a:chExt cx="426875" cy="16811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26875" cy="120487"/>
              </a:xfrm>
              <a:custGeom>
                <a:avLst/>
                <a:gdLst/>
                <a:ahLst/>
                <a:cxnLst/>
                <a:rect l="l" t="t" r="r" b="b"/>
                <a:pathLst>
                  <a:path w="426875" h="120487">
                    <a:moveTo>
                      <a:pt x="60244" y="0"/>
                    </a:moveTo>
                    <a:lnTo>
                      <a:pt x="366631" y="0"/>
                    </a:lnTo>
                    <a:cubicBezTo>
                      <a:pt x="399903" y="0"/>
                      <a:pt x="426875" y="26972"/>
                      <a:pt x="426875" y="60244"/>
                    </a:cubicBezTo>
                    <a:lnTo>
                      <a:pt x="426875" y="60244"/>
                    </a:lnTo>
                    <a:cubicBezTo>
                      <a:pt x="426875" y="93515"/>
                      <a:pt x="399903" y="120487"/>
                      <a:pt x="366631" y="120487"/>
                    </a:cubicBezTo>
                    <a:lnTo>
                      <a:pt x="60244" y="120487"/>
                    </a:lnTo>
                    <a:cubicBezTo>
                      <a:pt x="26972" y="120487"/>
                      <a:pt x="0" y="93515"/>
                      <a:pt x="0" y="60244"/>
                    </a:cubicBezTo>
                    <a:lnTo>
                      <a:pt x="0" y="60244"/>
                    </a:lnTo>
                    <a:cubicBezTo>
                      <a:pt x="0" y="26972"/>
                      <a:pt x="26972" y="0"/>
                      <a:pt x="60244" y="0"/>
                    </a:cubicBezTo>
                    <a:close/>
                  </a:path>
                </a:pathLst>
              </a:custGeom>
              <a:solidFill>
                <a:srgbClr val="6BC2B1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426875" cy="1681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3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307836" y="-326279"/>
              <a:ext cx="4650656" cy="1551450"/>
              <a:chOff x="0" y="-47625"/>
              <a:chExt cx="376970" cy="12575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76970" cy="78131"/>
              </a:xfrm>
              <a:custGeom>
                <a:avLst/>
                <a:gdLst/>
                <a:ahLst/>
                <a:cxnLst/>
                <a:rect l="l" t="t" r="r" b="b"/>
                <a:pathLst>
                  <a:path w="376970" h="78131">
                    <a:moveTo>
                      <a:pt x="39066" y="0"/>
                    </a:moveTo>
                    <a:lnTo>
                      <a:pt x="337904" y="0"/>
                    </a:lnTo>
                    <a:cubicBezTo>
                      <a:pt x="348265" y="0"/>
                      <a:pt x="358202" y="4116"/>
                      <a:pt x="365528" y="11442"/>
                    </a:cubicBezTo>
                    <a:cubicBezTo>
                      <a:pt x="372854" y="18768"/>
                      <a:pt x="376970" y="28705"/>
                      <a:pt x="376970" y="39066"/>
                    </a:cubicBezTo>
                    <a:lnTo>
                      <a:pt x="376970" y="39066"/>
                    </a:lnTo>
                    <a:cubicBezTo>
                      <a:pt x="376970" y="60641"/>
                      <a:pt x="359480" y="78131"/>
                      <a:pt x="337904" y="78131"/>
                    </a:cubicBezTo>
                    <a:lnTo>
                      <a:pt x="39066" y="78131"/>
                    </a:lnTo>
                    <a:cubicBezTo>
                      <a:pt x="17490" y="78131"/>
                      <a:pt x="0" y="60641"/>
                      <a:pt x="0" y="39066"/>
                    </a:cubicBezTo>
                    <a:lnTo>
                      <a:pt x="0" y="39066"/>
                    </a:lnTo>
                    <a:cubicBezTo>
                      <a:pt x="0" y="17490"/>
                      <a:pt x="17490" y="0"/>
                      <a:pt x="39066" y="0"/>
                    </a:cubicBezTo>
                    <a:close/>
                  </a:path>
                </a:pathLst>
              </a:custGeom>
              <a:solidFill>
                <a:srgbClr val="FFFFFF">
                  <a:alpha val="64706"/>
                </a:srgbClr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376970" cy="1257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3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386416" y="454363"/>
              <a:ext cx="4493495" cy="623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770"/>
                </a:lnSpc>
              </a:pPr>
              <a:r>
                <a:rPr lang="en-US" sz="29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Goals</a:t>
              </a:r>
            </a:p>
          </p:txBody>
        </p:sp>
      </p:grpSp>
      <p:grpSp>
        <p:nvGrpSpPr>
          <p:cNvPr id="3" name="Group 2" descr="Understand current of AI in areas related to OL.&#10;&#10;Discern challenges and concerns.&#10;&#10;Identify potential solutions&#10;&#10;Determine best use cases for responsible deployment.&#10;">
            <a:extLst>
              <a:ext uri="{FF2B5EF4-FFF2-40B4-BE49-F238E27FC236}">
                <a16:creationId xmlns:a16="http://schemas.microsoft.com/office/drawing/2014/main" id="{8AC5ADC6-0074-6BF4-31C6-111B69E15414}"/>
              </a:ext>
            </a:extLst>
          </p:cNvPr>
          <p:cNvGrpSpPr/>
          <p:nvPr/>
        </p:nvGrpSpPr>
        <p:grpSpPr>
          <a:xfrm>
            <a:off x="6312153" y="1695765"/>
            <a:ext cx="9177237" cy="1764870"/>
            <a:chOff x="6312153" y="1695765"/>
            <a:chExt cx="9177237" cy="1764870"/>
          </a:xfrm>
        </p:grpSpPr>
        <p:grpSp>
          <p:nvGrpSpPr>
            <p:cNvPr id="48" name="Group 48"/>
            <p:cNvGrpSpPr/>
            <p:nvPr/>
          </p:nvGrpSpPr>
          <p:grpSpPr>
            <a:xfrm>
              <a:off x="6312153" y="1695765"/>
              <a:ext cx="8190822" cy="1764870"/>
              <a:chOff x="0" y="0"/>
              <a:chExt cx="885236" cy="190741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85236" cy="190741"/>
              </a:xfrm>
              <a:custGeom>
                <a:avLst/>
                <a:gdLst/>
                <a:ahLst/>
                <a:cxnLst/>
                <a:rect l="l" t="t" r="r" b="b"/>
                <a:pathLst>
                  <a:path w="885236" h="190741">
                    <a:moveTo>
                      <a:pt x="94519" y="0"/>
                    </a:moveTo>
                    <a:lnTo>
                      <a:pt x="790716" y="0"/>
                    </a:lnTo>
                    <a:cubicBezTo>
                      <a:pt x="842918" y="0"/>
                      <a:pt x="885236" y="42318"/>
                      <a:pt x="885236" y="94519"/>
                    </a:cubicBezTo>
                    <a:lnTo>
                      <a:pt x="885236" y="96222"/>
                    </a:lnTo>
                    <a:cubicBezTo>
                      <a:pt x="885236" y="121290"/>
                      <a:pt x="875277" y="145331"/>
                      <a:pt x="857551" y="163057"/>
                    </a:cubicBezTo>
                    <a:cubicBezTo>
                      <a:pt x="839826" y="180783"/>
                      <a:pt x="815784" y="190741"/>
                      <a:pt x="790716" y="190741"/>
                    </a:cubicBezTo>
                    <a:lnTo>
                      <a:pt x="94519" y="190741"/>
                    </a:lnTo>
                    <a:cubicBezTo>
                      <a:pt x="42318" y="190741"/>
                      <a:pt x="0" y="148423"/>
                      <a:pt x="0" y="96222"/>
                    </a:cubicBezTo>
                    <a:lnTo>
                      <a:pt x="0" y="94519"/>
                    </a:lnTo>
                    <a:cubicBezTo>
                      <a:pt x="0" y="42318"/>
                      <a:pt x="42318" y="0"/>
                      <a:pt x="94519" y="0"/>
                    </a:cubicBezTo>
                    <a:close/>
                  </a:path>
                </a:pathLst>
              </a:custGeom>
              <a:solidFill>
                <a:srgbClr val="FFFFFF">
                  <a:alpha val="64706"/>
                </a:srgbClr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885236" cy="238366"/>
              </a:xfrm>
              <a:prstGeom prst="rect">
                <a:avLst/>
              </a:prstGeom>
            </p:spPr>
            <p:txBody>
              <a:bodyPr lIns="57314" tIns="57314" rIns="57314" bIns="57314" rtlCol="0" anchor="ctr"/>
              <a:lstStyle/>
              <a:p>
                <a:pPr algn="ctr">
                  <a:lnSpc>
                    <a:spcPts val="2763"/>
                  </a:lnSpc>
                </a:pPr>
                <a:endParaRPr/>
              </a:p>
            </p:txBody>
          </p:sp>
        </p:grpSp>
        <p:sp>
          <p:nvSpPr>
            <p:cNvPr id="51" name="TextBox 51" descr="OL Communities of Practice.&#10;&#10;Staffing advisors.&#10;&#10;Heads of Human Resources.&#10;&#10;Management Community.&#10;&#10;Equity-Seeking Groups.&#10;"/>
            <p:cNvSpPr txBox="1"/>
            <p:nvPr/>
          </p:nvSpPr>
          <p:spPr>
            <a:xfrm>
              <a:off x="6312153" y="1916859"/>
              <a:ext cx="9177237" cy="1479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3" lvl="1" indent="-259082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247C6B"/>
                  </a:solidFill>
                  <a:latin typeface="Aptos"/>
                  <a:ea typeface="Aptos"/>
                  <a:cs typeface="Aptos"/>
                  <a:sym typeface="Aptos"/>
                </a:rPr>
                <a:t>Understand current of AI in areas related to OL.</a:t>
              </a:r>
            </a:p>
            <a:p>
              <a:pPr marL="518163" lvl="1" indent="-259082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247C6B"/>
                  </a:solidFill>
                  <a:latin typeface="Aptos"/>
                  <a:ea typeface="Aptos"/>
                  <a:cs typeface="Aptos"/>
                  <a:sym typeface="Aptos"/>
                </a:rPr>
                <a:t>Discern challenges and concerns.</a:t>
              </a:r>
            </a:p>
            <a:p>
              <a:pPr marL="518163" lvl="1" indent="-259082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247C6B"/>
                  </a:solidFill>
                  <a:latin typeface="Aptos"/>
                  <a:ea typeface="Aptos"/>
                  <a:cs typeface="Aptos"/>
                  <a:sym typeface="Aptos"/>
                </a:rPr>
                <a:t>Identify potential solutions.</a:t>
              </a:r>
            </a:p>
            <a:p>
              <a:pPr marL="518163" lvl="1" indent="-259082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247C6B"/>
                  </a:solidFill>
                  <a:latin typeface="Aptos"/>
                  <a:ea typeface="Aptos"/>
                  <a:cs typeface="Aptos"/>
                  <a:sym typeface="Aptos"/>
                </a:rPr>
                <a:t>Determine best use cases for responsible deployment.</a:t>
              </a:r>
            </a:p>
          </p:txBody>
        </p:sp>
      </p:grpSp>
      <p:grpSp>
        <p:nvGrpSpPr>
          <p:cNvPr id="39" name="Group 39" descr="Target Audience"/>
          <p:cNvGrpSpPr/>
          <p:nvPr/>
        </p:nvGrpSpPr>
        <p:grpSpPr>
          <a:xfrm>
            <a:off x="2063960" y="4184773"/>
            <a:ext cx="3949747" cy="2101225"/>
            <a:chOff x="0" y="-587547"/>
            <a:chExt cx="5266328" cy="2801633"/>
          </a:xfrm>
        </p:grpSpPr>
        <p:sp>
          <p:nvSpPr>
            <p:cNvPr id="40" name="Freeform 40"/>
            <p:cNvSpPr/>
            <p:nvPr/>
          </p:nvSpPr>
          <p:spPr>
            <a:xfrm>
              <a:off x="0" y="993978"/>
              <a:ext cx="5265846" cy="1220108"/>
            </a:xfrm>
            <a:custGeom>
              <a:avLst/>
              <a:gdLst/>
              <a:ahLst/>
              <a:cxnLst/>
              <a:rect l="l" t="t" r="r" b="b"/>
              <a:pathLst>
                <a:path w="5265846" h="1220108">
                  <a:moveTo>
                    <a:pt x="0" y="0"/>
                  </a:moveTo>
                  <a:lnTo>
                    <a:pt x="5265846" y="0"/>
                  </a:lnTo>
                  <a:lnTo>
                    <a:pt x="5265846" y="1220108"/>
                  </a:lnTo>
                  <a:lnTo>
                    <a:pt x="0" y="1220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50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t="-146544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0" y="-587547"/>
              <a:ext cx="5266328" cy="2073988"/>
              <a:chOff x="0" y="-47625"/>
              <a:chExt cx="426875" cy="168112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426875" cy="120487"/>
              </a:xfrm>
              <a:custGeom>
                <a:avLst/>
                <a:gdLst/>
                <a:ahLst/>
                <a:cxnLst/>
                <a:rect l="l" t="t" r="r" b="b"/>
                <a:pathLst>
                  <a:path w="426875" h="120487">
                    <a:moveTo>
                      <a:pt x="60244" y="0"/>
                    </a:moveTo>
                    <a:lnTo>
                      <a:pt x="366631" y="0"/>
                    </a:lnTo>
                    <a:cubicBezTo>
                      <a:pt x="399903" y="0"/>
                      <a:pt x="426875" y="26972"/>
                      <a:pt x="426875" y="60244"/>
                    </a:cubicBezTo>
                    <a:lnTo>
                      <a:pt x="426875" y="60244"/>
                    </a:lnTo>
                    <a:cubicBezTo>
                      <a:pt x="426875" y="93515"/>
                      <a:pt x="399903" y="120487"/>
                      <a:pt x="366631" y="120487"/>
                    </a:cubicBezTo>
                    <a:lnTo>
                      <a:pt x="60244" y="120487"/>
                    </a:lnTo>
                    <a:cubicBezTo>
                      <a:pt x="26972" y="120487"/>
                      <a:pt x="0" y="93515"/>
                      <a:pt x="0" y="60244"/>
                    </a:cubicBezTo>
                    <a:lnTo>
                      <a:pt x="0" y="60244"/>
                    </a:lnTo>
                    <a:cubicBezTo>
                      <a:pt x="0" y="26972"/>
                      <a:pt x="26972" y="0"/>
                      <a:pt x="60244" y="0"/>
                    </a:cubicBezTo>
                    <a:close/>
                  </a:path>
                </a:pathLst>
              </a:custGeom>
              <a:solidFill>
                <a:srgbClr val="FAAA6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426875" cy="1681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3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307836" y="-320019"/>
              <a:ext cx="4650656" cy="1551450"/>
              <a:chOff x="0" y="-47625"/>
              <a:chExt cx="376970" cy="12575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376970" cy="78131"/>
              </a:xfrm>
              <a:custGeom>
                <a:avLst/>
                <a:gdLst/>
                <a:ahLst/>
                <a:cxnLst/>
                <a:rect l="l" t="t" r="r" b="b"/>
                <a:pathLst>
                  <a:path w="376970" h="78131">
                    <a:moveTo>
                      <a:pt x="39066" y="0"/>
                    </a:moveTo>
                    <a:lnTo>
                      <a:pt x="337904" y="0"/>
                    </a:lnTo>
                    <a:cubicBezTo>
                      <a:pt x="348265" y="0"/>
                      <a:pt x="358202" y="4116"/>
                      <a:pt x="365528" y="11442"/>
                    </a:cubicBezTo>
                    <a:cubicBezTo>
                      <a:pt x="372854" y="18768"/>
                      <a:pt x="376970" y="28705"/>
                      <a:pt x="376970" y="39066"/>
                    </a:cubicBezTo>
                    <a:lnTo>
                      <a:pt x="376970" y="39066"/>
                    </a:lnTo>
                    <a:cubicBezTo>
                      <a:pt x="376970" y="60641"/>
                      <a:pt x="359480" y="78131"/>
                      <a:pt x="337904" y="78131"/>
                    </a:cubicBezTo>
                    <a:lnTo>
                      <a:pt x="39066" y="78131"/>
                    </a:lnTo>
                    <a:cubicBezTo>
                      <a:pt x="17490" y="78131"/>
                      <a:pt x="0" y="60641"/>
                      <a:pt x="0" y="39066"/>
                    </a:cubicBezTo>
                    <a:lnTo>
                      <a:pt x="0" y="39066"/>
                    </a:lnTo>
                    <a:cubicBezTo>
                      <a:pt x="0" y="17490"/>
                      <a:pt x="17490" y="0"/>
                      <a:pt x="39066" y="0"/>
                    </a:cubicBezTo>
                    <a:close/>
                  </a:path>
                </a:pathLst>
              </a:custGeom>
              <a:solidFill>
                <a:srgbClr val="FFFFFF">
                  <a:alpha val="64706"/>
                </a:srgbClr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376970" cy="1257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3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386416" y="454363"/>
              <a:ext cx="4493495" cy="623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770"/>
                </a:lnSpc>
              </a:pPr>
              <a:r>
                <a:rPr lang="en-US" sz="29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Target Audience</a:t>
              </a:r>
            </a:p>
          </p:txBody>
        </p:sp>
      </p:grpSp>
      <p:grpSp>
        <p:nvGrpSpPr>
          <p:cNvPr id="4" name="Group 3" descr="OL Communities of Practice.&#10;&#10;Staffing advisors.&#10;&#10;Heads of Human Resources.&#10;&#10;Management Community.&#10;&#10;Equity-Seeking Groups.&#10;">
            <a:extLst>
              <a:ext uri="{FF2B5EF4-FFF2-40B4-BE49-F238E27FC236}">
                <a16:creationId xmlns:a16="http://schemas.microsoft.com/office/drawing/2014/main" id="{A4C9502D-4741-539E-90A3-58EB501C4120}"/>
              </a:ext>
            </a:extLst>
          </p:cNvPr>
          <p:cNvGrpSpPr/>
          <p:nvPr/>
        </p:nvGrpSpPr>
        <p:grpSpPr>
          <a:xfrm>
            <a:off x="6312153" y="4104810"/>
            <a:ext cx="9957525" cy="2156074"/>
            <a:chOff x="6312153" y="4104810"/>
            <a:chExt cx="9957525" cy="2156074"/>
          </a:xfrm>
        </p:grpSpPr>
        <p:grpSp>
          <p:nvGrpSpPr>
            <p:cNvPr id="52" name="Group 52"/>
            <p:cNvGrpSpPr/>
            <p:nvPr/>
          </p:nvGrpSpPr>
          <p:grpSpPr>
            <a:xfrm>
              <a:off x="6312153" y="4104810"/>
              <a:ext cx="8190822" cy="2156074"/>
              <a:chOff x="0" y="0"/>
              <a:chExt cx="885236" cy="233021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85236" cy="233021"/>
              </a:xfrm>
              <a:custGeom>
                <a:avLst/>
                <a:gdLst/>
                <a:ahLst/>
                <a:cxnLst/>
                <a:rect l="l" t="t" r="r" b="b"/>
                <a:pathLst>
                  <a:path w="885236" h="233021">
                    <a:moveTo>
                      <a:pt x="94519" y="0"/>
                    </a:moveTo>
                    <a:lnTo>
                      <a:pt x="790716" y="0"/>
                    </a:lnTo>
                    <a:cubicBezTo>
                      <a:pt x="842918" y="0"/>
                      <a:pt x="885236" y="42318"/>
                      <a:pt x="885236" y="94519"/>
                    </a:cubicBezTo>
                    <a:lnTo>
                      <a:pt x="885236" y="138502"/>
                    </a:lnTo>
                    <a:cubicBezTo>
                      <a:pt x="885236" y="163570"/>
                      <a:pt x="875277" y="187611"/>
                      <a:pt x="857551" y="205337"/>
                    </a:cubicBezTo>
                    <a:cubicBezTo>
                      <a:pt x="839826" y="223063"/>
                      <a:pt x="815784" y="233021"/>
                      <a:pt x="790716" y="233021"/>
                    </a:cubicBezTo>
                    <a:lnTo>
                      <a:pt x="94519" y="233021"/>
                    </a:lnTo>
                    <a:cubicBezTo>
                      <a:pt x="69451" y="233021"/>
                      <a:pt x="45410" y="223063"/>
                      <a:pt x="27684" y="205337"/>
                    </a:cubicBezTo>
                    <a:cubicBezTo>
                      <a:pt x="9958" y="187611"/>
                      <a:pt x="0" y="163570"/>
                      <a:pt x="0" y="138502"/>
                    </a:cubicBezTo>
                    <a:lnTo>
                      <a:pt x="0" y="94519"/>
                    </a:lnTo>
                    <a:cubicBezTo>
                      <a:pt x="0" y="42318"/>
                      <a:pt x="42318" y="0"/>
                      <a:pt x="94519" y="0"/>
                    </a:cubicBezTo>
                    <a:close/>
                  </a:path>
                </a:pathLst>
              </a:custGeom>
              <a:solidFill>
                <a:srgbClr val="FFFFFF">
                  <a:alpha val="64706"/>
                </a:srgbClr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85236" cy="280646"/>
              </a:xfrm>
              <a:prstGeom prst="rect">
                <a:avLst/>
              </a:prstGeom>
            </p:spPr>
            <p:txBody>
              <a:bodyPr lIns="57314" tIns="57314" rIns="57314" bIns="57314" rtlCol="0" anchor="ctr"/>
              <a:lstStyle/>
              <a:p>
                <a:pPr algn="ctr">
                  <a:lnSpc>
                    <a:spcPts val="2763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6312153" y="4228119"/>
              <a:ext cx="9957525" cy="180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2" lvl="1" indent="-259081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B55711"/>
                  </a:solidFill>
                  <a:latin typeface="Aptos"/>
                  <a:ea typeface="Aptos"/>
                  <a:cs typeface="Aptos"/>
                  <a:sym typeface="Aptos"/>
                </a:rPr>
                <a:t>OL Communities of Practice.</a:t>
              </a:r>
            </a:p>
            <a:p>
              <a:pPr marL="518162" lvl="1" indent="-259081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B55711"/>
                  </a:solidFill>
                  <a:latin typeface="Aptos"/>
                  <a:ea typeface="Aptos"/>
                  <a:cs typeface="Aptos"/>
                  <a:sym typeface="Aptos"/>
                </a:rPr>
                <a:t>Staffing advisors.</a:t>
              </a:r>
            </a:p>
            <a:p>
              <a:pPr marL="518162" lvl="1" indent="-259081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B55711"/>
                  </a:solidFill>
                  <a:latin typeface="Aptos"/>
                  <a:ea typeface="Aptos"/>
                  <a:cs typeface="Aptos"/>
                  <a:sym typeface="Aptos"/>
                </a:rPr>
                <a:t>Heads of Human Resources.</a:t>
              </a:r>
            </a:p>
            <a:p>
              <a:pPr marL="518162" lvl="1" indent="-259081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B55711"/>
                  </a:solidFill>
                  <a:latin typeface="Aptos"/>
                  <a:ea typeface="Aptos"/>
                  <a:cs typeface="Aptos"/>
                  <a:sym typeface="Aptos"/>
                </a:rPr>
                <a:t>Management Community.</a:t>
              </a:r>
            </a:p>
            <a:p>
              <a:pPr marL="518162" lvl="1" indent="-259081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B55711"/>
                  </a:solidFill>
                  <a:latin typeface="Aptos"/>
                  <a:ea typeface="Aptos"/>
                  <a:cs typeface="Aptos"/>
                  <a:sym typeface="Aptos"/>
                </a:rPr>
                <a:t>Equity-Seeking Groups.</a:t>
              </a:r>
            </a:p>
          </p:txBody>
        </p:sp>
      </p:grpSp>
      <p:grpSp>
        <p:nvGrpSpPr>
          <p:cNvPr id="30" name="Group 30" descr="Collaborators"/>
          <p:cNvGrpSpPr/>
          <p:nvPr/>
        </p:nvGrpSpPr>
        <p:grpSpPr>
          <a:xfrm>
            <a:off x="2063960" y="6926885"/>
            <a:ext cx="3949747" cy="2178024"/>
            <a:chOff x="0" y="-587547"/>
            <a:chExt cx="5266328" cy="2904032"/>
          </a:xfrm>
        </p:grpSpPr>
        <p:sp>
          <p:nvSpPr>
            <p:cNvPr id="31" name="Freeform 31"/>
            <p:cNvSpPr/>
            <p:nvPr/>
          </p:nvSpPr>
          <p:spPr>
            <a:xfrm>
              <a:off x="0" y="1018577"/>
              <a:ext cx="5265846" cy="1297908"/>
            </a:xfrm>
            <a:custGeom>
              <a:avLst/>
              <a:gdLst/>
              <a:ahLst/>
              <a:cxnLst/>
              <a:rect l="l" t="t" r="r" b="b"/>
              <a:pathLst>
                <a:path w="5265846" h="1297908">
                  <a:moveTo>
                    <a:pt x="0" y="0"/>
                  </a:moveTo>
                  <a:lnTo>
                    <a:pt x="5265846" y="0"/>
                  </a:lnTo>
                  <a:lnTo>
                    <a:pt x="5265846" y="1297908"/>
                  </a:lnTo>
                  <a:lnTo>
                    <a:pt x="0" y="1297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5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13176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0" y="-587547"/>
              <a:ext cx="5266328" cy="2073988"/>
              <a:chOff x="0" y="-47625"/>
              <a:chExt cx="426875" cy="16811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26875" cy="120487"/>
              </a:xfrm>
              <a:custGeom>
                <a:avLst/>
                <a:gdLst/>
                <a:ahLst/>
                <a:cxnLst/>
                <a:rect l="l" t="t" r="r" b="b"/>
                <a:pathLst>
                  <a:path w="426875" h="120487">
                    <a:moveTo>
                      <a:pt x="60244" y="0"/>
                    </a:moveTo>
                    <a:lnTo>
                      <a:pt x="366631" y="0"/>
                    </a:lnTo>
                    <a:cubicBezTo>
                      <a:pt x="399903" y="0"/>
                      <a:pt x="426875" y="26972"/>
                      <a:pt x="426875" y="60244"/>
                    </a:cubicBezTo>
                    <a:lnTo>
                      <a:pt x="426875" y="60244"/>
                    </a:lnTo>
                    <a:cubicBezTo>
                      <a:pt x="426875" y="93515"/>
                      <a:pt x="399903" y="120487"/>
                      <a:pt x="366631" y="120487"/>
                    </a:cubicBezTo>
                    <a:lnTo>
                      <a:pt x="60244" y="120487"/>
                    </a:lnTo>
                    <a:cubicBezTo>
                      <a:pt x="26972" y="120487"/>
                      <a:pt x="0" y="93515"/>
                      <a:pt x="0" y="60244"/>
                    </a:cubicBezTo>
                    <a:lnTo>
                      <a:pt x="0" y="60244"/>
                    </a:lnTo>
                    <a:cubicBezTo>
                      <a:pt x="0" y="26972"/>
                      <a:pt x="26972" y="0"/>
                      <a:pt x="60244" y="0"/>
                    </a:cubicBezTo>
                    <a:close/>
                  </a:path>
                </a:pathLst>
              </a:custGeom>
              <a:solidFill>
                <a:srgbClr val="3C646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426875" cy="1681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3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307595" y="-326279"/>
              <a:ext cx="4650656" cy="1551450"/>
              <a:chOff x="0" y="-47625"/>
              <a:chExt cx="376970" cy="12575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76970" cy="78131"/>
              </a:xfrm>
              <a:custGeom>
                <a:avLst/>
                <a:gdLst/>
                <a:ahLst/>
                <a:cxnLst/>
                <a:rect l="l" t="t" r="r" b="b"/>
                <a:pathLst>
                  <a:path w="376970" h="78131">
                    <a:moveTo>
                      <a:pt x="39066" y="0"/>
                    </a:moveTo>
                    <a:lnTo>
                      <a:pt x="337904" y="0"/>
                    </a:lnTo>
                    <a:cubicBezTo>
                      <a:pt x="348265" y="0"/>
                      <a:pt x="358202" y="4116"/>
                      <a:pt x="365528" y="11442"/>
                    </a:cubicBezTo>
                    <a:cubicBezTo>
                      <a:pt x="372854" y="18768"/>
                      <a:pt x="376970" y="28705"/>
                      <a:pt x="376970" y="39066"/>
                    </a:cubicBezTo>
                    <a:lnTo>
                      <a:pt x="376970" y="39066"/>
                    </a:lnTo>
                    <a:cubicBezTo>
                      <a:pt x="376970" y="60641"/>
                      <a:pt x="359480" y="78131"/>
                      <a:pt x="337904" y="78131"/>
                    </a:cubicBezTo>
                    <a:lnTo>
                      <a:pt x="39066" y="78131"/>
                    </a:lnTo>
                    <a:cubicBezTo>
                      <a:pt x="17490" y="78131"/>
                      <a:pt x="0" y="60641"/>
                      <a:pt x="0" y="39066"/>
                    </a:cubicBezTo>
                    <a:lnTo>
                      <a:pt x="0" y="39066"/>
                    </a:lnTo>
                    <a:cubicBezTo>
                      <a:pt x="0" y="17490"/>
                      <a:pt x="17490" y="0"/>
                      <a:pt x="39066" y="0"/>
                    </a:cubicBezTo>
                    <a:close/>
                  </a:path>
                </a:pathLst>
              </a:custGeom>
              <a:solidFill>
                <a:srgbClr val="FFFFFF">
                  <a:alpha val="64706"/>
                </a:srgbClr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376970" cy="1257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63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682535" y="482947"/>
              <a:ext cx="3901257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480"/>
                </a:lnSpc>
              </a:pPr>
              <a:r>
                <a:rPr lang="en-US" sz="29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Collaborators</a:t>
              </a:r>
            </a:p>
          </p:txBody>
        </p:sp>
      </p:grpSp>
      <p:grpSp>
        <p:nvGrpSpPr>
          <p:cNvPr id="5" name="Group 4" descr="Public Service Commission.&#10;&#10;Shared Services Canada.&#10;&#10;Public Services and Procurement Canada.&#10;&#10;Translation Bureau – PSPC.&#10;&#10;Office of the Commissioner of Official Languages.&#10;">
            <a:extLst>
              <a:ext uri="{FF2B5EF4-FFF2-40B4-BE49-F238E27FC236}">
                <a16:creationId xmlns:a16="http://schemas.microsoft.com/office/drawing/2014/main" id="{BD424896-562B-6E11-4DB3-D2C5AE91C04D}"/>
              </a:ext>
            </a:extLst>
          </p:cNvPr>
          <p:cNvGrpSpPr/>
          <p:nvPr/>
        </p:nvGrpSpPr>
        <p:grpSpPr>
          <a:xfrm>
            <a:off x="6312153" y="6865310"/>
            <a:ext cx="8981855" cy="2156074"/>
            <a:chOff x="6312153" y="6865310"/>
            <a:chExt cx="8981855" cy="2156074"/>
          </a:xfrm>
        </p:grpSpPr>
        <p:grpSp>
          <p:nvGrpSpPr>
            <p:cNvPr id="56" name="Group 56"/>
            <p:cNvGrpSpPr/>
            <p:nvPr/>
          </p:nvGrpSpPr>
          <p:grpSpPr>
            <a:xfrm>
              <a:off x="6312153" y="6865310"/>
              <a:ext cx="8190822" cy="2156074"/>
              <a:chOff x="0" y="0"/>
              <a:chExt cx="885236" cy="23302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85236" cy="233021"/>
              </a:xfrm>
              <a:custGeom>
                <a:avLst/>
                <a:gdLst/>
                <a:ahLst/>
                <a:cxnLst/>
                <a:rect l="l" t="t" r="r" b="b"/>
                <a:pathLst>
                  <a:path w="885236" h="233021">
                    <a:moveTo>
                      <a:pt x="94519" y="0"/>
                    </a:moveTo>
                    <a:lnTo>
                      <a:pt x="790716" y="0"/>
                    </a:lnTo>
                    <a:cubicBezTo>
                      <a:pt x="842918" y="0"/>
                      <a:pt x="885236" y="42318"/>
                      <a:pt x="885236" y="94519"/>
                    </a:cubicBezTo>
                    <a:lnTo>
                      <a:pt x="885236" y="138502"/>
                    </a:lnTo>
                    <a:cubicBezTo>
                      <a:pt x="885236" y="163570"/>
                      <a:pt x="875277" y="187611"/>
                      <a:pt x="857551" y="205337"/>
                    </a:cubicBezTo>
                    <a:cubicBezTo>
                      <a:pt x="839826" y="223063"/>
                      <a:pt x="815784" y="233021"/>
                      <a:pt x="790716" y="233021"/>
                    </a:cubicBezTo>
                    <a:lnTo>
                      <a:pt x="94519" y="233021"/>
                    </a:lnTo>
                    <a:cubicBezTo>
                      <a:pt x="69451" y="233021"/>
                      <a:pt x="45410" y="223063"/>
                      <a:pt x="27684" y="205337"/>
                    </a:cubicBezTo>
                    <a:cubicBezTo>
                      <a:pt x="9958" y="187611"/>
                      <a:pt x="0" y="163570"/>
                      <a:pt x="0" y="138502"/>
                    </a:cubicBezTo>
                    <a:lnTo>
                      <a:pt x="0" y="94519"/>
                    </a:lnTo>
                    <a:cubicBezTo>
                      <a:pt x="0" y="42318"/>
                      <a:pt x="42318" y="0"/>
                      <a:pt x="94519" y="0"/>
                    </a:cubicBezTo>
                    <a:close/>
                  </a:path>
                </a:pathLst>
              </a:custGeom>
              <a:solidFill>
                <a:srgbClr val="FFFFFF">
                  <a:alpha val="64706"/>
                </a:srgbClr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885236" cy="280646"/>
              </a:xfrm>
              <a:prstGeom prst="rect">
                <a:avLst/>
              </a:prstGeom>
            </p:spPr>
            <p:txBody>
              <a:bodyPr lIns="57314" tIns="57314" rIns="57314" bIns="57314" rtlCol="0" anchor="ctr"/>
              <a:lstStyle/>
              <a:p>
                <a:pPr algn="ctr">
                  <a:lnSpc>
                    <a:spcPts val="2763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6312153" y="7038472"/>
              <a:ext cx="8981855" cy="180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2" lvl="1" indent="-259081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C646E"/>
                  </a:solidFill>
                  <a:latin typeface="Aptos"/>
                  <a:ea typeface="Aptos"/>
                  <a:cs typeface="Aptos"/>
                  <a:sym typeface="Aptos"/>
                </a:rPr>
                <a:t>Public Service Commission.</a:t>
              </a:r>
            </a:p>
            <a:p>
              <a:pPr marL="518162" lvl="1" indent="-259081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C646E"/>
                  </a:solidFill>
                  <a:latin typeface="Aptos"/>
                  <a:ea typeface="Aptos"/>
                  <a:cs typeface="Aptos"/>
                  <a:sym typeface="Aptos"/>
                </a:rPr>
                <a:t>Shared Services Canada.</a:t>
              </a:r>
            </a:p>
            <a:p>
              <a:pPr marL="518162" lvl="1" indent="-259081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C646E"/>
                  </a:solidFill>
                  <a:latin typeface="Aptos"/>
                  <a:ea typeface="Aptos"/>
                  <a:cs typeface="Aptos"/>
                  <a:sym typeface="Aptos"/>
                </a:rPr>
                <a:t>Public Services and Procurement Canada.</a:t>
              </a:r>
            </a:p>
            <a:p>
              <a:pPr marL="518162" lvl="1" indent="-259081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C646E"/>
                  </a:solidFill>
                  <a:latin typeface="Aptos"/>
                  <a:ea typeface="Aptos"/>
                  <a:cs typeface="Aptos"/>
                  <a:sym typeface="Aptos"/>
                </a:rPr>
                <a:t>Translation Bureau – PSPC.</a:t>
              </a:r>
            </a:p>
            <a:p>
              <a:pPr marL="518162" lvl="1" indent="-259081" algn="l">
                <a:lnSpc>
                  <a:spcPts val="288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C646E"/>
                  </a:solidFill>
                  <a:latin typeface="Aptos"/>
                  <a:ea typeface="Aptos"/>
                  <a:cs typeface="Aptos"/>
                  <a:sym typeface="Aptos"/>
                </a:rPr>
                <a:t>Office of the Commissioner of Official Languages.</a:t>
              </a:r>
            </a:p>
          </p:txBody>
        </p:sp>
      </p:grpSp>
      <p:sp>
        <p:nvSpPr>
          <p:cNvPr id="60" name="Freeform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91046" y="5742393"/>
            <a:ext cx="4721539" cy="3441859"/>
          </a:xfrm>
          <a:custGeom>
            <a:avLst/>
            <a:gdLst/>
            <a:ahLst/>
            <a:cxnLst/>
            <a:rect l="l" t="t" r="r" b="b"/>
            <a:pathLst>
              <a:path w="4721539" h="3441859">
                <a:moveTo>
                  <a:pt x="0" y="0"/>
                </a:moveTo>
                <a:lnTo>
                  <a:pt x="4721539" y="0"/>
                </a:lnTo>
                <a:lnTo>
                  <a:pt x="4721539" y="3441859"/>
                </a:lnTo>
                <a:lnTo>
                  <a:pt x="0" y="344185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7194" t="-183" r="-8681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61" name="Group 2">
            <a:extLst>
              <a:ext uri="{FF2B5EF4-FFF2-40B4-BE49-F238E27FC236}">
                <a16:creationId xmlns:a16="http://schemas.microsoft.com/office/drawing/2014/main" id="{25F6385B-91C0-E7B7-1FE7-D0183C942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13082" y="9553299"/>
            <a:ext cx="18324647" cy="777626"/>
            <a:chOff x="0" y="0"/>
            <a:chExt cx="24432863" cy="1036835"/>
          </a:xfrm>
        </p:grpSpPr>
        <p:sp>
          <p:nvSpPr>
            <p:cNvPr id="62" name="Freeform 3">
              <a:extLst>
                <a:ext uri="{FF2B5EF4-FFF2-40B4-BE49-F238E27FC236}">
                  <a16:creationId xmlns:a16="http://schemas.microsoft.com/office/drawing/2014/main" id="{DC8D31E7-4263-5DFF-3ABE-361B0BC07C45}"/>
                </a:ext>
              </a:extLst>
            </p:cNvPr>
            <p:cNvSpPr/>
            <p:nvPr/>
          </p:nvSpPr>
          <p:spPr>
            <a:xfrm>
              <a:off x="3164452" y="0"/>
              <a:ext cx="21268411" cy="1036835"/>
            </a:xfrm>
            <a:custGeom>
              <a:avLst/>
              <a:gdLst/>
              <a:ahLst/>
              <a:cxnLst/>
              <a:rect l="l" t="t" r="r" b="b"/>
              <a:pathLst>
                <a:path w="21268411" h="1036835">
                  <a:moveTo>
                    <a:pt x="0" y="0"/>
                  </a:moveTo>
                  <a:lnTo>
                    <a:pt x="21268411" y="0"/>
                  </a:lnTo>
                  <a:lnTo>
                    <a:pt x="21268411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718BEEB0-EEAD-6EF4-9B99-D24D8E95F56D}"/>
                </a:ext>
              </a:extLst>
            </p:cNvPr>
            <p:cNvSpPr/>
            <p:nvPr/>
          </p:nvSpPr>
          <p:spPr>
            <a:xfrm>
              <a:off x="0" y="0"/>
              <a:ext cx="6773262" cy="1036835"/>
            </a:xfrm>
            <a:custGeom>
              <a:avLst/>
              <a:gdLst/>
              <a:ahLst/>
              <a:cxnLst/>
              <a:rect l="l" t="t" r="r" b="b"/>
              <a:pathLst>
                <a:path w="6773262" h="1036835">
                  <a:moveTo>
                    <a:pt x="0" y="0"/>
                  </a:moveTo>
                  <a:lnTo>
                    <a:pt x="6773262" y="0"/>
                  </a:lnTo>
                  <a:lnTo>
                    <a:pt x="6773262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200407" r="-1359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226" y="624589"/>
            <a:ext cx="13785310" cy="884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30"/>
              </a:lnSpc>
            </a:pPr>
            <a:r>
              <a:rPr lang="en-US" sz="6349" spc="-12" dirty="0">
                <a:solidFill>
                  <a:srgbClr val="3C646E"/>
                </a:solidFill>
                <a:latin typeface="Aptos"/>
                <a:ea typeface="Aptos"/>
                <a:cs typeface="Aptos"/>
                <a:sym typeface="Aptos"/>
              </a:rPr>
              <a:t>Questions?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41749" y="-54131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4149" y="-52607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46549" y="-5108394"/>
            <a:ext cx="11134928" cy="11155587"/>
          </a:xfrm>
          <a:custGeom>
            <a:avLst/>
            <a:gdLst/>
            <a:ahLst/>
            <a:cxnLst/>
            <a:rect l="l" t="t" r="r" b="b"/>
            <a:pathLst>
              <a:path w="11134928" h="11155587">
                <a:moveTo>
                  <a:pt x="0" y="0"/>
                </a:moveTo>
                <a:lnTo>
                  <a:pt x="11134928" y="0"/>
                </a:lnTo>
                <a:lnTo>
                  <a:pt x="11134928" y="11155587"/>
                </a:lnTo>
                <a:lnTo>
                  <a:pt x="0" y="11155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082" y="1898169"/>
            <a:ext cx="17604777" cy="7265972"/>
          </a:xfrm>
          <a:custGeom>
            <a:avLst/>
            <a:gdLst/>
            <a:ahLst/>
            <a:cxnLst/>
            <a:rect l="l" t="t" r="r" b="b"/>
            <a:pathLst>
              <a:path w="17604777" h="7265972">
                <a:moveTo>
                  <a:pt x="0" y="0"/>
                </a:moveTo>
                <a:lnTo>
                  <a:pt x="17604778" y="0"/>
                </a:lnTo>
                <a:lnTo>
                  <a:pt x="17604778" y="7265972"/>
                </a:lnTo>
                <a:lnTo>
                  <a:pt x="0" y="7265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7" b="-7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7346881" y="7734300"/>
            <a:ext cx="10244814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b="1">
                <a:solidFill>
                  <a:srgbClr val="3C646E"/>
                </a:solidFill>
                <a:latin typeface="Aptos Bold"/>
                <a:ea typeface="Aptos Bold"/>
                <a:cs typeface="Aptos Bold"/>
                <a:sym typeface="Aptos Bold"/>
              </a:rPr>
              <a:t>This strategy is not just about technology—it’s about people. About making bilingualism more accessible, more equitable, and more future-ready.</a:t>
            </a:r>
          </a:p>
        </p:txBody>
      </p:sp>
      <p:grpSp>
        <p:nvGrpSpPr>
          <p:cNvPr id="62" name="Group 2">
            <a:extLst>
              <a:ext uri="{FF2B5EF4-FFF2-40B4-BE49-F238E27FC236}">
                <a16:creationId xmlns:a16="http://schemas.microsoft.com/office/drawing/2014/main" id="{81AA43FB-81FC-8DD9-FA1B-91A39464D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13082" y="9553299"/>
            <a:ext cx="18324647" cy="777626"/>
            <a:chOff x="0" y="0"/>
            <a:chExt cx="24432863" cy="1036835"/>
          </a:xfrm>
        </p:grpSpPr>
        <p:sp>
          <p:nvSpPr>
            <p:cNvPr id="63" name="Freeform 3">
              <a:extLst>
                <a:ext uri="{FF2B5EF4-FFF2-40B4-BE49-F238E27FC236}">
                  <a16:creationId xmlns:a16="http://schemas.microsoft.com/office/drawing/2014/main" id="{7D3824FA-70CC-E1D9-BAEF-FB6DBEB0517D}"/>
                </a:ext>
              </a:extLst>
            </p:cNvPr>
            <p:cNvSpPr/>
            <p:nvPr/>
          </p:nvSpPr>
          <p:spPr>
            <a:xfrm>
              <a:off x="3164452" y="0"/>
              <a:ext cx="21268411" cy="1036835"/>
            </a:xfrm>
            <a:custGeom>
              <a:avLst/>
              <a:gdLst/>
              <a:ahLst/>
              <a:cxnLst/>
              <a:rect l="l" t="t" r="r" b="b"/>
              <a:pathLst>
                <a:path w="21268411" h="1036835">
                  <a:moveTo>
                    <a:pt x="0" y="0"/>
                  </a:moveTo>
                  <a:lnTo>
                    <a:pt x="21268411" y="0"/>
                  </a:lnTo>
                  <a:lnTo>
                    <a:pt x="21268411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Freeform 4">
              <a:extLst>
                <a:ext uri="{FF2B5EF4-FFF2-40B4-BE49-F238E27FC236}">
                  <a16:creationId xmlns:a16="http://schemas.microsoft.com/office/drawing/2014/main" id="{0F750B7C-7B72-4B4F-FB97-9F4977374333}"/>
                </a:ext>
              </a:extLst>
            </p:cNvPr>
            <p:cNvSpPr/>
            <p:nvPr/>
          </p:nvSpPr>
          <p:spPr>
            <a:xfrm>
              <a:off x="0" y="0"/>
              <a:ext cx="6773262" cy="1036835"/>
            </a:xfrm>
            <a:custGeom>
              <a:avLst/>
              <a:gdLst/>
              <a:ahLst/>
              <a:cxnLst/>
              <a:rect l="l" t="t" r="r" b="b"/>
              <a:pathLst>
                <a:path w="6773262" h="1036835">
                  <a:moveTo>
                    <a:pt x="0" y="0"/>
                  </a:moveTo>
                  <a:lnTo>
                    <a:pt x="6773262" y="0"/>
                  </a:lnTo>
                  <a:lnTo>
                    <a:pt x="6773262" y="1036835"/>
                  </a:lnTo>
                  <a:lnTo>
                    <a:pt x="0" y="1036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00407" r="-1359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F7FDF82-672D-F444-A851-5CD38C1B0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26" ma:contentTypeDescription="Create a new document." ma:contentTypeScope="" ma:versionID="7d1c259e8254f6489401590de8bdd3ff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ffe963170e12c2b932b327c6c0e0dbbb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Sujets" minOccurs="0"/>
                <xsd:element ref="ns3:Status" minOccurs="0"/>
                <xsd:element ref="ns3:InstitutionalCode" minOccurs="0"/>
                <xsd:element ref="ns3:ReviewCompleted" minOccurs="0"/>
                <xsd:element ref="ns3:Plannercardnumber_x002d_num_x00e9_rodefich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d2e2e-3050-48af-9cbe-e64569e098d5}" ma:internalName="TaxCatchAll" ma:showField="CatchAllData" ma:web="f4760878-658a-4717-bbd4-0fd9c09fb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ujets" ma:index="26" nillable="true" ma:displayName="Sujets" ma:format="Dropdown" ma:internalName="Sujets">
      <xsd:simpleType>
        <xsd:restriction base="dms:Text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restriction base="dms:Choice">
          <xsd:enumeration value="Draft"/>
          <xsd:enumeration value="Final"/>
          <xsd:enumeration value="To be approved"/>
          <xsd:enumeration value="Archived"/>
        </xsd:restriction>
      </xsd:simpleType>
    </xsd:element>
    <xsd:element name="InstitutionalCode" ma:index="28" nillable="true" ma:displayName="Institutional Code" ma:format="Dropdown" ma:internalName="InstitutionalCode">
      <xsd:simpleType>
        <xsd:restriction base="dms:Text">
          <xsd:maxLength value="255"/>
        </xsd:restriction>
      </xsd:simpleType>
    </xsd:element>
    <xsd:element name="ReviewCompleted" ma:index="29" nillable="true" ma:displayName="Review Completed" ma:format="Dropdown" ma:internalName="ReviewCompleted">
      <xsd:simpleType>
        <xsd:restriction base="dms:Text">
          <xsd:maxLength value="255"/>
        </xsd:restriction>
      </xsd:simpleType>
    </xsd:element>
    <xsd:element name="Plannercardnumber_x002d_num_x00e9_rodefiche" ma:index="30" nillable="true" ma:displayName="Planner card number -numéro de fiche" ma:format="Dropdown" ma:internalName="Plannercardnumber_x002d_num_x00e9_rodefiche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60878-658a-4717-bbd4-0fd9c09fbb13" xsi:nil="true"/>
    <Sujets xmlns="0406129d-7949-4012-aa34-bff85346a4cf" xsi:nil="true"/>
    <Status xmlns="0406129d-7949-4012-aa34-bff85346a4cf" xsi:nil="true"/>
    <ReviewCompleted xmlns="0406129d-7949-4012-aa34-bff85346a4cf" xsi:nil="true"/>
    <lcf76f155ced4ddcb4097134ff3c332f xmlns="0406129d-7949-4012-aa34-bff85346a4cf">
      <Terms xmlns="http://schemas.microsoft.com/office/infopath/2007/PartnerControls"/>
    </lcf76f155ced4ddcb4097134ff3c332f>
    <InstitutionalCode xmlns="0406129d-7949-4012-aa34-bff85346a4cf" xsi:nil="true"/>
    <Provisionamended xmlns="0406129d-7949-4012-aa34-bff85346a4cf" xsi:nil="true"/>
    <Plannercardnumber_x002d_num_x00e9_rodefiche xmlns="0406129d-7949-4012-aa34-bff85346a4cf" xsi:nil="true"/>
    <_dlc_DocId xmlns="f4760878-658a-4717-bbd4-0fd9c09fbb13">RN4WT4KUCRMT-543564755-25077</_dlc_DocId>
    <_dlc_DocIdUrl xmlns="f4760878-658a-4717-bbd4-0fd9c09fbb13">
      <Url>https://056gc.sharepoint.com/sites/OCHRO-PC-OLCE_BDPRH-PC-CELO/_layouts/15/DocIdRedir.aspx?ID=RN4WT4KUCRMT-543564755-25077</Url>
      <Description>RN4WT4KUCRMT-543564755-25077</Description>
    </_dlc_DocIdUrl>
  </documentManagement>
</p:properties>
</file>

<file path=customXml/itemProps1.xml><?xml version="1.0" encoding="utf-8"?>
<ds:datastoreItem xmlns:ds="http://schemas.openxmlformats.org/officeDocument/2006/customXml" ds:itemID="{6516A113-A42F-41ED-8120-76EA3BD8694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4041458-25DB-435B-BEE3-E51AB50820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7BD23F-B0E6-49CB-963C-35551D78C0B5}">
  <ds:schemaRefs>
    <ds:schemaRef ds:uri="0406129d-7949-4012-aa34-bff85346a4cf"/>
    <ds:schemaRef ds:uri="f4760878-658a-4717-bbd4-0fd9c09fbb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59DACD07-26C6-4925-8F52-9D51EEE6EE28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0406129d-7949-4012-aa34-bff85346a4cf"/>
    <ds:schemaRef ds:uri="f4760878-658a-4717-bbd4-0fd9c09fbb1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435</Words>
  <Application>Microsoft Office PowerPoint</Application>
  <PresentationFormat>Personnalisé</PresentationFormat>
  <Paragraphs>73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Roboto Bold</vt:lpstr>
      <vt:lpstr>Calibri</vt:lpstr>
      <vt:lpstr>Aptos</vt:lpstr>
      <vt:lpstr>Aptos Bold</vt:lpstr>
      <vt:lpstr>Aptos Italics</vt:lpstr>
      <vt:lpstr>Office Theme</vt:lpstr>
      <vt:lpstr>Leveraging Artificial Intelligence to Improve Bilingualism in the Public Service</vt:lpstr>
      <vt:lpstr>Why now? Why AI for OL?</vt:lpstr>
      <vt:lpstr>How can AI support OL?</vt:lpstr>
      <vt:lpstr>How can AI support OL?</vt:lpstr>
      <vt:lpstr>How can AI support OL?</vt:lpstr>
      <vt:lpstr>How can AI support OL?</vt:lpstr>
      <vt:lpstr>How can AI support OL?</vt:lpstr>
      <vt:lpstr>Consultation and Engagement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 &amp; AI: A Strategic Leap Forward</dc:title>
  <dc:creator>Gauthier, Jean-Guy</dc:creator>
  <cp:lastModifiedBy>Gauthier, Jean-Guy</cp:lastModifiedBy>
  <cp:revision>4</cp:revision>
  <dcterms:created xsi:type="dcterms:W3CDTF">2006-08-16T00:00:00Z</dcterms:created>
  <dcterms:modified xsi:type="dcterms:W3CDTF">2025-11-18T16:03:15Z</dcterms:modified>
  <dc:identifier>DAG31t7Dgj0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15d617-256d-4284-aedb-1064be1c4b48_Enabled">
    <vt:lpwstr>true</vt:lpwstr>
  </property>
  <property fmtid="{D5CDD505-2E9C-101B-9397-08002B2CF9AE}" pid="3" name="MSIP_Label_3515d617-256d-4284-aedb-1064be1c4b48_SetDate">
    <vt:lpwstr>2025-11-06T19:09:45Z</vt:lpwstr>
  </property>
  <property fmtid="{D5CDD505-2E9C-101B-9397-08002B2CF9AE}" pid="4" name="MSIP_Label_3515d617-256d-4284-aedb-1064be1c4b48_Method">
    <vt:lpwstr>Privileged</vt:lpwstr>
  </property>
  <property fmtid="{D5CDD505-2E9C-101B-9397-08002B2CF9AE}" pid="5" name="MSIP_Label_3515d617-256d-4284-aedb-1064be1c4b48_Name">
    <vt:lpwstr>3515d617-256d-4284-aedb-1064be1c4b48</vt:lpwstr>
  </property>
  <property fmtid="{D5CDD505-2E9C-101B-9397-08002B2CF9AE}" pid="6" name="MSIP_Label_3515d617-256d-4284-aedb-1064be1c4b48_SiteId">
    <vt:lpwstr>6397df10-4595-4047-9c4f-03311282152b</vt:lpwstr>
  </property>
  <property fmtid="{D5CDD505-2E9C-101B-9397-08002B2CF9AE}" pid="7" name="MSIP_Label_3515d617-256d-4284-aedb-1064be1c4b48_ActionId">
    <vt:lpwstr>e771b328-5fb5-4a96-9e7c-dedf8af29b9b</vt:lpwstr>
  </property>
  <property fmtid="{D5CDD505-2E9C-101B-9397-08002B2CF9AE}" pid="8" name="MSIP_Label_3515d617-256d-4284-aedb-1064be1c4b48_ContentBits">
    <vt:lpwstr>0</vt:lpwstr>
  </property>
  <property fmtid="{D5CDD505-2E9C-101B-9397-08002B2CF9AE}" pid="9" name="MSIP_Label_3515d617-256d-4284-aedb-1064be1c4b48_Tag">
    <vt:lpwstr>10, 0, 1, 1</vt:lpwstr>
  </property>
  <property fmtid="{D5CDD505-2E9C-101B-9397-08002B2CF9AE}" pid="10" name="ContentTypeId">
    <vt:lpwstr>0x010100ADE860D1223E984692003B2F8D34E609</vt:lpwstr>
  </property>
  <property fmtid="{D5CDD505-2E9C-101B-9397-08002B2CF9AE}" pid="11" name="_dlc_DocIdItemGuid">
    <vt:lpwstr>0fa4a4f8-f2e0-4aed-b21c-76d47f25174b</vt:lpwstr>
  </property>
  <property fmtid="{D5CDD505-2E9C-101B-9397-08002B2CF9AE}" pid="12" name="MediaServiceImageTags">
    <vt:lpwstr/>
  </property>
</Properties>
</file>