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483" r:id="rId3"/>
    <p:sldId id="542" r:id="rId4"/>
    <p:sldId id="505" r:id="rId5"/>
    <p:sldId id="550" r:id="rId6"/>
    <p:sldId id="553" r:id="rId7"/>
    <p:sldId id="290" r:id="rId8"/>
    <p:sldId id="376" r:id="rId9"/>
    <p:sldId id="375" r:id="rId10"/>
    <p:sldId id="374" r:id="rId11"/>
    <p:sldId id="534" r:id="rId12"/>
    <p:sldId id="297" r:id="rId13"/>
    <p:sldId id="367" r:id="rId14"/>
    <p:sldId id="551" r:id="rId15"/>
    <p:sldId id="300" r:id="rId16"/>
    <p:sldId id="373" r:id="rId17"/>
    <p:sldId id="299" r:id="rId18"/>
    <p:sldId id="547" r:id="rId19"/>
    <p:sldId id="554" r:id="rId20"/>
    <p:sldId id="338" r:id="rId21"/>
    <p:sldId id="541" r:id="rId22"/>
    <p:sldId id="532" r:id="rId23"/>
    <p:sldId id="543" r:id="rId24"/>
    <p:sldId id="519" r:id="rId25"/>
    <p:sldId id="522" r:id="rId26"/>
    <p:sldId id="535" r:id="rId27"/>
    <p:sldId id="524" r:id="rId28"/>
    <p:sldId id="549" r:id="rId29"/>
    <p:sldId id="552" r:id="rId30"/>
    <p:sldId id="544" r:id="rId31"/>
    <p:sldId id="537" r:id="rId32"/>
    <p:sldId id="558" r:id="rId33"/>
    <p:sldId id="527" r:id="rId34"/>
  </p:sldIdLst>
  <p:sldSz cx="12815888" cy="8121650"/>
  <p:notesSz cx="7010400" cy="9296400"/>
  <p:defaultTextStyle>
    <a:defPPr>
      <a:defRPr lang="en-US"/>
    </a:defPPr>
    <a:lvl1pPr marL="0" algn="l" defTabSz="975665" rtl="0" eaLnBrk="1" latinLnBrk="0" hangingPunct="1">
      <a:defRPr sz="1921" kern="1200">
        <a:solidFill>
          <a:schemeClr val="tx1"/>
        </a:solidFill>
        <a:latin typeface="+mn-lt"/>
        <a:ea typeface="+mn-ea"/>
        <a:cs typeface="+mn-cs"/>
      </a:defRPr>
    </a:lvl1pPr>
    <a:lvl2pPr marL="487832" algn="l" defTabSz="975665" rtl="0" eaLnBrk="1" latinLnBrk="0" hangingPunct="1">
      <a:defRPr sz="1921" kern="1200">
        <a:solidFill>
          <a:schemeClr val="tx1"/>
        </a:solidFill>
        <a:latin typeface="+mn-lt"/>
        <a:ea typeface="+mn-ea"/>
        <a:cs typeface="+mn-cs"/>
      </a:defRPr>
    </a:lvl2pPr>
    <a:lvl3pPr marL="975665" algn="l" defTabSz="975665" rtl="0" eaLnBrk="1" latinLnBrk="0" hangingPunct="1">
      <a:defRPr sz="1921" kern="1200">
        <a:solidFill>
          <a:schemeClr val="tx1"/>
        </a:solidFill>
        <a:latin typeface="+mn-lt"/>
        <a:ea typeface="+mn-ea"/>
        <a:cs typeface="+mn-cs"/>
      </a:defRPr>
    </a:lvl3pPr>
    <a:lvl4pPr marL="1463497" algn="l" defTabSz="975665" rtl="0" eaLnBrk="1" latinLnBrk="0" hangingPunct="1">
      <a:defRPr sz="1921" kern="1200">
        <a:solidFill>
          <a:schemeClr val="tx1"/>
        </a:solidFill>
        <a:latin typeface="+mn-lt"/>
        <a:ea typeface="+mn-ea"/>
        <a:cs typeface="+mn-cs"/>
      </a:defRPr>
    </a:lvl4pPr>
    <a:lvl5pPr marL="1951330" algn="l" defTabSz="975665" rtl="0" eaLnBrk="1" latinLnBrk="0" hangingPunct="1">
      <a:defRPr sz="1921" kern="1200">
        <a:solidFill>
          <a:schemeClr val="tx1"/>
        </a:solidFill>
        <a:latin typeface="+mn-lt"/>
        <a:ea typeface="+mn-ea"/>
        <a:cs typeface="+mn-cs"/>
      </a:defRPr>
    </a:lvl5pPr>
    <a:lvl6pPr marL="2439162" algn="l" defTabSz="975665" rtl="0" eaLnBrk="1" latinLnBrk="0" hangingPunct="1">
      <a:defRPr sz="1921" kern="1200">
        <a:solidFill>
          <a:schemeClr val="tx1"/>
        </a:solidFill>
        <a:latin typeface="+mn-lt"/>
        <a:ea typeface="+mn-ea"/>
        <a:cs typeface="+mn-cs"/>
      </a:defRPr>
    </a:lvl6pPr>
    <a:lvl7pPr marL="2926994" algn="l" defTabSz="975665" rtl="0" eaLnBrk="1" latinLnBrk="0" hangingPunct="1">
      <a:defRPr sz="1921" kern="1200">
        <a:solidFill>
          <a:schemeClr val="tx1"/>
        </a:solidFill>
        <a:latin typeface="+mn-lt"/>
        <a:ea typeface="+mn-ea"/>
        <a:cs typeface="+mn-cs"/>
      </a:defRPr>
    </a:lvl7pPr>
    <a:lvl8pPr marL="3414827" algn="l" defTabSz="975665" rtl="0" eaLnBrk="1" latinLnBrk="0" hangingPunct="1">
      <a:defRPr sz="1921" kern="1200">
        <a:solidFill>
          <a:schemeClr val="tx1"/>
        </a:solidFill>
        <a:latin typeface="+mn-lt"/>
        <a:ea typeface="+mn-ea"/>
        <a:cs typeface="+mn-cs"/>
      </a:defRPr>
    </a:lvl8pPr>
    <a:lvl9pPr marL="3902659" algn="l" defTabSz="975665" rtl="0" eaLnBrk="1" latinLnBrk="0" hangingPunct="1">
      <a:defRPr sz="192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38A79-CABC-F2D0-A578-782393492B16}" name="Krzysztof Duniewicz" initials="KD" userId="S::krzysztof.duniewicz@cfp-psc.gc.ca::cda2157d-0fb5-4f27-bccd-733f36569158" providerId="AD"/>
  <p188:author id="{EF17147A-1358-82BD-11DA-393FCEA407F0}" name="Karyne Montigny" initials="KM" userId="S::karyne.montigny@Cfp-psc.gc.ca::6399a1b1-73f8-4959-9923-6738da8811fb" providerId="AD"/>
  <p188:author id="{F5CCBE80-8C5E-2841-A7F0-33F035959BEE}" name="Megan Vincent" initials="MV" userId="S::megan.vincent@Cfp-psc.gc.ca::9c91ce99-6c12-483b-a1cc-6a41c3e47db0" providerId="AD"/>
  <p188:author id="{5C4F048E-E048-BE98-9A93-FFA22CCC94DC}" name="Claire Gabriot" initials="CG" userId="S::claire.gabriot@Cfp-psc.gc.ca::244b85af-268b-4f33-bb8b-70140c099a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yley Hills" initials="HH" lastIdx="9" clrIdx="0">
    <p:extLst>
      <p:ext uri="{19B8F6BF-5375-455C-9EA6-DF929625EA0E}">
        <p15:presenceInfo xmlns:p15="http://schemas.microsoft.com/office/powerpoint/2012/main" userId="S-1-5-21-793608233-524142043-3570203803-23895" providerId="AD"/>
      </p:ext>
    </p:extLst>
  </p:cmAuthor>
  <p:cmAuthor id="2" name="Lorena Glen" initials="LG" lastIdx="5" clrIdx="1">
    <p:extLst>
      <p:ext uri="{19B8F6BF-5375-455C-9EA6-DF929625EA0E}">
        <p15:presenceInfo xmlns:p15="http://schemas.microsoft.com/office/powerpoint/2012/main" userId="S-1-5-21-793608233-524142043-3570203803-20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1F9"/>
    <a:srgbClr val="FFFFFF"/>
    <a:srgbClr val="3FBFE5"/>
    <a:srgbClr val="29B7E1"/>
    <a:srgbClr val="33B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C2664-C8FA-4196-BF71-9647CBB432DA}" v="282" dt="2024-07-29T21:27:53.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3453" autoAdjust="0"/>
  </p:normalViewPr>
  <p:slideViewPr>
    <p:cSldViewPr snapToGrid="0">
      <p:cViewPr varScale="1">
        <p:scale>
          <a:sx n="51" d="100"/>
          <a:sy n="51" d="100"/>
        </p:scale>
        <p:origin x="1458" y="84"/>
      </p:cViewPr>
      <p:guideLst/>
    </p:cSldViewPr>
  </p:slideViewPr>
  <p:outlineViewPr>
    <p:cViewPr>
      <p:scale>
        <a:sx n="33" d="100"/>
        <a:sy n="33" d="100"/>
      </p:scale>
      <p:origin x="0" y="-9610"/>
    </p:cViewPr>
  </p:outlineViewPr>
  <p:notesTextViewPr>
    <p:cViewPr>
      <p:scale>
        <a:sx n="125" d="100"/>
        <a:sy n="125" d="100"/>
      </p:scale>
      <p:origin x="0" y="0"/>
    </p:cViewPr>
  </p:notesTextViewPr>
  <p:notesViewPr>
    <p:cSldViewPr snapToGrid="0">
      <p:cViewPr varScale="1">
        <p:scale>
          <a:sx n="50" d="100"/>
          <a:sy n="50" d="100"/>
        </p:scale>
        <p:origin x="268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1" Type="http://schemas.openxmlformats.org/officeDocument/2006/relationships/hyperlink" Target="https://www.canada.ca/en/services/jobs/opportunities/government.html"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7.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6" Type="http://schemas.openxmlformats.org/officeDocument/2006/relationships/image" Target="../media/image71.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ata9.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hyperlink" Target="mailto:NATASHA.AGNEW@HRSDC-RHDCC.GC.CA" TargetMode="External"/><Relationship Id="rId1" Type="http://schemas.openxmlformats.org/officeDocument/2006/relationships/hyperlink" Target="mailto:cfp.cea-icoe.psc@cfp-psc.gc.ca" TargetMode="Externa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1" Type="http://schemas.openxmlformats.org/officeDocument/2006/relationships/hyperlink" Target="https://www.canada.ca/en/services/jobs/opportunities/government.html"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57.svg"/><Relationship Id="rId16" Type="http://schemas.openxmlformats.org/officeDocument/2006/relationships/image" Target="../media/image71.svg"/><Relationship Id="rId1" Type="http://schemas.openxmlformats.org/officeDocument/2006/relationships/image" Target="../media/image56.png"/><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diagrams/_rels/drawing9.xml.rels><?xml version="1.0" encoding="UTF-8" standalone="yes"?>
<Relationships xmlns="http://schemas.openxmlformats.org/package/2006/relationships"><Relationship Id="rId8" Type="http://schemas.openxmlformats.org/officeDocument/2006/relationships/hyperlink" Target="mailto:NATASHA.AGNEW@HRSDC-RHDCC.GC.CA" TargetMode="External"/><Relationship Id="rId3" Type="http://schemas.openxmlformats.org/officeDocument/2006/relationships/image" Target="../media/image80.png"/><Relationship Id="rId7" Type="http://schemas.openxmlformats.org/officeDocument/2006/relationships/hyperlink" Target="mailto:cfp.cea-icoe.psc@cfp-psc.gc.ca" TargetMode="External"/><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07B47-2377-40E7-BBCB-8BB68DA23E08}" type="doc">
      <dgm:prSet loTypeId="urn:microsoft.com/office/officeart/2018/2/layout/IconCircleList" loCatId="icon" qsTypeId="urn:microsoft.com/office/officeart/2005/8/quickstyle/simple5" qsCatId="simple" csTypeId="urn:microsoft.com/office/officeart/2005/8/colors/colorful2" csCatId="colorful" phldr="1"/>
      <dgm:spPr/>
      <dgm:t>
        <a:bodyPr/>
        <a:lstStyle/>
        <a:p>
          <a:endParaRPr lang="en-US"/>
        </a:p>
      </dgm:t>
    </dgm:pt>
    <dgm:pt modelId="{C3ED2A1F-012A-47BA-99E9-FC60F1CE101F}">
      <dgm:prSet/>
      <dgm:spPr/>
      <dgm:t>
        <a:bodyPr/>
        <a:lstStyle/>
        <a:p>
          <a:pPr>
            <a:lnSpc>
              <a:spcPct val="100000"/>
            </a:lnSpc>
          </a:pPr>
          <a:r>
            <a:rPr lang="en-CA" dirty="0">
              <a:latin typeface="Segoe UI" panose="020B0502040204020203" pitchFamily="34" charset="0"/>
              <a:cs typeface="Segoe UI" panose="020B0502040204020203" pitchFamily="34" charset="0"/>
            </a:rPr>
            <a:t>Options to find employment in the federal government</a:t>
          </a:r>
          <a:endParaRPr lang="en-US" dirty="0">
            <a:latin typeface="Segoe UI" panose="020B0502040204020203" pitchFamily="34" charset="0"/>
            <a:cs typeface="Segoe UI" panose="020B0502040204020203" pitchFamily="34" charset="0"/>
          </a:endParaRPr>
        </a:p>
      </dgm:t>
    </dgm:pt>
    <dgm:pt modelId="{CF5105F0-AB64-47DB-926E-9925E13A887A}" type="parTrans" cxnId="{91A50514-0EF2-438F-9C22-B3B9389C8050}">
      <dgm:prSet/>
      <dgm:spPr/>
      <dgm:t>
        <a:bodyPr/>
        <a:lstStyle/>
        <a:p>
          <a:endParaRPr lang="en-US" sz="2400">
            <a:latin typeface="Segoe UI" panose="020B0502040204020203" pitchFamily="34" charset="0"/>
            <a:cs typeface="Segoe UI" panose="020B0502040204020203" pitchFamily="34" charset="0"/>
          </a:endParaRPr>
        </a:p>
      </dgm:t>
    </dgm:pt>
    <dgm:pt modelId="{44614B90-FB62-4AE1-8A0F-1A31F1773206}" type="sibTrans" cxnId="{91A50514-0EF2-438F-9C22-B3B9389C8050}">
      <dgm:prSet/>
      <dgm:spPr/>
      <dgm:t>
        <a:bodyPr/>
        <a:lstStyle/>
        <a:p>
          <a:pPr>
            <a:lnSpc>
              <a:spcPct val="100000"/>
            </a:lnSpc>
          </a:pPr>
          <a:endParaRPr lang="en-US">
            <a:latin typeface="Segoe UI" panose="020B0502040204020203" pitchFamily="34" charset="0"/>
            <a:cs typeface="Segoe UI" panose="020B0502040204020203" pitchFamily="34" charset="0"/>
          </a:endParaRPr>
        </a:p>
      </dgm:t>
    </dgm:pt>
    <dgm:pt modelId="{2AB459CE-5D91-4933-B7A3-83EC7CF3E0A1}">
      <dgm:prSet/>
      <dgm:spPr/>
      <dgm:t>
        <a:bodyPr/>
        <a:lstStyle/>
        <a:p>
          <a:pPr>
            <a:lnSpc>
              <a:spcPct val="100000"/>
            </a:lnSpc>
          </a:pPr>
          <a:r>
            <a:rPr lang="en-CA" dirty="0">
              <a:latin typeface="Segoe UI" panose="020B0502040204020203" pitchFamily="34" charset="0"/>
              <a:cs typeface="Segoe UI" panose="020B0502040204020203" pitchFamily="34" charset="0"/>
            </a:rPr>
            <a:t>Where to find employment opportunities</a:t>
          </a:r>
          <a:endParaRPr lang="en-US" dirty="0">
            <a:latin typeface="Segoe UI" panose="020B0502040204020203" pitchFamily="34" charset="0"/>
            <a:cs typeface="Segoe UI" panose="020B0502040204020203" pitchFamily="34" charset="0"/>
          </a:endParaRPr>
        </a:p>
      </dgm:t>
    </dgm:pt>
    <dgm:pt modelId="{9DD2FA1F-7227-47CA-8FDB-193BDB83FA20}" type="parTrans" cxnId="{353958B4-9D10-4549-8922-8F7A9B9850B6}">
      <dgm:prSet/>
      <dgm:spPr/>
      <dgm:t>
        <a:bodyPr/>
        <a:lstStyle/>
        <a:p>
          <a:endParaRPr lang="en-US" sz="2400">
            <a:latin typeface="Segoe UI" panose="020B0502040204020203" pitchFamily="34" charset="0"/>
            <a:cs typeface="Segoe UI" panose="020B0502040204020203" pitchFamily="34" charset="0"/>
          </a:endParaRPr>
        </a:p>
      </dgm:t>
    </dgm:pt>
    <dgm:pt modelId="{827B660C-FB18-4252-9DAF-D1CB9799ED75}" type="sibTrans" cxnId="{353958B4-9D10-4549-8922-8F7A9B9850B6}">
      <dgm:prSet/>
      <dgm:spPr/>
      <dgm:t>
        <a:bodyPr/>
        <a:lstStyle/>
        <a:p>
          <a:pPr>
            <a:lnSpc>
              <a:spcPct val="100000"/>
            </a:lnSpc>
          </a:pPr>
          <a:endParaRPr lang="en-US">
            <a:latin typeface="Segoe UI" panose="020B0502040204020203" pitchFamily="34" charset="0"/>
            <a:cs typeface="Segoe UI" panose="020B0502040204020203" pitchFamily="34" charset="0"/>
          </a:endParaRPr>
        </a:p>
      </dgm:t>
    </dgm:pt>
    <dgm:pt modelId="{F4D17333-B004-4E7E-900D-4FC3E5FE33CE}">
      <dgm:prSet/>
      <dgm:spPr/>
      <dgm:t>
        <a:bodyPr/>
        <a:lstStyle/>
        <a:p>
          <a:pPr>
            <a:lnSpc>
              <a:spcPct val="100000"/>
            </a:lnSpc>
          </a:pPr>
          <a:r>
            <a:rPr lang="en-CA">
              <a:latin typeface="Segoe UI" panose="020B0502040204020203" pitchFamily="34" charset="0"/>
              <a:cs typeface="Segoe UI" panose="020B0502040204020203" pitchFamily="34" charset="0"/>
            </a:rPr>
            <a:t>GC Jobs Applications</a:t>
          </a:r>
          <a:endParaRPr lang="en-US">
            <a:latin typeface="Segoe UI" panose="020B0502040204020203" pitchFamily="34" charset="0"/>
            <a:cs typeface="Segoe UI" panose="020B0502040204020203" pitchFamily="34" charset="0"/>
          </a:endParaRPr>
        </a:p>
      </dgm:t>
    </dgm:pt>
    <dgm:pt modelId="{BD54ECF4-FC7B-457D-AAB6-336E852E9F35}" type="parTrans" cxnId="{66BE155D-1B7C-4491-B65E-138FA8096EB7}">
      <dgm:prSet/>
      <dgm:spPr/>
      <dgm:t>
        <a:bodyPr/>
        <a:lstStyle/>
        <a:p>
          <a:endParaRPr lang="en-US" sz="2400">
            <a:latin typeface="Segoe UI" panose="020B0502040204020203" pitchFamily="34" charset="0"/>
            <a:cs typeface="Segoe UI" panose="020B0502040204020203" pitchFamily="34" charset="0"/>
          </a:endParaRPr>
        </a:p>
      </dgm:t>
    </dgm:pt>
    <dgm:pt modelId="{8F81B2E5-B3C5-461E-9BEC-6AAB89630D77}" type="sibTrans" cxnId="{66BE155D-1B7C-4491-B65E-138FA8096EB7}">
      <dgm:prSet/>
      <dgm:spPr/>
      <dgm:t>
        <a:bodyPr/>
        <a:lstStyle/>
        <a:p>
          <a:pPr>
            <a:lnSpc>
              <a:spcPct val="100000"/>
            </a:lnSpc>
          </a:pPr>
          <a:endParaRPr lang="en-US">
            <a:latin typeface="Segoe UI" panose="020B0502040204020203" pitchFamily="34" charset="0"/>
            <a:cs typeface="Segoe UI" panose="020B0502040204020203" pitchFamily="34" charset="0"/>
          </a:endParaRPr>
        </a:p>
      </dgm:t>
    </dgm:pt>
    <dgm:pt modelId="{05DC9B67-91F2-4673-9EEB-61F44989A461}">
      <dgm:prSet/>
      <dgm:spPr/>
      <dgm:t>
        <a:bodyPr/>
        <a:lstStyle/>
        <a:p>
          <a:pPr>
            <a:lnSpc>
              <a:spcPct val="100000"/>
            </a:lnSpc>
          </a:pPr>
          <a:r>
            <a:rPr lang="en-CA">
              <a:latin typeface="Segoe UI" panose="020B0502040204020203" pitchFamily="34" charset="0"/>
              <a:cs typeface="Segoe UI" panose="020B0502040204020203" pitchFamily="34" charset="0"/>
            </a:rPr>
            <a:t>How to shine in an Assessment</a:t>
          </a:r>
          <a:endParaRPr lang="en-US">
            <a:latin typeface="Segoe UI" panose="020B0502040204020203" pitchFamily="34" charset="0"/>
            <a:cs typeface="Segoe UI" panose="020B0502040204020203" pitchFamily="34" charset="0"/>
          </a:endParaRPr>
        </a:p>
      </dgm:t>
    </dgm:pt>
    <dgm:pt modelId="{7176726C-B7FD-4A4E-A0E6-407FCDC7E15B}" type="parTrans" cxnId="{D8473F7A-AE66-4B2B-B0CE-52FD140361FF}">
      <dgm:prSet/>
      <dgm:spPr/>
      <dgm:t>
        <a:bodyPr/>
        <a:lstStyle/>
        <a:p>
          <a:endParaRPr lang="en-US" sz="2400">
            <a:latin typeface="Segoe UI" panose="020B0502040204020203" pitchFamily="34" charset="0"/>
            <a:cs typeface="Segoe UI" panose="020B0502040204020203" pitchFamily="34" charset="0"/>
          </a:endParaRPr>
        </a:p>
      </dgm:t>
    </dgm:pt>
    <dgm:pt modelId="{B5FD14C2-5AB8-4E7F-9FFD-5FECE08D5F35}" type="sibTrans" cxnId="{D8473F7A-AE66-4B2B-B0CE-52FD140361FF}">
      <dgm:prSet/>
      <dgm:spPr/>
      <dgm:t>
        <a:bodyPr/>
        <a:lstStyle/>
        <a:p>
          <a:endParaRPr lang="en-US">
            <a:latin typeface="Segoe UI" panose="020B0502040204020203" pitchFamily="34" charset="0"/>
            <a:cs typeface="Segoe UI" panose="020B0502040204020203" pitchFamily="34" charset="0"/>
          </a:endParaRPr>
        </a:p>
      </dgm:t>
    </dgm:pt>
    <dgm:pt modelId="{CA5F69BB-9B15-4290-8B4C-9437AFE40A35}" type="pres">
      <dgm:prSet presAssocID="{B9607B47-2377-40E7-BBCB-8BB68DA23E08}" presName="root" presStyleCnt="0">
        <dgm:presLayoutVars>
          <dgm:dir/>
          <dgm:resizeHandles val="exact"/>
        </dgm:presLayoutVars>
      </dgm:prSet>
      <dgm:spPr/>
    </dgm:pt>
    <dgm:pt modelId="{6AC1690D-9970-4759-914B-496E3A8EECC5}" type="pres">
      <dgm:prSet presAssocID="{B9607B47-2377-40E7-BBCB-8BB68DA23E08}" presName="container" presStyleCnt="0">
        <dgm:presLayoutVars>
          <dgm:dir/>
          <dgm:resizeHandles val="exact"/>
        </dgm:presLayoutVars>
      </dgm:prSet>
      <dgm:spPr/>
    </dgm:pt>
    <dgm:pt modelId="{0F0205C3-2053-446D-877F-11B3AA563EEB}" type="pres">
      <dgm:prSet presAssocID="{C3ED2A1F-012A-47BA-99E9-FC60F1CE101F}" presName="compNode" presStyleCnt="0"/>
      <dgm:spPr/>
    </dgm:pt>
    <dgm:pt modelId="{24CF0A9C-46C1-405F-A035-CAD61ECD851E}" type="pres">
      <dgm:prSet presAssocID="{C3ED2A1F-012A-47BA-99E9-FC60F1CE101F}" presName="iconBgRect" presStyleLbl="bgShp" presStyleIdx="0" presStyleCnt="4"/>
      <dgm:spPr/>
    </dgm:pt>
    <dgm:pt modelId="{6B5AD57C-DFDD-4D10-BAA2-74648ADD5A69}" type="pres">
      <dgm:prSet presAssocID="{C3ED2A1F-012A-47BA-99E9-FC60F1CE10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FAFA864-F37D-4B24-B0A0-07BE1264EB67}" type="pres">
      <dgm:prSet presAssocID="{C3ED2A1F-012A-47BA-99E9-FC60F1CE101F}" presName="spaceRect" presStyleCnt="0"/>
      <dgm:spPr/>
    </dgm:pt>
    <dgm:pt modelId="{1153E90B-DD10-4255-A1B2-7E0478776DD0}" type="pres">
      <dgm:prSet presAssocID="{C3ED2A1F-012A-47BA-99E9-FC60F1CE101F}" presName="textRect" presStyleLbl="revTx" presStyleIdx="0" presStyleCnt="4">
        <dgm:presLayoutVars>
          <dgm:chMax val="1"/>
          <dgm:chPref val="1"/>
        </dgm:presLayoutVars>
      </dgm:prSet>
      <dgm:spPr/>
    </dgm:pt>
    <dgm:pt modelId="{BE6A8A7D-4491-4681-8EC3-14609E2ACD7E}" type="pres">
      <dgm:prSet presAssocID="{44614B90-FB62-4AE1-8A0F-1A31F1773206}" presName="sibTrans" presStyleLbl="sibTrans2D1" presStyleIdx="0" presStyleCnt="0"/>
      <dgm:spPr/>
    </dgm:pt>
    <dgm:pt modelId="{FDFE377D-409C-49A4-9973-A4B485157DAD}" type="pres">
      <dgm:prSet presAssocID="{2AB459CE-5D91-4933-B7A3-83EC7CF3E0A1}" presName="compNode" presStyleCnt="0"/>
      <dgm:spPr/>
    </dgm:pt>
    <dgm:pt modelId="{30A241BB-7C5B-4292-AD2E-6A60CE646464}" type="pres">
      <dgm:prSet presAssocID="{2AB459CE-5D91-4933-B7A3-83EC7CF3E0A1}" presName="iconBgRect" presStyleLbl="bgShp" presStyleIdx="1" presStyleCnt="4"/>
      <dgm:spPr/>
    </dgm:pt>
    <dgm:pt modelId="{F7FB9630-42DD-43BB-BE4F-5B497D1342F5}" type="pres">
      <dgm:prSet presAssocID="{2AB459CE-5D91-4933-B7A3-83EC7CF3E0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rk In Road with solid fill"/>
        </a:ext>
      </dgm:extLst>
    </dgm:pt>
    <dgm:pt modelId="{7EEA0C81-2C6A-4CB4-9357-AEA25181DB3C}" type="pres">
      <dgm:prSet presAssocID="{2AB459CE-5D91-4933-B7A3-83EC7CF3E0A1}" presName="spaceRect" presStyleCnt="0"/>
      <dgm:spPr/>
    </dgm:pt>
    <dgm:pt modelId="{EE32353E-CB98-42BC-A4CD-1B7948CB481D}" type="pres">
      <dgm:prSet presAssocID="{2AB459CE-5D91-4933-B7A3-83EC7CF3E0A1}" presName="textRect" presStyleLbl="revTx" presStyleIdx="1" presStyleCnt="4">
        <dgm:presLayoutVars>
          <dgm:chMax val="1"/>
          <dgm:chPref val="1"/>
        </dgm:presLayoutVars>
      </dgm:prSet>
      <dgm:spPr/>
    </dgm:pt>
    <dgm:pt modelId="{45904BF2-09EC-4146-ACCC-4595B73356D2}" type="pres">
      <dgm:prSet presAssocID="{827B660C-FB18-4252-9DAF-D1CB9799ED75}" presName="sibTrans" presStyleLbl="sibTrans2D1" presStyleIdx="0" presStyleCnt="0"/>
      <dgm:spPr/>
    </dgm:pt>
    <dgm:pt modelId="{F8E461A2-E491-47AA-B7A2-F9C140CA414D}" type="pres">
      <dgm:prSet presAssocID="{F4D17333-B004-4E7E-900D-4FC3E5FE33CE}" presName="compNode" presStyleCnt="0"/>
      <dgm:spPr/>
    </dgm:pt>
    <dgm:pt modelId="{62B02742-7BF0-46AF-920F-9BD10DEAA870}" type="pres">
      <dgm:prSet presAssocID="{F4D17333-B004-4E7E-900D-4FC3E5FE33CE}" presName="iconBgRect" presStyleLbl="bgShp" presStyleIdx="2" presStyleCnt="4"/>
      <dgm:spPr/>
    </dgm:pt>
    <dgm:pt modelId="{EF2BF08E-4A7D-4215-B635-6DF9CFAE47C6}" type="pres">
      <dgm:prSet presAssocID="{F4D17333-B004-4E7E-900D-4FC3E5FE33C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grammer female with solid fill"/>
        </a:ext>
      </dgm:extLst>
    </dgm:pt>
    <dgm:pt modelId="{DE757FA1-D2D3-4197-B1FA-D893237EC6DB}" type="pres">
      <dgm:prSet presAssocID="{F4D17333-B004-4E7E-900D-4FC3E5FE33CE}" presName="spaceRect" presStyleCnt="0"/>
      <dgm:spPr/>
    </dgm:pt>
    <dgm:pt modelId="{E028C958-F319-4E17-BB4A-21A9FE782EAB}" type="pres">
      <dgm:prSet presAssocID="{F4D17333-B004-4E7E-900D-4FC3E5FE33CE}" presName="textRect" presStyleLbl="revTx" presStyleIdx="2" presStyleCnt="4">
        <dgm:presLayoutVars>
          <dgm:chMax val="1"/>
          <dgm:chPref val="1"/>
        </dgm:presLayoutVars>
      </dgm:prSet>
      <dgm:spPr/>
    </dgm:pt>
    <dgm:pt modelId="{84D6B573-E712-46BF-87B0-55C7194C6AE0}" type="pres">
      <dgm:prSet presAssocID="{8F81B2E5-B3C5-461E-9BEC-6AAB89630D77}" presName="sibTrans" presStyleLbl="sibTrans2D1" presStyleIdx="0" presStyleCnt="0"/>
      <dgm:spPr/>
    </dgm:pt>
    <dgm:pt modelId="{7838F376-8449-4F39-84A5-86159C17BA47}" type="pres">
      <dgm:prSet presAssocID="{05DC9B67-91F2-4673-9EEB-61F44989A461}" presName="compNode" presStyleCnt="0"/>
      <dgm:spPr/>
    </dgm:pt>
    <dgm:pt modelId="{CFEDAD09-F41B-4094-A8A0-7B0BB9CBF7F6}" type="pres">
      <dgm:prSet presAssocID="{05DC9B67-91F2-4673-9EEB-61F44989A461}" presName="iconBgRect" presStyleLbl="bgShp" presStyleIdx="3" presStyleCnt="4"/>
      <dgm:spPr/>
    </dgm:pt>
    <dgm:pt modelId="{FA58E603-7580-4A1F-91C5-641B783BA16E}" type="pres">
      <dgm:prSet presAssocID="{05DC9B67-91F2-4673-9EEB-61F44989A4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ghtbulb and gear with solid fill"/>
        </a:ext>
      </dgm:extLst>
    </dgm:pt>
    <dgm:pt modelId="{6A94E296-F2A8-4412-9633-78B561477628}" type="pres">
      <dgm:prSet presAssocID="{05DC9B67-91F2-4673-9EEB-61F44989A461}" presName="spaceRect" presStyleCnt="0"/>
      <dgm:spPr/>
    </dgm:pt>
    <dgm:pt modelId="{F42D7153-A68E-4922-8AC1-0CAEA20274FB}" type="pres">
      <dgm:prSet presAssocID="{05DC9B67-91F2-4673-9EEB-61F44989A461}" presName="textRect" presStyleLbl="revTx" presStyleIdx="3" presStyleCnt="4">
        <dgm:presLayoutVars>
          <dgm:chMax val="1"/>
          <dgm:chPref val="1"/>
        </dgm:presLayoutVars>
      </dgm:prSet>
      <dgm:spPr/>
    </dgm:pt>
  </dgm:ptLst>
  <dgm:cxnLst>
    <dgm:cxn modelId="{EF4B2C03-6861-4144-A455-A6B6FD49CDD6}" type="presOf" srcId="{8F81B2E5-B3C5-461E-9BEC-6AAB89630D77}" destId="{84D6B573-E712-46BF-87B0-55C7194C6AE0}" srcOrd="0" destOrd="0" presId="urn:microsoft.com/office/officeart/2018/2/layout/IconCircleList"/>
    <dgm:cxn modelId="{0616240B-AE97-4F62-8AA1-8B2C479935FB}" type="presOf" srcId="{05DC9B67-91F2-4673-9EEB-61F44989A461}" destId="{F42D7153-A68E-4922-8AC1-0CAEA20274FB}" srcOrd="0" destOrd="0" presId="urn:microsoft.com/office/officeart/2018/2/layout/IconCircleList"/>
    <dgm:cxn modelId="{91A50514-0EF2-438F-9C22-B3B9389C8050}" srcId="{B9607B47-2377-40E7-BBCB-8BB68DA23E08}" destId="{C3ED2A1F-012A-47BA-99E9-FC60F1CE101F}" srcOrd="0" destOrd="0" parTransId="{CF5105F0-AB64-47DB-926E-9925E13A887A}" sibTransId="{44614B90-FB62-4AE1-8A0F-1A31F1773206}"/>
    <dgm:cxn modelId="{E430C131-D451-44FE-A96F-82EBA4D03B18}" type="presOf" srcId="{F4D17333-B004-4E7E-900D-4FC3E5FE33CE}" destId="{E028C958-F319-4E17-BB4A-21A9FE782EAB}" srcOrd="0" destOrd="0" presId="urn:microsoft.com/office/officeart/2018/2/layout/IconCircleList"/>
    <dgm:cxn modelId="{35FC8C3B-F775-4649-BF34-43B97F684E43}" type="presOf" srcId="{C3ED2A1F-012A-47BA-99E9-FC60F1CE101F}" destId="{1153E90B-DD10-4255-A1B2-7E0478776DD0}" srcOrd="0" destOrd="0" presId="urn:microsoft.com/office/officeart/2018/2/layout/IconCircleList"/>
    <dgm:cxn modelId="{66BE155D-1B7C-4491-B65E-138FA8096EB7}" srcId="{B9607B47-2377-40E7-BBCB-8BB68DA23E08}" destId="{F4D17333-B004-4E7E-900D-4FC3E5FE33CE}" srcOrd="2" destOrd="0" parTransId="{BD54ECF4-FC7B-457D-AAB6-336E852E9F35}" sibTransId="{8F81B2E5-B3C5-461E-9BEC-6AAB89630D77}"/>
    <dgm:cxn modelId="{A550A576-9A35-4328-82CE-27F36F5B2C49}" type="presOf" srcId="{44614B90-FB62-4AE1-8A0F-1A31F1773206}" destId="{BE6A8A7D-4491-4681-8EC3-14609E2ACD7E}" srcOrd="0" destOrd="0" presId="urn:microsoft.com/office/officeart/2018/2/layout/IconCircleList"/>
    <dgm:cxn modelId="{D8473F7A-AE66-4B2B-B0CE-52FD140361FF}" srcId="{B9607B47-2377-40E7-BBCB-8BB68DA23E08}" destId="{05DC9B67-91F2-4673-9EEB-61F44989A461}" srcOrd="3" destOrd="0" parTransId="{7176726C-B7FD-4A4E-A0E6-407FCDC7E15B}" sibTransId="{B5FD14C2-5AB8-4E7F-9FFD-5FECE08D5F35}"/>
    <dgm:cxn modelId="{E6473889-762C-45AC-A913-60AE8B06AD93}" type="presOf" srcId="{2AB459CE-5D91-4933-B7A3-83EC7CF3E0A1}" destId="{EE32353E-CB98-42BC-A4CD-1B7948CB481D}" srcOrd="0" destOrd="0" presId="urn:microsoft.com/office/officeart/2018/2/layout/IconCircleList"/>
    <dgm:cxn modelId="{353958B4-9D10-4549-8922-8F7A9B9850B6}" srcId="{B9607B47-2377-40E7-BBCB-8BB68DA23E08}" destId="{2AB459CE-5D91-4933-B7A3-83EC7CF3E0A1}" srcOrd="1" destOrd="0" parTransId="{9DD2FA1F-7227-47CA-8FDB-193BDB83FA20}" sibTransId="{827B660C-FB18-4252-9DAF-D1CB9799ED75}"/>
    <dgm:cxn modelId="{513EC1BF-922A-4EB0-9CDD-99BE3D793B7E}" type="presOf" srcId="{827B660C-FB18-4252-9DAF-D1CB9799ED75}" destId="{45904BF2-09EC-4146-ACCC-4595B73356D2}" srcOrd="0" destOrd="0" presId="urn:microsoft.com/office/officeart/2018/2/layout/IconCircleList"/>
    <dgm:cxn modelId="{740D64CE-2009-4F3A-B787-526F4BD34DB7}" type="presOf" srcId="{B9607B47-2377-40E7-BBCB-8BB68DA23E08}" destId="{CA5F69BB-9B15-4290-8B4C-9437AFE40A35}" srcOrd="0" destOrd="0" presId="urn:microsoft.com/office/officeart/2018/2/layout/IconCircleList"/>
    <dgm:cxn modelId="{938C7C66-4D9C-4728-B0D2-09B73A3AA5FE}" type="presParOf" srcId="{CA5F69BB-9B15-4290-8B4C-9437AFE40A35}" destId="{6AC1690D-9970-4759-914B-496E3A8EECC5}" srcOrd="0" destOrd="0" presId="urn:microsoft.com/office/officeart/2018/2/layout/IconCircleList"/>
    <dgm:cxn modelId="{4801B1CF-4B2F-4123-A588-BABD0E94B592}" type="presParOf" srcId="{6AC1690D-9970-4759-914B-496E3A8EECC5}" destId="{0F0205C3-2053-446D-877F-11B3AA563EEB}" srcOrd="0" destOrd="0" presId="urn:microsoft.com/office/officeart/2018/2/layout/IconCircleList"/>
    <dgm:cxn modelId="{C9F8A2E3-2B9E-4717-AF2D-6B3667D00657}" type="presParOf" srcId="{0F0205C3-2053-446D-877F-11B3AA563EEB}" destId="{24CF0A9C-46C1-405F-A035-CAD61ECD851E}" srcOrd="0" destOrd="0" presId="urn:microsoft.com/office/officeart/2018/2/layout/IconCircleList"/>
    <dgm:cxn modelId="{DD3744B2-2436-4169-83A9-FC469C4B3438}" type="presParOf" srcId="{0F0205C3-2053-446D-877F-11B3AA563EEB}" destId="{6B5AD57C-DFDD-4D10-BAA2-74648ADD5A69}" srcOrd="1" destOrd="0" presId="urn:microsoft.com/office/officeart/2018/2/layout/IconCircleList"/>
    <dgm:cxn modelId="{69CC547F-E082-4EE5-A2C2-0668DF1E69D1}" type="presParOf" srcId="{0F0205C3-2053-446D-877F-11B3AA563EEB}" destId="{BFAFA864-F37D-4B24-B0A0-07BE1264EB67}" srcOrd="2" destOrd="0" presId="urn:microsoft.com/office/officeart/2018/2/layout/IconCircleList"/>
    <dgm:cxn modelId="{D8A8CC1A-BE6E-46D8-BAE6-FAE9D1E3B8DE}" type="presParOf" srcId="{0F0205C3-2053-446D-877F-11B3AA563EEB}" destId="{1153E90B-DD10-4255-A1B2-7E0478776DD0}" srcOrd="3" destOrd="0" presId="urn:microsoft.com/office/officeart/2018/2/layout/IconCircleList"/>
    <dgm:cxn modelId="{9DD27679-76B5-48E6-9E12-F08CF01C07CF}" type="presParOf" srcId="{6AC1690D-9970-4759-914B-496E3A8EECC5}" destId="{BE6A8A7D-4491-4681-8EC3-14609E2ACD7E}" srcOrd="1" destOrd="0" presId="urn:microsoft.com/office/officeart/2018/2/layout/IconCircleList"/>
    <dgm:cxn modelId="{00302B1C-0730-47BB-9FA6-84BBE9200756}" type="presParOf" srcId="{6AC1690D-9970-4759-914B-496E3A8EECC5}" destId="{FDFE377D-409C-49A4-9973-A4B485157DAD}" srcOrd="2" destOrd="0" presId="urn:microsoft.com/office/officeart/2018/2/layout/IconCircleList"/>
    <dgm:cxn modelId="{611F3044-795D-469F-8BD4-A16D5463357D}" type="presParOf" srcId="{FDFE377D-409C-49A4-9973-A4B485157DAD}" destId="{30A241BB-7C5B-4292-AD2E-6A60CE646464}" srcOrd="0" destOrd="0" presId="urn:microsoft.com/office/officeart/2018/2/layout/IconCircleList"/>
    <dgm:cxn modelId="{190577FB-7215-4C09-AD1F-A4EC6719FB92}" type="presParOf" srcId="{FDFE377D-409C-49A4-9973-A4B485157DAD}" destId="{F7FB9630-42DD-43BB-BE4F-5B497D1342F5}" srcOrd="1" destOrd="0" presId="urn:microsoft.com/office/officeart/2018/2/layout/IconCircleList"/>
    <dgm:cxn modelId="{1E4719DB-7BEA-44EC-B764-BC02007B102F}" type="presParOf" srcId="{FDFE377D-409C-49A4-9973-A4B485157DAD}" destId="{7EEA0C81-2C6A-4CB4-9357-AEA25181DB3C}" srcOrd="2" destOrd="0" presId="urn:microsoft.com/office/officeart/2018/2/layout/IconCircleList"/>
    <dgm:cxn modelId="{38F3307A-A4E7-427D-84BD-E129A1CD5F56}" type="presParOf" srcId="{FDFE377D-409C-49A4-9973-A4B485157DAD}" destId="{EE32353E-CB98-42BC-A4CD-1B7948CB481D}" srcOrd="3" destOrd="0" presId="urn:microsoft.com/office/officeart/2018/2/layout/IconCircleList"/>
    <dgm:cxn modelId="{6994AD88-190D-434F-BD0C-8D176DAB2BDC}" type="presParOf" srcId="{6AC1690D-9970-4759-914B-496E3A8EECC5}" destId="{45904BF2-09EC-4146-ACCC-4595B73356D2}" srcOrd="3" destOrd="0" presId="urn:microsoft.com/office/officeart/2018/2/layout/IconCircleList"/>
    <dgm:cxn modelId="{337CC91B-0D76-4040-B722-06175D10D99D}" type="presParOf" srcId="{6AC1690D-9970-4759-914B-496E3A8EECC5}" destId="{F8E461A2-E491-47AA-B7A2-F9C140CA414D}" srcOrd="4" destOrd="0" presId="urn:microsoft.com/office/officeart/2018/2/layout/IconCircleList"/>
    <dgm:cxn modelId="{5531CDC1-CB45-4A5C-9351-1DEA16106C43}" type="presParOf" srcId="{F8E461A2-E491-47AA-B7A2-F9C140CA414D}" destId="{62B02742-7BF0-46AF-920F-9BD10DEAA870}" srcOrd="0" destOrd="0" presId="urn:microsoft.com/office/officeart/2018/2/layout/IconCircleList"/>
    <dgm:cxn modelId="{E6C9FFBA-C6D6-423B-87C8-24628F3E5856}" type="presParOf" srcId="{F8E461A2-E491-47AA-B7A2-F9C140CA414D}" destId="{EF2BF08E-4A7D-4215-B635-6DF9CFAE47C6}" srcOrd="1" destOrd="0" presId="urn:microsoft.com/office/officeart/2018/2/layout/IconCircleList"/>
    <dgm:cxn modelId="{893B6B15-409F-4DAA-A895-593AAF2513B1}" type="presParOf" srcId="{F8E461A2-E491-47AA-B7A2-F9C140CA414D}" destId="{DE757FA1-D2D3-4197-B1FA-D893237EC6DB}" srcOrd="2" destOrd="0" presId="urn:microsoft.com/office/officeart/2018/2/layout/IconCircleList"/>
    <dgm:cxn modelId="{6DE81FD0-B20C-4F57-AD3B-3E9A754E6BB1}" type="presParOf" srcId="{F8E461A2-E491-47AA-B7A2-F9C140CA414D}" destId="{E028C958-F319-4E17-BB4A-21A9FE782EAB}" srcOrd="3" destOrd="0" presId="urn:microsoft.com/office/officeart/2018/2/layout/IconCircleList"/>
    <dgm:cxn modelId="{848C19A0-02BF-42F0-858A-5AFDB49137B4}" type="presParOf" srcId="{6AC1690D-9970-4759-914B-496E3A8EECC5}" destId="{84D6B573-E712-46BF-87B0-55C7194C6AE0}" srcOrd="5" destOrd="0" presId="urn:microsoft.com/office/officeart/2018/2/layout/IconCircleList"/>
    <dgm:cxn modelId="{1C9027AB-3566-464F-926E-BE6F4B6148E9}" type="presParOf" srcId="{6AC1690D-9970-4759-914B-496E3A8EECC5}" destId="{7838F376-8449-4F39-84A5-86159C17BA47}" srcOrd="6" destOrd="0" presId="urn:microsoft.com/office/officeart/2018/2/layout/IconCircleList"/>
    <dgm:cxn modelId="{43C93D85-6CD0-4DD4-8E59-3C6BD882E28E}" type="presParOf" srcId="{7838F376-8449-4F39-84A5-86159C17BA47}" destId="{CFEDAD09-F41B-4094-A8A0-7B0BB9CBF7F6}" srcOrd="0" destOrd="0" presId="urn:microsoft.com/office/officeart/2018/2/layout/IconCircleList"/>
    <dgm:cxn modelId="{A34F3914-26B2-4400-9FE2-C92DEE9E3265}" type="presParOf" srcId="{7838F376-8449-4F39-84A5-86159C17BA47}" destId="{FA58E603-7580-4A1F-91C5-641B783BA16E}" srcOrd="1" destOrd="0" presId="urn:microsoft.com/office/officeart/2018/2/layout/IconCircleList"/>
    <dgm:cxn modelId="{3869AB5A-9090-48CA-974A-9594983D4590}" type="presParOf" srcId="{7838F376-8449-4F39-84A5-86159C17BA47}" destId="{6A94E296-F2A8-4412-9633-78B561477628}" srcOrd="2" destOrd="0" presId="urn:microsoft.com/office/officeart/2018/2/layout/IconCircleList"/>
    <dgm:cxn modelId="{CB21ACDF-76C0-4ED5-8424-99A432CCC02F}" type="presParOf" srcId="{7838F376-8449-4F39-84A5-86159C17BA47}" destId="{F42D7153-A68E-4922-8AC1-0CAEA20274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83E5E-D782-49A5-899E-D4F64E6E45DD}" type="doc">
      <dgm:prSet loTypeId="urn:microsoft.com/office/officeart/2018/2/layout/IconVerticalSolidList" loCatId="icon" qsTypeId="urn:microsoft.com/office/officeart/2005/8/quickstyle/simple5" qsCatId="simple" csTypeId="urn:microsoft.com/office/officeart/2005/8/colors/colorful1" csCatId="colorful" phldr="1"/>
      <dgm:spPr/>
    </dgm:pt>
    <dgm:pt modelId="{B8CE5BB8-9C9B-48B2-A7EE-EA78313C8DC6}">
      <dgm:prSet phldrT="[Texte]"/>
      <dgm:spPr/>
      <dgm:t>
        <a:bodyPr/>
        <a:lstStyle/>
        <a:p>
          <a:pPr>
            <a:lnSpc>
              <a:spcPct val="100000"/>
            </a:lnSpc>
          </a:pPr>
          <a:r>
            <a:rPr lang="en-CA" noProof="0" dirty="0">
              <a:latin typeface="Segoe UI" panose="020B0502040204020203" pitchFamily="34" charset="0"/>
              <a:cs typeface="Segoe UI" panose="020B0502040204020203" pitchFamily="34" charset="0"/>
            </a:rPr>
            <a:t>Seek out a “bridging” opportunity</a:t>
          </a:r>
        </a:p>
      </dgm:t>
    </dgm:pt>
    <dgm:pt modelId="{DBA4A0E5-DD77-4FAA-813C-A5D3C553EE36}" type="parTrans" cxnId="{A1FEDDF1-AA82-45DA-BB55-04214D37D75A}">
      <dgm:prSet/>
      <dgm:spPr/>
      <dgm:t>
        <a:bodyPr/>
        <a:lstStyle/>
        <a:p>
          <a:endParaRPr lang="en-CA" noProof="0" dirty="0">
            <a:latin typeface="Segoe UI" panose="020B0502040204020203" pitchFamily="34" charset="0"/>
            <a:cs typeface="Segoe UI" panose="020B0502040204020203" pitchFamily="34" charset="0"/>
          </a:endParaRPr>
        </a:p>
      </dgm:t>
    </dgm:pt>
    <dgm:pt modelId="{7C673061-665F-4E96-9486-38CF2E0D7174}" type="sibTrans" cxnId="{A1FEDDF1-AA82-45DA-BB55-04214D37D75A}">
      <dgm:prSet/>
      <dgm:spPr/>
      <dgm:t>
        <a:bodyPr/>
        <a:lstStyle/>
        <a:p>
          <a:endParaRPr lang="en-CA" noProof="0" dirty="0">
            <a:latin typeface="Segoe UI" panose="020B0502040204020203" pitchFamily="34" charset="0"/>
            <a:cs typeface="Segoe UI" panose="020B0502040204020203" pitchFamily="34" charset="0"/>
          </a:endParaRPr>
        </a:p>
      </dgm:t>
    </dgm:pt>
    <dgm:pt modelId="{1EE260FD-5C09-4085-BD2A-140AF7678903}">
      <dgm:prSet phldrT="[Texte]"/>
      <dgm:spPr/>
      <dgm:t>
        <a:bodyPr/>
        <a:lstStyle/>
        <a:p>
          <a:pPr>
            <a:lnSpc>
              <a:spcPct val="100000"/>
            </a:lnSpc>
          </a:pPr>
          <a:r>
            <a:rPr lang="en-CA" noProof="0" dirty="0">
              <a:latin typeface="Segoe UI" panose="020B0502040204020203" pitchFamily="34" charset="0"/>
              <a:cs typeface="Segoe UI" panose="020B0502040204020203" pitchFamily="34" charset="0"/>
            </a:rPr>
            <a:t>Apply to specific job opportunities on GC Jobs</a:t>
          </a:r>
        </a:p>
      </dgm:t>
    </dgm:pt>
    <dgm:pt modelId="{79DCBF0B-7C06-48D6-8495-F00791B16587}" type="parTrans" cxnId="{E8DF0C8F-9DDF-4174-B55F-7ABC7A2E6350}">
      <dgm:prSet/>
      <dgm:spPr/>
      <dgm:t>
        <a:bodyPr/>
        <a:lstStyle/>
        <a:p>
          <a:endParaRPr lang="en-CA" noProof="0" dirty="0">
            <a:latin typeface="Segoe UI" panose="020B0502040204020203" pitchFamily="34" charset="0"/>
            <a:cs typeface="Segoe UI" panose="020B0502040204020203" pitchFamily="34" charset="0"/>
          </a:endParaRPr>
        </a:p>
      </dgm:t>
    </dgm:pt>
    <dgm:pt modelId="{D7519B21-FFC7-43B4-99A2-856AA80C7604}" type="sibTrans" cxnId="{E8DF0C8F-9DDF-4174-B55F-7ABC7A2E6350}">
      <dgm:prSet/>
      <dgm:spPr/>
      <dgm:t>
        <a:bodyPr/>
        <a:lstStyle/>
        <a:p>
          <a:endParaRPr lang="en-CA" noProof="0" dirty="0">
            <a:latin typeface="Segoe UI" panose="020B0502040204020203" pitchFamily="34" charset="0"/>
            <a:cs typeface="Segoe UI" panose="020B0502040204020203" pitchFamily="34" charset="0"/>
          </a:endParaRPr>
        </a:p>
      </dgm:t>
    </dgm:pt>
    <dgm:pt modelId="{AC4765A3-1260-4F76-A5DB-0D6F8283248B}">
      <dgm:prSet phldrT="[Texte]"/>
      <dgm:spPr/>
      <dgm:t>
        <a:bodyPr/>
        <a:lstStyle/>
        <a:p>
          <a:pPr>
            <a:lnSpc>
              <a:spcPct val="100000"/>
            </a:lnSpc>
          </a:pPr>
          <a:r>
            <a:rPr lang="en-CA" noProof="0" dirty="0">
              <a:latin typeface="Segoe UI" panose="020B0502040204020203" pitchFamily="34" charset="0"/>
              <a:cs typeface="Segoe UI" panose="020B0502040204020203" pitchFamily="34" charset="0"/>
            </a:rPr>
            <a:t>Network for more opportunities!</a:t>
          </a:r>
        </a:p>
      </dgm:t>
    </dgm:pt>
    <dgm:pt modelId="{568D978A-149B-45DA-8C0E-091D993416F9}" type="parTrans" cxnId="{0B67EDE2-9473-42A5-9699-23EE7D8F4E04}">
      <dgm:prSet/>
      <dgm:spPr/>
      <dgm:t>
        <a:bodyPr/>
        <a:lstStyle/>
        <a:p>
          <a:endParaRPr lang="en-CA" noProof="0" dirty="0">
            <a:latin typeface="Segoe UI" panose="020B0502040204020203" pitchFamily="34" charset="0"/>
            <a:cs typeface="Segoe UI" panose="020B0502040204020203" pitchFamily="34" charset="0"/>
          </a:endParaRPr>
        </a:p>
      </dgm:t>
    </dgm:pt>
    <dgm:pt modelId="{9A90B823-FDA8-43E2-9471-8FD32FE8DE49}" type="sibTrans" cxnId="{0B67EDE2-9473-42A5-9699-23EE7D8F4E04}">
      <dgm:prSet/>
      <dgm:spPr/>
      <dgm:t>
        <a:bodyPr/>
        <a:lstStyle/>
        <a:p>
          <a:endParaRPr lang="en-CA" noProof="0" dirty="0">
            <a:latin typeface="Segoe UI" panose="020B0502040204020203" pitchFamily="34" charset="0"/>
            <a:cs typeface="Segoe UI" panose="020B0502040204020203" pitchFamily="34" charset="0"/>
          </a:endParaRPr>
        </a:p>
      </dgm:t>
    </dgm:pt>
    <dgm:pt modelId="{6E4A8E36-C604-4A8E-BD33-7B4BD113E863}" type="pres">
      <dgm:prSet presAssocID="{F4F83E5E-D782-49A5-899E-D4F64E6E45DD}" presName="root" presStyleCnt="0">
        <dgm:presLayoutVars>
          <dgm:dir/>
          <dgm:resizeHandles val="exact"/>
        </dgm:presLayoutVars>
      </dgm:prSet>
      <dgm:spPr/>
    </dgm:pt>
    <dgm:pt modelId="{632C77E3-214F-4140-B7B6-0D93B06FB89C}" type="pres">
      <dgm:prSet presAssocID="{B8CE5BB8-9C9B-48B2-A7EE-EA78313C8DC6}" presName="compNode" presStyleCnt="0"/>
      <dgm:spPr/>
    </dgm:pt>
    <dgm:pt modelId="{8DCB0E94-44E9-4B8A-B630-7AC2610865AF}" type="pres">
      <dgm:prSet presAssocID="{B8CE5BB8-9C9B-48B2-A7EE-EA78313C8DC6}" presName="bgRect" presStyleLbl="bgShp" presStyleIdx="0" presStyleCnt="3"/>
      <dgm:spPr/>
    </dgm:pt>
    <dgm:pt modelId="{EC88DC6C-C73D-446F-9548-17183E2D6485}" type="pres">
      <dgm:prSet presAssocID="{B8CE5BB8-9C9B-48B2-A7EE-EA78313C8D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with solid fill"/>
        </a:ext>
      </dgm:extLst>
    </dgm:pt>
    <dgm:pt modelId="{B3EA3443-E29C-4F62-8FE8-82CEF531652D}" type="pres">
      <dgm:prSet presAssocID="{B8CE5BB8-9C9B-48B2-A7EE-EA78313C8DC6}" presName="spaceRect" presStyleCnt="0"/>
      <dgm:spPr/>
    </dgm:pt>
    <dgm:pt modelId="{4B948685-2965-4407-8992-BE43A49B9942}" type="pres">
      <dgm:prSet presAssocID="{B8CE5BB8-9C9B-48B2-A7EE-EA78313C8DC6}" presName="parTx" presStyleLbl="revTx" presStyleIdx="0" presStyleCnt="3">
        <dgm:presLayoutVars>
          <dgm:chMax val="0"/>
          <dgm:chPref val="0"/>
        </dgm:presLayoutVars>
      </dgm:prSet>
      <dgm:spPr/>
    </dgm:pt>
    <dgm:pt modelId="{F8C687E5-8EC4-4029-B29B-27DEBD4E7E54}" type="pres">
      <dgm:prSet presAssocID="{7C673061-665F-4E96-9486-38CF2E0D7174}" presName="sibTrans" presStyleCnt="0"/>
      <dgm:spPr/>
    </dgm:pt>
    <dgm:pt modelId="{428420C4-2A32-4747-A7BE-9F618EFDE074}" type="pres">
      <dgm:prSet presAssocID="{1EE260FD-5C09-4085-BD2A-140AF7678903}" presName="compNode" presStyleCnt="0"/>
      <dgm:spPr/>
    </dgm:pt>
    <dgm:pt modelId="{FDD20AEA-303C-49E5-8295-4AB7DB352D28}" type="pres">
      <dgm:prSet presAssocID="{1EE260FD-5C09-4085-BD2A-140AF7678903}" presName="bgRect" presStyleLbl="bgShp" presStyleIdx="1" presStyleCnt="3"/>
      <dgm:spPr/>
    </dgm:pt>
    <dgm:pt modelId="{688E37B3-A3E7-4D8B-A0A1-BDCA87FAF40F}" type="pres">
      <dgm:prSet presAssocID="{1EE260FD-5C09-4085-BD2A-140AF76789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ogrammer male with solid fill"/>
        </a:ext>
      </dgm:extLst>
    </dgm:pt>
    <dgm:pt modelId="{A59C0707-D986-49D3-AEA5-9D10EE96FD65}" type="pres">
      <dgm:prSet presAssocID="{1EE260FD-5C09-4085-BD2A-140AF7678903}" presName="spaceRect" presStyleCnt="0"/>
      <dgm:spPr/>
    </dgm:pt>
    <dgm:pt modelId="{88A6EF1C-91E1-4CA0-8ECA-456C1C90FFDC}" type="pres">
      <dgm:prSet presAssocID="{1EE260FD-5C09-4085-BD2A-140AF7678903}" presName="parTx" presStyleLbl="revTx" presStyleIdx="1" presStyleCnt="3">
        <dgm:presLayoutVars>
          <dgm:chMax val="0"/>
          <dgm:chPref val="0"/>
        </dgm:presLayoutVars>
      </dgm:prSet>
      <dgm:spPr/>
    </dgm:pt>
    <dgm:pt modelId="{A2F39624-DCFB-4170-9219-28101F80F045}" type="pres">
      <dgm:prSet presAssocID="{D7519B21-FFC7-43B4-99A2-856AA80C7604}" presName="sibTrans" presStyleCnt="0"/>
      <dgm:spPr/>
    </dgm:pt>
    <dgm:pt modelId="{2BBA86E6-7758-40D2-A1C6-BE710863BDB2}" type="pres">
      <dgm:prSet presAssocID="{AC4765A3-1260-4F76-A5DB-0D6F8283248B}" presName="compNode" presStyleCnt="0"/>
      <dgm:spPr/>
    </dgm:pt>
    <dgm:pt modelId="{5C5EBF9C-320B-4DDC-9CF0-86526A92744A}" type="pres">
      <dgm:prSet presAssocID="{AC4765A3-1260-4F76-A5DB-0D6F8283248B}" presName="bgRect" presStyleLbl="bgShp" presStyleIdx="2" presStyleCnt="3"/>
      <dgm:spPr/>
    </dgm:pt>
    <dgm:pt modelId="{718ACC93-88DF-4C54-8E88-4637A706353E}" type="pres">
      <dgm:prSet presAssocID="{AC4765A3-1260-4F76-A5DB-0D6F828324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Juggler with solid fill"/>
        </a:ext>
      </dgm:extLst>
    </dgm:pt>
    <dgm:pt modelId="{A1E46C13-A488-4A18-A00D-48B7E961FD16}" type="pres">
      <dgm:prSet presAssocID="{AC4765A3-1260-4F76-A5DB-0D6F8283248B}" presName="spaceRect" presStyleCnt="0"/>
      <dgm:spPr/>
    </dgm:pt>
    <dgm:pt modelId="{61F7DBC3-EDA2-4C33-985A-423F428AA2AB}" type="pres">
      <dgm:prSet presAssocID="{AC4765A3-1260-4F76-A5DB-0D6F8283248B}" presName="parTx" presStyleLbl="revTx" presStyleIdx="2" presStyleCnt="3">
        <dgm:presLayoutVars>
          <dgm:chMax val="0"/>
          <dgm:chPref val="0"/>
        </dgm:presLayoutVars>
      </dgm:prSet>
      <dgm:spPr/>
    </dgm:pt>
  </dgm:ptLst>
  <dgm:cxnLst>
    <dgm:cxn modelId="{51951D5C-248E-4C32-AF9A-EB0857B79F58}" type="presOf" srcId="{F4F83E5E-D782-49A5-899E-D4F64E6E45DD}" destId="{6E4A8E36-C604-4A8E-BD33-7B4BD113E863}" srcOrd="0" destOrd="0" presId="urn:microsoft.com/office/officeart/2018/2/layout/IconVerticalSolidList"/>
    <dgm:cxn modelId="{F1CA954B-F389-418F-89F2-49FE2200B9EF}" type="presOf" srcId="{B8CE5BB8-9C9B-48B2-A7EE-EA78313C8DC6}" destId="{4B948685-2965-4407-8992-BE43A49B9942}" srcOrd="0" destOrd="0" presId="urn:microsoft.com/office/officeart/2018/2/layout/IconVerticalSolidList"/>
    <dgm:cxn modelId="{E8DF0C8F-9DDF-4174-B55F-7ABC7A2E6350}" srcId="{F4F83E5E-D782-49A5-899E-D4F64E6E45DD}" destId="{1EE260FD-5C09-4085-BD2A-140AF7678903}" srcOrd="1" destOrd="0" parTransId="{79DCBF0B-7C06-48D6-8495-F00791B16587}" sibTransId="{D7519B21-FFC7-43B4-99A2-856AA80C7604}"/>
    <dgm:cxn modelId="{2E8443B1-F1BD-4007-99B6-5BD9E6E2134C}" type="presOf" srcId="{1EE260FD-5C09-4085-BD2A-140AF7678903}" destId="{88A6EF1C-91E1-4CA0-8ECA-456C1C90FFDC}" srcOrd="0" destOrd="0" presId="urn:microsoft.com/office/officeart/2018/2/layout/IconVerticalSolidList"/>
    <dgm:cxn modelId="{568ACFD5-836E-419E-B634-1CB8A47F6F5D}" type="presOf" srcId="{AC4765A3-1260-4F76-A5DB-0D6F8283248B}" destId="{61F7DBC3-EDA2-4C33-985A-423F428AA2AB}" srcOrd="0" destOrd="0" presId="urn:microsoft.com/office/officeart/2018/2/layout/IconVerticalSolidList"/>
    <dgm:cxn modelId="{0B67EDE2-9473-42A5-9699-23EE7D8F4E04}" srcId="{F4F83E5E-D782-49A5-899E-D4F64E6E45DD}" destId="{AC4765A3-1260-4F76-A5DB-0D6F8283248B}" srcOrd="2" destOrd="0" parTransId="{568D978A-149B-45DA-8C0E-091D993416F9}" sibTransId="{9A90B823-FDA8-43E2-9471-8FD32FE8DE49}"/>
    <dgm:cxn modelId="{A1FEDDF1-AA82-45DA-BB55-04214D37D75A}" srcId="{F4F83E5E-D782-49A5-899E-D4F64E6E45DD}" destId="{B8CE5BB8-9C9B-48B2-A7EE-EA78313C8DC6}" srcOrd="0" destOrd="0" parTransId="{DBA4A0E5-DD77-4FAA-813C-A5D3C553EE36}" sibTransId="{7C673061-665F-4E96-9486-38CF2E0D7174}"/>
    <dgm:cxn modelId="{DB62F252-21CF-4C2C-A275-1A9BF24979CF}" type="presParOf" srcId="{6E4A8E36-C604-4A8E-BD33-7B4BD113E863}" destId="{632C77E3-214F-4140-B7B6-0D93B06FB89C}" srcOrd="0" destOrd="0" presId="urn:microsoft.com/office/officeart/2018/2/layout/IconVerticalSolidList"/>
    <dgm:cxn modelId="{2F25182A-4979-45D4-8FF7-40D378AF64D0}" type="presParOf" srcId="{632C77E3-214F-4140-B7B6-0D93B06FB89C}" destId="{8DCB0E94-44E9-4B8A-B630-7AC2610865AF}" srcOrd="0" destOrd="0" presId="urn:microsoft.com/office/officeart/2018/2/layout/IconVerticalSolidList"/>
    <dgm:cxn modelId="{CEEF966E-DA22-44F6-AF81-3DB4B326D2E2}" type="presParOf" srcId="{632C77E3-214F-4140-B7B6-0D93B06FB89C}" destId="{EC88DC6C-C73D-446F-9548-17183E2D6485}" srcOrd="1" destOrd="0" presId="urn:microsoft.com/office/officeart/2018/2/layout/IconVerticalSolidList"/>
    <dgm:cxn modelId="{0BF7A3D5-18DE-4B58-BD32-58EB56BE569B}" type="presParOf" srcId="{632C77E3-214F-4140-B7B6-0D93B06FB89C}" destId="{B3EA3443-E29C-4F62-8FE8-82CEF531652D}" srcOrd="2" destOrd="0" presId="urn:microsoft.com/office/officeart/2018/2/layout/IconVerticalSolidList"/>
    <dgm:cxn modelId="{8A505CAD-D200-4405-8BDB-22F85E173DE8}" type="presParOf" srcId="{632C77E3-214F-4140-B7B6-0D93B06FB89C}" destId="{4B948685-2965-4407-8992-BE43A49B9942}" srcOrd="3" destOrd="0" presId="urn:microsoft.com/office/officeart/2018/2/layout/IconVerticalSolidList"/>
    <dgm:cxn modelId="{F58E16C4-7C17-44CF-88A1-18D7D1CBAB30}" type="presParOf" srcId="{6E4A8E36-C604-4A8E-BD33-7B4BD113E863}" destId="{F8C687E5-8EC4-4029-B29B-27DEBD4E7E54}" srcOrd="1" destOrd="0" presId="urn:microsoft.com/office/officeart/2018/2/layout/IconVerticalSolidList"/>
    <dgm:cxn modelId="{43051B71-8201-4AE1-922E-24BDD0555303}" type="presParOf" srcId="{6E4A8E36-C604-4A8E-BD33-7B4BD113E863}" destId="{428420C4-2A32-4747-A7BE-9F618EFDE074}" srcOrd="2" destOrd="0" presId="urn:microsoft.com/office/officeart/2018/2/layout/IconVerticalSolidList"/>
    <dgm:cxn modelId="{B98E1046-9C12-4137-92F8-EA11BF6FE79E}" type="presParOf" srcId="{428420C4-2A32-4747-A7BE-9F618EFDE074}" destId="{FDD20AEA-303C-49E5-8295-4AB7DB352D28}" srcOrd="0" destOrd="0" presId="urn:microsoft.com/office/officeart/2018/2/layout/IconVerticalSolidList"/>
    <dgm:cxn modelId="{45D121DE-2C2B-442B-AF98-51DD753BD230}" type="presParOf" srcId="{428420C4-2A32-4747-A7BE-9F618EFDE074}" destId="{688E37B3-A3E7-4D8B-A0A1-BDCA87FAF40F}" srcOrd="1" destOrd="0" presId="urn:microsoft.com/office/officeart/2018/2/layout/IconVerticalSolidList"/>
    <dgm:cxn modelId="{3991B2D2-EA82-463F-9C46-A7B2409DD4E9}" type="presParOf" srcId="{428420C4-2A32-4747-A7BE-9F618EFDE074}" destId="{A59C0707-D986-49D3-AEA5-9D10EE96FD65}" srcOrd="2" destOrd="0" presId="urn:microsoft.com/office/officeart/2018/2/layout/IconVerticalSolidList"/>
    <dgm:cxn modelId="{AFD91436-8516-427C-994D-F17A6B9EB910}" type="presParOf" srcId="{428420C4-2A32-4747-A7BE-9F618EFDE074}" destId="{88A6EF1C-91E1-4CA0-8ECA-456C1C90FFDC}" srcOrd="3" destOrd="0" presId="urn:microsoft.com/office/officeart/2018/2/layout/IconVerticalSolidList"/>
    <dgm:cxn modelId="{ECB2046D-E008-44FE-AD0D-0E07FBA8FF9D}" type="presParOf" srcId="{6E4A8E36-C604-4A8E-BD33-7B4BD113E863}" destId="{A2F39624-DCFB-4170-9219-28101F80F045}" srcOrd="3" destOrd="0" presId="urn:microsoft.com/office/officeart/2018/2/layout/IconVerticalSolidList"/>
    <dgm:cxn modelId="{66EAFC22-ED1C-4D15-AB82-E9A9ECE4893E}" type="presParOf" srcId="{6E4A8E36-C604-4A8E-BD33-7B4BD113E863}" destId="{2BBA86E6-7758-40D2-A1C6-BE710863BDB2}" srcOrd="4" destOrd="0" presId="urn:microsoft.com/office/officeart/2018/2/layout/IconVerticalSolidList"/>
    <dgm:cxn modelId="{9F478554-FD43-46F9-8589-32F103E9FCE9}" type="presParOf" srcId="{2BBA86E6-7758-40D2-A1C6-BE710863BDB2}" destId="{5C5EBF9C-320B-4DDC-9CF0-86526A92744A}" srcOrd="0" destOrd="0" presId="urn:microsoft.com/office/officeart/2018/2/layout/IconVerticalSolidList"/>
    <dgm:cxn modelId="{B40E9AB2-8DAC-40E9-8D16-27643DE43A3C}" type="presParOf" srcId="{2BBA86E6-7758-40D2-A1C6-BE710863BDB2}" destId="{718ACC93-88DF-4C54-8E88-4637A706353E}" srcOrd="1" destOrd="0" presId="urn:microsoft.com/office/officeart/2018/2/layout/IconVerticalSolidList"/>
    <dgm:cxn modelId="{F6CA81B6-83E6-4B2D-995A-06BD0C045363}" type="presParOf" srcId="{2BBA86E6-7758-40D2-A1C6-BE710863BDB2}" destId="{A1E46C13-A488-4A18-A00D-48B7E961FD16}" srcOrd="2" destOrd="0" presId="urn:microsoft.com/office/officeart/2018/2/layout/IconVerticalSolidList"/>
    <dgm:cxn modelId="{0E35CE8A-0CE7-4AE9-9C65-69A6F7C325E9}" type="presParOf" srcId="{2BBA86E6-7758-40D2-A1C6-BE710863BDB2}" destId="{61F7DBC3-EDA2-4C33-985A-423F428AA2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EAA9C-56BF-466B-A30C-DA9133AF1E09}"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E3C9F385-2413-4F28-91D9-123B542A7785}">
      <dgm:prSet/>
      <dgm:spPr/>
      <dgm:t>
        <a:bodyPr/>
        <a:lstStyle/>
        <a:p>
          <a:r>
            <a:rPr lang="en-CA" dirty="0">
              <a:latin typeface="Segoe UI" panose="020B0502040204020203" pitchFamily="34" charset="0"/>
              <a:cs typeface="Segoe UI" panose="020B0502040204020203" pitchFamily="34" charset="0"/>
            </a:rPr>
            <a:t>Go to </a:t>
          </a:r>
          <a:r>
            <a:rPr lang="en-CA" u="sng" dirty="0">
              <a:latin typeface="Segoe UI" panose="020B0502040204020203" pitchFamily="34" charset="0"/>
              <a:cs typeface="Segoe UI" panose="020B0502040204020203" pitchFamily="34" charset="0"/>
              <a:hlinkClick xmlns:r="http://schemas.openxmlformats.org/officeDocument/2006/relationships" r:id="rId1"/>
            </a:rPr>
            <a:t>GC Jobs</a:t>
          </a:r>
          <a:r>
            <a:rPr lang="en-CA" dirty="0">
              <a:latin typeface="Segoe UI" panose="020B0502040204020203" pitchFamily="34" charset="0"/>
              <a:cs typeface="Segoe UI" panose="020B0502040204020203" pitchFamily="34" charset="0"/>
            </a:rPr>
            <a:t> </a:t>
          </a:r>
          <a:endParaRPr lang="en-US" dirty="0">
            <a:latin typeface="Segoe UI" panose="020B0502040204020203" pitchFamily="34" charset="0"/>
            <a:cs typeface="Segoe UI" panose="020B0502040204020203" pitchFamily="34" charset="0"/>
          </a:endParaRPr>
        </a:p>
      </dgm:t>
    </dgm:pt>
    <dgm:pt modelId="{EB7A110F-07F2-476D-B0F5-FC1AC77E82A2}" type="parTrans" cxnId="{7ACCDEF7-F9C2-4EB9-8FA4-7FFF4C4FF5EE}">
      <dgm:prSet/>
      <dgm:spPr/>
      <dgm:t>
        <a:bodyPr/>
        <a:lstStyle/>
        <a:p>
          <a:endParaRPr lang="en-US">
            <a:latin typeface="Segoe UI" panose="020B0502040204020203" pitchFamily="34" charset="0"/>
            <a:cs typeface="Segoe UI" panose="020B0502040204020203" pitchFamily="34" charset="0"/>
          </a:endParaRPr>
        </a:p>
      </dgm:t>
    </dgm:pt>
    <dgm:pt modelId="{4B95F674-D142-4778-A3C1-DDD78DE1225C}" type="sibTrans" cxnId="{7ACCDEF7-F9C2-4EB9-8FA4-7FFF4C4FF5EE}">
      <dgm:prSet phldrT="1" phldr="0">
        <dgm:style>
          <a:lnRef idx="2">
            <a:schemeClr val="accent2"/>
          </a:lnRef>
          <a:fillRef idx="1">
            <a:schemeClr val="lt1"/>
          </a:fillRef>
          <a:effectRef idx="0">
            <a:schemeClr val="accent2"/>
          </a:effectRef>
          <a:fontRef idx="minor">
            <a:schemeClr val="dk1"/>
          </a:fontRef>
        </dgm:style>
      </dgm:prSet>
      <dgm:spPr/>
      <dgm:t>
        <a:bodyPr/>
        <a:lstStyle/>
        <a:p>
          <a:r>
            <a:rPr lang="en-US" dirty="0">
              <a:latin typeface="Segoe UI" panose="020B0502040204020203" pitchFamily="34" charset="0"/>
              <a:cs typeface="Segoe UI" panose="020B0502040204020203" pitchFamily="34" charset="0"/>
            </a:rPr>
            <a:t>1</a:t>
          </a:r>
        </a:p>
      </dgm:t>
    </dgm:pt>
    <dgm:pt modelId="{1C23BAB1-D098-4A25-ACAE-95E66423B254}">
      <dgm:prSet/>
      <dgm:spPr/>
      <dgm:t>
        <a:bodyPr/>
        <a:lstStyle/>
        <a:p>
          <a:r>
            <a:rPr lang="en-CA" dirty="0">
              <a:latin typeface="Segoe UI" panose="020B0502040204020203" pitchFamily="34" charset="0"/>
              <a:cs typeface="Segoe UI" panose="020B0502040204020203" pitchFamily="34" charset="0"/>
            </a:rPr>
            <a:t>Click on “How to apply”</a:t>
          </a:r>
          <a:endParaRPr lang="en-US" dirty="0">
            <a:latin typeface="Segoe UI" panose="020B0502040204020203" pitchFamily="34" charset="0"/>
            <a:cs typeface="Segoe UI" panose="020B0502040204020203" pitchFamily="34" charset="0"/>
          </a:endParaRPr>
        </a:p>
      </dgm:t>
    </dgm:pt>
    <dgm:pt modelId="{1FD5B0E7-FBF4-4FE6-A1AB-09B40B3884A1}" type="parTrans" cxnId="{847E235D-42D0-40BB-934C-E98A6703780C}">
      <dgm:prSet/>
      <dgm:spPr/>
      <dgm:t>
        <a:bodyPr/>
        <a:lstStyle/>
        <a:p>
          <a:endParaRPr lang="en-US">
            <a:latin typeface="Segoe UI" panose="020B0502040204020203" pitchFamily="34" charset="0"/>
            <a:cs typeface="Segoe UI" panose="020B0502040204020203" pitchFamily="34" charset="0"/>
          </a:endParaRPr>
        </a:p>
      </dgm:t>
    </dgm:pt>
    <dgm:pt modelId="{FCA7C3CF-3CCB-46E5-A2B7-C1878ECA8EBE}" type="sibTrans" cxnId="{847E235D-42D0-40BB-934C-E98A6703780C}">
      <dgm:prSet phldrT="2" phldr="0">
        <dgm:style>
          <a:lnRef idx="2">
            <a:schemeClr val="accent3"/>
          </a:lnRef>
          <a:fillRef idx="1">
            <a:schemeClr val="lt1"/>
          </a:fillRef>
          <a:effectRef idx="0">
            <a:schemeClr val="accent3"/>
          </a:effectRef>
          <a:fontRef idx="minor">
            <a:schemeClr val="dk1"/>
          </a:fontRef>
        </dgm:style>
      </dgm:prSet>
      <dgm:spPr/>
      <dgm:t>
        <a:bodyPr/>
        <a:lstStyle/>
        <a:p>
          <a:r>
            <a:rPr lang="en-US">
              <a:latin typeface="Segoe UI" panose="020B0502040204020203" pitchFamily="34" charset="0"/>
              <a:cs typeface="Segoe UI" panose="020B0502040204020203" pitchFamily="34" charset="0"/>
            </a:rPr>
            <a:t>2</a:t>
          </a:r>
        </a:p>
      </dgm:t>
    </dgm:pt>
    <dgm:pt modelId="{F1820E03-AE53-451D-868B-8FBA7086E0F7}">
      <dgm:prSet/>
      <dgm:spPr/>
      <dgm:t>
        <a:bodyPr/>
        <a:lstStyle/>
        <a:p>
          <a:r>
            <a:rPr lang="en-CA">
              <a:latin typeface="Segoe UI" panose="020B0502040204020203" pitchFamily="34" charset="0"/>
              <a:cs typeface="Segoe UI" panose="020B0502040204020203" pitchFamily="34" charset="0"/>
            </a:rPr>
            <a:t>Register for job alerts</a:t>
          </a:r>
          <a:endParaRPr lang="en-US">
            <a:latin typeface="Segoe UI" panose="020B0502040204020203" pitchFamily="34" charset="0"/>
            <a:cs typeface="Segoe UI" panose="020B0502040204020203" pitchFamily="34" charset="0"/>
          </a:endParaRPr>
        </a:p>
      </dgm:t>
    </dgm:pt>
    <dgm:pt modelId="{EC2551A1-3C3E-4593-8BBC-43402BE70007}" type="parTrans" cxnId="{129EA13C-E163-4975-BFE5-D13776A582CC}">
      <dgm:prSet/>
      <dgm:spPr/>
      <dgm:t>
        <a:bodyPr/>
        <a:lstStyle/>
        <a:p>
          <a:endParaRPr lang="en-US">
            <a:latin typeface="Segoe UI" panose="020B0502040204020203" pitchFamily="34" charset="0"/>
            <a:cs typeface="Segoe UI" panose="020B0502040204020203" pitchFamily="34" charset="0"/>
          </a:endParaRPr>
        </a:p>
      </dgm:t>
    </dgm:pt>
    <dgm:pt modelId="{B2847E23-C579-4D0F-B0A2-B15AD686E99E}" type="sibTrans" cxnId="{129EA13C-E163-4975-BFE5-D13776A582CC}">
      <dgm:prSet phldrT="3" phldr="0">
        <dgm:style>
          <a:lnRef idx="2">
            <a:schemeClr val="accent4"/>
          </a:lnRef>
          <a:fillRef idx="1">
            <a:schemeClr val="lt1"/>
          </a:fillRef>
          <a:effectRef idx="0">
            <a:schemeClr val="accent4"/>
          </a:effectRef>
          <a:fontRef idx="minor">
            <a:schemeClr val="dk1"/>
          </a:fontRef>
        </dgm:style>
      </dgm:prSet>
      <dgm:spPr/>
      <dgm:t>
        <a:bodyPr/>
        <a:lstStyle/>
        <a:p>
          <a:r>
            <a:rPr lang="en-US">
              <a:latin typeface="Segoe UI" panose="020B0502040204020203" pitchFamily="34" charset="0"/>
              <a:cs typeface="Segoe UI" panose="020B0502040204020203" pitchFamily="34" charset="0"/>
            </a:rPr>
            <a:t>3</a:t>
          </a:r>
        </a:p>
      </dgm:t>
    </dgm:pt>
    <dgm:pt modelId="{E3B33AF5-B0B7-4BB5-ADB2-9341D82E5A00}" type="pres">
      <dgm:prSet presAssocID="{5A8EAA9C-56BF-466B-A30C-DA9133AF1E09}" presName="Name0" presStyleCnt="0">
        <dgm:presLayoutVars>
          <dgm:animLvl val="lvl"/>
          <dgm:resizeHandles val="exact"/>
        </dgm:presLayoutVars>
      </dgm:prSet>
      <dgm:spPr/>
    </dgm:pt>
    <dgm:pt modelId="{1C6EC041-5916-4A7C-8589-CE7C520B3D23}" type="pres">
      <dgm:prSet presAssocID="{E3C9F385-2413-4F28-91D9-123B542A7785}" presName="compositeNode" presStyleCnt="0">
        <dgm:presLayoutVars>
          <dgm:bulletEnabled val="1"/>
        </dgm:presLayoutVars>
      </dgm:prSet>
      <dgm:spPr/>
    </dgm:pt>
    <dgm:pt modelId="{45CF806C-801F-4BBE-99EB-DEDF5A898090}" type="pres">
      <dgm:prSet presAssocID="{E3C9F385-2413-4F28-91D9-123B542A7785}" presName="bgRect" presStyleLbl="bgAccFollowNode1" presStyleIdx="0" presStyleCnt="3"/>
      <dgm:spPr/>
    </dgm:pt>
    <dgm:pt modelId="{E0CF6A4D-4D38-4464-A719-BBB9BA27BB3D}" type="pres">
      <dgm:prSet presAssocID="{4B95F674-D142-4778-A3C1-DDD78DE1225C}" presName="sibTransNodeCircle" presStyleLbl="alignNode1" presStyleIdx="0" presStyleCnt="6">
        <dgm:presLayoutVars>
          <dgm:chMax val="0"/>
          <dgm:bulletEnabled/>
        </dgm:presLayoutVars>
      </dgm:prSet>
      <dgm:spPr/>
    </dgm:pt>
    <dgm:pt modelId="{88E3669D-8487-474F-B8DB-C2B62420A591}" type="pres">
      <dgm:prSet presAssocID="{E3C9F385-2413-4F28-91D9-123B542A7785}" presName="bottomLine" presStyleLbl="alignNode1" presStyleIdx="1" presStyleCnt="6">
        <dgm:presLayoutVars/>
      </dgm:prSet>
      <dgm:spPr/>
    </dgm:pt>
    <dgm:pt modelId="{86B9C562-EF2B-4F99-AB97-0CDA0C8523D7}" type="pres">
      <dgm:prSet presAssocID="{E3C9F385-2413-4F28-91D9-123B542A7785}" presName="nodeText" presStyleLbl="bgAccFollowNode1" presStyleIdx="0" presStyleCnt="3">
        <dgm:presLayoutVars>
          <dgm:bulletEnabled val="1"/>
        </dgm:presLayoutVars>
      </dgm:prSet>
      <dgm:spPr/>
    </dgm:pt>
    <dgm:pt modelId="{EB00E6C9-49E2-4454-AA29-364A5F13EC6A}" type="pres">
      <dgm:prSet presAssocID="{4B95F674-D142-4778-A3C1-DDD78DE1225C}" presName="sibTrans" presStyleCnt="0"/>
      <dgm:spPr/>
    </dgm:pt>
    <dgm:pt modelId="{1F64F529-8AAC-4051-B148-7370A748DA9E}" type="pres">
      <dgm:prSet presAssocID="{1C23BAB1-D098-4A25-ACAE-95E66423B254}" presName="compositeNode" presStyleCnt="0">
        <dgm:presLayoutVars>
          <dgm:bulletEnabled val="1"/>
        </dgm:presLayoutVars>
      </dgm:prSet>
      <dgm:spPr/>
    </dgm:pt>
    <dgm:pt modelId="{7C8AD12B-D385-441A-805C-050A7FA8A62A}" type="pres">
      <dgm:prSet presAssocID="{1C23BAB1-D098-4A25-ACAE-95E66423B254}" presName="bgRect" presStyleLbl="bgAccFollowNode1" presStyleIdx="1" presStyleCnt="3"/>
      <dgm:spPr/>
    </dgm:pt>
    <dgm:pt modelId="{889881A1-580F-47F3-BB17-D937D42CE2E1}" type="pres">
      <dgm:prSet presAssocID="{FCA7C3CF-3CCB-46E5-A2B7-C1878ECA8EBE}" presName="sibTransNodeCircle" presStyleLbl="alignNode1" presStyleIdx="2" presStyleCnt="6">
        <dgm:presLayoutVars>
          <dgm:chMax val="0"/>
          <dgm:bulletEnabled/>
        </dgm:presLayoutVars>
      </dgm:prSet>
      <dgm:spPr/>
    </dgm:pt>
    <dgm:pt modelId="{3A541B22-6E66-4D82-AD29-576414C4BAF1}" type="pres">
      <dgm:prSet presAssocID="{1C23BAB1-D098-4A25-ACAE-95E66423B254}" presName="bottomLine" presStyleLbl="alignNode1" presStyleIdx="3" presStyleCnt="6">
        <dgm:presLayoutVars/>
      </dgm:prSet>
      <dgm:spPr/>
    </dgm:pt>
    <dgm:pt modelId="{B6840210-037E-4597-B626-94767371685B}" type="pres">
      <dgm:prSet presAssocID="{1C23BAB1-D098-4A25-ACAE-95E66423B254}" presName="nodeText" presStyleLbl="bgAccFollowNode1" presStyleIdx="1" presStyleCnt="3">
        <dgm:presLayoutVars>
          <dgm:bulletEnabled val="1"/>
        </dgm:presLayoutVars>
      </dgm:prSet>
      <dgm:spPr/>
    </dgm:pt>
    <dgm:pt modelId="{E75555EE-A19D-47A4-A47E-B2C1D00926D2}" type="pres">
      <dgm:prSet presAssocID="{FCA7C3CF-3CCB-46E5-A2B7-C1878ECA8EBE}" presName="sibTrans" presStyleCnt="0"/>
      <dgm:spPr/>
    </dgm:pt>
    <dgm:pt modelId="{4CEE8F5C-D56A-4960-8D75-99EDAAE35527}" type="pres">
      <dgm:prSet presAssocID="{F1820E03-AE53-451D-868B-8FBA7086E0F7}" presName="compositeNode" presStyleCnt="0">
        <dgm:presLayoutVars>
          <dgm:bulletEnabled val="1"/>
        </dgm:presLayoutVars>
      </dgm:prSet>
      <dgm:spPr/>
    </dgm:pt>
    <dgm:pt modelId="{F87C1623-AFCB-46C0-80D7-A59A4B43AB6C}" type="pres">
      <dgm:prSet presAssocID="{F1820E03-AE53-451D-868B-8FBA7086E0F7}" presName="bgRect" presStyleLbl="bgAccFollowNode1" presStyleIdx="2" presStyleCnt="3"/>
      <dgm:spPr/>
    </dgm:pt>
    <dgm:pt modelId="{105D49F0-E5DF-4C97-B5C0-1E835DC8CC37}" type="pres">
      <dgm:prSet presAssocID="{B2847E23-C579-4D0F-B0A2-B15AD686E99E}" presName="sibTransNodeCircle" presStyleLbl="alignNode1" presStyleIdx="4" presStyleCnt="6">
        <dgm:presLayoutVars>
          <dgm:chMax val="0"/>
          <dgm:bulletEnabled/>
        </dgm:presLayoutVars>
      </dgm:prSet>
      <dgm:spPr/>
    </dgm:pt>
    <dgm:pt modelId="{32B7D8C6-0BA6-4FFB-ABEB-3407B4E1DF35}" type="pres">
      <dgm:prSet presAssocID="{F1820E03-AE53-451D-868B-8FBA7086E0F7}" presName="bottomLine" presStyleLbl="alignNode1" presStyleIdx="5" presStyleCnt="6">
        <dgm:presLayoutVars/>
      </dgm:prSet>
      <dgm:spPr/>
    </dgm:pt>
    <dgm:pt modelId="{62225265-9E8C-4E03-B695-481F088D3024}" type="pres">
      <dgm:prSet presAssocID="{F1820E03-AE53-451D-868B-8FBA7086E0F7}" presName="nodeText" presStyleLbl="bgAccFollowNode1" presStyleIdx="2" presStyleCnt="3">
        <dgm:presLayoutVars>
          <dgm:bulletEnabled val="1"/>
        </dgm:presLayoutVars>
      </dgm:prSet>
      <dgm:spPr/>
    </dgm:pt>
  </dgm:ptLst>
  <dgm:cxnLst>
    <dgm:cxn modelId="{8FF5460F-7C5D-4373-9F0E-123C40B17441}" type="presOf" srcId="{F1820E03-AE53-451D-868B-8FBA7086E0F7}" destId="{F87C1623-AFCB-46C0-80D7-A59A4B43AB6C}" srcOrd="0" destOrd="0" presId="urn:microsoft.com/office/officeart/2016/7/layout/BasicLinearProcessNumbered"/>
    <dgm:cxn modelId="{D699E618-AD94-4F21-855F-58D4F513E1C4}" type="presOf" srcId="{5A8EAA9C-56BF-466B-A30C-DA9133AF1E09}" destId="{E3B33AF5-B0B7-4BB5-ADB2-9341D82E5A00}" srcOrd="0" destOrd="0" presId="urn:microsoft.com/office/officeart/2016/7/layout/BasicLinearProcessNumbered"/>
    <dgm:cxn modelId="{129EA13C-E163-4975-BFE5-D13776A582CC}" srcId="{5A8EAA9C-56BF-466B-A30C-DA9133AF1E09}" destId="{F1820E03-AE53-451D-868B-8FBA7086E0F7}" srcOrd="2" destOrd="0" parTransId="{EC2551A1-3C3E-4593-8BBC-43402BE70007}" sibTransId="{B2847E23-C579-4D0F-B0A2-B15AD686E99E}"/>
    <dgm:cxn modelId="{847E235D-42D0-40BB-934C-E98A6703780C}" srcId="{5A8EAA9C-56BF-466B-A30C-DA9133AF1E09}" destId="{1C23BAB1-D098-4A25-ACAE-95E66423B254}" srcOrd="1" destOrd="0" parTransId="{1FD5B0E7-FBF4-4FE6-A1AB-09B40B3884A1}" sibTransId="{FCA7C3CF-3CCB-46E5-A2B7-C1878ECA8EBE}"/>
    <dgm:cxn modelId="{02F6C253-6328-4DBE-845A-8B20655C08FF}" type="presOf" srcId="{F1820E03-AE53-451D-868B-8FBA7086E0F7}" destId="{62225265-9E8C-4E03-B695-481F088D3024}" srcOrd="1" destOrd="0" presId="urn:microsoft.com/office/officeart/2016/7/layout/BasicLinearProcessNumbered"/>
    <dgm:cxn modelId="{A7595956-2668-4462-B142-2185F88E3F70}" type="presOf" srcId="{E3C9F385-2413-4F28-91D9-123B542A7785}" destId="{86B9C562-EF2B-4F99-AB97-0CDA0C8523D7}" srcOrd="1" destOrd="0" presId="urn:microsoft.com/office/officeart/2016/7/layout/BasicLinearProcessNumbered"/>
    <dgm:cxn modelId="{408B9678-091C-425C-B20B-B95114476B5B}" type="presOf" srcId="{1C23BAB1-D098-4A25-ACAE-95E66423B254}" destId="{7C8AD12B-D385-441A-805C-050A7FA8A62A}" srcOrd="0" destOrd="0" presId="urn:microsoft.com/office/officeart/2016/7/layout/BasicLinearProcessNumbered"/>
    <dgm:cxn modelId="{8855AE8F-14B4-49C6-9A4A-A98764528A93}" type="presOf" srcId="{FCA7C3CF-3CCB-46E5-A2B7-C1878ECA8EBE}" destId="{889881A1-580F-47F3-BB17-D937D42CE2E1}" srcOrd="0" destOrd="0" presId="urn:microsoft.com/office/officeart/2016/7/layout/BasicLinearProcessNumbered"/>
    <dgm:cxn modelId="{4338FCC5-89D1-4734-9F14-A09EA1EDCAA1}" type="presOf" srcId="{B2847E23-C579-4D0F-B0A2-B15AD686E99E}" destId="{105D49F0-E5DF-4C97-B5C0-1E835DC8CC37}" srcOrd="0" destOrd="0" presId="urn:microsoft.com/office/officeart/2016/7/layout/BasicLinearProcessNumbered"/>
    <dgm:cxn modelId="{2428C4C6-411D-4531-8681-ABECA876B51C}" type="presOf" srcId="{E3C9F385-2413-4F28-91D9-123B542A7785}" destId="{45CF806C-801F-4BBE-99EB-DEDF5A898090}" srcOrd="0" destOrd="0" presId="urn:microsoft.com/office/officeart/2016/7/layout/BasicLinearProcessNumbered"/>
    <dgm:cxn modelId="{C46027D3-31C7-4714-9F37-6CE7FACA518F}" type="presOf" srcId="{1C23BAB1-D098-4A25-ACAE-95E66423B254}" destId="{B6840210-037E-4597-B626-94767371685B}" srcOrd="1" destOrd="0" presId="urn:microsoft.com/office/officeart/2016/7/layout/BasicLinearProcessNumbered"/>
    <dgm:cxn modelId="{7ACCDEF7-F9C2-4EB9-8FA4-7FFF4C4FF5EE}" srcId="{5A8EAA9C-56BF-466B-A30C-DA9133AF1E09}" destId="{E3C9F385-2413-4F28-91D9-123B542A7785}" srcOrd="0" destOrd="0" parTransId="{EB7A110F-07F2-476D-B0F5-FC1AC77E82A2}" sibTransId="{4B95F674-D142-4778-A3C1-DDD78DE1225C}"/>
    <dgm:cxn modelId="{D961ECF7-BDA0-4AC9-A0D9-CCB3629E7508}" type="presOf" srcId="{4B95F674-D142-4778-A3C1-DDD78DE1225C}" destId="{E0CF6A4D-4D38-4464-A719-BBB9BA27BB3D}" srcOrd="0" destOrd="0" presId="urn:microsoft.com/office/officeart/2016/7/layout/BasicLinearProcessNumbered"/>
    <dgm:cxn modelId="{CED60CB9-2126-462D-A1F3-24AA1745C607}" type="presParOf" srcId="{E3B33AF5-B0B7-4BB5-ADB2-9341D82E5A00}" destId="{1C6EC041-5916-4A7C-8589-CE7C520B3D23}" srcOrd="0" destOrd="0" presId="urn:microsoft.com/office/officeart/2016/7/layout/BasicLinearProcessNumbered"/>
    <dgm:cxn modelId="{F3139E1A-035B-410B-BB4B-12ADFF2F3DF4}" type="presParOf" srcId="{1C6EC041-5916-4A7C-8589-CE7C520B3D23}" destId="{45CF806C-801F-4BBE-99EB-DEDF5A898090}" srcOrd="0" destOrd="0" presId="urn:microsoft.com/office/officeart/2016/7/layout/BasicLinearProcessNumbered"/>
    <dgm:cxn modelId="{D1FD9793-F57A-49D3-B46C-47A4C23FF039}" type="presParOf" srcId="{1C6EC041-5916-4A7C-8589-CE7C520B3D23}" destId="{E0CF6A4D-4D38-4464-A719-BBB9BA27BB3D}" srcOrd="1" destOrd="0" presId="urn:microsoft.com/office/officeart/2016/7/layout/BasicLinearProcessNumbered"/>
    <dgm:cxn modelId="{E1AAA0A8-84CA-4E79-ACBB-95C7BA2C11EF}" type="presParOf" srcId="{1C6EC041-5916-4A7C-8589-CE7C520B3D23}" destId="{88E3669D-8487-474F-B8DB-C2B62420A591}" srcOrd="2" destOrd="0" presId="urn:microsoft.com/office/officeart/2016/7/layout/BasicLinearProcessNumbered"/>
    <dgm:cxn modelId="{4E1B7281-AB7E-4CB8-8D2B-8991C3A36D0C}" type="presParOf" srcId="{1C6EC041-5916-4A7C-8589-CE7C520B3D23}" destId="{86B9C562-EF2B-4F99-AB97-0CDA0C8523D7}" srcOrd="3" destOrd="0" presId="urn:microsoft.com/office/officeart/2016/7/layout/BasicLinearProcessNumbered"/>
    <dgm:cxn modelId="{E2D36BE5-D0EA-40AA-A789-FE06581F271A}" type="presParOf" srcId="{E3B33AF5-B0B7-4BB5-ADB2-9341D82E5A00}" destId="{EB00E6C9-49E2-4454-AA29-364A5F13EC6A}" srcOrd="1" destOrd="0" presId="urn:microsoft.com/office/officeart/2016/7/layout/BasicLinearProcessNumbered"/>
    <dgm:cxn modelId="{DE4E06E3-D1CC-4570-A114-369212658F03}" type="presParOf" srcId="{E3B33AF5-B0B7-4BB5-ADB2-9341D82E5A00}" destId="{1F64F529-8AAC-4051-B148-7370A748DA9E}" srcOrd="2" destOrd="0" presId="urn:microsoft.com/office/officeart/2016/7/layout/BasicLinearProcessNumbered"/>
    <dgm:cxn modelId="{112E4C95-5961-4005-B580-3CD3C7A3B19E}" type="presParOf" srcId="{1F64F529-8AAC-4051-B148-7370A748DA9E}" destId="{7C8AD12B-D385-441A-805C-050A7FA8A62A}" srcOrd="0" destOrd="0" presId="urn:microsoft.com/office/officeart/2016/7/layout/BasicLinearProcessNumbered"/>
    <dgm:cxn modelId="{0B2D59C0-149B-416E-B49A-B684E5074818}" type="presParOf" srcId="{1F64F529-8AAC-4051-B148-7370A748DA9E}" destId="{889881A1-580F-47F3-BB17-D937D42CE2E1}" srcOrd="1" destOrd="0" presId="urn:microsoft.com/office/officeart/2016/7/layout/BasicLinearProcessNumbered"/>
    <dgm:cxn modelId="{1C1CA2BC-4EA9-4B84-B868-B31AD3CA0F36}" type="presParOf" srcId="{1F64F529-8AAC-4051-B148-7370A748DA9E}" destId="{3A541B22-6E66-4D82-AD29-576414C4BAF1}" srcOrd="2" destOrd="0" presId="urn:microsoft.com/office/officeart/2016/7/layout/BasicLinearProcessNumbered"/>
    <dgm:cxn modelId="{1544345C-6A07-4B84-9CB1-760171D2D1E8}" type="presParOf" srcId="{1F64F529-8AAC-4051-B148-7370A748DA9E}" destId="{B6840210-037E-4597-B626-94767371685B}" srcOrd="3" destOrd="0" presId="urn:microsoft.com/office/officeart/2016/7/layout/BasicLinearProcessNumbered"/>
    <dgm:cxn modelId="{1E8FF584-3416-44D2-B79B-54A999DA73E5}" type="presParOf" srcId="{E3B33AF5-B0B7-4BB5-ADB2-9341D82E5A00}" destId="{E75555EE-A19D-47A4-A47E-B2C1D00926D2}" srcOrd="3" destOrd="0" presId="urn:microsoft.com/office/officeart/2016/7/layout/BasicLinearProcessNumbered"/>
    <dgm:cxn modelId="{5FCFA400-AA2C-4B67-8DAB-84716CD0221E}" type="presParOf" srcId="{E3B33AF5-B0B7-4BB5-ADB2-9341D82E5A00}" destId="{4CEE8F5C-D56A-4960-8D75-99EDAAE35527}" srcOrd="4" destOrd="0" presId="urn:microsoft.com/office/officeart/2016/7/layout/BasicLinearProcessNumbered"/>
    <dgm:cxn modelId="{63A2A856-EFD3-41C1-A3A9-8C3CD005B81D}" type="presParOf" srcId="{4CEE8F5C-D56A-4960-8D75-99EDAAE35527}" destId="{F87C1623-AFCB-46C0-80D7-A59A4B43AB6C}" srcOrd="0" destOrd="0" presId="urn:microsoft.com/office/officeart/2016/7/layout/BasicLinearProcessNumbered"/>
    <dgm:cxn modelId="{35901519-0BEA-4050-83EE-924B544BBB2E}" type="presParOf" srcId="{4CEE8F5C-D56A-4960-8D75-99EDAAE35527}" destId="{105D49F0-E5DF-4C97-B5C0-1E835DC8CC37}" srcOrd="1" destOrd="0" presId="urn:microsoft.com/office/officeart/2016/7/layout/BasicLinearProcessNumbered"/>
    <dgm:cxn modelId="{9355098D-2B3C-4343-B064-B77A1ADE8F76}" type="presParOf" srcId="{4CEE8F5C-D56A-4960-8D75-99EDAAE35527}" destId="{32B7D8C6-0BA6-4FFB-ABEB-3407B4E1DF35}" srcOrd="2" destOrd="0" presId="urn:microsoft.com/office/officeart/2016/7/layout/BasicLinearProcessNumbered"/>
    <dgm:cxn modelId="{4E3710F6-AD46-4CAD-AFAE-50732B823EDB}" type="presParOf" srcId="{4CEE8F5C-D56A-4960-8D75-99EDAAE35527}" destId="{62225265-9E8C-4E03-B695-481F088D302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624CC-B10D-4674-B0AB-CDCD2AE64AD3}"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9E44A925-C6CD-438C-A248-ADA8194D4345}">
      <dgm:prSet custT="1"/>
      <dgm:spPr/>
      <dgm:t>
        <a:bodyPr/>
        <a:lstStyle/>
        <a:p>
          <a:r>
            <a:rPr lang="en-CA" sz="2400" noProof="0" dirty="0">
              <a:latin typeface="Segoe UI" panose="020B0502040204020203" pitchFamily="34" charset="0"/>
              <a:cs typeface="Segoe UI" panose="020B0502040204020203" pitchFamily="34" charset="0"/>
            </a:rPr>
            <a:t>Assessment accommodations remove obstacles from the selection process so that you can demonstrate your abilities to your fullest capacity.</a:t>
          </a:r>
        </a:p>
      </dgm:t>
      <dgm:extLst>
        <a:ext uri="{E40237B7-FDA0-4F09-8148-C483321AD2D9}">
          <dgm14:cNvPr xmlns:dgm14="http://schemas.microsoft.com/office/drawing/2010/diagram" id="0" name="" descr="Table 1 mentioning description; Assessment accommodations remove obstacles from the selection process so that you can demonstrate your abilities to your fullest capacity.&#10;"/>
        </a:ext>
      </dgm:extLst>
    </dgm:pt>
    <dgm:pt modelId="{F6FBE8E8-EC1F-47BC-9857-A6FC3739FC7C}" type="parTrans" cxnId="{6BF7BD37-57C1-4C8D-AE79-FFFF22E868B8}">
      <dgm:prSet/>
      <dgm:spPr/>
      <dgm:t>
        <a:bodyPr/>
        <a:lstStyle/>
        <a:p>
          <a:endParaRPr lang="en-US"/>
        </a:p>
      </dgm:t>
    </dgm:pt>
    <dgm:pt modelId="{09FA3CA1-3A57-41A4-8F09-3E0DC98EB17E}" type="sibTrans" cxnId="{6BF7BD37-57C1-4C8D-AE79-FFFF22E868B8}">
      <dgm:prSet/>
      <dgm:spPr/>
      <dgm:t>
        <a:bodyPr/>
        <a:lstStyle/>
        <a:p>
          <a:endParaRPr lang="en-US"/>
        </a:p>
      </dgm:t>
    </dgm:pt>
    <dgm:pt modelId="{A4430EDD-2D75-4669-B80F-903384088CD5}">
      <dgm:prSet custT="1"/>
      <dgm:spPr/>
      <dgm:t>
        <a:bodyPr/>
        <a:lstStyle/>
        <a:p>
          <a:r>
            <a:rPr lang="en-CA" sz="2400" noProof="0" dirty="0">
              <a:latin typeface="Segoe UI" panose="020B0502040204020203" pitchFamily="34" charset="0"/>
              <a:cs typeface="Segoe UI" panose="020B0502040204020203" pitchFamily="34" charset="0"/>
            </a:rPr>
            <a:t>If you are contacted for a test or interview and require adjustments to the way you are assessed, you should inform the hiring organization of your needs.</a:t>
          </a:r>
        </a:p>
      </dgm:t>
      <dgm:extLst>
        <a:ext uri="{E40237B7-FDA0-4F09-8148-C483321AD2D9}">
          <dgm14:cNvPr xmlns:dgm14="http://schemas.microsoft.com/office/drawing/2010/diagram" id="0" name="" descr="Table 2 mentioning description: If you are contacted for a test or interview and require adjustments to the way you are assessed, you should inform the hiring organization of your needs.&#10;"/>
        </a:ext>
      </dgm:extLst>
    </dgm:pt>
    <dgm:pt modelId="{7782838F-6050-400A-8AC6-3312DFBEBDC1}" type="parTrans" cxnId="{38FB13A1-3E45-4BCB-A9ED-34669409F128}">
      <dgm:prSet/>
      <dgm:spPr/>
      <dgm:t>
        <a:bodyPr/>
        <a:lstStyle/>
        <a:p>
          <a:endParaRPr lang="en-US"/>
        </a:p>
      </dgm:t>
    </dgm:pt>
    <dgm:pt modelId="{163122DD-5C64-4A79-B873-E63E2CA02BC9}" type="sibTrans" cxnId="{38FB13A1-3E45-4BCB-A9ED-34669409F128}">
      <dgm:prSet/>
      <dgm:spPr/>
      <dgm:t>
        <a:bodyPr/>
        <a:lstStyle/>
        <a:p>
          <a:endParaRPr lang="en-US"/>
        </a:p>
      </dgm:t>
    </dgm:pt>
    <dgm:pt modelId="{D117799B-7F5F-43BA-AFAE-002C60B37EDD}" type="pres">
      <dgm:prSet presAssocID="{DF1624CC-B10D-4674-B0AB-CDCD2AE64AD3}" presName="hierChild1" presStyleCnt="0">
        <dgm:presLayoutVars>
          <dgm:chPref val="1"/>
          <dgm:dir/>
          <dgm:animOne val="branch"/>
          <dgm:animLvl val="lvl"/>
          <dgm:resizeHandles/>
        </dgm:presLayoutVars>
      </dgm:prSet>
      <dgm:spPr/>
    </dgm:pt>
    <dgm:pt modelId="{AC53713E-F301-4ACF-9C3D-CFDF958B35E0}" type="pres">
      <dgm:prSet presAssocID="{9E44A925-C6CD-438C-A248-ADA8194D4345}" presName="hierRoot1" presStyleCnt="0"/>
      <dgm:spPr/>
    </dgm:pt>
    <dgm:pt modelId="{5BEF52CE-1746-45F7-8727-B3FA9E411D0E}" type="pres">
      <dgm:prSet presAssocID="{9E44A925-C6CD-438C-A248-ADA8194D4345}" presName="composite" presStyleCnt="0"/>
      <dgm:spPr/>
    </dgm:pt>
    <dgm:pt modelId="{0AA40FCF-5518-471D-A2C2-498A871EF49E}" type="pres">
      <dgm:prSet presAssocID="{9E44A925-C6CD-438C-A248-ADA8194D4345}" presName="background" presStyleLbl="node0" presStyleIdx="0" presStyleCnt="2"/>
      <dgm:spPr/>
    </dgm:pt>
    <dgm:pt modelId="{903FABAF-26CE-425F-9FAD-31A5681B4000}" type="pres">
      <dgm:prSet presAssocID="{9E44A925-C6CD-438C-A248-ADA8194D4345}" presName="text" presStyleLbl="fgAcc0" presStyleIdx="0" presStyleCnt="2">
        <dgm:presLayoutVars>
          <dgm:chPref val="3"/>
        </dgm:presLayoutVars>
      </dgm:prSet>
      <dgm:spPr/>
    </dgm:pt>
    <dgm:pt modelId="{4014EC25-4305-45C9-AADF-401108C46167}" type="pres">
      <dgm:prSet presAssocID="{9E44A925-C6CD-438C-A248-ADA8194D4345}" presName="hierChild2" presStyleCnt="0"/>
      <dgm:spPr/>
    </dgm:pt>
    <dgm:pt modelId="{C8A2E483-78DC-4614-938C-59EEAA7A34FA}" type="pres">
      <dgm:prSet presAssocID="{A4430EDD-2D75-4669-B80F-903384088CD5}" presName="hierRoot1" presStyleCnt="0"/>
      <dgm:spPr/>
    </dgm:pt>
    <dgm:pt modelId="{C22DF792-C73A-4B99-A9B2-2BCD9EA25634}" type="pres">
      <dgm:prSet presAssocID="{A4430EDD-2D75-4669-B80F-903384088CD5}" presName="composite" presStyleCnt="0"/>
      <dgm:spPr/>
    </dgm:pt>
    <dgm:pt modelId="{164D8A99-CE31-492F-AC63-D835C6649A86}" type="pres">
      <dgm:prSet presAssocID="{A4430EDD-2D75-4669-B80F-903384088CD5}" presName="background" presStyleLbl="node0" presStyleIdx="1" presStyleCnt="2"/>
      <dgm:spPr/>
    </dgm:pt>
    <dgm:pt modelId="{0597FA2B-CC21-4F16-82A6-960F595A8A9E}" type="pres">
      <dgm:prSet presAssocID="{A4430EDD-2D75-4669-B80F-903384088CD5}" presName="text" presStyleLbl="fgAcc0" presStyleIdx="1" presStyleCnt="2">
        <dgm:presLayoutVars>
          <dgm:chPref val="3"/>
        </dgm:presLayoutVars>
      </dgm:prSet>
      <dgm:spPr/>
    </dgm:pt>
    <dgm:pt modelId="{8121715F-E3DB-4587-8531-EE6FE24178E8}" type="pres">
      <dgm:prSet presAssocID="{A4430EDD-2D75-4669-B80F-903384088CD5}" presName="hierChild2" presStyleCnt="0"/>
      <dgm:spPr/>
    </dgm:pt>
  </dgm:ptLst>
  <dgm:cxnLst>
    <dgm:cxn modelId="{6C623826-A0DB-4268-825A-BB1AE24F57D9}" type="presOf" srcId="{DF1624CC-B10D-4674-B0AB-CDCD2AE64AD3}" destId="{D117799B-7F5F-43BA-AFAE-002C60B37EDD}" srcOrd="0" destOrd="0" presId="urn:microsoft.com/office/officeart/2005/8/layout/hierarchy1"/>
    <dgm:cxn modelId="{6BF7BD37-57C1-4C8D-AE79-FFFF22E868B8}" srcId="{DF1624CC-B10D-4674-B0AB-CDCD2AE64AD3}" destId="{9E44A925-C6CD-438C-A248-ADA8194D4345}" srcOrd="0" destOrd="0" parTransId="{F6FBE8E8-EC1F-47BC-9857-A6FC3739FC7C}" sibTransId="{09FA3CA1-3A57-41A4-8F09-3E0DC98EB17E}"/>
    <dgm:cxn modelId="{44088494-BDCF-464E-91D1-CC01A87DCE3D}" type="presOf" srcId="{A4430EDD-2D75-4669-B80F-903384088CD5}" destId="{0597FA2B-CC21-4F16-82A6-960F595A8A9E}" srcOrd="0" destOrd="0" presId="urn:microsoft.com/office/officeart/2005/8/layout/hierarchy1"/>
    <dgm:cxn modelId="{38FB13A1-3E45-4BCB-A9ED-34669409F128}" srcId="{DF1624CC-B10D-4674-B0AB-CDCD2AE64AD3}" destId="{A4430EDD-2D75-4669-B80F-903384088CD5}" srcOrd="1" destOrd="0" parTransId="{7782838F-6050-400A-8AC6-3312DFBEBDC1}" sibTransId="{163122DD-5C64-4A79-B873-E63E2CA02BC9}"/>
    <dgm:cxn modelId="{C3F11BC9-8E8D-431F-AC8B-4424887FE0E4}" type="presOf" srcId="{9E44A925-C6CD-438C-A248-ADA8194D4345}" destId="{903FABAF-26CE-425F-9FAD-31A5681B4000}" srcOrd="0" destOrd="0" presId="urn:microsoft.com/office/officeart/2005/8/layout/hierarchy1"/>
    <dgm:cxn modelId="{785B032D-4891-4B0E-810B-EA542848CDF6}" type="presParOf" srcId="{D117799B-7F5F-43BA-AFAE-002C60B37EDD}" destId="{AC53713E-F301-4ACF-9C3D-CFDF958B35E0}" srcOrd="0" destOrd="0" presId="urn:microsoft.com/office/officeart/2005/8/layout/hierarchy1"/>
    <dgm:cxn modelId="{9BDAD599-BE83-447D-841A-7E9C3A5211F5}" type="presParOf" srcId="{AC53713E-F301-4ACF-9C3D-CFDF958B35E0}" destId="{5BEF52CE-1746-45F7-8727-B3FA9E411D0E}" srcOrd="0" destOrd="0" presId="urn:microsoft.com/office/officeart/2005/8/layout/hierarchy1"/>
    <dgm:cxn modelId="{CA0F202E-5E79-4743-9430-247299C6D408}" type="presParOf" srcId="{5BEF52CE-1746-45F7-8727-B3FA9E411D0E}" destId="{0AA40FCF-5518-471D-A2C2-498A871EF49E}" srcOrd="0" destOrd="0" presId="urn:microsoft.com/office/officeart/2005/8/layout/hierarchy1"/>
    <dgm:cxn modelId="{F1EA2025-00C3-410E-9D0C-0165A2A082D3}" type="presParOf" srcId="{5BEF52CE-1746-45F7-8727-B3FA9E411D0E}" destId="{903FABAF-26CE-425F-9FAD-31A5681B4000}" srcOrd="1" destOrd="0" presId="urn:microsoft.com/office/officeart/2005/8/layout/hierarchy1"/>
    <dgm:cxn modelId="{AC1629C2-A819-46C1-B7C2-3B3BF22183D4}" type="presParOf" srcId="{AC53713E-F301-4ACF-9C3D-CFDF958B35E0}" destId="{4014EC25-4305-45C9-AADF-401108C46167}" srcOrd="1" destOrd="0" presId="urn:microsoft.com/office/officeart/2005/8/layout/hierarchy1"/>
    <dgm:cxn modelId="{369BA355-645F-4DC4-B2F9-38A9F3E13143}" type="presParOf" srcId="{D117799B-7F5F-43BA-AFAE-002C60B37EDD}" destId="{C8A2E483-78DC-4614-938C-59EEAA7A34FA}" srcOrd="1" destOrd="0" presId="urn:microsoft.com/office/officeart/2005/8/layout/hierarchy1"/>
    <dgm:cxn modelId="{B13CE418-681B-452E-9B62-40003A8D6A8D}" type="presParOf" srcId="{C8A2E483-78DC-4614-938C-59EEAA7A34FA}" destId="{C22DF792-C73A-4B99-A9B2-2BCD9EA25634}" srcOrd="0" destOrd="0" presId="urn:microsoft.com/office/officeart/2005/8/layout/hierarchy1"/>
    <dgm:cxn modelId="{8430B3CC-638D-4AFC-8A05-DA2C604572DF}" type="presParOf" srcId="{C22DF792-C73A-4B99-A9B2-2BCD9EA25634}" destId="{164D8A99-CE31-492F-AC63-D835C6649A86}" srcOrd="0" destOrd="0" presId="urn:microsoft.com/office/officeart/2005/8/layout/hierarchy1"/>
    <dgm:cxn modelId="{6557D553-3519-425A-AF30-A22128B02882}" type="presParOf" srcId="{C22DF792-C73A-4B99-A9B2-2BCD9EA25634}" destId="{0597FA2B-CC21-4F16-82A6-960F595A8A9E}" srcOrd="1" destOrd="0" presId="urn:microsoft.com/office/officeart/2005/8/layout/hierarchy1"/>
    <dgm:cxn modelId="{74D6B450-8215-427B-94E1-57270227DF72}" type="presParOf" srcId="{C8A2E483-78DC-4614-938C-59EEAA7A34FA}" destId="{8121715F-E3DB-4587-8531-EE6FE24178E8}"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DCDE27-4082-48AE-87FE-94BF09C2D677}" type="doc">
      <dgm:prSet loTypeId="urn:microsoft.com/office/officeart/2018/5/layout/IconCircleLabelList" loCatId="icon" qsTypeId="urn:microsoft.com/office/officeart/2005/8/quickstyle/simple5" qsCatId="simple" csTypeId="urn:microsoft.com/office/officeart/2005/8/colors/colorful1" csCatId="colorful" phldr="1"/>
      <dgm:spPr/>
      <dgm:t>
        <a:bodyPr/>
        <a:lstStyle/>
        <a:p>
          <a:endParaRPr lang="en-US"/>
        </a:p>
      </dgm:t>
    </dgm:pt>
    <dgm:pt modelId="{45B9FB6F-087A-4EEC-920C-38D94E4F28CF}">
      <dgm:prSet custT="1"/>
      <dgm:spPr/>
      <dgm:t>
        <a:bodyPr/>
        <a:lstStyle/>
        <a:p>
          <a:pPr>
            <a:lnSpc>
              <a:spcPct val="100000"/>
            </a:lnSpc>
            <a:defRPr cap="all"/>
          </a:pPr>
          <a:r>
            <a:rPr lang="en-CA" sz="1800"/>
            <a:t>Demonstrating self-awareness</a:t>
          </a:r>
          <a:endParaRPr lang="en-US" sz="1800"/>
        </a:p>
      </dgm:t>
    </dgm:pt>
    <dgm:pt modelId="{99C338DF-AFB9-4AA3-9C93-AD5607A68AB5}" type="parTrans" cxnId="{9C994DE3-1324-4EEA-B623-2D6BE09D0FC2}">
      <dgm:prSet/>
      <dgm:spPr/>
      <dgm:t>
        <a:bodyPr/>
        <a:lstStyle/>
        <a:p>
          <a:endParaRPr lang="en-US" sz="2000"/>
        </a:p>
      </dgm:t>
    </dgm:pt>
    <dgm:pt modelId="{DEF40AB1-0F0A-4734-8A47-907E82E55E7C}" type="sibTrans" cxnId="{9C994DE3-1324-4EEA-B623-2D6BE09D0FC2}">
      <dgm:prSet/>
      <dgm:spPr/>
      <dgm:t>
        <a:bodyPr/>
        <a:lstStyle/>
        <a:p>
          <a:pPr>
            <a:lnSpc>
              <a:spcPct val="100000"/>
            </a:lnSpc>
          </a:pPr>
          <a:endParaRPr lang="en-US" sz="2000"/>
        </a:p>
      </dgm:t>
    </dgm:pt>
    <dgm:pt modelId="{930665F3-E8DC-437C-8444-18E019DDC919}">
      <dgm:prSet custT="1"/>
      <dgm:spPr/>
      <dgm:t>
        <a:bodyPr/>
        <a:lstStyle/>
        <a:p>
          <a:pPr>
            <a:lnSpc>
              <a:spcPct val="100000"/>
            </a:lnSpc>
            <a:defRPr cap="all"/>
          </a:pPr>
          <a:r>
            <a:rPr lang="en-CA" sz="1800"/>
            <a:t>Building a library of experiences</a:t>
          </a:r>
          <a:endParaRPr lang="en-US" sz="1800"/>
        </a:p>
      </dgm:t>
    </dgm:pt>
    <dgm:pt modelId="{2BFC1FC3-E779-48F6-B8C2-391F654E649D}" type="parTrans" cxnId="{5C8FE557-58D3-4ED5-A2AE-BBE1F29A32DC}">
      <dgm:prSet/>
      <dgm:spPr/>
      <dgm:t>
        <a:bodyPr/>
        <a:lstStyle/>
        <a:p>
          <a:endParaRPr lang="en-US" sz="2000"/>
        </a:p>
      </dgm:t>
    </dgm:pt>
    <dgm:pt modelId="{AEBD1C81-A27C-4F6D-B31B-1F30B9786CB3}" type="sibTrans" cxnId="{5C8FE557-58D3-4ED5-A2AE-BBE1F29A32DC}">
      <dgm:prSet/>
      <dgm:spPr/>
      <dgm:t>
        <a:bodyPr/>
        <a:lstStyle/>
        <a:p>
          <a:pPr>
            <a:lnSpc>
              <a:spcPct val="100000"/>
            </a:lnSpc>
          </a:pPr>
          <a:endParaRPr lang="en-US" sz="2000"/>
        </a:p>
      </dgm:t>
    </dgm:pt>
    <dgm:pt modelId="{082481B0-80CE-4A72-8537-6A8259F3F778}">
      <dgm:prSet custT="1"/>
      <dgm:spPr/>
      <dgm:t>
        <a:bodyPr/>
        <a:lstStyle/>
        <a:p>
          <a:pPr>
            <a:lnSpc>
              <a:spcPct val="100000"/>
            </a:lnSpc>
            <a:defRPr cap="all"/>
          </a:pPr>
          <a:r>
            <a:rPr lang="en-CA" sz="1800"/>
            <a:t>Overcoming barriers</a:t>
          </a:r>
          <a:endParaRPr lang="en-US" sz="1800"/>
        </a:p>
      </dgm:t>
    </dgm:pt>
    <dgm:pt modelId="{FE852674-54C1-4A86-99E2-B399BBE57852}" type="parTrans" cxnId="{ACC1E3DE-F395-4C20-A2E9-5F47A25E5691}">
      <dgm:prSet/>
      <dgm:spPr/>
      <dgm:t>
        <a:bodyPr/>
        <a:lstStyle/>
        <a:p>
          <a:endParaRPr lang="en-US" sz="2000"/>
        </a:p>
      </dgm:t>
    </dgm:pt>
    <dgm:pt modelId="{4BE3C1DB-7065-48B0-BF96-58270402F303}" type="sibTrans" cxnId="{ACC1E3DE-F395-4C20-A2E9-5F47A25E5691}">
      <dgm:prSet/>
      <dgm:spPr/>
      <dgm:t>
        <a:bodyPr/>
        <a:lstStyle/>
        <a:p>
          <a:endParaRPr lang="en-US" sz="2000"/>
        </a:p>
      </dgm:t>
    </dgm:pt>
    <dgm:pt modelId="{06BC82CD-6C7B-405B-BBFE-50AAB801E9B8}" type="pres">
      <dgm:prSet presAssocID="{4BDCDE27-4082-48AE-87FE-94BF09C2D677}" presName="root" presStyleCnt="0">
        <dgm:presLayoutVars>
          <dgm:dir/>
          <dgm:resizeHandles val="exact"/>
        </dgm:presLayoutVars>
      </dgm:prSet>
      <dgm:spPr/>
    </dgm:pt>
    <dgm:pt modelId="{CFB34F98-FEFD-4C14-BF1F-7FB59AB2FA9A}" type="pres">
      <dgm:prSet presAssocID="{45B9FB6F-087A-4EEC-920C-38D94E4F28CF}" presName="compNode" presStyleCnt="0"/>
      <dgm:spPr/>
    </dgm:pt>
    <dgm:pt modelId="{5D7D41CD-21EB-49A5-AEE5-EF62BC434D50}" type="pres">
      <dgm:prSet presAssocID="{45B9FB6F-087A-4EEC-920C-38D94E4F28CF}" presName="iconBgRect" presStyleLbl="bgShp" presStyleIdx="0" presStyleCnt="3"/>
      <dgm:spPr>
        <a:solidFill>
          <a:schemeClr val="accent2">
            <a:lumMod val="20000"/>
            <a:lumOff val="80000"/>
          </a:schemeClr>
        </a:solidFill>
      </dgm:spPr>
    </dgm:pt>
    <dgm:pt modelId="{DFAC53FB-8BD2-4A02-9627-BDBCA20369CC}" type="pres">
      <dgm:prSet presAssocID="{45B9FB6F-087A-4EEC-920C-38D94E4F28CF}"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823E747-0254-4F0C-9831-388318D9E0B9}" type="pres">
      <dgm:prSet presAssocID="{45B9FB6F-087A-4EEC-920C-38D94E4F28CF}" presName="spaceRect" presStyleCnt="0"/>
      <dgm:spPr/>
    </dgm:pt>
    <dgm:pt modelId="{56A13FAD-2CFA-48D2-B3ED-0C12ABB6A958}" type="pres">
      <dgm:prSet presAssocID="{45B9FB6F-087A-4EEC-920C-38D94E4F28CF}" presName="textRect" presStyleLbl="revTx" presStyleIdx="0" presStyleCnt="3">
        <dgm:presLayoutVars>
          <dgm:chMax val="1"/>
          <dgm:chPref val="1"/>
        </dgm:presLayoutVars>
      </dgm:prSet>
      <dgm:spPr/>
    </dgm:pt>
    <dgm:pt modelId="{25BB575A-4E8E-4030-AD8B-25EBD65A55B1}" type="pres">
      <dgm:prSet presAssocID="{DEF40AB1-0F0A-4734-8A47-907E82E55E7C}" presName="sibTrans" presStyleCnt="0"/>
      <dgm:spPr/>
    </dgm:pt>
    <dgm:pt modelId="{3884F0E2-FFDB-4EF7-BE9B-219E42478DAD}" type="pres">
      <dgm:prSet presAssocID="{930665F3-E8DC-437C-8444-18E019DDC919}" presName="compNode" presStyleCnt="0"/>
      <dgm:spPr/>
    </dgm:pt>
    <dgm:pt modelId="{23B70295-45ED-4A01-8740-DE3A86522EBD}" type="pres">
      <dgm:prSet presAssocID="{930665F3-E8DC-437C-8444-18E019DDC919}" presName="iconBgRect" presStyleLbl="bgShp" presStyleIdx="1" presStyleCnt="3"/>
      <dgm:spPr/>
    </dgm:pt>
    <dgm:pt modelId="{3F6E5DDF-E08F-464B-BB79-E0411CD43C30}" type="pres">
      <dgm:prSet presAssocID="{930665F3-E8DC-437C-8444-18E019DDC9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2F2F3E4-AF51-4A75-8901-11567CDA31C0}" type="pres">
      <dgm:prSet presAssocID="{930665F3-E8DC-437C-8444-18E019DDC919}" presName="spaceRect" presStyleCnt="0"/>
      <dgm:spPr/>
    </dgm:pt>
    <dgm:pt modelId="{6152DD94-EB7F-4EB1-9634-85E400045787}" type="pres">
      <dgm:prSet presAssocID="{930665F3-E8DC-437C-8444-18E019DDC919}" presName="textRect" presStyleLbl="revTx" presStyleIdx="1" presStyleCnt="3">
        <dgm:presLayoutVars>
          <dgm:chMax val="1"/>
          <dgm:chPref val="1"/>
        </dgm:presLayoutVars>
      </dgm:prSet>
      <dgm:spPr/>
    </dgm:pt>
    <dgm:pt modelId="{AEC7FC7B-278F-4F5D-B811-E5736B2E24C6}" type="pres">
      <dgm:prSet presAssocID="{AEBD1C81-A27C-4F6D-B31B-1F30B9786CB3}" presName="sibTrans" presStyleCnt="0"/>
      <dgm:spPr/>
    </dgm:pt>
    <dgm:pt modelId="{D747A791-CF81-454E-BBE2-BE1C539879BB}" type="pres">
      <dgm:prSet presAssocID="{082481B0-80CE-4A72-8537-6A8259F3F778}" presName="compNode" presStyleCnt="0"/>
      <dgm:spPr/>
    </dgm:pt>
    <dgm:pt modelId="{A1128F5A-A5EF-493E-9066-21773516C778}" type="pres">
      <dgm:prSet presAssocID="{082481B0-80CE-4A72-8537-6A8259F3F778}" presName="iconBgRect" presStyleLbl="bgShp" presStyleIdx="2" presStyleCnt="3"/>
      <dgm:spPr/>
    </dgm:pt>
    <dgm:pt modelId="{24AB29B2-A679-4ED4-A53F-ECEF3DF6D670}" type="pres">
      <dgm:prSet presAssocID="{082481B0-80CE-4A72-8537-6A8259F3F778}" presName="iconRect" presStyleLbl="node1" presStyleIdx="2" presStyleCnt="3" custScaleX="130320" custScaleY="1295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1B9266B3-1556-4F8F-8EA6-3E56E8C49BD5}" type="pres">
      <dgm:prSet presAssocID="{082481B0-80CE-4A72-8537-6A8259F3F778}" presName="spaceRect" presStyleCnt="0"/>
      <dgm:spPr/>
    </dgm:pt>
    <dgm:pt modelId="{710FA25A-51B4-4FF6-BC59-B414A211EDBA}" type="pres">
      <dgm:prSet presAssocID="{082481B0-80CE-4A72-8537-6A8259F3F778}" presName="textRect" presStyleLbl="revTx" presStyleIdx="2" presStyleCnt="3">
        <dgm:presLayoutVars>
          <dgm:chMax val="1"/>
          <dgm:chPref val="1"/>
        </dgm:presLayoutVars>
      </dgm:prSet>
      <dgm:spPr/>
    </dgm:pt>
  </dgm:ptLst>
  <dgm:cxnLst>
    <dgm:cxn modelId="{643B360A-ECF9-44E2-BD7C-12559F13CFE5}" type="presOf" srcId="{930665F3-E8DC-437C-8444-18E019DDC919}" destId="{6152DD94-EB7F-4EB1-9634-85E400045787}" srcOrd="0" destOrd="0" presId="urn:microsoft.com/office/officeart/2018/5/layout/IconCircleLabelList"/>
    <dgm:cxn modelId="{DDC62C71-DB36-4A2C-B980-DA3BBF7690F9}" type="presOf" srcId="{45B9FB6F-087A-4EEC-920C-38D94E4F28CF}" destId="{56A13FAD-2CFA-48D2-B3ED-0C12ABB6A958}" srcOrd="0" destOrd="0" presId="urn:microsoft.com/office/officeart/2018/5/layout/IconCircleLabelList"/>
    <dgm:cxn modelId="{5C8FE557-58D3-4ED5-A2AE-BBE1F29A32DC}" srcId="{4BDCDE27-4082-48AE-87FE-94BF09C2D677}" destId="{930665F3-E8DC-437C-8444-18E019DDC919}" srcOrd="1" destOrd="0" parTransId="{2BFC1FC3-E779-48F6-B8C2-391F654E649D}" sibTransId="{AEBD1C81-A27C-4F6D-B31B-1F30B9786CB3}"/>
    <dgm:cxn modelId="{06C1E8CE-A897-4A48-9BD4-AF7E7E75D5C5}" type="presOf" srcId="{082481B0-80CE-4A72-8537-6A8259F3F778}" destId="{710FA25A-51B4-4FF6-BC59-B414A211EDBA}" srcOrd="0" destOrd="0" presId="urn:microsoft.com/office/officeart/2018/5/layout/IconCircleLabelList"/>
    <dgm:cxn modelId="{E384B2D0-16C5-4E16-B4C7-837947FC92BF}" type="presOf" srcId="{4BDCDE27-4082-48AE-87FE-94BF09C2D677}" destId="{06BC82CD-6C7B-405B-BBFE-50AAB801E9B8}" srcOrd="0" destOrd="0" presId="urn:microsoft.com/office/officeart/2018/5/layout/IconCircleLabelList"/>
    <dgm:cxn modelId="{ACC1E3DE-F395-4C20-A2E9-5F47A25E5691}" srcId="{4BDCDE27-4082-48AE-87FE-94BF09C2D677}" destId="{082481B0-80CE-4A72-8537-6A8259F3F778}" srcOrd="2" destOrd="0" parTransId="{FE852674-54C1-4A86-99E2-B399BBE57852}" sibTransId="{4BE3C1DB-7065-48B0-BF96-58270402F303}"/>
    <dgm:cxn modelId="{9C994DE3-1324-4EEA-B623-2D6BE09D0FC2}" srcId="{4BDCDE27-4082-48AE-87FE-94BF09C2D677}" destId="{45B9FB6F-087A-4EEC-920C-38D94E4F28CF}" srcOrd="0" destOrd="0" parTransId="{99C338DF-AFB9-4AA3-9C93-AD5607A68AB5}" sibTransId="{DEF40AB1-0F0A-4734-8A47-907E82E55E7C}"/>
    <dgm:cxn modelId="{36C46300-EB21-4423-998B-B858BBD6211C}" type="presParOf" srcId="{06BC82CD-6C7B-405B-BBFE-50AAB801E9B8}" destId="{CFB34F98-FEFD-4C14-BF1F-7FB59AB2FA9A}" srcOrd="0" destOrd="0" presId="urn:microsoft.com/office/officeart/2018/5/layout/IconCircleLabelList"/>
    <dgm:cxn modelId="{409A0823-F532-47BC-890F-2E47B26A9110}" type="presParOf" srcId="{CFB34F98-FEFD-4C14-BF1F-7FB59AB2FA9A}" destId="{5D7D41CD-21EB-49A5-AEE5-EF62BC434D50}" srcOrd="0" destOrd="0" presId="urn:microsoft.com/office/officeart/2018/5/layout/IconCircleLabelList"/>
    <dgm:cxn modelId="{44D956BD-69AC-4D16-9F5D-E861A2CD3ECC}" type="presParOf" srcId="{CFB34F98-FEFD-4C14-BF1F-7FB59AB2FA9A}" destId="{DFAC53FB-8BD2-4A02-9627-BDBCA20369CC}" srcOrd="1" destOrd="0" presId="urn:microsoft.com/office/officeart/2018/5/layout/IconCircleLabelList"/>
    <dgm:cxn modelId="{24FF2978-2F78-4244-A9F8-198E7E78EE79}" type="presParOf" srcId="{CFB34F98-FEFD-4C14-BF1F-7FB59AB2FA9A}" destId="{E823E747-0254-4F0C-9831-388318D9E0B9}" srcOrd="2" destOrd="0" presId="urn:microsoft.com/office/officeart/2018/5/layout/IconCircleLabelList"/>
    <dgm:cxn modelId="{88464878-5148-44D9-8537-8BF399EB2247}" type="presParOf" srcId="{CFB34F98-FEFD-4C14-BF1F-7FB59AB2FA9A}" destId="{56A13FAD-2CFA-48D2-B3ED-0C12ABB6A958}" srcOrd="3" destOrd="0" presId="urn:microsoft.com/office/officeart/2018/5/layout/IconCircleLabelList"/>
    <dgm:cxn modelId="{6A0F199C-EBB0-4E43-9529-EB8EF92B7A11}" type="presParOf" srcId="{06BC82CD-6C7B-405B-BBFE-50AAB801E9B8}" destId="{25BB575A-4E8E-4030-AD8B-25EBD65A55B1}" srcOrd="1" destOrd="0" presId="urn:microsoft.com/office/officeart/2018/5/layout/IconCircleLabelList"/>
    <dgm:cxn modelId="{492C6325-2DF6-48C9-AF5B-0EEFA29BA7F5}" type="presParOf" srcId="{06BC82CD-6C7B-405B-BBFE-50AAB801E9B8}" destId="{3884F0E2-FFDB-4EF7-BE9B-219E42478DAD}" srcOrd="2" destOrd="0" presId="urn:microsoft.com/office/officeart/2018/5/layout/IconCircleLabelList"/>
    <dgm:cxn modelId="{40E1EAE1-EBA5-4A51-833C-51AD05DA54DA}" type="presParOf" srcId="{3884F0E2-FFDB-4EF7-BE9B-219E42478DAD}" destId="{23B70295-45ED-4A01-8740-DE3A86522EBD}" srcOrd="0" destOrd="0" presId="urn:microsoft.com/office/officeart/2018/5/layout/IconCircleLabelList"/>
    <dgm:cxn modelId="{7110A10F-6DD8-4027-9564-F492286899AF}" type="presParOf" srcId="{3884F0E2-FFDB-4EF7-BE9B-219E42478DAD}" destId="{3F6E5DDF-E08F-464B-BB79-E0411CD43C30}" srcOrd="1" destOrd="0" presId="urn:microsoft.com/office/officeart/2018/5/layout/IconCircleLabelList"/>
    <dgm:cxn modelId="{F9737B35-EF4B-4FB3-B978-6776FFEE5088}" type="presParOf" srcId="{3884F0E2-FFDB-4EF7-BE9B-219E42478DAD}" destId="{A2F2F3E4-AF51-4A75-8901-11567CDA31C0}" srcOrd="2" destOrd="0" presId="urn:microsoft.com/office/officeart/2018/5/layout/IconCircleLabelList"/>
    <dgm:cxn modelId="{4975C7E0-64E7-4105-BF89-614E01E161F2}" type="presParOf" srcId="{3884F0E2-FFDB-4EF7-BE9B-219E42478DAD}" destId="{6152DD94-EB7F-4EB1-9634-85E400045787}" srcOrd="3" destOrd="0" presId="urn:microsoft.com/office/officeart/2018/5/layout/IconCircleLabelList"/>
    <dgm:cxn modelId="{D9591448-E745-4D6F-9CBD-B1FA1AC78D57}" type="presParOf" srcId="{06BC82CD-6C7B-405B-BBFE-50AAB801E9B8}" destId="{AEC7FC7B-278F-4F5D-B811-E5736B2E24C6}" srcOrd="3" destOrd="0" presId="urn:microsoft.com/office/officeart/2018/5/layout/IconCircleLabelList"/>
    <dgm:cxn modelId="{50898084-B5D5-4C5C-A168-554300986473}" type="presParOf" srcId="{06BC82CD-6C7B-405B-BBFE-50AAB801E9B8}" destId="{D747A791-CF81-454E-BBE2-BE1C539879BB}" srcOrd="4" destOrd="0" presId="urn:microsoft.com/office/officeart/2018/5/layout/IconCircleLabelList"/>
    <dgm:cxn modelId="{58872B27-AB15-44ED-ABDF-0B8694D32240}" type="presParOf" srcId="{D747A791-CF81-454E-BBE2-BE1C539879BB}" destId="{A1128F5A-A5EF-493E-9066-21773516C778}" srcOrd="0" destOrd="0" presId="urn:microsoft.com/office/officeart/2018/5/layout/IconCircleLabelList"/>
    <dgm:cxn modelId="{BC45CC15-E28B-4A70-A948-971DBDCE0747}" type="presParOf" srcId="{D747A791-CF81-454E-BBE2-BE1C539879BB}" destId="{24AB29B2-A679-4ED4-A53F-ECEF3DF6D670}" srcOrd="1" destOrd="0" presId="urn:microsoft.com/office/officeart/2018/5/layout/IconCircleLabelList"/>
    <dgm:cxn modelId="{420B03C1-BDF7-4201-85F7-3E3FE765E3DD}" type="presParOf" srcId="{D747A791-CF81-454E-BBE2-BE1C539879BB}" destId="{1B9266B3-1556-4F8F-8EA6-3E56E8C49BD5}" srcOrd="2" destOrd="0" presId="urn:microsoft.com/office/officeart/2018/5/layout/IconCircleLabelList"/>
    <dgm:cxn modelId="{C97FC2A2-FE8F-4D08-9EEE-69A1E214A445}" type="presParOf" srcId="{D747A791-CF81-454E-BBE2-BE1C539879BB}" destId="{710FA25A-51B4-4FF6-BC59-B414A211EDB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2E915D-DF8C-4FA7-956D-ADB55094C60E}" type="doc">
      <dgm:prSet loTypeId="urn:microsoft.com/office/officeart/2018/2/layout/IconVerticalSolidList" loCatId="icon" qsTypeId="urn:microsoft.com/office/officeart/2005/8/quickstyle/simple5" qsCatId="simple" csTypeId="urn:microsoft.com/office/officeart/2018/5/colors/Iconchunking_neutralbg_colorful1" csCatId="colorful" phldr="1"/>
      <dgm:spPr/>
      <dgm:t>
        <a:bodyPr/>
        <a:lstStyle/>
        <a:p>
          <a:endParaRPr lang="en-US"/>
        </a:p>
      </dgm:t>
    </dgm:pt>
    <dgm:pt modelId="{DC1031E3-5FD6-43C4-BE29-4C63921492CB}">
      <dgm:prSet/>
      <dgm:spPr/>
      <dgm:t>
        <a:bodyPr/>
        <a:lstStyle/>
        <a:p>
          <a:pPr>
            <a:lnSpc>
              <a:spcPct val="100000"/>
            </a:lnSpc>
          </a:pPr>
          <a:r>
            <a:rPr lang="en-US">
              <a:latin typeface="Segoe UI" panose="020B0502040204020203" pitchFamily="34" charset="0"/>
              <a:cs typeface="Segoe UI" panose="020B0502040204020203" pitchFamily="34" charset="0"/>
            </a:rPr>
            <a:t>Reflect on what you perceive to be your strengths and areas you’d like to develop</a:t>
          </a:r>
        </a:p>
      </dgm:t>
    </dgm:pt>
    <dgm:pt modelId="{108597EA-2693-4DFD-82FA-4A37BAA29342}" type="parTrans" cxnId="{4A4B10E7-1FF2-42AA-8F88-6B8F09D1C041}">
      <dgm:prSet/>
      <dgm:spPr/>
      <dgm:t>
        <a:bodyPr/>
        <a:lstStyle/>
        <a:p>
          <a:endParaRPr lang="en-US">
            <a:latin typeface="Segoe UI" panose="020B0502040204020203" pitchFamily="34" charset="0"/>
            <a:cs typeface="Segoe UI" panose="020B0502040204020203" pitchFamily="34" charset="0"/>
          </a:endParaRPr>
        </a:p>
      </dgm:t>
    </dgm:pt>
    <dgm:pt modelId="{7776984F-B4C7-4078-8DDA-73E40233851E}" type="sibTrans" cxnId="{4A4B10E7-1FF2-42AA-8F88-6B8F09D1C041}">
      <dgm:prSet/>
      <dgm:spPr/>
      <dgm:t>
        <a:bodyPr/>
        <a:lstStyle/>
        <a:p>
          <a:endParaRPr lang="en-US">
            <a:latin typeface="Segoe UI" panose="020B0502040204020203" pitchFamily="34" charset="0"/>
            <a:cs typeface="Segoe UI" panose="020B0502040204020203" pitchFamily="34" charset="0"/>
          </a:endParaRPr>
        </a:p>
      </dgm:t>
    </dgm:pt>
    <dgm:pt modelId="{39742781-A6C5-4E6D-8F45-6D46D41E648C}">
      <dgm:prSet/>
      <dgm:spPr/>
      <dgm:t>
        <a:bodyPr/>
        <a:lstStyle/>
        <a:p>
          <a:pPr>
            <a:lnSpc>
              <a:spcPct val="100000"/>
            </a:lnSpc>
          </a:pPr>
          <a:r>
            <a:rPr lang="en-US">
              <a:latin typeface="Segoe UI" panose="020B0502040204020203" pitchFamily="34" charset="0"/>
              <a:cs typeface="Segoe UI" panose="020B0502040204020203" pitchFamily="34" charset="0"/>
            </a:rPr>
            <a:t>Think of situations that challenged you. What did you do about it? What did you learn about yourself? What would you do differently as a result? </a:t>
          </a:r>
        </a:p>
      </dgm:t>
    </dgm:pt>
    <dgm:pt modelId="{B65DFF11-4D8C-455F-ADCD-DA430D96A8DA}" type="parTrans" cxnId="{442F3D9B-1BD5-45FE-B0FB-C9E52D06BEF9}">
      <dgm:prSet/>
      <dgm:spPr/>
      <dgm:t>
        <a:bodyPr/>
        <a:lstStyle/>
        <a:p>
          <a:endParaRPr lang="en-US">
            <a:latin typeface="Segoe UI" panose="020B0502040204020203" pitchFamily="34" charset="0"/>
            <a:cs typeface="Segoe UI" panose="020B0502040204020203" pitchFamily="34" charset="0"/>
          </a:endParaRPr>
        </a:p>
      </dgm:t>
    </dgm:pt>
    <dgm:pt modelId="{9EC5402F-CE33-4A05-8312-CF2CFE40889D}" type="sibTrans" cxnId="{442F3D9B-1BD5-45FE-B0FB-C9E52D06BEF9}">
      <dgm:prSet/>
      <dgm:spPr/>
      <dgm:t>
        <a:bodyPr/>
        <a:lstStyle/>
        <a:p>
          <a:endParaRPr lang="en-US">
            <a:latin typeface="Segoe UI" panose="020B0502040204020203" pitchFamily="34" charset="0"/>
            <a:cs typeface="Segoe UI" panose="020B0502040204020203" pitchFamily="34" charset="0"/>
          </a:endParaRPr>
        </a:p>
      </dgm:t>
    </dgm:pt>
    <dgm:pt modelId="{4914F048-3E14-4452-95FF-99A9FED8DCB2}">
      <dgm:prSet/>
      <dgm:spPr/>
      <dgm:t>
        <a:bodyPr/>
        <a:lstStyle/>
        <a:p>
          <a:pPr>
            <a:lnSpc>
              <a:spcPct val="100000"/>
            </a:lnSpc>
          </a:pPr>
          <a:r>
            <a:rPr lang="en-US">
              <a:latin typeface="Segoe UI" panose="020B0502040204020203" pitchFamily="34" charset="0"/>
              <a:cs typeface="Segoe UI" panose="020B0502040204020203" pitchFamily="34" charset="0"/>
            </a:rPr>
            <a:t>Don’t simply repeat competencies, tell a story</a:t>
          </a:r>
        </a:p>
      </dgm:t>
    </dgm:pt>
    <dgm:pt modelId="{F36FF777-3534-43D2-80CE-98B01F28D988}" type="parTrans" cxnId="{28AC7234-1F5F-4C88-8BBD-BE58B9017C9C}">
      <dgm:prSet/>
      <dgm:spPr/>
      <dgm:t>
        <a:bodyPr/>
        <a:lstStyle/>
        <a:p>
          <a:endParaRPr lang="en-US">
            <a:latin typeface="Segoe UI" panose="020B0502040204020203" pitchFamily="34" charset="0"/>
            <a:cs typeface="Segoe UI" panose="020B0502040204020203" pitchFamily="34" charset="0"/>
          </a:endParaRPr>
        </a:p>
      </dgm:t>
    </dgm:pt>
    <dgm:pt modelId="{4A1E2D26-0111-459F-9997-2CCE3E635217}" type="sibTrans" cxnId="{28AC7234-1F5F-4C88-8BBD-BE58B9017C9C}">
      <dgm:prSet/>
      <dgm:spPr/>
      <dgm:t>
        <a:bodyPr/>
        <a:lstStyle/>
        <a:p>
          <a:endParaRPr lang="en-US">
            <a:latin typeface="Segoe UI" panose="020B0502040204020203" pitchFamily="34" charset="0"/>
            <a:cs typeface="Segoe UI" panose="020B0502040204020203" pitchFamily="34" charset="0"/>
          </a:endParaRPr>
        </a:p>
      </dgm:t>
    </dgm:pt>
    <dgm:pt modelId="{462FD907-C65F-42BF-AB2B-2CCB5DEE9B13}" type="pres">
      <dgm:prSet presAssocID="{9C2E915D-DF8C-4FA7-956D-ADB55094C60E}" presName="root" presStyleCnt="0">
        <dgm:presLayoutVars>
          <dgm:dir/>
          <dgm:resizeHandles val="exact"/>
        </dgm:presLayoutVars>
      </dgm:prSet>
      <dgm:spPr/>
    </dgm:pt>
    <dgm:pt modelId="{92E7CA5D-9578-43F1-8B13-85F355118C4F}" type="pres">
      <dgm:prSet presAssocID="{DC1031E3-5FD6-43C4-BE29-4C63921492CB}" presName="compNode" presStyleCnt="0"/>
      <dgm:spPr/>
    </dgm:pt>
    <dgm:pt modelId="{7E763DA7-7994-4882-8D74-73D09629BCD8}" type="pres">
      <dgm:prSet presAssocID="{DC1031E3-5FD6-43C4-BE29-4C63921492CB}" presName="bgRect" presStyleLbl="bgShp" presStyleIdx="0" presStyleCnt="3"/>
      <dgm:spPr/>
    </dgm:pt>
    <dgm:pt modelId="{A87836C9-F42E-497D-93B4-FF87E1ECB11A}" type="pres">
      <dgm:prSet presAssocID="{DC1031E3-5FD6-43C4-BE29-4C63921492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7BE3DF3-5977-4210-A168-96E7CCAFD28C}" type="pres">
      <dgm:prSet presAssocID="{DC1031E3-5FD6-43C4-BE29-4C63921492CB}" presName="spaceRect" presStyleCnt="0"/>
      <dgm:spPr/>
    </dgm:pt>
    <dgm:pt modelId="{BC8F96AA-3F12-4F3B-9147-7BAE381148A0}" type="pres">
      <dgm:prSet presAssocID="{DC1031E3-5FD6-43C4-BE29-4C63921492CB}" presName="parTx" presStyleLbl="revTx" presStyleIdx="0" presStyleCnt="3">
        <dgm:presLayoutVars>
          <dgm:chMax val="0"/>
          <dgm:chPref val="0"/>
        </dgm:presLayoutVars>
      </dgm:prSet>
      <dgm:spPr/>
    </dgm:pt>
    <dgm:pt modelId="{CFD82D09-6B6E-47E6-B312-6EB8633844AE}" type="pres">
      <dgm:prSet presAssocID="{7776984F-B4C7-4078-8DDA-73E40233851E}" presName="sibTrans" presStyleCnt="0"/>
      <dgm:spPr/>
    </dgm:pt>
    <dgm:pt modelId="{83847949-AB87-4BE7-BB6D-59EFC1E9B718}" type="pres">
      <dgm:prSet presAssocID="{39742781-A6C5-4E6D-8F45-6D46D41E648C}" presName="compNode" presStyleCnt="0"/>
      <dgm:spPr/>
    </dgm:pt>
    <dgm:pt modelId="{49B330A6-89DC-4547-9DAE-DE11CC2D9FD4}" type="pres">
      <dgm:prSet presAssocID="{39742781-A6C5-4E6D-8F45-6D46D41E648C}" presName="bgRect" presStyleLbl="bgShp" presStyleIdx="1" presStyleCnt="3"/>
      <dgm:spPr/>
    </dgm:pt>
    <dgm:pt modelId="{42CFC6A0-F6C6-425A-BEA8-07AC6C792670}" type="pres">
      <dgm:prSet presAssocID="{39742781-A6C5-4E6D-8F45-6D46D41E64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67F26495-36BD-4FDA-9BB1-0662D509771C}" type="pres">
      <dgm:prSet presAssocID="{39742781-A6C5-4E6D-8F45-6D46D41E648C}" presName="spaceRect" presStyleCnt="0"/>
      <dgm:spPr/>
    </dgm:pt>
    <dgm:pt modelId="{1D1F3A07-7C4B-4D66-9952-6DC3C5B0A439}" type="pres">
      <dgm:prSet presAssocID="{39742781-A6C5-4E6D-8F45-6D46D41E648C}" presName="parTx" presStyleLbl="revTx" presStyleIdx="1" presStyleCnt="3">
        <dgm:presLayoutVars>
          <dgm:chMax val="0"/>
          <dgm:chPref val="0"/>
        </dgm:presLayoutVars>
      </dgm:prSet>
      <dgm:spPr/>
    </dgm:pt>
    <dgm:pt modelId="{39DE2C09-ECD4-4DC2-B845-F5E586B76685}" type="pres">
      <dgm:prSet presAssocID="{9EC5402F-CE33-4A05-8312-CF2CFE40889D}" presName="sibTrans" presStyleCnt="0"/>
      <dgm:spPr/>
    </dgm:pt>
    <dgm:pt modelId="{A7936E76-005D-4E27-91F1-338D4E95F6B2}" type="pres">
      <dgm:prSet presAssocID="{4914F048-3E14-4452-95FF-99A9FED8DCB2}" presName="compNode" presStyleCnt="0"/>
      <dgm:spPr/>
    </dgm:pt>
    <dgm:pt modelId="{BE508A4D-0AF4-4891-B8C9-6E79D9278879}" type="pres">
      <dgm:prSet presAssocID="{4914F048-3E14-4452-95FF-99A9FED8DCB2}" presName="bgRect" presStyleLbl="bgShp" presStyleIdx="2" presStyleCnt="3"/>
      <dgm:spPr/>
    </dgm:pt>
    <dgm:pt modelId="{8D345DE0-D574-4992-B709-D260D9BE7334}" type="pres">
      <dgm:prSet presAssocID="{4914F048-3E14-4452-95FF-99A9FED8DC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gaphone"/>
        </a:ext>
      </dgm:extLst>
    </dgm:pt>
    <dgm:pt modelId="{C511C4E7-9B5A-4974-A287-B3CBB1744A5A}" type="pres">
      <dgm:prSet presAssocID="{4914F048-3E14-4452-95FF-99A9FED8DCB2}" presName="spaceRect" presStyleCnt="0"/>
      <dgm:spPr/>
    </dgm:pt>
    <dgm:pt modelId="{8DC19F10-ED4E-43C4-9BB5-41B73564266E}" type="pres">
      <dgm:prSet presAssocID="{4914F048-3E14-4452-95FF-99A9FED8DCB2}" presName="parTx" presStyleLbl="revTx" presStyleIdx="2" presStyleCnt="3">
        <dgm:presLayoutVars>
          <dgm:chMax val="0"/>
          <dgm:chPref val="0"/>
        </dgm:presLayoutVars>
      </dgm:prSet>
      <dgm:spPr/>
    </dgm:pt>
  </dgm:ptLst>
  <dgm:cxnLst>
    <dgm:cxn modelId="{F8231E13-16FA-4165-B79C-68322BF6D9D6}" type="presOf" srcId="{9C2E915D-DF8C-4FA7-956D-ADB55094C60E}" destId="{462FD907-C65F-42BF-AB2B-2CCB5DEE9B13}" srcOrd="0" destOrd="0" presId="urn:microsoft.com/office/officeart/2018/2/layout/IconVerticalSolidList"/>
    <dgm:cxn modelId="{C106D632-CBE4-4ED0-BCD6-D51BC637E6F5}" type="presOf" srcId="{39742781-A6C5-4E6D-8F45-6D46D41E648C}" destId="{1D1F3A07-7C4B-4D66-9952-6DC3C5B0A439}" srcOrd="0" destOrd="0" presId="urn:microsoft.com/office/officeart/2018/2/layout/IconVerticalSolidList"/>
    <dgm:cxn modelId="{28AC7234-1F5F-4C88-8BBD-BE58B9017C9C}" srcId="{9C2E915D-DF8C-4FA7-956D-ADB55094C60E}" destId="{4914F048-3E14-4452-95FF-99A9FED8DCB2}" srcOrd="2" destOrd="0" parTransId="{F36FF777-3534-43D2-80CE-98B01F28D988}" sibTransId="{4A1E2D26-0111-459F-9997-2CCE3E635217}"/>
    <dgm:cxn modelId="{75DB5A6B-EC7A-4805-9E3C-1951C9872AC6}" type="presOf" srcId="{DC1031E3-5FD6-43C4-BE29-4C63921492CB}" destId="{BC8F96AA-3F12-4F3B-9147-7BAE381148A0}" srcOrd="0" destOrd="0" presId="urn:microsoft.com/office/officeart/2018/2/layout/IconVerticalSolidList"/>
    <dgm:cxn modelId="{B175EA55-9221-46EB-94B2-D0C329658BDE}" type="presOf" srcId="{4914F048-3E14-4452-95FF-99A9FED8DCB2}" destId="{8DC19F10-ED4E-43C4-9BB5-41B73564266E}" srcOrd="0" destOrd="0" presId="urn:microsoft.com/office/officeart/2018/2/layout/IconVerticalSolidList"/>
    <dgm:cxn modelId="{442F3D9B-1BD5-45FE-B0FB-C9E52D06BEF9}" srcId="{9C2E915D-DF8C-4FA7-956D-ADB55094C60E}" destId="{39742781-A6C5-4E6D-8F45-6D46D41E648C}" srcOrd="1" destOrd="0" parTransId="{B65DFF11-4D8C-455F-ADCD-DA430D96A8DA}" sibTransId="{9EC5402F-CE33-4A05-8312-CF2CFE40889D}"/>
    <dgm:cxn modelId="{4A4B10E7-1FF2-42AA-8F88-6B8F09D1C041}" srcId="{9C2E915D-DF8C-4FA7-956D-ADB55094C60E}" destId="{DC1031E3-5FD6-43C4-BE29-4C63921492CB}" srcOrd="0" destOrd="0" parTransId="{108597EA-2693-4DFD-82FA-4A37BAA29342}" sibTransId="{7776984F-B4C7-4078-8DDA-73E40233851E}"/>
    <dgm:cxn modelId="{4A5FD41D-3424-4BAF-8F1B-ED5037775832}" type="presParOf" srcId="{462FD907-C65F-42BF-AB2B-2CCB5DEE9B13}" destId="{92E7CA5D-9578-43F1-8B13-85F355118C4F}" srcOrd="0" destOrd="0" presId="urn:microsoft.com/office/officeart/2018/2/layout/IconVerticalSolidList"/>
    <dgm:cxn modelId="{8F2A0E45-E5B9-4D10-99C2-011A9BF4BBEE}" type="presParOf" srcId="{92E7CA5D-9578-43F1-8B13-85F355118C4F}" destId="{7E763DA7-7994-4882-8D74-73D09629BCD8}" srcOrd="0" destOrd="0" presId="urn:microsoft.com/office/officeart/2018/2/layout/IconVerticalSolidList"/>
    <dgm:cxn modelId="{38C3F6F3-E49A-49F2-837E-905DB1B01657}" type="presParOf" srcId="{92E7CA5D-9578-43F1-8B13-85F355118C4F}" destId="{A87836C9-F42E-497D-93B4-FF87E1ECB11A}" srcOrd="1" destOrd="0" presId="urn:microsoft.com/office/officeart/2018/2/layout/IconVerticalSolidList"/>
    <dgm:cxn modelId="{D49DA327-D6FB-4530-BE86-FD500CC75FA2}" type="presParOf" srcId="{92E7CA5D-9578-43F1-8B13-85F355118C4F}" destId="{47BE3DF3-5977-4210-A168-96E7CCAFD28C}" srcOrd="2" destOrd="0" presId="urn:microsoft.com/office/officeart/2018/2/layout/IconVerticalSolidList"/>
    <dgm:cxn modelId="{E194A2FE-D905-451D-AD2A-698B9B9667DC}" type="presParOf" srcId="{92E7CA5D-9578-43F1-8B13-85F355118C4F}" destId="{BC8F96AA-3F12-4F3B-9147-7BAE381148A0}" srcOrd="3" destOrd="0" presId="urn:microsoft.com/office/officeart/2018/2/layout/IconVerticalSolidList"/>
    <dgm:cxn modelId="{14C5F53F-E72A-4716-BF20-2B802DD706F8}" type="presParOf" srcId="{462FD907-C65F-42BF-AB2B-2CCB5DEE9B13}" destId="{CFD82D09-6B6E-47E6-B312-6EB8633844AE}" srcOrd="1" destOrd="0" presId="urn:microsoft.com/office/officeart/2018/2/layout/IconVerticalSolidList"/>
    <dgm:cxn modelId="{277B4E88-B7AE-49D9-8C0D-2547B34A8BF5}" type="presParOf" srcId="{462FD907-C65F-42BF-AB2B-2CCB5DEE9B13}" destId="{83847949-AB87-4BE7-BB6D-59EFC1E9B718}" srcOrd="2" destOrd="0" presId="urn:microsoft.com/office/officeart/2018/2/layout/IconVerticalSolidList"/>
    <dgm:cxn modelId="{1A2E0839-7365-4147-860A-FF4EF7357F2D}" type="presParOf" srcId="{83847949-AB87-4BE7-BB6D-59EFC1E9B718}" destId="{49B330A6-89DC-4547-9DAE-DE11CC2D9FD4}" srcOrd="0" destOrd="0" presId="urn:microsoft.com/office/officeart/2018/2/layout/IconVerticalSolidList"/>
    <dgm:cxn modelId="{9D7563F3-C088-4896-A60D-212729FB3B83}" type="presParOf" srcId="{83847949-AB87-4BE7-BB6D-59EFC1E9B718}" destId="{42CFC6A0-F6C6-425A-BEA8-07AC6C792670}" srcOrd="1" destOrd="0" presId="urn:microsoft.com/office/officeart/2018/2/layout/IconVerticalSolidList"/>
    <dgm:cxn modelId="{DC946FE2-69F9-4372-BDA5-AB6674A02513}" type="presParOf" srcId="{83847949-AB87-4BE7-BB6D-59EFC1E9B718}" destId="{67F26495-36BD-4FDA-9BB1-0662D509771C}" srcOrd="2" destOrd="0" presId="urn:microsoft.com/office/officeart/2018/2/layout/IconVerticalSolidList"/>
    <dgm:cxn modelId="{4B6B6AA9-FBAC-4FAC-858E-A17E91694AC5}" type="presParOf" srcId="{83847949-AB87-4BE7-BB6D-59EFC1E9B718}" destId="{1D1F3A07-7C4B-4D66-9952-6DC3C5B0A439}" srcOrd="3" destOrd="0" presId="urn:microsoft.com/office/officeart/2018/2/layout/IconVerticalSolidList"/>
    <dgm:cxn modelId="{5DFBC226-E987-405D-AF80-2BA4C1D1F2B2}" type="presParOf" srcId="{462FD907-C65F-42BF-AB2B-2CCB5DEE9B13}" destId="{39DE2C09-ECD4-4DC2-B845-F5E586B76685}" srcOrd="3" destOrd="0" presId="urn:microsoft.com/office/officeart/2018/2/layout/IconVerticalSolidList"/>
    <dgm:cxn modelId="{A7ACE337-6A9D-4593-9A26-FCC8E772073C}" type="presParOf" srcId="{462FD907-C65F-42BF-AB2B-2CCB5DEE9B13}" destId="{A7936E76-005D-4E27-91F1-338D4E95F6B2}" srcOrd="4" destOrd="0" presId="urn:microsoft.com/office/officeart/2018/2/layout/IconVerticalSolidList"/>
    <dgm:cxn modelId="{6BD32390-6DCE-4E82-A836-382E0C4AAF3F}" type="presParOf" srcId="{A7936E76-005D-4E27-91F1-338D4E95F6B2}" destId="{BE508A4D-0AF4-4891-B8C9-6E79D9278879}" srcOrd="0" destOrd="0" presId="urn:microsoft.com/office/officeart/2018/2/layout/IconVerticalSolidList"/>
    <dgm:cxn modelId="{EA8E5AD6-F1B0-42F9-A1AD-E329C4355EF2}" type="presParOf" srcId="{A7936E76-005D-4E27-91F1-338D4E95F6B2}" destId="{8D345DE0-D574-4992-B709-D260D9BE7334}" srcOrd="1" destOrd="0" presId="urn:microsoft.com/office/officeart/2018/2/layout/IconVerticalSolidList"/>
    <dgm:cxn modelId="{0BED5B2A-305B-434B-B8BA-B3A8E58F9FCE}" type="presParOf" srcId="{A7936E76-005D-4E27-91F1-338D4E95F6B2}" destId="{C511C4E7-9B5A-4974-A287-B3CBB1744A5A}" srcOrd="2" destOrd="0" presId="urn:microsoft.com/office/officeart/2018/2/layout/IconVerticalSolidList"/>
    <dgm:cxn modelId="{AFF9ADAE-AA16-49D5-9168-506B5AFC823C}" type="presParOf" srcId="{A7936E76-005D-4E27-91F1-338D4E95F6B2}" destId="{8DC19F10-ED4E-43C4-9BB5-41B7356426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169A2-C154-4163-87B1-A3CC3A1335CE}" type="doc">
      <dgm:prSet loTypeId="urn:microsoft.com/office/officeart/2018/2/layout/IconCircleList" loCatId="icon" qsTypeId="urn:microsoft.com/office/officeart/2005/8/quickstyle/simple5" qsCatId="simple" csTypeId="urn:microsoft.com/office/officeart/2005/8/colors/colorful2" csCatId="colorful" phldr="1"/>
      <dgm:spPr/>
      <dgm:t>
        <a:bodyPr/>
        <a:lstStyle/>
        <a:p>
          <a:endParaRPr lang="en-US"/>
        </a:p>
      </dgm:t>
    </dgm:pt>
    <dgm:pt modelId="{A10D6A05-0258-4B26-BEFF-44B87CCFF427}">
      <dgm:prSet custT="1"/>
      <dgm:spPr/>
      <dgm:t>
        <a:bodyPr/>
        <a:lstStyle/>
        <a:p>
          <a:pPr>
            <a:lnSpc>
              <a:spcPct val="100000"/>
            </a:lnSpc>
          </a:pPr>
          <a:r>
            <a:rPr lang="en-CA" sz="1600" b="1" dirty="0">
              <a:latin typeface="Segoe UI" panose="020B0502040204020203" pitchFamily="34" charset="0"/>
              <a:cs typeface="Segoe UI" panose="020B0502040204020203" pitchFamily="34" charset="0"/>
            </a:rPr>
            <a:t>Communication</a:t>
          </a:r>
          <a:r>
            <a:rPr lang="en-CA" sz="1600" dirty="0">
              <a:latin typeface="Segoe UI" panose="020B0502040204020203" pitchFamily="34" charset="0"/>
              <a:cs typeface="Segoe UI" panose="020B0502040204020203" pitchFamily="34" charset="0"/>
            </a:rPr>
            <a:t>: speaking, listening, writing.</a:t>
          </a:r>
          <a:endParaRPr lang="en-US" sz="1600" dirty="0">
            <a:latin typeface="Segoe UI" panose="020B0502040204020203" pitchFamily="34" charset="0"/>
            <a:cs typeface="Segoe UI" panose="020B0502040204020203" pitchFamily="34" charset="0"/>
          </a:endParaRPr>
        </a:p>
      </dgm:t>
    </dgm:pt>
    <dgm:pt modelId="{FF249A52-3605-433B-AA6E-441FCD8D3A1D}" type="parTrans" cxnId="{05442461-E52E-41EC-A6C7-EB21E8A3AD0C}">
      <dgm:prSet/>
      <dgm:spPr/>
      <dgm:t>
        <a:bodyPr/>
        <a:lstStyle/>
        <a:p>
          <a:endParaRPr lang="en-US" sz="1600">
            <a:latin typeface="Segoe UI" panose="020B0502040204020203" pitchFamily="34" charset="0"/>
            <a:cs typeface="Segoe UI" panose="020B0502040204020203" pitchFamily="34" charset="0"/>
          </a:endParaRPr>
        </a:p>
      </dgm:t>
    </dgm:pt>
    <dgm:pt modelId="{657D5A6E-BBD9-4845-B0AC-1FD7B3B19DD7}" type="sibTrans" cxnId="{05442461-E52E-41EC-A6C7-EB21E8A3AD0C}">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2FD0A2DA-5475-44AE-9AF6-39FF783BD72F}">
      <dgm:prSet custT="1"/>
      <dgm:spPr/>
      <dgm:t>
        <a:bodyPr/>
        <a:lstStyle/>
        <a:p>
          <a:pPr>
            <a:lnSpc>
              <a:spcPct val="100000"/>
            </a:lnSpc>
          </a:pPr>
          <a:r>
            <a:rPr lang="en-CA" sz="1600" b="1" dirty="0">
              <a:latin typeface="Segoe UI" panose="020B0502040204020203" pitchFamily="34" charset="0"/>
              <a:cs typeface="Segoe UI" panose="020B0502040204020203" pitchFamily="34" charset="0"/>
            </a:rPr>
            <a:t>Interpersonal</a:t>
          </a:r>
          <a:r>
            <a:rPr lang="en-CA" sz="1600" dirty="0">
              <a:latin typeface="Segoe UI" panose="020B0502040204020203" pitchFamily="34" charset="0"/>
              <a:cs typeface="Segoe UI" panose="020B0502040204020203" pitchFamily="34" charset="0"/>
            </a:rPr>
            <a:t>: consensus building, networking, negotiating, being a team player.</a:t>
          </a:r>
          <a:endParaRPr lang="en-US" sz="1600" dirty="0">
            <a:latin typeface="Segoe UI" panose="020B0502040204020203" pitchFamily="34" charset="0"/>
            <a:cs typeface="Segoe UI" panose="020B0502040204020203" pitchFamily="34" charset="0"/>
          </a:endParaRPr>
        </a:p>
      </dgm:t>
    </dgm:pt>
    <dgm:pt modelId="{F38CC209-E607-4179-8EBF-E8D2E6575DBD}" type="parTrans" cxnId="{F3B3154C-961D-4B0B-8339-3DE1487D686F}">
      <dgm:prSet/>
      <dgm:spPr/>
      <dgm:t>
        <a:bodyPr/>
        <a:lstStyle/>
        <a:p>
          <a:endParaRPr lang="en-US" sz="1600">
            <a:latin typeface="Segoe UI" panose="020B0502040204020203" pitchFamily="34" charset="0"/>
            <a:cs typeface="Segoe UI" panose="020B0502040204020203" pitchFamily="34" charset="0"/>
          </a:endParaRPr>
        </a:p>
      </dgm:t>
    </dgm:pt>
    <dgm:pt modelId="{2F51A37E-B167-410E-8DB3-ADA04A4FF614}" type="sibTrans" cxnId="{F3B3154C-961D-4B0B-8339-3DE1487D686F}">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1DC35A9C-3D52-49A1-83AD-9D1BAA6AF246}">
      <dgm:prSet custT="1"/>
      <dgm:spPr/>
      <dgm:t>
        <a:bodyPr/>
        <a:lstStyle/>
        <a:p>
          <a:pPr>
            <a:lnSpc>
              <a:spcPct val="100000"/>
            </a:lnSpc>
          </a:pPr>
          <a:r>
            <a:rPr lang="en-CA" sz="1600" b="1" dirty="0">
              <a:latin typeface="Segoe UI" panose="020B0502040204020203" pitchFamily="34" charset="0"/>
              <a:cs typeface="Segoe UI" panose="020B0502040204020203" pitchFamily="34" charset="0"/>
            </a:rPr>
            <a:t>Thinking</a:t>
          </a:r>
          <a:r>
            <a:rPr lang="en-CA" sz="1600" dirty="0">
              <a:latin typeface="Segoe UI" panose="020B0502040204020203" pitchFamily="34" charset="0"/>
              <a:cs typeface="Segoe UI" panose="020B0502040204020203" pitchFamily="34" charset="0"/>
            </a:rPr>
            <a:t>: strategic, analytical, creative. </a:t>
          </a:r>
          <a:endParaRPr lang="en-US" sz="1600" dirty="0">
            <a:latin typeface="Segoe UI" panose="020B0502040204020203" pitchFamily="34" charset="0"/>
            <a:cs typeface="Segoe UI" panose="020B0502040204020203" pitchFamily="34" charset="0"/>
          </a:endParaRPr>
        </a:p>
      </dgm:t>
    </dgm:pt>
    <dgm:pt modelId="{49F7BF59-6497-4D86-9C05-53F4FB5B4CEF}" type="parTrans" cxnId="{7F9175F5-0D47-4D71-9AA6-49650C3B14D0}">
      <dgm:prSet/>
      <dgm:spPr/>
      <dgm:t>
        <a:bodyPr/>
        <a:lstStyle/>
        <a:p>
          <a:endParaRPr lang="en-US" sz="1600">
            <a:latin typeface="Segoe UI" panose="020B0502040204020203" pitchFamily="34" charset="0"/>
            <a:cs typeface="Segoe UI" panose="020B0502040204020203" pitchFamily="34" charset="0"/>
          </a:endParaRPr>
        </a:p>
      </dgm:t>
    </dgm:pt>
    <dgm:pt modelId="{A98A9F5B-7725-49B4-9981-632318D23892}" type="sibTrans" cxnId="{7F9175F5-0D47-4D71-9AA6-49650C3B14D0}">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F42B48C6-BF98-4B0C-9240-BC2646422E2B}">
      <dgm:prSet custT="1"/>
      <dgm:spPr/>
      <dgm:t>
        <a:bodyPr/>
        <a:lstStyle/>
        <a:p>
          <a:pPr>
            <a:lnSpc>
              <a:spcPct val="100000"/>
            </a:lnSpc>
          </a:pPr>
          <a:r>
            <a:rPr lang="en-CA" sz="1600" b="1" dirty="0">
              <a:latin typeface="Segoe UI" panose="020B0502040204020203" pitchFamily="34" charset="0"/>
              <a:cs typeface="Segoe UI" panose="020B0502040204020203" pitchFamily="34" charset="0"/>
            </a:rPr>
            <a:t>Organizational</a:t>
          </a:r>
          <a:r>
            <a:rPr lang="en-CA" sz="1600" dirty="0">
              <a:latin typeface="Segoe UI" panose="020B0502040204020203" pitchFamily="34" charset="0"/>
              <a:cs typeface="Segoe UI" panose="020B0502040204020203" pitchFamily="34" charset="0"/>
            </a:rPr>
            <a:t>: planning work, organizing resources, getting the job done, measuring progress, dealing with crises, taking calculated risks.</a:t>
          </a:r>
          <a:endParaRPr lang="en-US" sz="1600" dirty="0">
            <a:latin typeface="Segoe UI" panose="020B0502040204020203" pitchFamily="34" charset="0"/>
            <a:cs typeface="Segoe UI" panose="020B0502040204020203" pitchFamily="34" charset="0"/>
          </a:endParaRPr>
        </a:p>
      </dgm:t>
    </dgm:pt>
    <dgm:pt modelId="{0FBE6F89-B7C4-415F-9416-AA109CD3C41F}" type="parTrans" cxnId="{2FA1220F-FD24-4E68-9ED8-340C0F195239}">
      <dgm:prSet/>
      <dgm:spPr/>
      <dgm:t>
        <a:bodyPr/>
        <a:lstStyle/>
        <a:p>
          <a:endParaRPr lang="en-US" sz="1600">
            <a:latin typeface="Segoe UI" panose="020B0502040204020203" pitchFamily="34" charset="0"/>
            <a:cs typeface="Segoe UI" panose="020B0502040204020203" pitchFamily="34" charset="0"/>
          </a:endParaRPr>
        </a:p>
      </dgm:t>
    </dgm:pt>
    <dgm:pt modelId="{CFC289FE-3A31-48EE-A109-AAC98FD79260}" type="sibTrans" cxnId="{2FA1220F-FD24-4E68-9ED8-340C0F195239}">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73394521-74EC-4D54-B194-C216B96D281E}">
      <dgm:prSet custT="1"/>
      <dgm:spPr/>
      <dgm:t>
        <a:bodyPr/>
        <a:lstStyle/>
        <a:p>
          <a:pPr>
            <a:lnSpc>
              <a:spcPct val="100000"/>
            </a:lnSpc>
          </a:pPr>
          <a:r>
            <a:rPr lang="en-CA" sz="1600" b="1" dirty="0">
              <a:latin typeface="Segoe UI" panose="020B0502040204020203" pitchFamily="34" charset="0"/>
              <a:cs typeface="Segoe UI" panose="020B0502040204020203" pitchFamily="34" charset="0"/>
            </a:rPr>
            <a:t>Leadership</a:t>
          </a:r>
          <a:r>
            <a:rPr lang="en-CA" sz="1600" dirty="0">
              <a:latin typeface="Segoe UI" panose="020B0502040204020203" pitchFamily="34" charset="0"/>
              <a:cs typeface="Segoe UI" panose="020B0502040204020203" pitchFamily="34" charset="0"/>
            </a:rPr>
            <a:t>: Key Leadership Competencies (e.g., create vision and strategy)</a:t>
          </a:r>
          <a:endParaRPr lang="en-US" sz="1600" dirty="0">
            <a:latin typeface="Segoe UI" panose="020B0502040204020203" pitchFamily="34" charset="0"/>
            <a:cs typeface="Segoe UI" panose="020B0502040204020203" pitchFamily="34" charset="0"/>
          </a:endParaRPr>
        </a:p>
      </dgm:t>
    </dgm:pt>
    <dgm:pt modelId="{A8D4849D-FC54-453F-80BD-A79B3841BBA4}" type="parTrans" cxnId="{5093791D-94F5-44EE-BC5D-7B7F24939F3F}">
      <dgm:prSet/>
      <dgm:spPr/>
      <dgm:t>
        <a:bodyPr/>
        <a:lstStyle/>
        <a:p>
          <a:endParaRPr lang="en-US" sz="1600">
            <a:latin typeface="Segoe UI" panose="020B0502040204020203" pitchFamily="34" charset="0"/>
            <a:cs typeface="Segoe UI" panose="020B0502040204020203" pitchFamily="34" charset="0"/>
          </a:endParaRPr>
        </a:p>
      </dgm:t>
    </dgm:pt>
    <dgm:pt modelId="{02A863AF-22DA-42E0-9F43-6F3528521102}" type="sibTrans" cxnId="{5093791D-94F5-44EE-BC5D-7B7F24939F3F}">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38725302-D658-4248-BC58-D9F539C1EEFF}">
      <dgm:prSet custT="1"/>
      <dgm:spPr/>
      <dgm:t>
        <a:bodyPr/>
        <a:lstStyle/>
        <a:p>
          <a:pPr>
            <a:lnSpc>
              <a:spcPct val="100000"/>
            </a:lnSpc>
          </a:pPr>
          <a:r>
            <a:rPr lang="en-CA" sz="1600" b="1" dirty="0">
              <a:latin typeface="Segoe UI" panose="020B0502040204020203" pitchFamily="34" charset="0"/>
              <a:cs typeface="Segoe UI" panose="020B0502040204020203" pitchFamily="34" charset="0"/>
            </a:rPr>
            <a:t>Client service</a:t>
          </a:r>
          <a:r>
            <a:rPr lang="en-CA" sz="1600" dirty="0">
              <a:latin typeface="Segoe UI" panose="020B0502040204020203" pitchFamily="34" charset="0"/>
              <a:cs typeface="Segoe UI" panose="020B0502040204020203" pitchFamily="34" charset="0"/>
            </a:rPr>
            <a:t>: service orientation, building partnerships, managing expectations, committing to quality.</a:t>
          </a:r>
          <a:endParaRPr lang="en-US" sz="1600" dirty="0">
            <a:latin typeface="Segoe UI" panose="020B0502040204020203" pitchFamily="34" charset="0"/>
            <a:cs typeface="Segoe UI" panose="020B0502040204020203" pitchFamily="34" charset="0"/>
          </a:endParaRPr>
        </a:p>
      </dgm:t>
    </dgm:pt>
    <dgm:pt modelId="{D556421A-1B57-4F47-9B82-5C404602CF37}" type="parTrans" cxnId="{D1B9A968-47B8-4F54-BE33-C3BB67D4E2A1}">
      <dgm:prSet/>
      <dgm:spPr/>
      <dgm:t>
        <a:bodyPr/>
        <a:lstStyle/>
        <a:p>
          <a:endParaRPr lang="en-US" sz="1600">
            <a:latin typeface="Segoe UI" panose="020B0502040204020203" pitchFamily="34" charset="0"/>
            <a:cs typeface="Segoe UI" panose="020B0502040204020203" pitchFamily="34" charset="0"/>
          </a:endParaRPr>
        </a:p>
      </dgm:t>
    </dgm:pt>
    <dgm:pt modelId="{B6D7016D-76A5-410E-A0EF-915AA3EC76CA}" type="sibTrans" cxnId="{D1B9A968-47B8-4F54-BE33-C3BB67D4E2A1}">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E1575BB6-31AA-4031-A7B5-954C80692918}">
      <dgm:prSet custT="1"/>
      <dgm:spPr/>
      <dgm:t>
        <a:bodyPr/>
        <a:lstStyle/>
        <a:p>
          <a:pPr>
            <a:lnSpc>
              <a:spcPct val="100000"/>
            </a:lnSpc>
          </a:pPr>
          <a:r>
            <a:rPr lang="en-CA" sz="1600" b="1" dirty="0">
              <a:latin typeface="Segoe UI" panose="020B0502040204020203" pitchFamily="34" charset="0"/>
              <a:cs typeface="Segoe UI" panose="020B0502040204020203" pitchFamily="34" charset="0"/>
            </a:rPr>
            <a:t>Business</a:t>
          </a:r>
          <a:r>
            <a:rPr lang="en-CA" sz="1600" dirty="0">
              <a:latin typeface="Segoe UI" panose="020B0502040204020203" pitchFamily="34" charset="0"/>
              <a:cs typeface="Segoe UI" panose="020B0502040204020203" pitchFamily="34" charset="0"/>
            </a:rPr>
            <a:t>: finance, decision-making, accountability.</a:t>
          </a:r>
          <a:endParaRPr lang="en-US" sz="1600" dirty="0">
            <a:latin typeface="Segoe UI" panose="020B0502040204020203" pitchFamily="34" charset="0"/>
            <a:cs typeface="Segoe UI" panose="020B0502040204020203" pitchFamily="34" charset="0"/>
          </a:endParaRPr>
        </a:p>
      </dgm:t>
    </dgm:pt>
    <dgm:pt modelId="{76CD26B5-B0CF-4087-B9BD-0FC56EF1EFF1}" type="parTrans" cxnId="{B16927D1-A9E6-40EC-9AFC-2330F6F23B72}">
      <dgm:prSet/>
      <dgm:spPr/>
      <dgm:t>
        <a:bodyPr/>
        <a:lstStyle/>
        <a:p>
          <a:endParaRPr lang="en-US" sz="1600">
            <a:latin typeface="Segoe UI" panose="020B0502040204020203" pitchFamily="34" charset="0"/>
            <a:cs typeface="Segoe UI" panose="020B0502040204020203" pitchFamily="34" charset="0"/>
          </a:endParaRPr>
        </a:p>
      </dgm:t>
    </dgm:pt>
    <dgm:pt modelId="{B3CD73C9-179C-4B05-AEB5-464136442D57}" type="sibTrans" cxnId="{B16927D1-A9E6-40EC-9AFC-2330F6F23B72}">
      <dgm:prSet/>
      <dgm:spPr/>
      <dgm:t>
        <a:bodyPr/>
        <a:lstStyle/>
        <a:p>
          <a:pPr>
            <a:lnSpc>
              <a:spcPct val="100000"/>
            </a:lnSpc>
          </a:pPr>
          <a:endParaRPr lang="en-US" sz="1600">
            <a:latin typeface="Segoe UI" panose="020B0502040204020203" pitchFamily="34" charset="0"/>
            <a:cs typeface="Segoe UI" panose="020B0502040204020203" pitchFamily="34" charset="0"/>
          </a:endParaRPr>
        </a:p>
      </dgm:t>
    </dgm:pt>
    <dgm:pt modelId="{BAF73B35-6F84-4F50-BC4F-0D69F6013EC7}">
      <dgm:prSet custT="1"/>
      <dgm:spPr/>
      <dgm:t>
        <a:bodyPr/>
        <a:lstStyle/>
        <a:p>
          <a:pPr>
            <a:lnSpc>
              <a:spcPct val="100000"/>
            </a:lnSpc>
          </a:pPr>
          <a:r>
            <a:rPr lang="en-CA" sz="1600" b="1" dirty="0">
              <a:latin typeface="Segoe UI" panose="020B0502040204020203" pitchFamily="34" charset="0"/>
              <a:cs typeface="Segoe UI" panose="020B0502040204020203" pitchFamily="34" charset="0"/>
            </a:rPr>
            <a:t>Technical</a:t>
          </a:r>
          <a:r>
            <a:rPr lang="en-CA" sz="1600" dirty="0">
              <a:latin typeface="Segoe UI" panose="020B0502040204020203" pitchFamily="34" charset="0"/>
              <a:cs typeface="Segoe UI" panose="020B0502040204020203" pitchFamily="34" charset="0"/>
            </a:rPr>
            <a:t>: working with computer technology, using equipment, working with data, demonstrating professional expertise.</a:t>
          </a:r>
          <a:endParaRPr lang="en-US" sz="1600" dirty="0">
            <a:latin typeface="Segoe UI" panose="020B0502040204020203" pitchFamily="34" charset="0"/>
            <a:cs typeface="Segoe UI" panose="020B0502040204020203" pitchFamily="34" charset="0"/>
          </a:endParaRPr>
        </a:p>
      </dgm:t>
    </dgm:pt>
    <dgm:pt modelId="{39638EC9-9BE6-4477-B53E-8E117F8E3C92}" type="parTrans" cxnId="{C6365862-4A63-49D4-B878-C16BD1EC3D7D}">
      <dgm:prSet/>
      <dgm:spPr/>
      <dgm:t>
        <a:bodyPr/>
        <a:lstStyle/>
        <a:p>
          <a:endParaRPr lang="en-US" sz="1600">
            <a:latin typeface="Segoe UI" panose="020B0502040204020203" pitchFamily="34" charset="0"/>
            <a:cs typeface="Segoe UI" panose="020B0502040204020203" pitchFamily="34" charset="0"/>
          </a:endParaRPr>
        </a:p>
      </dgm:t>
    </dgm:pt>
    <dgm:pt modelId="{5171419A-397F-4F3B-BF50-8F31007BC922}" type="sibTrans" cxnId="{C6365862-4A63-49D4-B878-C16BD1EC3D7D}">
      <dgm:prSet/>
      <dgm:spPr/>
      <dgm:t>
        <a:bodyPr/>
        <a:lstStyle/>
        <a:p>
          <a:endParaRPr lang="en-US" sz="1600">
            <a:latin typeface="Segoe UI" panose="020B0502040204020203" pitchFamily="34" charset="0"/>
            <a:cs typeface="Segoe UI" panose="020B0502040204020203" pitchFamily="34" charset="0"/>
          </a:endParaRPr>
        </a:p>
      </dgm:t>
    </dgm:pt>
    <dgm:pt modelId="{3A06F2FD-99D8-4793-91A2-F1B0A2A38372}" type="pres">
      <dgm:prSet presAssocID="{BFC169A2-C154-4163-87B1-A3CC3A1335CE}" presName="root" presStyleCnt="0">
        <dgm:presLayoutVars>
          <dgm:dir/>
          <dgm:resizeHandles val="exact"/>
        </dgm:presLayoutVars>
      </dgm:prSet>
      <dgm:spPr/>
    </dgm:pt>
    <dgm:pt modelId="{03F4AE8C-6FF4-4BBC-9DD4-161F05F5EC09}" type="pres">
      <dgm:prSet presAssocID="{BFC169A2-C154-4163-87B1-A3CC3A1335CE}" presName="container" presStyleCnt="0">
        <dgm:presLayoutVars>
          <dgm:dir/>
          <dgm:resizeHandles val="exact"/>
        </dgm:presLayoutVars>
      </dgm:prSet>
      <dgm:spPr/>
    </dgm:pt>
    <dgm:pt modelId="{B2169375-D4EE-4CC8-A2E8-46F81469A028}" type="pres">
      <dgm:prSet presAssocID="{A10D6A05-0258-4B26-BEFF-44B87CCFF427}" presName="compNode" presStyleCnt="0"/>
      <dgm:spPr/>
    </dgm:pt>
    <dgm:pt modelId="{1E108C45-01DE-4B35-AD58-ACBF8238B7A1}" type="pres">
      <dgm:prSet presAssocID="{A10D6A05-0258-4B26-BEFF-44B87CCFF427}" presName="iconBgRect" presStyleLbl="bgShp" presStyleIdx="0" presStyleCnt="8"/>
      <dgm:spPr/>
    </dgm:pt>
    <dgm:pt modelId="{1E8C8172-6F92-4FF7-B2A0-FA4DF8EB4F9A}" type="pres">
      <dgm:prSet presAssocID="{A10D6A05-0258-4B26-BEFF-44B87CCFF42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33298324-6CB0-4BF2-B611-020EC244B715}" type="pres">
      <dgm:prSet presAssocID="{A10D6A05-0258-4B26-BEFF-44B87CCFF427}" presName="spaceRect" presStyleCnt="0"/>
      <dgm:spPr/>
    </dgm:pt>
    <dgm:pt modelId="{CEC2F36C-B441-47D8-B23E-ABD7BE323E78}" type="pres">
      <dgm:prSet presAssocID="{A10D6A05-0258-4B26-BEFF-44B87CCFF427}" presName="textRect" presStyleLbl="revTx" presStyleIdx="0" presStyleCnt="8">
        <dgm:presLayoutVars>
          <dgm:chMax val="1"/>
          <dgm:chPref val="1"/>
        </dgm:presLayoutVars>
      </dgm:prSet>
      <dgm:spPr/>
    </dgm:pt>
    <dgm:pt modelId="{0E0AF6D0-69E3-4A98-8342-6F0E0168FFED}" type="pres">
      <dgm:prSet presAssocID="{657D5A6E-BBD9-4845-B0AC-1FD7B3B19DD7}" presName="sibTrans" presStyleLbl="sibTrans2D1" presStyleIdx="0" presStyleCnt="0"/>
      <dgm:spPr/>
    </dgm:pt>
    <dgm:pt modelId="{53216544-AE52-42F4-9AFC-6128306D79D3}" type="pres">
      <dgm:prSet presAssocID="{2FD0A2DA-5475-44AE-9AF6-39FF783BD72F}" presName="compNode" presStyleCnt="0"/>
      <dgm:spPr/>
    </dgm:pt>
    <dgm:pt modelId="{55C84674-C2C5-41DF-8CCF-4BAFB31703E7}" type="pres">
      <dgm:prSet presAssocID="{2FD0A2DA-5475-44AE-9AF6-39FF783BD72F}" presName="iconBgRect" presStyleLbl="bgShp" presStyleIdx="1" presStyleCnt="8"/>
      <dgm:spPr/>
    </dgm:pt>
    <dgm:pt modelId="{33A0C0C3-5115-49EA-9BFD-390509503260}" type="pres">
      <dgm:prSet presAssocID="{2FD0A2DA-5475-44AE-9AF6-39FF783BD72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B02380C4-6AE8-498C-B801-25C54BD2B618}" type="pres">
      <dgm:prSet presAssocID="{2FD0A2DA-5475-44AE-9AF6-39FF783BD72F}" presName="spaceRect" presStyleCnt="0"/>
      <dgm:spPr/>
    </dgm:pt>
    <dgm:pt modelId="{513FD5C4-7563-4710-AEE2-3A4D5DC5A5AA}" type="pres">
      <dgm:prSet presAssocID="{2FD0A2DA-5475-44AE-9AF6-39FF783BD72F}" presName="textRect" presStyleLbl="revTx" presStyleIdx="1" presStyleCnt="8">
        <dgm:presLayoutVars>
          <dgm:chMax val="1"/>
          <dgm:chPref val="1"/>
        </dgm:presLayoutVars>
      </dgm:prSet>
      <dgm:spPr/>
    </dgm:pt>
    <dgm:pt modelId="{56EAA953-50E6-4A14-B3C8-5D49A0BF36EF}" type="pres">
      <dgm:prSet presAssocID="{2F51A37E-B167-410E-8DB3-ADA04A4FF614}" presName="sibTrans" presStyleLbl="sibTrans2D1" presStyleIdx="0" presStyleCnt="0"/>
      <dgm:spPr/>
    </dgm:pt>
    <dgm:pt modelId="{6AF1656C-8951-456D-B9D4-1FBBCEBE5A08}" type="pres">
      <dgm:prSet presAssocID="{1DC35A9C-3D52-49A1-83AD-9D1BAA6AF246}" presName="compNode" presStyleCnt="0"/>
      <dgm:spPr/>
    </dgm:pt>
    <dgm:pt modelId="{7D00D78F-ED12-48BF-9466-21CF12F77723}" type="pres">
      <dgm:prSet presAssocID="{1DC35A9C-3D52-49A1-83AD-9D1BAA6AF246}" presName="iconBgRect" presStyleLbl="bgShp" presStyleIdx="2" presStyleCnt="8"/>
      <dgm:spPr/>
    </dgm:pt>
    <dgm:pt modelId="{88D13597-D690-4575-8633-49CCC8FA7249}" type="pres">
      <dgm:prSet presAssocID="{1DC35A9C-3D52-49A1-83AD-9D1BAA6AF246}"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310F47D7-4040-4D62-BE61-C6F18B2FBCFC}" type="pres">
      <dgm:prSet presAssocID="{1DC35A9C-3D52-49A1-83AD-9D1BAA6AF246}" presName="spaceRect" presStyleCnt="0"/>
      <dgm:spPr/>
    </dgm:pt>
    <dgm:pt modelId="{7DFA8379-E7ED-44A9-ABBE-F7A2A15B7B1D}" type="pres">
      <dgm:prSet presAssocID="{1DC35A9C-3D52-49A1-83AD-9D1BAA6AF246}" presName="textRect" presStyleLbl="revTx" presStyleIdx="2" presStyleCnt="8">
        <dgm:presLayoutVars>
          <dgm:chMax val="1"/>
          <dgm:chPref val="1"/>
        </dgm:presLayoutVars>
      </dgm:prSet>
      <dgm:spPr/>
    </dgm:pt>
    <dgm:pt modelId="{1FF192AD-8F38-48A6-B564-485702C31BD2}" type="pres">
      <dgm:prSet presAssocID="{A98A9F5B-7725-49B4-9981-632318D23892}" presName="sibTrans" presStyleLbl="sibTrans2D1" presStyleIdx="0" presStyleCnt="0"/>
      <dgm:spPr/>
    </dgm:pt>
    <dgm:pt modelId="{37183D7F-910D-4986-A76C-973CE895C9B3}" type="pres">
      <dgm:prSet presAssocID="{F42B48C6-BF98-4B0C-9240-BC2646422E2B}" presName="compNode" presStyleCnt="0"/>
      <dgm:spPr/>
    </dgm:pt>
    <dgm:pt modelId="{61A92E33-A567-43E7-8731-3A91602A3B5C}" type="pres">
      <dgm:prSet presAssocID="{F42B48C6-BF98-4B0C-9240-BC2646422E2B}" presName="iconBgRect" presStyleLbl="bgShp" presStyleIdx="3" presStyleCnt="8"/>
      <dgm:spPr/>
    </dgm:pt>
    <dgm:pt modelId="{A7F38805-1653-4472-A4CA-EAE5B7AD354C}" type="pres">
      <dgm:prSet presAssocID="{F42B48C6-BF98-4B0C-9240-BC2646422E2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35AFF327-B91D-431C-9F0A-75E8792C9FB3}" type="pres">
      <dgm:prSet presAssocID="{F42B48C6-BF98-4B0C-9240-BC2646422E2B}" presName="spaceRect" presStyleCnt="0"/>
      <dgm:spPr/>
    </dgm:pt>
    <dgm:pt modelId="{7595E2F6-7DF8-4E1E-8F40-70F2DBDFBFF2}" type="pres">
      <dgm:prSet presAssocID="{F42B48C6-BF98-4B0C-9240-BC2646422E2B}" presName="textRect" presStyleLbl="revTx" presStyleIdx="3" presStyleCnt="8">
        <dgm:presLayoutVars>
          <dgm:chMax val="1"/>
          <dgm:chPref val="1"/>
        </dgm:presLayoutVars>
      </dgm:prSet>
      <dgm:spPr/>
    </dgm:pt>
    <dgm:pt modelId="{8862606A-2404-466F-BBCE-D78EEF2E9F68}" type="pres">
      <dgm:prSet presAssocID="{CFC289FE-3A31-48EE-A109-AAC98FD79260}" presName="sibTrans" presStyleLbl="sibTrans2D1" presStyleIdx="0" presStyleCnt="0"/>
      <dgm:spPr/>
    </dgm:pt>
    <dgm:pt modelId="{918B6984-F94B-47FD-8D39-A13F4CEEECC2}" type="pres">
      <dgm:prSet presAssocID="{73394521-74EC-4D54-B194-C216B96D281E}" presName="compNode" presStyleCnt="0"/>
      <dgm:spPr/>
    </dgm:pt>
    <dgm:pt modelId="{ACB8EE9C-8D9C-448F-BDAA-9FE0A544F618}" type="pres">
      <dgm:prSet presAssocID="{73394521-74EC-4D54-B194-C216B96D281E}" presName="iconBgRect" presStyleLbl="bgShp" presStyleIdx="4" presStyleCnt="8"/>
      <dgm:spPr/>
    </dgm:pt>
    <dgm:pt modelId="{2302127A-DFDC-4BEA-B688-F6BD6799A576}" type="pres">
      <dgm:prSet presAssocID="{73394521-74EC-4D54-B194-C216B96D281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aptain"/>
        </a:ext>
      </dgm:extLst>
    </dgm:pt>
    <dgm:pt modelId="{24670339-E8C9-4A51-8E7F-FD0CB3F6F245}" type="pres">
      <dgm:prSet presAssocID="{73394521-74EC-4D54-B194-C216B96D281E}" presName="spaceRect" presStyleCnt="0"/>
      <dgm:spPr/>
    </dgm:pt>
    <dgm:pt modelId="{79F2AEED-2F7A-4853-B341-D5C0CEAA0CF1}" type="pres">
      <dgm:prSet presAssocID="{73394521-74EC-4D54-B194-C216B96D281E}" presName="textRect" presStyleLbl="revTx" presStyleIdx="4" presStyleCnt="8">
        <dgm:presLayoutVars>
          <dgm:chMax val="1"/>
          <dgm:chPref val="1"/>
        </dgm:presLayoutVars>
      </dgm:prSet>
      <dgm:spPr/>
    </dgm:pt>
    <dgm:pt modelId="{738DF3E2-7D09-4C58-92A3-13C5CFCE0E3D}" type="pres">
      <dgm:prSet presAssocID="{02A863AF-22DA-42E0-9F43-6F3528521102}" presName="sibTrans" presStyleLbl="sibTrans2D1" presStyleIdx="0" presStyleCnt="0"/>
      <dgm:spPr/>
    </dgm:pt>
    <dgm:pt modelId="{C6156B44-F0E3-4656-BDE4-392D0285713F}" type="pres">
      <dgm:prSet presAssocID="{38725302-D658-4248-BC58-D9F539C1EEFF}" presName="compNode" presStyleCnt="0"/>
      <dgm:spPr/>
    </dgm:pt>
    <dgm:pt modelId="{B85CFEAF-5DFB-4FF2-9C56-E32A5130E71B}" type="pres">
      <dgm:prSet presAssocID="{38725302-D658-4248-BC58-D9F539C1EEFF}" presName="iconBgRect" presStyleLbl="bgShp" presStyleIdx="5" presStyleCnt="8"/>
      <dgm:spPr/>
    </dgm:pt>
    <dgm:pt modelId="{DFE20F83-098D-480B-A841-22194C7AD560}" type="pres">
      <dgm:prSet presAssocID="{38725302-D658-4248-BC58-D9F539C1EEF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Success"/>
        </a:ext>
      </dgm:extLst>
    </dgm:pt>
    <dgm:pt modelId="{A7AA70A0-ADDA-49F9-81AF-D6003CF4382A}" type="pres">
      <dgm:prSet presAssocID="{38725302-D658-4248-BC58-D9F539C1EEFF}" presName="spaceRect" presStyleCnt="0"/>
      <dgm:spPr/>
    </dgm:pt>
    <dgm:pt modelId="{518DBC41-767B-4310-BA44-413151899BD7}" type="pres">
      <dgm:prSet presAssocID="{38725302-D658-4248-BC58-D9F539C1EEFF}" presName="textRect" presStyleLbl="revTx" presStyleIdx="5" presStyleCnt="8">
        <dgm:presLayoutVars>
          <dgm:chMax val="1"/>
          <dgm:chPref val="1"/>
        </dgm:presLayoutVars>
      </dgm:prSet>
      <dgm:spPr/>
    </dgm:pt>
    <dgm:pt modelId="{6BD691C1-4B60-4BE7-9AB4-8AAAE4D47C31}" type="pres">
      <dgm:prSet presAssocID="{B6D7016D-76A5-410E-A0EF-915AA3EC76CA}" presName="sibTrans" presStyleLbl="sibTrans2D1" presStyleIdx="0" presStyleCnt="0"/>
      <dgm:spPr/>
    </dgm:pt>
    <dgm:pt modelId="{D588F437-D5CB-4841-ABF6-4154F4A8681A}" type="pres">
      <dgm:prSet presAssocID="{E1575BB6-31AA-4031-A7B5-954C80692918}" presName="compNode" presStyleCnt="0"/>
      <dgm:spPr/>
    </dgm:pt>
    <dgm:pt modelId="{9D4AF5CB-1F76-4BA8-83F9-EBA0ED67DE7C}" type="pres">
      <dgm:prSet presAssocID="{E1575BB6-31AA-4031-A7B5-954C80692918}" presName="iconBgRect" presStyleLbl="bgShp" presStyleIdx="6" presStyleCnt="8"/>
      <dgm:spPr/>
    </dgm:pt>
    <dgm:pt modelId="{A0B74852-9D5E-46B6-AFC4-5EA8CDAA48A8}" type="pres">
      <dgm:prSet presAssocID="{E1575BB6-31AA-4031-A7B5-954C80692918}" presName="iconRect" presStyleLbl="node1" presStyleIdx="6" presStyleCnt="8"/>
      <dgm:spPr>
        <a:blipFill rotWithShape="1">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onnections"/>
        </a:ext>
      </dgm:extLst>
    </dgm:pt>
    <dgm:pt modelId="{050A73F4-C298-4507-9F9B-147A769A509C}" type="pres">
      <dgm:prSet presAssocID="{E1575BB6-31AA-4031-A7B5-954C80692918}" presName="spaceRect" presStyleCnt="0"/>
      <dgm:spPr/>
    </dgm:pt>
    <dgm:pt modelId="{607A6540-9B91-4A13-886D-C3C9E2690090}" type="pres">
      <dgm:prSet presAssocID="{E1575BB6-31AA-4031-A7B5-954C80692918}" presName="textRect" presStyleLbl="revTx" presStyleIdx="6" presStyleCnt="8">
        <dgm:presLayoutVars>
          <dgm:chMax val="1"/>
          <dgm:chPref val="1"/>
        </dgm:presLayoutVars>
      </dgm:prSet>
      <dgm:spPr/>
    </dgm:pt>
    <dgm:pt modelId="{49DF4877-65A3-4D92-8345-47ACD20F6D37}" type="pres">
      <dgm:prSet presAssocID="{B3CD73C9-179C-4B05-AEB5-464136442D57}" presName="sibTrans" presStyleLbl="sibTrans2D1" presStyleIdx="0" presStyleCnt="0"/>
      <dgm:spPr/>
    </dgm:pt>
    <dgm:pt modelId="{D1C0A526-8A45-4208-B460-438B477E44D6}" type="pres">
      <dgm:prSet presAssocID="{BAF73B35-6F84-4F50-BC4F-0D69F6013EC7}" presName="compNode" presStyleCnt="0"/>
      <dgm:spPr/>
    </dgm:pt>
    <dgm:pt modelId="{6640AC2A-D200-4D25-B9D1-E4C66FCFE96E}" type="pres">
      <dgm:prSet presAssocID="{BAF73B35-6F84-4F50-BC4F-0D69F6013EC7}" presName="iconBgRect" presStyleLbl="bgShp" presStyleIdx="7" presStyleCnt="8"/>
      <dgm:spPr/>
    </dgm:pt>
    <dgm:pt modelId="{440799B7-CC58-4500-9FA9-B18AB84F1815}" type="pres">
      <dgm:prSet presAssocID="{BAF73B35-6F84-4F50-BC4F-0D69F6013EC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Classroom"/>
        </a:ext>
      </dgm:extLst>
    </dgm:pt>
    <dgm:pt modelId="{02C580CA-F17B-4734-A1EA-866016FECFF9}" type="pres">
      <dgm:prSet presAssocID="{BAF73B35-6F84-4F50-BC4F-0D69F6013EC7}" presName="spaceRect" presStyleCnt="0"/>
      <dgm:spPr/>
    </dgm:pt>
    <dgm:pt modelId="{E81A0194-C701-48E3-9666-8F475BE1E33E}" type="pres">
      <dgm:prSet presAssocID="{BAF73B35-6F84-4F50-BC4F-0D69F6013EC7}" presName="textRect" presStyleLbl="revTx" presStyleIdx="7" presStyleCnt="8">
        <dgm:presLayoutVars>
          <dgm:chMax val="1"/>
          <dgm:chPref val="1"/>
        </dgm:presLayoutVars>
      </dgm:prSet>
      <dgm:spPr/>
    </dgm:pt>
  </dgm:ptLst>
  <dgm:cxnLst>
    <dgm:cxn modelId="{2FA1220F-FD24-4E68-9ED8-340C0F195239}" srcId="{BFC169A2-C154-4163-87B1-A3CC3A1335CE}" destId="{F42B48C6-BF98-4B0C-9240-BC2646422E2B}" srcOrd="3" destOrd="0" parTransId="{0FBE6F89-B7C4-415F-9416-AA109CD3C41F}" sibTransId="{CFC289FE-3A31-48EE-A109-AAC98FD79260}"/>
    <dgm:cxn modelId="{CDFE4E11-1DFE-428E-8EC8-1AC362BEB924}" type="presOf" srcId="{F42B48C6-BF98-4B0C-9240-BC2646422E2B}" destId="{7595E2F6-7DF8-4E1E-8F40-70F2DBDFBFF2}" srcOrd="0" destOrd="0" presId="urn:microsoft.com/office/officeart/2018/2/layout/IconCircleList"/>
    <dgm:cxn modelId="{5093791D-94F5-44EE-BC5D-7B7F24939F3F}" srcId="{BFC169A2-C154-4163-87B1-A3CC3A1335CE}" destId="{73394521-74EC-4D54-B194-C216B96D281E}" srcOrd="4" destOrd="0" parTransId="{A8D4849D-FC54-453F-80BD-A79B3841BBA4}" sibTransId="{02A863AF-22DA-42E0-9F43-6F3528521102}"/>
    <dgm:cxn modelId="{C3D61B2A-CFC3-4B11-BEF8-83A59401461E}" type="presOf" srcId="{38725302-D658-4248-BC58-D9F539C1EEFF}" destId="{518DBC41-767B-4310-BA44-413151899BD7}" srcOrd="0" destOrd="0" presId="urn:microsoft.com/office/officeart/2018/2/layout/IconCircleList"/>
    <dgm:cxn modelId="{908BB72D-5D11-4DB9-B63D-B60201F29527}" type="presOf" srcId="{02A863AF-22DA-42E0-9F43-6F3528521102}" destId="{738DF3E2-7D09-4C58-92A3-13C5CFCE0E3D}" srcOrd="0" destOrd="0" presId="urn:microsoft.com/office/officeart/2018/2/layout/IconCircleList"/>
    <dgm:cxn modelId="{4C282640-9C18-497B-8ADF-FC0FD32E2D70}" type="presOf" srcId="{657D5A6E-BBD9-4845-B0AC-1FD7B3B19DD7}" destId="{0E0AF6D0-69E3-4A98-8342-6F0E0168FFED}" srcOrd="0" destOrd="0" presId="urn:microsoft.com/office/officeart/2018/2/layout/IconCircleList"/>
    <dgm:cxn modelId="{05442461-E52E-41EC-A6C7-EB21E8A3AD0C}" srcId="{BFC169A2-C154-4163-87B1-A3CC3A1335CE}" destId="{A10D6A05-0258-4B26-BEFF-44B87CCFF427}" srcOrd="0" destOrd="0" parTransId="{FF249A52-3605-433B-AA6E-441FCD8D3A1D}" sibTransId="{657D5A6E-BBD9-4845-B0AC-1FD7B3B19DD7}"/>
    <dgm:cxn modelId="{C6365862-4A63-49D4-B878-C16BD1EC3D7D}" srcId="{BFC169A2-C154-4163-87B1-A3CC3A1335CE}" destId="{BAF73B35-6F84-4F50-BC4F-0D69F6013EC7}" srcOrd="7" destOrd="0" parTransId="{39638EC9-9BE6-4477-B53E-8E117F8E3C92}" sibTransId="{5171419A-397F-4F3B-BF50-8F31007BC922}"/>
    <dgm:cxn modelId="{D1B9A968-47B8-4F54-BE33-C3BB67D4E2A1}" srcId="{BFC169A2-C154-4163-87B1-A3CC3A1335CE}" destId="{38725302-D658-4248-BC58-D9F539C1EEFF}" srcOrd="5" destOrd="0" parTransId="{D556421A-1B57-4F47-9B82-5C404602CF37}" sibTransId="{B6D7016D-76A5-410E-A0EF-915AA3EC76CA}"/>
    <dgm:cxn modelId="{F3B3154C-961D-4B0B-8339-3DE1487D686F}" srcId="{BFC169A2-C154-4163-87B1-A3CC3A1335CE}" destId="{2FD0A2DA-5475-44AE-9AF6-39FF783BD72F}" srcOrd="1" destOrd="0" parTransId="{F38CC209-E607-4179-8EBF-E8D2E6575DBD}" sibTransId="{2F51A37E-B167-410E-8DB3-ADA04A4FF614}"/>
    <dgm:cxn modelId="{FD84C44D-6869-4527-A857-B9524A1F03D9}" type="presOf" srcId="{BAF73B35-6F84-4F50-BC4F-0D69F6013EC7}" destId="{E81A0194-C701-48E3-9666-8F475BE1E33E}" srcOrd="0" destOrd="0" presId="urn:microsoft.com/office/officeart/2018/2/layout/IconCircleList"/>
    <dgm:cxn modelId="{7198EC6F-79E5-440E-849C-0BA34B579E49}" type="presOf" srcId="{B3CD73C9-179C-4B05-AEB5-464136442D57}" destId="{49DF4877-65A3-4D92-8345-47ACD20F6D37}" srcOrd="0" destOrd="0" presId="urn:microsoft.com/office/officeart/2018/2/layout/IconCircleList"/>
    <dgm:cxn modelId="{5570FA52-15B8-40D4-9799-6EA450C3777A}" type="presOf" srcId="{E1575BB6-31AA-4031-A7B5-954C80692918}" destId="{607A6540-9B91-4A13-886D-C3C9E2690090}" srcOrd="0" destOrd="0" presId="urn:microsoft.com/office/officeart/2018/2/layout/IconCircleList"/>
    <dgm:cxn modelId="{DC244774-9BF3-4B35-A896-F43253D142E3}" type="presOf" srcId="{2F51A37E-B167-410E-8DB3-ADA04A4FF614}" destId="{56EAA953-50E6-4A14-B3C8-5D49A0BF36EF}" srcOrd="0" destOrd="0" presId="urn:microsoft.com/office/officeart/2018/2/layout/IconCircleList"/>
    <dgm:cxn modelId="{42EA2B75-15F2-4202-A830-597CF0A0370D}" type="presOf" srcId="{A98A9F5B-7725-49B4-9981-632318D23892}" destId="{1FF192AD-8F38-48A6-B564-485702C31BD2}" srcOrd="0" destOrd="0" presId="urn:microsoft.com/office/officeart/2018/2/layout/IconCircleList"/>
    <dgm:cxn modelId="{574B0059-6173-4804-BCD5-93AA1CA4487B}" type="presOf" srcId="{73394521-74EC-4D54-B194-C216B96D281E}" destId="{79F2AEED-2F7A-4853-B341-D5C0CEAA0CF1}" srcOrd="0" destOrd="0" presId="urn:microsoft.com/office/officeart/2018/2/layout/IconCircleList"/>
    <dgm:cxn modelId="{94157090-B46C-4EB4-A6B8-D0C1DD30B1F2}" type="presOf" srcId="{CFC289FE-3A31-48EE-A109-AAC98FD79260}" destId="{8862606A-2404-466F-BBCE-D78EEF2E9F68}" srcOrd="0" destOrd="0" presId="urn:microsoft.com/office/officeart/2018/2/layout/IconCircleList"/>
    <dgm:cxn modelId="{149D4B98-254E-4993-AF57-CADF13211AED}" type="presOf" srcId="{1DC35A9C-3D52-49A1-83AD-9D1BAA6AF246}" destId="{7DFA8379-E7ED-44A9-ABBE-F7A2A15B7B1D}" srcOrd="0" destOrd="0" presId="urn:microsoft.com/office/officeart/2018/2/layout/IconCircleList"/>
    <dgm:cxn modelId="{5506FBA4-9615-40E3-90C1-9F46787533C6}" type="presOf" srcId="{A10D6A05-0258-4B26-BEFF-44B87CCFF427}" destId="{CEC2F36C-B441-47D8-B23E-ABD7BE323E78}" srcOrd="0" destOrd="0" presId="urn:microsoft.com/office/officeart/2018/2/layout/IconCircleList"/>
    <dgm:cxn modelId="{18834ACF-A10D-4420-BA3A-8E3698727588}" type="presOf" srcId="{2FD0A2DA-5475-44AE-9AF6-39FF783BD72F}" destId="{513FD5C4-7563-4710-AEE2-3A4D5DC5A5AA}" srcOrd="0" destOrd="0" presId="urn:microsoft.com/office/officeart/2018/2/layout/IconCircleList"/>
    <dgm:cxn modelId="{B16927D1-A9E6-40EC-9AFC-2330F6F23B72}" srcId="{BFC169A2-C154-4163-87B1-A3CC3A1335CE}" destId="{E1575BB6-31AA-4031-A7B5-954C80692918}" srcOrd="6" destOrd="0" parTransId="{76CD26B5-B0CF-4087-B9BD-0FC56EF1EFF1}" sibTransId="{B3CD73C9-179C-4B05-AEB5-464136442D57}"/>
    <dgm:cxn modelId="{25AFB5D5-510E-4D10-A8AD-5DC2A085061E}" type="presOf" srcId="{B6D7016D-76A5-410E-A0EF-915AA3EC76CA}" destId="{6BD691C1-4B60-4BE7-9AB4-8AAAE4D47C31}" srcOrd="0" destOrd="0" presId="urn:microsoft.com/office/officeart/2018/2/layout/IconCircleList"/>
    <dgm:cxn modelId="{B43E65DC-AABC-45DE-BA64-EDCD5A045126}" type="presOf" srcId="{BFC169A2-C154-4163-87B1-A3CC3A1335CE}" destId="{3A06F2FD-99D8-4793-91A2-F1B0A2A38372}" srcOrd="0" destOrd="0" presId="urn:microsoft.com/office/officeart/2018/2/layout/IconCircleList"/>
    <dgm:cxn modelId="{7F9175F5-0D47-4D71-9AA6-49650C3B14D0}" srcId="{BFC169A2-C154-4163-87B1-A3CC3A1335CE}" destId="{1DC35A9C-3D52-49A1-83AD-9D1BAA6AF246}" srcOrd="2" destOrd="0" parTransId="{49F7BF59-6497-4D86-9C05-53F4FB5B4CEF}" sibTransId="{A98A9F5B-7725-49B4-9981-632318D23892}"/>
    <dgm:cxn modelId="{E2FB72A2-8330-413C-BBC0-1E6C6A7BA9E6}" type="presParOf" srcId="{3A06F2FD-99D8-4793-91A2-F1B0A2A38372}" destId="{03F4AE8C-6FF4-4BBC-9DD4-161F05F5EC09}" srcOrd="0" destOrd="0" presId="urn:microsoft.com/office/officeart/2018/2/layout/IconCircleList"/>
    <dgm:cxn modelId="{45E192DA-D965-4FF0-B2C7-E9BCFA63EB1E}" type="presParOf" srcId="{03F4AE8C-6FF4-4BBC-9DD4-161F05F5EC09}" destId="{B2169375-D4EE-4CC8-A2E8-46F81469A028}" srcOrd="0" destOrd="0" presId="urn:microsoft.com/office/officeart/2018/2/layout/IconCircleList"/>
    <dgm:cxn modelId="{CE44722D-2333-40D9-83D9-9BCE5A14AF46}" type="presParOf" srcId="{B2169375-D4EE-4CC8-A2E8-46F81469A028}" destId="{1E108C45-01DE-4B35-AD58-ACBF8238B7A1}" srcOrd="0" destOrd="0" presId="urn:microsoft.com/office/officeart/2018/2/layout/IconCircleList"/>
    <dgm:cxn modelId="{78F906AE-8343-498A-9A5C-4293803CBF6C}" type="presParOf" srcId="{B2169375-D4EE-4CC8-A2E8-46F81469A028}" destId="{1E8C8172-6F92-4FF7-B2A0-FA4DF8EB4F9A}" srcOrd="1" destOrd="0" presId="urn:microsoft.com/office/officeart/2018/2/layout/IconCircleList"/>
    <dgm:cxn modelId="{A5DDD9AE-7FCC-4ED9-90FD-FFD447DA365F}" type="presParOf" srcId="{B2169375-D4EE-4CC8-A2E8-46F81469A028}" destId="{33298324-6CB0-4BF2-B611-020EC244B715}" srcOrd="2" destOrd="0" presId="urn:microsoft.com/office/officeart/2018/2/layout/IconCircleList"/>
    <dgm:cxn modelId="{A9B30799-B76E-4026-8DAF-F5D302205CA5}" type="presParOf" srcId="{B2169375-D4EE-4CC8-A2E8-46F81469A028}" destId="{CEC2F36C-B441-47D8-B23E-ABD7BE323E78}" srcOrd="3" destOrd="0" presId="urn:microsoft.com/office/officeart/2018/2/layout/IconCircleList"/>
    <dgm:cxn modelId="{34A774D8-AE5E-4FF8-9806-E181B128F113}" type="presParOf" srcId="{03F4AE8C-6FF4-4BBC-9DD4-161F05F5EC09}" destId="{0E0AF6D0-69E3-4A98-8342-6F0E0168FFED}" srcOrd="1" destOrd="0" presId="urn:microsoft.com/office/officeart/2018/2/layout/IconCircleList"/>
    <dgm:cxn modelId="{D4E03EC5-AB93-4C4F-911C-797D78CC89CD}" type="presParOf" srcId="{03F4AE8C-6FF4-4BBC-9DD4-161F05F5EC09}" destId="{53216544-AE52-42F4-9AFC-6128306D79D3}" srcOrd="2" destOrd="0" presId="urn:microsoft.com/office/officeart/2018/2/layout/IconCircleList"/>
    <dgm:cxn modelId="{B43EC382-023B-4687-9F2B-9F915463F5F7}" type="presParOf" srcId="{53216544-AE52-42F4-9AFC-6128306D79D3}" destId="{55C84674-C2C5-41DF-8CCF-4BAFB31703E7}" srcOrd="0" destOrd="0" presId="urn:microsoft.com/office/officeart/2018/2/layout/IconCircleList"/>
    <dgm:cxn modelId="{873E3E1A-1475-43DE-85DF-1844E944EFCD}" type="presParOf" srcId="{53216544-AE52-42F4-9AFC-6128306D79D3}" destId="{33A0C0C3-5115-49EA-9BFD-390509503260}" srcOrd="1" destOrd="0" presId="urn:microsoft.com/office/officeart/2018/2/layout/IconCircleList"/>
    <dgm:cxn modelId="{815B840D-1C08-44E3-B641-C36A68731827}" type="presParOf" srcId="{53216544-AE52-42F4-9AFC-6128306D79D3}" destId="{B02380C4-6AE8-498C-B801-25C54BD2B618}" srcOrd="2" destOrd="0" presId="urn:microsoft.com/office/officeart/2018/2/layout/IconCircleList"/>
    <dgm:cxn modelId="{EDDFBD38-F0D5-4315-8DBC-15185AA8BEE8}" type="presParOf" srcId="{53216544-AE52-42F4-9AFC-6128306D79D3}" destId="{513FD5C4-7563-4710-AEE2-3A4D5DC5A5AA}" srcOrd="3" destOrd="0" presId="urn:microsoft.com/office/officeart/2018/2/layout/IconCircleList"/>
    <dgm:cxn modelId="{071E3BF6-2420-45E8-B4BB-91BD81478AAD}" type="presParOf" srcId="{03F4AE8C-6FF4-4BBC-9DD4-161F05F5EC09}" destId="{56EAA953-50E6-4A14-B3C8-5D49A0BF36EF}" srcOrd="3" destOrd="0" presId="urn:microsoft.com/office/officeart/2018/2/layout/IconCircleList"/>
    <dgm:cxn modelId="{6AEA36FF-72B2-4885-9DD1-DD654B4AF5EB}" type="presParOf" srcId="{03F4AE8C-6FF4-4BBC-9DD4-161F05F5EC09}" destId="{6AF1656C-8951-456D-B9D4-1FBBCEBE5A08}" srcOrd="4" destOrd="0" presId="urn:microsoft.com/office/officeart/2018/2/layout/IconCircleList"/>
    <dgm:cxn modelId="{137BE0C3-E595-41E6-B281-C79AC3CE5713}" type="presParOf" srcId="{6AF1656C-8951-456D-B9D4-1FBBCEBE5A08}" destId="{7D00D78F-ED12-48BF-9466-21CF12F77723}" srcOrd="0" destOrd="0" presId="urn:microsoft.com/office/officeart/2018/2/layout/IconCircleList"/>
    <dgm:cxn modelId="{61CCC773-595F-4187-8DE5-E8E24240222D}" type="presParOf" srcId="{6AF1656C-8951-456D-B9D4-1FBBCEBE5A08}" destId="{88D13597-D690-4575-8633-49CCC8FA7249}" srcOrd="1" destOrd="0" presId="urn:microsoft.com/office/officeart/2018/2/layout/IconCircleList"/>
    <dgm:cxn modelId="{1028FD8E-B62B-434A-9E6F-59138DA29869}" type="presParOf" srcId="{6AF1656C-8951-456D-B9D4-1FBBCEBE5A08}" destId="{310F47D7-4040-4D62-BE61-C6F18B2FBCFC}" srcOrd="2" destOrd="0" presId="urn:microsoft.com/office/officeart/2018/2/layout/IconCircleList"/>
    <dgm:cxn modelId="{8548D88B-5D04-4D23-91C2-1F26F88C5917}" type="presParOf" srcId="{6AF1656C-8951-456D-B9D4-1FBBCEBE5A08}" destId="{7DFA8379-E7ED-44A9-ABBE-F7A2A15B7B1D}" srcOrd="3" destOrd="0" presId="urn:microsoft.com/office/officeart/2018/2/layout/IconCircleList"/>
    <dgm:cxn modelId="{626FF008-4271-49B6-854F-50AAA83A498D}" type="presParOf" srcId="{03F4AE8C-6FF4-4BBC-9DD4-161F05F5EC09}" destId="{1FF192AD-8F38-48A6-B564-485702C31BD2}" srcOrd="5" destOrd="0" presId="urn:microsoft.com/office/officeart/2018/2/layout/IconCircleList"/>
    <dgm:cxn modelId="{F07EA13F-917E-4B21-A201-C3725901B817}" type="presParOf" srcId="{03F4AE8C-6FF4-4BBC-9DD4-161F05F5EC09}" destId="{37183D7F-910D-4986-A76C-973CE895C9B3}" srcOrd="6" destOrd="0" presId="urn:microsoft.com/office/officeart/2018/2/layout/IconCircleList"/>
    <dgm:cxn modelId="{F72F622E-D68B-4CD1-AC58-9B7BDA293AEC}" type="presParOf" srcId="{37183D7F-910D-4986-A76C-973CE895C9B3}" destId="{61A92E33-A567-43E7-8731-3A91602A3B5C}" srcOrd="0" destOrd="0" presId="urn:microsoft.com/office/officeart/2018/2/layout/IconCircleList"/>
    <dgm:cxn modelId="{07027202-7D87-4CC9-9737-95E160FD2D3C}" type="presParOf" srcId="{37183D7F-910D-4986-A76C-973CE895C9B3}" destId="{A7F38805-1653-4472-A4CA-EAE5B7AD354C}" srcOrd="1" destOrd="0" presId="urn:microsoft.com/office/officeart/2018/2/layout/IconCircleList"/>
    <dgm:cxn modelId="{CFF903E7-445E-44A4-A14E-CE5C1BA19957}" type="presParOf" srcId="{37183D7F-910D-4986-A76C-973CE895C9B3}" destId="{35AFF327-B91D-431C-9F0A-75E8792C9FB3}" srcOrd="2" destOrd="0" presId="urn:microsoft.com/office/officeart/2018/2/layout/IconCircleList"/>
    <dgm:cxn modelId="{48D0B801-ED63-46A7-9CA9-9B031FCE91E5}" type="presParOf" srcId="{37183D7F-910D-4986-A76C-973CE895C9B3}" destId="{7595E2F6-7DF8-4E1E-8F40-70F2DBDFBFF2}" srcOrd="3" destOrd="0" presId="urn:microsoft.com/office/officeart/2018/2/layout/IconCircleList"/>
    <dgm:cxn modelId="{F950A724-6244-401C-B718-8224F751F879}" type="presParOf" srcId="{03F4AE8C-6FF4-4BBC-9DD4-161F05F5EC09}" destId="{8862606A-2404-466F-BBCE-D78EEF2E9F68}" srcOrd="7" destOrd="0" presId="urn:microsoft.com/office/officeart/2018/2/layout/IconCircleList"/>
    <dgm:cxn modelId="{3FA5EC14-C55B-4D09-87D2-4677C2B2692A}" type="presParOf" srcId="{03F4AE8C-6FF4-4BBC-9DD4-161F05F5EC09}" destId="{918B6984-F94B-47FD-8D39-A13F4CEEECC2}" srcOrd="8" destOrd="0" presId="urn:microsoft.com/office/officeart/2018/2/layout/IconCircleList"/>
    <dgm:cxn modelId="{86308E29-5788-4410-89B7-0F158ACCDD36}" type="presParOf" srcId="{918B6984-F94B-47FD-8D39-A13F4CEEECC2}" destId="{ACB8EE9C-8D9C-448F-BDAA-9FE0A544F618}" srcOrd="0" destOrd="0" presId="urn:microsoft.com/office/officeart/2018/2/layout/IconCircleList"/>
    <dgm:cxn modelId="{7900A536-ADC8-4FE4-AF4B-93446D8A6416}" type="presParOf" srcId="{918B6984-F94B-47FD-8D39-A13F4CEEECC2}" destId="{2302127A-DFDC-4BEA-B688-F6BD6799A576}" srcOrd="1" destOrd="0" presId="urn:microsoft.com/office/officeart/2018/2/layout/IconCircleList"/>
    <dgm:cxn modelId="{C6378593-9255-4AF7-B509-2D434C60DC1D}" type="presParOf" srcId="{918B6984-F94B-47FD-8D39-A13F4CEEECC2}" destId="{24670339-E8C9-4A51-8E7F-FD0CB3F6F245}" srcOrd="2" destOrd="0" presId="urn:microsoft.com/office/officeart/2018/2/layout/IconCircleList"/>
    <dgm:cxn modelId="{2716DA1A-778F-4AE0-9A03-9F814D0C5DE8}" type="presParOf" srcId="{918B6984-F94B-47FD-8D39-A13F4CEEECC2}" destId="{79F2AEED-2F7A-4853-B341-D5C0CEAA0CF1}" srcOrd="3" destOrd="0" presId="urn:microsoft.com/office/officeart/2018/2/layout/IconCircleList"/>
    <dgm:cxn modelId="{3164E22F-71F5-404A-A85E-9FCF9E3A519D}" type="presParOf" srcId="{03F4AE8C-6FF4-4BBC-9DD4-161F05F5EC09}" destId="{738DF3E2-7D09-4C58-92A3-13C5CFCE0E3D}" srcOrd="9" destOrd="0" presId="urn:microsoft.com/office/officeart/2018/2/layout/IconCircleList"/>
    <dgm:cxn modelId="{1F0F8AF0-4476-472A-AA3A-03DCCA5871F8}" type="presParOf" srcId="{03F4AE8C-6FF4-4BBC-9DD4-161F05F5EC09}" destId="{C6156B44-F0E3-4656-BDE4-392D0285713F}" srcOrd="10" destOrd="0" presId="urn:microsoft.com/office/officeart/2018/2/layout/IconCircleList"/>
    <dgm:cxn modelId="{1B010A1B-3E43-44E2-B083-5D88F532C957}" type="presParOf" srcId="{C6156B44-F0E3-4656-BDE4-392D0285713F}" destId="{B85CFEAF-5DFB-4FF2-9C56-E32A5130E71B}" srcOrd="0" destOrd="0" presId="urn:microsoft.com/office/officeart/2018/2/layout/IconCircleList"/>
    <dgm:cxn modelId="{787C35B2-722E-41D2-8E4B-1C433FFBBD20}" type="presParOf" srcId="{C6156B44-F0E3-4656-BDE4-392D0285713F}" destId="{DFE20F83-098D-480B-A841-22194C7AD560}" srcOrd="1" destOrd="0" presId="urn:microsoft.com/office/officeart/2018/2/layout/IconCircleList"/>
    <dgm:cxn modelId="{55D1F682-1807-4CEF-B230-2CC8F2E277DE}" type="presParOf" srcId="{C6156B44-F0E3-4656-BDE4-392D0285713F}" destId="{A7AA70A0-ADDA-49F9-81AF-D6003CF4382A}" srcOrd="2" destOrd="0" presId="urn:microsoft.com/office/officeart/2018/2/layout/IconCircleList"/>
    <dgm:cxn modelId="{9002B630-205F-47C1-9F22-8C269186F3BE}" type="presParOf" srcId="{C6156B44-F0E3-4656-BDE4-392D0285713F}" destId="{518DBC41-767B-4310-BA44-413151899BD7}" srcOrd="3" destOrd="0" presId="urn:microsoft.com/office/officeart/2018/2/layout/IconCircleList"/>
    <dgm:cxn modelId="{7375B2CC-4CB6-44E4-8961-FDEC49E49F2B}" type="presParOf" srcId="{03F4AE8C-6FF4-4BBC-9DD4-161F05F5EC09}" destId="{6BD691C1-4B60-4BE7-9AB4-8AAAE4D47C31}" srcOrd="11" destOrd="0" presId="urn:microsoft.com/office/officeart/2018/2/layout/IconCircleList"/>
    <dgm:cxn modelId="{EC664EDD-286E-4AC3-9C7F-85FAB52029D2}" type="presParOf" srcId="{03F4AE8C-6FF4-4BBC-9DD4-161F05F5EC09}" destId="{D588F437-D5CB-4841-ABF6-4154F4A8681A}" srcOrd="12" destOrd="0" presId="urn:microsoft.com/office/officeart/2018/2/layout/IconCircleList"/>
    <dgm:cxn modelId="{3AB61780-CC80-4BEE-8A1F-11FDFBCFB140}" type="presParOf" srcId="{D588F437-D5CB-4841-ABF6-4154F4A8681A}" destId="{9D4AF5CB-1F76-4BA8-83F9-EBA0ED67DE7C}" srcOrd="0" destOrd="0" presId="urn:microsoft.com/office/officeart/2018/2/layout/IconCircleList"/>
    <dgm:cxn modelId="{F14B44E5-CF48-40CF-868A-DC566E8C3D91}" type="presParOf" srcId="{D588F437-D5CB-4841-ABF6-4154F4A8681A}" destId="{A0B74852-9D5E-46B6-AFC4-5EA8CDAA48A8}" srcOrd="1" destOrd="0" presId="urn:microsoft.com/office/officeart/2018/2/layout/IconCircleList"/>
    <dgm:cxn modelId="{310E2F5D-7A99-4465-BB2F-85BC2C8D53C5}" type="presParOf" srcId="{D588F437-D5CB-4841-ABF6-4154F4A8681A}" destId="{050A73F4-C298-4507-9F9B-147A769A509C}" srcOrd="2" destOrd="0" presId="urn:microsoft.com/office/officeart/2018/2/layout/IconCircleList"/>
    <dgm:cxn modelId="{D6CDF398-5D5C-4137-AD36-342AE6D69701}" type="presParOf" srcId="{D588F437-D5CB-4841-ABF6-4154F4A8681A}" destId="{607A6540-9B91-4A13-886D-C3C9E2690090}" srcOrd="3" destOrd="0" presId="urn:microsoft.com/office/officeart/2018/2/layout/IconCircleList"/>
    <dgm:cxn modelId="{0F47CE01-233F-4E0E-98BA-5DEC7C5B5058}" type="presParOf" srcId="{03F4AE8C-6FF4-4BBC-9DD4-161F05F5EC09}" destId="{49DF4877-65A3-4D92-8345-47ACD20F6D37}" srcOrd="13" destOrd="0" presId="urn:microsoft.com/office/officeart/2018/2/layout/IconCircleList"/>
    <dgm:cxn modelId="{C8DBC703-98EE-4AB5-B090-45E5089624A4}" type="presParOf" srcId="{03F4AE8C-6FF4-4BBC-9DD4-161F05F5EC09}" destId="{D1C0A526-8A45-4208-B460-438B477E44D6}" srcOrd="14" destOrd="0" presId="urn:microsoft.com/office/officeart/2018/2/layout/IconCircleList"/>
    <dgm:cxn modelId="{312457A0-DFAD-4686-86A3-EF8DB28837E2}" type="presParOf" srcId="{D1C0A526-8A45-4208-B460-438B477E44D6}" destId="{6640AC2A-D200-4D25-B9D1-E4C66FCFE96E}" srcOrd="0" destOrd="0" presId="urn:microsoft.com/office/officeart/2018/2/layout/IconCircleList"/>
    <dgm:cxn modelId="{0C72AD16-EEC7-4F77-B3D5-4FF710508595}" type="presParOf" srcId="{D1C0A526-8A45-4208-B460-438B477E44D6}" destId="{440799B7-CC58-4500-9FA9-B18AB84F1815}" srcOrd="1" destOrd="0" presId="urn:microsoft.com/office/officeart/2018/2/layout/IconCircleList"/>
    <dgm:cxn modelId="{BFBEC38B-9559-42B5-836E-EE5E34507F05}" type="presParOf" srcId="{D1C0A526-8A45-4208-B460-438B477E44D6}" destId="{02C580CA-F17B-4734-A1EA-866016FECFF9}" srcOrd="2" destOrd="0" presId="urn:microsoft.com/office/officeart/2018/2/layout/IconCircleList"/>
    <dgm:cxn modelId="{654E4578-6A7E-4507-B572-9672517E169D}" type="presParOf" srcId="{D1C0A526-8A45-4208-B460-438B477E44D6}" destId="{E81A0194-C701-48E3-9666-8F475BE1E33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3B5500-65C5-4C44-87F8-FBA54BE69E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CA"/>
        </a:p>
      </dgm:t>
    </dgm:pt>
    <dgm:pt modelId="{8BAA6C77-A9EF-4043-8625-BDFF4A22154E}">
      <dgm:prSet/>
      <dgm:spPr/>
      <dgm:t>
        <a:bodyPr/>
        <a:lstStyle/>
        <a:p>
          <a:r>
            <a:rPr lang="en-CA" b="1"/>
            <a:t>S – Situation</a:t>
          </a:r>
          <a:endParaRPr lang="en-CA"/>
        </a:p>
      </dgm:t>
    </dgm:pt>
    <dgm:pt modelId="{411A3152-5167-4C87-86FD-DEF69C9B6F75}" type="parTrans" cxnId="{F4FF742B-AB6C-4D28-82A9-C80D08F9EC00}">
      <dgm:prSet/>
      <dgm:spPr/>
      <dgm:t>
        <a:bodyPr/>
        <a:lstStyle/>
        <a:p>
          <a:endParaRPr lang="en-CA"/>
        </a:p>
      </dgm:t>
    </dgm:pt>
    <dgm:pt modelId="{2B613FD0-0CFA-4F8A-8CD9-DC962240CBAA}" type="sibTrans" cxnId="{F4FF742B-AB6C-4D28-82A9-C80D08F9EC00}">
      <dgm:prSet/>
      <dgm:spPr/>
      <dgm:t>
        <a:bodyPr/>
        <a:lstStyle/>
        <a:p>
          <a:endParaRPr lang="en-CA"/>
        </a:p>
      </dgm:t>
    </dgm:pt>
    <dgm:pt modelId="{730EC2BE-6537-4F94-8F18-BAFEB787611F}">
      <dgm:prSet/>
      <dgm:spPr/>
      <dgm:t>
        <a:bodyPr/>
        <a:lstStyle/>
        <a:p>
          <a:r>
            <a:rPr lang="en-CA"/>
            <a:t>During a summer student placement at a federal department, I was part of a small team working on a research report for senior management. One of my colleagues and I disagreed strongly on the direction the final recommendations should take, and the disagreement was starting to delay our progress.</a:t>
          </a:r>
        </a:p>
      </dgm:t>
    </dgm:pt>
    <dgm:pt modelId="{F3839EF3-3F4B-484A-9971-0A542B89769C}" type="parTrans" cxnId="{FEB1A219-49C9-4AD5-B61D-F246105C07CC}">
      <dgm:prSet/>
      <dgm:spPr/>
      <dgm:t>
        <a:bodyPr/>
        <a:lstStyle/>
        <a:p>
          <a:endParaRPr lang="en-CA"/>
        </a:p>
      </dgm:t>
    </dgm:pt>
    <dgm:pt modelId="{2D9B332D-70B8-485F-8A78-D65B18D3865A}" type="sibTrans" cxnId="{FEB1A219-49C9-4AD5-B61D-F246105C07CC}">
      <dgm:prSet/>
      <dgm:spPr/>
      <dgm:t>
        <a:bodyPr/>
        <a:lstStyle/>
        <a:p>
          <a:endParaRPr lang="en-CA"/>
        </a:p>
      </dgm:t>
    </dgm:pt>
    <dgm:pt modelId="{0D55DF57-5338-4561-B27A-4ECA7AAD8C4A}">
      <dgm:prSet/>
      <dgm:spPr/>
      <dgm:t>
        <a:bodyPr/>
        <a:lstStyle/>
        <a:p>
          <a:r>
            <a:rPr lang="en-CA" b="1"/>
            <a:t>T – Task</a:t>
          </a:r>
          <a:endParaRPr lang="en-CA"/>
        </a:p>
      </dgm:t>
    </dgm:pt>
    <dgm:pt modelId="{C5548507-A084-490C-AEF7-194BB76F38F0}" type="parTrans" cxnId="{49D72159-93C9-4324-93C8-8A5C085CADFC}">
      <dgm:prSet/>
      <dgm:spPr/>
      <dgm:t>
        <a:bodyPr/>
        <a:lstStyle/>
        <a:p>
          <a:endParaRPr lang="en-CA"/>
        </a:p>
      </dgm:t>
    </dgm:pt>
    <dgm:pt modelId="{CB918E55-3A44-4E82-B3E6-C4004D600DC3}" type="sibTrans" cxnId="{49D72159-93C9-4324-93C8-8A5C085CADFC}">
      <dgm:prSet/>
      <dgm:spPr/>
      <dgm:t>
        <a:bodyPr/>
        <a:lstStyle/>
        <a:p>
          <a:endParaRPr lang="en-CA"/>
        </a:p>
      </dgm:t>
    </dgm:pt>
    <dgm:pt modelId="{3AE614A4-6E0C-4081-99BA-50D114EF525F}">
      <dgm:prSet/>
      <dgm:spPr/>
      <dgm:t>
        <a:bodyPr/>
        <a:lstStyle/>
        <a:p>
          <a:r>
            <a:rPr lang="en-CA"/>
            <a:t>As the report’s deadline was approaching, I knew I had to help resolve the situation quickly. My task was to ensure we stayed on track while maintaining a respectful and collaborative working relationship with my colleague.</a:t>
          </a:r>
        </a:p>
      </dgm:t>
    </dgm:pt>
    <dgm:pt modelId="{3E1EC8D1-E598-4C1F-93E0-5BE12DD468B8}" type="parTrans" cxnId="{FEAAC45C-DEEC-43F2-8175-B9F81A7F7903}">
      <dgm:prSet/>
      <dgm:spPr/>
      <dgm:t>
        <a:bodyPr/>
        <a:lstStyle/>
        <a:p>
          <a:endParaRPr lang="en-CA"/>
        </a:p>
      </dgm:t>
    </dgm:pt>
    <dgm:pt modelId="{7C0013A4-102F-44C9-8963-9C45FAABAD40}" type="sibTrans" cxnId="{FEAAC45C-DEEC-43F2-8175-B9F81A7F7903}">
      <dgm:prSet/>
      <dgm:spPr/>
      <dgm:t>
        <a:bodyPr/>
        <a:lstStyle/>
        <a:p>
          <a:endParaRPr lang="en-CA"/>
        </a:p>
      </dgm:t>
    </dgm:pt>
    <dgm:pt modelId="{2733B1F6-AA42-4C15-ACBC-BCB779474259}">
      <dgm:prSet/>
      <dgm:spPr/>
      <dgm:t>
        <a:bodyPr/>
        <a:lstStyle/>
        <a:p>
          <a:r>
            <a:rPr lang="en-CA" b="1"/>
            <a:t>A – Action</a:t>
          </a:r>
          <a:endParaRPr lang="en-CA"/>
        </a:p>
      </dgm:t>
    </dgm:pt>
    <dgm:pt modelId="{A9B25C56-0EEC-4A36-BD12-C9D87BE9ED3A}" type="parTrans" cxnId="{D732FF01-BA67-4AF1-B96C-95FE05B0C634}">
      <dgm:prSet/>
      <dgm:spPr/>
      <dgm:t>
        <a:bodyPr/>
        <a:lstStyle/>
        <a:p>
          <a:endParaRPr lang="en-CA"/>
        </a:p>
      </dgm:t>
    </dgm:pt>
    <dgm:pt modelId="{29FBF3A4-4FE3-4134-B130-68CB1038E776}" type="sibTrans" cxnId="{D732FF01-BA67-4AF1-B96C-95FE05B0C634}">
      <dgm:prSet/>
      <dgm:spPr/>
      <dgm:t>
        <a:bodyPr/>
        <a:lstStyle/>
        <a:p>
          <a:endParaRPr lang="en-CA"/>
        </a:p>
      </dgm:t>
    </dgm:pt>
    <dgm:pt modelId="{86F04A75-2028-4126-83DC-0F4BE002F55A}">
      <dgm:prSet/>
      <dgm:spPr/>
      <dgm:t>
        <a:bodyPr/>
        <a:lstStyle/>
        <a:p>
          <a:r>
            <a:rPr lang="en-CA"/>
            <a:t>I initiated a one-on-one conversation with my colleague, away from the team setting, to better understand their perspective. I listened actively, validated their concerns, and then calmly shared my viewpoint. I proposed that we map out both of our approaches and evaluate them against the report’s objectives. We also asked our supervisor for feedback on which approach better aligned with the department’s goals.</a:t>
          </a:r>
        </a:p>
      </dgm:t>
    </dgm:pt>
    <dgm:pt modelId="{9DDF64A8-2B8F-463D-8A71-66B965A9DC06}" type="parTrans" cxnId="{333AD76E-F030-4F40-9774-6075982A16C6}">
      <dgm:prSet/>
      <dgm:spPr/>
      <dgm:t>
        <a:bodyPr/>
        <a:lstStyle/>
        <a:p>
          <a:endParaRPr lang="en-CA"/>
        </a:p>
      </dgm:t>
    </dgm:pt>
    <dgm:pt modelId="{7235FBAF-698D-4246-9295-E6C54917A60F}" type="sibTrans" cxnId="{333AD76E-F030-4F40-9774-6075982A16C6}">
      <dgm:prSet/>
      <dgm:spPr/>
      <dgm:t>
        <a:bodyPr/>
        <a:lstStyle/>
        <a:p>
          <a:endParaRPr lang="en-CA"/>
        </a:p>
      </dgm:t>
    </dgm:pt>
    <dgm:pt modelId="{8736AE8A-0B90-4D2C-9163-0416F0D7D180}">
      <dgm:prSet/>
      <dgm:spPr/>
      <dgm:t>
        <a:bodyPr/>
        <a:lstStyle/>
        <a:p>
          <a:r>
            <a:rPr lang="en-CA" b="1"/>
            <a:t>R – Result</a:t>
          </a:r>
          <a:endParaRPr lang="en-CA"/>
        </a:p>
      </dgm:t>
    </dgm:pt>
    <dgm:pt modelId="{8894A203-76AE-4D33-81E2-4BEDE3B95FDF}" type="parTrans" cxnId="{8B18B483-2CD7-4DCD-AD97-36F1A4AAA078}">
      <dgm:prSet/>
      <dgm:spPr/>
      <dgm:t>
        <a:bodyPr/>
        <a:lstStyle/>
        <a:p>
          <a:endParaRPr lang="en-CA"/>
        </a:p>
      </dgm:t>
    </dgm:pt>
    <dgm:pt modelId="{76E9EE52-F9BA-4A13-A2A8-E83E196A724C}" type="sibTrans" cxnId="{8B18B483-2CD7-4DCD-AD97-36F1A4AAA078}">
      <dgm:prSet/>
      <dgm:spPr/>
      <dgm:t>
        <a:bodyPr/>
        <a:lstStyle/>
        <a:p>
          <a:endParaRPr lang="en-CA"/>
        </a:p>
      </dgm:t>
    </dgm:pt>
    <dgm:pt modelId="{AE955124-B651-4E5F-BE0A-569E3B5321F3}">
      <dgm:prSet/>
      <dgm:spPr/>
      <dgm:t>
        <a:bodyPr/>
        <a:lstStyle/>
        <a:p>
          <a:r>
            <a:rPr lang="en-CA"/>
            <a:t>Through open communication and compromise, we combined aspects of both our ideas. Our final report was well received by management, and my colleague and I developed a stronger working relationship. I learned that addressing conflict directly, with empathy and openness, can lead to better outcomes and stronger teamwork.</a:t>
          </a:r>
        </a:p>
      </dgm:t>
    </dgm:pt>
    <dgm:pt modelId="{E3FFFA62-60EA-473E-9243-6A651FDA3B29}" type="parTrans" cxnId="{A01D9577-B90E-4BE9-921C-09D5F04AEB9C}">
      <dgm:prSet/>
      <dgm:spPr/>
      <dgm:t>
        <a:bodyPr/>
        <a:lstStyle/>
        <a:p>
          <a:endParaRPr lang="en-CA"/>
        </a:p>
      </dgm:t>
    </dgm:pt>
    <dgm:pt modelId="{A3CDBD25-F468-428A-80A7-83BDE7B4CE6C}" type="sibTrans" cxnId="{A01D9577-B90E-4BE9-921C-09D5F04AEB9C}">
      <dgm:prSet/>
      <dgm:spPr/>
      <dgm:t>
        <a:bodyPr/>
        <a:lstStyle/>
        <a:p>
          <a:endParaRPr lang="en-CA"/>
        </a:p>
      </dgm:t>
    </dgm:pt>
    <dgm:pt modelId="{B36F6B5A-5DD8-4862-99FA-D456A7766D5A}" type="pres">
      <dgm:prSet presAssocID="{333B5500-65C5-4C44-87F8-FBA54BE69ED3}" presName="linear" presStyleCnt="0">
        <dgm:presLayoutVars>
          <dgm:animLvl val="lvl"/>
          <dgm:resizeHandles val="exact"/>
        </dgm:presLayoutVars>
      </dgm:prSet>
      <dgm:spPr/>
    </dgm:pt>
    <dgm:pt modelId="{D9A804DB-52C7-4E7B-A7C5-EE450330103F}" type="pres">
      <dgm:prSet presAssocID="{8BAA6C77-A9EF-4043-8625-BDFF4A22154E}" presName="parentText" presStyleLbl="node1" presStyleIdx="0" presStyleCnt="4">
        <dgm:presLayoutVars>
          <dgm:chMax val="0"/>
          <dgm:bulletEnabled val="1"/>
        </dgm:presLayoutVars>
      </dgm:prSet>
      <dgm:spPr/>
    </dgm:pt>
    <dgm:pt modelId="{456F450C-6A73-4435-8F0C-187E975DC8E2}" type="pres">
      <dgm:prSet presAssocID="{8BAA6C77-A9EF-4043-8625-BDFF4A22154E}" presName="childText" presStyleLbl="revTx" presStyleIdx="0" presStyleCnt="4">
        <dgm:presLayoutVars>
          <dgm:bulletEnabled val="1"/>
        </dgm:presLayoutVars>
      </dgm:prSet>
      <dgm:spPr/>
    </dgm:pt>
    <dgm:pt modelId="{BF82698B-989C-45C0-A928-B3591C2EC4F1}" type="pres">
      <dgm:prSet presAssocID="{0D55DF57-5338-4561-B27A-4ECA7AAD8C4A}" presName="parentText" presStyleLbl="node1" presStyleIdx="1" presStyleCnt="4">
        <dgm:presLayoutVars>
          <dgm:chMax val="0"/>
          <dgm:bulletEnabled val="1"/>
        </dgm:presLayoutVars>
      </dgm:prSet>
      <dgm:spPr/>
    </dgm:pt>
    <dgm:pt modelId="{495E6735-1964-4F40-99AD-D8F4830F77C7}" type="pres">
      <dgm:prSet presAssocID="{0D55DF57-5338-4561-B27A-4ECA7AAD8C4A}" presName="childText" presStyleLbl="revTx" presStyleIdx="1" presStyleCnt="4">
        <dgm:presLayoutVars>
          <dgm:bulletEnabled val="1"/>
        </dgm:presLayoutVars>
      </dgm:prSet>
      <dgm:spPr/>
    </dgm:pt>
    <dgm:pt modelId="{3E25B363-46DA-4582-8102-9FDE15CB087F}" type="pres">
      <dgm:prSet presAssocID="{2733B1F6-AA42-4C15-ACBC-BCB779474259}" presName="parentText" presStyleLbl="node1" presStyleIdx="2" presStyleCnt="4">
        <dgm:presLayoutVars>
          <dgm:chMax val="0"/>
          <dgm:bulletEnabled val="1"/>
        </dgm:presLayoutVars>
      </dgm:prSet>
      <dgm:spPr/>
    </dgm:pt>
    <dgm:pt modelId="{245291C6-624A-4FC4-B1C9-0C6C93B4AE44}" type="pres">
      <dgm:prSet presAssocID="{2733B1F6-AA42-4C15-ACBC-BCB779474259}" presName="childText" presStyleLbl="revTx" presStyleIdx="2" presStyleCnt="4">
        <dgm:presLayoutVars>
          <dgm:bulletEnabled val="1"/>
        </dgm:presLayoutVars>
      </dgm:prSet>
      <dgm:spPr/>
    </dgm:pt>
    <dgm:pt modelId="{8080378A-CC23-4630-8FD9-FDAF05287141}" type="pres">
      <dgm:prSet presAssocID="{8736AE8A-0B90-4D2C-9163-0416F0D7D180}" presName="parentText" presStyleLbl="node1" presStyleIdx="3" presStyleCnt="4">
        <dgm:presLayoutVars>
          <dgm:chMax val="0"/>
          <dgm:bulletEnabled val="1"/>
        </dgm:presLayoutVars>
      </dgm:prSet>
      <dgm:spPr/>
    </dgm:pt>
    <dgm:pt modelId="{747EF12E-585B-4DC2-BCE2-F12980632A39}" type="pres">
      <dgm:prSet presAssocID="{8736AE8A-0B90-4D2C-9163-0416F0D7D180}" presName="childText" presStyleLbl="revTx" presStyleIdx="3" presStyleCnt="4">
        <dgm:presLayoutVars>
          <dgm:bulletEnabled val="1"/>
        </dgm:presLayoutVars>
      </dgm:prSet>
      <dgm:spPr/>
    </dgm:pt>
  </dgm:ptLst>
  <dgm:cxnLst>
    <dgm:cxn modelId="{D732FF01-BA67-4AF1-B96C-95FE05B0C634}" srcId="{333B5500-65C5-4C44-87F8-FBA54BE69ED3}" destId="{2733B1F6-AA42-4C15-ACBC-BCB779474259}" srcOrd="2" destOrd="0" parTransId="{A9B25C56-0EEC-4A36-BD12-C9D87BE9ED3A}" sibTransId="{29FBF3A4-4FE3-4134-B130-68CB1038E776}"/>
    <dgm:cxn modelId="{71045E03-438A-44E4-915C-13FEB11F2838}" type="presOf" srcId="{0D55DF57-5338-4561-B27A-4ECA7AAD8C4A}" destId="{BF82698B-989C-45C0-A928-B3591C2EC4F1}" srcOrd="0" destOrd="0" presId="urn:microsoft.com/office/officeart/2005/8/layout/vList2"/>
    <dgm:cxn modelId="{FEB1A219-49C9-4AD5-B61D-F246105C07CC}" srcId="{8BAA6C77-A9EF-4043-8625-BDFF4A22154E}" destId="{730EC2BE-6537-4F94-8F18-BAFEB787611F}" srcOrd="0" destOrd="0" parTransId="{F3839EF3-3F4B-484A-9971-0A542B89769C}" sibTransId="{2D9B332D-70B8-485F-8A78-D65B18D3865A}"/>
    <dgm:cxn modelId="{80D2D525-271C-4C52-89B8-A66EE68758B2}" type="presOf" srcId="{86F04A75-2028-4126-83DC-0F4BE002F55A}" destId="{245291C6-624A-4FC4-B1C9-0C6C93B4AE44}" srcOrd="0" destOrd="0" presId="urn:microsoft.com/office/officeart/2005/8/layout/vList2"/>
    <dgm:cxn modelId="{F4FF742B-AB6C-4D28-82A9-C80D08F9EC00}" srcId="{333B5500-65C5-4C44-87F8-FBA54BE69ED3}" destId="{8BAA6C77-A9EF-4043-8625-BDFF4A22154E}" srcOrd="0" destOrd="0" parTransId="{411A3152-5167-4C87-86FD-DEF69C9B6F75}" sibTransId="{2B613FD0-0CFA-4F8A-8CD9-DC962240CBAA}"/>
    <dgm:cxn modelId="{FEAAC45C-DEEC-43F2-8175-B9F81A7F7903}" srcId="{0D55DF57-5338-4561-B27A-4ECA7AAD8C4A}" destId="{3AE614A4-6E0C-4081-99BA-50D114EF525F}" srcOrd="0" destOrd="0" parTransId="{3E1EC8D1-E598-4C1F-93E0-5BE12DD468B8}" sibTransId="{7C0013A4-102F-44C9-8963-9C45FAABAD40}"/>
    <dgm:cxn modelId="{3FAB296A-F692-47D7-9707-0AF85D77AD74}" type="presOf" srcId="{8BAA6C77-A9EF-4043-8625-BDFF4A22154E}" destId="{D9A804DB-52C7-4E7B-A7C5-EE450330103F}" srcOrd="0" destOrd="0" presId="urn:microsoft.com/office/officeart/2005/8/layout/vList2"/>
    <dgm:cxn modelId="{333AD76E-F030-4F40-9774-6075982A16C6}" srcId="{2733B1F6-AA42-4C15-ACBC-BCB779474259}" destId="{86F04A75-2028-4126-83DC-0F4BE002F55A}" srcOrd="0" destOrd="0" parTransId="{9DDF64A8-2B8F-463D-8A71-66B965A9DC06}" sibTransId="{7235FBAF-698D-4246-9295-E6C54917A60F}"/>
    <dgm:cxn modelId="{D83B7E70-0480-4AE5-A9A6-D8DA5714A067}" type="presOf" srcId="{2733B1F6-AA42-4C15-ACBC-BCB779474259}" destId="{3E25B363-46DA-4582-8102-9FDE15CB087F}" srcOrd="0" destOrd="0" presId="urn:microsoft.com/office/officeart/2005/8/layout/vList2"/>
    <dgm:cxn modelId="{A01D9577-B90E-4BE9-921C-09D5F04AEB9C}" srcId="{8736AE8A-0B90-4D2C-9163-0416F0D7D180}" destId="{AE955124-B651-4E5F-BE0A-569E3B5321F3}" srcOrd="0" destOrd="0" parTransId="{E3FFFA62-60EA-473E-9243-6A651FDA3B29}" sibTransId="{A3CDBD25-F468-428A-80A7-83BDE7B4CE6C}"/>
    <dgm:cxn modelId="{AA979978-4109-4FAB-8BAA-B5923C6A5F82}" type="presOf" srcId="{8736AE8A-0B90-4D2C-9163-0416F0D7D180}" destId="{8080378A-CC23-4630-8FD9-FDAF05287141}" srcOrd="0" destOrd="0" presId="urn:microsoft.com/office/officeart/2005/8/layout/vList2"/>
    <dgm:cxn modelId="{49D72159-93C9-4324-93C8-8A5C085CADFC}" srcId="{333B5500-65C5-4C44-87F8-FBA54BE69ED3}" destId="{0D55DF57-5338-4561-B27A-4ECA7AAD8C4A}" srcOrd="1" destOrd="0" parTransId="{C5548507-A084-490C-AEF7-194BB76F38F0}" sibTransId="{CB918E55-3A44-4E82-B3E6-C4004D600DC3}"/>
    <dgm:cxn modelId="{8B18B483-2CD7-4DCD-AD97-36F1A4AAA078}" srcId="{333B5500-65C5-4C44-87F8-FBA54BE69ED3}" destId="{8736AE8A-0B90-4D2C-9163-0416F0D7D180}" srcOrd="3" destOrd="0" parTransId="{8894A203-76AE-4D33-81E2-4BEDE3B95FDF}" sibTransId="{76E9EE52-F9BA-4A13-A2A8-E83E196A724C}"/>
    <dgm:cxn modelId="{D31D1989-FF6E-4352-8534-594B8ECEC1BA}" type="presOf" srcId="{AE955124-B651-4E5F-BE0A-569E3B5321F3}" destId="{747EF12E-585B-4DC2-BCE2-F12980632A39}" srcOrd="0" destOrd="0" presId="urn:microsoft.com/office/officeart/2005/8/layout/vList2"/>
    <dgm:cxn modelId="{DD9B0D8E-DB62-4445-B4FE-5C318C7818E4}" type="presOf" srcId="{730EC2BE-6537-4F94-8F18-BAFEB787611F}" destId="{456F450C-6A73-4435-8F0C-187E975DC8E2}" srcOrd="0" destOrd="0" presId="urn:microsoft.com/office/officeart/2005/8/layout/vList2"/>
    <dgm:cxn modelId="{215DA391-BA86-4EF4-863A-0308044F09B6}" type="presOf" srcId="{3AE614A4-6E0C-4081-99BA-50D114EF525F}" destId="{495E6735-1964-4F40-99AD-D8F4830F77C7}" srcOrd="0" destOrd="0" presId="urn:microsoft.com/office/officeart/2005/8/layout/vList2"/>
    <dgm:cxn modelId="{8212049A-009D-48AC-8526-206E3DA6302C}" type="presOf" srcId="{333B5500-65C5-4C44-87F8-FBA54BE69ED3}" destId="{B36F6B5A-5DD8-4862-99FA-D456A7766D5A}" srcOrd="0" destOrd="0" presId="urn:microsoft.com/office/officeart/2005/8/layout/vList2"/>
    <dgm:cxn modelId="{1FEECBE2-D3EC-46BE-AE65-5A25CDBC1A88}" type="presParOf" srcId="{B36F6B5A-5DD8-4862-99FA-D456A7766D5A}" destId="{D9A804DB-52C7-4E7B-A7C5-EE450330103F}" srcOrd="0" destOrd="0" presId="urn:microsoft.com/office/officeart/2005/8/layout/vList2"/>
    <dgm:cxn modelId="{98AADB63-163B-4764-A0D9-60E48BD298A6}" type="presParOf" srcId="{B36F6B5A-5DD8-4862-99FA-D456A7766D5A}" destId="{456F450C-6A73-4435-8F0C-187E975DC8E2}" srcOrd="1" destOrd="0" presId="urn:microsoft.com/office/officeart/2005/8/layout/vList2"/>
    <dgm:cxn modelId="{E9D0FF3F-448F-4D9B-8325-48298BC83AA3}" type="presParOf" srcId="{B36F6B5A-5DD8-4862-99FA-D456A7766D5A}" destId="{BF82698B-989C-45C0-A928-B3591C2EC4F1}" srcOrd="2" destOrd="0" presId="urn:microsoft.com/office/officeart/2005/8/layout/vList2"/>
    <dgm:cxn modelId="{2796CC61-2DDD-4052-B0A4-43684A5467D3}" type="presParOf" srcId="{B36F6B5A-5DD8-4862-99FA-D456A7766D5A}" destId="{495E6735-1964-4F40-99AD-D8F4830F77C7}" srcOrd="3" destOrd="0" presId="urn:microsoft.com/office/officeart/2005/8/layout/vList2"/>
    <dgm:cxn modelId="{11CEA40D-B71A-4BAF-A17F-A3D80347F472}" type="presParOf" srcId="{B36F6B5A-5DD8-4862-99FA-D456A7766D5A}" destId="{3E25B363-46DA-4582-8102-9FDE15CB087F}" srcOrd="4" destOrd="0" presId="urn:microsoft.com/office/officeart/2005/8/layout/vList2"/>
    <dgm:cxn modelId="{EC3318EE-5A62-4FAC-A7FD-912AB65602C2}" type="presParOf" srcId="{B36F6B5A-5DD8-4862-99FA-D456A7766D5A}" destId="{245291C6-624A-4FC4-B1C9-0C6C93B4AE44}" srcOrd="5" destOrd="0" presId="urn:microsoft.com/office/officeart/2005/8/layout/vList2"/>
    <dgm:cxn modelId="{953D1088-6728-44A0-9BDA-A5834EA9E8DB}" type="presParOf" srcId="{B36F6B5A-5DD8-4862-99FA-D456A7766D5A}" destId="{8080378A-CC23-4630-8FD9-FDAF05287141}" srcOrd="6" destOrd="0" presId="urn:microsoft.com/office/officeart/2005/8/layout/vList2"/>
    <dgm:cxn modelId="{8FDDA330-16D5-4052-8D4D-836732D0A76C}" type="presParOf" srcId="{B36F6B5A-5DD8-4862-99FA-D456A7766D5A}" destId="{747EF12E-585B-4DC2-BCE2-F12980632A3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94ED47-8186-4239-9810-D3DAB096EA10}"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D879641C-43A4-48D3-A210-8E15BF406E19}">
      <dgm:prSet custT="1"/>
      <dgm:spPr/>
      <dgm:t>
        <a:bodyPr/>
        <a:lstStyle/>
        <a:p>
          <a:pPr>
            <a:lnSpc>
              <a:spcPct val="100000"/>
            </a:lnSpc>
          </a:pPr>
          <a:r>
            <a:rPr lang="en-US" sz="1700" kern="1200" dirty="0" err="1"/>
            <a:t>Ekosani</a:t>
          </a:r>
          <a:r>
            <a:rPr lang="en-US" sz="1700" kern="1200" dirty="0"/>
            <a:t> / Hei </a:t>
          </a:r>
          <a:r>
            <a:rPr lang="en-US" sz="1700" kern="1200" dirty="0" err="1"/>
            <a:t>Hei</a:t>
          </a:r>
          <a:r>
            <a:rPr lang="en-US" sz="1700" kern="1200" dirty="0"/>
            <a:t> / </a:t>
          </a:r>
          <a:r>
            <a:rPr lang="en-US" sz="1700" kern="1200" dirty="0" err="1"/>
            <a:t>Kukwstsétsemc</a:t>
          </a:r>
          <a:r>
            <a:rPr lang="en-US" sz="1700" kern="1200" dirty="0"/>
            <a:t> / </a:t>
          </a:r>
          <a:r>
            <a:rPr lang="en-US" sz="1700" kern="1200" dirty="0" err="1"/>
            <a:t>Mahseecho</a:t>
          </a:r>
          <a:r>
            <a:rPr lang="en-US" sz="1700" kern="1200" dirty="0"/>
            <a:t> / Marci Cho / Meegwetch /  </a:t>
          </a:r>
          <a:r>
            <a:rPr lang="en-US" sz="1700" kern="1200" dirty="0" err="1"/>
            <a:t>Miigwech</a:t>
          </a:r>
          <a:r>
            <a:rPr lang="en-US" sz="1700" kern="1200" dirty="0"/>
            <a:t> / </a:t>
          </a:r>
          <a:r>
            <a:rPr lang="en-US" sz="1700" kern="1200" dirty="0" err="1"/>
            <a:t>Mutna</a:t>
          </a:r>
          <a:r>
            <a:rPr lang="en-US" sz="1700" kern="1200" dirty="0"/>
            <a:t> / </a:t>
          </a:r>
          <a:r>
            <a:rPr lang="en-US" sz="1700" kern="1200" dirty="0" err="1"/>
            <a:t>ᓇᑯᕐᒦᒃ</a:t>
          </a:r>
          <a:r>
            <a:rPr lang="en-US" sz="1700" kern="1200" dirty="0"/>
            <a:t> (</a:t>
          </a:r>
          <a:r>
            <a:rPr lang="en-US" sz="1700" kern="1200" dirty="0" err="1"/>
            <a:t>Nakurmik</a:t>
          </a:r>
          <a:r>
            <a:rPr lang="en-US" sz="1700" kern="1200" dirty="0"/>
            <a:t>) / </a:t>
          </a:r>
          <a:r>
            <a:rPr lang="en-US" sz="1700" kern="1200" dirty="0" err="1"/>
            <a:t>Niá:wen</a:t>
          </a:r>
          <a:r>
            <a:rPr lang="en-US" sz="1700" kern="1200" dirty="0"/>
            <a:t> / </a:t>
          </a:r>
          <a:r>
            <a:rPr lang="en-US" sz="1700" kern="1200" dirty="0" err="1"/>
            <a:t>Quanaqqutit</a:t>
          </a:r>
          <a:r>
            <a:rPr lang="en-US" sz="1700" kern="1200" dirty="0"/>
            <a:t> / </a:t>
          </a:r>
          <a:r>
            <a:rPr lang="en-US" sz="1700" kern="1200" dirty="0" err="1"/>
            <a:t>Qujanaq</a:t>
          </a:r>
          <a:r>
            <a:rPr lang="en-US" sz="1700" kern="1200" dirty="0"/>
            <a:t> / </a:t>
          </a:r>
          <a:r>
            <a:rPr lang="en-US" sz="1700" kern="1200" dirty="0" err="1"/>
            <a:t>Qujannamiik</a:t>
          </a:r>
          <a:r>
            <a:rPr lang="en-US" sz="1700" kern="1200" dirty="0"/>
            <a:t> / </a:t>
          </a:r>
          <a:r>
            <a:rPr lang="en-US" sz="1700" kern="1200" dirty="0" err="1"/>
            <a:t>ᖁᐊᓇᖅᑯᑎᑦ</a:t>
          </a:r>
          <a:r>
            <a:rPr lang="en-US" sz="1700" kern="1200" dirty="0"/>
            <a:t> / </a:t>
          </a:r>
          <a:br>
            <a:rPr lang="en-US" sz="1700" kern="1200" dirty="0"/>
          </a:br>
          <a:r>
            <a:rPr lang="en-US" sz="1700" kern="1200" dirty="0" err="1"/>
            <a:t>Wela'lin</a:t>
          </a:r>
          <a:r>
            <a:rPr lang="en-US" sz="1700" kern="1200" dirty="0"/>
            <a:t> / </a:t>
          </a:r>
          <a:r>
            <a:rPr lang="en-US" sz="1700" kern="1200" dirty="0" err="1"/>
            <a:t>Woliwon</a:t>
          </a:r>
          <a:r>
            <a:rPr lang="en-US" sz="1700" kern="1200" dirty="0"/>
            <a:t> </a:t>
          </a:r>
          <a:endParaRPr lang="en-US" sz="1700" b="1" i="0" kern="1200" cap="all" baseline="0" dirty="0">
            <a:latin typeface="Segoe UI Semilight"/>
            <a:ea typeface="+mn-ea"/>
            <a:cs typeface="+mn-cs"/>
          </a:endParaRPr>
        </a:p>
      </dgm:t>
    </dgm:pt>
    <dgm:pt modelId="{2171B8A1-40D3-4EB3-A90B-AA77440E412B}" type="parTrans" cxnId="{7F524ABE-8937-469D-8BC5-668F779F76DD}">
      <dgm:prSet/>
      <dgm:spPr/>
      <dgm:t>
        <a:bodyPr/>
        <a:lstStyle/>
        <a:p>
          <a:pPr algn="ctr"/>
          <a:endParaRPr lang="en-US"/>
        </a:p>
      </dgm:t>
    </dgm:pt>
    <dgm:pt modelId="{0A7DEDDC-1324-4A69-83F5-4EE30BA07530}" type="sibTrans" cxnId="{7F524ABE-8937-469D-8BC5-668F779F76DD}">
      <dgm:prSet/>
      <dgm:spPr/>
      <dgm:t>
        <a:bodyPr/>
        <a:lstStyle/>
        <a:p>
          <a:endParaRPr lang="en-US"/>
        </a:p>
      </dgm:t>
    </dgm:pt>
    <dgm:pt modelId="{DC81F1F3-2346-4A33-B13D-434201082D60}">
      <dgm:prSet custT="1"/>
      <dgm:spPr/>
      <dgm:t>
        <a:bodyPr/>
        <a:lstStyle/>
        <a:p>
          <a:pPr>
            <a:lnSpc>
              <a:spcPct val="100000"/>
            </a:lnSpc>
          </a:pPr>
          <a:r>
            <a:rPr lang="fr-CA" sz="1800" b="0" i="0" baseline="0"/>
            <a:t>Any questions?</a:t>
          </a:r>
          <a:endParaRPr lang="en-US" sz="1800" b="0"/>
        </a:p>
      </dgm:t>
    </dgm:pt>
    <dgm:pt modelId="{10DBFCA5-9924-4AF8-B2BD-FE8FBD341BAA}" type="parTrans" cxnId="{ECC85207-DE47-4151-9BBD-1DE3BD7F7144}">
      <dgm:prSet/>
      <dgm:spPr/>
      <dgm:t>
        <a:bodyPr/>
        <a:lstStyle/>
        <a:p>
          <a:pPr algn="ctr"/>
          <a:endParaRPr lang="en-US"/>
        </a:p>
      </dgm:t>
    </dgm:pt>
    <dgm:pt modelId="{F7321071-3861-45A6-AAA9-0F0C60733348}" type="sibTrans" cxnId="{ECC85207-DE47-4151-9BBD-1DE3BD7F7144}">
      <dgm:prSet/>
      <dgm:spPr/>
      <dgm:t>
        <a:bodyPr/>
        <a:lstStyle/>
        <a:p>
          <a:endParaRPr lang="en-US"/>
        </a:p>
      </dgm:t>
    </dgm:pt>
    <dgm:pt modelId="{9DA29985-073F-4BD9-B574-D072F17D0E2D}">
      <dgm:prSet/>
      <dgm:spPr/>
      <dgm:t>
        <a:bodyPr/>
        <a:lstStyle/>
        <a:p>
          <a:pPr>
            <a:lnSpc>
              <a:spcPct val="100000"/>
            </a:lnSpc>
          </a:pPr>
          <a:r>
            <a:rPr lang="en-CA" noProof="0" dirty="0"/>
            <a:t>Contact the Indigenous Centre of Expertise: </a:t>
          </a:r>
          <a:r>
            <a:rPr lang="en-CA" noProof="0" dirty="0">
              <a:hlinkClick xmlns:r="http://schemas.openxmlformats.org/officeDocument/2006/relationships" r:id="rId1"/>
            </a:rPr>
            <a:t>cfp.cea-icoe.psc@cfp-psc.gc.ca</a:t>
          </a:r>
          <a:r>
            <a:rPr lang="en-CA" noProof="0" dirty="0"/>
            <a:t> or staffing expert Natasha Agnew at </a:t>
          </a:r>
          <a:r>
            <a:rPr lang="en-US" dirty="0">
              <a:hlinkClick xmlns:r="http://schemas.openxmlformats.org/officeDocument/2006/relationships" r:id="rId2"/>
            </a:rPr>
            <a:t>NATASHA.AGNEW@HRSDC-RHDCC.GC.CA</a:t>
          </a:r>
          <a:r>
            <a:rPr lang="en-US" dirty="0"/>
            <a:t> </a:t>
          </a:r>
        </a:p>
      </dgm:t>
    </dgm:pt>
    <dgm:pt modelId="{6BA96853-C89C-4908-B5F4-4BC13455CCA8}" type="parTrans" cxnId="{87ADC06B-2CAA-4D08-9CAA-921C25E421CC}">
      <dgm:prSet/>
      <dgm:spPr/>
      <dgm:t>
        <a:bodyPr/>
        <a:lstStyle/>
        <a:p>
          <a:pPr algn="ctr"/>
          <a:endParaRPr lang="en-US"/>
        </a:p>
      </dgm:t>
    </dgm:pt>
    <dgm:pt modelId="{470F759D-AB5A-4128-B4EE-D662993A84B0}" type="sibTrans" cxnId="{87ADC06B-2CAA-4D08-9CAA-921C25E421CC}">
      <dgm:prSet/>
      <dgm:spPr/>
      <dgm:t>
        <a:bodyPr/>
        <a:lstStyle/>
        <a:p>
          <a:endParaRPr lang="en-US"/>
        </a:p>
      </dgm:t>
    </dgm:pt>
    <dgm:pt modelId="{569A5F5B-469C-4FBC-8596-C850A4E505DC}" type="pres">
      <dgm:prSet presAssocID="{FA94ED47-8186-4239-9810-D3DAB096EA10}" presName="root" presStyleCnt="0">
        <dgm:presLayoutVars>
          <dgm:dir/>
          <dgm:resizeHandles val="exact"/>
        </dgm:presLayoutVars>
      </dgm:prSet>
      <dgm:spPr/>
    </dgm:pt>
    <dgm:pt modelId="{8872D531-BB94-4FDD-BAC4-63117B87A48F}" type="pres">
      <dgm:prSet presAssocID="{D879641C-43A4-48D3-A210-8E15BF406E19}" presName="compNode" presStyleCnt="0"/>
      <dgm:spPr/>
    </dgm:pt>
    <dgm:pt modelId="{19B9AD93-D09E-49E0-875F-551B2A4C98B7}" type="pres">
      <dgm:prSet presAssocID="{D879641C-43A4-48D3-A210-8E15BF406E19}"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7CDFA736-9759-4702-8F85-E0CEA8734013}" type="pres">
      <dgm:prSet presAssocID="{D879641C-43A4-48D3-A210-8E15BF406E19}" presName="spaceRect" presStyleCnt="0"/>
      <dgm:spPr/>
    </dgm:pt>
    <dgm:pt modelId="{1E68E575-A4F0-4BC7-AB82-BB545E6E058B}" type="pres">
      <dgm:prSet presAssocID="{D879641C-43A4-48D3-A210-8E15BF406E19}" presName="textRect" presStyleLbl="revTx" presStyleIdx="0" presStyleCnt="3">
        <dgm:presLayoutVars>
          <dgm:chMax val="1"/>
          <dgm:chPref val="1"/>
        </dgm:presLayoutVars>
      </dgm:prSet>
      <dgm:spPr/>
    </dgm:pt>
    <dgm:pt modelId="{F214B313-EF5D-403D-AC80-B79AE45BC42F}" type="pres">
      <dgm:prSet presAssocID="{0A7DEDDC-1324-4A69-83F5-4EE30BA07530}" presName="sibTrans" presStyleCnt="0"/>
      <dgm:spPr/>
    </dgm:pt>
    <dgm:pt modelId="{7DA62AC8-63AD-4D23-A0E2-023E089C2032}" type="pres">
      <dgm:prSet presAssocID="{DC81F1F3-2346-4A33-B13D-434201082D60}" presName="compNode" presStyleCnt="0"/>
      <dgm:spPr/>
    </dgm:pt>
    <dgm:pt modelId="{FA334765-ECD8-4118-86E5-66A332F6946F}" type="pres">
      <dgm:prSet presAssocID="{DC81F1F3-2346-4A33-B13D-434201082D60}"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69926447-0395-4029-A092-090AB603C1EA}" type="pres">
      <dgm:prSet presAssocID="{DC81F1F3-2346-4A33-B13D-434201082D60}" presName="spaceRect" presStyleCnt="0"/>
      <dgm:spPr/>
    </dgm:pt>
    <dgm:pt modelId="{DC7394C6-E9A0-4906-A54E-91ADE6E6DA57}" type="pres">
      <dgm:prSet presAssocID="{DC81F1F3-2346-4A33-B13D-434201082D60}" presName="textRect" presStyleLbl="revTx" presStyleIdx="1" presStyleCnt="3">
        <dgm:presLayoutVars>
          <dgm:chMax val="1"/>
          <dgm:chPref val="1"/>
        </dgm:presLayoutVars>
      </dgm:prSet>
      <dgm:spPr/>
    </dgm:pt>
    <dgm:pt modelId="{594A1A75-EB68-439E-963D-75A57748A5A9}" type="pres">
      <dgm:prSet presAssocID="{F7321071-3861-45A6-AAA9-0F0C60733348}" presName="sibTrans" presStyleCnt="0"/>
      <dgm:spPr/>
    </dgm:pt>
    <dgm:pt modelId="{A9C13B45-43DA-494C-B2FE-08F8F4164B75}" type="pres">
      <dgm:prSet presAssocID="{9DA29985-073F-4BD9-B574-D072F17D0E2D}" presName="compNode" presStyleCnt="0"/>
      <dgm:spPr/>
    </dgm:pt>
    <dgm:pt modelId="{BA479329-6A50-4C1C-8836-FBDEFC147EBF}" type="pres">
      <dgm:prSet presAssocID="{9DA29985-073F-4BD9-B574-D072F17D0E2D}"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D75AE0D4-8C64-43BC-A9F6-F735BF7EC72E}" type="pres">
      <dgm:prSet presAssocID="{9DA29985-073F-4BD9-B574-D072F17D0E2D}" presName="spaceRect" presStyleCnt="0"/>
      <dgm:spPr/>
    </dgm:pt>
    <dgm:pt modelId="{FE30F596-A721-4934-B9D8-657498EA3346}" type="pres">
      <dgm:prSet presAssocID="{9DA29985-073F-4BD9-B574-D072F17D0E2D}" presName="textRect" presStyleLbl="revTx" presStyleIdx="2" presStyleCnt="3">
        <dgm:presLayoutVars>
          <dgm:chMax val="1"/>
          <dgm:chPref val="1"/>
        </dgm:presLayoutVars>
      </dgm:prSet>
      <dgm:spPr/>
    </dgm:pt>
  </dgm:ptLst>
  <dgm:cxnLst>
    <dgm:cxn modelId="{ECC85207-DE47-4151-9BBD-1DE3BD7F7144}" srcId="{FA94ED47-8186-4239-9810-D3DAB096EA10}" destId="{DC81F1F3-2346-4A33-B13D-434201082D60}" srcOrd="1" destOrd="0" parTransId="{10DBFCA5-9924-4AF8-B2BD-FE8FBD341BAA}" sibTransId="{F7321071-3861-45A6-AAA9-0F0C60733348}"/>
    <dgm:cxn modelId="{5BBCC03D-E79D-4A08-8933-8D6585D56C09}" type="presOf" srcId="{DC81F1F3-2346-4A33-B13D-434201082D60}" destId="{DC7394C6-E9A0-4906-A54E-91ADE6E6DA57}" srcOrd="0" destOrd="0" presId="urn:microsoft.com/office/officeart/2018/2/layout/IconLabelList"/>
    <dgm:cxn modelId="{215DC940-106F-471E-8AFE-0D24B8188ED4}" type="presOf" srcId="{FA94ED47-8186-4239-9810-D3DAB096EA10}" destId="{569A5F5B-469C-4FBC-8596-C850A4E505DC}" srcOrd="0" destOrd="0" presId="urn:microsoft.com/office/officeart/2018/2/layout/IconLabelList"/>
    <dgm:cxn modelId="{87ADC06B-2CAA-4D08-9CAA-921C25E421CC}" srcId="{FA94ED47-8186-4239-9810-D3DAB096EA10}" destId="{9DA29985-073F-4BD9-B574-D072F17D0E2D}" srcOrd="2" destOrd="0" parTransId="{6BA96853-C89C-4908-B5F4-4BC13455CCA8}" sibTransId="{470F759D-AB5A-4128-B4EE-D662993A84B0}"/>
    <dgm:cxn modelId="{2F72BA6D-D19C-4F03-A213-2DFADD114794}" type="presOf" srcId="{D879641C-43A4-48D3-A210-8E15BF406E19}" destId="{1E68E575-A4F0-4BC7-AB82-BB545E6E058B}" srcOrd="0" destOrd="0" presId="urn:microsoft.com/office/officeart/2018/2/layout/IconLabelList"/>
    <dgm:cxn modelId="{7F524ABE-8937-469D-8BC5-668F779F76DD}" srcId="{FA94ED47-8186-4239-9810-D3DAB096EA10}" destId="{D879641C-43A4-48D3-A210-8E15BF406E19}" srcOrd="0" destOrd="0" parTransId="{2171B8A1-40D3-4EB3-A90B-AA77440E412B}" sibTransId="{0A7DEDDC-1324-4A69-83F5-4EE30BA07530}"/>
    <dgm:cxn modelId="{B4CFFCC4-F146-4165-80B8-F2D7A893DFF8}" type="presOf" srcId="{9DA29985-073F-4BD9-B574-D072F17D0E2D}" destId="{FE30F596-A721-4934-B9D8-657498EA3346}" srcOrd="0" destOrd="0" presId="urn:microsoft.com/office/officeart/2018/2/layout/IconLabelList"/>
    <dgm:cxn modelId="{1B5D7AF4-6D02-4FF5-A9BE-A37AB8FECA50}" type="presParOf" srcId="{569A5F5B-469C-4FBC-8596-C850A4E505DC}" destId="{8872D531-BB94-4FDD-BAC4-63117B87A48F}" srcOrd="0" destOrd="0" presId="urn:microsoft.com/office/officeart/2018/2/layout/IconLabelList"/>
    <dgm:cxn modelId="{EA91929E-BBAE-48C5-B0A2-5465C671294B}" type="presParOf" srcId="{8872D531-BB94-4FDD-BAC4-63117B87A48F}" destId="{19B9AD93-D09E-49E0-875F-551B2A4C98B7}" srcOrd="0" destOrd="0" presId="urn:microsoft.com/office/officeart/2018/2/layout/IconLabelList"/>
    <dgm:cxn modelId="{00B851AC-C6A7-4BDE-BC24-A079B0CE9E69}" type="presParOf" srcId="{8872D531-BB94-4FDD-BAC4-63117B87A48F}" destId="{7CDFA736-9759-4702-8F85-E0CEA8734013}" srcOrd="1" destOrd="0" presId="urn:microsoft.com/office/officeart/2018/2/layout/IconLabelList"/>
    <dgm:cxn modelId="{B71D8EDF-0228-4CBC-8FD6-B4E77E9729C3}" type="presParOf" srcId="{8872D531-BB94-4FDD-BAC4-63117B87A48F}" destId="{1E68E575-A4F0-4BC7-AB82-BB545E6E058B}" srcOrd="2" destOrd="0" presId="urn:microsoft.com/office/officeart/2018/2/layout/IconLabelList"/>
    <dgm:cxn modelId="{D9AC56D2-8B1E-46F7-B1A2-57910C726400}" type="presParOf" srcId="{569A5F5B-469C-4FBC-8596-C850A4E505DC}" destId="{F214B313-EF5D-403D-AC80-B79AE45BC42F}" srcOrd="1" destOrd="0" presId="urn:microsoft.com/office/officeart/2018/2/layout/IconLabelList"/>
    <dgm:cxn modelId="{22D71C91-F022-4B2F-96B2-27DE8C9CBB1D}" type="presParOf" srcId="{569A5F5B-469C-4FBC-8596-C850A4E505DC}" destId="{7DA62AC8-63AD-4D23-A0E2-023E089C2032}" srcOrd="2" destOrd="0" presId="urn:microsoft.com/office/officeart/2018/2/layout/IconLabelList"/>
    <dgm:cxn modelId="{36557792-5967-485A-AB0B-95C147A14FE7}" type="presParOf" srcId="{7DA62AC8-63AD-4D23-A0E2-023E089C2032}" destId="{FA334765-ECD8-4118-86E5-66A332F6946F}" srcOrd="0" destOrd="0" presId="urn:microsoft.com/office/officeart/2018/2/layout/IconLabelList"/>
    <dgm:cxn modelId="{47182E1A-4695-4667-A864-0CA9D97D325F}" type="presParOf" srcId="{7DA62AC8-63AD-4D23-A0E2-023E089C2032}" destId="{69926447-0395-4029-A092-090AB603C1EA}" srcOrd="1" destOrd="0" presId="urn:microsoft.com/office/officeart/2018/2/layout/IconLabelList"/>
    <dgm:cxn modelId="{01BBF901-CBA9-4C5C-A1EE-4428F79AB497}" type="presParOf" srcId="{7DA62AC8-63AD-4D23-A0E2-023E089C2032}" destId="{DC7394C6-E9A0-4906-A54E-91ADE6E6DA57}" srcOrd="2" destOrd="0" presId="urn:microsoft.com/office/officeart/2018/2/layout/IconLabelList"/>
    <dgm:cxn modelId="{B60411AF-119B-4D20-9066-AA05493712E3}" type="presParOf" srcId="{569A5F5B-469C-4FBC-8596-C850A4E505DC}" destId="{594A1A75-EB68-439E-963D-75A57748A5A9}" srcOrd="3" destOrd="0" presId="urn:microsoft.com/office/officeart/2018/2/layout/IconLabelList"/>
    <dgm:cxn modelId="{7556EC59-B7FB-457D-86AF-9A606E9264C1}" type="presParOf" srcId="{569A5F5B-469C-4FBC-8596-C850A4E505DC}" destId="{A9C13B45-43DA-494C-B2FE-08F8F4164B75}" srcOrd="4" destOrd="0" presId="urn:microsoft.com/office/officeart/2018/2/layout/IconLabelList"/>
    <dgm:cxn modelId="{B9CF14ED-E8BF-4366-A8F2-C836F3F13D16}" type="presParOf" srcId="{A9C13B45-43DA-494C-B2FE-08F8F4164B75}" destId="{BA479329-6A50-4C1C-8836-FBDEFC147EBF}" srcOrd="0" destOrd="0" presId="urn:microsoft.com/office/officeart/2018/2/layout/IconLabelList"/>
    <dgm:cxn modelId="{4099E239-37E6-45B0-BAFC-297BBEE63CB5}" type="presParOf" srcId="{A9C13B45-43DA-494C-B2FE-08F8F4164B75}" destId="{D75AE0D4-8C64-43BC-A9F6-F735BF7EC72E}" srcOrd="1" destOrd="0" presId="urn:microsoft.com/office/officeart/2018/2/layout/IconLabelList"/>
    <dgm:cxn modelId="{8C2EB39A-0B78-4EB1-B6B5-4070CAB266CD}" type="presParOf" srcId="{A9C13B45-43DA-494C-B2FE-08F8F4164B75}" destId="{FE30F596-A721-4934-B9D8-657498EA3346}"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F0A9C-46C1-405F-A035-CAD61ECD851E}">
      <dsp:nvSpPr>
        <dsp:cNvPr id="0" name=""/>
        <dsp:cNvSpPr/>
      </dsp:nvSpPr>
      <dsp:spPr>
        <a:xfrm>
          <a:off x="9659" y="677680"/>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B5AD57C-DFDD-4D10-BAA2-74648ADD5A69}">
      <dsp:nvSpPr>
        <dsp:cNvPr id="0" name=""/>
        <dsp:cNvSpPr/>
      </dsp:nvSpPr>
      <dsp:spPr>
        <a:xfrm>
          <a:off x="316432" y="984453"/>
          <a:ext cx="847278" cy="847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53E90B-DD10-4255-A1B2-7E0478776DD0}">
      <dsp:nvSpPr>
        <dsp:cNvPr id="0" name=""/>
        <dsp:cNvSpPr/>
      </dsp:nvSpPr>
      <dsp:spPr>
        <a:xfrm>
          <a:off x="1783517" y="677680"/>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latin typeface="Segoe UI" panose="020B0502040204020203" pitchFamily="34" charset="0"/>
              <a:cs typeface="Segoe UI" panose="020B0502040204020203" pitchFamily="34" charset="0"/>
            </a:rPr>
            <a:t>Options to find employment in the federal government</a:t>
          </a:r>
          <a:endParaRPr lang="en-US" sz="2400" kern="1200" dirty="0">
            <a:latin typeface="Segoe UI" panose="020B0502040204020203" pitchFamily="34" charset="0"/>
            <a:cs typeface="Segoe UI" panose="020B0502040204020203" pitchFamily="34" charset="0"/>
          </a:endParaRPr>
        </a:p>
      </dsp:txBody>
      <dsp:txXfrm>
        <a:off x="1783517" y="677680"/>
        <a:ext cx="3443372" cy="1460824"/>
      </dsp:txXfrm>
    </dsp:sp>
    <dsp:sp modelId="{30A241BB-7C5B-4292-AD2E-6A60CE646464}">
      <dsp:nvSpPr>
        <dsp:cNvPr id="0" name=""/>
        <dsp:cNvSpPr/>
      </dsp:nvSpPr>
      <dsp:spPr>
        <a:xfrm>
          <a:off x="5826871" y="677680"/>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7FB9630-42DD-43BB-BE4F-5B497D1342F5}">
      <dsp:nvSpPr>
        <dsp:cNvPr id="0" name=""/>
        <dsp:cNvSpPr/>
      </dsp:nvSpPr>
      <dsp:spPr>
        <a:xfrm>
          <a:off x="6133644" y="984453"/>
          <a:ext cx="847278" cy="847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E32353E-CB98-42BC-A4CD-1B7948CB481D}">
      <dsp:nvSpPr>
        <dsp:cNvPr id="0" name=""/>
        <dsp:cNvSpPr/>
      </dsp:nvSpPr>
      <dsp:spPr>
        <a:xfrm>
          <a:off x="7600730" y="677680"/>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latin typeface="Segoe UI" panose="020B0502040204020203" pitchFamily="34" charset="0"/>
              <a:cs typeface="Segoe UI" panose="020B0502040204020203" pitchFamily="34" charset="0"/>
            </a:rPr>
            <a:t>Where to find employment opportunities</a:t>
          </a:r>
          <a:endParaRPr lang="en-US" sz="2400" kern="1200" dirty="0">
            <a:latin typeface="Segoe UI" panose="020B0502040204020203" pitchFamily="34" charset="0"/>
            <a:cs typeface="Segoe UI" panose="020B0502040204020203" pitchFamily="34" charset="0"/>
          </a:endParaRPr>
        </a:p>
      </dsp:txBody>
      <dsp:txXfrm>
        <a:off x="7600730" y="677680"/>
        <a:ext cx="3443372" cy="1460824"/>
      </dsp:txXfrm>
    </dsp:sp>
    <dsp:sp modelId="{62B02742-7BF0-46AF-920F-9BD10DEAA870}">
      <dsp:nvSpPr>
        <dsp:cNvPr id="0" name=""/>
        <dsp:cNvSpPr/>
      </dsp:nvSpPr>
      <dsp:spPr>
        <a:xfrm>
          <a:off x="9659" y="3014519"/>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F2BF08E-4A7D-4215-B635-6DF9CFAE47C6}">
      <dsp:nvSpPr>
        <dsp:cNvPr id="0" name=""/>
        <dsp:cNvSpPr/>
      </dsp:nvSpPr>
      <dsp:spPr>
        <a:xfrm>
          <a:off x="316432" y="3321292"/>
          <a:ext cx="847278" cy="8472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28C958-F319-4E17-BB4A-21A9FE782EAB}">
      <dsp:nvSpPr>
        <dsp:cNvPr id="0" name=""/>
        <dsp:cNvSpPr/>
      </dsp:nvSpPr>
      <dsp:spPr>
        <a:xfrm>
          <a:off x="1783517" y="3014519"/>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a:latin typeface="Segoe UI" panose="020B0502040204020203" pitchFamily="34" charset="0"/>
              <a:cs typeface="Segoe UI" panose="020B0502040204020203" pitchFamily="34" charset="0"/>
            </a:rPr>
            <a:t>GC Jobs Applications</a:t>
          </a:r>
          <a:endParaRPr lang="en-US" sz="2400" kern="1200">
            <a:latin typeface="Segoe UI" panose="020B0502040204020203" pitchFamily="34" charset="0"/>
            <a:cs typeface="Segoe UI" panose="020B0502040204020203" pitchFamily="34" charset="0"/>
          </a:endParaRPr>
        </a:p>
      </dsp:txBody>
      <dsp:txXfrm>
        <a:off x="1783517" y="3014519"/>
        <a:ext cx="3443372" cy="1460824"/>
      </dsp:txXfrm>
    </dsp:sp>
    <dsp:sp modelId="{CFEDAD09-F41B-4094-A8A0-7B0BB9CBF7F6}">
      <dsp:nvSpPr>
        <dsp:cNvPr id="0" name=""/>
        <dsp:cNvSpPr/>
      </dsp:nvSpPr>
      <dsp:spPr>
        <a:xfrm>
          <a:off x="5826871" y="3014519"/>
          <a:ext cx="1460824" cy="146082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A58E603-7580-4A1F-91C5-641B783BA16E}">
      <dsp:nvSpPr>
        <dsp:cNvPr id="0" name=""/>
        <dsp:cNvSpPr/>
      </dsp:nvSpPr>
      <dsp:spPr>
        <a:xfrm>
          <a:off x="6133644" y="3321292"/>
          <a:ext cx="847278" cy="847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2D7153-A68E-4922-8AC1-0CAEA20274FB}">
      <dsp:nvSpPr>
        <dsp:cNvPr id="0" name=""/>
        <dsp:cNvSpPr/>
      </dsp:nvSpPr>
      <dsp:spPr>
        <a:xfrm>
          <a:off x="7600730" y="3014519"/>
          <a:ext cx="3443372" cy="146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a:latin typeface="Segoe UI" panose="020B0502040204020203" pitchFamily="34" charset="0"/>
              <a:cs typeface="Segoe UI" panose="020B0502040204020203" pitchFamily="34" charset="0"/>
            </a:rPr>
            <a:t>How to shine in an Assessment</a:t>
          </a:r>
          <a:endParaRPr lang="en-US" sz="2400" kern="1200">
            <a:latin typeface="Segoe UI" panose="020B0502040204020203" pitchFamily="34" charset="0"/>
            <a:cs typeface="Segoe UI" panose="020B0502040204020203" pitchFamily="34" charset="0"/>
          </a:endParaRPr>
        </a:p>
      </dsp:txBody>
      <dsp:txXfrm>
        <a:off x="7600730" y="3014519"/>
        <a:ext cx="3443372" cy="1460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B0E94-44E9-4B8A-B630-7AC2610865AF}">
      <dsp:nvSpPr>
        <dsp:cNvPr id="0" name=""/>
        <dsp:cNvSpPr/>
      </dsp:nvSpPr>
      <dsp:spPr>
        <a:xfrm>
          <a:off x="0" y="596"/>
          <a:ext cx="10739070" cy="13965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88DC6C-C73D-446F-9548-17183E2D6485}">
      <dsp:nvSpPr>
        <dsp:cNvPr id="0" name=""/>
        <dsp:cNvSpPr/>
      </dsp:nvSpPr>
      <dsp:spPr>
        <a:xfrm>
          <a:off x="422468" y="314829"/>
          <a:ext cx="768124" cy="768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948685-2965-4407-8992-BE43A49B9942}">
      <dsp:nvSpPr>
        <dsp:cNvPr id="0" name=""/>
        <dsp:cNvSpPr/>
      </dsp:nvSpPr>
      <dsp:spPr>
        <a:xfrm>
          <a:off x="1613060" y="596"/>
          <a:ext cx="9126010" cy="139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06" tIns="147806" rIns="147806" bIns="147806" numCol="1" spcCol="1270" anchor="ctr" anchorCtr="0">
          <a:noAutofit/>
        </a:bodyPr>
        <a:lstStyle/>
        <a:p>
          <a:pPr marL="0" lvl="0" indent="0" algn="l" defTabSz="1111250">
            <a:lnSpc>
              <a:spcPct val="100000"/>
            </a:lnSpc>
            <a:spcBef>
              <a:spcPct val="0"/>
            </a:spcBef>
            <a:spcAft>
              <a:spcPct val="35000"/>
            </a:spcAft>
            <a:buNone/>
          </a:pPr>
          <a:r>
            <a:rPr lang="en-CA" sz="2500" kern="1200" noProof="0" dirty="0">
              <a:latin typeface="Segoe UI" panose="020B0502040204020203" pitchFamily="34" charset="0"/>
              <a:cs typeface="Segoe UI" panose="020B0502040204020203" pitchFamily="34" charset="0"/>
            </a:rPr>
            <a:t>Seek out a “bridging” opportunity</a:t>
          </a:r>
        </a:p>
      </dsp:txBody>
      <dsp:txXfrm>
        <a:off x="1613060" y="596"/>
        <a:ext cx="9126010" cy="1396589"/>
      </dsp:txXfrm>
    </dsp:sp>
    <dsp:sp modelId="{FDD20AEA-303C-49E5-8295-4AB7DB352D28}">
      <dsp:nvSpPr>
        <dsp:cNvPr id="0" name=""/>
        <dsp:cNvSpPr/>
      </dsp:nvSpPr>
      <dsp:spPr>
        <a:xfrm>
          <a:off x="0" y="1746333"/>
          <a:ext cx="10739070" cy="13965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8E37B3-A3E7-4D8B-A0A1-BDCA87FAF40F}">
      <dsp:nvSpPr>
        <dsp:cNvPr id="0" name=""/>
        <dsp:cNvSpPr/>
      </dsp:nvSpPr>
      <dsp:spPr>
        <a:xfrm>
          <a:off x="422468" y="2060565"/>
          <a:ext cx="768124" cy="768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A6EF1C-91E1-4CA0-8ECA-456C1C90FFDC}">
      <dsp:nvSpPr>
        <dsp:cNvPr id="0" name=""/>
        <dsp:cNvSpPr/>
      </dsp:nvSpPr>
      <dsp:spPr>
        <a:xfrm>
          <a:off x="1613060" y="1746333"/>
          <a:ext cx="9126010" cy="139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06" tIns="147806" rIns="147806" bIns="147806" numCol="1" spcCol="1270" anchor="ctr" anchorCtr="0">
          <a:noAutofit/>
        </a:bodyPr>
        <a:lstStyle/>
        <a:p>
          <a:pPr marL="0" lvl="0" indent="0" algn="l" defTabSz="1111250">
            <a:lnSpc>
              <a:spcPct val="100000"/>
            </a:lnSpc>
            <a:spcBef>
              <a:spcPct val="0"/>
            </a:spcBef>
            <a:spcAft>
              <a:spcPct val="35000"/>
            </a:spcAft>
            <a:buNone/>
          </a:pPr>
          <a:r>
            <a:rPr lang="en-CA" sz="2500" kern="1200" noProof="0" dirty="0">
              <a:latin typeface="Segoe UI" panose="020B0502040204020203" pitchFamily="34" charset="0"/>
              <a:cs typeface="Segoe UI" panose="020B0502040204020203" pitchFamily="34" charset="0"/>
            </a:rPr>
            <a:t>Apply to specific job opportunities on GC Jobs</a:t>
          </a:r>
        </a:p>
      </dsp:txBody>
      <dsp:txXfrm>
        <a:off x="1613060" y="1746333"/>
        <a:ext cx="9126010" cy="1396589"/>
      </dsp:txXfrm>
    </dsp:sp>
    <dsp:sp modelId="{5C5EBF9C-320B-4DDC-9CF0-86526A92744A}">
      <dsp:nvSpPr>
        <dsp:cNvPr id="0" name=""/>
        <dsp:cNvSpPr/>
      </dsp:nvSpPr>
      <dsp:spPr>
        <a:xfrm>
          <a:off x="0" y="3492069"/>
          <a:ext cx="10739070" cy="13965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18ACC93-88DF-4C54-8E88-4637A706353E}">
      <dsp:nvSpPr>
        <dsp:cNvPr id="0" name=""/>
        <dsp:cNvSpPr/>
      </dsp:nvSpPr>
      <dsp:spPr>
        <a:xfrm>
          <a:off x="422468" y="3806302"/>
          <a:ext cx="768124" cy="768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F7DBC3-EDA2-4C33-985A-423F428AA2AB}">
      <dsp:nvSpPr>
        <dsp:cNvPr id="0" name=""/>
        <dsp:cNvSpPr/>
      </dsp:nvSpPr>
      <dsp:spPr>
        <a:xfrm>
          <a:off x="1613060" y="3492069"/>
          <a:ext cx="9126010" cy="139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06" tIns="147806" rIns="147806" bIns="147806" numCol="1" spcCol="1270" anchor="ctr" anchorCtr="0">
          <a:noAutofit/>
        </a:bodyPr>
        <a:lstStyle/>
        <a:p>
          <a:pPr marL="0" lvl="0" indent="0" algn="l" defTabSz="1111250">
            <a:lnSpc>
              <a:spcPct val="100000"/>
            </a:lnSpc>
            <a:spcBef>
              <a:spcPct val="0"/>
            </a:spcBef>
            <a:spcAft>
              <a:spcPct val="35000"/>
            </a:spcAft>
            <a:buNone/>
          </a:pPr>
          <a:r>
            <a:rPr lang="en-CA" sz="2500" kern="1200" noProof="0" dirty="0">
              <a:latin typeface="Segoe UI" panose="020B0502040204020203" pitchFamily="34" charset="0"/>
              <a:cs typeface="Segoe UI" panose="020B0502040204020203" pitchFamily="34" charset="0"/>
            </a:rPr>
            <a:t>Network for more opportunities!</a:t>
          </a:r>
        </a:p>
      </dsp:txBody>
      <dsp:txXfrm>
        <a:off x="1613060" y="3492069"/>
        <a:ext cx="9126010" cy="1396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F806C-801F-4BBE-99EB-DEDF5A898090}">
      <dsp:nvSpPr>
        <dsp:cNvPr id="0" name=""/>
        <dsp:cNvSpPr/>
      </dsp:nvSpPr>
      <dsp:spPr>
        <a:xfrm>
          <a:off x="0" y="0"/>
          <a:ext cx="3372457" cy="3687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930" tIns="330200" rIns="262930" bIns="330200" numCol="1" spcCol="1270" anchor="t" anchorCtr="0">
          <a:noAutofit/>
        </a:bodyPr>
        <a:lstStyle/>
        <a:p>
          <a:pPr marL="0" lvl="0" indent="0" algn="l" defTabSz="1155700">
            <a:lnSpc>
              <a:spcPct val="90000"/>
            </a:lnSpc>
            <a:spcBef>
              <a:spcPct val="0"/>
            </a:spcBef>
            <a:spcAft>
              <a:spcPct val="35000"/>
            </a:spcAft>
            <a:buNone/>
          </a:pPr>
          <a:r>
            <a:rPr lang="en-CA" sz="2600" kern="1200" dirty="0">
              <a:latin typeface="Segoe UI" panose="020B0502040204020203" pitchFamily="34" charset="0"/>
              <a:cs typeface="Segoe UI" panose="020B0502040204020203" pitchFamily="34" charset="0"/>
            </a:rPr>
            <a:t>Go to </a:t>
          </a:r>
          <a:r>
            <a:rPr lang="en-CA" sz="2600" u="sng" kern="1200" dirty="0">
              <a:latin typeface="Segoe UI" panose="020B0502040204020203" pitchFamily="34" charset="0"/>
              <a:cs typeface="Segoe UI" panose="020B0502040204020203" pitchFamily="34" charset="0"/>
              <a:hlinkClick xmlns:r="http://schemas.openxmlformats.org/officeDocument/2006/relationships" r:id="rId1"/>
            </a:rPr>
            <a:t>GC Jobs</a:t>
          </a:r>
          <a:r>
            <a:rPr lang="en-CA" sz="2600" kern="1200" dirty="0">
              <a:latin typeface="Segoe UI" panose="020B0502040204020203" pitchFamily="34" charset="0"/>
              <a:cs typeface="Segoe UI" panose="020B0502040204020203" pitchFamily="34" charset="0"/>
            </a:rPr>
            <a:t> </a:t>
          </a:r>
          <a:endParaRPr lang="en-US" sz="2600" kern="1200" dirty="0">
            <a:latin typeface="Segoe UI" panose="020B0502040204020203" pitchFamily="34" charset="0"/>
            <a:cs typeface="Segoe UI" panose="020B0502040204020203" pitchFamily="34" charset="0"/>
          </a:endParaRPr>
        </a:p>
      </dsp:txBody>
      <dsp:txXfrm>
        <a:off x="0" y="1401368"/>
        <a:ext cx="3372457" cy="2212687"/>
      </dsp:txXfrm>
    </dsp:sp>
    <dsp:sp modelId="{E0CF6A4D-4D38-4464-A719-BBB9BA27BB3D}">
      <dsp:nvSpPr>
        <dsp:cNvPr id="0" name=""/>
        <dsp:cNvSpPr/>
      </dsp:nvSpPr>
      <dsp:spPr>
        <a:xfrm>
          <a:off x="1133056" y="368781"/>
          <a:ext cx="1106343" cy="1106343"/>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6255" tIns="12700" rIns="86255" bIns="1270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Segoe UI" panose="020B0502040204020203" pitchFamily="34" charset="0"/>
              <a:cs typeface="Segoe UI" panose="020B0502040204020203" pitchFamily="34" charset="0"/>
            </a:rPr>
            <a:t>1</a:t>
          </a:r>
        </a:p>
      </dsp:txBody>
      <dsp:txXfrm>
        <a:off x="1295076" y="530801"/>
        <a:ext cx="782303" cy="782303"/>
      </dsp:txXfrm>
    </dsp:sp>
    <dsp:sp modelId="{88E3669D-8487-474F-B8DB-C2B62420A591}">
      <dsp:nvSpPr>
        <dsp:cNvPr id="0" name=""/>
        <dsp:cNvSpPr/>
      </dsp:nvSpPr>
      <dsp:spPr>
        <a:xfrm>
          <a:off x="0" y="3687741"/>
          <a:ext cx="33724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AD12B-D385-441A-805C-050A7FA8A62A}">
      <dsp:nvSpPr>
        <dsp:cNvPr id="0" name=""/>
        <dsp:cNvSpPr/>
      </dsp:nvSpPr>
      <dsp:spPr>
        <a:xfrm>
          <a:off x="3709703" y="0"/>
          <a:ext cx="3372457" cy="3687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930" tIns="330200" rIns="262930" bIns="330200" numCol="1" spcCol="1270" anchor="t" anchorCtr="0">
          <a:noAutofit/>
        </a:bodyPr>
        <a:lstStyle/>
        <a:p>
          <a:pPr marL="0" lvl="0" indent="0" algn="l" defTabSz="1155700">
            <a:lnSpc>
              <a:spcPct val="90000"/>
            </a:lnSpc>
            <a:spcBef>
              <a:spcPct val="0"/>
            </a:spcBef>
            <a:spcAft>
              <a:spcPct val="35000"/>
            </a:spcAft>
            <a:buNone/>
          </a:pPr>
          <a:r>
            <a:rPr lang="en-CA" sz="2600" kern="1200" dirty="0">
              <a:latin typeface="Segoe UI" panose="020B0502040204020203" pitchFamily="34" charset="0"/>
              <a:cs typeface="Segoe UI" panose="020B0502040204020203" pitchFamily="34" charset="0"/>
            </a:rPr>
            <a:t>Click on “How to apply”</a:t>
          </a:r>
          <a:endParaRPr lang="en-US" sz="2600" kern="1200" dirty="0">
            <a:latin typeface="Segoe UI" panose="020B0502040204020203" pitchFamily="34" charset="0"/>
            <a:cs typeface="Segoe UI" panose="020B0502040204020203" pitchFamily="34" charset="0"/>
          </a:endParaRPr>
        </a:p>
      </dsp:txBody>
      <dsp:txXfrm>
        <a:off x="3709703" y="1401368"/>
        <a:ext cx="3372457" cy="2212687"/>
      </dsp:txXfrm>
    </dsp:sp>
    <dsp:sp modelId="{889881A1-580F-47F3-BB17-D937D42CE2E1}">
      <dsp:nvSpPr>
        <dsp:cNvPr id="0" name=""/>
        <dsp:cNvSpPr/>
      </dsp:nvSpPr>
      <dsp:spPr>
        <a:xfrm>
          <a:off x="4842760" y="368781"/>
          <a:ext cx="1106343" cy="1106343"/>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6255" tIns="12700" rIns="86255"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Segoe UI" panose="020B0502040204020203" pitchFamily="34" charset="0"/>
              <a:cs typeface="Segoe UI" panose="020B0502040204020203" pitchFamily="34" charset="0"/>
            </a:rPr>
            <a:t>2</a:t>
          </a:r>
        </a:p>
      </dsp:txBody>
      <dsp:txXfrm>
        <a:off x="5004780" y="530801"/>
        <a:ext cx="782303" cy="782303"/>
      </dsp:txXfrm>
    </dsp:sp>
    <dsp:sp modelId="{3A541B22-6E66-4D82-AD29-576414C4BAF1}">
      <dsp:nvSpPr>
        <dsp:cNvPr id="0" name=""/>
        <dsp:cNvSpPr/>
      </dsp:nvSpPr>
      <dsp:spPr>
        <a:xfrm>
          <a:off x="3709703" y="3687741"/>
          <a:ext cx="33724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C1623-AFCB-46C0-80D7-A59A4B43AB6C}">
      <dsp:nvSpPr>
        <dsp:cNvPr id="0" name=""/>
        <dsp:cNvSpPr/>
      </dsp:nvSpPr>
      <dsp:spPr>
        <a:xfrm>
          <a:off x="7419406" y="0"/>
          <a:ext cx="3372457" cy="3687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930" tIns="330200" rIns="262930" bIns="330200" numCol="1" spcCol="1270" anchor="t" anchorCtr="0">
          <a:noAutofit/>
        </a:bodyPr>
        <a:lstStyle/>
        <a:p>
          <a:pPr marL="0" lvl="0" indent="0" algn="l" defTabSz="1155700">
            <a:lnSpc>
              <a:spcPct val="90000"/>
            </a:lnSpc>
            <a:spcBef>
              <a:spcPct val="0"/>
            </a:spcBef>
            <a:spcAft>
              <a:spcPct val="35000"/>
            </a:spcAft>
            <a:buNone/>
          </a:pPr>
          <a:r>
            <a:rPr lang="en-CA" sz="2600" kern="1200">
              <a:latin typeface="Segoe UI" panose="020B0502040204020203" pitchFamily="34" charset="0"/>
              <a:cs typeface="Segoe UI" panose="020B0502040204020203" pitchFamily="34" charset="0"/>
            </a:rPr>
            <a:t>Register for job alerts</a:t>
          </a:r>
          <a:endParaRPr lang="en-US" sz="2600" kern="1200">
            <a:latin typeface="Segoe UI" panose="020B0502040204020203" pitchFamily="34" charset="0"/>
            <a:cs typeface="Segoe UI" panose="020B0502040204020203" pitchFamily="34" charset="0"/>
          </a:endParaRPr>
        </a:p>
      </dsp:txBody>
      <dsp:txXfrm>
        <a:off x="7419406" y="1401368"/>
        <a:ext cx="3372457" cy="2212687"/>
      </dsp:txXfrm>
    </dsp:sp>
    <dsp:sp modelId="{105D49F0-E5DF-4C97-B5C0-1E835DC8CC37}">
      <dsp:nvSpPr>
        <dsp:cNvPr id="0" name=""/>
        <dsp:cNvSpPr/>
      </dsp:nvSpPr>
      <dsp:spPr>
        <a:xfrm>
          <a:off x="8552463" y="368781"/>
          <a:ext cx="1106343" cy="1106343"/>
        </a:xfrm>
        <a:prstGeom prst="ellips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6255" tIns="12700" rIns="86255"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Segoe UI" panose="020B0502040204020203" pitchFamily="34" charset="0"/>
              <a:cs typeface="Segoe UI" panose="020B0502040204020203" pitchFamily="34" charset="0"/>
            </a:rPr>
            <a:t>3</a:t>
          </a:r>
        </a:p>
      </dsp:txBody>
      <dsp:txXfrm>
        <a:off x="8714483" y="530801"/>
        <a:ext cx="782303" cy="782303"/>
      </dsp:txXfrm>
    </dsp:sp>
    <dsp:sp modelId="{32B7D8C6-0BA6-4FFB-ABEB-3407B4E1DF35}">
      <dsp:nvSpPr>
        <dsp:cNvPr id="0" name=""/>
        <dsp:cNvSpPr/>
      </dsp:nvSpPr>
      <dsp:spPr>
        <a:xfrm>
          <a:off x="7419406" y="3687741"/>
          <a:ext cx="337245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40FCF-5518-471D-A2C2-498A871EF49E}">
      <dsp:nvSpPr>
        <dsp:cNvPr id="0" name=""/>
        <dsp:cNvSpPr/>
      </dsp:nvSpPr>
      <dsp:spPr>
        <a:xfrm>
          <a:off x="1349" y="457019"/>
          <a:ext cx="4736144" cy="30074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FABAF-26CE-425F-9FAD-31A5681B4000}">
      <dsp:nvSpPr>
        <dsp:cNvPr id="0" name=""/>
        <dsp:cNvSpPr/>
      </dsp:nvSpPr>
      <dsp:spPr>
        <a:xfrm>
          <a:off x="527587" y="956946"/>
          <a:ext cx="4736144" cy="300745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noProof="0" dirty="0">
              <a:latin typeface="Segoe UI" panose="020B0502040204020203" pitchFamily="34" charset="0"/>
              <a:cs typeface="Segoe UI" panose="020B0502040204020203" pitchFamily="34" charset="0"/>
            </a:rPr>
            <a:t>Assessment accommodations remove obstacles from the selection process so that you can demonstrate your abilities to your fullest capacity.</a:t>
          </a:r>
        </a:p>
      </dsp:txBody>
      <dsp:txXfrm>
        <a:off x="615672" y="1045031"/>
        <a:ext cx="4559974" cy="2831281"/>
      </dsp:txXfrm>
    </dsp:sp>
    <dsp:sp modelId="{164D8A99-CE31-492F-AC63-D835C6649A86}">
      <dsp:nvSpPr>
        <dsp:cNvPr id="0" name=""/>
        <dsp:cNvSpPr/>
      </dsp:nvSpPr>
      <dsp:spPr>
        <a:xfrm>
          <a:off x="5789970" y="457019"/>
          <a:ext cx="4736144" cy="30074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7FA2B-CC21-4F16-82A6-960F595A8A9E}">
      <dsp:nvSpPr>
        <dsp:cNvPr id="0" name=""/>
        <dsp:cNvSpPr/>
      </dsp:nvSpPr>
      <dsp:spPr>
        <a:xfrm>
          <a:off x="6316208" y="956946"/>
          <a:ext cx="4736144" cy="300745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noProof="0" dirty="0">
              <a:latin typeface="Segoe UI" panose="020B0502040204020203" pitchFamily="34" charset="0"/>
              <a:cs typeface="Segoe UI" panose="020B0502040204020203" pitchFamily="34" charset="0"/>
            </a:rPr>
            <a:t>If you are contacted for a test or interview and require adjustments to the way you are assessed, you should inform the hiring organization of your needs.</a:t>
          </a:r>
        </a:p>
      </dsp:txBody>
      <dsp:txXfrm>
        <a:off x="6404293" y="1045031"/>
        <a:ext cx="4559974" cy="2831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D41CD-21EB-49A5-AEE5-EF62BC434D50}">
      <dsp:nvSpPr>
        <dsp:cNvPr id="0" name=""/>
        <dsp:cNvSpPr/>
      </dsp:nvSpPr>
      <dsp:spPr>
        <a:xfrm>
          <a:off x="448490" y="1519408"/>
          <a:ext cx="1303875" cy="1303875"/>
        </a:xfrm>
        <a:prstGeom prst="ellipse">
          <a:avLst/>
        </a:prstGeom>
        <a:solidFill>
          <a:schemeClr val="accent2">
            <a:lumMod val="20000"/>
            <a:lumOff val="80000"/>
          </a:schemeClr>
        </a:solidFill>
        <a:ln>
          <a:noFill/>
        </a:ln>
        <a:effectLst/>
      </dsp:spPr>
      <dsp:style>
        <a:lnRef idx="0">
          <a:scrgbClr r="0" g="0" b="0"/>
        </a:lnRef>
        <a:fillRef idx="1">
          <a:scrgbClr r="0" g="0" b="0"/>
        </a:fillRef>
        <a:effectRef idx="2">
          <a:scrgbClr r="0" g="0" b="0"/>
        </a:effectRef>
        <a:fontRef idx="minor"/>
      </dsp:style>
    </dsp:sp>
    <dsp:sp modelId="{DFAC53FB-8BD2-4A02-9627-BDBCA20369CC}">
      <dsp:nvSpPr>
        <dsp:cNvPr id="0" name=""/>
        <dsp:cNvSpPr/>
      </dsp:nvSpPr>
      <dsp:spPr>
        <a:xfrm>
          <a:off x="726365" y="1797283"/>
          <a:ext cx="748125" cy="74812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A13FAD-2CFA-48D2-B3ED-0C12ABB6A958}">
      <dsp:nvSpPr>
        <dsp:cNvPr id="0" name=""/>
        <dsp:cNvSpPr/>
      </dsp:nvSpPr>
      <dsp:spPr>
        <a:xfrm>
          <a:off x="31677" y="3229408"/>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Demonstrating self-awareness</a:t>
          </a:r>
          <a:endParaRPr lang="en-US" sz="1800" kern="1200"/>
        </a:p>
      </dsp:txBody>
      <dsp:txXfrm>
        <a:off x="31677" y="3229408"/>
        <a:ext cx="2137500" cy="720000"/>
      </dsp:txXfrm>
    </dsp:sp>
    <dsp:sp modelId="{23B70295-45ED-4A01-8740-DE3A86522EBD}">
      <dsp:nvSpPr>
        <dsp:cNvPr id="0" name=""/>
        <dsp:cNvSpPr/>
      </dsp:nvSpPr>
      <dsp:spPr>
        <a:xfrm>
          <a:off x="2960052" y="1519408"/>
          <a:ext cx="1303875" cy="1303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6E5DDF-E08F-464B-BB79-E0411CD43C30}">
      <dsp:nvSpPr>
        <dsp:cNvPr id="0" name=""/>
        <dsp:cNvSpPr/>
      </dsp:nvSpPr>
      <dsp:spPr>
        <a:xfrm>
          <a:off x="3237927" y="1797283"/>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52DD94-EB7F-4EB1-9634-85E400045787}">
      <dsp:nvSpPr>
        <dsp:cNvPr id="0" name=""/>
        <dsp:cNvSpPr/>
      </dsp:nvSpPr>
      <dsp:spPr>
        <a:xfrm>
          <a:off x="2543240" y="3229408"/>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Building a library of experiences</a:t>
          </a:r>
          <a:endParaRPr lang="en-US" sz="1800" kern="1200"/>
        </a:p>
      </dsp:txBody>
      <dsp:txXfrm>
        <a:off x="2543240" y="3229408"/>
        <a:ext cx="2137500" cy="720000"/>
      </dsp:txXfrm>
    </dsp:sp>
    <dsp:sp modelId="{A1128F5A-A5EF-493E-9066-21773516C778}">
      <dsp:nvSpPr>
        <dsp:cNvPr id="0" name=""/>
        <dsp:cNvSpPr/>
      </dsp:nvSpPr>
      <dsp:spPr>
        <a:xfrm>
          <a:off x="5471615" y="1519408"/>
          <a:ext cx="1303875" cy="1303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AB29B2-A679-4ED4-A53F-ECEF3DF6D670}">
      <dsp:nvSpPr>
        <dsp:cNvPr id="0" name=""/>
        <dsp:cNvSpPr/>
      </dsp:nvSpPr>
      <dsp:spPr>
        <a:xfrm>
          <a:off x="5636074" y="1686897"/>
          <a:ext cx="974956" cy="968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10FA25A-51B4-4FF6-BC59-B414A211EDBA}">
      <dsp:nvSpPr>
        <dsp:cNvPr id="0" name=""/>
        <dsp:cNvSpPr/>
      </dsp:nvSpPr>
      <dsp:spPr>
        <a:xfrm>
          <a:off x="5054802" y="3229408"/>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Overcoming barriers</a:t>
          </a:r>
          <a:endParaRPr lang="en-US" sz="1800" kern="1200"/>
        </a:p>
      </dsp:txBody>
      <dsp:txXfrm>
        <a:off x="5054802" y="3229408"/>
        <a:ext cx="2137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3DA7-7994-4882-8D74-73D09629BCD8}">
      <dsp:nvSpPr>
        <dsp:cNvPr id="0" name=""/>
        <dsp:cNvSpPr/>
      </dsp:nvSpPr>
      <dsp:spPr>
        <a:xfrm>
          <a:off x="0" y="785"/>
          <a:ext cx="6141046" cy="1837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7836C9-F42E-497D-93B4-FF87E1ECB11A}">
      <dsp:nvSpPr>
        <dsp:cNvPr id="0" name=""/>
        <dsp:cNvSpPr/>
      </dsp:nvSpPr>
      <dsp:spPr>
        <a:xfrm>
          <a:off x="555786" y="414180"/>
          <a:ext cx="1010520" cy="1010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8F96AA-3F12-4F3B-9147-7BAE381148A0}">
      <dsp:nvSpPr>
        <dsp:cNvPr id="0" name=""/>
        <dsp:cNvSpPr/>
      </dsp:nvSpPr>
      <dsp:spPr>
        <a:xfrm>
          <a:off x="2122093" y="785"/>
          <a:ext cx="4018952" cy="183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49" tIns="194449" rIns="194449" bIns="194449" numCol="1" spcCol="1270" anchor="ctr" anchorCtr="0">
          <a:noAutofit/>
        </a:bodyPr>
        <a:lstStyle/>
        <a:p>
          <a:pPr marL="0" lvl="0" indent="0" algn="l" defTabSz="755650">
            <a:lnSpc>
              <a:spcPct val="100000"/>
            </a:lnSpc>
            <a:spcBef>
              <a:spcPct val="0"/>
            </a:spcBef>
            <a:spcAft>
              <a:spcPct val="35000"/>
            </a:spcAft>
            <a:buNone/>
          </a:pPr>
          <a:r>
            <a:rPr lang="en-US" sz="1700" kern="1200">
              <a:latin typeface="Segoe UI" panose="020B0502040204020203" pitchFamily="34" charset="0"/>
              <a:cs typeface="Segoe UI" panose="020B0502040204020203" pitchFamily="34" charset="0"/>
            </a:rPr>
            <a:t>Reflect on what you perceive to be your strengths and areas you’d like to develop</a:t>
          </a:r>
        </a:p>
      </dsp:txBody>
      <dsp:txXfrm>
        <a:off x="2122093" y="785"/>
        <a:ext cx="4018952" cy="1837310"/>
      </dsp:txXfrm>
    </dsp:sp>
    <dsp:sp modelId="{49B330A6-89DC-4547-9DAE-DE11CC2D9FD4}">
      <dsp:nvSpPr>
        <dsp:cNvPr id="0" name=""/>
        <dsp:cNvSpPr/>
      </dsp:nvSpPr>
      <dsp:spPr>
        <a:xfrm>
          <a:off x="0" y="2297423"/>
          <a:ext cx="6141046" cy="1837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2CFC6A0-F6C6-425A-BEA8-07AC6C792670}">
      <dsp:nvSpPr>
        <dsp:cNvPr id="0" name=""/>
        <dsp:cNvSpPr/>
      </dsp:nvSpPr>
      <dsp:spPr>
        <a:xfrm>
          <a:off x="555786" y="2710818"/>
          <a:ext cx="1010520" cy="1010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1F3A07-7C4B-4D66-9952-6DC3C5B0A439}">
      <dsp:nvSpPr>
        <dsp:cNvPr id="0" name=""/>
        <dsp:cNvSpPr/>
      </dsp:nvSpPr>
      <dsp:spPr>
        <a:xfrm>
          <a:off x="2122093" y="2297423"/>
          <a:ext cx="4018952" cy="183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49" tIns="194449" rIns="194449" bIns="194449" numCol="1" spcCol="1270" anchor="ctr" anchorCtr="0">
          <a:noAutofit/>
        </a:bodyPr>
        <a:lstStyle/>
        <a:p>
          <a:pPr marL="0" lvl="0" indent="0" algn="l" defTabSz="755650">
            <a:lnSpc>
              <a:spcPct val="100000"/>
            </a:lnSpc>
            <a:spcBef>
              <a:spcPct val="0"/>
            </a:spcBef>
            <a:spcAft>
              <a:spcPct val="35000"/>
            </a:spcAft>
            <a:buNone/>
          </a:pPr>
          <a:r>
            <a:rPr lang="en-US" sz="1700" kern="1200">
              <a:latin typeface="Segoe UI" panose="020B0502040204020203" pitchFamily="34" charset="0"/>
              <a:cs typeface="Segoe UI" panose="020B0502040204020203" pitchFamily="34" charset="0"/>
            </a:rPr>
            <a:t>Think of situations that challenged you. What did you do about it? What did you learn about yourself? What would you do differently as a result? </a:t>
          </a:r>
        </a:p>
      </dsp:txBody>
      <dsp:txXfrm>
        <a:off x="2122093" y="2297423"/>
        <a:ext cx="4018952" cy="1837310"/>
      </dsp:txXfrm>
    </dsp:sp>
    <dsp:sp modelId="{BE508A4D-0AF4-4891-B8C9-6E79D9278879}">
      <dsp:nvSpPr>
        <dsp:cNvPr id="0" name=""/>
        <dsp:cNvSpPr/>
      </dsp:nvSpPr>
      <dsp:spPr>
        <a:xfrm>
          <a:off x="0" y="4594061"/>
          <a:ext cx="6141046" cy="1837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345DE0-D574-4992-B709-D260D9BE7334}">
      <dsp:nvSpPr>
        <dsp:cNvPr id="0" name=""/>
        <dsp:cNvSpPr/>
      </dsp:nvSpPr>
      <dsp:spPr>
        <a:xfrm>
          <a:off x="555786" y="5007456"/>
          <a:ext cx="1010520" cy="1010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C19F10-ED4E-43C4-9BB5-41B73564266E}">
      <dsp:nvSpPr>
        <dsp:cNvPr id="0" name=""/>
        <dsp:cNvSpPr/>
      </dsp:nvSpPr>
      <dsp:spPr>
        <a:xfrm>
          <a:off x="2122093" y="4594061"/>
          <a:ext cx="4018952" cy="183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449" tIns="194449" rIns="194449" bIns="194449" numCol="1" spcCol="1270" anchor="ctr" anchorCtr="0">
          <a:noAutofit/>
        </a:bodyPr>
        <a:lstStyle/>
        <a:p>
          <a:pPr marL="0" lvl="0" indent="0" algn="l" defTabSz="755650">
            <a:lnSpc>
              <a:spcPct val="100000"/>
            </a:lnSpc>
            <a:spcBef>
              <a:spcPct val="0"/>
            </a:spcBef>
            <a:spcAft>
              <a:spcPct val="35000"/>
            </a:spcAft>
            <a:buNone/>
          </a:pPr>
          <a:r>
            <a:rPr lang="en-US" sz="1700" kern="1200">
              <a:latin typeface="Segoe UI" panose="020B0502040204020203" pitchFamily="34" charset="0"/>
              <a:cs typeface="Segoe UI" panose="020B0502040204020203" pitchFamily="34" charset="0"/>
            </a:rPr>
            <a:t>Don’t simply repeat competencies, tell a story</a:t>
          </a:r>
        </a:p>
      </dsp:txBody>
      <dsp:txXfrm>
        <a:off x="2122093" y="4594061"/>
        <a:ext cx="4018952" cy="1837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08C45-01DE-4B35-AD58-ACBF8238B7A1}">
      <dsp:nvSpPr>
        <dsp:cNvPr id="0" name=""/>
        <dsp:cNvSpPr/>
      </dsp:nvSpPr>
      <dsp:spPr>
        <a:xfrm>
          <a:off x="376507" y="404506"/>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E8C8172-6F92-4FF7-B2A0-FA4DF8EB4F9A}">
      <dsp:nvSpPr>
        <dsp:cNvPr id="0" name=""/>
        <dsp:cNvSpPr/>
      </dsp:nvSpPr>
      <dsp:spPr>
        <a:xfrm>
          <a:off x="572174" y="600173"/>
          <a:ext cx="540414" cy="540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EC2F36C-B441-47D8-B23E-ABD7BE323E78}">
      <dsp:nvSpPr>
        <dsp:cNvPr id="0" name=""/>
        <dsp:cNvSpPr/>
      </dsp:nvSpPr>
      <dsp:spPr>
        <a:xfrm>
          <a:off x="1507917" y="404506"/>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Communication</a:t>
          </a:r>
          <a:r>
            <a:rPr lang="en-CA" sz="1600" kern="1200" dirty="0">
              <a:latin typeface="Segoe UI" panose="020B0502040204020203" pitchFamily="34" charset="0"/>
              <a:cs typeface="Segoe UI" panose="020B0502040204020203" pitchFamily="34" charset="0"/>
            </a:rPr>
            <a:t>: speaking, listening, writing.</a:t>
          </a:r>
          <a:endParaRPr lang="en-US" sz="1600" kern="1200" dirty="0">
            <a:latin typeface="Segoe UI" panose="020B0502040204020203" pitchFamily="34" charset="0"/>
            <a:cs typeface="Segoe UI" panose="020B0502040204020203" pitchFamily="34" charset="0"/>
          </a:endParaRPr>
        </a:p>
      </dsp:txBody>
      <dsp:txXfrm>
        <a:off x="1507917" y="404506"/>
        <a:ext cx="2196266" cy="931749"/>
      </dsp:txXfrm>
    </dsp:sp>
    <dsp:sp modelId="{55C84674-C2C5-41DF-8CCF-4BAFB31703E7}">
      <dsp:nvSpPr>
        <dsp:cNvPr id="0" name=""/>
        <dsp:cNvSpPr/>
      </dsp:nvSpPr>
      <dsp:spPr>
        <a:xfrm>
          <a:off x="4086866" y="404506"/>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A0C0C3-5115-49EA-9BFD-390509503260}">
      <dsp:nvSpPr>
        <dsp:cNvPr id="0" name=""/>
        <dsp:cNvSpPr/>
      </dsp:nvSpPr>
      <dsp:spPr>
        <a:xfrm>
          <a:off x="4282533" y="600173"/>
          <a:ext cx="540414" cy="5404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3FD5C4-7563-4710-AEE2-3A4D5DC5A5AA}">
      <dsp:nvSpPr>
        <dsp:cNvPr id="0" name=""/>
        <dsp:cNvSpPr/>
      </dsp:nvSpPr>
      <dsp:spPr>
        <a:xfrm>
          <a:off x="5218276" y="404506"/>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Interpersonal</a:t>
          </a:r>
          <a:r>
            <a:rPr lang="en-CA" sz="1600" kern="1200" dirty="0">
              <a:latin typeface="Segoe UI" panose="020B0502040204020203" pitchFamily="34" charset="0"/>
              <a:cs typeface="Segoe UI" panose="020B0502040204020203" pitchFamily="34" charset="0"/>
            </a:rPr>
            <a:t>: consensus building, networking, negotiating, being a team player.</a:t>
          </a:r>
          <a:endParaRPr lang="en-US" sz="1600" kern="1200" dirty="0">
            <a:latin typeface="Segoe UI" panose="020B0502040204020203" pitchFamily="34" charset="0"/>
            <a:cs typeface="Segoe UI" panose="020B0502040204020203" pitchFamily="34" charset="0"/>
          </a:endParaRPr>
        </a:p>
      </dsp:txBody>
      <dsp:txXfrm>
        <a:off x="5218276" y="404506"/>
        <a:ext cx="2196266" cy="931749"/>
      </dsp:txXfrm>
    </dsp:sp>
    <dsp:sp modelId="{7D00D78F-ED12-48BF-9466-21CF12F77723}">
      <dsp:nvSpPr>
        <dsp:cNvPr id="0" name=""/>
        <dsp:cNvSpPr/>
      </dsp:nvSpPr>
      <dsp:spPr>
        <a:xfrm>
          <a:off x="7797225" y="404506"/>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D13597-D690-4575-8633-49CCC8FA7249}">
      <dsp:nvSpPr>
        <dsp:cNvPr id="0" name=""/>
        <dsp:cNvSpPr/>
      </dsp:nvSpPr>
      <dsp:spPr>
        <a:xfrm>
          <a:off x="7992892" y="600173"/>
          <a:ext cx="540414" cy="5404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FA8379-E7ED-44A9-ABBE-F7A2A15B7B1D}">
      <dsp:nvSpPr>
        <dsp:cNvPr id="0" name=""/>
        <dsp:cNvSpPr/>
      </dsp:nvSpPr>
      <dsp:spPr>
        <a:xfrm>
          <a:off x="8928635" y="404506"/>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Thinking</a:t>
          </a:r>
          <a:r>
            <a:rPr lang="en-CA" sz="1600" kern="1200" dirty="0">
              <a:latin typeface="Segoe UI" panose="020B0502040204020203" pitchFamily="34" charset="0"/>
              <a:cs typeface="Segoe UI" panose="020B0502040204020203" pitchFamily="34" charset="0"/>
            </a:rPr>
            <a:t>: strategic, analytical, creative. </a:t>
          </a:r>
          <a:endParaRPr lang="en-US" sz="1600" kern="1200" dirty="0">
            <a:latin typeface="Segoe UI" panose="020B0502040204020203" pitchFamily="34" charset="0"/>
            <a:cs typeface="Segoe UI" panose="020B0502040204020203" pitchFamily="34" charset="0"/>
          </a:endParaRPr>
        </a:p>
      </dsp:txBody>
      <dsp:txXfrm>
        <a:off x="8928635" y="404506"/>
        <a:ext cx="2196266" cy="931749"/>
      </dsp:txXfrm>
    </dsp:sp>
    <dsp:sp modelId="{61A92E33-A567-43E7-8731-3A91602A3B5C}">
      <dsp:nvSpPr>
        <dsp:cNvPr id="0" name=""/>
        <dsp:cNvSpPr/>
      </dsp:nvSpPr>
      <dsp:spPr>
        <a:xfrm>
          <a:off x="376507" y="2264625"/>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F38805-1653-4472-A4CA-EAE5B7AD354C}">
      <dsp:nvSpPr>
        <dsp:cNvPr id="0" name=""/>
        <dsp:cNvSpPr/>
      </dsp:nvSpPr>
      <dsp:spPr>
        <a:xfrm>
          <a:off x="572174" y="2460293"/>
          <a:ext cx="540414" cy="5404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95E2F6-7DF8-4E1E-8F40-70F2DBDFBFF2}">
      <dsp:nvSpPr>
        <dsp:cNvPr id="0" name=""/>
        <dsp:cNvSpPr/>
      </dsp:nvSpPr>
      <dsp:spPr>
        <a:xfrm>
          <a:off x="1507917" y="2264625"/>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Organizational</a:t>
          </a:r>
          <a:r>
            <a:rPr lang="en-CA" sz="1600" kern="1200" dirty="0">
              <a:latin typeface="Segoe UI" panose="020B0502040204020203" pitchFamily="34" charset="0"/>
              <a:cs typeface="Segoe UI" panose="020B0502040204020203" pitchFamily="34" charset="0"/>
            </a:rPr>
            <a:t>: planning work, organizing resources, getting the job done, measuring progress, dealing with crises, taking calculated risks.</a:t>
          </a:r>
          <a:endParaRPr lang="en-US" sz="1600" kern="1200" dirty="0">
            <a:latin typeface="Segoe UI" panose="020B0502040204020203" pitchFamily="34" charset="0"/>
            <a:cs typeface="Segoe UI" panose="020B0502040204020203" pitchFamily="34" charset="0"/>
          </a:endParaRPr>
        </a:p>
      </dsp:txBody>
      <dsp:txXfrm>
        <a:off x="1507917" y="2264625"/>
        <a:ext cx="2196266" cy="931749"/>
      </dsp:txXfrm>
    </dsp:sp>
    <dsp:sp modelId="{ACB8EE9C-8D9C-448F-BDAA-9FE0A544F618}">
      <dsp:nvSpPr>
        <dsp:cNvPr id="0" name=""/>
        <dsp:cNvSpPr/>
      </dsp:nvSpPr>
      <dsp:spPr>
        <a:xfrm>
          <a:off x="4086866" y="2264625"/>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302127A-DFDC-4BEA-B688-F6BD6799A576}">
      <dsp:nvSpPr>
        <dsp:cNvPr id="0" name=""/>
        <dsp:cNvSpPr/>
      </dsp:nvSpPr>
      <dsp:spPr>
        <a:xfrm>
          <a:off x="4282533" y="2460293"/>
          <a:ext cx="540414" cy="5404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F2AEED-2F7A-4853-B341-D5C0CEAA0CF1}">
      <dsp:nvSpPr>
        <dsp:cNvPr id="0" name=""/>
        <dsp:cNvSpPr/>
      </dsp:nvSpPr>
      <dsp:spPr>
        <a:xfrm>
          <a:off x="5218276" y="2264625"/>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Leadership</a:t>
          </a:r>
          <a:r>
            <a:rPr lang="en-CA" sz="1600" kern="1200" dirty="0">
              <a:latin typeface="Segoe UI" panose="020B0502040204020203" pitchFamily="34" charset="0"/>
              <a:cs typeface="Segoe UI" panose="020B0502040204020203" pitchFamily="34" charset="0"/>
            </a:rPr>
            <a:t>: Key Leadership Competencies (e.g., create vision and strategy)</a:t>
          </a:r>
          <a:endParaRPr lang="en-US" sz="1600" kern="1200" dirty="0">
            <a:latin typeface="Segoe UI" panose="020B0502040204020203" pitchFamily="34" charset="0"/>
            <a:cs typeface="Segoe UI" panose="020B0502040204020203" pitchFamily="34" charset="0"/>
          </a:endParaRPr>
        </a:p>
      </dsp:txBody>
      <dsp:txXfrm>
        <a:off x="5218276" y="2264625"/>
        <a:ext cx="2196266" cy="931749"/>
      </dsp:txXfrm>
    </dsp:sp>
    <dsp:sp modelId="{B85CFEAF-5DFB-4FF2-9C56-E32A5130E71B}">
      <dsp:nvSpPr>
        <dsp:cNvPr id="0" name=""/>
        <dsp:cNvSpPr/>
      </dsp:nvSpPr>
      <dsp:spPr>
        <a:xfrm>
          <a:off x="7797225" y="2264625"/>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E20F83-098D-480B-A841-22194C7AD560}">
      <dsp:nvSpPr>
        <dsp:cNvPr id="0" name=""/>
        <dsp:cNvSpPr/>
      </dsp:nvSpPr>
      <dsp:spPr>
        <a:xfrm>
          <a:off x="7992892" y="2460293"/>
          <a:ext cx="540414" cy="5404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8DBC41-767B-4310-BA44-413151899BD7}">
      <dsp:nvSpPr>
        <dsp:cNvPr id="0" name=""/>
        <dsp:cNvSpPr/>
      </dsp:nvSpPr>
      <dsp:spPr>
        <a:xfrm>
          <a:off x="8928635" y="2264625"/>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Client service</a:t>
          </a:r>
          <a:r>
            <a:rPr lang="en-CA" sz="1600" kern="1200" dirty="0">
              <a:latin typeface="Segoe UI" panose="020B0502040204020203" pitchFamily="34" charset="0"/>
              <a:cs typeface="Segoe UI" panose="020B0502040204020203" pitchFamily="34" charset="0"/>
            </a:rPr>
            <a:t>: service orientation, building partnerships, managing expectations, committing to quality.</a:t>
          </a:r>
          <a:endParaRPr lang="en-US" sz="1600" kern="1200" dirty="0">
            <a:latin typeface="Segoe UI" panose="020B0502040204020203" pitchFamily="34" charset="0"/>
            <a:cs typeface="Segoe UI" panose="020B0502040204020203" pitchFamily="34" charset="0"/>
          </a:endParaRPr>
        </a:p>
      </dsp:txBody>
      <dsp:txXfrm>
        <a:off x="8928635" y="2264625"/>
        <a:ext cx="2196266" cy="931749"/>
      </dsp:txXfrm>
    </dsp:sp>
    <dsp:sp modelId="{9D4AF5CB-1F76-4BA8-83F9-EBA0ED67DE7C}">
      <dsp:nvSpPr>
        <dsp:cNvPr id="0" name=""/>
        <dsp:cNvSpPr/>
      </dsp:nvSpPr>
      <dsp:spPr>
        <a:xfrm>
          <a:off x="376507" y="4124745"/>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B74852-9D5E-46B6-AFC4-5EA8CDAA48A8}">
      <dsp:nvSpPr>
        <dsp:cNvPr id="0" name=""/>
        <dsp:cNvSpPr/>
      </dsp:nvSpPr>
      <dsp:spPr>
        <a:xfrm>
          <a:off x="572174" y="4320412"/>
          <a:ext cx="540414" cy="540414"/>
        </a:xfrm>
        <a:prstGeom prst="rect">
          <a:avLst/>
        </a:prstGeom>
        <a:blipFill rotWithShape="1">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7A6540-9B91-4A13-886D-C3C9E2690090}">
      <dsp:nvSpPr>
        <dsp:cNvPr id="0" name=""/>
        <dsp:cNvSpPr/>
      </dsp:nvSpPr>
      <dsp:spPr>
        <a:xfrm>
          <a:off x="1507917" y="4124745"/>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Business</a:t>
          </a:r>
          <a:r>
            <a:rPr lang="en-CA" sz="1600" kern="1200" dirty="0">
              <a:latin typeface="Segoe UI" panose="020B0502040204020203" pitchFamily="34" charset="0"/>
              <a:cs typeface="Segoe UI" panose="020B0502040204020203" pitchFamily="34" charset="0"/>
            </a:rPr>
            <a:t>: finance, decision-making, accountability.</a:t>
          </a:r>
          <a:endParaRPr lang="en-US" sz="1600" kern="1200" dirty="0">
            <a:latin typeface="Segoe UI" panose="020B0502040204020203" pitchFamily="34" charset="0"/>
            <a:cs typeface="Segoe UI" panose="020B0502040204020203" pitchFamily="34" charset="0"/>
          </a:endParaRPr>
        </a:p>
      </dsp:txBody>
      <dsp:txXfrm>
        <a:off x="1507917" y="4124745"/>
        <a:ext cx="2196266" cy="931749"/>
      </dsp:txXfrm>
    </dsp:sp>
    <dsp:sp modelId="{6640AC2A-D200-4D25-B9D1-E4C66FCFE96E}">
      <dsp:nvSpPr>
        <dsp:cNvPr id="0" name=""/>
        <dsp:cNvSpPr/>
      </dsp:nvSpPr>
      <dsp:spPr>
        <a:xfrm>
          <a:off x="4086866" y="4124745"/>
          <a:ext cx="931749" cy="9317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0799B7-CC58-4500-9FA9-B18AB84F1815}">
      <dsp:nvSpPr>
        <dsp:cNvPr id="0" name=""/>
        <dsp:cNvSpPr/>
      </dsp:nvSpPr>
      <dsp:spPr>
        <a:xfrm>
          <a:off x="4282533" y="4320412"/>
          <a:ext cx="540414" cy="54041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1A0194-C701-48E3-9666-8F475BE1E33E}">
      <dsp:nvSpPr>
        <dsp:cNvPr id="0" name=""/>
        <dsp:cNvSpPr/>
      </dsp:nvSpPr>
      <dsp:spPr>
        <a:xfrm>
          <a:off x="5218276" y="4124745"/>
          <a:ext cx="2196266" cy="93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CA" sz="1600" b="1" kern="1200" dirty="0">
              <a:latin typeface="Segoe UI" panose="020B0502040204020203" pitchFamily="34" charset="0"/>
              <a:cs typeface="Segoe UI" panose="020B0502040204020203" pitchFamily="34" charset="0"/>
            </a:rPr>
            <a:t>Technical</a:t>
          </a:r>
          <a:r>
            <a:rPr lang="en-CA" sz="1600" kern="1200" dirty="0">
              <a:latin typeface="Segoe UI" panose="020B0502040204020203" pitchFamily="34" charset="0"/>
              <a:cs typeface="Segoe UI" panose="020B0502040204020203" pitchFamily="34" charset="0"/>
            </a:rPr>
            <a:t>: working with computer technology, using equipment, working with data, demonstrating professional expertise.</a:t>
          </a:r>
          <a:endParaRPr lang="en-US" sz="1600" kern="1200" dirty="0">
            <a:latin typeface="Segoe UI" panose="020B0502040204020203" pitchFamily="34" charset="0"/>
            <a:cs typeface="Segoe UI" panose="020B0502040204020203" pitchFamily="34" charset="0"/>
          </a:endParaRPr>
        </a:p>
      </dsp:txBody>
      <dsp:txXfrm>
        <a:off x="5218276" y="4124745"/>
        <a:ext cx="2196266" cy="9317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804DB-52C7-4E7B-A7C5-EE450330103F}">
      <dsp:nvSpPr>
        <dsp:cNvPr id="0" name=""/>
        <dsp:cNvSpPr/>
      </dsp:nvSpPr>
      <dsp:spPr>
        <a:xfrm>
          <a:off x="0" y="102073"/>
          <a:ext cx="11053703"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kern="1200"/>
            <a:t>S – Situation</a:t>
          </a:r>
          <a:endParaRPr lang="en-CA" sz="2100" kern="1200"/>
        </a:p>
      </dsp:txBody>
      <dsp:txXfrm>
        <a:off x="24588" y="126661"/>
        <a:ext cx="11004527" cy="454509"/>
      </dsp:txXfrm>
    </dsp:sp>
    <dsp:sp modelId="{456F450C-6A73-4435-8F0C-187E975DC8E2}">
      <dsp:nvSpPr>
        <dsp:cNvPr id="0" name=""/>
        <dsp:cNvSpPr/>
      </dsp:nvSpPr>
      <dsp:spPr>
        <a:xfrm>
          <a:off x="0" y="605758"/>
          <a:ext cx="11053703"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CA" sz="1600" kern="1200"/>
            <a:t>During a summer student placement at a federal department, I was part of a small team working on a research report for senior management. One of my colleagues and I disagreed strongly on the direction the final recommendations should take, and the disagreement was starting to delay our progress.</a:t>
          </a:r>
        </a:p>
      </dsp:txBody>
      <dsp:txXfrm>
        <a:off x="0" y="605758"/>
        <a:ext cx="11053703" cy="738990"/>
      </dsp:txXfrm>
    </dsp:sp>
    <dsp:sp modelId="{BF82698B-989C-45C0-A928-B3591C2EC4F1}">
      <dsp:nvSpPr>
        <dsp:cNvPr id="0" name=""/>
        <dsp:cNvSpPr/>
      </dsp:nvSpPr>
      <dsp:spPr>
        <a:xfrm>
          <a:off x="0" y="1344748"/>
          <a:ext cx="11053703" cy="503685"/>
        </a:xfrm>
        <a:prstGeom prst="roundRect">
          <a:avLst/>
        </a:prstGeom>
        <a:solidFill>
          <a:schemeClr val="accent2">
            <a:hueOff val="-867378"/>
            <a:satOff val="11762"/>
            <a:lumOff val="-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kern="1200"/>
            <a:t>T – Task</a:t>
          </a:r>
          <a:endParaRPr lang="en-CA" sz="2100" kern="1200"/>
        </a:p>
      </dsp:txBody>
      <dsp:txXfrm>
        <a:off x="24588" y="1369336"/>
        <a:ext cx="11004527" cy="454509"/>
      </dsp:txXfrm>
    </dsp:sp>
    <dsp:sp modelId="{495E6735-1964-4F40-99AD-D8F4830F77C7}">
      <dsp:nvSpPr>
        <dsp:cNvPr id="0" name=""/>
        <dsp:cNvSpPr/>
      </dsp:nvSpPr>
      <dsp:spPr>
        <a:xfrm>
          <a:off x="0" y="1848433"/>
          <a:ext cx="11053703"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CA" sz="1600" kern="1200"/>
            <a:t>As the report’s deadline was approaching, I knew I had to help resolve the situation quickly. My task was to ensure we stayed on track while maintaining a respectful and collaborative working relationship with my colleague.</a:t>
          </a:r>
        </a:p>
      </dsp:txBody>
      <dsp:txXfrm>
        <a:off x="0" y="1848433"/>
        <a:ext cx="11053703" cy="499904"/>
      </dsp:txXfrm>
    </dsp:sp>
    <dsp:sp modelId="{3E25B363-46DA-4582-8102-9FDE15CB087F}">
      <dsp:nvSpPr>
        <dsp:cNvPr id="0" name=""/>
        <dsp:cNvSpPr/>
      </dsp:nvSpPr>
      <dsp:spPr>
        <a:xfrm>
          <a:off x="0" y="2348338"/>
          <a:ext cx="11053703" cy="503685"/>
        </a:xfrm>
        <a:prstGeom prst="roundRect">
          <a:avLst/>
        </a:prstGeom>
        <a:solidFill>
          <a:schemeClr val="accent2">
            <a:hueOff val="-1734755"/>
            <a:satOff val="23523"/>
            <a:lumOff val="-22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kern="1200"/>
            <a:t>A – Action</a:t>
          </a:r>
          <a:endParaRPr lang="en-CA" sz="2100" kern="1200"/>
        </a:p>
      </dsp:txBody>
      <dsp:txXfrm>
        <a:off x="24588" y="2372926"/>
        <a:ext cx="11004527" cy="454509"/>
      </dsp:txXfrm>
    </dsp:sp>
    <dsp:sp modelId="{245291C6-624A-4FC4-B1C9-0C6C93B4AE44}">
      <dsp:nvSpPr>
        <dsp:cNvPr id="0" name=""/>
        <dsp:cNvSpPr/>
      </dsp:nvSpPr>
      <dsp:spPr>
        <a:xfrm>
          <a:off x="0" y="2852023"/>
          <a:ext cx="11053703"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CA" sz="1600" kern="1200"/>
            <a:t>I initiated a one-on-one conversation with my colleague, away from the team setting, to better understand their perspective. I listened actively, validated their concerns, and then calmly shared my viewpoint. I proposed that we map out both of our approaches and evaluate them against the report’s objectives. We also asked our supervisor for feedback on which approach better aligned with the department’s goals.</a:t>
          </a:r>
        </a:p>
      </dsp:txBody>
      <dsp:txXfrm>
        <a:off x="0" y="2852023"/>
        <a:ext cx="11053703" cy="956340"/>
      </dsp:txXfrm>
    </dsp:sp>
    <dsp:sp modelId="{8080378A-CC23-4630-8FD9-FDAF05287141}">
      <dsp:nvSpPr>
        <dsp:cNvPr id="0" name=""/>
        <dsp:cNvSpPr/>
      </dsp:nvSpPr>
      <dsp:spPr>
        <a:xfrm>
          <a:off x="0" y="3808363"/>
          <a:ext cx="11053703" cy="503685"/>
        </a:xfrm>
        <a:prstGeom prst="roundRect">
          <a:avLst/>
        </a:prstGeom>
        <a:solidFill>
          <a:schemeClr val="accent2">
            <a:hueOff val="-2602133"/>
            <a:satOff val="3528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kern="1200"/>
            <a:t>R – Result</a:t>
          </a:r>
          <a:endParaRPr lang="en-CA" sz="2100" kern="1200"/>
        </a:p>
      </dsp:txBody>
      <dsp:txXfrm>
        <a:off x="24588" y="3832951"/>
        <a:ext cx="11004527" cy="454509"/>
      </dsp:txXfrm>
    </dsp:sp>
    <dsp:sp modelId="{747EF12E-585B-4DC2-BCE2-F12980632A39}">
      <dsp:nvSpPr>
        <dsp:cNvPr id="0" name=""/>
        <dsp:cNvSpPr/>
      </dsp:nvSpPr>
      <dsp:spPr>
        <a:xfrm>
          <a:off x="0" y="4312048"/>
          <a:ext cx="11053703"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CA" sz="1600" kern="1200"/>
            <a:t>Through open communication and compromise, we combined aspects of both our ideas. Our final report was well received by management, and my colleague and I developed a stronger working relationship. I learned that addressing conflict directly, with empathy and openness, can lead to better outcomes and stronger teamwork.</a:t>
          </a:r>
        </a:p>
      </dsp:txBody>
      <dsp:txXfrm>
        <a:off x="0" y="4312048"/>
        <a:ext cx="11053703" cy="738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AD93-D09E-49E0-875F-551B2A4C98B7}">
      <dsp:nvSpPr>
        <dsp:cNvPr id="0" name=""/>
        <dsp:cNvSpPr/>
      </dsp:nvSpPr>
      <dsp:spPr>
        <a:xfrm>
          <a:off x="982620" y="579014"/>
          <a:ext cx="1460655" cy="1460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8E575-A4F0-4BC7-AB82-BB545E6E058B}">
      <dsp:nvSpPr>
        <dsp:cNvPr id="0" name=""/>
        <dsp:cNvSpPr/>
      </dsp:nvSpPr>
      <dsp:spPr>
        <a:xfrm>
          <a:off x="89997" y="2639010"/>
          <a:ext cx="324590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err="1"/>
            <a:t>Ekosani</a:t>
          </a:r>
          <a:r>
            <a:rPr lang="en-US" sz="1700" kern="1200" dirty="0"/>
            <a:t> / Hei </a:t>
          </a:r>
          <a:r>
            <a:rPr lang="en-US" sz="1700" kern="1200" dirty="0" err="1"/>
            <a:t>Hei</a:t>
          </a:r>
          <a:r>
            <a:rPr lang="en-US" sz="1700" kern="1200" dirty="0"/>
            <a:t> / </a:t>
          </a:r>
          <a:r>
            <a:rPr lang="en-US" sz="1700" kern="1200" dirty="0" err="1"/>
            <a:t>Kukwstsétsemc</a:t>
          </a:r>
          <a:r>
            <a:rPr lang="en-US" sz="1700" kern="1200" dirty="0"/>
            <a:t> / </a:t>
          </a:r>
          <a:r>
            <a:rPr lang="en-US" sz="1700" kern="1200" dirty="0" err="1"/>
            <a:t>Mahseecho</a:t>
          </a:r>
          <a:r>
            <a:rPr lang="en-US" sz="1700" kern="1200" dirty="0"/>
            <a:t> / Marci Cho / Meegwetch /  </a:t>
          </a:r>
          <a:r>
            <a:rPr lang="en-US" sz="1700" kern="1200" dirty="0" err="1"/>
            <a:t>Miigwech</a:t>
          </a:r>
          <a:r>
            <a:rPr lang="en-US" sz="1700" kern="1200" dirty="0"/>
            <a:t> / </a:t>
          </a:r>
          <a:r>
            <a:rPr lang="en-US" sz="1700" kern="1200" dirty="0" err="1"/>
            <a:t>Mutna</a:t>
          </a:r>
          <a:r>
            <a:rPr lang="en-US" sz="1700" kern="1200" dirty="0"/>
            <a:t> / </a:t>
          </a:r>
          <a:r>
            <a:rPr lang="en-US" sz="1700" kern="1200" dirty="0" err="1"/>
            <a:t>ᓇᑯᕐᒦᒃ</a:t>
          </a:r>
          <a:r>
            <a:rPr lang="en-US" sz="1700" kern="1200" dirty="0"/>
            <a:t> (</a:t>
          </a:r>
          <a:r>
            <a:rPr lang="en-US" sz="1700" kern="1200" dirty="0" err="1"/>
            <a:t>Nakurmik</a:t>
          </a:r>
          <a:r>
            <a:rPr lang="en-US" sz="1700" kern="1200" dirty="0"/>
            <a:t>) / </a:t>
          </a:r>
          <a:r>
            <a:rPr lang="en-US" sz="1700" kern="1200" dirty="0" err="1"/>
            <a:t>Niá:wen</a:t>
          </a:r>
          <a:r>
            <a:rPr lang="en-US" sz="1700" kern="1200" dirty="0"/>
            <a:t> / </a:t>
          </a:r>
          <a:r>
            <a:rPr lang="en-US" sz="1700" kern="1200" dirty="0" err="1"/>
            <a:t>Quanaqqutit</a:t>
          </a:r>
          <a:r>
            <a:rPr lang="en-US" sz="1700" kern="1200" dirty="0"/>
            <a:t> / </a:t>
          </a:r>
          <a:r>
            <a:rPr lang="en-US" sz="1700" kern="1200" dirty="0" err="1"/>
            <a:t>Qujanaq</a:t>
          </a:r>
          <a:r>
            <a:rPr lang="en-US" sz="1700" kern="1200" dirty="0"/>
            <a:t> / </a:t>
          </a:r>
          <a:r>
            <a:rPr lang="en-US" sz="1700" kern="1200" dirty="0" err="1"/>
            <a:t>Qujannamiik</a:t>
          </a:r>
          <a:r>
            <a:rPr lang="en-US" sz="1700" kern="1200" dirty="0"/>
            <a:t> / </a:t>
          </a:r>
          <a:r>
            <a:rPr lang="en-US" sz="1700" kern="1200" dirty="0" err="1"/>
            <a:t>ᖁᐊᓇᖅᑯᑎᑦ</a:t>
          </a:r>
          <a:r>
            <a:rPr lang="en-US" sz="1700" kern="1200" dirty="0"/>
            <a:t> / </a:t>
          </a:r>
          <a:br>
            <a:rPr lang="en-US" sz="1700" kern="1200" dirty="0"/>
          </a:br>
          <a:r>
            <a:rPr lang="en-US" sz="1700" kern="1200" dirty="0" err="1"/>
            <a:t>Wela'lin</a:t>
          </a:r>
          <a:r>
            <a:rPr lang="en-US" sz="1700" kern="1200" dirty="0"/>
            <a:t> / </a:t>
          </a:r>
          <a:r>
            <a:rPr lang="en-US" sz="1700" kern="1200" dirty="0" err="1"/>
            <a:t>Woliwon</a:t>
          </a:r>
          <a:r>
            <a:rPr lang="en-US" sz="1700" kern="1200" dirty="0"/>
            <a:t> </a:t>
          </a:r>
          <a:endParaRPr lang="en-US" sz="1700" b="1" i="0" kern="1200" cap="all" baseline="0" dirty="0">
            <a:latin typeface="Segoe UI Semilight"/>
            <a:ea typeface="+mn-ea"/>
            <a:cs typeface="+mn-cs"/>
          </a:endParaRPr>
        </a:p>
      </dsp:txBody>
      <dsp:txXfrm>
        <a:off x="89997" y="2639010"/>
        <a:ext cx="3245900" cy="1935000"/>
      </dsp:txXfrm>
    </dsp:sp>
    <dsp:sp modelId="{FA334765-ECD8-4118-86E5-66A332F6946F}">
      <dsp:nvSpPr>
        <dsp:cNvPr id="0" name=""/>
        <dsp:cNvSpPr/>
      </dsp:nvSpPr>
      <dsp:spPr>
        <a:xfrm>
          <a:off x="4796553" y="579014"/>
          <a:ext cx="1460655" cy="1460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394C6-E9A0-4906-A54E-91ADE6E6DA57}">
      <dsp:nvSpPr>
        <dsp:cNvPr id="0" name=""/>
        <dsp:cNvSpPr/>
      </dsp:nvSpPr>
      <dsp:spPr>
        <a:xfrm>
          <a:off x="3903930" y="2639010"/>
          <a:ext cx="324590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r-CA" sz="1800" b="0" i="0" kern="1200" baseline="0"/>
            <a:t>Any questions?</a:t>
          </a:r>
          <a:endParaRPr lang="en-US" sz="1800" b="0" kern="1200"/>
        </a:p>
      </dsp:txBody>
      <dsp:txXfrm>
        <a:off x="3903930" y="2639010"/>
        <a:ext cx="3245900" cy="1935000"/>
      </dsp:txXfrm>
    </dsp:sp>
    <dsp:sp modelId="{BA479329-6A50-4C1C-8836-FBDEFC147EBF}">
      <dsp:nvSpPr>
        <dsp:cNvPr id="0" name=""/>
        <dsp:cNvSpPr/>
      </dsp:nvSpPr>
      <dsp:spPr>
        <a:xfrm>
          <a:off x="8610486" y="579014"/>
          <a:ext cx="1460655" cy="14606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0F596-A721-4934-B9D8-657498EA3346}">
      <dsp:nvSpPr>
        <dsp:cNvPr id="0" name=""/>
        <dsp:cNvSpPr/>
      </dsp:nvSpPr>
      <dsp:spPr>
        <a:xfrm>
          <a:off x="7717863" y="2639010"/>
          <a:ext cx="324590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noProof="0" dirty="0"/>
            <a:t>Contact the Indigenous Centre of Expertise: </a:t>
          </a:r>
          <a:r>
            <a:rPr lang="en-CA" sz="2000" kern="1200" noProof="0" dirty="0">
              <a:hlinkClick xmlns:r="http://schemas.openxmlformats.org/officeDocument/2006/relationships" r:id="rId7"/>
            </a:rPr>
            <a:t>cfp.cea-icoe.psc@cfp-psc.gc.ca</a:t>
          </a:r>
          <a:r>
            <a:rPr lang="en-CA" sz="2000" kern="1200" noProof="0" dirty="0"/>
            <a:t> or staffing expert Natasha Agnew at </a:t>
          </a:r>
          <a:r>
            <a:rPr lang="en-US" sz="2000" kern="1200" dirty="0">
              <a:hlinkClick xmlns:r="http://schemas.openxmlformats.org/officeDocument/2006/relationships" r:id="rId8"/>
            </a:rPr>
            <a:t>NATASHA.AGNEW@HRSDC-RHDCC.GC.CA</a:t>
          </a:r>
          <a:r>
            <a:rPr lang="en-US" sz="2000" kern="1200" dirty="0"/>
            <a:t> </a:t>
          </a:r>
        </a:p>
      </dsp:txBody>
      <dsp:txXfrm>
        <a:off x="7717863" y="2639010"/>
        <a:ext cx="3245900" cy="1935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18CF2F-5C80-481D-8C9F-329BEC0231E2}" type="datetimeFigureOut">
              <a:rPr lang="en-CA" smtClean="0"/>
              <a:t>2025/07/07</a:t>
            </a:fld>
            <a:endParaRPr lang="en-CA" dirty="0"/>
          </a:p>
        </p:txBody>
      </p:sp>
      <p:sp>
        <p:nvSpPr>
          <p:cNvPr id="4" name="Slide Image Placeholder 3"/>
          <p:cNvSpPr>
            <a:spLocks noGrp="1" noRot="1" noChangeAspect="1"/>
          </p:cNvSpPr>
          <p:nvPr>
            <p:ph type="sldImg" idx="2"/>
          </p:nvPr>
        </p:nvSpPr>
        <p:spPr>
          <a:xfrm>
            <a:off x="1030288" y="1162050"/>
            <a:ext cx="4949825"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136A7C-1E6B-4596-BF6D-4E7A076C8740}" type="slidenum">
              <a:rPr lang="en-CA" smtClean="0"/>
              <a:t>‹#›</a:t>
            </a:fld>
            <a:endParaRPr lang="en-CA" dirty="0"/>
          </a:p>
        </p:txBody>
      </p:sp>
    </p:spTree>
    <p:extLst>
      <p:ext uri="{BB962C8B-B14F-4D97-AF65-F5344CB8AC3E}">
        <p14:creationId xmlns:p14="http://schemas.microsoft.com/office/powerpoint/2010/main" val="3820945238"/>
      </p:ext>
    </p:extLst>
  </p:cSld>
  <p:clrMap bg1="lt1" tx1="dk1" bg2="lt2" tx2="dk2" accent1="accent1" accent2="accent2" accent3="accent3" accent4="accent4" accent5="accent5" accent6="accent6" hlink="hlink" folHlink="folHlink"/>
  <p:notesStyle>
    <a:lvl1pPr marL="0" algn="l" defTabSz="975665" rtl="0" eaLnBrk="1" latinLnBrk="0" hangingPunct="1">
      <a:defRPr sz="1280" kern="1200">
        <a:solidFill>
          <a:schemeClr val="tx1"/>
        </a:solidFill>
        <a:latin typeface="+mn-lt"/>
        <a:ea typeface="+mn-ea"/>
        <a:cs typeface="+mn-cs"/>
      </a:defRPr>
    </a:lvl1pPr>
    <a:lvl2pPr marL="487832" algn="l" defTabSz="975665" rtl="0" eaLnBrk="1" latinLnBrk="0" hangingPunct="1">
      <a:defRPr sz="1280" kern="1200">
        <a:solidFill>
          <a:schemeClr val="tx1"/>
        </a:solidFill>
        <a:latin typeface="+mn-lt"/>
        <a:ea typeface="+mn-ea"/>
        <a:cs typeface="+mn-cs"/>
      </a:defRPr>
    </a:lvl2pPr>
    <a:lvl3pPr marL="975665" algn="l" defTabSz="975665" rtl="0" eaLnBrk="1" latinLnBrk="0" hangingPunct="1">
      <a:defRPr sz="1280" kern="1200">
        <a:solidFill>
          <a:schemeClr val="tx1"/>
        </a:solidFill>
        <a:latin typeface="+mn-lt"/>
        <a:ea typeface="+mn-ea"/>
        <a:cs typeface="+mn-cs"/>
      </a:defRPr>
    </a:lvl3pPr>
    <a:lvl4pPr marL="1463497" algn="l" defTabSz="975665" rtl="0" eaLnBrk="1" latinLnBrk="0" hangingPunct="1">
      <a:defRPr sz="1280" kern="1200">
        <a:solidFill>
          <a:schemeClr val="tx1"/>
        </a:solidFill>
        <a:latin typeface="+mn-lt"/>
        <a:ea typeface="+mn-ea"/>
        <a:cs typeface="+mn-cs"/>
      </a:defRPr>
    </a:lvl4pPr>
    <a:lvl5pPr marL="1951330" algn="l" defTabSz="975665" rtl="0" eaLnBrk="1" latinLnBrk="0" hangingPunct="1">
      <a:defRPr sz="1280" kern="1200">
        <a:solidFill>
          <a:schemeClr val="tx1"/>
        </a:solidFill>
        <a:latin typeface="+mn-lt"/>
        <a:ea typeface="+mn-ea"/>
        <a:cs typeface="+mn-cs"/>
      </a:defRPr>
    </a:lvl5pPr>
    <a:lvl6pPr marL="2439162" algn="l" defTabSz="975665" rtl="0" eaLnBrk="1" latinLnBrk="0" hangingPunct="1">
      <a:defRPr sz="1280" kern="1200">
        <a:solidFill>
          <a:schemeClr val="tx1"/>
        </a:solidFill>
        <a:latin typeface="+mn-lt"/>
        <a:ea typeface="+mn-ea"/>
        <a:cs typeface="+mn-cs"/>
      </a:defRPr>
    </a:lvl6pPr>
    <a:lvl7pPr marL="2926994" algn="l" defTabSz="975665" rtl="0" eaLnBrk="1" latinLnBrk="0" hangingPunct="1">
      <a:defRPr sz="1280" kern="1200">
        <a:solidFill>
          <a:schemeClr val="tx1"/>
        </a:solidFill>
        <a:latin typeface="+mn-lt"/>
        <a:ea typeface="+mn-ea"/>
        <a:cs typeface="+mn-cs"/>
      </a:defRPr>
    </a:lvl7pPr>
    <a:lvl8pPr marL="3414827" algn="l" defTabSz="975665" rtl="0" eaLnBrk="1" latinLnBrk="0" hangingPunct="1">
      <a:defRPr sz="1280" kern="1200">
        <a:solidFill>
          <a:schemeClr val="tx1"/>
        </a:solidFill>
        <a:latin typeface="+mn-lt"/>
        <a:ea typeface="+mn-ea"/>
        <a:cs typeface="+mn-cs"/>
      </a:defRPr>
    </a:lvl8pPr>
    <a:lvl9pPr marL="3902659" algn="l" defTabSz="975665"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ada.ca/en/public-service-commission/services/second-language-testing-public-servic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143000"/>
            <a:ext cx="4870450" cy="3086100"/>
          </a:xfrm>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1: Title Slide – Gateways to Employment After Graduation</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kern="100" dirty="0">
                <a:effectLst/>
                <a:latin typeface="Aptos" panose="020B0004020202020204" pitchFamily="34" charset="0"/>
                <a:ea typeface="Aptos" panose="020B0004020202020204" pitchFamily="34" charset="0"/>
                <a:cs typeface="Times New Roman" panose="02020603050405020304" pitchFamily="18" charset="0"/>
              </a:rPr>
              <a:t>"Welcome everyone, and thank you for joining us today! This session is brought to you by the Indigenous Centre of Expertise as part of the Indigenous Student Employment Opportunity. We’re here to explore some of the key pathways into employment with the federal public service once your studies come to an end."</a:t>
            </a:r>
          </a:p>
          <a:p>
            <a:endParaRPr lang="en-CA" dirty="0"/>
          </a:p>
        </p:txBody>
      </p:sp>
      <p:sp>
        <p:nvSpPr>
          <p:cNvPr id="4" name="Slide Number Placeholder 3"/>
          <p:cNvSpPr>
            <a:spLocks noGrp="1"/>
          </p:cNvSpPr>
          <p:nvPr>
            <p:ph type="sldNum" sz="quarter" idx="5"/>
          </p:nvPr>
        </p:nvSpPr>
        <p:spPr/>
        <p:txBody>
          <a:bodyPr/>
          <a:lstStyle/>
          <a:p>
            <a:fld id="{D54BA3AA-3433-42F7-82F8-68D10241E68D}" type="slidenum">
              <a:rPr lang="en-CA" smtClean="0"/>
              <a:t>1</a:t>
            </a:fld>
            <a:endParaRPr lang="en-CA"/>
          </a:p>
        </p:txBody>
      </p:sp>
    </p:spTree>
    <p:extLst>
      <p:ext uri="{BB962C8B-B14F-4D97-AF65-F5344CB8AC3E}">
        <p14:creationId xmlns:p14="http://schemas.microsoft.com/office/powerpoint/2010/main" val="391521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200" b="1" kern="100" dirty="0">
                <a:effectLst/>
                <a:latin typeface="Aptos" panose="020B0004020202020204" pitchFamily="34" charset="0"/>
                <a:ea typeface="Aptos" panose="020B0004020202020204" pitchFamily="34" charset="0"/>
                <a:cs typeface="Times New Roman" panose="02020603050405020304" pitchFamily="18" charset="0"/>
              </a:rPr>
              <a:t> Slide 10: GC Jobs – Job poster terminology</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75665" rtl="0" eaLnBrk="1" fontAlgn="auto" latinLnBrk="0" hangingPunct="1">
              <a:lnSpc>
                <a:spcPct val="115000"/>
              </a:lnSpc>
              <a:spcBef>
                <a:spcPts val="0"/>
              </a:spcBef>
              <a:spcAft>
                <a:spcPts val="800"/>
              </a:spcAft>
              <a:buClrTx/>
              <a:buSzTx/>
              <a:buFontTx/>
              <a:buNone/>
              <a:tabLst/>
              <a:defRPr/>
            </a:pPr>
            <a:r>
              <a:rPr lang="en-CA" sz="1200" b="1" kern="100" dirty="0">
                <a:effectLst/>
                <a:latin typeface="Aptos" panose="020B0004020202020204" pitchFamily="34" charset="0"/>
                <a:ea typeface="Aptos" panose="020B0004020202020204" pitchFamily="34" charset="0"/>
                <a:cs typeface="Times New Roman" panose="02020603050405020304" pitchFamily="18" charset="0"/>
              </a:rPr>
              <a:t>Speaking Note:</a:t>
            </a:r>
          </a:p>
          <a:p>
            <a:pPr marL="342900" marR="0" lvl="0" indent="-342900" algn="l" defTabSz="975665"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CA" sz="1200" kern="1200" dirty="0">
                <a:solidFill>
                  <a:schemeClr val="tx1"/>
                </a:solidFill>
                <a:latin typeface="Segoe UI" panose="020B0502040204020203" pitchFamily="34" charset="0"/>
                <a:ea typeface="Aptos" panose="020B0004020202020204" pitchFamily="34" charset="0"/>
                <a:cs typeface="Segoe UI" panose="020B0502040204020203" pitchFamily="34" charset="0"/>
              </a:rPr>
              <a:t>T</a:t>
            </a:r>
            <a:r>
              <a:rPr lang="en-CA" sz="1200" kern="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enure: means the period of employment. For example, specified period with specific starting and ending dates or indeterminate where there is no defined end date, acting, etc.</a:t>
            </a:r>
          </a:p>
          <a:p>
            <a:pPr marL="342900" lvl="0" indent="-342900" algn="l" defTabSz="975665" rtl="0" eaLnBrk="1" latinLnBrk="0" hangingPunct="1">
              <a:spcAft>
                <a:spcPts val="0"/>
              </a:spcAft>
              <a:buFont typeface="Symbol" panose="05050102010706020507" pitchFamily="18" charset="2"/>
              <a:buChar char=""/>
            </a:pPr>
            <a:r>
              <a:rPr lang="en-CA" sz="1200" kern="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Intent of the selection process: means the objective of the hiring initiative. For example, to create a pool of qualified candidates.</a:t>
            </a:r>
          </a:p>
          <a:p>
            <a:pPr marL="342900" lvl="0" indent="-342900" algn="l" defTabSz="975665" rtl="0" eaLnBrk="1" latinLnBrk="0" hangingPunct="1">
              <a:spcAft>
                <a:spcPts val="0"/>
              </a:spcAft>
              <a:buFont typeface="Symbol" panose="05050102010706020507" pitchFamily="18" charset="2"/>
              <a:buChar char=""/>
            </a:pPr>
            <a:r>
              <a:rPr lang="en-CA" sz="1200" kern="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Essential for the job: the minimum qualifications or criteria that are necessary for the position </a:t>
            </a:r>
          </a:p>
          <a:p>
            <a:pPr marL="342900" lvl="0" indent="-342900" algn="l" defTabSz="975665" rtl="0" eaLnBrk="1" latinLnBrk="0" hangingPunct="1">
              <a:spcAft>
                <a:spcPts val="0"/>
              </a:spcAft>
              <a:buFont typeface="Symbol" panose="05050102010706020507" pitchFamily="18" charset="2"/>
              <a:buChar char=""/>
            </a:pPr>
            <a:r>
              <a:rPr lang="en-CA" sz="1200" kern="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May be needed: the qualifications or criteria that may be required for the position</a:t>
            </a:r>
          </a:p>
          <a:p>
            <a:pPr marL="342900" lvl="0" indent="-342900" algn="l" defTabSz="975665" rtl="0" eaLnBrk="1" latinLnBrk="0" hangingPunct="1">
              <a:spcAft>
                <a:spcPts val="0"/>
              </a:spcAft>
              <a:buFont typeface="Symbol" panose="05050102010706020507" pitchFamily="18" charset="2"/>
              <a:buChar char=""/>
            </a:pPr>
            <a:r>
              <a:rPr lang="en-CA" sz="1200" kern="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Bilingual imperative: means </a:t>
            </a: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that the language requirements of the position must be met at the time of appointment</a:t>
            </a:r>
            <a:endParaRPr lang="en-CA" sz="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endParaRPr lang="en-CA"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10</a:t>
            </a:fld>
            <a:endParaRPr lang="en-CA"/>
          </a:p>
        </p:txBody>
      </p:sp>
    </p:spTree>
    <p:extLst>
      <p:ext uri="{BB962C8B-B14F-4D97-AF65-F5344CB8AC3E}">
        <p14:creationId xmlns:p14="http://schemas.microsoft.com/office/powerpoint/2010/main" val="45183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11: Completing a Job Application</a:t>
            </a:r>
          </a:p>
          <a:p>
            <a:r>
              <a:rPr lang="en-CA" b="1" dirty="0"/>
              <a:t>Speaking Note: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Segoe UI" panose="020B0502040204020203" pitchFamily="34" charset="0"/>
                <a:cs typeface="Segoe UI" panose="020B0502040204020203" pitchFamily="34" charset="0"/>
              </a:rPr>
              <a:t>Once you click on </a:t>
            </a:r>
            <a:r>
              <a:rPr lang="en-CA" altLang="en-US" u="sng" dirty="0">
                <a:latin typeface="Segoe UI" panose="020B0502040204020203" pitchFamily="34" charset="0"/>
                <a:cs typeface="Segoe UI" panose="020B0502040204020203" pitchFamily="34" charset="0"/>
              </a:rPr>
              <a:t>Apply</a:t>
            </a:r>
            <a:r>
              <a:rPr lang="en-CA" altLang="en-US" u="sng" baseline="0" dirty="0">
                <a:latin typeface="Segoe UI" panose="020B0502040204020203" pitchFamily="34" charset="0"/>
                <a:cs typeface="Segoe UI" panose="020B0502040204020203" pitchFamily="34" charset="0"/>
              </a:rPr>
              <a:t> Now</a:t>
            </a:r>
            <a:r>
              <a:rPr lang="en-CA" altLang="en-US" baseline="0" dirty="0">
                <a:latin typeface="Segoe UI" panose="020B0502040204020203" pitchFamily="34" charset="0"/>
                <a:cs typeface="Segoe UI" panose="020B0502040204020203" pitchFamily="34" charset="0"/>
              </a:rPr>
              <a:t>, y</a:t>
            </a:r>
            <a:r>
              <a:rPr lang="en-CA" altLang="en-US" dirty="0">
                <a:latin typeface="Segoe UI" panose="020B0502040204020203" pitchFamily="34" charset="0"/>
                <a:cs typeface="Segoe UI" panose="020B0502040204020203" pitchFamily="34" charset="0"/>
              </a:rPr>
              <a:t>ou</a:t>
            </a:r>
            <a:r>
              <a:rPr lang="en-CA" altLang="en-US" baseline="0" dirty="0">
                <a:latin typeface="Segoe UI" panose="020B0502040204020203" pitchFamily="34" charset="0"/>
                <a:cs typeface="Segoe UI" panose="020B0502040204020203" pitchFamily="34" charset="0"/>
              </a:rPr>
              <a:t> will be redirected to this screen which</a:t>
            </a:r>
            <a:r>
              <a:rPr lang="en-CA" altLang="en-US" dirty="0">
                <a:latin typeface="Segoe UI" panose="020B0502040204020203" pitchFamily="34" charset="0"/>
                <a:cs typeface="Segoe UI" panose="020B0502040204020203" pitchFamily="34" charset="0"/>
              </a:rPr>
              <a:t> will allow you to ensure that you have completed all the sections. In</a:t>
            </a:r>
            <a:r>
              <a:rPr lang="en-CA" altLang="en-US" baseline="0" dirty="0">
                <a:latin typeface="Segoe UI" panose="020B0502040204020203" pitchFamily="34" charset="0"/>
                <a:cs typeface="Segoe UI" panose="020B0502040204020203" pitchFamily="34" charset="0"/>
              </a:rPr>
              <a:t> most cases</a:t>
            </a:r>
            <a:r>
              <a:rPr lang="en-CA" altLang="en-US" dirty="0">
                <a:latin typeface="Segoe UI" panose="020B0502040204020203" pitchFamily="34" charset="0"/>
                <a:cs typeface="Segoe UI" panose="020B0502040204020203" pitchFamily="34" charset="0"/>
              </a:rPr>
              <a:t>, you</a:t>
            </a:r>
            <a:r>
              <a:rPr lang="en-CA" altLang="en-US" baseline="0" dirty="0">
                <a:latin typeface="Segoe UI" panose="020B0502040204020203" pitchFamily="34" charset="0"/>
                <a:cs typeface="Segoe UI" panose="020B0502040204020203" pitchFamily="34" charset="0"/>
              </a:rPr>
              <a:t> won’t need a covering letter to submit your application. Instead, you will be asked to fill screening questions that will help employers narrow-down on the right candidate. </a:t>
            </a:r>
            <a:r>
              <a:rPr lang="en-CA" dirty="0"/>
              <a:t>Once you’ve completed the information for a requirement, a green check mark will appear to indicate that the section is complete.</a:t>
            </a:r>
            <a:endParaRPr lang="en-CA" altLang="en-US"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11</a:t>
            </a:fld>
            <a:endParaRPr lang="en-CA"/>
          </a:p>
        </p:txBody>
      </p:sp>
    </p:spTree>
    <p:extLst>
      <p:ext uri="{BB962C8B-B14F-4D97-AF65-F5344CB8AC3E}">
        <p14:creationId xmlns:p14="http://schemas.microsoft.com/office/powerpoint/2010/main" val="206922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12: Your resume</a:t>
            </a:r>
          </a:p>
          <a:p>
            <a:r>
              <a:rPr lang="en-CA" b="1" dirty="0"/>
              <a:t>Speaking Note:</a:t>
            </a:r>
            <a:br>
              <a:rPr lang="en-CA" dirty="0"/>
            </a:br>
            <a:r>
              <a:rPr lang="en-CA" dirty="0"/>
              <a:t>"Your résumé should give hiring managers a clear, detailed view of your qualifications. Use action verbs, highlight achievements, and don’t forget to include volunteer work and awards — all of it counts!“ Use past tense and action verbs. Give clear examples Highlights of qualifications (e.g. X years of experience, computer skills, languages spoken, linguistic profile)</a:t>
            </a:r>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12</a:t>
            </a:fld>
            <a:endParaRPr lang="en-CA"/>
          </a:p>
        </p:txBody>
      </p:sp>
    </p:spTree>
    <p:extLst>
      <p:ext uri="{BB962C8B-B14F-4D97-AF65-F5344CB8AC3E}">
        <p14:creationId xmlns:p14="http://schemas.microsoft.com/office/powerpoint/2010/main" val="386369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13: Writing a Strong Bio or Cover Letter Introduction</a:t>
            </a:r>
          </a:p>
          <a:p>
            <a:r>
              <a:rPr lang="en-CA" b="1" dirty="0"/>
              <a:t>Speaking Note:</a:t>
            </a:r>
            <a:br>
              <a:rPr lang="en-CA" dirty="0"/>
            </a:br>
            <a:r>
              <a:rPr lang="en-CA" dirty="0"/>
              <a:t>"A well-crafted bio or cover letter tells your story in a meaningful way. Who you are, what motivates you, and how you can contribute — that’s what hiring managers want to see. Use your own words to keep it authentic."</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13</a:t>
            </a:fld>
            <a:endParaRPr lang="en-CA" dirty="0"/>
          </a:p>
        </p:txBody>
      </p:sp>
    </p:spTree>
    <p:extLst>
      <p:ext uri="{BB962C8B-B14F-4D97-AF65-F5344CB8AC3E}">
        <p14:creationId xmlns:p14="http://schemas.microsoft.com/office/powerpoint/2010/main" val="14464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Slides 14 – 15: Answering Screening Questions</a:t>
            </a:r>
          </a:p>
          <a:p>
            <a:r>
              <a:rPr lang="en-CA" b="1" dirty="0"/>
              <a:t>Speaking Note:</a:t>
            </a:r>
            <a:br>
              <a:rPr lang="en-CA" dirty="0"/>
            </a:br>
            <a:r>
              <a:rPr lang="en-CA" dirty="0"/>
              <a:t>"Screening questions are critical. Read them carefully and respond with specifics — avoid generic answers or just writing 'see résumé.' This is your chance to clearly demonstrate how you meet the job requirements."</a:t>
            </a:r>
          </a:p>
          <a:p>
            <a:pPr eaLnBrk="1" fontAlgn="t" hangingPunct="1">
              <a:spcBef>
                <a:spcPct val="0"/>
              </a:spcBef>
            </a:pPr>
            <a:r>
              <a:rPr lang="en-CA" altLang="en-US" dirty="0">
                <a:latin typeface="Segoe UI" panose="020B0502040204020203" pitchFamily="34" charset="0"/>
                <a:cs typeface="Segoe UI" panose="020B0502040204020203" pitchFamily="34" charset="0"/>
              </a:rPr>
              <a:t>-</a:t>
            </a:r>
            <a:r>
              <a:rPr lang="en-CA" altLang="en-US" baseline="0" dirty="0">
                <a:latin typeface="Segoe UI" panose="020B0502040204020203" pitchFamily="34" charset="0"/>
                <a:cs typeface="Segoe UI" panose="020B0502040204020203" pitchFamily="34" charset="0"/>
              </a:rPr>
              <a:t> To increase the likelihood of being selected, u</a:t>
            </a:r>
            <a:r>
              <a:rPr lang="en-CA" altLang="en-US" dirty="0">
                <a:latin typeface="Segoe UI" panose="020B0502040204020203" pitchFamily="34" charset="0"/>
                <a:cs typeface="Segoe UI" panose="020B0502040204020203" pitchFamily="34" charset="0"/>
              </a:rPr>
              <a:t>se </a:t>
            </a:r>
            <a:r>
              <a:rPr lang="en-CA" altLang="en-US" b="1" u="sng" dirty="0">
                <a:latin typeface="Segoe UI" panose="020B0502040204020203" pitchFamily="34" charset="0"/>
                <a:cs typeface="Segoe UI" panose="020B0502040204020203" pitchFamily="34" charset="0"/>
              </a:rPr>
              <a:t>specific</a:t>
            </a:r>
            <a:r>
              <a:rPr lang="en-CA" altLang="en-US" dirty="0">
                <a:latin typeface="Segoe UI" panose="020B0502040204020203" pitchFamily="34" charset="0"/>
                <a:cs typeface="Segoe UI" panose="020B0502040204020203" pitchFamily="34" charset="0"/>
              </a:rPr>
              <a:t> and </a:t>
            </a:r>
            <a:r>
              <a:rPr lang="en-CA" altLang="en-US" b="1" u="sng" dirty="0">
                <a:latin typeface="Segoe UI" panose="020B0502040204020203" pitchFamily="34" charset="0"/>
                <a:cs typeface="Segoe UI" panose="020B0502040204020203" pitchFamily="34" charset="0"/>
              </a:rPr>
              <a:t>concrete</a:t>
            </a:r>
            <a:r>
              <a:rPr lang="en-CA" altLang="en-US" dirty="0">
                <a:latin typeface="Segoe UI" panose="020B0502040204020203" pitchFamily="34" charset="0"/>
                <a:cs typeface="Segoe UI" panose="020B0502040204020203" pitchFamily="34" charset="0"/>
              </a:rPr>
              <a:t> examples of your work experience.  </a:t>
            </a:r>
          </a:p>
          <a:p>
            <a:pPr eaLnBrk="1" fontAlgn="t" hangingPunct="1">
              <a:spcBef>
                <a:spcPct val="0"/>
              </a:spcBef>
            </a:pPr>
            <a:r>
              <a:rPr lang="en-CA" altLang="en-US" dirty="0">
                <a:latin typeface="Segoe UI" panose="020B0502040204020203" pitchFamily="34" charset="0"/>
                <a:cs typeface="Segoe UI" panose="020B0502040204020203" pitchFamily="34" charset="0"/>
              </a:rPr>
              <a:t>- Make sure to specify when</a:t>
            </a:r>
            <a:r>
              <a:rPr lang="en-CA" altLang="en-US" baseline="0"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and where you</a:t>
            </a:r>
            <a:r>
              <a:rPr lang="en-CA" altLang="en-US" baseline="0" dirty="0">
                <a:latin typeface="Segoe UI" panose="020B0502040204020203" pitchFamily="34" charset="0"/>
                <a:cs typeface="Segoe UI" panose="020B0502040204020203" pitchFamily="34" charset="0"/>
              </a:rPr>
              <a:t> acquired the experience</a:t>
            </a:r>
            <a:r>
              <a:rPr lang="en-CA" altLang="en-US" dirty="0">
                <a:latin typeface="Segoe UI" panose="020B0502040204020203" pitchFamily="34" charset="0"/>
                <a:cs typeface="Segoe UI" panose="020B0502040204020203" pitchFamily="34" charset="0"/>
              </a:rPr>
              <a:t>.</a:t>
            </a:r>
            <a:r>
              <a:rPr lang="en-US" altLang="en-US" baseline="0" dirty="0">
                <a:latin typeface="Segoe UI" panose="020B0502040204020203" pitchFamily="34" charset="0"/>
                <a:cs typeface="Segoe UI" panose="020B0502040204020203" pitchFamily="34" charset="0"/>
              </a:rPr>
              <a:t> It is also important to </a:t>
            </a:r>
            <a:r>
              <a:rPr lang="en-CA" altLang="en-US" baseline="0" dirty="0">
                <a:latin typeface="Segoe UI" panose="020B0502040204020203" pitchFamily="34" charset="0"/>
                <a:cs typeface="Segoe UI" panose="020B0502040204020203" pitchFamily="34" charset="0"/>
              </a:rPr>
              <a:t>f</a:t>
            </a:r>
            <a:r>
              <a:rPr lang="en-CA" altLang="en-US" dirty="0">
                <a:latin typeface="Segoe UI" panose="020B0502040204020203" pitchFamily="34" charset="0"/>
                <a:cs typeface="Segoe UI" panose="020B0502040204020203" pitchFamily="34" charset="0"/>
              </a:rPr>
              <a:t>ocus on what you</a:t>
            </a:r>
            <a:r>
              <a:rPr lang="en-CA" altLang="en-US" baseline="0" dirty="0">
                <a:latin typeface="Segoe UI" panose="020B0502040204020203" pitchFamily="34" charset="0"/>
                <a:cs typeface="Segoe UI" panose="020B0502040204020203" pitchFamily="34" charset="0"/>
              </a:rPr>
              <a:t> </a:t>
            </a:r>
            <a:r>
              <a:rPr lang="en-CA" altLang="en-US" b="0" baseline="0" dirty="0">
                <a:latin typeface="Segoe UI" panose="020B0502040204020203" pitchFamily="34" charset="0"/>
                <a:cs typeface="Segoe UI" panose="020B0502040204020203" pitchFamily="34" charset="0"/>
              </a:rPr>
              <a:t>accomplished</a:t>
            </a:r>
            <a:r>
              <a:rPr lang="en-CA" altLang="en-US" dirty="0">
                <a:latin typeface="Segoe UI" panose="020B0502040204020203" pitchFamily="34" charset="0"/>
                <a:cs typeface="Segoe UI" panose="020B0502040204020203" pitchFamily="34" charset="0"/>
              </a:rPr>
              <a:t>, and the results you obtained.</a:t>
            </a:r>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14</a:t>
            </a:fld>
            <a:endParaRPr lang="en-CA"/>
          </a:p>
        </p:txBody>
      </p:sp>
    </p:spTree>
    <p:extLst>
      <p:ext uri="{BB962C8B-B14F-4D97-AF65-F5344CB8AC3E}">
        <p14:creationId xmlns:p14="http://schemas.microsoft.com/office/powerpoint/2010/main" val="392801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Slides 14 – 15: Answering Screening Questions</a:t>
            </a:r>
          </a:p>
          <a:p>
            <a:r>
              <a:rPr lang="en-CA" b="1" dirty="0"/>
              <a:t>Speaking Note:</a:t>
            </a:r>
            <a:br>
              <a:rPr lang="en-CA" dirty="0"/>
            </a:br>
            <a:r>
              <a:rPr lang="en-CA" dirty="0"/>
              <a:t>"Screening questions are critical. Read them carefully and respond with specifics — avoid generic answers or just writing 'see résumé.' This is your chance to clearly demonstrate how you meet the job requirements."</a:t>
            </a:r>
          </a:p>
          <a:p>
            <a:pPr eaLnBrk="1" fontAlgn="t" hangingPunct="1">
              <a:spcBef>
                <a:spcPct val="0"/>
              </a:spcBef>
            </a:pPr>
            <a:r>
              <a:rPr lang="en-CA" altLang="en-US" dirty="0">
                <a:latin typeface="Segoe UI" panose="020B0502040204020203" pitchFamily="34" charset="0"/>
                <a:cs typeface="Segoe UI" panose="020B0502040204020203" pitchFamily="34" charset="0"/>
              </a:rPr>
              <a:t>-</a:t>
            </a:r>
            <a:r>
              <a:rPr lang="en-CA" altLang="en-US" baseline="0" dirty="0">
                <a:latin typeface="Segoe UI" panose="020B0502040204020203" pitchFamily="34" charset="0"/>
                <a:cs typeface="Segoe UI" panose="020B0502040204020203" pitchFamily="34" charset="0"/>
              </a:rPr>
              <a:t> To increase the likelihood of being selected, u</a:t>
            </a:r>
            <a:r>
              <a:rPr lang="en-CA" altLang="en-US" dirty="0">
                <a:latin typeface="Segoe UI" panose="020B0502040204020203" pitchFamily="34" charset="0"/>
                <a:cs typeface="Segoe UI" panose="020B0502040204020203" pitchFamily="34" charset="0"/>
              </a:rPr>
              <a:t>se </a:t>
            </a:r>
            <a:r>
              <a:rPr lang="en-CA" altLang="en-US" b="1" u="sng" dirty="0">
                <a:latin typeface="Segoe UI" panose="020B0502040204020203" pitchFamily="34" charset="0"/>
                <a:cs typeface="Segoe UI" panose="020B0502040204020203" pitchFamily="34" charset="0"/>
              </a:rPr>
              <a:t>specific</a:t>
            </a:r>
            <a:r>
              <a:rPr lang="en-CA" altLang="en-US" dirty="0">
                <a:latin typeface="Segoe UI" panose="020B0502040204020203" pitchFamily="34" charset="0"/>
                <a:cs typeface="Segoe UI" panose="020B0502040204020203" pitchFamily="34" charset="0"/>
              </a:rPr>
              <a:t> and </a:t>
            </a:r>
            <a:r>
              <a:rPr lang="en-CA" altLang="en-US" b="1" u="sng" dirty="0">
                <a:latin typeface="Segoe UI" panose="020B0502040204020203" pitchFamily="34" charset="0"/>
                <a:cs typeface="Segoe UI" panose="020B0502040204020203" pitchFamily="34" charset="0"/>
              </a:rPr>
              <a:t>concrete</a:t>
            </a:r>
            <a:r>
              <a:rPr lang="en-CA" altLang="en-US" dirty="0">
                <a:latin typeface="Segoe UI" panose="020B0502040204020203" pitchFamily="34" charset="0"/>
                <a:cs typeface="Segoe UI" panose="020B0502040204020203" pitchFamily="34" charset="0"/>
              </a:rPr>
              <a:t> examples of your work experience.  </a:t>
            </a:r>
          </a:p>
          <a:p>
            <a:pPr eaLnBrk="1" fontAlgn="t" hangingPunct="1">
              <a:spcBef>
                <a:spcPct val="0"/>
              </a:spcBef>
            </a:pPr>
            <a:r>
              <a:rPr lang="en-CA" altLang="en-US" dirty="0">
                <a:latin typeface="Segoe UI" panose="020B0502040204020203" pitchFamily="34" charset="0"/>
                <a:cs typeface="Segoe UI" panose="020B0502040204020203" pitchFamily="34" charset="0"/>
              </a:rPr>
              <a:t>- Make sure to specify when</a:t>
            </a:r>
            <a:r>
              <a:rPr lang="en-CA" altLang="en-US" baseline="0"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and where you</a:t>
            </a:r>
            <a:r>
              <a:rPr lang="en-CA" altLang="en-US" baseline="0" dirty="0">
                <a:latin typeface="Segoe UI" panose="020B0502040204020203" pitchFamily="34" charset="0"/>
                <a:cs typeface="Segoe UI" panose="020B0502040204020203" pitchFamily="34" charset="0"/>
              </a:rPr>
              <a:t> acquired the experience</a:t>
            </a:r>
            <a:r>
              <a:rPr lang="en-CA" altLang="en-US" dirty="0">
                <a:latin typeface="Segoe UI" panose="020B0502040204020203" pitchFamily="34" charset="0"/>
                <a:cs typeface="Segoe UI" panose="020B0502040204020203" pitchFamily="34" charset="0"/>
              </a:rPr>
              <a:t>.</a:t>
            </a:r>
            <a:r>
              <a:rPr lang="en-US" altLang="en-US" baseline="0" dirty="0">
                <a:latin typeface="Segoe UI" panose="020B0502040204020203" pitchFamily="34" charset="0"/>
                <a:cs typeface="Segoe UI" panose="020B0502040204020203" pitchFamily="34" charset="0"/>
              </a:rPr>
              <a:t> It is also important to </a:t>
            </a:r>
            <a:r>
              <a:rPr lang="en-CA" altLang="en-US" baseline="0" dirty="0">
                <a:latin typeface="Segoe UI" panose="020B0502040204020203" pitchFamily="34" charset="0"/>
                <a:cs typeface="Segoe UI" panose="020B0502040204020203" pitchFamily="34" charset="0"/>
              </a:rPr>
              <a:t>f</a:t>
            </a:r>
            <a:r>
              <a:rPr lang="en-CA" altLang="en-US" dirty="0">
                <a:latin typeface="Segoe UI" panose="020B0502040204020203" pitchFamily="34" charset="0"/>
                <a:cs typeface="Segoe UI" panose="020B0502040204020203" pitchFamily="34" charset="0"/>
              </a:rPr>
              <a:t>ocus on what you</a:t>
            </a:r>
            <a:r>
              <a:rPr lang="en-CA" altLang="en-US" baseline="0" dirty="0">
                <a:latin typeface="Segoe UI" panose="020B0502040204020203" pitchFamily="34" charset="0"/>
                <a:cs typeface="Segoe UI" panose="020B0502040204020203" pitchFamily="34" charset="0"/>
              </a:rPr>
              <a:t> </a:t>
            </a:r>
            <a:r>
              <a:rPr lang="en-CA" altLang="en-US" b="0" baseline="0" dirty="0">
                <a:latin typeface="Segoe UI" panose="020B0502040204020203" pitchFamily="34" charset="0"/>
                <a:cs typeface="Segoe UI" panose="020B0502040204020203" pitchFamily="34" charset="0"/>
              </a:rPr>
              <a:t>accomplished</a:t>
            </a:r>
            <a:r>
              <a:rPr lang="en-CA" altLang="en-US" dirty="0">
                <a:latin typeface="Segoe UI" panose="020B0502040204020203" pitchFamily="34" charset="0"/>
                <a:cs typeface="Segoe UI" panose="020B0502040204020203" pitchFamily="34" charset="0"/>
              </a:rPr>
              <a:t>, and the results you obtained.</a:t>
            </a:r>
            <a:endParaRPr lang="en-CA" dirty="0">
              <a:latin typeface="Segoe UI" panose="020B0502040204020203" pitchFamily="34" charset="0"/>
              <a:cs typeface="Segoe UI"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15</a:t>
            </a:fld>
            <a:endParaRPr lang="en-CA" dirty="0"/>
          </a:p>
        </p:txBody>
      </p:sp>
    </p:spTree>
    <p:extLst>
      <p:ext uri="{BB962C8B-B14F-4D97-AF65-F5344CB8AC3E}">
        <p14:creationId xmlns:p14="http://schemas.microsoft.com/office/powerpoint/2010/main" val="9699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16: Submitting a Job Application</a:t>
            </a:r>
          </a:p>
          <a:p>
            <a:r>
              <a:rPr lang="en-CA" b="1" dirty="0"/>
              <a:t>Speaking Note:</a:t>
            </a:r>
            <a:br>
              <a:rPr lang="en-CA" dirty="0"/>
            </a:br>
            <a:r>
              <a:rPr lang="en-CA" dirty="0"/>
              <a:t>"Follow instructions closely, submit everything on time, and only what is required. Accuracy and attention to detail really matter in this step."</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R</a:t>
            </a:r>
            <a:r>
              <a:rPr lang="en-CA" altLang="en-US" dirty="0" err="1">
                <a:latin typeface="Segoe UI" panose="020B0502040204020203" pitchFamily="34" charset="0"/>
                <a:cs typeface="Segoe UI" panose="020B0502040204020203" pitchFamily="34" charset="0"/>
              </a:rPr>
              <a:t>ead</a:t>
            </a:r>
            <a:r>
              <a:rPr lang="en-CA" altLang="en-US" dirty="0">
                <a:latin typeface="Segoe UI" panose="020B0502040204020203" pitchFamily="34" charset="0"/>
                <a:cs typeface="Segoe UI" panose="020B0502040204020203" pitchFamily="34" charset="0"/>
              </a:rPr>
              <a:t> the </a:t>
            </a:r>
            <a:r>
              <a:rPr lang="en-CA" altLang="en-US" b="1" u="sng" dirty="0">
                <a:latin typeface="Segoe UI" panose="020B0502040204020203" pitchFamily="34" charset="0"/>
                <a:cs typeface="Segoe UI" panose="020B0502040204020203" pitchFamily="34" charset="0"/>
              </a:rPr>
              <a:t>entire</a:t>
            </a:r>
            <a:r>
              <a:rPr lang="en-CA" altLang="en-US" dirty="0">
                <a:latin typeface="Segoe UI" panose="020B0502040204020203" pitchFamily="34" charset="0"/>
                <a:cs typeface="Segoe UI" panose="020B0502040204020203" pitchFamily="34" charset="0"/>
              </a:rPr>
              <a:t> job advertisement including the notes. Be sure your application is in before the deadline! Don’t wait until the last minute to start the application process – certain jobs will ask you to answer specific questions with concrete examples as part of the application process  - allow yourself sufficient time to address all the questions.</a:t>
            </a:r>
          </a:p>
          <a:p>
            <a:pPr eaLnBrk="1" hangingPunct="1">
              <a:spcBef>
                <a:spcPct val="0"/>
              </a:spcBef>
            </a:pPr>
            <a:endParaRPr lang="en-CA" altLang="en-US" b="1" dirty="0">
              <a:latin typeface="Segoe UI" panose="020B0502040204020203" pitchFamily="34" charset="0"/>
              <a:cs typeface="Segoe UI" panose="020B0502040204020203" pitchFamily="34" charset="0"/>
            </a:endParaRPr>
          </a:p>
          <a:p>
            <a:pPr eaLnBrk="1" hangingPunct="1">
              <a:spcBef>
                <a:spcPct val="0"/>
              </a:spcBef>
            </a:pPr>
            <a:r>
              <a:rPr lang="en-CA" altLang="en-US" b="1" dirty="0">
                <a:latin typeface="Segoe UI" panose="020B0502040204020203" pitchFamily="34" charset="0"/>
                <a:cs typeface="Segoe UI" panose="020B0502040204020203" pitchFamily="34" charset="0"/>
              </a:rPr>
              <a:t>Key words are not enough.  </a:t>
            </a:r>
            <a:r>
              <a:rPr lang="en-CA" altLang="en-US" dirty="0">
                <a:latin typeface="Segoe UI" panose="020B0502040204020203" pitchFamily="34" charset="0"/>
                <a:cs typeface="Segoe UI" panose="020B0502040204020203" pitchFamily="34" charset="0"/>
              </a:rPr>
              <a:t>You must</a:t>
            </a:r>
            <a:r>
              <a:rPr lang="en-CA" altLang="en-US" b="1"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provide specific examples in your application to </a:t>
            </a:r>
            <a:r>
              <a:rPr lang="en-CA" altLang="en-US" b="1" u="sng" dirty="0">
                <a:latin typeface="Segoe UI" panose="020B0502040204020203" pitchFamily="34" charset="0"/>
                <a:cs typeface="Segoe UI" panose="020B0502040204020203" pitchFamily="34" charset="0"/>
              </a:rPr>
              <a:t>demonstrate</a:t>
            </a:r>
            <a:r>
              <a:rPr lang="en-CA" altLang="en-US" dirty="0">
                <a:latin typeface="Segoe UI" panose="020B0502040204020203" pitchFamily="34" charset="0"/>
                <a:cs typeface="Segoe UI" panose="020B0502040204020203" pitchFamily="34" charset="0"/>
              </a:rPr>
              <a:t> how you meet the essential qualifications listed</a:t>
            </a:r>
            <a:endParaRPr lang="en-US" altLang="en-US" dirty="0">
              <a:latin typeface="Segoe UI" panose="020B0502040204020203" pitchFamily="34" charset="0"/>
              <a:cs typeface="Segoe UI" panose="020B0502040204020203" pitchFamily="34" charset="0"/>
            </a:endParaRP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Use </a:t>
            </a:r>
            <a:r>
              <a:rPr lang="en-CA" altLang="en-US" b="1" u="sng" dirty="0">
                <a:latin typeface="Segoe UI" panose="020B0502040204020203" pitchFamily="34" charset="0"/>
                <a:cs typeface="Segoe UI" panose="020B0502040204020203" pitchFamily="34" charset="0"/>
              </a:rPr>
              <a:t>specific</a:t>
            </a:r>
            <a:r>
              <a:rPr lang="en-CA" altLang="en-US" dirty="0">
                <a:latin typeface="Segoe UI" panose="020B0502040204020203" pitchFamily="34" charset="0"/>
                <a:cs typeface="Segoe UI" panose="020B0502040204020203" pitchFamily="34" charset="0"/>
              </a:rPr>
              <a:t> and </a:t>
            </a:r>
            <a:r>
              <a:rPr lang="en-CA" altLang="en-US" b="1" u="sng" dirty="0">
                <a:latin typeface="Segoe UI" panose="020B0502040204020203" pitchFamily="34" charset="0"/>
                <a:cs typeface="Segoe UI" panose="020B0502040204020203" pitchFamily="34" charset="0"/>
              </a:rPr>
              <a:t>concrete</a:t>
            </a:r>
            <a:r>
              <a:rPr lang="en-CA" altLang="en-US" dirty="0">
                <a:latin typeface="Segoe UI" panose="020B0502040204020203" pitchFamily="34" charset="0"/>
                <a:cs typeface="Segoe UI" panose="020B0502040204020203" pitchFamily="34" charset="0"/>
              </a:rPr>
              <a:t> examples of your work experience.  </a:t>
            </a: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Dates and where the experience was acquired are also important.</a:t>
            </a:r>
            <a:r>
              <a:rPr lang="en-US" altLang="en-US"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E.g.: “In my role of __ at Employer X, I wrote reports related to the _ system. For example, in January 2012, I wrote a report on the benefits of improving 	the system. In order to do this, I had to conduct research through several academic journal studies in order to determine that...”</a:t>
            </a: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Focus on what YOU did, and what results YOU accomplished.</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Submit only what was asked (e.g. sometimes a cover letter is not required)</a:t>
            </a:r>
            <a:endParaRPr lang="en-CA" altLang="en-US" dirty="0">
              <a:latin typeface="Segoe UI" panose="020B0502040204020203" pitchFamily="34" charset="0"/>
              <a:cs typeface="Segoe UI" panose="020B0502040204020203" pitchFamily="34" charset="0"/>
            </a:endParaRP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Ensure information on your cover letter and resume match</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Be succinct but it is okay to go over the industry standard of a two-page resume and one-page cover letter</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16</a:t>
            </a:fld>
            <a:endParaRPr lang="en-CA"/>
          </a:p>
        </p:txBody>
      </p:sp>
    </p:spTree>
    <p:extLst>
      <p:ext uri="{BB962C8B-B14F-4D97-AF65-F5344CB8AC3E}">
        <p14:creationId xmlns:p14="http://schemas.microsoft.com/office/powerpoint/2010/main" val="145981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17: Official Languages</a:t>
            </a:r>
          </a:p>
          <a:p>
            <a:pPr marL="0" marR="0" lvl="0" indent="0" algn="l" defTabSz="975665" rtl="0" eaLnBrk="1" fontAlgn="auto" latinLnBrk="0" hangingPunct="1">
              <a:lnSpc>
                <a:spcPct val="100000"/>
              </a:lnSpc>
              <a:spcBef>
                <a:spcPts val="0"/>
              </a:spcBef>
              <a:spcAft>
                <a:spcPts val="0"/>
              </a:spcAft>
              <a:buClrTx/>
              <a:buSzTx/>
              <a:buFontTx/>
              <a:buNone/>
              <a:tabLst/>
              <a:defRPr/>
            </a:pPr>
            <a:r>
              <a:rPr lang="en-CA" b="1" dirty="0"/>
              <a:t>Speaking Note:</a:t>
            </a:r>
            <a:br>
              <a:rPr lang="en-CA" dirty="0"/>
            </a:br>
            <a:r>
              <a:rPr lang="en-CA" dirty="0"/>
              <a:t>"You can apply and be assessed in the official language of your choice </a:t>
            </a:r>
            <a:r>
              <a:rPr lang="en-CA" dirty="0">
                <a:latin typeface="Segoe UI" panose="020B0502040204020203" pitchFamily="34" charset="0"/>
                <a:cs typeface="Segoe UI" panose="020B0502040204020203" pitchFamily="34" charset="0"/>
              </a:rPr>
              <a:t>at any time during the selection process (assessments can be done through an exam, an interview). </a:t>
            </a:r>
          </a:p>
          <a:p>
            <a:r>
              <a:rPr lang="en-CA" dirty="0"/>
              <a:t> — English or French — anywhere in Canada. For bilingual positions, remember that reading, writing, and oral skills are assessed separately."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Segoe UI" panose="020B0502040204020203" pitchFamily="34" charset="0"/>
              <a:cs typeface="Segoe UI" panose="020B0502040204020203" pitchFamily="34" charset="0"/>
            </a:endParaRPr>
          </a:p>
          <a:p>
            <a:pPr lvl="0"/>
            <a:r>
              <a:rPr lang="en-CA" dirty="0">
                <a:latin typeface="Segoe UI" panose="020B0502040204020203" pitchFamily="34" charset="0"/>
                <a:cs typeface="Segoe UI" panose="020B0502040204020203" pitchFamily="34" charset="0"/>
              </a:rPr>
              <a:t>Your job interview, any tests you are required to pass, any email exchanges or phone conversations with human resources or the hiring manager, can be done in either French or English.  </a:t>
            </a:r>
          </a:p>
          <a:p>
            <a:pPr lvl="0"/>
            <a:r>
              <a:rPr lang="en-CA" dirty="0">
                <a:latin typeface="Segoe UI" panose="020B0502040204020203" pitchFamily="34" charset="0"/>
                <a:cs typeface="Segoe UI" panose="020B0502040204020203" pitchFamily="34" charset="0"/>
              </a:rPr>
              <a:t>The exception, of course, is the Second Language Evaluation</a:t>
            </a:r>
            <a:r>
              <a:rPr lang="en-CA" baseline="0" dirty="0">
                <a:latin typeface="Segoe UI" panose="020B0502040204020203" pitchFamily="34" charset="0"/>
                <a:cs typeface="Segoe UI" panose="020B0502040204020203" pitchFamily="34" charset="0"/>
              </a:rPr>
              <a:t> (SLE) exams</a:t>
            </a:r>
            <a:r>
              <a:rPr lang="en-CA" dirty="0">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Second language evaluation in the public service - Canada.ca</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17</a:t>
            </a:fld>
            <a:endParaRPr lang="en-CA"/>
          </a:p>
        </p:txBody>
      </p:sp>
    </p:spTree>
    <p:extLst>
      <p:ext uri="{BB962C8B-B14F-4D97-AF65-F5344CB8AC3E}">
        <p14:creationId xmlns:p14="http://schemas.microsoft.com/office/powerpoint/2010/main" val="661447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Slides 18: Self-Declaring</a:t>
            </a:r>
          </a:p>
          <a:p>
            <a:r>
              <a:rPr lang="en-CA" b="1" dirty="0"/>
              <a:t>Speaking Note:</a:t>
            </a:r>
            <a:br>
              <a:rPr lang="en-CA" dirty="0"/>
            </a:br>
            <a:r>
              <a:rPr lang="en-CA" dirty="0"/>
              <a:t>"Self-declaring as part of an employment equity group is voluntary, but highly encouraged. It allows your application to be considered for Indigenous-only job opportunities, and helps increase representation across the public service."</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18</a:t>
            </a:fld>
            <a:endParaRPr lang="en-CA" dirty="0"/>
          </a:p>
        </p:txBody>
      </p:sp>
    </p:spTree>
    <p:extLst>
      <p:ext uri="{BB962C8B-B14F-4D97-AF65-F5344CB8AC3E}">
        <p14:creationId xmlns:p14="http://schemas.microsoft.com/office/powerpoint/2010/main" val="386191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19: You Have Applied… Now What?</a:t>
            </a:r>
          </a:p>
          <a:p>
            <a:r>
              <a:rPr lang="en-CA" b="1" dirty="0"/>
              <a:t>Speaking Note:</a:t>
            </a:r>
            <a:br>
              <a:rPr lang="en-CA" dirty="0"/>
            </a:br>
            <a:r>
              <a:rPr lang="en-CA" dirty="0"/>
              <a:t>"Once your application is submitted, it goes through a screening process. If you’re successful, you may be invited for a test or interview, and then the hiring decision is made."</a:t>
            </a:r>
          </a:p>
          <a:p>
            <a:endParaRPr lang="en-CA" b="1" dirty="0">
              <a:latin typeface="Segoe UI" panose="020B0502040204020203" pitchFamily="34" charset="0"/>
              <a:cs typeface="Segoe UI" panose="020B0502040204020203" pitchFamily="34" charset="0"/>
            </a:endParaRPr>
          </a:p>
          <a:p>
            <a:r>
              <a:rPr lang="en-CA" b="1" dirty="0">
                <a:latin typeface="Segoe UI" panose="020B0502040204020203" pitchFamily="34" charset="0"/>
                <a:cs typeface="Segoe UI" panose="020B0502040204020203" pitchFamily="34" charset="0"/>
              </a:rPr>
              <a:t>What to expect after you apply</a:t>
            </a:r>
          </a:p>
          <a:p>
            <a:r>
              <a:rPr lang="en-CA" dirty="0">
                <a:latin typeface="Segoe UI" panose="020B0502040204020203" pitchFamily="34" charset="0"/>
                <a:cs typeface="Segoe UI" panose="020B0502040204020203" pitchFamily="34" charset="0"/>
              </a:rPr>
              <a:t>Your application will be placed in the student inventory you applied to</a:t>
            </a:r>
          </a:p>
          <a:p>
            <a:r>
              <a:rPr lang="en-CA" dirty="0">
                <a:latin typeface="Segoe UI" panose="020B0502040204020203" pitchFamily="34" charset="0"/>
                <a:cs typeface="Segoe UI" panose="020B0502040204020203" pitchFamily="34" charset="0"/>
              </a:rPr>
              <a:t>When there are job openings, managers will use the inventory to fill their positions</a:t>
            </a:r>
          </a:p>
          <a:p>
            <a:r>
              <a:rPr lang="en-CA" dirty="0">
                <a:latin typeface="Segoe UI" panose="020B0502040204020203" pitchFamily="34" charset="0"/>
                <a:cs typeface="Segoe UI" panose="020B0502040204020203" pitchFamily="34" charset="0"/>
              </a:rPr>
              <a:t>You’ll be notified by email if you’re matched with a job opportunity, or if your application status changes</a:t>
            </a:r>
          </a:p>
          <a:p>
            <a:r>
              <a:rPr lang="en-CA" dirty="0">
                <a:latin typeface="Segoe UI" panose="020B0502040204020203" pitchFamily="34" charset="0"/>
                <a:cs typeface="Segoe UI" panose="020B0502040204020203" pitchFamily="34" charset="0"/>
              </a:rPr>
              <a:t>If your application is selected for further consideration, you’ll be contacted by a manager for next steps, such as a test or interview.</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*Please keep your job profile up to date to ensure accuracy. As a student, things change all the time. For example, some programs that students work on are higher level for managers would like someone in 3</a:t>
            </a:r>
            <a:r>
              <a:rPr lang="en-CA" baseline="30000" dirty="0">
                <a:latin typeface="Segoe UI" panose="020B0502040204020203" pitchFamily="34" charset="0"/>
                <a:cs typeface="Segoe UI" panose="020B0502040204020203" pitchFamily="34" charset="0"/>
              </a:rPr>
              <a:t>rd</a:t>
            </a:r>
            <a:r>
              <a:rPr lang="en-CA" dirty="0">
                <a:latin typeface="Segoe UI" panose="020B0502040204020203" pitchFamily="34" charset="0"/>
                <a:cs typeface="Segoe UI" panose="020B0502040204020203" pitchFamily="34" charset="0"/>
              </a:rPr>
              <a:t> or 4</a:t>
            </a:r>
            <a:r>
              <a:rPr lang="en-CA" baseline="30000" dirty="0">
                <a:latin typeface="Segoe UI" panose="020B0502040204020203" pitchFamily="34" charset="0"/>
                <a:cs typeface="Segoe UI" panose="020B0502040204020203" pitchFamily="34" charset="0"/>
              </a:rPr>
              <a:t>th</a:t>
            </a:r>
            <a:r>
              <a:rPr lang="en-CA" dirty="0">
                <a:latin typeface="Segoe UI" panose="020B0502040204020203" pitchFamily="34" charset="0"/>
                <a:cs typeface="Segoe UI" panose="020B0502040204020203" pitchFamily="34" charset="0"/>
              </a:rPr>
              <a:t> year.</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54BA3AA-3433-42F7-82F8-68D10241E68D}" type="slidenum">
              <a:rPr lang="en-CA" smtClean="0"/>
              <a:t>19</a:t>
            </a:fld>
            <a:endParaRPr lang="en-CA"/>
          </a:p>
        </p:txBody>
      </p:sp>
    </p:spTree>
    <p:extLst>
      <p:ext uri="{BB962C8B-B14F-4D97-AF65-F5344CB8AC3E}">
        <p14:creationId xmlns:p14="http://schemas.microsoft.com/office/powerpoint/2010/main" val="222511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2: Session Overview</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kern="100" dirty="0">
                <a:effectLst/>
                <a:latin typeface="Aptos" panose="020B0004020202020204" pitchFamily="34" charset="0"/>
                <a:ea typeface="Aptos" panose="020B0004020202020204" pitchFamily="34" charset="0"/>
                <a:cs typeface="Times New Roman" panose="02020603050405020304" pitchFamily="18" charset="0"/>
              </a:rPr>
              <a:t>"Today, we’ll walk through practical tools and strategies to help you transition from your student role to a more permanent position in the public service. We’ll cover bridging, job search strategies, the application process, and tips for assessments and interviews. Let’s get started!"</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a:t>
            </a:fld>
            <a:endParaRPr lang="en-CA" dirty="0"/>
          </a:p>
        </p:txBody>
      </p:sp>
    </p:spTree>
    <p:extLst>
      <p:ext uri="{BB962C8B-B14F-4D97-AF65-F5344CB8AC3E}">
        <p14:creationId xmlns:p14="http://schemas.microsoft.com/office/powerpoint/2010/main" val="91436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1143000"/>
            <a:ext cx="4870450" cy="3086100"/>
          </a:xfrm>
        </p:spPr>
      </p:sp>
      <p:sp>
        <p:nvSpPr>
          <p:cNvPr id="3" name="Notes Placeholder 2"/>
          <p:cNvSpPr>
            <a:spLocks noGrp="1"/>
          </p:cNvSpPr>
          <p:nvPr>
            <p:ph type="body" idx="1"/>
          </p:nvPr>
        </p:nvSpPr>
        <p:spPr/>
        <p:txBody>
          <a:bodyPr/>
          <a:lstStyle/>
          <a:p>
            <a:pPr>
              <a:buNone/>
            </a:pPr>
            <a:r>
              <a:rPr lang="en-CA" sz="1600" b="1" dirty="0"/>
              <a:t>✅ Slide 20: Assessment Accommodations</a:t>
            </a:r>
          </a:p>
          <a:p>
            <a:r>
              <a:rPr lang="en-CA" sz="1600" b="1" dirty="0"/>
              <a:t>Speaking Note:</a:t>
            </a:r>
            <a:br>
              <a:rPr lang="en-CA" sz="1600" dirty="0"/>
            </a:br>
            <a:r>
              <a:rPr lang="en-CA" sz="1600" dirty="0"/>
              <a:t>"If you need accommodations at any stage of the assessment process, don’t hesitate to ask. The goal is to ensure everyone can participate fairly."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latin typeface="Segoe UI" panose="020B0502040204020203" pitchFamily="34" charset="0"/>
                <a:cs typeface="Segoe UI" panose="020B0502040204020203" pitchFamily="34" charset="0"/>
              </a:rPr>
              <a:t>As an applicant, you can request accommodation, if you have a temporary or permanent limitation (visible or invisible) that may impact your performance during an assessment, such as an exam or interview.  Accommodations are available to those who need them from the time you apply to being on the job. </a:t>
            </a:r>
          </a:p>
          <a:p>
            <a:endParaRPr lang="en-CA" sz="1200" dirty="0">
              <a:solidFill>
                <a:schemeClr val="tx1"/>
              </a:solidFill>
              <a:latin typeface="Segoe UI" panose="020B0502040204020203" pitchFamily="34" charset="0"/>
              <a:cs typeface="Segoe UI" panose="020B0502040204020203" pitchFamily="34" charset="0"/>
            </a:endParaRPr>
          </a:p>
          <a:p>
            <a:r>
              <a:rPr lang="en-CA" sz="1200" dirty="0">
                <a:solidFill>
                  <a:schemeClr val="tx1"/>
                </a:solidFill>
                <a:latin typeface="Segoe UI" panose="020B0502040204020203" pitchFamily="34" charset="0"/>
                <a:cs typeface="Segoe UI" panose="020B0502040204020203" pitchFamily="34" charset="0"/>
              </a:rPr>
              <a:t>Accommodation is a modification or a change made to an procedure, format or content. They do not alter the qualification being assessed nor the proficiency level required but rather the way a qualification is being assessed or the setting (for ex. in a closed room rather than a common room). It is designed to remove barriers to a fair assessment and allow candidates to fully demonstrate their abilities. </a:t>
            </a:r>
          </a:p>
          <a:p>
            <a:endParaRPr lang="en-CA" sz="1200" dirty="0">
              <a:solidFill>
                <a:schemeClr val="tx1"/>
              </a:solidFill>
              <a:latin typeface="Segoe UI" panose="020B0502040204020203" pitchFamily="34" charset="0"/>
              <a:cs typeface="Segoe UI" panose="020B0502040204020203" pitchFamily="34" charset="0"/>
            </a:endParaRPr>
          </a:p>
          <a:p>
            <a:r>
              <a:rPr lang="en-CA" b="1" dirty="0">
                <a:latin typeface="Segoe UI" panose="020B0502040204020203" pitchFamily="34" charset="0"/>
                <a:cs typeface="Segoe UI" panose="020B0502040204020203" pitchFamily="34" charset="0"/>
              </a:rPr>
              <a:t>Settings</a:t>
            </a:r>
            <a:r>
              <a:rPr lang="en-CA" dirty="0">
                <a:latin typeface="Segoe UI" panose="020B0502040204020203" pitchFamily="34" charset="0"/>
                <a:cs typeface="Segoe UI" panose="020B0502040204020203" pitchFamily="34" charset="0"/>
              </a:rPr>
              <a:t>: To alter the setting of the assessment. For example, changing the test location if it is not wheelchair-accessible, providing a table and a chair that provide greater physical support, or altering the lighting conditions in the assessment room.</a:t>
            </a:r>
          </a:p>
          <a:p>
            <a:endParaRPr lang="en-CA" dirty="0">
              <a:latin typeface="Segoe UI" panose="020B0502040204020203" pitchFamily="34" charset="0"/>
              <a:cs typeface="Segoe UI" panose="020B0502040204020203" pitchFamily="34" charset="0"/>
            </a:endParaRPr>
          </a:p>
          <a:p>
            <a:pPr defTabSz="931774">
              <a:defRPr/>
            </a:pPr>
            <a:r>
              <a:rPr lang="en-CA" b="1" dirty="0">
                <a:latin typeface="Segoe UI" panose="020B0502040204020203" pitchFamily="34" charset="0"/>
                <a:cs typeface="Segoe UI" panose="020B0502040204020203" pitchFamily="34" charset="0"/>
              </a:rPr>
              <a:t>Response format</a:t>
            </a:r>
            <a:r>
              <a:rPr lang="en-CA" dirty="0">
                <a:latin typeface="Segoe UI" panose="020B0502040204020203" pitchFamily="34" charset="0"/>
                <a:cs typeface="Segoe UI" panose="020B0502040204020203" pitchFamily="34" charset="0"/>
              </a:rPr>
              <a:t>: To allow individuals with disabilities to give responses using their preferred communication modality. For example, having the respondent use a tape recorder, a computer, a Braillewriter, or its own adaptive equipment to answer questions. </a:t>
            </a:r>
          </a:p>
          <a:p>
            <a:pPr defTabSz="931774">
              <a:defRPr/>
            </a:pPr>
            <a:endParaRPr lang="en-CA" dirty="0">
              <a:latin typeface="Segoe UI" panose="020B0502040204020203" pitchFamily="34" charset="0"/>
              <a:cs typeface="Segoe UI" panose="020B0502040204020203" pitchFamily="34" charset="0"/>
            </a:endParaRPr>
          </a:p>
          <a:p>
            <a:pPr defTabSz="931774">
              <a:defRPr/>
            </a:pPr>
            <a:r>
              <a:rPr lang="en-CA" b="1" dirty="0">
                <a:latin typeface="Segoe UI" panose="020B0502040204020203" pitchFamily="34" charset="0"/>
                <a:cs typeface="Segoe UI" panose="020B0502040204020203" pitchFamily="34" charset="0"/>
              </a:rPr>
              <a:t>Scheduling and Timing</a:t>
            </a:r>
            <a:r>
              <a:rPr lang="en-CA" dirty="0">
                <a:latin typeface="Segoe UI" panose="020B0502040204020203" pitchFamily="34" charset="0"/>
                <a:cs typeface="Segoe UI" panose="020B0502040204020203" pitchFamily="34" charset="0"/>
              </a:rPr>
              <a:t>: Another accommodation strategy is to alter the timing of the assessment such as extended time to complete a test or an interview and/or more breaks during a longer assessment period. It may also include scheduling an assessment session at the most appropriate time of day for a person.</a:t>
            </a:r>
          </a:p>
          <a:p>
            <a:pPr defTabSz="931774">
              <a:defRPr/>
            </a:pPr>
            <a:endParaRPr lang="en-CA" dirty="0">
              <a:latin typeface="Segoe UI" panose="020B0502040204020203" pitchFamily="34" charset="0"/>
              <a:cs typeface="Segoe UI" panose="020B0502040204020203" pitchFamily="34" charset="0"/>
            </a:endParaRPr>
          </a:p>
          <a:p>
            <a:pPr defTabSz="931774">
              <a:defRPr/>
            </a:pPr>
            <a:r>
              <a:rPr lang="en-CA" b="1" dirty="0">
                <a:latin typeface="Segoe UI" panose="020B0502040204020203" pitchFamily="34" charset="0"/>
                <a:cs typeface="Segoe UI" panose="020B0502040204020203" pitchFamily="34" charset="0"/>
              </a:rPr>
              <a:t>Presentation Format</a:t>
            </a:r>
            <a:r>
              <a:rPr lang="en-CA" dirty="0">
                <a:latin typeface="Segoe UI" panose="020B0502040204020203" pitchFamily="34" charset="0"/>
                <a:cs typeface="Segoe UI" panose="020B0502040204020203" pitchFamily="34" charset="0"/>
              </a:rPr>
              <a:t>: To alter the medium used to present the instructions or questions to the person. For example, a test booklet may be produced in Braille, large print or audio format. A reader could also be appropriate for persons who are blind. Another example would be to provide instructions through the use of sign language or in writing.</a:t>
            </a:r>
          </a:p>
          <a:p>
            <a:pPr defTabSz="931774">
              <a:defRPr/>
            </a:pPr>
            <a:endParaRPr lang="fr-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It is not limited to disabilities – accommodations can also be for:</a:t>
            </a:r>
          </a:p>
          <a:p>
            <a:pPr marL="949478" lvl="1" indent="-474739">
              <a:buFont typeface="Arial" panose="020B0604020202020204" pitchFamily="34" charset="0"/>
              <a:buChar char="•"/>
            </a:pPr>
            <a:r>
              <a:rPr lang="en-CA" dirty="0">
                <a:latin typeface="Segoe UI" panose="020B0502040204020203" pitchFamily="34" charset="0"/>
                <a:cs typeface="Segoe UI" panose="020B0502040204020203" pitchFamily="34" charset="0"/>
              </a:rPr>
              <a:t>Religious reasons</a:t>
            </a:r>
          </a:p>
          <a:p>
            <a:pPr marL="949478" lvl="1" indent="-474739">
              <a:buFont typeface="Arial" panose="020B0604020202020204" pitchFamily="34" charset="0"/>
              <a:buChar char="•"/>
            </a:pPr>
            <a:r>
              <a:rPr lang="en-CA" dirty="0">
                <a:latin typeface="Segoe UI" panose="020B0502040204020203" pitchFamily="34" charset="0"/>
                <a:cs typeface="Segoe UI" panose="020B0502040204020203" pitchFamily="34" charset="0"/>
              </a:rPr>
              <a:t>Personal needs – e.g. I know a colleague took a test while pregnant and she asked to be able to have food in the room. </a:t>
            </a:r>
          </a:p>
          <a:p>
            <a:endParaRPr lang="en-CA" sz="1200" dirty="0">
              <a:solidFill>
                <a:schemeClr val="tx1"/>
              </a:solidFill>
              <a:latin typeface="Segoe UI" panose="020B0502040204020203" pitchFamily="34" charset="0"/>
              <a:cs typeface="Segoe UI" panose="020B0502040204020203" pitchFamily="34" charset="0"/>
            </a:endParaRPr>
          </a:p>
          <a:p>
            <a:endParaRPr lang="en-CA" sz="1200" dirty="0">
              <a:solidFill>
                <a:schemeClr val="tx1"/>
              </a:solidFill>
              <a:latin typeface="Segoe UI" panose="020B0502040204020203" pitchFamily="34" charset="0"/>
              <a:cs typeface="Segoe UI" panose="020B0502040204020203" pitchFamily="34" charset="0"/>
            </a:endParaRPr>
          </a:p>
          <a:p>
            <a:pPr marL="0" marR="0">
              <a:spcBef>
                <a:spcPts val="600"/>
              </a:spcBef>
              <a:spcAft>
                <a:spcPts val="600"/>
              </a:spcAft>
            </a:pPr>
            <a:endParaRPr lang="en-CA" sz="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endParaRPr lang="en-CA" sz="1200"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BA3AA-3433-42F7-82F8-68D10241E68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64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21: How to Shine in an Assessment</a:t>
            </a:r>
          </a:p>
          <a:p>
            <a:r>
              <a:rPr lang="en-CA" b="1" dirty="0"/>
              <a:t>Speaking Note:</a:t>
            </a:r>
            <a:br>
              <a:rPr lang="en-CA" dirty="0"/>
            </a:br>
            <a:r>
              <a:rPr lang="en-CA" dirty="0"/>
              <a:t>"Confidence comes from preparation. Practice describing your accomplishments and linking them to the job competencies — in your own words. That personal connection makes your responses stand out."</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21</a:t>
            </a:fld>
            <a:endParaRPr lang="en-CA" dirty="0"/>
          </a:p>
        </p:txBody>
      </p:sp>
    </p:spTree>
    <p:extLst>
      <p:ext uri="{BB962C8B-B14F-4D97-AF65-F5344CB8AC3E}">
        <p14:creationId xmlns:p14="http://schemas.microsoft.com/office/powerpoint/2010/main" val="162732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22: </a:t>
            </a:r>
            <a:r>
              <a:rPr lang="en-CA" sz="1280" b="1" kern="1200" dirty="0">
                <a:solidFill>
                  <a:schemeClr val="tx1"/>
                </a:solidFill>
                <a:latin typeface="+mn-lt"/>
                <a:ea typeface="+mn-ea"/>
                <a:cs typeface="+mn-cs"/>
              </a:rPr>
              <a:t>Demonstrating Self-Awareness</a:t>
            </a:r>
            <a:endParaRPr lang="en-CA" b="1" dirty="0"/>
          </a:p>
          <a:p>
            <a:r>
              <a:rPr lang="en-CA" b="1" dirty="0"/>
              <a:t>Speaking Note:</a:t>
            </a:r>
          </a:p>
          <a:p>
            <a:r>
              <a:rPr lang="en-CA" dirty="0"/>
              <a:t>"Let’s pause here for a quick moment to reflect. If you’ve already started exploring jobs or thinking about next steps, what part of the process feels the most uncertain or confusing to you? Take a second to jot it down — this might help you identify what to focus on as you move forward."</a:t>
            </a:r>
          </a:p>
        </p:txBody>
      </p:sp>
      <p:sp>
        <p:nvSpPr>
          <p:cNvPr id="4" name="Slide Number Placeholder 3"/>
          <p:cNvSpPr>
            <a:spLocks noGrp="1"/>
          </p:cNvSpPr>
          <p:nvPr>
            <p:ph type="sldNum" sz="quarter" idx="5"/>
          </p:nvPr>
        </p:nvSpPr>
        <p:spPr/>
        <p:txBody>
          <a:bodyPr/>
          <a:lstStyle/>
          <a:p>
            <a:fld id="{EE136A7C-1E6B-4596-BF6D-4E7A076C8740}" type="slidenum">
              <a:rPr lang="en-CA" smtClean="0"/>
              <a:t>22</a:t>
            </a:fld>
            <a:endParaRPr lang="en-CA" dirty="0"/>
          </a:p>
        </p:txBody>
      </p:sp>
    </p:spTree>
    <p:extLst>
      <p:ext uri="{BB962C8B-B14F-4D97-AF65-F5344CB8AC3E}">
        <p14:creationId xmlns:p14="http://schemas.microsoft.com/office/powerpoint/2010/main" val="253995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23: What Are Competencies?</a:t>
            </a:r>
          </a:p>
          <a:p>
            <a:r>
              <a:rPr lang="en-CA" b="1" dirty="0"/>
              <a:t>Speaking Note:</a:t>
            </a:r>
            <a:br>
              <a:rPr lang="en-CA" dirty="0"/>
            </a:br>
            <a:r>
              <a:rPr lang="en-CA" dirty="0"/>
              <a:t>"Competencies are skills, behaviours, and attributes that help you succeed in the job. Think of past experiences where you demonstrated initiative, teamwork, creativity — all of these can showcase your readiness."</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23</a:t>
            </a:fld>
            <a:endParaRPr lang="en-CA" dirty="0"/>
          </a:p>
        </p:txBody>
      </p:sp>
    </p:spTree>
    <p:extLst>
      <p:ext uri="{BB962C8B-B14F-4D97-AF65-F5344CB8AC3E}">
        <p14:creationId xmlns:p14="http://schemas.microsoft.com/office/powerpoint/2010/main" val="373380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a:t>
            </a:r>
            <a:r>
              <a:rPr lang="en-CA" sz="1280" b="1" kern="1200" dirty="0">
                <a:solidFill>
                  <a:schemeClr val="tx1"/>
                </a:solidFill>
                <a:latin typeface="+mn-lt"/>
                <a:ea typeface="+mn-ea"/>
                <a:cs typeface="+mn-cs"/>
              </a:rPr>
              <a:t>24: Building a library of experiences</a:t>
            </a:r>
          </a:p>
          <a:p>
            <a:r>
              <a:rPr lang="en-CA" b="1" dirty="0"/>
              <a:t>Speaking Note:</a:t>
            </a:r>
            <a:endParaRPr lang="en-CA" dirty="0"/>
          </a:p>
          <a:p>
            <a:r>
              <a:rPr lang="en-CA" dirty="0"/>
              <a:t>"As you prepare for the job application and interview process, one of the best things you can do is start building your </a:t>
            </a:r>
            <a:r>
              <a:rPr lang="en-CA" b="1" dirty="0"/>
              <a:t>'library of experience.'</a:t>
            </a:r>
            <a:r>
              <a:rPr lang="en-CA" dirty="0"/>
              <a:t> This means collecting and reflecting on key moments from your life — especially those where you showed leadership, problem-solving, or adaptability.</a:t>
            </a:r>
          </a:p>
        </p:txBody>
      </p:sp>
      <p:sp>
        <p:nvSpPr>
          <p:cNvPr id="4" name="Slide Number Placeholder 3"/>
          <p:cNvSpPr>
            <a:spLocks noGrp="1"/>
          </p:cNvSpPr>
          <p:nvPr>
            <p:ph type="sldNum" sz="quarter" idx="5"/>
          </p:nvPr>
        </p:nvSpPr>
        <p:spPr/>
        <p:txBody>
          <a:bodyPr/>
          <a:lstStyle/>
          <a:p>
            <a:fld id="{EE136A7C-1E6B-4596-BF6D-4E7A076C8740}" type="slidenum">
              <a:rPr lang="en-CA" smtClean="0"/>
              <a:t>24</a:t>
            </a:fld>
            <a:endParaRPr lang="en-CA" dirty="0"/>
          </a:p>
        </p:txBody>
      </p:sp>
    </p:spTree>
    <p:extLst>
      <p:ext uri="{BB962C8B-B14F-4D97-AF65-F5344CB8AC3E}">
        <p14:creationId xmlns:p14="http://schemas.microsoft.com/office/powerpoint/2010/main" val="2118365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CA" b="1" dirty="0"/>
              <a:t>✅ Slide </a:t>
            </a:r>
            <a:r>
              <a:rPr lang="en-CA" sz="1280" b="1" kern="1200" dirty="0">
                <a:solidFill>
                  <a:schemeClr val="tx1"/>
                </a:solidFill>
                <a:latin typeface="+mn-lt"/>
                <a:ea typeface="+mn-ea"/>
                <a:cs typeface="+mn-cs"/>
              </a:rPr>
              <a:t>25: Overcoming barriers</a:t>
            </a:r>
          </a:p>
          <a:p>
            <a:r>
              <a:rPr lang="en-CA" b="1" dirty="0"/>
              <a:t>Speaking Note:</a:t>
            </a:r>
            <a:endParaRPr lang="en-CA" dirty="0"/>
          </a:p>
          <a:p>
            <a:pPr rtl="0"/>
            <a:r>
              <a:rPr lang="en-CA" dirty="0">
                <a:effectLst/>
              </a:rPr>
              <a:t>Practice and preparation are key to building confidence and reducing self-doubt in assessments. Reflect on your experiences, link your accomplishments to the competencies, and articulate them authentically to ensure you're well-prepared.</a:t>
            </a:r>
          </a:p>
          <a:p>
            <a:endParaRPr lang="en-CA" dirty="0"/>
          </a:p>
        </p:txBody>
      </p:sp>
      <p:sp>
        <p:nvSpPr>
          <p:cNvPr id="4" name="Espace réservé du numéro de diapositive 3"/>
          <p:cNvSpPr>
            <a:spLocks noGrp="1"/>
          </p:cNvSpPr>
          <p:nvPr>
            <p:ph type="sldNum" sz="quarter" idx="5"/>
          </p:nvPr>
        </p:nvSpPr>
        <p:spPr/>
        <p:txBody>
          <a:bodyPr/>
          <a:lstStyle/>
          <a:p>
            <a:fld id="{EE136A7C-1E6B-4596-BF6D-4E7A076C8740}" type="slidenum">
              <a:rPr lang="en-CA" smtClean="0"/>
              <a:t>25</a:t>
            </a:fld>
            <a:endParaRPr lang="en-CA" dirty="0"/>
          </a:p>
        </p:txBody>
      </p:sp>
    </p:spTree>
    <p:extLst>
      <p:ext uri="{BB962C8B-B14F-4D97-AF65-F5344CB8AC3E}">
        <p14:creationId xmlns:p14="http://schemas.microsoft.com/office/powerpoint/2010/main" val="4018180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CA" sz="2000" b="1" dirty="0"/>
              <a:t>✅ Slide </a:t>
            </a:r>
            <a:r>
              <a:rPr lang="en-CA" sz="2000" b="1" kern="1200" dirty="0">
                <a:solidFill>
                  <a:schemeClr val="tx1"/>
                </a:solidFill>
                <a:latin typeface="+mn-lt"/>
                <a:ea typeface="+mn-ea"/>
                <a:cs typeface="+mn-cs"/>
              </a:rPr>
              <a:t>26: How to structure your responses</a:t>
            </a:r>
          </a:p>
          <a:p>
            <a:r>
              <a:rPr lang="en-CA" sz="2000" b="1" dirty="0"/>
              <a:t>Speaking Note:</a:t>
            </a:r>
            <a:endParaRPr lang="en-CA" sz="2000" dirty="0"/>
          </a:p>
          <a:p>
            <a:pPr rtl="0"/>
            <a:r>
              <a:rPr lang="en-CA" sz="2800" dirty="0"/>
              <a:t>When sharing experiences, </a:t>
            </a:r>
            <a:r>
              <a:rPr lang="en-CA" sz="2800" b="1" dirty="0"/>
              <a:t>DO</a:t>
            </a:r>
            <a:r>
              <a:rPr lang="en-CA" sz="2800" dirty="0"/>
              <a:t> use the STAR method to clearly explain the situation, your task, the actions you took, and the positive results, ensuring you also highlight what you learned. </a:t>
            </a:r>
            <a:r>
              <a:rPr lang="en-CA" sz="2800" b="1" dirty="0"/>
              <a:t>DON'T</a:t>
            </a:r>
            <a:r>
              <a:rPr lang="en-CA" sz="2800" dirty="0"/>
              <a:t> get bogged down in excessive context or technical details and avoid being too general or theoretical; focus on specific, relevant contributions.</a:t>
            </a:r>
            <a:endParaRPr lang="en-CA" sz="2000" dirty="0">
              <a:effectLs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E136A7C-1E6B-4596-BF6D-4E7A076C8740}" type="slidenum">
              <a:rPr lang="en-CA" smtClean="0"/>
              <a:t>26</a:t>
            </a:fld>
            <a:endParaRPr lang="en-CA" dirty="0"/>
          </a:p>
        </p:txBody>
      </p:sp>
    </p:spTree>
    <p:extLst>
      <p:ext uri="{BB962C8B-B14F-4D97-AF65-F5344CB8AC3E}">
        <p14:creationId xmlns:p14="http://schemas.microsoft.com/office/powerpoint/2010/main" val="66996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sz="1000" b="1" dirty="0"/>
              <a:t>✅ Slide 27 : Structuring Your Responses – STAR Method</a:t>
            </a:r>
          </a:p>
          <a:p>
            <a:r>
              <a:rPr lang="en-CA" sz="1000" b="1" dirty="0"/>
              <a:t>Speaking Note:</a:t>
            </a:r>
            <a:br>
              <a:rPr lang="en-CA" sz="1000" dirty="0"/>
            </a:br>
            <a:r>
              <a:rPr lang="en-CA" sz="1000" dirty="0"/>
              <a:t>"Use the STAR method — Situation, Task, Action, Result — to structure your answers. It keeps your response clear and focused. We’ve included a sample to guide you."</a:t>
            </a:r>
          </a:p>
          <a:p>
            <a:pPr marL="0" indent="0">
              <a:lnSpc>
                <a:spcPct val="107000"/>
              </a:lnSpc>
              <a:spcBef>
                <a:spcPts val="0"/>
              </a:spcBef>
              <a:spcAft>
                <a:spcPts val="600"/>
              </a:spcAft>
              <a:buFont typeface="Arial" panose="020B0604020202020204" pitchFamily="34" charset="0"/>
              <a:buNone/>
            </a:pPr>
            <a:endParaRPr lang="fr-CA" sz="800" b="1" u="sng" dirty="0"/>
          </a:p>
          <a:p>
            <a:pPr marL="0" indent="0">
              <a:lnSpc>
                <a:spcPct val="107000"/>
              </a:lnSpc>
              <a:spcBef>
                <a:spcPts val="0"/>
              </a:spcBef>
              <a:spcAft>
                <a:spcPts val="600"/>
              </a:spcAft>
              <a:buFont typeface="Arial" panose="020B0604020202020204" pitchFamily="34" charset="0"/>
              <a:buNone/>
            </a:pPr>
            <a:r>
              <a:rPr lang="fr-CA" sz="800" b="1" u="sng" dirty="0"/>
              <a:t>Example of an ineffective </a:t>
            </a:r>
            <a:r>
              <a:rPr lang="fr-CA" sz="800" b="1" u="sng" dirty="0" err="1"/>
              <a:t>response</a:t>
            </a:r>
            <a:endParaRPr lang="fr-CA" sz="800" b="1" u="sng" dirty="0"/>
          </a:p>
          <a:p>
            <a:pPr marL="342900" indent="-342900">
              <a:lnSpc>
                <a:spcPct val="107000"/>
              </a:lnSpc>
              <a:spcBef>
                <a:spcPts val="0"/>
              </a:spcBef>
              <a:spcAft>
                <a:spcPts val="600"/>
              </a:spcAft>
              <a:buFont typeface="Arial" panose="020B0604020202020204" pitchFamily="34" charset="0"/>
              <a:buChar char="•"/>
            </a:pPr>
            <a:r>
              <a:rPr lang="en-CA" sz="800" dirty="0">
                <a:solidFill>
                  <a:srgbClr val="000000"/>
                </a:solidFill>
                <a:effectLst/>
                <a:ea typeface="Calibri" panose="020F0502020204030204" pitchFamily="34" charset="0"/>
                <a:cs typeface="Times New Roman" panose="02020603050405020304" pitchFamily="18" charset="0"/>
              </a:rPr>
              <a:t>I was in-charge of communications for a student group. </a:t>
            </a:r>
            <a:r>
              <a:rPr lang="en-CA" sz="800" dirty="0">
                <a:solidFill>
                  <a:srgbClr val="000000"/>
                </a:solidFill>
                <a:ea typeface="Calibri" panose="020F0502020204030204" pitchFamily="34" charset="0"/>
                <a:cs typeface="Times New Roman" panose="02020603050405020304" pitchFamily="18" charset="0"/>
              </a:rPr>
              <a:t>The group was realigning its vision to reflect some changes. </a:t>
            </a:r>
            <a:r>
              <a:rPr lang="en-CA" sz="800" dirty="0">
                <a:solidFill>
                  <a:srgbClr val="000000"/>
                </a:solidFill>
                <a:effectLst/>
                <a:ea typeface="Calibri" panose="020F0502020204030204" pitchFamily="34" charset="0"/>
                <a:cs typeface="Times New Roman" panose="02020603050405020304" pitchFamily="18" charset="0"/>
              </a:rPr>
              <a:t>I a</a:t>
            </a:r>
            <a:r>
              <a:rPr lang="en-CA" sz="800" dirty="0">
                <a:solidFill>
                  <a:srgbClr val="000000"/>
                </a:solidFill>
                <a:ea typeface="Calibri" panose="020F0502020204030204" pitchFamily="34" charset="0"/>
                <a:cs typeface="Times New Roman" panose="02020603050405020304" pitchFamily="18" charset="0"/>
              </a:rPr>
              <a:t>m part of</a:t>
            </a:r>
            <a:r>
              <a:rPr lang="en-CA" sz="800" dirty="0">
                <a:solidFill>
                  <a:srgbClr val="000000"/>
                </a:solidFill>
                <a:effectLst/>
                <a:ea typeface="Calibri" panose="020F0502020204030204" pitchFamily="34" charset="0"/>
                <a:cs typeface="Times New Roman" panose="02020603050405020304" pitchFamily="18" charset="0"/>
              </a:rPr>
              <a:t> the working group tasked </a:t>
            </a:r>
            <a:r>
              <a:rPr lang="en-CA" sz="800" dirty="0">
                <a:solidFill>
                  <a:srgbClr val="000000"/>
                </a:solidFill>
                <a:ea typeface="Calibri" panose="020F0502020204030204" pitchFamily="34" charset="0"/>
                <a:cs typeface="Times New Roman" panose="02020603050405020304" pitchFamily="18" charset="0"/>
              </a:rPr>
              <a:t>to help conduct consultations. We typically work within tight deadlines.</a:t>
            </a:r>
          </a:p>
          <a:p>
            <a:pPr marL="342900" indent="-342900">
              <a:lnSpc>
                <a:spcPct val="107000"/>
              </a:lnSpc>
              <a:spcBef>
                <a:spcPts val="0"/>
              </a:spcBef>
              <a:spcAft>
                <a:spcPts val="600"/>
              </a:spcAft>
              <a:buFont typeface="Arial" panose="020B0604020202020204" pitchFamily="34" charset="0"/>
              <a:buChar char="•"/>
            </a:pPr>
            <a:r>
              <a:rPr lang="en-CA" sz="800" dirty="0">
                <a:solidFill>
                  <a:srgbClr val="000000"/>
                </a:solidFill>
                <a:ea typeface="Calibri" panose="020F0502020204030204" pitchFamily="34" charset="0"/>
                <a:cs typeface="Times New Roman" panose="02020603050405020304" pitchFamily="18" charset="0"/>
              </a:rPr>
              <a:t>We drafted a communications piece and suggested innovative ways to present the new vision. Decision-makers usually endorses our initiatives as it did this time. In this way, we contributed expertise and insight to the development of organizational strategies.</a:t>
            </a:r>
            <a:endParaRPr lang="fr-CA" sz="800" dirty="0"/>
          </a:p>
          <a:p>
            <a:pPr marL="0" indent="0">
              <a:lnSpc>
                <a:spcPct val="107000"/>
              </a:lnSpc>
              <a:spcBef>
                <a:spcPts val="1200"/>
              </a:spcBef>
              <a:spcAft>
                <a:spcPts val="1200"/>
              </a:spcAft>
              <a:buFont typeface="Arial" panose="020B0604020202020204" pitchFamily="34" charset="0"/>
              <a:buNone/>
            </a:pPr>
            <a:endParaRPr lang="en-CA" sz="600" b="1" dirty="0"/>
          </a:p>
          <a:p>
            <a:pPr marL="0" indent="0">
              <a:lnSpc>
                <a:spcPct val="107000"/>
              </a:lnSpc>
              <a:spcBef>
                <a:spcPts val="1200"/>
              </a:spcBef>
              <a:spcAft>
                <a:spcPts val="1200"/>
              </a:spcAft>
              <a:buFont typeface="Arial" panose="020B0604020202020204" pitchFamily="34" charset="0"/>
              <a:buNone/>
            </a:pPr>
            <a:r>
              <a:rPr lang="en-CA" sz="600" b="1" u="sng" dirty="0"/>
              <a:t>Example of an effective response</a:t>
            </a:r>
          </a:p>
          <a:p>
            <a:pPr marL="0" indent="0">
              <a:lnSpc>
                <a:spcPct val="107000"/>
              </a:lnSpc>
              <a:spcBef>
                <a:spcPts val="1200"/>
              </a:spcBef>
              <a:spcAft>
                <a:spcPts val="1200"/>
              </a:spcAft>
              <a:buFont typeface="Arial" panose="020B0604020202020204" pitchFamily="34" charset="0"/>
              <a:buNone/>
            </a:pPr>
            <a:r>
              <a:rPr lang="en-CA" sz="600" b="1" dirty="0"/>
              <a:t>Context:</a:t>
            </a:r>
            <a:r>
              <a:rPr lang="en-CA" sz="600" dirty="0"/>
              <a:t> This occurred September to November 2022. I was in- charge of communications for a student volunteer interest group. The group was renewing its vision statement and guiding principles to reflect societal changes. </a:t>
            </a:r>
          </a:p>
          <a:p>
            <a:pPr marL="0" indent="0">
              <a:lnSpc>
                <a:spcPct val="107000"/>
              </a:lnSpc>
              <a:spcBef>
                <a:spcPts val="1200"/>
              </a:spcBef>
              <a:spcAft>
                <a:spcPts val="1200"/>
              </a:spcAft>
              <a:buFont typeface="Arial" panose="020B0604020202020204" pitchFamily="34" charset="0"/>
              <a:buNone/>
            </a:pPr>
            <a:r>
              <a:rPr lang="en-CA" sz="600" b="1" dirty="0"/>
              <a:t>Complexity:</a:t>
            </a:r>
            <a:r>
              <a:rPr lang="en-CA" sz="600" dirty="0"/>
              <a:t> I participated in a working group tasked to devise a strategy for consultations. The group consisted of representatives from different academic disciplines from various socio-economic backgrounds and with different, sometimes conflicting interests (explain). The timelines were tight.</a:t>
            </a:r>
          </a:p>
          <a:p>
            <a:pPr marL="0" indent="0">
              <a:lnSpc>
                <a:spcPct val="107000"/>
              </a:lnSpc>
              <a:spcBef>
                <a:spcPts val="0"/>
              </a:spcBef>
              <a:spcAft>
                <a:spcPts val="600"/>
              </a:spcAft>
              <a:buFont typeface="Arial" panose="020B0604020202020204" pitchFamily="34" charset="0"/>
              <a:buNone/>
            </a:pPr>
            <a:r>
              <a:rPr lang="en-CA" b="1" dirty="0">
                <a:solidFill>
                  <a:srgbClr val="000000"/>
                </a:solidFill>
                <a:effectLst/>
                <a:ea typeface="Calibri" panose="020F0502020204030204" pitchFamily="34" charset="0"/>
                <a:cs typeface="Times New Roman" panose="02020603050405020304" pitchFamily="18" charset="0"/>
              </a:rPr>
              <a:t>Difficulty: </a:t>
            </a:r>
            <a:r>
              <a:rPr lang="en-CA" dirty="0">
                <a:solidFill>
                  <a:srgbClr val="000000"/>
                </a:solidFill>
                <a:effectLst/>
                <a:ea typeface="Calibri" panose="020F0502020204030204" pitchFamily="34" charset="0"/>
                <a:cs typeface="Times New Roman" panose="02020603050405020304" pitchFamily="18" charset="0"/>
              </a:rPr>
              <a:t>Since I was doing this for the first time, I was excited, yet anxious about:</a:t>
            </a:r>
          </a:p>
          <a:p>
            <a:pPr marL="889000" marR="71755" lvl="2" indent="-457200">
              <a:spcBef>
                <a:spcPts val="600"/>
              </a:spcBef>
              <a:spcAft>
                <a:spcPts val="600"/>
              </a:spcAft>
              <a:buFont typeface="Courier New" panose="02070309020205020404" pitchFamily="49" charset="0"/>
              <a:buChar char="o"/>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CA" sz="2800" dirty="0">
                <a:solidFill>
                  <a:srgbClr val="000000"/>
                </a:solidFill>
                <a:effectLst/>
                <a:ea typeface="Calibri" panose="020F0502020204030204" pitchFamily="34" charset="0"/>
                <a:cs typeface="Times New Roman" panose="02020603050405020304" pitchFamily="18" charset="0"/>
              </a:rPr>
              <a:t>the process and result</a:t>
            </a:r>
          </a:p>
          <a:p>
            <a:pPr marL="889000" marR="71755" lvl="2" indent="-457200">
              <a:spcBef>
                <a:spcPts val="600"/>
              </a:spcBef>
              <a:spcAft>
                <a:spcPts val="600"/>
              </a:spcAft>
              <a:buFont typeface="Courier New" panose="02070309020205020404" pitchFamily="49" charset="0"/>
              <a:buChar char="o"/>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CA" sz="2800" dirty="0">
                <a:solidFill>
                  <a:srgbClr val="000000"/>
                </a:solidFill>
                <a:ea typeface="Calibri" panose="020F0502020204030204" pitchFamily="34" charset="0"/>
                <a:cs typeface="Times New Roman" panose="02020603050405020304" pitchFamily="18" charset="0"/>
              </a:rPr>
              <a:t>dealing with unfamiliar colleagues and academic officials (i.e., senior management)</a:t>
            </a:r>
          </a:p>
          <a:p>
            <a:pPr marL="889000" marR="71755" lvl="2" indent="-457200">
              <a:spcBef>
                <a:spcPts val="600"/>
              </a:spcBef>
              <a:spcAft>
                <a:spcPts val="600"/>
              </a:spcAft>
              <a:buFont typeface="Courier New" panose="02070309020205020404" pitchFamily="49" charset="0"/>
              <a:buChar char="o"/>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CA" sz="2800" dirty="0">
                <a:solidFill>
                  <a:srgbClr val="000000"/>
                </a:solidFill>
                <a:ea typeface="Calibri" panose="020F0502020204030204" pitchFamily="34" charset="0"/>
                <a:cs typeface="Times New Roman" panose="02020603050405020304" pitchFamily="18" charset="0"/>
              </a:rPr>
              <a:t>the discussion of (organizational) changes that could affect me personally</a:t>
            </a:r>
            <a:endParaRPr lang="en-CA" sz="2800" dirty="0">
              <a:effectLst/>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CA" sz="2000" b="1" dirty="0"/>
              <a:t>What I did (extent and depth):</a:t>
            </a:r>
          </a:p>
          <a:p>
            <a:pPr marL="0" indent="0">
              <a:lnSpc>
                <a:spcPct val="107000"/>
              </a:lnSpc>
              <a:spcBef>
                <a:spcPts val="0"/>
              </a:spcBef>
              <a:spcAft>
                <a:spcPts val="600"/>
              </a:spcAft>
              <a:buFont typeface="Arial" panose="020B0604020202020204" pitchFamily="34" charset="0"/>
              <a:buNone/>
            </a:pPr>
            <a:r>
              <a:rPr lang="en-CA" sz="2000" dirty="0"/>
              <a:t>Immediately, I conducted research on the societal changes prompting this new vision. After seeking ideas from the working group, I drafted a concise presentation for academic officials on our guiding principles and how they align with the organization, to promote engagement and buy-in.</a:t>
            </a:r>
          </a:p>
          <a:p>
            <a:pPr marL="0" indent="0">
              <a:lnSpc>
                <a:spcPct val="107000"/>
              </a:lnSpc>
              <a:spcBef>
                <a:spcPts val="0"/>
              </a:spcBef>
              <a:spcAft>
                <a:spcPts val="600"/>
              </a:spcAft>
              <a:buFont typeface="Arial" panose="020B0604020202020204" pitchFamily="34" charset="0"/>
              <a:buNone/>
            </a:pPr>
            <a:r>
              <a:rPr lang="en-CA" sz="2000" dirty="0"/>
              <a:t>The presentation included: </a:t>
            </a:r>
          </a:p>
          <a:p>
            <a:pPr marL="285750" indent="-285750">
              <a:lnSpc>
                <a:spcPct val="107000"/>
              </a:lnSpc>
              <a:spcBef>
                <a:spcPts val="0"/>
              </a:spcBef>
              <a:spcAft>
                <a:spcPts val="600"/>
              </a:spcAft>
              <a:buFont typeface="Arial" panose="020B0604020202020204" pitchFamily="34" charset="0"/>
              <a:buChar char="•"/>
            </a:pPr>
            <a:r>
              <a:rPr lang="en-CA" sz="1800" dirty="0"/>
              <a:t>A rationale for the changes, the process to implement them, and the opportunities they present.</a:t>
            </a:r>
          </a:p>
          <a:p>
            <a:pPr marL="285750" indent="-285750">
              <a:lnSpc>
                <a:spcPct val="107000"/>
              </a:lnSpc>
              <a:spcBef>
                <a:spcPts val="0"/>
              </a:spcBef>
              <a:spcAft>
                <a:spcPts val="600"/>
              </a:spcAft>
              <a:buFont typeface="Arial" panose="020B0604020202020204" pitchFamily="34" charset="0"/>
              <a:buChar char="•"/>
            </a:pPr>
            <a:r>
              <a:rPr lang="en-CA" sz="1800" dirty="0"/>
              <a:t>A definition of an “organizational vision” and how best to express the vision. </a:t>
            </a:r>
          </a:p>
          <a:p>
            <a:pPr marL="285750" indent="-285750">
              <a:lnSpc>
                <a:spcPct val="107000"/>
              </a:lnSpc>
              <a:spcBef>
                <a:spcPts val="0"/>
              </a:spcBef>
              <a:spcAft>
                <a:spcPts val="600"/>
              </a:spcAft>
              <a:buFont typeface="Arial" panose="020B0604020202020204" pitchFamily="34" charset="0"/>
              <a:buChar char="•"/>
            </a:pPr>
            <a:r>
              <a:rPr lang="en-CA" sz="1800" dirty="0"/>
              <a:t>The results from consultations = reflections on the vision statements and any perceived challenges and how to overcome them.</a:t>
            </a:r>
          </a:p>
          <a:p>
            <a:pPr marL="285750" indent="-285750">
              <a:lnSpc>
                <a:spcPct val="107000"/>
              </a:lnSpc>
              <a:spcBef>
                <a:spcPts val="0"/>
              </a:spcBef>
              <a:spcAft>
                <a:spcPts val="600"/>
              </a:spcAft>
              <a:buFont typeface="Arial" panose="020B0604020202020204" pitchFamily="34" charset="0"/>
              <a:buChar char="•"/>
            </a:pPr>
            <a:r>
              <a:rPr lang="en-CA" sz="2000" dirty="0"/>
              <a:t>I also suggested applying a voice-over or converting the content into a video to enhance accessibility and engagement.</a:t>
            </a:r>
          </a:p>
          <a:p>
            <a:pPr>
              <a:lnSpc>
                <a:spcPct val="107000"/>
              </a:lnSpc>
              <a:spcBef>
                <a:spcPts val="0"/>
              </a:spcBef>
              <a:spcAft>
                <a:spcPts val="600"/>
              </a:spcAft>
            </a:pPr>
            <a:r>
              <a:rPr lang="en-CA" sz="4000" b="1" dirty="0"/>
              <a:t>The outcome</a:t>
            </a:r>
          </a:p>
          <a:p>
            <a:pPr marL="0" indent="0">
              <a:lnSpc>
                <a:spcPct val="107000"/>
              </a:lnSpc>
              <a:spcBef>
                <a:spcPts val="1200"/>
              </a:spcBef>
              <a:spcAft>
                <a:spcPts val="1200"/>
              </a:spcAft>
              <a:buFont typeface="Arial" panose="020B0604020202020204" pitchFamily="34" charset="0"/>
              <a:buNone/>
            </a:pPr>
            <a:r>
              <a:rPr lang="en-CA" sz="4000" dirty="0">
                <a:solidFill>
                  <a:srgbClr val="000000"/>
                </a:solidFill>
                <a:ea typeface="Calibri" panose="020F0502020204030204" pitchFamily="34" charset="0"/>
                <a:cs typeface="Times New Roman" panose="02020603050405020304" pitchFamily="18" charset="0"/>
              </a:rPr>
              <a:t>Academic officials (senior management) </a:t>
            </a:r>
            <a:r>
              <a:rPr lang="en-CA" sz="4000" dirty="0">
                <a:solidFill>
                  <a:srgbClr val="000000"/>
                </a:solidFill>
                <a:effectLst/>
                <a:ea typeface="Calibri" panose="020F0502020204030204" pitchFamily="34" charset="0"/>
                <a:cs typeface="Times New Roman" panose="02020603050405020304" pitchFamily="18" charset="0"/>
              </a:rPr>
              <a:t>endorsed the presentation and different methods of delivery. </a:t>
            </a:r>
            <a:r>
              <a:rPr lang="en-CA" sz="4000" dirty="0">
                <a:solidFill>
                  <a:srgbClr val="000000"/>
                </a:solidFill>
                <a:ea typeface="Calibri" panose="020F0502020204030204" pitchFamily="34" charset="0"/>
                <a:cs typeface="Times New Roman" panose="02020603050405020304" pitchFamily="18" charset="0"/>
              </a:rPr>
              <a:t>They supplied the resources to publish the information on the website within three weeks. </a:t>
            </a:r>
            <a:r>
              <a:rPr lang="en-CA" sz="4000" dirty="0">
                <a:solidFill>
                  <a:srgbClr val="000000"/>
                </a:solidFill>
                <a:effectLst/>
                <a:ea typeface="Calibri" panose="020F0502020204030204" pitchFamily="34" charset="0"/>
                <a:cs typeface="Times New Roman" panose="02020603050405020304" pitchFamily="18" charset="0"/>
              </a:rPr>
              <a:t>Many students provided their opinions and gave useful feedback.</a:t>
            </a:r>
            <a:endParaRPr lang="en-CA"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CA" sz="4000" b="1" dirty="0"/>
              <a:t>What I learned: </a:t>
            </a:r>
            <a:r>
              <a:rPr lang="en-CA" sz="2000" dirty="0"/>
              <a:t>I could succeed in an unknown area; In reaching out to unfamiliar colleagues, I developed relationships that could help me in the future</a:t>
            </a:r>
          </a:p>
          <a:p>
            <a:pPr>
              <a:lnSpc>
                <a:spcPct val="107000"/>
              </a:lnSpc>
              <a:spcBef>
                <a:spcPts val="1200"/>
              </a:spcBef>
              <a:spcAft>
                <a:spcPts val="600"/>
              </a:spcAft>
            </a:pPr>
            <a:r>
              <a:rPr lang="en-CA" sz="4000" b="1" dirty="0"/>
              <a:t>What I could have done differently: </a:t>
            </a:r>
            <a:r>
              <a:rPr lang="en-CA" sz="2000" dirty="0"/>
              <a:t>In my communications, make a clearer link to how our new priorities would improve outcomes for the student experience. Instead of being anxious, trust that we can deal effectively with change.</a:t>
            </a:r>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27</a:t>
            </a:fld>
            <a:endParaRPr lang="en-CA" dirty="0"/>
          </a:p>
        </p:txBody>
      </p:sp>
    </p:spTree>
    <p:extLst>
      <p:ext uri="{BB962C8B-B14F-4D97-AF65-F5344CB8AC3E}">
        <p14:creationId xmlns:p14="http://schemas.microsoft.com/office/powerpoint/2010/main" val="503999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en-CA" b="1" dirty="0"/>
              <a:t>✅ Slide 28: Sample Interview Questions</a:t>
            </a:r>
          </a:p>
          <a:p>
            <a:r>
              <a:rPr lang="en-CA" b="1" dirty="0"/>
              <a:t>Speaking Note:</a:t>
            </a:r>
            <a:br>
              <a:rPr lang="en-CA" dirty="0"/>
            </a:br>
            <a:r>
              <a:rPr lang="en-CA" dirty="0"/>
              <a:t>"Interviews may include questions about how you handle stress, work with others, or respond to feedback. Prepare real-life examples that show your growth and strengths — and don’t be afraid to be honest."</a:t>
            </a:r>
          </a:p>
          <a:p>
            <a:endParaRPr lang="en-CA" dirty="0"/>
          </a:p>
        </p:txBody>
      </p:sp>
      <p:sp>
        <p:nvSpPr>
          <p:cNvPr id="4" name="Espace réservé du numéro de diapositive 3"/>
          <p:cNvSpPr>
            <a:spLocks noGrp="1"/>
          </p:cNvSpPr>
          <p:nvPr>
            <p:ph type="sldNum" sz="quarter" idx="5"/>
          </p:nvPr>
        </p:nvSpPr>
        <p:spPr/>
        <p:txBody>
          <a:bodyPr/>
          <a:lstStyle/>
          <a:p>
            <a:fld id="{EE136A7C-1E6B-4596-BF6D-4E7A076C8740}" type="slidenum">
              <a:rPr lang="en-CA" smtClean="0"/>
              <a:t>28</a:t>
            </a:fld>
            <a:endParaRPr lang="en-CA" dirty="0"/>
          </a:p>
        </p:txBody>
      </p:sp>
    </p:spTree>
    <p:extLst>
      <p:ext uri="{BB962C8B-B14F-4D97-AF65-F5344CB8AC3E}">
        <p14:creationId xmlns:p14="http://schemas.microsoft.com/office/powerpoint/2010/main" val="242081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29: Network!</a:t>
            </a:r>
          </a:p>
          <a:p>
            <a:r>
              <a:rPr lang="en-CA" b="1" dirty="0"/>
              <a:t>Speaking Note:</a:t>
            </a:r>
            <a:br>
              <a:rPr lang="en-CA" dirty="0"/>
            </a:br>
            <a:r>
              <a:rPr lang="en-CA" dirty="0"/>
              <a:t>"Your network is powerful. Stay in touch with people you meet during your placement. Talk about your goals and ask about opportunities. The Indigenous Centre of Expertise and Facebook groups are great places to stay connected."</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29</a:t>
            </a:fld>
            <a:endParaRPr lang="en-CA" dirty="0"/>
          </a:p>
        </p:txBody>
      </p:sp>
    </p:spTree>
    <p:extLst>
      <p:ext uri="{BB962C8B-B14F-4D97-AF65-F5344CB8AC3E}">
        <p14:creationId xmlns:p14="http://schemas.microsoft.com/office/powerpoint/2010/main" val="92203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3 &amp; 4 : Approaches to Getting Hired – Bridging</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kern="100" dirty="0">
                <a:effectLst/>
                <a:latin typeface="Aptos" panose="020B0004020202020204" pitchFamily="34" charset="0"/>
                <a:ea typeface="Aptos" panose="020B0004020202020204" pitchFamily="34" charset="0"/>
                <a:cs typeface="Times New Roman" panose="02020603050405020304" pitchFamily="18" charset="0"/>
              </a:rPr>
              <a:t>"Let’s begin with bridging. The bridging mechanism allows students to transition into federal jobs after graduation, often without going through a full external competition. If you're eligible, this can be a fantastic opportunity to secure a temporary or permanent role. The Indigenous Career Pathways program is here to help you connect with hiring managers—so be sure to add your profile if you’re graduating soon!"</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3</a:t>
            </a:fld>
            <a:endParaRPr lang="en-CA" dirty="0"/>
          </a:p>
        </p:txBody>
      </p:sp>
    </p:spTree>
    <p:extLst>
      <p:ext uri="{BB962C8B-B14F-4D97-AF65-F5344CB8AC3E}">
        <p14:creationId xmlns:p14="http://schemas.microsoft.com/office/powerpoint/2010/main" val="1764828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1" dirty="0"/>
              <a:t>✅ Slide 30: Resources for Development</a:t>
            </a:r>
          </a:p>
          <a:p>
            <a:r>
              <a:rPr lang="en-CA" b="1" dirty="0"/>
              <a:t>Speaking Note:</a:t>
            </a:r>
            <a:br>
              <a:rPr lang="en-CA" dirty="0"/>
            </a:br>
            <a:r>
              <a:rPr lang="en-CA" dirty="0"/>
              <a:t>"Take advantage of resources like the </a:t>
            </a:r>
            <a:r>
              <a:rPr lang="en-CA" dirty="0" err="1"/>
              <a:t>Mauril</a:t>
            </a:r>
            <a:r>
              <a:rPr lang="en-CA" dirty="0"/>
              <a:t> app to learn official languages, practice interviews, and explore career development tools. There are many ways to keep growing — even after your placement ends."</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30</a:t>
            </a:fld>
            <a:endParaRPr lang="en-CA" dirty="0"/>
          </a:p>
        </p:txBody>
      </p:sp>
    </p:spTree>
    <p:extLst>
      <p:ext uri="{BB962C8B-B14F-4D97-AF65-F5344CB8AC3E}">
        <p14:creationId xmlns:p14="http://schemas.microsoft.com/office/powerpoint/2010/main" val="280737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E278-6B64-6936-B42F-4A898A9A29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4E5A8B-144F-A7A7-4B4F-97CA80B81D56}"/>
              </a:ext>
            </a:extLst>
          </p:cNvPr>
          <p:cNvSpPr>
            <a:spLocks noGrp="1" noRot="1" noChangeAspect="1"/>
          </p:cNvSpPr>
          <p:nvPr>
            <p:ph type="sldImg"/>
          </p:nvPr>
        </p:nvSpPr>
        <p:spPr>
          <a:xfrm>
            <a:off x="993775" y="1143000"/>
            <a:ext cx="4870450" cy="3086100"/>
          </a:xfrm>
        </p:spPr>
      </p:sp>
      <p:sp>
        <p:nvSpPr>
          <p:cNvPr id="3" name="Espace réservé des notes 2">
            <a:extLst>
              <a:ext uri="{FF2B5EF4-FFF2-40B4-BE49-F238E27FC236}">
                <a16:creationId xmlns:a16="http://schemas.microsoft.com/office/drawing/2014/main" id="{B94FF014-0E39-41E9-9ABE-1D777B87708D}"/>
              </a:ext>
            </a:extLst>
          </p:cNvPr>
          <p:cNvSpPr>
            <a:spLocks noGrp="1"/>
          </p:cNvSpPr>
          <p:nvPr>
            <p:ph type="body" idx="1"/>
          </p:nvPr>
        </p:nvSpPr>
        <p:spPr/>
        <p:txBody>
          <a:bodyPr/>
          <a:lstStyle/>
          <a:p>
            <a:pPr>
              <a:buNone/>
            </a:pPr>
            <a:r>
              <a:rPr lang="en-CA" b="1" dirty="0"/>
              <a:t>✅ Slide 31: </a:t>
            </a:r>
            <a:r>
              <a:rPr lang="en-CA" sz="1280" b="1" kern="1200" dirty="0">
                <a:solidFill>
                  <a:schemeClr val="tx1"/>
                </a:solidFill>
                <a:latin typeface="+mn-lt"/>
                <a:ea typeface="+mn-ea"/>
                <a:cs typeface="+mn-cs"/>
              </a:rPr>
              <a:t>Your feedback is important!</a:t>
            </a:r>
          </a:p>
          <a:p>
            <a:r>
              <a:rPr lang="en-CA" b="1" dirty="0"/>
              <a:t>Speaking Note:</a:t>
            </a:r>
          </a:p>
          <a:p>
            <a:r>
              <a:rPr lang="en-CA" dirty="0"/>
              <a:t>"Thank you so much for being here today! Before you go, please take 5 minutes to fill out our anonymous survey — your feedback helps us improve and shape future events."</a:t>
            </a:r>
            <a:br>
              <a:rPr lang="en-CA" dirty="0"/>
            </a:br>
            <a:endParaRPr lang="en-CA" dirty="0"/>
          </a:p>
        </p:txBody>
      </p:sp>
      <p:sp>
        <p:nvSpPr>
          <p:cNvPr id="4" name="Espace réservé du numéro de diapositive 3">
            <a:extLst>
              <a:ext uri="{FF2B5EF4-FFF2-40B4-BE49-F238E27FC236}">
                <a16:creationId xmlns:a16="http://schemas.microsoft.com/office/drawing/2014/main" id="{990B9A89-71ED-DA4D-FDBD-3CF2F501C5D7}"/>
              </a:ext>
            </a:extLst>
          </p:cNvPr>
          <p:cNvSpPr>
            <a:spLocks noGrp="1"/>
          </p:cNvSpPr>
          <p:nvPr>
            <p:ph type="sldNum" sz="quarter" idx="5"/>
          </p:nvPr>
        </p:nvSpPr>
        <p:spPr/>
        <p:txBody>
          <a:bodyPr/>
          <a:lstStyle/>
          <a:p>
            <a:fld id="{85F0E14F-83BC-4483-B3DF-7E25C0577599}" type="slidenum">
              <a:rPr lang="en-CA" smtClean="0"/>
              <a:t>31</a:t>
            </a:fld>
            <a:endParaRPr lang="en-CA"/>
          </a:p>
        </p:txBody>
      </p:sp>
    </p:spTree>
    <p:extLst>
      <p:ext uri="{BB962C8B-B14F-4D97-AF65-F5344CB8AC3E}">
        <p14:creationId xmlns:p14="http://schemas.microsoft.com/office/powerpoint/2010/main" val="3648961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3775" y="1143000"/>
            <a:ext cx="4870450" cy="3086100"/>
          </a:xfrm>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t>32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3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2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200" b="1" kern="100" dirty="0">
                <a:effectLst/>
                <a:latin typeface="Aptos" panose="020B0004020202020204" pitchFamily="34" charset="0"/>
                <a:ea typeface="Aptos" panose="020B0004020202020204" pitchFamily="34" charset="0"/>
                <a:cs typeface="Times New Roman" panose="02020603050405020304" pitchFamily="18" charset="0"/>
              </a:rPr>
              <a:t> Slide 3 &amp; 4 : Approaches to Getting Hired – Bridging</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2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200" kern="100" dirty="0">
                <a:effectLst/>
                <a:latin typeface="Aptos" panose="020B0004020202020204" pitchFamily="34" charset="0"/>
                <a:ea typeface="Aptos" panose="020B0004020202020204" pitchFamily="34" charset="0"/>
                <a:cs typeface="Times New Roman" panose="02020603050405020304" pitchFamily="18" charset="0"/>
              </a:rPr>
            </a:br>
            <a:r>
              <a:rPr lang="en-CA" sz="1200" kern="100" dirty="0">
                <a:effectLst/>
                <a:latin typeface="Aptos" panose="020B0004020202020204" pitchFamily="34" charset="0"/>
                <a:ea typeface="Aptos" panose="020B0004020202020204" pitchFamily="34" charset="0"/>
                <a:cs typeface="Times New Roman" panose="02020603050405020304" pitchFamily="18" charset="0"/>
              </a:rPr>
              <a:t>"Let’s begin with bridging. The bridging mechanism allows students to transition into federal jobs after graduation, often without going through a full external competition. If you're eligible, this can be a fantastic opportunity to secure a temporary or permanent role. The Indigenous Career Pathways program is here to help you connect with hiring managers—so be sure to add your profile if you’re graduating soon!"</a:t>
            </a:r>
          </a:p>
          <a:p>
            <a:endParaRPr lang="en-CA" dirty="0"/>
          </a:p>
        </p:txBody>
      </p:sp>
      <p:sp>
        <p:nvSpPr>
          <p:cNvPr id="4" name="Slide Number Placeholder 3"/>
          <p:cNvSpPr>
            <a:spLocks noGrp="1"/>
          </p:cNvSpPr>
          <p:nvPr>
            <p:ph type="sldNum" sz="quarter" idx="5"/>
          </p:nvPr>
        </p:nvSpPr>
        <p:spPr/>
        <p:txBody>
          <a:bodyPr/>
          <a:lstStyle/>
          <a:p>
            <a:fld id="{EE136A7C-1E6B-4596-BF6D-4E7A076C8740}" type="slidenum">
              <a:rPr lang="en-CA" smtClean="0"/>
              <a:t>4</a:t>
            </a:fld>
            <a:endParaRPr lang="en-CA" dirty="0"/>
          </a:p>
        </p:txBody>
      </p:sp>
    </p:spTree>
    <p:extLst>
      <p:ext uri="{BB962C8B-B14F-4D97-AF65-F5344CB8AC3E}">
        <p14:creationId xmlns:p14="http://schemas.microsoft.com/office/powerpoint/2010/main" val="41321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5: Where to Find Employment Opportunities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kern="100" dirty="0">
                <a:effectLst/>
                <a:latin typeface="Aptos" panose="020B0004020202020204" pitchFamily="34" charset="0"/>
                <a:ea typeface="Aptos" panose="020B0004020202020204" pitchFamily="34" charset="0"/>
                <a:cs typeface="Times New Roman" panose="02020603050405020304" pitchFamily="18" charset="0"/>
              </a:rPr>
              <a:t>"Be proactive in your job search. Follow GC Jobs on social media for alerts and updates, and don’t underestimate the value of informal networks like the Facebook groups listed here. Stay open-minded — sometimes the best opportunities come from places you hadn’t considered."</a:t>
            </a:r>
          </a:p>
          <a:p>
            <a:endParaRPr lang="en-CA" dirty="0"/>
          </a:p>
        </p:txBody>
      </p:sp>
      <p:sp>
        <p:nvSpPr>
          <p:cNvPr id="4" name="Espace réservé du numéro de diapositive 3"/>
          <p:cNvSpPr>
            <a:spLocks noGrp="1"/>
          </p:cNvSpPr>
          <p:nvPr>
            <p:ph type="sldNum" sz="quarter" idx="5"/>
          </p:nvPr>
        </p:nvSpPr>
        <p:spPr/>
        <p:txBody>
          <a:bodyPr/>
          <a:lstStyle/>
          <a:p>
            <a:fld id="{EE136A7C-1E6B-4596-BF6D-4E7A076C8740}" type="slidenum">
              <a:rPr lang="en-CA" smtClean="0"/>
              <a:t>5</a:t>
            </a:fld>
            <a:endParaRPr lang="en-CA" dirty="0"/>
          </a:p>
        </p:txBody>
      </p:sp>
    </p:spTree>
    <p:extLst>
      <p:ext uri="{BB962C8B-B14F-4D97-AF65-F5344CB8AC3E}">
        <p14:creationId xmlns:p14="http://schemas.microsoft.com/office/powerpoint/2010/main" val="213335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6 -7  GC Jobs – How to Apply &amp; Access GC Jobs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75665" rtl="0" eaLnBrk="1" fontAlgn="auto" latinLnBrk="0" hangingPunct="1">
              <a:lnSpc>
                <a:spcPct val="115000"/>
              </a:lnSpc>
              <a:spcBef>
                <a:spcPts val="0"/>
              </a:spcBef>
              <a:spcAft>
                <a:spcPts val="800"/>
              </a:spcAft>
              <a:buClrTx/>
              <a:buSzTx/>
              <a:buFontTx/>
              <a:buNone/>
              <a:tabLst/>
              <a:defRPr/>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kern="100" dirty="0">
                <a:effectLst/>
                <a:latin typeface="Aptos" panose="020B0004020202020204" pitchFamily="34" charset="0"/>
                <a:ea typeface="Aptos" panose="020B0004020202020204" pitchFamily="34" charset="0"/>
                <a:cs typeface="Times New Roman" panose="02020603050405020304" pitchFamily="18" charset="0"/>
              </a:rPr>
              <a:t>"Visit Canada.ca/</a:t>
            </a:r>
            <a:r>
              <a:rPr lang="en-CA" sz="1400" kern="100" dirty="0" err="1">
                <a:effectLst/>
                <a:latin typeface="Aptos" panose="020B0004020202020204" pitchFamily="34" charset="0"/>
                <a:ea typeface="Aptos" panose="020B0004020202020204" pitchFamily="34" charset="0"/>
                <a:cs typeface="Times New Roman" panose="02020603050405020304" pitchFamily="18" charset="0"/>
              </a:rPr>
              <a:t>GCJobs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and create an account </a:t>
            </a:r>
            <a:r>
              <a:rPr lang="fr-CA" sz="1400" baseline="0" dirty="0">
                <a:latin typeface="Segoe UI" panose="020B0502040204020203" pitchFamily="34" charset="0"/>
                <a:cs typeface="Segoe UI" panose="020B0502040204020203" pitchFamily="34" charset="0"/>
              </a:rPr>
              <a:t>to start </a:t>
            </a:r>
            <a:r>
              <a:rPr lang="fr-CA" sz="1400" baseline="0" dirty="0" err="1">
                <a:latin typeface="Segoe UI" panose="020B0502040204020203" pitchFamily="34" charset="0"/>
                <a:cs typeface="Segoe UI" panose="020B0502040204020203" pitchFamily="34" charset="0"/>
              </a:rPr>
              <a:t>your</a:t>
            </a:r>
            <a:r>
              <a:rPr lang="fr-CA" sz="1400" baseline="0" dirty="0">
                <a:latin typeface="Segoe UI" panose="020B0502040204020203" pitchFamily="34" charset="0"/>
                <a:cs typeface="Segoe UI" panose="020B0502040204020203" pitchFamily="34" charset="0"/>
              </a:rPr>
              <a:t> job </a:t>
            </a:r>
            <a:r>
              <a:rPr lang="fr-CA" sz="1400" baseline="0" dirty="0" err="1">
                <a:latin typeface="Segoe UI" panose="020B0502040204020203" pitchFamily="34" charset="0"/>
                <a:cs typeface="Segoe UI" panose="020B0502040204020203" pitchFamily="34" charset="0"/>
              </a:rPr>
              <a:t>search</a:t>
            </a:r>
            <a:r>
              <a:rPr lang="fr-CA" sz="1400" baseline="0" dirty="0">
                <a:latin typeface="Segoe UI" panose="020B0502040204020203" pitchFamily="34" charset="0"/>
                <a:cs typeface="Segoe UI" panose="020B0502040204020203" pitchFamily="34" charset="0"/>
              </a:rPr>
              <a:t>. You can </a:t>
            </a:r>
            <a:r>
              <a:rPr lang="fr-CA" sz="1400" baseline="0" dirty="0" err="1">
                <a:latin typeface="Segoe UI" panose="020B0502040204020203" pitchFamily="34" charset="0"/>
                <a:cs typeface="Segoe UI" panose="020B0502040204020203" pitchFamily="34" charset="0"/>
              </a:rPr>
              <a:t>also</a:t>
            </a:r>
            <a:r>
              <a:rPr lang="fr-CA" sz="1400" baseline="0" dirty="0">
                <a:latin typeface="Segoe UI" panose="020B0502040204020203" pitchFamily="34" charset="0"/>
                <a:cs typeface="Segoe UI" panose="020B0502040204020203" pitchFamily="34" charset="0"/>
              </a:rPr>
              <a:t> </a:t>
            </a:r>
            <a:r>
              <a:rPr lang="fr-CA" sz="1400" baseline="0" dirty="0" err="1">
                <a:latin typeface="Segoe UI" panose="020B0502040204020203" pitchFamily="34" charset="0"/>
                <a:cs typeface="Segoe UI" panose="020B0502040204020203" pitchFamily="34" charset="0"/>
              </a:rPr>
              <a:t>register</a:t>
            </a:r>
            <a:r>
              <a:rPr lang="fr-CA" sz="1400" baseline="0" dirty="0">
                <a:latin typeface="Segoe UI" panose="020B0502040204020203" pitchFamily="34" charset="0"/>
                <a:cs typeface="Segoe UI" panose="020B0502040204020203" pitchFamily="34" charset="0"/>
              </a:rPr>
              <a:t> to </a:t>
            </a:r>
            <a:r>
              <a:rPr lang="fr-CA" sz="1400" baseline="0" dirty="0" err="1">
                <a:latin typeface="Segoe UI" panose="020B0502040204020203" pitchFamily="34" charset="0"/>
                <a:cs typeface="Segoe UI" panose="020B0502040204020203" pitchFamily="34" charset="0"/>
              </a:rPr>
              <a:t>received</a:t>
            </a:r>
            <a:r>
              <a:rPr lang="fr-CA" sz="1400" baseline="0" dirty="0">
                <a:latin typeface="Segoe UI" panose="020B0502040204020203" pitchFamily="34" charset="0"/>
                <a:cs typeface="Segoe UI" panose="020B0502040204020203" pitchFamily="34" charset="0"/>
              </a:rPr>
              <a:t> the job </a:t>
            </a:r>
            <a:r>
              <a:rPr lang="fr-CA" sz="1400" baseline="0" dirty="0" err="1">
                <a:latin typeface="Segoe UI" panose="020B0502040204020203" pitchFamily="34" charset="0"/>
                <a:cs typeface="Segoe UI" panose="020B0502040204020203" pitchFamily="34" charset="0"/>
              </a:rPr>
              <a:t>alerts</a:t>
            </a:r>
            <a:r>
              <a:rPr lang="fr-CA" sz="1400" baseline="0" dirty="0">
                <a:latin typeface="Segoe UI" panose="020B0502040204020203" pitchFamily="34" charset="0"/>
                <a:cs typeface="Segoe UI" panose="020B0502040204020203" pitchFamily="34" charset="0"/>
              </a:rPr>
              <a:t>.  You </a:t>
            </a:r>
            <a:r>
              <a:rPr lang="fr-CA" sz="1400" baseline="0" dirty="0" err="1">
                <a:latin typeface="Segoe UI" panose="020B0502040204020203" pitchFamily="34" charset="0"/>
                <a:cs typeface="Segoe UI" panose="020B0502040204020203" pitchFamily="34" charset="0"/>
              </a:rPr>
              <a:t>will</a:t>
            </a:r>
            <a:r>
              <a:rPr lang="fr-CA" sz="1400" baseline="0" dirty="0">
                <a:latin typeface="Segoe UI" panose="020B0502040204020203" pitchFamily="34" charset="0"/>
                <a:cs typeface="Segoe UI" panose="020B0502040204020203" pitchFamily="34" charset="0"/>
              </a:rPr>
              <a:t> </a:t>
            </a:r>
            <a:r>
              <a:rPr lang="fr-CA" sz="1400" baseline="0" dirty="0" err="1">
                <a:latin typeface="Segoe UI" panose="020B0502040204020203" pitchFamily="34" charset="0"/>
                <a:cs typeface="Segoe UI" panose="020B0502040204020203" pitchFamily="34" charset="0"/>
              </a:rPr>
              <a:t>then</a:t>
            </a:r>
            <a:r>
              <a:rPr lang="fr-CA" sz="1400" baseline="0" dirty="0">
                <a:latin typeface="Segoe UI" panose="020B0502040204020203" pitchFamily="34" charset="0"/>
                <a:cs typeface="Segoe UI" panose="020B0502040204020203" pitchFamily="34" charset="0"/>
              </a:rPr>
              <a:t> </a:t>
            </a:r>
            <a:r>
              <a:rPr lang="fr-CA" sz="1400" baseline="0" dirty="0" err="1">
                <a:latin typeface="Segoe UI" panose="020B0502040204020203" pitchFamily="34" charset="0"/>
                <a:cs typeface="Segoe UI" panose="020B0502040204020203" pitchFamily="34" charset="0"/>
              </a:rPr>
              <a:t>receive</a:t>
            </a:r>
            <a:r>
              <a:rPr lang="fr-CA" sz="1400" baseline="0" dirty="0">
                <a:latin typeface="Segoe UI" panose="020B0502040204020203" pitchFamily="34" charset="0"/>
                <a:cs typeface="Segoe UI" panose="020B0502040204020203" pitchFamily="34" charset="0"/>
              </a:rPr>
              <a:t> </a:t>
            </a:r>
            <a:r>
              <a:rPr lang="en-CA" sz="1800" b="0" i="0" dirty="0">
                <a:solidFill>
                  <a:srgbClr val="001D35"/>
                </a:solidFill>
                <a:effectLst/>
                <a:latin typeface="Google Sans"/>
              </a:rPr>
              <a:t>emails notifications that alert you to new job postings matching your specified criteria. These alerts are a free service that helps job seekers stay informed about relevant opportunities within the federal government. </a:t>
            </a:r>
            <a:r>
              <a:rPr lang="fr-CA" sz="1400" baseline="0" dirty="0">
                <a:latin typeface="Segoe UI" panose="020B0502040204020203" pitchFamily="34" charset="0"/>
                <a:cs typeface="Segoe UI" panose="020B0502040204020203" pitchFamily="34" charset="0"/>
              </a:rPr>
              <a:t> </a:t>
            </a:r>
            <a:r>
              <a:rPr lang="en-CA" sz="1400" kern="1200" baseline="0" dirty="0">
                <a:effectLst/>
                <a:latin typeface="Segoe UI" panose="020B0502040204020203" pitchFamily="34" charset="0"/>
                <a:ea typeface="+mn-ea"/>
                <a:cs typeface="Segoe UI" panose="020B0502040204020203" pitchFamily="34" charset="0"/>
              </a:rPr>
              <a:t> </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Use filters like job type and location to narrow your search. The earlier you get familiar with the platform, the more comfortable you’ll be when you see a posting you’re excited about."</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6</a:t>
            </a:fld>
            <a:endParaRPr lang="en-CA"/>
          </a:p>
        </p:txBody>
      </p:sp>
    </p:spTree>
    <p:extLst>
      <p:ext uri="{BB962C8B-B14F-4D97-AF65-F5344CB8AC3E}">
        <p14:creationId xmlns:p14="http://schemas.microsoft.com/office/powerpoint/2010/main" val="123953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6 -7  GC Jobs – How to Apply &amp; Access GC Jobs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75665" rtl="0" eaLnBrk="1" fontAlgn="auto" latinLnBrk="0" hangingPunct="1">
              <a:lnSpc>
                <a:spcPct val="115000"/>
              </a:lnSpc>
              <a:spcBef>
                <a:spcPts val="0"/>
              </a:spcBef>
              <a:spcAft>
                <a:spcPts val="800"/>
              </a:spcAft>
              <a:buClrTx/>
              <a:buSzTx/>
              <a:buFontTx/>
              <a:buNone/>
              <a:tabLst/>
              <a:defRPr/>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kern="100" dirty="0">
                <a:effectLst/>
                <a:latin typeface="Aptos" panose="020B0004020202020204" pitchFamily="34" charset="0"/>
                <a:ea typeface="Aptos" panose="020B0004020202020204" pitchFamily="34" charset="0"/>
                <a:cs typeface="Times New Roman" panose="02020603050405020304" pitchFamily="18" charset="0"/>
              </a:rPr>
              <a:t>"Visit Canada.ca/</a:t>
            </a:r>
            <a:r>
              <a:rPr lang="en-CA" sz="1400" kern="100" dirty="0" err="1">
                <a:effectLst/>
                <a:latin typeface="Aptos" panose="020B0004020202020204" pitchFamily="34" charset="0"/>
                <a:ea typeface="Aptos" panose="020B0004020202020204" pitchFamily="34" charset="0"/>
                <a:cs typeface="Times New Roman" panose="02020603050405020304" pitchFamily="18" charset="0"/>
              </a:rPr>
              <a:t>GCJobs</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and create an account </a:t>
            </a:r>
            <a:r>
              <a:rPr lang="fr-CA" sz="1400" baseline="0" dirty="0">
                <a:latin typeface="Segoe UI" panose="020B0502040204020203" pitchFamily="34" charset="0"/>
                <a:cs typeface="Segoe UI" panose="020B0502040204020203" pitchFamily="34" charset="0"/>
              </a:rPr>
              <a:t>to start </a:t>
            </a:r>
            <a:r>
              <a:rPr lang="fr-CA" sz="1400" baseline="0" dirty="0" err="1">
                <a:latin typeface="Segoe UI" panose="020B0502040204020203" pitchFamily="34" charset="0"/>
                <a:cs typeface="Segoe UI" panose="020B0502040204020203" pitchFamily="34" charset="0"/>
              </a:rPr>
              <a:t>your</a:t>
            </a:r>
            <a:r>
              <a:rPr lang="fr-CA" sz="1400" baseline="0" dirty="0">
                <a:latin typeface="Segoe UI" panose="020B0502040204020203" pitchFamily="34" charset="0"/>
                <a:cs typeface="Segoe UI" panose="020B0502040204020203" pitchFamily="34" charset="0"/>
              </a:rPr>
              <a:t> job </a:t>
            </a:r>
            <a:r>
              <a:rPr lang="fr-CA" sz="1400" baseline="0" dirty="0" err="1">
                <a:latin typeface="Segoe UI" panose="020B0502040204020203" pitchFamily="34" charset="0"/>
                <a:cs typeface="Segoe UI" panose="020B0502040204020203" pitchFamily="34" charset="0"/>
              </a:rPr>
              <a:t>search</a:t>
            </a:r>
            <a:r>
              <a:rPr lang="fr-CA" sz="1400" baseline="0" dirty="0">
                <a:latin typeface="Segoe UI" panose="020B0502040204020203" pitchFamily="34" charset="0"/>
                <a:cs typeface="Segoe UI" panose="020B0502040204020203" pitchFamily="34" charset="0"/>
              </a:rPr>
              <a:t>. You can </a:t>
            </a:r>
            <a:r>
              <a:rPr lang="fr-CA" sz="1400" baseline="0" dirty="0" err="1">
                <a:latin typeface="Segoe UI" panose="020B0502040204020203" pitchFamily="34" charset="0"/>
                <a:cs typeface="Segoe UI" panose="020B0502040204020203" pitchFamily="34" charset="0"/>
              </a:rPr>
              <a:t>also</a:t>
            </a:r>
            <a:r>
              <a:rPr lang="fr-CA" sz="1400" baseline="0" dirty="0">
                <a:latin typeface="Segoe UI" panose="020B0502040204020203" pitchFamily="34" charset="0"/>
                <a:cs typeface="Segoe UI" panose="020B0502040204020203" pitchFamily="34" charset="0"/>
              </a:rPr>
              <a:t> </a:t>
            </a:r>
            <a:r>
              <a:rPr lang="fr-CA" sz="1400" baseline="0" dirty="0" err="1">
                <a:latin typeface="Segoe UI" panose="020B0502040204020203" pitchFamily="34" charset="0"/>
                <a:cs typeface="Segoe UI" panose="020B0502040204020203" pitchFamily="34" charset="0"/>
              </a:rPr>
              <a:t>register</a:t>
            </a:r>
            <a:r>
              <a:rPr lang="fr-CA" sz="1400" baseline="0" dirty="0">
                <a:latin typeface="Segoe UI" panose="020B0502040204020203" pitchFamily="34" charset="0"/>
                <a:cs typeface="Segoe UI" panose="020B0502040204020203" pitchFamily="34" charset="0"/>
              </a:rPr>
              <a:t> to </a:t>
            </a:r>
            <a:r>
              <a:rPr lang="fr-CA" sz="1400" baseline="0" dirty="0" err="1">
                <a:latin typeface="Segoe UI" panose="020B0502040204020203" pitchFamily="34" charset="0"/>
                <a:cs typeface="Segoe UI" panose="020B0502040204020203" pitchFamily="34" charset="0"/>
              </a:rPr>
              <a:t>received</a:t>
            </a:r>
            <a:r>
              <a:rPr lang="fr-CA" sz="1400" baseline="0" dirty="0">
                <a:latin typeface="Segoe UI" panose="020B0502040204020203" pitchFamily="34" charset="0"/>
                <a:cs typeface="Segoe UI" panose="020B0502040204020203" pitchFamily="34" charset="0"/>
              </a:rPr>
              <a:t> the job </a:t>
            </a:r>
            <a:r>
              <a:rPr lang="fr-CA" sz="1400" baseline="0" dirty="0" err="1">
                <a:latin typeface="Segoe UI" panose="020B0502040204020203" pitchFamily="34" charset="0"/>
                <a:cs typeface="Segoe UI" panose="020B0502040204020203" pitchFamily="34" charset="0"/>
              </a:rPr>
              <a:t>alerts</a:t>
            </a:r>
            <a:r>
              <a:rPr lang="fr-CA" sz="1400" baseline="0" dirty="0">
                <a:latin typeface="Segoe UI" panose="020B0502040204020203" pitchFamily="34" charset="0"/>
                <a:cs typeface="Segoe UI" panose="020B0502040204020203" pitchFamily="34" charset="0"/>
              </a:rPr>
              <a:t>.  You </a:t>
            </a:r>
            <a:r>
              <a:rPr lang="fr-CA" sz="1400" baseline="0" dirty="0" err="1">
                <a:latin typeface="Segoe UI" panose="020B0502040204020203" pitchFamily="34" charset="0"/>
                <a:cs typeface="Segoe UI" panose="020B0502040204020203" pitchFamily="34" charset="0"/>
              </a:rPr>
              <a:t>will</a:t>
            </a:r>
            <a:r>
              <a:rPr lang="fr-CA" sz="1400" baseline="0" dirty="0">
                <a:latin typeface="Segoe UI" panose="020B0502040204020203" pitchFamily="34" charset="0"/>
                <a:cs typeface="Segoe UI" panose="020B0502040204020203" pitchFamily="34" charset="0"/>
              </a:rPr>
              <a:t> </a:t>
            </a:r>
            <a:r>
              <a:rPr lang="fr-CA" sz="1400" baseline="0" dirty="0" err="1">
                <a:latin typeface="Segoe UI" panose="020B0502040204020203" pitchFamily="34" charset="0"/>
                <a:cs typeface="Segoe UI" panose="020B0502040204020203" pitchFamily="34" charset="0"/>
              </a:rPr>
              <a:t>then</a:t>
            </a:r>
            <a:r>
              <a:rPr lang="fr-CA" sz="1400" baseline="0" dirty="0">
                <a:latin typeface="Segoe UI" panose="020B0502040204020203" pitchFamily="34" charset="0"/>
                <a:cs typeface="Segoe UI" panose="020B0502040204020203" pitchFamily="34" charset="0"/>
              </a:rPr>
              <a:t> </a:t>
            </a:r>
            <a:r>
              <a:rPr lang="fr-CA" sz="1400" baseline="0" dirty="0" err="1">
                <a:latin typeface="Segoe UI" panose="020B0502040204020203" pitchFamily="34" charset="0"/>
                <a:cs typeface="Segoe UI" panose="020B0502040204020203" pitchFamily="34" charset="0"/>
              </a:rPr>
              <a:t>receive</a:t>
            </a:r>
            <a:r>
              <a:rPr lang="fr-CA" sz="1400" baseline="0" dirty="0">
                <a:latin typeface="Segoe UI" panose="020B0502040204020203" pitchFamily="34" charset="0"/>
                <a:cs typeface="Segoe UI" panose="020B0502040204020203" pitchFamily="34" charset="0"/>
              </a:rPr>
              <a:t> </a:t>
            </a:r>
            <a:r>
              <a:rPr lang="en-CA" sz="1800" b="0" i="0" dirty="0">
                <a:solidFill>
                  <a:srgbClr val="001D35"/>
                </a:solidFill>
                <a:effectLst/>
                <a:latin typeface="Google Sans"/>
              </a:rPr>
              <a:t>emails notifications that alert you to new job postings matching your specified criteria. These alerts are a free service that helps job seekers stay informed about relevant opportunities within the federal government. </a:t>
            </a:r>
            <a:r>
              <a:rPr lang="fr-CA" sz="1400" baseline="0" dirty="0">
                <a:latin typeface="Segoe UI" panose="020B0502040204020203" pitchFamily="34" charset="0"/>
                <a:cs typeface="Segoe UI" panose="020B0502040204020203" pitchFamily="34" charset="0"/>
              </a:rPr>
              <a:t> </a:t>
            </a:r>
            <a:r>
              <a:rPr lang="en-CA" sz="1400" kern="1200" baseline="0" dirty="0">
                <a:effectLst/>
                <a:latin typeface="Segoe UI" panose="020B0502040204020203" pitchFamily="34" charset="0"/>
                <a:ea typeface="+mn-ea"/>
                <a:cs typeface="Segoe UI" panose="020B0502040204020203" pitchFamily="34" charset="0"/>
              </a:rPr>
              <a:t> </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Use filters like job type and location to narrow your search. The earlier you get familiar with the platform, the more comfortable you’ll be when you see a posting you’re excited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Segoe UI" panose="020B0502040204020203" pitchFamily="34" charset="0"/>
                <a:cs typeface="Segoe UI" panose="020B0502040204020203" pitchFamily="34" charset="0"/>
              </a:rPr>
              <a:t>The </a:t>
            </a:r>
            <a:r>
              <a:rPr lang="en-CA" altLang="en-US" dirty="0" err="1">
                <a:latin typeface="Segoe UI" panose="020B0502040204020203" pitchFamily="34" charset="0"/>
                <a:cs typeface="Segoe UI" panose="020B0502040204020203" pitchFamily="34" charset="0"/>
              </a:rPr>
              <a:t>GCJobs</a:t>
            </a:r>
            <a:r>
              <a:rPr lang="en-CA" altLang="en-US" dirty="0">
                <a:latin typeface="Segoe UI" panose="020B0502040204020203" pitchFamily="34" charset="0"/>
                <a:cs typeface="Segoe UI" panose="020B0502040204020203" pitchFamily="34" charset="0"/>
              </a:rPr>
              <a:t> site provides you with all the access to the different employment opportunities within the Core Federal Public Service.</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Certain government organizations do not have to post their job opportunities on the</a:t>
            </a:r>
            <a:r>
              <a:rPr lang="en-CA" altLang="en-US" baseline="0" dirty="0">
                <a:latin typeface="Segoe UI" panose="020B0502040204020203" pitchFamily="34" charset="0"/>
                <a:cs typeface="Segoe UI" panose="020B0502040204020203" pitchFamily="34" charset="0"/>
              </a:rPr>
              <a:t> GC Jobs </a:t>
            </a:r>
            <a:r>
              <a:rPr lang="en-CA" altLang="en-US" dirty="0">
                <a:latin typeface="Segoe UI" panose="020B0502040204020203" pitchFamily="34" charset="0"/>
                <a:cs typeface="Segoe UI" panose="020B0502040204020203" pitchFamily="34" charset="0"/>
              </a:rPr>
              <a:t>website. Some do, but many don’t. You may want to visit these organizations’ websites</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GC Connex and GC Collab  is accessible to employees (and students, casuals) for temporary opportunities or lateral</a:t>
            </a:r>
            <a:r>
              <a:rPr lang="en-CA" altLang="en-US" baseline="0" dirty="0">
                <a:latin typeface="Segoe UI" panose="020B0502040204020203" pitchFamily="34" charset="0"/>
                <a:cs typeface="Segoe UI" panose="020B0502040204020203" pitchFamily="34" charset="0"/>
              </a:rPr>
              <a:t> movement</a:t>
            </a:r>
            <a:r>
              <a:rPr lang="en-CA" altLang="en-US" dirty="0">
                <a:latin typeface="Segoe UI" panose="020B0502040204020203" pitchFamily="34" charset="0"/>
                <a:cs typeface="Segoe UI" panose="020B0502040204020203" pitchFamily="34" charset="0"/>
              </a:rPr>
              <a:t>.</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Make contacts, network through events and associations, or groups on the various GC platforms</a:t>
            </a:r>
            <a:r>
              <a:rPr lang="en-CA" altLang="en-US" baseline="0" dirty="0">
                <a:latin typeface="Segoe UI" panose="020B0502040204020203" pitchFamily="34" charset="0"/>
                <a:cs typeface="Segoe UI" panose="020B0502040204020203" pitchFamily="34" charset="0"/>
              </a:rPr>
              <a:t> (</a:t>
            </a:r>
            <a:r>
              <a:rPr lang="en-CA" altLang="en-US" baseline="0" dirty="0" err="1">
                <a:latin typeface="Segoe UI" panose="020B0502040204020203" pitchFamily="34" charset="0"/>
                <a:cs typeface="Segoe UI" panose="020B0502040204020203" pitchFamily="34" charset="0"/>
              </a:rPr>
              <a:t>Gcconnex</a:t>
            </a:r>
            <a:r>
              <a:rPr lang="en-CA" altLang="en-US" baseline="0" dirty="0">
                <a:latin typeface="Segoe UI" panose="020B0502040204020203" pitchFamily="34" charset="0"/>
                <a:cs typeface="Segoe UI" panose="020B0502040204020203" pitchFamily="34" charset="0"/>
              </a:rPr>
              <a:t>, </a:t>
            </a:r>
            <a:r>
              <a:rPr lang="en-CA" altLang="en-US" baseline="0" dirty="0" err="1">
                <a:latin typeface="Segoe UI" panose="020B0502040204020203" pitchFamily="34" charset="0"/>
                <a:cs typeface="Segoe UI" panose="020B0502040204020203" pitchFamily="34" charset="0"/>
              </a:rPr>
              <a:t>GCCollab</a:t>
            </a:r>
            <a:r>
              <a:rPr lang="en-CA" altLang="en-US" baseline="0" dirty="0">
                <a:latin typeface="Segoe UI" panose="020B0502040204020203" pitchFamily="34" charset="0"/>
                <a:cs typeface="Segoe UI" panose="020B0502040204020203" pitchFamily="34" charset="0"/>
              </a:rPr>
              <a:t>)</a:t>
            </a:r>
            <a:endParaRPr lang="en-CA" alt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latin typeface="Segoe UI" panose="020B0502040204020203" pitchFamily="34" charset="0"/>
                <a:cs typeface="Segoe UI" panose="020B0502040204020203" pitchFamily="34" charset="0"/>
              </a:rPr>
              <a:t>You can </a:t>
            </a:r>
            <a:r>
              <a:rPr lang="fr-CA" dirty="0" err="1">
                <a:solidFill>
                  <a:schemeClr val="tx1"/>
                </a:solidFill>
                <a:latin typeface="Segoe UI" panose="020B0502040204020203" pitchFamily="34" charset="0"/>
                <a:cs typeface="Segoe UI" panose="020B0502040204020203" pitchFamily="34" charset="0"/>
              </a:rPr>
              <a:t>also</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apply</a:t>
            </a:r>
            <a:r>
              <a:rPr lang="fr-CA" dirty="0">
                <a:solidFill>
                  <a:schemeClr val="tx1"/>
                </a:solidFill>
                <a:latin typeface="Segoe UI" panose="020B0502040204020203" pitchFamily="34" charset="0"/>
                <a:cs typeface="Segoe UI" panose="020B0502040204020203" pitchFamily="34" charset="0"/>
              </a:rPr>
              <a:t> for </a:t>
            </a:r>
            <a:r>
              <a:rPr lang="fr-CA" dirty="0" err="1">
                <a:solidFill>
                  <a:schemeClr val="tx1"/>
                </a:solidFill>
                <a:latin typeface="Segoe UI" panose="020B0502040204020203" pitchFamily="34" charset="0"/>
                <a:cs typeface="Segoe UI" panose="020B0502040204020203" pitchFamily="34" charset="0"/>
              </a:rPr>
              <a:t>specific</a:t>
            </a:r>
            <a:r>
              <a:rPr lang="fr-CA" dirty="0">
                <a:solidFill>
                  <a:schemeClr val="tx1"/>
                </a:solidFill>
                <a:latin typeface="Segoe UI" panose="020B0502040204020203" pitchFamily="34" charset="0"/>
                <a:cs typeface="Segoe UI" panose="020B0502040204020203" pitchFamily="34" charset="0"/>
              </a:rPr>
              <a:t> job </a:t>
            </a:r>
            <a:r>
              <a:rPr lang="fr-CA" dirty="0" err="1">
                <a:solidFill>
                  <a:schemeClr val="tx1"/>
                </a:solidFill>
                <a:latin typeface="Segoe UI" panose="020B0502040204020203" pitchFamily="34" charset="0"/>
                <a:cs typeface="Segoe UI" panose="020B0502040204020203" pitchFamily="34" charset="0"/>
              </a:rPr>
              <a:t>opportunities</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through</a:t>
            </a:r>
            <a:r>
              <a:rPr lang="fr-CA" dirty="0">
                <a:solidFill>
                  <a:schemeClr val="tx1"/>
                </a:solidFill>
                <a:latin typeface="Segoe UI" panose="020B0502040204020203" pitchFamily="34" charset="0"/>
                <a:cs typeface="Segoe UI" panose="020B0502040204020203" pitchFamily="34" charset="0"/>
              </a:rPr>
              <a:t> the GC Jobs portal.</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Although</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a:t>
            </a:r>
            <a:r>
              <a:rPr lang="fr-CA" dirty="0" err="1">
                <a:solidFill>
                  <a:schemeClr val="tx1"/>
                </a:solidFill>
                <a:latin typeface="Segoe UI" panose="020B0502040204020203" pitchFamily="34" charset="0"/>
                <a:cs typeface="Segoe UI" panose="020B0502040204020203" pitchFamily="34" charset="0"/>
              </a:rPr>
              <a:t>ou</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don’t</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need</a:t>
            </a:r>
            <a:r>
              <a:rPr lang="fr-CA" dirty="0">
                <a:solidFill>
                  <a:schemeClr val="tx1"/>
                </a:solidFill>
                <a:latin typeface="Segoe UI" panose="020B0502040204020203" pitchFamily="34" charset="0"/>
                <a:cs typeface="Segoe UI" panose="020B0502040204020203" pitchFamily="34" charset="0"/>
              </a:rPr>
              <a:t> to</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create</a:t>
            </a:r>
            <a:r>
              <a:rPr lang="fr-CA" baseline="0" dirty="0">
                <a:solidFill>
                  <a:schemeClr val="tx1"/>
                </a:solidFill>
                <a:latin typeface="Segoe UI" panose="020B0502040204020203" pitchFamily="34" charset="0"/>
                <a:cs typeface="Segoe UI" panose="020B0502040204020203" pitchFamily="34" charset="0"/>
              </a:rPr>
              <a:t> an </a:t>
            </a:r>
            <a:r>
              <a:rPr lang="fr-CA" baseline="0" dirty="0" err="1">
                <a:solidFill>
                  <a:schemeClr val="tx1"/>
                </a:solidFill>
                <a:latin typeface="Segoe UI" panose="020B0502040204020203" pitchFamily="34" charset="0"/>
                <a:cs typeface="Segoe UI" panose="020B0502040204020203" pitchFamily="34" charset="0"/>
              </a:rPr>
              <a:t>account</a:t>
            </a:r>
            <a:r>
              <a:rPr lang="fr-CA" baseline="0" dirty="0">
                <a:solidFill>
                  <a:schemeClr val="tx1"/>
                </a:solidFill>
                <a:latin typeface="Segoe UI" panose="020B0502040204020203" pitchFamily="34" charset="0"/>
                <a:cs typeface="Segoe UI" panose="020B0502040204020203" pitchFamily="34" charset="0"/>
              </a:rPr>
              <a:t> to </a:t>
            </a:r>
            <a:r>
              <a:rPr lang="fr-CA" baseline="0" dirty="0" err="1">
                <a:solidFill>
                  <a:schemeClr val="tx1"/>
                </a:solidFill>
                <a:latin typeface="Segoe UI" panose="020B0502040204020203" pitchFamily="34" charset="0"/>
                <a:cs typeface="Segoe UI" panose="020B0502040204020203" pitchFamily="34" charset="0"/>
              </a:rPr>
              <a:t>search</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can </a:t>
            </a:r>
            <a:r>
              <a:rPr lang="fr-CA" baseline="0" dirty="0" err="1">
                <a:solidFill>
                  <a:schemeClr val="tx1"/>
                </a:solidFill>
                <a:latin typeface="Segoe UI" panose="020B0502040204020203" pitchFamily="34" charset="0"/>
                <a:cs typeface="Segoe UI" panose="020B0502040204020203" pitchFamily="34" charset="0"/>
              </a:rPr>
              <a:t>search</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any</a:t>
            </a:r>
            <a:r>
              <a:rPr lang="fr-CA" baseline="0" dirty="0">
                <a:solidFill>
                  <a:schemeClr val="tx1"/>
                </a:solidFill>
                <a:latin typeface="Segoe UI" panose="020B0502040204020203" pitchFamily="34" charset="0"/>
                <a:cs typeface="Segoe UI" panose="020B0502040204020203" pitchFamily="34" charset="0"/>
              </a:rPr>
              <a:t> time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want</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do </a:t>
            </a:r>
            <a:r>
              <a:rPr lang="fr-CA" baseline="0" dirty="0" err="1">
                <a:solidFill>
                  <a:schemeClr val="tx1"/>
                </a:solidFill>
                <a:latin typeface="Segoe UI" panose="020B0502040204020203" pitchFamily="34" charset="0"/>
                <a:cs typeface="Segoe UI" panose="020B0502040204020203" pitchFamily="34" charset="0"/>
              </a:rPr>
              <a:t>need</a:t>
            </a:r>
            <a:r>
              <a:rPr lang="fr-CA" baseline="0" dirty="0">
                <a:solidFill>
                  <a:schemeClr val="tx1"/>
                </a:solidFill>
                <a:latin typeface="Segoe UI" panose="020B0502040204020203" pitchFamily="34" charset="0"/>
                <a:cs typeface="Segoe UI" panose="020B0502040204020203" pitchFamily="34" charset="0"/>
              </a:rPr>
              <a:t> to </a:t>
            </a:r>
            <a:r>
              <a:rPr lang="fr-CA" baseline="0" dirty="0" err="1">
                <a:solidFill>
                  <a:schemeClr val="tx1"/>
                </a:solidFill>
                <a:latin typeface="Segoe UI" panose="020B0502040204020203" pitchFamily="34" charset="0"/>
                <a:cs typeface="Segoe UI" panose="020B0502040204020203" pitchFamily="34" charset="0"/>
              </a:rPr>
              <a:t>create</a:t>
            </a:r>
            <a:r>
              <a:rPr lang="fr-CA" baseline="0" dirty="0">
                <a:solidFill>
                  <a:schemeClr val="tx1"/>
                </a:solidFill>
                <a:latin typeface="Segoe UI" panose="020B0502040204020203" pitchFamily="34" charset="0"/>
                <a:cs typeface="Segoe UI" panose="020B0502040204020203" pitchFamily="34" charset="0"/>
              </a:rPr>
              <a:t> an </a:t>
            </a:r>
            <a:r>
              <a:rPr lang="fr-CA" baseline="0" dirty="0" err="1">
                <a:solidFill>
                  <a:schemeClr val="tx1"/>
                </a:solidFill>
                <a:latin typeface="Segoe UI" panose="020B0502040204020203" pitchFamily="34" charset="0"/>
                <a:cs typeface="Segoe UI" panose="020B0502040204020203" pitchFamily="34" charset="0"/>
              </a:rPr>
              <a:t>account</a:t>
            </a:r>
            <a:r>
              <a:rPr lang="fr-CA" baseline="0" dirty="0">
                <a:solidFill>
                  <a:schemeClr val="tx1"/>
                </a:solidFill>
                <a:latin typeface="Segoe UI" panose="020B0502040204020203" pitchFamily="34" charset="0"/>
                <a:cs typeface="Segoe UI" panose="020B0502040204020203" pitchFamily="34" charset="0"/>
              </a:rPr>
              <a:t> to </a:t>
            </a:r>
            <a:r>
              <a:rPr lang="fr-CA" baseline="0" dirty="0" err="1">
                <a:solidFill>
                  <a:schemeClr val="tx1"/>
                </a:solidFill>
                <a:latin typeface="Segoe UI" panose="020B0502040204020203" pitchFamily="34" charset="0"/>
                <a:cs typeface="Segoe UI" panose="020B0502040204020203" pitchFamily="34" charset="0"/>
              </a:rPr>
              <a:t>apply</a:t>
            </a:r>
            <a:r>
              <a:rPr lang="fr-CA" baseline="0" dirty="0">
                <a:solidFill>
                  <a:schemeClr val="tx1"/>
                </a:solidFill>
                <a:latin typeface="Segoe UI" panose="020B0502040204020203" pitchFamily="34" charset="0"/>
                <a:cs typeface="Segoe UI" panose="020B0502040204020203" pitchFamily="34" charset="0"/>
              </a:rPr>
              <a:t>. So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may</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benefit</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from</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creating</a:t>
            </a:r>
            <a:r>
              <a:rPr lang="fr-CA" baseline="0" dirty="0">
                <a:solidFill>
                  <a:schemeClr val="tx1"/>
                </a:solidFill>
                <a:latin typeface="Segoe UI" panose="020B0502040204020203" pitchFamily="34" charset="0"/>
                <a:cs typeface="Segoe UI" panose="020B0502040204020203" pitchFamily="34" charset="0"/>
              </a:rPr>
              <a:t> one </a:t>
            </a:r>
            <a:r>
              <a:rPr lang="fr-CA" baseline="0" dirty="0" err="1">
                <a:solidFill>
                  <a:schemeClr val="tx1"/>
                </a:solidFill>
                <a:latin typeface="Segoe UI" panose="020B0502040204020203" pitchFamily="34" charset="0"/>
                <a:cs typeface="Segoe UI" panose="020B0502040204020203" pitchFamily="34" charset="0"/>
              </a:rPr>
              <a:t>before</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start </a:t>
            </a:r>
            <a:r>
              <a:rPr lang="fr-CA" baseline="0" dirty="0" err="1">
                <a:solidFill>
                  <a:schemeClr val="tx1"/>
                </a:solidFill>
                <a:latin typeface="Segoe UI" panose="020B0502040204020203" pitchFamily="34" charset="0"/>
                <a:cs typeface="Segoe UI" panose="020B0502040204020203" pitchFamily="34" charset="0"/>
              </a:rPr>
              <a:t>searching</a:t>
            </a:r>
            <a:r>
              <a:rPr lang="fr-CA" baseline="0" dirty="0">
                <a:solidFill>
                  <a:schemeClr val="tx1"/>
                </a:solidFill>
                <a:latin typeface="Segoe UI" panose="020B0502040204020203" pitchFamily="34" charset="0"/>
                <a:cs typeface="Segoe UI" panose="020B0502040204020203" pitchFamily="34" charset="0"/>
              </a:rPr>
              <a:t>. That </a:t>
            </a:r>
            <a:r>
              <a:rPr lang="fr-CA" baseline="0" dirty="0" err="1">
                <a:solidFill>
                  <a:schemeClr val="tx1"/>
                </a:solidFill>
                <a:latin typeface="Segoe UI" panose="020B0502040204020203" pitchFamily="34" charset="0"/>
                <a:cs typeface="Segoe UI" panose="020B0502040204020203" pitchFamily="34" charset="0"/>
              </a:rPr>
              <a:t>way</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can </a:t>
            </a:r>
            <a:r>
              <a:rPr lang="fr-CA" baseline="0" dirty="0" err="1">
                <a:solidFill>
                  <a:schemeClr val="tx1"/>
                </a:solidFill>
                <a:latin typeface="Segoe UI" panose="020B0502040204020203" pitchFamily="34" charset="0"/>
                <a:cs typeface="Segoe UI" panose="020B0502040204020203" pitchFamily="34" charset="0"/>
              </a:rPr>
              <a:t>apply</a:t>
            </a:r>
            <a:r>
              <a:rPr lang="fr-CA" baseline="0" dirty="0">
                <a:solidFill>
                  <a:schemeClr val="tx1"/>
                </a:solidFill>
                <a:latin typeface="Segoe UI" panose="020B0502040204020203" pitchFamily="34" charset="0"/>
                <a:cs typeface="Segoe UI" panose="020B0502040204020203" pitchFamily="34" charset="0"/>
              </a:rPr>
              <a:t> as </a:t>
            </a:r>
            <a:r>
              <a:rPr lang="fr-CA" baseline="0" dirty="0" err="1">
                <a:solidFill>
                  <a:schemeClr val="tx1"/>
                </a:solidFill>
                <a:latin typeface="Segoe UI" panose="020B0502040204020203" pitchFamily="34" charset="0"/>
                <a:cs typeface="Segoe UI" panose="020B0502040204020203" pitchFamily="34" charset="0"/>
              </a:rPr>
              <a:t>soon</a:t>
            </a:r>
            <a:r>
              <a:rPr lang="fr-CA" baseline="0" dirty="0">
                <a:solidFill>
                  <a:schemeClr val="tx1"/>
                </a:solidFill>
                <a:latin typeface="Segoe UI" panose="020B0502040204020203" pitchFamily="34" charset="0"/>
                <a:cs typeface="Segoe UI" panose="020B0502040204020203" pitchFamily="34" charset="0"/>
              </a:rPr>
              <a:t> as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find</a:t>
            </a:r>
            <a:r>
              <a:rPr lang="fr-CA" baseline="0" dirty="0">
                <a:solidFill>
                  <a:schemeClr val="tx1"/>
                </a:solidFill>
                <a:latin typeface="Segoe UI" panose="020B0502040204020203" pitchFamily="34" charset="0"/>
                <a:cs typeface="Segoe UI" panose="020B0502040204020203" pitchFamily="34" charset="0"/>
              </a:rPr>
              <a:t> an </a:t>
            </a:r>
            <a:r>
              <a:rPr lang="fr-CA" baseline="0" dirty="0" err="1">
                <a:solidFill>
                  <a:schemeClr val="tx1"/>
                </a:solidFill>
                <a:latin typeface="Segoe UI" panose="020B0502040204020203" pitchFamily="34" charset="0"/>
                <a:cs typeface="Segoe UI" panose="020B0502040204020203" pitchFamily="34" charset="0"/>
              </a:rPr>
              <a:t>interesting</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opportunity</a:t>
            </a:r>
            <a:r>
              <a:rPr lang="fr-CA" baseline="0" dirty="0">
                <a:solidFill>
                  <a:schemeClr val="tx1"/>
                </a:solidFill>
                <a:latin typeface="Segoe UI" panose="020B0502040204020203" pitchFamily="34" charset="0"/>
                <a:cs typeface="Segoe UI" panose="020B0502040204020203" pitchFamily="34" charset="0"/>
              </a:rPr>
              <a:t>.</a:t>
            </a:r>
          </a:p>
          <a:p>
            <a:endParaRPr lang="en-CA" dirty="0"/>
          </a:p>
        </p:txBody>
      </p:sp>
      <p:sp>
        <p:nvSpPr>
          <p:cNvPr id="4" name="Slide Number Placeholder 3"/>
          <p:cNvSpPr>
            <a:spLocks noGrp="1"/>
          </p:cNvSpPr>
          <p:nvPr>
            <p:ph type="sldNum" sz="quarter" idx="5"/>
          </p:nvPr>
        </p:nvSpPr>
        <p:spPr/>
        <p:txBody>
          <a:bodyPr/>
          <a:lstStyle/>
          <a:p>
            <a:fld id="{90E15087-A1B5-4233-A11B-964A1DC53ECD}" type="slidenum">
              <a:rPr lang="en-CA" smtClean="0"/>
              <a:t>7</a:t>
            </a:fld>
            <a:endParaRPr lang="en-CA"/>
          </a:p>
        </p:txBody>
      </p:sp>
    </p:spTree>
    <p:extLst>
      <p:ext uri="{BB962C8B-B14F-4D97-AF65-F5344CB8AC3E}">
        <p14:creationId xmlns:p14="http://schemas.microsoft.com/office/powerpoint/2010/main" val="260871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8: GC Jobs – Job search</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75665" rtl="0" eaLnBrk="1" fontAlgn="auto" latinLnBrk="0" hangingPunct="1">
              <a:lnSpc>
                <a:spcPct val="115000"/>
              </a:lnSpc>
              <a:spcBef>
                <a:spcPts val="0"/>
              </a:spcBef>
              <a:spcAft>
                <a:spcPts val="800"/>
              </a:spcAft>
              <a:buClrTx/>
              <a:buSzTx/>
              <a:buFontTx/>
              <a:buNone/>
              <a:tabLst/>
              <a:defRPr/>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br>
              <a:rPr lang="en-CA" sz="1400" kern="100" dirty="0">
                <a:effectLst/>
                <a:latin typeface="Aptos" panose="020B0004020202020204" pitchFamily="34" charset="0"/>
                <a:ea typeface="Aptos" panose="020B0004020202020204" pitchFamily="34" charset="0"/>
                <a:cs typeface="Times New Roman" panose="02020603050405020304" pitchFamily="18" charset="0"/>
              </a:rPr>
            </a:br>
            <a:r>
              <a:rPr lang="en-CA" sz="1400" i="0" noProof="0" dirty="0">
                <a:latin typeface="Segoe UI" panose="020B0502040204020203" pitchFamily="34" charset="0"/>
                <a:cs typeface="Segoe UI" panose="020B0502040204020203" pitchFamily="34" charset="0"/>
              </a:rPr>
              <a:t>Here you see all the jobs available to the public across</a:t>
            </a:r>
            <a:r>
              <a:rPr lang="en-CA" sz="1400" i="0" baseline="0" noProof="0" dirty="0">
                <a:latin typeface="Segoe UI" panose="020B0502040204020203" pitchFamily="34" charset="0"/>
                <a:cs typeface="Segoe UI" panose="020B0502040204020203" pitchFamily="34" charset="0"/>
              </a:rPr>
              <a:t> the country. </a:t>
            </a:r>
          </a:p>
          <a:p>
            <a:pPr marL="0" marR="0" lvl="0" indent="0" algn="l" defTabSz="975665" rtl="0" eaLnBrk="1" fontAlgn="auto" latinLnBrk="0" hangingPunct="1">
              <a:lnSpc>
                <a:spcPct val="115000"/>
              </a:lnSpc>
              <a:spcBef>
                <a:spcPts val="0"/>
              </a:spcBef>
              <a:spcAft>
                <a:spcPts val="800"/>
              </a:spcAft>
              <a:buClrTx/>
              <a:buSzTx/>
              <a:buFontTx/>
              <a:buNone/>
              <a:tabLst/>
              <a:defRPr/>
            </a:pPr>
            <a:r>
              <a:rPr lang="en-CA" sz="1400" kern="100" dirty="0">
                <a:effectLst/>
                <a:latin typeface="Aptos" panose="020B0004020202020204" pitchFamily="34" charset="0"/>
                <a:ea typeface="Aptos" panose="020B0004020202020204" pitchFamily="34" charset="0"/>
                <a:cs typeface="Times New Roman" panose="02020603050405020304" pitchFamily="18" charset="0"/>
              </a:rPr>
              <a:t>Use filters like job type and location to narrow your search. The earlier you get familiar with the platform, the more comfortable you’ll be when you see a posting you’re excited about."</a:t>
            </a:r>
          </a:p>
          <a:p>
            <a:endParaRPr lang="en-CA" i="0" noProof="0" dirty="0">
              <a:latin typeface="Segoe UI" panose="020B0502040204020203" pitchFamily="34" charset="0"/>
              <a:cs typeface="Segoe UI" panose="020B0502040204020203" pitchFamily="34" charset="0"/>
            </a:endParaRPr>
          </a:p>
          <a:p>
            <a:endParaRPr lang="en-CA" i="0" baseline="0"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Each job offer has different eligibility criteria, be sure to consult the “Who can apply" section.</a:t>
            </a:r>
          </a:p>
          <a:p>
            <a:r>
              <a:rPr lang="en-CA" i="0" noProof="0" dirty="0">
                <a:latin typeface="Segoe UI" panose="020B0502040204020203" pitchFamily="34" charset="0"/>
                <a:cs typeface="Segoe UI" panose="020B0502040204020203" pitchFamily="34" charset="0"/>
              </a:rPr>
              <a:t>Here you see all the jobs available to the public across</a:t>
            </a:r>
            <a:r>
              <a:rPr lang="en-CA" i="0" baseline="0" noProof="0" dirty="0">
                <a:latin typeface="Segoe UI" panose="020B0502040204020203" pitchFamily="34" charset="0"/>
                <a:cs typeface="Segoe UI" panose="020B0502040204020203" pitchFamily="34" charset="0"/>
              </a:rPr>
              <a:t> the country. </a:t>
            </a:r>
          </a:p>
          <a:p>
            <a:pPr defTabSz="931774">
              <a:defRPr/>
            </a:pPr>
            <a:r>
              <a:rPr lang="en-CA" i="0" dirty="0">
                <a:latin typeface="Segoe UI" panose="020B0502040204020203" pitchFamily="34" charset="0"/>
                <a:cs typeface="Segoe UI" panose="020B0502040204020203" pitchFamily="34" charset="0"/>
              </a:rPr>
              <a:t>You can now browse for job</a:t>
            </a:r>
            <a:r>
              <a:rPr lang="en-CA" i="0" baseline="0" dirty="0">
                <a:latin typeface="Segoe UI" panose="020B0502040204020203" pitchFamily="34" charset="0"/>
                <a:cs typeface="Segoe UI" panose="020B0502040204020203" pitchFamily="34" charset="0"/>
              </a:rPr>
              <a:t> ads</a:t>
            </a:r>
            <a:r>
              <a:rPr lang="en-CA" i="0" dirty="0">
                <a:latin typeface="Segoe UI" panose="020B0502040204020203" pitchFamily="34" charset="0"/>
                <a:cs typeface="Segoe UI" panose="020B0502040204020203" pitchFamily="34" charset="0"/>
              </a:rPr>
              <a:t> and use filters to refine your search. </a:t>
            </a:r>
          </a:p>
          <a:p>
            <a:r>
              <a:rPr lang="en-CA" i="0" baseline="0" noProof="0" dirty="0">
                <a:latin typeface="Segoe UI" panose="020B0502040204020203" pitchFamily="34" charset="0"/>
                <a:cs typeface="Segoe UI" panose="020B0502040204020203" pitchFamily="34" charset="0"/>
              </a:rPr>
              <a:t>To do so, y</a:t>
            </a:r>
            <a:r>
              <a:rPr lang="en-CA" i="0" noProof="0" dirty="0">
                <a:latin typeface="Segoe UI" panose="020B0502040204020203" pitchFamily="34" charset="0"/>
                <a:cs typeface="Segoe UI" panose="020B0502040204020203" pitchFamily="34" charset="0"/>
              </a:rPr>
              <a:t>ou can</a:t>
            </a:r>
            <a:r>
              <a:rPr lang="en-CA" i="0" baseline="0" noProof="0" dirty="0">
                <a:latin typeface="Segoe UI" panose="020B0502040204020203" pitchFamily="34" charset="0"/>
                <a:cs typeface="Segoe UI" panose="020B0502040204020203" pitchFamily="34" charset="0"/>
              </a:rPr>
              <a:t> filter by location (1) or by job type (2).</a:t>
            </a:r>
          </a:p>
          <a:p>
            <a:endParaRPr lang="en-CA" i="0" baseline="0"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Each job offer has different eligibility criteria, be sure to consult the “Who can apply" section.</a:t>
            </a:r>
          </a:p>
          <a:p>
            <a:endParaRPr lang="en-CA" i="0" noProof="0"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8</a:t>
            </a:fld>
            <a:endParaRPr lang="en-CA"/>
          </a:p>
        </p:txBody>
      </p:sp>
    </p:spTree>
    <p:extLst>
      <p:ext uri="{BB962C8B-B14F-4D97-AF65-F5344CB8AC3E}">
        <p14:creationId xmlns:p14="http://schemas.microsoft.com/office/powerpoint/2010/main" val="269991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buNone/>
            </a:pPr>
            <a:r>
              <a:rPr lang="en-CA" sz="1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 Slide 9: GC Jobs – Understanding Job posters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75665" rtl="0" eaLnBrk="1" fontAlgn="auto" latinLnBrk="0" hangingPunct="1">
              <a:lnSpc>
                <a:spcPct val="115000"/>
              </a:lnSpc>
              <a:spcBef>
                <a:spcPts val="0"/>
              </a:spcBef>
              <a:spcAft>
                <a:spcPts val="800"/>
              </a:spcAft>
              <a:buClrTx/>
              <a:buSzTx/>
              <a:buFontTx/>
              <a:buNone/>
              <a:tabLst/>
              <a:defRPr/>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Speaking Note:</a:t>
            </a:r>
          </a:p>
          <a:p>
            <a:pPr marL="0" marR="0" lvl="0" indent="0" algn="l" defTabSz="975665" rtl="0" eaLnBrk="1" fontAlgn="auto" latinLnBrk="0" hangingPunct="1">
              <a:lnSpc>
                <a:spcPct val="115000"/>
              </a:lnSpc>
              <a:spcBef>
                <a:spcPts val="0"/>
              </a:spcBef>
              <a:spcAft>
                <a:spcPts val="800"/>
              </a:spcAft>
              <a:buClrTx/>
              <a:buSzTx/>
              <a:buFontTx/>
              <a:buNone/>
              <a:tabLst/>
              <a:defRPr/>
            </a:pPr>
            <a:endParaRPr lang="en-CA"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75665" rtl="0" eaLnBrk="1" fontAlgn="auto" latinLnBrk="0" hangingPunct="1">
              <a:lnSpc>
                <a:spcPct val="115000"/>
              </a:lnSpc>
              <a:spcBef>
                <a:spcPts val="0"/>
              </a:spcBef>
              <a:spcAft>
                <a:spcPts val="800"/>
              </a:spcAft>
              <a:buClrTx/>
              <a:buSzTx/>
              <a:buFontTx/>
              <a:buNone/>
              <a:tabLst/>
              <a:defRPr/>
            </a:pPr>
            <a:r>
              <a:rPr lang="en-CA" sz="2000" dirty="0"/>
              <a:t>Reading a job poster can be overwhelming at first, but understanding the information and the terminology— will give you an edge. It’s worth taking time to read carefully.</a:t>
            </a:r>
            <a:endParaRPr lang="en-CA" sz="1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noProof="0" dirty="0">
              <a:latin typeface="Segoe UI" panose="020B0502040204020203" pitchFamily="34" charset="0"/>
              <a:cs typeface="Segoe UI" panose="020B0502040204020203" pitchFamily="34" charset="0"/>
            </a:endParaRPr>
          </a:p>
          <a:p>
            <a:r>
              <a:rPr lang="en-CA" noProof="0" dirty="0">
                <a:latin typeface="Segoe UI" panose="020B0502040204020203" pitchFamily="34" charset="0"/>
                <a:cs typeface="Segoe UI" panose="020B0502040204020203" pitchFamily="34" charset="0"/>
              </a:rPr>
              <a:t>By clicking on the</a:t>
            </a:r>
            <a:r>
              <a:rPr lang="en-CA" baseline="0" noProof="0" dirty="0">
                <a:latin typeface="Segoe UI" panose="020B0502040204020203" pitchFamily="34" charset="0"/>
                <a:cs typeface="Segoe UI" panose="020B0502040204020203" pitchFamily="34" charset="0"/>
              </a:rPr>
              <a:t> job advertisement, you will have information related to :</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hiring organization</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location of the position</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occupational group of the position</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salary of the position</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closing date : It is very important to apply before that date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And who can apply : It c</a:t>
            </a:r>
            <a:r>
              <a:rPr lang="en-CA" altLang="en-US" dirty="0">
                <a:latin typeface="Segoe UI" panose="020B0502040204020203" pitchFamily="34" charset="0"/>
                <a:cs typeface="Segoe UI" panose="020B0502040204020203" pitchFamily="34" charset="0"/>
              </a:rPr>
              <a:t>an be internal to the public service</a:t>
            </a:r>
            <a:r>
              <a:rPr lang="en-CA" altLang="en-US" baseline="0"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or open to the public. It may also be restricted to one or more departments or to a geographic area. If you are not sure, you can ask for more information by emailing the </a:t>
            </a:r>
            <a:r>
              <a:rPr lang="en-CA" altLang="en-US" baseline="0" dirty="0">
                <a:latin typeface="Segoe UI" panose="020B0502040204020203" pitchFamily="34" charset="0"/>
                <a:cs typeface="Segoe UI" panose="020B0502040204020203" pitchFamily="34" charset="0"/>
              </a:rPr>
              <a:t>contact listed at the bottom of the page.</a:t>
            </a:r>
            <a:endParaRPr lang="en-CA" baseline="0" noProof="0" dirty="0">
              <a:latin typeface="Segoe UI" panose="020B0502040204020203" pitchFamily="34" charset="0"/>
              <a:cs typeface="Segoe UI" panose="020B0502040204020203" pitchFamily="34" charset="0"/>
            </a:endParaRPr>
          </a:p>
          <a:p>
            <a:endParaRPr lang="en-CA" baseline="0" noProof="0"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9</a:t>
            </a:fld>
            <a:endParaRPr lang="en-CA"/>
          </a:p>
        </p:txBody>
      </p:sp>
    </p:spTree>
    <p:extLst>
      <p:ext uri="{BB962C8B-B14F-4D97-AF65-F5344CB8AC3E}">
        <p14:creationId xmlns:p14="http://schemas.microsoft.com/office/powerpoint/2010/main" val="178751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8690-7D4E-1335-188B-AD240608BE3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19B4E345-1E98-1302-7BBD-A65DF6BB50D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906A0E5-03D6-3FB3-5772-D56C153392CD}"/>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5" name="Footer Placeholder 4">
            <a:extLst>
              <a:ext uri="{FF2B5EF4-FFF2-40B4-BE49-F238E27FC236}">
                <a16:creationId xmlns:a16="http://schemas.microsoft.com/office/drawing/2014/main" id="{18356DB3-DBB5-EB48-4FC9-5BF0DAA962F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2828E5C-77C3-3E80-F6FC-D963DEAC0F2C}"/>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45268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3F38-C465-59FD-C7BA-63AC7BD437AB}"/>
              </a:ext>
            </a:extLst>
          </p:cNvPr>
          <p:cNvSpPr>
            <a:spLocks noGrp="1"/>
          </p:cNvSpPr>
          <p:nvPr>
            <p:ph type="ctrTitle"/>
          </p:nvPr>
        </p:nvSpPr>
        <p:spPr>
          <a:xfrm>
            <a:off x="510020" y="1329169"/>
            <a:ext cx="5897924" cy="2827537"/>
          </a:xfrm>
        </p:spPr>
        <p:txBody>
          <a:bodyPr anchor="b"/>
          <a:lstStyle>
            <a:lvl1pPr algn="l">
              <a:defRPr sz="6307" baseline="0">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D59E57AD-BEE3-68F7-DE5C-6E5EE65F1783}"/>
              </a:ext>
            </a:extLst>
          </p:cNvPr>
          <p:cNvSpPr>
            <a:spLocks noGrp="1"/>
          </p:cNvSpPr>
          <p:nvPr>
            <p:ph type="subTitle" idx="1"/>
          </p:nvPr>
        </p:nvSpPr>
        <p:spPr>
          <a:xfrm>
            <a:off x="510020" y="4265747"/>
            <a:ext cx="5897924" cy="1960851"/>
          </a:xfrm>
        </p:spPr>
        <p:txBody>
          <a:bodyPr/>
          <a:lstStyle>
            <a:lvl1pPr marL="0" indent="0" algn="l">
              <a:buNone/>
              <a:defRPr sz="2523">
                <a:latin typeface="Arial" panose="020B0604020202020204" pitchFamily="34" charset="0"/>
                <a:cs typeface="Arial" panose="020B0604020202020204" pitchFamily="34" charset="0"/>
              </a:defRPr>
            </a:lvl1pPr>
            <a:lvl2pPr marL="480609" indent="0" algn="ctr">
              <a:buNone/>
              <a:defRPr sz="2102"/>
            </a:lvl2pPr>
            <a:lvl3pPr marL="961217" indent="0" algn="ctr">
              <a:buNone/>
              <a:defRPr sz="1892"/>
            </a:lvl3pPr>
            <a:lvl4pPr marL="1441826" indent="0" algn="ctr">
              <a:buNone/>
              <a:defRPr sz="1682"/>
            </a:lvl4pPr>
            <a:lvl5pPr marL="1922435" indent="0" algn="ctr">
              <a:buNone/>
              <a:defRPr sz="1682"/>
            </a:lvl5pPr>
            <a:lvl6pPr marL="2403043" indent="0" algn="ctr">
              <a:buNone/>
              <a:defRPr sz="1682"/>
            </a:lvl6pPr>
            <a:lvl7pPr marL="2883652" indent="0" algn="ctr">
              <a:buNone/>
              <a:defRPr sz="1682"/>
            </a:lvl7pPr>
            <a:lvl8pPr marL="3364260" indent="0" algn="ctr">
              <a:buNone/>
              <a:defRPr sz="1682"/>
            </a:lvl8pPr>
            <a:lvl9pPr marL="3844869" indent="0" algn="ctr">
              <a:buNone/>
              <a:defRPr sz="1682"/>
            </a:lvl9pPr>
          </a:lstStyle>
          <a:p>
            <a:r>
              <a:rPr lang="en-US"/>
              <a:t>Click to edit Master subtitle style</a:t>
            </a:r>
            <a:endParaRPr lang="fr-CA"/>
          </a:p>
        </p:txBody>
      </p:sp>
    </p:spTree>
    <p:extLst>
      <p:ext uri="{BB962C8B-B14F-4D97-AF65-F5344CB8AC3E}">
        <p14:creationId xmlns:p14="http://schemas.microsoft.com/office/powerpoint/2010/main" val="142966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6768-0350-DEC1-8811-4DB2961F681C}"/>
              </a:ext>
            </a:extLst>
          </p:cNvPr>
          <p:cNvSpPr>
            <a:spLocks noGrp="1"/>
          </p:cNvSpPr>
          <p:nvPr>
            <p:ph type="title"/>
          </p:nvPr>
        </p:nvSpPr>
        <p:spPr>
          <a:xfrm>
            <a:off x="882762" y="541443"/>
            <a:ext cx="4133457" cy="1895052"/>
          </a:xfrm>
        </p:spPr>
        <p:txBody>
          <a:bodyPr anchor="b"/>
          <a:lstStyle>
            <a:lvl1pPr>
              <a:defRPr sz="3364"/>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2338E7AF-FBA8-C2B3-6737-5027040BB63E}"/>
              </a:ext>
            </a:extLst>
          </p:cNvPr>
          <p:cNvSpPr>
            <a:spLocks noGrp="1"/>
          </p:cNvSpPr>
          <p:nvPr>
            <p:ph idx="1"/>
          </p:nvPr>
        </p:nvSpPr>
        <p:spPr>
          <a:xfrm>
            <a:off x="5448422" y="1169368"/>
            <a:ext cx="6488043" cy="5771636"/>
          </a:xfrm>
        </p:spPr>
        <p:txBody>
          <a:bodyPr/>
          <a:lstStyle>
            <a:lvl1pPr>
              <a:defRPr sz="3364"/>
            </a:lvl1pPr>
            <a:lvl2pPr>
              <a:defRPr sz="2943"/>
            </a:lvl2pPr>
            <a:lvl3pPr>
              <a:defRPr sz="2523"/>
            </a:lvl3pPr>
            <a:lvl4pPr>
              <a:defRPr sz="2102"/>
            </a:lvl4pPr>
            <a:lvl5pPr>
              <a:defRPr sz="2102"/>
            </a:lvl5pPr>
            <a:lvl6pPr>
              <a:defRPr sz="2102"/>
            </a:lvl6pPr>
            <a:lvl7pPr>
              <a:defRPr sz="2102"/>
            </a:lvl7pPr>
            <a:lvl8pPr>
              <a:defRPr sz="2102"/>
            </a:lvl8pPr>
            <a:lvl9pPr>
              <a:defRPr sz="21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038B882A-EE4F-3C2A-C3A5-5EBBA911C95B}"/>
              </a:ext>
            </a:extLst>
          </p:cNvPr>
          <p:cNvSpPr>
            <a:spLocks noGrp="1"/>
          </p:cNvSpPr>
          <p:nvPr>
            <p:ph type="body" sz="half" idx="2"/>
          </p:nvPr>
        </p:nvSpPr>
        <p:spPr>
          <a:xfrm>
            <a:off x="882762" y="2436495"/>
            <a:ext cx="4133457" cy="4513908"/>
          </a:xfrm>
        </p:spPr>
        <p:txBody>
          <a:bodyPr/>
          <a:lstStyle>
            <a:lvl1pPr marL="0" indent="0">
              <a:buNone/>
              <a:defRPr sz="1682"/>
            </a:lvl1pPr>
            <a:lvl2pPr marL="480609" indent="0">
              <a:buNone/>
              <a:defRPr sz="1472"/>
            </a:lvl2pPr>
            <a:lvl3pPr marL="961217" indent="0">
              <a:buNone/>
              <a:defRPr sz="1261"/>
            </a:lvl3pPr>
            <a:lvl4pPr marL="1441826" indent="0">
              <a:buNone/>
              <a:defRPr sz="1051"/>
            </a:lvl4pPr>
            <a:lvl5pPr marL="1922435" indent="0">
              <a:buNone/>
              <a:defRPr sz="1051"/>
            </a:lvl5pPr>
            <a:lvl6pPr marL="2403043" indent="0">
              <a:buNone/>
              <a:defRPr sz="1051"/>
            </a:lvl6pPr>
            <a:lvl7pPr marL="2883652" indent="0">
              <a:buNone/>
              <a:defRPr sz="1051"/>
            </a:lvl7pPr>
            <a:lvl8pPr marL="3364260" indent="0">
              <a:buNone/>
              <a:defRPr sz="1051"/>
            </a:lvl8pPr>
            <a:lvl9pPr marL="3844869" indent="0">
              <a:buNone/>
              <a:defRPr sz="1051"/>
            </a:lvl9pPr>
          </a:lstStyle>
          <a:p>
            <a:pPr lvl="0"/>
            <a:r>
              <a:rPr lang="en-US"/>
              <a:t>Click to edit Master text styles</a:t>
            </a:r>
          </a:p>
        </p:txBody>
      </p:sp>
      <p:sp>
        <p:nvSpPr>
          <p:cNvPr id="5" name="Date Placeholder 4">
            <a:extLst>
              <a:ext uri="{FF2B5EF4-FFF2-40B4-BE49-F238E27FC236}">
                <a16:creationId xmlns:a16="http://schemas.microsoft.com/office/drawing/2014/main" id="{CC8601CB-EC94-22AB-3833-7FEB104045FE}"/>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6" name="Footer Placeholder 5">
            <a:extLst>
              <a:ext uri="{FF2B5EF4-FFF2-40B4-BE49-F238E27FC236}">
                <a16:creationId xmlns:a16="http://schemas.microsoft.com/office/drawing/2014/main" id="{FE2F5763-A939-5562-BB2B-7963BAD9619B}"/>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88EA2B74-C4CD-702F-F799-B97FBF5A77D1}"/>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298553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4190-1E32-E99C-D0B8-9C850DEEF051}"/>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A0E5E23-737A-7A8D-CAED-936D7CF2DCDF}"/>
              </a:ext>
            </a:extLst>
          </p:cNvPr>
          <p:cNvSpPr>
            <a:spLocks noGrp="1"/>
          </p:cNvSpPr>
          <p:nvPr>
            <p:ph sz="half" idx="1"/>
          </p:nvPr>
        </p:nvSpPr>
        <p:spPr>
          <a:xfrm>
            <a:off x="881093" y="2162013"/>
            <a:ext cx="5446752" cy="51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275ADF06-53BF-FFDE-6E79-3DE9E9A498A8}"/>
              </a:ext>
            </a:extLst>
          </p:cNvPr>
          <p:cNvSpPr>
            <a:spLocks noGrp="1"/>
          </p:cNvSpPr>
          <p:nvPr>
            <p:ph sz="half" idx="2"/>
          </p:nvPr>
        </p:nvSpPr>
        <p:spPr>
          <a:xfrm>
            <a:off x="6488044" y="2162013"/>
            <a:ext cx="5446752" cy="51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95326FB0-A9F5-20C3-F2F5-59B6238EAF28}"/>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6" name="Footer Placeholder 5">
            <a:extLst>
              <a:ext uri="{FF2B5EF4-FFF2-40B4-BE49-F238E27FC236}">
                <a16:creationId xmlns:a16="http://schemas.microsoft.com/office/drawing/2014/main" id="{6F9C1308-24E5-5E89-8431-189C12C3D7D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9BEB34F0-C472-D0EE-4BDC-4C8441E1B090}"/>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265747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8690-7D4E-1335-188B-AD240608BE3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19B4E345-1E98-1302-7BBD-A65DF6BB50D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906A0E5-03D6-3FB3-5772-D56C153392CD}"/>
              </a:ext>
            </a:extLst>
          </p:cNvPr>
          <p:cNvSpPr>
            <a:spLocks noGrp="1"/>
          </p:cNvSpPr>
          <p:nvPr>
            <p:ph type="dt" sz="half" idx="10"/>
          </p:nvPr>
        </p:nvSpPr>
        <p:spPr/>
        <p:txBody>
          <a:bodyPr/>
          <a:lstStyle/>
          <a:p>
            <a:fld id="{4BC980C8-A7A6-44A7-9113-CCB46CC122D7}" type="datetimeFigureOut">
              <a:rPr lang="fr-CA" smtClean="0"/>
              <a:t>2025-07-07</a:t>
            </a:fld>
            <a:endParaRPr lang="fr-CA"/>
          </a:p>
        </p:txBody>
      </p:sp>
      <p:sp>
        <p:nvSpPr>
          <p:cNvPr id="5" name="Footer Placeholder 4">
            <a:extLst>
              <a:ext uri="{FF2B5EF4-FFF2-40B4-BE49-F238E27FC236}">
                <a16:creationId xmlns:a16="http://schemas.microsoft.com/office/drawing/2014/main" id="{18356DB3-DBB5-EB48-4FC9-5BF0DAA962F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2828E5C-77C3-3E80-F6FC-D963DEAC0F2C}"/>
              </a:ext>
            </a:extLst>
          </p:cNvPr>
          <p:cNvSpPr>
            <a:spLocks noGrp="1"/>
          </p:cNvSpPr>
          <p:nvPr>
            <p:ph type="sldNum" sz="quarter" idx="12"/>
          </p:nvPr>
        </p:nvSpPr>
        <p:spPr/>
        <p:txBody>
          <a:bodyPr/>
          <a:lstStyle/>
          <a:p>
            <a:fld id="{A6B7788E-FFF9-48AE-A4E8-FC910F13E7EB}" type="slidenum">
              <a:rPr lang="fr-CA" smtClean="0"/>
              <a:t>‹#›</a:t>
            </a:fld>
            <a:endParaRPr lang="fr-CA"/>
          </a:p>
        </p:txBody>
      </p:sp>
    </p:spTree>
    <p:extLst>
      <p:ext uri="{BB962C8B-B14F-4D97-AF65-F5344CB8AC3E}">
        <p14:creationId xmlns:p14="http://schemas.microsoft.com/office/powerpoint/2010/main" val="2652806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E3BC6-7302-92CB-1734-9CB74849B2F3}"/>
              </a:ext>
            </a:extLst>
          </p:cNvPr>
          <p:cNvSpPr>
            <a:spLocks noGrp="1"/>
          </p:cNvSpPr>
          <p:nvPr>
            <p:ph type="title"/>
          </p:nvPr>
        </p:nvSpPr>
        <p:spPr>
          <a:xfrm>
            <a:off x="881093" y="432403"/>
            <a:ext cx="11053703" cy="156981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4AC30889-1A4A-BC2C-69F8-7A35DE5CB384}"/>
              </a:ext>
            </a:extLst>
          </p:cNvPr>
          <p:cNvSpPr>
            <a:spLocks noGrp="1"/>
          </p:cNvSpPr>
          <p:nvPr>
            <p:ph type="body" idx="1"/>
          </p:nvPr>
        </p:nvSpPr>
        <p:spPr>
          <a:xfrm>
            <a:off x="881093" y="2162013"/>
            <a:ext cx="11053703" cy="51531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26D1B3B3-C040-286E-2876-0D7174E48D43}"/>
              </a:ext>
            </a:extLst>
          </p:cNvPr>
          <p:cNvSpPr>
            <a:spLocks noGrp="1"/>
          </p:cNvSpPr>
          <p:nvPr>
            <p:ph type="dt" sz="half" idx="2"/>
          </p:nvPr>
        </p:nvSpPr>
        <p:spPr>
          <a:xfrm>
            <a:off x="881092" y="7693322"/>
            <a:ext cx="2883575" cy="432403"/>
          </a:xfrm>
          <a:prstGeom prst="rect">
            <a:avLst/>
          </a:prstGeom>
        </p:spPr>
        <p:txBody>
          <a:bodyPr vert="horz" lIns="91440" tIns="45720" rIns="91440" bIns="45720" rtlCol="0" anchor="ctr"/>
          <a:lstStyle>
            <a:lvl1pPr algn="l">
              <a:defRPr sz="1051">
                <a:solidFill>
                  <a:schemeClr val="tx1">
                    <a:tint val="75000"/>
                  </a:schemeClr>
                </a:solidFill>
                <a:latin typeface="Arial" panose="020B0604020202020204" pitchFamily="34" charset="0"/>
                <a:cs typeface="Arial" panose="020B0604020202020204" pitchFamily="34" charset="0"/>
              </a:defRPr>
            </a:lvl1pPr>
          </a:lstStyle>
          <a:p>
            <a:fld id="{4BC980C8-A7A6-44A7-9113-CCB46CC122D7}" type="datetimeFigureOut">
              <a:rPr lang="fr-CA" smtClean="0"/>
              <a:pPr/>
              <a:t>2025-07-07</a:t>
            </a:fld>
            <a:endParaRPr lang="fr-CA"/>
          </a:p>
        </p:txBody>
      </p:sp>
      <p:sp>
        <p:nvSpPr>
          <p:cNvPr id="5" name="Footer Placeholder 4">
            <a:extLst>
              <a:ext uri="{FF2B5EF4-FFF2-40B4-BE49-F238E27FC236}">
                <a16:creationId xmlns:a16="http://schemas.microsoft.com/office/drawing/2014/main" id="{96A63035-BA1D-C88F-3ADE-EA814438D7EE}"/>
              </a:ext>
            </a:extLst>
          </p:cNvPr>
          <p:cNvSpPr>
            <a:spLocks noGrp="1"/>
          </p:cNvSpPr>
          <p:nvPr>
            <p:ph type="ftr" sz="quarter" idx="3"/>
          </p:nvPr>
        </p:nvSpPr>
        <p:spPr>
          <a:xfrm>
            <a:off x="4245263" y="7693322"/>
            <a:ext cx="4325362" cy="432403"/>
          </a:xfrm>
          <a:prstGeom prst="rect">
            <a:avLst/>
          </a:prstGeom>
        </p:spPr>
        <p:txBody>
          <a:bodyPr vert="horz" lIns="91440" tIns="45720" rIns="91440" bIns="45720" rtlCol="0" anchor="ctr"/>
          <a:lstStyle>
            <a:lvl1pPr algn="ctr">
              <a:defRPr sz="1051">
                <a:solidFill>
                  <a:schemeClr val="tx1">
                    <a:tint val="75000"/>
                  </a:schemeClr>
                </a:solidFill>
                <a:latin typeface="Arial" panose="020B0604020202020204" pitchFamily="34" charset="0"/>
                <a:cs typeface="Arial" panose="020B0604020202020204" pitchFamily="34" charset="0"/>
              </a:defRPr>
            </a:lvl1pPr>
          </a:lstStyle>
          <a:p>
            <a:endParaRPr lang="fr-CA"/>
          </a:p>
        </p:txBody>
      </p:sp>
      <p:sp>
        <p:nvSpPr>
          <p:cNvPr id="6" name="Slide Number Placeholder 5">
            <a:extLst>
              <a:ext uri="{FF2B5EF4-FFF2-40B4-BE49-F238E27FC236}">
                <a16:creationId xmlns:a16="http://schemas.microsoft.com/office/drawing/2014/main" id="{6F9F5FEE-AE0A-26F2-1A9B-75037703F914}"/>
              </a:ext>
            </a:extLst>
          </p:cNvPr>
          <p:cNvSpPr>
            <a:spLocks noGrp="1"/>
          </p:cNvSpPr>
          <p:nvPr>
            <p:ph type="sldNum" sz="quarter" idx="4"/>
          </p:nvPr>
        </p:nvSpPr>
        <p:spPr>
          <a:xfrm>
            <a:off x="9051221" y="7693322"/>
            <a:ext cx="2883575" cy="432403"/>
          </a:xfrm>
          <a:prstGeom prst="rect">
            <a:avLst/>
          </a:prstGeom>
        </p:spPr>
        <p:txBody>
          <a:bodyPr vert="horz" lIns="91440" tIns="45720" rIns="91440" bIns="45720" rtlCol="0" anchor="ctr"/>
          <a:lstStyle>
            <a:lvl1pPr algn="r">
              <a:defRPr sz="1051">
                <a:solidFill>
                  <a:schemeClr val="tx1">
                    <a:tint val="75000"/>
                  </a:schemeClr>
                </a:solidFill>
                <a:latin typeface="Arial" panose="020B0604020202020204" pitchFamily="34" charset="0"/>
                <a:cs typeface="Arial" panose="020B0604020202020204" pitchFamily="34" charset="0"/>
              </a:defRPr>
            </a:lvl1pPr>
          </a:lstStyle>
          <a:p>
            <a:fld id="{A6B7788E-FFF9-48AE-A4E8-FC910F13E7EB}" type="slidenum">
              <a:rPr lang="fr-CA" smtClean="0"/>
              <a:pPr/>
              <a:t>‹#›</a:t>
            </a:fld>
            <a:endParaRPr lang="fr-CA"/>
          </a:p>
        </p:txBody>
      </p:sp>
      <p:sp>
        <p:nvSpPr>
          <p:cNvPr id="8" name="TextBox 7">
            <a:extLst>
              <a:ext uri="{FF2B5EF4-FFF2-40B4-BE49-F238E27FC236}">
                <a16:creationId xmlns:a16="http://schemas.microsoft.com/office/drawing/2014/main" id="{71101018-C841-F6C9-2135-0FB25D59C577}"/>
              </a:ext>
            </a:extLst>
          </p:cNvPr>
          <p:cNvSpPr txBox="1"/>
          <p:nvPr userDrawn="1">
            <p:extLst>
              <p:ext uri="{1162E1C5-73C7-4A58-AE30-91384D911F3F}">
                <p184:classification xmlns:p184="http://schemas.microsoft.com/office/powerpoint/2018/4/main" val="hdr"/>
              </p:ext>
            </p:extLst>
          </p:nvPr>
        </p:nvSpPr>
        <p:spPr>
          <a:xfrm>
            <a:off x="10812463" y="63500"/>
            <a:ext cx="19748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3673029892"/>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3"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E3BC6-7302-92CB-1734-9CB74849B2F3}"/>
              </a:ext>
            </a:extLst>
          </p:cNvPr>
          <p:cNvSpPr>
            <a:spLocks noGrp="1"/>
          </p:cNvSpPr>
          <p:nvPr>
            <p:ph type="title"/>
          </p:nvPr>
        </p:nvSpPr>
        <p:spPr>
          <a:xfrm>
            <a:off x="881093" y="432403"/>
            <a:ext cx="11053703" cy="156981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4AC30889-1A4A-BC2C-69F8-7A35DE5CB384}"/>
              </a:ext>
            </a:extLst>
          </p:cNvPr>
          <p:cNvSpPr>
            <a:spLocks noGrp="1"/>
          </p:cNvSpPr>
          <p:nvPr>
            <p:ph type="body" idx="1"/>
          </p:nvPr>
        </p:nvSpPr>
        <p:spPr>
          <a:xfrm>
            <a:off x="881093" y="2162013"/>
            <a:ext cx="11053703" cy="51531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26D1B3B3-C040-286E-2876-0D7174E48D43}"/>
              </a:ext>
            </a:extLst>
          </p:cNvPr>
          <p:cNvSpPr>
            <a:spLocks noGrp="1"/>
          </p:cNvSpPr>
          <p:nvPr>
            <p:ph type="dt" sz="half" idx="2"/>
          </p:nvPr>
        </p:nvSpPr>
        <p:spPr>
          <a:xfrm>
            <a:off x="881092" y="7693322"/>
            <a:ext cx="2883575" cy="432403"/>
          </a:xfrm>
          <a:prstGeom prst="rect">
            <a:avLst/>
          </a:prstGeom>
        </p:spPr>
        <p:txBody>
          <a:bodyPr vert="horz" lIns="91440" tIns="45720" rIns="91440" bIns="45720" rtlCol="0" anchor="ctr"/>
          <a:lstStyle>
            <a:lvl1pPr algn="l">
              <a:defRPr sz="1051">
                <a:solidFill>
                  <a:schemeClr val="tx1">
                    <a:tint val="75000"/>
                  </a:schemeClr>
                </a:solidFill>
                <a:latin typeface="Arial" panose="020B0604020202020204" pitchFamily="34" charset="0"/>
                <a:cs typeface="Arial" panose="020B0604020202020204" pitchFamily="34" charset="0"/>
              </a:defRPr>
            </a:lvl1pPr>
          </a:lstStyle>
          <a:p>
            <a:fld id="{4BC980C8-A7A6-44A7-9113-CCB46CC122D7}" type="datetimeFigureOut">
              <a:rPr lang="fr-CA" smtClean="0"/>
              <a:pPr/>
              <a:t>2025-07-07</a:t>
            </a:fld>
            <a:endParaRPr lang="fr-CA"/>
          </a:p>
        </p:txBody>
      </p:sp>
      <p:sp>
        <p:nvSpPr>
          <p:cNvPr id="5" name="Footer Placeholder 4">
            <a:extLst>
              <a:ext uri="{FF2B5EF4-FFF2-40B4-BE49-F238E27FC236}">
                <a16:creationId xmlns:a16="http://schemas.microsoft.com/office/drawing/2014/main" id="{96A63035-BA1D-C88F-3ADE-EA814438D7EE}"/>
              </a:ext>
            </a:extLst>
          </p:cNvPr>
          <p:cNvSpPr>
            <a:spLocks noGrp="1"/>
          </p:cNvSpPr>
          <p:nvPr>
            <p:ph type="ftr" sz="quarter" idx="3"/>
          </p:nvPr>
        </p:nvSpPr>
        <p:spPr>
          <a:xfrm>
            <a:off x="4245263" y="7693322"/>
            <a:ext cx="4325362" cy="432403"/>
          </a:xfrm>
          <a:prstGeom prst="rect">
            <a:avLst/>
          </a:prstGeom>
        </p:spPr>
        <p:txBody>
          <a:bodyPr vert="horz" lIns="91440" tIns="45720" rIns="91440" bIns="45720" rtlCol="0" anchor="ctr"/>
          <a:lstStyle>
            <a:lvl1pPr algn="ctr">
              <a:defRPr sz="1051">
                <a:solidFill>
                  <a:schemeClr val="tx1">
                    <a:tint val="75000"/>
                  </a:schemeClr>
                </a:solidFill>
                <a:latin typeface="Arial" panose="020B0604020202020204" pitchFamily="34" charset="0"/>
                <a:cs typeface="Arial" panose="020B0604020202020204" pitchFamily="34" charset="0"/>
              </a:defRPr>
            </a:lvl1pPr>
          </a:lstStyle>
          <a:p>
            <a:endParaRPr lang="fr-CA"/>
          </a:p>
        </p:txBody>
      </p:sp>
      <p:sp>
        <p:nvSpPr>
          <p:cNvPr id="6" name="Slide Number Placeholder 5">
            <a:extLst>
              <a:ext uri="{FF2B5EF4-FFF2-40B4-BE49-F238E27FC236}">
                <a16:creationId xmlns:a16="http://schemas.microsoft.com/office/drawing/2014/main" id="{6F9F5FEE-AE0A-26F2-1A9B-75037703F914}"/>
              </a:ext>
            </a:extLst>
          </p:cNvPr>
          <p:cNvSpPr>
            <a:spLocks noGrp="1"/>
          </p:cNvSpPr>
          <p:nvPr>
            <p:ph type="sldNum" sz="quarter" idx="4"/>
          </p:nvPr>
        </p:nvSpPr>
        <p:spPr>
          <a:xfrm>
            <a:off x="9051221" y="7693322"/>
            <a:ext cx="2883575" cy="432403"/>
          </a:xfrm>
          <a:prstGeom prst="rect">
            <a:avLst/>
          </a:prstGeom>
        </p:spPr>
        <p:txBody>
          <a:bodyPr vert="horz" lIns="91440" tIns="45720" rIns="91440" bIns="45720" rtlCol="0" anchor="ctr"/>
          <a:lstStyle>
            <a:lvl1pPr algn="r">
              <a:defRPr sz="1051">
                <a:solidFill>
                  <a:schemeClr val="tx1">
                    <a:tint val="75000"/>
                  </a:schemeClr>
                </a:solidFill>
                <a:latin typeface="Arial" panose="020B0604020202020204" pitchFamily="34" charset="0"/>
                <a:cs typeface="Arial" panose="020B0604020202020204" pitchFamily="34" charset="0"/>
              </a:defRPr>
            </a:lvl1pPr>
          </a:lstStyle>
          <a:p>
            <a:fld id="{A6B7788E-FFF9-48AE-A4E8-FC910F13E7EB}" type="slidenum">
              <a:rPr lang="fr-CA" smtClean="0"/>
              <a:pPr/>
              <a:t>‹#›</a:t>
            </a:fld>
            <a:endParaRPr lang="fr-CA"/>
          </a:p>
        </p:txBody>
      </p:sp>
      <p:sp>
        <p:nvSpPr>
          <p:cNvPr id="8" name="TextBox 7">
            <a:extLst>
              <a:ext uri="{FF2B5EF4-FFF2-40B4-BE49-F238E27FC236}">
                <a16:creationId xmlns:a16="http://schemas.microsoft.com/office/drawing/2014/main" id="{B0978037-FA84-EEC6-659F-3CB9A3E5E39D}"/>
              </a:ext>
            </a:extLst>
          </p:cNvPr>
          <p:cNvSpPr txBox="1"/>
          <p:nvPr userDrawn="1">
            <p:extLst>
              <p:ext uri="{1162E1C5-73C7-4A58-AE30-91384D911F3F}">
                <p184:classification xmlns:p184="http://schemas.microsoft.com/office/powerpoint/2018/4/main" val="hdr"/>
              </p:ext>
            </p:extLst>
          </p:nvPr>
        </p:nvSpPr>
        <p:spPr>
          <a:xfrm>
            <a:off x="10812463" y="63500"/>
            <a:ext cx="19748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cs typeface="Calibri" panose="020F0502020204030204" pitchFamily="34" charset="0"/>
              </a:rPr>
              <a:t>NON CLASSIFIÉ / UNCLASSIFIED</a:t>
            </a:r>
          </a:p>
        </p:txBody>
      </p:sp>
    </p:spTree>
    <p:extLst>
      <p:ext uri="{BB962C8B-B14F-4D97-AF65-F5344CB8AC3E}">
        <p14:creationId xmlns:p14="http://schemas.microsoft.com/office/powerpoint/2010/main" val="247941521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terans.gc.ca/en/education-and-jobs/find-new-job/jobs-federal-government/how-read-job-advertisemen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canada.ca/en/public-service-commission/jobs/services/gc-jobs/applying-government-canada-jobs-what-expect.html" TargetMode="External"/><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iki.gccollab.ca/File:Action_VerbsVerbes_Daction.pdf"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jobbank.gc.ca/findajob/resume-builder" TargetMode="External"/><Relationship Id="rId5" Type="http://schemas.openxmlformats.org/officeDocument/2006/relationships/hyperlink" Target="https://www.jobbank.gc.ca/career-planning/school-work-transition" TargetMode="External"/><Relationship Id="rId10" Type="http://schemas.openxmlformats.org/officeDocument/2006/relationships/image" Target="../media/image28.svg"/><Relationship Id="rId4" Type="http://schemas.openxmlformats.org/officeDocument/2006/relationships/hyperlink" Target="https://www.hec.ca/en/students/support-resources/career-management/career-development-path/showcase-yourself/highlight-your-achievements/highlight-your-achievements.html"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kes.bc.ca/how-to-write-your-professional-bio/"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1.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32.png"/><Relationship Id="rId4" Type="http://schemas.openxmlformats.org/officeDocument/2006/relationships/hyperlink" Target="https://www.canada.ca/en/public-service-commission/services/staffing-assessment-tools-resources/human-resources-specialists-hiring-managers/management-toolkit/bilingual-positions-federal-public-service/bilingual-positions-public-service-faq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anada.ca/en/public-service-commission/jobs/services/gc-jobs/employment-equity.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6.sv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3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34.svg"/><Relationship Id="rId5" Type="http://schemas.openxmlformats.org/officeDocument/2006/relationships/tags" Target="../tags/tag21.xml"/><Relationship Id="rId10" Type="http://schemas.openxmlformats.org/officeDocument/2006/relationships/image" Target="../media/image33.png"/><Relationship Id="rId4" Type="http://schemas.openxmlformats.org/officeDocument/2006/relationships/tags" Target="../tags/tag20.xml"/><Relationship Id="rId9" Type="http://schemas.openxmlformats.org/officeDocument/2006/relationships/notesSlide" Target="../notesSlides/notesSlide19.xml"/><Relationship Id="rId1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diagramColors" Target="../diagrams/colors4.xml"/><Relationship Id="rId18" Type="http://schemas.openxmlformats.org/officeDocument/2006/relationships/image" Target="../media/image41.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diagramQuickStyle" Target="../diagrams/quickStyle4.xml"/><Relationship Id="rId17" Type="http://schemas.openxmlformats.org/officeDocument/2006/relationships/image" Target="../media/image40.png"/><Relationship Id="rId2" Type="http://schemas.openxmlformats.org/officeDocument/2006/relationships/tags" Target="../tags/tag25.xml"/><Relationship Id="rId16" Type="http://schemas.openxmlformats.org/officeDocument/2006/relationships/image" Target="../media/image39.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diagramLayout" Target="../diagrams/layout4.xml"/><Relationship Id="rId5" Type="http://schemas.openxmlformats.org/officeDocument/2006/relationships/tags" Target="../tags/tag28.xml"/><Relationship Id="rId15" Type="http://schemas.openxmlformats.org/officeDocument/2006/relationships/image" Target="../media/image38.png"/><Relationship Id="rId10" Type="http://schemas.openxmlformats.org/officeDocument/2006/relationships/diagramData" Target="../diagrams/data4.xml"/><Relationship Id="rId19" Type="http://schemas.openxmlformats.org/officeDocument/2006/relationships/image" Target="../media/image42.png"/><Relationship Id="rId4" Type="http://schemas.openxmlformats.org/officeDocument/2006/relationships/tags" Target="../tags/tag27.xml"/><Relationship Id="rId9" Type="http://schemas.openxmlformats.org/officeDocument/2006/relationships/notesSlide" Target="../notesSlides/notesSlide20.xml"/><Relationship Id="rId14" Type="http://schemas.microsoft.com/office/2007/relationships/diagramDrawing" Target="../diagrams/drawing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3.jp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facebook.com/groups/679661102981092/"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political.co/solution-articles/en/how-to-ace-an-interview-in-the-canadian-public-service" TargetMode="External"/><Relationship Id="rId3" Type="http://schemas.openxmlformats.org/officeDocument/2006/relationships/hyperlink" Target="https://mauril.ca/en/" TargetMode="External"/><Relationship Id="rId7" Type="http://schemas.openxmlformats.org/officeDocument/2006/relationships/hyperlink" Target="https://apolitical.co/events/canada-interview-skills-workshop"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apolitical.co/microcourses/en/career-development-for-canadian-public-servants/" TargetMode="External"/><Relationship Id="rId5" Type="http://schemas.openxmlformats.org/officeDocument/2006/relationships/hyperlink" Target="https://www.csps-efpc.gc.ca/lt/index-eng.aspx" TargetMode="External"/><Relationship Id="rId10" Type="http://schemas.openxmlformats.org/officeDocument/2006/relationships/hyperlink" Target="https://www.youtube.com/watch?v=66mZTbLhCGU" TargetMode="External"/><Relationship Id="rId4" Type="http://schemas.openxmlformats.org/officeDocument/2006/relationships/hyperlink" Target="https://www.noslangues-ourlanguages.gc.ca/en/index" TargetMode="External"/><Relationship Id="rId9" Type="http://schemas.openxmlformats.org/officeDocument/2006/relationships/hyperlink" Target="https://www.youtube.com/watch?v=XlCbe_Nobb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questionnaire.simplesurvey.com/f/s.aspx?s=3b70edee-7007-4e87-b9ba-ecdc96ab0506&amp;ds=U2ryQD09p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2.xml"/><Relationship Id="rId7" Type="http://schemas.openxmlformats.org/officeDocument/2006/relationships/diagramColors" Target="../diagrams/colors9.xml"/><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3" Type="http://schemas.openxmlformats.org/officeDocument/2006/relationships/hyperlink" Target="https://www.gcpedia.gc.ca/wiki/Indigenous_Career_Pathways_%E2%80%93_List_of_Available_Indigenous_Talents#I_am_an_Indigenous_job_seeker_-_how_do_I_get_on_the_list.3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groups/408500278144754/?ref=share" TargetMode="External"/><Relationship Id="rId3" Type="http://schemas.openxmlformats.org/officeDocument/2006/relationships/slideLayout" Target="../slideLayouts/slideLayout1.xml"/><Relationship Id="rId7" Type="http://schemas.openxmlformats.org/officeDocument/2006/relationships/hyperlink" Target="https://twitter.com/jobs_gc" TargetMode="External"/><Relationship Id="rId12" Type="http://schemas.openxmlformats.org/officeDocument/2006/relationships/image" Target="../media/image1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www.instagram.com/jobs_gc/" TargetMode="External"/><Relationship Id="rId11" Type="http://schemas.openxmlformats.org/officeDocument/2006/relationships/image" Target="../media/image18.png"/><Relationship Id="rId5" Type="http://schemas.openxmlformats.org/officeDocument/2006/relationships/hyperlink" Target="https://www.facebook.com/GovernmentofCanadaJobs/" TargetMode="External"/><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hyperlink" Target="https://www.facebook.com/groups/679661102981092/"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services/jobs/opportunities/government.html?utm_campaign=not-applicable&amp;utm_medium=vanity-url&amp;utm_source=canada-ca_gcjob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8BCC68-2A74-B737-4A2C-045FE92AFCB8}"/>
              </a:ext>
            </a:extLst>
          </p:cNvPr>
          <p:cNvSpPr>
            <a:spLocks noGrp="1"/>
          </p:cNvSpPr>
          <p:nvPr>
            <p:ph type="ctrTitle"/>
            <p:custDataLst>
              <p:tags r:id="rId1"/>
            </p:custDataLst>
          </p:nvPr>
        </p:nvSpPr>
        <p:spPr>
          <a:xfrm>
            <a:off x="510020" y="826477"/>
            <a:ext cx="5897924" cy="3330229"/>
          </a:xfrm>
        </p:spPr>
        <p:txBody>
          <a:bodyPr>
            <a:normAutofit fontScale="90000"/>
          </a:bodyPr>
          <a:lstStyle>
            <a:defPPr>
              <a:defRPr lang="fr-FR"/>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r>
              <a:rPr lang="en-CA" sz="6000" b="1" dirty="0">
                <a:latin typeface="Segoe UI" panose="020B0502040204020203" pitchFamily="34" charset="0"/>
                <a:cs typeface="Segoe UI" panose="020B0502040204020203" pitchFamily="34" charset="0"/>
              </a:rPr>
              <a:t>Gateways to employment after graduation</a:t>
            </a:r>
          </a:p>
        </p:txBody>
      </p:sp>
      <p:sp>
        <p:nvSpPr>
          <p:cNvPr id="7" name="Subtitle 6">
            <a:extLst>
              <a:ext uri="{FF2B5EF4-FFF2-40B4-BE49-F238E27FC236}">
                <a16:creationId xmlns:a16="http://schemas.microsoft.com/office/drawing/2014/main" id="{8F6D85B2-BB1D-4503-20AE-33BD185A9FA2}"/>
              </a:ext>
            </a:extLst>
          </p:cNvPr>
          <p:cNvSpPr>
            <a:spLocks noGrp="1"/>
          </p:cNvSpPr>
          <p:nvPr>
            <p:ph type="subTitle" idx="1"/>
            <p:custDataLst>
              <p:tags r:id="rId2"/>
            </p:custDataLst>
          </p:nvPr>
        </p:nvSpPr>
        <p:spPr/>
        <p:txBody>
          <a:bodyPr/>
          <a:lstStyle>
            <a:defPPr>
              <a:defRPr lang="fr-FR"/>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r>
              <a:rPr lang="en-CA" i="0" dirty="0">
                <a:latin typeface="Helvetica" panose="020B0604020202020204" pitchFamily="34" charset="0"/>
                <a:cs typeface="Helvetica" panose="020B0604020202020204" pitchFamily="34" charset="0"/>
              </a:rPr>
              <a:t>A presentation by the Indigenous Centre of Expertise for the Indigenous Student Employment Opportunity</a:t>
            </a:r>
          </a:p>
          <a:p>
            <a:endParaRPr lang="en-CA" dirty="0">
              <a:latin typeface="Helvetica" panose="020B0604020202020204" pitchFamily="34" charset="0"/>
              <a:cs typeface="Helvetica" panose="020B0604020202020204" pitchFamily="34" charset="0"/>
            </a:endParaRPr>
          </a:p>
          <a:p>
            <a:r>
              <a:rPr lang="en-CA" i="0" dirty="0">
                <a:latin typeface="Helvetica" panose="020B0604020202020204" pitchFamily="34" charset="0"/>
                <a:cs typeface="Helvetica" panose="020B0604020202020204" pitchFamily="34" charset="0"/>
              </a:rPr>
              <a:t>August 2025</a:t>
            </a:r>
          </a:p>
        </p:txBody>
      </p:sp>
    </p:spTree>
    <p:extLst>
      <p:ext uri="{BB962C8B-B14F-4D97-AF65-F5344CB8AC3E}">
        <p14:creationId xmlns:p14="http://schemas.microsoft.com/office/powerpoint/2010/main" val="372918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1CD33-31E3-E778-3CE4-A9BE90E26B31}"/>
              </a:ext>
            </a:extLst>
          </p:cNvPr>
          <p:cNvSpPr>
            <a:spLocks noGrp="1"/>
          </p:cNvSpPr>
          <p:nvPr>
            <p:ph type="title"/>
          </p:nvPr>
        </p:nvSpPr>
        <p:spPr>
          <a:xfrm>
            <a:off x="800785" y="414722"/>
            <a:ext cx="4884695" cy="1923853"/>
          </a:xfrm>
        </p:spPr>
        <p:txBody>
          <a:bodyPr vert="horz" lIns="91440" tIns="45720" rIns="91440" bIns="45720" rtlCol="0" anchor="ctr">
            <a:normAutofit/>
          </a:bodyPr>
          <a:lstStyle/>
          <a:p>
            <a:pPr>
              <a:defRPr/>
            </a:pPr>
            <a:r>
              <a:rPr lang="en-US" dirty="0">
                <a:latin typeface="Segoe UI" panose="020B0502040204020203" pitchFamily="34" charset="0"/>
                <a:cs typeface="Segoe UI" panose="020B0502040204020203" pitchFamily="34" charset="0"/>
              </a:rPr>
              <a:t>Job poster terminology </a:t>
            </a:r>
          </a:p>
        </p:txBody>
      </p:sp>
      <p:sp>
        <p:nvSpPr>
          <p:cNvPr id="2" name="Content Placeholder 1">
            <a:extLst>
              <a:ext uri="{FF2B5EF4-FFF2-40B4-BE49-F238E27FC236}">
                <a16:creationId xmlns:a16="http://schemas.microsoft.com/office/drawing/2014/main" id="{BBAB6804-03DE-471C-8E2E-B887A0A29ABA}"/>
              </a:ext>
              <a:ext uri="{C183D7F6-B498-43B3-948B-1728B52AA6E4}">
                <adec:decorative xmlns:adec="http://schemas.microsoft.com/office/drawing/2017/decorative" val="0"/>
              </a:ext>
            </a:extLst>
          </p:cNvPr>
          <p:cNvSpPr>
            <a:spLocks noGrp="1"/>
          </p:cNvSpPr>
          <p:nvPr>
            <p:ph sz="half" idx="1"/>
          </p:nvPr>
        </p:nvSpPr>
        <p:spPr>
          <a:xfrm>
            <a:off x="800784" y="2213812"/>
            <a:ext cx="5981016" cy="5313754"/>
          </a:xfrm>
        </p:spPr>
        <p:txBody>
          <a:bodyPr vert="horz" lIns="91440" tIns="45720" rIns="91440" bIns="45720" rtlCol="0" anchor="ctr">
            <a:normAutofit/>
          </a:bodyPr>
          <a:lstStyle/>
          <a:p>
            <a:pPr marL="527839">
              <a:defRPr/>
            </a:pPr>
            <a:r>
              <a:rPr lang="en-US" dirty="0">
                <a:latin typeface="Segoe UI" panose="020B0502040204020203" pitchFamily="34" charset="0"/>
                <a:cs typeface="Segoe UI" panose="020B0502040204020203" pitchFamily="34" charset="0"/>
              </a:rPr>
              <a:t>Tenure</a:t>
            </a:r>
          </a:p>
          <a:p>
            <a:pPr marL="527839">
              <a:defRPr/>
            </a:pPr>
            <a:r>
              <a:rPr lang="en-US" dirty="0">
                <a:latin typeface="Segoe UI" panose="020B0502040204020203" pitchFamily="34" charset="0"/>
                <a:cs typeface="Segoe UI" panose="020B0502040204020203" pitchFamily="34" charset="0"/>
              </a:rPr>
              <a:t>Intent of the process</a:t>
            </a:r>
          </a:p>
          <a:p>
            <a:pPr marL="527839">
              <a:defRPr/>
            </a:pPr>
            <a:r>
              <a:rPr lang="en-US" dirty="0">
                <a:latin typeface="Segoe UI" panose="020B0502040204020203" pitchFamily="34" charset="0"/>
                <a:cs typeface="Segoe UI" panose="020B0502040204020203" pitchFamily="34" charset="0"/>
              </a:rPr>
              <a:t>Essential for the job</a:t>
            </a:r>
          </a:p>
          <a:p>
            <a:pPr marL="527839">
              <a:defRPr/>
            </a:pPr>
            <a:r>
              <a:rPr lang="en-US" dirty="0">
                <a:latin typeface="Segoe UI" panose="020B0502040204020203" pitchFamily="34" charset="0"/>
                <a:cs typeface="Segoe UI" panose="020B0502040204020203" pitchFamily="34" charset="0"/>
              </a:rPr>
              <a:t>May be needed for the job (assets)</a:t>
            </a:r>
          </a:p>
          <a:p>
            <a:pPr marL="527839">
              <a:defRPr/>
            </a:pPr>
            <a:r>
              <a:rPr lang="en-US" dirty="0">
                <a:latin typeface="Segoe UI" panose="020B0502040204020203" pitchFamily="34" charset="0"/>
                <a:cs typeface="Segoe UI" panose="020B0502040204020203" pitchFamily="34" charset="0"/>
              </a:rPr>
              <a:t>English essential or Bilingual imperative (for example: BBB/BBB)</a:t>
            </a:r>
          </a:p>
          <a:p>
            <a:pPr marL="527839">
              <a:defRPr/>
            </a:pPr>
            <a:r>
              <a:rPr lang="en-CA" dirty="0">
                <a:latin typeface="Segoe UI" panose="020B0502040204020203" pitchFamily="34" charset="0"/>
                <a:cs typeface="Segoe UI" panose="020B0502040204020203" pitchFamily="34" charset="0"/>
                <a:hlinkClick r:id="rId3"/>
              </a:rPr>
              <a:t>How to read a job advertisement</a:t>
            </a:r>
            <a:endParaRPr lang="en-US" dirty="0">
              <a:latin typeface="Segoe UI" panose="020B0502040204020203" pitchFamily="34" charset="0"/>
              <a:cs typeface="Segoe UI" panose="020B0502040204020203" pitchFamily="34" charset="0"/>
            </a:endParaRPr>
          </a:p>
        </p:txBody>
      </p:sp>
      <p:pic>
        <p:nvPicPr>
          <p:cNvPr id="5" name="Content Placeholder 4" descr="A person wearing headphones and smiling at a computer&#10;&#10;">
            <a:extLst>
              <a:ext uri="{FF2B5EF4-FFF2-40B4-BE49-F238E27FC236}">
                <a16:creationId xmlns:a16="http://schemas.microsoft.com/office/drawing/2014/main" id="{897240EE-F979-EAEE-D69A-175ADBE8720D}"/>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24154" r="23121" b="-1"/>
          <a:stretch/>
        </p:blipFill>
        <p:spPr>
          <a:xfrm>
            <a:off x="7044941" y="1"/>
            <a:ext cx="5778120" cy="7315199"/>
          </a:xfrm>
          <a:prstGeom prst="rect">
            <a:avLst/>
          </a:prstGeom>
        </p:spPr>
      </p:pic>
    </p:spTree>
    <p:extLst>
      <p:ext uri="{BB962C8B-B14F-4D97-AF65-F5344CB8AC3E}">
        <p14:creationId xmlns:p14="http://schemas.microsoft.com/office/powerpoint/2010/main" val="24544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0DEE20-1F3B-D5CD-A6E3-62AD31EDD5E9}"/>
              </a:ext>
            </a:extLst>
          </p:cNvPr>
          <p:cNvSpPr>
            <a:spLocks noGrp="1"/>
          </p:cNvSpPr>
          <p:nvPr>
            <p:ph type="title"/>
            <p:custDataLst>
              <p:tags r:id="rId1"/>
            </p:custDataLst>
          </p:nvPr>
        </p:nvSpPr>
        <p:spPr/>
        <p:txBody>
          <a:bodyPr>
            <a:normAutofit/>
          </a:bodyPr>
          <a:lstStyle/>
          <a:p>
            <a:r>
              <a:rPr lang="en-CA" dirty="0">
                <a:latin typeface="Segoe UI" panose="020B0502040204020203" pitchFamily="34" charset="0"/>
                <a:cs typeface="Segoe UI" panose="020B0502040204020203" pitchFamily="34" charset="0"/>
              </a:rPr>
              <a:t>Completing a job application</a:t>
            </a:r>
          </a:p>
        </p:txBody>
      </p:sp>
      <p:pic>
        <p:nvPicPr>
          <p:cNvPr id="18" name="Content Placeholder 17" descr="Image of the table that appears once you click on the “Apply online” button on a job poster.  Click on the landing page image description for a full transcript. ">
            <a:extLst>
              <a:ext uri="{FF2B5EF4-FFF2-40B4-BE49-F238E27FC236}">
                <a16:creationId xmlns:a16="http://schemas.microsoft.com/office/drawing/2014/main" id="{E8883571-181A-9B93-469F-C5B15BAF7C7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81092" y="1740208"/>
            <a:ext cx="11876770" cy="4959530"/>
          </a:xfrm>
        </p:spPr>
      </p:pic>
      <p:sp>
        <p:nvSpPr>
          <p:cNvPr id="6" name="Ellipse 14" descr="Encircled area: Requirements section ">
            <a:extLst>
              <a:ext uri="{FF2B5EF4-FFF2-40B4-BE49-F238E27FC236}">
                <a16:creationId xmlns:a16="http://schemas.microsoft.com/office/drawing/2014/main" id="{429191DE-4AA2-CE64-7396-E8861FCAB23E}"/>
              </a:ext>
            </a:extLst>
          </p:cNvPr>
          <p:cNvSpPr/>
          <p:nvPr>
            <p:custDataLst>
              <p:tags r:id="rId2"/>
            </p:custDataLst>
          </p:nvPr>
        </p:nvSpPr>
        <p:spPr>
          <a:xfrm rot="16200000">
            <a:off x="7366137" y="3039522"/>
            <a:ext cx="4181198" cy="3271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598"/>
          </a:p>
        </p:txBody>
      </p:sp>
      <p:sp>
        <p:nvSpPr>
          <p:cNvPr id="5" name="TextBox 4">
            <a:extLst>
              <a:ext uri="{FF2B5EF4-FFF2-40B4-BE49-F238E27FC236}">
                <a16:creationId xmlns:a16="http://schemas.microsoft.com/office/drawing/2014/main" id="{B248B525-2371-1B17-0E78-B1F64DD93893}"/>
              </a:ext>
            </a:extLst>
          </p:cNvPr>
          <p:cNvSpPr txBox="1"/>
          <p:nvPr/>
        </p:nvSpPr>
        <p:spPr>
          <a:xfrm>
            <a:off x="1072661" y="6766009"/>
            <a:ext cx="7631723" cy="683520"/>
          </a:xfrm>
          <a:prstGeom prst="rect">
            <a:avLst/>
          </a:prstGeom>
          <a:noFill/>
        </p:spPr>
        <p:txBody>
          <a:bodyPr wrap="square" rtlCol="0">
            <a:spAutoFit/>
          </a:bodyPr>
          <a:lstStyle/>
          <a:p>
            <a:r>
              <a:rPr lang="en-CA" dirty="0">
                <a:latin typeface="Segoe UI" panose="020B0502040204020203" pitchFamily="34" charset="0"/>
                <a:cs typeface="Segoe UI" panose="020B0502040204020203" pitchFamily="34" charset="0"/>
                <a:hlinkClick r:id="rId6"/>
              </a:rPr>
              <a:t>Applying for Government of Canada jobs: What to expect</a:t>
            </a:r>
            <a:endParaRPr lang="en-CA" dirty="0">
              <a:latin typeface="Segoe UI" panose="020B0502040204020203" pitchFamily="34" charset="0"/>
              <a:cs typeface="Segoe UI" panose="020B0502040204020203" pitchFamily="34" charset="0"/>
            </a:endParaRPr>
          </a:p>
          <a:p>
            <a:endParaRPr lang="en-CA" dirty="0"/>
          </a:p>
        </p:txBody>
      </p:sp>
    </p:spTree>
    <p:extLst>
      <p:ext uri="{BB962C8B-B14F-4D97-AF65-F5344CB8AC3E}">
        <p14:creationId xmlns:p14="http://schemas.microsoft.com/office/powerpoint/2010/main" val="363008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0DB-7B5D-3C20-4463-0F09B0A60E52}"/>
              </a:ext>
            </a:extLst>
          </p:cNvPr>
          <p:cNvSpPr>
            <a:spLocks noGrp="1"/>
          </p:cNvSpPr>
          <p:nvPr>
            <p:ph type="title"/>
          </p:nvPr>
        </p:nvSpPr>
        <p:spPr>
          <a:xfrm>
            <a:off x="881093" y="432403"/>
            <a:ext cx="11053703" cy="1569810"/>
          </a:xfrm>
        </p:spPr>
        <p:txBody>
          <a:bodyPr>
            <a:normAutofit/>
          </a:bodyPr>
          <a:lstStyle/>
          <a:p>
            <a:r>
              <a:rPr lang="en-CA" dirty="0">
                <a:latin typeface="Segoe UI" panose="020B0502040204020203" pitchFamily="34" charset="0"/>
                <a:cs typeface="Segoe UI" panose="020B0502040204020203" pitchFamily="34" charset="0"/>
              </a:rPr>
              <a:t>Your resume</a:t>
            </a:r>
            <a:endParaRPr lang="fr-CA"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582943C-FF30-437E-7A4D-122DCFDCAB88}"/>
              </a:ext>
            </a:extLst>
          </p:cNvPr>
          <p:cNvSpPr>
            <a:spLocks noGrp="1"/>
          </p:cNvSpPr>
          <p:nvPr>
            <p:ph sz="half" idx="1"/>
          </p:nvPr>
        </p:nvSpPr>
        <p:spPr>
          <a:xfrm>
            <a:off x="881093" y="2162013"/>
            <a:ext cx="5446752" cy="5153112"/>
          </a:xfrm>
        </p:spPr>
        <p:txBody>
          <a:bodyPr>
            <a:normAutofit/>
          </a:bodyPr>
          <a:lstStyle/>
          <a:p>
            <a:pPr lvl="0"/>
            <a:r>
              <a:rPr lang="en-CA" dirty="0">
                <a:latin typeface="Segoe UI" panose="020B0502040204020203" pitchFamily="34" charset="0"/>
                <a:cs typeface="Segoe UI" panose="020B0502040204020203" pitchFamily="34" charset="0"/>
              </a:rPr>
              <a:t>Provide enough detailed information so that hiring managers can determine if you meet the requirements of the job.</a:t>
            </a:r>
            <a:endParaRPr lang="en-US"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Helpful resources for resume building:</a:t>
            </a:r>
          </a:p>
          <a:p>
            <a:pPr lvl="1"/>
            <a:r>
              <a:rPr lang="en-CA" dirty="0">
                <a:latin typeface="Segoe UI" panose="020B0502040204020203" pitchFamily="34" charset="0"/>
                <a:cs typeface="Segoe UI" panose="020B0502040204020203" pitchFamily="34" charset="0"/>
                <a:hlinkClick r:id="rId3" tooltip="File:Action VerbsVerbes Daction.pdf"/>
              </a:rPr>
              <a:t>Action Verbs </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4"/>
              </a:rPr>
              <a:t>Highlight Your Achievements</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5"/>
              </a:rPr>
              <a:t>School to Work Transition Tool</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6"/>
              </a:rPr>
              <a:t>Resume Builder</a:t>
            </a:r>
            <a:endParaRPr lang="en-CA" dirty="0">
              <a:latin typeface="Segoe UI" panose="020B0502040204020203" pitchFamily="34" charset="0"/>
              <a:cs typeface="Segoe UI" panose="020B0502040204020203" pitchFamily="34" charset="0"/>
            </a:endParaRPr>
          </a:p>
          <a:p>
            <a:endParaRPr lang="en-CA" dirty="0"/>
          </a:p>
          <a:p>
            <a:pPr lvl="1"/>
            <a:endParaRPr lang="en-CA" dirty="0"/>
          </a:p>
        </p:txBody>
      </p:sp>
      <p:sp>
        <p:nvSpPr>
          <p:cNvPr id="6" name="Content Placeholder 5">
            <a:extLst>
              <a:ext uri="{FF2B5EF4-FFF2-40B4-BE49-F238E27FC236}">
                <a16:creationId xmlns:a16="http://schemas.microsoft.com/office/drawing/2014/main" id="{666890E2-1D22-1020-250F-35C1BDD6207C}"/>
              </a:ext>
            </a:extLst>
          </p:cNvPr>
          <p:cNvSpPr>
            <a:spLocks noGrp="1"/>
          </p:cNvSpPr>
          <p:nvPr>
            <p:ph sz="half" idx="2"/>
          </p:nvPr>
        </p:nvSpPr>
        <p:spPr>
          <a:xfrm>
            <a:off x="6488044" y="2162013"/>
            <a:ext cx="5446752" cy="5153112"/>
          </a:xfrm>
        </p:spPr>
        <p:txBody>
          <a:bodyPr/>
          <a:lstStyle/>
          <a:p>
            <a:pPr lvl="0"/>
            <a:r>
              <a:rPr lang="en-CA" dirty="0">
                <a:latin typeface="Segoe UI" panose="020B0502040204020203" pitchFamily="34" charset="0"/>
                <a:cs typeface="Segoe UI" panose="020B0502040204020203" pitchFamily="34" charset="0"/>
              </a:rPr>
              <a:t>Make sure you include:</a:t>
            </a:r>
            <a:endParaRPr lang="en-US" dirty="0">
              <a:latin typeface="Segoe UI" panose="020B0502040204020203" pitchFamily="34" charset="0"/>
              <a:cs typeface="Segoe UI" panose="020B0502040204020203" pitchFamily="34" charset="0"/>
            </a:endParaRPr>
          </a:p>
          <a:p>
            <a:pPr lvl="1">
              <a:spcBef>
                <a:spcPts val="600"/>
              </a:spcBef>
            </a:pPr>
            <a:r>
              <a:rPr lang="en-CA" dirty="0">
                <a:latin typeface="Segoe UI" panose="020B0502040204020203" pitchFamily="34" charset="0"/>
                <a:cs typeface="Segoe UI" panose="020B0502040204020203" pitchFamily="34" charset="0"/>
              </a:rPr>
              <a:t>Name and contact information</a:t>
            </a:r>
            <a:endParaRPr lang="en-US" dirty="0">
              <a:latin typeface="Segoe UI" panose="020B0502040204020203" pitchFamily="34" charset="0"/>
              <a:cs typeface="Segoe UI" panose="020B0502040204020203" pitchFamily="34" charset="0"/>
            </a:endParaRPr>
          </a:p>
          <a:p>
            <a:pPr lvl="1">
              <a:spcBef>
                <a:spcPts val="600"/>
              </a:spcBef>
            </a:pPr>
            <a:r>
              <a:rPr lang="en-CA" dirty="0">
                <a:latin typeface="Segoe UI" panose="020B0502040204020203" pitchFamily="34" charset="0"/>
                <a:cs typeface="Segoe UI" panose="020B0502040204020203" pitchFamily="34" charset="0"/>
              </a:rPr>
              <a:t>Highlights of qualifications / Skills summary</a:t>
            </a:r>
          </a:p>
          <a:p>
            <a:pPr lvl="1">
              <a:spcBef>
                <a:spcPts val="600"/>
              </a:spcBef>
            </a:pPr>
            <a:r>
              <a:rPr lang="en-CA" dirty="0">
                <a:latin typeface="Segoe UI" panose="020B0502040204020203" pitchFamily="34" charset="0"/>
                <a:cs typeface="Segoe UI" panose="020B0502040204020203" pitchFamily="34" charset="0"/>
              </a:rPr>
              <a:t>Education </a:t>
            </a:r>
            <a:endParaRPr lang="en-US" dirty="0">
              <a:latin typeface="Segoe UI" panose="020B0502040204020203" pitchFamily="34" charset="0"/>
              <a:cs typeface="Segoe UI" panose="020B0502040204020203" pitchFamily="34" charset="0"/>
            </a:endParaRPr>
          </a:p>
          <a:p>
            <a:pPr lvl="1">
              <a:spcBef>
                <a:spcPts val="600"/>
              </a:spcBef>
            </a:pPr>
            <a:r>
              <a:rPr lang="en-CA" dirty="0">
                <a:latin typeface="Segoe UI" panose="020B0502040204020203" pitchFamily="34" charset="0"/>
                <a:cs typeface="Segoe UI" panose="020B0502040204020203" pitchFamily="34" charset="0"/>
              </a:rPr>
              <a:t>Work Experience</a:t>
            </a:r>
            <a:endParaRPr lang="en-US" dirty="0">
              <a:latin typeface="Segoe UI" panose="020B0502040204020203" pitchFamily="34" charset="0"/>
              <a:cs typeface="Segoe UI" panose="020B0502040204020203" pitchFamily="34" charset="0"/>
            </a:endParaRPr>
          </a:p>
          <a:p>
            <a:pPr lvl="1">
              <a:spcBef>
                <a:spcPts val="600"/>
              </a:spcBef>
            </a:pPr>
            <a:r>
              <a:rPr lang="en-CA" dirty="0">
                <a:latin typeface="Segoe UI" panose="020B0502040204020203" pitchFamily="34" charset="0"/>
                <a:cs typeface="Segoe UI" panose="020B0502040204020203" pitchFamily="34" charset="0"/>
              </a:rPr>
              <a:t>Certifications</a:t>
            </a:r>
            <a:endParaRPr lang="en-US" dirty="0">
              <a:latin typeface="Segoe UI" panose="020B0502040204020203" pitchFamily="34" charset="0"/>
              <a:cs typeface="Segoe UI" panose="020B0502040204020203" pitchFamily="34" charset="0"/>
            </a:endParaRPr>
          </a:p>
          <a:p>
            <a:pPr lvl="1">
              <a:spcBef>
                <a:spcPts val="600"/>
              </a:spcBef>
            </a:pPr>
            <a:r>
              <a:rPr lang="en-CA" dirty="0">
                <a:latin typeface="Segoe UI" panose="020B0502040204020203" pitchFamily="34" charset="0"/>
                <a:cs typeface="Segoe UI" panose="020B0502040204020203" pitchFamily="34" charset="0"/>
              </a:rPr>
              <a:t>Awards, scholarships received</a:t>
            </a:r>
            <a:endParaRPr lang="en-US" dirty="0">
              <a:latin typeface="Segoe UI" panose="020B0502040204020203" pitchFamily="34" charset="0"/>
              <a:cs typeface="Segoe UI" panose="020B0502040204020203" pitchFamily="34" charset="0"/>
            </a:endParaRPr>
          </a:p>
          <a:p>
            <a:pPr lvl="1">
              <a:spcBef>
                <a:spcPts val="600"/>
              </a:spcBef>
            </a:pPr>
            <a:r>
              <a:rPr lang="en-CA" dirty="0">
                <a:latin typeface="Segoe UI" panose="020B0502040204020203" pitchFamily="34" charset="0"/>
                <a:cs typeface="Segoe UI" panose="020B0502040204020203" pitchFamily="34" charset="0"/>
              </a:rPr>
              <a:t>Volunteer experience</a:t>
            </a:r>
          </a:p>
          <a:p>
            <a:endParaRPr lang="en-CA" dirty="0"/>
          </a:p>
        </p:txBody>
      </p:sp>
      <p:sp>
        <p:nvSpPr>
          <p:cNvPr id="4" name="Rectangle 3">
            <a:extLst>
              <a:ext uri="{FF2B5EF4-FFF2-40B4-BE49-F238E27FC236}">
                <a16:creationId xmlns:a16="http://schemas.microsoft.com/office/drawing/2014/main" id="{478635E8-962C-5B3D-0D80-722FCFF796C0}"/>
              </a:ext>
            </a:extLst>
          </p:cNvPr>
          <p:cNvSpPr/>
          <p:nvPr/>
        </p:nvSpPr>
        <p:spPr>
          <a:xfrm>
            <a:off x="5745525" y="5776034"/>
            <a:ext cx="1324838" cy="127985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dirty="0"/>
          </a:p>
        </p:txBody>
      </p:sp>
      <p:sp>
        <p:nvSpPr>
          <p:cNvPr id="5" name="Rectangle 4" descr="Diploma">
            <a:extLst>
              <a:ext uri="{FF2B5EF4-FFF2-40B4-BE49-F238E27FC236}">
                <a16:creationId xmlns:a16="http://schemas.microsoft.com/office/drawing/2014/main" id="{5D3481BA-050D-489C-3B67-92F85D3835C2}"/>
              </a:ext>
            </a:extLst>
          </p:cNvPr>
          <p:cNvSpPr/>
          <p:nvPr/>
        </p:nvSpPr>
        <p:spPr>
          <a:xfrm>
            <a:off x="10995802" y="5776034"/>
            <a:ext cx="1324838" cy="127985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Tree>
    <p:extLst>
      <p:ext uri="{BB962C8B-B14F-4D97-AF65-F5344CB8AC3E}">
        <p14:creationId xmlns:p14="http://schemas.microsoft.com/office/powerpoint/2010/main" val="118920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1CAC-8365-4DC9-878C-887521103125}"/>
              </a:ext>
            </a:extLst>
          </p:cNvPr>
          <p:cNvSpPr>
            <a:spLocks noGrp="1"/>
          </p:cNvSpPr>
          <p:nvPr>
            <p:ph type="title"/>
          </p:nvPr>
        </p:nvSpPr>
        <p:spPr>
          <a:xfrm>
            <a:off x="881093" y="294180"/>
            <a:ext cx="11053703" cy="1569810"/>
          </a:xfrm>
        </p:spPr>
        <p:txBody>
          <a:bodyPr/>
          <a:lstStyle/>
          <a:p>
            <a:r>
              <a:rPr lang="en-CA" dirty="0">
                <a:latin typeface="Segoe UI" panose="020B0502040204020203" pitchFamily="34" charset="0"/>
                <a:cs typeface="Segoe UI" panose="020B0502040204020203" pitchFamily="34" charset="0"/>
              </a:rPr>
              <a:t>Writing a strong bio or cover letter introduction</a:t>
            </a:r>
          </a:p>
        </p:txBody>
      </p:sp>
      <p:sp>
        <p:nvSpPr>
          <p:cNvPr id="3" name="Content Placeholder 2">
            <a:extLst>
              <a:ext uri="{FF2B5EF4-FFF2-40B4-BE49-F238E27FC236}">
                <a16:creationId xmlns:a16="http://schemas.microsoft.com/office/drawing/2014/main" id="{BE3EB96A-B2B0-C70F-AE59-333B2480C3A9}"/>
              </a:ext>
            </a:extLst>
          </p:cNvPr>
          <p:cNvSpPr>
            <a:spLocks noGrp="1"/>
          </p:cNvSpPr>
          <p:nvPr>
            <p:ph idx="1"/>
          </p:nvPr>
        </p:nvSpPr>
        <p:spPr>
          <a:xfrm>
            <a:off x="881093" y="2002525"/>
            <a:ext cx="11053703" cy="5153112"/>
          </a:xfrm>
        </p:spPr>
        <p:txBody>
          <a:bodyPr>
            <a:normAutofit fontScale="92500" lnSpcReduction="10000"/>
          </a:bodyPr>
          <a:lstStyle/>
          <a:p>
            <a:r>
              <a:rPr lang="en-CA" dirty="0">
                <a:latin typeface="Segoe UI" panose="020B0502040204020203" pitchFamily="34" charset="0"/>
                <a:cs typeface="Segoe UI" panose="020B0502040204020203" pitchFamily="34" charset="0"/>
              </a:rPr>
              <a:t>A good bio or cover letter intro should:</a:t>
            </a:r>
          </a:p>
          <a:p>
            <a:pPr lvl="1"/>
            <a:r>
              <a:rPr lang="en-CA" dirty="0">
                <a:latin typeface="Segoe UI" panose="020B0502040204020203" pitchFamily="34" charset="0"/>
                <a:cs typeface="Segoe UI" panose="020B0502040204020203" pitchFamily="34" charset="0"/>
              </a:rPr>
              <a:t>Highlight who you are (background, field of study, interests)</a:t>
            </a:r>
          </a:p>
          <a:p>
            <a:pPr lvl="1"/>
            <a:r>
              <a:rPr lang="en-CA" dirty="0">
                <a:latin typeface="Segoe UI" panose="020B0502040204020203" pitchFamily="34" charset="0"/>
                <a:cs typeface="Segoe UI" panose="020B0502040204020203" pitchFamily="34" charset="0"/>
              </a:rPr>
              <a:t>Share what drives you (values, passions, career goals)</a:t>
            </a:r>
          </a:p>
          <a:p>
            <a:pPr lvl="1">
              <a:spcAft>
                <a:spcPts val="600"/>
              </a:spcAft>
            </a:pPr>
            <a:r>
              <a:rPr lang="en-CA" dirty="0">
                <a:latin typeface="Segoe UI" panose="020B0502040204020203" pitchFamily="34" charset="0"/>
                <a:cs typeface="Segoe UI" panose="020B0502040204020203" pitchFamily="34" charset="0"/>
              </a:rPr>
              <a:t>Demonstrate your value (what you bring to a team or organization)</a:t>
            </a:r>
          </a:p>
          <a:p>
            <a:r>
              <a:rPr lang="en-CA" dirty="0">
                <a:latin typeface="Segoe UI" panose="020B0502040204020203" pitchFamily="34" charset="0"/>
                <a:cs typeface="Segoe UI" panose="020B0502040204020203" pitchFamily="34" charset="0"/>
              </a:rPr>
              <a:t>Structure (3 - 5 sentences):</a:t>
            </a:r>
          </a:p>
          <a:p>
            <a:pPr lvl="1"/>
            <a:r>
              <a:rPr lang="en-CA" b="1" dirty="0">
                <a:latin typeface="Segoe UI" panose="020B0502040204020203" pitchFamily="34" charset="0"/>
                <a:cs typeface="Segoe UI" panose="020B0502040204020203" pitchFamily="34" charset="0"/>
              </a:rPr>
              <a:t>Who you are </a:t>
            </a:r>
            <a:r>
              <a:rPr lang="en-CA" dirty="0">
                <a:latin typeface="Segoe UI" panose="020B0502040204020203" pitchFamily="34" charset="0"/>
                <a:cs typeface="Segoe UI" panose="020B0502040204020203" pitchFamily="34" charset="0"/>
              </a:rPr>
              <a:t>– “</a:t>
            </a:r>
            <a:r>
              <a:rPr lang="en-CA" i="1" dirty="0">
                <a:latin typeface="Segoe UI" panose="020B0502040204020203" pitchFamily="34" charset="0"/>
                <a:cs typeface="Segoe UI" panose="020B0502040204020203" pitchFamily="34" charset="0"/>
              </a:rPr>
              <a:t>I’m a recent graduate from [</a:t>
            </a:r>
            <a:r>
              <a:rPr lang="en-CA" dirty="0">
                <a:latin typeface="Segoe UI" panose="020B0502040204020203" pitchFamily="34" charset="0"/>
                <a:cs typeface="Segoe UI" panose="020B0502040204020203" pitchFamily="34" charset="0"/>
              </a:rPr>
              <a:t>program/school</a:t>
            </a:r>
            <a:r>
              <a:rPr lang="en-CA" i="1" dirty="0">
                <a:latin typeface="Segoe UI" panose="020B0502040204020203" pitchFamily="34" charset="0"/>
                <a:cs typeface="Segoe UI" panose="020B0502040204020203" pitchFamily="34" charset="0"/>
              </a:rPr>
              <a:t>] with a strong interest in…</a:t>
            </a:r>
            <a:r>
              <a:rPr lang="en-CA" dirty="0">
                <a:latin typeface="Segoe UI" panose="020B0502040204020203" pitchFamily="34" charset="0"/>
                <a:cs typeface="Segoe UI" panose="020B0502040204020203" pitchFamily="34" charset="0"/>
              </a:rPr>
              <a:t>”</a:t>
            </a:r>
          </a:p>
          <a:p>
            <a:pPr lvl="1"/>
            <a:r>
              <a:rPr lang="en-CA" b="1" dirty="0">
                <a:latin typeface="Segoe UI" panose="020B0502040204020203" pitchFamily="34" charset="0"/>
                <a:cs typeface="Segoe UI" panose="020B0502040204020203" pitchFamily="34" charset="0"/>
              </a:rPr>
              <a:t>What motivates you </a:t>
            </a:r>
            <a:r>
              <a:rPr lang="en-CA" dirty="0">
                <a:latin typeface="Segoe UI" panose="020B0502040204020203" pitchFamily="34" charset="0"/>
                <a:cs typeface="Segoe UI" panose="020B0502040204020203" pitchFamily="34" charset="0"/>
              </a:rPr>
              <a:t>– “</a:t>
            </a:r>
            <a:r>
              <a:rPr lang="en-CA" i="1" dirty="0">
                <a:latin typeface="Segoe UI" panose="020B0502040204020203" pitchFamily="34" charset="0"/>
                <a:cs typeface="Segoe UI" panose="020B0502040204020203" pitchFamily="34" charset="0"/>
              </a:rPr>
              <a:t>I’m passionate about… and committed to …</a:t>
            </a:r>
            <a:r>
              <a:rPr lang="en-CA" dirty="0">
                <a:latin typeface="Segoe UI" panose="020B0502040204020203" pitchFamily="34" charset="0"/>
                <a:cs typeface="Segoe UI" panose="020B0502040204020203" pitchFamily="34" charset="0"/>
              </a:rPr>
              <a:t>”</a:t>
            </a:r>
          </a:p>
          <a:p>
            <a:pPr lvl="1">
              <a:spcAft>
                <a:spcPts val="600"/>
              </a:spcAft>
            </a:pPr>
            <a:r>
              <a:rPr lang="en-CA" b="1" dirty="0">
                <a:latin typeface="Segoe UI" panose="020B0502040204020203" pitchFamily="34" charset="0"/>
                <a:cs typeface="Segoe UI" panose="020B0502040204020203" pitchFamily="34" charset="0"/>
              </a:rPr>
              <a:t>What you offer </a:t>
            </a:r>
            <a:r>
              <a:rPr lang="en-CA" dirty="0">
                <a:latin typeface="Segoe UI" panose="020B0502040204020203" pitchFamily="34" charset="0"/>
                <a:cs typeface="Segoe UI" panose="020B0502040204020203" pitchFamily="34" charset="0"/>
              </a:rPr>
              <a:t>– “</a:t>
            </a:r>
            <a:r>
              <a:rPr lang="en-CA" i="1" dirty="0">
                <a:latin typeface="Segoe UI" panose="020B0502040204020203" pitchFamily="34" charset="0"/>
                <a:cs typeface="Segoe UI" panose="020B0502040204020203" pitchFamily="34" charset="0"/>
              </a:rPr>
              <a:t>Through [experience], I’ve developed skills in… and I’m excited to contribute…</a:t>
            </a:r>
            <a:r>
              <a:rPr lang="en-CA" dirty="0">
                <a:latin typeface="Segoe UI" panose="020B0502040204020203" pitchFamily="34" charset="0"/>
                <a:cs typeface="Segoe UI" panose="020B0502040204020203" pitchFamily="34" charset="0"/>
              </a:rPr>
              <a:t>”</a:t>
            </a:r>
          </a:p>
          <a:p>
            <a:pPr>
              <a:spcAft>
                <a:spcPts val="600"/>
              </a:spcAft>
            </a:pPr>
            <a:r>
              <a:rPr lang="en-CA" dirty="0">
                <a:latin typeface="Segoe UI" panose="020B0502040204020203" pitchFamily="34" charset="0"/>
                <a:cs typeface="Segoe UI" panose="020B0502040204020203" pitchFamily="34" charset="0"/>
              </a:rPr>
              <a:t>Optional: Mention your employment equity group if you feel comfortable (e.g., “</a:t>
            </a:r>
            <a:r>
              <a:rPr lang="en-CA" i="1" dirty="0">
                <a:latin typeface="Segoe UI" panose="020B0502040204020203" pitchFamily="34" charset="0"/>
                <a:cs typeface="Segoe UI" panose="020B0502040204020203" pitchFamily="34" charset="0"/>
              </a:rPr>
              <a:t>As an Indigenous graduate, I value opportunities that contribute to reconciliation and representation</a:t>
            </a:r>
            <a:r>
              <a:rPr lang="en-CA" dirty="0">
                <a:latin typeface="Segoe UI" panose="020B0502040204020203" pitchFamily="34" charset="0"/>
                <a:cs typeface="Segoe UI" panose="020B0502040204020203" pitchFamily="34" charset="0"/>
              </a:rPr>
              <a:t>.”)</a:t>
            </a:r>
          </a:p>
          <a:p>
            <a:r>
              <a:rPr lang="en-CA" dirty="0">
                <a:latin typeface="Segoe UI" panose="020B0502040204020203" pitchFamily="34" charset="0"/>
                <a:cs typeface="Segoe UI" panose="020B0502040204020203" pitchFamily="34" charset="0"/>
              </a:rPr>
              <a:t>A good resource to get you started: </a:t>
            </a:r>
            <a:r>
              <a:rPr lang="en-CA" dirty="0">
                <a:latin typeface="Segoe UI" panose="020B0502040204020203" pitchFamily="34" charset="0"/>
                <a:cs typeface="Segoe UI" panose="020B0502040204020203" pitchFamily="34" charset="0"/>
                <a:hlinkClick r:id="rId3"/>
              </a:rPr>
              <a:t>How to Write Your Professional Bio</a:t>
            </a:r>
            <a:endParaRPr lang="en-CA" dirty="0"/>
          </a:p>
        </p:txBody>
      </p:sp>
    </p:spTree>
    <p:extLst>
      <p:ext uri="{BB962C8B-B14F-4D97-AF65-F5344CB8AC3E}">
        <p14:creationId xmlns:p14="http://schemas.microsoft.com/office/powerpoint/2010/main" val="249129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A87646-618D-A827-4244-D154236292F0}"/>
              </a:ext>
            </a:extLst>
          </p:cNvPr>
          <p:cNvSpPr>
            <a:spLocks noGrp="1"/>
          </p:cNvSpPr>
          <p:nvPr>
            <p:ph type="title"/>
            <p:custDataLst>
              <p:tags r:id="rId1"/>
            </p:custDataLst>
          </p:nvPr>
        </p:nvSpPr>
        <p:spPr/>
        <p:txBody>
          <a:bodyPr>
            <a:normAutofit/>
          </a:bodyPr>
          <a:lstStyle/>
          <a:p>
            <a:pPr>
              <a:defRPr/>
            </a:pPr>
            <a:r>
              <a:rPr lang="en-CA" dirty="0">
                <a:latin typeface="Segoe UI" panose="020B0502040204020203" pitchFamily="34" charset="0"/>
                <a:cs typeface="Segoe UI" panose="020B0502040204020203" pitchFamily="34" charset="0"/>
              </a:rPr>
              <a:t>Answering screening questions</a:t>
            </a:r>
          </a:p>
        </p:txBody>
      </p:sp>
      <p:pic>
        <p:nvPicPr>
          <p:cNvPr id="5" name="Content Placeholder 4" descr="Screenshot from the GC Jobs website showing an example of a screening question.&#10;&#10;The question is: Do you have a secondary school diploma or an acceptable combination of education, training and/or experience. Please explain how you meet educational requirement by providing concrete examples. ">
            <a:extLst>
              <a:ext uri="{FF2B5EF4-FFF2-40B4-BE49-F238E27FC236}">
                <a16:creationId xmlns:a16="http://schemas.microsoft.com/office/drawing/2014/main" id="{6D966B73-45B3-4263-3968-5641C84288C5}"/>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992981" y="2002213"/>
            <a:ext cx="11588318" cy="513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50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E4EB-3518-0D18-D917-45D046A6B3C3}"/>
              </a:ext>
            </a:extLst>
          </p:cNvPr>
          <p:cNvSpPr>
            <a:spLocks noGrp="1"/>
          </p:cNvSpPr>
          <p:nvPr>
            <p:ph type="title"/>
          </p:nvPr>
        </p:nvSpPr>
        <p:spPr>
          <a:xfrm>
            <a:off x="881092" y="194187"/>
            <a:ext cx="11053703" cy="1393395"/>
          </a:xfrm>
        </p:spPr>
        <p:txBody>
          <a:bodyPr>
            <a:normAutofit/>
          </a:bodyPr>
          <a:lstStyle/>
          <a:p>
            <a:pPr>
              <a:defRPr/>
            </a:pPr>
            <a:r>
              <a:rPr lang="en-CA" dirty="0">
                <a:latin typeface="Segoe UI" panose="020B0502040204020203" pitchFamily="34" charset="0"/>
                <a:cs typeface="Segoe UI" panose="020B0502040204020203" pitchFamily="34" charset="0"/>
              </a:rPr>
              <a:t>Answering screening questions (2)</a:t>
            </a:r>
            <a:endParaRPr lang="fr-CA" dirty="0">
              <a:latin typeface="Segoe UI" panose="020B0502040204020203" pitchFamily="34" charset="0"/>
              <a:cs typeface="Segoe UI" panose="020B0502040204020203" pitchFamily="34" charset="0"/>
            </a:endParaRPr>
          </a:p>
        </p:txBody>
      </p:sp>
      <p:pic>
        <p:nvPicPr>
          <p:cNvPr id="15" name="Content Placeholder 14" descr="Image from the GC Jobs website showing examples of screening questions.&#10;&#10;The question is: Do you have experience providing customer service? If yes, please demonstrate how you meet this essential experience criterion.">
            <a:extLst>
              <a:ext uri="{FF2B5EF4-FFF2-40B4-BE49-F238E27FC236}">
                <a16:creationId xmlns:a16="http://schemas.microsoft.com/office/drawing/2014/main" id="{F8CA2BE4-BE37-5514-66A2-EC42A7CA70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8031" y="1406829"/>
            <a:ext cx="10119101" cy="5802896"/>
          </a:xfrm>
        </p:spPr>
      </p:pic>
    </p:spTree>
    <p:extLst>
      <p:ext uri="{BB962C8B-B14F-4D97-AF65-F5344CB8AC3E}">
        <p14:creationId xmlns:p14="http://schemas.microsoft.com/office/powerpoint/2010/main" val="288330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A4ACC8-C1B9-2D61-8A3D-91D0244E4D6A}"/>
              </a:ext>
            </a:extLst>
          </p:cNvPr>
          <p:cNvSpPr>
            <a:spLocks noGrp="1"/>
          </p:cNvSpPr>
          <p:nvPr>
            <p:ph type="title"/>
            <p:custDataLst>
              <p:tags r:id="rId1"/>
            </p:custDataLst>
          </p:nvPr>
        </p:nvSpPr>
        <p:spPr>
          <a:xfrm>
            <a:off x="881093" y="432403"/>
            <a:ext cx="11053703" cy="1569810"/>
          </a:xfrm>
        </p:spPr>
        <p:txBody>
          <a:bodyPr>
            <a:normAutofit/>
          </a:bodyPr>
          <a:lstStyle/>
          <a:p>
            <a:r>
              <a:rPr lang="en-CA" dirty="0"/>
              <a:t>Submitting a job application</a:t>
            </a:r>
          </a:p>
        </p:txBody>
      </p:sp>
      <p:sp>
        <p:nvSpPr>
          <p:cNvPr id="6" name="Content Placeholder 2">
            <a:extLst>
              <a:ext uri="{FF2B5EF4-FFF2-40B4-BE49-F238E27FC236}">
                <a16:creationId xmlns:a16="http://schemas.microsoft.com/office/drawing/2014/main" id="{07E72690-0EBF-CDE7-E99F-57387F85115A}"/>
              </a:ext>
            </a:extLst>
          </p:cNvPr>
          <p:cNvSpPr>
            <a:spLocks noGrp="1"/>
          </p:cNvSpPr>
          <p:nvPr>
            <p:ph idx="1"/>
            <p:custDataLst>
              <p:tags r:id="rId2"/>
            </p:custDataLst>
          </p:nvPr>
        </p:nvSpPr>
        <p:spPr>
          <a:xfrm>
            <a:off x="881064" y="2162175"/>
            <a:ext cx="7061934" cy="5153025"/>
          </a:xfrm>
          <a:ln>
            <a:noFill/>
          </a:ln>
        </p:spPr>
        <p:txBody>
          <a:bodyPr>
            <a:noAutofit/>
          </a:bodyPr>
          <a:lstStyle/>
          <a:p>
            <a:r>
              <a:rPr lang="en-CA" dirty="0">
                <a:latin typeface="Segoe UI" panose="020B0502040204020203" pitchFamily="34" charset="0"/>
                <a:cs typeface="Segoe UI" panose="020B0502040204020203" pitchFamily="34" charset="0"/>
              </a:rPr>
              <a:t>Read carefully and…</a:t>
            </a:r>
          </a:p>
          <a:p>
            <a:pPr lvl="1">
              <a:spcAft>
                <a:spcPts val="600"/>
              </a:spcAft>
              <a:buFont typeface="Wingdings" panose="05000000000000000000" pitchFamily="2" charset="2"/>
              <a:buChar char="ü"/>
            </a:pPr>
            <a:r>
              <a:rPr lang="en-CA" altLang="en-US" dirty="0">
                <a:latin typeface="Segoe UI" panose="020B0502040204020203" pitchFamily="34" charset="0"/>
                <a:cs typeface="Segoe UI" panose="020B0502040204020203" pitchFamily="34" charset="0"/>
              </a:rPr>
              <a:t> Follow the instructions on the advertisement</a:t>
            </a:r>
          </a:p>
          <a:p>
            <a:pPr lvl="1">
              <a:spcAft>
                <a:spcPts val="600"/>
              </a:spcAft>
              <a:buFont typeface="Wingdings" panose="05000000000000000000" pitchFamily="2" charset="2"/>
              <a:buChar char="ü"/>
            </a:pPr>
            <a:r>
              <a:rPr lang="en-CA" altLang="en-US" dirty="0">
                <a:latin typeface="Segoe UI" panose="020B0502040204020203" pitchFamily="34" charset="0"/>
                <a:cs typeface="Segoe UI" panose="020B0502040204020203" pitchFamily="34" charset="0"/>
              </a:rPr>
              <a:t> Apply before the deadline</a:t>
            </a:r>
          </a:p>
          <a:p>
            <a:pPr lvl="1">
              <a:spcAft>
                <a:spcPts val="600"/>
              </a:spcAft>
              <a:buFont typeface="Wingdings" panose="05000000000000000000" pitchFamily="2" charset="2"/>
              <a:buChar char="ü"/>
            </a:pPr>
            <a:r>
              <a:rPr lang="en-CA" altLang="en-US" dirty="0">
                <a:latin typeface="Segoe UI" panose="020B0502040204020203" pitchFamily="34" charset="0"/>
                <a:cs typeface="Segoe UI" panose="020B0502040204020203" pitchFamily="34" charset="0"/>
              </a:rPr>
              <a:t> Submit only what is required</a:t>
            </a:r>
          </a:p>
          <a:p>
            <a:pPr lvl="1">
              <a:spcAft>
                <a:spcPts val="600"/>
              </a:spcAft>
              <a:buFont typeface="Wingdings" panose="05000000000000000000" pitchFamily="2" charset="2"/>
              <a:buChar char="ü"/>
            </a:pPr>
            <a:r>
              <a:rPr lang="en-CA" altLang="en-US" dirty="0">
                <a:latin typeface="Segoe UI" panose="020B0502040204020203" pitchFamily="34" charset="0"/>
                <a:cs typeface="Segoe UI" panose="020B0502040204020203" pitchFamily="34" charset="0"/>
              </a:rPr>
              <a:t> Ensure that the information in your cover letter matches your resume</a:t>
            </a:r>
          </a:p>
          <a:p>
            <a:pPr lvl="1">
              <a:spcAft>
                <a:spcPts val="600"/>
              </a:spcAft>
              <a:buFont typeface="Wingdings" panose="05000000000000000000" pitchFamily="2" charset="2"/>
              <a:buChar char="ü"/>
            </a:pPr>
            <a:r>
              <a:rPr lang="en-CA" altLang="en-US" dirty="0">
                <a:latin typeface="Segoe UI" panose="020B0502040204020203" pitchFamily="34" charset="0"/>
                <a:cs typeface="Segoe UI" panose="020B0502040204020203" pitchFamily="34" charset="0"/>
              </a:rPr>
              <a:t> Be clear and precise</a:t>
            </a:r>
          </a:p>
          <a:p>
            <a:pPr lvl="1">
              <a:spcAft>
                <a:spcPts val="600"/>
              </a:spcAft>
              <a:buFont typeface="Wingdings" panose="05000000000000000000" pitchFamily="2" charset="2"/>
              <a:buChar char="ü"/>
            </a:pPr>
            <a:r>
              <a:rPr lang="en-CA" altLang="en-US" dirty="0">
                <a:latin typeface="Segoe UI" panose="020B0502040204020203" pitchFamily="34" charset="0"/>
                <a:cs typeface="Segoe UI" panose="020B0502040204020203" pitchFamily="34" charset="0"/>
              </a:rPr>
              <a:t> Remember that accommodations are there to help you</a:t>
            </a:r>
          </a:p>
        </p:txBody>
      </p:sp>
      <p:sp>
        <p:nvSpPr>
          <p:cNvPr id="7" name="TextBox 6">
            <a:extLst>
              <a:ext uri="{FF2B5EF4-FFF2-40B4-BE49-F238E27FC236}">
                <a16:creationId xmlns:a16="http://schemas.microsoft.com/office/drawing/2014/main" id="{CB184BB4-80F8-FD54-F167-AC1C82D02ACE}"/>
              </a:ext>
            </a:extLst>
          </p:cNvPr>
          <p:cNvSpPr txBox="1"/>
          <p:nvPr>
            <p:custDataLst>
              <p:tags r:id="rId3"/>
            </p:custDataLst>
          </p:nvPr>
        </p:nvSpPr>
        <p:spPr>
          <a:xfrm>
            <a:off x="8630725" y="5593564"/>
            <a:ext cx="3395204" cy="1430179"/>
          </a:xfrm>
          <a:prstGeom prst="round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CA" sz="2600" dirty="0">
                <a:solidFill>
                  <a:schemeClr val="tx1"/>
                </a:solidFill>
                <a:latin typeface="Segoe UI  "/>
                <a:cs typeface="Arial" panose="020B0604020202020204" pitchFamily="34" charset="0"/>
              </a:rPr>
              <a:t>Key words are not enough! Nor to write “See résumé”.</a:t>
            </a:r>
          </a:p>
        </p:txBody>
      </p:sp>
      <p:pic>
        <p:nvPicPr>
          <p:cNvPr id="4" name="Image 5" descr="Image showing a 2D character dressed in a black shirt with a comic bubble showing that they are speaking about their CV.">
            <a:extLst>
              <a:ext uri="{FF2B5EF4-FFF2-40B4-BE49-F238E27FC236}">
                <a16:creationId xmlns:a16="http://schemas.microsoft.com/office/drawing/2014/main" id="{8FB2EDE0-0BA3-AE70-53F3-7094B3581F9E}"/>
              </a:ext>
              <a:ext uri="{C183D7F6-B498-43B3-948B-1728B52AA6E4}">
                <adec:decorative xmlns:adec="http://schemas.microsoft.com/office/drawing/2017/decorative" val="0"/>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630724" y="2050239"/>
            <a:ext cx="3395204" cy="311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87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B3325-B52C-768F-425A-ACD71AD8144A}"/>
              </a:ext>
            </a:extLst>
          </p:cNvPr>
          <p:cNvSpPr>
            <a:spLocks noGrp="1"/>
          </p:cNvSpPr>
          <p:nvPr>
            <p:ph type="title"/>
            <p:custDataLst>
              <p:tags r:id="rId1"/>
            </p:custDataLst>
          </p:nvPr>
        </p:nvSpPr>
        <p:spPr>
          <a:xfrm>
            <a:off x="1176652" y="362588"/>
            <a:ext cx="8697451" cy="1440596"/>
          </a:xfrm>
        </p:spPr>
        <p:txBody>
          <a:bodyPr vert="horz" lIns="91440" tIns="45720" rIns="91440" bIns="45720" rtlCol="0" anchor="ctr">
            <a:normAutofit/>
          </a:bodyPr>
          <a:lstStyle/>
          <a:p>
            <a:pPr>
              <a:defRPr/>
            </a:pPr>
            <a:r>
              <a:rPr lang="en-US" dirty="0">
                <a:latin typeface="Segoe UI" panose="020B0502040204020203" pitchFamily="34" charset="0"/>
                <a:cs typeface="Segoe UI" panose="020B0502040204020203" pitchFamily="34" charset="0"/>
              </a:rPr>
              <a:t>Official languages</a:t>
            </a:r>
          </a:p>
        </p:txBody>
      </p:sp>
      <p:sp>
        <p:nvSpPr>
          <p:cNvPr id="3" name="Content Placeholder 2">
            <a:extLst>
              <a:ext uri="{FF2B5EF4-FFF2-40B4-BE49-F238E27FC236}">
                <a16:creationId xmlns:a16="http://schemas.microsoft.com/office/drawing/2014/main" id="{42B50E38-A625-55E6-418B-12A05F6826CE}"/>
              </a:ext>
            </a:extLst>
          </p:cNvPr>
          <p:cNvSpPr>
            <a:spLocks noGrp="1"/>
          </p:cNvSpPr>
          <p:nvPr>
            <p:ph idx="1"/>
          </p:nvPr>
        </p:nvSpPr>
        <p:spPr>
          <a:xfrm>
            <a:off x="982036" y="1803184"/>
            <a:ext cx="7741291" cy="5203670"/>
          </a:xfrm>
        </p:spPr>
        <p:txBody>
          <a:bodyPr vert="horz" lIns="91440" tIns="45720" rIns="91440" bIns="45720" rtlCol="0">
            <a:normAutofit/>
          </a:bodyPr>
          <a:lstStyle/>
          <a:p>
            <a:r>
              <a:rPr lang="en-US" sz="2400" dirty="0">
                <a:latin typeface="Segoe UI" panose="020B0502040204020203" pitchFamily="34" charset="0"/>
                <a:cs typeface="+mn-cs"/>
              </a:rPr>
              <a:t>You can use French or English at any stage in the hiring process wherever you are in Canada.</a:t>
            </a:r>
          </a:p>
          <a:p>
            <a:r>
              <a:rPr lang="en-US" sz="2400" b="0" i="0" dirty="0">
                <a:effectLst/>
                <a:highlight>
                  <a:srgbClr val="FFFFFF"/>
                </a:highlight>
                <a:latin typeface="Segoe UI" panose="020B0502040204020203" pitchFamily="34" charset="0"/>
                <a:cs typeface="+mn-cs"/>
              </a:rPr>
              <a:t>In the Public Service of Canada, all positions are identified as either </a:t>
            </a:r>
            <a:r>
              <a:rPr lang="en-US" sz="2400" b="1" i="0" dirty="0">
                <a:effectLst/>
                <a:highlight>
                  <a:srgbClr val="FFFFFF"/>
                </a:highlight>
                <a:latin typeface="Segoe UI" panose="020B0502040204020203" pitchFamily="34" charset="0"/>
                <a:cs typeface="+mn-cs"/>
              </a:rPr>
              <a:t>unilingual</a:t>
            </a:r>
            <a:r>
              <a:rPr lang="en-US" sz="2400" b="0" i="0" dirty="0">
                <a:effectLst/>
                <a:highlight>
                  <a:srgbClr val="FFFFFF"/>
                </a:highlight>
                <a:latin typeface="Segoe UI" panose="020B0502040204020203" pitchFamily="34" charset="0"/>
                <a:cs typeface="+mn-cs"/>
              </a:rPr>
              <a:t> or </a:t>
            </a:r>
            <a:r>
              <a:rPr lang="en-US" sz="2400" b="1" i="0" dirty="0">
                <a:effectLst/>
                <a:highlight>
                  <a:srgbClr val="FFFFFF"/>
                </a:highlight>
                <a:latin typeface="Segoe UI" panose="020B0502040204020203" pitchFamily="34" charset="0"/>
                <a:cs typeface="+mn-cs"/>
              </a:rPr>
              <a:t>bilingual</a:t>
            </a:r>
            <a:r>
              <a:rPr lang="en-US" sz="2400" b="0" i="0" dirty="0">
                <a:effectLst/>
                <a:highlight>
                  <a:srgbClr val="FFFFFF"/>
                </a:highlight>
                <a:latin typeface="Segoe UI" panose="020B0502040204020203" pitchFamily="34" charset="0"/>
                <a:cs typeface="+mn-cs"/>
              </a:rPr>
              <a:t>.</a:t>
            </a:r>
          </a:p>
          <a:p>
            <a:r>
              <a:rPr lang="en-US" sz="2400" b="0" i="0" dirty="0">
                <a:effectLst/>
                <a:highlight>
                  <a:srgbClr val="FFFFFF"/>
                </a:highlight>
                <a:latin typeface="Segoe UI" panose="020B0502040204020203" pitchFamily="34" charset="0"/>
                <a:cs typeface="+mn-cs"/>
              </a:rPr>
              <a:t>Unilingual positions are specified as either "English essential", "French essential", or "English or French essential". </a:t>
            </a:r>
          </a:p>
          <a:p>
            <a:r>
              <a:rPr lang="en-US" sz="2400" b="0" i="0" dirty="0">
                <a:effectLst/>
                <a:highlight>
                  <a:srgbClr val="FFFFFF"/>
                </a:highlight>
                <a:latin typeface="Segoe UI" panose="020B0502040204020203" pitchFamily="34" charset="0"/>
                <a:cs typeface="+mn-cs"/>
              </a:rPr>
              <a:t>Bilingual positions require the use of both English and French.</a:t>
            </a:r>
          </a:p>
          <a:p>
            <a:r>
              <a:rPr lang="en-US" sz="2400" b="0" i="0" dirty="0">
                <a:effectLst/>
                <a:highlight>
                  <a:srgbClr val="FFFFFF"/>
                </a:highlight>
                <a:latin typeface="Segoe UI" panose="020B0502040204020203" pitchFamily="34" charset="0"/>
                <a:cs typeface="+mn-cs"/>
              </a:rPr>
              <a:t>For bilingual positions, there are three second language skills: reading, writing and oral interaction.</a:t>
            </a:r>
          </a:p>
          <a:p>
            <a:r>
              <a:rPr lang="en-US" sz="2400" dirty="0">
                <a:latin typeface="Segoe UI" panose="020B0502040204020203" pitchFamily="34" charset="0"/>
                <a:cs typeface="+mn-cs"/>
                <a:hlinkClick r:id="rId4"/>
              </a:rPr>
              <a:t>Bilingual Positions in the Public Service: FAQs</a:t>
            </a:r>
            <a:endParaRPr lang="en-US" sz="2400" dirty="0">
              <a:latin typeface="Segoe UI" panose="020B0502040204020203" pitchFamily="34" charset="0"/>
              <a:cs typeface="+mn-cs"/>
            </a:endParaRPr>
          </a:p>
          <a:p>
            <a:endParaRPr lang="en-US" sz="2000" dirty="0">
              <a:latin typeface="+mn-lt"/>
              <a:cs typeface="+mn-cs"/>
            </a:endParaRPr>
          </a:p>
        </p:txBody>
      </p:sp>
      <p:pic>
        <p:nvPicPr>
          <p:cNvPr id="6" name="Content Placeholder 5" descr="A blue sign with a person standing on it with the word Français English">
            <a:extLst>
              <a:ext uri="{FF2B5EF4-FFF2-40B4-BE49-F238E27FC236}">
                <a16:creationId xmlns:a16="http://schemas.microsoft.com/office/drawing/2014/main" id="{BB6286C6-F647-3EB2-2744-7C43574ADAF4}"/>
              </a:ext>
            </a:extLst>
          </p:cNvPr>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8723327" y="2164533"/>
            <a:ext cx="3458345" cy="3458345"/>
          </a:xfrm>
          <a:prstGeom prst="rect">
            <a:avLst/>
          </a:prstGeom>
        </p:spPr>
      </p:pic>
    </p:spTree>
    <p:extLst>
      <p:ext uri="{BB962C8B-B14F-4D97-AF65-F5344CB8AC3E}">
        <p14:creationId xmlns:p14="http://schemas.microsoft.com/office/powerpoint/2010/main" val="165328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EBB9-A4F1-00D4-FE3A-45D21147F98E}"/>
              </a:ext>
            </a:extLst>
          </p:cNvPr>
          <p:cNvSpPr>
            <a:spLocks noGrp="1"/>
          </p:cNvSpPr>
          <p:nvPr>
            <p:ph type="title"/>
          </p:nvPr>
        </p:nvSpPr>
        <p:spPr/>
        <p:txBody>
          <a:bodyPr vert="horz" lIns="91440" tIns="45720" rIns="91440" bIns="45720" rtlCol="0" anchor="ctr">
            <a:normAutofit/>
          </a:bodyPr>
          <a:lstStyle/>
          <a:p>
            <a:r>
              <a:rPr lang="fr-CA" dirty="0">
                <a:latin typeface="Segoe UI" panose="020B0502040204020203" pitchFamily="34" charset="0"/>
                <a:cs typeface="Segoe UI" panose="020B0502040204020203" pitchFamily="34" charset="0"/>
              </a:rPr>
              <a:t>Self-</a:t>
            </a:r>
            <a:r>
              <a:rPr lang="fr-CA" dirty="0" err="1">
                <a:latin typeface="Segoe UI" panose="020B0502040204020203" pitchFamily="34" charset="0"/>
                <a:cs typeface="Segoe UI" panose="020B0502040204020203" pitchFamily="34" charset="0"/>
              </a:rPr>
              <a:t>declaring</a:t>
            </a:r>
            <a:endParaRPr lang="fr-CA"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2E80733-E46B-17E9-C5BE-B294A02672D8}"/>
              </a:ext>
            </a:extLst>
          </p:cNvPr>
          <p:cNvSpPr>
            <a:spLocks noGrp="1"/>
          </p:cNvSpPr>
          <p:nvPr>
            <p:ph idx="1"/>
          </p:nvPr>
        </p:nvSpPr>
        <p:spPr>
          <a:xfrm>
            <a:off x="881093" y="2162013"/>
            <a:ext cx="8822465" cy="5115087"/>
          </a:xfrm>
        </p:spPr>
        <p:txBody>
          <a:bodyPr vert="horz" lIns="91440" tIns="45720" rIns="91440" bIns="45720" rtlCol="0">
            <a:normAutofit fontScale="92500" lnSpcReduction="10000"/>
          </a:bodyPr>
          <a:lstStyle/>
          <a:p>
            <a:pPr lvl="0">
              <a:spcAft>
                <a:spcPts val="600"/>
              </a:spcAft>
            </a:pPr>
            <a:r>
              <a:rPr lang="en-US" dirty="0">
                <a:latin typeface="Segoe UI" panose="020B0502040204020203" pitchFamily="34" charset="0"/>
                <a:cs typeface="Segoe UI" panose="020B0502040204020203" pitchFamily="34" charset="0"/>
              </a:rPr>
              <a:t>When you apply to any Government of Canada job, you’ll be asked to fill out a self-declaration form to identify yourself as a member of an </a:t>
            </a:r>
            <a:r>
              <a:rPr lang="en-US" dirty="0">
                <a:latin typeface="Segoe UI" panose="020B0502040204020203" pitchFamily="34" charset="0"/>
                <a:cs typeface="Segoe UI" panose="020B0502040204020203" pitchFamily="34" charset="0"/>
                <a:hlinkClick r:id="rId3"/>
              </a:rPr>
              <a:t>employment equity</a:t>
            </a:r>
            <a:r>
              <a:rPr lang="en-US" dirty="0">
                <a:latin typeface="Segoe UI" panose="020B0502040204020203" pitchFamily="34" charset="0"/>
                <a:cs typeface="Segoe UI" panose="020B0502040204020203" pitchFamily="34" charset="0"/>
              </a:rPr>
              <a:t> group. </a:t>
            </a:r>
          </a:p>
          <a:p>
            <a:r>
              <a:rPr lang="en-US" dirty="0">
                <a:latin typeface="Segoe UI" panose="020B0502040204020203" pitchFamily="34" charset="0"/>
                <a:cs typeface="Segoe UI" panose="020B0502040204020203" pitchFamily="34" charset="0"/>
              </a:rPr>
              <a:t>What’s to know about self-declaring:</a:t>
            </a:r>
          </a:p>
          <a:p>
            <a:pPr lvl="1"/>
            <a:r>
              <a:rPr lang="en-US" dirty="0">
                <a:latin typeface="Segoe UI" panose="020B0502040204020203" pitchFamily="34" charset="0"/>
                <a:cs typeface="Segoe UI" panose="020B0502040204020203" pitchFamily="34" charset="0"/>
              </a:rPr>
              <a:t>it is voluntary</a:t>
            </a:r>
          </a:p>
          <a:p>
            <a:pPr lvl="1"/>
            <a:r>
              <a:rPr lang="en-US" dirty="0">
                <a:latin typeface="Segoe UI" panose="020B0502040204020203" pitchFamily="34" charset="0"/>
                <a:cs typeface="Segoe UI" panose="020B0502040204020203" pitchFamily="34" charset="0"/>
              </a:rPr>
              <a:t>it is highly encouraged</a:t>
            </a:r>
          </a:p>
          <a:p>
            <a:pPr lvl="1"/>
            <a:r>
              <a:rPr lang="en-US" dirty="0">
                <a:latin typeface="Segoe UI" panose="020B0502040204020203" pitchFamily="34" charset="0"/>
                <a:cs typeface="Segoe UI" panose="020B0502040204020203" pitchFamily="34" charset="0"/>
              </a:rPr>
              <a:t>it is a way to fully demonstrate your skills and abilities</a:t>
            </a:r>
          </a:p>
          <a:p>
            <a:pPr lvl="1">
              <a:spcAft>
                <a:spcPts val="600"/>
              </a:spcAft>
            </a:pPr>
            <a:r>
              <a:rPr lang="en-US" dirty="0">
                <a:latin typeface="Segoe UI" panose="020B0502040204020203" pitchFamily="34" charset="0"/>
                <a:cs typeface="Segoe UI" panose="020B0502040204020203" pitchFamily="34" charset="0"/>
              </a:rPr>
              <a:t>it helps increase the representation in the federal public service</a:t>
            </a:r>
          </a:p>
          <a:p>
            <a:r>
              <a:rPr lang="en-US" dirty="0">
                <a:latin typeface="Segoe UI" panose="020B0502040204020203" pitchFamily="34" charset="0"/>
                <a:cs typeface="Segoe UI" panose="020B0502040204020203" pitchFamily="34" charset="0"/>
              </a:rPr>
              <a:t>You can self-declare if you identify as: </a:t>
            </a:r>
          </a:p>
          <a:p>
            <a:pPr lvl="1"/>
            <a:r>
              <a:rPr lang="en-US" dirty="0">
                <a:latin typeface="Segoe UI" panose="020B0502040204020203" pitchFamily="34" charset="0"/>
                <a:cs typeface="Segoe UI" panose="020B0502040204020203" pitchFamily="34" charset="0"/>
              </a:rPr>
              <a:t>Women</a:t>
            </a:r>
          </a:p>
          <a:p>
            <a:pPr lvl="1"/>
            <a:r>
              <a:rPr lang="en-US" dirty="0">
                <a:latin typeface="Segoe UI" panose="020B0502040204020203" pitchFamily="34" charset="0"/>
                <a:cs typeface="Segoe UI" panose="020B0502040204020203" pitchFamily="34" charset="0"/>
              </a:rPr>
              <a:t>Indigenous (Aboriginal) peoples (First Nations, Inuk or Métis)</a:t>
            </a:r>
          </a:p>
          <a:p>
            <a:pPr lvl="1"/>
            <a:r>
              <a:rPr lang="en-US" dirty="0">
                <a:latin typeface="Segoe UI" panose="020B0502040204020203" pitchFamily="34" charset="0"/>
                <a:cs typeface="Segoe UI" panose="020B0502040204020203" pitchFamily="34" charset="0"/>
              </a:rPr>
              <a:t>Person with a disability </a:t>
            </a:r>
          </a:p>
          <a:p>
            <a:pPr lvl="1"/>
            <a:r>
              <a:rPr lang="en-US" dirty="0">
                <a:latin typeface="Segoe UI" panose="020B0502040204020203" pitchFamily="34" charset="0"/>
                <a:cs typeface="Segoe UI" panose="020B0502040204020203" pitchFamily="34" charset="0"/>
              </a:rPr>
              <a:t>Member of a visible minority</a:t>
            </a:r>
          </a:p>
          <a:p>
            <a:endParaRPr lang="fr-CA" dirty="0"/>
          </a:p>
        </p:txBody>
      </p:sp>
      <p:sp>
        <p:nvSpPr>
          <p:cNvPr id="13" name="TextBox 12">
            <a:extLst>
              <a:ext uri="{FF2B5EF4-FFF2-40B4-BE49-F238E27FC236}">
                <a16:creationId xmlns:a16="http://schemas.microsoft.com/office/drawing/2014/main" id="{CF3FBF55-F37D-5F91-5A19-872FB0E9FBA7}"/>
              </a:ext>
            </a:extLst>
          </p:cNvPr>
          <p:cNvSpPr txBox="1"/>
          <p:nvPr/>
        </p:nvSpPr>
        <p:spPr>
          <a:xfrm>
            <a:off x="9108744" y="2189308"/>
            <a:ext cx="3581400" cy="3092172"/>
          </a:xfrm>
          <a:prstGeom prst="cloudCallou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CA" sz="1800" i="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Some jobs are </a:t>
            </a:r>
            <a:r>
              <a:rPr lang="en-CA" sz="1800" b="1" i="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only open to Indigenous candidates</a:t>
            </a:r>
            <a:r>
              <a:rPr lang="en-CA" sz="1800" i="1" dirty="0">
                <a:effectLst>
                  <a:outerShdw blurRad="50800" dist="38100" dir="2700000" algn="tl" rotWithShape="0">
                    <a:prstClr val="black">
                      <a:alpha val="40000"/>
                    </a:prstClr>
                  </a:outerShdw>
                </a:effectLst>
                <a:latin typeface="Segoe UI" panose="020B0502040204020203" pitchFamily="34" charset="0"/>
                <a:cs typeface="Segoe UI" panose="020B0502040204020203" pitchFamily="34" charset="0"/>
              </a:rPr>
              <a:t>, so self-declaring ensures that you will be considered for these opportunities.</a:t>
            </a:r>
          </a:p>
        </p:txBody>
      </p:sp>
    </p:spTree>
    <p:extLst>
      <p:ext uri="{BB962C8B-B14F-4D97-AF65-F5344CB8AC3E}">
        <p14:creationId xmlns:p14="http://schemas.microsoft.com/office/powerpoint/2010/main" val="258419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D913-F75F-58D0-F60B-5D7447E353F6}"/>
              </a:ext>
            </a:extLst>
          </p:cNvPr>
          <p:cNvSpPr>
            <a:spLocks noGrp="1"/>
          </p:cNvSpPr>
          <p:nvPr>
            <p:ph type="title"/>
            <p:custDataLst>
              <p:tags r:id="rId1"/>
            </p:custDataLst>
          </p:nvPr>
        </p:nvSpPr>
        <p:spPr>
          <a:xfrm>
            <a:off x="881093" y="782952"/>
            <a:ext cx="11053703" cy="1218177"/>
          </a:xfrm>
        </p:spPr>
        <p:txBody>
          <a:bodyPr>
            <a:normAutofit/>
          </a:bodyPr>
          <a:lstStyle/>
          <a:p>
            <a:r>
              <a:rPr lang="en-CA" dirty="0">
                <a:latin typeface="Segoe UI" panose="020B0502040204020203" pitchFamily="34" charset="0"/>
                <a:cs typeface="Segoe UI" panose="020B0502040204020203" pitchFamily="34" charset="0"/>
              </a:rPr>
              <a:t>You have applied … now what?</a:t>
            </a:r>
          </a:p>
        </p:txBody>
      </p:sp>
      <p:pic>
        <p:nvPicPr>
          <p:cNvPr id="4" name="Picture 18" descr="Purple icon of an inbox. ">
            <a:extLst>
              <a:ext uri="{FF2B5EF4-FFF2-40B4-BE49-F238E27FC236}">
                <a16:creationId xmlns:a16="http://schemas.microsoft.com/office/drawing/2014/main" id="{C7053FC7-DF07-877A-2E42-008B78213409}"/>
              </a:ext>
            </a:extLst>
          </p:cNvPr>
          <p:cNvPicPr>
            <a:picLocks noGrp="1" noChangeAspect="1"/>
          </p:cNvPicPr>
          <p:nvPr>
            <p:ph idx="1"/>
            <p:custDataLst>
              <p:tags r:id="rId2"/>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913" b="4913"/>
          <a:stretch/>
        </p:blipFill>
        <p:spPr>
          <a:xfrm>
            <a:off x="1841429" y="2167101"/>
            <a:ext cx="2108571" cy="1901383"/>
          </a:xfrm>
          <a:prstGeom prst="rect">
            <a:avLst/>
          </a:prstGeom>
        </p:spPr>
      </p:pic>
      <p:sp>
        <p:nvSpPr>
          <p:cNvPr id="7" name="TextBox 6">
            <a:extLst>
              <a:ext uri="{FF2B5EF4-FFF2-40B4-BE49-F238E27FC236}">
                <a16:creationId xmlns:a16="http://schemas.microsoft.com/office/drawing/2014/main" id="{E5FBD9C9-5DE1-7047-ADDF-EB034221CD96}"/>
              </a:ext>
            </a:extLst>
          </p:cNvPr>
          <p:cNvSpPr txBox="1"/>
          <p:nvPr>
            <p:custDataLst>
              <p:tags r:id="rId3"/>
            </p:custDataLst>
          </p:nvPr>
        </p:nvSpPr>
        <p:spPr>
          <a:xfrm>
            <a:off x="1464673" y="4114360"/>
            <a:ext cx="3284071" cy="3198311"/>
          </a:xfrm>
          <a:prstGeom prst="rect">
            <a:avLst/>
          </a:prstGeom>
          <a:noFill/>
        </p:spPr>
        <p:txBody>
          <a:bodyPr wrap="square" rtlCol="0">
            <a:spAutoFit/>
          </a:bodyPr>
          <a:lstStyle/>
          <a:p>
            <a:r>
              <a:rPr lang="en-CA" sz="2523" b="1" dirty="0">
                <a:latin typeface="Segoe UI" panose="020B0502040204020203" pitchFamily="34" charset="0"/>
                <a:cs typeface="Segoe UI" panose="020B0502040204020203" pitchFamily="34" charset="0"/>
              </a:rPr>
              <a:t>1. </a:t>
            </a:r>
            <a:r>
              <a:rPr lang="en-CA" sz="2523" dirty="0">
                <a:latin typeface="Segoe UI" panose="020B0502040204020203" pitchFamily="34" charset="0"/>
                <a:cs typeface="Segoe UI" panose="020B0502040204020203" pitchFamily="34" charset="0"/>
              </a:rPr>
              <a:t>Your application is included (if you’ve answered ‘yes’ to screening questions) and will be retained for more in-depth assessment by the hiring organization.</a:t>
            </a:r>
          </a:p>
        </p:txBody>
      </p:sp>
      <p:pic>
        <p:nvPicPr>
          <p:cNvPr id="5" name="Picture 6" descr="Purple Icon of a check list.">
            <a:extLst>
              <a:ext uri="{FF2B5EF4-FFF2-40B4-BE49-F238E27FC236}">
                <a16:creationId xmlns:a16="http://schemas.microsoft.com/office/drawing/2014/main" id="{943CDC61-422C-2BC2-D9BF-57E4A20E0789}"/>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375158" y="2067705"/>
            <a:ext cx="1901383" cy="1901383"/>
          </a:xfrm>
          <a:prstGeom prst="rect">
            <a:avLst/>
          </a:prstGeom>
        </p:spPr>
      </p:pic>
      <p:sp>
        <p:nvSpPr>
          <p:cNvPr id="8" name="TextBox 7">
            <a:extLst>
              <a:ext uri="{FF2B5EF4-FFF2-40B4-BE49-F238E27FC236}">
                <a16:creationId xmlns:a16="http://schemas.microsoft.com/office/drawing/2014/main" id="{7265AD96-332A-0567-54E2-A5D38DC2ECFA}"/>
              </a:ext>
            </a:extLst>
          </p:cNvPr>
          <p:cNvSpPr txBox="1"/>
          <p:nvPr>
            <p:custDataLst>
              <p:tags r:id="rId5"/>
            </p:custDataLst>
          </p:nvPr>
        </p:nvSpPr>
        <p:spPr>
          <a:xfrm>
            <a:off x="5010045" y="4136725"/>
            <a:ext cx="3100986" cy="2810065"/>
          </a:xfrm>
          <a:prstGeom prst="rect">
            <a:avLst/>
          </a:prstGeom>
          <a:noFill/>
        </p:spPr>
        <p:txBody>
          <a:bodyPr wrap="square" rtlCol="0">
            <a:spAutoFit/>
          </a:bodyPr>
          <a:lstStyle/>
          <a:p>
            <a:r>
              <a:rPr lang="en-CA" sz="2523" b="1" dirty="0">
                <a:latin typeface="Segoe UI" panose="020B0502040204020203" pitchFamily="34" charset="0"/>
                <a:cs typeface="Segoe UI" panose="020B0502040204020203" pitchFamily="34" charset="0"/>
              </a:rPr>
              <a:t>2</a:t>
            </a:r>
            <a:r>
              <a:rPr lang="en-CA" sz="2523" dirty="0">
                <a:latin typeface="Segoe UI" panose="020B0502040204020203" pitchFamily="34" charset="0"/>
                <a:cs typeface="Segoe UI" panose="020B0502040204020203" pitchFamily="34" charset="0"/>
              </a:rPr>
              <a:t>. The hiring organization screens and assesses candidates and you may be contacted for a test or interview.</a:t>
            </a:r>
          </a:p>
        </p:txBody>
      </p:sp>
      <p:pic>
        <p:nvPicPr>
          <p:cNvPr id="6" name="Picture 5" descr="Purple Icon of a hand picking a figure from a group of three figures..">
            <a:extLst>
              <a:ext uri="{FF2B5EF4-FFF2-40B4-BE49-F238E27FC236}">
                <a16:creationId xmlns:a16="http://schemas.microsoft.com/office/drawing/2014/main" id="{53F42C75-E4CF-1C2F-03D8-56AE24FBC3C1}"/>
              </a:ext>
            </a:extLst>
          </p:cNvPr>
          <p:cNvPicPr>
            <a:picLocks noChangeAspect="1"/>
          </p:cNvPicPr>
          <p:nvPr>
            <p:custDataLst>
              <p:tags r:id="rId6"/>
            </p:custDataLst>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27805" y="2067706"/>
            <a:ext cx="2046654" cy="2046654"/>
          </a:xfrm>
          <a:prstGeom prst="rect">
            <a:avLst/>
          </a:prstGeom>
          <a:solidFill>
            <a:schemeClr val="accent1"/>
          </a:solidFill>
        </p:spPr>
      </p:pic>
      <p:sp>
        <p:nvSpPr>
          <p:cNvPr id="9" name="TextBox 8">
            <a:extLst>
              <a:ext uri="{FF2B5EF4-FFF2-40B4-BE49-F238E27FC236}">
                <a16:creationId xmlns:a16="http://schemas.microsoft.com/office/drawing/2014/main" id="{3FD066EC-99AE-2062-0985-5ECD16F37FCA}"/>
              </a:ext>
            </a:extLst>
          </p:cNvPr>
          <p:cNvSpPr txBox="1"/>
          <p:nvPr>
            <p:custDataLst>
              <p:tags r:id="rId7"/>
            </p:custDataLst>
          </p:nvPr>
        </p:nvSpPr>
        <p:spPr>
          <a:xfrm>
            <a:off x="8570626" y="4114360"/>
            <a:ext cx="3627353" cy="1257075"/>
          </a:xfrm>
          <a:prstGeom prst="rect">
            <a:avLst/>
          </a:prstGeom>
          <a:noFill/>
        </p:spPr>
        <p:txBody>
          <a:bodyPr wrap="square" rtlCol="0">
            <a:spAutoFit/>
          </a:bodyPr>
          <a:lstStyle/>
          <a:p>
            <a:r>
              <a:rPr lang="en-CA" sz="2523" b="1" dirty="0">
                <a:solidFill>
                  <a:schemeClr val="accent1"/>
                </a:solidFill>
                <a:latin typeface="Segoe UI" panose="020B0502040204020203" pitchFamily="34" charset="0"/>
                <a:cs typeface="Segoe UI" panose="020B0502040204020203" pitchFamily="34" charset="0"/>
              </a:rPr>
              <a:t>3</a:t>
            </a:r>
            <a:r>
              <a:rPr lang="en-CA" sz="2523" dirty="0">
                <a:solidFill>
                  <a:schemeClr val="tx2"/>
                </a:solidFill>
                <a:latin typeface="Segoe UI" panose="020B0502040204020203" pitchFamily="34" charset="0"/>
                <a:cs typeface="Segoe UI" panose="020B0502040204020203" pitchFamily="34" charset="0"/>
              </a:rPr>
              <a:t>. </a:t>
            </a:r>
            <a:r>
              <a:rPr lang="en-CA" sz="2523" dirty="0">
                <a:latin typeface="Segoe UI" panose="020B0502040204020203" pitchFamily="34" charset="0"/>
                <a:cs typeface="Segoe UI" panose="020B0502040204020203" pitchFamily="34" charset="0"/>
              </a:rPr>
              <a:t>A job offer is made to the successful candidate.</a:t>
            </a:r>
          </a:p>
        </p:txBody>
      </p:sp>
    </p:spTree>
    <p:extLst>
      <p:ext uri="{BB962C8B-B14F-4D97-AF65-F5344CB8AC3E}">
        <p14:creationId xmlns:p14="http://schemas.microsoft.com/office/powerpoint/2010/main" val="80425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C539-FCED-0BE7-934C-CB9A9B8E448D}"/>
              </a:ext>
            </a:extLst>
          </p:cNvPr>
          <p:cNvSpPr>
            <a:spLocks noGrp="1"/>
          </p:cNvSpPr>
          <p:nvPr>
            <p:ph type="title"/>
          </p:nvPr>
        </p:nvSpPr>
        <p:spPr/>
        <p:txBody>
          <a:bodyPr anchor="ctr">
            <a:normAutofit/>
          </a:bodyPr>
          <a:lstStyle/>
          <a:p>
            <a:pPr>
              <a:defRPr/>
            </a:pPr>
            <a:r>
              <a:rPr lang="en-CA" dirty="0">
                <a:latin typeface="Segoe UI" panose="020B0502040204020203" pitchFamily="34" charset="0"/>
                <a:cs typeface="Segoe UI" panose="020B0502040204020203" pitchFamily="34" charset="0"/>
              </a:rPr>
              <a:t>Session overview </a:t>
            </a:r>
          </a:p>
        </p:txBody>
      </p:sp>
      <p:graphicFrame>
        <p:nvGraphicFramePr>
          <p:cNvPr id="13" name="Content Placeholder 2">
            <a:extLst>
              <a:ext uri="{FF2B5EF4-FFF2-40B4-BE49-F238E27FC236}">
                <a16:creationId xmlns:a16="http://schemas.microsoft.com/office/drawing/2014/main" id="{4A4808BA-C9FD-6CE6-F3F7-99198612F13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49303403"/>
              </p:ext>
            </p:extLst>
          </p:nvPr>
        </p:nvGraphicFramePr>
        <p:xfrm>
          <a:off x="881063" y="2162175"/>
          <a:ext cx="11053762" cy="515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857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6DDC-8FD3-4C65-F00D-7C4AE213FF8B}"/>
              </a:ext>
            </a:extLst>
          </p:cNvPr>
          <p:cNvSpPr>
            <a:spLocks noGrp="1"/>
          </p:cNvSpPr>
          <p:nvPr>
            <p:ph type="title"/>
            <p:custDataLst>
              <p:tags r:id="rId1"/>
            </p:custDataLst>
          </p:nvPr>
        </p:nvSpPr>
        <p:spPr>
          <a:xfrm>
            <a:off x="1033003" y="842045"/>
            <a:ext cx="11053703" cy="1080863"/>
          </a:xfrm>
        </p:spPr>
        <p:txBody>
          <a:bodyPr>
            <a:normAutofit/>
          </a:bodyPr>
          <a:lstStyle>
            <a:defPPr>
              <a:defRPr lang="en-US"/>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pPr defTabSz="914400"/>
            <a:r>
              <a:rPr lang="en-CA" sz="4400" dirty="0">
                <a:latin typeface="Segoe UI" panose="020B0502040204020203" pitchFamily="34" charset="0"/>
                <a:ea typeface="+mj-ea"/>
                <a:cs typeface="Segoe UI" panose="020B0502040204020203" pitchFamily="34" charset="0"/>
              </a:rPr>
              <a:t>Assessment accommodations</a:t>
            </a:r>
          </a:p>
        </p:txBody>
      </p:sp>
      <p:graphicFrame>
        <p:nvGraphicFramePr>
          <p:cNvPr id="13" name="Content Placeholder 2" descr="Two bubbles side by side containing the text.">
            <a:extLst>
              <a:ext uri="{FF2B5EF4-FFF2-40B4-BE49-F238E27FC236}">
                <a16:creationId xmlns:a16="http://schemas.microsoft.com/office/drawing/2014/main" id="{CE21D0F6-D6A3-26F7-C380-C99D8FF1201D}"/>
              </a:ext>
            </a:extLst>
          </p:cNvPr>
          <p:cNvGraphicFramePr>
            <a:graphicFrameLocks noGrp="1"/>
          </p:cNvGraphicFramePr>
          <p:nvPr>
            <p:ph idx="1"/>
            <p:custDataLst>
              <p:tags r:id="rId2"/>
            </p:custDataLst>
            <p:extLst>
              <p:ext uri="{D42A27DB-BD31-4B8C-83A1-F6EECF244321}">
                <p14:modId xmlns:p14="http://schemas.microsoft.com/office/powerpoint/2010/main" val="565796142"/>
              </p:ext>
            </p:extLst>
          </p:nvPr>
        </p:nvGraphicFramePr>
        <p:xfrm>
          <a:off x="1033003" y="1499394"/>
          <a:ext cx="11053703" cy="44214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Image 4" descr="Image of a person in a wheelchair">
            <a:extLst>
              <a:ext uri="{FF2B5EF4-FFF2-40B4-BE49-F238E27FC236}">
                <a16:creationId xmlns:a16="http://schemas.microsoft.com/office/drawing/2014/main" id="{0AF788B0-E0D6-32AB-4F98-5243C5D0EFF7}"/>
              </a:ext>
            </a:extLst>
          </p:cNvPr>
          <p:cNvPicPr>
            <a:picLocks noChangeAspect="1"/>
          </p:cNvPicPr>
          <p:nvPr>
            <p:custDataLst>
              <p:tags r:id="rId3"/>
            </p:custDataLst>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3762" y="5499176"/>
            <a:ext cx="1246055" cy="1246055"/>
          </a:xfrm>
          <a:prstGeom prst="rect">
            <a:avLst/>
          </a:prstGeom>
        </p:spPr>
      </p:pic>
      <p:pic>
        <p:nvPicPr>
          <p:cNvPr id="8" name="Image 5" descr="&#10;Image illustrating hearing limitations">
            <a:extLst>
              <a:ext uri="{FF2B5EF4-FFF2-40B4-BE49-F238E27FC236}">
                <a16:creationId xmlns:a16="http://schemas.microsoft.com/office/drawing/2014/main" id="{C1F2F6AA-469B-0E1E-9849-847A951A3286}"/>
              </a:ext>
            </a:extLst>
          </p:cNvPr>
          <p:cNvPicPr>
            <a:picLocks noChangeAspect="1"/>
          </p:cNvPicPr>
          <p:nvPr>
            <p:custDataLst>
              <p:tags r:id="rId4"/>
            </p:custDataLst>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17946" y="5524806"/>
            <a:ext cx="1067985" cy="1053354"/>
          </a:xfrm>
          <a:prstGeom prst="rect">
            <a:avLst/>
          </a:prstGeom>
        </p:spPr>
      </p:pic>
      <p:pic>
        <p:nvPicPr>
          <p:cNvPr id="9" name="Image 6" descr="&#10;Image of person walking with a cane">
            <a:extLst>
              <a:ext uri="{FF2B5EF4-FFF2-40B4-BE49-F238E27FC236}">
                <a16:creationId xmlns:a16="http://schemas.microsoft.com/office/drawing/2014/main" id="{10F3DFB3-755E-F1CE-0F2C-2C3E43DF5E8A}"/>
              </a:ext>
            </a:extLst>
          </p:cNvPr>
          <p:cNvPicPr>
            <a:picLocks noChangeAspect="1"/>
          </p:cNvPicPr>
          <p:nvPr>
            <p:custDataLst>
              <p:tags r:id="rId5"/>
            </p:custDataLst>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602325" y="5499178"/>
            <a:ext cx="1246054" cy="1246054"/>
          </a:xfrm>
          <a:prstGeom prst="rect">
            <a:avLst/>
          </a:prstGeom>
        </p:spPr>
      </p:pic>
      <p:pic>
        <p:nvPicPr>
          <p:cNvPr id="10" name="Image 7" descr="&#10;Image of sign language">
            <a:extLst>
              <a:ext uri="{FF2B5EF4-FFF2-40B4-BE49-F238E27FC236}">
                <a16:creationId xmlns:a16="http://schemas.microsoft.com/office/drawing/2014/main" id="{6CD65D51-AA08-C8F4-89BB-3BF08E0D6000}"/>
              </a:ext>
            </a:extLst>
          </p:cNvPr>
          <p:cNvPicPr>
            <a:picLocks noChangeAspect="1"/>
          </p:cNvPicPr>
          <p:nvPr>
            <p:custDataLst>
              <p:tags r:id="rId6"/>
            </p:custDataLst>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766329" y="5429905"/>
            <a:ext cx="1399956" cy="1380779"/>
          </a:xfrm>
          <a:prstGeom prst="rect">
            <a:avLst/>
          </a:prstGeom>
        </p:spPr>
      </p:pic>
      <p:pic>
        <p:nvPicPr>
          <p:cNvPr id="11" name="Image 8" descr="&#10;Image illustrating invisible disabilities">
            <a:extLst>
              <a:ext uri="{FF2B5EF4-FFF2-40B4-BE49-F238E27FC236}">
                <a16:creationId xmlns:a16="http://schemas.microsoft.com/office/drawing/2014/main" id="{F0289C0E-A08D-9C85-ED6C-B835B1ABE642}"/>
              </a:ext>
            </a:extLst>
          </p:cNvPr>
          <p:cNvPicPr>
            <a:picLocks noChangeAspect="1"/>
          </p:cNvPicPr>
          <p:nvPr>
            <p:custDataLst>
              <p:tags r:id="rId7"/>
            </p:custDataLst>
          </p:nvPr>
        </p:nvPicPr>
        <p:blipFill>
          <a:blip r:embed="rId19">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427736" y="5580430"/>
            <a:ext cx="1094726" cy="1079730"/>
          </a:xfrm>
          <a:prstGeom prst="rect">
            <a:avLst/>
          </a:prstGeom>
        </p:spPr>
      </p:pic>
    </p:spTree>
    <p:extLst>
      <p:ext uri="{BB962C8B-B14F-4D97-AF65-F5344CB8AC3E}">
        <p14:creationId xmlns:p14="http://schemas.microsoft.com/office/powerpoint/2010/main" val="163428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76DD-FCE2-F1AD-A50D-3B9C63CE0A3D}"/>
              </a:ext>
            </a:extLst>
          </p:cNvPr>
          <p:cNvSpPr>
            <a:spLocks noGrp="1"/>
          </p:cNvSpPr>
          <p:nvPr>
            <p:ph type="title"/>
          </p:nvPr>
        </p:nvSpPr>
        <p:spPr>
          <a:xfrm>
            <a:off x="836236" y="458225"/>
            <a:ext cx="10660774" cy="1540193"/>
          </a:xfrm>
        </p:spPr>
        <p:txBody>
          <a:bodyPr vert="horz" lIns="91440" tIns="45720" rIns="91440" bIns="45720" rtlCol="0" anchor="ctr">
            <a:normAutofit/>
          </a:bodyPr>
          <a:lstStyle/>
          <a:p>
            <a:r>
              <a:rPr lang="en-US" dirty="0">
                <a:latin typeface="Segoe UI" panose="020B0502040204020203" pitchFamily="34" charset="0"/>
                <a:cs typeface="Segoe UI" panose="020B0502040204020203" pitchFamily="34" charset="0"/>
              </a:rPr>
              <a:t>How to shine in an assessment</a:t>
            </a:r>
          </a:p>
        </p:txBody>
      </p:sp>
      <p:pic>
        <p:nvPicPr>
          <p:cNvPr id="15" name="Content Placeholder 14" descr="A person laughing in front of a computer&#10;&#10;">
            <a:extLst>
              <a:ext uri="{FF2B5EF4-FFF2-40B4-BE49-F238E27FC236}">
                <a16:creationId xmlns:a16="http://schemas.microsoft.com/office/drawing/2014/main" id="{5085A00D-0D40-93DA-8FFF-8C9BFA114D4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878" t="15544"/>
          <a:stretch/>
        </p:blipFill>
        <p:spPr>
          <a:xfrm>
            <a:off x="1366388" y="2508657"/>
            <a:ext cx="4016658" cy="4398627"/>
          </a:xfrm>
          <a:prstGeom prst="rect">
            <a:avLst/>
          </a:prstGeom>
        </p:spPr>
      </p:pic>
      <p:graphicFrame>
        <p:nvGraphicFramePr>
          <p:cNvPr id="11" name="Content Placeholder 3">
            <a:extLst>
              <a:ext uri="{FF2B5EF4-FFF2-40B4-BE49-F238E27FC236}">
                <a16:creationId xmlns:a16="http://schemas.microsoft.com/office/drawing/2014/main" id="{0F5E440F-D213-82B3-E72E-2C22CF3CBB9C}"/>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1815767288"/>
              </p:ext>
            </p:extLst>
          </p:nvPr>
        </p:nvGraphicFramePr>
        <p:xfrm>
          <a:off x="5591908" y="1811215"/>
          <a:ext cx="7223980" cy="5468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6498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0C75-F653-B4D1-8A04-2D165E0D15F9}"/>
              </a:ext>
            </a:extLst>
          </p:cNvPr>
          <p:cNvSpPr>
            <a:spLocks noGrp="1"/>
          </p:cNvSpPr>
          <p:nvPr>
            <p:ph type="title"/>
          </p:nvPr>
        </p:nvSpPr>
        <p:spPr>
          <a:xfrm>
            <a:off x="881092" y="844746"/>
            <a:ext cx="4165163" cy="6432157"/>
          </a:xfrm>
        </p:spPr>
        <p:txBody>
          <a:bodyPr>
            <a:normAutofit/>
          </a:bodyPr>
          <a:lstStyle/>
          <a:p>
            <a:r>
              <a:rPr lang="en-CA" dirty="0">
                <a:latin typeface="Segoe UI" panose="020B0502040204020203" pitchFamily="34" charset="0"/>
                <a:cs typeface="Segoe UI" panose="020B0502040204020203" pitchFamily="34" charset="0"/>
              </a:rPr>
              <a:t>Demonstrating Self-Awareness</a:t>
            </a:r>
          </a:p>
        </p:txBody>
      </p:sp>
      <p:graphicFrame>
        <p:nvGraphicFramePr>
          <p:cNvPr id="19" name="Content Placeholder 4">
            <a:extLst>
              <a:ext uri="{FF2B5EF4-FFF2-40B4-BE49-F238E27FC236}">
                <a16:creationId xmlns:a16="http://schemas.microsoft.com/office/drawing/2014/main" id="{918E1A44-8074-4004-3176-D96D619BC2B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49447756"/>
              </p:ext>
            </p:extLst>
          </p:nvPr>
        </p:nvGraphicFramePr>
        <p:xfrm>
          <a:off x="5793748" y="844747"/>
          <a:ext cx="6141046" cy="6432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1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F04B-071F-B6F2-75D8-E7C9FA90B3B1}"/>
              </a:ext>
            </a:extLst>
          </p:cNvPr>
          <p:cNvSpPr>
            <a:spLocks noGrp="1"/>
          </p:cNvSpPr>
          <p:nvPr>
            <p:ph type="title"/>
          </p:nvPr>
        </p:nvSpPr>
        <p:spPr/>
        <p:txBody>
          <a:bodyPr/>
          <a:lstStyle/>
          <a:p>
            <a:r>
              <a:rPr lang="en-CA" dirty="0">
                <a:latin typeface="Segoe UI" panose="020B0502040204020203" pitchFamily="34" charset="0"/>
                <a:cs typeface="Segoe UI" panose="020B0502040204020203" pitchFamily="34" charset="0"/>
              </a:rPr>
              <a:t>What are competencies? </a:t>
            </a:r>
          </a:p>
        </p:txBody>
      </p:sp>
      <p:graphicFrame>
        <p:nvGraphicFramePr>
          <p:cNvPr id="4" name="Content Placeholder 2">
            <a:extLst>
              <a:ext uri="{FF2B5EF4-FFF2-40B4-BE49-F238E27FC236}">
                <a16:creationId xmlns:a16="http://schemas.microsoft.com/office/drawing/2014/main" id="{7C670E55-7123-B794-7501-FB3700B1524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8314427"/>
              </p:ext>
            </p:extLst>
          </p:nvPr>
        </p:nvGraphicFramePr>
        <p:xfrm>
          <a:off x="881091" y="1854199"/>
          <a:ext cx="11501409" cy="546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13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87DB-EF8D-1137-F097-D0991F35F382}"/>
              </a:ext>
            </a:extLst>
          </p:cNvPr>
          <p:cNvSpPr>
            <a:spLocks noGrp="1"/>
          </p:cNvSpPr>
          <p:nvPr>
            <p:ph type="title"/>
          </p:nvPr>
        </p:nvSpPr>
        <p:spPr>
          <a:xfrm>
            <a:off x="881093" y="432403"/>
            <a:ext cx="11053703" cy="1569810"/>
          </a:xfrm>
        </p:spPr>
        <p:txBody>
          <a:bodyPr>
            <a:normAutofit/>
          </a:bodyPr>
          <a:lstStyle/>
          <a:p>
            <a:r>
              <a:rPr lang="en-CA" dirty="0">
                <a:latin typeface="Segoe UI" panose="020B0502040204020203" pitchFamily="34" charset="0"/>
                <a:cs typeface="Segoe UI" panose="020B0502040204020203" pitchFamily="34" charset="0"/>
              </a:rPr>
              <a:t>Building a library of experiences</a:t>
            </a:r>
          </a:p>
        </p:txBody>
      </p:sp>
      <p:sp>
        <p:nvSpPr>
          <p:cNvPr id="7" name="Content Placeholder 6">
            <a:extLst>
              <a:ext uri="{FF2B5EF4-FFF2-40B4-BE49-F238E27FC236}">
                <a16:creationId xmlns:a16="http://schemas.microsoft.com/office/drawing/2014/main" id="{D72EEF26-EF99-6A05-AC26-E6C96A12AC88}"/>
              </a:ext>
            </a:extLst>
          </p:cNvPr>
          <p:cNvSpPr>
            <a:spLocks noGrp="1"/>
          </p:cNvSpPr>
          <p:nvPr>
            <p:ph idx="1"/>
          </p:nvPr>
        </p:nvSpPr>
        <p:spPr>
          <a:xfrm>
            <a:off x="881062" y="2162175"/>
            <a:ext cx="8640890" cy="5153025"/>
          </a:xfrm>
        </p:spPr>
        <p:txBody>
          <a:bodyPr>
            <a:normAutofit lnSpcReduction="10000"/>
          </a:bodyPr>
          <a:lstStyle/>
          <a:p>
            <a:pPr lvl="0"/>
            <a:r>
              <a:rPr lang="en-CA" b="1" dirty="0">
                <a:latin typeface="Segoe UI" panose="020B0502040204020203" pitchFamily="34" charset="0"/>
                <a:cs typeface="Segoe UI" panose="020B0502040204020203" pitchFamily="34" charset="0"/>
              </a:rPr>
              <a:t>Think of a significant life moment, such as when you</a:t>
            </a:r>
            <a:endParaRPr lang="en-US" b="1"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rPr>
              <a:t>Resolved a significant ethical dilemma</a:t>
            </a:r>
            <a:endParaRPr lang="en-US"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rPr>
              <a:t>Used creativity and innovation to move an initiative forward</a:t>
            </a:r>
            <a:endParaRPr lang="en-US" dirty="0">
              <a:latin typeface="Segoe UI" panose="020B0502040204020203" pitchFamily="34" charset="0"/>
              <a:cs typeface="Segoe UI" panose="020B0502040204020203" pitchFamily="34" charset="0"/>
            </a:endParaRPr>
          </a:p>
          <a:p>
            <a:pPr lvl="1">
              <a:spcAft>
                <a:spcPts val="600"/>
              </a:spcAft>
            </a:pPr>
            <a:r>
              <a:rPr lang="en-CA" dirty="0">
                <a:latin typeface="Segoe UI" panose="020B0502040204020203" pitchFamily="34" charset="0"/>
                <a:cs typeface="Segoe UI" panose="020B0502040204020203" pitchFamily="34" charset="0"/>
              </a:rPr>
              <a:t>Acted in partnership or led a team to success</a:t>
            </a:r>
            <a:endParaRPr lang="en-US" dirty="0">
              <a:latin typeface="Segoe UI" panose="020B0502040204020203" pitchFamily="34" charset="0"/>
              <a:cs typeface="Segoe UI" panose="020B0502040204020203" pitchFamily="34" charset="0"/>
            </a:endParaRPr>
          </a:p>
          <a:p>
            <a:pPr lvl="0"/>
            <a:r>
              <a:rPr lang="en-CA" b="1" dirty="0">
                <a:latin typeface="Segoe UI" panose="020B0502040204020203" pitchFamily="34" charset="0"/>
                <a:cs typeface="Segoe UI" panose="020B0502040204020203" pitchFamily="34" charset="0"/>
              </a:rPr>
              <a:t>Write a vignette on the chosen significant moment</a:t>
            </a:r>
            <a:endParaRPr lang="en-US" b="1"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rPr>
              <a:t>What was the situation? Who were the major players involved? </a:t>
            </a:r>
            <a:endParaRPr lang="en-US"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rPr>
              <a:t>What did you do to resolve each issue? How and why did you do it this way?</a:t>
            </a:r>
            <a:endParaRPr lang="en-US"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rPr>
              <a:t>What was the result? What did you learn? What would you do differently?</a:t>
            </a:r>
            <a:endParaRPr lang="en-US" dirty="0">
              <a:latin typeface="Segoe UI" panose="020B0502040204020203" pitchFamily="34" charset="0"/>
              <a:cs typeface="Segoe UI" panose="020B0502040204020203" pitchFamily="34" charset="0"/>
            </a:endParaRPr>
          </a:p>
        </p:txBody>
      </p:sp>
      <p:pic>
        <p:nvPicPr>
          <p:cNvPr id="6" name="Picture 5" descr="A logo of a book with a person in the middle&#10;&#10;">
            <a:extLst>
              <a:ext uri="{FF2B5EF4-FFF2-40B4-BE49-F238E27FC236}">
                <a16:creationId xmlns:a16="http://schemas.microsoft.com/office/drawing/2014/main" id="{A42F37BE-C441-4D46-48B0-4C3ABDFC7A02}"/>
              </a:ext>
            </a:extLst>
          </p:cNvPr>
          <p:cNvPicPr>
            <a:picLocks noChangeAspect="1"/>
          </p:cNvPicPr>
          <p:nvPr/>
        </p:nvPicPr>
        <p:blipFill rotWithShape="1">
          <a:blip r:embed="rId3"/>
          <a:srcRect l="13505" t="22376" r="15013" b="29000"/>
          <a:stretch/>
        </p:blipFill>
        <p:spPr>
          <a:xfrm>
            <a:off x="9278111" y="2990143"/>
            <a:ext cx="3204198" cy="234995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342516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0B329-88A7-497B-54C3-1D7025B2BA59}"/>
              </a:ext>
            </a:extLst>
          </p:cNvPr>
          <p:cNvSpPr>
            <a:spLocks noGrp="1"/>
          </p:cNvSpPr>
          <p:nvPr>
            <p:ph type="title"/>
          </p:nvPr>
        </p:nvSpPr>
        <p:spPr>
          <a:xfrm>
            <a:off x="881092" y="432402"/>
            <a:ext cx="5669349" cy="1569810"/>
          </a:xfrm>
        </p:spPr>
        <p:txBody>
          <a:bodyPr>
            <a:normAutofit/>
          </a:bodyPr>
          <a:lstStyle/>
          <a:p>
            <a:r>
              <a:rPr lang="en-CA" dirty="0">
                <a:latin typeface="Segoe UI" panose="020B0502040204020203" pitchFamily="34" charset="0"/>
                <a:cs typeface="Segoe UI" panose="020B0502040204020203" pitchFamily="34" charset="0"/>
              </a:rPr>
              <a:t>Overcoming barriers</a:t>
            </a:r>
          </a:p>
        </p:txBody>
      </p:sp>
      <p:sp>
        <p:nvSpPr>
          <p:cNvPr id="3" name="Espace réservé du contenu 2">
            <a:extLst>
              <a:ext uri="{FF2B5EF4-FFF2-40B4-BE49-F238E27FC236}">
                <a16:creationId xmlns:a16="http://schemas.microsoft.com/office/drawing/2014/main" id="{2B9EA2B5-6F65-C225-ED10-828FFE9E1DD6}"/>
              </a:ext>
            </a:extLst>
          </p:cNvPr>
          <p:cNvSpPr>
            <a:spLocks noGrp="1"/>
          </p:cNvSpPr>
          <p:nvPr>
            <p:ph idx="1"/>
          </p:nvPr>
        </p:nvSpPr>
        <p:spPr>
          <a:xfrm>
            <a:off x="881092" y="2162013"/>
            <a:ext cx="7911273" cy="5153112"/>
          </a:xfrm>
        </p:spPr>
        <p:txBody>
          <a:bodyPr>
            <a:normAutofit/>
          </a:bodyPr>
          <a:lstStyle/>
          <a:p>
            <a:pPr marL="285750" indent="-285750">
              <a:spcBef>
                <a:spcPts val="600"/>
              </a:spcBef>
              <a:spcAft>
                <a:spcPts val="1200"/>
              </a:spcAft>
              <a:buFont typeface="Arial" panose="020B0604020202020204" pitchFamily="34" charset="0"/>
              <a:buChar char="•"/>
            </a:pPr>
            <a:r>
              <a:rPr lang="en-CA" sz="2600" b="0" dirty="0">
                <a:latin typeface="Segoe UI" panose="020B0502040204020203" pitchFamily="34" charset="0"/>
                <a:cs typeface="Segoe UI" panose="020B0502040204020203" pitchFamily="34" charset="0"/>
              </a:rPr>
              <a:t>The best way to improve your comfort and reduce self-doubt in assessments is to be well-prepared and to practice!</a:t>
            </a:r>
          </a:p>
          <a:p>
            <a:pPr marL="285750" indent="-285750">
              <a:spcBef>
                <a:spcPts val="600"/>
              </a:spcBef>
              <a:spcAft>
                <a:spcPts val="1200"/>
              </a:spcAft>
              <a:buFont typeface="Arial" panose="020B0604020202020204" pitchFamily="34" charset="0"/>
              <a:buChar char="•"/>
            </a:pPr>
            <a:r>
              <a:rPr lang="en-CA" sz="2600" b="0" dirty="0">
                <a:latin typeface="Segoe UI" panose="020B0502040204020203" pitchFamily="34" charset="0"/>
                <a:cs typeface="Segoe UI" panose="020B0502040204020203" pitchFamily="34" charset="0"/>
              </a:rPr>
              <a:t>To build your confidence, practice communicating your accomplishments</a:t>
            </a:r>
            <a:r>
              <a:rPr lang="en-CA" sz="2600" dirty="0">
                <a:latin typeface="Segoe UI" panose="020B0502040204020203" pitchFamily="34" charset="0"/>
                <a:cs typeface="Segoe UI" panose="020B0502040204020203" pitchFamily="34" charset="0"/>
              </a:rPr>
              <a:t> and</a:t>
            </a:r>
            <a:r>
              <a:rPr lang="en-CA" sz="2600" b="0" dirty="0">
                <a:latin typeface="Segoe UI" panose="020B0502040204020203" pitchFamily="34" charset="0"/>
                <a:cs typeface="Segoe UI" panose="020B0502040204020203" pitchFamily="34" charset="0"/>
              </a:rPr>
              <a:t> link them to the competencies assessed, in your own words, to make them authentic.</a:t>
            </a:r>
          </a:p>
          <a:p>
            <a:pPr marL="285750" indent="-285750">
              <a:spcBef>
                <a:spcPts val="600"/>
              </a:spcBef>
              <a:spcAft>
                <a:spcPts val="1200"/>
              </a:spcAft>
              <a:buFont typeface="Arial" panose="020B0604020202020204" pitchFamily="34" charset="0"/>
              <a:buChar char="•"/>
            </a:pPr>
            <a:r>
              <a:rPr lang="en-CA" sz="2600" b="0" dirty="0">
                <a:latin typeface="Segoe UI" panose="020B0502040204020203" pitchFamily="34" charset="0"/>
                <a:cs typeface="Segoe UI" panose="020B0502040204020203" pitchFamily="34" charset="0"/>
              </a:rPr>
              <a:t>Before the assessment, reflect on your library of experiences and how it relates to the job you want.</a:t>
            </a:r>
          </a:p>
        </p:txBody>
      </p:sp>
      <p:pic>
        <p:nvPicPr>
          <p:cNvPr id="6" name="Picture 5">
            <a:extLst>
              <a:ext uri="{FF2B5EF4-FFF2-40B4-BE49-F238E27FC236}">
                <a16:creationId xmlns:a16="http://schemas.microsoft.com/office/drawing/2014/main" id="{65A24579-B127-1CA1-086C-CDAA8C5B9C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92365" y="2213897"/>
            <a:ext cx="3472955" cy="256130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 name="Espace réservé du numéro de diapositive 3">
            <a:extLst>
              <a:ext uri="{FF2B5EF4-FFF2-40B4-BE49-F238E27FC236}">
                <a16:creationId xmlns:a16="http://schemas.microsoft.com/office/drawing/2014/main" id="{76DD7263-B64C-6AB8-BCD3-01AFB219D1A8}"/>
              </a:ext>
            </a:extLst>
          </p:cNvPr>
          <p:cNvSpPr>
            <a:spLocks noGrp="1"/>
          </p:cNvSpPr>
          <p:nvPr>
            <p:ph type="sldNum" sz="quarter" idx="12"/>
          </p:nvPr>
        </p:nvSpPr>
        <p:spPr>
          <a:xfrm>
            <a:off x="8542870" y="8121650"/>
            <a:ext cx="2883575" cy="346264"/>
          </a:xfrm>
        </p:spPr>
        <p:txBody>
          <a:bodyPr/>
          <a:lstStyle/>
          <a:p>
            <a:pPr>
              <a:spcAft>
                <a:spcPts val="600"/>
              </a:spcAft>
            </a:pPr>
            <a:fld id="{D84A5B15-C6B4-4F19-8A81-2103BFA33481}" type="slidenum">
              <a:rPr lang="en-CA" smtClean="0"/>
              <a:pPr>
                <a:spcAft>
                  <a:spcPts val="600"/>
                </a:spcAft>
              </a:pPr>
              <a:t>25</a:t>
            </a:fld>
            <a:endParaRPr lang="en-CA"/>
          </a:p>
        </p:txBody>
      </p:sp>
    </p:spTree>
    <p:extLst>
      <p:ext uri="{BB962C8B-B14F-4D97-AF65-F5344CB8AC3E}">
        <p14:creationId xmlns:p14="http://schemas.microsoft.com/office/powerpoint/2010/main" val="386019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0B329-88A7-497B-54C3-1D7025B2BA59}"/>
              </a:ext>
            </a:extLst>
          </p:cNvPr>
          <p:cNvSpPr>
            <a:spLocks noGrp="1"/>
          </p:cNvSpPr>
          <p:nvPr>
            <p:ph type="title"/>
          </p:nvPr>
        </p:nvSpPr>
        <p:spPr>
          <a:xfrm>
            <a:off x="881092" y="448851"/>
            <a:ext cx="11053703" cy="981348"/>
          </a:xfrm>
        </p:spPr>
        <p:txBody>
          <a:bodyPr>
            <a:normAutofit/>
          </a:bodyPr>
          <a:lstStyle/>
          <a:p>
            <a:r>
              <a:rPr lang="en-CA" dirty="0">
                <a:latin typeface="Segoe UI" panose="020B0502040204020203" pitchFamily="34" charset="0"/>
                <a:cs typeface="Segoe UI" panose="020B0502040204020203" pitchFamily="34" charset="0"/>
              </a:rPr>
              <a:t>How to structure your responses</a:t>
            </a:r>
          </a:p>
        </p:txBody>
      </p:sp>
      <p:graphicFrame>
        <p:nvGraphicFramePr>
          <p:cNvPr id="6" name="Content Placeholder 5">
            <a:extLst>
              <a:ext uri="{FF2B5EF4-FFF2-40B4-BE49-F238E27FC236}">
                <a16:creationId xmlns:a16="http://schemas.microsoft.com/office/drawing/2014/main" id="{A8EF17AC-3CE2-6393-EF39-FB7DC8AC16A6}"/>
              </a:ext>
            </a:extLst>
          </p:cNvPr>
          <p:cNvGraphicFramePr>
            <a:graphicFrameLocks noGrp="1"/>
          </p:cNvGraphicFramePr>
          <p:nvPr>
            <p:ph idx="1"/>
            <p:extLst>
              <p:ext uri="{D42A27DB-BD31-4B8C-83A1-F6EECF244321}">
                <p14:modId xmlns:p14="http://schemas.microsoft.com/office/powerpoint/2010/main" val="2252435319"/>
              </p:ext>
            </p:extLst>
          </p:nvPr>
        </p:nvGraphicFramePr>
        <p:xfrm>
          <a:off x="1344706" y="1850951"/>
          <a:ext cx="11001147" cy="4419747"/>
        </p:xfrm>
        <a:graphic>
          <a:graphicData uri="http://schemas.openxmlformats.org/drawingml/2006/table">
            <a:tbl>
              <a:tblPr firstRow="1" bandRow="1">
                <a:tableStyleId>{21E4AEA4-8DFA-4A89-87EB-49C32662AFE0}</a:tableStyleId>
              </a:tblPr>
              <a:tblGrid>
                <a:gridCol w="5289618">
                  <a:extLst>
                    <a:ext uri="{9D8B030D-6E8A-4147-A177-3AD203B41FA5}">
                      <a16:colId xmlns:a16="http://schemas.microsoft.com/office/drawing/2014/main" val="1650532357"/>
                    </a:ext>
                  </a:extLst>
                </a:gridCol>
                <a:gridCol w="5711529">
                  <a:extLst>
                    <a:ext uri="{9D8B030D-6E8A-4147-A177-3AD203B41FA5}">
                      <a16:colId xmlns:a16="http://schemas.microsoft.com/office/drawing/2014/main" val="2998180689"/>
                    </a:ext>
                  </a:extLst>
                </a:gridCol>
              </a:tblGrid>
              <a:tr h="570059">
                <a:tc>
                  <a:txBody>
                    <a:bodyPr/>
                    <a:lstStyle/>
                    <a:p>
                      <a:pPr algn="l"/>
                      <a:r>
                        <a:rPr lang="en-CA" sz="3600" dirty="0">
                          <a:latin typeface="Segoe UI" panose="020B0502040204020203" pitchFamily="34" charset="0"/>
                          <a:cs typeface="Segoe UI" panose="020B0502040204020203" pitchFamily="34" charset="0"/>
                        </a:rPr>
                        <a:t>DO</a:t>
                      </a:r>
                    </a:p>
                  </a:txBody>
                  <a:tcPr anchor="ctr"/>
                </a:tc>
                <a:tc>
                  <a:txBody>
                    <a:bodyPr/>
                    <a:lstStyle/>
                    <a:p>
                      <a:pPr algn="r"/>
                      <a:r>
                        <a:rPr lang="en-CA" sz="3600" dirty="0">
                          <a:latin typeface="Segoe UI" panose="020B0502040204020203" pitchFamily="34" charset="0"/>
                          <a:cs typeface="Segoe UI" panose="020B0502040204020203" pitchFamily="34" charset="0"/>
                        </a:rPr>
                        <a:t>DON’T</a:t>
                      </a:r>
                    </a:p>
                  </a:txBody>
                  <a:tcPr anchor="ctr"/>
                </a:tc>
                <a:extLst>
                  <a:ext uri="{0D108BD9-81ED-4DB2-BD59-A6C34878D82A}">
                    <a16:rowId xmlns:a16="http://schemas.microsoft.com/office/drawing/2014/main" val="3190279683"/>
                  </a:ext>
                </a:extLst>
              </a:tr>
              <a:tr h="1036467">
                <a:tc>
                  <a:txBody>
                    <a:bodyPr/>
                    <a:lstStyle/>
                    <a:p>
                      <a:pPr marL="342900" indent="-342900">
                        <a:buFont typeface="Arial" panose="020B0604020202020204" pitchFamily="34" charset="0"/>
                        <a:buChar char="•"/>
                      </a:pPr>
                      <a:r>
                        <a:rPr lang="en-CA" sz="2400" b="0" kern="1200" dirty="0">
                          <a:solidFill>
                            <a:schemeClr val="dk1"/>
                          </a:solidFill>
                          <a:latin typeface="Segoe UI" panose="020B0502040204020203" pitchFamily="34" charset="0"/>
                          <a:cs typeface="Segoe UI" panose="020B0502040204020203" pitchFamily="34" charset="0"/>
                        </a:rPr>
                        <a:t>For each situation, explain the context, what </a:t>
                      </a:r>
                      <a:r>
                        <a:rPr lang="en-CA" sz="2400" b="1" kern="1200" dirty="0">
                          <a:solidFill>
                            <a:schemeClr val="dk1"/>
                          </a:solidFill>
                          <a:latin typeface="Segoe UI" panose="020B0502040204020203" pitchFamily="34" charset="0"/>
                          <a:cs typeface="Segoe UI" panose="020B0502040204020203" pitchFamily="34" charset="0"/>
                        </a:rPr>
                        <a:t>you</a:t>
                      </a:r>
                      <a:r>
                        <a:rPr lang="en-CA" sz="2400" b="0" kern="1200" dirty="0">
                          <a:solidFill>
                            <a:schemeClr val="dk1"/>
                          </a:solidFill>
                          <a:latin typeface="Segoe UI" panose="020B0502040204020203" pitchFamily="34" charset="0"/>
                          <a:cs typeface="Segoe UI" panose="020B0502040204020203" pitchFamily="34" charset="0"/>
                        </a:rPr>
                        <a:t> did, who was involved, and what was the outcome</a:t>
                      </a:r>
                      <a:endParaRPr lang="en-CA" sz="2400" b="0" kern="120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342900" indent="-342900">
                        <a:buFont typeface="Arial" panose="020B0604020202020204" pitchFamily="34" charset="0"/>
                        <a:buChar char="•"/>
                      </a:pPr>
                      <a:r>
                        <a:rPr lang="en-CA" sz="2400" b="0" kern="1200" dirty="0">
                          <a:solidFill>
                            <a:schemeClr val="dk1"/>
                          </a:solidFill>
                          <a:latin typeface="Segoe UI" panose="020B0502040204020203" pitchFamily="34" charset="0"/>
                          <a:cs typeface="Segoe UI" panose="020B0502040204020203" pitchFamily="34" charset="0"/>
                        </a:rPr>
                        <a:t>Describe at length the context, situation, project, or issue</a:t>
                      </a:r>
                      <a:endParaRPr lang="en-CA" sz="2400" b="0" kern="1200" dirty="0">
                        <a:solidFill>
                          <a:schemeClr val="dk1"/>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1654586050"/>
                  </a:ext>
                </a:extLst>
              </a:tr>
              <a:tr h="1036467">
                <a:tc>
                  <a:txBody>
                    <a:bodyPr/>
                    <a:lstStyle/>
                    <a:p>
                      <a:pPr marL="342900" indent="-342900">
                        <a:buFont typeface="Arial" panose="020B0604020202020204" pitchFamily="34" charset="0"/>
                        <a:buChar char="•"/>
                      </a:pPr>
                      <a:r>
                        <a:rPr lang="en-CA" sz="2400" b="0" kern="1200" dirty="0">
                          <a:solidFill>
                            <a:schemeClr val="dk1"/>
                          </a:solidFill>
                          <a:latin typeface="Segoe UI" panose="020B0502040204020203" pitchFamily="34" charset="0"/>
                          <a:cs typeface="Segoe UI" panose="020B0502040204020203" pitchFamily="34" charset="0"/>
                        </a:rPr>
                        <a:t>Use the STAR method (Situation, Task, Action, Result)</a:t>
                      </a:r>
                      <a:endParaRPr lang="en-CA" sz="2400" b="0" kern="120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342900" indent="-342900">
                        <a:buFont typeface="Arial" panose="020B0604020202020204" pitchFamily="34" charset="0"/>
                        <a:buChar char="•"/>
                      </a:pPr>
                      <a:r>
                        <a:rPr lang="en-CA" sz="2400" b="0" kern="1200" dirty="0">
                          <a:solidFill>
                            <a:schemeClr val="dk1"/>
                          </a:solidFill>
                          <a:latin typeface="Segoe UI" panose="020B0502040204020203" pitchFamily="34" charset="0"/>
                          <a:cs typeface="Segoe UI" panose="020B0502040204020203" pitchFamily="34" charset="0"/>
                        </a:rPr>
                        <a:t>Give overly technical or detailed factors which may not reflect the targeted job or competency</a:t>
                      </a:r>
                      <a:endParaRPr lang="en-CA" sz="2400" b="0" kern="1200" dirty="0">
                        <a:solidFill>
                          <a:schemeClr val="dk1"/>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515207788"/>
                  </a:ext>
                </a:extLst>
              </a:tr>
              <a:tr h="1036467">
                <a:tc>
                  <a:txBody>
                    <a:bodyPr/>
                    <a:lstStyle/>
                    <a:p>
                      <a:pPr marL="342900" indent="-342900">
                        <a:buFont typeface="Arial" panose="020B0604020202020204" pitchFamily="34" charset="0"/>
                        <a:buChar char="•"/>
                      </a:pPr>
                      <a:r>
                        <a:rPr lang="en-CA" sz="2400" b="0" kern="1200" dirty="0">
                          <a:solidFill>
                            <a:schemeClr val="dk1"/>
                          </a:solidFill>
                          <a:latin typeface="Segoe UI" panose="020B0502040204020203" pitchFamily="34" charset="0"/>
                          <a:cs typeface="Segoe UI" panose="020B0502040204020203" pitchFamily="34" charset="0"/>
                        </a:rPr>
                        <a:t>Explain what you learned and would’ve done differently</a:t>
                      </a:r>
                      <a:endParaRPr lang="en-CA" sz="2400" b="0" kern="1200" dirty="0">
                        <a:solidFill>
                          <a:schemeClr val="dk1"/>
                        </a:solidFill>
                        <a:latin typeface="Segoe UI" panose="020B0502040204020203" pitchFamily="34" charset="0"/>
                        <a:ea typeface="+mn-ea"/>
                        <a:cs typeface="Segoe UI" panose="020B0502040204020203" pitchFamily="34" charset="0"/>
                      </a:endParaRPr>
                    </a:p>
                  </a:txBody>
                  <a:tcPr anchor="ctr"/>
                </a:tc>
                <a:tc>
                  <a:txBody>
                    <a:bodyPr/>
                    <a:lstStyle/>
                    <a:p>
                      <a:pPr marL="342900" indent="-342900">
                        <a:buFont typeface="Arial" panose="020B0604020202020204" pitchFamily="34" charset="0"/>
                        <a:buChar char="•"/>
                      </a:pPr>
                      <a:r>
                        <a:rPr lang="en-CA" sz="2400" b="0" kern="1200" dirty="0">
                          <a:solidFill>
                            <a:schemeClr val="dk1"/>
                          </a:solidFill>
                          <a:latin typeface="Segoe UI" panose="020B0502040204020203" pitchFamily="34" charset="0"/>
                          <a:cs typeface="Segoe UI" panose="020B0502040204020203" pitchFamily="34" charset="0"/>
                        </a:rPr>
                        <a:t>Be overly general or theoretical</a:t>
                      </a:r>
                      <a:endParaRPr lang="en-CA" sz="2400" b="0" kern="1200" dirty="0">
                        <a:solidFill>
                          <a:schemeClr val="dk1"/>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2505305091"/>
                  </a:ext>
                </a:extLst>
              </a:tr>
            </a:tbl>
          </a:graphicData>
        </a:graphic>
      </p:graphicFrame>
      <p:sp>
        <p:nvSpPr>
          <p:cNvPr id="4" name="Espace réservé du numéro de diapositive 3">
            <a:extLst>
              <a:ext uri="{FF2B5EF4-FFF2-40B4-BE49-F238E27FC236}">
                <a16:creationId xmlns:a16="http://schemas.microsoft.com/office/drawing/2014/main" id="{76DD7263-B64C-6AB8-BCD3-01AFB219D1A8}"/>
              </a:ext>
            </a:extLst>
          </p:cNvPr>
          <p:cNvSpPr>
            <a:spLocks noGrp="1"/>
          </p:cNvSpPr>
          <p:nvPr>
            <p:ph type="sldNum" sz="quarter" idx="12"/>
          </p:nvPr>
        </p:nvSpPr>
        <p:spPr>
          <a:xfrm>
            <a:off x="8542870" y="8121650"/>
            <a:ext cx="2883575" cy="346264"/>
          </a:xfrm>
        </p:spPr>
        <p:txBody>
          <a:bodyPr/>
          <a:lstStyle/>
          <a:p>
            <a:fld id="{D84A5B15-C6B4-4F19-8A81-2103BFA33481}" type="slidenum">
              <a:rPr lang="en-CA" smtClean="0"/>
              <a:pPr/>
              <a:t>26</a:t>
            </a:fld>
            <a:endParaRPr lang="en-CA" dirty="0"/>
          </a:p>
        </p:txBody>
      </p:sp>
    </p:spTree>
    <p:extLst>
      <p:ext uri="{BB962C8B-B14F-4D97-AF65-F5344CB8AC3E}">
        <p14:creationId xmlns:p14="http://schemas.microsoft.com/office/powerpoint/2010/main" val="997785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7C8E-1AA6-4C0D-747E-394FF0634FCE}"/>
              </a:ext>
            </a:extLst>
          </p:cNvPr>
          <p:cNvSpPr>
            <a:spLocks noGrp="1"/>
          </p:cNvSpPr>
          <p:nvPr>
            <p:ph type="title"/>
          </p:nvPr>
        </p:nvSpPr>
        <p:spPr/>
        <p:txBody>
          <a:bodyPr>
            <a:normAutofit/>
          </a:bodyPr>
          <a:lstStyle/>
          <a:p>
            <a:r>
              <a:rPr lang="en-CA">
                <a:latin typeface="Segoe UI" panose="020B0502040204020203" pitchFamily="34" charset="0"/>
                <a:cs typeface="Segoe UI" panose="020B0502040204020203" pitchFamily="34" charset="0"/>
              </a:rPr>
              <a:t>Example: </a:t>
            </a:r>
            <a:r>
              <a:rPr lang="en-CA" b="1">
                <a:latin typeface="Segoe UI" panose="020B0502040204020203" pitchFamily="34" charset="0"/>
                <a:cs typeface="Segoe UI" panose="020B0502040204020203" pitchFamily="34" charset="0"/>
              </a:rPr>
              <a:t>“Tell me about a time you resolved a conflict.”</a:t>
            </a:r>
            <a:endParaRPr lang="en-CA" dirty="0">
              <a:latin typeface="Segoe UI" panose="020B0502040204020203" pitchFamily="34" charset="0"/>
              <a:cs typeface="Segoe UI" panose="020B0502040204020203" pitchFamily="34" charset="0"/>
            </a:endParaRPr>
          </a:p>
        </p:txBody>
      </p:sp>
      <p:graphicFrame>
        <p:nvGraphicFramePr>
          <p:cNvPr id="3" name="Content Placeholder 2">
            <a:extLst>
              <a:ext uri="{FF2B5EF4-FFF2-40B4-BE49-F238E27FC236}">
                <a16:creationId xmlns:a16="http://schemas.microsoft.com/office/drawing/2014/main" id="{F6795A5C-242F-2DCB-78DF-C16831A12B0A}"/>
              </a:ext>
            </a:extLst>
          </p:cNvPr>
          <p:cNvGraphicFramePr>
            <a:graphicFrameLocks noGrp="1"/>
          </p:cNvGraphicFramePr>
          <p:nvPr>
            <p:ph idx="1"/>
            <p:extLst>
              <p:ext uri="{D42A27DB-BD31-4B8C-83A1-F6EECF244321}">
                <p14:modId xmlns:p14="http://schemas.microsoft.com/office/powerpoint/2010/main" val="3731135661"/>
              </p:ext>
            </p:extLst>
          </p:nvPr>
        </p:nvGraphicFramePr>
        <p:xfrm>
          <a:off x="881093" y="2162013"/>
          <a:ext cx="11053703" cy="515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83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0906-DB77-C5C9-8861-45158BDCF755}"/>
              </a:ext>
            </a:extLst>
          </p:cNvPr>
          <p:cNvSpPr>
            <a:spLocks noGrp="1"/>
          </p:cNvSpPr>
          <p:nvPr>
            <p:ph type="title"/>
          </p:nvPr>
        </p:nvSpPr>
        <p:spPr/>
        <p:txBody>
          <a:bodyPr/>
          <a:lstStyle/>
          <a:p>
            <a:r>
              <a:rPr lang="en-CA" dirty="0">
                <a:latin typeface="Segoe UI" panose="020B0502040204020203" pitchFamily="34" charset="0"/>
                <a:cs typeface="Segoe UI" panose="020B0502040204020203" pitchFamily="34" charset="0"/>
              </a:rPr>
              <a:t>Sample interview questions</a:t>
            </a:r>
          </a:p>
        </p:txBody>
      </p:sp>
      <p:sp>
        <p:nvSpPr>
          <p:cNvPr id="3" name="Content Placeholder 2">
            <a:extLst>
              <a:ext uri="{FF2B5EF4-FFF2-40B4-BE49-F238E27FC236}">
                <a16:creationId xmlns:a16="http://schemas.microsoft.com/office/drawing/2014/main" id="{13E7B701-0BF3-0D9B-D84B-8C189F3968F6}"/>
              </a:ext>
            </a:extLst>
          </p:cNvPr>
          <p:cNvSpPr>
            <a:spLocks noGrp="1"/>
          </p:cNvSpPr>
          <p:nvPr>
            <p:ph idx="1"/>
          </p:nvPr>
        </p:nvSpPr>
        <p:spPr>
          <a:xfrm>
            <a:off x="881093" y="1801504"/>
            <a:ext cx="11053703" cy="5513621"/>
          </a:xfrm>
        </p:spPr>
        <p:txBody>
          <a:bodyPr>
            <a:normAutofit/>
          </a:bodyPr>
          <a:lstStyle/>
          <a:p>
            <a:r>
              <a:rPr lang="en-CA" b="1" dirty="0">
                <a:solidFill>
                  <a:schemeClr val="accent2"/>
                </a:solidFill>
                <a:latin typeface="Segoe UI" panose="020B0502040204020203" pitchFamily="34" charset="0"/>
                <a:cs typeface="Segoe UI" panose="020B0502040204020203" pitchFamily="34" charset="0"/>
              </a:rPr>
              <a:t>How do you handle pressure or stress?</a:t>
            </a:r>
          </a:p>
          <a:p>
            <a:pPr lvl="1"/>
            <a:r>
              <a:rPr lang="en-CA" b="1" dirty="0">
                <a:latin typeface="Segoe UI" panose="020B0502040204020203" pitchFamily="34" charset="0"/>
                <a:cs typeface="Segoe UI" panose="020B0502040204020203" pitchFamily="34" charset="0"/>
              </a:rPr>
              <a:t>Tip</a:t>
            </a:r>
            <a:r>
              <a:rPr lang="en-CA" dirty="0">
                <a:latin typeface="Segoe UI" panose="020B0502040204020203" pitchFamily="34" charset="0"/>
                <a:cs typeface="Segoe UI" panose="020B0502040204020203" pitchFamily="34" charset="0"/>
              </a:rPr>
              <a:t>: Know the tools you use to stay calm</a:t>
            </a:r>
          </a:p>
          <a:p>
            <a:pPr lvl="1">
              <a:spcAft>
                <a:spcPts val="600"/>
              </a:spcAft>
            </a:pPr>
            <a:r>
              <a:rPr lang="en-CA" b="1" dirty="0">
                <a:latin typeface="Segoe UI" panose="020B0502040204020203" pitchFamily="34" charset="0"/>
                <a:cs typeface="Segoe UI" panose="020B0502040204020203" pitchFamily="34" charset="0"/>
              </a:rPr>
              <a:t>Answer</a:t>
            </a:r>
            <a:r>
              <a:rPr lang="en-CA" dirty="0">
                <a:latin typeface="Segoe UI" panose="020B0502040204020203" pitchFamily="34" charset="0"/>
                <a:cs typeface="Segoe UI" panose="020B0502040204020203" pitchFamily="34" charset="0"/>
              </a:rPr>
              <a:t>: Tell a story of an especially stressful situation where you managed to stay level-headed</a:t>
            </a:r>
          </a:p>
          <a:p>
            <a:r>
              <a:rPr lang="en-CA" b="1" dirty="0">
                <a:solidFill>
                  <a:schemeClr val="accent2"/>
                </a:solidFill>
                <a:latin typeface="Segoe UI" panose="020B0502040204020203" pitchFamily="34" charset="0"/>
                <a:cs typeface="Segoe UI" panose="020B0502040204020203" pitchFamily="34" charset="0"/>
              </a:rPr>
              <a:t>Tell me about a time you worked with someone who had a very different style than yours?</a:t>
            </a:r>
          </a:p>
          <a:p>
            <a:pPr lvl="1"/>
            <a:r>
              <a:rPr lang="en-CA" b="1" dirty="0">
                <a:latin typeface="Segoe UI" panose="020B0502040204020203" pitchFamily="34" charset="0"/>
                <a:cs typeface="Segoe UI" panose="020B0502040204020203" pitchFamily="34" charset="0"/>
              </a:rPr>
              <a:t>Tip</a:t>
            </a:r>
            <a:r>
              <a:rPr lang="en-CA" dirty="0">
                <a:latin typeface="Segoe UI" panose="020B0502040204020203" pitchFamily="34" charset="0"/>
                <a:cs typeface="Segoe UI" panose="020B0502040204020203" pitchFamily="34" charset="0"/>
              </a:rPr>
              <a:t>: Demonstrate that you're collaborative</a:t>
            </a:r>
          </a:p>
          <a:p>
            <a:pPr lvl="1">
              <a:spcAft>
                <a:spcPts val="600"/>
              </a:spcAft>
            </a:pPr>
            <a:r>
              <a:rPr lang="en-CA" b="1" dirty="0">
                <a:latin typeface="Segoe UI" panose="020B0502040204020203" pitchFamily="34" charset="0"/>
                <a:cs typeface="Segoe UI" panose="020B0502040204020203" pitchFamily="34" charset="0"/>
              </a:rPr>
              <a:t>Answer</a:t>
            </a:r>
            <a:r>
              <a:rPr lang="en-CA" dirty="0">
                <a:latin typeface="Segoe UI" panose="020B0502040204020203" pitchFamily="34" charset="0"/>
                <a:cs typeface="Segoe UI" panose="020B0502040204020203" pitchFamily="34" charset="0"/>
              </a:rPr>
              <a:t>: Use an example when you delivered a solid output together</a:t>
            </a:r>
          </a:p>
          <a:p>
            <a:r>
              <a:rPr lang="en-CA" b="1" dirty="0">
                <a:solidFill>
                  <a:schemeClr val="accent2"/>
                </a:solidFill>
                <a:latin typeface="Segoe UI" panose="020B0502040204020203" pitchFamily="34" charset="0"/>
                <a:cs typeface="Segoe UI" panose="020B0502040204020203" pitchFamily="34" charset="0"/>
              </a:rPr>
              <a:t>Describe a time you received harsh feedback.</a:t>
            </a:r>
          </a:p>
          <a:p>
            <a:pPr lvl="1"/>
            <a:r>
              <a:rPr lang="en-CA" b="1" dirty="0">
                <a:latin typeface="Segoe UI" panose="020B0502040204020203" pitchFamily="34" charset="0"/>
                <a:cs typeface="Segoe UI" panose="020B0502040204020203" pitchFamily="34" charset="0"/>
              </a:rPr>
              <a:t>Tip</a:t>
            </a:r>
            <a:r>
              <a:rPr lang="en-CA" dirty="0">
                <a:latin typeface="Segoe UI" panose="020B0502040204020203" pitchFamily="34" charset="0"/>
                <a:cs typeface="Segoe UI" panose="020B0502040204020203" pitchFamily="34" charset="0"/>
              </a:rPr>
              <a:t>: Show that you have the humility and self-awareness to hear criticism, learn from it, and put it into action</a:t>
            </a:r>
          </a:p>
          <a:p>
            <a:pPr lvl="1"/>
            <a:r>
              <a:rPr lang="en-CA" b="1" dirty="0">
                <a:latin typeface="Segoe UI" panose="020B0502040204020203" pitchFamily="34" charset="0"/>
                <a:cs typeface="Segoe UI" panose="020B0502040204020203" pitchFamily="34" charset="0"/>
              </a:rPr>
              <a:t>Answer</a:t>
            </a:r>
            <a:r>
              <a:rPr lang="en-CA" dirty="0">
                <a:latin typeface="Segoe UI" panose="020B0502040204020203" pitchFamily="34" charset="0"/>
                <a:cs typeface="Segoe UI" panose="020B0502040204020203" pitchFamily="34" charset="0"/>
              </a:rPr>
              <a:t>: Describe a time when you acted on the feedback quickly</a:t>
            </a:r>
          </a:p>
        </p:txBody>
      </p:sp>
    </p:spTree>
    <p:extLst>
      <p:ext uri="{BB962C8B-B14F-4D97-AF65-F5344CB8AC3E}">
        <p14:creationId xmlns:p14="http://schemas.microsoft.com/office/powerpoint/2010/main" val="379674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12683" cy="812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women sitting on a couch&#10;&#10;">
            <a:extLst>
              <a:ext uri="{FF2B5EF4-FFF2-40B4-BE49-F238E27FC236}">
                <a16:creationId xmlns:a16="http://schemas.microsoft.com/office/drawing/2014/main" id="{DDACA569-1A5C-5BC8-0626-1DCB122DEC13}"/>
              </a:ext>
            </a:extLst>
          </p:cNvPr>
          <p:cNvPicPr>
            <a:picLocks noChangeAspect="1"/>
          </p:cNvPicPr>
          <p:nvPr/>
        </p:nvPicPr>
        <p:blipFill>
          <a:blip r:embed="rId3">
            <a:extLst>
              <a:ext uri="{28A0092B-C50C-407E-A947-70E740481C1C}">
                <a14:useLocalDpi xmlns:a14="http://schemas.microsoft.com/office/drawing/2010/main" val="0"/>
              </a:ext>
            </a:extLst>
          </a:blip>
          <a:srcRect l="9147" r="25147" b="-1"/>
          <a:stretch>
            <a:fillRect/>
          </a:stretch>
        </p:blipFill>
        <p:spPr>
          <a:xfrm>
            <a:off x="1" y="10"/>
            <a:ext cx="10164455" cy="812164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87275" y="0"/>
            <a:ext cx="7428609" cy="81216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F54D27-C796-4AAC-BC12-B97D037FB862}"/>
              </a:ext>
            </a:extLst>
          </p:cNvPr>
          <p:cNvSpPr>
            <a:spLocks noGrp="1"/>
          </p:cNvSpPr>
          <p:nvPr>
            <p:ph type="title"/>
          </p:nvPr>
        </p:nvSpPr>
        <p:spPr>
          <a:xfrm>
            <a:off x="7917016" y="432403"/>
            <a:ext cx="4017778" cy="1284914"/>
          </a:xfrm>
        </p:spPr>
        <p:txBody>
          <a:bodyPr>
            <a:normAutofit/>
          </a:bodyPr>
          <a:lstStyle/>
          <a:p>
            <a:r>
              <a:rPr lang="en-CA" sz="3700" dirty="0">
                <a:latin typeface="Segoe UI" panose="020B0502040204020203" pitchFamily="34" charset="0"/>
                <a:cs typeface="Segoe UI" panose="020B0502040204020203" pitchFamily="34" charset="0"/>
              </a:rPr>
              <a:t>Network!</a:t>
            </a:r>
          </a:p>
        </p:txBody>
      </p:sp>
      <p:sp>
        <p:nvSpPr>
          <p:cNvPr id="3" name="Content Placeholder 2">
            <a:extLst>
              <a:ext uri="{FF2B5EF4-FFF2-40B4-BE49-F238E27FC236}">
                <a16:creationId xmlns:a16="http://schemas.microsoft.com/office/drawing/2014/main" id="{0D3AD748-8A7E-4044-8414-774AE86992AB}"/>
              </a:ext>
            </a:extLst>
          </p:cNvPr>
          <p:cNvSpPr>
            <a:spLocks noGrp="1"/>
          </p:cNvSpPr>
          <p:nvPr>
            <p:ph idx="1"/>
          </p:nvPr>
        </p:nvSpPr>
        <p:spPr>
          <a:xfrm>
            <a:off x="7917016" y="1816100"/>
            <a:ext cx="4592484" cy="6143868"/>
          </a:xfrm>
        </p:spPr>
        <p:txBody>
          <a:bodyPr>
            <a:normAutofit/>
          </a:bodyPr>
          <a:lstStyle/>
          <a:p>
            <a:pPr>
              <a:spcAft>
                <a:spcPts val="600"/>
              </a:spcAft>
            </a:pPr>
            <a:r>
              <a:rPr lang="en-CA" sz="1900" dirty="0">
                <a:latin typeface="Segoe UI" panose="020B0502040204020203" pitchFamily="34" charset="0"/>
                <a:cs typeface="Segoe UI" panose="020B0502040204020203" pitchFamily="34" charset="0"/>
              </a:rPr>
              <a:t>Be proud and talk about your talent and experience any chance you get</a:t>
            </a:r>
          </a:p>
          <a:p>
            <a:pPr>
              <a:spcAft>
                <a:spcPts val="600"/>
              </a:spcAft>
            </a:pPr>
            <a:r>
              <a:rPr lang="en-CA" sz="1900" dirty="0">
                <a:latin typeface="Segoe UI" panose="020B0502040204020203" pitchFamily="34" charset="0"/>
                <a:cs typeface="Segoe UI" panose="020B0502040204020203" pitchFamily="34" charset="0"/>
              </a:rPr>
              <a:t>Reach out to anyone you have met and ask if you can send your resume for possible opportunities or referrals</a:t>
            </a:r>
          </a:p>
          <a:p>
            <a:pPr>
              <a:spcAft>
                <a:spcPts val="600"/>
              </a:spcAft>
            </a:pPr>
            <a:r>
              <a:rPr lang="en-CA" sz="1900" dirty="0">
                <a:latin typeface="Segoe UI" panose="020B0502040204020203" pitchFamily="34" charset="0"/>
                <a:cs typeface="Segoe UI" panose="020B0502040204020203" pitchFamily="34" charset="0"/>
              </a:rPr>
              <a:t>Become a member of the Informal Facebook group </a:t>
            </a:r>
            <a:r>
              <a:rPr lang="en-CA" sz="1900" dirty="0">
                <a:latin typeface="Segoe UI" panose="020B0502040204020203" pitchFamily="34" charset="0"/>
                <a:cs typeface="Segoe UI" panose="020B0502040204020203" pitchFamily="34" charset="0"/>
                <a:hlinkClick r:id="rId4"/>
              </a:rPr>
              <a:t>GOC Informal Retention of Indigenous Employees</a:t>
            </a:r>
            <a:r>
              <a:rPr lang="en-CA" sz="1900" dirty="0">
                <a:latin typeface="Segoe UI" panose="020B0502040204020203" pitchFamily="34" charset="0"/>
                <a:cs typeface="Segoe UI" panose="020B0502040204020203" pitchFamily="34" charset="0"/>
              </a:rPr>
              <a:t>. Many opportunities are posted here and it’s a great place to network.</a:t>
            </a:r>
          </a:p>
          <a:p>
            <a:pPr>
              <a:spcAft>
                <a:spcPts val="600"/>
              </a:spcAft>
            </a:pPr>
            <a:r>
              <a:rPr lang="en-CA" sz="1900" dirty="0">
                <a:latin typeface="Segoe UI" panose="020B0502040204020203" pitchFamily="34" charset="0"/>
                <a:cs typeface="Segoe UI" panose="020B0502040204020203" pitchFamily="34" charset="0"/>
              </a:rPr>
              <a:t>Make sure you contact the Indigenous Centre of Expertise so we can add you to the ICP.</a:t>
            </a:r>
          </a:p>
          <a:p>
            <a:pPr>
              <a:spcAft>
                <a:spcPts val="600"/>
              </a:spcAft>
            </a:pPr>
            <a:r>
              <a:rPr lang="en-CA" sz="1900" dirty="0">
                <a:latin typeface="Segoe UI" panose="020B0502040204020203" pitchFamily="34" charset="0"/>
                <a:cs typeface="Segoe UI" panose="020B0502040204020203" pitchFamily="34" charset="0"/>
              </a:rPr>
              <a:t>Stand out! Speak to leaders; participate in events; ask questions; and conduct yourself professionally.</a:t>
            </a:r>
          </a:p>
        </p:txBody>
      </p:sp>
      <p:sp>
        <p:nvSpPr>
          <p:cNvPr id="4" name="Slide Number Placeholder 3">
            <a:extLst>
              <a:ext uri="{FF2B5EF4-FFF2-40B4-BE49-F238E27FC236}">
                <a16:creationId xmlns:a16="http://schemas.microsoft.com/office/drawing/2014/main" id="{D3F52468-6DBE-209C-18F4-3AD9AF63928B}"/>
              </a:ext>
            </a:extLst>
          </p:cNvPr>
          <p:cNvSpPr>
            <a:spLocks noGrp="1"/>
          </p:cNvSpPr>
          <p:nvPr>
            <p:ph type="sldNum" sz="quarter" idx="12"/>
          </p:nvPr>
        </p:nvSpPr>
        <p:spPr>
          <a:xfrm>
            <a:off x="9051220" y="7527566"/>
            <a:ext cx="2883575" cy="432403"/>
          </a:xfrm>
        </p:spPr>
        <p:txBody>
          <a:bodyPr>
            <a:normAutofit/>
          </a:bodyPr>
          <a:lstStyle/>
          <a:p>
            <a:pPr>
              <a:spcAft>
                <a:spcPts val="600"/>
              </a:spcAft>
            </a:pPr>
            <a:fld id="{D84A5B15-C6B4-4F19-8A81-2103BFA33481}" type="slidenum">
              <a:rPr lang="en-CA" smtClean="0"/>
              <a:pPr>
                <a:spcAft>
                  <a:spcPts val="600"/>
                </a:spcAft>
              </a:pPr>
              <a:t>29</a:t>
            </a:fld>
            <a:endParaRPr lang="en-CA"/>
          </a:p>
        </p:txBody>
      </p:sp>
    </p:spTree>
    <p:extLst>
      <p:ext uri="{BB962C8B-B14F-4D97-AF65-F5344CB8AC3E}">
        <p14:creationId xmlns:p14="http://schemas.microsoft.com/office/powerpoint/2010/main" val="164705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76DD-FCE2-F1AD-A50D-3B9C63CE0A3D}"/>
              </a:ext>
            </a:extLst>
          </p:cNvPr>
          <p:cNvSpPr>
            <a:spLocks noGrp="1"/>
          </p:cNvSpPr>
          <p:nvPr>
            <p:ph type="title"/>
          </p:nvPr>
        </p:nvSpPr>
        <p:spPr>
          <a:xfrm>
            <a:off x="881093" y="432403"/>
            <a:ext cx="11053703" cy="1569810"/>
          </a:xfrm>
        </p:spPr>
        <p:txBody>
          <a:bodyPr/>
          <a:lstStyle/>
          <a:p>
            <a:r>
              <a:rPr lang="en-CA" dirty="0">
                <a:latin typeface="Segoe UI" panose="020B0502040204020203" pitchFamily="34" charset="0"/>
                <a:cs typeface="Segoe UI" panose="020B0502040204020203" pitchFamily="34" charset="0"/>
              </a:rPr>
              <a:t>Approaches to getting hired</a:t>
            </a:r>
          </a:p>
        </p:txBody>
      </p:sp>
      <p:graphicFrame>
        <p:nvGraphicFramePr>
          <p:cNvPr id="4" name="Espace réservé du contenu 8">
            <a:extLst>
              <a:ext uri="{FF2B5EF4-FFF2-40B4-BE49-F238E27FC236}">
                <a16:creationId xmlns:a16="http://schemas.microsoft.com/office/drawing/2014/main" id="{84171AE8-D1E5-FBAF-B14A-BD56156572A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45664454"/>
              </p:ext>
            </p:extLst>
          </p:nvPr>
        </p:nvGraphicFramePr>
        <p:xfrm>
          <a:off x="1195753" y="2162176"/>
          <a:ext cx="10739071" cy="4889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20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B29F-43C1-E06C-A5AB-3ADA1B6149F0}"/>
              </a:ext>
            </a:extLst>
          </p:cNvPr>
          <p:cNvSpPr>
            <a:spLocks noGrp="1"/>
          </p:cNvSpPr>
          <p:nvPr>
            <p:ph type="title"/>
          </p:nvPr>
        </p:nvSpPr>
        <p:spPr/>
        <p:txBody>
          <a:bodyPr/>
          <a:lstStyle/>
          <a:p>
            <a:r>
              <a:rPr lang="en-CA" dirty="0">
                <a:latin typeface="Segoe UI" panose="020B0502040204020203" pitchFamily="34" charset="0"/>
                <a:cs typeface="Segoe UI" panose="020B0502040204020203" pitchFamily="34" charset="0"/>
              </a:rPr>
              <a:t>Resources for development</a:t>
            </a:r>
          </a:p>
        </p:txBody>
      </p:sp>
      <p:sp>
        <p:nvSpPr>
          <p:cNvPr id="3" name="Content Placeholder 2">
            <a:extLst>
              <a:ext uri="{FF2B5EF4-FFF2-40B4-BE49-F238E27FC236}">
                <a16:creationId xmlns:a16="http://schemas.microsoft.com/office/drawing/2014/main" id="{6F058BEB-CE3E-4E44-1476-CA5EB4CAC0E7}"/>
              </a:ext>
            </a:extLst>
          </p:cNvPr>
          <p:cNvSpPr>
            <a:spLocks noGrp="1"/>
          </p:cNvSpPr>
          <p:nvPr>
            <p:ph idx="1"/>
          </p:nvPr>
        </p:nvSpPr>
        <p:spPr/>
        <p:txBody>
          <a:bodyPr>
            <a:normAutofit/>
          </a:bodyPr>
          <a:lstStyle/>
          <a:p>
            <a:r>
              <a:rPr lang="en-CA" dirty="0">
                <a:latin typeface="Segoe UI" panose="020B0502040204020203" pitchFamily="34" charset="0"/>
                <a:cs typeface="Segoe UI" panose="020B0502040204020203" pitchFamily="34" charset="0"/>
              </a:rPr>
              <a:t>Learning French or English:</a:t>
            </a:r>
          </a:p>
          <a:p>
            <a:pPr lvl="1"/>
            <a:r>
              <a:rPr lang="en-CA" dirty="0" err="1">
                <a:latin typeface="Segoe UI" panose="020B0502040204020203" pitchFamily="34" charset="0"/>
                <a:cs typeface="Segoe UI" panose="020B0502040204020203" pitchFamily="34" charset="0"/>
                <a:hlinkClick r:id="rId3"/>
              </a:rPr>
              <a:t>Mauril</a:t>
            </a:r>
            <a:r>
              <a:rPr lang="en-CA" dirty="0">
                <a:latin typeface="Segoe UI" panose="020B0502040204020203" pitchFamily="34" charset="0"/>
                <a:cs typeface="Segoe UI" panose="020B0502040204020203" pitchFamily="34" charset="0"/>
                <a:hlinkClick r:id="rId3"/>
              </a:rPr>
              <a:t> App | Learn French and English for free</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4"/>
              </a:rPr>
              <a:t>Resources of the Language Portal of Canada</a:t>
            </a:r>
            <a:endParaRPr lang="en-CA" dirty="0">
              <a:latin typeface="Segoe UI" panose="020B0502040204020203" pitchFamily="34" charset="0"/>
              <a:cs typeface="Segoe UI" panose="020B0502040204020203" pitchFamily="34" charset="0"/>
            </a:endParaRPr>
          </a:p>
          <a:p>
            <a:pPr lvl="1">
              <a:spcAft>
                <a:spcPts val="600"/>
              </a:spcAft>
            </a:pPr>
            <a:r>
              <a:rPr lang="en-CA" dirty="0">
                <a:latin typeface="Segoe UI" panose="020B0502040204020203" pitchFamily="34" charset="0"/>
                <a:cs typeface="Segoe UI" panose="020B0502040204020203" pitchFamily="34" charset="0"/>
                <a:hlinkClick r:id="rId5"/>
              </a:rPr>
              <a:t>Language maintenance tools – CSPS</a:t>
            </a:r>
            <a:endParaRPr lang="en-CA" dirty="0">
              <a:latin typeface="Segoe UI" panose="020B0502040204020203" pitchFamily="34" charset="0"/>
              <a:cs typeface="Segoe UI" panose="020B0502040204020203" pitchFamily="34" charset="0"/>
            </a:endParaRPr>
          </a:p>
          <a:p>
            <a:pPr>
              <a:spcBef>
                <a:spcPts val="1200"/>
              </a:spcBef>
            </a:pPr>
            <a:r>
              <a:rPr lang="en-CA" dirty="0">
                <a:latin typeface="Segoe UI" panose="020B0502040204020203" pitchFamily="34" charset="0"/>
                <a:cs typeface="Segoe UI" panose="020B0502040204020203" pitchFamily="34" charset="0"/>
              </a:rPr>
              <a:t>Interviewing skills</a:t>
            </a:r>
          </a:p>
          <a:p>
            <a:pPr lvl="1"/>
            <a:r>
              <a:rPr lang="en-CA" dirty="0">
                <a:latin typeface="Segoe UI" panose="020B0502040204020203" pitchFamily="34" charset="0"/>
                <a:cs typeface="Segoe UI" panose="020B0502040204020203" pitchFamily="34" charset="0"/>
                <a:hlinkClick r:id="rId6"/>
              </a:rPr>
              <a:t>Career Development for Canadian Public Servants (apolitical.co)</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7"/>
              </a:rPr>
              <a:t>How to master interview skills in the Canadian public service </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8"/>
              </a:rPr>
              <a:t>How to ace an interview in the Canadian public service</a:t>
            </a:r>
            <a:endParaRPr lang="en-CA" dirty="0">
              <a:latin typeface="Segoe UI" panose="020B0502040204020203" pitchFamily="34" charset="0"/>
              <a:cs typeface="Segoe UI" panose="020B0502040204020203" pitchFamily="34" charset="0"/>
            </a:endParaRPr>
          </a:p>
          <a:p>
            <a:pPr lvl="1"/>
            <a:r>
              <a:rPr lang="en-CA" dirty="0">
                <a:latin typeface="Segoe UI" panose="020B0502040204020203" pitchFamily="34" charset="0"/>
                <a:cs typeface="Segoe UI" panose="020B0502040204020203" pitchFamily="34" charset="0"/>
                <a:hlinkClick r:id="rId9"/>
              </a:rPr>
              <a:t>Applying to Government of Canada Jobs </a:t>
            </a:r>
            <a:endParaRPr lang="en-CA" dirty="0">
              <a:latin typeface="Segoe UI" panose="020B0502040204020203" pitchFamily="34" charset="0"/>
              <a:cs typeface="Segoe UI" panose="020B0502040204020203" pitchFamily="34" charset="0"/>
            </a:endParaRPr>
          </a:p>
          <a:p>
            <a:pPr lvl="1">
              <a:spcAft>
                <a:spcPts val="600"/>
              </a:spcAft>
            </a:pPr>
            <a:r>
              <a:rPr lang="en-CA" dirty="0">
                <a:latin typeface="Segoe UI" panose="020B0502040204020203" pitchFamily="34" charset="0"/>
                <a:cs typeface="Segoe UI" panose="020B0502040204020203" pitchFamily="34" charset="0"/>
                <a:hlinkClick r:id="rId10"/>
              </a:rPr>
              <a:t>Alex's Tips on How to Apply to a GC Job </a:t>
            </a:r>
            <a:endParaRPr lang="en-CA" dirty="0">
              <a:latin typeface="Segoe UI" panose="020B0502040204020203" pitchFamily="34" charset="0"/>
              <a:cs typeface="Segoe UI" panose="020B0502040204020203" pitchFamily="34" charset="0"/>
            </a:endParaRPr>
          </a:p>
          <a:p>
            <a:pPr marL="457200" lvl="1" indent="0">
              <a:buNone/>
            </a:pPr>
            <a:endParaRPr lang="en-CA" dirty="0"/>
          </a:p>
        </p:txBody>
      </p:sp>
    </p:spTree>
    <p:extLst>
      <p:ext uri="{BB962C8B-B14F-4D97-AF65-F5344CB8AC3E}">
        <p14:creationId xmlns:p14="http://schemas.microsoft.com/office/powerpoint/2010/main" val="1599140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6C56-8241-EF56-1DE8-308011DF7F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946AE0-870E-A8E0-692C-312D252AAC56}"/>
              </a:ext>
            </a:extLst>
          </p:cNvPr>
          <p:cNvSpPr>
            <a:spLocks noGrp="1"/>
          </p:cNvSpPr>
          <p:nvPr>
            <p:ph type="title"/>
          </p:nvPr>
        </p:nvSpPr>
        <p:spPr>
          <a:xfrm>
            <a:off x="881093" y="128576"/>
            <a:ext cx="11053703" cy="1569810"/>
          </a:xfrm>
        </p:spPr>
        <p:txBody>
          <a:bodyPr anchor="ctr">
            <a:normAutofit/>
          </a:bodyPr>
          <a:lstStyle>
            <a:defPPr>
              <a:defRPr lang="en-US"/>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r>
              <a:rPr lang="en-CA" sz="4400" dirty="0">
                <a:latin typeface="Segoe UI" panose="020B0502040204020203" pitchFamily="34" charset="0"/>
                <a:cs typeface="Segoe UI" panose="020B0502040204020203" pitchFamily="34" charset="0"/>
              </a:rPr>
              <a:t>Your feedback is important!</a:t>
            </a:r>
          </a:p>
        </p:txBody>
      </p:sp>
      <p:sp>
        <p:nvSpPr>
          <p:cNvPr id="10" name="Text Placeholder 9">
            <a:extLst>
              <a:ext uri="{FF2B5EF4-FFF2-40B4-BE49-F238E27FC236}">
                <a16:creationId xmlns:a16="http://schemas.microsoft.com/office/drawing/2014/main" id="{6089E8CF-EAC9-7F55-1B81-BC59AB34B87B}"/>
              </a:ext>
            </a:extLst>
          </p:cNvPr>
          <p:cNvSpPr>
            <a:spLocks noGrp="1"/>
          </p:cNvSpPr>
          <p:nvPr>
            <p:ph idx="1"/>
          </p:nvPr>
        </p:nvSpPr>
        <p:spPr>
          <a:xfrm>
            <a:off x="1194816" y="2713620"/>
            <a:ext cx="5526851" cy="5153112"/>
          </a:xfrm>
        </p:spPr>
        <p:txBody>
          <a:bodyPr/>
          <a:lstStyle/>
          <a:p>
            <a:pPr>
              <a:spcAft>
                <a:spcPts val="1800"/>
              </a:spcAft>
            </a:pPr>
            <a:r>
              <a:rPr lang="en-CA" sz="3200" dirty="0">
                <a:latin typeface="Segoe UI" panose="020B0502040204020203" pitchFamily="34" charset="0"/>
                <a:cs typeface="Segoe UI" panose="020B0502040204020203" pitchFamily="34" charset="0"/>
              </a:rPr>
              <a:t>Thank you for participating in our activity!</a:t>
            </a:r>
          </a:p>
          <a:p>
            <a:r>
              <a:rPr lang="en-CA" sz="3200" dirty="0">
                <a:latin typeface="Segoe UI" panose="020B0502040204020203" pitchFamily="34" charset="0"/>
                <a:cs typeface="Segoe UI" panose="020B0502040204020203" pitchFamily="34" charset="0"/>
              </a:rPr>
              <a:t>Please take a few minutes to answer out short </a:t>
            </a:r>
            <a:r>
              <a:rPr lang="en-CA" sz="3200" dirty="0">
                <a:solidFill>
                  <a:schemeClr val="accent2"/>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questionnaire</a:t>
            </a:r>
            <a:r>
              <a:rPr lang="en-CA" sz="3200" dirty="0">
                <a:solidFill>
                  <a:schemeClr val="accent2"/>
                </a:solidFill>
                <a:latin typeface="Segoe UI" panose="020B0502040204020203" pitchFamily="34" charset="0"/>
                <a:cs typeface="Segoe UI" panose="020B0502040204020203" pitchFamily="34" charset="0"/>
              </a:rPr>
              <a:t> </a:t>
            </a:r>
          </a:p>
          <a:p>
            <a:endParaRPr lang="en-CA" sz="3200" dirty="0">
              <a:highlight>
                <a:srgbClr val="FFFF00"/>
              </a:highlight>
              <a:latin typeface="Segoe UI" panose="020B0502040204020203" pitchFamily="34" charset="0"/>
              <a:cs typeface="Segoe UI" panose="020B0502040204020203" pitchFamily="34" charset="0"/>
            </a:endParaRPr>
          </a:p>
          <a:p>
            <a:pPr marL="0" indent="0">
              <a:buNone/>
            </a:pPr>
            <a:endParaRPr lang="en-CA" dirty="0"/>
          </a:p>
        </p:txBody>
      </p:sp>
      <p:sp>
        <p:nvSpPr>
          <p:cNvPr id="4" name="Espace réservé du numéro de diapositive 3">
            <a:extLst>
              <a:ext uri="{FF2B5EF4-FFF2-40B4-BE49-F238E27FC236}">
                <a16:creationId xmlns:a16="http://schemas.microsoft.com/office/drawing/2014/main" id="{2F700B15-8928-2773-DA14-5542541EC294}"/>
              </a:ext>
            </a:extLst>
          </p:cNvPr>
          <p:cNvSpPr>
            <a:spLocks noGrp="1"/>
          </p:cNvSpPr>
          <p:nvPr>
            <p:ph type="sldNum" sz="quarter" idx="12"/>
          </p:nvPr>
        </p:nvSpPr>
        <p:spPr/>
        <p:txBody>
          <a:bodyPr>
            <a:normAutofit/>
          </a:bodyPr>
          <a:lstStyle>
            <a:defPPr>
              <a:defRPr lang="en-US"/>
            </a:defPPr>
            <a:lvl1pPr marL="0" algn="l" defTabSz="1056378" rtl="0" eaLnBrk="1" latinLnBrk="0" hangingPunct="1">
              <a:defRPr sz="2079" kern="1200">
                <a:solidFill>
                  <a:schemeClr val="tx1"/>
                </a:solidFill>
                <a:latin typeface="+mn-lt"/>
                <a:ea typeface="+mn-ea"/>
                <a:cs typeface="+mn-cs"/>
              </a:defRPr>
            </a:lvl1pPr>
            <a:lvl2pPr marL="528189" algn="l" defTabSz="1056378" rtl="0" eaLnBrk="1" latinLnBrk="0" hangingPunct="1">
              <a:defRPr sz="2079" kern="1200">
                <a:solidFill>
                  <a:schemeClr val="tx1"/>
                </a:solidFill>
                <a:latin typeface="+mn-lt"/>
                <a:ea typeface="+mn-ea"/>
                <a:cs typeface="+mn-cs"/>
              </a:defRPr>
            </a:lvl2pPr>
            <a:lvl3pPr marL="1056378" algn="l" defTabSz="1056378" rtl="0" eaLnBrk="1" latinLnBrk="0" hangingPunct="1">
              <a:defRPr sz="2079" kern="1200">
                <a:solidFill>
                  <a:schemeClr val="tx1"/>
                </a:solidFill>
                <a:latin typeface="+mn-lt"/>
                <a:ea typeface="+mn-ea"/>
                <a:cs typeface="+mn-cs"/>
              </a:defRPr>
            </a:lvl3pPr>
            <a:lvl4pPr marL="1584566" algn="l" defTabSz="1056378" rtl="0" eaLnBrk="1" latinLnBrk="0" hangingPunct="1">
              <a:defRPr sz="2079" kern="1200">
                <a:solidFill>
                  <a:schemeClr val="tx1"/>
                </a:solidFill>
                <a:latin typeface="+mn-lt"/>
                <a:ea typeface="+mn-ea"/>
                <a:cs typeface="+mn-cs"/>
              </a:defRPr>
            </a:lvl4pPr>
            <a:lvl5pPr marL="2112755" algn="l" defTabSz="1056378" rtl="0" eaLnBrk="1" latinLnBrk="0" hangingPunct="1">
              <a:defRPr sz="2079" kern="1200">
                <a:solidFill>
                  <a:schemeClr val="tx1"/>
                </a:solidFill>
                <a:latin typeface="+mn-lt"/>
                <a:ea typeface="+mn-ea"/>
                <a:cs typeface="+mn-cs"/>
              </a:defRPr>
            </a:lvl5pPr>
            <a:lvl6pPr marL="2640944" algn="l" defTabSz="1056378" rtl="0" eaLnBrk="1" latinLnBrk="0" hangingPunct="1">
              <a:defRPr sz="2079" kern="1200">
                <a:solidFill>
                  <a:schemeClr val="tx1"/>
                </a:solidFill>
                <a:latin typeface="+mn-lt"/>
                <a:ea typeface="+mn-ea"/>
                <a:cs typeface="+mn-cs"/>
              </a:defRPr>
            </a:lvl6pPr>
            <a:lvl7pPr marL="3169134" algn="l" defTabSz="1056378" rtl="0" eaLnBrk="1" latinLnBrk="0" hangingPunct="1">
              <a:defRPr sz="2079" kern="1200">
                <a:solidFill>
                  <a:schemeClr val="tx1"/>
                </a:solidFill>
                <a:latin typeface="+mn-lt"/>
                <a:ea typeface="+mn-ea"/>
                <a:cs typeface="+mn-cs"/>
              </a:defRPr>
            </a:lvl7pPr>
            <a:lvl8pPr marL="3697323" algn="l" defTabSz="1056378" rtl="0" eaLnBrk="1" latinLnBrk="0" hangingPunct="1">
              <a:defRPr sz="2079" kern="1200">
                <a:solidFill>
                  <a:schemeClr val="tx1"/>
                </a:solidFill>
                <a:latin typeface="+mn-lt"/>
                <a:ea typeface="+mn-ea"/>
                <a:cs typeface="+mn-cs"/>
              </a:defRPr>
            </a:lvl8pPr>
            <a:lvl9pPr marL="4225511" algn="l" defTabSz="1056378" rtl="0" eaLnBrk="1" latinLnBrk="0" hangingPunct="1">
              <a:defRPr sz="2079" kern="1200">
                <a:solidFill>
                  <a:schemeClr val="tx1"/>
                </a:solidFill>
                <a:latin typeface="+mn-lt"/>
                <a:ea typeface="+mn-ea"/>
                <a:cs typeface="+mn-cs"/>
              </a:defRPr>
            </a:lvl9pPr>
          </a:lstStyle>
          <a:p>
            <a:pPr>
              <a:spcAft>
                <a:spcPts val="600"/>
              </a:spcAft>
            </a:pPr>
            <a:fld id="{C9E7B19F-562E-4687-915F-44F4066EA527}" type="slidenum">
              <a:rPr lang="en-CA" smtClean="0"/>
              <a:pPr>
                <a:spcAft>
                  <a:spcPts val="600"/>
                </a:spcAft>
              </a:pPr>
              <a:t>31</a:t>
            </a:fld>
            <a:endParaRPr lang="en-CA"/>
          </a:p>
        </p:txBody>
      </p:sp>
      <p:pic>
        <p:nvPicPr>
          <p:cNvPr id="6" name="Graphic 5" descr="Clipboard Checked with solid fill">
            <a:extLst>
              <a:ext uri="{FF2B5EF4-FFF2-40B4-BE49-F238E27FC236}">
                <a16:creationId xmlns:a16="http://schemas.microsoft.com/office/drawing/2014/main" id="{80A20662-F05A-31A3-2B05-7E35579D4D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400" y="319764"/>
            <a:ext cx="3449749" cy="3449749"/>
          </a:xfrm>
          <a:prstGeom prst="rect">
            <a:avLst/>
          </a:prstGeom>
        </p:spPr>
      </p:pic>
      <p:sp>
        <p:nvSpPr>
          <p:cNvPr id="3" name="Rectangle 2">
            <a:extLst>
              <a:ext uri="{FF2B5EF4-FFF2-40B4-BE49-F238E27FC236}">
                <a16:creationId xmlns:a16="http://schemas.microsoft.com/office/drawing/2014/main" id="{DB55274A-354D-C2CA-F0F0-7FF2A7CF1955}"/>
              </a:ext>
            </a:extLst>
          </p:cNvPr>
          <p:cNvSpPr>
            <a:spLocks noChangeArrowheads="1"/>
          </p:cNvSpPr>
          <p:nvPr/>
        </p:nvSpPr>
        <p:spPr bwMode="auto">
          <a:xfrm>
            <a:off x="502023" y="-71766"/>
            <a:ext cx="12815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25" name="Image 1">
            <a:extLst>
              <a:ext uri="{FF2B5EF4-FFF2-40B4-BE49-F238E27FC236}">
                <a16:creationId xmlns:a16="http://schemas.microsoft.com/office/drawing/2014/main" id="{7D9559DD-870A-C525-5B0A-9CAE0AAA9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2841" y="4073906"/>
            <a:ext cx="2700171" cy="2667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80CA21A-84D2-E26D-950D-4F0F16D30152}"/>
              </a:ext>
            </a:extLst>
          </p:cNvPr>
          <p:cNvSpPr>
            <a:spLocks noChangeArrowheads="1"/>
          </p:cNvSpPr>
          <p:nvPr/>
        </p:nvSpPr>
        <p:spPr bwMode="auto">
          <a:xfrm>
            <a:off x="502023" y="1957059"/>
            <a:ext cx="128158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7" name="Forme libre : forme 6">
            <a:extLst>
              <a:ext uri="{FF2B5EF4-FFF2-40B4-BE49-F238E27FC236}">
                <a16:creationId xmlns:a16="http://schemas.microsoft.com/office/drawing/2014/main" id="{60683665-ABD0-9896-FF9C-63C66B733DFA}"/>
              </a:ext>
            </a:extLst>
          </p:cNvPr>
          <p:cNvSpPr/>
          <p:nvPr/>
        </p:nvSpPr>
        <p:spPr>
          <a:xfrm>
            <a:off x="1194816" y="1911332"/>
            <a:ext cx="5213128" cy="45719"/>
          </a:xfrm>
          <a:custGeom>
            <a:avLst/>
            <a:gdLst>
              <a:gd name="connsiteX0" fmla="*/ 0 w 3913632"/>
              <a:gd name="connsiteY0" fmla="*/ 135592 h 147784"/>
              <a:gd name="connsiteX1" fmla="*/ 73152 w 3913632"/>
              <a:gd name="connsiteY1" fmla="*/ 111208 h 147784"/>
              <a:gd name="connsiteX2" fmla="*/ 231648 w 3913632"/>
              <a:gd name="connsiteY2" fmla="*/ 38056 h 147784"/>
              <a:gd name="connsiteX3" fmla="*/ 365760 w 3913632"/>
              <a:gd name="connsiteY3" fmla="*/ 25864 h 147784"/>
              <a:gd name="connsiteX4" fmla="*/ 536448 w 3913632"/>
              <a:gd name="connsiteY4" fmla="*/ 38056 h 147784"/>
              <a:gd name="connsiteX5" fmla="*/ 597408 w 3913632"/>
              <a:gd name="connsiteY5" fmla="*/ 62440 h 147784"/>
              <a:gd name="connsiteX6" fmla="*/ 707136 w 3913632"/>
              <a:gd name="connsiteY6" fmla="*/ 86824 h 147784"/>
              <a:gd name="connsiteX7" fmla="*/ 780288 w 3913632"/>
              <a:gd name="connsiteY7" fmla="*/ 111208 h 147784"/>
              <a:gd name="connsiteX8" fmla="*/ 841248 w 3913632"/>
              <a:gd name="connsiteY8" fmla="*/ 123400 h 147784"/>
              <a:gd name="connsiteX9" fmla="*/ 938784 w 3913632"/>
              <a:gd name="connsiteY9" fmla="*/ 147784 h 147784"/>
              <a:gd name="connsiteX10" fmla="*/ 1450848 w 3913632"/>
              <a:gd name="connsiteY10" fmla="*/ 135592 h 147784"/>
              <a:gd name="connsiteX11" fmla="*/ 1536192 w 3913632"/>
              <a:gd name="connsiteY11" fmla="*/ 111208 h 147784"/>
              <a:gd name="connsiteX12" fmla="*/ 1682496 w 3913632"/>
              <a:gd name="connsiteY12" fmla="*/ 62440 h 147784"/>
              <a:gd name="connsiteX13" fmla="*/ 1755648 w 3913632"/>
              <a:gd name="connsiteY13" fmla="*/ 38056 h 147784"/>
              <a:gd name="connsiteX14" fmla="*/ 1950720 w 3913632"/>
              <a:gd name="connsiteY14" fmla="*/ 25864 h 147784"/>
              <a:gd name="connsiteX15" fmla="*/ 2462784 w 3913632"/>
              <a:gd name="connsiteY15" fmla="*/ 38056 h 147784"/>
              <a:gd name="connsiteX16" fmla="*/ 2621280 w 3913632"/>
              <a:gd name="connsiteY16" fmla="*/ 62440 h 147784"/>
              <a:gd name="connsiteX17" fmla="*/ 2657856 w 3913632"/>
              <a:gd name="connsiteY17" fmla="*/ 74632 h 147784"/>
              <a:gd name="connsiteX18" fmla="*/ 2731008 w 3913632"/>
              <a:gd name="connsiteY18" fmla="*/ 86824 h 147784"/>
              <a:gd name="connsiteX19" fmla="*/ 2913888 w 3913632"/>
              <a:gd name="connsiteY19" fmla="*/ 123400 h 147784"/>
              <a:gd name="connsiteX20" fmla="*/ 3133344 w 3913632"/>
              <a:gd name="connsiteY20" fmla="*/ 111208 h 147784"/>
              <a:gd name="connsiteX21" fmla="*/ 3194304 w 3913632"/>
              <a:gd name="connsiteY21" fmla="*/ 86824 h 147784"/>
              <a:gd name="connsiteX22" fmla="*/ 3352800 w 3913632"/>
              <a:gd name="connsiteY22" fmla="*/ 50248 h 147784"/>
              <a:gd name="connsiteX23" fmla="*/ 3438144 w 3913632"/>
              <a:gd name="connsiteY23" fmla="*/ 13672 h 147784"/>
              <a:gd name="connsiteX24" fmla="*/ 3755136 w 3913632"/>
              <a:gd name="connsiteY24" fmla="*/ 25864 h 147784"/>
              <a:gd name="connsiteX25" fmla="*/ 3913632 w 3913632"/>
              <a:gd name="connsiteY25" fmla="*/ 50248 h 1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13632" h="147784">
                <a:moveTo>
                  <a:pt x="0" y="135592"/>
                </a:moveTo>
                <a:cubicBezTo>
                  <a:pt x="24384" y="127464"/>
                  <a:pt x="49527" y="121333"/>
                  <a:pt x="73152" y="111208"/>
                </a:cubicBezTo>
                <a:cubicBezTo>
                  <a:pt x="86302" y="105572"/>
                  <a:pt x="199531" y="44078"/>
                  <a:pt x="231648" y="38056"/>
                </a:cubicBezTo>
                <a:cubicBezTo>
                  <a:pt x="275768" y="29784"/>
                  <a:pt x="321056" y="29928"/>
                  <a:pt x="365760" y="25864"/>
                </a:cubicBezTo>
                <a:cubicBezTo>
                  <a:pt x="422656" y="29928"/>
                  <a:pt x="480105" y="29160"/>
                  <a:pt x="536448" y="38056"/>
                </a:cubicBezTo>
                <a:cubicBezTo>
                  <a:pt x="558065" y="41469"/>
                  <a:pt x="576646" y="55519"/>
                  <a:pt x="597408" y="62440"/>
                </a:cubicBezTo>
                <a:cubicBezTo>
                  <a:pt x="646676" y="78863"/>
                  <a:pt x="653989" y="72329"/>
                  <a:pt x="707136" y="86824"/>
                </a:cubicBezTo>
                <a:cubicBezTo>
                  <a:pt x="731933" y="93587"/>
                  <a:pt x="755491" y="104445"/>
                  <a:pt x="780288" y="111208"/>
                </a:cubicBezTo>
                <a:cubicBezTo>
                  <a:pt x="800280" y="116660"/>
                  <a:pt x="821144" y="118374"/>
                  <a:pt x="841248" y="123400"/>
                </a:cubicBezTo>
                <a:cubicBezTo>
                  <a:pt x="991208" y="160890"/>
                  <a:pt x="714095" y="102846"/>
                  <a:pt x="938784" y="147784"/>
                </a:cubicBezTo>
                <a:cubicBezTo>
                  <a:pt x="1109472" y="143720"/>
                  <a:pt x="1280431" y="146026"/>
                  <a:pt x="1450848" y="135592"/>
                </a:cubicBezTo>
                <a:cubicBezTo>
                  <a:pt x="1480379" y="133784"/>
                  <a:pt x="1507979" y="120117"/>
                  <a:pt x="1536192" y="111208"/>
                </a:cubicBezTo>
                <a:cubicBezTo>
                  <a:pt x="1585212" y="95728"/>
                  <a:pt x="1633728" y="78696"/>
                  <a:pt x="1682496" y="62440"/>
                </a:cubicBezTo>
                <a:cubicBezTo>
                  <a:pt x="1706880" y="54312"/>
                  <a:pt x="1729995" y="39659"/>
                  <a:pt x="1755648" y="38056"/>
                </a:cubicBezTo>
                <a:lnTo>
                  <a:pt x="1950720" y="25864"/>
                </a:lnTo>
                <a:lnTo>
                  <a:pt x="2462784" y="38056"/>
                </a:lnTo>
                <a:cubicBezTo>
                  <a:pt x="2498036" y="39466"/>
                  <a:pt x="2580588" y="52267"/>
                  <a:pt x="2621280" y="62440"/>
                </a:cubicBezTo>
                <a:cubicBezTo>
                  <a:pt x="2633748" y="65557"/>
                  <a:pt x="2645311" y="71844"/>
                  <a:pt x="2657856" y="74632"/>
                </a:cubicBezTo>
                <a:cubicBezTo>
                  <a:pt x="2681988" y="79995"/>
                  <a:pt x="2706836" y="81644"/>
                  <a:pt x="2731008" y="86824"/>
                </a:cubicBezTo>
                <a:cubicBezTo>
                  <a:pt x="2919130" y="127136"/>
                  <a:pt x="2741597" y="98787"/>
                  <a:pt x="2913888" y="123400"/>
                </a:cubicBezTo>
                <a:cubicBezTo>
                  <a:pt x="2987040" y="119336"/>
                  <a:pt x="3060695" y="120684"/>
                  <a:pt x="3133344" y="111208"/>
                </a:cubicBezTo>
                <a:cubicBezTo>
                  <a:pt x="3155045" y="108377"/>
                  <a:pt x="3173542" y="93745"/>
                  <a:pt x="3194304" y="86824"/>
                </a:cubicBezTo>
                <a:cubicBezTo>
                  <a:pt x="3272242" y="60845"/>
                  <a:pt x="3276512" y="62963"/>
                  <a:pt x="3352800" y="50248"/>
                </a:cubicBezTo>
                <a:cubicBezTo>
                  <a:pt x="3381248" y="38056"/>
                  <a:pt x="3408782" y="23459"/>
                  <a:pt x="3438144" y="13672"/>
                </a:cubicBezTo>
                <a:cubicBezTo>
                  <a:pt x="3538050" y="-19630"/>
                  <a:pt x="3665136" y="17293"/>
                  <a:pt x="3755136" y="25864"/>
                </a:cubicBezTo>
                <a:cubicBezTo>
                  <a:pt x="3846283" y="62323"/>
                  <a:pt x="3794211" y="50248"/>
                  <a:pt x="3913632" y="50248"/>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7988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65AC4FB-50AA-4D7E-CF4A-45986845999B}"/>
              </a:ext>
            </a:extLst>
          </p:cNvPr>
          <p:cNvSpPr>
            <a:spLocks noGrp="1"/>
          </p:cNvSpPr>
          <p:nvPr>
            <p:ph type="title"/>
          </p:nvPr>
        </p:nvSpPr>
        <p:spPr/>
        <p:txBody>
          <a:bodyPr anchor="ctr">
            <a:normAutofit/>
          </a:bodyPr>
          <a:lstStyle>
            <a:defPPr>
              <a:defRPr lang="en-US"/>
            </a:defPPr>
            <a:lvl1pPr marL="0" algn="l" defTabSz="1004926" rtl="0" eaLnBrk="1" latinLnBrk="0" hangingPunct="1">
              <a:defRPr sz="1978" kern="1200">
                <a:solidFill>
                  <a:schemeClr val="tx1"/>
                </a:solidFill>
                <a:latin typeface="+mn-lt"/>
                <a:ea typeface="+mn-ea"/>
                <a:cs typeface="+mn-cs"/>
              </a:defRPr>
            </a:lvl1pPr>
            <a:lvl2pPr marL="502463" algn="l" defTabSz="1004926" rtl="0" eaLnBrk="1" latinLnBrk="0" hangingPunct="1">
              <a:defRPr sz="1978" kern="1200">
                <a:solidFill>
                  <a:schemeClr val="tx1"/>
                </a:solidFill>
                <a:latin typeface="+mn-lt"/>
                <a:ea typeface="+mn-ea"/>
                <a:cs typeface="+mn-cs"/>
              </a:defRPr>
            </a:lvl2pPr>
            <a:lvl3pPr marL="1004926" algn="l" defTabSz="1004926" rtl="0" eaLnBrk="1" latinLnBrk="0" hangingPunct="1">
              <a:defRPr sz="1978" kern="1200">
                <a:solidFill>
                  <a:schemeClr val="tx1"/>
                </a:solidFill>
                <a:latin typeface="+mn-lt"/>
                <a:ea typeface="+mn-ea"/>
                <a:cs typeface="+mn-cs"/>
              </a:defRPr>
            </a:lvl3pPr>
            <a:lvl4pPr marL="1507388" algn="l" defTabSz="1004926" rtl="0" eaLnBrk="1" latinLnBrk="0" hangingPunct="1">
              <a:defRPr sz="1978" kern="1200">
                <a:solidFill>
                  <a:schemeClr val="tx1"/>
                </a:solidFill>
                <a:latin typeface="+mn-lt"/>
                <a:ea typeface="+mn-ea"/>
                <a:cs typeface="+mn-cs"/>
              </a:defRPr>
            </a:lvl4pPr>
            <a:lvl5pPr marL="2009851" algn="l" defTabSz="1004926" rtl="0" eaLnBrk="1" latinLnBrk="0" hangingPunct="1">
              <a:defRPr sz="1978" kern="1200">
                <a:solidFill>
                  <a:schemeClr val="tx1"/>
                </a:solidFill>
                <a:latin typeface="+mn-lt"/>
                <a:ea typeface="+mn-ea"/>
                <a:cs typeface="+mn-cs"/>
              </a:defRPr>
            </a:lvl5pPr>
            <a:lvl6pPr marL="2512314" algn="l" defTabSz="1004926" rtl="0" eaLnBrk="1" latinLnBrk="0" hangingPunct="1">
              <a:defRPr sz="1978" kern="1200">
                <a:solidFill>
                  <a:schemeClr val="tx1"/>
                </a:solidFill>
                <a:latin typeface="+mn-lt"/>
                <a:ea typeface="+mn-ea"/>
                <a:cs typeface="+mn-cs"/>
              </a:defRPr>
            </a:lvl6pPr>
            <a:lvl7pPr marL="3014777" algn="l" defTabSz="1004926" rtl="0" eaLnBrk="1" latinLnBrk="0" hangingPunct="1">
              <a:defRPr sz="1978" kern="1200">
                <a:solidFill>
                  <a:schemeClr val="tx1"/>
                </a:solidFill>
                <a:latin typeface="+mn-lt"/>
                <a:ea typeface="+mn-ea"/>
                <a:cs typeface="+mn-cs"/>
              </a:defRPr>
            </a:lvl7pPr>
            <a:lvl8pPr marL="3517240" algn="l" defTabSz="1004926" rtl="0" eaLnBrk="1" latinLnBrk="0" hangingPunct="1">
              <a:defRPr sz="1978" kern="1200">
                <a:solidFill>
                  <a:schemeClr val="tx1"/>
                </a:solidFill>
                <a:latin typeface="+mn-lt"/>
                <a:ea typeface="+mn-ea"/>
                <a:cs typeface="+mn-cs"/>
              </a:defRPr>
            </a:lvl8pPr>
            <a:lvl9pPr marL="4019702" algn="l" defTabSz="1004926" rtl="0" eaLnBrk="1" latinLnBrk="0" hangingPunct="1">
              <a:defRPr sz="1978" kern="1200">
                <a:solidFill>
                  <a:schemeClr val="tx1"/>
                </a:solidFill>
                <a:latin typeface="+mn-lt"/>
                <a:ea typeface="+mn-ea"/>
                <a:cs typeface="+mn-cs"/>
              </a:defRPr>
            </a:lvl9pPr>
          </a:lstStyle>
          <a:p>
            <a:pPr defTabSz="914400"/>
            <a:r>
              <a:rPr lang="en-CA" sz="4400" dirty="0">
                <a:latin typeface="Segoe UI" panose="020B0502040204020203" pitchFamily="34" charset="0"/>
                <a:ea typeface="+mj-ea"/>
                <a:cs typeface="Segoe UI" panose="020B0502040204020203" pitchFamily="34" charset="0"/>
              </a:rPr>
              <a:t>End of the presentation</a:t>
            </a:r>
          </a:p>
        </p:txBody>
      </p:sp>
      <p:graphicFrame>
        <p:nvGraphicFramePr>
          <p:cNvPr id="10" name="Espace réservé du contenu 5">
            <a:extLst>
              <a:ext uri="{FF2B5EF4-FFF2-40B4-BE49-F238E27FC236}">
                <a16:creationId xmlns:a16="http://schemas.microsoft.com/office/drawing/2014/main" id="{28860E7F-3204-0353-94EE-FA0D30911A9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92092082"/>
              </p:ext>
            </p:extLst>
          </p:nvPr>
        </p:nvGraphicFramePr>
        <p:xfrm>
          <a:off x="881063" y="2162175"/>
          <a:ext cx="11053762" cy="5153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lide Number Placeholder 3">
            <a:extLst>
              <a:ext uri="{FF2B5EF4-FFF2-40B4-BE49-F238E27FC236}">
                <a16:creationId xmlns:a16="http://schemas.microsoft.com/office/drawing/2014/main" id="{0C7BFBD4-6632-FE48-C0C8-C0D9E04E432F}"/>
              </a:ext>
            </a:extLst>
          </p:cNvPr>
          <p:cNvSpPr>
            <a:spLocks noGrp="1"/>
          </p:cNvSpPr>
          <p:nvPr>
            <p:ph type="sldNum" sz="quarter" idx="12"/>
          </p:nvPr>
        </p:nvSpPr>
        <p:spPr/>
        <p:txBody>
          <a:bodyPr anchor="ctr">
            <a:normAutofit/>
          </a:bodyPr>
          <a:lstStyle>
            <a:defPPr>
              <a:defRPr lang="en-US"/>
            </a:defPPr>
            <a:lvl1pPr marL="0" algn="l" defTabSz="1056378" rtl="0" eaLnBrk="1" latinLnBrk="0" hangingPunct="1">
              <a:defRPr sz="2079" kern="1200">
                <a:solidFill>
                  <a:schemeClr val="tx1"/>
                </a:solidFill>
                <a:latin typeface="+mn-lt"/>
                <a:ea typeface="+mn-ea"/>
                <a:cs typeface="+mn-cs"/>
              </a:defRPr>
            </a:lvl1pPr>
            <a:lvl2pPr marL="528189" algn="l" defTabSz="1056378" rtl="0" eaLnBrk="1" latinLnBrk="0" hangingPunct="1">
              <a:defRPr sz="2079" kern="1200">
                <a:solidFill>
                  <a:schemeClr val="tx1"/>
                </a:solidFill>
                <a:latin typeface="+mn-lt"/>
                <a:ea typeface="+mn-ea"/>
                <a:cs typeface="+mn-cs"/>
              </a:defRPr>
            </a:lvl2pPr>
            <a:lvl3pPr marL="1056378" algn="l" defTabSz="1056378" rtl="0" eaLnBrk="1" latinLnBrk="0" hangingPunct="1">
              <a:defRPr sz="2079" kern="1200">
                <a:solidFill>
                  <a:schemeClr val="tx1"/>
                </a:solidFill>
                <a:latin typeface="+mn-lt"/>
                <a:ea typeface="+mn-ea"/>
                <a:cs typeface="+mn-cs"/>
              </a:defRPr>
            </a:lvl3pPr>
            <a:lvl4pPr marL="1584566" algn="l" defTabSz="1056378" rtl="0" eaLnBrk="1" latinLnBrk="0" hangingPunct="1">
              <a:defRPr sz="2079" kern="1200">
                <a:solidFill>
                  <a:schemeClr val="tx1"/>
                </a:solidFill>
                <a:latin typeface="+mn-lt"/>
                <a:ea typeface="+mn-ea"/>
                <a:cs typeface="+mn-cs"/>
              </a:defRPr>
            </a:lvl4pPr>
            <a:lvl5pPr marL="2112755" algn="l" defTabSz="1056378" rtl="0" eaLnBrk="1" latinLnBrk="0" hangingPunct="1">
              <a:defRPr sz="2079" kern="1200">
                <a:solidFill>
                  <a:schemeClr val="tx1"/>
                </a:solidFill>
                <a:latin typeface="+mn-lt"/>
                <a:ea typeface="+mn-ea"/>
                <a:cs typeface="+mn-cs"/>
              </a:defRPr>
            </a:lvl5pPr>
            <a:lvl6pPr marL="2640944" algn="l" defTabSz="1056378" rtl="0" eaLnBrk="1" latinLnBrk="0" hangingPunct="1">
              <a:defRPr sz="2079" kern="1200">
                <a:solidFill>
                  <a:schemeClr val="tx1"/>
                </a:solidFill>
                <a:latin typeface="+mn-lt"/>
                <a:ea typeface="+mn-ea"/>
                <a:cs typeface="+mn-cs"/>
              </a:defRPr>
            </a:lvl6pPr>
            <a:lvl7pPr marL="3169134" algn="l" defTabSz="1056378" rtl="0" eaLnBrk="1" latinLnBrk="0" hangingPunct="1">
              <a:defRPr sz="2079" kern="1200">
                <a:solidFill>
                  <a:schemeClr val="tx1"/>
                </a:solidFill>
                <a:latin typeface="+mn-lt"/>
                <a:ea typeface="+mn-ea"/>
                <a:cs typeface="+mn-cs"/>
              </a:defRPr>
            </a:lvl7pPr>
            <a:lvl8pPr marL="3697323" algn="l" defTabSz="1056378" rtl="0" eaLnBrk="1" latinLnBrk="0" hangingPunct="1">
              <a:defRPr sz="2079" kern="1200">
                <a:solidFill>
                  <a:schemeClr val="tx1"/>
                </a:solidFill>
                <a:latin typeface="+mn-lt"/>
                <a:ea typeface="+mn-ea"/>
                <a:cs typeface="+mn-cs"/>
              </a:defRPr>
            </a:lvl8pPr>
            <a:lvl9pPr marL="4225511" algn="l" defTabSz="1056378" rtl="0" eaLnBrk="1" latinLnBrk="0" hangingPunct="1">
              <a:defRPr sz="2079" kern="1200">
                <a:solidFill>
                  <a:schemeClr val="tx1"/>
                </a:solidFill>
                <a:latin typeface="+mn-lt"/>
                <a:ea typeface="+mn-ea"/>
                <a:cs typeface="+mn-cs"/>
              </a:defRPr>
            </a:lvl9pPr>
          </a:lstStyle>
          <a:p>
            <a:pPr algn="r">
              <a:spcAft>
                <a:spcPts val="631"/>
              </a:spcAft>
            </a:pPr>
            <a:fld id="{C9E7B19F-562E-4687-915F-44F4066EA527}" type="slidenum">
              <a:rPr lang="en-CA" sz="1101" smtClean="0">
                <a:solidFill>
                  <a:srgbClr val="53565C"/>
                </a:solidFill>
              </a:rPr>
              <a:pPr algn="r">
                <a:spcAft>
                  <a:spcPts val="631"/>
                </a:spcAft>
              </a:pPr>
              <a:t>32</a:t>
            </a:fld>
            <a:endParaRPr lang="en-CA" sz="1101">
              <a:solidFill>
                <a:srgbClr val="53565C"/>
              </a:solidFill>
            </a:endParaRPr>
          </a:p>
        </p:txBody>
      </p:sp>
      <p:sp>
        <p:nvSpPr>
          <p:cNvPr id="2" name="Slide Number Placeholder 1" hidden="1"/>
          <p:cNvSpPr>
            <a:spLocks noGrp="1"/>
          </p:cNvSpPr>
          <p:nvPr>
            <p:ph type="sldNum" sz="quarter" idx="4294967295"/>
            <p:custDataLst>
              <p:tags r:id="rId1"/>
            </p:custDataLst>
          </p:nvPr>
        </p:nvSpPr>
        <p:spPr>
          <a:xfrm>
            <a:off x="9932988" y="7693025"/>
            <a:ext cx="2882900" cy="433388"/>
          </a:xfrm>
        </p:spPr>
        <p:txBody>
          <a:bodyPr anchor="ctr">
            <a:normAutofit/>
          </a:bodyPr>
          <a:lstStyle>
            <a:defPPr>
              <a:defRPr lang="en-US"/>
            </a:defPPr>
            <a:lvl1pPr marL="0" algn="l" defTabSz="1056378" rtl="0" eaLnBrk="1" latinLnBrk="0" hangingPunct="1">
              <a:defRPr sz="2079" kern="1200">
                <a:solidFill>
                  <a:schemeClr val="tx1"/>
                </a:solidFill>
                <a:latin typeface="+mn-lt"/>
                <a:ea typeface="+mn-ea"/>
                <a:cs typeface="+mn-cs"/>
              </a:defRPr>
            </a:lvl1pPr>
            <a:lvl2pPr marL="528189" algn="l" defTabSz="1056378" rtl="0" eaLnBrk="1" latinLnBrk="0" hangingPunct="1">
              <a:defRPr sz="2079" kern="1200">
                <a:solidFill>
                  <a:schemeClr val="tx1"/>
                </a:solidFill>
                <a:latin typeface="+mn-lt"/>
                <a:ea typeface="+mn-ea"/>
                <a:cs typeface="+mn-cs"/>
              </a:defRPr>
            </a:lvl2pPr>
            <a:lvl3pPr marL="1056378" algn="l" defTabSz="1056378" rtl="0" eaLnBrk="1" latinLnBrk="0" hangingPunct="1">
              <a:defRPr sz="2079" kern="1200">
                <a:solidFill>
                  <a:schemeClr val="tx1"/>
                </a:solidFill>
                <a:latin typeface="+mn-lt"/>
                <a:ea typeface="+mn-ea"/>
                <a:cs typeface="+mn-cs"/>
              </a:defRPr>
            </a:lvl3pPr>
            <a:lvl4pPr marL="1584566" algn="l" defTabSz="1056378" rtl="0" eaLnBrk="1" latinLnBrk="0" hangingPunct="1">
              <a:defRPr sz="2079" kern="1200">
                <a:solidFill>
                  <a:schemeClr val="tx1"/>
                </a:solidFill>
                <a:latin typeface="+mn-lt"/>
                <a:ea typeface="+mn-ea"/>
                <a:cs typeface="+mn-cs"/>
              </a:defRPr>
            </a:lvl4pPr>
            <a:lvl5pPr marL="2112755" algn="l" defTabSz="1056378" rtl="0" eaLnBrk="1" latinLnBrk="0" hangingPunct="1">
              <a:defRPr sz="2079" kern="1200">
                <a:solidFill>
                  <a:schemeClr val="tx1"/>
                </a:solidFill>
                <a:latin typeface="+mn-lt"/>
                <a:ea typeface="+mn-ea"/>
                <a:cs typeface="+mn-cs"/>
              </a:defRPr>
            </a:lvl5pPr>
            <a:lvl6pPr marL="2640944" algn="l" defTabSz="1056378" rtl="0" eaLnBrk="1" latinLnBrk="0" hangingPunct="1">
              <a:defRPr sz="2079" kern="1200">
                <a:solidFill>
                  <a:schemeClr val="tx1"/>
                </a:solidFill>
                <a:latin typeface="+mn-lt"/>
                <a:ea typeface="+mn-ea"/>
                <a:cs typeface="+mn-cs"/>
              </a:defRPr>
            </a:lvl6pPr>
            <a:lvl7pPr marL="3169134" algn="l" defTabSz="1056378" rtl="0" eaLnBrk="1" latinLnBrk="0" hangingPunct="1">
              <a:defRPr sz="2079" kern="1200">
                <a:solidFill>
                  <a:schemeClr val="tx1"/>
                </a:solidFill>
                <a:latin typeface="+mn-lt"/>
                <a:ea typeface="+mn-ea"/>
                <a:cs typeface="+mn-cs"/>
              </a:defRPr>
            </a:lvl7pPr>
            <a:lvl8pPr marL="3697323" algn="l" defTabSz="1056378" rtl="0" eaLnBrk="1" latinLnBrk="0" hangingPunct="1">
              <a:defRPr sz="2079" kern="1200">
                <a:solidFill>
                  <a:schemeClr val="tx1"/>
                </a:solidFill>
                <a:latin typeface="+mn-lt"/>
                <a:ea typeface="+mn-ea"/>
                <a:cs typeface="+mn-cs"/>
              </a:defRPr>
            </a:lvl8pPr>
            <a:lvl9pPr marL="4225511" algn="l" defTabSz="1056378" rtl="0" eaLnBrk="1" latinLnBrk="0" hangingPunct="1">
              <a:defRPr sz="2079" kern="1200">
                <a:solidFill>
                  <a:schemeClr val="tx1"/>
                </a:solidFill>
                <a:latin typeface="+mn-lt"/>
                <a:ea typeface="+mn-ea"/>
                <a:cs typeface="+mn-cs"/>
              </a:defRPr>
            </a:lvl9pPr>
          </a:lstStyle>
          <a:p>
            <a:pPr marL="0" marR="0" lvl="0" indent="0" defTabSz="961217" rtl="0" eaLnBrk="1" fontAlgn="auto" latinLnBrk="0" hangingPunct="1">
              <a:lnSpc>
                <a:spcPct val="90000"/>
              </a:lnSpc>
              <a:spcBef>
                <a:spcPts val="0"/>
              </a:spcBef>
              <a:spcAft>
                <a:spcPts val="631"/>
              </a:spcAft>
              <a:buClrTx/>
              <a:buSzTx/>
              <a:buFontTx/>
              <a:buNone/>
              <a:tabLst/>
              <a:defRPr/>
            </a:pPr>
            <a:fld id="{C9E7B19F-562E-4687-915F-44F4066EA527}" type="slidenum">
              <a:rPr kumimoji="0" lang="en-CA" sz="1800" b="0" i="0" u="none" strike="noStrike" kern="1200" cap="none" spc="0" normalizeH="0" baseline="0">
                <a:ln>
                  <a:noFill/>
                </a:ln>
                <a:effectLst/>
                <a:uLnTx/>
                <a:uFillTx/>
              </a:rPr>
              <a:pPr marL="0" marR="0" lvl="0" indent="0" defTabSz="961217" rtl="0" eaLnBrk="1" fontAlgn="auto" latinLnBrk="0" hangingPunct="1">
                <a:lnSpc>
                  <a:spcPct val="90000"/>
                </a:lnSpc>
                <a:spcBef>
                  <a:spcPts val="0"/>
                </a:spcBef>
                <a:spcAft>
                  <a:spcPts val="631"/>
                </a:spcAft>
                <a:buClrTx/>
                <a:buSzTx/>
                <a:buFontTx/>
                <a:buNone/>
                <a:tabLst/>
                <a:defRPr/>
              </a:pPr>
              <a:t>32</a:t>
            </a:fld>
            <a:endParaRPr kumimoji="0" lang="en-CA" sz="18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38117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2FAC-D0C1-196B-ED95-13933C00443E}"/>
              </a:ext>
            </a:extLst>
          </p:cNvPr>
          <p:cNvSpPr>
            <a:spLocks noGrp="1"/>
          </p:cNvSpPr>
          <p:nvPr>
            <p:ph type="title"/>
          </p:nvPr>
        </p:nvSpPr>
        <p:spPr>
          <a:xfrm>
            <a:off x="881093" y="432403"/>
            <a:ext cx="11053703" cy="1569810"/>
          </a:xfrm>
        </p:spPr>
        <p:txBody>
          <a:bodyPr/>
          <a:lstStyle/>
          <a:p>
            <a:r>
              <a:rPr lang="en-CA">
                <a:latin typeface="Segoe UI" panose="020B0502040204020203" pitchFamily="34" charset="0"/>
                <a:cs typeface="Segoe UI" panose="020B0502040204020203" pitchFamily="34" charset="0"/>
              </a:rPr>
              <a:t>Bridging </a:t>
            </a:r>
            <a:endParaRPr lang="en-CA"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C5EAFD6A-8249-122E-22D3-50FF68A52E05}"/>
              </a:ext>
            </a:extLst>
          </p:cNvPr>
          <p:cNvSpPr>
            <a:spLocks noGrp="1"/>
          </p:cNvSpPr>
          <p:nvPr>
            <p:ph idx="1"/>
          </p:nvPr>
        </p:nvSpPr>
        <p:spPr>
          <a:xfrm>
            <a:off x="881093" y="2162013"/>
            <a:ext cx="11053703" cy="5153112"/>
          </a:xfrm>
        </p:spPr>
        <p:txBody>
          <a:bodyPr/>
          <a:lstStyle/>
          <a:p>
            <a:pPr>
              <a:spcAft>
                <a:spcPts val="600"/>
              </a:spcAft>
            </a:pPr>
            <a:r>
              <a:rPr lang="en-CA" sz="3200" dirty="0">
                <a:latin typeface="Segoe UI" panose="020B0502040204020203" pitchFamily="34" charset="0"/>
                <a:cs typeface="Segoe UI" panose="020B0502040204020203" pitchFamily="34" charset="0"/>
              </a:rPr>
              <a:t>The bridging mechanism facilitates the hiring of students into positions in the federal public service after the completion of their educational program. </a:t>
            </a:r>
          </a:p>
          <a:p>
            <a:pPr>
              <a:spcAft>
                <a:spcPts val="600"/>
              </a:spcAft>
            </a:pPr>
            <a:r>
              <a:rPr lang="en-CA" sz="3200" dirty="0">
                <a:latin typeface="Segoe UI" panose="020B0502040204020203" pitchFamily="34" charset="0"/>
                <a:cs typeface="Segoe UI" panose="020B0502040204020203" pitchFamily="34" charset="0"/>
              </a:rPr>
              <a:t>If you are hired as a student, you could be bridged into a temporary or permanent position!</a:t>
            </a:r>
          </a:p>
          <a:p>
            <a:pPr>
              <a:spcAft>
                <a:spcPts val="600"/>
              </a:spcAft>
            </a:pPr>
            <a:r>
              <a:rPr lang="en-CA" sz="3200" dirty="0">
                <a:latin typeface="Segoe UI" panose="020B0502040204020203" pitchFamily="34" charset="0"/>
                <a:cs typeface="Segoe UI" panose="020B0502040204020203" pitchFamily="34" charset="0"/>
              </a:rPr>
              <a:t>The </a:t>
            </a:r>
            <a:r>
              <a:rPr lang="en-CA" sz="3200" b="1" dirty="0">
                <a:latin typeface="Segoe UI" panose="020B0502040204020203" pitchFamily="34" charset="0"/>
                <a:cs typeface="Segoe UI" panose="020B0502040204020203" pitchFamily="34" charset="0"/>
              </a:rPr>
              <a:t>Indigenous Career Pathways </a:t>
            </a:r>
            <a:r>
              <a:rPr lang="en-CA" sz="3200" dirty="0">
                <a:latin typeface="Segoe UI" panose="020B0502040204020203" pitchFamily="34" charset="0"/>
                <a:cs typeface="Segoe UI" panose="020B0502040204020203" pitchFamily="34" charset="0"/>
              </a:rPr>
              <a:t>is your gateway to market your bridging eligibility to hiring managers across the Government. If you are graduating soon, consider </a:t>
            </a:r>
            <a:r>
              <a:rPr lang="en-CA" sz="3200" dirty="0">
                <a:latin typeface="Segoe UI" panose="020B0502040204020203" pitchFamily="34" charset="0"/>
                <a:cs typeface="Segoe UI" panose="020B0502040204020203" pitchFamily="34" charset="0"/>
                <a:hlinkClick r:id="rId3"/>
              </a:rPr>
              <a:t>adding your profile </a:t>
            </a:r>
            <a:r>
              <a:rPr lang="en-CA" sz="3200" dirty="0">
                <a:latin typeface="Segoe UI" panose="020B0502040204020203" pitchFamily="34" charset="0"/>
                <a:cs typeface="Segoe UI" panose="020B0502040204020203" pitchFamily="34" charset="0"/>
              </a:rPr>
              <a:t>to the list!</a:t>
            </a:r>
          </a:p>
          <a:p>
            <a:endParaRPr lang="en-CA" dirty="0"/>
          </a:p>
        </p:txBody>
      </p:sp>
    </p:spTree>
    <p:extLst>
      <p:ext uri="{BB962C8B-B14F-4D97-AF65-F5344CB8AC3E}">
        <p14:creationId xmlns:p14="http://schemas.microsoft.com/office/powerpoint/2010/main" val="330948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8EE3-7465-1CAE-C7F3-6F831A2D98AA}"/>
              </a:ext>
            </a:extLst>
          </p:cNvPr>
          <p:cNvSpPr>
            <a:spLocks noGrp="1"/>
          </p:cNvSpPr>
          <p:nvPr>
            <p:ph type="title"/>
          </p:nvPr>
        </p:nvSpPr>
        <p:spPr/>
        <p:txBody>
          <a:bodyPr/>
          <a:lstStyle/>
          <a:p>
            <a:r>
              <a:rPr lang="en-CA" dirty="0">
                <a:latin typeface="Segoe UI" panose="020B0502040204020203" pitchFamily="34" charset="0"/>
                <a:cs typeface="Segoe UI" panose="020B0502040204020203" pitchFamily="34" charset="0"/>
              </a:rPr>
              <a:t>Where to find employment opportunities</a:t>
            </a:r>
          </a:p>
        </p:txBody>
      </p:sp>
      <p:sp>
        <p:nvSpPr>
          <p:cNvPr id="3" name="Content Placeholder 2">
            <a:extLst>
              <a:ext uri="{FF2B5EF4-FFF2-40B4-BE49-F238E27FC236}">
                <a16:creationId xmlns:a16="http://schemas.microsoft.com/office/drawing/2014/main" id="{352E9EB1-A0AD-FCFA-FD26-9101D4CD4955}"/>
              </a:ext>
            </a:extLst>
          </p:cNvPr>
          <p:cNvSpPr>
            <a:spLocks noGrp="1"/>
          </p:cNvSpPr>
          <p:nvPr>
            <p:ph idx="1"/>
          </p:nvPr>
        </p:nvSpPr>
        <p:spPr/>
        <p:txBody>
          <a:bodyPr>
            <a:normAutofit/>
          </a:bodyPr>
          <a:lstStyle/>
          <a:p>
            <a:r>
              <a:rPr lang="en-CA" dirty="0">
                <a:latin typeface="Segoe UI" panose="020B0502040204020203" pitchFamily="34" charset="0"/>
                <a:cs typeface="Segoe UI" panose="020B0502040204020203" pitchFamily="34" charset="0"/>
              </a:rPr>
              <a:t>Follow the GC Jobs social media channels for job postings, updates and alerts:</a:t>
            </a:r>
          </a:p>
          <a:p>
            <a:endParaRPr lang="fr-CA" sz="2600" dirty="0">
              <a:latin typeface="Segoe UI  "/>
            </a:endParaRPr>
          </a:p>
          <a:p>
            <a:pPr marL="457200" lvl="1" indent="0">
              <a:spcAft>
                <a:spcPts val="1200"/>
              </a:spcAft>
              <a:buNone/>
            </a:pPr>
            <a:r>
              <a:rPr lang="fr-CA" sz="2600" dirty="0">
                <a:latin typeface="Segoe UI  "/>
              </a:rPr>
              <a:t>	 	</a:t>
            </a:r>
            <a:r>
              <a:rPr lang="en-CA" sz="2600" dirty="0">
                <a:latin typeface="Segoe UI" panose="020B0502040204020203" pitchFamily="34" charset="0"/>
                <a:cs typeface="Segoe UI" panose="020B0502040204020203" pitchFamily="34" charset="0"/>
                <a:hlinkClick r:id="rId5"/>
              </a:rPr>
              <a:t>Facebook</a:t>
            </a:r>
            <a:r>
              <a:rPr lang="en-CA" sz="2600" dirty="0">
                <a:latin typeface="Segoe UI" panose="020B0502040204020203" pitchFamily="34" charset="0"/>
                <a:cs typeface="Segoe UI" panose="020B0502040204020203" pitchFamily="34" charset="0"/>
              </a:rPr>
              <a:t>		</a:t>
            </a:r>
            <a:r>
              <a:rPr lang="fr-CA" sz="2600" dirty="0">
                <a:latin typeface="Segoe UI  "/>
              </a:rPr>
              <a:t> </a:t>
            </a:r>
            <a:r>
              <a:rPr lang="en-CA" sz="2600" dirty="0">
                <a:latin typeface="Segoe UI" panose="020B0502040204020203" pitchFamily="34" charset="0"/>
                <a:cs typeface="Segoe UI" panose="020B0502040204020203" pitchFamily="34" charset="0"/>
                <a:hlinkClick r:id="rId6"/>
              </a:rPr>
              <a:t>Instagram</a:t>
            </a:r>
            <a:r>
              <a:rPr lang="en-CA" sz="2600" dirty="0">
                <a:latin typeface="Segoe UI" panose="020B0502040204020203" pitchFamily="34" charset="0"/>
                <a:cs typeface="Segoe UI" panose="020B0502040204020203" pitchFamily="34" charset="0"/>
              </a:rPr>
              <a:t>		</a:t>
            </a:r>
            <a:r>
              <a:rPr lang="en-CA" sz="2600" dirty="0">
                <a:latin typeface="Segoe UI" panose="020B0502040204020203" pitchFamily="34" charset="0"/>
                <a:cs typeface="Segoe UI" panose="020B0502040204020203" pitchFamily="34" charset="0"/>
                <a:hlinkClick r:id="rId7"/>
              </a:rPr>
              <a:t>X</a:t>
            </a:r>
            <a:r>
              <a:rPr lang="en-CA" sz="2600" dirty="0">
                <a:latin typeface="Segoe UI" panose="020B0502040204020203" pitchFamily="34" charset="0"/>
                <a:cs typeface="Segoe UI" panose="020B0502040204020203" pitchFamily="34" charset="0"/>
              </a:rPr>
              <a:t> </a:t>
            </a:r>
            <a:r>
              <a:rPr lang="fr-CA" sz="2400" i="1" dirty="0">
                <a:latin typeface="Segoe UI  "/>
              </a:rPr>
              <a:t>(anciennement Twitter)</a:t>
            </a:r>
          </a:p>
          <a:p>
            <a:pPr>
              <a:spcBef>
                <a:spcPts val="1200"/>
              </a:spcBef>
            </a:pPr>
            <a:r>
              <a:rPr lang="en-CA" dirty="0">
                <a:latin typeface="Segoe UI" panose="020B0502040204020203" pitchFamily="34" charset="0"/>
                <a:cs typeface="Segoe UI" panose="020B0502040204020203" pitchFamily="34" charset="0"/>
              </a:rPr>
              <a:t>Become a member of the Facebook groups:</a:t>
            </a:r>
          </a:p>
          <a:p>
            <a:pPr lvl="1">
              <a:spcBef>
                <a:spcPts val="1200"/>
              </a:spcBef>
            </a:pPr>
            <a:r>
              <a:rPr lang="en-CA" dirty="0">
                <a:latin typeface="Segoe UI" panose="020B0502040204020203" pitchFamily="34" charset="0"/>
                <a:cs typeface="Segoe UI" panose="020B0502040204020203" pitchFamily="34" charset="0"/>
                <a:hlinkClick r:id="rId8"/>
              </a:rPr>
              <a:t>GC Jobs for Students and Newly Graduated Students </a:t>
            </a:r>
            <a:endParaRPr lang="en-CA" dirty="0">
              <a:latin typeface="Segoe UI" panose="020B0502040204020203" pitchFamily="34" charset="0"/>
              <a:cs typeface="Segoe UI" panose="020B0502040204020203" pitchFamily="34" charset="0"/>
            </a:endParaRPr>
          </a:p>
          <a:p>
            <a:pPr lvl="1">
              <a:spcBef>
                <a:spcPts val="1200"/>
              </a:spcBef>
              <a:spcAft>
                <a:spcPts val="1800"/>
              </a:spcAft>
            </a:pPr>
            <a:r>
              <a:rPr lang="en-CA" dirty="0">
                <a:latin typeface="Segoe UI" panose="020B0502040204020203" pitchFamily="34" charset="0"/>
                <a:cs typeface="Segoe UI" panose="020B0502040204020203" pitchFamily="34" charset="0"/>
                <a:hlinkClick r:id="rId9"/>
              </a:rPr>
              <a:t>GOC Informal Retention of Indigenous Employees</a:t>
            </a:r>
            <a:endParaRPr lang="en-CA" dirty="0">
              <a:latin typeface="Segoe UI" panose="020B0502040204020203" pitchFamily="34" charset="0"/>
              <a:cs typeface="Segoe UI" panose="020B0502040204020203" pitchFamily="34" charset="0"/>
            </a:endParaRPr>
          </a:p>
          <a:p>
            <a:pPr>
              <a:spcBef>
                <a:spcPts val="1200"/>
              </a:spcBef>
            </a:pPr>
            <a:r>
              <a:rPr lang="en-CA" dirty="0">
                <a:latin typeface="Segoe UI" panose="020B0502040204020203" pitchFamily="34" charset="0"/>
                <a:cs typeface="Segoe UI" panose="020B0502040204020203" pitchFamily="34" charset="0"/>
              </a:rPr>
              <a:t>Be flexible in your job search, apply to all areas of work that interest you.</a:t>
            </a:r>
          </a:p>
        </p:txBody>
      </p:sp>
      <p:pic>
        <p:nvPicPr>
          <p:cNvPr id="4" name="Picture 3" descr="Logo de Facebook">
            <a:extLst>
              <a:ext uri="{FF2B5EF4-FFF2-40B4-BE49-F238E27FC236}">
                <a16:creationId xmlns:a16="http://schemas.microsoft.com/office/drawing/2014/main" id="{BF5E53F4-A256-15D5-7CF5-DA4F80BB12F9}"/>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755540" y="3377896"/>
            <a:ext cx="605178" cy="584283"/>
          </a:xfrm>
          <a:prstGeom prst="rect">
            <a:avLst/>
          </a:prstGeom>
          <a:ln>
            <a:noFill/>
          </a:ln>
          <a:effectLst>
            <a:outerShdw blurRad="50800" dist="38100" dir="5400000" algn="t" rotWithShape="0">
              <a:prstClr val="black">
                <a:alpha val="40000"/>
              </a:prstClr>
            </a:outerShdw>
          </a:effectLst>
        </p:spPr>
      </p:pic>
      <p:pic>
        <p:nvPicPr>
          <p:cNvPr id="5" name="Picture 4" descr="Logo d'Instagram">
            <a:extLst>
              <a:ext uri="{FF2B5EF4-FFF2-40B4-BE49-F238E27FC236}">
                <a16:creationId xmlns:a16="http://schemas.microsoft.com/office/drawing/2014/main" id="{E2076715-918B-77F8-683F-4DFBF37C2137}"/>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705361" y="3381577"/>
            <a:ext cx="709294" cy="660969"/>
          </a:xfrm>
          <a:prstGeom prst="rect">
            <a:avLst/>
          </a:prstGeom>
          <a:ln>
            <a:noFill/>
          </a:ln>
          <a:effectLst>
            <a:outerShdw blurRad="50800" dist="38100" dir="2700000" algn="tl" rotWithShape="0">
              <a:prstClr val="black">
                <a:alpha val="40000"/>
              </a:prstClr>
            </a:outerShdw>
          </a:effectLst>
        </p:spPr>
      </p:pic>
      <p:pic>
        <p:nvPicPr>
          <p:cNvPr id="6" name="Picture 5" descr="Logo de X (précdemment Twitter)">
            <a:extLst>
              <a:ext uri="{FF2B5EF4-FFF2-40B4-BE49-F238E27FC236}">
                <a16:creationId xmlns:a16="http://schemas.microsoft.com/office/drawing/2014/main" id="{6A64DA8D-3C8A-0E25-2BBE-7D76CF813EC6}"/>
              </a:ext>
              <a:ext uri="{C183D7F6-B498-43B3-948B-1728B52AA6E4}">
                <adec:decorative xmlns:adec="http://schemas.microsoft.com/office/drawing/2017/decorative" val="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06551" y="3377896"/>
            <a:ext cx="571658" cy="584283"/>
          </a:xfrm>
          <a:prstGeom prst="rect">
            <a:avLst/>
          </a:prstGeom>
        </p:spPr>
      </p:pic>
    </p:spTree>
    <p:extLst>
      <p:ext uri="{BB962C8B-B14F-4D97-AF65-F5344CB8AC3E}">
        <p14:creationId xmlns:p14="http://schemas.microsoft.com/office/powerpoint/2010/main" val="290581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A27B99-3639-7BE1-F53D-B724A3EBFD28}"/>
              </a:ext>
            </a:extLst>
          </p:cNvPr>
          <p:cNvSpPr>
            <a:spLocks noGrp="1"/>
          </p:cNvSpPr>
          <p:nvPr>
            <p:ph type="title"/>
            <p:custDataLst>
              <p:tags r:id="rId1"/>
            </p:custDataLst>
          </p:nvPr>
        </p:nvSpPr>
        <p:spPr>
          <a:xfrm>
            <a:off x="881094" y="1069868"/>
            <a:ext cx="11053702" cy="871064"/>
          </a:xfrm>
        </p:spPr>
        <p:txBody>
          <a:bodyPr>
            <a:normAutofit/>
          </a:bodyPr>
          <a:lstStyle/>
          <a:p>
            <a:pPr>
              <a:defRPr/>
            </a:pPr>
            <a:r>
              <a:rPr lang="en-CA" dirty="0">
                <a:latin typeface="Segoe UI" panose="020B0502040204020203" pitchFamily="34" charset="0"/>
                <a:cs typeface="Segoe UI" panose="020B0502040204020203" pitchFamily="34" charset="0"/>
              </a:rPr>
              <a:t>GC Jobs – How do I apply? </a:t>
            </a:r>
          </a:p>
        </p:txBody>
      </p:sp>
      <p:graphicFrame>
        <p:nvGraphicFramePr>
          <p:cNvPr id="7" name="Content Placeholder 9">
            <a:extLst>
              <a:ext uri="{FF2B5EF4-FFF2-40B4-BE49-F238E27FC236}">
                <a16:creationId xmlns:a16="http://schemas.microsoft.com/office/drawing/2014/main" id="{B061BF8D-2DDB-2FD9-CBFC-77AA21FCF74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13180544"/>
              </p:ext>
            </p:extLst>
          </p:nvPr>
        </p:nvGraphicFramePr>
        <p:xfrm>
          <a:off x="1400137" y="2236101"/>
          <a:ext cx="10791864" cy="36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828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A405-0831-7A0E-4F65-1DD543D1DD53}"/>
              </a:ext>
            </a:extLst>
          </p:cNvPr>
          <p:cNvSpPr>
            <a:spLocks noGrp="1"/>
          </p:cNvSpPr>
          <p:nvPr>
            <p:ph type="title"/>
          </p:nvPr>
        </p:nvSpPr>
        <p:spPr>
          <a:xfrm>
            <a:off x="882762" y="936953"/>
            <a:ext cx="4770348" cy="1682085"/>
          </a:xfrm>
        </p:spPr>
        <p:txBody>
          <a:bodyPr>
            <a:normAutofit/>
          </a:bodyPr>
          <a:lstStyle/>
          <a:p>
            <a:pPr>
              <a:defRPr/>
            </a:pPr>
            <a:r>
              <a:rPr lang="fr-CA" sz="4400" dirty="0">
                <a:latin typeface="Segoe UI" panose="020B0502040204020203" pitchFamily="34" charset="0"/>
                <a:cs typeface="Segoe UI" panose="020B0502040204020203" pitchFamily="34" charset="0"/>
              </a:rPr>
              <a:t>Access GC Jobs</a:t>
            </a:r>
            <a:endParaRPr lang="en-CA" sz="4400" dirty="0">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3CF3487F-9123-6537-6C88-08C060DA91F7}"/>
              </a:ext>
            </a:extLst>
          </p:cNvPr>
          <p:cNvSpPr>
            <a:spLocks noGrp="1"/>
          </p:cNvSpPr>
          <p:nvPr>
            <p:ph type="body" sz="half" idx="2"/>
          </p:nvPr>
        </p:nvSpPr>
        <p:spPr>
          <a:xfrm>
            <a:off x="882762" y="3138326"/>
            <a:ext cx="5525182" cy="1844999"/>
          </a:xfrm>
        </p:spPr>
        <p:txBody>
          <a:bodyPr>
            <a:noAutofit/>
          </a:bodyPr>
          <a:lstStyle/>
          <a:p>
            <a:pPr marL="480609" indent="-480609">
              <a:buFont typeface="+mj-lt"/>
              <a:buAutoNum type="arabicPeriod"/>
            </a:pPr>
            <a:r>
              <a:rPr lang="en-CA" sz="2733" dirty="0">
                <a:latin typeface="Segoe UI" panose="020B0502040204020203" pitchFamily="34" charset="0"/>
                <a:cs typeface="Segoe UI" panose="020B0502040204020203" pitchFamily="34" charset="0"/>
              </a:rPr>
              <a:t>Visit </a:t>
            </a:r>
            <a:r>
              <a:rPr lang="en-CA" sz="2733" u="sng" dirty="0">
                <a:latin typeface="Segoe UI" panose="020B0502040204020203" pitchFamily="34" charset="0"/>
                <a:cs typeface="Segoe UI" panose="020B0502040204020203" pitchFamily="34" charset="0"/>
                <a:hlinkClick r:id="rId3"/>
              </a:rPr>
              <a:t>Canada.ca/GCJobs</a:t>
            </a:r>
            <a:endParaRPr lang="en-CA" sz="2733" u="sng" dirty="0">
              <a:latin typeface="Segoe UI" panose="020B0502040204020203" pitchFamily="34" charset="0"/>
              <a:cs typeface="Segoe UI" panose="020B0502040204020203" pitchFamily="34" charset="0"/>
            </a:endParaRPr>
          </a:p>
          <a:p>
            <a:pPr marL="480609" indent="-480609">
              <a:buFont typeface="+mj-lt"/>
              <a:buAutoNum type="arabicPeriod"/>
            </a:pPr>
            <a:r>
              <a:rPr lang="en-CA" sz="2733" dirty="0">
                <a:latin typeface="Segoe UI" panose="020B0502040204020203" pitchFamily="34" charset="0"/>
                <a:cs typeface="Segoe UI" panose="020B0502040204020203" pitchFamily="34" charset="0"/>
              </a:rPr>
              <a:t>Create an account</a:t>
            </a:r>
          </a:p>
          <a:p>
            <a:pPr marL="480609" indent="-480609">
              <a:buFont typeface="+mj-lt"/>
              <a:buAutoNum type="arabicPeriod"/>
            </a:pPr>
            <a:r>
              <a:rPr lang="en-CA" sz="2733" dirty="0">
                <a:latin typeface="Segoe UI" panose="020B0502040204020203" pitchFamily="34" charset="0"/>
                <a:cs typeface="Segoe UI" panose="020B0502040204020203" pitchFamily="34" charset="0"/>
              </a:rPr>
              <a:t>Search for specific job opportunities</a:t>
            </a:r>
            <a:endParaRPr lang="fr-CA" sz="2733" dirty="0">
              <a:latin typeface="Segoe UI" panose="020B0502040204020203" pitchFamily="34" charset="0"/>
              <a:cs typeface="Segoe UI" panose="020B0502040204020203" pitchFamily="34" charset="0"/>
            </a:endParaRPr>
          </a:p>
        </p:txBody>
      </p:sp>
      <p:pic>
        <p:nvPicPr>
          <p:cNvPr id="5" name="Content Placeholder 4" descr="Image of the GC jobs landing page">
            <a:extLst>
              <a:ext uri="{FF2B5EF4-FFF2-40B4-BE49-F238E27FC236}">
                <a16:creationId xmlns:a16="http://schemas.microsoft.com/office/drawing/2014/main" id="{285B99AA-9257-7A18-B95C-7FB938CE752B}"/>
              </a:ext>
            </a:extLst>
          </p:cNvPr>
          <p:cNvPicPr>
            <a:picLocks noGrp="1" noChangeAspect="1"/>
          </p:cNvPicPr>
          <p:nvPr>
            <p:ph idx="1"/>
          </p:nvPr>
        </p:nvPicPr>
        <p:blipFill>
          <a:blip r:embed="rId4"/>
          <a:stretch>
            <a:fillRect/>
          </a:stretch>
        </p:blipFill>
        <p:spPr>
          <a:xfrm>
            <a:off x="5653110" y="91402"/>
            <a:ext cx="6651898" cy="7185294"/>
          </a:xfrm>
          <a:prstGeom prst="rect">
            <a:avLst/>
          </a:prstGeom>
        </p:spPr>
      </p:pic>
    </p:spTree>
    <p:extLst>
      <p:ext uri="{BB962C8B-B14F-4D97-AF65-F5344CB8AC3E}">
        <p14:creationId xmlns:p14="http://schemas.microsoft.com/office/powerpoint/2010/main" val="166086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A20E-7EB6-D3A5-DCE1-D226F35DF879}"/>
              </a:ext>
            </a:extLst>
          </p:cNvPr>
          <p:cNvSpPr>
            <a:spLocks noGrp="1"/>
          </p:cNvSpPr>
          <p:nvPr>
            <p:ph type="title"/>
            <p:custDataLst>
              <p:tags r:id="rId1"/>
            </p:custDataLst>
          </p:nvPr>
        </p:nvSpPr>
        <p:spPr>
          <a:xfrm>
            <a:off x="881093" y="432403"/>
            <a:ext cx="3187905" cy="1569810"/>
          </a:xfrm>
        </p:spPr>
        <p:txBody>
          <a:bodyPr vert="horz" lIns="96119" tIns="48060" rIns="96119" bIns="48060" rtlCol="0" anchor="b">
            <a:normAutofit/>
          </a:bodyPr>
          <a:lstStyle/>
          <a:p>
            <a:pPr>
              <a:defRPr/>
            </a:pPr>
            <a:r>
              <a:rPr lang="fr-CA" dirty="0">
                <a:latin typeface="Segoe UI" panose="020B0502040204020203" pitchFamily="34" charset="0"/>
                <a:cs typeface="Segoe UI" panose="020B0502040204020203" pitchFamily="34" charset="0"/>
              </a:rPr>
              <a:t>Job search</a:t>
            </a:r>
            <a:endParaRPr lang="en-CA"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3EBD305-7A45-E333-B302-963C06FA17E8}"/>
              </a:ext>
            </a:extLst>
          </p:cNvPr>
          <p:cNvSpPr>
            <a:spLocks noGrp="1"/>
          </p:cNvSpPr>
          <p:nvPr>
            <p:ph sz="half" idx="1"/>
          </p:nvPr>
        </p:nvSpPr>
        <p:spPr>
          <a:xfrm>
            <a:off x="750762" y="3288187"/>
            <a:ext cx="2923772" cy="1545277"/>
          </a:xfrm>
        </p:spPr>
        <p:txBody>
          <a:bodyPr>
            <a:normAutofit lnSpcReduction="10000"/>
          </a:bodyPr>
          <a:lstStyle/>
          <a:p>
            <a:pPr marL="0" indent="0">
              <a:buNone/>
            </a:pPr>
            <a:r>
              <a:rPr lang="en-CA" sz="2733" dirty="0">
                <a:latin typeface="Segoe UI" panose="020B0502040204020203" pitchFamily="34" charset="0"/>
                <a:cs typeface="Segoe UI" panose="020B0502040204020203" pitchFamily="34" charset="0"/>
              </a:rPr>
              <a:t>Use filters such as work locations or job types to refine your search</a:t>
            </a:r>
          </a:p>
        </p:txBody>
      </p:sp>
      <p:pic>
        <p:nvPicPr>
          <p:cNvPr id="6" name="Content Placeholder 5" descr="Screenshot of the search results on GC Jobs for jobs open to the public. There are red circles highlighting the work location and job type filters. ">
            <a:extLst>
              <a:ext uri="{FF2B5EF4-FFF2-40B4-BE49-F238E27FC236}">
                <a16:creationId xmlns:a16="http://schemas.microsoft.com/office/drawing/2014/main" id="{895AFB82-B276-8467-86B7-27A7BDD8C6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068998" y="660401"/>
            <a:ext cx="8772823" cy="6485466"/>
          </a:xfrm>
        </p:spPr>
      </p:pic>
    </p:spTree>
    <p:extLst>
      <p:ext uri="{BB962C8B-B14F-4D97-AF65-F5344CB8AC3E}">
        <p14:creationId xmlns:p14="http://schemas.microsoft.com/office/powerpoint/2010/main" val="24971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8E3DE4-EED7-0928-8C93-D06804C7A8B2}"/>
              </a:ext>
            </a:extLst>
          </p:cNvPr>
          <p:cNvSpPr txBox="1">
            <a:spLocks noGrp="1"/>
          </p:cNvSpPr>
          <p:nvPr>
            <p:ph type="title" idx="4294967295"/>
            <p:custDataLst>
              <p:tags r:id="rId1"/>
            </p:custDataLst>
          </p:nvPr>
        </p:nvSpPr>
        <p:spPr>
          <a:xfrm>
            <a:off x="1041969" y="666500"/>
            <a:ext cx="9811485" cy="871064"/>
          </a:xfrm>
          <a:prstGeom prst="rect">
            <a:avLst/>
          </a:prstGeom>
          <a:noFill/>
          <a:ln>
            <a:noFill/>
            <a:prstDash/>
          </a:ln>
          <a:effectLst/>
        </p:spPr>
        <p:txBody>
          <a:bodyPr rot="0" spcFirstLastPara="0" vertOverflow="overflow" horzOverflow="overflow" vert="horz" wrap="square" lIns="96119" tIns="48060" rIns="96119" bIns="48060" numCol="1" spcCol="0" rtlCol="0" fromWordArt="0" anchor="t" anchorCtr="0" forceAA="0" compatLnSpc="1">
            <a:prstTxWarp prst="textNoShape">
              <a:avLst/>
            </a:prstTxWarp>
            <a:noAutofit/>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defTabSz="914400">
              <a:defRPr/>
            </a:pPr>
            <a:r>
              <a:rPr lang="en-CA" sz="4400" dirty="0">
                <a:solidFill>
                  <a:schemeClr val="tx1"/>
                </a:solidFill>
                <a:latin typeface="Segoe UI" panose="020B0502040204020203" pitchFamily="34" charset="0"/>
                <a:cs typeface="Segoe UI" panose="020B0502040204020203" pitchFamily="34" charset="0"/>
              </a:rPr>
              <a:t>Understanding job posters</a:t>
            </a:r>
          </a:p>
        </p:txBody>
      </p:sp>
      <p:pic>
        <p:nvPicPr>
          <p:cNvPr id="3" name="Picture 2" descr="Screenshot of an example job poster on GC Jobs for Administrative Assistant positions at Public Safety Canada. The closing date is October 18, 2024 at 11:59 pm and there is a red arrow pointing to the  &quot;Apply online&quot; link.">
            <a:extLst>
              <a:ext uri="{FF2B5EF4-FFF2-40B4-BE49-F238E27FC236}">
                <a16:creationId xmlns:a16="http://schemas.microsoft.com/office/drawing/2014/main" id="{426AAAE9-BD3B-6488-FC6C-1D8998BFEB92}"/>
              </a:ext>
            </a:extLst>
          </p:cNvPr>
          <p:cNvPicPr>
            <a:picLocks noChangeAspect="1"/>
          </p:cNvPicPr>
          <p:nvPr/>
        </p:nvPicPr>
        <p:blipFill rotWithShape="1">
          <a:blip r:embed="rId4">
            <a:extLst>
              <a:ext uri="{28A0092B-C50C-407E-A947-70E740481C1C}">
                <a14:useLocalDpi xmlns:a14="http://schemas.microsoft.com/office/drawing/2010/main" val="0"/>
              </a:ext>
            </a:extLst>
          </a:blip>
          <a:srcRect b="3090"/>
          <a:stretch/>
        </p:blipFill>
        <p:spPr>
          <a:xfrm>
            <a:off x="1701806" y="1528575"/>
            <a:ext cx="9151648" cy="5803557"/>
          </a:xfrm>
          <a:prstGeom prst="rect">
            <a:avLst/>
          </a:prstGeom>
        </p:spPr>
      </p:pic>
    </p:spTree>
    <p:extLst>
      <p:ext uri="{BB962C8B-B14F-4D97-AF65-F5344CB8AC3E}">
        <p14:creationId xmlns:p14="http://schemas.microsoft.com/office/powerpoint/2010/main" val="2062039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GC-Jobs-theme">
      <a:dk1>
        <a:sysClr val="windowText" lastClr="000000"/>
      </a:dk1>
      <a:lt1>
        <a:sysClr val="window" lastClr="FFFFFF"/>
      </a:lt1>
      <a:dk2>
        <a:srgbClr val="474B59"/>
      </a:dk2>
      <a:lt2>
        <a:srgbClr val="ECEDEE"/>
      </a:lt2>
      <a:accent1>
        <a:srgbClr val="474B59"/>
      </a:accent1>
      <a:accent2>
        <a:srgbClr val="5C61B9"/>
      </a:accent2>
      <a:accent3>
        <a:srgbClr val="24B6E0"/>
      </a:accent3>
      <a:accent4>
        <a:srgbClr val="FFE816"/>
      </a:accent4>
      <a:accent5>
        <a:srgbClr val="ECEDEE"/>
      </a:accent5>
      <a:accent6>
        <a:srgbClr val="24B6E0"/>
      </a:accent6>
      <a:hlink>
        <a:srgbClr val="5C61B9"/>
      </a:hlink>
      <a:folHlink>
        <a:srgbClr val="5C6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02-01 FSWEP_ISEO-EOSD Deck Info session (ENG) -new format.potx  -  Read-Only" id="{A1B90216-0F07-454C-B525-A519FFD74D9C}" vid="{578BAD5D-7DD2-42B8-BA08-6CF49740ADB2}"/>
    </a:ext>
  </a:extLst>
</a:theme>
</file>

<file path=ppt/theme/theme2.xml><?xml version="1.0" encoding="utf-8"?>
<a:theme xmlns:a="http://schemas.openxmlformats.org/drawingml/2006/main" name="1_Office Theme">
  <a:themeElements>
    <a:clrScheme name="GC-Jobs-theme">
      <a:dk1>
        <a:sysClr val="windowText" lastClr="000000"/>
      </a:dk1>
      <a:lt1>
        <a:sysClr val="window" lastClr="FFFFFF"/>
      </a:lt1>
      <a:dk2>
        <a:srgbClr val="474B59"/>
      </a:dk2>
      <a:lt2>
        <a:srgbClr val="ECEDEE"/>
      </a:lt2>
      <a:accent1>
        <a:srgbClr val="474B59"/>
      </a:accent1>
      <a:accent2>
        <a:srgbClr val="5C61B9"/>
      </a:accent2>
      <a:accent3>
        <a:srgbClr val="24B6E0"/>
      </a:accent3>
      <a:accent4>
        <a:srgbClr val="FFE816"/>
      </a:accent4>
      <a:accent5>
        <a:srgbClr val="ECEDEE"/>
      </a:accent5>
      <a:accent6>
        <a:srgbClr val="24B6E0"/>
      </a:accent6>
      <a:hlink>
        <a:srgbClr val="5C61B9"/>
      </a:hlink>
      <a:folHlink>
        <a:srgbClr val="5C6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FETE-FSWEP-2023 NEW (003).potx" id="{F4E07CA8-B5BD-42D8-A4C8-2716CD3C461D}" vid="{AFCD7F99-5B40-40C5-B5C5-C78801996C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54673</TotalTime>
  <Words>5813</Words>
  <Application>Microsoft Office PowerPoint</Application>
  <PresentationFormat>Custom</PresentationFormat>
  <Paragraphs>405</Paragraphs>
  <Slides>32</Slides>
  <Notes>32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Aptos</vt:lpstr>
      <vt:lpstr>Arial</vt:lpstr>
      <vt:lpstr>Calibri</vt:lpstr>
      <vt:lpstr>Courier New</vt:lpstr>
      <vt:lpstr>Google Sans</vt:lpstr>
      <vt:lpstr>Helvetica</vt:lpstr>
      <vt:lpstr>Segoe UI</vt:lpstr>
      <vt:lpstr>Segoe UI  </vt:lpstr>
      <vt:lpstr>Segoe UI Emoji</vt:lpstr>
      <vt:lpstr>Segoe UI Semilight</vt:lpstr>
      <vt:lpstr>Symbol</vt:lpstr>
      <vt:lpstr>Wingdings</vt:lpstr>
      <vt:lpstr>Office Theme</vt:lpstr>
      <vt:lpstr>1_Office Theme</vt:lpstr>
      <vt:lpstr>Gateways to employment after graduation</vt:lpstr>
      <vt:lpstr>Session overview </vt:lpstr>
      <vt:lpstr>Approaches to getting hired</vt:lpstr>
      <vt:lpstr>Bridging </vt:lpstr>
      <vt:lpstr>Where to find employment opportunities</vt:lpstr>
      <vt:lpstr>GC Jobs – How do I apply? </vt:lpstr>
      <vt:lpstr>Access GC Jobs</vt:lpstr>
      <vt:lpstr>Job search</vt:lpstr>
      <vt:lpstr>Understanding job posters</vt:lpstr>
      <vt:lpstr>Job poster terminology </vt:lpstr>
      <vt:lpstr>Completing a job application</vt:lpstr>
      <vt:lpstr>Your resume</vt:lpstr>
      <vt:lpstr>Writing a strong bio or cover letter introduction</vt:lpstr>
      <vt:lpstr>Answering screening questions</vt:lpstr>
      <vt:lpstr>Answering screening questions (2)</vt:lpstr>
      <vt:lpstr>Submitting a job application</vt:lpstr>
      <vt:lpstr>Official languages</vt:lpstr>
      <vt:lpstr>Self-declaring</vt:lpstr>
      <vt:lpstr>You have applied … now what?</vt:lpstr>
      <vt:lpstr>Assessment accommodations</vt:lpstr>
      <vt:lpstr>How to shine in an assessment</vt:lpstr>
      <vt:lpstr>Demonstrating Self-Awareness</vt:lpstr>
      <vt:lpstr>What are competencies? </vt:lpstr>
      <vt:lpstr>Building a library of experiences</vt:lpstr>
      <vt:lpstr>Overcoming barriers</vt:lpstr>
      <vt:lpstr>How to structure your responses</vt:lpstr>
      <vt:lpstr>Example: “Tell me about a time you resolved a conflict.”</vt:lpstr>
      <vt:lpstr>Sample interview questions</vt:lpstr>
      <vt:lpstr>Network!</vt:lpstr>
      <vt:lpstr>Resources for development</vt:lpstr>
      <vt:lpstr>Your feedback is important!</vt:lpstr>
      <vt:lpstr>End of the presentation</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dc:title>
  <dc:creator>Hayley Hills</dc:creator>
  <cp:lastModifiedBy>Sylvie Laliberté</cp:lastModifiedBy>
  <cp:revision>333</cp:revision>
  <cp:lastPrinted>2019-03-27T17:45:23Z</cp:lastPrinted>
  <dcterms:created xsi:type="dcterms:W3CDTF">2018-05-08T13:31:29Z</dcterms:created>
  <dcterms:modified xsi:type="dcterms:W3CDTF">2025-07-07T14:43:52Z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ce0569-6254-4927-8a83-745c477111b5_Enabled">
    <vt:lpwstr>true</vt:lpwstr>
  </property>
  <property fmtid="{D5CDD505-2E9C-101B-9397-08002B2CF9AE}" pid="3" name="MSIP_Label_95ce0569-6254-4927-8a83-745c477111b5_SetDate">
    <vt:lpwstr>2025-04-25T15:30:09Z</vt:lpwstr>
  </property>
  <property fmtid="{D5CDD505-2E9C-101B-9397-08002B2CF9AE}" pid="4" name="MSIP_Label_95ce0569-6254-4927-8a83-745c477111b5_Method">
    <vt:lpwstr>Privileged</vt:lpwstr>
  </property>
  <property fmtid="{D5CDD505-2E9C-101B-9397-08002B2CF9AE}" pid="5" name="MSIP_Label_95ce0569-6254-4927-8a83-745c477111b5_Name">
    <vt:lpwstr>Unclassified Document</vt:lpwstr>
  </property>
  <property fmtid="{D5CDD505-2E9C-101B-9397-08002B2CF9AE}" pid="6" name="MSIP_Label_95ce0569-6254-4927-8a83-745c477111b5_SiteId">
    <vt:lpwstr>961b30aa-d439-4bc7-b674-9c4a389b0be3</vt:lpwstr>
  </property>
  <property fmtid="{D5CDD505-2E9C-101B-9397-08002B2CF9AE}" pid="7" name="MSIP_Label_95ce0569-6254-4927-8a83-745c477111b5_ActionId">
    <vt:lpwstr>6b2e4d8d-db3e-4457-9410-c7cfedfe7adf</vt:lpwstr>
  </property>
  <property fmtid="{D5CDD505-2E9C-101B-9397-08002B2CF9AE}" pid="8" name="MSIP_Label_95ce0569-6254-4927-8a83-745c477111b5_ContentBits">
    <vt:lpwstr>1</vt:lpwstr>
  </property>
  <property fmtid="{D5CDD505-2E9C-101B-9397-08002B2CF9AE}" pid="9" name="MSIP_Label_95ce0569-6254-4927-8a83-745c477111b5_Tag">
    <vt:lpwstr>10, 0, 1, 1</vt:lpwstr>
  </property>
  <property fmtid="{D5CDD505-2E9C-101B-9397-08002B2CF9AE}" pid="10" name="ClassificationContentMarkingHeaderLocations">
    <vt:lpwstr>Office Theme:8\1_Office Theme:8</vt:lpwstr>
  </property>
  <property fmtid="{D5CDD505-2E9C-101B-9397-08002B2CF9AE}" pid="11" name="ClassificationContentMarkingHeaderText">
    <vt:lpwstr>NON CLASSIFIÉ / UNCLASSIFIED</vt:lpwstr>
  </property>
</Properties>
</file>