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3"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77" d="100"/>
          <a:sy n="77" d="100"/>
        </p:scale>
        <p:origin x="3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9FD66D9-9019-4DBA-A12E-BAA5E4906F96}" type="datetimeFigureOut">
              <a:rPr lang="en-CA" smtClean="0"/>
              <a:t>2020-03-26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105463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FD66D9-9019-4DBA-A12E-BAA5E4906F96}" type="datetimeFigureOut">
              <a:rPr lang="en-CA" smtClean="0"/>
              <a:t>2020-03-26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56729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FD66D9-9019-4DBA-A12E-BAA5E4906F96}" type="datetimeFigureOut">
              <a:rPr lang="en-CA" smtClean="0"/>
              <a:t>2020-03-26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141746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FD66D9-9019-4DBA-A12E-BAA5E4906F96}" type="datetimeFigureOut">
              <a:rPr lang="en-CA" smtClean="0"/>
              <a:t>2020-03-26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211426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FD66D9-9019-4DBA-A12E-BAA5E4906F96}" type="datetimeFigureOut">
              <a:rPr lang="en-CA" smtClean="0"/>
              <a:t>2020-03-26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428964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9FD66D9-9019-4DBA-A12E-BAA5E4906F96}" type="datetimeFigureOut">
              <a:rPr lang="en-CA" smtClean="0"/>
              <a:t>2020-03-26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74779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9FD66D9-9019-4DBA-A12E-BAA5E4906F96}" type="datetimeFigureOut">
              <a:rPr lang="en-CA" smtClean="0"/>
              <a:t>2020-03-26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222942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9FD66D9-9019-4DBA-A12E-BAA5E4906F96}" type="datetimeFigureOut">
              <a:rPr lang="en-CA" smtClean="0"/>
              <a:t>2020-03-26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257403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FD66D9-9019-4DBA-A12E-BAA5E4906F96}" type="datetimeFigureOut">
              <a:rPr lang="en-CA" smtClean="0"/>
              <a:t>2020-03-26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1921930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FD66D9-9019-4DBA-A12E-BAA5E4906F96}" type="datetimeFigureOut">
              <a:rPr lang="en-CA" smtClean="0"/>
              <a:t>2020-03-26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200920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FD66D9-9019-4DBA-A12E-BAA5E4906F96}" type="datetimeFigureOut">
              <a:rPr lang="en-CA" smtClean="0"/>
              <a:t>2020-03-26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712CDE0-53F3-4F06-B496-9F351C97022B}" type="slidenum">
              <a:rPr lang="en-CA" smtClean="0"/>
              <a:t>‹#›</a:t>
            </a:fld>
            <a:endParaRPr lang="en-CA"/>
          </a:p>
        </p:txBody>
      </p:sp>
    </p:spTree>
    <p:extLst>
      <p:ext uri="{BB962C8B-B14F-4D97-AF65-F5344CB8AC3E}">
        <p14:creationId xmlns:p14="http://schemas.microsoft.com/office/powerpoint/2010/main" val="1719034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D66D9-9019-4DBA-A12E-BAA5E4906F96}" type="datetimeFigureOut">
              <a:rPr lang="en-CA" smtClean="0"/>
              <a:t>2020-03-26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2CDE0-53F3-4F06-B496-9F351C97022B}" type="slidenum">
              <a:rPr lang="en-CA" smtClean="0"/>
              <a:t>‹#›</a:t>
            </a:fld>
            <a:endParaRPr lang="en-CA"/>
          </a:p>
        </p:txBody>
      </p:sp>
    </p:spTree>
    <p:extLst>
      <p:ext uri="{BB962C8B-B14F-4D97-AF65-F5344CB8AC3E}">
        <p14:creationId xmlns:p14="http://schemas.microsoft.com/office/powerpoint/2010/main" val="3049936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9.jp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jp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763" y="310550"/>
            <a:ext cx="2966453" cy="523220"/>
          </a:xfrm>
          <a:prstGeom prst="rect">
            <a:avLst/>
          </a:prstGeom>
          <a:noFill/>
        </p:spPr>
        <p:txBody>
          <a:bodyPr wrap="none" rtlCol="0">
            <a:spAutoFit/>
          </a:bodyPr>
          <a:lstStyle/>
          <a:p>
            <a:r>
              <a:rPr lang="en-CA" sz="2800" dirty="0" smtClean="0"/>
              <a:t>Survey Assessment</a:t>
            </a:r>
            <a:endParaRPr lang="en-CA" sz="2800" dirty="0"/>
          </a:p>
        </p:txBody>
      </p:sp>
      <p:sp>
        <p:nvSpPr>
          <p:cNvPr id="3" name="TextBox 2"/>
          <p:cNvSpPr txBox="1"/>
          <p:nvPr/>
        </p:nvSpPr>
        <p:spPr>
          <a:xfrm>
            <a:off x="2061713" y="1820174"/>
            <a:ext cx="8911087" cy="3416320"/>
          </a:xfrm>
          <a:prstGeom prst="rect">
            <a:avLst/>
          </a:prstGeom>
          <a:noFill/>
        </p:spPr>
        <p:txBody>
          <a:bodyPr wrap="square" rtlCol="0">
            <a:spAutoFit/>
          </a:bodyPr>
          <a:lstStyle/>
          <a:p>
            <a:r>
              <a:rPr lang="en-CA" dirty="0" smtClean="0"/>
              <a:t>Surveys raise the bar with respect to user experience over spreadsheets, however, they require the support of a database back office response gathering and reporting system or the cost of contracting out that support.</a:t>
            </a:r>
          </a:p>
          <a:p>
            <a:endParaRPr lang="en-CA" dirty="0"/>
          </a:p>
          <a:p>
            <a:r>
              <a:rPr lang="en-CA" dirty="0" smtClean="0"/>
              <a:t>The spreadsheet model is the core of the business tools at PHAC. </a:t>
            </a:r>
            <a:br>
              <a:rPr lang="en-CA" dirty="0" smtClean="0"/>
            </a:br>
            <a:r>
              <a:rPr lang="en-CA" dirty="0" smtClean="0"/>
              <a:t>Improvements are required.  The following configurations are too busy and the supporting processes can be streamlined.</a:t>
            </a:r>
          </a:p>
          <a:p>
            <a:endParaRPr lang="en-CA" dirty="0"/>
          </a:p>
          <a:p>
            <a:r>
              <a:rPr lang="en-CA" dirty="0" smtClean="0"/>
              <a:t>If the current data gathering paradigm did not use email, had reasonable full page forms with navigation and decoupled or de-synchronized their data gathering, that might be the best solution.</a:t>
            </a:r>
          </a:p>
          <a:p>
            <a:endParaRPr lang="en-CA" dirty="0"/>
          </a:p>
        </p:txBody>
      </p:sp>
    </p:spTree>
    <p:extLst>
      <p:ext uri="{BB962C8B-B14F-4D97-AF65-F5344CB8AC3E}">
        <p14:creationId xmlns:p14="http://schemas.microsoft.com/office/powerpoint/2010/main" val="101464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30066" y="2934088"/>
            <a:ext cx="764343" cy="595826"/>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3249" y="2657385"/>
            <a:ext cx="221389" cy="158135"/>
          </a:xfrm>
          <a:prstGeom prst="rect">
            <a:avLst/>
          </a:prstGeom>
        </p:spPr>
      </p:pic>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4836" y="2588764"/>
            <a:ext cx="221389" cy="158135"/>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8255" y="2532982"/>
            <a:ext cx="221389" cy="15813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0457" y="2519237"/>
            <a:ext cx="248655" cy="24865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42957" y="3325641"/>
            <a:ext cx="248655" cy="248655"/>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4873" y="2770873"/>
            <a:ext cx="248655" cy="24865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29265" y="2524771"/>
            <a:ext cx="248655" cy="248655"/>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7812" y="2796793"/>
            <a:ext cx="248655" cy="248655"/>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55512" y="3068969"/>
            <a:ext cx="248655" cy="248655"/>
          </a:xfrm>
          <a:prstGeom prst="rect">
            <a:avLst/>
          </a:prstGeom>
        </p:spPr>
      </p:pic>
      <p:sp>
        <p:nvSpPr>
          <p:cNvPr id="18" name="TextBox 17"/>
          <p:cNvSpPr txBox="1"/>
          <p:nvPr/>
        </p:nvSpPr>
        <p:spPr>
          <a:xfrm>
            <a:off x="1036436" y="1679124"/>
            <a:ext cx="1087157" cy="276999"/>
          </a:xfrm>
          <a:prstGeom prst="rect">
            <a:avLst/>
          </a:prstGeom>
          <a:noFill/>
        </p:spPr>
        <p:txBody>
          <a:bodyPr wrap="none" rtlCol="0">
            <a:spAutoFit/>
          </a:bodyPr>
          <a:lstStyle/>
          <a:p>
            <a:r>
              <a:rPr lang="en-CA" sz="1200" dirty="0" smtClean="0">
                <a:solidFill>
                  <a:srgbClr val="FF0000"/>
                </a:solidFill>
                <a:latin typeface="Arial" panose="020B0604020202020204" pitchFamily="34" charset="0"/>
                <a:cs typeface="Arial" panose="020B0604020202020204" pitchFamily="34" charset="0"/>
              </a:rPr>
              <a:t>Respondents</a:t>
            </a:r>
            <a:endParaRPr lang="en-CA" sz="1200" dirty="0">
              <a:solidFill>
                <a:srgbClr val="FF0000"/>
              </a:solidFill>
              <a:latin typeface="Arial" panose="020B0604020202020204" pitchFamily="34" charset="0"/>
              <a:cs typeface="Arial" panose="020B0604020202020204" pitchFamily="34" charset="0"/>
            </a:endParaRPr>
          </a:p>
        </p:txBody>
      </p:sp>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30282" y="1962341"/>
            <a:ext cx="538875" cy="538875"/>
          </a:xfrm>
          <a:prstGeom prst="rect">
            <a:avLst/>
          </a:prstGeom>
        </p:spPr>
      </p:pic>
      <p:sp>
        <p:nvSpPr>
          <p:cNvPr id="27" name="TextBox 26"/>
          <p:cNvSpPr txBox="1"/>
          <p:nvPr/>
        </p:nvSpPr>
        <p:spPr>
          <a:xfrm>
            <a:off x="4630066" y="1519910"/>
            <a:ext cx="670376" cy="276999"/>
          </a:xfrm>
          <a:prstGeom prst="rect">
            <a:avLst/>
          </a:prstGeom>
          <a:noFill/>
        </p:spPr>
        <p:txBody>
          <a:bodyPr wrap="none" rtlCol="0">
            <a:spAutoFit/>
          </a:bodyPr>
          <a:lstStyle/>
          <a:p>
            <a:r>
              <a:rPr lang="en-CA" sz="1200" dirty="0" smtClean="0">
                <a:solidFill>
                  <a:srgbClr val="FF0000"/>
                </a:solidFill>
                <a:latin typeface="Arial" panose="020B0604020202020204" pitchFamily="34" charset="0"/>
                <a:cs typeface="Arial" panose="020B0604020202020204" pitchFamily="34" charset="0"/>
              </a:rPr>
              <a:t>CCDIC</a:t>
            </a:r>
            <a:endParaRPr lang="en-CA" sz="1200" dirty="0">
              <a:solidFill>
                <a:srgbClr val="FF0000"/>
              </a:solidFill>
              <a:latin typeface="Arial" panose="020B0604020202020204" pitchFamily="34" charset="0"/>
              <a:cs typeface="Arial" panose="020B0604020202020204" pitchFamily="34" charset="0"/>
            </a:endParaRPr>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51502" y="1993370"/>
            <a:ext cx="248655" cy="248655"/>
          </a:xfrm>
          <a:prstGeom prst="rect">
            <a:avLst/>
          </a:prstGeom>
        </p:spPr>
      </p:pic>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1526" y="2247582"/>
            <a:ext cx="248655" cy="248655"/>
          </a:xfrm>
          <a:prstGeom prst="rect">
            <a:avLst/>
          </a:prstGeom>
        </p:spPr>
      </p:pic>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44464" y="2245006"/>
            <a:ext cx="248655" cy="248655"/>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0457" y="3058443"/>
            <a:ext cx="248655" cy="248655"/>
          </a:xfrm>
          <a:prstGeom prst="rect">
            <a:avLst/>
          </a:prstGeom>
        </p:spPr>
      </p:pic>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0458" y="3330465"/>
            <a:ext cx="248655" cy="248655"/>
          </a:xfrm>
          <a:prstGeom prst="rect">
            <a:avLst/>
          </a:prstGeom>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6989" y="1990910"/>
            <a:ext cx="248655" cy="248655"/>
          </a:xfrm>
          <a:prstGeom prst="rect">
            <a:avLst/>
          </a:prstGeom>
        </p:spPr>
      </p:pic>
      <p:sp>
        <p:nvSpPr>
          <p:cNvPr id="58" name="TextBox 57"/>
          <p:cNvSpPr txBox="1"/>
          <p:nvPr/>
        </p:nvSpPr>
        <p:spPr>
          <a:xfrm>
            <a:off x="4630066" y="1787388"/>
            <a:ext cx="739305" cy="246221"/>
          </a:xfrm>
          <a:prstGeom prst="rect">
            <a:avLst/>
          </a:prstGeom>
          <a:noFill/>
        </p:spPr>
        <p:txBody>
          <a:bodyPr wrap="none" rtlCol="0">
            <a:spAutoFit/>
          </a:bodyPr>
          <a:lstStyle/>
          <a:p>
            <a:r>
              <a:rPr lang="en-CA" sz="1000" dirty="0" err="1" smtClean="0"/>
              <a:t>Voxco</a:t>
            </a:r>
            <a:r>
              <a:rPr lang="en-CA" sz="1000" dirty="0" smtClean="0"/>
              <a:t> App</a:t>
            </a:r>
            <a:endParaRPr lang="en-CA" sz="10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2610" y="2485429"/>
            <a:ext cx="221389" cy="158135"/>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812" y="2464526"/>
            <a:ext cx="239069" cy="152450"/>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8187" y="2422149"/>
            <a:ext cx="221389" cy="158135"/>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8127" y="2393936"/>
            <a:ext cx="221389" cy="158135"/>
          </a:xfrm>
          <a:prstGeom prst="rect">
            <a:avLst/>
          </a:prstGeom>
        </p:spPr>
      </p:pic>
      <p:sp>
        <p:nvSpPr>
          <p:cNvPr id="65" name="TextBox 64"/>
          <p:cNvSpPr txBox="1"/>
          <p:nvPr/>
        </p:nvSpPr>
        <p:spPr>
          <a:xfrm>
            <a:off x="2416132" y="2257275"/>
            <a:ext cx="1083951" cy="400110"/>
          </a:xfrm>
          <a:prstGeom prst="rect">
            <a:avLst/>
          </a:prstGeom>
          <a:noFill/>
        </p:spPr>
        <p:txBody>
          <a:bodyPr wrap="none" rtlCol="0">
            <a:spAutoFit/>
          </a:bodyPr>
          <a:lstStyle/>
          <a:p>
            <a:r>
              <a:rPr lang="en-CA" sz="1000" dirty="0" smtClean="0"/>
              <a:t>Survey invites </a:t>
            </a:r>
          </a:p>
          <a:p>
            <a:pPr algn="ctr"/>
            <a:r>
              <a:rPr lang="en-CA" sz="1000" dirty="0" smtClean="0"/>
              <a:t>sent out by email</a:t>
            </a:r>
            <a:endParaRPr lang="en-CA" sz="1000" dirty="0"/>
          </a:p>
        </p:txBody>
      </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0224" y="2722345"/>
            <a:ext cx="221389" cy="158135"/>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46197" y="2816132"/>
            <a:ext cx="221389" cy="158135"/>
          </a:xfrm>
          <a:prstGeom prst="rect">
            <a:avLst/>
          </a:prstGeom>
        </p:spPr>
      </p:pic>
      <p:cxnSp>
        <p:nvCxnSpPr>
          <p:cNvPr id="16" name="Straight Arrow Connector 15"/>
          <p:cNvCxnSpPr/>
          <p:nvPr/>
        </p:nvCxnSpPr>
        <p:spPr>
          <a:xfrm flipH="1">
            <a:off x="2095593" y="2371909"/>
            <a:ext cx="2588519" cy="6476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2170632" y="3307098"/>
            <a:ext cx="1203802" cy="206584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pic>
        <p:nvPicPr>
          <p:cNvPr id="69" name="Picture 6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3297755" y="5471868"/>
            <a:ext cx="453917" cy="474265"/>
          </a:xfrm>
          <a:prstGeom prst="rect">
            <a:avLst/>
          </a:prstGeom>
        </p:spPr>
      </p:pic>
      <p:sp>
        <p:nvSpPr>
          <p:cNvPr id="70" name="TextBox 69"/>
          <p:cNvSpPr txBox="1"/>
          <p:nvPr/>
        </p:nvSpPr>
        <p:spPr>
          <a:xfrm>
            <a:off x="3101613" y="6027124"/>
            <a:ext cx="865943" cy="246221"/>
          </a:xfrm>
          <a:prstGeom prst="rect">
            <a:avLst/>
          </a:prstGeom>
          <a:noFill/>
        </p:spPr>
        <p:txBody>
          <a:bodyPr wrap="none" rtlCol="0">
            <a:spAutoFit/>
          </a:bodyPr>
          <a:lstStyle/>
          <a:p>
            <a:r>
              <a:rPr lang="en-CA" sz="1000" dirty="0" err="1" smtClean="0"/>
              <a:t>Voxco</a:t>
            </a:r>
            <a:r>
              <a:rPr lang="en-CA" sz="1000" dirty="0" smtClean="0"/>
              <a:t> Server</a:t>
            </a:r>
            <a:endParaRPr lang="en-CA" sz="1000" dirty="0"/>
          </a:p>
        </p:txBody>
      </p:sp>
      <p:pic>
        <p:nvPicPr>
          <p:cNvPr id="75" name="Picture 7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07095" y="4333414"/>
            <a:ext cx="477702" cy="477702"/>
          </a:xfrm>
          <a:prstGeom prst="rect">
            <a:avLst/>
          </a:prstGeom>
        </p:spPr>
      </p:pic>
      <p:sp>
        <p:nvSpPr>
          <p:cNvPr id="76" name="TextBox 75"/>
          <p:cNvSpPr txBox="1"/>
          <p:nvPr/>
        </p:nvSpPr>
        <p:spPr>
          <a:xfrm>
            <a:off x="4462406" y="3449968"/>
            <a:ext cx="806180" cy="861774"/>
          </a:xfrm>
          <a:prstGeom prst="rect">
            <a:avLst/>
          </a:prstGeom>
          <a:noFill/>
        </p:spPr>
        <p:txBody>
          <a:bodyPr wrap="square" rtlCol="0">
            <a:spAutoFit/>
          </a:bodyPr>
          <a:lstStyle/>
          <a:p>
            <a:pPr algn="ctr"/>
            <a:r>
              <a:rPr lang="en-CA" sz="1000" dirty="0" smtClean="0"/>
              <a:t>Report and CSV files containing all responses</a:t>
            </a:r>
            <a:endParaRPr lang="en-CA" sz="1000" dirty="0"/>
          </a:p>
        </p:txBody>
      </p:sp>
      <p:cxnSp>
        <p:nvCxnSpPr>
          <p:cNvPr id="78" name="Straight Arrow Connector 77"/>
          <p:cNvCxnSpPr>
            <a:stCxn id="19" idx="3"/>
          </p:cNvCxnSpPr>
          <p:nvPr/>
        </p:nvCxnSpPr>
        <p:spPr>
          <a:xfrm>
            <a:off x="5269157" y="2231779"/>
            <a:ext cx="5139621" cy="1831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9" name="Picture 7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45110" y="2429781"/>
            <a:ext cx="380512" cy="380512"/>
          </a:xfrm>
          <a:prstGeom prst="rect">
            <a:avLst/>
          </a:prstGeom>
        </p:spPr>
      </p:pic>
      <p:sp>
        <p:nvSpPr>
          <p:cNvPr id="85" name="TextBox 84"/>
          <p:cNvSpPr txBox="1"/>
          <p:nvPr/>
        </p:nvSpPr>
        <p:spPr>
          <a:xfrm>
            <a:off x="1835199" y="4251322"/>
            <a:ext cx="1115147" cy="1323439"/>
          </a:xfrm>
          <a:prstGeom prst="rect">
            <a:avLst/>
          </a:prstGeom>
          <a:noFill/>
        </p:spPr>
        <p:txBody>
          <a:bodyPr wrap="square" rtlCol="0">
            <a:spAutoFit/>
          </a:bodyPr>
          <a:lstStyle/>
          <a:p>
            <a:r>
              <a:rPr lang="en-CA" sz="1000" dirty="0" smtClean="0"/>
              <a:t>Clicking on the survey invite takes respondent to the </a:t>
            </a:r>
            <a:r>
              <a:rPr lang="en-CA" sz="1000" dirty="0" err="1" smtClean="0"/>
              <a:t>Voxco</a:t>
            </a:r>
            <a:r>
              <a:rPr lang="en-CA" sz="1000" dirty="0" smtClean="0"/>
              <a:t> server where they complete the survey in their browser</a:t>
            </a:r>
            <a:endParaRPr lang="en-CA" sz="1000" dirty="0"/>
          </a:p>
        </p:txBody>
      </p:sp>
      <p:cxnSp>
        <p:nvCxnSpPr>
          <p:cNvPr id="89" name="Straight Arrow Connector 88"/>
          <p:cNvCxnSpPr/>
          <p:nvPr/>
        </p:nvCxnSpPr>
        <p:spPr>
          <a:xfrm flipH="1">
            <a:off x="3666225" y="2532982"/>
            <a:ext cx="1199271" cy="283995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4250027" y="741202"/>
            <a:ext cx="2288764" cy="707886"/>
          </a:xfrm>
          <a:prstGeom prst="rect">
            <a:avLst/>
          </a:prstGeom>
          <a:noFill/>
        </p:spPr>
        <p:txBody>
          <a:bodyPr wrap="square" rtlCol="0">
            <a:spAutoFit/>
          </a:bodyPr>
          <a:lstStyle/>
          <a:p>
            <a:r>
              <a:rPr lang="en-CA" sz="1000" dirty="0" smtClean="0"/>
              <a:t>Preparing a Survey: </a:t>
            </a:r>
            <a:br>
              <a:rPr lang="en-CA" sz="1000" dirty="0" smtClean="0"/>
            </a:br>
            <a:r>
              <a:rPr lang="en-CA" sz="1000" dirty="0" smtClean="0"/>
              <a:t>      - Create questions </a:t>
            </a:r>
          </a:p>
          <a:p>
            <a:r>
              <a:rPr lang="en-CA" sz="1000" dirty="0" smtClean="0"/>
              <a:t>      - Import drop-down menu values and explanatory notes to the survey’s setup.</a:t>
            </a:r>
            <a:endParaRPr lang="en-CA" sz="1000" dirty="0"/>
          </a:p>
        </p:txBody>
      </p:sp>
      <p:sp>
        <p:nvSpPr>
          <p:cNvPr id="92" name="TextBox 91"/>
          <p:cNvSpPr txBox="1"/>
          <p:nvPr/>
        </p:nvSpPr>
        <p:spPr>
          <a:xfrm>
            <a:off x="10408778" y="3546842"/>
            <a:ext cx="1248822" cy="461665"/>
          </a:xfrm>
          <a:prstGeom prst="rect">
            <a:avLst/>
          </a:prstGeom>
          <a:noFill/>
        </p:spPr>
        <p:txBody>
          <a:bodyPr wrap="square" rtlCol="0">
            <a:spAutoFit/>
          </a:bodyPr>
          <a:lstStyle/>
          <a:p>
            <a:pPr algn="ctr"/>
            <a:r>
              <a:rPr lang="en-CA" sz="1200" dirty="0" smtClean="0">
                <a:solidFill>
                  <a:srgbClr val="FF0000"/>
                </a:solidFill>
                <a:latin typeface="Arial" panose="020B0604020202020204" pitchFamily="34" charset="0"/>
                <a:cs typeface="Arial" panose="020B0604020202020204" pitchFamily="34" charset="0"/>
              </a:rPr>
              <a:t>Storage Resource</a:t>
            </a:r>
            <a:endParaRPr lang="en-CA" sz="1200" dirty="0">
              <a:solidFill>
                <a:srgbClr val="FF0000"/>
              </a:solidFill>
              <a:latin typeface="Arial" panose="020B0604020202020204" pitchFamily="34" charset="0"/>
              <a:cs typeface="Arial" panose="020B0604020202020204" pitchFamily="34" charset="0"/>
            </a:endParaRPr>
          </a:p>
        </p:txBody>
      </p:sp>
      <p:sp>
        <p:nvSpPr>
          <p:cNvPr id="94" name="TextBox 93"/>
          <p:cNvSpPr txBox="1"/>
          <p:nvPr/>
        </p:nvSpPr>
        <p:spPr>
          <a:xfrm>
            <a:off x="5665862" y="801023"/>
            <a:ext cx="427290" cy="276999"/>
          </a:xfrm>
          <a:prstGeom prst="rect">
            <a:avLst/>
          </a:prstGeom>
          <a:noFill/>
        </p:spPr>
        <p:txBody>
          <a:bodyPr wrap="square" rtlCol="0">
            <a:spAutoFit/>
          </a:bodyPr>
          <a:lstStyle/>
          <a:p>
            <a:r>
              <a:rPr lang="en-CA" sz="1200" dirty="0" smtClean="0"/>
              <a:t>1</a:t>
            </a:r>
            <a:endParaRPr lang="en-CA" sz="1200" dirty="0"/>
          </a:p>
        </p:txBody>
      </p:sp>
      <p:sp>
        <p:nvSpPr>
          <p:cNvPr id="95" name="Oval 94"/>
          <p:cNvSpPr/>
          <p:nvPr/>
        </p:nvSpPr>
        <p:spPr>
          <a:xfrm>
            <a:off x="5682953" y="835207"/>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6" name="TextBox 95"/>
          <p:cNvSpPr txBox="1"/>
          <p:nvPr/>
        </p:nvSpPr>
        <p:spPr>
          <a:xfrm>
            <a:off x="2713637" y="2015536"/>
            <a:ext cx="427290" cy="276999"/>
          </a:xfrm>
          <a:prstGeom prst="rect">
            <a:avLst/>
          </a:prstGeom>
          <a:noFill/>
        </p:spPr>
        <p:txBody>
          <a:bodyPr wrap="square" rtlCol="0">
            <a:spAutoFit/>
          </a:bodyPr>
          <a:lstStyle/>
          <a:p>
            <a:r>
              <a:rPr lang="en-CA" sz="1200" dirty="0"/>
              <a:t>2</a:t>
            </a:r>
          </a:p>
        </p:txBody>
      </p:sp>
      <p:sp>
        <p:nvSpPr>
          <p:cNvPr id="97" name="Oval 96"/>
          <p:cNvSpPr/>
          <p:nvPr/>
        </p:nvSpPr>
        <p:spPr>
          <a:xfrm>
            <a:off x="2730728" y="2049720"/>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8" name="TextBox 97"/>
          <p:cNvSpPr txBox="1"/>
          <p:nvPr/>
        </p:nvSpPr>
        <p:spPr>
          <a:xfrm>
            <a:off x="2185379" y="3974323"/>
            <a:ext cx="427290" cy="276999"/>
          </a:xfrm>
          <a:prstGeom prst="rect">
            <a:avLst/>
          </a:prstGeom>
          <a:noFill/>
        </p:spPr>
        <p:txBody>
          <a:bodyPr wrap="square" rtlCol="0">
            <a:spAutoFit/>
          </a:bodyPr>
          <a:lstStyle/>
          <a:p>
            <a:r>
              <a:rPr lang="en-CA" sz="1200" dirty="0"/>
              <a:t>3</a:t>
            </a:r>
          </a:p>
        </p:txBody>
      </p:sp>
      <p:sp>
        <p:nvSpPr>
          <p:cNvPr id="99" name="Oval 98"/>
          <p:cNvSpPr/>
          <p:nvPr/>
        </p:nvSpPr>
        <p:spPr>
          <a:xfrm>
            <a:off x="2202470" y="4008507"/>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0" name="TextBox 99"/>
          <p:cNvSpPr txBox="1"/>
          <p:nvPr/>
        </p:nvSpPr>
        <p:spPr>
          <a:xfrm>
            <a:off x="4160990" y="3359825"/>
            <a:ext cx="427290" cy="276999"/>
          </a:xfrm>
          <a:prstGeom prst="rect">
            <a:avLst/>
          </a:prstGeom>
          <a:noFill/>
        </p:spPr>
        <p:txBody>
          <a:bodyPr wrap="square" rtlCol="0">
            <a:spAutoFit/>
          </a:bodyPr>
          <a:lstStyle/>
          <a:p>
            <a:r>
              <a:rPr lang="en-CA" sz="1200" dirty="0"/>
              <a:t>4</a:t>
            </a:r>
          </a:p>
        </p:txBody>
      </p:sp>
      <p:sp>
        <p:nvSpPr>
          <p:cNvPr id="101" name="Oval 100"/>
          <p:cNvSpPr/>
          <p:nvPr/>
        </p:nvSpPr>
        <p:spPr>
          <a:xfrm>
            <a:off x="4178081" y="3394009"/>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2" name="TextBox 101"/>
          <p:cNvSpPr txBox="1"/>
          <p:nvPr/>
        </p:nvSpPr>
        <p:spPr>
          <a:xfrm>
            <a:off x="7315964" y="2533294"/>
            <a:ext cx="427290" cy="276999"/>
          </a:xfrm>
          <a:prstGeom prst="rect">
            <a:avLst/>
          </a:prstGeom>
          <a:noFill/>
        </p:spPr>
        <p:txBody>
          <a:bodyPr wrap="square" rtlCol="0">
            <a:spAutoFit/>
          </a:bodyPr>
          <a:lstStyle/>
          <a:p>
            <a:r>
              <a:rPr lang="en-CA" sz="1200" dirty="0"/>
              <a:t>5</a:t>
            </a:r>
          </a:p>
        </p:txBody>
      </p:sp>
      <p:sp>
        <p:nvSpPr>
          <p:cNvPr id="103" name="Oval 102"/>
          <p:cNvSpPr/>
          <p:nvPr/>
        </p:nvSpPr>
        <p:spPr>
          <a:xfrm>
            <a:off x="7333055" y="2567478"/>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4" name="TextBox 103"/>
          <p:cNvSpPr txBox="1"/>
          <p:nvPr/>
        </p:nvSpPr>
        <p:spPr>
          <a:xfrm>
            <a:off x="294705" y="180900"/>
            <a:ext cx="3303074" cy="307777"/>
          </a:xfrm>
          <a:prstGeom prst="rect">
            <a:avLst/>
          </a:prstGeom>
          <a:noFill/>
        </p:spPr>
        <p:txBody>
          <a:bodyPr wrap="square" rtlCol="0">
            <a:spAutoFit/>
          </a:bodyPr>
          <a:lstStyle/>
          <a:p>
            <a:r>
              <a:rPr lang="en-CA" sz="1400" dirty="0" smtClean="0">
                <a:latin typeface="Arial" panose="020B0604020202020204" pitchFamily="34" charset="0"/>
                <a:cs typeface="Arial" panose="020B0604020202020204" pitchFamily="34" charset="0"/>
              </a:rPr>
              <a:t>Data Collection : Survey Interim State</a:t>
            </a:r>
            <a:endParaRPr lang="en-CA" sz="1400" dirty="0">
              <a:latin typeface="Arial" panose="020B0604020202020204" pitchFamily="34" charset="0"/>
              <a:cs typeface="Arial" panose="020B0604020202020204" pitchFamily="34" charset="0"/>
            </a:endParaRPr>
          </a:p>
        </p:txBody>
      </p:sp>
      <p:sp>
        <p:nvSpPr>
          <p:cNvPr id="105" name="TextBox 104"/>
          <p:cNvSpPr txBox="1"/>
          <p:nvPr/>
        </p:nvSpPr>
        <p:spPr>
          <a:xfrm>
            <a:off x="7933270" y="2425745"/>
            <a:ext cx="806180" cy="553998"/>
          </a:xfrm>
          <a:prstGeom prst="rect">
            <a:avLst/>
          </a:prstGeom>
          <a:noFill/>
        </p:spPr>
        <p:txBody>
          <a:bodyPr wrap="square" rtlCol="0">
            <a:spAutoFit/>
          </a:bodyPr>
          <a:lstStyle/>
          <a:p>
            <a:pPr algn="ctr"/>
            <a:r>
              <a:rPr lang="en-CA" sz="1000" dirty="0"/>
              <a:t>U</a:t>
            </a:r>
            <a:r>
              <a:rPr lang="en-CA" sz="1000" dirty="0" smtClean="0"/>
              <a:t>pdate contains all responses</a:t>
            </a:r>
            <a:endParaRPr lang="en-CA" sz="1000" dirty="0"/>
          </a:p>
        </p:txBody>
      </p:sp>
      <p:sp>
        <p:nvSpPr>
          <p:cNvPr id="106" name="TextBox 105"/>
          <p:cNvSpPr txBox="1"/>
          <p:nvPr/>
        </p:nvSpPr>
        <p:spPr>
          <a:xfrm>
            <a:off x="6211451" y="4553567"/>
            <a:ext cx="1271502" cy="246221"/>
          </a:xfrm>
          <a:prstGeom prst="rect">
            <a:avLst/>
          </a:prstGeom>
          <a:noFill/>
        </p:spPr>
        <p:txBody>
          <a:bodyPr wrap="none" rtlCol="0">
            <a:spAutoFit/>
          </a:bodyPr>
          <a:lstStyle/>
          <a:p>
            <a:r>
              <a:rPr lang="en-CA" sz="1000" dirty="0" smtClean="0">
                <a:solidFill>
                  <a:srgbClr val="FF0000"/>
                </a:solidFill>
              </a:rPr>
              <a:t>Local Data Collection</a:t>
            </a:r>
            <a:endParaRPr lang="en-CA" sz="1000" dirty="0">
              <a:solidFill>
                <a:srgbClr val="FF0000"/>
              </a:solidFill>
            </a:endParaRPr>
          </a:p>
        </p:txBody>
      </p:sp>
      <p:sp>
        <p:nvSpPr>
          <p:cNvPr id="107" name="TextBox 106"/>
          <p:cNvSpPr txBox="1"/>
          <p:nvPr/>
        </p:nvSpPr>
        <p:spPr>
          <a:xfrm>
            <a:off x="6128592" y="4763982"/>
            <a:ext cx="2510442" cy="707886"/>
          </a:xfrm>
          <a:prstGeom prst="rect">
            <a:avLst/>
          </a:prstGeom>
          <a:noFill/>
        </p:spPr>
        <p:txBody>
          <a:bodyPr wrap="square" rtlCol="0">
            <a:spAutoFit/>
          </a:bodyPr>
          <a:lstStyle/>
          <a:p>
            <a:r>
              <a:rPr lang="en-CA" sz="1000" dirty="0" smtClean="0"/>
              <a:t>* Saved versions of input sheets to PMR, BOP </a:t>
            </a:r>
            <a:r>
              <a:rPr lang="en-CA" sz="1000" dirty="0" err="1" smtClean="0"/>
              <a:t>etc</a:t>
            </a:r>
            <a:endParaRPr lang="en-CA" sz="1000" dirty="0" smtClean="0"/>
          </a:p>
          <a:p>
            <a:r>
              <a:rPr lang="en-CA" sz="1000" dirty="0" smtClean="0"/>
              <a:t>* Data arising from deliverables development exercises (Strategic Maps, BSC)</a:t>
            </a:r>
            <a:endParaRPr lang="en-CA" sz="1000" dirty="0"/>
          </a:p>
        </p:txBody>
      </p:sp>
      <p:sp>
        <p:nvSpPr>
          <p:cNvPr id="119" name="TextBox 118"/>
          <p:cNvSpPr txBox="1"/>
          <p:nvPr/>
        </p:nvSpPr>
        <p:spPr>
          <a:xfrm>
            <a:off x="10887155" y="4039768"/>
            <a:ext cx="292068" cy="369332"/>
          </a:xfrm>
          <a:prstGeom prst="rect">
            <a:avLst/>
          </a:prstGeom>
          <a:noFill/>
        </p:spPr>
        <p:txBody>
          <a:bodyPr wrap="none" rtlCol="0">
            <a:spAutoFit/>
          </a:bodyPr>
          <a:lstStyle/>
          <a:p>
            <a:r>
              <a:rPr lang="en-CA" dirty="0" smtClean="0">
                <a:solidFill>
                  <a:srgbClr val="FF0000"/>
                </a:solidFill>
              </a:rPr>
              <a:t>?</a:t>
            </a:r>
            <a:endParaRPr lang="en-CA" dirty="0">
              <a:solidFill>
                <a:srgbClr val="FF0000"/>
              </a:solidFill>
            </a:endParaRPr>
          </a:p>
        </p:txBody>
      </p:sp>
      <p:sp>
        <p:nvSpPr>
          <p:cNvPr id="120" name="TextBox 119"/>
          <p:cNvSpPr txBox="1"/>
          <p:nvPr/>
        </p:nvSpPr>
        <p:spPr>
          <a:xfrm>
            <a:off x="10487087" y="4308042"/>
            <a:ext cx="1170513" cy="861774"/>
          </a:xfrm>
          <a:prstGeom prst="rect">
            <a:avLst/>
          </a:prstGeom>
          <a:noFill/>
        </p:spPr>
        <p:txBody>
          <a:bodyPr wrap="none" rtlCol="0">
            <a:spAutoFit/>
          </a:bodyPr>
          <a:lstStyle/>
          <a:p>
            <a:pPr algn="ctr"/>
            <a:r>
              <a:rPr lang="en-CA" sz="1000" dirty="0" smtClean="0"/>
              <a:t>Interim Options:</a:t>
            </a:r>
          </a:p>
          <a:p>
            <a:pPr algn="ctr"/>
            <a:r>
              <a:rPr lang="en-CA" sz="1000" dirty="0" err="1" smtClean="0"/>
              <a:t>Gcdocs</a:t>
            </a:r>
            <a:endParaRPr lang="en-CA" sz="1000" dirty="0" smtClean="0"/>
          </a:p>
          <a:p>
            <a:pPr algn="ctr"/>
            <a:r>
              <a:rPr lang="en-CA" sz="1000" dirty="0" smtClean="0"/>
              <a:t>“V” Drive</a:t>
            </a:r>
          </a:p>
          <a:p>
            <a:pPr algn="ctr"/>
            <a:r>
              <a:rPr lang="en-CA" sz="1000" dirty="0" smtClean="0"/>
              <a:t>Spare Server space</a:t>
            </a:r>
          </a:p>
          <a:p>
            <a:pPr algn="ctr"/>
            <a:endParaRPr lang="en-CA" sz="1000" dirty="0"/>
          </a:p>
        </p:txBody>
      </p:sp>
      <p:sp>
        <p:nvSpPr>
          <p:cNvPr id="121" name="TextBox 120"/>
          <p:cNvSpPr txBox="1"/>
          <p:nvPr/>
        </p:nvSpPr>
        <p:spPr>
          <a:xfrm>
            <a:off x="8559729" y="872382"/>
            <a:ext cx="806180" cy="430887"/>
          </a:xfrm>
          <a:prstGeom prst="rect">
            <a:avLst/>
          </a:prstGeom>
          <a:noFill/>
        </p:spPr>
        <p:txBody>
          <a:bodyPr wrap="square" rtlCol="0">
            <a:spAutoFit/>
          </a:bodyPr>
          <a:lstStyle/>
          <a:p>
            <a:pPr algn="ctr"/>
            <a:r>
              <a:rPr lang="en-CA" sz="1200" dirty="0" smtClean="0">
                <a:solidFill>
                  <a:srgbClr val="FF0000"/>
                </a:solidFill>
              </a:rPr>
              <a:t>OFCO</a:t>
            </a:r>
          </a:p>
          <a:p>
            <a:pPr algn="ctr"/>
            <a:endParaRPr lang="en-CA" sz="1000" dirty="0"/>
          </a:p>
        </p:txBody>
      </p:sp>
      <p:pic>
        <p:nvPicPr>
          <p:cNvPr id="122" name="Picture 1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813272" y="1130043"/>
            <a:ext cx="462350" cy="256861"/>
          </a:xfrm>
          <a:prstGeom prst="rect">
            <a:avLst/>
          </a:prstGeom>
        </p:spPr>
      </p:pic>
      <p:cxnSp>
        <p:nvCxnSpPr>
          <p:cNvPr id="123" name="Straight Arrow Connector 122"/>
          <p:cNvCxnSpPr/>
          <p:nvPr/>
        </p:nvCxnSpPr>
        <p:spPr>
          <a:xfrm flipH="1">
            <a:off x="5346612" y="1258443"/>
            <a:ext cx="3399596" cy="8621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rot="20739397">
            <a:off x="7649490" y="1227365"/>
            <a:ext cx="806180" cy="400110"/>
          </a:xfrm>
          <a:prstGeom prst="rect">
            <a:avLst/>
          </a:prstGeom>
          <a:noFill/>
        </p:spPr>
        <p:txBody>
          <a:bodyPr wrap="square" rtlCol="0">
            <a:spAutoFit/>
          </a:bodyPr>
          <a:lstStyle/>
          <a:p>
            <a:pPr algn="ctr"/>
            <a:r>
              <a:rPr lang="en-CA" sz="1000" dirty="0" smtClean="0"/>
              <a:t>MVR report cycle</a:t>
            </a:r>
            <a:endParaRPr lang="en-CA" sz="1000" dirty="0"/>
          </a:p>
        </p:txBody>
      </p:sp>
      <p:sp>
        <p:nvSpPr>
          <p:cNvPr id="125" name="TextBox 124"/>
          <p:cNvSpPr txBox="1"/>
          <p:nvPr/>
        </p:nvSpPr>
        <p:spPr>
          <a:xfrm>
            <a:off x="7894232" y="980421"/>
            <a:ext cx="427290" cy="276999"/>
          </a:xfrm>
          <a:prstGeom prst="rect">
            <a:avLst/>
          </a:prstGeom>
          <a:noFill/>
        </p:spPr>
        <p:txBody>
          <a:bodyPr wrap="square" rtlCol="0">
            <a:spAutoFit/>
          </a:bodyPr>
          <a:lstStyle/>
          <a:p>
            <a:r>
              <a:rPr lang="en-CA" sz="1200" dirty="0" smtClean="0"/>
              <a:t>6</a:t>
            </a:r>
            <a:endParaRPr lang="en-CA" sz="1200" dirty="0"/>
          </a:p>
        </p:txBody>
      </p:sp>
      <p:sp>
        <p:nvSpPr>
          <p:cNvPr id="126" name="Oval 125"/>
          <p:cNvSpPr/>
          <p:nvPr/>
        </p:nvSpPr>
        <p:spPr>
          <a:xfrm>
            <a:off x="7911323" y="1014605"/>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7" name="Picture 1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12617" y="1869763"/>
            <a:ext cx="380512" cy="380512"/>
          </a:xfrm>
          <a:prstGeom prst="rect">
            <a:avLst/>
          </a:prstGeom>
        </p:spPr>
      </p:pic>
      <p:sp>
        <p:nvSpPr>
          <p:cNvPr id="128" name="TextBox 127"/>
          <p:cNvSpPr txBox="1"/>
          <p:nvPr/>
        </p:nvSpPr>
        <p:spPr>
          <a:xfrm rot="20793247">
            <a:off x="6592152" y="1492487"/>
            <a:ext cx="806180" cy="553998"/>
          </a:xfrm>
          <a:prstGeom prst="rect">
            <a:avLst/>
          </a:prstGeom>
          <a:noFill/>
        </p:spPr>
        <p:txBody>
          <a:bodyPr wrap="square" rtlCol="0">
            <a:spAutoFit/>
          </a:bodyPr>
          <a:lstStyle/>
          <a:p>
            <a:pPr algn="ctr"/>
            <a:r>
              <a:rPr lang="en-CA" sz="1000" dirty="0"/>
              <a:t>U</a:t>
            </a:r>
            <a:r>
              <a:rPr lang="en-CA" sz="1000" dirty="0" smtClean="0"/>
              <a:t>pdate contains all responses</a:t>
            </a:r>
            <a:endParaRPr lang="en-CA" sz="1000" dirty="0"/>
          </a:p>
        </p:txBody>
      </p:sp>
      <p:sp>
        <p:nvSpPr>
          <p:cNvPr id="129" name="TextBox 128"/>
          <p:cNvSpPr txBox="1"/>
          <p:nvPr/>
        </p:nvSpPr>
        <p:spPr>
          <a:xfrm>
            <a:off x="6128592" y="1905201"/>
            <a:ext cx="427290" cy="276999"/>
          </a:xfrm>
          <a:prstGeom prst="rect">
            <a:avLst/>
          </a:prstGeom>
          <a:noFill/>
        </p:spPr>
        <p:txBody>
          <a:bodyPr wrap="square" rtlCol="0">
            <a:spAutoFit/>
          </a:bodyPr>
          <a:lstStyle/>
          <a:p>
            <a:r>
              <a:rPr lang="en-CA" sz="1200" dirty="0"/>
              <a:t>5</a:t>
            </a:r>
          </a:p>
        </p:txBody>
      </p:sp>
      <p:sp>
        <p:nvSpPr>
          <p:cNvPr id="130" name="Oval 129"/>
          <p:cNvSpPr/>
          <p:nvPr/>
        </p:nvSpPr>
        <p:spPr>
          <a:xfrm>
            <a:off x="6145683" y="1939385"/>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906669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30066" y="2934088"/>
            <a:ext cx="764343" cy="595826"/>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3249" y="2657385"/>
            <a:ext cx="221389" cy="158135"/>
          </a:xfrm>
          <a:prstGeom prst="rect">
            <a:avLst/>
          </a:prstGeom>
        </p:spPr>
      </p:pic>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4836" y="2588764"/>
            <a:ext cx="221389" cy="158135"/>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8255" y="2532982"/>
            <a:ext cx="221389" cy="15813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6540" y="3633855"/>
            <a:ext cx="803537" cy="1282047"/>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10457" y="2519237"/>
            <a:ext cx="248655" cy="248655"/>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2957" y="3325641"/>
            <a:ext cx="248655" cy="24865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4873" y="2770873"/>
            <a:ext cx="248655" cy="248655"/>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29265" y="2524771"/>
            <a:ext cx="248655" cy="248655"/>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37812" y="2796793"/>
            <a:ext cx="248655" cy="248655"/>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55512" y="3068969"/>
            <a:ext cx="248655" cy="248655"/>
          </a:xfrm>
          <a:prstGeom prst="rect">
            <a:avLst/>
          </a:prstGeom>
        </p:spPr>
      </p:pic>
      <p:sp>
        <p:nvSpPr>
          <p:cNvPr id="18" name="TextBox 17"/>
          <p:cNvSpPr txBox="1"/>
          <p:nvPr/>
        </p:nvSpPr>
        <p:spPr>
          <a:xfrm>
            <a:off x="1036436" y="1679124"/>
            <a:ext cx="1087157" cy="276999"/>
          </a:xfrm>
          <a:prstGeom prst="rect">
            <a:avLst/>
          </a:prstGeom>
          <a:noFill/>
        </p:spPr>
        <p:txBody>
          <a:bodyPr wrap="none" rtlCol="0">
            <a:spAutoFit/>
          </a:bodyPr>
          <a:lstStyle/>
          <a:p>
            <a:r>
              <a:rPr lang="en-CA" sz="1200" dirty="0" smtClean="0">
                <a:solidFill>
                  <a:srgbClr val="FF0000"/>
                </a:solidFill>
                <a:latin typeface="Arial" panose="020B0604020202020204" pitchFamily="34" charset="0"/>
                <a:cs typeface="Arial" panose="020B0604020202020204" pitchFamily="34" charset="0"/>
              </a:rPr>
              <a:t>Respondents</a:t>
            </a:r>
            <a:endParaRPr lang="en-CA" sz="1200" dirty="0">
              <a:solidFill>
                <a:srgbClr val="FF0000"/>
              </a:solidFill>
              <a:latin typeface="Arial" panose="020B0604020202020204" pitchFamily="34" charset="0"/>
              <a:cs typeface="Arial" panose="020B0604020202020204" pitchFamily="34" charset="0"/>
            </a:endParaRPr>
          </a:p>
        </p:txBody>
      </p:sp>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30282" y="1962341"/>
            <a:ext cx="538875" cy="538875"/>
          </a:xfrm>
          <a:prstGeom prst="rect">
            <a:avLst/>
          </a:prstGeom>
        </p:spPr>
      </p:pic>
      <p:sp>
        <p:nvSpPr>
          <p:cNvPr id="27" name="TextBox 26"/>
          <p:cNvSpPr txBox="1"/>
          <p:nvPr/>
        </p:nvSpPr>
        <p:spPr>
          <a:xfrm>
            <a:off x="4630066" y="1519910"/>
            <a:ext cx="670376" cy="276999"/>
          </a:xfrm>
          <a:prstGeom prst="rect">
            <a:avLst/>
          </a:prstGeom>
          <a:noFill/>
        </p:spPr>
        <p:txBody>
          <a:bodyPr wrap="none" rtlCol="0">
            <a:spAutoFit/>
          </a:bodyPr>
          <a:lstStyle/>
          <a:p>
            <a:r>
              <a:rPr lang="en-CA" sz="1200" dirty="0" smtClean="0">
                <a:solidFill>
                  <a:srgbClr val="FF0000"/>
                </a:solidFill>
                <a:latin typeface="Arial" panose="020B0604020202020204" pitchFamily="34" charset="0"/>
                <a:cs typeface="Arial" panose="020B0604020202020204" pitchFamily="34" charset="0"/>
              </a:rPr>
              <a:t>CCDIC</a:t>
            </a:r>
            <a:endParaRPr lang="en-CA" sz="1200" dirty="0">
              <a:solidFill>
                <a:srgbClr val="FF0000"/>
              </a:solidFill>
              <a:latin typeface="Arial" panose="020B0604020202020204" pitchFamily="34" charset="0"/>
              <a:cs typeface="Arial" panose="020B0604020202020204" pitchFamily="34" charset="0"/>
            </a:endParaRPr>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51502" y="1993370"/>
            <a:ext cx="248655" cy="248655"/>
          </a:xfrm>
          <a:prstGeom prst="rect">
            <a:avLst/>
          </a:prstGeom>
        </p:spPr>
      </p:pic>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01526" y="2247582"/>
            <a:ext cx="248655" cy="248655"/>
          </a:xfrm>
          <a:prstGeom prst="rect">
            <a:avLst/>
          </a:prstGeom>
        </p:spPr>
      </p:pic>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4464" y="2245006"/>
            <a:ext cx="248655" cy="248655"/>
          </a:xfrm>
          <a:prstGeom prst="rect">
            <a:avLst/>
          </a:prstGeom>
        </p:spPr>
      </p:pic>
      <p:pic>
        <p:nvPicPr>
          <p:cNvPr id="31" name="Picture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10457" y="3058443"/>
            <a:ext cx="248655" cy="248655"/>
          </a:xfrm>
          <a:prstGeom prst="rect">
            <a:avLst/>
          </a:prstGeom>
        </p:spPr>
      </p:pic>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10458" y="3330465"/>
            <a:ext cx="248655" cy="248655"/>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6989" y="1990910"/>
            <a:ext cx="248655" cy="248655"/>
          </a:xfrm>
          <a:prstGeom prst="rect">
            <a:avLst/>
          </a:prstGeom>
        </p:spPr>
      </p:pic>
      <p:sp>
        <p:nvSpPr>
          <p:cNvPr id="58" name="TextBox 57"/>
          <p:cNvSpPr txBox="1"/>
          <p:nvPr/>
        </p:nvSpPr>
        <p:spPr>
          <a:xfrm>
            <a:off x="4630066" y="1787388"/>
            <a:ext cx="739305" cy="246221"/>
          </a:xfrm>
          <a:prstGeom prst="rect">
            <a:avLst/>
          </a:prstGeom>
          <a:noFill/>
        </p:spPr>
        <p:txBody>
          <a:bodyPr wrap="none" rtlCol="0">
            <a:spAutoFit/>
          </a:bodyPr>
          <a:lstStyle/>
          <a:p>
            <a:r>
              <a:rPr lang="en-CA" sz="1000" dirty="0" err="1" smtClean="0"/>
              <a:t>Voxco</a:t>
            </a:r>
            <a:r>
              <a:rPr lang="en-CA" sz="1000" dirty="0" smtClean="0"/>
              <a:t> App</a:t>
            </a:r>
            <a:endParaRPr lang="en-CA" sz="10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2610" y="2485429"/>
            <a:ext cx="221389" cy="158135"/>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812" y="2464526"/>
            <a:ext cx="239069" cy="152450"/>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8187" y="2422149"/>
            <a:ext cx="221389" cy="158135"/>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8127" y="2393936"/>
            <a:ext cx="221389" cy="158135"/>
          </a:xfrm>
          <a:prstGeom prst="rect">
            <a:avLst/>
          </a:prstGeom>
        </p:spPr>
      </p:pic>
      <p:sp>
        <p:nvSpPr>
          <p:cNvPr id="65" name="TextBox 64"/>
          <p:cNvSpPr txBox="1"/>
          <p:nvPr/>
        </p:nvSpPr>
        <p:spPr>
          <a:xfrm>
            <a:off x="2416132" y="2257275"/>
            <a:ext cx="1083951" cy="400110"/>
          </a:xfrm>
          <a:prstGeom prst="rect">
            <a:avLst/>
          </a:prstGeom>
          <a:noFill/>
        </p:spPr>
        <p:txBody>
          <a:bodyPr wrap="none" rtlCol="0">
            <a:spAutoFit/>
          </a:bodyPr>
          <a:lstStyle/>
          <a:p>
            <a:r>
              <a:rPr lang="en-CA" sz="1000" dirty="0" smtClean="0"/>
              <a:t>Survey invites </a:t>
            </a:r>
          </a:p>
          <a:p>
            <a:pPr algn="ctr"/>
            <a:r>
              <a:rPr lang="en-CA" sz="1000" dirty="0" smtClean="0"/>
              <a:t>sent out by email</a:t>
            </a:r>
            <a:endParaRPr lang="en-CA" sz="1000" dirty="0"/>
          </a:p>
        </p:txBody>
      </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0224" y="2722345"/>
            <a:ext cx="221389" cy="158135"/>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46197" y="2816132"/>
            <a:ext cx="221389" cy="158135"/>
          </a:xfrm>
          <a:prstGeom prst="rect">
            <a:avLst/>
          </a:prstGeom>
        </p:spPr>
      </p:pic>
      <p:cxnSp>
        <p:nvCxnSpPr>
          <p:cNvPr id="16" name="Straight Arrow Connector 15"/>
          <p:cNvCxnSpPr/>
          <p:nvPr/>
        </p:nvCxnSpPr>
        <p:spPr>
          <a:xfrm flipH="1">
            <a:off x="2095593" y="2371909"/>
            <a:ext cx="2588519" cy="6476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2170632" y="3307098"/>
            <a:ext cx="1203802" cy="206584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pic>
        <p:nvPicPr>
          <p:cNvPr id="69" name="Picture 6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297755" y="5471868"/>
            <a:ext cx="453917" cy="474265"/>
          </a:xfrm>
          <a:prstGeom prst="rect">
            <a:avLst/>
          </a:prstGeom>
        </p:spPr>
      </p:pic>
      <p:sp>
        <p:nvSpPr>
          <p:cNvPr id="70" name="TextBox 69"/>
          <p:cNvSpPr txBox="1"/>
          <p:nvPr/>
        </p:nvSpPr>
        <p:spPr>
          <a:xfrm>
            <a:off x="3101613" y="6027124"/>
            <a:ext cx="865943" cy="246221"/>
          </a:xfrm>
          <a:prstGeom prst="rect">
            <a:avLst/>
          </a:prstGeom>
          <a:noFill/>
        </p:spPr>
        <p:txBody>
          <a:bodyPr wrap="none" rtlCol="0">
            <a:spAutoFit/>
          </a:bodyPr>
          <a:lstStyle/>
          <a:p>
            <a:r>
              <a:rPr lang="en-CA" sz="1000" dirty="0" err="1" smtClean="0"/>
              <a:t>Voxco</a:t>
            </a:r>
            <a:r>
              <a:rPr lang="en-CA" sz="1000" dirty="0" smtClean="0"/>
              <a:t> Server</a:t>
            </a:r>
            <a:endParaRPr lang="en-CA" sz="1000" dirty="0"/>
          </a:p>
        </p:txBody>
      </p:sp>
      <p:pic>
        <p:nvPicPr>
          <p:cNvPr id="75" name="Picture 7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07095" y="4333414"/>
            <a:ext cx="477702" cy="477702"/>
          </a:xfrm>
          <a:prstGeom prst="rect">
            <a:avLst/>
          </a:prstGeom>
        </p:spPr>
      </p:pic>
      <p:sp>
        <p:nvSpPr>
          <p:cNvPr id="76" name="TextBox 75"/>
          <p:cNvSpPr txBox="1"/>
          <p:nvPr/>
        </p:nvSpPr>
        <p:spPr>
          <a:xfrm>
            <a:off x="4462406" y="3449968"/>
            <a:ext cx="806180" cy="861774"/>
          </a:xfrm>
          <a:prstGeom prst="rect">
            <a:avLst/>
          </a:prstGeom>
          <a:noFill/>
        </p:spPr>
        <p:txBody>
          <a:bodyPr wrap="square" rtlCol="0">
            <a:spAutoFit/>
          </a:bodyPr>
          <a:lstStyle/>
          <a:p>
            <a:pPr algn="ctr"/>
            <a:r>
              <a:rPr lang="en-CA" sz="1000" dirty="0" smtClean="0"/>
              <a:t>Report and CSV files containing all responses</a:t>
            </a:r>
            <a:endParaRPr lang="en-CA" sz="1000" dirty="0"/>
          </a:p>
        </p:txBody>
      </p:sp>
      <p:cxnSp>
        <p:nvCxnSpPr>
          <p:cNvPr id="78" name="Straight Arrow Connector 77"/>
          <p:cNvCxnSpPr>
            <a:stCxn id="19" idx="3"/>
          </p:cNvCxnSpPr>
          <p:nvPr/>
        </p:nvCxnSpPr>
        <p:spPr>
          <a:xfrm>
            <a:off x="5269157" y="2231779"/>
            <a:ext cx="5139621" cy="1831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9" name="Picture 7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00728" y="2523787"/>
            <a:ext cx="380512" cy="380512"/>
          </a:xfrm>
          <a:prstGeom prst="rect">
            <a:avLst/>
          </a:prstGeom>
        </p:spPr>
      </p:pic>
      <p:sp>
        <p:nvSpPr>
          <p:cNvPr id="85" name="TextBox 84"/>
          <p:cNvSpPr txBox="1"/>
          <p:nvPr/>
        </p:nvSpPr>
        <p:spPr>
          <a:xfrm>
            <a:off x="1647191" y="3832572"/>
            <a:ext cx="1115147" cy="1323439"/>
          </a:xfrm>
          <a:prstGeom prst="rect">
            <a:avLst/>
          </a:prstGeom>
          <a:noFill/>
        </p:spPr>
        <p:txBody>
          <a:bodyPr wrap="square" rtlCol="0">
            <a:spAutoFit/>
          </a:bodyPr>
          <a:lstStyle/>
          <a:p>
            <a:r>
              <a:rPr lang="en-CA" sz="1000" dirty="0" smtClean="0"/>
              <a:t>Clicking on the survey invite takes respondent to the </a:t>
            </a:r>
            <a:r>
              <a:rPr lang="en-CA" sz="1000" dirty="0" err="1" smtClean="0"/>
              <a:t>Voxco</a:t>
            </a:r>
            <a:r>
              <a:rPr lang="en-CA" sz="1000" dirty="0" smtClean="0"/>
              <a:t> server where they complete the survey in their browser</a:t>
            </a:r>
            <a:endParaRPr lang="en-CA" sz="1000" dirty="0"/>
          </a:p>
        </p:txBody>
      </p:sp>
      <p:cxnSp>
        <p:nvCxnSpPr>
          <p:cNvPr id="89" name="Straight Arrow Connector 88"/>
          <p:cNvCxnSpPr/>
          <p:nvPr/>
        </p:nvCxnSpPr>
        <p:spPr>
          <a:xfrm flipH="1">
            <a:off x="3666225" y="2532982"/>
            <a:ext cx="1199271" cy="283995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4250027" y="741202"/>
            <a:ext cx="2288764" cy="707886"/>
          </a:xfrm>
          <a:prstGeom prst="rect">
            <a:avLst/>
          </a:prstGeom>
          <a:noFill/>
        </p:spPr>
        <p:txBody>
          <a:bodyPr wrap="square" rtlCol="0">
            <a:spAutoFit/>
          </a:bodyPr>
          <a:lstStyle/>
          <a:p>
            <a:r>
              <a:rPr lang="en-CA" sz="1000" dirty="0" smtClean="0"/>
              <a:t>Preparing a Survey: </a:t>
            </a:r>
            <a:br>
              <a:rPr lang="en-CA" sz="1000" dirty="0" smtClean="0"/>
            </a:br>
            <a:r>
              <a:rPr lang="en-CA" sz="1000" dirty="0" smtClean="0"/>
              <a:t>      - Create questions </a:t>
            </a:r>
          </a:p>
          <a:p>
            <a:r>
              <a:rPr lang="en-CA" sz="1000" dirty="0" smtClean="0"/>
              <a:t>      - Import drop-down menu values and explanatory notes to the survey’s setup.</a:t>
            </a:r>
            <a:endParaRPr lang="en-CA" sz="1000" dirty="0"/>
          </a:p>
        </p:txBody>
      </p:sp>
      <p:sp>
        <p:nvSpPr>
          <p:cNvPr id="92" name="TextBox 91"/>
          <p:cNvSpPr txBox="1"/>
          <p:nvPr/>
        </p:nvSpPr>
        <p:spPr>
          <a:xfrm>
            <a:off x="10188028" y="3019528"/>
            <a:ext cx="1248822" cy="461665"/>
          </a:xfrm>
          <a:prstGeom prst="rect">
            <a:avLst/>
          </a:prstGeom>
          <a:noFill/>
        </p:spPr>
        <p:txBody>
          <a:bodyPr wrap="square" rtlCol="0">
            <a:spAutoFit/>
          </a:bodyPr>
          <a:lstStyle/>
          <a:p>
            <a:pPr algn="ctr"/>
            <a:r>
              <a:rPr lang="en-CA" sz="1200" dirty="0" smtClean="0">
                <a:solidFill>
                  <a:srgbClr val="FF0000"/>
                </a:solidFill>
                <a:latin typeface="Arial" panose="020B0604020202020204" pitchFamily="34" charset="0"/>
                <a:cs typeface="Arial" panose="020B0604020202020204" pitchFamily="34" charset="0"/>
              </a:rPr>
              <a:t>Corporate Data Warehouse</a:t>
            </a:r>
            <a:endParaRPr lang="en-CA" sz="1200" dirty="0">
              <a:solidFill>
                <a:srgbClr val="FF0000"/>
              </a:solidFill>
              <a:latin typeface="Arial" panose="020B0604020202020204" pitchFamily="34" charset="0"/>
              <a:cs typeface="Arial" panose="020B0604020202020204" pitchFamily="34" charset="0"/>
            </a:endParaRPr>
          </a:p>
        </p:txBody>
      </p:sp>
      <p:sp>
        <p:nvSpPr>
          <p:cNvPr id="94" name="TextBox 93"/>
          <p:cNvSpPr txBox="1"/>
          <p:nvPr/>
        </p:nvSpPr>
        <p:spPr>
          <a:xfrm>
            <a:off x="4228881" y="910479"/>
            <a:ext cx="427290" cy="276999"/>
          </a:xfrm>
          <a:prstGeom prst="rect">
            <a:avLst/>
          </a:prstGeom>
          <a:noFill/>
        </p:spPr>
        <p:txBody>
          <a:bodyPr wrap="square" rtlCol="0">
            <a:spAutoFit/>
          </a:bodyPr>
          <a:lstStyle/>
          <a:p>
            <a:r>
              <a:rPr lang="en-CA" sz="1200" dirty="0" smtClean="0"/>
              <a:t>1</a:t>
            </a:r>
            <a:endParaRPr lang="en-CA" sz="1200" dirty="0"/>
          </a:p>
        </p:txBody>
      </p:sp>
      <p:sp>
        <p:nvSpPr>
          <p:cNvPr id="95" name="Oval 94"/>
          <p:cNvSpPr/>
          <p:nvPr/>
        </p:nvSpPr>
        <p:spPr>
          <a:xfrm>
            <a:off x="4245972" y="944663"/>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6" name="TextBox 95"/>
          <p:cNvSpPr txBox="1"/>
          <p:nvPr/>
        </p:nvSpPr>
        <p:spPr>
          <a:xfrm>
            <a:off x="2713637" y="2015536"/>
            <a:ext cx="427290" cy="276999"/>
          </a:xfrm>
          <a:prstGeom prst="rect">
            <a:avLst/>
          </a:prstGeom>
          <a:noFill/>
        </p:spPr>
        <p:txBody>
          <a:bodyPr wrap="square" rtlCol="0">
            <a:spAutoFit/>
          </a:bodyPr>
          <a:lstStyle/>
          <a:p>
            <a:r>
              <a:rPr lang="en-CA" sz="1200" dirty="0"/>
              <a:t>2</a:t>
            </a:r>
          </a:p>
        </p:txBody>
      </p:sp>
      <p:sp>
        <p:nvSpPr>
          <p:cNvPr id="97" name="Oval 96"/>
          <p:cNvSpPr/>
          <p:nvPr/>
        </p:nvSpPr>
        <p:spPr>
          <a:xfrm>
            <a:off x="2730728" y="2049720"/>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8" name="TextBox 97"/>
          <p:cNvSpPr txBox="1"/>
          <p:nvPr/>
        </p:nvSpPr>
        <p:spPr>
          <a:xfrm>
            <a:off x="1997371" y="3555573"/>
            <a:ext cx="427290" cy="276999"/>
          </a:xfrm>
          <a:prstGeom prst="rect">
            <a:avLst/>
          </a:prstGeom>
          <a:noFill/>
        </p:spPr>
        <p:txBody>
          <a:bodyPr wrap="square" rtlCol="0">
            <a:spAutoFit/>
          </a:bodyPr>
          <a:lstStyle/>
          <a:p>
            <a:r>
              <a:rPr lang="en-CA" sz="1200" dirty="0"/>
              <a:t>3</a:t>
            </a:r>
          </a:p>
        </p:txBody>
      </p:sp>
      <p:sp>
        <p:nvSpPr>
          <p:cNvPr id="99" name="Oval 98"/>
          <p:cNvSpPr/>
          <p:nvPr/>
        </p:nvSpPr>
        <p:spPr>
          <a:xfrm>
            <a:off x="2014462" y="3589757"/>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0" name="TextBox 99"/>
          <p:cNvSpPr txBox="1"/>
          <p:nvPr/>
        </p:nvSpPr>
        <p:spPr>
          <a:xfrm>
            <a:off x="4160990" y="3359825"/>
            <a:ext cx="427290" cy="276999"/>
          </a:xfrm>
          <a:prstGeom prst="rect">
            <a:avLst/>
          </a:prstGeom>
          <a:noFill/>
        </p:spPr>
        <p:txBody>
          <a:bodyPr wrap="square" rtlCol="0">
            <a:spAutoFit/>
          </a:bodyPr>
          <a:lstStyle/>
          <a:p>
            <a:r>
              <a:rPr lang="en-CA" sz="1200" dirty="0"/>
              <a:t>4</a:t>
            </a:r>
          </a:p>
        </p:txBody>
      </p:sp>
      <p:sp>
        <p:nvSpPr>
          <p:cNvPr id="101" name="Oval 100"/>
          <p:cNvSpPr/>
          <p:nvPr/>
        </p:nvSpPr>
        <p:spPr>
          <a:xfrm>
            <a:off x="4178081" y="3394009"/>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2" name="TextBox 101"/>
          <p:cNvSpPr txBox="1"/>
          <p:nvPr/>
        </p:nvSpPr>
        <p:spPr>
          <a:xfrm>
            <a:off x="7255380" y="2168351"/>
            <a:ext cx="427290" cy="276999"/>
          </a:xfrm>
          <a:prstGeom prst="rect">
            <a:avLst/>
          </a:prstGeom>
          <a:noFill/>
        </p:spPr>
        <p:txBody>
          <a:bodyPr wrap="square" rtlCol="0">
            <a:spAutoFit/>
          </a:bodyPr>
          <a:lstStyle/>
          <a:p>
            <a:r>
              <a:rPr lang="en-CA" sz="1200" dirty="0"/>
              <a:t>5</a:t>
            </a:r>
          </a:p>
        </p:txBody>
      </p:sp>
      <p:sp>
        <p:nvSpPr>
          <p:cNvPr id="103" name="Oval 102"/>
          <p:cNvSpPr/>
          <p:nvPr/>
        </p:nvSpPr>
        <p:spPr>
          <a:xfrm>
            <a:off x="7272471" y="2202535"/>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4" name="TextBox 103"/>
          <p:cNvSpPr txBox="1"/>
          <p:nvPr/>
        </p:nvSpPr>
        <p:spPr>
          <a:xfrm>
            <a:off x="294705" y="180900"/>
            <a:ext cx="3003049" cy="307777"/>
          </a:xfrm>
          <a:prstGeom prst="rect">
            <a:avLst/>
          </a:prstGeom>
          <a:noFill/>
        </p:spPr>
        <p:txBody>
          <a:bodyPr wrap="square" rtlCol="0">
            <a:spAutoFit/>
          </a:bodyPr>
          <a:lstStyle/>
          <a:p>
            <a:r>
              <a:rPr lang="en-CA" sz="1400" dirty="0" smtClean="0">
                <a:latin typeface="Arial" panose="020B0604020202020204" pitchFamily="34" charset="0"/>
                <a:cs typeface="Arial" panose="020B0604020202020204" pitchFamily="34" charset="0"/>
              </a:rPr>
              <a:t>Data Collection : Survey End State</a:t>
            </a:r>
            <a:endParaRPr lang="en-CA" sz="1400" dirty="0">
              <a:latin typeface="Arial" panose="020B0604020202020204" pitchFamily="34" charset="0"/>
              <a:cs typeface="Arial" panose="020B0604020202020204" pitchFamily="34" charset="0"/>
            </a:endParaRPr>
          </a:p>
        </p:txBody>
      </p:sp>
      <p:sp>
        <p:nvSpPr>
          <p:cNvPr id="105" name="TextBox 104"/>
          <p:cNvSpPr txBox="1"/>
          <p:nvPr/>
        </p:nvSpPr>
        <p:spPr>
          <a:xfrm>
            <a:off x="7486116" y="2445346"/>
            <a:ext cx="806180" cy="553998"/>
          </a:xfrm>
          <a:prstGeom prst="rect">
            <a:avLst/>
          </a:prstGeom>
          <a:noFill/>
        </p:spPr>
        <p:txBody>
          <a:bodyPr wrap="square" rtlCol="0">
            <a:spAutoFit/>
          </a:bodyPr>
          <a:lstStyle/>
          <a:p>
            <a:pPr algn="ctr"/>
            <a:r>
              <a:rPr lang="en-CA" sz="1000" dirty="0" smtClean="0"/>
              <a:t>DW update contains all responses</a:t>
            </a:r>
            <a:endParaRPr lang="en-CA" sz="1000" dirty="0"/>
          </a:p>
        </p:txBody>
      </p:sp>
      <p:sp>
        <p:nvSpPr>
          <p:cNvPr id="106" name="TextBox 105"/>
          <p:cNvSpPr txBox="1"/>
          <p:nvPr/>
        </p:nvSpPr>
        <p:spPr>
          <a:xfrm>
            <a:off x="6318200" y="4924156"/>
            <a:ext cx="1271502" cy="246221"/>
          </a:xfrm>
          <a:prstGeom prst="rect">
            <a:avLst/>
          </a:prstGeom>
          <a:noFill/>
        </p:spPr>
        <p:txBody>
          <a:bodyPr wrap="none" rtlCol="0">
            <a:spAutoFit/>
          </a:bodyPr>
          <a:lstStyle/>
          <a:p>
            <a:r>
              <a:rPr lang="en-CA" sz="1000" dirty="0" smtClean="0">
                <a:solidFill>
                  <a:srgbClr val="FF0000"/>
                </a:solidFill>
              </a:rPr>
              <a:t>Local Data Collection</a:t>
            </a:r>
            <a:endParaRPr lang="en-CA" sz="1000" dirty="0">
              <a:solidFill>
                <a:srgbClr val="FF0000"/>
              </a:solidFill>
            </a:endParaRPr>
          </a:p>
        </p:txBody>
      </p:sp>
      <p:sp>
        <p:nvSpPr>
          <p:cNvPr id="107" name="TextBox 106"/>
          <p:cNvSpPr txBox="1"/>
          <p:nvPr/>
        </p:nvSpPr>
        <p:spPr>
          <a:xfrm>
            <a:off x="6235341" y="5134571"/>
            <a:ext cx="1637810" cy="1015663"/>
          </a:xfrm>
          <a:prstGeom prst="rect">
            <a:avLst/>
          </a:prstGeom>
          <a:noFill/>
        </p:spPr>
        <p:txBody>
          <a:bodyPr wrap="square" rtlCol="0">
            <a:spAutoFit/>
          </a:bodyPr>
          <a:lstStyle/>
          <a:p>
            <a:r>
              <a:rPr lang="en-CA" sz="1000" dirty="0" smtClean="0"/>
              <a:t>* Saved versions of input sheets to PMR, BOP </a:t>
            </a:r>
            <a:r>
              <a:rPr lang="en-CA" sz="1000" dirty="0" err="1" smtClean="0"/>
              <a:t>etc</a:t>
            </a:r>
            <a:endParaRPr lang="en-CA" sz="1000" dirty="0" smtClean="0"/>
          </a:p>
          <a:p>
            <a:r>
              <a:rPr lang="en-CA" sz="1000" dirty="0" smtClean="0"/>
              <a:t>* Data arising from deliverables development exercises (Strategic Maps, BSC)</a:t>
            </a:r>
            <a:endParaRPr lang="en-CA" sz="1000" dirty="0"/>
          </a:p>
        </p:txBody>
      </p:sp>
      <p:cxnSp>
        <p:nvCxnSpPr>
          <p:cNvPr id="109" name="Straight Arrow Connector 108"/>
          <p:cNvCxnSpPr/>
          <p:nvPr/>
        </p:nvCxnSpPr>
        <p:spPr>
          <a:xfrm flipV="1">
            <a:off x="7306645" y="4333414"/>
            <a:ext cx="3102133" cy="604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12" name="Picture 1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4514" y="4137063"/>
            <a:ext cx="538875" cy="538875"/>
          </a:xfrm>
          <a:prstGeom prst="rect">
            <a:avLst/>
          </a:prstGeom>
        </p:spPr>
      </p:pic>
      <p:sp>
        <p:nvSpPr>
          <p:cNvPr id="113" name="TextBox 112"/>
          <p:cNvSpPr txBox="1"/>
          <p:nvPr/>
        </p:nvSpPr>
        <p:spPr>
          <a:xfrm>
            <a:off x="6601258" y="3969418"/>
            <a:ext cx="670376" cy="276999"/>
          </a:xfrm>
          <a:prstGeom prst="rect">
            <a:avLst/>
          </a:prstGeom>
          <a:noFill/>
        </p:spPr>
        <p:txBody>
          <a:bodyPr wrap="none" rtlCol="0">
            <a:spAutoFit/>
          </a:bodyPr>
          <a:lstStyle/>
          <a:p>
            <a:r>
              <a:rPr lang="en-CA" sz="1200" dirty="0" smtClean="0">
                <a:solidFill>
                  <a:srgbClr val="FF0000"/>
                </a:solidFill>
                <a:latin typeface="Arial" panose="020B0604020202020204" pitchFamily="34" charset="0"/>
                <a:cs typeface="Arial" panose="020B0604020202020204" pitchFamily="34" charset="0"/>
              </a:rPr>
              <a:t>CCDIC</a:t>
            </a:r>
            <a:endParaRPr lang="en-CA" sz="1200" dirty="0">
              <a:solidFill>
                <a:srgbClr val="FF0000"/>
              </a:solidFill>
              <a:latin typeface="Arial" panose="020B0604020202020204" pitchFamily="34" charset="0"/>
              <a:cs typeface="Arial" panose="020B0604020202020204" pitchFamily="34" charset="0"/>
            </a:endParaRPr>
          </a:p>
        </p:txBody>
      </p:sp>
      <p:sp>
        <p:nvSpPr>
          <p:cNvPr id="118" name="TextBox 117"/>
          <p:cNvSpPr txBox="1"/>
          <p:nvPr/>
        </p:nvSpPr>
        <p:spPr>
          <a:xfrm>
            <a:off x="6488246" y="4572794"/>
            <a:ext cx="896399" cy="246221"/>
          </a:xfrm>
          <a:prstGeom prst="rect">
            <a:avLst/>
          </a:prstGeom>
          <a:noFill/>
        </p:spPr>
        <p:txBody>
          <a:bodyPr wrap="none" rtlCol="0">
            <a:spAutoFit/>
          </a:bodyPr>
          <a:lstStyle/>
          <a:p>
            <a:r>
              <a:rPr lang="en-CA" sz="1000" dirty="0" smtClean="0">
                <a:solidFill>
                  <a:srgbClr val="FF0000"/>
                </a:solidFill>
              </a:rPr>
              <a:t>Local Analysis</a:t>
            </a:r>
            <a:endParaRPr lang="en-CA" sz="1000" dirty="0">
              <a:solidFill>
                <a:srgbClr val="FF0000"/>
              </a:solidFill>
            </a:endParaRPr>
          </a:p>
        </p:txBody>
      </p:sp>
      <p:cxnSp>
        <p:nvCxnSpPr>
          <p:cNvPr id="4" name="Straight Arrow Connector 3"/>
          <p:cNvCxnSpPr/>
          <p:nvPr/>
        </p:nvCxnSpPr>
        <p:spPr>
          <a:xfrm flipH="1" flipV="1">
            <a:off x="9131127" y="1498097"/>
            <a:ext cx="1365415" cy="2210253"/>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8559729" y="872382"/>
            <a:ext cx="806180" cy="430887"/>
          </a:xfrm>
          <a:prstGeom prst="rect">
            <a:avLst/>
          </a:prstGeom>
          <a:noFill/>
        </p:spPr>
        <p:txBody>
          <a:bodyPr wrap="square" rtlCol="0">
            <a:spAutoFit/>
          </a:bodyPr>
          <a:lstStyle/>
          <a:p>
            <a:pPr algn="ctr"/>
            <a:r>
              <a:rPr lang="en-CA" sz="1200" dirty="0" smtClean="0">
                <a:solidFill>
                  <a:srgbClr val="FF0000"/>
                </a:solidFill>
              </a:rPr>
              <a:t>OFCO</a:t>
            </a:r>
          </a:p>
          <a:p>
            <a:pPr algn="ctr"/>
            <a:endParaRPr lang="en-CA" sz="1000" dirty="0"/>
          </a:p>
        </p:txBody>
      </p:sp>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813272" y="1130043"/>
            <a:ext cx="462350" cy="256861"/>
          </a:xfrm>
          <a:prstGeom prst="rect">
            <a:avLst/>
          </a:prstGeom>
        </p:spPr>
      </p:pic>
      <p:cxnSp>
        <p:nvCxnSpPr>
          <p:cNvPr id="23" name="Straight Arrow Connector 22"/>
          <p:cNvCxnSpPr/>
          <p:nvPr/>
        </p:nvCxnSpPr>
        <p:spPr>
          <a:xfrm flipH="1">
            <a:off x="5346612" y="1258443"/>
            <a:ext cx="3399596" cy="8621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rot="20739397">
            <a:off x="7126983" y="1525104"/>
            <a:ext cx="806180" cy="400110"/>
          </a:xfrm>
          <a:prstGeom prst="rect">
            <a:avLst/>
          </a:prstGeom>
          <a:noFill/>
        </p:spPr>
        <p:txBody>
          <a:bodyPr wrap="square" rtlCol="0">
            <a:spAutoFit/>
          </a:bodyPr>
          <a:lstStyle/>
          <a:p>
            <a:pPr algn="ctr"/>
            <a:r>
              <a:rPr lang="en-CA" sz="1000" dirty="0" smtClean="0"/>
              <a:t>MVR report cycle</a:t>
            </a:r>
            <a:endParaRPr lang="en-CA" sz="1000" dirty="0"/>
          </a:p>
        </p:txBody>
      </p:sp>
      <p:sp>
        <p:nvSpPr>
          <p:cNvPr id="77" name="TextBox 76"/>
          <p:cNvSpPr txBox="1"/>
          <p:nvPr/>
        </p:nvSpPr>
        <p:spPr>
          <a:xfrm rot="3604479">
            <a:off x="9205887" y="1959786"/>
            <a:ext cx="806180" cy="246221"/>
          </a:xfrm>
          <a:prstGeom prst="rect">
            <a:avLst/>
          </a:prstGeom>
          <a:noFill/>
        </p:spPr>
        <p:txBody>
          <a:bodyPr wrap="square" rtlCol="0">
            <a:spAutoFit/>
          </a:bodyPr>
          <a:lstStyle/>
          <a:p>
            <a:pPr algn="ctr"/>
            <a:r>
              <a:rPr lang="en-CA" sz="1000" dirty="0" smtClean="0"/>
              <a:t>Financials</a:t>
            </a:r>
            <a:endParaRPr lang="en-CA" sz="1000" dirty="0"/>
          </a:p>
        </p:txBody>
      </p:sp>
      <p:sp>
        <p:nvSpPr>
          <p:cNvPr id="80" name="TextBox 79"/>
          <p:cNvSpPr txBox="1"/>
          <p:nvPr/>
        </p:nvSpPr>
        <p:spPr>
          <a:xfrm>
            <a:off x="9800608" y="2320751"/>
            <a:ext cx="427290" cy="276999"/>
          </a:xfrm>
          <a:prstGeom prst="rect">
            <a:avLst/>
          </a:prstGeom>
          <a:noFill/>
        </p:spPr>
        <p:txBody>
          <a:bodyPr wrap="square" rtlCol="0">
            <a:spAutoFit/>
          </a:bodyPr>
          <a:lstStyle/>
          <a:p>
            <a:r>
              <a:rPr lang="en-CA" sz="1200" dirty="0" smtClean="0"/>
              <a:t>6</a:t>
            </a:r>
            <a:endParaRPr lang="en-CA" sz="1200" dirty="0"/>
          </a:p>
        </p:txBody>
      </p:sp>
      <p:sp>
        <p:nvSpPr>
          <p:cNvPr id="81" name="Oval 80"/>
          <p:cNvSpPr/>
          <p:nvPr/>
        </p:nvSpPr>
        <p:spPr>
          <a:xfrm>
            <a:off x="9817699" y="2354935"/>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3" name="TextBox 82"/>
          <p:cNvSpPr txBox="1"/>
          <p:nvPr/>
        </p:nvSpPr>
        <p:spPr>
          <a:xfrm>
            <a:off x="7371725" y="1278160"/>
            <a:ext cx="427290" cy="276999"/>
          </a:xfrm>
          <a:prstGeom prst="rect">
            <a:avLst/>
          </a:prstGeom>
          <a:noFill/>
        </p:spPr>
        <p:txBody>
          <a:bodyPr wrap="square" rtlCol="0">
            <a:spAutoFit/>
          </a:bodyPr>
          <a:lstStyle/>
          <a:p>
            <a:r>
              <a:rPr lang="en-CA" sz="1200" dirty="0" smtClean="0"/>
              <a:t>8</a:t>
            </a:r>
            <a:endParaRPr lang="en-CA" sz="1200" dirty="0"/>
          </a:p>
        </p:txBody>
      </p:sp>
      <p:sp>
        <p:nvSpPr>
          <p:cNvPr id="84" name="Oval 83"/>
          <p:cNvSpPr/>
          <p:nvPr/>
        </p:nvSpPr>
        <p:spPr>
          <a:xfrm>
            <a:off x="7388816" y="1312344"/>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93009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Picture 8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95960" y="2692914"/>
            <a:ext cx="764343" cy="595826"/>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3249" y="2657385"/>
            <a:ext cx="221389" cy="158135"/>
          </a:xfrm>
          <a:prstGeom prst="rect">
            <a:avLst/>
          </a:prstGeom>
        </p:spPr>
      </p:pic>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4836" y="2588764"/>
            <a:ext cx="221389" cy="158135"/>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8255" y="2532982"/>
            <a:ext cx="221389" cy="15813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3368" y="3442180"/>
            <a:ext cx="248655" cy="24865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4410" y="4316954"/>
            <a:ext cx="248655" cy="248655"/>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86327" y="3710911"/>
            <a:ext cx="248655" cy="24865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20719" y="3464809"/>
            <a:ext cx="248655" cy="248655"/>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29266" y="3736831"/>
            <a:ext cx="248655" cy="248655"/>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46966" y="4009007"/>
            <a:ext cx="248655" cy="248655"/>
          </a:xfrm>
          <a:prstGeom prst="rect">
            <a:avLst/>
          </a:prstGeom>
        </p:spPr>
      </p:pic>
      <p:sp>
        <p:nvSpPr>
          <p:cNvPr id="18" name="TextBox 17"/>
          <p:cNvSpPr txBox="1"/>
          <p:nvPr/>
        </p:nvSpPr>
        <p:spPr>
          <a:xfrm>
            <a:off x="1027890" y="2619162"/>
            <a:ext cx="1087157" cy="276999"/>
          </a:xfrm>
          <a:prstGeom prst="rect">
            <a:avLst/>
          </a:prstGeom>
          <a:noFill/>
        </p:spPr>
        <p:txBody>
          <a:bodyPr wrap="none" rtlCol="0">
            <a:spAutoFit/>
          </a:bodyPr>
          <a:lstStyle/>
          <a:p>
            <a:r>
              <a:rPr lang="en-CA" sz="1200" dirty="0" smtClean="0">
                <a:solidFill>
                  <a:srgbClr val="FF0000"/>
                </a:solidFill>
                <a:latin typeface="Arial" panose="020B0604020202020204" pitchFamily="34" charset="0"/>
                <a:cs typeface="Arial" panose="020B0604020202020204" pitchFamily="34" charset="0"/>
              </a:rPr>
              <a:t>Respondents</a:t>
            </a:r>
            <a:endParaRPr lang="en-CA" sz="1200" dirty="0">
              <a:solidFill>
                <a:srgbClr val="FF0000"/>
              </a:solidFill>
              <a:latin typeface="Arial" panose="020B0604020202020204" pitchFamily="34" charset="0"/>
              <a:cs typeface="Arial" panose="020B0604020202020204" pitchFamily="34" charset="0"/>
            </a:endParaRPr>
          </a:p>
        </p:txBody>
      </p:sp>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30282" y="1962341"/>
            <a:ext cx="538875" cy="538875"/>
          </a:xfrm>
          <a:prstGeom prst="rect">
            <a:avLst/>
          </a:prstGeom>
        </p:spPr>
      </p:pic>
      <p:sp>
        <p:nvSpPr>
          <p:cNvPr id="27" name="TextBox 26"/>
          <p:cNvSpPr txBox="1"/>
          <p:nvPr/>
        </p:nvSpPr>
        <p:spPr>
          <a:xfrm>
            <a:off x="4621128" y="1638089"/>
            <a:ext cx="670376" cy="276999"/>
          </a:xfrm>
          <a:prstGeom prst="rect">
            <a:avLst/>
          </a:prstGeom>
          <a:noFill/>
        </p:spPr>
        <p:txBody>
          <a:bodyPr wrap="none" rtlCol="0">
            <a:spAutoFit/>
          </a:bodyPr>
          <a:lstStyle/>
          <a:p>
            <a:r>
              <a:rPr lang="en-CA" sz="1200" dirty="0" smtClean="0">
                <a:solidFill>
                  <a:srgbClr val="FF0000"/>
                </a:solidFill>
                <a:latin typeface="Arial" panose="020B0604020202020204" pitchFamily="34" charset="0"/>
                <a:cs typeface="Arial" panose="020B0604020202020204" pitchFamily="34" charset="0"/>
              </a:rPr>
              <a:t>CCDIC</a:t>
            </a:r>
            <a:endParaRPr lang="en-CA" sz="1200" dirty="0">
              <a:solidFill>
                <a:srgbClr val="FF0000"/>
              </a:solidFill>
              <a:latin typeface="Arial" panose="020B0604020202020204" pitchFamily="34" charset="0"/>
              <a:cs typeface="Arial" panose="020B0604020202020204" pitchFamily="34" charset="0"/>
            </a:endParaRPr>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42956" y="2933408"/>
            <a:ext cx="248655" cy="248655"/>
          </a:xfrm>
          <a:prstGeom prst="rect">
            <a:avLst/>
          </a:prstGeom>
        </p:spPr>
      </p:pic>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2980" y="3187620"/>
            <a:ext cx="248655" cy="248655"/>
          </a:xfrm>
          <a:prstGeom prst="rect">
            <a:avLst/>
          </a:prstGeom>
        </p:spPr>
      </p:pic>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5918" y="3185044"/>
            <a:ext cx="248655" cy="248655"/>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1911" y="3998481"/>
            <a:ext cx="248655" cy="248655"/>
          </a:xfrm>
          <a:prstGeom prst="rect">
            <a:avLst/>
          </a:prstGeom>
        </p:spPr>
      </p:pic>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1911" y="4321778"/>
            <a:ext cx="248655" cy="248655"/>
          </a:xfrm>
          <a:prstGeom prst="rect">
            <a:avLst/>
          </a:prstGeom>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88443" y="2930948"/>
            <a:ext cx="248655" cy="248655"/>
          </a:xfrm>
          <a:prstGeom prst="rect">
            <a:avLst/>
          </a:prstGeom>
        </p:spPr>
      </p:pic>
      <p:sp>
        <p:nvSpPr>
          <p:cNvPr id="58" name="TextBox 57"/>
          <p:cNvSpPr txBox="1"/>
          <p:nvPr/>
        </p:nvSpPr>
        <p:spPr>
          <a:xfrm>
            <a:off x="4630066" y="1787388"/>
            <a:ext cx="739305" cy="246221"/>
          </a:xfrm>
          <a:prstGeom prst="rect">
            <a:avLst/>
          </a:prstGeom>
          <a:noFill/>
        </p:spPr>
        <p:txBody>
          <a:bodyPr wrap="none" rtlCol="0">
            <a:spAutoFit/>
          </a:bodyPr>
          <a:lstStyle/>
          <a:p>
            <a:r>
              <a:rPr lang="en-CA" sz="1000" dirty="0" err="1" smtClean="0"/>
              <a:t>Voxco</a:t>
            </a:r>
            <a:r>
              <a:rPr lang="en-CA" sz="1000" dirty="0" smtClean="0"/>
              <a:t> App</a:t>
            </a:r>
            <a:endParaRPr lang="en-CA" sz="10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2610" y="2485429"/>
            <a:ext cx="221389" cy="158135"/>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812" y="2464526"/>
            <a:ext cx="239069" cy="152450"/>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8187" y="2422149"/>
            <a:ext cx="221389" cy="158135"/>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8127" y="2393936"/>
            <a:ext cx="221389" cy="158135"/>
          </a:xfrm>
          <a:prstGeom prst="rect">
            <a:avLst/>
          </a:prstGeom>
        </p:spPr>
      </p:pic>
      <p:sp>
        <p:nvSpPr>
          <p:cNvPr id="65" name="TextBox 64"/>
          <p:cNvSpPr txBox="1"/>
          <p:nvPr/>
        </p:nvSpPr>
        <p:spPr>
          <a:xfrm>
            <a:off x="3545730" y="2009621"/>
            <a:ext cx="1127232" cy="400110"/>
          </a:xfrm>
          <a:prstGeom prst="rect">
            <a:avLst/>
          </a:prstGeom>
          <a:noFill/>
        </p:spPr>
        <p:txBody>
          <a:bodyPr wrap="none" rtlCol="0">
            <a:spAutoFit/>
          </a:bodyPr>
          <a:lstStyle/>
          <a:p>
            <a:r>
              <a:rPr lang="en-CA" sz="1000" dirty="0" smtClean="0"/>
              <a:t>Spreadsheet links </a:t>
            </a:r>
          </a:p>
          <a:p>
            <a:pPr algn="ctr"/>
            <a:r>
              <a:rPr lang="en-CA" sz="1000" dirty="0" smtClean="0"/>
              <a:t>sent out by email</a:t>
            </a:r>
            <a:endParaRPr lang="en-CA" sz="1000" dirty="0"/>
          </a:p>
        </p:txBody>
      </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4886" y="2724008"/>
            <a:ext cx="221389" cy="158135"/>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46197" y="2816132"/>
            <a:ext cx="221389" cy="158135"/>
          </a:xfrm>
          <a:prstGeom prst="rect">
            <a:avLst/>
          </a:prstGeom>
        </p:spPr>
      </p:pic>
      <p:cxnSp>
        <p:nvCxnSpPr>
          <p:cNvPr id="16" name="Straight Arrow Connector 15"/>
          <p:cNvCxnSpPr/>
          <p:nvPr/>
        </p:nvCxnSpPr>
        <p:spPr>
          <a:xfrm flipH="1">
            <a:off x="2095593" y="2371909"/>
            <a:ext cx="2588519" cy="6476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19" idx="3"/>
          </p:cNvCxnSpPr>
          <p:nvPr/>
        </p:nvCxnSpPr>
        <p:spPr>
          <a:xfrm>
            <a:off x="5269157" y="2231779"/>
            <a:ext cx="3370641" cy="962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2232584" y="3201634"/>
            <a:ext cx="932387" cy="400110"/>
          </a:xfrm>
          <a:prstGeom prst="rect">
            <a:avLst/>
          </a:prstGeom>
          <a:noFill/>
        </p:spPr>
        <p:txBody>
          <a:bodyPr wrap="square" rtlCol="0">
            <a:spAutoFit/>
          </a:bodyPr>
          <a:lstStyle/>
          <a:p>
            <a:r>
              <a:rPr lang="en-CA" sz="1000" dirty="0" smtClean="0"/>
              <a:t>Spreadsheet downloaded</a:t>
            </a:r>
            <a:endParaRPr lang="en-CA" sz="1000" dirty="0"/>
          </a:p>
        </p:txBody>
      </p:sp>
      <p:sp>
        <p:nvSpPr>
          <p:cNvPr id="91" name="TextBox 90"/>
          <p:cNvSpPr txBox="1"/>
          <p:nvPr/>
        </p:nvSpPr>
        <p:spPr>
          <a:xfrm>
            <a:off x="2992335" y="677116"/>
            <a:ext cx="4553643" cy="707886"/>
          </a:xfrm>
          <a:prstGeom prst="rect">
            <a:avLst/>
          </a:prstGeom>
          <a:noFill/>
        </p:spPr>
        <p:txBody>
          <a:bodyPr wrap="square" rtlCol="0">
            <a:spAutoFit/>
          </a:bodyPr>
          <a:lstStyle/>
          <a:p>
            <a:r>
              <a:rPr lang="en-CA" sz="1000" dirty="0" smtClean="0"/>
              <a:t>Preparing a Spreadsheet: </a:t>
            </a:r>
            <a:br>
              <a:rPr lang="en-CA" sz="1000" dirty="0" smtClean="0"/>
            </a:br>
            <a:r>
              <a:rPr lang="en-CA" sz="1000" dirty="0" smtClean="0"/>
              <a:t>      - Create questions, create separate sheets for each group </a:t>
            </a:r>
          </a:p>
          <a:p>
            <a:r>
              <a:rPr lang="en-CA" sz="1000" dirty="0" smtClean="0"/>
              <a:t>      - Import drop-down menu values and explanatory notes to another tab in each workbook and link values to appropriate cells</a:t>
            </a:r>
            <a:endParaRPr lang="en-CA" sz="1000" dirty="0"/>
          </a:p>
        </p:txBody>
      </p:sp>
      <p:sp>
        <p:nvSpPr>
          <p:cNvPr id="94" name="TextBox 93"/>
          <p:cNvSpPr txBox="1"/>
          <p:nvPr/>
        </p:nvSpPr>
        <p:spPr>
          <a:xfrm>
            <a:off x="4943495" y="1398289"/>
            <a:ext cx="427290" cy="276999"/>
          </a:xfrm>
          <a:prstGeom prst="rect">
            <a:avLst/>
          </a:prstGeom>
          <a:noFill/>
        </p:spPr>
        <p:txBody>
          <a:bodyPr wrap="square" rtlCol="0">
            <a:spAutoFit/>
          </a:bodyPr>
          <a:lstStyle/>
          <a:p>
            <a:r>
              <a:rPr lang="en-CA" sz="1200" dirty="0" smtClean="0"/>
              <a:t>1</a:t>
            </a:r>
            <a:endParaRPr lang="en-CA" sz="1200" dirty="0"/>
          </a:p>
        </p:txBody>
      </p:sp>
      <p:sp>
        <p:nvSpPr>
          <p:cNvPr id="95" name="Oval 94"/>
          <p:cNvSpPr/>
          <p:nvPr/>
        </p:nvSpPr>
        <p:spPr>
          <a:xfrm>
            <a:off x="4953661" y="1432438"/>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6" name="TextBox 95"/>
          <p:cNvSpPr txBox="1"/>
          <p:nvPr/>
        </p:nvSpPr>
        <p:spPr>
          <a:xfrm>
            <a:off x="4033577" y="1779058"/>
            <a:ext cx="427290" cy="276999"/>
          </a:xfrm>
          <a:prstGeom prst="rect">
            <a:avLst/>
          </a:prstGeom>
          <a:noFill/>
        </p:spPr>
        <p:txBody>
          <a:bodyPr wrap="square" rtlCol="0">
            <a:spAutoFit/>
          </a:bodyPr>
          <a:lstStyle/>
          <a:p>
            <a:r>
              <a:rPr lang="en-CA" sz="1200" dirty="0"/>
              <a:t>2</a:t>
            </a:r>
          </a:p>
        </p:txBody>
      </p:sp>
      <p:sp>
        <p:nvSpPr>
          <p:cNvPr id="97" name="Oval 96"/>
          <p:cNvSpPr/>
          <p:nvPr/>
        </p:nvSpPr>
        <p:spPr>
          <a:xfrm>
            <a:off x="4050668" y="1813242"/>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8" name="TextBox 97"/>
          <p:cNvSpPr txBox="1"/>
          <p:nvPr/>
        </p:nvSpPr>
        <p:spPr>
          <a:xfrm>
            <a:off x="2011851" y="3248128"/>
            <a:ext cx="427290" cy="276999"/>
          </a:xfrm>
          <a:prstGeom prst="rect">
            <a:avLst/>
          </a:prstGeom>
          <a:noFill/>
        </p:spPr>
        <p:txBody>
          <a:bodyPr wrap="square" rtlCol="0">
            <a:spAutoFit/>
          </a:bodyPr>
          <a:lstStyle/>
          <a:p>
            <a:r>
              <a:rPr lang="en-CA" sz="1200" dirty="0"/>
              <a:t>3</a:t>
            </a:r>
          </a:p>
        </p:txBody>
      </p:sp>
      <p:sp>
        <p:nvSpPr>
          <p:cNvPr id="99" name="Oval 98"/>
          <p:cNvSpPr/>
          <p:nvPr/>
        </p:nvSpPr>
        <p:spPr>
          <a:xfrm>
            <a:off x="2028942" y="3282312"/>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2" name="TextBox 101"/>
          <p:cNvSpPr txBox="1"/>
          <p:nvPr/>
        </p:nvSpPr>
        <p:spPr>
          <a:xfrm>
            <a:off x="6881911" y="2425876"/>
            <a:ext cx="427290" cy="276999"/>
          </a:xfrm>
          <a:prstGeom prst="rect">
            <a:avLst/>
          </a:prstGeom>
          <a:noFill/>
        </p:spPr>
        <p:txBody>
          <a:bodyPr wrap="square" rtlCol="0">
            <a:spAutoFit/>
          </a:bodyPr>
          <a:lstStyle/>
          <a:p>
            <a:r>
              <a:rPr lang="en-CA" sz="1200" dirty="0"/>
              <a:t>8</a:t>
            </a:r>
          </a:p>
        </p:txBody>
      </p:sp>
      <p:sp>
        <p:nvSpPr>
          <p:cNvPr id="103" name="Oval 102"/>
          <p:cNvSpPr/>
          <p:nvPr/>
        </p:nvSpPr>
        <p:spPr>
          <a:xfrm>
            <a:off x="6899002" y="2460060"/>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4" name="TextBox 103"/>
          <p:cNvSpPr txBox="1"/>
          <p:nvPr/>
        </p:nvSpPr>
        <p:spPr>
          <a:xfrm>
            <a:off x="294706" y="180900"/>
            <a:ext cx="2585518" cy="307777"/>
          </a:xfrm>
          <a:prstGeom prst="rect">
            <a:avLst/>
          </a:prstGeom>
          <a:noFill/>
        </p:spPr>
        <p:txBody>
          <a:bodyPr wrap="square" rtlCol="0">
            <a:spAutoFit/>
          </a:bodyPr>
          <a:lstStyle/>
          <a:p>
            <a:r>
              <a:rPr lang="en-CA" sz="1400" dirty="0" smtClean="0">
                <a:latin typeface="Arial" panose="020B0604020202020204" pitchFamily="34" charset="0"/>
                <a:cs typeface="Arial" panose="020B0604020202020204" pitchFamily="34" charset="0"/>
              </a:rPr>
              <a:t>Data Collection : Spreadsheet</a:t>
            </a:r>
            <a:endParaRPr lang="en-CA" sz="1400" dirty="0">
              <a:latin typeface="Arial" panose="020B0604020202020204" pitchFamily="34" charset="0"/>
              <a:cs typeface="Arial" panose="020B0604020202020204" pitchFamily="34" charset="0"/>
            </a:endParaRPr>
          </a:p>
        </p:txBody>
      </p:sp>
      <p:sp>
        <p:nvSpPr>
          <p:cNvPr id="54" name="TextBox 53"/>
          <p:cNvSpPr txBox="1"/>
          <p:nvPr/>
        </p:nvSpPr>
        <p:spPr>
          <a:xfrm>
            <a:off x="2155010" y="4073191"/>
            <a:ext cx="932387" cy="553998"/>
          </a:xfrm>
          <a:prstGeom prst="rect">
            <a:avLst/>
          </a:prstGeom>
          <a:noFill/>
        </p:spPr>
        <p:txBody>
          <a:bodyPr wrap="square" rtlCol="0">
            <a:spAutoFit/>
          </a:bodyPr>
          <a:lstStyle/>
          <a:p>
            <a:pPr algn="ctr"/>
            <a:r>
              <a:rPr lang="en-CA" sz="1000" dirty="0" smtClean="0"/>
              <a:t>Spreadsheet completed / saved</a:t>
            </a:r>
            <a:endParaRPr lang="en-CA" sz="1000" dirty="0"/>
          </a:p>
        </p:txBody>
      </p:sp>
      <p:sp>
        <p:nvSpPr>
          <p:cNvPr id="55" name="TextBox 54"/>
          <p:cNvSpPr txBox="1"/>
          <p:nvPr/>
        </p:nvSpPr>
        <p:spPr>
          <a:xfrm>
            <a:off x="2028942" y="4160438"/>
            <a:ext cx="427290" cy="276999"/>
          </a:xfrm>
          <a:prstGeom prst="rect">
            <a:avLst/>
          </a:prstGeom>
          <a:noFill/>
        </p:spPr>
        <p:txBody>
          <a:bodyPr wrap="square" rtlCol="0">
            <a:spAutoFit/>
          </a:bodyPr>
          <a:lstStyle/>
          <a:p>
            <a:r>
              <a:rPr lang="en-CA" sz="1200" dirty="0" smtClean="0"/>
              <a:t>4</a:t>
            </a:r>
            <a:endParaRPr lang="en-CA" sz="1200" dirty="0"/>
          </a:p>
        </p:txBody>
      </p:sp>
      <p:sp>
        <p:nvSpPr>
          <p:cNvPr id="56" name="Oval 55"/>
          <p:cNvSpPr/>
          <p:nvPr/>
        </p:nvSpPr>
        <p:spPr>
          <a:xfrm>
            <a:off x="2055089" y="4183060"/>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7" name="TextBox 56"/>
          <p:cNvSpPr txBox="1"/>
          <p:nvPr/>
        </p:nvSpPr>
        <p:spPr>
          <a:xfrm>
            <a:off x="3574672" y="3526061"/>
            <a:ext cx="932387" cy="400110"/>
          </a:xfrm>
          <a:prstGeom prst="rect">
            <a:avLst/>
          </a:prstGeom>
          <a:noFill/>
        </p:spPr>
        <p:txBody>
          <a:bodyPr wrap="square" rtlCol="0">
            <a:spAutoFit/>
          </a:bodyPr>
          <a:lstStyle/>
          <a:p>
            <a:pPr algn="ctr"/>
            <a:r>
              <a:rPr lang="en-CA" sz="1000" dirty="0" smtClean="0"/>
              <a:t>Spreadsheet returned</a:t>
            </a:r>
            <a:endParaRPr lang="en-CA" sz="1000" dirty="0"/>
          </a:p>
        </p:txBody>
      </p:sp>
      <p:sp>
        <p:nvSpPr>
          <p:cNvPr id="71" name="TextBox 70"/>
          <p:cNvSpPr txBox="1"/>
          <p:nvPr/>
        </p:nvSpPr>
        <p:spPr>
          <a:xfrm>
            <a:off x="3450716" y="3410917"/>
            <a:ext cx="427290" cy="276999"/>
          </a:xfrm>
          <a:prstGeom prst="rect">
            <a:avLst/>
          </a:prstGeom>
          <a:noFill/>
        </p:spPr>
        <p:txBody>
          <a:bodyPr wrap="square" rtlCol="0">
            <a:spAutoFit/>
          </a:bodyPr>
          <a:lstStyle/>
          <a:p>
            <a:r>
              <a:rPr lang="en-CA" sz="1200" dirty="0" smtClean="0"/>
              <a:t>5</a:t>
            </a:r>
            <a:endParaRPr lang="en-CA" sz="1200" dirty="0"/>
          </a:p>
        </p:txBody>
      </p:sp>
      <p:sp>
        <p:nvSpPr>
          <p:cNvPr id="72" name="Oval 71"/>
          <p:cNvSpPr/>
          <p:nvPr/>
        </p:nvSpPr>
        <p:spPr>
          <a:xfrm>
            <a:off x="3459261" y="3445101"/>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4" name="Straight Arrow Connector 3"/>
          <p:cNvCxnSpPr/>
          <p:nvPr/>
        </p:nvCxnSpPr>
        <p:spPr>
          <a:xfrm flipV="1">
            <a:off x="2040518" y="2588765"/>
            <a:ext cx="2653808" cy="154456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379611" y="2669784"/>
            <a:ext cx="1001054" cy="553998"/>
          </a:xfrm>
          <a:prstGeom prst="rect">
            <a:avLst/>
          </a:prstGeom>
          <a:noFill/>
        </p:spPr>
        <p:txBody>
          <a:bodyPr wrap="square" rtlCol="0">
            <a:spAutoFit/>
          </a:bodyPr>
          <a:lstStyle/>
          <a:p>
            <a:pPr algn="ctr"/>
            <a:r>
              <a:rPr lang="en-CA" sz="1000" dirty="0" smtClean="0"/>
              <a:t>Data collated in Access DBS or another tool.</a:t>
            </a:r>
            <a:endParaRPr lang="en-CA" sz="1000" dirty="0"/>
          </a:p>
        </p:txBody>
      </p:sp>
      <p:sp>
        <p:nvSpPr>
          <p:cNvPr id="74" name="TextBox 73"/>
          <p:cNvSpPr txBox="1"/>
          <p:nvPr/>
        </p:nvSpPr>
        <p:spPr>
          <a:xfrm>
            <a:off x="4800288" y="2418462"/>
            <a:ext cx="427290" cy="276999"/>
          </a:xfrm>
          <a:prstGeom prst="rect">
            <a:avLst/>
          </a:prstGeom>
          <a:noFill/>
        </p:spPr>
        <p:txBody>
          <a:bodyPr wrap="square" rtlCol="0">
            <a:spAutoFit/>
          </a:bodyPr>
          <a:lstStyle/>
          <a:p>
            <a:r>
              <a:rPr lang="en-CA" sz="1200" dirty="0" smtClean="0"/>
              <a:t>6</a:t>
            </a:r>
            <a:endParaRPr lang="en-CA" sz="1200" dirty="0"/>
          </a:p>
        </p:txBody>
      </p:sp>
      <p:sp>
        <p:nvSpPr>
          <p:cNvPr id="77" name="Oval 76"/>
          <p:cNvSpPr/>
          <p:nvPr/>
        </p:nvSpPr>
        <p:spPr>
          <a:xfrm>
            <a:off x="4831648" y="2452410"/>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1" name="TextBox 80"/>
          <p:cNvSpPr txBox="1"/>
          <p:nvPr/>
        </p:nvSpPr>
        <p:spPr>
          <a:xfrm>
            <a:off x="4865470" y="4070733"/>
            <a:ext cx="1271502" cy="246221"/>
          </a:xfrm>
          <a:prstGeom prst="rect">
            <a:avLst/>
          </a:prstGeom>
          <a:noFill/>
        </p:spPr>
        <p:txBody>
          <a:bodyPr wrap="none" rtlCol="0">
            <a:spAutoFit/>
          </a:bodyPr>
          <a:lstStyle/>
          <a:p>
            <a:r>
              <a:rPr lang="en-CA" sz="1000" dirty="0" smtClean="0"/>
              <a:t>Local Data Collection</a:t>
            </a:r>
            <a:endParaRPr lang="en-CA" sz="1000" dirty="0"/>
          </a:p>
        </p:txBody>
      </p:sp>
      <p:sp>
        <p:nvSpPr>
          <p:cNvPr id="83" name="TextBox 82"/>
          <p:cNvSpPr txBox="1"/>
          <p:nvPr/>
        </p:nvSpPr>
        <p:spPr>
          <a:xfrm>
            <a:off x="4234305" y="4309882"/>
            <a:ext cx="3042167" cy="553998"/>
          </a:xfrm>
          <a:prstGeom prst="rect">
            <a:avLst/>
          </a:prstGeom>
          <a:noFill/>
        </p:spPr>
        <p:txBody>
          <a:bodyPr wrap="square" rtlCol="0">
            <a:spAutoFit/>
          </a:bodyPr>
          <a:lstStyle/>
          <a:p>
            <a:r>
              <a:rPr lang="en-CA" sz="1000" dirty="0" smtClean="0"/>
              <a:t>Saved versions of input sheets to PMR, BOP </a:t>
            </a:r>
            <a:r>
              <a:rPr lang="en-CA" sz="1000" dirty="0" err="1" smtClean="0"/>
              <a:t>etc</a:t>
            </a:r>
            <a:endParaRPr lang="en-CA" sz="1000" dirty="0" smtClean="0"/>
          </a:p>
          <a:p>
            <a:r>
              <a:rPr lang="en-CA" sz="1000" dirty="0" smtClean="0"/>
              <a:t>Data arising from deliverables development exercises (Strategic Maps, BSC)</a:t>
            </a:r>
            <a:endParaRPr lang="en-CA" sz="1000" dirty="0"/>
          </a:p>
        </p:txBody>
      </p:sp>
      <p:sp>
        <p:nvSpPr>
          <p:cNvPr id="86" name="TextBox 85"/>
          <p:cNvSpPr txBox="1"/>
          <p:nvPr/>
        </p:nvSpPr>
        <p:spPr>
          <a:xfrm>
            <a:off x="5128201" y="2372740"/>
            <a:ext cx="932387" cy="400110"/>
          </a:xfrm>
          <a:prstGeom prst="rect">
            <a:avLst/>
          </a:prstGeom>
          <a:noFill/>
        </p:spPr>
        <p:txBody>
          <a:bodyPr wrap="square" rtlCol="0">
            <a:spAutoFit/>
          </a:bodyPr>
          <a:lstStyle/>
          <a:p>
            <a:pPr algn="ctr"/>
            <a:r>
              <a:rPr lang="en-CA" sz="1000" dirty="0" smtClean="0"/>
              <a:t>Create Reports</a:t>
            </a:r>
            <a:endParaRPr lang="en-CA" sz="1000" dirty="0"/>
          </a:p>
        </p:txBody>
      </p:sp>
      <p:sp>
        <p:nvSpPr>
          <p:cNvPr id="87" name="Oval 86"/>
          <p:cNvSpPr/>
          <p:nvPr/>
        </p:nvSpPr>
        <p:spPr>
          <a:xfrm>
            <a:off x="5165731" y="2399275"/>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8" name="TextBox 87"/>
          <p:cNvSpPr txBox="1"/>
          <p:nvPr/>
        </p:nvSpPr>
        <p:spPr>
          <a:xfrm>
            <a:off x="5141255" y="2360003"/>
            <a:ext cx="427290" cy="276999"/>
          </a:xfrm>
          <a:prstGeom prst="rect">
            <a:avLst/>
          </a:prstGeom>
          <a:noFill/>
        </p:spPr>
        <p:txBody>
          <a:bodyPr wrap="square" rtlCol="0">
            <a:spAutoFit/>
          </a:bodyPr>
          <a:lstStyle/>
          <a:p>
            <a:r>
              <a:rPr lang="en-CA" sz="1200" dirty="0" smtClean="0"/>
              <a:t>7</a:t>
            </a:r>
            <a:endParaRPr lang="en-CA" sz="1200" dirty="0"/>
          </a:p>
        </p:txBody>
      </p:sp>
      <p:sp>
        <p:nvSpPr>
          <p:cNvPr id="90" name="TextBox 89"/>
          <p:cNvSpPr txBox="1"/>
          <p:nvPr/>
        </p:nvSpPr>
        <p:spPr>
          <a:xfrm>
            <a:off x="6957223" y="2367968"/>
            <a:ext cx="787114" cy="400110"/>
          </a:xfrm>
          <a:prstGeom prst="rect">
            <a:avLst/>
          </a:prstGeom>
          <a:noFill/>
        </p:spPr>
        <p:txBody>
          <a:bodyPr wrap="square" rtlCol="0">
            <a:spAutoFit/>
          </a:bodyPr>
          <a:lstStyle/>
          <a:p>
            <a:pPr algn="ctr"/>
            <a:r>
              <a:rPr lang="en-CA" sz="1000" dirty="0" smtClean="0"/>
              <a:t>Send Reports</a:t>
            </a:r>
            <a:endParaRPr lang="en-CA" sz="1000" dirty="0"/>
          </a:p>
        </p:txBody>
      </p:sp>
      <p:sp>
        <p:nvSpPr>
          <p:cNvPr id="93" name="TextBox 92"/>
          <p:cNvSpPr txBox="1"/>
          <p:nvPr/>
        </p:nvSpPr>
        <p:spPr>
          <a:xfrm>
            <a:off x="8682528" y="3202202"/>
            <a:ext cx="787114" cy="400110"/>
          </a:xfrm>
          <a:prstGeom prst="rect">
            <a:avLst/>
          </a:prstGeom>
          <a:noFill/>
        </p:spPr>
        <p:txBody>
          <a:bodyPr wrap="square" rtlCol="0">
            <a:spAutoFit/>
          </a:bodyPr>
          <a:lstStyle/>
          <a:p>
            <a:pPr algn="ctr"/>
            <a:r>
              <a:rPr lang="en-CA" sz="1000" dirty="0" smtClean="0"/>
              <a:t>DGO, Divisions</a:t>
            </a:r>
            <a:endParaRPr lang="en-CA" sz="1000" dirty="0"/>
          </a:p>
        </p:txBody>
      </p:sp>
      <p:sp>
        <p:nvSpPr>
          <p:cNvPr id="21" name="Oval 20"/>
          <p:cNvSpPr/>
          <p:nvPr/>
        </p:nvSpPr>
        <p:spPr>
          <a:xfrm>
            <a:off x="8639798" y="3019528"/>
            <a:ext cx="854580" cy="8157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05" name="Straight Arrow Connector 104"/>
          <p:cNvCxnSpPr/>
          <p:nvPr/>
        </p:nvCxnSpPr>
        <p:spPr>
          <a:xfrm flipV="1">
            <a:off x="5315327" y="1082847"/>
            <a:ext cx="3671644" cy="958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8823715" y="774135"/>
            <a:ext cx="806180" cy="430887"/>
          </a:xfrm>
          <a:prstGeom prst="rect">
            <a:avLst/>
          </a:prstGeom>
          <a:noFill/>
        </p:spPr>
        <p:txBody>
          <a:bodyPr wrap="square" rtlCol="0">
            <a:spAutoFit/>
          </a:bodyPr>
          <a:lstStyle/>
          <a:p>
            <a:pPr algn="ctr"/>
            <a:r>
              <a:rPr lang="en-CA" sz="1200" dirty="0" smtClean="0">
                <a:solidFill>
                  <a:srgbClr val="FF0000"/>
                </a:solidFill>
              </a:rPr>
              <a:t>OFCO</a:t>
            </a:r>
          </a:p>
          <a:p>
            <a:pPr algn="ctr"/>
            <a:endParaRPr lang="en-CA" sz="1000" dirty="0"/>
          </a:p>
        </p:txBody>
      </p:sp>
      <p:pic>
        <p:nvPicPr>
          <p:cNvPr id="107" name="Picture 10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77258" y="1031796"/>
            <a:ext cx="462350" cy="256861"/>
          </a:xfrm>
          <a:prstGeom prst="rect">
            <a:avLst/>
          </a:prstGeom>
        </p:spPr>
      </p:pic>
      <p:cxnSp>
        <p:nvCxnSpPr>
          <p:cNvPr id="108" name="Straight Arrow Connector 107"/>
          <p:cNvCxnSpPr/>
          <p:nvPr/>
        </p:nvCxnSpPr>
        <p:spPr>
          <a:xfrm flipH="1">
            <a:off x="5297207" y="1211651"/>
            <a:ext cx="3689764" cy="95166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rot="20739397">
            <a:off x="6442950" y="1771985"/>
            <a:ext cx="806180" cy="400110"/>
          </a:xfrm>
          <a:prstGeom prst="rect">
            <a:avLst/>
          </a:prstGeom>
          <a:noFill/>
        </p:spPr>
        <p:txBody>
          <a:bodyPr wrap="square" rtlCol="0">
            <a:spAutoFit/>
          </a:bodyPr>
          <a:lstStyle/>
          <a:p>
            <a:pPr algn="ctr"/>
            <a:r>
              <a:rPr lang="en-CA" sz="1000" dirty="0" smtClean="0"/>
              <a:t>MVR report cycle</a:t>
            </a:r>
            <a:endParaRPr lang="en-CA" sz="1000" dirty="0"/>
          </a:p>
        </p:txBody>
      </p:sp>
      <p:sp>
        <p:nvSpPr>
          <p:cNvPr id="110" name="TextBox 109"/>
          <p:cNvSpPr txBox="1"/>
          <p:nvPr/>
        </p:nvSpPr>
        <p:spPr>
          <a:xfrm rot="20739397">
            <a:off x="6835250" y="1286699"/>
            <a:ext cx="806180" cy="246221"/>
          </a:xfrm>
          <a:prstGeom prst="rect">
            <a:avLst/>
          </a:prstGeom>
          <a:noFill/>
        </p:spPr>
        <p:txBody>
          <a:bodyPr wrap="square" rtlCol="0">
            <a:spAutoFit/>
          </a:bodyPr>
          <a:lstStyle/>
          <a:p>
            <a:pPr algn="ctr"/>
            <a:r>
              <a:rPr lang="en-CA" sz="1000" dirty="0" smtClean="0"/>
              <a:t>Financials</a:t>
            </a:r>
            <a:endParaRPr lang="en-CA" sz="1000" dirty="0"/>
          </a:p>
        </p:txBody>
      </p:sp>
      <p:sp>
        <p:nvSpPr>
          <p:cNvPr id="111" name="TextBox 110"/>
          <p:cNvSpPr txBox="1"/>
          <p:nvPr/>
        </p:nvSpPr>
        <p:spPr>
          <a:xfrm>
            <a:off x="5564434" y="1663877"/>
            <a:ext cx="427290" cy="276999"/>
          </a:xfrm>
          <a:prstGeom prst="rect">
            <a:avLst/>
          </a:prstGeom>
          <a:noFill/>
        </p:spPr>
        <p:txBody>
          <a:bodyPr wrap="square" rtlCol="0">
            <a:spAutoFit/>
          </a:bodyPr>
          <a:lstStyle/>
          <a:p>
            <a:r>
              <a:rPr lang="en-CA" sz="1200" dirty="0"/>
              <a:t>8</a:t>
            </a:r>
          </a:p>
        </p:txBody>
      </p:sp>
      <p:sp>
        <p:nvSpPr>
          <p:cNvPr id="112" name="Oval 111"/>
          <p:cNvSpPr/>
          <p:nvPr/>
        </p:nvSpPr>
        <p:spPr>
          <a:xfrm>
            <a:off x="5581525" y="1698061"/>
            <a:ext cx="213645" cy="2159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3" name="TextBox 112"/>
          <p:cNvSpPr txBox="1"/>
          <p:nvPr/>
        </p:nvSpPr>
        <p:spPr>
          <a:xfrm rot="20643892">
            <a:off x="5609920" y="1491350"/>
            <a:ext cx="787114" cy="400110"/>
          </a:xfrm>
          <a:prstGeom prst="rect">
            <a:avLst/>
          </a:prstGeom>
          <a:noFill/>
        </p:spPr>
        <p:txBody>
          <a:bodyPr wrap="square" rtlCol="0">
            <a:spAutoFit/>
          </a:bodyPr>
          <a:lstStyle/>
          <a:p>
            <a:pPr algn="ctr"/>
            <a:r>
              <a:rPr lang="en-CA" sz="1000" dirty="0" smtClean="0"/>
              <a:t>Send Reports</a:t>
            </a:r>
            <a:endParaRPr lang="en-CA" sz="1000" dirty="0"/>
          </a:p>
        </p:txBody>
      </p:sp>
    </p:spTree>
    <p:extLst>
      <p:ext uri="{BB962C8B-B14F-4D97-AF65-F5344CB8AC3E}">
        <p14:creationId xmlns:p14="http://schemas.microsoft.com/office/powerpoint/2010/main" val="325586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5350" y="714375"/>
            <a:ext cx="1913794" cy="369332"/>
          </a:xfrm>
          <a:prstGeom prst="rect">
            <a:avLst/>
          </a:prstGeom>
          <a:noFill/>
        </p:spPr>
        <p:txBody>
          <a:bodyPr wrap="none" rtlCol="0">
            <a:spAutoFit/>
          </a:bodyPr>
          <a:lstStyle/>
          <a:p>
            <a:r>
              <a:rPr lang="en-CA" dirty="0" smtClean="0"/>
              <a:t>Survey  Processing</a:t>
            </a:r>
            <a:endParaRPr lang="en-CA" dirty="0">
              <a:solidFill>
                <a:schemeClr val="accent6"/>
              </a:solidFill>
            </a:endParaRPr>
          </a:p>
        </p:txBody>
      </p:sp>
      <p:sp>
        <p:nvSpPr>
          <p:cNvPr id="3" name="TextBox 2"/>
          <p:cNvSpPr txBox="1"/>
          <p:nvPr/>
        </p:nvSpPr>
        <p:spPr>
          <a:xfrm>
            <a:off x="1852247" y="1641959"/>
            <a:ext cx="8051120" cy="4185761"/>
          </a:xfrm>
          <a:prstGeom prst="rect">
            <a:avLst/>
          </a:prstGeom>
          <a:noFill/>
        </p:spPr>
        <p:txBody>
          <a:bodyPr wrap="square" rtlCol="0">
            <a:spAutoFit/>
          </a:bodyPr>
          <a:lstStyle/>
          <a:p>
            <a:r>
              <a:rPr lang="en-CA" sz="1400" dirty="0" smtClean="0"/>
              <a:t>As survey development proceeds, the team must avoid strategies which create prohibitively large output files.</a:t>
            </a:r>
          </a:p>
          <a:p>
            <a:endParaRPr lang="en-CA" sz="1400" dirty="0">
              <a:solidFill>
                <a:schemeClr val="accent6"/>
              </a:solidFill>
            </a:endParaRPr>
          </a:p>
          <a:p>
            <a:r>
              <a:rPr lang="en-CA" sz="1400" dirty="0" smtClean="0">
                <a:solidFill>
                  <a:schemeClr val="accent6"/>
                </a:solidFill>
              </a:rPr>
              <a:t>Large output files = large in-house reporting </a:t>
            </a:r>
            <a:r>
              <a:rPr lang="en-CA" sz="1400" dirty="0" smtClean="0">
                <a:solidFill>
                  <a:schemeClr val="accent1"/>
                </a:solidFill>
              </a:rPr>
              <a:t>+ large capacity need for CSV to </a:t>
            </a:r>
            <a:r>
              <a:rPr lang="en-CA" sz="1400" dirty="0">
                <a:solidFill>
                  <a:schemeClr val="accent1"/>
                </a:solidFill>
              </a:rPr>
              <a:t>DBS </a:t>
            </a:r>
            <a:r>
              <a:rPr lang="en-CA" sz="1400" dirty="0" smtClean="0">
                <a:solidFill>
                  <a:schemeClr val="accent1"/>
                </a:solidFill>
              </a:rPr>
              <a:t>ETL</a:t>
            </a:r>
            <a:r>
              <a:rPr lang="en-CA" sz="1400" dirty="0" smtClean="0">
                <a:solidFill>
                  <a:schemeClr val="accent6"/>
                </a:solidFill>
              </a:rPr>
              <a:t> </a:t>
            </a:r>
            <a:r>
              <a:rPr lang="en-CA" sz="1400" dirty="0" smtClean="0"/>
              <a:t>in order to prepare  a DBS to generate useful reports </a:t>
            </a:r>
            <a:r>
              <a:rPr lang="en-CA" sz="1400" dirty="0" smtClean="0">
                <a:solidFill>
                  <a:schemeClr val="accent6"/>
                </a:solidFill>
              </a:rPr>
              <a:t/>
            </a:r>
            <a:br>
              <a:rPr lang="en-CA" sz="1400" dirty="0" smtClean="0">
                <a:solidFill>
                  <a:schemeClr val="accent6"/>
                </a:solidFill>
              </a:rPr>
            </a:br>
            <a:r>
              <a:rPr lang="en-CA" sz="1400" dirty="0" smtClean="0">
                <a:solidFill>
                  <a:schemeClr val="accent6"/>
                </a:solidFill>
              </a:rPr>
              <a:t/>
            </a:r>
            <a:br>
              <a:rPr lang="en-CA" sz="1400" dirty="0" smtClean="0">
                <a:solidFill>
                  <a:schemeClr val="accent6"/>
                </a:solidFill>
              </a:rPr>
            </a:br>
            <a:r>
              <a:rPr lang="en-CA" sz="1400" dirty="0" smtClean="0"/>
              <a:t>Otherwise they must clearly demonstrate how even larger costs are being avoided by using these strategies.</a:t>
            </a:r>
          </a:p>
          <a:p>
            <a:endParaRPr lang="en-CA" sz="1400" dirty="0"/>
          </a:p>
          <a:p>
            <a:r>
              <a:rPr lang="en-CA" sz="1400" dirty="0" smtClean="0"/>
              <a:t>Performing the reporting ourselves raises the required capacity of team members and substitutes IT work for the analytical work </a:t>
            </a:r>
          </a:p>
          <a:p>
            <a:endParaRPr lang="en-CA" sz="1400" dirty="0"/>
          </a:p>
          <a:p>
            <a:r>
              <a:rPr lang="en-CA" sz="1400" dirty="0" smtClean="0"/>
              <a:t>In order to maintain the level of analytical bandwidth, PPMG may have to endure the contractor costs of processing some of the CSV files.  </a:t>
            </a:r>
          </a:p>
          <a:p>
            <a:endParaRPr lang="en-CA" sz="1400" dirty="0"/>
          </a:p>
          <a:p>
            <a:r>
              <a:rPr lang="en-CA" sz="1400" dirty="0" smtClean="0"/>
              <a:t>In the future, if there is a centralized Data Warehouse and BI Tools component associated, then perhaps</a:t>
            </a:r>
          </a:p>
          <a:p>
            <a:r>
              <a:rPr lang="en-CA" sz="1400" dirty="0" smtClean="0"/>
              <a:t> this team can provide the processing capacity.</a:t>
            </a:r>
          </a:p>
          <a:p>
            <a:endParaRPr lang="en-CA" sz="1400" dirty="0"/>
          </a:p>
          <a:p>
            <a:r>
              <a:rPr lang="en-CA" sz="1400" dirty="0" smtClean="0"/>
              <a:t>If cost becomes an issue, then PPMG can revert to the stream of spreadsheets strategy which has it’s own capacity requirements and costs to consider.</a:t>
            </a:r>
            <a:endParaRPr lang="en-CA" sz="1400" dirty="0"/>
          </a:p>
        </p:txBody>
      </p:sp>
    </p:spTree>
    <p:extLst>
      <p:ext uri="{BB962C8B-B14F-4D97-AF65-F5344CB8AC3E}">
        <p14:creationId xmlns:p14="http://schemas.microsoft.com/office/powerpoint/2010/main" val="320687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5513" y="1393031"/>
            <a:ext cx="2550506" cy="300082"/>
          </a:xfrm>
          <a:prstGeom prst="rect">
            <a:avLst/>
          </a:prstGeom>
          <a:noFill/>
        </p:spPr>
        <p:txBody>
          <a:bodyPr wrap="none" rtlCol="0">
            <a:spAutoFit/>
          </a:bodyPr>
          <a:lstStyle/>
          <a:p>
            <a:r>
              <a:rPr lang="en-CA" sz="1350" dirty="0"/>
              <a:t>Strategic Decisions Status </a:t>
            </a:r>
            <a:r>
              <a:rPr lang="en-CA" sz="1350" dirty="0">
                <a:solidFill>
                  <a:schemeClr val="accent6"/>
                </a:solidFill>
              </a:rPr>
              <a:t>(Green)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6039" y="1696708"/>
            <a:ext cx="2214563" cy="1157288"/>
          </a:xfrm>
          <a:prstGeom prst="rect">
            <a:avLst/>
          </a:prstGeom>
        </p:spPr>
      </p:pic>
      <p:sp>
        <p:nvSpPr>
          <p:cNvPr id="6" name="TextBox 5"/>
          <p:cNvSpPr txBox="1"/>
          <p:nvPr/>
        </p:nvSpPr>
        <p:spPr>
          <a:xfrm>
            <a:off x="2124075" y="2916392"/>
            <a:ext cx="8186738" cy="3046988"/>
          </a:xfrm>
          <a:prstGeom prst="rect">
            <a:avLst/>
          </a:prstGeom>
          <a:noFill/>
        </p:spPr>
        <p:txBody>
          <a:bodyPr wrap="square" rtlCol="0">
            <a:spAutoFit/>
          </a:bodyPr>
          <a:lstStyle/>
          <a:p>
            <a:r>
              <a:rPr lang="en-CA" sz="1200" dirty="0" smtClean="0"/>
              <a:t>Until proper forms front-end PPMG spreadsheet-based data collection efforts, I </a:t>
            </a:r>
            <a:r>
              <a:rPr lang="en-CA" sz="1200" dirty="0"/>
              <a:t>am recommending that we base all of our Data Collection campaigns on surveys because:</a:t>
            </a:r>
          </a:p>
          <a:p>
            <a:endParaRPr lang="en-CA" sz="1200" dirty="0"/>
          </a:p>
          <a:p>
            <a:pPr marL="300038" indent="-300038">
              <a:buAutoNum type="romanLcParenR"/>
            </a:pPr>
            <a:r>
              <a:rPr lang="en-CA" sz="1200" dirty="0"/>
              <a:t>The “User Experience” is perceived as high.  This positive experience is extended by the sense that the survey has been created “just for you”.</a:t>
            </a:r>
          </a:p>
          <a:p>
            <a:pPr marL="300038" indent="-300038">
              <a:buAutoNum type="romanLcParenR"/>
            </a:pPr>
            <a:r>
              <a:rPr lang="en-CA" sz="1200" dirty="0"/>
              <a:t>Survey’s quality depends on years of experience managing the questions and experiencing the value of the returned data.  PPMG wants to build on those skills and experience and not “spend” our time on unproductive activities.</a:t>
            </a:r>
          </a:p>
          <a:p>
            <a:pPr marL="300038" indent="-300038">
              <a:buAutoNum type="romanLcParenR"/>
            </a:pPr>
            <a:r>
              <a:rPr lang="en-CA" sz="1200" dirty="0"/>
              <a:t>Surveys reduce CRAC, email messaging and unplanned meetings to “sort it out” returning time to us for our ultimate purpose, expert analysis and recommendation.  </a:t>
            </a:r>
          </a:p>
          <a:p>
            <a:pPr marL="300038" indent="-300038">
              <a:buAutoNum type="romanLcParenR"/>
            </a:pPr>
            <a:r>
              <a:rPr lang="en-CA" sz="1200" dirty="0"/>
              <a:t>Surveys successfully decouple the data gathering process from the data input process </a:t>
            </a:r>
          </a:p>
          <a:p>
            <a:r>
              <a:rPr lang="en-CA" sz="1200" dirty="0"/>
              <a:t>	a) immediately allowing for continuous data input and reporting in the future, and,</a:t>
            </a:r>
            <a:br>
              <a:rPr lang="en-CA" sz="1200" dirty="0"/>
            </a:br>
            <a:r>
              <a:rPr lang="en-CA" sz="1200" dirty="0"/>
              <a:t>	b) breaking the “chain of toxic interactions”</a:t>
            </a:r>
          </a:p>
          <a:p>
            <a:pPr marL="300038" indent="-300038">
              <a:buAutoNum type="romanLcParenR" startAt="3"/>
            </a:pPr>
            <a:r>
              <a:rPr lang="en-CA" sz="1200" dirty="0"/>
              <a:t>The process steps to complete a spreadsheet data input submission are more lengthy than interacting with a survey.</a:t>
            </a:r>
          </a:p>
          <a:p>
            <a:pPr marL="300038" indent="-300038">
              <a:buAutoNum type="romanLcParenR" startAt="3"/>
            </a:pPr>
            <a:r>
              <a:rPr lang="en-CA" sz="1200" dirty="0"/>
              <a:t>It is not possible to “lose” a survey because it comes as a link in an email while folks lose </a:t>
            </a:r>
            <a:r>
              <a:rPr lang="en-CA" sz="1200" dirty="0" err="1"/>
              <a:t>trackof</a:t>
            </a:r>
            <a:r>
              <a:rPr lang="en-CA" sz="1200" dirty="0"/>
              <a:t> spreadsheet attachments all the time – “I downloaded it to my Desktop . . . but, it’s not there!”</a:t>
            </a:r>
          </a:p>
          <a:p>
            <a:pPr marL="300038" indent="-300038">
              <a:buAutoNum type="romanLcParenR" startAt="3"/>
            </a:pPr>
            <a:r>
              <a:rPr lang="en-CA" sz="1200" dirty="0"/>
              <a:t>PPMG can use the tracking within the survey tool to track the metrics of each mail out campaign.  </a:t>
            </a:r>
          </a:p>
        </p:txBody>
      </p:sp>
      <p:sp>
        <p:nvSpPr>
          <p:cNvPr id="7" name="Rectangle 6"/>
          <p:cNvSpPr/>
          <p:nvPr/>
        </p:nvSpPr>
        <p:spPr>
          <a:xfrm>
            <a:off x="6045994" y="977533"/>
            <a:ext cx="4572000" cy="1338828"/>
          </a:xfrm>
          <a:prstGeom prst="rect">
            <a:avLst/>
          </a:prstGeom>
        </p:spPr>
        <p:txBody>
          <a:bodyPr>
            <a:spAutoFit/>
          </a:bodyPr>
          <a:lstStyle/>
          <a:p>
            <a:r>
              <a:rPr lang="en-CA" sz="1350" dirty="0">
                <a:solidFill>
                  <a:srgbClr val="000000"/>
                </a:solidFill>
              </a:rPr>
              <a:t>The </a:t>
            </a:r>
            <a:r>
              <a:rPr lang="en-CA" sz="1350" b="1" dirty="0">
                <a:solidFill>
                  <a:srgbClr val="000000"/>
                </a:solidFill>
              </a:rPr>
              <a:t>Definition</a:t>
            </a:r>
            <a:r>
              <a:rPr lang="en-CA" sz="1350" dirty="0">
                <a:solidFill>
                  <a:srgbClr val="000000"/>
                </a:solidFill>
              </a:rPr>
              <a:t> of </a:t>
            </a:r>
            <a:r>
              <a:rPr lang="en-CA" sz="1350" b="1" dirty="0">
                <a:solidFill>
                  <a:srgbClr val="000000"/>
                </a:solidFill>
              </a:rPr>
              <a:t>User Experience</a:t>
            </a:r>
            <a:r>
              <a:rPr lang="en-CA" sz="1350" dirty="0">
                <a:solidFill>
                  <a:srgbClr val="000000"/>
                </a:solidFill>
              </a:rPr>
              <a:t> (UX) Summary: "</a:t>
            </a:r>
            <a:r>
              <a:rPr lang="en-CA" sz="1350" b="1" dirty="0">
                <a:solidFill>
                  <a:srgbClr val="000000"/>
                </a:solidFill>
              </a:rPr>
              <a:t>User experience</a:t>
            </a:r>
            <a:r>
              <a:rPr lang="en-CA" sz="1350" dirty="0">
                <a:solidFill>
                  <a:srgbClr val="000000"/>
                </a:solidFill>
              </a:rPr>
              <a:t>" encompasses all aspects of the end-</a:t>
            </a:r>
            <a:r>
              <a:rPr lang="en-CA" sz="1350" b="1" dirty="0">
                <a:solidFill>
                  <a:srgbClr val="000000"/>
                </a:solidFill>
              </a:rPr>
              <a:t>user's</a:t>
            </a:r>
            <a:r>
              <a:rPr lang="en-CA" sz="1350" dirty="0">
                <a:solidFill>
                  <a:srgbClr val="000000"/>
                </a:solidFill>
              </a:rPr>
              <a:t> interaction with the company, its services, and its products. </a:t>
            </a:r>
          </a:p>
          <a:p>
            <a:endParaRPr lang="en-CA" sz="1350" dirty="0">
              <a:solidFill>
                <a:srgbClr val="000000"/>
              </a:solidFill>
            </a:endParaRPr>
          </a:p>
          <a:p>
            <a:r>
              <a:rPr lang="en-CA" sz="1350" i="1" dirty="0">
                <a:solidFill>
                  <a:schemeClr val="accent6"/>
                </a:solidFill>
              </a:rPr>
              <a:t>The first requirement for an exemplary </a:t>
            </a:r>
            <a:r>
              <a:rPr lang="en-CA" sz="1350" b="1" i="1" dirty="0">
                <a:solidFill>
                  <a:schemeClr val="accent6"/>
                </a:solidFill>
              </a:rPr>
              <a:t>user experience</a:t>
            </a:r>
            <a:r>
              <a:rPr lang="en-CA" sz="1350" i="1" dirty="0">
                <a:solidFill>
                  <a:schemeClr val="accent6"/>
                </a:solidFill>
              </a:rPr>
              <a:t> is to meet the exact needs of the customer, without fuss or bother.</a:t>
            </a:r>
          </a:p>
        </p:txBody>
      </p:sp>
    </p:spTree>
    <p:extLst>
      <p:ext uri="{BB962C8B-B14F-4D97-AF65-F5344CB8AC3E}">
        <p14:creationId xmlns:p14="http://schemas.microsoft.com/office/powerpoint/2010/main" val="4170727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311" y="149293"/>
            <a:ext cx="2901756" cy="369332"/>
          </a:xfrm>
          <a:prstGeom prst="rect">
            <a:avLst/>
          </a:prstGeom>
        </p:spPr>
        <p:txBody>
          <a:bodyPr wrap="none">
            <a:spAutoFit/>
          </a:bodyPr>
          <a:lstStyle/>
          <a:p>
            <a:r>
              <a:rPr lang="en-CA" dirty="0" smtClean="0"/>
              <a:t>Survey Data Processing Costs</a:t>
            </a:r>
          </a:p>
        </p:txBody>
      </p:sp>
      <p:sp>
        <p:nvSpPr>
          <p:cNvPr id="5" name="TextBox 4"/>
          <p:cNvSpPr txBox="1"/>
          <p:nvPr/>
        </p:nvSpPr>
        <p:spPr>
          <a:xfrm>
            <a:off x="802350" y="1066131"/>
            <a:ext cx="1060634" cy="338554"/>
          </a:xfrm>
          <a:prstGeom prst="rect">
            <a:avLst/>
          </a:prstGeom>
          <a:noFill/>
          <a:ln w="12700">
            <a:solidFill>
              <a:schemeClr val="accent1"/>
            </a:solidFill>
          </a:ln>
        </p:spPr>
        <p:txBody>
          <a:bodyPr wrap="square" rtlCol="0">
            <a:spAutoFit/>
          </a:bodyPr>
          <a:lstStyle/>
          <a:p>
            <a:pPr algn="ctr"/>
            <a:r>
              <a:rPr lang="en-CA" sz="800" dirty="0" smtClean="0">
                <a:latin typeface="Arial" panose="020B0604020202020204" pitchFamily="34" charset="0"/>
                <a:cs typeface="Arial" panose="020B0604020202020204" pitchFamily="34" charset="0"/>
              </a:rPr>
              <a:t>Survey respondent submits survey</a:t>
            </a:r>
            <a:endParaRPr lang="en-CA" sz="800" dirty="0">
              <a:latin typeface="Arial" panose="020B0604020202020204" pitchFamily="34" charset="0"/>
              <a:cs typeface="Arial" panose="020B0604020202020204" pitchFamily="34" charset="0"/>
            </a:endParaRPr>
          </a:p>
        </p:txBody>
      </p:sp>
      <p:sp>
        <p:nvSpPr>
          <p:cNvPr id="6" name="TextBox 5"/>
          <p:cNvSpPr txBox="1"/>
          <p:nvPr/>
        </p:nvSpPr>
        <p:spPr>
          <a:xfrm>
            <a:off x="2364805" y="765294"/>
            <a:ext cx="942417" cy="954107"/>
          </a:xfrm>
          <a:prstGeom prst="rect">
            <a:avLst/>
          </a:prstGeom>
          <a:noFill/>
          <a:ln w="12700">
            <a:solidFill>
              <a:schemeClr val="accent1"/>
            </a:solidFill>
          </a:ln>
        </p:spPr>
        <p:txBody>
          <a:bodyPr wrap="square" rtlCol="0">
            <a:spAutoFit/>
          </a:bodyPr>
          <a:lstStyle/>
          <a:p>
            <a:pPr algn="ctr"/>
            <a:r>
              <a:rPr lang="en-CA" sz="800" dirty="0" smtClean="0">
                <a:latin typeface="Arial" panose="020B0604020202020204" pitchFamily="34" charset="0"/>
                <a:cs typeface="Arial" panose="020B0604020202020204" pitchFamily="34" charset="0"/>
              </a:rPr>
              <a:t>CSV Response File created and appended to the file of CSV responses for a given survey on the server</a:t>
            </a:r>
            <a:endParaRPr lang="en-CA" sz="800" dirty="0">
              <a:latin typeface="Arial" panose="020B0604020202020204" pitchFamily="34" charset="0"/>
              <a:cs typeface="Arial" panose="020B0604020202020204" pitchFamily="34" charset="0"/>
            </a:endParaRPr>
          </a:p>
        </p:txBody>
      </p:sp>
      <p:sp>
        <p:nvSpPr>
          <p:cNvPr id="7" name="TextBox 6"/>
          <p:cNvSpPr txBox="1"/>
          <p:nvPr/>
        </p:nvSpPr>
        <p:spPr>
          <a:xfrm>
            <a:off x="5550963" y="818300"/>
            <a:ext cx="1157485" cy="830997"/>
          </a:xfrm>
          <a:prstGeom prst="rect">
            <a:avLst/>
          </a:prstGeom>
          <a:noFill/>
          <a:ln w="12700">
            <a:solidFill>
              <a:schemeClr val="accent1"/>
            </a:solidFill>
          </a:ln>
        </p:spPr>
        <p:txBody>
          <a:bodyPr wrap="square" rtlCol="0">
            <a:spAutoFit/>
          </a:bodyPr>
          <a:lstStyle/>
          <a:p>
            <a:pPr algn="ctr"/>
            <a:r>
              <a:rPr lang="en-CA" sz="800" dirty="0" smtClean="0">
                <a:latin typeface="Arial" panose="020B0604020202020204" pitchFamily="34" charset="0"/>
                <a:cs typeface="Arial" panose="020B0604020202020204" pitchFamily="34" charset="0"/>
              </a:rPr>
              <a:t>CSV Response File is added (</a:t>
            </a:r>
            <a:r>
              <a:rPr lang="en-CA" sz="800" dirty="0" err="1" smtClean="0">
                <a:latin typeface="Arial" panose="020B0604020202020204" pitchFamily="34" charset="0"/>
                <a:cs typeface="Arial" panose="020B0604020202020204" pitchFamily="34" charset="0"/>
              </a:rPr>
              <a:t>ETL’d</a:t>
            </a:r>
            <a:r>
              <a:rPr lang="en-CA" sz="800" dirty="0" smtClean="0">
                <a:latin typeface="Arial" panose="020B0604020202020204" pitchFamily="34" charset="0"/>
                <a:cs typeface="Arial" panose="020B0604020202020204" pitchFamily="34" charset="0"/>
              </a:rPr>
              <a:t>)  to a Database as the collection of responses for a given survey.</a:t>
            </a:r>
            <a:endParaRPr lang="en-CA" sz="800" dirty="0">
              <a:latin typeface="Arial" panose="020B0604020202020204" pitchFamily="34" charset="0"/>
              <a:cs typeface="Arial" panose="020B0604020202020204" pitchFamily="34" charset="0"/>
            </a:endParaRPr>
          </a:p>
        </p:txBody>
      </p:sp>
      <p:sp>
        <p:nvSpPr>
          <p:cNvPr id="8" name="TextBox 7"/>
          <p:cNvSpPr txBox="1"/>
          <p:nvPr/>
        </p:nvSpPr>
        <p:spPr>
          <a:xfrm>
            <a:off x="7318539" y="1008054"/>
            <a:ext cx="1740024" cy="461665"/>
          </a:xfrm>
          <a:prstGeom prst="rect">
            <a:avLst/>
          </a:prstGeom>
          <a:noFill/>
          <a:ln w="12700">
            <a:solidFill>
              <a:schemeClr val="accent1"/>
            </a:solidFill>
          </a:ln>
        </p:spPr>
        <p:txBody>
          <a:bodyPr wrap="square" rtlCol="0">
            <a:spAutoFit/>
          </a:bodyPr>
          <a:lstStyle/>
          <a:p>
            <a:pPr algn="ctr"/>
            <a:r>
              <a:rPr lang="en-CA" sz="800" dirty="0" smtClean="0">
                <a:latin typeface="Arial" panose="020B0604020202020204" pitchFamily="34" charset="0"/>
                <a:cs typeface="Arial" panose="020B0604020202020204" pitchFamily="34" charset="0"/>
              </a:rPr>
              <a:t>Database  records  are used to populate a summary report of all the responses to a given survey</a:t>
            </a:r>
            <a:endParaRPr lang="en-CA" sz="800" dirty="0">
              <a:latin typeface="Arial" panose="020B0604020202020204" pitchFamily="34" charset="0"/>
              <a:cs typeface="Arial" panose="020B0604020202020204" pitchFamily="34" charset="0"/>
            </a:endParaRPr>
          </a:p>
        </p:txBody>
      </p:sp>
      <p:cxnSp>
        <p:nvCxnSpPr>
          <p:cNvPr id="10" name="Straight Arrow Connector 9"/>
          <p:cNvCxnSpPr>
            <a:stCxn id="5" idx="3"/>
            <a:endCxn id="6" idx="1"/>
          </p:cNvCxnSpPr>
          <p:nvPr/>
        </p:nvCxnSpPr>
        <p:spPr>
          <a:xfrm>
            <a:off x="1862984" y="1235408"/>
            <a:ext cx="501821" cy="6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3"/>
            <a:endCxn id="18" idx="1"/>
          </p:cNvCxnSpPr>
          <p:nvPr/>
        </p:nvCxnSpPr>
        <p:spPr>
          <a:xfrm flipV="1">
            <a:off x="3307222" y="1235505"/>
            <a:ext cx="501821" cy="6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3"/>
            <a:endCxn id="8" idx="1"/>
          </p:cNvCxnSpPr>
          <p:nvPr/>
        </p:nvCxnSpPr>
        <p:spPr>
          <a:xfrm>
            <a:off x="6708448" y="1233799"/>
            <a:ext cx="610091" cy="5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09043" y="1066228"/>
            <a:ext cx="1420983" cy="338554"/>
          </a:xfrm>
          <a:prstGeom prst="rect">
            <a:avLst/>
          </a:prstGeom>
          <a:noFill/>
          <a:ln w="12700">
            <a:solidFill>
              <a:schemeClr val="accent1"/>
            </a:solidFill>
          </a:ln>
        </p:spPr>
        <p:txBody>
          <a:bodyPr wrap="square" rtlCol="0">
            <a:spAutoFit/>
          </a:bodyPr>
          <a:lstStyle/>
          <a:p>
            <a:pPr algn="ctr"/>
            <a:r>
              <a:rPr lang="en-CA" sz="800" dirty="0" smtClean="0">
                <a:latin typeface="Arial" panose="020B0604020202020204" pitchFamily="34" charset="0"/>
                <a:cs typeface="Arial" panose="020B0604020202020204" pitchFamily="34" charset="0"/>
              </a:rPr>
              <a:t>Survey completed, closed</a:t>
            </a:r>
            <a:br>
              <a:rPr lang="en-CA" sz="800" dirty="0" smtClean="0">
                <a:latin typeface="Arial" panose="020B0604020202020204" pitchFamily="34" charset="0"/>
                <a:cs typeface="Arial" panose="020B0604020202020204" pitchFamily="34" charset="0"/>
              </a:rPr>
            </a:br>
            <a:r>
              <a:rPr lang="en-CA" sz="800" dirty="0" smtClean="0">
                <a:latin typeface="Arial" panose="020B0604020202020204" pitchFamily="34" charset="0"/>
                <a:cs typeface="Arial" panose="020B0604020202020204" pitchFamily="34" charset="0"/>
              </a:rPr>
              <a:t>CSV file ready for pickup</a:t>
            </a:r>
            <a:endParaRPr lang="en-CA" sz="800" dirty="0">
              <a:latin typeface="Arial" panose="020B0604020202020204" pitchFamily="34" charset="0"/>
              <a:cs typeface="Arial" panose="020B0604020202020204" pitchFamily="34" charset="0"/>
            </a:endParaRPr>
          </a:p>
        </p:txBody>
      </p:sp>
      <p:cxnSp>
        <p:nvCxnSpPr>
          <p:cNvPr id="19" name="Straight Arrow Connector 18"/>
          <p:cNvCxnSpPr>
            <a:stCxn id="18" idx="3"/>
            <a:endCxn id="7" idx="1"/>
          </p:cNvCxnSpPr>
          <p:nvPr/>
        </p:nvCxnSpPr>
        <p:spPr>
          <a:xfrm flipV="1">
            <a:off x="5230026" y="1233799"/>
            <a:ext cx="320937" cy="1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825055" y="1073071"/>
            <a:ext cx="963780" cy="338554"/>
          </a:xfrm>
          <a:prstGeom prst="rect">
            <a:avLst/>
          </a:prstGeom>
          <a:noFill/>
          <a:ln w="12700">
            <a:solidFill>
              <a:schemeClr val="accent1"/>
            </a:solidFill>
          </a:ln>
        </p:spPr>
        <p:txBody>
          <a:bodyPr wrap="square" rtlCol="0">
            <a:spAutoFit/>
          </a:bodyPr>
          <a:lstStyle/>
          <a:p>
            <a:pPr algn="ctr"/>
            <a:r>
              <a:rPr lang="en-CA" sz="800" dirty="0" smtClean="0">
                <a:latin typeface="Arial" panose="020B0604020202020204" pitchFamily="34" charset="0"/>
                <a:cs typeface="Arial" panose="020B0604020202020204" pitchFamily="34" charset="0"/>
              </a:rPr>
              <a:t>Report sent out to stakeholders</a:t>
            </a:r>
            <a:endParaRPr lang="en-CA" sz="800" dirty="0">
              <a:latin typeface="Arial" panose="020B0604020202020204" pitchFamily="34" charset="0"/>
              <a:cs typeface="Arial" panose="020B0604020202020204" pitchFamily="34" charset="0"/>
            </a:endParaRPr>
          </a:p>
        </p:txBody>
      </p:sp>
      <p:cxnSp>
        <p:nvCxnSpPr>
          <p:cNvPr id="29" name="Straight Arrow Connector 28"/>
          <p:cNvCxnSpPr>
            <a:stCxn id="8" idx="3"/>
            <a:endCxn id="28" idx="1"/>
          </p:cNvCxnSpPr>
          <p:nvPr/>
        </p:nvCxnSpPr>
        <p:spPr>
          <a:xfrm>
            <a:off x="9058563" y="1238887"/>
            <a:ext cx="766492" cy="3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0624" y="3662552"/>
            <a:ext cx="10991894" cy="30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580624" y="3154699"/>
            <a:ext cx="10991894" cy="76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38048" y="3162305"/>
            <a:ext cx="13128" cy="3011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287739" y="3154699"/>
            <a:ext cx="18018" cy="2998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758650" y="3162305"/>
            <a:ext cx="18166" cy="2990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9299767" y="3154699"/>
            <a:ext cx="15149" cy="2998274"/>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434377" y="2498828"/>
            <a:ext cx="2241319" cy="400110"/>
          </a:xfrm>
          <a:prstGeom prst="rect">
            <a:avLst/>
          </a:prstGeom>
          <a:noFill/>
        </p:spPr>
        <p:txBody>
          <a:bodyPr wrap="none" rtlCol="0">
            <a:spAutoFit/>
          </a:bodyPr>
          <a:lstStyle/>
          <a:p>
            <a:r>
              <a:rPr lang="en-CA" sz="1000" i="1" dirty="0" smtClean="0"/>
              <a:t>Retrieve file</a:t>
            </a:r>
            <a:br>
              <a:rPr lang="en-CA" sz="1000" i="1" dirty="0" smtClean="0"/>
            </a:br>
            <a:r>
              <a:rPr lang="en-CA" sz="1000" i="1" dirty="0" smtClean="0"/>
              <a:t>Extraction, Transformation and Loading</a:t>
            </a:r>
            <a:endParaRPr lang="en-CA" sz="1000" i="1" dirty="0"/>
          </a:p>
        </p:txBody>
      </p:sp>
      <p:sp>
        <p:nvSpPr>
          <p:cNvPr id="43" name="TextBox 42"/>
          <p:cNvSpPr txBox="1"/>
          <p:nvPr/>
        </p:nvSpPr>
        <p:spPr>
          <a:xfrm>
            <a:off x="7597714" y="2485501"/>
            <a:ext cx="1034257" cy="553998"/>
          </a:xfrm>
          <a:prstGeom prst="rect">
            <a:avLst/>
          </a:prstGeom>
          <a:noFill/>
        </p:spPr>
        <p:txBody>
          <a:bodyPr wrap="none" rtlCol="0">
            <a:spAutoFit/>
          </a:bodyPr>
          <a:lstStyle/>
          <a:p>
            <a:r>
              <a:rPr lang="en-CA" sz="1000" i="1" dirty="0" smtClean="0"/>
              <a:t>Design </a:t>
            </a:r>
            <a:r>
              <a:rPr lang="en-CA" sz="1000" i="1" dirty="0"/>
              <a:t>report </a:t>
            </a:r>
            <a:endParaRPr lang="en-CA" sz="1000" i="1" dirty="0" smtClean="0"/>
          </a:p>
          <a:p>
            <a:r>
              <a:rPr lang="en-CA" sz="1000" i="1" dirty="0" smtClean="0"/>
              <a:t>Create report</a:t>
            </a:r>
            <a:br>
              <a:rPr lang="en-CA" sz="1000" i="1" dirty="0" smtClean="0"/>
            </a:br>
            <a:r>
              <a:rPr lang="en-CA" sz="1000" i="1" dirty="0" smtClean="0"/>
              <a:t>Generate report</a:t>
            </a:r>
            <a:endParaRPr lang="en-CA" sz="1000" i="1" dirty="0"/>
          </a:p>
        </p:txBody>
      </p:sp>
      <p:sp>
        <p:nvSpPr>
          <p:cNvPr id="44" name="TextBox 43"/>
          <p:cNvSpPr txBox="1"/>
          <p:nvPr/>
        </p:nvSpPr>
        <p:spPr>
          <a:xfrm>
            <a:off x="9539963" y="2556481"/>
            <a:ext cx="1665841" cy="400110"/>
          </a:xfrm>
          <a:prstGeom prst="rect">
            <a:avLst/>
          </a:prstGeom>
          <a:noFill/>
        </p:spPr>
        <p:txBody>
          <a:bodyPr wrap="none" rtlCol="0">
            <a:spAutoFit/>
          </a:bodyPr>
          <a:lstStyle/>
          <a:p>
            <a:r>
              <a:rPr lang="en-CA" sz="1000" i="1" dirty="0" smtClean="0"/>
              <a:t>Provide </a:t>
            </a:r>
            <a:r>
              <a:rPr lang="en-CA" sz="1000" i="1" dirty="0"/>
              <a:t>dates and addresses</a:t>
            </a:r>
          </a:p>
          <a:p>
            <a:r>
              <a:rPr lang="en-CA" sz="1000" i="1" dirty="0" smtClean="0"/>
              <a:t>Distribute report</a:t>
            </a:r>
            <a:endParaRPr lang="en-CA" sz="1000" i="1" dirty="0"/>
          </a:p>
        </p:txBody>
      </p:sp>
      <p:sp>
        <p:nvSpPr>
          <p:cNvPr id="45" name="TextBox 44"/>
          <p:cNvSpPr txBox="1"/>
          <p:nvPr/>
        </p:nvSpPr>
        <p:spPr>
          <a:xfrm>
            <a:off x="2211427" y="2305064"/>
            <a:ext cx="2025962" cy="861774"/>
          </a:xfrm>
          <a:prstGeom prst="rect">
            <a:avLst/>
          </a:prstGeom>
          <a:noFill/>
        </p:spPr>
        <p:txBody>
          <a:bodyPr wrap="square" rtlCol="0">
            <a:spAutoFit/>
          </a:bodyPr>
          <a:lstStyle/>
          <a:p>
            <a:pPr algn="ctr"/>
            <a:r>
              <a:rPr lang="en-CA" sz="1000" i="1" dirty="0" smtClean="0"/>
              <a:t>CSV file creation and appending of each as  records to the existing response file for a given survey  performed by the service provider’s server-side code</a:t>
            </a:r>
            <a:endParaRPr lang="en-CA" sz="1000" i="1" dirty="0"/>
          </a:p>
        </p:txBody>
      </p:sp>
      <p:sp>
        <p:nvSpPr>
          <p:cNvPr id="51" name="TextBox 50"/>
          <p:cNvSpPr txBox="1"/>
          <p:nvPr/>
        </p:nvSpPr>
        <p:spPr>
          <a:xfrm>
            <a:off x="1295416" y="2359782"/>
            <a:ext cx="806631" cy="338554"/>
          </a:xfrm>
          <a:prstGeom prst="rect">
            <a:avLst/>
          </a:prstGeom>
          <a:noFill/>
        </p:spPr>
        <p:txBody>
          <a:bodyPr wrap="none" rtlCol="0">
            <a:spAutoFit/>
          </a:bodyPr>
          <a:lstStyle/>
          <a:p>
            <a:r>
              <a:rPr lang="en-CA" sz="1600" i="1" dirty="0"/>
              <a:t>A</a:t>
            </a:r>
            <a:r>
              <a:rPr lang="en-CA" sz="1600" i="1" dirty="0" smtClean="0"/>
              <a:t>ctivity</a:t>
            </a:r>
            <a:endParaRPr lang="en-CA" sz="1600" i="1" dirty="0"/>
          </a:p>
        </p:txBody>
      </p:sp>
      <p:sp>
        <p:nvSpPr>
          <p:cNvPr id="52" name="TextBox 51"/>
          <p:cNvSpPr txBox="1"/>
          <p:nvPr/>
        </p:nvSpPr>
        <p:spPr>
          <a:xfrm>
            <a:off x="681750" y="3211751"/>
            <a:ext cx="1321196" cy="338554"/>
          </a:xfrm>
          <a:prstGeom prst="rect">
            <a:avLst/>
          </a:prstGeom>
          <a:noFill/>
        </p:spPr>
        <p:txBody>
          <a:bodyPr wrap="none" rtlCol="0">
            <a:spAutoFit/>
          </a:bodyPr>
          <a:lstStyle/>
          <a:p>
            <a:r>
              <a:rPr lang="en-CA" sz="1600" dirty="0"/>
              <a:t>Cost </a:t>
            </a:r>
            <a:r>
              <a:rPr lang="en-CA" sz="1600" dirty="0" smtClean="0"/>
              <a:t>Option 1</a:t>
            </a:r>
            <a:endParaRPr lang="en-CA" sz="1600" dirty="0"/>
          </a:p>
        </p:txBody>
      </p:sp>
      <p:sp>
        <p:nvSpPr>
          <p:cNvPr id="53" name="TextBox 52"/>
          <p:cNvSpPr txBox="1"/>
          <p:nvPr/>
        </p:nvSpPr>
        <p:spPr>
          <a:xfrm>
            <a:off x="2591790" y="3277021"/>
            <a:ext cx="1170513" cy="246221"/>
          </a:xfrm>
          <a:prstGeom prst="rect">
            <a:avLst/>
          </a:prstGeom>
          <a:noFill/>
        </p:spPr>
        <p:txBody>
          <a:bodyPr wrap="none" rtlCol="0">
            <a:spAutoFit/>
          </a:bodyPr>
          <a:lstStyle/>
          <a:p>
            <a:r>
              <a:rPr lang="en-CA" sz="1000" dirty="0" smtClean="0"/>
              <a:t>Included in License</a:t>
            </a:r>
            <a:endParaRPr lang="en-CA" sz="1000" dirty="0"/>
          </a:p>
        </p:txBody>
      </p:sp>
      <p:sp>
        <p:nvSpPr>
          <p:cNvPr id="54" name="TextBox 53"/>
          <p:cNvSpPr txBox="1"/>
          <p:nvPr/>
        </p:nvSpPr>
        <p:spPr>
          <a:xfrm>
            <a:off x="4890799" y="3240337"/>
            <a:ext cx="1056700" cy="246221"/>
          </a:xfrm>
          <a:prstGeom prst="rect">
            <a:avLst/>
          </a:prstGeom>
          <a:noFill/>
        </p:spPr>
        <p:txBody>
          <a:bodyPr wrap="none" rtlCol="0">
            <a:spAutoFit/>
          </a:bodyPr>
          <a:lstStyle/>
          <a:p>
            <a:r>
              <a:rPr lang="en-CA" sz="1000" dirty="0" smtClean="0"/>
              <a:t>Service Provider </a:t>
            </a:r>
            <a:endParaRPr lang="en-CA" sz="1000" dirty="0"/>
          </a:p>
        </p:txBody>
      </p:sp>
      <p:sp>
        <p:nvSpPr>
          <p:cNvPr id="55" name="TextBox 54"/>
          <p:cNvSpPr txBox="1"/>
          <p:nvPr/>
        </p:nvSpPr>
        <p:spPr>
          <a:xfrm>
            <a:off x="7212643" y="3138632"/>
            <a:ext cx="1936749" cy="553998"/>
          </a:xfrm>
          <a:prstGeom prst="rect">
            <a:avLst/>
          </a:prstGeom>
          <a:noFill/>
        </p:spPr>
        <p:txBody>
          <a:bodyPr wrap="none" rtlCol="0">
            <a:spAutoFit/>
          </a:bodyPr>
          <a:lstStyle/>
          <a:p>
            <a:r>
              <a:rPr lang="en-CA" sz="1000" dirty="0" smtClean="0"/>
              <a:t>PPMG designs report</a:t>
            </a:r>
          </a:p>
          <a:p>
            <a:r>
              <a:rPr lang="en-CA" sz="1000" dirty="0" smtClean="0"/>
              <a:t>Service Provider creates report</a:t>
            </a:r>
          </a:p>
          <a:p>
            <a:r>
              <a:rPr lang="en-CA" sz="1000" dirty="0"/>
              <a:t>Service Provider </a:t>
            </a:r>
            <a:r>
              <a:rPr lang="en-CA" sz="1000" dirty="0" smtClean="0"/>
              <a:t>generates report</a:t>
            </a:r>
            <a:endParaRPr lang="en-CA" sz="1000" dirty="0"/>
          </a:p>
        </p:txBody>
      </p:sp>
      <p:sp>
        <p:nvSpPr>
          <p:cNvPr id="57" name="TextBox 56"/>
          <p:cNvSpPr txBox="1"/>
          <p:nvPr/>
        </p:nvSpPr>
        <p:spPr>
          <a:xfrm>
            <a:off x="9426052" y="3240337"/>
            <a:ext cx="2066591" cy="400110"/>
          </a:xfrm>
          <a:prstGeom prst="rect">
            <a:avLst/>
          </a:prstGeom>
          <a:noFill/>
        </p:spPr>
        <p:txBody>
          <a:bodyPr wrap="none" rtlCol="0">
            <a:spAutoFit/>
          </a:bodyPr>
          <a:lstStyle/>
          <a:p>
            <a:r>
              <a:rPr lang="en-CA" sz="1000" dirty="0" smtClean="0"/>
              <a:t>PPMG provides dates and addresses</a:t>
            </a:r>
          </a:p>
          <a:p>
            <a:r>
              <a:rPr lang="en-CA" sz="1000" dirty="0"/>
              <a:t>PPMG </a:t>
            </a:r>
            <a:r>
              <a:rPr lang="en-CA" sz="1000" dirty="0" smtClean="0"/>
              <a:t>distributes report</a:t>
            </a:r>
          </a:p>
        </p:txBody>
      </p:sp>
      <p:cxnSp>
        <p:nvCxnSpPr>
          <p:cNvPr id="66" name="Straight Connector 65"/>
          <p:cNvCxnSpPr/>
          <p:nvPr/>
        </p:nvCxnSpPr>
        <p:spPr>
          <a:xfrm>
            <a:off x="613273" y="4217955"/>
            <a:ext cx="10956395"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94535" y="3765397"/>
            <a:ext cx="1321196" cy="338554"/>
          </a:xfrm>
          <a:prstGeom prst="rect">
            <a:avLst/>
          </a:prstGeom>
          <a:noFill/>
        </p:spPr>
        <p:txBody>
          <a:bodyPr wrap="none" rtlCol="0">
            <a:spAutoFit/>
          </a:bodyPr>
          <a:lstStyle/>
          <a:p>
            <a:r>
              <a:rPr lang="en-CA" sz="1600" dirty="0" smtClean="0"/>
              <a:t>Cost Option 2</a:t>
            </a:r>
            <a:endParaRPr lang="en-CA" sz="1600" dirty="0"/>
          </a:p>
        </p:txBody>
      </p:sp>
      <p:sp>
        <p:nvSpPr>
          <p:cNvPr id="68" name="TextBox 67"/>
          <p:cNvSpPr txBox="1"/>
          <p:nvPr/>
        </p:nvSpPr>
        <p:spPr>
          <a:xfrm>
            <a:off x="2591790" y="3804878"/>
            <a:ext cx="1170513" cy="246221"/>
          </a:xfrm>
          <a:prstGeom prst="rect">
            <a:avLst/>
          </a:prstGeom>
          <a:noFill/>
        </p:spPr>
        <p:txBody>
          <a:bodyPr wrap="none" rtlCol="0">
            <a:spAutoFit/>
          </a:bodyPr>
          <a:lstStyle/>
          <a:p>
            <a:r>
              <a:rPr lang="en-CA" sz="1000" dirty="0" smtClean="0"/>
              <a:t>Included in License</a:t>
            </a:r>
            <a:endParaRPr lang="en-CA" sz="1000" dirty="0"/>
          </a:p>
        </p:txBody>
      </p:sp>
      <p:sp>
        <p:nvSpPr>
          <p:cNvPr id="69" name="TextBox 68"/>
          <p:cNvSpPr txBox="1"/>
          <p:nvPr/>
        </p:nvSpPr>
        <p:spPr>
          <a:xfrm>
            <a:off x="4890799" y="3793566"/>
            <a:ext cx="1056700" cy="246221"/>
          </a:xfrm>
          <a:prstGeom prst="rect">
            <a:avLst/>
          </a:prstGeom>
          <a:noFill/>
        </p:spPr>
        <p:txBody>
          <a:bodyPr wrap="none" rtlCol="0">
            <a:spAutoFit/>
          </a:bodyPr>
          <a:lstStyle/>
          <a:p>
            <a:r>
              <a:rPr lang="en-CA" sz="1000" dirty="0" smtClean="0"/>
              <a:t>Service Provider </a:t>
            </a:r>
            <a:endParaRPr lang="en-CA" sz="1000" dirty="0"/>
          </a:p>
        </p:txBody>
      </p:sp>
      <p:sp>
        <p:nvSpPr>
          <p:cNvPr id="70" name="TextBox 69"/>
          <p:cNvSpPr txBox="1"/>
          <p:nvPr/>
        </p:nvSpPr>
        <p:spPr>
          <a:xfrm>
            <a:off x="7481466" y="3663957"/>
            <a:ext cx="1414170" cy="553998"/>
          </a:xfrm>
          <a:prstGeom prst="rect">
            <a:avLst/>
          </a:prstGeom>
          <a:noFill/>
        </p:spPr>
        <p:txBody>
          <a:bodyPr wrap="none" rtlCol="0">
            <a:spAutoFit/>
          </a:bodyPr>
          <a:lstStyle/>
          <a:p>
            <a:r>
              <a:rPr lang="en-CA" sz="1000" dirty="0" smtClean="0"/>
              <a:t>PPMG designs report</a:t>
            </a:r>
          </a:p>
          <a:p>
            <a:r>
              <a:rPr lang="en-CA" sz="1000" dirty="0" smtClean="0"/>
              <a:t>PPMG creates report</a:t>
            </a:r>
          </a:p>
          <a:p>
            <a:r>
              <a:rPr lang="en-CA" sz="1000" dirty="0" smtClean="0"/>
              <a:t>PPMG generates report</a:t>
            </a:r>
            <a:endParaRPr lang="en-CA" sz="1000" dirty="0"/>
          </a:p>
        </p:txBody>
      </p:sp>
      <p:sp>
        <p:nvSpPr>
          <p:cNvPr id="71" name="TextBox 70"/>
          <p:cNvSpPr txBox="1"/>
          <p:nvPr/>
        </p:nvSpPr>
        <p:spPr>
          <a:xfrm>
            <a:off x="9441809" y="3755395"/>
            <a:ext cx="2066591" cy="400110"/>
          </a:xfrm>
          <a:prstGeom prst="rect">
            <a:avLst/>
          </a:prstGeom>
          <a:noFill/>
        </p:spPr>
        <p:txBody>
          <a:bodyPr wrap="none" rtlCol="0">
            <a:spAutoFit/>
          </a:bodyPr>
          <a:lstStyle/>
          <a:p>
            <a:r>
              <a:rPr lang="en-CA" sz="1000" dirty="0" smtClean="0"/>
              <a:t>PPMG provides dates and addresses</a:t>
            </a:r>
          </a:p>
          <a:p>
            <a:r>
              <a:rPr lang="en-CA" sz="1000" dirty="0" smtClean="0"/>
              <a:t>PPMG distributes report</a:t>
            </a:r>
          </a:p>
        </p:txBody>
      </p:sp>
      <p:cxnSp>
        <p:nvCxnSpPr>
          <p:cNvPr id="72" name="Straight Connector 71"/>
          <p:cNvCxnSpPr/>
          <p:nvPr/>
        </p:nvCxnSpPr>
        <p:spPr>
          <a:xfrm>
            <a:off x="613273" y="4895711"/>
            <a:ext cx="10956395" cy="9576"/>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60778" y="4406363"/>
            <a:ext cx="1321196" cy="338554"/>
          </a:xfrm>
          <a:prstGeom prst="rect">
            <a:avLst/>
          </a:prstGeom>
          <a:noFill/>
        </p:spPr>
        <p:txBody>
          <a:bodyPr wrap="none" rtlCol="0">
            <a:spAutoFit/>
          </a:bodyPr>
          <a:lstStyle/>
          <a:p>
            <a:r>
              <a:rPr lang="en-CA" sz="1600" dirty="0" smtClean="0"/>
              <a:t>Cost Option 3</a:t>
            </a:r>
            <a:endParaRPr lang="en-CA" sz="1600" dirty="0"/>
          </a:p>
        </p:txBody>
      </p:sp>
      <p:sp>
        <p:nvSpPr>
          <p:cNvPr id="74" name="TextBox 73"/>
          <p:cNvSpPr txBox="1"/>
          <p:nvPr/>
        </p:nvSpPr>
        <p:spPr>
          <a:xfrm>
            <a:off x="2581820" y="4384586"/>
            <a:ext cx="1170513" cy="246221"/>
          </a:xfrm>
          <a:prstGeom prst="rect">
            <a:avLst/>
          </a:prstGeom>
          <a:noFill/>
        </p:spPr>
        <p:txBody>
          <a:bodyPr wrap="none" rtlCol="0">
            <a:spAutoFit/>
          </a:bodyPr>
          <a:lstStyle/>
          <a:p>
            <a:r>
              <a:rPr lang="en-CA" sz="1000" dirty="0" smtClean="0"/>
              <a:t>Included in License</a:t>
            </a:r>
            <a:endParaRPr lang="en-CA" sz="1000" dirty="0"/>
          </a:p>
        </p:txBody>
      </p:sp>
      <p:sp>
        <p:nvSpPr>
          <p:cNvPr id="75" name="TextBox 74"/>
          <p:cNvSpPr txBox="1"/>
          <p:nvPr/>
        </p:nvSpPr>
        <p:spPr>
          <a:xfrm>
            <a:off x="4890798" y="4411902"/>
            <a:ext cx="829073" cy="246221"/>
          </a:xfrm>
          <a:prstGeom prst="rect">
            <a:avLst/>
          </a:prstGeom>
          <a:noFill/>
        </p:spPr>
        <p:txBody>
          <a:bodyPr wrap="none" rtlCol="0">
            <a:spAutoFit/>
          </a:bodyPr>
          <a:lstStyle/>
          <a:p>
            <a:r>
              <a:rPr lang="en-CA" sz="1000" dirty="0" smtClean="0"/>
              <a:t>BI Reporting</a:t>
            </a:r>
            <a:endParaRPr lang="en-CA" sz="1000" dirty="0"/>
          </a:p>
        </p:txBody>
      </p:sp>
      <p:sp>
        <p:nvSpPr>
          <p:cNvPr id="77" name="TextBox 76"/>
          <p:cNvSpPr txBox="1"/>
          <p:nvPr/>
        </p:nvSpPr>
        <p:spPr>
          <a:xfrm>
            <a:off x="9487411" y="4252312"/>
            <a:ext cx="2066591" cy="400110"/>
          </a:xfrm>
          <a:prstGeom prst="rect">
            <a:avLst/>
          </a:prstGeom>
          <a:noFill/>
        </p:spPr>
        <p:txBody>
          <a:bodyPr wrap="none" rtlCol="0">
            <a:spAutoFit/>
          </a:bodyPr>
          <a:lstStyle/>
          <a:p>
            <a:r>
              <a:rPr lang="en-CA" sz="1000" dirty="0" smtClean="0"/>
              <a:t>PPMG provides dates and addresses</a:t>
            </a:r>
          </a:p>
          <a:p>
            <a:r>
              <a:rPr lang="en-CA" sz="1000" dirty="0" smtClean="0"/>
              <a:t>BI Reporting distributes report</a:t>
            </a:r>
          </a:p>
        </p:txBody>
      </p:sp>
      <p:cxnSp>
        <p:nvCxnSpPr>
          <p:cNvPr id="78" name="Straight Connector 77"/>
          <p:cNvCxnSpPr/>
          <p:nvPr/>
        </p:nvCxnSpPr>
        <p:spPr>
          <a:xfrm>
            <a:off x="613273" y="5450996"/>
            <a:ext cx="10956395" cy="69588"/>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87446" y="4967374"/>
            <a:ext cx="1321196" cy="338554"/>
          </a:xfrm>
          <a:prstGeom prst="rect">
            <a:avLst/>
          </a:prstGeom>
          <a:noFill/>
        </p:spPr>
        <p:txBody>
          <a:bodyPr wrap="none" rtlCol="0">
            <a:spAutoFit/>
          </a:bodyPr>
          <a:lstStyle/>
          <a:p>
            <a:r>
              <a:rPr lang="en-CA" sz="1600" dirty="0" smtClean="0"/>
              <a:t>Cost Option 4</a:t>
            </a:r>
            <a:endParaRPr lang="en-CA" sz="1600" dirty="0"/>
          </a:p>
        </p:txBody>
      </p:sp>
      <p:sp>
        <p:nvSpPr>
          <p:cNvPr id="80" name="TextBox 79"/>
          <p:cNvSpPr txBox="1"/>
          <p:nvPr/>
        </p:nvSpPr>
        <p:spPr>
          <a:xfrm>
            <a:off x="2750425" y="5055803"/>
            <a:ext cx="886781" cy="246221"/>
          </a:xfrm>
          <a:prstGeom prst="rect">
            <a:avLst/>
          </a:prstGeom>
          <a:noFill/>
        </p:spPr>
        <p:txBody>
          <a:bodyPr wrap="none" rtlCol="0">
            <a:spAutoFit/>
          </a:bodyPr>
          <a:lstStyle/>
          <a:p>
            <a:r>
              <a:rPr lang="en-CA" sz="1000" dirty="0" smtClean="0"/>
              <a:t>PHAC Servers</a:t>
            </a:r>
            <a:endParaRPr lang="en-CA" sz="1000" dirty="0"/>
          </a:p>
        </p:txBody>
      </p:sp>
      <p:sp>
        <p:nvSpPr>
          <p:cNvPr id="81" name="TextBox 80"/>
          <p:cNvSpPr txBox="1"/>
          <p:nvPr/>
        </p:nvSpPr>
        <p:spPr>
          <a:xfrm>
            <a:off x="4890799" y="5030345"/>
            <a:ext cx="829073" cy="246221"/>
          </a:xfrm>
          <a:prstGeom prst="rect">
            <a:avLst/>
          </a:prstGeom>
          <a:noFill/>
        </p:spPr>
        <p:txBody>
          <a:bodyPr wrap="none" rtlCol="0">
            <a:spAutoFit/>
          </a:bodyPr>
          <a:lstStyle/>
          <a:p>
            <a:r>
              <a:rPr lang="en-CA" sz="1000" dirty="0"/>
              <a:t>BI Reporting</a:t>
            </a:r>
          </a:p>
        </p:txBody>
      </p:sp>
      <p:sp>
        <p:nvSpPr>
          <p:cNvPr id="82" name="TextBox 81"/>
          <p:cNvSpPr txBox="1"/>
          <p:nvPr/>
        </p:nvSpPr>
        <p:spPr>
          <a:xfrm>
            <a:off x="7368676" y="4876255"/>
            <a:ext cx="1847104" cy="707886"/>
          </a:xfrm>
          <a:prstGeom prst="rect">
            <a:avLst/>
          </a:prstGeom>
          <a:noFill/>
        </p:spPr>
        <p:txBody>
          <a:bodyPr wrap="square" rtlCol="0">
            <a:spAutoFit/>
          </a:bodyPr>
          <a:lstStyle/>
          <a:p>
            <a:r>
              <a:rPr lang="en-CA" sz="1000" dirty="0" smtClean="0"/>
              <a:t>PPMG designs report</a:t>
            </a:r>
          </a:p>
          <a:p>
            <a:r>
              <a:rPr lang="en-CA" sz="1000" dirty="0"/>
              <a:t>BI </a:t>
            </a:r>
            <a:r>
              <a:rPr lang="en-CA" sz="1000" dirty="0" smtClean="0"/>
              <a:t>Reporting creates report</a:t>
            </a:r>
          </a:p>
          <a:p>
            <a:r>
              <a:rPr lang="en-CA" sz="1000" dirty="0"/>
              <a:t>BI </a:t>
            </a:r>
            <a:r>
              <a:rPr lang="en-CA" sz="1000" dirty="0" smtClean="0"/>
              <a:t>Reporting </a:t>
            </a:r>
            <a:r>
              <a:rPr lang="en-CA" sz="1000" dirty="0"/>
              <a:t>generates report</a:t>
            </a:r>
          </a:p>
          <a:p>
            <a:endParaRPr lang="en-CA" sz="1000" dirty="0"/>
          </a:p>
        </p:txBody>
      </p:sp>
      <p:sp>
        <p:nvSpPr>
          <p:cNvPr id="83" name="TextBox 82"/>
          <p:cNvSpPr txBox="1"/>
          <p:nvPr/>
        </p:nvSpPr>
        <p:spPr>
          <a:xfrm>
            <a:off x="9503077" y="4900370"/>
            <a:ext cx="2066591" cy="400110"/>
          </a:xfrm>
          <a:prstGeom prst="rect">
            <a:avLst/>
          </a:prstGeom>
          <a:noFill/>
        </p:spPr>
        <p:txBody>
          <a:bodyPr wrap="none" rtlCol="0">
            <a:spAutoFit/>
          </a:bodyPr>
          <a:lstStyle/>
          <a:p>
            <a:r>
              <a:rPr lang="en-CA" sz="1000" dirty="0" smtClean="0"/>
              <a:t>PPMG provides dates and addresses</a:t>
            </a:r>
          </a:p>
          <a:p>
            <a:r>
              <a:rPr lang="en-CA" sz="1000" dirty="0"/>
              <a:t>BI Reporting </a:t>
            </a:r>
            <a:r>
              <a:rPr lang="en-CA" sz="1000" dirty="0" smtClean="0"/>
              <a:t>distributes report</a:t>
            </a:r>
          </a:p>
        </p:txBody>
      </p:sp>
      <p:sp>
        <p:nvSpPr>
          <p:cNvPr id="86" name="TextBox 85"/>
          <p:cNvSpPr txBox="1"/>
          <p:nvPr/>
        </p:nvSpPr>
        <p:spPr>
          <a:xfrm>
            <a:off x="7368676" y="4252312"/>
            <a:ext cx="1847104" cy="553998"/>
          </a:xfrm>
          <a:prstGeom prst="rect">
            <a:avLst/>
          </a:prstGeom>
          <a:noFill/>
        </p:spPr>
        <p:txBody>
          <a:bodyPr wrap="square" rtlCol="0">
            <a:spAutoFit/>
          </a:bodyPr>
          <a:lstStyle/>
          <a:p>
            <a:r>
              <a:rPr lang="en-CA" sz="1000" dirty="0" smtClean="0"/>
              <a:t>PPMG designs report</a:t>
            </a:r>
          </a:p>
          <a:p>
            <a:r>
              <a:rPr lang="en-CA" sz="1000" dirty="0" smtClean="0"/>
              <a:t>BI Reporting creates report</a:t>
            </a:r>
          </a:p>
          <a:p>
            <a:r>
              <a:rPr lang="en-CA" sz="1000" dirty="0"/>
              <a:t>BI </a:t>
            </a:r>
            <a:r>
              <a:rPr lang="en-CA" sz="1000" dirty="0" smtClean="0"/>
              <a:t>Reporting </a:t>
            </a:r>
            <a:r>
              <a:rPr lang="en-CA" sz="1000" dirty="0"/>
              <a:t>generates </a:t>
            </a:r>
            <a:r>
              <a:rPr lang="en-CA" sz="1000" dirty="0" smtClean="0"/>
              <a:t>report</a:t>
            </a:r>
            <a:endParaRPr lang="en-CA" sz="1000" dirty="0"/>
          </a:p>
        </p:txBody>
      </p:sp>
      <p:sp>
        <p:nvSpPr>
          <p:cNvPr id="89" name="TextBox 88"/>
          <p:cNvSpPr txBox="1"/>
          <p:nvPr/>
        </p:nvSpPr>
        <p:spPr>
          <a:xfrm>
            <a:off x="556833" y="4139226"/>
            <a:ext cx="389850" cy="584775"/>
          </a:xfrm>
          <a:prstGeom prst="rect">
            <a:avLst/>
          </a:prstGeom>
          <a:noFill/>
        </p:spPr>
        <p:txBody>
          <a:bodyPr wrap="none" rtlCol="0">
            <a:spAutoFit/>
          </a:bodyPr>
          <a:lstStyle/>
          <a:p>
            <a:r>
              <a:rPr lang="en-CA" sz="3200" dirty="0" smtClean="0">
                <a:solidFill>
                  <a:srgbClr val="FF0000"/>
                </a:solidFill>
              </a:rPr>
              <a:t>*</a:t>
            </a:r>
            <a:endParaRPr lang="en-CA" sz="3200" dirty="0">
              <a:solidFill>
                <a:srgbClr val="FF0000"/>
              </a:solidFill>
            </a:endParaRPr>
          </a:p>
        </p:txBody>
      </p:sp>
      <p:sp>
        <p:nvSpPr>
          <p:cNvPr id="91" name="TextBox 90"/>
          <p:cNvSpPr txBox="1"/>
          <p:nvPr/>
        </p:nvSpPr>
        <p:spPr>
          <a:xfrm>
            <a:off x="677477" y="5538515"/>
            <a:ext cx="1321196" cy="338554"/>
          </a:xfrm>
          <a:prstGeom prst="rect">
            <a:avLst/>
          </a:prstGeom>
          <a:noFill/>
        </p:spPr>
        <p:txBody>
          <a:bodyPr wrap="none" rtlCol="0">
            <a:spAutoFit/>
          </a:bodyPr>
          <a:lstStyle/>
          <a:p>
            <a:r>
              <a:rPr lang="en-CA" sz="1600" dirty="0" smtClean="0"/>
              <a:t>Cost Option 5</a:t>
            </a:r>
            <a:endParaRPr lang="en-CA" sz="1600" dirty="0"/>
          </a:p>
        </p:txBody>
      </p:sp>
      <p:sp>
        <p:nvSpPr>
          <p:cNvPr id="92" name="TextBox 91"/>
          <p:cNvSpPr txBox="1"/>
          <p:nvPr/>
        </p:nvSpPr>
        <p:spPr>
          <a:xfrm>
            <a:off x="2740456" y="5626944"/>
            <a:ext cx="886781" cy="246221"/>
          </a:xfrm>
          <a:prstGeom prst="rect">
            <a:avLst/>
          </a:prstGeom>
          <a:noFill/>
        </p:spPr>
        <p:txBody>
          <a:bodyPr wrap="none" rtlCol="0">
            <a:spAutoFit/>
          </a:bodyPr>
          <a:lstStyle/>
          <a:p>
            <a:r>
              <a:rPr lang="en-CA" sz="1000" dirty="0" smtClean="0"/>
              <a:t>PHAC Servers</a:t>
            </a:r>
            <a:endParaRPr lang="en-CA" sz="1000" dirty="0"/>
          </a:p>
        </p:txBody>
      </p:sp>
      <p:sp>
        <p:nvSpPr>
          <p:cNvPr id="93" name="TextBox 92"/>
          <p:cNvSpPr txBox="1"/>
          <p:nvPr/>
        </p:nvSpPr>
        <p:spPr>
          <a:xfrm>
            <a:off x="5026111" y="5601486"/>
            <a:ext cx="505267" cy="246221"/>
          </a:xfrm>
          <a:prstGeom prst="rect">
            <a:avLst/>
          </a:prstGeom>
          <a:noFill/>
        </p:spPr>
        <p:txBody>
          <a:bodyPr wrap="none" rtlCol="0">
            <a:spAutoFit/>
          </a:bodyPr>
          <a:lstStyle/>
          <a:p>
            <a:r>
              <a:rPr lang="en-CA" sz="1000" dirty="0" smtClean="0"/>
              <a:t>PPMG</a:t>
            </a:r>
            <a:endParaRPr lang="en-CA" sz="1000" dirty="0"/>
          </a:p>
        </p:txBody>
      </p:sp>
      <p:sp>
        <p:nvSpPr>
          <p:cNvPr id="94" name="TextBox 93"/>
          <p:cNvSpPr txBox="1"/>
          <p:nvPr/>
        </p:nvSpPr>
        <p:spPr>
          <a:xfrm>
            <a:off x="7358707" y="5498672"/>
            <a:ext cx="1847104" cy="553998"/>
          </a:xfrm>
          <a:prstGeom prst="rect">
            <a:avLst/>
          </a:prstGeom>
          <a:noFill/>
        </p:spPr>
        <p:txBody>
          <a:bodyPr wrap="square" rtlCol="0">
            <a:spAutoFit/>
          </a:bodyPr>
          <a:lstStyle/>
          <a:p>
            <a:r>
              <a:rPr lang="en-CA" sz="1000" dirty="0" smtClean="0"/>
              <a:t>PPMG designs report</a:t>
            </a:r>
          </a:p>
          <a:p>
            <a:r>
              <a:rPr lang="en-CA" sz="1000" dirty="0" smtClean="0"/>
              <a:t>PPMG creates report</a:t>
            </a:r>
          </a:p>
          <a:p>
            <a:r>
              <a:rPr lang="en-CA" sz="1000" dirty="0" smtClean="0"/>
              <a:t>PPMG generates report</a:t>
            </a:r>
            <a:endParaRPr lang="en-CA" sz="1000" dirty="0"/>
          </a:p>
        </p:txBody>
      </p:sp>
      <p:sp>
        <p:nvSpPr>
          <p:cNvPr id="95" name="TextBox 94"/>
          <p:cNvSpPr txBox="1"/>
          <p:nvPr/>
        </p:nvSpPr>
        <p:spPr>
          <a:xfrm>
            <a:off x="9493108" y="5522787"/>
            <a:ext cx="2066591" cy="400110"/>
          </a:xfrm>
          <a:prstGeom prst="rect">
            <a:avLst/>
          </a:prstGeom>
          <a:noFill/>
        </p:spPr>
        <p:txBody>
          <a:bodyPr wrap="none" rtlCol="0">
            <a:spAutoFit/>
          </a:bodyPr>
          <a:lstStyle/>
          <a:p>
            <a:r>
              <a:rPr lang="en-CA" sz="1000" dirty="0" smtClean="0"/>
              <a:t>PPMG provides dates and addresses</a:t>
            </a:r>
          </a:p>
          <a:p>
            <a:r>
              <a:rPr lang="en-CA" sz="1000" dirty="0" smtClean="0"/>
              <a:t>PPMG distributes report</a:t>
            </a:r>
          </a:p>
        </p:txBody>
      </p:sp>
      <p:cxnSp>
        <p:nvCxnSpPr>
          <p:cNvPr id="100" name="Straight Connector 99"/>
          <p:cNvCxnSpPr/>
          <p:nvPr/>
        </p:nvCxnSpPr>
        <p:spPr>
          <a:xfrm flipH="1" flipV="1">
            <a:off x="613273" y="2317040"/>
            <a:ext cx="1537902" cy="847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660778" y="2628740"/>
            <a:ext cx="646972" cy="369332"/>
          </a:xfrm>
          <a:prstGeom prst="rect">
            <a:avLst/>
          </a:prstGeom>
        </p:spPr>
        <p:txBody>
          <a:bodyPr wrap="none">
            <a:spAutoFit/>
          </a:bodyPr>
          <a:lstStyle/>
          <a:p>
            <a:r>
              <a:rPr lang="en-CA" dirty="0"/>
              <a:t>Cost </a:t>
            </a:r>
          </a:p>
        </p:txBody>
      </p:sp>
      <p:sp>
        <p:nvSpPr>
          <p:cNvPr id="102" name="Rectangle 101"/>
          <p:cNvSpPr/>
          <p:nvPr/>
        </p:nvSpPr>
        <p:spPr>
          <a:xfrm>
            <a:off x="586320" y="2303444"/>
            <a:ext cx="10986198" cy="38495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2" name="TextBox 121"/>
          <p:cNvSpPr txBox="1"/>
          <p:nvPr/>
        </p:nvSpPr>
        <p:spPr>
          <a:xfrm>
            <a:off x="4012434" y="6383884"/>
            <a:ext cx="389850" cy="584775"/>
          </a:xfrm>
          <a:prstGeom prst="rect">
            <a:avLst/>
          </a:prstGeom>
          <a:noFill/>
        </p:spPr>
        <p:txBody>
          <a:bodyPr wrap="none" rtlCol="0">
            <a:spAutoFit/>
          </a:bodyPr>
          <a:lstStyle/>
          <a:p>
            <a:r>
              <a:rPr lang="en-CA" sz="3200" dirty="0" smtClean="0">
                <a:solidFill>
                  <a:srgbClr val="FF0000"/>
                </a:solidFill>
              </a:rPr>
              <a:t>*</a:t>
            </a:r>
            <a:endParaRPr lang="en-CA" sz="3200" dirty="0">
              <a:solidFill>
                <a:srgbClr val="FF0000"/>
              </a:solidFill>
            </a:endParaRPr>
          </a:p>
        </p:txBody>
      </p:sp>
      <p:cxnSp>
        <p:nvCxnSpPr>
          <p:cNvPr id="128" name="Straight Connector 127"/>
          <p:cNvCxnSpPr/>
          <p:nvPr/>
        </p:nvCxnSpPr>
        <p:spPr>
          <a:xfrm flipV="1">
            <a:off x="2144612" y="2310287"/>
            <a:ext cx="6563" cy="8520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4288179" y="2308861"/>
            <a:ext cx="6563" cy="8520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6756497" y="2298893"/>
            <a:ext cx="6563" cy="8520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9301721" y="2297469"/>
            <a:ext cx="6563" cy="8520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4287739" y="6460017"/>
            <a:ext cx="3921523" cy="276999"/>
          </a:xfrm>
          <a:prstGeom prst="rect">
            <a:avLst/>
          </a:prstGeom>
        </p:spPr>
        <p:txBody>
          <a:bodyPr wrap="none">
            <a:spAutoFit/>
          </a:bodyPr>
          <a:lstStyle/>
          <a:p>
            <a:r>
              <a:rPr lang="en-CA" sz="1200" dirty="0">
                <a:solidFill>
                  <a:srgbClr val="FF0000"/>
                </a:solidFill>
              </a:rPr>
              <a:t>Allows PPMG to retain the maximum bandwidth of analysis </a:t>
            </a:r>
            <a:endParaRPr lang="en-CA" sz="1200" dirty="0"/>
          </a:p>
        </p:txBody>
      </p:sp>
      <p:sp>
        <p:nvSpPr>
          <p:cNvPr id="133" name="Rectangle 132"/>
          <p:cNvSpPr/>
          <p:nvPr/>
        </p:nvSpPr>
        <p:spPr>
          <a:xfrm>
            <a:off x="2416396" y="6167106"/>
            <a:ext cx="7302127" cy="276999"/>
          </a:xfrm>
          <a:prstGeom prst="rect">
            <a:avLst/>
          </a:prstGeom>
        </p:spPr>
        <p:txBody>
          <a:bodyPr wrap="none">
            <a:spAutoFit/>
          </a:bodyPr>
          <a:lstStyle/>
          <a:p>
            <a:r>
              <a:rPr lang="en-CA" sz="1200" dirty="0" smtClean="0">
                <a:solidFill>
                  <a:schemeClr val="accent1">
                    <a:lumMod val="75000"/>
                  </a:schemeClr>
                </a:solidFill>
              </a:rPr>
              <a:t>Note that the costs for each strategy do not really change because the same activities are required by each strategy</a:t>
            </a:r>
            <a:endParaRPr lang="en-CA" sz="1200" dirty="0">
              <a:solidFill>
                <a:schemeClr val="accent1">
                  <a:lumMod val="75000"/>
                </a:schemeClr>
              </a:solidFill>
            </a:endParaRPr>
          </a:p>
        </p:txBody>
      </p:sp>
    </p:spTree>
    <p:extLst>
      <p:ext uri="{BB962C8B-B14F-4D97-AF65-F5344CB8AC3E}">
        <p14:creationId xmlns:p14="http://schemas.microsoft.com/office/powerpoint/2010/main" val="1096633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1225</Words>
  <Application>Microsoft Office PowerPoint</Application>
  <PresentationFormat>Widescreen</PresentationFormat>
  <Paragraphs>182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Health Canada - Santé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Taylor</dc:creator>
  <cp:lastModifiedBy>William Taylor</cp:lastModifiedBy>
  <cp:revision>29</cp:revision>
  <dcterms:created xsi:type="dcterms:W3CDTF">2019-11-28T20:49:22Z</dcterms:created>
  <dcterms:modified xsi:type="dcterms:W3CDTF">2020-03-26T15:07:45Z</dcterms:modified>
</cp:coreProperties>
</file>