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ssistant Bold" panose="020B0604020202020204" charset="-79"/>
      <p:regular r:id="rId13"/>
    </p:embeddedFont>
    <p:embeddedFont>
      <p:font typeface="Assistant Regular" panose="020B0604020202020204" charset="-79"/>
      <p:regular r:id="rId14"/>
    </p:embeddedFont>
    <p:embeddedFont>
      <p:font typeface="Athens Light" panose="020B0604020202020204" charset="0"/>
      <p:regular r:id="rId15"/>
    </p:embeddedFont>
    <p:embeddedFont>
      <p:font typeface="Bangers" panose="020B0604020202020204" charset="0"/>
      <p:regular r:id="rId16"/>
    </p:embeddedFont>
    <p:embeddedFont>
      <p:font typeface="Calibri" panose="020F0502020204030204" pitchFamily="34" charset="0"/>
      <p:regular r:id="rId17"/>
      <p:bold r:id="rId18"/>
      <p:italic r:id="rId19"/>
      <p:boldItalic r:id="rId20"/>
    </p:embeddedFont>
    <p:embeddedFont>
      <p:font typeface="League Gothic"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800951" y="1799951"/>
            <a:ext cx="10287000" cy="6687099"/>
            <a:chOff x="0" y="0"/>
            <a:chExt cx="3479800" cy="2262056"/>
          </a:xfrm>
        </p:grpSpPr>
        <p:sp>
          <p:nvSpPr>
            <p:cNvPr id="3" name="Freeform 3"/>
            <p:cNvSpPr/>
            <p:nvPr/>
          </p:nvSpPr>
          <p:spPr>
            <a:xfrm>
              <a:off x="0" y="0"/>
              <a:ext cx="3479800" cy="2262056"/>
            </a:xfrm>
            <a:custGeom>
              <a:avLst/>
              <a:gdLst/>
              <a:ahLst/>
              <a:cxnLst/>
              <a:rect l="l" t="t" r="r" b="b"/>
              <a:pathLst>
                <a:path w="3479800" h="2262056">
                  <a:moveTo>
                    <a:pt x="0" y="0"/>
                  </a:moveTo>
                  <a:lnTo>
                    <a:pt x="3479800" y="0"/>
                  </a:lnTo>
                  <a:lnTo>
                    <a:pt x="3479800" y="2262056"/>
                  </a:lnTo>
                  <a:lnTo>
                    <a:pt x="0" y="2262056"/>
                  </a:lnTo>
                  <a:close/>
                </a:path>
              </a:pathLst>
            </a:custGeom>
            <a:solidFill>
              <a:srgbClr val="949AA6"/>
            </a:solidFill>
          </p:spPr>
        </p:sp>
      </p:grpSp>
      <p:grpSp>
        <p:nvGrpSpPr>
          <p:cNvPr id="4" name="Group 4"/>
          <p:cNvGrpSpPr/>
          <p:nvPr/>
        </p:nvGrpSpPr>
        <p:grpSpPr>
          <a:xfrm rot="5400000">
            <a:off x="5858231" y="-3994741"/>
            <a:ext cx="6571539" cy="18288000"/>
            <a:chOff x="0" y="0"/>
            <a:chExt cx="2809995" cy="7819962"/>
          </a:xfrm>
        </p:grpSpPr>
        <p:sp>
          <p:nvSpPr>
            <p:cNvPr id="5" name="Freeform 5"/>
            <p:cNvSpPr/>
            <p:nvPr/>
          </p:nvSpPr>
          <p:spPr>
            <a:xfrm>
              <a:off x="0" y="0"/>
              <a:ext cx="2809995" cy="7819962"/>
            </a:xfrm>
            <a:custGeom>
              <a:avLst/>
              <a:gdLst/>
              <a:ahLst/>
              <a:cxnLst/>
              <a:rect l="l" t="t" r="r" b="b"/>
              <a:pathLst>
                <a:path w="2809995" h="7819962">
                  <a:moveTo>
                    <a:pt x="0" y="0"/>
                  </a:moveTo>
                  <a:lnTo>
                    <a:pt x="2809995" y="0"/>
                  </a:lnTo>
                  <a:lnTo>
                    <a:pt x="2809995" y="7819962"/>
                  </a:lnTo>
                  <a:lnTo>
                    <a:pt x="0" y="7819962"/>
                  </a:lnTo>
                  <a:close/>
                </a:path>
              </a:pathLst>
            </a:custGeom>
            <a:solidFill>
              <a:srgbClr val="F7E8DB"/>
            </a:solidFill>
          </p:spPr>
        </p:sp>
      </p:grpSp>
      <p:grpSp>
        <p:nvGrpSpPr>
          <p:cNvPr id="6" name="Group 6"/>
          <p:cNvGrpSpPr/>
          <p:nvPr/>
        </p:nvGrpSpPr>
        <p:grpSpPr>
          <a:xfrm rot="5400000">
            <a:off x="-2037565" y="4918237"/>
            <a:ext cx="6583056" cy="450526"/>
            <a:chOff x="0" y="0"/>
            <a:chExt cx="2226861" cy="152400"/>
          </a:xfrm>
        </p:grpSpPr>
        <p:sp>
          <p:nvSpPr>
            <p:cNvPr id="7" name="Freeform 7"/>
            <p:cNvSpPr/>
            <p:nvPr/>
          </p:nvSpPr>
          <p:spPr>
            <a:xfrm>
              <a:off x="0" y="0"/>
              <a:ext cx="2226861" cy="152400"/>
            </a:xfrm>
            <a:custGeom>
              <a:avLst/>
              <a:gdLst/>
              <a:ahLst/>
              <a:cxnLst/>
              <a:rect l="l" t="t" r="r" b="b"/>
              <a:pathLst>
                <a:path w="2226861" h="152400">
                  <a:moveTo>
                    <a:pt x="0" y="0"/>
                  </a:moveTo>
                  <a:lnTo>
                    <a:pt x="2226861" y="0"/>
                  </a:lnTo>
                  <a:lnTo>
                    <a:pt x="2226861" y="152400"/>
                  </a:lnTo>
                  <a:lnTo>
                    <a:pt x="0" y="152400"/>
                  </a:lnTo>
                  <a:close/>
                </a:path>
              </a:pathLst>
            </a:custGeom>
            <a:solidFill>
              <a:srgbClr val="FFFFFF"/>
            </a:solidFill>
          </p:spPr>
        </p:sp>
      </p:grpSp>
      <p:sp>
        <p:nvSpPr>
          <p:cNvPr id="8" name="TextBox 8"/>
          <p:cNvSpPr txBox="1"/>
          <p:nvPr/>
        </p:nvSpPr>
        <p:spPr>
          <a:xfrm>
            <a:off x="2108200" y="2748194"/>
            <a:ext cx="8633455" cy="5297430"/>
          </a:xfrm>
          <a:prstGeom prst="rect">
            <a:avLst/>
          </a:prstGeom>
        </p:spPr>
        <p:txBody>
          <a:bodyPr lIns="0" tIns="0" rIns="0" bIns="0" rtlCol="0" anchor="t">
            <a:spAutoFit/>
          </a:bodyPr>
          <a:lstStyle/>
          <a:p>
            <a:pPr>
              <a:lnSpc>
                <a:spcPts val="13504"/>
              </a:lnSpc>
            </a:pPr>
            <a:r>
              <a:rPr lang="fr-FR" sz="15005" dirty="0">
                <a:solidFill>
                  <a:srgbClr val="777F8F"/>
                </a:solidFill>
                <a:latin typeface="League Gothic"/>
              </a:rPr>
              <a:t>CONNAÎTRE VOS COMPÉTENCES ET VOS INTÉRÊTS</a:t>
            </a:r>
            <a:endParaRPr lang="en-US" sz="15005" dirty="0">
              <a:solidFill>
                <a:srgbClr val="777F8F"/>
              </a:solidFill>
              <a:latin typeface="League Gothic"/>
            </a:endParaRPr>
          </a:p>
        </p:txBody>
      </p:sp>
      <p:sp>
        <p:nvSpPr>
          <p:cNvPr id="9" name="TextBox 9"/>
          <p:cNvSpPr txBox="1"/>
          <p:nvPr/>
        </p:nvSpPr>
        <p:spPr>
          <a:xfrm>
            <a:off x="11956501" y="8866796"/>
            <a:ext cx="6146764" cy="323800"/>
          </a:xfrm>
          <a:prstGeom prst="rect">
            <a:avLst/>
          </a:prstGeom>
        </p:spPr>
        <p:txBody>
          <a:bodyPr lIns="0" tIns="0" rIns="0" bIns="0" rtlCol="0" anchor="t">
            <a:spAutoFit/>
          </a:bodyPr>
          <a:lstStyle/>
          <a:p>
            <a:pPr>
              <a:lnSpc>
                <a:spcPts val="2499"/>
              </a:lnSpc>
            </a:pPr>
            <a:r>
              <a:rPr lang="en-US" sz="2499" spc="874" dirty="0">
                <a:solidFill>
                  <a:srgbClr val="FFFFFF"/>
                </a:solidFill>
                <a:latin typeface="Assistant Regular"/>
              </a:rPr>
              <a:t>JANVIER 2022 </a:t>
            </a:r>
          </a:p>
        </p:txBody>
      </p:sp>
      <p:grpSp>
        <p:nvGrpSpPr>
          <p:cNvPr id="10" name="Group 10"/>
          <p:cNvGrpSpPr/>
          <p:nvPr/>
        </p:nvGrpSpPr>
        <p:grpSpPr>
          <a:xfrm>
            <a:off x="10601290" y="4451549"/>
            <a:ext cx="7686709" cy="1303766"/>
            <a:chOff x="-1" y="1"/>
            <a:chExt cx="10248945" cy="1738354"/>
          </a:xfrm>
        </p:grpSpPr>
        <p:grpSp>
          <p:nvGrpSpPr>
            <p:cNvPr id="11" name="Group 11"/>
            <p:cNvGrpSpPr/>
            <p:nvPr/>
          </p:nvGrpSpPr>
          <p:grpSpPr>
            <a:xfrm rot="5400000">
              <a:off x="4255295" y="-4255295"/>
              <a:ext cx="1738354" cy="10248945"/>
              <a:chOff x="0" y="0"/>
              <a:chExt cx="383674" cy="2262056"/>
            </a:xfrm>
          </p:grpSpPr>
          <p:sp>
            <p:nvSpPr>
              <p:cNvPr id="12" name="Freeform 12"/>
              <p:cNvSpPr/>
              <p:nvPr/>
            </p:nvSpPr>
            <p:spPr>
              <a:xfrm>
                <a:off x="0" y="0"/>
                <a:ext cx="383674" cy="2262056"/>
              </a:xfrm>
              <a:custGeom>
                <a:avLst/>
                <a:gdLst/>
                <a:ahLst/>
                <a:cxnLst/>
                <a:rect l="l" t="t" r="r" b="b"/>
                <a:pathLst>
                  <a:path w="383674" h="2262056">
                    <a:moveTo>
                      <a:pt x="0" y="0"/>
                    </a:moveTo>
                    <a:lnTo>
                      <a:pt x="383674" y="0"/>
                    </a:lnTo>
                    <a:lnTo>
                      <a:pt x="383674" y="2262056"/>
                    </a:lnTo>
                    <a:lnTo>
                      <a:pt x="0" y="2262056"/>
                    </a:lnTo>
                    <a:close/>
                  </a:path>
                </a:pathLst>
              </a:custGeom>
              <a:solidFill>
                <a:srgbClr val="FFFFFF"/>
              </a:solidFill>
            </p:spPr>
          </p:sp>
        </p:grpSp>
        <p:sp>
          <p:nvSpPr>
            <p:cNvPr id="13" name="TextBox 13"/>
            <p:cNvSpPr txBox="1"/>
            <p:nvPr/>
          </p:nvSpPr>
          <p:spPr>
            <a:xfrm>
              <a:off x="545008" y="644508"/>
              <a:ext cx="9420802" cy="962742"/>
            </a:xfrm>
            <a:prstGeom prst="rect">
              <a:avLst/>
            </a:prstGeom>
          </p:spPr>
          <p:txBody>
            <a:bodyPr lIns="0" tIns="0" rIns="0" bIns="0" rtlCol="0" anchor="t">
              <a:spAutoFit/>
            </a:bodyPr>
            <a:lstStyle/>
            <a:p>
              <a:pPr marL="0" lvl="0" indent="0">
                <a:lnSpc>
                  <a:spcPts val="2773"/>
                </a:lnSpc>
                <a:spcBef>
                  <a:spcPct val="0"/>
                </a:spcBef>
              </a:pPr>
              <a:r>
                <a:rPr lang="fr-FR" sz="2773" spc="970" dirty="0">
                  <a:solidFill>
                    <a:srgbClr val="777F8F"/>
                  </a:solidFill>
                  <a:latin typeface="Assistant Regular"/>
                </a:rPr>
                <a:t>S'INTÉGRER OU TROUVER SA PLACE</a:t>
              </a:r>
              <a:endParaRPr lang="en-US" sz="2773" spc="970" dirty="0">
                <a:solidFill>
                  <a:srgbClr val="777F8F"/>
                </a:solidFill>
                <a:latin typeface="Assistant Regul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814132" cy="10287000"/>
            <a:chOff x="0" y="0"/>
            <a:chExt cx="1203325" cy="4398729"/>
          </a:xfrm>
        </p:grpSpPr>
        <p:sp>
          <p:nvSpPr>
            <p:cNvPr id="3" name="Freeform 3"/>
            <p:cNvSpPr/>
            <p:nvPr/>
          </p:nvSpPr>
          <p:spPr>
            <a:xfrm>
              <a:off x="0" y="0"/>
              <a:ext cx="1203325" cy="4398728"/>
            </a:xfrm>
            <a:custGeom>
              <a:avLst/>
              <a:gdLst/>
              <a:ahLst/>
              <a:cxnLst/>
              <a:rect l="l" t="t" r="r" b="b"/>
              <a:pathLst>
                <a:path w="1203325" h="4398728">
                  <a:moveTo>
                    <a:pt x="0" y="0"/>
                  </a:moveTo>
                  <a:lnTo>
                    <a:pt x="1203325" y="0"/>
                  </a:lnTo>
                  <a:lnTo>
                    <a:pt x="1203325" y="4398728"/>
                  </a:lnTo>
                  <a:lnTo>
                    <a:pt x="0" y="4398728"/>
                  </a:lnTo>
                  <a:close/>
                </a:path>
              </a:pathLst>
            </a:custGeom>
            <a:solidFill>
              <a:srgbClr val="F7E8DB"/>
            </a:solidFill>
          </p:spPr>
        </p:sp>
      </p:grpSp>
      <p:grpSp>
        <p:nvGrpSpPr>
          <p:cNvPr id="4" name="Group 4"/>
          <p:cNvGrpSpPr/>
          <p:nvPr/>
        </p:nvGrpSpPr>
        <p:grpSpPr>
          <a:xfrm>
            <a:off x="17931593" y="0"/>
            <a:ext cx="356407" cy="10287000"/>
            <a:chOff x="0" y="0"/>
            <a:chExt cx="152400" cy="4398729"/>
          </a:xfrm>
        </p:grpSpPr>
        <p:sp>
          <p:nvSpPr>
            <p:cNvPr id="5" name="Freeform 5"/>
            <p:cNvSpPr/>
            <p:nvPr/>
          </p:nvSpPr>
          <p:spPr>
            <a:xfrm>
              <a:off x="0" y="0"/>
              <a:ext cx="152400" cy="4398728"/>
            </a:xfrm>
            <a:custGeom>
              <a:avLst/>
              <a:gdLst/>
              <a:ahLst/>
              <a:cxnLst/>
              <a:rect l="l" t="t" r="r" b="b"/>
              <a:pathLst>
                <a:path w="152400" h="4398728">
                  <a:moveTo>
                    <a:pt x="0" y="0"/>
                  </a:moveTo>
                  <a:lnTo>
                    <a:pt x="152400" y="0"/>
                  </a:lnTo>
                  <a:lnTo>
                    <a:pt x="152400" y="4398728"/>
                  </a:lnTo>
                  <a:lnTo>
                    <a:pt x="0" y="4398728"/>
                  </a:lnTo>
                  <a:close/>
                </a:path>
              </a:pathLst>
            </a:custGeom>
            <a:solidFill>
              <a:srgbClr val="F7E8DB"/>
            </a:solidFill>
          </p:spPr>
        </p:sp>
      </p:grpSp>
      <p:grpSp>
        <p:nvGrpSpPr>
          <p:cNvPr id="6" name="Group 6"/>
          <p:cNvGrpSpPr/>
          <p:nvPr/>
        </p:nvGrpSpPr>
        <p:grpSpPr>
          <a:xfrm>
            <a:off x="1985457" y="832644"/>
            <a:ext cx="1657350" cy="16573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7179" y="1185069"/>
            <a:ext cx="773906" cy="952500"/>
          </a:xfrm>
          <a:prstGeom prst="rect">
            <a:avLst/>
          </a:prstGeom>
        </p:spPr>
      </p:pic>
      <p:grpSp>
        <p:nvGrpSpPr>
          <p:cNvPr id="9" name="Group 9"/>
          <p:cNvGrpSpPr/>
          <p:nvPr/>
        </p:nvGrpSpPr>
        <p:grpSpPr>
          <a:xfrm>
            <a:off x="1985457" y="3154098"/>
            <a:ext cx="1657350" cy="16573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1" name="Group 11"/>
          <p:cNvGrpSpPr/>
          <p:nvPr/>
        </p:nvGrpSpPr>
        <p:grpSpPr>
          <a:xfrm>
            <a:off x="1985457" y="5475552"/>
            <a:ext cx="1657350" cy="165735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3"/>
          <p:cNvGrpSpPr/>
          <p:nvPr/>
        </p:nvGrpSpPr>
        <p:grpSpPr>
          <a:xfrm>
            <a:off x="1985457" y="7797006"/>
            <a:ext cx="1657350" cy="165735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37882" y="3506523"/>
            <a:ext cx="952500" cy="95250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37882" y="5827977"/>
            <a:ext cx="952500" cy="9525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37882" y="8149431"/>
            <a:ext cx="952500" cy="952500"/>
          </a:xfrm>
          <a:prstGeom prst="rect">
            <a:avLst/>
          </a:prstGeom>
        </p:spPr>
      </p:pic>
      <p:sp>
        <p:nvSpPr>
          <p:cNvPr id="18" name="TextBox 18"/>
          <p:cNvSpPr txBox="1"/>
          <p:nvPr/>
        </p:nvSpPr>
        <p:spPr>
          <a:xfrm>
            <a:off x="3991706" y="1176852"/>
            <a:ext cx="4030977" cy="1192634"/>
          </a:xfrm>
          <a:prstGeom prst="rect">
            <a:avLst/>
          </a:prstGeom>
        </p:spPr>
        <p:txBody>
          <a:bodyPr lIns="0" tIns="0" rIns="0" bIns="0" rtlCol="0" anchor="t">
            <a:spAutoFit/>
          </a:bodyPr>
          <a:lstStyle/>
          <a:p>
            <a:pPr>
              <a:lnSpc>
                <a:spcPts val="3079"/>
              </a:lnSpc>
            </a:pPr>
            <a:r>
              <a:rPr lang="fr-FR" sz="2799" spc="83" dirty="0">
                <a:solidFill>
                  <a:srgbClr val="575757"/>
                </a:solidFill>
                <a:latin typeface="Assistant Bold"/>
              </a:rPr>
              <a:t>FAÇONNER VOTRE HISTOIRE AVEC VOS SUPER COMPÉTENCES</a:t>
            </a:r>
            <a:endParaRPr lang="en-US" sz="2799" spc="83" dirty="0">
              <a:solidFill>
                <a:srgbClr val="575757"/>
              </a:solidFill>
              <a:latin typeface="Assistant Bold"/>
            </a:endParaRPr>
          </a:p>
        </p:txBody>
      </p:sp>
      <p:sp>
        <p:nvSpPr>
          <p:cNvPr id="19" name="TextBox 19"/>
          <p:cNvSpPr txBox="1"/>
          <p:nvPr/>
        </p:nvSpPr>
        <p:spPr>
          <a:xfrm>
            <a:off x="3991706" y="3407111"/>
            <a:ext cx="4030977" cy="1590179"/>
          </a:xfrm>
          <a:prstGeom prst="rect">
            <a:avLst/>
          </a:prstGeom>
        </p:spPr>
        <p:txBody>
          <a:bodyPr lIns="0" tIns="0" rIns="0" bIns="0" rtlCol="0" anchor="t">
            <a:spAutoFit/>
          </a:bodyPr>
          <a:lstStyle/>
          <a:p>
            <a:pPr>
              <a:lnSpc>
                <a:spcPts val="3079"/>
              </a:lnSpc>
            </a:pPr>
            <a:r>
              <a:rPr lang="fr-FR" sz="2799" spc="83" dirty="0">
                <a:solidFill>
                  <a:srgbClr val="575757"/>
                </a:solidFill>
                <a:latin typeface="Assistant Bold"/>
              </a:rPr>
              <a:t>TRANSMETTRE EFFICACEMENT LES COMPÉTENCES ET LES INTÉRÊTS</a:t>
            </a:r>
            <a:endParaRPr lang="en-US" sz="2799" spc="83" dirty="0">
              <a:solidFill>
                <a:srgbClr val="575757"/>
              </a:solidFill>
              <a:latin typeface="Assistant Bold"/>
            </a:endParaRPr>
          </a:p>
        </p:txBody>
      </p:sp>
      <p:sp>
        <p:nvSpPr>
          <p:cNvPr id="20" name="TextBox 20"/>
          <p:cNvSpPr txBox="1"/>
          <p:nvPr/>
        </p:nvSpPr>
        <p:spPr>
          <a:xfrm>
            <a:off x="3991706" y="5924051"/>
            <a:ext cx="4030977" cy="788928"/>
          </a:xfrm>
          <a:prstGeom prst="rect">
            <a:avLst/>
          </a:prstGeom>
        </p:spPr>
        <p:txBody>
          <a:bodyPr lIns="0" tIns="0" rIns="0" bIns="0" rtlCol="0" anchor="t">
            <a:spAutoFit/>
          </a:bodyPr>
          <a:lstStyle/>
          <a:p>
            <a:pPr>
              <a:lnSpc>
                <a:spcPts val="3079"/>
              </a:lnSpc>
            </a:pPr>
            <a:r>
              <a:rPr lang="fr-FR" sz="2799" spc="83" dirty="0">
                <a:solidFill>
                  <a:srgbClr val="575757"/>
                </a:solidFill>
                <a:latin typeface="Assistant Bold"/>
              </a:rPr>
              <a:t>CONSTRUIRE VOTRE BOÎTE À OUTILS</a:t>
            </a:r>
            <a:endParaRPr lang="en-US" sz="2799" spc="83" dirty="0">
              <a:solidFill>
                <a:srgbClr val="575757"/>
              </a:solidFill>
              <a:latin typeface="Assistant Bold"/>
            </a:endParaRPr>
          </a:p>
        </p:txBody>
      </p:sp>
      <p:sp>
        <p:nvSpPr>
          <p:cNvPr id="21" name="TextBox 21"/>
          <p:cNvSpPr txBox="1"/>
          <p:nvPr/>
        </p:nvSpPr>
        <p:spPr>
          <a:xfrm>
            <a:off x="3991706" y="8231217"/>
            <a:ext cx="4030977" cy="1192634"/>
          </a:xfrm>
          <a:prstGeom prst="rect">
            <a:avLst/>
          </a:prstGeom>
        </p:spPr>
        <p:txBody>
          <a:bodyPr lIns="0" tIns="0" rIns="0" bIns="0" rtlCol="0" anchor="t">
            <a:spAutoFit/>
          </a:bodyPr>
          <a:lstStyle/>
          <a:p>
            <a:pPr>
              <a:lnSpc>
                <a:spcPts val="3079"/>
              </a:lnSpc>
            </a:pPr>
            <a:r>
              <a:rPr lang="fr-FR" sz="2799" spc="83" dirty="0">
                <a:solidFill>
                  <a:srgbClr val="575757"/>
                </a:solidFill>
                <a:latin typeface="Assistant Bold"/>
              </a:rPr>
              <a:t>TROUVER L'ENDROIT QUE VOUS VOULEZ EXPLORER</a:t>
            </a:r>
            <a:endParaRPr lang="en-US" sz="2799" spc="83" dirty="0">
              <a:solidFill>
                <a:srgbClr val="575757"/>
              </a:solidFill>
              <a:latin typeface="Assistant Bold"/>
            </a:endParaRPr>
          </a:p>
        </p:txBody>
      </p:sp>
      <p:grpSp>
        <p:nvGrpSpPr>
          <p:cNvPr id="22" name="Group 22"/>
          <p:cNvGrpSpPr/>
          <p:nvPr/>
        </p:nvGrpSpPr>
        <p:grpSpPr>
          <a:xfrm>
            <a:off x="9501323" y="2356751"/>
            <a:ext cx="7899381" cy="5792680"/>
            <a:chOff x="0" y="419100"/>
            <a:chExt cx="10532508" cy="7723573"/>
          </a:xfrm>
        </p:grpSpPr>
        <p:sp>
          <p:nvSpPr>
            <p:cNvPr id="23" name="TextBox 23"/>
            <p:cNvSpPr txBox="1"/>
            <p:nvPr/>
          </p:nvSpPr>
          <p:spPr>
            <a:xfrm>
              <a:off x="0" y="419100"/>
              <a:ext cx="10469161" cy="4719497"/>
            </a:xfrm>
            <a:prstGeom prst="rect">
              <a:avLst/>
            </a:prstGeom>
          </p:spPr>
          <p:txBody>
            <a:bodyPr lIns="0" tIns="0" rIns="0" bIns="0" rtlCol="0" anchor="t">
              <a:spAutoFit/>
            </a:bodyPr>
            <a:lstStyle/>
            <a:p>
              <a:pPr>
                <a:lnSpc>
                  <a:spcPts val="13504"/>
                </a:lnSpc>
              </a:pPr>
              <a:r>
                <a:rPr lang="en-US" sz="15005" dirty="0">
                  <a:solidFill>
                    <a:srgbClr val="777F8F"/>
                  </a:solidFill>
                  <a:latin typeface="League Gothic"/>
                </a:rPr>
                <a:t>VOTRE PAQUET DE BRANDING</a:t>
              </a:r>
            </a:p>
          </p:txBody>
        </p:sp>
        <p:sp>
          <p:nvSpPr>
            <p:cNvPr id="24" name="TextBox 24"/>
            <p:cNvSpPr txBox="1"/>
            <p:nvPr/>
          </p:nvSpPr>
          <p:spPr>
            <a:xfrm>
              <a:off x="63347" y="7691890"/>
              <a:ext cx="10469161" cy="450783"/>
            </a:xfrm>
            <a:prstGeom prst="rect">
              <a:avLst/>
            </a:prstGeom>
          </p:spPr>
          <p:txBody>
            <a:bodyPr lIns="0" tIns="0" rIns="0" bIns="0" rtlCol="0" anchor="t">
              <a:spAutoFit/>
            </a:bodyPr>
            <a:lstStyle/>
            <a:p>
              <a:pPr>
                <a:lnSpc>
                  <a:spcPts val="249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8D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32210" y="1666552"/>
            <a:ext cx="3123952" cy="450526"/>
            <a:chOff x="0" y="0"/>
            <a:chExt cx="1056744" cy="152400"/>
          </a:xfrm>
        </p:grpSpPr>
        <p:sp>
          <p:nvSpPr>
            <p:cNvPr id="3" name="Freeform 3"/>
            <p:cNvSpPr/>
            <p:nvPr/>
          </p:nvSpPr>
          <p:spPr>
            <a:xfrm>
              <a:off x="0" y="0"/>
              <a:ext cx="1056744" cy="152400"/>
            </a:xfrm>
            <a:custGeom>
              <a:avLst/>
              <a:gdLst/>
              <a:ahLst/>
              <a:cxnLst/>
              <a:rect l="l" t="t" r="r" b="b"/>
              <a:pathLst>
                <a:path w="1056744" h="152400">
                  <a:moveTo>
                    <a:pt x="0" y="0"/>
                  </a:moveTo>
                  <a:lnTo>
                    <a:pt x="1056744" y="0"/>
                  </a:lnTo>
                  <a:lnTo>
                    <a:pt x="1056744" y="152400"/>
                  </a:lnTo>
                  <a:lnTo>
                    <a:pt x="0" y="152400"/>
                  </a:lnTo>
                  <a:close/>
                </a:path>
              </a:pathLst>
            </a:custGeom>
            <a:solidFill>
              <a:srgbClr val="FFFFFF"/>
            </a:solidFill>
          </p:spPr>
        </p:sp>
      </p:grpSp>
      <p:grpSp>
        <p:nvGrpSpPr>
          <p:cNvPr id="4" name="Group 4"/>
          <p:cNvGrpSpPr/>
          <p:nvPr/>
        </p:nvGrpSpPr>
        <p:grpSpPr>
          <a:xfrm rot="5400000">
            <a:off x="12393350" y="-1045741"/>
            <a:ext cx="2469961" cy="9211586"/>
            <a:chOff x="0" y="0"/>
            <a:chExt cx="835518" cy="3116018"/>
          </a:xfrm>
        </p:grpSpPr>
        <p:sp>
          <p:nvSpPr>
            <p:cNvPr id="5" name="Freeform 5"/>
            <p:cNvSpPr/>
            <p:nvPr/>
          </p:nvSpPr>
          <p:spPr>
            <a:xfrm>
              <a:off x="0" y="0"/>
              <a:ext cx="835518" cy="3116018"/>
            </a:xfrm>
            <a:custGeom>
              <a:avLst/>
              <a:gdLst/>
              <a:ahLst/>
              <a:cxnLst/>
              <a:rect l="l" t="t" r="r" b="b"/>
              <a:pathLst>
                <a:path w="835518" h="3116018">
                  <a:moveTo>
                    <a:pt x="0" y="0"/>
                  </a:moveTo>
                  <a:lnTo>
                    <a:pt x="835518" y="0"/>
                  </a:lnTo>
                  <a:lnTo>
                    <a:pt x="835518" y="3116018"/>
                  </a:lnTo>
                  <a:lnTo>
                    <a:pt x="0" y="3116018"/>
                  </a:ln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9449" y="5280025"/>
            <a:ext cx="4610420"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21210" y="682594"/>
            <a:ext cx="701327" cy="918268"/>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0794" y="2581016"/>
            <a:ext cx="813764" cy="7161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18567" y="5185998"/>
            <a:ext cx="703970" cy="86376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60794" y="7719094"/>
            <a:ext cx="935881" cy="662136"/>
          </a:xfrm>
          <a:prstGeom prst="rect">
            <a:avLst/>
          </a:prstGeom>
        </p:spPr>
      </p:pic>
      <p:sp>
        <p:nvSpPr>
          <p:cNvPr id="12" name="TextBox 12"/>
          <p:cNvSpPr txBox="1"/>
          <p:nvPr/>
        </p:nvSpPr>
        <p:spPr>
          <a:xfrm>
            <a:off x="2411074" y="1080677"/>
            <a:ext cx="4811414" cy="2100578"/>
          </a:xfrm>
          <a:prstGeom prst="rect">
            <a:avLst/>
          </a:prstGeom>
        </p:spPr>
        <p:txBody>
          <a:bodyPr lIns="0" tIns="0" rIns="0" bIns="0" rtlCol="0" anchor="t">
            <a:spAutoFit/>
          </a:bodyPr>
          <a:lstStyle/>
          <a:p>
            <a:pPr>
              <a:lnSpc>
                <a:spcPts val="7924"/>
              </a:lnSpc>
            </a:pPr>
            <a:r>
              <a:rPr lang="fr-FR" sz="8805" dirty="0">
                <a:solidFill>
                  <a:srgbClr val="777F8F"/>
                </a:solidFill>
                <a:latin typeface="League Gothic"/>
              </a:rPr>
              <a:t>UTILISER VOTRE BOÎTE À OUTILS</a:t>
            </a:r>
            <a:endParaRPr lang="en-US" sz="8805" dirty="0">
              <a:solidFill>
                <a:srgbClr val="777F8F"/>
              </a:solidFill>
              <a:latin typeface="League Gothic"/>
            </a:endParaRPr>
          </a:p>
        </p:txBody>
      </p:sp>
      <p:grpSp>
        <p:nvGrpSpPr>
          <p:cNvPr id="13" name="Group 13"/>
          <p:cNvGrpSpPr/>
          <p:nvPr/>
        </p:nvGrpSpPr>
        <p:grpSpPr>
          <a:xfrm>
            <a:off x="9296675" y="2461138"/>
            <a:ext cx="6180590" cy="2241646"/>
            <a:chOff x="0" y="66675"/>
            <a:chExt cx="8240787" cy="2988861"/>
          </a:xfrm>
        </p:grpSpPr>
        <p:sp>
          <p:nvSpPr>
            <p:cNvPr id="14" name="TextBox 14"/>
            <p:cNvSpPr txBox="1"/>
            <p:nvPr/>
          </p:nvSpPr>
          <p:spPr>
            <a:xfrm>
              <a:off x="0" y="66675"/>
              <a:ext cx="8240787" cy="644591"/>
            </a:xfrm>
            <a:prstGeom prst="rect">
              <a:avLst/>
            </a:prstGeom>
          </p:spPr>
          <p:txBody>
            <a:bodyPr lIns="0" tIns="0" rIns="0" bIns="0" rtlCol="0" anchor="t">
              <a:spAutoFit/>
            </a:bodyPr>
            <a:lstStyle/>
            <a:p>
              <a:pPr>
                <a:lnSpc>
                  <a:spcPts val="3500"/>
                </a:lnSpc>
              </a:pPr>
              <a:r>
                <a:rPr lang="en-US" sz="3500" spc="105" dirty="0">
                  <a:solidFill>
                    <a:srgbClr val="575757"/>
                  </a:solidFill>
                  <a:latin typeface="Assistant Bold"/>
                </a:rPr>
                <a:t>SNAPSHOT</a:t>
              </a:r>
            </a:p>
          </p:txBody>
        </p:sp>
        <p:sp>
          <p:nvSpPr>
            <p:cNvPr id="15" name="TextBox 15"/>
            <p:cNvSpPr txBox="1"/>
            <p:nvPr/>
          </p:nvSpPr>
          <p:spPr>
            <a:xfrm>
              <a:off x="0" y="891183"/>
              <a:ext cx="8240787" cy="2164353"/>
            </a:xfrm>
            <a:prstGeom prst="rect">
              <a:avLst/>
            </a:prstGeom>
          </p:spPr>
          <p:txBody>
            <a:bodyPr lIns="0" tIns="0" rIns="0" bIns="0" rtlCol="0" anchor="t">
              <a:spAutoFit/>
            </a:bodyPr>
            <a:lstStyle/>
            <a:p>
              <a:pPr>
                <a:lnSpc>
                  <a:spcPts val="3249"/>
                </a:lnSpc>
              </a:pPr>
              <a:r>
                <a:rPr lang="fr-FR" sz="2499" spc="74" dirty="0">
                  <a:solidFill>
                    <a:srgbClr val="575757"/>
                  </a:solidFill>
                  <a:latin typeface="Assistant Regular"/>
                </a:rPr>
                <a:t>Mettez en avant vos compétences et vos intérêts, les domaines dans lesquels vous vous épanouissez, avec un lien vers plus d'informations. </a:t>
              </a:r>
              <a:endParaRPr lang="en-US" sz="2499" spc="74" dirty="0">
                <a:solidFill>
                  <a:srgbClr val="575757"/>
                </a:solidFill>
                <a:latin typeface="Assistant Regular"/>
              </a:endParaRPr>
            </a:p>
          </p:txBody>
        </p:sp>
      </p:grpSp>
      <p:sp>
        <p:nvSpPr>
          <p:cNvPr id="16" name="TextBox 16"/>
          <p:cNvSpPr txBox="1"/>
          <p:nvPr/>
        </p:nvSpPr>
        <p:spPr>
          <a:xfrm>
            <a:off x="9174558" y="5195556"/>
            <a:ext cx="6180590" cy="911324"/>
          </a:xfrm>
          <a:prstGeom prst="rect">
            <a:avLst/>
          </a:prstGeom>
        </p:spPr>
        <p:txBody>
          <a:bodyPr lIns="0" tIns="0" rIns="0" bIns="0" rtlCol="0" anchor="t">
            <a:spAutoFit/>
          </a:bodyPr>
          <a:lstStyle/>
          <a:p>
            <a:pPr>
              <a:lnSpc>
                <a:spcPts val="3500"/>
              </a:lnSpc>
            </a:pPr>
            <a:r>
              <a:rPr lang="fr-FR" sz="3500" spc="105" dirty="0">
                <a:solidFill>
                  <a:srgbClr val="777F8F"/>
                </a:solidFill>
                <a:latin typeface="Assistant Bold"/>
              </a:rPr>
              <a:t>VOS PROFILS DE MÉDIAS SOCIAUX</a:t>
            </a:r>
            <a:endParaRPr lang="en-US" sz="3500" spc="105" dirty="0">
              <a:solidFill>
                <a:srgbClr val="777F8F"/>
              </a:solidFill>
              <a:latin typeface="Assistant Bold"/>
            </a:endParaRPr>
          </a:p>
        </p:txBody>
      </p:sp>
      <p:sp>
        <p:nvSpPr>
          <p:cNvPr id="17" name="TextBox 17"/>
          <p:cNvSpPr txBox="1"/>
          <p:nvPr/>
        </p:nvSpPr>
        <p:spPr>
          <a:xfrm>
            <a:off x="9174558" y="6270584"/>
            <a:ext cx="6180590" cy="1212896"/>
          </a:xfrm>
          <a:prstGeom prst="rect">
            <a:avLst/>
          </a:prstGeom>
        </p:spPr>
        <p:txBody>
          <a:bodyPr lIns="0" tIns="0" rIns="0" bIns="0" rtlCol="0" anchor="t">
            <a:spAutoFit/>
          </a:bodyPr>
          <a:lstStyle/>
          <a:p>
            <a:pPr>
              <a:lnSpc>
                <a:spcPts val="3249"/>
              </a:lnSpc>
            </a:pPr>
            <a:r>
              <a:rPr lang="fr-FR" sz="2499" spc="74" dirty="0">
                <a:solidFill>
                  <a:srgbClr val="575757"/>
                </a:solidFill>
                <a:latin typeface="Assistant Regular"/>
              </a:rPr>
              <a:t>LinkedIn, Twitter, etc. - comment transmettre au mieux vos compétences et vos intérêts. </a:t>
            </a:r>
            <a:endParaRPr lang="en-US" sz="2499" spc="74" dirty="0">
              <a:solidFill>
                <a:srgbClr val="575757"/>
              </a:solidFill>
              <a:latin typeface="Assistant Regular"/>
            </a:endParaRPr>
          </a:p>
        </p:txBody>
      </p:sp>
      <p:grpSp>
        <p:nvGrpSpPr>
          <p:cNvPr id="18" name="Group 18"/>
          <p:cNvGrpSpPr/>
          <p:nvPr/>
        </p:nvGrpSpPr>
        <p:grpSpPr>
          <a:xfrm>
            <a:off x="9144000" y="7719094"/>
            <a:ext cx="9113442" cy="3036983"/>
            <a:chOff x="0" y="66675"/>
            <a:chExt cx="8200042" cy="4049310"/>
          </a:xfrm>
        </p:grpSpPr>
        <p:sp>
          <p:nvSpPr>
            <p:cNvPr id="19" name="TextBox 19"/>
            <p:cNvSpPr txBox="1"/>
            <p:nvPr/>
          </p:nvSpPr>
          <p:spPr>
            <a:xfrm>
              <a:off x="0" y="66675"/>
              <a:ext cx="8200042" cy="606405"/>
            </a:xfrm>
            <a:prstGeom prst="rect">
              <a:avLst/>
            </a:prstGeom>
          </p:spPr>
          <p:txBody>
            <a:bodyPr lIns="0" tIns="0" rIns="0" bIns="0" rtlCol="0" anchor="t">
              <a:spAutoFit/>
            </a:bodyPr>
            <a:lstStyle/>
            <a:p>
              <a:pPr>
                <a:lnSpc>
                  <a:spcPts val="3500"/>
                </a:lnSpc>
              </a:pPr>
              <a:r>
                <a:rPr lang="en-US" sz="3500" spc="105" dirty="0">
                  <a:solidFill>
                    <a:srgbClr val="777F8F"/>
                  </a:solidFill>
                  <a:latin typeface="Assistant Bold"/>
                </a:rPr>
                <a:t>VOTRE CV COMPLET</a:t>
              </a:r>
            </a:p>
          </p:txBody>
        </p:sp>
        <p:sp>
          <p:nvSpPr>
            <p:cNvPr id="20" name="TextBox 20"/>
            <p:cNvSpPr txBox="1"/>
            <p:nvPr/>
          </p:nvSpPr>
          <p:spPr>
            <a:xfrm>
              <a:off x="0" y="857316"/>
              <a:ext cx="8200042" cy="3258669"/>
            </a:xfrm>
            <a:prstGeom prst="rect">
              <a:avLst/>
            </a:prstGeom>
          </p:spPr>
          <p:txBody>
            <a:bodyPr lIns="0" tIns="0" rIns="0" bIns="0" rtlCol="0" anchor="t">
              <a:spAutoFit/>
            </a:bodyPr>
            <a:lstStyle/>
            <a:p>
              <a:pPr>
                <a:lnSpc>
                  <a:spcPts val="3249"/>
                </a:lnSpc>
              </a:pPr>
              <a:r>
                <a:rPr lang="fr-FR" sz="2499" spc="74" dirty="0">
                  <a:solidFill>
                    <a:srgbClr val="575757"/>
                  </a:solidFill>
                  <a:latin typeface="Assistant Regular"/>
                </a:rPr>
                <a:t>On entasse toutes les compétences, les études et les expériences dans un long CV. Ce n'est pas une mauvaise chose, car vous pouvez l'utiliser comme base pour y puiser en fonction des besoins.  Rendez-le plus acceptable en donnant la possibilité d'élargir pour plus d'informations.</a:t>
              </a:r>
              <a:endParaRPr lang="en-US" sz="2499" spc="74" dirty="0">
                <a:solidFill>
                  <a:srgbClr val="575757"/>
                </a:solidFill>
                <a:latin typeface="Assistant Regular"/>
              </a:endParaRPr>
            </a:p>
          </p:txBody>
        </p:sp>
      </p:grpSp>
      <p:grpSp>
        <p:nvGrpSpPr>
          <p:cNvPr id="21" name="Group 21"/>
          <p:cNvGrpSpPr/>
          <p:nvPr/>
        </p:nvGrpSpPr>
        <p:grpSpPr>
          <a:xfrm>
            <a:off x="9296675" y="732600"/>
            <a:ext cx="8762725" cy="1013470"/>
            <a:chOff x="0" y="66675"/>
            <a:chExt cx="12812833" cy="1351294"/>
          </a:xfrm>
        </p:grpSpPr>
        <p:sp>
          <p:nvSpPr>
            <p:cNvPr id="22" name="TextBox 22"/>
            <p:cNvSpPr txBox="1"/>
            <p:nvPr/>
          </p:nvSpPr>
          <p:spPr>
            <a:xfrm>
              <a:off x="0" y="66675"/>
              <a:ext cx="12812833" cy="606406"/>
            </a:xfrm>
            <a:prstGeom prst="rect">
              <a:avLst/>
            </a:prstGeom>
          </p:spPr>
          <p:txBody>
            <a:bodyPr lIns="0" tIns="0" rIns="0" bIns="0" rtlCol="0" anchor="t">
              <a:spAutoFit/>
            </a:bodyPr>
            <a:lstStyle/>
            <a:p>
              <a:pPr>
                <a:lnSpc>
                  <a:spcPts val="3500"/>
                </a:lnSpc>
              </a:pPr>
              <a:r>
                <a:rPr lang="en-US" sz="3500" spc="105" dirty="0">
                  <a:solidFill>
                    <a:srgbClr val="777F8F"/>
                  </a:solidFill>
                  <a:latin typeface="Assistant Bold"/>
                </a:rPr>
                <a:t>VOS COMPÉTENCES ET INTÉRÊTS </a:t>
              </a:r>
            </a:p>
          </p:txBody>
        </p:sp>
        <p:sp>
          <p:nvSpPr>
            <p:cNvPr id="23" name="TextBox 23"/>
            <p:cNvSpPr txBox="1"/>
            <p:nvPr/>
          </p:nvSpPr>
          <p:spPr>
            <a:xfrm>
              <a:off x="0" y="891183"/>
              <a:ext cx="12812833" cy="526786"/>
            </a:xfrm>
            <a:prstGeom prst="rect">
              <a:avLst/>
            </a:prstGeom>
          </p:spPr>
          <p:txBody>
            <a:bodyPr lIns="0" tIns="0" rIns="0" bIns="0" rtlCol="0" anchor="t">
              <a:spAutoFit/>
            </a:bodyPr>
            <a:lstStyle/>
            <a:p>
              <a:pPr>
                <a:lnSpc>
                  <a:spcPts val="3249"/>
                </a:lnSpc>
              </a:pPr>
              <a:r>
                <a:rPr lang="fr-FR" sz="2499" spc="74" dirty="0">
                  <a:solidFill>
                    <a:srgbClr val="575757"/>
                  </a:solidFill>
                  <a:latin typeface="Assistant Regular"/>
                </a:rPr>
                <a:t>Trouver ce qui vous convient le mieux et ne pas entrer dans le moule</a:t>
              </a:r>
              <a:endParaRPr lang="en-US" sz="2499" spc="74" dirty="0">
                <a:solidFill>
                  <a:srgbClr val="575757"/>
                </a:solidFill>
                <a:latin typeface="Assistant Regular"/>
              </a:endParaRPr>
            </a:p>
          </p:txBody>
        </p:sp>
      </p:grpSp>
      <p:sp>
        <p:nvSpPr>
          <p:cNvPr id="24" name="TextBox 24"/>
          <p:cNvSpPr txBox="1"/>
          <p:nvPr/>
        </p:nvSpPr>
        <p:spPr>
          <a:xfrm>
            <a:off x="1894186" y="3849482"/>
            <a:ext cx="6180590" cy="1212896"/>
          </a:xfrm>
          <a:prstGeom prst="rect">
            <a:avLst/>
          </a:prstGeom>
        </p:spPr>
        <p:txBody>
          <a:bodyPr lIns="0" tIns="0" rIns="0" bIns="0" rtlCol="0" anchor="t">
            <a:spAutoFit/>
          </a:bodyPr>
          <a:lstStyle/>
          <a:p>
            <a:pPr>
              <a:lnSpc>
                <a:spcPts val="3249"/>
              </a:lnSpc>
            </a:pPr>
            <a:r>
              <a:rPr lang="fr-FR" sz="2499" spc="74" dirty="0">
                <a:solidFill>
                  <a:srgbClr val="575757"/>
                </a:solidFill>
                <a:latin typeface="Assistant Regular"/>
              </a:rPr>
              <a:t>Vous perdez l'impact de votre communication si vous donnez tout en même temps.</a:t>
            </a:r>
            <a:endParaRPr lang="en-US" sz="2499" spc="74" dirty="0">
              <a:solidFill>
                <a:srgbClr val="575757"/>
              </a:solidFill>
              <a:latin typeface="Assistant Regular"/>
            </a:endParaRPr>
          </a:p>
        </p:txBody>
      </p:sp>
      <p:pic>
        <p:nvPicPr>
          <p:cNvPr id="26" name="Picture 25">
            <a:extLst>
              <a:ext uri="{FF2B5EF4-FFF2-40B4-BE49-F238E27FC236}">
                <a16:creationId xmlns:a16="http://schemas.microsoft.com/office/drawing/2014/main" id="{E9BC2347-1AEA-403B-A138-201E9C40056C}"/>
              </a:ext>
            </a:extLst>
          </p:cNvPr>
          <p:cNvPicPr>
            <a:picLocks noChangeAspect="1"/>
          </p:cNvPicPr>
          <p:nvPr/>
        </p:nvPicPr>
        <p:blipFill>
          <a:blip r:embed="rId12"/>
          <a:stretch>
            <a:fillRect/>
          </a:stretch>
        </p:blipFill>
        <p:spPr>
          <a:xfrm>
            <a:off x="15477265" y="2155701"/>
            <a:ext cx="2401880" cy="31093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54325" y="-554325"/>
            <a:ext cx="6571539" cy="7680190"/>
            <a:chOff x="0" y="0"/>
            <a:chExt cx="2809995" cy="3284055"/>
          </a:xfrm>
        </p:grpSpPr>
        <p:sp>
          <p:nvSpPr>
            <p:cNvPr id="3" name="Freeform 3"/>
            <p:cNvSpPr/>
            <p:nvPr/>
          </p:nvSpPr>
          <p:spPr>
            <a:xfrm>
              <a:off x="0" y="0"/>
              <a:ext cx="2809995" cy="3284055"/>
            </a:xfrm>
            <a:custGeom>
              <a:avLst/>
              <a:gdLst/>
              <a:ahLst/>
              <a:cxnLst/>
              <a:rect l="l" t="t" r="r" b="b"/>
              <a:pathLst>
                <a:path w="2809995" h="3284055">
                  <a:moveTo>
                    <a:pt x="0" y="0"/>
                  </a:moveTo>
                  <a:lnTo>
                    <a:pt x="2809995" y="0"/>
                  </a:lnTo>
                  <a:lnTo>
                    <a:pt x="2809995" y="3284055"/>
                  </a:lnTo>
                  <a:lnTo>
                    <a:pt x="0" y="3284055"/>
                  </a:lnTo>
                  <a:close/>
                </a:path>
              </a:pathLst>
            </a:custGeom>
            <a:solidFill>
              <a:srgbClr val="949AA6"/>
            </a:solidFill>
          </p:spPr>
        </p:sp>
      </p:grpSp>
      <p:grpSp>
        <p:nvGrpSpPr>
          <p:cNvPr id="4" name="Group 4"/>
          <p:cNvGrpSpPr/>
          <p:nvPr/>
        </p:nvGrpSpPr>
        <p:grpSpPr>
          <a:xfrm>
            <a:off x="3746597" y="2971421"/>
            <a:ext cx="13412403" cy="7395500"/>
            <a:chOff x="0" y="0"/>
            <a:chExt cx="3922388" cy="2162776"/>
          </a:xfrm>
        </p:grpSpPr>
        <p:sp>
          <p:nvSpPr>
            <p:cNvPr id="5" name="Freeform 5"/>
            <p:cNvSpPr/>
            <p:nvPr/>
          </p:nvSpPr>
          <p:spPr>
            <a:xfrm>
              <a:off x="0" y="0"/>
              <a:ext cx="3922388" cy="2162776"/>
            </a:xfrm>
            <a:custGeom>
              <a:avLst/>
              <a:gdLst/>
              <a:ahLst/>
              <a:cxnLst/>
              <a:rect l="l" t="t" r="r" b="b"/>
              <a:pathLst>
                <a:path w="3922388" h="2162776">
                  <a:moveTo>
                    <a:pt x="0" y="0"/>
                  </a:moveTo>
                  <a:lnTo>
                    <a:pt x="3922388" y="0"/>
                  </a:lnTo>
                  <a:lnTo>
                    <a:pt x="3922388" y="2162776"/>
                  </a:lnTo>
                  <a:lnTo>
                    <a:pt x="0" y="2162776"/>
                  </a:lnTo>
                  <a:close/>
                </a:path>
              </a:pathLst>
            </a:custGeom>
            <a:solidFill>
              <a:srgbClr val="F7E8DB"/>
            </a:solidFill>
          </p:spPr>
        </p:sp>
      </p:grpSp>
      <p:grpSp>
        <p:nvGrpSpPr>
          <p:cNvPr id="6" name="Group 6"/>
          <p:cNvGrpSpPr/>
          <p:nvPr/>
        </p:nvGrpSpPr>
        <p:grpSpPr>
          <a:xfrm>
            <a:off x="0" y="9523527"/>
            <a:ext cx="7680190" cy="763473"/>
            <a:chOff x="0" y="0"/>
            <a:chExt cx="10240253" cy="1017965"/>
          </a:xfrm>
        </p:grpSpPr>
        <p:grpSp>
          <p:nvGrpSpPr>
            <p:cNvPr id="7" name="Group 7"/>
            <p:cNvGrpSpPr/>
            <p:nvPr/>
          </p:nvGrpSpPr>
          <p:grpSpPr>
            <a:xfrm rot="-10800000">
              <a:off x="0" y="0"/>
              <a:ext cx="10240253" cy="1017965"/>
              <a:chOff x="0" y="0"/>
              <a:chExt cx="2597990" cy="258261"/>
            </a:xfrm>
          </p:grpSpPr>
          <p:sp>
            <p:nvSpPr>
              <p:cNvPr id="8" name="Freeform 8"/>
              <p:cNvSpPr/>
              <p:nvPr/>
            </p:nvSpPr>
            <p:spPr>
              <a:xfrm>
                <a:off x="0" y="0"/>
                <a:ext cx="2597990" cy="258261"/>
              </a:xfrm>
              <a:custGeom>
                <a:avLst/>
                <a:gdLst/>
                <a:ahLst/>
                <a:cxnLst/>
                <a:rect l="l" t="t" r="r" b="b"/>
                <a:pathLst>
                  <a:path w="2597990" h="258261">
                    <a:moveTo>
                      <a:pt x="0" y="0"/>
                    </a:moveTo>
                    <a:lnTo>
                      <a:pt x="2597990" y="0"/>
                    </a:lnTo>
                    <a:lnTo>
                      <a:pt x="2597990" y="258261"/>
                    </a:lnTo>
                    <a:lnTo>
                      <a:pt x="0" y="258261"/>
                    </a:lnTo>
                    <a:close/>
                  </a:path>
                </a:pathLst>
              </a:custGeom>
              <a:solidFill>
                <a:srgbClr val="949AA6"/>
              </a:solidFill>
            </p:spPr>
          </p:sp>
        </p:grpSp>
        <p:sp>
          <p:nvSpPr>
            <p:cNvPr id="9" name="TextBox 9"/>
            <p:cNvSpPr txBox="1"/>
            <p:nvPr/>
          </p:nvSpPr>
          <p:spPr>
            <a:xfrm>
              <a:off x="0" y="338581"/>
              <a:ext cx="10240253" cy="450783"/>
            </a:xfrm>
            <a:prstGeom prst="rect">
              <a:avLst/>
            </a:prstGeom>
          </p:spPr>
          <p:txBody>
            <a:bodyPr lIns="0" tIns="0" rIns="0" bIns="0" rtlCol="0" anchor="t">
              <a:spAutoFit/>
            </a:bodyPr>
            <a:lstStyle/>
            <a:p>
              <a:pPr algn="ctr">
                <a:lnSpc>
                  <a:spcPts val="2499"/>
                </a:lnSpc>
              </a:pPr>
              <a:endParaRPr/>
            </a:p>
          </p:txBody>
        </p:sp>
      </p:grpSp>
      <p:grpSp>
        <p:nvGrpSpPr>
          <p:cNvPr id="10" name="Group 10"/>
          <p:cNvGrpSpPr/>
          <p:nvPr/>
        </p:nvGrpSpPr>
        <p:grpSpPr>
          <a:xfrm>
            <a:off x="731499" y="643030"/>
            <a:ext cx="9784101" cy="5218689"/>
            <a:chOff x="0" y="0"/>
            <a:chExt cx="12096259" cy="6958252"/>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01775" y="0"/>
              <a:ext cx="7494484" cy="6958252"/>
            </a:xfrm>
            <a:prstGeom prst="rect">
              <a:avLst/>
            </a:prstGeom>
          </p:spPr>
        </p:pic>
        <p:grpSp>
          <p:nvGrpSpPr>
            <p:cNvPr id="12" name="Group 12"/>
            <p:cNvGrpSpPr>
              <a:grpSpLocks noChangeAspect="1"/>
            </p:cNvGrpSpPr>
            <p:nvPr/>
          </p:nvGrpSpPr>
          <p:grpSpPr>
            <a:xfrm rot="7314912">
              <a:off x="4725434" y="1489208"/>
              <a:ext cx="2530941" cy="3979835"/>
              <a:chOff x="0" y="0"/>
              <a:chExt cx="1042670" cy="1639570"/>
            </a:xfrm>
          </p:grpSpPr>
          <p:sp>
            <p:nvSpPr>
              <p:cNvPr id="13" name="Freeform 13"/>
              <p:cNvSpPr/>
              <p:nvPr/>
            </p:nvSpPr>
            <p:spPr>
              <a:xfrm>
                <a:off x="44450" y="44450"/>
                <a:ext cx="953770" cy="1550670"/>
              </a:xfrm>
              <a:custGeom>
                <a:avLst/>
                <a:gdLst/>
                <a:ahLst/>
                <a:cxnLst/>
                <a:rect l="l" t="t" r="r" b="b"/>
                <a:pathLst>
                  <a:path w="953770" h="1550670">
                    <a:moveTo>
                      <a:pt x="953770" y="838200"/>
                    </a:moveTo>
                    <a:lnTo>
                      <a:pt x="0" y="0"/>
                    </a:lnTo>
                    <a:lnTo>
                      <a:pt x="29210" y="1268730"/>
                    </a:lnTo>
                    <a:lnTo>
                      <a:pt x="337820" y="967740"/>
                    </a:lnTo>
                    <a:lnTo>
                      <a:pt x="609600" y="1550670"/>
                    </a:lnTo>
                    <a:lnTo>
                      <a:pt x="796290" y="1463040"/>
                    </a:lnTo>
                    <a:lnTo>
                      <a:pt x="524510" y="881380"/>
                    </a:lnTo>
                    <a:close/>
                  </a:path>
                </a:pathLst>
              </a:custGeom>
              <a:solidFill>
                <a:srgbClr val="BBBCBB"/>
              </a:solidFill>
            </p:spPr>
          </p:sp>
          <p:sp>
            <p:nvSpPr>
              <p:cNvPr id="14" name="Freeform 14"/>
              <p:cNvSpPr/>
              <p:nvPr/>
            </p:nvSpPr>
            <p:spPr>
              <a:xfrm>
                <a:off x="0" y="-3810"/>
                <a:ext cx="1045210" cy="1643380"/>
              </a:xfrm>
              <a:custGeom>
                <a:avLst/>
                <a:gdLst/>
                <a:ahLst/>
                <a:cxnLst/>
                <a:rect l="l" t="t" r="r" b="b"/>
                <a:pathLst>
                  <a:path w="1045210" h="164338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BBBCBB"/>
              </a:solidFill>
            </p:spPr>
          </p:sp>
        </p:grpSp>
        <p:sp>
          <p:nvSpPr>
            <p:cNvPr id="15" name="TextBox 15"/>
            <p:cNvSpPr txBox="1"/>
            <p:nvPr/>
          </p:nvSpPr>
          <p:spPr>
            <a:xfrm>
              <a:off x="5236110" y="4393818"/>
              <a:ext cx="2157798" cy="1555855"/>
            </a:xfrm>
            <a:prstGeom prst="rect">
              <a:avLst/>
            </a:prstGeom>
          </p:spPr>
          <p:txBody>
            <a:bodyPr lIns="0" tIns="0" rIns="0" bIns="0" rtlCol="0" anchor="t">
              <a:spAutoFit/>
            </a:bodyPr>
            <a:lstStyle/>
            <a:p>
              <a:pPr algn="ctr">
                <a:lnSpc>
                  <a:spcPts val="4734"/>
                </a:lnSpc>
              </a:pPr>
              <a:r>
                <a:rPr lang="en-US" sz="3382" dirty="0">
                  <a:solidFill>
                    <a:srgbClr val="F7E8DB"/>
                  </a:solidFill>
                  <a:latin typeface="Athens Light"/>
                </a:rPr>
                <a:t>Passions</a:t>
              </a:r>
            </a:p>
            <a:p>
              <a:pPr algn="ctr">
                <a:lnSpc>
                  <a:spcPts val="4734"/>
                </a:lnSpc>
              </a:pPr>
              <a:r>
                <a:rPr lang="en-US" sz="3382" dirty="0" err="1">
                  <a:solidFill>
                    <a:srgbClr val="F7E8DB"/>
                  </a:solidFill>
                  <a:latin typeface="Athens Light"/>
                </a:rPr>
                <a:t>Intérêts</a:t>
              </a:r>
              <a:endParaRPr lang="en-US" sz="3382" dirty="0">
                <a:solidFill>
                  <a:srgbClr val="F7E8DB"/>
                </a:solidFill>
                <a:latin typeface="Athens Light"/>
              </a:endParaRPr>
            </a:p>
          </p:txBody>
        </p:sp>
        <p:sp>
          <p:nvSpPr>
            <p:cNvPr id="16" name="TextBox 16"/>
            <p:cNvSpPr txBox="1"/>
            <p:nvPr/>
          </p:nvSpPr>
          <p:spPr>
            <a:xfrm>
              <a:off x="6914851" y="825424"/>
              <a:ext cx="3222537" cy="736869"/>
            </a:xfrm>
            <a:prstGeom prst="rect">
              <a:avLst/>
            </a:prstGeom>
          </p:spPr>
          <p:txBody>
            <a:bodyPr wrap="square" lIns="0" tIns="0" rIns="0" bIns="0" rtlCol="0" anchor="t">
              <a:spAutoFit/>
            </a:bodyPr>
            <a:lstStyle/>
            <a:p>
              <a:pPr algn="ctr">
                <a:lnSpc>
                  <a:spcPts val="4734"/>
                </a:lnSpc>
              </a:pPr>
              <a:r>
                <a:rPr lang="en-US" sz="3382" dirty="0" err="1">
                  <a:solidFill>
                    <a:srgbClr val="F0F2F4"/>
                  </a:solidFill>
                  <a:latin typeface="Athens Light"/>
                </a:rPr>
                <a:t>Compétences</a:t>
              </a:r>
              <a:endParaRPr lang="en-US" sz="3382" dirty="0">
                <a:solidFill>
                  <a:srgbClr val="F0F2F4"/>
                </a:solidFill>
                <a:latin typeface="Athens Light"/>
              </a:endParaRPr>
            </a:p>
          </p:txBody>
        </p:sp>
        <p:sp>
          <p:nvSpPr>
            <p:cNvPr id="17" name="TextBox 17"/>
            <p:cNvSpPr txBox="1"/>
            <p:nvPr/>
          </p:nvSpPr>
          <p:spPr>
            <a:xfrm>
              <a:off x="9170166" y="4393818"/>
              <a:ext cx="2469275" cy="753995"/>
            </a:xfrm>
            <a:prstGeom prst="rect">
              <a:avLst/>
            </a:prstGeom>
          </p:spPr>
          <p:txBody>
            <a:bodyPr lIns="0" tIns="0" rIns="0" bIns="0" rtlCol="0" anchor="t">
              <a:spAutoFit/>
            </a:bodyPr>
            <a:lstStyle/>
            <a:p>
              <a:pPr algn="ctr">
                <a:lnSpc>
                  <a:spcPts val="4734"/>
                </a:lnSpc>
              </a:pPr>
              <a:r>
                <a:rPr lang="en-US" sz="3382" dirty="0" err="1">
                  <a:solidFill>
                    <a:srgbClr val="575757"/>
                  </a:solidFill>
                  <a:latin typeface="Athens Light"/>
                </a:rPr>
                <a:t>Attributs</a:t>
              </a:r>
              <a:endParaRPr lang="en-US" sz="3382" dirty="0">
                <a:solidFill>
                  <a:srgbClr val="575757"/>
                </a:solidFill>
                <a:latin typeface="Athens Light"/>
              </a:endParaRPr>
            </a:p>
          </p:txBody>
        </p:sp>
        <p:sp>
          <p:nvSpPr>
            <p:cNvPr id="18" name="TextBox 18"/>
            <p:cNvSpPr txBox="1"/>
            <p:nvPr/>
          </p:nvSpPr>
          <p:spPr>
            <a:xfrm>
              <a:off x="0" y="345068"/>
              <a:ext cx="3290560" cy="4138911"/>
            </a:xfrm>
            <a:prstGeom prst="rect">
              <a:avLst/>
            </a:prstGeom>
          </p:spPr>
          <p:txBody>
            <a:bodyPr lIns="0" tIns="0" rIns="0" bIns="0" rtlCol="0" anchor="t">
              <a:spAutoFit/>
            </a:bodyPr>
            <a:lstStyle/>
            <a:p>
              <a:pPr algn="ctr">
                <a:lnSpc>
                  <a:spcPts val="30116"/>
                </a:lnSpc>
              </a:pPr>
              <a:r>
                <a:rPr lang="en-US" sz="8000" dirty="0" err="1">
                  <a:solidFill>
                    <a:srgbClr val="575757"/>
                  </a:solidFill>
                  <a:latin typeface="Bangers"/>
                </a:rPr>
                <a:t>Adapté</a:t>
              </a:r>
              <a:endParaRPr lang="en-US" sz="8000" dirty="0">
                <a:solidFill>
                  <a:srgbClr val="575757"/>
                </a:solidFill>
                <a:latin typeface="Bangers"/>
              </a:endParaRPr>
            </a:p>
          </p:txBody>
        </p:sp>
      </p:grpSp>
      <p:sp>
        <p:nvSpPr>
          <p:cNvPr id="19" name="TextBox 19"/>
          <p:cNvSpPr txBox="1"/>
          <p:nvPr/>
        </p:nvSpPr>
        <p:spPr>
          <a:xfrm>
            <a:off x="8252602" y="5744465"/>
            <a:ext cx="8683393" cy="4467377"/>
          </a:xfrm>
          <a:prstGeom prst="rect">
            <a:avLst/>
          </a:prstGeom>
        </p:spPr>
        <p:txBody>
          <a:bodyPr lIns="0" tIns="0" rIns="0" bIns="0" rtlCol="0" anchor="t">
            <a:spAutoFit/>
          </a:bodyPr>
          <a:lstStyle/>
          <a:p>
            <a:pPr>
              <a:lnSpc>
                <a:spcPts val="4951"/>
              </a:lnSpc>
            </a:pPr>
            <a:r>
              <a:rPr lang="fr-FR" sz="4000" spc="123" dirty="0">
                <a:solidFill>
                  <a:srgbClr val="777F8F"/>
                </a:solidFill>
                <a:latin typeface="Assistant Regular"/>
              </a:rPr>
              <a:t>ESSAYER DE S'INTÉGRER DEMANDE BEAUCOUP D'ÉNERGIE ET ON FINIT PAR SE PERDRE. IL N'Y A PAS D'ÂME SOEUR PARMI LES EMPLOIS, IL Y EN A BEAUCOUP QUI CORRESPONDENT À VOS COMPÉTENCES ET À VOS INTÉRÊTS.</a:t>
            </a:r>
            <a:endParaRPr lang="en-US" sz="4000" spc="123" dirty="0">
              <a:solidFill>
                <a:srgbClr val="777F8F"/>
              </a:solidFill>
              <a:latin typeface="Assistant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5184" y="992778"/>
            <a:ext cx="6571539" cy="8301444"/>
            <a:chOff x="0" y="0"/>
            <a:chExt cx="2809995" cy="3549704"/>
          </a:xfrm>
        </p:grpSpPr>
        <p:sp>
          <p:nvSpPr>
            <p:cNvPr id="3" name="Freeform 3"/>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F7E8DB"/>
            </a:solidFill>
          </p:spPr>
        </p:sp>
      </p:grpSp>
      <p:grpSp>
        <p:nvGrpSpPr>
          <p:cNvPr id="4" name="Group 4"/>
          <p:cNvGrpSpPr/>
          <p:nvPr/>
        </p:nvGrpSpPr>
        <p:grpSpPr>
          <a:xfrm rot="5400000">
            <a:off x="-2610442" y="4458647"/>
            <a:ext cx="6571539" cy="1369706"/>
            <a:chOff x="0" y="0"/>
            <a:chExt cx="2809995" cy="585687"/>
          </a:xfrm>
        </p:grpSpPr>
        <p:sp>
          <p:nvSpPr>
            <p:cNvPr id="5" name="Freeform 5"/>
            <p:cNvSpPr/>
            <p:nvPr/>
          </p:nvSpPr>
          <p:spPr>
            <a:xfrm>
              <a:off x="0" y="0"/>
              <a:ext cx="2809995" cy="585687"/>
            </a:xfrm>
            <a:custGeom>
              <a:avLst/>
              <a:gdLst/>
              <a:ahLst/>
              <a:cxnLst/>
              <a:rect l="l" t="t" r="r" b="b"/>
              <a:pathLst>
                <a:path w="2809995" h="585687">
                  <a:moveTo>
                    <a:pt x="0" y="0"/>
                  </a:moveTo>
                  <a:lnTo>
                    <a:pt x="2809995" y="0"/>
                  </a:lnTo>
                  <a:lnTo>
                    <a:pt x="2809995" y="585687"/>
                  </a:lnTo>
                  <a:lnTo>
                    <a:pt x="0" y="585687"/>
                  </a:lnTo>
                  <a:close/>
                </a:path>
              </a:pathLst>
            </a:custGeom>
            <a:solidFill>
              <a:srgbClr val="949AA6"/>
            </a:solidFill>
          </p:spPr>
        </p:sp>
      </p:grpSp>
      <p:grpSp>
        <p:nvGrpSpPr>
          <p:cNvPr id="6" name="Group 6"/>
          <p:cNvGrpSpPr/>
          <p:nvPr/>
        </p:nvGrpSpPr>
        <p:grpSpPr>
          <a:xfrm rot="5400000">
            <a:off x="14776968" y="4918237"/>
            <a:ext cx="6571539" cy="450526"/>
            <a:chOff x="0" y="0"/>
            <a:chExt cx="2222965" cy="152400"/>
          </a:xfrm>
        </p:grpSpPr>
        <p:sp>
          <p:nvSpPr>
            <p:cNvPr id="7" name="Freeform 7"/>
            <p:cNvSpPr/>
            <p:nvPr/>
          </p:nvSpPr>
          <p:spPr>
            <a:xfrm>
              <a:off x="0" y="0"/>
              <a:ext cx="2222965" cy="152400"/>
            </a:xfrm>
            <a:custGeom>
              <a:avLst/>
              <a:gdLst/>
              <a:ahLst/>
              <a:cxnLst/>
              <a:rect l="l" t="t" r="r" b="b"/>
              <a:pathLst>
                <a:path w="2222965" h="152400">
                  <a:moveTo>
                    <a:pt x="0" y="0"/>
                  </a:moveTo>
                  <a:lnTo>
                    <a:pt x="2222965" y="0"/>
                  </a:lnTo>
                  <a:lnTo>
                    <a:pt x="2222965" y="152400"/>
                  </a:lnTo>
                  <a:lnTo>
                    <a:pt x="0" y="152400"/>
                  </a:lnTo>
                  <a:close/>
                </a:path>
              </a:pathLst>
            </a:custGeom>
            <a:solidFill>
              <a:srgbClr val="949AA6"/>
            </a:solidFill>
          </p:spPr>
        </p:sp>
      </p:grpSp>
      <p:sp>
        <p:nvSpPr>
          <p:cNvPr id="8" name="TextBox 8"/>
          <p:cNvSpPr txBox="1"/>
          <p:nvPr/>
        </p:nvSpPr>
        <p:spPr>
          <a:xfrm>
            <a:off x="11288592" y="2549097"/>
            <a:ext cx="5447913" cy="4960206"/>
          </a:xfrm>
          <a:prstGeom prst="rect">
            <a:avLst/>
          </a:prstGeom>
        </p:spPr>
        <p:txBody>
          <a:bodyPr lIns="0" tIns="0" rIns="0" bIns="0" rtlCol="0" anchor="t">
            <a:spAutoFit/>
          </a:bodyPr>
          <a:lstStyle/>
          <a:p>
            <a:pPr marL="582925" lvl="1" indent="-291463">
              <a:lnSpc>
                <a:spcPts val="5669"/>
              </a:lnSpc>
              <a:buFont typeface="Arial"/>
              <a:buChar char="•"/>
            </a:pPr>
            <a:r>
              <a:rPr lang="en-US" sz="2699">
                <a:solidFill>
                  <a:srgbClr val="575757"/>
                </a:solidFill>
                <a:latin typeface="Assistant Regular"/>
              </a:rPr>
              <a:t>EMSI</a:t>
            </a:r>
          </a:p>
          <a:p>
            <a:pPr marL="582925" lvl="1" indent="-291463">
              <a:lnSpc>
                <a:spcPts val="5669"/>
              </a:lnSpc>
              <a:buFont typeface="Arial"/>
              <a:buChar char="•"/>
            </a:pPr>
            <a:r>
              <a:rPr lang="en-US" sz="2699">
                <a:solidFill>
                  <a:srgbClr val="575757"/>
                </a:solidFill>
                <a:latin typeface="Assistant Regular"/>
              </a:rPr>
              <a:t>Adobe Creative Types</a:t>
            </a:r>
          </a:p>
          <a:p>
            <a:pPr marL="582925" lvl="1" indent="-291463">
              <a:lnSpc>
                <a:spcPts val="5669"/>
              </a:lnSpc>
              <a:buFont typeface="Arial"/>
              <a:buChar char="•"/>
            </a:pPr>
            <a:r>
              <a:rPr lang="en-US" sz="2699">
                <a:solidFill>
                  <a:srgbClr val="575757"/>
                </a:solidFill>
                <a:latin typeface="Assistant Regular"/>
              </a:rPr>
              <a:t>PLUM AI Tool</a:t>
            </a:r>
          </a:p>
          <a:p>
            <a:pPr marL="582925" lvl="1" indent="-291463">
              <a:lnSpc>
                <a:spcPts val="5669"/>
              </a:lnSpc>
              <a:buFont typeface="Arial"/>
              <a:buChar char="•"/>
            </a:pPr>
            <a:r>
              <a:rPr lang="en-US" sz="2699">
                <a:solidFill>
                  <a:srgbClr val="575757"/>
                </a:solidFill>
                <a:latin typeface="Assistant Regular"/>
              </a:rPr>
              <a:t>Deloitte Business Chemistry</a:t>
            </a:r>
          </a:p>
          <a:p>
            <a:pPr marL="582925" lvl="1" indent="-291463">
              <a:lnSpc>
                <a:spcPts val="5669"/>
              </a:lnSpc>
              <a:buFont typeface="Arial"/>
              <a:buChar char="•"/>
            </a:pPr>
            <a:r>
              <a:rPr lang="en-US" sz="2699">
                <a:solidFill>
                  <a:srgbClr val="575757"/>
                </a:solidFill>
                <a:latin typeface="Assistant Regular"/>
              </a:rPr>
              <a:t>Apolitical</a:t>
            </a:r>
          </a:p>
          <a:p>
            <a:pPr marL="582925" lvl="1" indent="-291463">
              <a:lnSpc>
                <a:spcPts val="5669"/>
              </a:lnSpc>
              <a:buFont typeface="Arial"/>
              <a:buChar char="•"/>
            </a:pPr>
            <a:r>
              <a:rPr lang="en-US" sz="2699">
                <a:solidFill>
                  <a:srgbClr val="575757"/>
                </a:solidFill>
                <a:latin typeface="Assistant Regular"/>
              </a:rPr>
              <a:t>Canva</a:t>
            </a:r>
          </a:p>
          <a:p>
            <a:pPr>
              <a:lnSpc>
                <a:spcPts val="5669"/>
              </a:lnSpc>
            </a:pPr>
            <a:endParaRPr lang="en-US" sz="2699">
              <a:solidFill>
                <a:srgbClr val="575757"/>
              </a:solidFill>
              <a:latin typeface="Assistant Regular"/>
            </a:endParaRPr>
          </a:p>
        </p:txBody>
      </p:sp>
      <p:grpSp>
        <p:nvGrpSpPr>
          <p:cNvPr id="9" name="Group 9"/>
          <p:cNvGrpSpPr/>
          <p:nvPr/>
        </p:nvGrpSpPr>
        <p:grpSpPr>
          <a:xfrm>
            <a:off x="2286000" y="2308660"/>
            <a:ext cx="7696200" cy="5779426"/>
            <a:chOff x="-519379" y="419100"/>
            <a:chExt cx="10261600" cy="7705901"/>
          </a:xfrm>
        </p:grpSpPr>
        <p:sp>
          <p:nvSpPr>
            <p:cNvPr id="10" name="TextBox 10"/>
            <p:cNvSpPr txBox="1"/>
            <p:nvPr/>
          </p:nvSpPr>
          <p:spPr>
            <a:xfrm>
              <a:off x="0" y="419100"/>
              <a:ext cx="8395540" cy="7202940"/>
            </a:xfrm>
            <a:prstGeom prst="rect">
              <a:avLst/>
            </a:prstGeom>
          </p:spPr>
          <p:txBody>
            <a:bodyPr lIns="0" tIns="0" rIns="0" bIns="0" rtlCol="0" anchor="t">
              <a:spAutoFit/>
            </a:bodyPr>
            <a:lstStyle/>
            <a:p>
              <a:pPr>
                <a:lnSpc>
                  <a:spcPts val="13504"/>
                </a:lnSpc>
              </a:pPr>
              <a:r>
                <a:rPr lang="fr-FR" sz="15005" dirty="0">
                  <a:solidFill>
                    <a:srgbClr val="777F8F"/>
                  </a:solidFill>
                  <a:latin typeface="League Gothic"/>
                </a:rPr>
                <a:t>S'INTÉGRER OU TROUVER SA PLACE</a:t>
              </a:r>
              <a:endParaRPr lang="en-US" sz="15005" dirty="0">
                <a:solidFill>
                  <a:srgbClr val="777F8F"/>
                </a:solidFill>
                <a:latin typeface="League Gothic"/>
              </a:endParaRPr>
            </a:p>
          </p:txBody>
        </p:sp>
        <p:sp>
          <p:nvSpPr>
            <p:cNvPr id="11" name="TextBox 11"/>
            <p:cNvSpPr txBox="1"/>
            <p:nvPr/>
          </p:nvSpPr>
          <p:spPr>
            <a:xfrm>
              <a:off x="-519379" y="7691890"/>
              <a:ext cx="10261600" cy="433111"/>
            </a:xfrm>
            <a:prstGeom prst="rect">
              <a:avLst/>
            </a:prstGeom>
          </p:spPr>
          <p:txBody>
            <a:bodyPr wrap="square" lIns="0" tIns="0" rIns="0" bIns="0" rtlCol="0" anchor="t">
              <a:spAutoFit/>
            </a:bodyPr>
            <a:lstStyle/>
            <a:p>
              <a:pPr>
                <a:lnSpc>
                  <a:spcPts val="2499"/>
                </a:lnSpc>
              </a:pPr>
              <a:r>
                <a:rPr lang="en-US" sz="2499" spc="874" dirty="0">
                  <a:solidFill>
                    <a:srgbClr val="575757"/>
                  </a:solidFill>
                  <a:latin typeface="Assistant Regular"/>
                </a:rPr>
                <a:t>PRINCIPAUX LIEUX À CHERCHER</a:t>
              </a:r>
            </a:p>
          </p:txBody>
        </p:sp>
      </p:grpSp>
      <p:sp>
        <p:nvSpPr>
          <p:cNvPr id="12" name="TextBox 12"/>
          <p:cNvSpPr txBox="1"/>
          <p:nvPr/>
        </p:nvSpPr>
        <p:spPr>
          <a:xfrm rot="-5400000">
            <a:off x="-2398029" y="4981600"/>
            <a:ext cx="6146764" cy="323800"/>
          </a:xfrm>
          <a:prstGeom prst="rect">
            <a:avLst/>
          </a:prstGeom>
        </p:spPr>
        <p:txBody>
          <a:bodyPr lIns="0" tIns="0" rIns="0" bIns="0" rtlCol="0" anchor="t">
            <a:spAutoFit/>
          </a:bodyPr>
          <a:lstStyle/>
          <a:p>
            <a:pPr algn="ctr">
              <a:lnSpc>
                <a:spcPts val="2499"/>
              </a:lnSpc>
            </a:pPr>
            <a:r>
              <a:rPr lang="en-US" sz="2499" spc="679" dirty="0">
                <a:solidFill>
                  <a:srgbClr val="FFFFFF"/>
                </a:solidFill>
                <a:latin typeface="Assistant Regular"/>
              </a:rPr>
              <a:t>RJFF Camp de </a:t>
            </a:r>
            <a:r>
              <a:rPr lang="en-US" sz="2499" spc="679" dirty="0" err="1">
                <a:solidFill>
                  <a:srgbClr val="FFFFFF"/>
                </a:solidFill>
                <a:latin typeface="Assistant Regular"/>
              </a:rPr>
              <a:t>carrières</a:t>
            </a:r>
            <a:endParaRPr lang="en-US" sz="2499" spc="679" dirty="0">
              <a:solidFill>
                <a:srgbClr val="FFFFFF"/>
              </a:solidFill>
              <a:latin typeface="Assistant Regular"/>
            </a:endParaRPr>
          </a:p>
        </p:txBody>
      </p:sp>
      <p:sp>
        <p:nvSpPr>
          <p:cNvPr id="14" name="Rectangle 2">
            <a:extLst>
              <a:ext uri="{FF2B5EF4-FFF2-40B4-BE49-F238E27FC236}">
                <a16:creationId xmlns:a16="http://schemas.microsoft.com/office/drawing/2014/main" id="{715FC0CA-2DC7-47DF-AA0C-2F80877519C1}"/>
              </a:ext>
            </a:extLst>
          </p:cNvPr>
          <p:cNvSpPr>
            <a:spLocks noChangeArrowheads="1"/>
          </p:cNvSpPr>
          <p:nvPr/>
        </p:nvSpPr>
        <p:spPr bwMode="auto">
          <a:xfrm>
            <a:off x="0" y="66063"/>
            <a:ext cx="65"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5184" y="992778"/>
            <a:ext cx="6571539" cy="8301444"/>
            <a:chOff x="0" y="0"/>
            <a:chExt cx="2809995" cy="3549704"/>
          </a:xfrm>
        </p:grpSpPr>
        <p:sp>
          <p:nvSpPr>
            <p:cNvPr id="3" name="Freeform 3"/>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949AA6"/>
            </a:solidFill>
          </p:spPr>
        </p:sp>
      </p:grpSp>
      <p:grpSp>
        <p:nvGrpSpPr>
          <p:cNvPr id="4" name="Group 4"/>
          <p:cNvGrpSpPr/>
          <p:nvPr/>
        </p:nvGrpSpPr>
        <p:grpSpPr>
          <a:xfrm>
            <a:off x="1820231" y="8765421"/>
            <a:ext cx="8301444" cy="1521579"/>
            <a:chOff x="0" y="0"/>
            <a:chExt cx="3549704" cy="650628"/>
          </a:xfrm>
        </p:grpSpPr>
        <p:sp>
          <p:nvSpPr>
            <p:cNvPr id="5" name="Freeform 5"/>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7E8DB"/>
            </a:solidFill>
          </p:spPr>
        </p:sp>
      </p:grpSp>
      <p:grpSp>
        <p:nvGrpSpPr>
          <p:cNvPr id="6" name="Group 6"/>
          <p:cNvGrpSpPr/>
          <p:nvPr/>
        </p:nvGrpSpPr>
        <p:grpSpPr>
          <a:xfrm>
            <a:off x="1820231" y="0"/>
            <a:ext cx="8301444" cy="1521579"/>
            <a:chOff x="0" y="0"/>
            <a:chExt cx="3549704" cy="650628"/>
          </a:xfrm>
        </p:grpSpPr>
        <p:sp>
          <p:nvSpPr>
            <p:cNvPr id="7" name="Freeform 7"/>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7E8DB"/>
            </a:solidFill>
          </p:spPr>
        </p:sp>
      </p:grpSp>
      <p:grpSp>
        <p:nvGrpSpPr>
          <p:cNvPr id="8" name="Group 8"/>
          <p:cNvGrpSpPr/>
          <p:nvPr/>
        </p:nvGrpSpPr>
        <p:grpSpPr>
          <a:xfrm rot="5400000">
            <a:off x="14776968" y="4918237"/>
            <a:ext cx="6571539" cy="450526"/>
            <a:chOff x="0" y="0"/>
            <a:chExt cx="2222965" cy="152400"/>
          </a:xfrm>
        </p:grpSpPr>
        <p:sp>
          <p:nvSpPr>
            <p:cNvPr id="9" name="Freeform 9"/>
            <p:cNvSpPr/>
            <p:nvPr/>
          </p:nvSpPr>
          <p:spPr>
            <a:xfrm>
              <a:off x="0" y="0"/>
              <a:ext cx="2222965" cy="152400"/>
            </a:xfrm>
            <a:custGeom>
              <a:avLst/>
              <a:gdLst/>
              <a:ahLst/>
              <a:cxnLst/>
              <a:rect l="l" t="t" r="r" b="b"/>
              <a:pathLst>
                <a:path w="2222965" h="152400">
                  <a:moveTo>
                    <a:pt x="0" y="0"/>
                  </a:moveTo>
                  <a:lnTo>
                    <a:pt x="2222965" y="0"/>
                  </a:lnTo>
                  <a:lnTo>
                    <a:pt x="2222965" y="152400"/>
                  </a:lnTo>
                  <a:lnTo>
                    <a:pt x="0" y="152400"/>
                  </a:lnTo>
                  <a:close/>
                </a:path>
              </a:pathLst>
            </a:custGeom>
            <a:solidFill>
              <a:srgbClr val="949AA6"/>
            </a:solidFill>
          </p:spPr>
        </p:sp>
      </p:grpSp>
      <p:sp>
        <p:nvSpPr>
          <p:cNvPr id="10" name="TextBox 10"/>
          <p:cNvSpPr txBox="1"/>
          <p:nvPr/>
        </p:nvSpPr>
        <p:spPr>
          <a:xfrm>
            <a:off x="10515600" y="297160"/>
            <a:ext cx="6781800" cy="9702400"/>
          </a:xfrm>
          <a:prstGeom prst="rect">
            <a:avLst/>
          </a:prstGeom>
        </p:spPr>
        <p:txBody>
          <a:bodyPr wrap="square" lIns="0" tIns="0" rIns="0" bIns="0" rtlCol="0" anchor="t">
            <a:spAutoFit/>
          </a:bodyPr>
          <a:lstStyle/>
          <a:p>
            <a:pPr>
              <a:lnSpc>
                <a:spcPts val="3999"/>
              </a:lnSpc>
            </a:pPr>
            <a:r>
              <a:rPr lang="fr-FR" sz="2499" spc="74" dirty="0">
                <a:solidFill>
                  <a:srgbClr val="575757"/>
                </a:solidFill>
                <a:latin typeface="Assistant Regular"/>
              </a:rPr>
              <a:t>Passez par les étapes du Créateur de CV, même si vous avez un CV.    Saisissez le titre de l'emploi que vous occupez et vous aurez la possibilité de consulter les tâches et les compétences généralement associées à cet emploi.</a:t>
            </a:r>
          </a:p>
          <a:p>
            <a:pPr>
              <a:lnSpc>
                <a:spcPts val="3999"/>
              </a:lnSpc>
            </a:pPr>
            <a:endParaRPr lang="en-US" sz="2499" spc="74" dirty="0">
              <a:solidFill>
                <a:srgbClr val="575757"/>
              </a:solidFill>
              <a:latin typeface="Assistant Regular"/>
            </a:endParaRPr>
          </a:p>
          <a:p>
            <a:pPr>
              <a:lnSpc>
                <a:spcPts val="3999"/>
              </a:lnSpc>
            </a:pPr>
            <a:r>
              <a:rPr lang="fr-FR" sz="2499" spc="74" dirty="0">
                <a:solidFill>
                  <a:srgbClr val="575757"/>
                </a:solidFill>
                <a:latin typeface="Assistant Regular"/>
              </a:rPr>
              <a:t>Ensuite, dans </a:t>
            </a:r>
            <a:r>
              <a:rPr lang="fr-FR" sz="2499" spc="74" dirty="0" err="1">
                <a:solidFill>
                  <a:srgbClr val="575757"/>
                </a:solidFill>
                <a:latin typeface="Assistant Regular"/>
              </a:rPr>
              <a:t>Resume</a:t>
            </a:r>
            <a:r>
              <a:rPr lang="fr-FR" sz="2499" spc="74" dirty="0">
                <a:solidFill>
                  <a:srgbClr val="575757"/>
                </a:solidFill>
                <a:latin typeface="Assistant Regular"/>
              </a:rPr>
              <a:t> </a:t>
            </a:r>
            <a:r>
              <a:rPr lang="fr-FR" sz="2499" spc="74" dirty="0" err="1">
                <a:solidFill>
                  <a:srgbClr val="575757"/>
                </a:solidFill>
                <a:latin typeface="Assistant Regular"/>
              </a:rPr>
              <a:t>Optimizer</a:t>
            </a:r>
            <a:r>
              <a:rPr lang="fr-FR" sz="2499" spc="74" dirty="0">
                <a:solidFill>
                  <a:srgbClr val="575757"/>
                </a:solidFill>
                <a:latin typeface="Assistant Regular"/>
              </a:rPr>
              <a:t>, vous pouvez choisir le type de travail que vous voulez faire.  Il vous indiquera les compétences que vous devez inclure dans votre CV et qui sont nécessaires pour le poste souhaité.</a:t>
            </a:r>
          </a:p>
          <a:p>
            <a:pPr>
              <a:lnSpc>
                <a:spcPts val="3999"/>
              </a:lnSpc>
            </a:pPr>
            <a:endParaRPr lang="en-US" sz="2499" spc="74" dirty="0">
              <a:solidFill>
                <a:srgbClr val="575757"/>
              </a:solidFill>
              <a:latin typeface="Assistant Regular"/>
            </a:endParaRPr>
          </a:p>
          <a:p>
            <a:pPr>
              <a:lnSpc>
                <a:spcPts val="3999"/>
              </a:lnSpc>
            </a:pPr>
            <a:r>
              <a:rPr lang="en-US" sz="2499" spc="74" dirty="0">
                <a:solidFill>
                  <a:srgbClr val="575757"/>
                </a:solidFill>
                <a:latin typeface="Assistant Regular"/>
              </a:rPr>
              <a:t>OR</a:t>
            </a:r>
          </a:p>
          <a:p>
            <a:pPr>
              <a:lnSpc>
                <a:spcPts val="3999"/>
              </a:lnSpc>
            </a:pPr>
            <a:endParaRPr lang="en-US" sz="2499" spc="74" dirty="0">
              <a:solidFill>
                <a:srgbClr val="575757"/>
              </a:solidFill>
              <a:latin typeface="Assistant Regular"/>
            </a:endParaRPr>
          </a:p>
          <a:p>
            <a:pPr>
              <a:lnSpc>
                <a:spcPts val="3999"/>
              </a:lnSpc>
            </a:pPr>
            <a:r>
              <a:rPr lang="fr-FR" sz="2499" spc="74" dirty="0">
                <a:solidFill>
                  <a:srgbClr val="575757"/>
                </a:solidFill>
                <a:latin typeface="Assistant Regular"/>
              </a:rPr>
              <a:t>Faites un copier-coller de votre propre CV et le logiciel fera ressortir les compétences à partir des tâches, des titres de poste et de la formation.</a:t>
            </a:r>
            <a:endParaRPr lang="en-US" sz="2499" spc="74" dirty="0">
              <a:solidFill>
                <a:srgbClr val="575757"/>
              </a:solidFill>
              <a:latin typeface="Assistant Regular"/>
            </a:endParaRPr>
          </a:p>
        </p:txBody>
      </p:sp>
      <p:grpSp>
        <p:nvGrpSpPr>
          <p:cNvPr id="11" name="Group 11"/>
          <p:cNvGrpSpPr/>
          <p:nvPr/>
        </p:nvGrpSpPr>
        <p:grpSpPr>
          <a:xfrm>
            <a:off x="2675534" y="4023606"/>
            <a:ext cx="6334755" cy="2349532"/>
            <a:chOff x="0" y="419100"/>
            <a:chExt cx="8446340" cy="3132710"/>
          </a:xfrm>
        </p:grpSpPr>
        <p:sp>
          <p:nvSpPr>
            <p:cNvPr id="12" name="TextBox 12"/>
            <p:cNvSpPr txBox="1"/>
            <p:nvPr/>
          </p:nvSpPr>
          <p:spPr>
            <a:xfrm>
              <a:off x="0" y="419100"/>
              <a:ext cx="8395540" cy="2629749"/>
            </a:xfrm>
            <a:prstGeom prst="rect">
              <a:avLst/>
            </a:prstGeom>
          </p:spPr>
          <p:txBody>
            <a:bodyPr lIns="0" tIns="0" rIns="0" bIns="0" rtlCol="0" anchor="t">
              <a:spAutoFit/>
            </a:bodyPr>
            <a:lstStyle/>
            <a:p>
              <a:pPr>
                <a:lnSpc>
                  <a:spcPts val="13504"/>
                </a:lnSpc>
              </a:pPr>
              <a:r>
                <a:rPr lang="en-US" sz="15005">
                  <a:solidFill>
                    <a:srgbClr val="FFFFFF"/>
                  </a:solidFill>
                  <a:latin typeface="League Gothic"/>
                </a:rPr>
                <a:t>EMSI</a:t>
              </a:r>
            </a:p>
          </p:txBody>
        </p:sp>
        <p:sp>
          <p:nvSpPr>
            <p:cNvPr id="13" name="TextBox 13"/>
            <p:cNvSpPr txBox="1"/>
            <p:nvPr/>
          </p:nvSpPr>
          <p:spPr>
            <a:xfrm>
              <a:off x="0" y="3118699"/>
              <a:ext cx="8446340" cy="433111"/>
            </a:xfrm>
            <a:prstGeom prst="rect">
              <a:avLst/>
            </a:prstGeom>
          </p:spPr>
          <p:txBody>
            <a:bodyPr wrap="square" lIns="0" tIns="0" rIns="0" bIns="0" rtlCol="0" anchor="t">
              <a:spAutoFit/>
            </a:bodyPr>
            <a:lstStyle/>
            <a:p>
              <a:pPr>
                <a:lnSpc>
                  <a:spcPts val="2499"/>
                </a:lnSpc>
              </a:pPr>
              <a:r>
                <a:rPr lang="en-US" sz="2499" spc="874" dirty="0">
                  <a:solidFill>
                    <a:srgbClr val="FFFFFF"/>
                  </a:solidFill>
                  <a:latin typeface="Assistant Regular"/>
                </a:rPr>
                <a:t>RESSOURCES</a:t>
              </a:r>
            </a:p>
          </p:txBody>
        </p:sp>
      </p:grpSp>
      <p:sp>
        <p:nvSpPr>
          <p:cNvPr id="14" name="TextBox 14"/>
          <p:cNvSpPr txBox="1"/>
          <p:nvPr/>
        </p:nvSpPr>
        <p:spPr>
          <a:xfrm>
            <a:off x="2704109" y="9392885"/>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SKILLS.EMSIDATA.COM</a:t>
            </a:r>
          </a:p>
        </p:txBody>
      </p:sp>
      <p:sp>
        <p:nvSpPr>
          <p:cNvPr id="15" name="TextBox 15"/>
          <p:cNvSpPr txBox="1"/>
          <p:nvPr/>
        </p:nvSpPr>
        <p:spPr>
          <a:xfrm>
            <a:off x="2675534" y="757361"/>
            <a:ext cx="6146764" cy="323800"/>
          </a:xfrm>
          <a:prstGeom prst="rect">
            <a:avLst/>
          </a:prstGeom>
        </p:spPr>
        <p:txBody>
          <a:bodyPr lIns="0" tIns="0" rIns="0" bIns="0" rtlCol="0" anchor="t">
            <a:spAutoFit/>
          </a:bodyPr>
          <a:lstStyle/>
          <a:p>
            <a:pPr>
              <a:lnSpc>
                <a:spcPts val="2499"/>
              </a:lnSpc>
            </a:pPr>
            <a:r>
              <a:rPr lang="en-US" sz="2499" spc="874" dirty="0">
                <a:solidFill>
                  <a:srgbClr val="777F8F"/>
                </a:solidFill>
                <a:latin typeface="Assistant Regular"/>
              </a:rPr>
              <a:t>OUTIL GRATUIT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8DB"/>
        </a:solidFill>
        <a:effectLst/>
      </p:bgPr>
    </p:bg>
    <p:spTree>
      <p:nvGrpSpPr>
        <p:cNvPr id="1" name=""/>
        <p:cNvGrpSpPr/>
        <p:nvPr/>
      </p:nvGrpSpPr>
      <p:grpSpPr>
        <a:xfrm>
          <a:off x="0" y="0"/>
          <a:ext cx="0" cy="0"/>
          <a:chOff x="0" y="0"/>
          <a:chExt cx="0" cy="0"/>
        </a:xfrm>
      </p:grpSpPr>
      <p:grpSp>
        <p:nvGrpSpPr>
          <p:cNvPr id="2" name="Group 2"/>
          <p:cNvGrpSpPr/>
          <p:nvPr/>
        </p:nvGrpSpPr>
        <p:grpSpPr>
          <a:xfrm>
            <a:off x="10042828" y="0"/>
            <a:ext cx="6735345" cy="5811985"/>
            <a:chOff x="0" y="0"/>
            <a:chExt cx="2880038" cy="2485209"/>
          </a:xfrm>
        </p:grpSpPr>
        <p:sp>
          <p:nvSpPr>
            <p:cNvPr id="3" name="Freeform 3"/>
            <p:cNvSpPr/>
            <p:nvPr/>
          </p:nvSpPr>
          <p:spPr>
            <a:xfrm>
              <a:off x="0" y="0"/>
              <a:ext cx="2880038" cy="2485209"/>
            </a:xfrm>
            <a:custGeom>
              <a:avLst/>
              <a:gdLst/>
              <a:ahLst/>
              <a:cxnLst/>
              <a:rect l="l" t="t" r="r" b="b"/>
              <a:pathLst>
                <a:path w="2880038" h="2485209">
                  <a:moveTo>
                    <a:pt x="0" y="0"/>
                  </a:moveTo>
                  <a:lnTo>
                    <a:pt x="2880038" y="0"/>
                  </a:lnTo>
                  <a:lnTo>
                    <a:pt x="2880038" y="2485209"/>
                  </a:lnTo>
                  <a:lnTo>
                    <a:pt x="0" y="2485209"/>
                  </a:lnTo>
                  <a:close/>
                </a:path>
              </a:pathLst>
            </a:custGeom>
            <a:solidFill>
              <a:srgbClr val="FFFFFF"/>
            </a:solidFill>
          </p:spPr>
        </p:sp>
      </p:grpSp>
      <p:grpSp>
        <p:nvGrpSpPr>
          <p:cNvPr id="4" name="Group 4"/>
          <p:cNvGrpSpPr/>
          <p:nvPr/>
        </p:nvGrpSpPr>
        <p:grpSpPr>
          <a:xfrm>
            <a:off x="10249448" y="1103681"/>
            <a:ext cx="6389331" cy="3604623"/>
            <a:chOff x="0" y="0"/>
            <a:chExt cx="8519108" cy="4806164"/>
          </a:xfrm>
        </p:grpSpPr>
        <p:pic>
          <p:nvPicPr>
            <p:cNvPr id="5" name="Picture 5"/>
            <p:cNvPicPr>
              <a:picLocks noChangeAspect="1"/>
            </p:cNvPicPr>
            <p:nvPr/>
          </p:nvPicPr>
          <p:blipFill>
            <a:blip r:embed="rId2"/>
            <a:srcRect l="478" r="478"/>
            <a:stretch>
              <a:fillRect/>
            </a:stretch>
          </p:blipFill>
          <p:spPr>
            <a:xfrm>
              <a:off x="0" y="0"/>
              <a:ext cx="8519108" cy="4806164"/>
            </a:xfrm>
            <a:prstGeom prst="rect">
              <a:avLst/>
            </a:prstGeom>
          </p:spPr>
        </p:pic>
      </p:grpSp>
      <p:grpSp>
        <p:nvGrpSpPr>
          <p:cNvPr id="6" name="Group 6"/>
          <p:cNvGrpSpPr/>
          <p:nvPr/>
        </p:nvGrpSpPr>
        <p:grpSpPr>
          <a:xfrm rot="5400000">
            <a:off x="2270005" y="992778"/>
            <a:ext cx="6571539" cy="8301444"/>
            <a:chOff x="0" y="0"/>
            <a:chExt cx="2809995" cy="3549704"/>
          </a:xfrm>
        </p:grpSpPr>
        <p:sp>
          <p:nvSpPr>
            <p:cNvPr id="7" name="Freeform 7"/>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949AA6"/>
            </a:solidFill>
          </p:spPr>
        </p:sp>
      </p:grpSp>
      <p:grpSp>
        <p:nvGrpSpPr>
          <p:cNvPr id="8" name="Group 8"/>
          <p:cNvGrpSpPr/>
          <p:nvPr/>
        </p:nvGrpSpPr>
        <p:grpSpPr>
          <a:xfrm>
            <a:off x="1405052" y="8765421"/>
            <a:ext cx="8301444" cy="1521579"/>
            <a:chOff x="0" y="0"/>
            <a:chExt cx="3549704" cy="650628"/>
          </a:xfrm>
        </p:grpSpPr>
        <p:sp>
          <p:nvSpPr>
            <p:cNvPr id="9" name="Freeform 9"/>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FFFFF"/>
            </a:solidFill>
          </p:spPr>
        </p:sp>
      </p:grpSp>
      <p:grpSp>
        <p:nvGrpSpPr>
          <p:cNvPr id="10" name="Group 10"/>
          <p:cNvGrpSpPr/>
          <p:nvPr/>
        </p:nvGrpSpPr>
        <p:grpSpPr>
          <a:xfrm>
            <a:off x="10042828" y="6138415"/>
            <a:ext cx="6735345" cy="4148585"/>
            <a:chOff x="0" y="0"/>
            <a:chExt cx="2880038" cy="1773938"/>
          </a:xfrm>
        </p:grpSpPr>
        <p:sp>
          <p:nvSpPr>
            <p:cNvPr id="11" name="Freeform 11"/>
            <p:cNvSpPr/>
            <p:nvPr/>
          </p:nvSpPr>
          <p:spPr>
            <a:xfrm>
              <a:off x="0" y="0"/>
              <a:ext cx="2880038" cy="1773938"/>
            </a:xfrm>
            <a:custGeom>
              <a:avLst/>
              <a:gdLst/>
              <a:ahLst/>
              <a:cxnLst/>
              <a:rect l="l" t="t" r="r" b="b"/>
              <a:pathLst>
                <a:path w="2880038" h="1773938">
                  <a:moveTo>
                    <a:pt x="0" y="0"/>
                  </a:moveTo>
                  <a:lnTo>
                    <a:pt x="2880038" y="0"/>
                  </a:lnTo>
                  <a:lnTo>
                    <a:pt x="2880038" y="1773938"/>
                  </a:lnTo>
                  <a:lnTo>
                    <a:pt x="0" y="1773938"/>
                  </a:lnTo>
                  <a:close/>
                </a:path>
              </a:pathLst>
            </a:custGeom>
            <a:solidFill>
              <a:srgbClr val="FFFFFF"/>
            </a:solidFill>
          </p:spPr>
        </p:sp>
      </p:grpSp>
      <p:grpSp>
        <p:nvGrpSpPr>
          <p:cNvPr id="12" name="Group 12"/>
          <p:cNvGrpSpPr/>
          <p:nvPr/>
        </p:nvGrpSpPr>
        <p:grpSpPr>
          <a:xfrm>
            <a:off x="1405052" y="0"/>
            <a:ext cx="8301444" cy="1521579"/>
            <a:chOff x="0" y="0"/>
            <a:chExt cx="3549704" cy="650628"/>
          </a:xfrm>
        </p:grpSpPr>
        <p:sp>
          <p:nvSpPr>
            <p:cNvPr id="13" name="Freeform 13"/>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FFFFF"/>
            </a:solidFill>
          </p:spPr>
        </p:sp>
      </p:grpSp>
      <p:sp>
        <p:nvSpPr>
          <p:cNvPr id="14" name="TextBox 14"/>
          <p:cNvSpPr txBox="1"/>
          <p:nvPr/>
        </p:nvSpPr>
        <p:spPr>
          <a:xfrm>
            <a:off x="10215834" y="6164647"/>
            <a:ext cx="6389331" cy="4059829"/>
          </a:xfrm>
          <a:prstGeom prst="rect">
            <a:avLst/>
          </a:prstGeom>
        </p:spPr>
        <p:txBody>
          <a:bodyPr wrap="square" lIns="0" tIns="0" rIns="0" bIns="0" rtlCol="0" anchor="t">
            <a:spAutoFit/>
          </a:bodyPr>
          <a:lstStyle/>
          <a:p>
            <a:pPr>
              <a:lnSpc>
                <a:spcPts val="3999"/>
              </a:lnSpc>
            </a:pPr>
            <a:r>
              <a:rPr lang="fr-FR" sz="2499" spc="74" dirty="0">
                <a:solidFill>
                  <a:srgbClr val="575757"/>
                </a:solidFill>
                <a:latin typeface="Assistant Regular"/>
              </a:rPr>
              <a:t>J'AIME CELA PARCE QUE CE N'EST PAS NÉCESSAIREMENT LIÉ AU TRAVAIL, MAIS À QUI JE SUIS ET AVEC QUI JE TRAVAILLE BIEN. UNE PARTIE DE CETTE MODERNISATION DE LA FAÇON DONT NOUS CHERCHONS À NOUS ADAPTER CONSISTE À RAPPROCHER CE QUE NOUS SOMMES ET CE QUE NOUS FAISONS DANS LA VIE.</a:t>
            </a:r>
            <a:endParaRPr lang="en-US" sz="2499" spc="74" dirty="0">
              <a:solidFill>
                <a:srgbClr val="575757"/>
              </a:solidFill>
              <a:latin typeface="Assistant Regular"/>
            </a:endParaRPr>
          </a:p>
        </p:txBody>
      </p:sp>
      <p:grpSp>
        <p:nvGrpSpPr>
          <p:cNvPr id="15" name="Group 15"/>
          <p:cNvGrpSpPr/>
          <p:nvPr/>
        </p:nvGrpSpPr>
        <p:grpSpPr>
          <a:xfrm>
            <a:off x="2260355" y="1835610"/>
            <a:ext cx="6334755" cy="6424455"/>
            <a:chOff x="0" y="0"/>
            <a:chExt cx="8446340" cy="8565941"/>
          </a:xfrm>
        </p:grpSpPr>
        <p:sp>
          <p:nvSpPr>
            <p:cNvPr id="16" name="TextBox 16"/>
            <p:cNvSpPr txBox="1"/>
            <p:nvPr/>
          </p:nvSpPr>
          <p:spPr>
            <a:xfrm>
              <a:off x="0" y="419100"/>
              <a:ext cx="8395540" cy="7202940"/>
            </a:xfrm>
            <a:prstGeom prst="rect">
              <a:avLst/>
            </a:prstGeom>
          </p:spPr>
          <p:txBody>
            <a:bodyPr lIns="0" tIns="0" rIns="0" bIns="0" rtlCol="0" anchor="t">
              <a:spAutoFit/>
            </a:bodyPr>
            <a:lstStyle/>
            <a:p>
              <a:pPr>
                <a:lnSpc>
                  <a:spcPts val="13504"/>
                </a:lnSpc>
              </a:pPr>
              <a:r>
                <a:rPr lang="en-US" sz="15005" dirty="0">
                  <a:solidFill>
                    <a:srgbClr val="FFFFFF"/>
                  </a:solidFill>
                  <a:latin typeface="League Gothic"/>
                </a:rPr>
                <a:t>ADOBE TYPES CREATIFS</a:t>
              </a:r>
            </a:p>
          </p:txBody>
        </p:sp>
        <p:sp>
          <p:nvSpPr>
            <p:cNvPr id="17" name="TextBox 17"/>
            <p:cNvSpPr txBox="1"/>
            <p:nvPr/>
          </p:nvSpPr>
          <p:spPr>
            <a:xfrm>
              <a:off x="50800" y="7691890"/>
              <a:ext cx="8395540" cy="874050"/>
            </a:xfrm>
            <a:prstGeom prst="rect">
              <a:avLst/>
            </a:prstGeom>
          </p:spPr>
          <p:txBody>
            <a:bodyPr lIns="0" tIns="0" rIns="0" bIns="0" rtlCol="0" anchor="t">
              <a:spAutoFit/>
            </a:bodyPr>
            <a:lstStyle/>
            <a:p>
              <a:pPr>
                <a:lnSpc>
                  <a:spcPts val="2499"/>
                </a:lnSpc>
              </a:pPr>
              <a:r>
                <a:rPr lang="fr-FR" sz="2499" spc="874" dirty="0">
                  <a:solidFill>
                    <a:srgbClr val="FFFFFF"/>
                  </a:solidFill>
                  <a:latin typeface="Assistant Regular"/>
                </a:rPr>
                <a:t>QUEL EST NOTRE STYLE DE CRÉATION</a:t>
              </a:r>
              <a:endParaRPr lang="en-US" sz="2499" spc="874" dirty="0">
                <a:solidFill>
                  <a:srgbClr val="FFFFFF"/>
                </a:solidFill>
                <a:latin typeface="Assistant Regular"/>
              </a:endParaRPr>
            </a:p>
          </p:txBody>
        </p:sp>
      </p:grpSp>
      <p:sp>
        <p:nvSpPr>
          <p:cNvPr id="18" name="TextBox 18"/>
          <p:cNvSpPr txBox="1"/>
          <p:nvPr/>
        </p:nvSpPr>
        <p:spPr>
          <a:xfrm>
            <a:off x="2288930" y="627465"/>
            <a:ext cx="6146764" cy="323800"/>
          </a:xfrm>
          <a:prstGeom prst="rect">
            <a:avLst/>
          </a:prstGeom>
        </p:spPr>
        <p:txBody>
          <a:bodyPr lIns="0" tIns="0" rIns="0" bIns="0" rtlCol="0" anchor="t">
            <a:spAutoFit/>
          </a:bodyPr>
          <a:lstStyle/>
          <a:p>
            <a:pPr>
              <a:lnSpc>
                <a:spcPts val="2499"/>
              </a:lnSpc>
            </a:pPr>
            <a:r>
              <a:rPr lang="en-US" sz="2499" spc="874" dirty="0">
                <a:solidFill>
                  <a:srgbClr val="777F8F"/>
                </a:solidFill>
                <a:latin typeface="Assistant Regular"/>
              </a:rPr>
              <a:t>OUTIL GRATUIT</a:t>
            </a:r>
          </a:p>
        </p:txBody>
      </p:sp>
      <p:sp>
        <p:nvSpPr>
          <p:cNvPr id="19" name="TextBox 19"/>
          <p:cNvSpPr txBox="1"/>
          <p:nvPr/>
        </p:nvSpPr>
        <p:spPr>
          <a:xfrm>
            <a:off x="2288930" y="9392885"/>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MYCREATIVETYPE.COM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62" y="0"/>
            <a:ext cx="13336524" cy="10287000"/>
            <a:chOff x="0" y="0"/>
            <a:chExt cx="17782032" cy="13716000"/>
          </a:xfrm>
        </p:grpSpPr>
        <p:pic>
          <p:nvPicPr>
            <p:cNvPr id="3" name="Picture 3"/>
            <p:cNvPicPr>
              <a:picLocks noChangeAspect="1"/>
            </p:cNvPicPr>
            <p:nvPr/>
          </p:nvPicPr>
          <p:blipFill>
            <a:blip r:embed="rId2"/>
            <a:srcRect l="401" r="17756"/>
            <a:stretch>
              <a:fillRect/>
            </a:stretch>
          </p:blipFill>
          <p:spPr>
            <a:xfrm>
              <a:off x="0" y="0"/>
              <a:ext cx="17782032" cy="13716000"/>
            </a:xfrm>
            <a:prstGeom prst="rect">
              <a:avLst/>
            </a:prstGeom>
          </p:spPr>
        </p:pic>
      </p:grpSp>
      <p:grpSp>
        <p:nvGrpSpPr>
          <p:cNvPr id="4" name="Group 4"/>
          <p:cNvGrpSpPr/>
          <p:nvPr/>
        </p:nvGrpSpPr>
        <p:grpSpPr>
          <a:xfrm rot="5400000">
            <a:off x="10830991" y="972260"/>
            <a:ext cx="6571539" cy="8342479"/>
            <a:chOff x="0" y="0"/>
            <a:chExt cx="2809995" cy="3567250"/>
          </a:xfrm>
        </p:grpSpPr>
        <p:sp>
          <p:nvSpPr>
            <p:cNvPr id="5" name="Freeform 5"/>
            <p:cNvSpPr/>
            <p:nvPr/>
          </p:nvSpPr>
          <p:spPr>
            <a:xfrm>
              <a:off x="0" y="0"/>
              <a:ext cx="2809995" cy="3567250"/>
            </a:xfrm>
            <a:custGeom>
              <a:avLst/>
              <a:gdLst/>
              <a:ahLst/>
              <a:cxnLst/>
              <a:rect l="l" t="t" r="r" b="b"/>
              <a:pathLst>
                <a:path w="2809995" h="3567250">
                  <a:moveTo>
                    <a:pt x="0" y="0"/>
                  </a:moveTo>
                  <a:lnTo>
                    <a:pt x="2809995" y="0"/>
                  </a:lnTo>
                  <a:lnTo>
                    <a:pt x="2809995" y="3567250"/>
                  </a:lnTo>
                  <a:lnTo>
                    <a:pt x="0" y="3567250"/>
                  </a:lnTo>
                  <a:close/>
                </a:path>
              </a:pathLst>
            </a:custGeom>
            <a:solidFill>
              <a:srgbClr val="949AA6"/>
            </a:solidFill>
          </p:spPr>
        </p:sp>
      </p:grpSp>
      <p:grpSp>
        <p:nvGrpSpPr>
          <p:cNvPr id="6" name="Group 6"/>
          <p:cNvGrpSpPr/>
          <p:nvPr/>
        </p:nvGrpSpPr>
        <p:grpSpPr>
          <a:xfrm>
            <a:off x="3297527" y="8250215"/>
            <a:ext cx="6735345" cy="1754468"/>
            <a:chOff x="0" y="0"/>
            <a:chExt cx="2880038" cy="750212"/>
          </a:xfrm>
        </p:grpSpPr>
        <p:sp>
          <p:nvSpPr>
            <p:cNvPr id="7" name="Freeform 7"/>
            <p:cNvSpPr/>
            <p:nvPr/>
          </p:nvSpPr>
          <p:spPr>
            <a:xfrm>
              <a:off x="0" y="0"/>
              <a:ext cx="2880038" cy="750212"/>
            </a:xfrm>
            <a:custGeom>
              <a:avLst/>
              <a:gdLst/>
              <a:ahLst/>
              <a:cxnLst/>
              <a:rect l="l" t="t" r="r" b="b"/>
              <a:pathLst>
                <a:path w="2880038" h="750212">
                  <a:moveTo>
                    <a:pt x="0" y="0"/>
                  </a:moveTo>
                  <a:lnTo>
                    <a:pt x="2880038" y="0"/>
                  </a:lnTo>
                  <a:lnTo>
                    <a:pt x="2880038" y="750212"/>
                  </a:lnTo>
                  <a:lnTo>
                    <a:pt x="0" y="750212"/>
                  </a:lnTo>
                  <a:close/>
                </a:path>
              </a:pathLst>
            </a:custGeom>
            <a:solidFill>
              <a:srgbClr val="FFFFFF"/>
            </a:solidFill>
          </p:spPr>
        </p:sp>
      </p:grpSp>
      <p:sp>
        <p:nvSpPr>
          <p:cNvPr id="8" name="TextBox 8"/>
          <p:cNvSpPr txBox="1"/>
          <p:nvPr/>
        </p:nvSpPr>
        <p:spPr>
          <a:xfrm>
            <a:off x="4478034" y="8597422"/>
            <a:ext cx="4374331" cy="974329"/>
          </a:xfrm>
          <a:prstGeom prst="rect">
            <a:avLst/>
          </a:prstGeom>
        </p:spPr>
        <p:txBody>
          <a:bodyPr lIns="0" tIns="0" rIns="0" bIns="0" rtlCol="0" anchor="t">
            <a:spAutoFit/>
          </a:bodyPr>
          <a:lstStyle/>
          <a:p>
            <a:pPr>
              <a:lnSpc>
                <a:spcPts val="3999"/>
              </a:lnSpc>
            </a:pPr>
            <a:r>
              <a:rPr lang="en-US" sz="2499" spc="74" dirty="0">
                <a:solidFill>
                  <a:srgbClr val="575757"/>
                </a:solidFill>
                <a:latin typeface="Assistant Regular"/>
              </a:rPr>
              <a:t>CRÉER UN PROFIL GRATUIT PLUM.IO/JOB-SEEKERS</a:t>
            </a:r>
          </a:p>
        </p:txBody>
      </p:sp>
      <p:grpSp>
        <p:nvGrpSpPr>
          <p:cNvPr id="9" name="Group 9"/>
          <p:cNvGrpSpPr/>
          <p:nvPr/>
        </p:nvGrpSpPr>
        <p:grpSpPr>
          <a:xfrm>
            <a:off x="10928866" y="3388706"/>
            <a:ext cx="6334755" cy="4273136"/>
            <a:chOff x="0" y="419100"/>
            <a:chExt cx="8446340" cy="5697513"/>
          </a:xfrm>
        </p:grpSpPr>
        <p:sp>
          <p:nvSpPr>
            <p:cNvPr id="10" name="TextBox 10"/>
            <p:cNvSpPr txBox="1"/>
            <p:nvPr/>
          </p:nvSpPr>
          <p:spPr>
            <a:xfrm>
              <a:off x="0" y="419100"/>
              <a:ext cx="8395540" cy="2629749"/>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PLUM</a:t>
              </a:r>
            </a:p>
          </p:txBody>
        </p:sp>
        <p:sp>
          <p:nvSpPr>
            <p:cNvPr id="11" name="TextBox 11"/>
            <p:cNvSpPr txBox="1"/>
            <p:nvPr/>
          </p:nvSpPr>
          <p:spPr>
            <a:xfrm>
              <a:off x="50800" y="3118699"/>
              <a:ext cx="8395540" cy="2997914"/>
            </a:xfrm>
            <a:prstGeom prst="rect">
              <a:avLst/>
            </a:prstGeom>
          </p:spPr>
          <p:txBody>
            <a:bodyPr lIns="0" tIns="0" rIns="0" bIns="0" rtlCol="0" anchor="t">
              <a:spAutoFit/>
            </a:bodyPr>
            <a:lstStyle/>
            <a:p>
              <a:pPr>
                <a:lnSpc>
                  <a:spcPts val="2499"/>
                </a:lnSpc>
              </a:pPr>
              <a:r>
                <a:rPr lang="fr-FR" sz="2499" spc="874" dirty="0">
                  <a:solidFill>
                    <a:srgbClr val="FFFFFF"/>
                  </a:solidFill>
                  <a:latin typeface="Assistant Regular"/>
                </a:rPr>
                <a:t>LE SLOGAN DE L'ENTREPRISE EST "VOUS ÊTES PLUS QUE VOTRE CV", MAIS CE DOCUMENT PEUT VOUS ÊTRE UTILE DANS VOTRE BOÎTE À OUTILS DE CV.</a:t>
              </a:r>
              <a:endParaRPr lang="en-US" sz="2499" spc="874" dirty="0">
                <a:solidFill>
                  <a:srgbClr val="FFFFFF"/>
                </a:solidFill>
                <a:latin typeface="Assistant Regul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9AA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40680" y="3339680"/>
            <a:ext cx="10287000" cy="3607639"/>
            <a:chOff x="0" y="0"/>
            <a:chExt cx="4398729" cy="1542629"/>
          </a:xfrm>
        </p:grpSpPr>
        <p:sp>
          <p:nvSpPr>
            <p:cNvPr id="3" name="Freeform 3"/>
            <p:cNvSpPr/>
            <p:nvPr/>
          </p:nvSpPr>
          <p:spPr>
            <a:xfrm>
              <a:off x="0" y="0"/>
              <a:ext cx="4398728" cy="1542629"/>
            </a:xfrm>
            <a:custGeom>
              <a:avLst/>
              <a:gdLst/>
              <a:ahLst/>
              <a:cxnLst/>
              <a:rect l="l" t="t" r="r" b="b"/>
              <a:pathLst>
                <a:path w="4398728" h="1542629">
                  <a:moveTo>
                    <a:pt x="0" y="0"/>
                  </a:moveTo>
                  <a:lnTo>
                    <a:pt x="4398728" y="0"/>
                  </a:lnTo>
                  <a:lnTo>
                    <a:pt x="4398728" y="1542629"/>
                  </a:lnTo>
                  <a:lnTo>
                    <a:pt x="0" y="1542629"/>
                  </a:lnTo>
                  <a:close/>
                </a:path>
              </a:pathLst>
            </a:custGeom>
            <a:solidFill>
              <a:srgbClr val="F7E8DB"/>
            </a:solidFill>
          </p:spPr>
        </p:sp>
      </p:grpSp>
      <p:grpSp>
        <p:nvGrpSpPr>
          <p:cNvPr id="4" name="Group 4"/>
          <p:cNvGrpSpPr/>
          <p:nvPr/>
        </p:nvGrpSpPr>
        <p:grpSpPr>
          <a:xfrm>
            <a:off x="11072721" y="2082589"/>
            <a:ext cx="7215279" cy="5930496"/>
            <a:chOff x="0" y="0"/>
            <a:chExt cx="3085258" cy="2535885"/>
          </a:xfrm>
        </p:grpSpPr>
        <p:sp>
          <p:nvSpPr>
            <p:cNvPr id="5" name="Freeform 5"/>
            <p:cNvSpPr/>
            <p:nvPr/>
          </p:nvSpPr>
          <p:spPr>
            <a:xfrm>
              <a:off x="0" y="0"/>
              <a:ext cx="3085258" cy="2535885"/>
            </a:xfrm>
            <a:custGeom>
              <a:avLst/>
              <a:gdLst/>
              <a:ahLst/>
              <a:cxnLst/>
              <a:rect l="l" t="t" r="r" b="b"/>
              <a:pathLst>
                <a:path w="3085258" h="2535885">
                  <a:moveTo>
                    <a:pt x="0" y="0"/>
                  </a:moveTo>
                  <a:lnTo>
                    <a:pt x="3085258" y="0"/>
                  </a:lnTo>
                  <a:lnTo>
                    <a:pt x="3085258" y="2535885"/>
                  </a:lnTo>
                  <a:lnTo>
                    <a:pt x="0" y="2535885"/>
                  </a:lnTo>
                  <a:close/>
                </a:path>
              </a:pathLst>
            </a:custGeom>
            <a:solidFill>
              <a:srgbClr val="FFFFFF"/>
            </a:solidFill>
          </p:spPr>
        </p:sp>
      </p:grpSp>
      <p:grpSp>
        <p:nvGrpSpPr>
          <p:cNvPr id="6" name="Group 6"/>
          <p:cNvGrpSpPr/>
          <p:nvPr/>
        </p:nvGrpSpPr>
        <p:grpSpPr>
          <a:xfrm>
            <a:off x="11482644" y="2476087"/>
            <a:ext cx="6805356" cy="5143500"/>
            <a:chOff x="0" y="0"/>
            <a:chExt cx="9073809" cy="6858000"/>
          </a:xfrm>
        </p:grpSpPr>
        <p:pic>
          <p:nvPicPr>
            <p:cNvPr id="7" name="Picture 7"/>
            <p:cNvPicPr>
              <a:picLocks noChangeAspect="1"/>
            </p:cNvPicPr>
            <p:nvPr/>
          </p:nvPicPr>
          <p:blipFill>
            <a:blip r:embed="rId2"/>
            <a:srcRect l="5993" r="5993"/>
            <a:stretch>
              <a:fillRect/>
            </a:stretch>
          </p:blipFill>
          <p:spPr>
            <a:xfrm>
              <a:off x="0" y="0"/>
              <a:ext cx="9073809" cy="6858000"/>
            </a:xfrm>
            <a:prstGeom prst="rect">
              <a:avLst/>
            </a:prstGeom>
          </p:spPr>
        </p:pic>
      </p:grpSp>
      <p:grpSp>
        <p:nvGrpSpPr>
          <p:cNvPr id="8" name="Group 8"/>
          <p:cNvGrpSpPr/>
          <p:nvPr/>
        </p:nvGrpSpPr>
        <p:grpSpPr>
          <a:xfrm rot="5400000">
            <a:off x="-1401223" y="4822575"/>
            <a:ext cx="5930496" cy="450526"/>
            <a:chOff x="0" y="0"/>
            <a:chExt cx="2006119" cy="152400"/>
          </a:xfrm>
        </p:grpSpPr>
        <p:sp>
          <p:nvSpPr>
            <p:cNvPr id="9" name="Freeform 9"/>
            <p:cNvSpPr/>
            <p:nvPr/>
          </p:nvSpPr>
          <p:spPr>
            <a:xfrm>
              <a:off x="0" y="0"/>
              <a:ext cx="2006118" cy="152400"/>
            </a:xfrm>
            <a:custGeom>
              <a:avLst/>
              <a:gdLst/>
              <a:ahLst/>
              <a:cxnLst/>
              <a:rect l="l" t="t" r="r" b="b"/>
              <a:pathLst>
                <a:path w="2006118" h="152400">
                  <a:moveTo>
                    <a:pt x="0" y="0"/>
                  </a:moveTo>
                  <a:lnTo>
                    <a:pt x="2006118" y="0"/>
                  </a:lnTo>
                  <a:lnTo>
                    <a:pt x="2006118" y="152400"/>
                  </a:lnTo>
                  <a:lnTo>
                    <a:pt x="0" y="152400"/>
                  </a:lnTo>
                  <a:close/>
                </a:path>
              </a:pathLst>
            </a:custGeom>
            <a:solidFill>
              <a:srgbClr val="FFFFFF"/>
            </a:solidFill>
          </p:spPr>
        </p:sp>
      </p:grpSp>
      <p:sp>
        <p:nvSpPr>
          <p:cNvPr id="10" name="TextBox 10"/>
          <p:cNvSpPr txBox="1"/>
          <p:nvPr/>
        </p:nvSpPr>
        <p:spPr>
          <a:xfrm>
            <a:off x="2385536" y="6667500"/>
            <a:ext cx="8282463" cy="3033266"/>
          </a:xfrm>
          <a:prstGeom prst="rect">
            <a:avLst/>
          </a:prstGeom>
        </p:spPr>
        <p:txBody>
          <a:bodyPr wrap="square" lIns="0" tIns="0" rIns="0" bIns="0" rtlCol="0" anchor="t">
            <a:spAutoFit/>
          </a:bodyPr>
          <a:lstStyle/>
          <a:p>
            <a:pPr>
              <a:lnSpc>
                <a:spcPts val="3967"/>
              </a:lnSpc>
            </a:pPr>
            <a:r>
              <a:rPr lang="fr-FR" sz="2479" spc="74" dirty="0">
                <a:solidFill>
                  <a:srgbClr val="FFFFFF"/>
                </a:solidFill>
                <a:latin typeface="Assistant Regular"/>
              </a:rPr>
              <a:t>Il existe une version payante mais pour les outils gratuits :</a:t>
            </a:r>
          </a:p>
          <a:p>
            <a:pPr>
              <a:lnSpc>
                <a:spcPts val="3967"/>
              </a:lnSpc>
            </a:pPr>
            <a:r>
              <a:rPr lang="fr-FR" sz="2479" spc="74" dirty="0">
                <a:solidFill>
                  <a:srgbClr val="FFFFFF"/>
                </a:solidFill>
                <a:latin typeface="Assistant Regular"/>
              </a:rPr>
              <a:t>Outil 20 Questions, entrez des qualités sur vous-même ou sur quelqu'un d'autre pour voir comment travailler avec eux. </a:t>
            </a:r>
            <a:r>
              <a:rPr lang="en-US" sz="2479" spc="74" dirty="0">
                <a:solidFill>
                  <a:srgbClr val="FFFFFF"/>
                </a:solidFill>
                <a:latin typeface="Assistant Regular"/>
              </a:rPr>
              <a:t>: bc20questions.deloitte.com/#/</a:t>
            </a:r>
          </a:p>
          <a:p>
            <a:pPr>
              <a:lnSpc>
                <a:spcPts val="3967"/>
              </a:lnSpc>
            </a:pPr>
            <a:r>
              <a:rPr lang="fr-FR" sz="2479" spc="74" dirty="0">
                <a:solidFill>
                  <a:srgbClr val="FFFFFF"/>
                </a:solidFill>
                <a:latin typeface="Assistant Regular"/>
              </a:rPr>
              <a:t>Vidéo interactive "Trouvez votre style de travail" : bcfyws.com</a:t>
            </a:r>
            <a:endParaRPr lang="en-US" sz="2479" spc="74" dirty="0">
              <a:solidFill>
                <a:srgbClr val="FFFFFF"/>
              </a:solidFill>
              <a:latin typeface="Assistant Regular"/>
            </a:endParaRPr>
          </a:p>
        </p:txBody>
      </p:sp>
      <p:grpSp>
        <p:nvGrpSpPr>
          <p:cNvPr id="11" name="Group 11"/>
          <p:cNvGrpSpPr/>
          <p:nvPr/>
        </p:nvGrpSpPr>
        <p:grpSpPr>
          <a:xfrm>
            <a:off x="2388065" y="678641"/>
            <a:ext cx="8088407" cy="5840372"/>
            <a:chOff x="0" y="419100"/>
            <a:chExt cx="10784543" cy="7787163"/>
          </a:xfrm>
        </p:grpSpPr>
        <p:sp>
          <p:nvSpPr>
            <p:cNvPr id="12" name="TextBox 12"/>
            <p:cNvSpPr txBox="1"/>
            <p:nvPr/>
          </p:nvSpPr>
          <p:spPr>
            <a:xfrm>
              <a:off x="0" y="419100"/>
              <a:ext cx="8395540" cy="7202940"/>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DELOITTE BUSINESS CHEMISTRY</a:t>
              </a:r>
            </a:p>
          </p:txBody>
        </p:sp>
        <p:sp>
          <p:nvSpPr>
            <p:cNvPr id="13" name="TextBox 13"/>
            <p:cNvSpPr txBox="1"/>
            <p:nvPr/>
          </p:nvSpPr>
          <p:spPr>
            <a:xfrm>
              <a:off x="47431" y="7345686"/>
              <a:ext cx="10737112" cy="860577"/>
            </a:xfrm>
            <a:prstGeom prst="rect">
              <a:avLst/>
            </a:prstGeom>
          </p:spPr>
          <p:txBody>
            <a:bodyPr wrap="square" lIns="0" tIns="0" rIns="0" bIns="0" rtlCol="0" anchor="t">
              <a:spAutoFit/>
            </a:bodyPr>
            <a:lstStyle/>
            <a:p>
              <a:pPr>
                <a:lnSpc>
                  <a:spcPts val="2499"/>
                </a:lnSpc>
              </a:pPr>
              <a:r>
                <a:rPr lang="fr-FR" sz="2499" spc="874" dirty="0">
                  <a:solidFill>
                    <a:srgbClr val="FFFFFF"/>
                  </a:solidFill>
                  <a:latin typeface="Assistant Regular"/>
                </a:rPr>
                <a:t>COMMENT NOUS COMMUNIQUONS ET TRAVAILLONS ENSEMBLE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9AA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0"/>
            <a:ext cx="5239832" cy="4030074"/>
            <a:chOff x="0" y="0"/>
            <a:chExt cx="2240556" cy="1723262"/>
          </a:xfrm>
        </p:grpSpPr>
        <p:sp>
          <p:nvSpPr>
            <p:cNvPr id="3" name="Freeform 3"/>
            <p:cNvSpPr/>
            <p:nvPr/>
          </p:nvSpPr>
          <p:spPr>
            <a:xfrm>
              <a:off x="0" y="0"/>
              <a:ext cx="2240556" cy="1723262"/>
            </a:xfrm>
            <a:custGeom>
              <a:avLst/>
              <a:gdLst/>
              <a:ahLst/>
              <a:cxnLst/>
              <a:rect l="l" t="t" r="r" b="b"/>
              <a:pathLst>
                <a:path w="2240556" h="1723262">
                  <a:moveTo>
                    <a:pt x="0" y="0"/>
                  </a:moveTo>
                  <a:lnTo>
                    <a:pt x="2240556" y="0"/>
                  </a:lnTo>
                  <a:lnTo>
                    <a:pt x="2240556" y="1723262"/>
                  </a:lnTo>
                  <a:lnTo>
                    <a:pt x="0" y="1723262"/>
                  </a:lnTo>
                  <a:close/>
                </a:path>
              </a:pathLst>
            </a:custGeom>
            <a:solidFill>
              <a:srgbClr val="FFFFFF"/>
            </a:solidFill>
          </p:spPr>
        </p:sp>
      </p:grpSp>
      <p:grpSp>
        <p:nvGrpSpPr>
          <p:cNvPr id="4" name="Group 4"/>
          <p:cNvGrpSpPr/>
          <p:nvPr/>
        </p:nvGrpSpPr>
        <p:grpSpPr>
          <a:xfrm>
            <a:off x="1474961" y="0"/>
            <a:ext cx="4354339" cy="3587750"/>
            <a:chOff x="0" y="0"/>
            <a:chExt cx="5805785" cy="4783667"/>
          </a:xfrm>
        </p:grpSpPr>
        <p:pic>
          <p:nvPicPr>
            <p:cNvPr id="5" name="Picture 5"/>
            <p:cNvPicPr>
              <a:picLocks noChangeAspect="1"/>
            </p:cNvPicPr>
            <p:nvPr/>
          </p:nvPicPr>
          <p:blipFill>
            <a:blip r:embed="rId2"/>
            <a:srcRect l="3949" r="25224"/>
            <a:stretch>
              <a:fillRect/>
            </a:stretch>
          </p:blipFill>
          <p:spPr>
            <a:xfrm>
              <a:off x="0" y="0"/>
              <a:ext cx="5805785" cy="4783667"/>
            </a:xfrm>
            <a:prstGeom prst="rect">
              <a:avLst/>
            </a:prstGeom>
          </p:spPr>
        </p:pic>
      </p:grpSp>
      <p:grpSp>
        <p:nvGrpSpPr>
          <p:cNvPr id="6" name="Group 6"/>
          <p:cNvGrpSpPr/>
          <p:nvPr/>
        </p:nvGrpSpPr>
        <p:grpSpPr>
          <a:xfrm>
            <a:off x="13048168" y="5228822"/>
            <a:ext cx="5239832" cy="4029478"/>
            <a:chOff x="0" y="0"/>
            <a:chExt cx="6986443" cy="5372638"/>
          </a:xfrm>
        </p:grpSpPr>
        <p:grpSp>
          <p:nvGrpSpPr>
            <p:cNvPr id="7" name="Group 7"/>
            <p:cNvGrpSpPr/>
            <p:nvPr/>
          </p:nvGrpSpPr>
          <p:grpSpPr>
            <a:xfrm>
              <a:off x="0" y="0"/>
              <a:ext cx="6986443" cy="5372638"/>
              <a:chOff x="0" y="0"/>
              <a:chExt cx="2240556" cy="1723008"/>
            </a:xfrm>
          </p:grpSpPr>
          <p:sp>
            <p:nvSpPr>
              <p:cNvPr id="8" name="Freeform 8"/>
              <p:cNvSpPr/>
              <p:nvPr/>
            </p:nvSpPr>
            <p:spPr>
              <a:xfrm>
                <a:off x="0" y="0"/>
                <a:ext cx="2240556" cy="1723008"/>
              </a:xfrm>
              <a:custGeom>
                <a:avLst/>
                <a:gdLst/>
                <a:ahLst/>
                <a:cxnLst/>
                <a:rect l="l" t="t" r="r" b="b"/>
                <a:pathLst>
                  <a:path w="2240556" h="1723008">
                    <a:moveTo>
                      <a:pt x="0" y="0"/>
                    </a:moveTo>
                    <a:lnTo>
                      <a:pt x="2240556" y="0"/>
                    </a:lnTo>
                    <a:lnTo>
                      <a:pt x="2240556" y="1723008"/>
                    </a:lnTo>
                    <a:lnTo>
                      <a:pt x="0" y="1723008"/>
                    </a:lnTo>
                    <a:close/>
                  </a:path>
                </a:pathLst>
              </a:custGeom>
              <a:solidFill>
                <a:srgbClr val="FFFFFF"/>
              </a:solidFill>
            </p:spPr>
          </p:sp>
        </p:grpSp>
        <p:sp>
          <p:nvSpPr>
            <p:cNvPr id="9" name="TextBox 9"/>
            <p:cNvSpPr txBox="1"/>
            <p:nvPr/>
          </p:nvSpPr>
          <p:spPr>
            <a:xfrm>
              <a:off x="317789" y="191037"/>
              <a:ext cx="5373254" cy="4152078"/>
            </a:xfrm>
            <a:prstGeom prst="rect">
              <a:avLst/>
            </a:prstGeom>
          </p:spPr>
          <p:txBody>
            <a:bodyPr wrap="square" lIns="0" tIns="0" rIns="0" bIns="0" rtlCol="0" anchor="t">
              <a:spAutoFit/>
            </a:bodyPr>
            <a:lstStyle/>
            <a:p>
              <a:pPr>
                <a:lnSpc>
                  <a:spcPts val="3499"/>
                </a:lnSpc>
              </a:pPr>
              <a:r>
                <a:rPr lang="fr-FR" sz="2499" spc="74" dirty="0">
                  <a:solidFill>
                    <a:srgbClr val="575757"/>
                  </a:solidFill>
                  <a:latin typeface="Assistant Regular"/>
                </a:rPr>
                <a:t>C'est une bonne chose pour les fonctionnaires, car cela leur permet de mieux se connaître et de mieux connaître ceux avec qui ils travaillent ou pourraient travailler.</a:t>
              </a:r>
              <a:endParaRPr lang="en-US" sz="2499" spc="74" dirty="0">
                <a:solidFill>
                  <a:srgbClr val="575757"/>
                </a:solidFill>
                <a:latin typeface="Assistant Regular"/>
              </a:endParaRPr>
            </a:p>
          </p:txBody>
        </p:sp>
      </p:grpSp>
      <p:grpSp>
        <p:nvGrpSpPr>
          <p:cNvPr id="10" name="Group 10"/>
          <p:cNvGrpSpPr/>
          <p:nvPr/>
        </p:nvGrpSpPr>
        <p:grpSpPr>
          <a:xfrm>
            <a:off x="13048168" y="1028700"/>
            <a:ext cx="5239832" cy="765175"/>
            <a:chOff x="0" y="0"/>
            <a:chExt cx="6986443" cy="1020233"/>
          </a:xfrm>
        </p:grpSpPr>
        <p:grpSp>
          <p:nvGrpSpPr>
            <p:cNvPr id="11" name="Group 11"/>
            <p:cNvGrpSpPr/>
            <p:nvPr/>
          </p:nvGrpSpPr>
          <p:grpSpPr>
            <a:xfrm rot="5400000">
              <a:off x="2983105" y="-2983105"/>
              <a:ext cx="1020233" cy="6986443"/>
              <a:chOff x="0" y="0"/>
              <a:chExt cx="258837" cy="1772486"/>
            </a:xfrm>
          </p:grpSpPr>
          <p:sp>
            <p:nvSpPr>
              <p:cNvPr id="12" name="Freeform 12"/>
              <p:cNvSpPr/>
              <p:nvPr/>
            </p:nvSpPr>
            <p:spPr>
              <a:xfrm>
                <a:off x="0" y="0"/>
                <a:ext cx="258837" cy="1772486"/>
              </a:xfrm>
              <a:custGeom>
                <a:avLst/>
                <a:gdLst/>
                <a:ahLst/>
                <a:cxnLst/>
                <a:rect l="l" t="t" r="r" b="b"/>
                <a:pathLst>
                  <a:path w="258837" h="1772486">
                    <a:moveTo>
                      <a:pt x="0" y="0"/>
                    </a:moveTo>
                    <a:lnTo>
                      <a:pt x="258837" y="0"/>
                    </a:lnTo>
                    <a:lnTo>
                      <a:pt x="258837" y="1772486"/>
                    </a:lnTo>
                    <a:lnTo>
                      <a:pt x="0" y="1772486"/>
                    </a:lnTo>
                    <a:close/>
                  </a:path>
                </a:pathLst>
              </a:custGeom>
              <a:solidFill>
                <a:srgbClr val="FFFFFF"/>
              </a:solidFill>
            </p:spPr>
          </p:sp>
        </p:grpSp>
        <p:sp>
          <p:nvSpPr>
            <p:cNvPr id="13" name="TextBox 13"/>
            <p:cNvSpPr txBox="1"/>
            <p:nvPr/>
          </p:nvSpPr>
          <p:spPr>
            <a:xfrm>
              <a:off x="317789" y="313267"/>
              <a:ext cx="6259111" cy="450783"/>
            </a:xfrm>
            <a:prstGeom prst="rect">
              <a:avLst/>
            </a:prstGeom>
          </p:spPr>
          <p:txBody>
            <a:bodyPr lIns="0" tIns="0" rIns="0" bIns="0" rtlCol="0" anchor="t">
              <a:spAutoFit/>
            </a:bodyPr>
            <a:lstStyle/>
            <a:p>
              <a:pPr>
                <a:lnSpc>
                  <a:spcPts val="2499"/>
                </a:lnSpc>
              </a:pPr>
              <a:r>
                <a:rPr lang="en-US" sz="2499" spc="249">
                  <a:solidFill>
                    <a:srgbClr val="777F8F"/>
                  </a:solidFill>
                  <a:latin typeface="Assistant Regular"/>
                </a:rPr>
                <a:t>APOLITICAL.CO</a:t>
              </a:r>
            </a:p>
          </p:txBody>
        </p:sp>
      </p:grpSp>
      <p:grpSp>
        <p:nvGrpSpPr>
          <p:cNvPr id="14" name="Group 14"/>
          <p:cNvGrpSpPr/>
          <p:nvPr/>
        </p:nvGrpSpPr>
        <p:grpSpPr>
          <a:xfrm>
            <a:off x="971550" y="6895513"/>
            <a:ext cx="11061681" cy="2349532"/>
            <a:chOff x="0" y="419100"/>
            <a:chExt cx="14748908" cy="3132710"/>
          </a:xfrm>
        </p:grpSpPr>
        <p:sp>
          <p:nvSpPr>
            <p:cNvPr id="15" name="TextBox 15"/>
            <p:cNvSpPr txBox="1"/>
            <p:nvPr/>
          </p:nvSpPr>
          <p:spPr>
            <a:xfrm>
              <a:off x="0" y="419100"/>
              <a:ext cx="14660201" cy="2629749"/>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APOLITICAL</a:t>
              </a:r>
            </a:p>
          </p:txBody>
        </p:sp>
        <p:sp>
          <p:nvSpPr>
            <p:cNvPr id="16" name="TextBox 16"/>
            <p:cNvSpPr txBox="1"/>
            <p:nvPr/>
          </p:nvSpPr>
          <p:spPr>
            <a:xfrm>
              <a:off x="88707" y="3118699"/>
              <a:ext cx="14660201" cy="433111"/>
            </a:xfrm>
            <a:prstGeom prst="rect">
              <a:avLst/>
            </a:prstGeom>
          </p:spPr>
          <p:txBody>
            <a:bodyPr lIns="0" tIns="0" rIns="0" bIns="0" rtlCol="0" anchor="t">
              <a:spAutoFit/>
            </a:bodyPr>
            <a:lstStyle/>
            <a:p>
              <a:pPr>
                <a:lnSpc>
                  <a:spcPts val="2499"/>
                </a:lnSpc>
              </a:pPr>
              <a:r>
                <a:rPr lang="fr-FR" sz="2499" spc="874" dirty="0">
                  <a:solidFill>
                    <a:srgbClr val="FFFFFF"/>
                  </a:solidFill>
                  <a:latin typeface="Assistant Regular"/>
                </a:rPr>
                <a:t>QUIZ SUR LE SUIVI DES COMPÉTENCES FUTURES</a:t>
              </a:r>
              <a:endParaRPr lang="en-US" sz="2499" spc="874" dirty="0">
                <a:solidFill>
                  <a:srgbClr val="FFFFFF"/>
                </a:solidFill>
                <a:latin typeface="Assistant Regul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909981" cy="4398729"/>
          </a:xfrm>
        </p:grpSpPr>
        <p:sp>
          <p:nvSpPr>
            <p:cNvPr id="3" name="Freeform 3"/>
            <p:cNvSpPr/>
            <p:nvPr/>
          </p:nvSpPr>
          <p:spPr>
            <a:xfrm>
              <a:off x="0" y="0"/>
              <a:ext cx="3909981" cy="4398728"/>
            </a:xfrm>
            <a:custGeom>
              <a:avLst/>
              <a:gdLst/>
              <a:ahLst/>
              <a:cxnLst/>
              <a:rect l="l" t="t" r="r" b="b"/>
              <a:pathLst>
                <a:path w="3909981" h="4398728">
                  <a:moveTo>
                    <a:pt x="0" y="0"/>
                  </a:moveTo>
                  <a:lnTo>
                    <a:pt x="3909981" y="0"/>
                  </a:lnTo>
                  <a:lnTo>
                    <a:pt x="3909981" y="4398728"/>
                  </a:lnTo>
                  <a:lnTo>
                    <a:pt x="0" y="4398728"/>
                  </a:lnTo>
                  <a:close/>
                </a:path>
              </a:pathLst>
            </a:custGeom>
            <a:solidFill>
              <a:srgbClr val="F7E8DB"/>
            </a:solidFill>
          </p:spPr>
        </p:sp>
      </p:grpSp>
      <p:grpSp>
        <p:nvGrpSpPr>
          <p:cNvPr id="4" name="Group 4"/>
          <p:cNvGrpSpPr/>
          <p:nvPr/>
        </p:nvGrpSpPr>
        <p:grpSpPr>
          <a:xfrm>
            <a:off x="8356600" y="1028700"/>
            <a:ext cx="8902700" cy="8229600"/>
            <a:chOff x="0" y="0"/>
            <a:chExt cx="4912001" cy="4540623"/>
          </a:xfrm>
        </p:grpSpPr>
        <p:sp>
          <p:nvSpPr>
            <p:cNvPr id="5" name="Freeform 5"/>
            <p:cNvSpPr/>
            <p:nvPr/>
          </p:nvSpPr>
          <p:spPr>
            <a:xfrm>
              <a:off x="0" y="0"/>
              <a:ext cx="4912001" cy="4540623"/>
            </a:xfrm>
            <a:custGeom>
              <a:avLst/>
              <a:gdLst/>
              <a:ahLst/>
              <a:cxnLst/>
              <a:rect l="l" t="t" r="r" b="b"/>
              <a:pathLst>
                <a:path w="4912001" h="4540623">
                  <a:moveTo>
                    <a:pt x="0" y="0"/>
                  </a:moveTo>
                  <a:lnTo>
                    <a:pt x="4912001" y="0"/>
                  </a:lnTo>
                  <a:lnTo>
                    <a:pt x="4912001" y="4540623"/>
                  </a:lnTo>
                  <a:lnTo>
                    <a:pt x="0" y="4540623"/>
                  </a:lnTo>
                  <a:close/>
                </a:path>
              </a:pathLst>
            </a:custGeom>
            <a:solidFill>
              <a:srgbClr val="FFFFFF"/>
            </a:solidFill>
          </p:spPr>
        </p:sp>
      </p:grpSp>
      <p:grpSp>
        <p:nvGrpSpPr>
          <p:cNvPr id="6" name="Group 6"/>
          <p:cNvGrpSpPr/>
          <p:nvPr/>
        </p:nvGrpSpPr>
        <p:grpSpPr>
          <a:xfrm>
            <a:off x="0" y="5625272"/>
            <a:ext cx="450526" cy="1892300"/>
            <a:chOff x="0" y="0"/>
            <a:chExt cx="152400" cy="640111"/>
          </a:xfrm>
        </p:grpSpPr>
        <p:sp>
          <p:nvSpPr>
            <p:cNvPr id="7" name="Freeform 7"/>
            <p:cNvSpPr/>
            <p:nvPr/>
          </p:nvSpPr>
          <p:spPr>
            <a:xfrm>
              <a:off x="0" y="0"/>
              <a:ext cx="152400" cy="640111"/>
            </a:xfrm>
            <a:custGeom>
              <a:avLst/>
              <a:gdLst/>
              <a:ahLst/>
              <a:cxnLst/>
              <a:rect l="l" t="t" r="r" b="b"/>
              <a:pathLst>
                <a:path w="152400" h="640111">
                  <a:moveTo>
                    <a:pt x="0" y="0"/>
                  </a:moveTo>
                  <a:lnTo>
                    <a:pt x="152400" y="0"/>
                  </a:lnTo>
                  <a:lnTo>
                    <a:pt x="152400" y="640111"/>
                  </a:lnTo>
                  <a:lnTo>
                    <a:pt x="0" y="640111"/>
                  </a:lnTo>
                  <a:close/>
                </a:path>
              </a:pathLst>
            </a:custGeom>
            <a:solidFill>
              <a:srgbClr val="F7E8DB"/>
            </a:solidFill>
          </p:spPr>
        </p:sp>
      </p:grpSp>
      <p:pic>
        <p:nvPicPr>
          <p:cNvPr id="8" name="Picture 8"/>
          <p:cNvPicPr>
            <a:picLocks noChangeAspect="1"/>
          </p:cNvPicPr>
          <p:nvPr/>
        </p:nvPicPr>
        <p:blipFill>
          <a:blip r:embed="rId2"/>
          <a:srcRect/>
          <a:stretch>
            <a:fillRect/>
          </a:stretch>
        </p:blipFill>
        <p:spPr>
          <a:xfrm>
            <a:off x="8743214" y="1833679"/>
            <a:ext cx="9215080" cy="6513353"/>
          </a:xfrm>
          <a:prstGeom prst="rect">
            <a:avLst/>
          </a:prstGeom>
        </p:spPr>
      </p:pic>
      <p:sp>
        <p:nvSpPr>
          <p:cNvPr id="9" name="TextBox 9"/>
          <p:cNvSpPr txBox="1"/>
          <p:nvPr/>
        </p:nvSpPr>
        <p:spPr>
          <a:xfrm>
            <a:off x="971550" y="3730541"/>
            <a:ext cx="7086600" cy="2681247"/>
          </a:xfrm>
          <a:prstGeom prst="rect">
            <a:avLst/>
          </a:prstGeom>
        </p:spPr>
        <p:txBody>
          <a:bodyPr lIns="0" tIns="0" rIns="0" bIns="0" rtlCol="0" anchor="t">
            <a:spAutoFit/>
          </a:bodyPr>
          <a:lstStyle/>
          <a:p>
            <a:pPr>
              <a:lnSpc>
                <a:spcPts val="2999"/>
              </a:lnSpc>
            </a:pPr>
            <a:r>
              <a:rPr lang="en-US" sz="2499" dirty="0">
                <a:solidFill>
                  <a:srgbClr val="575757"/>
                </a:solidFill>
                <a:latin typeface="Assistant Regular"/>
              </a:rPr>
              <a:t>Version </a:t>
            </a:r>
            <a:r>
              <a:rPr lang="en-US" sz="2499" dirty="0" err="1">
                <a:solidFill>
                  <a:srgbClr val="575757"/>
                </a:solidFill>
                <a:latin typeface="Assistant Regular"/>
              </a:rPr>
              <a:t>gratuite</a:t>
            </a:r>
            <a:r>
              <a:rPr lang="en-US" sz="2499" dirty="0">
                <a:solidFill>
                  <a:srgbClr val="575757"/>
                </a:solidFill>
                <a:latin typeface="Assistant Regular"/>
              </a:rPr>
              <a:t> disponible</a:t>
            </a:r>
          </a:p>
          <a:p>
            <a:pPr>
              <a:lnSpc>
                <a:spcPts val="2999"/>
              </a:lnSpc>
            </a:pPr>
            <a:endParaRPr lang="en-US" sz="2499" dirty="0">
              <a:solidFill>
                <a:srgbClr val="575757"/>
              </a:solidFill>
              <a:latin typeface="Assistant Regular"/>
            </a:endParaRPr>
          </a:p>
          <a:p>
            <a:pPr>
              <a:lnSpc>
                <a:spcPts val="2999"/>
              </a:lnSpc>
            </a:pPr>
            <a:r>
              <a:rPr lang="fr-FR" sz="2499" dirty="0">
                <a:solidFill>
                  <a:srgbClr val="575757"/>
                </a:solidFill>
                <a:latin typeface="Assistant Regular"/>
              </a:rPr>
              <a:t>Incluez vos évaluations, vos compétences, les domaines dans lesquels vous vous épanouissez, ce qui vous motive, ce qui vous intéresse, vos profils de médias sociaux, des liens vers des informations complémentaires.</a:t>
            </a:r>
            <a:endParaRPr lang="en-US" sz="2499" dirty="0">
              <a:solidFill>
                <a:srgbClr val="575757"/>
              </a:solidFill>
              <a:latin typeface="Assistant Regular"/>
            </a:endParaRPr>
          </a:p>
        </p:txBody>
      </p:sp>
      <p:grpSp>
        <p:nvGrpSpPr>
          <p:cNvPr id="10" name="Group 10"/>
          <p:cNvGrpSpPr/>
          <p:nvPr/>
        </p:nvGrpSpPr>
        <p:grpSpPr>
          <a:xfrm>
            <a:off x="971550" y="974073"/>
            <a:ext cx="7143750" cy="1955990"/>
            <a:chOff x="0" y="333375"/>
            <a:chExt cx="9525000" cy="2607986"/>
          </a:xfrm>
        </p:grpSpPr>
        <p:sp>
          <p:nvSpPr>
            <p:cNvPr id="11" name="TextBox 11"/>
            <p:cNvSpPr txBox="1"/>
            <p:nvPr/>
          </p:nvSpPr>
          <p:spPr>
            <a:xfrm>
              <a:off x="0" y="333375"/>
              <a:ext cx="9467712" cy="2105025"/>
            </a:xfrm>
            <a:prstGeom prst="rect">
              <a:avLst/>
            </a:prstGeom>
          </p:spPr>
          <p:txBody>
            <a:bodyPr lIns="0" tIns="0" rIns="0" bIns="0" rtlCol="0" anchor="t">
              <a:spAutoFit/>
            </a:bodyPr>
            <a:lstStyle/>
            <a:p>
              <a:pPr>
                <a:lnSpc>
                  <a:spcPts val="10800"/>
                </a:lnSpc>
              </a:pPr>
              <a:r>
                <a:rPr lang="en-US" sz="12000">
                  <a:solidFill>
                    <a:srgbClr val="777F8F"/>
                  </a:solidFill>
                  <a:latin typeface="League Gothic"/>
                </a:rPr>
                <a:t>CANVA </a:t>
              </a:r>
            </a:p>
          </p:txBody>
        </p:sp>
        <p:sp>
          <p:nvSpPr>
            <p:cNvPr id="12" name="TextBox 12"/>
            <p:cNvSpPr txBox="1"/>
            <p:nvPr/>
          </p:nvSpPr>
          <p:spPr>
            <a:xfrm>
              <a:off x="57288" y="2508250"/>
              <a:ext cx="9467712" cy="433111"/>
            </a:xfrm>
            <a:prstGeom prst="rect">
              <a:avLst/>
            </a:prstGeom>
          </p:spPr>
          <p:txBody>
            <a:bodyPr lIns="0" tIns="0" rIns="0" bIns="0" rtlCol="0" anchor="t">
              <a:spAutoFit/>
            </a:bodyPr>
            <a:lstStyle/>
            <a:p>
              <a:pPr>
                <a:lnSpc>
                  <a:spcPts val="2499"/>
                </a:lnSpc>
              </a:pPr>
              <a:r>
                <a:rPr lang="en-US" sz="2499" spc="874" dirty="0">
                  <a:solidFill>
                    <a:srgbClr val="575757"/>
                  </a:solidFill>
                  <a:latin typeface="Assistant Regular"/>
                </a:rPr>
                <a:t>POUR LES INSTANTANÉS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616</Words>
  <Application>Microsoft Office PowerPoint</Application>
  <PresentationFormat>Custom</PresentationFormat>
  <Paragraphs>66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Assistant Regular</vt:lpstr>
      <vt:lpstr>Athens Light</vt:lpstr>
      <vt:lpstr>Assistant Bold</vt:lpstr>
      <vt:lpstr>League Gothic</vt:lpstr>
      <vt:lpstr>Calibri</vt:lpstr>
      <vt:lpstr>Bangers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your Skills and interests</dc:title>
  <dc:creator>Alex Sacca</dc:creator>
  <cp:lastModifiedBy>Alex Sacca</cp:lastModifiedBy>
  <cp:revision>6</cp:revision>
  <dcterms:created xsi:type="dcterms:W3CDTF">2006-08-16T00:00:00Z</dcterms:created>
  <dcterms:modified xsi:type="dcterms:W3CDTF">2022-01-17T15:40:34Z</dcterms:modified>
  <dc:identifier>DAEyhuawwOA</dc:identifier>
</cp:coreProperties>
</file>