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handoutMasterIdLst>
    <p:handoutMasterId r:id="rId23"/>
  </p:handoutMasterIdLst>
  <p:sldIdLst>
    <p:sldId id="383" r:id="rId5"/>
    <p:sldId id="508" r:id="rId6"/>
    <p:sldId id="5017" r:id="rId7"/>
    <p:sldId id="5018" r:id="rId8"/>
    <p:sldId id="5013" r:id="rId9"/>
    <p:sldId id="5002" r:id="rId10"/>
    <p:sldId id="5019" r:id="rId11"/>
    <p:sldId id="5007" r:id="rId12"/>
    <p:sldId id="5020" r:id="rId13"/>
    <p:sldId id="5011" r:id="rId14"/>
    <p:sldId id="5012" r:id="rId15"/>
    <p:sldId id="5008" r:id="rId16"/>
    <p:sldId id="5010" r:id="rId17"/>
    <p:sldId id="5014" r:id="rId18"/>
    <p:sldId id="5016" r:id="rId19"/>
    <p:sldId id="505" r:id="rId20"/>
    <p:sldId id="5021"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ge couverture et directives" id="{7A8ABFE2-574A-4829-8EFC-510F03DE4E14}">
          <p14:sldIdLst>
            <p14:sldId id="383"/>
            <p14:sldId id="508"/>
          </p14:sldIdLst>
        </p14:section>
        <p14:section name="Notre projet" id="{84D0D7D0-3CEC-404B-9E0B-618CC82ADBC4}">
          <p14:sldIdLst>
            <p14:sldId id="5017"/>
            <p14:sldId id="5018"/>
            <p14:sldId id="5013"/>
            <p14:sldId id="5002"/>
          </p14:sldIdLst>
        </p14:section>
        <p14:section name="Point de départ" id="{C51C8E6F-1550-44F9-B535-A2E3DBF95E99}">
          <p14:sldIdLst>
            <p14:sldId id="5019"/>
            <p14:sldId id="5007"/>
            <p14:sldId id="5020"/>
          </p14:sldIdLst>
        </p14:section>
        <p14:section name="Le parcours" id="{78D79FDE-57B9-4C29-9956-7BD9FC9989DF}">
          <p14:sldIdLst>
            <p14:sldId id="5011"/>
            <p14:sldId id="5012"/>
            <p14:sldId id="5008"/>
            <p14:sldId id="5010"/>
          </p14:sldIdLst>
        </p14:section>
        <p14:section name="Nouvelle réalité" id="{FBF55322-D50C-4400-82ED-EBF2C050F4B3}">
          <p14:sldIdLst>
            <p14:sldId id="5014"/>
            <p14:sldId id="5016"/>
            <p14:sldId id="505"/>
          </p14:sldIdLst>
        </p14:section>
        <p14:section name="Annexe" id="{42CBA03B-9492-473A-9F9D-B7105ACEFE01}">
          <p14:sldIdLst>
            <p14:sldId id="502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Bemeur, Chantal (SPAC/PSPC) (elle-la / she-her)" initials="BC((l/sh" userId="S::Chantal.Bemeur@tpsgc-pwgsc.gc.ca::97d9d3ea-19b5-4147-b2f7-c6eb9c5930c3" providerId="AD"/>
  <p188:author id="{39D8323A-26A7-DB1C-BF9C-AFDE80421CFC}" name="Jacob, Karen (SPAC/PSPC) (elle-la / she-her)" initials="Js" userId="S::karen.jacob@tpsgc-pwgsc.gc.ca::66e9cce0-e37b-4645-a907-f7690bd68dfb" providerId="AD"/>
  <p188:author id="{B82E8466-83BB-6317-73B9-A51F2FE0BC10}" name="Pare, Carine (SPAC/PSPC) (elle-la / she-her)" initials="PC((l/sh" userId="S::Carine.Pare@tpsgc-pwgsc.gc.ca::71f88b2f-db4c-4269-9577-1025f7fc6543" providerId="AD"/>
  <p188:author id="{685D0F8D-5798-DA56-B0ED-0D6E00F4CB73}" name="Dion3, Alain (SPAC/PSPC) (il-lui / he-him)" initials="DA((/h" userId="S::alain.dion3@tpsgc-pwgsc.gc.ca::b5972ad0-fee1-4393-9fd4-8bc589782ac7" providerId="AD"/>
  <p188:author id="{0725D58D-19FC-2C41-5C3A-CFBED0122820}" name="Genereux, Sophie (SPAC/PSPC) (elle-la / she-her)" initials="GS((l/sh" userId="S::Sophie.Genereux@tpsgc-pwgsc.gc.ca::fb217e55-5cbd-4b07-9ec1-a590548adf68"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Microsoft Office User" initials="Office [5]" lastIdx="1" clrIdx="2"/>
  <p:cmAuthor id="4" name="Microsoft Office User" initials="Office [3]" lastIdx="1" clrIdx="3"/>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DF6"/>
    <a:srgbClr val="44A693"/>
    <a:srgbClr val="205F7E"/>
    <a:srgbClr val="DCF0EC"/>
    <a:srgbClr val="C9E9E3"/>
    <a:srgbClr val="E4F1F8"/>
    <a:srgbClr val="255C50"/>
    <a:srgbClr val="94D3C6"/>
    <a:srgbClr val="DCDDDE"/>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D3094-E86F-4DD0-8B9E-02B22F4C7597}" v="400" dt="2024-04-10T13:21:45.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4/16/2024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4/16/2024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a:p>
        </p:txBody>
      </p:sp>
    </p:spTree>
    <p:extLst>
      <p:ext uri="{BB962C8B-B14F-4D97-AF65-F5344CB8AC3E}">
        <p14:creationId xmlns:p14="http://schemas.microsoft.com/office/powerpoint/2010/main" val="316459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6</a:t>
            </a:fld>
            <a:endParaRPr lang="en-US"/>
          </a:p>
        </p:txBody>
      </p:sp>
    </p:spTree>
    <p:extLst>
      <p:ext uri="{BB962C8B-B14F-4D97-AF65-F5344CB8AC3E}">
        <p14:creationId xmlns:p14="http://schemas.microsoft.com/office/powerpoint/2010/main" val="1135387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a:p>
        </p:txBody>
      </p:sp>
    </p:spTree>
    <p:extLst>
      <p:ext uri="{BB962C8B-B14F-4D97-AF65-F5344CB8AC3E}">
        <p14:creationId xmlns:p14="http://schemas.microsoft.com/office/powerpoint/2010/main" val="377000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5" name="Slide Number Placeholder 4"/>
          <p:cNvSpPr>
            <a:spLocks noGrp="1"/>
          </p:cNvSpPr>
          <p:nvPr>
            <p:ph type="sldNum" sz="quarter" idx="10"/>
          </p:nvPr>
        </p:nvSpPr>
        <p:spPr/>
        <p:txBody>
          <a:bodyPr/>
          <a:lstStyle/>
          <a:p>
            <a:fld id="{11F9BAFD-0AFE-FC47-B839-C833EEBF7ECA}" type="slidenum">
              <a:rPr lang="en-US" smtClean="0"/>
              <a:t>16</a:t>
            </a:fld>
            <a:endParaRPr lang="en-US"/>
          </a:p>
        </p:txBody>
      </p:sp>
    </p:spTree>
    <p:extLst>
      <p:ext uri="{BB962C8B-B14F-4D97-AF65-F5344CB8AC3E}">
        <p14:creationId xmlns:p14="http://schemas.microsoft.com/office/powerpoint/2010/main" val="974984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3882548-49F4-0E1A-E9FD-0E5115AB437A}"/>
              </a:ext>
            </a:extLst>
          </p:cNvPr>
          <p:cNvSpPr txBox="1">
            <a:spLocks noGrp="1"/>
          </p:cNvSpPr>
          <p:nvPr>
            <p:ph type="title" idx="4294967295"/>
          </p:nvPr>
        </p:nvSpPr>
        <p:spPr>
          <a:xfrm>
            <a:off x="195887" y="74473"/>
            <a:ext cx="9469321" cy="560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fr-CA" sz="3200" b="1" i="0"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rPr>
              <a:t>Title</a:t>
            </a:r>
            <a:endParaRPr kumimoji="0" lang="en-CA" sz="3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243374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640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print">
            <a:extLst>
              <a:ext uri="{28A0092B-C50C-407E-A947-70E740481C1C}">
                <a14:useLocalDpi xmlns:a14="http://schemas.microsoft.com/office/drawing/2010/main"/>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a:extLst>
              <a:ext uri="{28A0092B-C50C-407E-A947-70E740481C1C}">
                <a14:useLocalDpi xmlns:a14="http://schemas.microsoft.com/office/drawing/2010/main" val="0"/>
              </a:ext>
            </a:extLst>
          </a:blip>
          <a:srcRect/>
          <a:stretch/>
        </p:blipFill>
        <p:spPr>
          <a:xfrm>
            <a:off x="552450" y="6402693"/>
            <a:ext cx="2036645" cy="194997"/>
          </a:xfrm>
          <a:prstGeom prst="rect">
            <a:avLst/>
          </a:prstGeom>
        </p:spPr>
      </p:pic>
      <p:pic>
        <p:nvPicPr>
          <p:cNvPr id="12" name="Picture 11"/>
          <p:cNvPicPr>
            <a:picLocks noChangeAspect="1"/>
          </p:cNvPicPr>
          <p:nvPr userDrawn="1"/>
        </p:nvPicPr>
        <p:blipFill>
          <a:blip r:embed="rId31">
            <a:extLst>
              <a:ext uri="{28A0092B-C50C-407E-A947-70E740481C1C}">
                <a14:useLocalDpi xmlns:a14="http://schemas.microsoft.com/office/drawing/2010/main" val="0"/>
              </a:ext>
            </a:extLst>
          </a:blip>
          <a:srcRect/>
          <a:stretch/>
        </p:blipFill>
        <p:spPr>
          <a:xfrm>
            <a:off x="10355854" y="213270"/>
            <a:ext cx="1392143" cy="260362"/>
          </a:xfrm>
          <a:prstGeom prst="rect">
            <a:avLst/>
          </a:prstGeom>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33.sv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1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35.jpeg"/><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mailto:TPSGC.SIMilieudeTravailGC-RPSGCWorkplace.PWGSC@tpsgc-pwgsc.gc.ca" TargetMode="Externa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https://wiki.gccollab.ca/images/3/33/WTP_-_Our_project_story_template_EN.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26" Type="http://schemas.openxmlformats.org/officeDocument/2006/relationships/image" Target="../media/image30.svg"/><Relationship Id="rId3" Type="http://schemas.openxmlformats.org/officeDocument/2006/relationships/notesSlide" Target="../notesSlides/notesSlide2.xml"/><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slideLayout" Target="../slideLayouts/slideLayout14.xm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themeOverride" Target="../theme/themeOverride1.xml"/><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image" Target="../media/image28.sv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0">
            <a:extLst>
              <a:ext uri="{FF2B5EF4-FFF2-40B4-BE49-F238E27FC236}">
                <a16:creationId xmlns:a16="http://schemas.microsoft.com/office/drawing/2014/main" id="{F823D261-A2B5-2174-4D51-026F909BA290}"/>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285" y="1607996"/>
            <a:ext cx="3335303" cy="2910612"/>
          </a:xfrm>
          <a:prstGeom prst="rect">
            <a:avLst/>
          </a:prstGeom>
        </p:spPr>
      </p:pic>
      <p:sp>
        <p:nvSpPr>
          <p:cNvPr id="10" name="Rectangle 9">
            <a:extLst>
              <a:ext uri="{FF2B5EF4-FFF2-40B4-BE49-F238E27FC236}">
                <a16:creationId xmlns:a16="http://schemas.microsoft.com/office/drawing/2014/main" id="{9349F318-7326-1079-DFCB-DE5C92474EE8}"/>
              </a:ext>
            </a:extLst>
          </p:cNvPr>
          <p:cNvSpPr/>
          <p:nvPr/>
        </p:nvSpPr>
        <p:spPr>
          <a:xfrm>
            <a:off x="3810312" y="2497276"/>
            <a:ext cx="7937684" cy="3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4400" b="1" dirty="0">
                <a:solidFill>
                  <a:srgbClr val="003B5C"/>
                </a:solidFill>
                <a:highlight>
                  <a:srgbClr val="FFFF00"/>
                </a:highlight>
                <a:latin typeface="Avenir Next LT Pro Demi" panose="020B0704020202020204" pitchFamily="34" charset="0"/>
              </a:rPr>
              <a:t>[LIEU DU PROJET]</a:t>
            </a:r>
          </a:p>
        </p:txBody>
      </p:sp>
      <p:sp>
        <p:nvSpPr>
          <p:cNvPr id="11" name="Title 15">
            <a:extLst>
              <a:ext uri="{FF2B5EF4-FFF2-40B4-BE49-F238E27FC236}">
                <a16:creationId xmlns:a16="http://schemas.microsoft.com/office/drawing/2014/main" id="{DB3481EE-C9A4-0D47-BCDA-30DE96118D50}"/>
              </a:ext>
            </a:extLst>
          </p:cNvPr>
          <p:cNvSpPr txBox="1">
            <a:spLocks noGrp="1"/>
          </p:cNvSpPr>
          <p:nvPr>
            <p:ph type="title" idx="4294967295"/>
          </p:nvPr>
        </p:nvSpPr>
        <p:spPr>
          <a:xfrm>
            <a:off x="3838887" y="3036756"/>
            <a:ext cx="5519664" cy="709593"/>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chemeClr val="accent3">
                    <a:lumMod val="75000"/>
                  </a:schemeClr>
                </a:solidFill>
                <a:effectLst/>
                <a:uLnTx/>
                <a:uFillTx/>
                <a:latin typeface="Avenir Next LT Pro Demi" panose="020B0704020202020204" pitchFamily="34" charset="0"/>
                <a:ea typeface="+mn-ea"/>
                <a:cs typeface="+mn-cs"/>
              </a:rPr>
              <a:t>LE RÉCIT DE NOTRE PROJET</a:t>
            </a:r>
          </a:p>
        </p:txBody>
      </p:sp>
      <p:sp>
        <p:nvSpPr>
          <p:cNvPr id="12" name="Subtitle 2">
            <a:extLst>
              <a:ext uri="{FF2B5EF4-FFF2-40B4-BE49-F238E27FC236}">
                <a16:creationId xmlns:a16="http://schemas.microsoft.com/office/drawing/2014/main" id="{6032D13C-8520-D99A-E551-11B65AD81676}"/>
              </a:ext>
            </a:extLst>
          </p:cNvPr>
          <p:cNvSpPr txBox="1">
            <a:spLocks/>
          </p:cNvSpPr>
          <p:nvPr/>
        </p:nvSpPr>
        <p:spPr>
          <a:xfrm>
            <a:off x="325283" y="5510285"/>
            <a:ext cx="5519664" cy="507860"/>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spcBef>
                <a:spcPts val="600"/>
              </a:spcBef>
              <a:buNone/>
            </a:pPr>
            <a:r>
              <a:rPr lang="fr-CA" sz="1200">
                <a:solidFill>
                  <a:srgbClr val="4B4F54"/>
                </a:solidFill>
                <a:highlight>
                  <a:srgbClr val="FFFF00"/>
                </a:highlight>
                <a:latin typeface="Avenir Next LT Pro Demi" panose="020B0704020202020204" pitchFamily="34" charset="0"/>
              </a:rPr>
              <a:t>DATE</a:t>
            </a:r>
          </a:p>
        </p:txBody>
      </p:sp>
    </p:spTree>
    <p:extLst>
      <p:ext uri="{BB962C8B-B14F-4D97-AF65-F5344CB8AC3E}">
        <p14:creationId xmlns:p14="http://schemas.microsoft.com/office/powerpoint/2010/main" val="378033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F9140-A681-00D3-F21D-A6E0467C8F22}"/>
              </a:ext>
              <a:ext uri="{C183D7F6-B498-43B3-948B-1728B52AA6E4}">
                <adec:decorative xmlns:adec="http://schemas.microsoft.com/office/drawing/2017/decorative" val="1"/>
              </a:ext>
            </a:extLst>
          </p:cNvPr>
          <p:cNvSpPr/>
          <p:nvPr/>
        </p:nvSpPr>
        <p:spPr>
          <a:xfrm>
            <a:off x="0" y="0"/>
            <a:ext cx="12192000" cy="740664"/>
          </a:xfrm>
          <a:prstGeom prst="rect">
            <a:avLst/>
          </a:prstGeom>
          <a:solidFill>
            <a:schemeClr val="accent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dirty="0"/>
          </a:p>
        </p:txBody>
      </p:sp>
      <p:pic>
        <p:nvPicPr>
          <p:cNvPr id="6" name="Content Placeholder 10">
            <a:extLst>
              <a:ext uri="{FF2B5EF4-FFF2-40B4-BE49-F238E27FC236}">
                <a16:creationId xmlns:a16="http://schemas.microsoft.com/office/drawing/2014/main" id="{EC4BAFA4-8B20-6586-CBB1-171685DB0285}"/>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42757" y="136911"/>
            <a:ext cx="11006345" cy="497598"/>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dirty="0">
                <a:solidFill>
                  <a:schemeClr val="bg1"/>
                </a:solidFill>
              </a:rPr>
              <a:t>Un aperçu de l'avenir</a:t>
            </a:r>
          </a:p>
        </p:txBody>
      </p:sp>
      <p:sp>
        <p:nvSpPr>
          <p:cNvPr id="4" name="TextBox 3">
            <a:extLst>
              <a:ext uri="{FF2B5EF4-FFF2-40B4-BE49-F238E27FC236}">
                <a16:creationId xmlns:a16="http://schemas.microsoft.com/office/drawing/2014/main" id="{B130E41C-CBC3-C733-C814-DA5D51BA0194}"/>
              </a:ext>
            </a:extLst>
          </p:cNvPr>
          <p:cNvSpPr txBox="1"/>
          <p:nvPr/>
        </p:nvSpPr>
        <p:spPr>
          <a:xfrm>
            <a:off x="5214937" y="1282831"/>
            <a:ext cx="6523923" cy="923330"/>
          </a:xfrm>
          <a:prstGeom prst="rect">
            <a:avLst/>
          </a:prstGeom>
          <a:noFill/>
        </p:spPr>
        <p:txBody>
          <a:bodyPr wrap="square">
            <a:spAutoFit/>
          </a:bodyPr>
          <a:lstStyle/>
          <a:p>
            <a:pPr algn="r"/>
            <a:r>
              <a:rPr lang="fr-CA" dirty="0">
                <a:latin typeface="Avenir Next LT Pro" panose="020B0504020202020204" pitchFamily="34" charset="0"/>
              </a:rPr>
              <a:t>Nous sommes maintenant habitués à notre nouveau milieu de travail, mais voici un aperçu de ce à quoi ressemblait la toute première fois que vous avez vu le plan d'étage!</a:t>
            </a:r>
          </a:p>
        </p:txBody>
      </p:sp>
      <p:pic>
        <p:nvPicPr>
          <p:cNvPr id="73" name="Picture 72">
            <a:extLst>
              <a:ext uri="{FF2B5EF4-FFF2-40B4-BE49-F238E27FC236}">
                <a16:creationId xmlns:a16="http://schemas.microsoft.com/office/drawing/2014/main" id="{446960C4-3549-80AF-8B89-ED14B0D883B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2757" y="997667"/>
            <a:ext cx="4442673" cy="2710154"/>
          </a:xfrm>
          <a:prstGeom prst="rect">
            <a:avLst/>
          </a:prstGeom>
          <a:effectLst>
            <a:outerShdw blurRad="50800" dist="38100" dir="2700000" algn="tl" rotWithShape="0">
              <a:prstClr val="black">
                <a:alpha val="40000"/>
              </a:prstClr>
            </a:outerShdw>
          </a:effectLst>
        </p:spPr>
      </p:pic>
      <p:sp>
        <p:nvSpPr>
          <p:cNvPr id="75" name="TextBox 74">
            <a:extLst>
              <a:ext uri="{FF2B5EF4-FFF2-40B4-BE49-F238E27FC236}">
                <a16:creationId xmlns:a16="http://schemas.microsoft.com/office/drawing/2014/main" id="{72A216C2-C8C5-B406-60B9-5D93BE107CBA}"/>
              </a:ext>
            </a:extLst>
          </p:cNvPr>
          <p:cNvSpPr txBox="1"/>
          <p:nvPr/>
        </p:nvSpPr>
        <p:spPr>
          <a:xfrm>
            <a:off x="453140" y="1752579"/>
            <a:ext cx="3821906" cy="1200329"/>
          </a:xfrm>
          <a:prstGeom prst="rect">
            <a:avLst/>
          </a:prstGeom>
          <a:noFill/>
        </p:spPr>
        <p:txBody>
          <a:bodyPr wrap="square">
            <a:spAutoFit/>
          </a:bodyPr>
          <a:lstStyle/>
          <a:p>
            <a:pPr algn="ctr"/>
            <a:r>
              <a:rPr lang="fr-CA" sz="1800" dirty="0">
                <a:solidFill>
                  <a:schemeClr val="tx1"/>
                </a:solidFill>
                <a:highlight>
                  <a:srgbClr val="FFFF00"/>
                </a:highlight>
                <a:latin typeface="Avenir Next LT Pro" panose="020B0504020202020204" pitchFamily="34" charset="0"/>
              </a:rPr>
              <a:t>IMAGE DE REMPLACEMENT</a:t>
            </a:r>
          </a:p>
          <a:p>
            <a:pPr algn="ctr"/>
            <a:endParaRPr lang="fr-CA" dirty="0">
              <a:highlight>
                <a:srgbClr val="FFFF00"/>
              </a:highlight>
              <a:latin typeface="Avenir Next LT Pro" panose="020B0504020202020204" pitchFamily="34" charset="0"/>
            </a:endParaRPr>
          </a:p>
          <a:p>
            <a:pPr algn="ctr"/>
            <a:r>
              <a:rPr lang="fr-CA" sz="1800" dirty="0">
                <a:solidFill>
                  <a:schemeClr val="tx1"/>
                </a:solidFill>
                <a:highlight>
                  <a:srgbClr val="FFFF00"/>
                </a:highlight>
                <a:latin typeface="Avenir Next LT Pro" panose="020B0504020202020204" pitchFamily="34" charset="0"/>
              </a:rPr>
              <a:t>REMPLACEZ PAR UNE PHOTO DE VOTRE PLAN D'ÉTAGE</a:t>
            </a:r>
          </a:p>
        </p:txBody>
      </p:sp>
      <p:grpSp>
        <p:nvGrpSpPr>
          <p:cNvPr id="76" name="Group 75">
            <a:extLst>
              <a:ext uri="{FF2B5EF4-FFF2-40B4-BE49-F238E27FC236}">
                <a16:creationId xmlns:a16="http://schemas.microsoft.com/office/drawing/2014/main" id="{40D6CD9A-772A-E852-EF67-E66BE383E200}"/>
              </a:ext>
              <a:ext uri="{C183D7F6-B498-43B3-948B-1728B52AA6E4}">
                <adec:decorative xmlns:adec="http://schemas.microsoft.com/office/drawing/2017/decorative" val="1"/>
              </a:ext>
            </a:extLst>
          </p:cNvPr>
          <p:cNvGrpSpPr/>
          <p:nvPr/>
        </p:nvGrpSpPr>
        <p:grpSpPr>
          <a:xfrm>
            <a:off x="5645928" y="2811324"/>
            <a:ext cx="6092931" cy="949592"/>
            <a:chOff x="3407091" y="5121787"/>
            <a:chExt cx="5369668" cy="747047"/>
          </a:xfrm>
          <a:solidFill>
            <a:schemeClr val="accent2">
              <a:lumMod val="20000"/>
              <a:lumOff val="80000"/>
            </a:schemeClr>
          </a:solidFill>
        </p:grpSpPr>
        <p:sp>
          <p:nvSpPr>
            <p:cNvPr id="77" name="Rectangle: Rounded Corners 76">
              <a:extLst>
                <a:ext uri="{FF2B5EF4-FFF2-40B4-BE49-F238E27FC236}">
                  <a16:creationId xmlns:a16="http://schemas.microsoft.com/office/drawing/2014/main" id="{17D6471F-FBF6-1A3E-3EA5-80E1C6BED714}"/>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1600" dirty="0">
                  <a:solidFill>
                    <a:schemeClr val="tx1"/>
                  </a:solidFill>
                  <a:highlight>
                    <a:srgbClr val="FFFF00"/>
                  </a:highlight>
                  <a:latin typeface="Avenir Next LT Pro" panose="020B0504020202020204" pitchFamily="34" charset="0"/>
                </a:rPr>
                <a:t>CITATION D'UN EMPLOYÉ EN RÉACTION AU PLAN D'ÉTAGE</a:t>
              </a:r>
            </a:p>
          </p:txBody>
        </p:sp>
        <p:pic>
          <p:nvPicPr>
            <p:cNvPr id="78" name="Graphic 77" descr="Open quotation mark with solid fill">
              <a:extLst>
                <a:ext uri="{FF2B5EF4-FFF2-40B4-BE49-F238E27FC236}">
                  <a16:creationId xmlns:a16="http://schemas.microsoft.com/office/drawing/2014/main" id="{4340518E-6944-1CDD-EE1B-AB18DE2E6A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7091" y="5121787"/>
              <a:ext cx="369332" cy="369332"/>
            </a:xfrm>
            <a:prstGeom prst="rect">
              <a:avLst/>
            </a:prstGeom>
          </p:spPr>
        </p:pic>
        <p:pic>
          <p:nvPicPr>
            <p:cNvPr id="79" name="Graphic 78" descr="Open quotation mark with solid fill">
              <a:extLst>
                <a:ext uri="{FF2B5EF4-FFF2-40B4-BE49-F238E27FC236}">
                  <a16:creationId xmlns:a16="http://schemas.microsoft.com/office/drawing/2014/main" id="{0139BD33-F21B-7CD8-48F6-F0146B20FC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8399045" y="5499502"/>
              <a:ext cx="369332" cy="369332"/>
            </a:xfrm>
            <a:prstGeom prst="rect">
              <a:avLst/>
            </a:prstGeom>
          </p:spPr>
        </p:pic>
      </p:grpSp>
      <p:grpSp>
        <p:nvGrpSpPr>
          <p:cNvPr id="80" name="Group 79">
            <a:extLst>
              <a:ext uri="{FF2B5EF4-FFF2-40B4-BE49-F238E27FC236}">
                <a16:creationId xmlns:a16="http://schemas.microsoft.com/office/drawing/2014/main" id="{F050A398-7AA7-1582-211A-8771E93DBA35}"/>
              </a:ext>
              <a:ext uri="{C183D7F6-B498-43B3-948B-1728B52AA6E4}">
                <adec:decorative xmlns:adec="http://schemas.microsoft.com/office/drawing/2017/decorative" val="1"/>
              </a:ext>
            </a:extLst>
          </p:cNvPr>
          <p:cNvGrpSpPr/>
          <p:nvPr/>
        </p:nvGrpSpPr>
        <p:grpSpPr>
          <a:xfrm>
            <a:off x="5645928" y="3937684"/>
            <a:ext cx="6092931" cy="919591"/>
            <a:chOff x="3407091" y="5121787"/>
            <a:chExt cx="5369668" cy="747047"/>
          </a:xfrm>
          <a:solidFill>
            <a:schemeClr val="accent2">
              <a:lumMod val="20000"/>
              <a:lumOff val="80000"/>
            </a:schemeClr>
          </a:solidFill>
        </p:grpSpPr>
        <p:sp>
          <p:nvSpPr>
            <p:cNvPr id="81" name="Rectangle: Rounded Corners 80">
              <a:extLst>
                <a:ext uri="{FF2B5EF4-FFF2-40B4-BE49-F238E27FC236}">
                  <a16:creationId xmlns:a16="http://schemas.microsoft.com/office/drawing/2014/main" id="{DFAE7AA1-143E-4EE9-9771-C41BDAE7AAF0}"/>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1600" dirty="0">
                  <a:solidFill>
                    <a:schemeClr val="tx1"/>
                  </a:solidFill>
                  <a:highlight>
                    <a:srgbClr val="FFFF00"/>
                  </a:highlight>
                  <a:latin typeface="Avenir Next LT Pro" panose="020B0504020202020204" pitchFamily="34" charset="0"/>
                </a:rPr>
                <a:t>CITATION D'UN EMPLOYÉ EN RÉACTION AU PLAN D'ÉTAGE</a:t>
              </a:r>
            </a:p>
          </p:txBody>
        </p:sp>
        <p:pic>
          <p:nvPicPr>
            <p:cNvPr id="82" name="Graphic 81" descr="Open quotation mark with solid fill">
              <a:extLst>
                <a:ext uri="{FF2B5EF4-FFF2-40B4-BE49-F238E27FC236}">
                  <a16:creationId xmlns:a16="http://schemas.microsoft.com/office/drawing/2014/main" id="{335282FF-E6EA-994B-8409-743A4E6EFC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7091" y="5121787"/>
              <a:ext cx="369332" cy="369332"/>
            </a:xfrm>
            <a:prstGeom prst="rect">
              <a:avLst/>
            </a:prstGeom>
          </p:spPr>
        </p:pic>
        <p:pic>
          <p:nvPicPr>
            <p:cNvPr id="83" name="Graphic 82" descr="Open quotation mark with solid fill">
              <a:extLst>
                <a:ext uri="{FF2B5EF4-FFF2-40B4-BE49-F238E27FC236}">
                  <a16:creationId xmlns:a16="http://schemas.microsoft.com/office/drawing/2014/main" id="{2EB3C842-8054-3985-8525-944125DE8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8399045" y="5499502"/>
              <a:ext cx="369332" cy="369332"/>
            </a:xfrm>
            <a:prstGeom prst="rect">
              <a:avLst/>
            </a:prstGeom>
          </p:spPr>
        </p:pic>
      </p:grpSp>
      <p:grpSp>
        <p:nvGrpSpPr>
          <p:cNvPr id="88" name="Group 87">
            <a:extLst>
              <a:ext uri="{FF2B5EF4-FFF2-40B4-BE49-F238E27FC236}">
                <a16:creationId xmlns:a16="http://schemas.microsoft.com/office/drawing/2014/main" id="{4F9AF723-FB1E-9071-D01C-49B45AC4E58F}"/>
              </a:ext>
              <a:ext uri="{C183D7F6-B498-43B3-948B-1728B52AA6E4}">
                <adec:decorative xmlns:adec="http://schemas.microsoft.com/office/drawing/2017/decorative" val="1"/>
              </a:ext>
            </a:extLst>
          </p:cNvPr>
          <p:cNvGrpSpPr/>
          <p:nvPr/>
        </p:nvGrpSpPr>
        <p:grpSpPr>
          <a:xfrm>
            <a:off x="5645928" y="5059476"/>
            <a:ext cx="6092931" cy="890538"/>
            <a:chOff x="3407091" y="5121787"/>
            <a:chExt cx="5369668" cy="747047"/>
          </a:xfrm>
          <a:solidFill>
            <a:srgbClr val="44A693"/>
          </a:solidFill>
        </p:grpSpPr>
        <p:sp>
          <p:nvSpPr>
            <p:cNvPr id="89" name="Rectangle: Rounded Corners 88">
              <a:extLst>
                <a:ext uri="{FF2B5EF4-FFF2-40B4-BE49-F238E27FC236}">
                  <a16:creationId xmlns:a16="http://schemas.microsoft.com/office/drawing/2014/main" id="{1FEFC8AB-E38C-75BA-3979-3EED9BDA6F9E}"/>
                </a:ext>
              </a:extLst>
            </p:cNvPr>
            <p:cNvSpPr/>
            <p:nvPr/>
          </p:nvSpPr>
          <p:spPr>
            <a:xfrm>
              <a:off x="3407091" y="5135703"/>
              <a:ext cx="5369668" cy="723445"/>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1600" dirty="0">
                  <a:solidFill>
                    <a:schemeClr val="tx1"/>
                  </a:solidFill>
                  <a:highlight>
                    <a:srgbClr val="FFFF00"/>
                  </a:highlight>
                  <a:latin typeface="Avenir Next LT Pro" panose="020B0504020202020204" pitchFamily="34" charset="0"/>
                </a:rPr>
                <a:t>CITATION D'UN EMPLOYÉ EN RÉACTION AU PLAN D'ÉTAGE</a:t>
              </a:r>
            </a:p>
          </p:txBody>
        </p:sp>
        <p:pic>
          <p:nvPicPr>
            <p:cNvPr id="90" name="Graphic 89" descr="Open quotation mark with solid fill">
              <a:extLst>
                <a:ext uri="{FF2B5EF4-FFF2-40B4-BE49-F238E27FC236}">
                  <a16:creationId xmlns:a16="http://schemas.microsoft.com/office/drawing/2014/main" id="{FD38506E-137B-A823-B711-8BAD22F68D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7091" y="5121787"/>
              <a:ext cx="369332" cy="369332"/>
            </a:xfrm>
            <a:prstGeom prst="rect">
              <a:avLst/>
            </a:prstGeom>
          </p:spPr>
        </p:pic>
        <p:pic>
          <p:nvPicPr>
            <p:cNvPr id="91" name="Graphic 90" descr="Open quotation mark with solid fill">
              <a:extLst>
                <a:ext uri="{FF2B5EF4-FFF2-40B4-BE49-F238E27FC236}">
                  <a16:creationId xmlns:a16="http://schemas.microsoft.com/office/drawing/2014/main" id="{93CB5758-1B9E-687F-47E6-7719F1AFFC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8399045" y="5499502"/>
              <a:ext cx="369332" cy="369332"/>
            </a:xfrm>
            <a:prstGeom prst="rect">
              <a:avLst/>
            </a:prstGeom>
          </p:spPr>
        </p:pic>
      </p:grpSp>
      <p:sp>
        <p:nvSpPr>
          <p:cNvPr id="93" name="Rectangle: Rounded Corners 92">
            <a:extLst>
              <a:ext uri="{FF2B5EF4-FFF2-40B4-BE49-F238E27FC236}">
                <a16:creationId xmlns:a16="http://schemas.microsoft.com/office/drawing/2014/main" id="{4A08007B-53CE-8778-BF39-C40AC8C185A8}"/>
              </a:ext>
              <a:ext uri="{C183D7F6-B498-43B3-948B-1728B52AA6E4}">
                <adec:decorative xmlns:adec="http://schemas.microsoft.com/office/drawing/2017/decorative" val="1"/>
              </a:ext>
            </a:extLst>
          </p:cNvPr>
          <p:cNvSpPr/>
          <p:nvPr/>
        </p:nvSpPr>
        <p:spPr>
          <a:xfrm>
            <a:off x="142757" y="3914650"/>
            <a:ext cx="4442673" cy="201218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highlight>
                  <a:srgbClr val="FFFF00"/>
                </a:highlight>
                <a:latin typeface="Avenir Next LT Pro" panose="020B0504020202020204" pitchFamily="34" charset="0"/>
              </a:rPr>
              <a:t>ESPACE RÉSERVÉ À UNE IMAGE DU PARRAIN DE PROJET ANNONÇANT LE PLAN D’ÉTAGE</a:t>
            </a:r>
          </a:p>
        </p:txBody>
      </p:sp>
    </p:spTree>
    <p:extLst>
      <p:ext uri="{BB962C8B-B14F-4D97-AF65-F5344CB8AC3E}">
        <p14:creationId xmlns:p14="http://schemas.microsoft.com/office/powerpoint/2010/main" val="675850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F5981F-8D8B-8BC7-F190-1743D888F017}"/>
              </a:ext>
              <a:ext uri="{C183D7F6-B498-43B3-948B-1728B52AA6E4}">
                <adec:decorative xmlns:adec="http://schemas.microsoft.com/office/drawing/2017/decorative" val="1"/>
              </a:ext>
            </a:extLst>
          </p:cNvPr>
          <p:cNvSpPr/>
          <p:nvPr/>
        </p:nvSpPr>
        <p:spPr>
          <a:xfrm>
            <a:off x="0" y="0"/>
            <a:ext cx="12192000" cy="740664"/>
          </a:xfrm>
          <a:prstGeom prst="rect">
            <a:avLst/>
          </a:prstGeom>
          <a:solidFill>
            <a:schemeClr val="accent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dirty="0"/>
          </a:p>
        </p:txBody>
      </p:sp>
      <p:pic>
        <p:nvPicPr>
          <p:cNvPr id="14" name="Content Placeholder 10">
            <a:extLst>
              <a:ext uri="{FF2B5EF4-FFF2-40B4-BE49-F238E27FC236}">
                <a16:creationId xmlns:a16="http://schemas.microsoft.com/office/drawing/2014/main" id="{FF87EC87-B764-CDBF-C878-40DE95655D6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57042" y="160863"/>
            <a:ext cx="11006345" cy="454736"/>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dirty="0">
                <a:solidFill>
                  <a:schemeClr val="bg1"/>
                </a:solidFill>
              </a:rPr>
              <a:t>Ce que vous avez choisi</a:t>
            </a:r>
          </a:p>
        </p:txBody>
      </p:sp>
      <p:sp>
        <p:nvSpPr>
          <p:cNvPr id="18" name="TextBox 17">
            <a:extLst>
              <a:ext uri="{FF2B5EF4-FFF2-40B4-BE49-F238E27FC236}">
                <a16:creationId xmlns:a16="http://schemas.microsoft.com/office/drawing/2014/main" id="{ED360783-9775-29AF-8EB9-290815EEF300}"/>
              </a:ext>
            </a:extLst>
          </p:cNvPr>
          <p:cNvSpPr txBox="1"/>
          <p:nvPr/>
        </p:nvSpPr>
        <p:spPr>
          <a:xfrm>
            <a:off x="296162" y="1676918"/>
            <a:ext cx="5561713" cy="400110"/>
          </a:xfrm>
          <a:prstGeom prst="rect">
            <a:avLst/>
          </a:prstGeom>
          <a:noFill/>
        </p:spPr>
        <p:txBody>
          <a:bodyPr wrap="square" rtlCol="0">
            <a:spAutoFit/>
          </a:bodyPr>
          <a:lstStyle/>
          <a:p>
            <a:pPr algn="ctr"/>
            <a:r>
              <a:rPr lang="fr-CA" sz="2000" b="1" dirty="0">
                <a:solidFill>
                  <a:schemeClr val="accent2">
                    <a:lumMod val="50000"/>
                  </a:schemeClr>
                </a:solidFill>
                <a:latin typeface="Avenir Next LT Pro" panose="020B0504020202020204" pitchFamily="34" charset="0"/>
              </a:rPr>
              <a:t>Planche de tendances</a:t>
            </a:r>
          </a:p>
        </p:txBody>
      </p:sp>
      <p:pic>
        <p:nvPicPr>
          <p:cNvPr id="7" name="Picture 6">
            <a:extLst>
              <a:ext uri="{FF2B5EF4-FFF2-40B4-BE49-F238E27FC236}">
                <a16:creationId xmlns:a16="http://schemas.microsoft.com/office/drawing/2014/main" id="{8055D1DB-3DAF-3593-BC99-3A001CBE1F49}"/>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96162" y="2169362"/>
            <a:ext cx="5561713" cy="2956200"/>
          </a:xfrm>
          <a:prstGeom prst="rect">
            <a:avLst/>
          </a:prstGeom>
          <a:ln>
            <a:solidFill>
              <a:srgbClr val="E0DBD6"/>
            </a:solidFill>
          </a:ln>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D45CCBA6-D39C-940E-4027-703FC3725E34}"/>
              </a:ext>
            </a:extLst>
          </p:cNvPr>
          <p:cNvSpPr txBox="1"/>
          <p:nvPr/>
        </p:nvSpPr>
        <p:spPr>
          <a:xfrm>
            <a:off x="296162" y="5212675"/>
            <a:ext cx="5561713" cy="584775"/>
          </a:xfrm>
          <a:prstGeom prst="rect">
            <a:avLst/>
          </a:prstGeom>
          <a:noFill/>
        </p:spPr>
        <p:txBody>
          <a:bodyPr wrap="square" rtlCol="0">
            <a:spAutoFit/>
          </a:bodyPr>
          <a:lstStyle/>
          <a:p>
            <a:pPr algn="ctr"/>
            <a:r>
              <a:rPr lang="fr-CA" sz="1600" b="1" dirty="0">
                <a:solidFill>
                  <a:schemeClr val="accent2">
                    <a:lumMod val="50000"/>
                  </a:schemeClr>
                </a:solidFill>
                <a:highlight>
                  <a:srgbClr val="FFFF00"/>
                </a:highlight>
                <a:latin typeface="Avenir Next LT Pro" panose="020B0504020202020204" pitchFamily="34" charset="0"/>
              </a:rPr>
              <a:t>% </a:t>
            </a:r>
            <a:r>
              <a:rPr lang="fr-CA" sz="1600" dirty="0">
                <a:solidFill>
                  <a:schemeClr val="accent2">
                    <a:lumMod val="50000"/>
                  </a:schemeClr>
                </a:solidFill>
                <a:latin typeface="Avenir Next LT Pro" panose="020B0504020202020204" pitchFamily="34" charset="0"/>
              </a:rPr>
              <a:t>des employés qui ont voté en faveur de cette planche de tendances</a:t>
            </a:r>
          </a:p>
        </p:txBody>
      </p:sp>
      <p:sp>
        <p:nvSpPr>
          <p:cNvPr id="19" name="TextBox 18">
            <a:extLst>
              <a:ext uri="{FF2B5EF4-FFF2-40B4-BE49-F238E27FC236}">
                <a16:creationId xmlns:a16="http://schemas.microsoft.com/office/drawing/2014/main" id="{7B979BB1-B8E6-8EB2-E68F-D1EBD6254ADB}"/>
              </a:ext>
            </a:extLst>
          </p:cNvPr>
          <p:cNvSpPr txBox="1"/>
          <p:nvPr/>
        </p:nvSpPr>
        <p:spPr>
          <a:xfrm>
            <a:off x="6334125" y="1676918"/>
            <a:ext cx="5561713" cy="400110"/>
          </a:xfrm>
          <a:prstGeom prst="rect">
            <a:avLst/>
          </a:prstGeom>
          <a:noFill/>
        </p:spPr>
        <p:txBody>
          <a:bodyPr wrap="square" rtlCol="0">
            <a:spAutoFit/>
          </a:bodyPr>
          <a:lstStyle/>
          <a:p>
            <a:pPr algn="ctr"/>
            <a:r>
              <a:rPr lang="fr-CA" sz="2000" b="1" dirty="0">
                <a:solidFill>
                  <a:schemeClr val="accent2">
                    <a:lumMod val="50000"/>
                  </a:schemeClr>
                </a:solidFill>
                <a:latin typeface="Avenir Next LT Pro" panose="020B0504020202020204" pitchFamily="34" charset="0"/>
              </a:rPr>
              <a:t>Mur-décor</a:t>
            </a:r>
          </a:p>
        </p:txBody>
      </p:sp>
      <p:sp>
        <p:nvSpPr>
          <p:cNvPr id="15" name="Rectangle: Rounded Corners 14">
            <a:extLst>
              <a:ext uri="{FF2B5EF4-FFF2-40B4-BE49-F238E27FC236}">
                <a16:creationId xmlns:a16="http://schemas.microsoft.com/office/drawing/2014/main" id="{5D35BBF8-A942-18EB-6F17-6A7F8158EF72}"/>
              </a:ext>
              <a:ext uri="{C183D7F6-B498-43B3-948B-1728B52AA6E4}">
                <adec:decorative xmlns:adec="http://schemas.microsoft.com/office/drawing/2017/decorative" val="1"/>
              </a:ext>
            </a:extLst>
          </p:cNvPr>
          <p:cNvSpPr/>
          <p:nvPr/>
        </p:nvSpPr>
        <p:spPr>
          <a:xfrm>
            <a:off x="6334125" y="2169362"/>
            <a:ext cx="5561713" cy="2956200"/>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highlight>
                  <a:srgbClr val="FFFF00"/>
                </a:highlight>
                <a:latin typeface="Avenir Next LT Pro" panose="020B0504020202020204" pitchFamily="34" charset="0"/>
              </a:rPr>
              <a:t>ESPACE RÉSERVÉ POUR UNE IMAGE DU MUR-DÉCOR CHOISI</a:t>
            </a:r>
          </a:p>
        </p:txBody>
      </p:sp>
      <p:sp>
        <p:nvSpPr>
          <p:cNvPr id="22" name="TextBox 21">
            <a:extLst>
              <a:ext uri="{FF2B5EF4-FFF2-40B4-BE49-F238E27FC236}">
                <a16:creationId xmlns:a16="http://schemas.microsoft.com/office/drawing/2014/main" id="{4D8F6865-0C7E-E14B-649F-47AF00E41FA6}"/>
              </a:ext>
            </a:extLst>
          </p:cNvPr>
          <p:cNvSpPr txBox="1"/>
          <p:nvPr/>
        </p:nvSpPr>
        <p:spPr>
          <a:xfrm>
            <a:off x="6334125" y="5212675"/>
            <a:ext cx="5561713" cy="338554"/>
          </a:xfrm>
          <a:prstGeom prst="rect">
            <a:avLst/>
          </a:prstGeom>
          <a:noFill/>
        </p:spPr>
        <p:txBody>
          <a:bodyPr wrap="square">
            <a:spAutoFit/>
          </a:bodyPr>
          <a:lstStyle/>
          <a:p>
            <a:pPr algn="ctr"/>
            <a:r>
              <a:rPr lang="fr-CA" sz="1600" b="1" dirty="0">
                <a:solidFill>
                  <a:schemeClr val="accent2">
                    <a:lumMod val="50000"/>
                  </a:schemeClr>
                </a:solidFill>
                <a:highlight>
                  <a:srgbClr val="FFFF00"/>
                </a:highlight>
                <a:latin typeface="Avenir Next LT Pro" panose="020B0504020202020204" pitchFamily="34" charset="0"/>
              </a:rPr>
              <a:t>% </a:t>
            </a:r>
            <a:r>
              <a:rPr lang="fr-CA" sz="1600" dirty="0">
                <a:solidFill>
                  <a:schemeClr val="accent2">
                    <a:lumMod val="50000"/>
                  </a:schemeClr>
                </a:solidFill>
                <a:latin typeface="Avenir Next LT Pro" panose="020B0504020202020204" pitchFamily="34" charset="0"/>
              </a:rPr>
              <a:t>des employés ayant voté en faveur de ce mur-décor</a:t>
            </a:r>
          </a:p>
        </p:txBody>
      </p:sp>
      <p:sp>
        <p:nvSpPr>
          <p:cNvPr id="17" name="TextBox 16">
            <a:extLst>
              <a:ext uri="{FF2B5EF4-FFF2-40B4-BE49-F238E27FC236}">
                <a16:creationId xmlns:a16="http://schemas.microsoft.com/office/drawing/2014/main" id="{CC34A1DE-BAF4-4437-42B2-CA5F461A7778}"/>
              </a:ext>
              <a:ext uri="{C183D7F6-B498-43B3-948B-1728B52AA6E4}">
                <adec:decorative xmlns:adec="http://schemas.microsoft.com/office/drawing/2017/decorative" val="1"/>
              </a:ext>
            </a:extLst>
          </p:cNvPr>
          <p:cNvSpPr txBox="1"/>
          <p:nvPr/>
        </p:nvSpPr>
        <p:spPr>
          <a:xfrm>
            <a:off x="800100" y="3047297"/>
            <a:ext cx="4429125" cy="1077218"/>
          </a:xfrm>
          <a:prstGeom prst="rect">
            <a:avLst/>
          </a:prstGeom>
          <a:noFill/>
        </p:spPr>
        <p:txBody>
          <a:bodyPr wrap="square">
            <a:spAutoFit/>
          </a:bodyPr>
          <a:lstStyle/>
          <a:p>
            <a:pPr algn="ctr"/>
            <a:r>
              <a:rPr lang="fr-CA" sz="1600" dirty="0">
                <a:highlight>
                  <a:srgbClr val="FFFF00"/>
                </a:highlight>
                <a:latin typeface="Avenir Next LT Pro" panose="020B0504020202020204" pitchFamily="34" charset="0"/>
              </a:rPr>
              <a:t>ESPACE RÉSERVÉ</a:t>
            </a:r>
            <a:endParaRPr lang="fr-CA" sz="1600" dirty="0">
              <a:solidFill>
                <a:schemeClr val="tx1"/>
              </a:solidFill>
              <a:highlight>
                <a:srgbClr val="FFFF00"/>
              </a:highlight>
              <a:latin typeface="Avenir Next LT Pro" panose="020B0504020202020204" pitchFamily="34" charset="0"/>
            </a:endParaRPr>
          </a:p>
          <a:p>
            <a:pPr algn="ctr"/>
            <a:endParaRPr lang="fr-CA" sz="1600" dirty="0">
              <a:highlight>
                <a:srgbClr val="FFFF00"/>
              </a:highlight>
              <a:latin typeface="Avenir Next LT Pro" panose="020B0504020202020204" pitchFamily="34" charset="0"/>
            </a:endParaRPr>
          </a:p>
          <a:p>
            <a:pPr algn="ctr"/>
            <a:r>
              <a:rPr lang="fr-CA" sz="1600" dirty="0">
                <a:solidFill>
                  <a:schemeClr val="tx1"/>
                </a:solidFill>
                <a:highlight>
                  <a:srgbClr val="FFFF00"/>
                </a:highlight>
                <a:latin typeface="Avenir Next LT Pro" panose="020B0504020202020204" pitchFamily="34" charset="0"/>
              </a:rPr>
              <a:t>REMPLACEZ PAR UNE IMAGE DE LA PLANCHE DE TENDANCES CHOISIE</a:t>
            </a:r>
          </a:p>
        </p:txBody>
      </p:sp>
    </p:spTree>
    <p:extLst>
      <p:ext uri="{BB962C8B-B14F-4D97-AF65-F5344CB8AC3E}">
        <p14:creationId xmlns:p14="http://schemas.microsoft.com/office/powerpoint/2010/main" val="1200676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C83BA6-64A9-C13A-AFA0-A100B9B51496}"/>
              </a:ext>
              <a:ext uri="{C183D7F6-B498-43B3-948B-1728B52AA6E4}">
                <adec:decorative xmlns:adec="http://schemas.microsoft.com/office/drawing/2017/decorative" val="1"/>
              </a:ext>
            </a:extLst>
          </p:cNvPr>
          <p:cNvSpPr/>
          <p:nvPr/>
        </p:nvSpPr>
        <p:spPr>
          <a:xfrm>
            <a:off x="0" y="0"/>
            <a:ext cx="12192000" cy="740664"/>
          </a:xfrm>
          <a:prstGeom prst="rect">
            <a:avLst/>
          </a:prstGeom>
          <a:solidFill>
            <a:schemeClr val="accent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pic>
        <p:nvPicPr>
          <p:cNvPr id="4" name="Content Placeholder 10">
            <a:extLst>
              <a:ext uri="{FF2B5EF4-FFF2-40B4-BE49-F238E27FC236}">
                <a16:creationId xmlns:a16="http://schemas.microsoft.com/office/drawing/2014/main" id="{7AC46769-1920-518F-00CE-816C6119490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57044" y="105457"/>
            <a:ext cx="11006345" cy="563075"/>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dirty="0">
                <a:solidFill>
                  <a:schemeClr val="bg1"/>
                </a:solidFill>
              </a:rPr>
              <a:t>Notre parcours</a:t>
            </a:r>
            <a:endParaRPr lang="en-CA" sz="3200" dirty="0">
              <a:solidFill>
                <a:schemeClr val="bg1"/>
              </a:solidFill>
            </a:endParaRPr>
          </a:p>
        </p:txBody>
      </p:sp>
      <p:sp>
        <p:nvSpPr>
          <p:cNvPr id="12" name="Rectangle: Rounded Corners 11">
            <a:extLst>
              <a:ext uri="{FF2B5EF4-FFF2-40B4-BE49-F238E27FC236}">
                <a16:creationId xmlns:a16="http://schemas.microsoft.com/office/drawing/2014/main" id="{97258186-2EC9-F639-E6DF-C2B46A63153C}"/>
              </a:ext>
              <a:ext uri="{C183D7F6-B498-43B3-948B-1728B52AA6E4}">
                <adec:decorative xmlns:adec="http://schemas.microsoft.com/office/drawing/2017/decorative" val="1"/>
              </a:ext>
            </a:extLst>
          </p:cNvPr>
          <p:cNvSpPr/>
          <p:nvPr/>
        </p:nvSpPr>
        <p:spPr>
          <a:xfrm>
            <a:off x="214991" y="1510833"/>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3" name="Rectangle: Rounded Corners 12">
            <a:extLst>
              <a:ext uri="{FF2B5EF4-FFF2-40B4-BE49-F238E27FC236}">
                <a16:creationId xmlns:a16="http://schemas.microsoft.com/office/drawing/2014/main" id="{C48CC0F8-C2B7-7F49-9ED5-868BE522D87F}"/>
              </a:ext>
              <a:ext uri="{C183D7F6-B498-43B3-948B-1728B52AA6E4}">
                <adec:decorative xmlns:adec="http://schemas.microsoft.com/office/drawing/2017/decorative" val="1"/>
              </a:ext>
            </a:extLst>
          </p:cNvPr>
          <p:cNvSpPr/>
          <p:nvPr/>
        </p:nvSpPr>
        <p:spPr>
          <a:xfrm>
            <a:off x="214991" y="3886201"/>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4" name="Rectangle: Rounded Corners 13">
            <a:extLst>
              <a:ext uri="{FF2B5EF4-FFF2-40B4-BE49-F238E27FC236}">
                <a16:creationId xmlns:a16="http://schemas.microsoft.com/office/drawing/2014/main" id="{2FFD2A06-ED1C-FFAE-21CB-61AAE71F849A}"/>
              </a:ext>
              <a:ext uri="{C183D7F6-B498-43B3-948B-1728B52AA6E4}">
                <adec:decorative xmlns:adec="http://schemas.microsoft.com/office/drawing/2017/decorative" val="1"/>
              </a:ext>
            </a:extLst>
          </p:cNvPr>
          <p:cNvSpPr/>
          <p:nvPr/>
        </p:nvSpPr>
        <p:spPr>
          <a:xfrm>
            <a:off x="4259861" y="3886201"/>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5" name="Rectangle: Rounded Corners 14">
            <a:extLst>
              <a:ext uri="{FF2B5EF4-FFF2-40B4-BE49-F238E27FC236}">
                <a16:creationId xmlns:a16="http://schemas.microsoft.com/office/drawing/2014/main" id="{65B5A9D7-F566-AA42-F2E9-1C012E69193A}"/>
              </a:ext>
              <a:ext uri="{C183D7F6-B498-43B3-948B-1728B52AA6E4}">
                <adec:decorative xmlns:adec="http://schemas.microsoft.com/office/drawing/2017/decorative" val="1"/>
              </a:ext>
            </a:extLst>
          </p:cNvPr>
          <p:cNvSpPr/>
          <p:nvPr/>
        </p:nvSpPr>
        <p:spPr>
          <a:xfrm>
            <a:off x="4259861" y="1510833"/>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7" name="Rectangle: Rounded Corners 16">
            <a:extLst>
              <a:ext uri="{FF2B5EF4-FFF2-40B4-BE49-F238E27FC236}">
                <a16:creationId xmlns:a16="http://schemas.microsoft.com/office/drawing/2014/main" id="{FE07C4AC-2490-7F8D-6584-35EA9A67178C}"/>
              </a:ext>
              <a:ext uri="{C183D7F6-B498-43B3-948B-1728B52AA6E4}">
                <adec:decorative xmlns:adec="http://schemas.microsoft.com/office/drawing/2017/decorative" val="1"/>
              </a:ext>
            </a:extLst>
          </p:cNvPr>
          <p:cNvSpPr/>
          <p:nvPr/>
        </p:nvSpPr>
        <p:spPr>
          <a:xfrm>
            <a:off x="8304730" y="3886201"/>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8" name="Rectangle: Rounded Corners 17">
            <a:extLst>
              <a:ext uri="{FF2B5EF4-FFF2-40B4-BE49-F238E27FC236}">
                <a16:creationId xmlns:a16="http://schemas.microsoft.com/office/drawing/2014/main" id="{6F3122A7-FCAD-C52A-E232-9F9078AB9DF3}"/>
              </a:ext>
              <a:ext uri="{C183D7F6-B498-43B3-948B-1728B52AA6E4}">
                <adec:decorative xmlns:adec="http://schemas.microsoft.com/office/drawing/2017/decorative" val="1"/>
              </a:ext>
            </a:extLst>
          </p:cNvPr>
          <p:cNvSpPr/>
          <p:nvPr/>
        </p:nvSpPr>
        <p:spPr>
          <a:xfrm>
            <a:off x="8304730" y="1510833"/>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20" name="TextBox 19">
            <a:extLst>
              <a:ext uri="{FF2B5EF4-FFF2-40B4-BE49-F238E27FC236}">
                <a16:creationId xmlns:a16="http://schemas.microsoft.com/office/drawing/2014/main" id="{F82F1C8B-7220-108E-29E5-83B8B53359E0}"/>
              </a:ext>
            </a:extLst>
          </p:cNvPr>
          <p:cNvSpPr txBox="1"/>
          <p:nvPr/>
        </p:nvSpPr>
        <p:spPr>
          <a:xfrm>
            <a:off x="214991" y="886175"/>
            <a:ext cx="3672277" cy="707886"/>
          </a:xfrm>
          <a:prstGeom prst="rect">
            <a:avLst/>
          </a:prstGeom>
          <a:noFill/>
        </p:spPr>
        <p:txBody>
          <a:bodyPr wrap="square" rtlCol="0">
            <a:spAutoFit/>
          </a:bodyPr>
          <a:lstStyle/>
          <a:p>
            <a:pPr algn="ctr"/>
            <a:r>
              <a:rPr lang="fr-CA" sz="2000" b="1" dirty="0">
                <a:solidFill>
                  <a:schemeClr val="accent2">
                    <a:lumMod val="50000"/>
                  </a:schemeClr>
                </a:solidFill>
                <a:latin typeface="Avenir Next LT Pro" panose="020B0504020202020204" pitchFamily="34" charset="0"/>
              </a:rPr>
              <a:t>Présentation d'une journée dans la vie</a:t>
            </a:r>
            <a:endParaRPr lang="en-CA" sz="2000" b="1" dirty="0">
              <a:solidFill>
                <a:schemeClr val="accent2">
                  <a:lumMod val="50000"/>
                </a:schemeClr>
              </a:solidFill>
              <a:latin typeface="Avenir Next LT Pro" panose="020B0504020202020204" pitchFamily="34" charset="0"/>
            </a:endParaRPr>
          </a:p>
        </p:txBody>
      </p:sp>
      <p:sp>
        <p:nvSpPr>
          <p:cNvPr id="11" name="TextBox 10">
            <a:extLst>
              <a:ext uri="{FF2B5EF4-FFF2-40B4-BE49-F238E27FC236}">
                <a16:creationId xmlns:a16="http://schemas.microsoft.com/office/drawing/2014/main" id="{523CAAAF-C430-2D95-39A2-46B29759E92C}"/>
              </a:ext>
              <a:ext uri="{C183D7F6-B498-43B3-948B-1728B52AA6E4}">
                <adec:decorative xmlns:adec="http://schemas.microsoft.com/office/drawing/2017/decorative" val="0"/>
              </a:ext>
            </a:extLst>
          </p:cNvPr>
          <p:cNvSpPr txBox="1"/>
          <p:nvPr/>
        </p:nvSpPr>
        <p:spPr>
          <a:xfrm>
            <a:off x="214992" y="2995137"/>
            <a:ext cx="3672276" cy="1477328"/>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800" dirty="0">
                <a:solidFill>
                  <a:schemeClr val="tx1"/>
                </a:solidFill>
                <a:highlight>
                  <a:srgbClr val="FFFF00"/>
                </a:highlight>
                <a:latin typeface="Avenir Next LT Pro" panose="020B0504020202020204" pitchFamily="34" charset="0"/>
              </a:rPr>
              <a:t>ESPACE RÉSERVÉ</a:t>
            </a:r>
          </a:p>
          <a:p>
            <a:pPr algn="ctr"/>
            <a:endParaRPr lang="en-US" dirty="0">
              <a:highlight>
                <a:srgbClr val="FFFF00"/>
              </a:highlight>
              <a:latin typeface="Avenir Next LT Pro" panose="020B0504020202020204" pitchFamily="34" charset="0"/>
            </a:endParaRPr>
          </a:p>
          <a:p>
            <a:pPr algn="ctr"/>
            <a:r>
              <a:rPr lang="en-US" sz="1800" dirty="0">
                <a:solidFill>
                  <a:schemeClr val="tx1"/>
                </a:solidFill>
                <a:highlight>
                  <a:srgbClr val="FFFF00"/>
                </a:highlight>
                <a:latin typeface="Avenir Next LT Pro" panose="020B0504020202020204" pitchFamily="34" charset="0"/>
              </a:rPr>
              <a:t>REMPLACEZ PAR DES PHOTOS DE VOTRE PRÉSENTATION UNE </a:t>
            </a:r>
            <a:r>
              <a:rPr lang="en-US" dirty="0">
                <a:highlight>
                  <a:srgbClr val="FFFF00"/>
                </a:highlight>
                <a:latin typeface="Avenir Next LT Pro" panose="020B0504020202020204" pitchFamily="34" charset="0"/>
              </a:rPr>
              <a:t>JOURNÉE DANS LA VIE</a:t>
            </a:r>
            <a:endParaRPr lang="en-CA" sz="1800" dirty="0">
              <a:solidFill>
                <a:schemeClr val="tx1"/>
              </a:solidFill>
              <a:highlight>
                <a:srgbClr val="FFFF00"/>
              </a:highlight>
              <a:latin typeface="Avenir Next LT Pro" panose="020B0504020202020204" pitchFamily="34" charset="0"/>
            </a:endParaRPr>
          </a:p>
        </p:txBody>
      </p:sp>
      <p:sp>
        <p:nvSpPr>
          <p:cNvPr id="21" name="TextBox 20">
            <a:extLst>
              <a:ext uri="{FF2B5EF4-FFF2-40B4-BE49-F238E27FC236}">
                <a16:creationId xmlns:a16="http://schemas.microsoft.com/office/drawing/2014/main" id="{9AEEF226-98F5-EC2F-D301-0E7587BEBB6A}"/>
              </a:ext>
            </a:extLst>
          </p:cNvPr>
          <p:cNvSpPr txBox="1"/>
          <p:nvPr/>
        </p:nvSpPr>
        <p:spPr>
          <a:xfrm>
            <a:off x="4259858" y="866595"/>
            <a:ext cx="3672277" cy="400110"/>
          </a:xfrm>
          <a:prstGeom prst="rect">
            <a:avLst/>
          </a:prstGeom>
          <a:noFill/>
        </p:spPr>
        <p:txBody>
          <a:bodyPr wrap="square" rtlCol="0">
            <a:spAutoFit/>
          </a:bodyPr>
          <a:lstStyle/>
          <a:p>
            <a:pPr algn="ctr"/>
            <a:r>
              <a:rPr lang="fr-CA" sz="2000" b="1" dirty="0">
                <a:solidFill>
                  <a:schemeClr val="accent2">
                    <a:lumMod val="50000"/>
                  </a:schemeClr>
                </a:solidFill>
                <a:latin typeface="Avenir Next LT Pro" panose="020B0504020202020204" pitchFamily="34" charset="0"/>
              </a:rPr>
              <a:t>Séance de questions-réponses avant l'ouverture</a:t>
            </a:r>
            <a:endParaRPr lang="en-CA" sz="2000" b="1" dirty="0">
              <a:solidFill>
                <a:schemeClr val="accent2">
                  <a:lumMod val="50000"/>
                </a:schemeClr>
              </a:solidFill>
              <a:latin typeface="Avenir Next LT Pro" panose="020B0504020202020204" pitchFamily="34" charset="0"/>
            </a:endParaRPr>
          </a:p>
        </p:txBody>
      </p:sp>
      <p:sp>
        <p:nvSpPr>
          <p:cNvPr id="16" name="TextBox 15">
            <a:extLst>
              <a:ext uri="{FF2B5EF4-FFF2-40B4-BE49-F238E27FC236}">
                <a16:creationId xmlns:a16="http://schemas.microsoft.com/office/drawing/2014/main" id="{01D26656-C81C-8715-032A-4CF37DEC1566}"/>
              </a:ext>
            </a:extLst>
          </p:cNvPr>
          <p:cNvSpPr txBox="1"/>
          <p:nvPr/>
        </p:nvSpPr>
        <p:spPr>
          <a:xfrm>
            <a:off x="4259859" y="2995137"/>
            <a:ext cx="3672276" cy="1754326"/>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800" dirty="0">
                <a:solidFill>
                  <a:schemeClr val="tx1"/>
                </a:solidFill>
                <a:highlight>
                  <a:srgbClr val="FFFF00"/>
                </a:highlight>
                <a:latin typeface="Avenir Next LT Pro" panose="020B0504020202020204" pitchFamily="34" charset="0"/>
              </a:rPr>
              <a:t>ESPACE RÉSERVÉ</a:t>
            </a:r>
          </a:p>
          <a:p>
            <a:pPr algn="ctr"/>
            <a:endParaRPr lang="en-US" dirty="0">
              <a:highlight>
                <a:srgbClr val="FFFF00"/>
              </a:highlight>
              <a:latin typeface="Avenir Next LT Pro" panose="020B0504020202020204" pitchFamily="34" charset="0"/>
            </a:endParaRPr>
          </a:p>
          <a:p>
            <a:pPr algn="ctr"/>
            <a:r>
              <a:rPr lang="en-US" sz="1800" dirty="0">
                <a:solidFill>
                  <a:schemeClr val="tx1"/>
                </a:solidFill>
                <a:highlight>
                  <a:srgbClr val="FFFF00"/>
                </a:highlight>
                <a:latin typeface="Avenir Next LT Pro" panose="020B0504020202020204" pitchFamily="34" charset="0"/>
              </a:rPr>
              <a:t>REMPLACEZ PAR DES PHOTOS DE VOTRE </a:t>
            </a:r>
            <a:r>
              <a:rPr lang="en-US" dirty="0">
                <a:highlight>
                  <a:srgbClr val="FFFF00"/>
                </a:highlight>
                <a:latin typeface="Avenir Next LT Pro" panose="020B0504020202020204" pitchFamily="34" charset="0"/>
              </a:rPr>
              <a:t>SÉANCE DE QUESTIONS-RÉPONSES AVANT L'OUVERTURE</a:t>
            </a:r>
            <a:endParaRPr lang="en-CA" sz="1800" dirty="0">
              <a:solidFill>
                <a:schemeClr val="tx1"/>
              </a:solidFill>
              <a:highlight>
                <a:srgbClr val="FFFF00"/>
              </a:highlight>
              <a:latin typeface="Avenir Next LT Pro" panose="020B0504020202020204" pitchFamily="34" charset="0"/>
            </a:endParaRPr>
          </a:p>
        </p:txBody>
      </p:sp>
      <p:sp>
        <p:nvSpPr>
          <p:cNvPr id="22" name="TextBox 21">
            <a:extLst>
              <a:ext uri="{FF2B5EF4-FFF2-40B4-BE49-F238E27FC236}">
                <a16:creationId xmlns:a16="http://schemas.microsoft.com/office/drawing/2014/main" id="{6BE5B2B2-24DF-A400-7933-C6C39ACFCACF}"/>
              </a:ext>
            </a:extLst>
          </p:cNvPr>
          <p:cNvSpPr txBox="1"/>
          <p:nvPr/>
        </p:nvSpPr>
        <p:spPr>
          <a:xfrm>
            <a:off x="8304730" y="1063068"/>
            <a:ext cx="3672277" cy="400110"/>
          </a:xfrm>
          <a:prstGeom prst="rect">
            <a:avLst/>
          </a:prstGeom>
          <a:noFill/>
        </p:spPr>
        <p:txBody>
          <a:bodyPr wrap="square" rtlCol="0">
            <a:spAutoFit/>
          </a:bodyPr>
          <a:lstStyle/>
          <a:p>
            <a:pPr algn="ctr"/>
            <a:r>
              <a:rPr lang="fr-CA" sz="2000" b="1" dirty="0">
                <a:solidFill>
                  <a:schemeClr val="accent2">
                    <a:lumMod val="50000"/>
                  </a:schemeClr>
                </a:solidFill>
                <a:latin typeface="Avenir Next LT Pro" panose="020B0504020202020204" pitchFamily="34" charset="0"/>
              </a:rPr>
              <a:t>Visites du milieu de travail</a:t>
            </a:r>
            <a:endParaRPr lang="en-CA" sz="2000" b="1" dirty="0">
              <a:solidFill>
                <a:schemeClr val="accent2">
                  <a:lumMod val="50000"/>
                </a:schemeClr>
              </a:solidFill>
              <a:latin typeface="Avenir Next LT Pro" panose="020B0504020202020204" pitchFamily="34" charset="0"/>
            </a:endParaRPr>
          </a:p>
        </p:txBody>
      </p:sp>
      <p:sp>
        <p:nvSpPr>
          <p:cNvPr id="19" name="TextBox 18">
            <a:extLst>
              <a:ext uri="{FF2B5EF4-FFF2-40B4-BE49-F238E27FC236}">
                <a16:creationId xmlns:a16="http://schemas.microsoft.com/office/drawing/2014/main" id="{F3F6F5F5-AB3A-1FDB-B885-DFC7B82C67D5}"/>
              </a:ext>
            </a:extLst>
          </p:cNvPr>
          <p:cNvSpPr txBox="1"/>
          <p:nvPr/>
        </p:nvSpPr>
        <p:spPr>
          <a:xfrm>
            <a:off x="8304726" y="2995137"/>
            <a:ext cx="3672276" cy="1477328"/>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800" dirty="0">
                <a:solidFill>
                  <a:schemeClr val="tx1"/>
                </a:solidFill>
                <a:highlight>
                  <a:srgbClr val="FFFF00"/>
                </a:highlight>
                <a:latin typeface="Avenir Next LT Pro" panose="020B0504020202020204" pitchFamily="34" charset="0"/>
              </a:rPr>
              <a:t>ESPACE RÉSERVÉ</a:t>
            </a:r>
          </a:p>
          <a:p>
            <a:pPr algn="ctr"/>
            <a:endParaRPr lang="en-US" dirty="0">
              <a:highlight>
                <a:srgbClr val="FFFF00"/>
              </a:highlight>
              <a:latin typeface="Avenir Next LT Pro" panose="020B0504020202020204" pitchFamily="34" charset="0"/>
            </a:endParaRPr>
          </a:p>
          <a:p>
            <a:pPr algn="ctr"/>
            <a:r>
              <a:rPr lang="en-US" sz="1800" dirty="0">
                <a:solidFill>
                  <a:schemeClr val="tx1"/>
                </a:solidFill>
                <a:highlight>
                  <a:srgbClr val="FFFF00"/>
                </a:highlight>
                <a:latin typeface="Avenir Next LT Pro" panose="020B0504020202020204" pitchFamily="34" charset="0"/>
              </a:rPr>
              <a:t>REMPLACEZ PAR DES PHOTOS DE VISITES DU MILIEU DE TRAVAIL</a:t>
            </a:r>
            <a:endParaRPr lang="en-CA" sz="1800" dirty="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145126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5F5280-D20B-D914-F4E7-ED31D434A2A5}"/>
              </a:ext>
              <a:ext uri="{C183D7F6-B498-43B3-948B-1728B52AA6E4}">
                <adec:decorative xmlns:adec="http://schemas.microsoft.com/office/drawing/2017/decorative" val="1"/>
              </a:ext>
            </a:extLst>
          </p:cNvPr>
          <p:cNvSpPr/>
          <p:nvPr/>
        </p:nvSpPr>
        <p:spPr>
          <a:xfrm>
            <a:off x="0" y="0"/>
            <a:ext cx="12192000" cy="740664"/>
          </a:xfrm>
          <a:prstGeom prst="rect">
            <a:avLst/>
          </a:prstGeom>
          <a:solidFill>
            <a:schemeClr val="accent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dirty="0"/>
          </a:p>
        </p:txBody>
      </p:sp>
      <p:pic>
        <p:nvPicPr>
          <p:cNvPr id="6" name="Content Placeholder 10">
            <a:extLst>
              <a:ext uri="{FF2B5EF4-FFF2-40B4-BE49-F238E27FC236}">
                <a16:creationId xmlns:a16="http://schemas.microsoft.com/office/drawing/2014/main" id="{08AC7768-C203-6473-3064-CAAFA603378B}"/>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71330" y="134212"/>
            <a:ext cx="11006345" cy="484494"/>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dirty="0">
                <a:solidFill>
                  <a:schemeClr val="bg1"/>
                </a:solidFill>
              </a:rPr>
              <a:t>Semaine d'ouverture</a:t>
            </a:r>
          </a:p>
        </p:txBody>
      </p:sp>
      <p:grpSp>
        <p:nvGrpSpPr>
          <p:cNvPr id="7" name="Group 6">
            <a:extLst>
              <a:ext uri="{FF2B5EF4-FFF2-40B4-BE49-F238E27FC236}">
                <a16:creationId xmlns:a16="http://schemas.microsoft.com/office/drawing/2014/main" id="{7710425D-9A17-BEAC-CB16-7D95C2C2021C}"/>
              </a:ext>
              <a:ext uri="{C183D7F6-B498-43B3-948B-1728B52AA6E4}">
                <adec:decorative xmlns:adec="http://schemas.microsoft.com/office/drawing/2017/decorative" val="1"/>
              </a:ext>
            </a:extLst>
          </p:cNvPr>
          <p:cNvGrpSpPr/>
          <p:nvPr/>
        </p:nvGrpSpPr>
        <p:grpSpPr>
          <a:xfrm>
            <a:off x="6258283" y="4840884"/>
            <a:ext cx="5369668" cy="1027502"/>
            <a:chOff x="3407091" y="5121787"/>
            <a:chExt cx="5369668" cy="747047"/>
          </a:xfrm>
          <a:solidFill>
            <a:schemeClr val="accent2">
              <a:lumMod val="20000"/>
              <a:lumOff val="80000"/>
            </a:schemeClr>
          </a:solidFill>
        </p:grpSpPr>
        <p:sp>
          <p:nvSpPr>
            <p:cNvPr id="8" name="Rectangle: Rounded Corners 7">
              <a:extLst>
                <a:ext uri="{FF2B5EF4-FFF2-40B4-BE49-F238E27FC236}">
                  <a16:creationId xmlns:a16="http://schemas.microsoft.com/office/drawing/2014/main" id="{11A5C3F8-98D8-DE5E-1981-30CB8370DDD5}"/>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dirty="0">
                  <a:solidFill>
                    <a:schemeClr val="tx1"/>
                  </a:solidFill>
                  <a:latin typeface="Avenir Next LT Pro" panose="020B0504020202020204" pitchFamily="34" charset="0"/>
                </a:rPr>
                <a:t>CITATION</a:t>
              </a:r>
            </a:p>
          </p:txBody>
        </p:sp>
        <p:pic>
          <p:nvPicPr>
            <p:cNvPr id="9" name="Graphic 8" descr="Open quotation mark with solid fill">
              <a:extLst>
                <a:ext uri="{FF2B5EF4-FFF2-40B4-BE49-F238E27FC236}">
                  <a16:creationId xmlns:a16="http://schemas.microsoft.com/office/drawing/2014/main" id="{2E79FF6B-F0CB-30F7-7AC0-8968F323B7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7091" y="5121787"/>
              <a:ext cx="369332" cy="369332"/>
            </a:xfrm>
            <a:prstGeom prst="rect">
              <a:avLst/>
            </a:prstGeom>
          </p:spPr>
        </p:pic>
        <p:pic>
          <p:nvPicPr>
            <p:cNvPr id="10" name="Graphic 9" descr="Open quotation mark with solid fill">
              <a:extLst>
                <a:ext uri="{FF2B5EF4-FFF2-40B4-BE49-F238E27FC236}">
                  <a16:creationId xmlns:a16="http://schemas.microsoft.com/office/drawing/2014/main" id="{8BAFFA14-C2C8-331A-2CE1-FA50C2529F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99045" y="5499502"/>
              <a:ext cx="369332" cy="369332"/>
            </a:xfrm>
            <a:prstGeom prst="rect">
              <a:avLst/>
            </a:prstGeom>
          </p:spPr>
        </p:pic>
      </p:grpSp>
      <p:grpSp>
        <p:nvGrpSpPr>
          <p:cNvPr id="11" name="Group 10">
            <a:extLst>
              <a:ext uri="{FF2B5EF4-FFF2-40B4-BE49-F238E27FC236}">
                <a16:creationId xmlns:a16="http://schemas.microsoft.com/office/drawing/2014/main" id="{B37B098F-2F28-4197-9A0F-22404FFF056A}"/>
              </a:ext>
              <a:ext uri="{C183D7F6-B498-43B3-948B-1728B52AA6E4}">
                <adec:decorative xmlns:adec="http://schemas.microsoft.com/office/drawing/2017/decorative" val="1"/>
              </a:ext>
            </a:extLst>
          </p:cNvPr>
          <p:cNvGrpSpPr/>
          <p:nvPr/>
        </p:nvGrpSpPr>
        <p:grpSpPr>
          <a:xfrm>
            <a:off x="547285" y="4816260"/>
            <a:ext cx="5369668" cy="1027502"/>
            <a:chOff x="3407091" y="5121787"/>
            <a:chExt cx="5369668" cy="747047"/>
          </a:xfrm>
          <a:solidFill>
            <a:schemeClr val="accent2">
              <a:lumMod val="20000"/>
              <a:lumOff val="80000"/>
            </a:schemeClr>
          </a:solidFill>
        </p:grpSpPr>
        <p:sp>
          <p:nvSpPr>
            <p:cNvPr id="12" name="Rectangle: Rounded Corners 11">
              <a:extLst>
                <a:ext uri="{FF2B5EF4-FFF2-40B4-BE49-F238E27FC236}">
                  <a16:creationId xmlns:a16="http://schemas.microsoft.com/office/drawing/2014/main" id="{7A5FDD58-9A64-71E1-DB5F-D4F67C835EFE}"/>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dirty="0">
                  <a:solidFill>
                    <a:schemeClr val="tx1"/>
                  </a:solidFill>
                  <a:latin typeface="Avenir Next LT Pro" panose="020B0504020202020204" pitchFamily="34" charset="0"/>
                </a:rPr>
                <a:t>CITATION</a:t>
              </a:r>
            </a:p>
          </p:txBody>
        </p:sp>
        <p:pic>
          <p:nvPicPr>
            <p:cNvPr id="13" name="Graphic 12" descr="Open quotation mark with solid fill">
              <a:extLst>
                <a:ext uri="{FF2B5EF4-FFF2-40B4-BE49-F238E27FC236}">
                  <a16:creationId xmlns:a16="http://schemas.microsoft.com/office/drawing/2014/main" id="{6E7A9846-E1F8-E240-1695-71464175AB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7091" y="5121787"/>
              <a:ext cx="369332" cy="369332"/>
            </a:xfrm>
            <a:prstGeom prst="rect">
              <a:avLst/>
            </a:prstGeom>
          </p:spPr>
        </p:pic>
        <p:pic>
          <p:nvPicPr>
            <p:cNvPr id="14" name="Graphic 13" descr="Open quotation mark with solid fill">
              <a:extLst>
                <a:ext uri="{FF2B5EF4-FFF2-40B4-BE49-F238E27FC236}">
                  <a16:creationId xmlns:a16="http://schemas.microsoft.com/office/drawing/2014/main" id="{35934602-7A23-09A4-199C-9BD78BF728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99045" y="5499502"/>
              <a:ext cx="369332" cy="369332"/>
            </a:xfrm>
            <a:prstGeom prst="rect">
              <a:avLst/>
            </a:prstGeom>
          </p:spPr>
        </p:pic>
      </p:grpSp>
      <p:pic>
        <p:nvPicPr>
          <p:cNvPr id="15" name="Image 3" descr="Une image contenant canapé, Canapé-lit, intérieur, décoration d’intérieur&#10;&#10;Description générée automatiquement">
            <a:extLst>
              <a:ext uri="{FF2B5EF4-FFF2-40B4-BE49-F238E27FC236}">
                <a16:creationId xmlns:a16="http://schemas.microsoft.com/office/drawing/2014/main" id="{0746A408-5EE2-7DAC-93E0-3E2BC7221155}"/>
              </a:ext>
            </a:extLst>
          </p:cNvPr>
          <p:cNvPicPr>
            <a:picLocks noChangeAspect="1"/>
          </p:cNvPicPr>
          <p:nvPr/>
        </p:nvPicPr>
        <p:blipFill rotWithShape="1">
          <a:blip r:embed="rId5" cstate="print">
            <a:grayscl/>
            <a:extLst>
              <a:ext uri="{28A0092B-C50C-407E-A947-70E740481C1C}">
                <a14:useLocalDpi xmlns:a14="http://schemas.microsoft.com/office/drawing/2010/main"/>
              </a:ext>
            </a:extLst>
          </a:blip>
          <a:srcRect/>
          <a:stretch/>
        </p:blipFill>
        <p:spPr>
          <a:xfrm>
            <a:off x="229961" y="1302911"/>
            <a:ext cx="3672276" cy="2226959"/>
          </a:xfrm>
          <a:prstGeom prst="rect">
            <a:avLst/>
          </a:prstGeom>
          <a:ln>
            <a:noFill/>
          </a:ln>
          <a:effectLst>
            <a:outerShdw blurRad="50800" dist="38100" dir="2700000" algn="tl" rotWithShape="0">
              <a:prstClr val="black">
                <a:alpha val="40000"/>
              </a:prstClr>
            </a:outerShdw>
          </a:effectLst>
        </p:spPr>
      </p:pic>
      <p:pic>
        <p:nvPicPr>
          <p:cNvPr id="16" name="Image 3" descr="Une image contenant canapé, Canapé-lit, intérieur, décoration d’intérieur&#10;&#10;Description générée automatiquement">
            <a:extLst>
              <a:ext uri="{FF2B5EF4-FFF2-40B4-BE49-F238E27FC236}">
                <a16:creationId xmlns:a16="http://schemas.microsoft.com/office/drawing/2014/main" id="{B0490AF2-BA52-99E7-0626-2FC68A2BB533}"/>
              </a:ext>
            </a:extLst>
          </p:cNvPr>
          <p:cNvPicPr>
            <a:picLocks noChangeAspect="1"/>
          </p:cNvPicPr>
          <p:nvPr/>
        </p:nvPicPr>
        <p:blipFill rotWithShape="1">
          <a:blip r:embed="rId5" cstate="print">
            <a:grayscl/>
            <a:extLst>
              <a:ext uri="{28A0092B-C50C-407E-A947-70E740481C1C}">
                <a14:useLocalDpi xmlns:a14="http://schemas.microsoft.com/office/drawing/2010/main"/>
              </a:ext>
            </a:extLst>
          </a:blip>
          <a:srcRect/>
          <a:stretch/>
        </p:blipFill>
        <p:spPr>
          <a:xfrm>
            <a:off x="4259862" y="1297498"/>
            <a:ext cx="3672276" cy="2226959"/>
          </a:xfrm>
          <a:prstGeom prst="rect">
            <a:avLst/>
          </a:prstGeom>
          <a:ln>
            <a:noFill/>
          </a:ln>
          <a:effectLst>
            <a:outerShdw blurRad="50800" dist="38100" dir="2700000" algn="tl" rotWithShape="0">
              <a:prstClr val="black">
                <a:alpha val="40000"/>
              </a:prstClr>
            </a:outerShdw>
          </a:effectLst>
        </p:spPr>
      </p:pic>
      <p:pic>
        <p:nvPicPr>
          <p:cNvPr id="17" name="Image 3" descr="Une image contenant canapé, Canapé-lit, intérieur, décoration d’intérieur&#10;&#10;Description générée automatiquement">
            <a:extLst>
              <a:ext uri="{FF2B5EF4-FFF2-40B4-BE49-F238E27FC236}">
                <a16:creationId xmlns:a16="http://schemas.microsoft.com/office/drawing/2014/main" id="{825664BD-1AF8-F311-C451-76294FA5D11B}"/>
              </a:ext>
            </a:extLst>
          </p:cNvPr>
          <p:cNvPicPr>
            <a:picLocks noChangeAspect="1"/>
          </p:cNvPicPr>
          <p:nvPr/>
        </p:nvPicPr>
        <p:blipFill rotWithShape="1">
          <a:blip r:embed="rId5" cstate="print">
            <a:grayscl/>
            <a:extLst>
              <a:ext uri="{28A0092B-C50C-407E-A947-70E740481C1C}">
                <a14:useLocalDpi xmlns:a14="http://schemas.microsoft.com/office/drawing/2010/main"/>
              </a:ext>
            </a:extLst>
          </a:blip>
          <a:srcRect/>
          <a:stretch/>
        </p:blipFill>
        <p:spPr>
          <a:xfrm>
            <a:off x="8289764" y="1297497"/>
            <a:ext cx="3672276" cy="2226959"/>
          </a:xfrm>
          <a:prstGeom prst="rect">
            <a:avLst/>
          </a:prstGeom>
          <a:ln>
            <a:noFill/>
          </a:ln>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3B60D84D-A8E7-48A2-A558-4182637F0340}"/>
              </a:ext>
            </a:extLst>
          </p:cNvPr>
          <p:cNvSpPr txBox="1"/>
          <p:nvPr/>
        </p:nvSpPr>
        <p:spPr>
          <a:xfrm>
            <a:off x="229959" y="1651868"/>
            <a:ext cx="11732079" cy="1477328"/>
          </a:xfrm>
          <a:prstGeom prst="rect">
            <a:avLst/>
          </a:prstGeom>
          <a:noFill/>
        </p:spPr>
        <p:txBody>
          <a:bodyPr wrap="square">
            <a:spAutoFit/>
          </a:bodyPr>
          <a:lstStyle/>
          <a:p>
            <a:pPr algn="ctr"/>
            <a:r>
              <a:rPr lang="fr-CA" sz="1800" dirty="0">
                <a:solidFill>
                  <a:schemeClr val="tx1"/>
                </a:solidFill>
                <a:highlight>
                  <a:srgbClr val="FFFF00"/>
                </a:highlight>
                <a:latin typeface="Avenir Next LT Pro" panose="020B0504020202020204" pitchFamily="34" charset="0"/>
              </a:rPr>
              <a:t>ESPACE RÉSERVÉ</a:t>
            </a:r>
          </a:p>
          <a:p>
            <a:pPr algn="ctr"/>
            <a:endParaRPr lang="fr-CA" sz="1800" dirty="0">
              <a:solidFill>
                <a:schemeClr val="tx1"/>
              </a:solidFill>
              <a:highlight>
                <a:srgbClr val="FFFF00"/>
              </a:highlight>
              <a:latin typeface="Avenir Next LT Pro" panose="020B0504020202020204" pitchFamily="34" charset="0"/>
            </a:endParaRPr>
          </a:p>
          <a:p>
            <a:pPr algn="ctr"/>
            <a:r>
              <a:rPr lang="fr-CA" sz="1800" dirty="0">
                <a:solidFill>
                  <a:schemeClr val="tx1"/>
                </a:solidFill>
                <a:highlight>
                  <a:srgbClr val="FFFF00"/>
                </a:highlight>
                <a:latin typeface="Avenir Next LT Pro" panose="020B0504020202020204" pitchFamily="34" charset="0"/>
              </a:rPr>
              <a:t>REMPLACEZ PAR DES PHOTOS DE VOTRE SEMAINE D'OUVERTURE</a:t>
            </a:r>
          </a:p>
          <a:p>
            <a:pPr algn="ctr"/>
            <a:endParaRPr lang="fr-CA" dirty="0">
              <a:highlight>
                <a:srgbClr val="FFFF00"/>
              </a:highlight>
              <a:latin typeface="Avenir Next LT Pro" panose="020B0504020202020204" pitchFamily="34" charset="0"/>
            </a:endParaRPr>
          </a:p>
          <a:p>
            <a:pPr algn="ctr"/>
            <a:r>
              <a:rPr lang="fr-CA" sz="1800" dirty="0">
                <a:solidFill>
                  <a:schemeClr val="tx1"/>
                </a:solidFill>
                <a:highlight>
                  <a:srgbClr val="FFFF00"/>
                </a:highlight>
                <a:latin typeface="Avenir Next LT Pro" panose="020B0504020202020204" pitchFamily="34" charset="0"/>
              </a:rPr>
              <a:t>Les photos peuvent inclure l'</a:t>
            </a:r>
            <a:r>
              <a:rPr lang="fr-CA" dirty="0">
                <a:highlight>
                  <a:srgbClr val="FFFF00"/>
                </a:highlight>
                <a:latin typeface="Avenir Next LT Pro" panose="020B0504020202020204" pitchFamily="34" charset="0"/>
              </a:rPr>
              <a:t>équipe d'accueil, les kiosques, la cérémonie d'inauguration, etc. </a:t>
            </a:r>
            <a:endParaRPr lang="fr-CA" sz="1800" dirty="0">
              <a:solidFill>
                <a:schemeClr val="tx1"/>
              </a:solidFill>
              <a:highlight>
                <a:srgbClr val="FFFF00"/>
              </a:highlight>
              <a:latin typeface="Avenir Next LT Pro" panose="020B0504020202020204" pitchFamily="34" charset="0"/>
            </a:endParaRPr>
          </a:p>
        </p:txBody>
      </p:sp>
      <p:sp>
        <p:nvSpPr>
          <p:cNvPr id="20" name="TextBox 19">
            <a:extLst>
              <a:ext uri="{FF2B5EF4-FFF2-40B4-BE49-F238E27FC236}">
                <a16:creationId xmlns:a16="http://schemas.microsoft.com/office/drawing/2014/main" id="{E5B161D6-CF41-A660-4BF7-7D8CCD3D2753}"/>
              </a:ext>
            </a:extLst>
          </p:cNvPr>
          <p:cNvSpPr txBox="1"/>
          <p:nvPr/>
        </p:nvSpPr>
        <p:spPr>
          <a:xfrm>
            <a:off x="229959" y="3788402"/>
            <a:ext cx="11732078" cy="646331"/>
          </a:xfrm>
          <a:prstGeom prst="rect">
            <a:avLst/>
          </a:prstGeom>
          <a:noFill/>
        </p:spPr>
        <p:txBody>
          <a:bodyPr wrap="square">
            <a:spAutoFit/>
          </a:bodyPr>
          <a:lstStyle/>
          <a:p>
            <a:pPr algn="ctr"/>
            <a:r>
              <a:rPr lang="fr-CA" sz="1800" dirty="0">
                <a:solidFill>
                  <a:schemeClr val="accent2">
                    <a:lumMod val="50000"/>
                  </a:schemeClr>
                </a:solidFill>
                <a:latin typeface="Avenir Next LT Pro" panose="020B0504020202020204" pitchFamily="34" charset="0"/>
                <a:ea typeface="Calibri Light" panose="020F0302020204030204" pitchFamily="34" charset="0"/>
                <a:cs typeface="Calibri Light" panose="020F0302020204030204" pitchFamily="34" charset="0"/>
              </a:rPr>
              <a:t>Semaine du </a:t>
            </a:r>
            <a:r>
              <a:rPr lang="fr-CA" sz="1800" dirty="0">
                <a:solidFill>
                  <a:schemeClr val="accent2">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DATE </a:t>
            </a:r>
            <a:r>
              <a:rPr lang="fr-CA" sz="1800" dirty="0">
                <a:solidFill>
                  <a:schemeClr val="accent2">
                    <a:lumMod val="50000"/>
                  </a:schemeClr>
                </a:solidFill>
                <a:latin typeface="Avenir Next LT Pro" panose="020B0504020202020204" pitchFamily="34" charset="0"/>
                <a:ea typeface="Calibri Light" panose="020F0302020204030204" pitchFamily="34" charset="0"/>
                <a:cs typeface="Calibri Light" panose="020F0302020204030204" pitchFamily="34" charset="0"/>
              </a:rPr>
              <a:t>au </a:t>
            </a:r>
            <a:r>
              <a:rPr lang="fr-CA" sz="1800" dirty="0">
                <a:solidFill>
                  <a:schemeClr val="accent2">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DATE</a:t>
            </a:r>
          </a:p>
          <a:p>
            <a:pPr algn="ctr"/>
            <a:r>
              <a:rPr lang="fr-CA" sz="1800" dirty="0">
                <a:solidFill>
                  <a:schemeClr val="accent2">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Insérez des statistiques ou des faits amusants de la semaine d'ouverture</a:t>
            </a:r>
          </a:p>
        </p:txBody>
      </p:sp>
    </p:spTree>
    <p:extLst>
      <p:ext uri="{BB962C8B-B14F-4D97-AF65-F5344CB8AC3E}">
        <p14:creationId xmlns:p14="http://schemas.microsoft.com/office/powerpoint/2010/main" val="39246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CAFF90-1459-114B-D6B0-B55C754FF44C}"/>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pic>
        <p:nvPicPr>
          <p:cNvPr id="6" name="Content Placeholder 10">
            <a:extLst>
              <a:ext uri="{FF2B5EF4-FFF2-40B4-BE49-F238E27FC236}">
                <a16:creationId xmlns:a16="http://schemas.microsoft.com/office/drawing/2014/main" id="{42C2B007-35D3-CB89-4AA0-542F61EF5C2A}"/>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504891" y="113880"/>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57043" y="102476"/>
            <a:ext cx="11006345" cy="554749"/>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dirty="0"/>
              <a:t>C'est notre nouvelle réalité!</a:t>
            </a:r>
          </a:p>
        </p:txBody>
      </p:sp>
      <p:pic>
        <p:nvPicPr>
          <p:cNvPr id="8" name="Image 3" descr="Une image contenant canapé, Canapé-lit, intérieur, décoration d’intérieur&#10;&#10;Description générée automatiquement">
            <a:extLst>
              <a:ext uri="{FF2B5EF4-FFF2-40B4-BE49-F238E27FC236}">
                <a16:creationId xmlns:a16="http://schemas.microsoft.com/office/drawing/2014/main" id="{639287C9-F293-C0AF-F083-07661D2D84E3}"/>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303052" y="1206033"/>
            <a:ext cx="3672276" cy="2226959"/>
          </a:xfrm>
          <a:prstGeom prst="rect">
            <a:avLst/>
          </a:prstGeom>
          <a:ln>
            <a:noFill/>
          </a:ln>
          <a:effectLst>
            <a:outerShdw blurRad="50800" dist="38100" dir="2700000" algn="tl" rotWithShape="0">
              <a:prstClr val="black">
                <a:alpha val="40000"/>
              </a:prstClr>
            </a:outerShdw>
          </a:effectLst>
        </p:spPr>
      </p:pic>
      <p:pic>
        <p:nvPicPr>
          <p:cNvPr id="9" name="Image 3" descr="Une image contenant canapé, Canapé-lit, intérieur, décoration d’intérieur&#10;&#10;Description générée automatiquement">
            <a:extLst>
              <a:ext uri="{FF2B5EF4-FFF2-40B4-BE49-F238E27FC236}">
                <a16:creationId xmlns:a16="http://schemas.microsoft.com/office/drawing/2014/main" id="{5395AFD1-FD5A-BE01-2110-F37C49853FA0}"/>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4239598" y="1206033"/>
            <a:ext cx="3672276" cy="2226959"/>
          </a:xfrm>
          <a:prstGeom prst="rect">
            <a:avLst/>
          </a:prstGeom>
          <a:ln>
            <a:noFill/>
          </a:ln>
          <a:effectLst>
            <a:outerShdw blurRad="50800" dist="38100" dir="2700000" algn="tl" rotWithShape="0">
              <a:prstClr val="black">
                <a:alpha val="40000"/>
              </a:prstClr>
            </a:outerShdw>
          </a:effectLst>
        </p:spPr>
      </p:pic>
      <p:pic>
        <p:nvPicPr>
          <p:cNvPr id="12" name="Image 3" descr="Une image contenant canapé, Canapé-lit, intérieur, décoration d’intérieur&#10;&#10;Description générée automatiquement">
            <a:extLst>
              <a:ext uri="{FF2B5EF4-FFF2-40B4-BE49-F238E27FC236}">
                <a16:creationId xmlns:a16="http://schemas.microsoft.com/office/drawing/2014/main" id="{6FA9FCFF-153E-F767-00E2-AF66D2D679E1}"/>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8064274" y="1202041"/>
            <a:ext cx="3672276" cy="2226959"/>
          </a:xfrm>
          <a:prstGeom prst="rect">
            <a:avLst/>
          </a:prstGeom>
          <a:ln>
            <a:noFill/>
          </a:ln>
          <a:effectLst>
            <a:outerShdw blurRad="50800" dist="38100" dir="2700000" algn="tl" rotWithShape="0">
              <a:prstClr val="black">
                <a:alpha val="40000"/>
              </a:prstClr>
            </a:outerShdw>
          </a:effectLst>
        </p:spPr>
      </p:pic>
      <p:pic>
        <p:nvPicPr>
          <p:cNvPr id="10" name="Image 3" descr="Une image contenant canapé, Canapé-lit, intérieur, décoration d’intérieur&#10;&#10;Description générée automatiquement">
            <a:extLst>
              <a:ext uri="{FF2B5EF4-FFF2-40B4-BE49-F238E27FC236}">
                <a16:creationId xmlns:a16="http://schemas.microsoft.com/office/drawing/2014/main" id="{2441888C-9C3E-30CA-9194-A741F239DDC7}"/>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303052" y="3585392"/>
            <a:ext cx="3672276" cy="2226959"/>
          </a:xfrm>
          <a:prstGeom prst="rect">
            <a:avLst/>
          </a:prstGeom>
          <a:ln>
            <a:noFill/>
          </a:ln>
          <a:effectLst>
            <a:outerShdw blurRad="50800" dist="38100" dir="2700000" algn="tl" rotWithShape="0">
              <a:prstClr val="black">
                <a:alpha val="40000"/>
              </a:prstClr>
            </a:outerShdw>
          </a:effectLst>
        </p:spPr>
      </p:pic>
      <p:pic>
        <p:nvPicPr>
          <p:cNvPr id="11" name="Image 3" descr="Une image contenant canapé, Canapé-lit, intérieur, décoration d’intérieur&#10;&#10;Description générée automatiquement">
            <a:extLst>
              <a:ext uri="{FF2B5EF4-FFF2-40B4-BE49-F238E27FC236}">
                <a16:creationId xmlns:a16="http://schemas.microsoft.com/office/drawing/2014/main" id="{E8663A09-EA2F-8825-D306-FE8D29592EF6}"/>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4239598" y="3585392"/>
            <a:ext cx="3672276" cy="2226959"/>
          </a:xfrm>
          <a:prstGeom prst="rect">
            <a:avLst/>
          </a:prstGeom>
          <a:ln>
            <a:noFill/>
          </a:ln>
          <a:effectLst>
            <a:outerShdw blurRad="50800" dist="38100" dir="2700000" algn="tl" rotWithShape="0">
              <a:prstClr val="black">
                <a:alpha val="40000"/>
              </a:prstClr>
            </a:outerShdw>
          </a:effectLst>
        </p:spPr>
      </p:pic>
      <p:pic>
        <p:nvPicPr>
          <p:cNvPr id="7" name="Image 3" descr="Une image contenant canapé, Canapé-lit, intérieur, décoration d’intérieur&#10;&#10;Description générée automatiquement">
            <a:extLst>
              <a:ext uri="{FF2B5EF4-FFF2-40B4-BE49-F238E27FC236}">
                <a16:creationId xmlns:a16="http://schemas.microsoft.com/office/drawing/2014/main" id="{FDC6765F-9F22-F7D6-6C3E-1D788E6486D6}"/>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8064274" y="3585392"/>
            <a:ext cx="3672276" cy="2226959"/>
          </a:xfrm>
          <a:prstGeom prst="rect">
            <a:avLst/>
          </a:prstGeom>
          <a:ln>
            <a:no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7B891706-ABBB-8D33-3906-A8A43BDFEE74}"/>
              </a:ext>
            </a:extLst>
          </p:cNvPr>
          <p:cNvSpPr txBox="1"/>
          <p:nvPr/>
        </p:nvSpPr>
        <p:spPr>
          <a:xfrm>
            <a:off x="737887" y="2489538"/>
            <a:ext cx="10411214" cy="2308324"/>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fr-CA" sz="1800" dirty="0">
                <a:solidFill>
                  <a:schemeClr val="tx1"/>
                </a:solidFill>
                <a:highlight>
                  <a:srgbClr val="FFFF00"/>
                </a:highlight>
                <a:latin typeface="Avenir Next LT Pro" panose="020B0504020202020204" pitchFamily="34" charset="0"/>
              </a:rPr>
              <a:t>ESPACE RÉSERVÉ</a:t>
            </a:r>
          </a:p>
          <a:p>
            <a:pPr algn="ctr"/>
            <a:endParaRPr lang="fr-CA" sz="1800" dirty="0">
              <a:solidFill>
                <a:schemeClr val="tx1"/>
              </a:solidFill>
              <a:highlight>
                <a:srgbClr val="FFFF00"/>
              </a:highlight>
              <a:latin typeface="Avenir Next LT Pro" panose="020B0504020202020204" pitchFamily="34" charset="0"/>
            </a:endParaRPr>
          </a:p>
          <a:p>
            <a:pPr algn="ctr"/>
            <a:r>
              <a:rPr lang="fr-CA" sz="1800" dirty="0">
                <a:solidFill>
                  <a:schemeClr val="tx1"/>
                </a:solidFill>
                <a:highlight>
                  <a:srgbClr val="FFFF00"/>
                </a:highlight>
                <a:latin typeface="Avenir Next LT Pro" panose="020B0504020202020204" pitchFamily="34" charset="0"/>
              </a:rPr>
              <a:t>REMPLACEZ PAR DES PHOTOS DE VOTRE NOUVEAU MILIEU DE TRAVAIL</a:t>
            </a:r>
          </a:p>
          <a:p>
            <a:pPr algn="ctr"/>
            <a:endParaRPr lang="fr-CA" dirty="0">
              <a:highlight>
                <a:srgbClr val="FFFF00"/>
              </a:highlight>
              <a:latin typeface="Avenir Next LT Pro" panose="020B0504020202020204" pitchFamily="34" charset="0"/>
            </a:endParaRPr>
          </a:p>
          <a:p>
            <a:pPr algn="ctr"/>
            <a:r>
              <a:rPr lang="fr-CA" sz="1800" dirty="0">
                <a:solidFill>
                  <a:schemeClr val="tx1"/>
                </a:solidFill>
                <a:highlight>
                  <a:srgbClr val="FFFF00"/>
                </a:highlight>
                <a:latin typeface="Avenir Next LT Pro" panose="020B0504020202020204" pitchFamily="34" charset="0"/>
              </a:rPr>
              <a:t>Les images peuvent inclure des personnes </a:t>
            </a:r>
            <a:r>
              <a:rPr lang="fr-CA" dirty="0">
                <a:highlight>
                  <a:srgbClr val="FFFF00"/>
                </a:highlight>
                <a:latin typeface="Avenir Next LT Pro" panose="020B0504020202020204" pitchFamily="34" charset="0"/>
              </a:rPr>
              <a:t>collaborant dans l'espace, organisant un diner-partage, assistant à une réunion dans une grande salle de réunion, utilisant différents points de travail, utilisant la cuisine, etc. Elles peuvent également montrer de nouveaux espaces tels que la salle d'équipement, le bureau d’aide informatique, etc. </a:t>
            </a:r>
            <a:endParaRPr lang="fr-CA" sz="1800" dirty="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1009730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026945-CB2C-FA74-C991-8DF9D23EBDD5}"/>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pic>
        <p:nvPicPr>
          <p:cNvPr id="6" name="Content Placeholder 10">
            <a:extLst>
              <a:ext uri="{FF2B5EF4-FFF2-40B4-BE49-F238E27FC236}">
                <a16:creationId xmlns:a16="http://schemas.microsoft.com/office/drawing/2014/main" id="{3773EE07-865C-9CF7-50E3-4B7FFE29F546}"/>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504891" y="113880"/>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57043" y="102478"/>
            <a:ext cx="11006345" cy="554749"/>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dirty="0"/>
              <a:t>Recueillir vos commentaires</a:t>
            </a:r>
          </a:p>
        </p:txBody>
      </p:sp>
      <p:sp>
        <p:nvSpPr>
          <p:cNvPr id="4" name="TextBox 3">
            <a:extLst>
              <a:ext uri="{FF2B5EF4-FFF2-40B4-BE49-F238E27FC236}">
                <a16:creationId xmlns:a16="http://schemas.microsoft.com/office/drawing/2014/main" id="{091148FB-C9BA-23FD-42D6-17DAC555BB89}"/>
              </a:ext>
            </a:extLst>
          </p:cNvPr>
          <p:cNvSpPr txBox="1"/>
          <p:nvPr/>
        </p:nvSpPr>
        <p:spPr>
          <a:xfrm>
            <a:off x="441025" y="5299125"/>
            <a:ext cx="11248515" cy="646331"/>
          </a:xfrm>
          <a:prstGeom prst="rect">
            <a:avLst/>
          </a:prstGeom>
          <a:noFill/>
        </p:spPr>
        <p:txBody>
          <a:bodyPr wrap="square">
            <a:spAutoFit/>
          </a:bodyPr>
          <a:lstStyle/>
          <a:p>
            <a:pPr algn="just"/>
            <a:r>
              <a:rPr lang="fr-CA" sz="1800" dirty="0">
                <a:effectLst/>
                <a:latin typeface="Avenir Next LT Pro" panose="020B0504020202020204" pitchFamily="34" charset="0"/>
              </a:rPr>
              <a:t>Pour </a:t>
            </a:r>
            <a:r>
              <a:rPr lang="fr-CA" dirty="0">
                <a:latin typeface="Avenir Next LT Pro" panose="020B0504020202020204" pitchFamily="34" charset="0"/>
              </a:rPr>
              <a:t>nous </a:t>
            </a:r>
            <a:r>
              <a:rPr lang="fr-CA" sz="1800" dirty="0">
                <a:effectLst/>
                <a:latin typeface="Avenir Next LT Pro" panose="020B0504020202020204" pitchFamily="34" charset="0"/>
              </a:rPr>
              <a:t>faire part de </a:t>
            </a:r>
            <a:r>
              <a:rPr lang="fr-CA" dirty="0">
                <a:latin typeface="Avenir Next LT Pro" panose="020B0504020202020204" pitchFamily="34" charset="0"/>
              </a:rPr>
              <a:t>vos réactions ou de vos commentaires concernant notre milieu de travail, contactez-nous à </a:t>
            </a:r>
            <a:r>
              <a:rPr lang="fr-CA" dirty="0">
                <a:highlight>
                  <a:srgbClr val="FFFF00"/>
                </a:highlight>
                <a:latin typeface="Avenir Next LT Pro" panose="020B0504020202020204" pitchFamily="34" charset="0"/>
              </a:rPr>
              <a:t>ADRESSE GÉNÉRIQUE. </a:t>
            </a:r>
          </a:p>
        </p:txBody>
      </p:sp>
      <p:grpSp>
        <p:nvGrpSpPr>
          <p:cNvPr id="7" name="Group 6">
            <a:extLst>
              <a:ext uri="{FF2B5EF4-FFF2-40B4-BE49-F238E27FC236}">
                <a16:creationId xmlns:a16="http://schemas.microsoft.com/office/drawing/2014/main" id="{057B90FE-A765-8744-D042-0C096CC57173}"/>
              </a:ext>
              <a:ext uri="{C183D7F6-B498-43B3-948B-1728B52AA6E4}">
                <adec:decorative xmlns:adec="http://schemas.microsoft.com/office/drawing/2017/decorative" val="1"/>
              </a:ext>
            </a:extLst>
          </p:cNvPr>
          <p:cNvGrpSpPr/>
          <p:nvPr/>
        </p:nvGrpSpPr>
        <p:grpSpPr>
          <a:xfrm>
            <a:off x="6319872" y="1327495"/>
            <a:ext cx="5369668" cy="1027502"/>
            <a:chOff x="3407091" y="5121787"/>
            <a:chExt cx="5369668" cy="747047"/>
          </a:xfrm>
          <a:solidFill>
            <a:schemeClr val="accent1">
              <a:lumMod val="20000"/>
              <a:lumOff val="80000"/>
            </a:schemeClr>
          </a:solidFill>
        </p:grpSpPr>
        <p:sp>
          <p:nvSpPr>
            <p:cNvPr id="8" name="Rectangle: Rounded Corners 7">
              <a:extLst>
                <a:ext uri="{FF2B5EF4-FFF2-40B4-BE49-F238E27FC236}">
                  <a16:creationId xmlns:a16="http://schemas.microsoft.com/office/drawing/2014/main" id="{4ECE47AF-BD7C-8EAE-3640-263C78C7455D}"/>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dirty="0">
                  <a:solidFill>
                    <a:schemeClr val="tx1"/>
                  </a:solidFill>
                  <a:highlight>
                    <a:srgbClr val="FFFF00"/>
                  </a:highlight>
                  <a:latin typeface="Avenir Next LT Pro" panose="020B0504020202020204" pitchFamily="34" charset="0"/>
                </a:rPr>
                <a:t>CITATION DU COMMENTAIRE D'UN EMPLOYÉ</a:t>
              </a:r>
            </a:p>
          </p:txBody>
        </p:sp>
        <p:pic>
          <p:nvPicPr>
            <p:cNvPr id="9" name="Graphic 8" descr="Open quotation mark with solid fill">
              <a:extLst>
                <a:ext uri="{FF2B5EF4-FFF2-40B4-BE49-F238E27FC236}">
                  <a16:creationId xmlns:a16="http://schemas.microsoft.com/office/drawing/2014/main" id="{2C69F84F-B792-03EF-515A-D7E1290AC6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7091" y="5121787"/>
              <a:ext cx="369332" cy="369332"/>
            </a:xfrm>
            <a:prstGeom prst="rect">
              <a:avLst/>
            </a:prstGeom>
          </p:spPr>
        </p:pic>
        <p:pic>
          <p:nvPicPr>
            <p:cNvPr id="10" name="Graphic 9" descr="Open quotation mark with solid fill">
              <a:extLst>
                <a:ext uri="{FF2B5EF4-FFF2-40B4-BE49-F238E27FC236}">
                  <a16:creationId xmlns:a16="http://schemas.microsoft.com/office/drawing/2014/main" id="{DCD5A952-C569-BEF6-385D-023A2FA672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99045" y="5499502"/>
              <a:ext cx="369332" cy="369332"/>
            </a:xfrm>
            <a:prstGeom prst="rect">
              <a:avLst/>
            </a:prstGeom>
          </p:spPr>
        </p:pic>
      </p:grpSp>
      <p:grpSp>
        <p:nvGrpSpPr>
          <p:cNvPr id="11" name="Group 10">
            <a:extLst>
              <a:ext uri="{FF2B5EF4-FFF2-40B4-BE49-F238E27FC236}">
                <a16:creationId xmlns:a16="http://schemas.microsoft.com/office/drawing/2014/main" id="{F3A1090D-C7A9-EA45-8F2A-5D1AC0E32959}"/>
              </a:ext>
              <a:ext uri="{C183D7F6-B498-43B3-948B-1728B52AA6E4}">
                <adec:decorative xmlns:adec="http://schemas.microsoft.com/office/drawing/2017/decorative" val="1"/>
              </a:ext>
            </a:extLst>
          </p:cNvPr>
          <p:cNvGrpSpPr/>
          <p:nvPr/>
        </p:nvGrpSpPr>
        <p:grpSpPr>
          <a:xfrm>
            <a:off x="6319872" y="2494076"/>
            <a:ext cx="5369668" cy="1027502"/>
            <a:chOff x="3407091" y="5121787"/>
            <a:chExt cx="5369668" cy="747047"/>
          </a:xfrm>
          <a:solidFill>
            <a:schemeClr val="accent1">
              <a:lumMod val="20000"/>
              <a:lumOff val="80000"/>
            </a:schemeClr>
          </a:solidFill>
        </p:grpSpPr>
        <p:sp>
          <p:nvSpPr>
            <p:cNvPr id="12" name="Rectangle: Rounded Corners 11">
              <a:extLst>
                <a:ext uri="{FF2B5EF4-FFF2-40B4-BE49-F238E27FC236}">
                  <a16:creationId xmlns:a16="http://schemas.microsoft.com/office/drawing/2014/main" id="{A0293F13-9AC2-F785-7EA8-B83EAB270E58}"/>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dirty="0">
                  <a:solidFill>
                    <a:schemeClr val="tx1"/>
                  </a:solidFill>
                  <a:highlight>
                    <a:srgbClr val="FFFF00"/>
                  </a:highlight>
                  <a:latin typeface="Avenir Next LT Pro" panose="020B0504020202020204" pitchFamily="34" charset="0"/>
                </a:rPr>
                <a:t>CITATION DU COMMENTAIRE D'UN EMPLOYÉ</a:t>
              </a:r>
            </a:p>
          </p:txBody>
        </p:sp>
        <p:pic>
          <p:nvPicPr>
            <p:cNvPr id="13" name="Graphic 12" descr="Open quotation mark with solid fill">
              <a:extLst>
                <a:ext uri="{FF2B5EF4-FFF2-40B4-BE49-F238E27FC236}">
                  <a16:creationId xmlns:a16="http://schemas.microsoft.com/office/drawing/2014/main" id="{DDF2AE19-45C0-DCFE-9330-18FB390DC0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7091" y="5121787"/>
              <a:ext cx="369332" cy="369332"/>
            </a:xfrm>
            <a:prstGeom prst="rect">
              <a:avLst/>
            </a:prstGeom>
          </p:spPr>
        </p:pic>
        <p:pic>
          <p:nvPicPr>
            <p:cNvPr id="14" name="Graphic 13" descr="Open quotation mark with solid fill">
              <a:extLst>
                <a:ext uri="{FF2B5EF4-FFF2-40B4-BE49-F238E27FC236}">
                  <a16:creationId xmlns:a16="http://schemas.microsoft.com/office/drawing/2014/main" id="{52371A9D-0E9B-CA56-68F3-347C2B351F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99045" y="5499502"/>
              <a:ext cx="369332" cy="369332"/>
            </a:xfrm>
            <a:prstGeom prst="rect">
              <a:avLst/>
            </a:prstGeom>
          </p:spPr>
        </p:pic>
      </p:grpSp>
      <p:grpSp>
        <p:nvGrpSpPr>
          <p:cNvPr id="15" name="Group 14">
            <a:extLst>
              <a:ext uri="{FF2B5EF4-FFF2-40B4-BE49-F238E27FC236}">
                <a16:creationId xmlns:a16="http://schemas.microsoft.com/office/drawing/2014/main" id="{9D9A0C4F-C37A-9354-9B41-FAFFAC6168BB}"/>
              </a:ext>
              <a:ext uri="{C183D7F6-B498-43B3-948B-1728B52AA6E4}">
                <adec:decorative xmlns:adec="http://schemas.microsoft.com/office/drawing/2017/decorative" val="1"/>
              </a:ext>
            </a:extLst>
          </p:cNvPr>
          <p:cNvGrpSpPr/>
          <p:nvPr/>
        </p:nvGrpSpPr>
        <p:grpSpPr>
          <a:xfrm>
            <a:off x="6319872" y="3666474"/>
            <a:ext cx="5369668" cy="1027502"/>
            <a:chOff x="3407091" y="5121787"/>
            <a:chExt cx="5369668" cy="747047"/>
          </a:xfrm>
          <a:solidFill>
            <a:schemeClr val="accent1">
              <a:lumMod val="20000"/>
              <a:lumOff val="80000"/>
            </a:schemeClr>
          </a:solidFill>
        </p:grpSpPr>
        <p:sp>
          <p:nvSpPr>
            <p:cNvPr id="16" name="Rectangle: Rounded Corners 15">
              <a:extLst>
                <a:ext uri="{FF2B5EF4-FFF2-40B4-BE49-F238E27FC236}">
                  <a16:creationId xmlns:a16="http://schemas.microsoft.com/office/drawing/2014/main" id="{AB3528EF-6E9E-7192-16BC-EC2BACD939FB}"/>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dirty="0">
                  <a:solidFill>
                    <a:schemeClr val="tx1"/>
                  </a:solidFill>
                  <a:highlight>
                    <a:srgbClr val="FFFF00"/>
                  </a:highlight>
                  <a:latin typeface="Avenir Next LT Pro" panose="020B0504020202020204" pitchFamily="34" charset="0"/>
                </a:rPr>
                <a:t>CITATION DU COMMENTAIRE D'UN EMPLOYÉ</a:t>
              </a:r>
            </a:p>
          </p:txBody>
        </p:sp>
        <p:pic>
          <p:nvPicPr>
            <p:cNvPr id="17" name="Graphic 16" descr="Open quotation mark with solid fill">
              <a:extLst>
                <a:ext uri="{FF2B5EF4-FFF2-40B4-BE49-F238E27FC236}">
                  <a16:creationId xmlns:a16="http://schemas.microsoft.com/office/drawing/2014/main" id="{85DD6268-7693-C2CF-F3A0-D3C6AA225B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7091" y="5121787"/>
              <a:ext cx="369332" cy="369332"/>
            </a:xfrm>
            <a:prstGeom prst="rect">
              <a:avLst/>
            </a:prstGeom>
          </p:spPr>
        </p:pic>
        <p:pic>
          <p:nvPicPr>
            <p:cNvPr id="18" name="Graphic 17" descr="Open quotation mark with solid fill">
              <a:extLst>
                <a:ext uri="{FF2B5EF4-FFF2-40B4-BE49-F238E27FC236}">
                  <a16:creationId xmlns:a16="http://schemas.microsoft.com/office/drawing/2014/main" id="{A535A41B-1D51-4636-2F9F-CBF24EF55F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99045" y="5499502"/>
              <a:ext cx="369332" cy="369332"/>
            </a:xfrm>
            <a:prstGeom prst="rect">
              <a:avLst/>
            </a:prstGeom>
          </p:spPr>
        </p:pic>
      </p:grpSp>
      <p:sp>
        <p:nvSpPr>
          <p:cNvPr id="19" name="TextBox 18">
            <a:extLst>
              <a:ext uri="{FF2B5EF4-FFF2-40B4-BE49-F238E27FC236}">
                <a16:creationId xmlns:a16="http://schemas.microsoft.com/office/drawing/2014/main" id="{7A07657A-1A48-B500-9BBA-C0A16CAA2EAA}"/>
              </a:ext>
            </a:extLst>
          </p:cNvPr>
          <p:cNvSpPr txBox="1"/>
          <p:nvPr/>
        </p:nvSpPr>
        <p:spPr>
          <a:xfrm>
            <a:off x="357061" y="1490269"/>
            <a:ext cx="5343491" cy="2585323"/>
          </a:xfrm>
          <a:prstGeom prst="rect">
            <a:avLst/>
          </a:prstGeom>
          <a:noFill/>
        </p:spPr>
        <p:txBody>
          <a:bodyPr wrap="square" rtlCol="0">
            <a:spAutoFit/>
          </a:bodyPr>
          <a:lstStyle/>
          <a:p>
            <a:r>
              <a:rPr lang="fr-CA" dirty="0">
                <a:latin typeface="Avenir Next LT Pro" panose="020B0504020202020204" pitchFamily="34" charset="0"/>
              </a:rPr>
              <a:t>Nous nous engageons à améliorer votre expérience en milieu de travail. Pour ce faire, nous souhaitons toujours obtenir vos commentaires sur vos expériences, sur la façon dont vous les avez vécues. </a:t>
            </a:r>
          </a:p>
          <a:p>
            <a:pPr algn="just"/>
            <a:endParaRPr lang="fr-CA" dirty="0">
              <a:latin typeface="Avenir Next LT Pro" panose="020B0504020202020204" pitchFamily="34" charset="0"/>
            </a:endParaRPr>
          </a:p>
          <a:p>
            <a:pPr algn="just"/>
            <a:endParaRPr lang="fr-CA" dirty="0">
              <a:latin typeface="Avenir Next LT Pro" panose="020B0504020202020204" pitchFamily="34" charset="0"/>
            </a:endParaRPr>
          </a:p>
          <a:p>
            <a:r>
              <a:rPr lang="fr-CA" dirty="0">
                <a:latin typeface="Avenir Next LT Pro" panose="020B0504020202020204" pitchFamily="34" charset="0"/>
              </a:rPr>
              <a:t>Voici quelques-uns des commentaires que nous avons reçus jusqu'à présent :</a:t>
            </a:r>
          </a:p>
        </p:txBody>
      </p:sp>
    </p:spTree>
    <p:extLst>
      <p:ext uri="{BB962C8B-B14F-4D97-AF65-F5344CB8AC3E}">
        <p14:creationId xmlns:p14="http://schemas.microsoft.com/office/powerpoint/2010/main" val="3806060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of open collaborative workpoints with lounge seating, tables and chairs.">
            <a:extLst>
              <a:ext uri="{FF2B5EF4-FFF2-40B4-BE49-F238E27FC236}">
                <a16:creationId xmlns:a16="http://schemas.microsoft.com/office/drawing/2014/main" id="{433B6505-17C5-4BF4-8BF6-9D5537942945}"/>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3175" y="0"/>
            <a:ext cx="5629621" cy="6858000"/>
          </a:xfrm>
          <a:prstGeom prst="rect">
            <a:avLst/>
          </a:prstGeom>
        </p:spPr>
      </p:pic>
      <p:sp>
        <p:nvSpPr>
          <p:cNvPr id="3" name="TextBox 2">
            <a:extLst>
              <a:ext uri="{FF2B5EF4-FFF2-40B4-BE49-F238E27FC236}">
                <a16:creationId xmlns:a16="http://schemas.microsoft.com/office/drawing/2014/main" id="{0827BE8C-3687-49CF-97CD-84B4C8B69B0B}"/>
              </a:ext>
              <a:ext uri="{C183D7F6-B498-43B3-948B-1728B52AA6E4}">
                <adec:decorative xmlns:adec="http://schemas.microsoft.com/office/drawing/2017/decorative" val="0"/>
              </a:ext>
            </a:extLst>
          </p:cNvPr>
          <p:cNvSpPr txBox="1"/>
          <p:nvPr/>
        </p:nvSpPr>
        <p:spPr>
          <a:xfrm>
            <a:off x="0" y="2998113"/>
            <a:ext cx="5629621" cy="1077218"/>
          </a:xfrm>
          <a:prstGeom prst="rect">
            <a:avLst/>
          </a:prstGeom>
          <a:noFill/>
        </p:spPr>
        <p:txBody>
          <a:bodyPr wrap="square">
            <a:spAutoFit/>
          </a:bodyPr>
          <a:lstStyle/>
          <a:p>
            <a:pPr algn="ctr"/>
            <a:r>
              <a:rPr lang="fr-CA" sz="1600" dirty="0">
                <a:solidFill>
                  <a:schemeClr val="tx1"/>
                </a:solidFill>
                <a:highlight>
                  <a:srgbClr val="FFFF00"/>
                </a:highlight>
                <a:latin typeface="Avenir Next LT Pro" panose="020B0504020202020204" pitchFamily="34" charset="0"/>
              </a:rPr>
              <a:t>ESPACE RÉSERVÉ</a:t>
            </a:r>
          </a:p>
          <a:p>
            <a:pPr algn="ctr"/>
            <a:endParaRPr lang="fr-CA" sz="1600" dirty="0">
              <a:solidFill>
                <a:schemeClr val="tx1"/>
              </a:solidFill>
              <a:highlight>
                <a:srgbClr val="FFFF00"/>
              </a:highlight>
              <a:latin typeface="Avenir Next LT Pro" panose="020B0504020202020204" pitchFamily="34" charset="0"/>
            </a:endParaRPr>
          </a:p>
          <a:p>
            <a:pPr algn="ctr"/>
            <a:r>
              <a:rPr lang="fr-CA" sz="1600" dirty="0">
                <a:solidFill>
                  <a:schemeClr val="tx1"/>
                </a:solidFill>
                <a:highlight>
                  <a:srgbClr val="FFFF00"/>
                </a:highlight>
                <a:latin typeface="Avenir Next LT Pro" panose="020B0504020202020204" pitchFamily="34" charset="0"/>
              </a:rPr>
              <a:t>REMPLACEZ PAR UNE PHOTO DE VOTRE </a:t>
            </a:r>
            <a:r>
              <a:rPr lang="fr-CA" sz="1600" dirty="0">
                <a:highlight>
                  <a:srgbClr val="FFFF00"/>
                </a:highlight>
                <a:latin typeface="Avenir Next LT Pro" panose="020B0504020202020204" pitchFamily="34" charset="0"/>
              </a:rPr>
              <a:t>MI</a:t>
            </a:r>
            <a:r>
              <a:rPr lang="fr-CA" sz="1600" dirty="0">
                <a:solidFill>
                  <a:schemeClr val="tx1"/>
                </a:solidFill>
                <a:highlight>
                  <a:srgbClr val="FFFF00"/>
                </a:highlight>
                <a:latin typeface="Avenir Next LT Pro" panose="020B0504020202020204" pitchFamily="34" charset="0"/>
              </a:rPr>
              <a:t>LIEU DE TRAVAIL</a:t>
            </a:r>
          </a:p>
        </p:txBody>
      </p:sp>
      <p:sp>
        <p:nvSpPr>
          <p:cNvPr id="2" name="Title 1">
            <a:extLst>
              <a:ext uri="{FF2B5EF4-FFF2-40B4-BE49-F238E27FC236}">
                <a16:creationId xmlns:a16="http://schemas.microsoft.com/office/drawing/2014/main" id="{51DFDDCC-BBF3-1046-8EEF-7AB67659EC15}"/>
              </a:ext>
            </a:extLst>
          </p:cNvPr>
          <p:cNvSpPr>
            <a:spLocks noGrp="1"/>
          </p:cNvSpPr>
          <p:nvPr>
            <p:ph type="title"/>
          </p:nvPr>
        </p:nvSpPr>
        <p:spPr>
          <a:xfrm>
            <a:off x="5858221" y="1069134"/>
            <a:ext cx="6235167" cy="2359866"/>
          </a:xfrm>
        </p:spPr>
        <p:txBody>
          <a:bodyPr anchor="t">
            <a:normAutofit fontScale="90000"/>
          </a:bodyPr>
          <a:lstStyle/>
          <a:p>
            <a:r>
              <a:rPr kumimoji="0" lang="fr-CA" sz="3600" b="1" i="0" u="none" strike="noStrike" kern="1200" cap="none" spc="0" normalizeH="0" baseline="0" noProof="0" dirty="0">
                <a:ln>
                  <a:noFill/>
                </a:ln>
                <a:solidFill>
                  <a:srgbClr val="255C50"/>
                </a:solidFill>
                <a:effectLst/>
                <a:uLnTx/>
                <a:uFillTx/>
                <a:latin typeface="Avenir Next LT Pro" panose="020B0504020202020204" pitchFamily="34" charset="0"/>
                <a:ea typeface="+mj-ea"/>
                <a:cs typeface="Arial" panose="020B0604020202020204" pitchFamily="34" charset="0"/>
              </a:rPr>
              <a:t>Nous vous remercions!</a:t>
            </a:r>
            <a:br>
              <a:rPr lang="en-CA" sz="1200" dirty="0"/>
            </a:br>
            <a:r>
              <a:rPr lang="fr-CA" sz="3600" b="0" dirty="0">
                <a:solidFill>
                  <a:srgbClr val="255C50"/>
                </a:solidFill>
                <a:latin typeface="Avenir Next LT Pro" panose="020B0504020202020204" pitchFamily="34" charset="0"/>
              </a:rPr>
              <a:t>Nous espérons que vous avez apprécié ce récit de notre projet. Continuons à l'écrire ensemble.</a:t>
            </a:r>
            <a:endParaRPr lang="fr-CA" sz="4300" dirty="0">
              <a:solidFill>
                <a:srgbClr val="255C50"/>
              </a:solidFill>
              <a:latin typeface="Avenir Next LT Pro" panose="020B0504020202020204" pitchFamily="34" charset="0"/>
            </a:endParaRPr>
          </a:p>
        </p:txBody>
      </p:sp>
      <p:sp>
        <p:nvSpPr>
          <p:cNvPr id="10" name="TextBox 9">
            <a:extLst>
              <a:ext uri="{FF2B5EF4-FFF2-40B4-BE49-F238E27FC236}">
                <a16:creationId xmlns:a16="http://schemas.microsoft.com/office/drawing/2014/main" id="{6D4301B8-7314-42C5-A57C-3F783217C995}"/>
              </a:ext>
            </a:extLst>
          </p:cNvPr>
          <p:cNvSpPr txBox="1"/>
          <p:nvPr/>
        </p:nvSpPr>
        <p:spPr>
          <a:xfrm>
            <a:off x="5858221" y="3536722"/>
            <a:ext cx="6235167" cy="2677656"/>
          </a:xfrm>
          <a:prstGeom prst="rect">
            <a:avLst/>
          </a:prstGeom>
          <a:noFill/>
        </p:spPr>
        <p:txBody>
          <a:bodyPr wrap="square" rtlCol="0">
            <a:spAutoFit/>
          </a:bodyPr>
          <a:lstStyle/>
          <a:p>
            <a:r>
              <a:rPr lang="fr-CA" sz="2400" b="1" dirty="0">
                <a:solidFill>
                  <a:schemeClr val="tx2"/>
                </a:solidFill>
                <a:latin typeface="Avenir Next LT Pro" panose="020B0504020202020204" pitchFamily="34" charset="0"/>
                <a:cs typeface="Arial" panose="020B0604020202020204" pitchFamily="34" charset="0"/>
              </a:rPr>
              <a:t>Vous trouverez des informations complémentaires ici :</a:t>
            </a:r>
          </a:p>
          <a:p>
            <a:r>
              <a:rPr lang="fr-CA" sz="1600" dirty="0">
                <a:highlight>
                  <a:srgbClr val="FFFF00"/>
                </a:highlight>
                <a:latin typeface="Avenir Next LT Pro" panose="020B0504020202020204" pitchFamily="34" charset="0"/>
                <a:cs typeface="Arial" panose="020B0604020202020204" pitchFamily="34" charset="0"/>
              </a:rPr>
              <a:t>[INSÉREZ UN LIEN VERS L'INTRANET]</a:t>
            </a:r>
          </a:p>
          <a:p>
            <a:endParaRPr lang="fr-CA" sz="2400" b="1" dirty="0">
              <a:solidFill>
                <a:schemeClr val="tx2"/>
              </a:solidFill>
              <a:latin typeface="Avenir Next LT Pro" panose="020B0504020202020204" pitchFamily="34" charset="0"/>
              <a:cs typeface="Arial" panose="020B0604020202020204" pitchFamily="34" charset="0"/>
            </a:endParaRPr>
          </a:p>
          <a:p>
            <a:r>
              <a:rPr lang="fr-CA" sz="2400" b="1" dirty="0">
                <a:solidFill>
                  <a:schemeClr val="tx2"/>
                </a:solidFill>
                <a:latin typeface="Avenir Next LT Pro" panose="020B0504020202020204" pitchFamily="34" charset="0"/>
                <a:cs typeface="Arial" panose="020B0604020202020204" pitchFamily="34" charset="0"/>
              </a:rPr>
              <a:t>Pour toute question ou commentaire, </a:t>
            </a:r>
          </a:p>
          <a:p>
            <a:r>
              <a:rPr lang="fr-CA" sz="2400" b="1" dirty="0">
                <a:solidFill>
                  <a:schemeClr val="tx2"/>
                </a:solidFill>
                <a:latin typeface="Avenir Next LT Pro" panose="020B0504020202020204" pitchFamily="34" charset="0"/>
                <a:cs typeface="Arial" panose="020B0604020202020204" pitchFamily="34" charset="0"/>
              </a:rPr>
              <a:t>veuillez écrire à </a:t>
            </a:r>
          </a:p>
          <a:p>
            <a:r>
              <a:rPr lang="fr-CA" sz="1600" dirty="0">
                <a:highlight>
                  <a:srgbClr val="FFFF00"/>
                </a:highlight>
                <a:latin typeface="Avenir Next LT Pro" panose="020B0504020202020204" pitchFamily="34" charset="0"/>
                <a:cs typeface="Arial" panose="020B0604020202020204" pitchFamily="34" charset="0"/>
              </a:rPr>
              <a:t>[CONTACT]</a:t>
            </a:r>
          </a:p>
          <a:p>
            <a:endParaRPr lang="fr-CA" sz="1600" b="0" i="0" u="none" strike="noStrike" dirty="0">
              <a:solidFill>
                <a:srgbClr val="0563C1"/>
              </a:solidFill>
              <a:effectLst/>
              <a:latin typeface="Avenir Next LT Pro" panose="020B0504020202020204" pitchFamily="34" charset="0"/>
              <a:hlinkClick r:id="rId5">
                <a:extLst>
                  <a:ext uri="{A12FA001-AC4F-418D-AE19-62706E023703}">
                    <ahyp:hlinkClr xmlns:ahyp="http://schemas.microsoft.com/office/drawing/2018/hyperlinkcolor" val="tx"/>
                  </a:ext>
                </a:extLst>
              </a:hlinkClick>
            </a:endParaRPr>
          </a:p>
        </p:txBody>
      </p:sp>
      <p:sp>
        <p:nvSpPr>
          <p:cNvPr id="8" name="Rectangle 7">
            <a:extLst>
              <a:ext uri="{FF2B5EF4-FFF2-40B4-BE49-F238E27FC236}">
                <a16:creationId xmlns:a16="http://schemas.microsoft.com/office/drawing/2014/main" id="{D4A06DE4-1F8E-403E-8539-DB2594058F5D}"/>
              </a:ext>
              <a:ext uri="{C183D7F6-B498-43B3-948B-1728B52AA6E4}">
                <adec:decorative xmlns:adec="http://schemas.microsoft.com/office/drawing/2017/decorative" val="1"/>
              </a:ext>
            </a:extLst>
          </p:cNvPr>
          <p:cNvSpPr/>
          <p:nvPr/>
        </p:nvSpPr>
        <p:spPr>
          <a:xfrm>
            <a:off x="10174014" y="6160432"/>
            <a:ext cx="2017986" cy="69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233165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CB6BD1-2DF0-11BF-45E9-EF27F2DC4335}"/>
              </a:ext>
              <a:ext uri="{C183D7F6-B498-43B3-948B-1728B52AA6E4}">
                <adec:decorative xmlns:adec="http://schemas.microsoft.com/office/drawing/2017/decorative" val="1"/>
              </a:ext>
            </a:extLst>
          </p:cNvPr>
          <p:cNvSpPr/>
          <p:nvPr/>
        </p:nvSpPr>
        <p:spPr>
          <a:xfrm>
            <a:off x="214991" y="1192804"/>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4" name="Rectangle: Rounded Corners 3">
            <a:extLst>
              <a:ext uri="{FF2B5EF4-FFF2-40B4-BE49-F238E27FC236}">
                <a16:creationId xmlns:a16="http://schemas.microsoft.com/office/drawing/2014/main" id="{7B4E0CB8-C16E-EEE6-769B-7F0B4EF3E00A}"/>
              </a:ext>
              <a:ext uri="{C183D7F6-B498-43B3-948B-1728B52AA6E4}">
                <adec:decorative xmlns:adec="http://schemas.microsoft.com/office/drawing/2017/decorative" val="1"/>
              </a:ext>
            </a:extLst>
          </p:cNvPr>
          <p:cNvSpPr/>
          <p:nvPr/>
        </p:nvSpPr>
        <p:spPr>
          <a:xfrm>
            <a:off x="214991" y="3886201"/>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5" name="Rectangle: Rounded Corners 4">
            <a:extLst>
              <a:ext uri="{FF2B5EF4-FFF2-40B4-BE49-F238E27FC236}">
                <a16:creationId xmlns:a16="http://schemas.microsoft.com/office/drawing/2014/main" id="{ABDA55D2-7A29-99FB-A2C7-CEE996C81EBB}"/>
              </a:ext>
              <a:ext uri="{C183D7F6-B498-43B3-948B-1728B52AA6E4}">
                <adec:decorative xmlns:adec="http://schemas.microsoft.com/office/drawing/2017/decorative" val="1"/>
              </a:ext>
            </a:extLst>
          </p:cNvPr>
          <p:cNvSpPr/>
          <p:nvPr/>
        </p:nvSpPr>
        <p:spPr>
          <a:xfrm>
            <a:off x="4259861" y="3886201"/>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92D39CA3-98F4-6093-8905-A8BD19FCE12E}"/>
              </a:ext>
              <a:ext uri="{C183D7F6-B498-43B3-948B-1728B52AA6E4}">
                <adec:decorative xmlns:adec="http://schemas.microsoft.com/office/drawing/2017/decorative" val="1"/>
              </a:ext>
            </a:extLst>
          </p:cNvPr>
          <p:cNvSpPr/>
          <p:nvPr/>
        </p:nvSpPr>
        <p:spPr>
          <a:xfrm>
            <a:off x="4259861" y="1192804"/>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7" name="Rectangle: Rounded Corners 6">
            <a:extLst>
              <a:ext uri="{FF2B5EF4-FFF2-40B4-BE49-F238E27FC236}">
                <a16:creationId xmlns:a16="http://schemas.microsoft.com/office/drawing/2014/main" id="{B8CFC7E7-742B-D396-91AB-9E678B1A2E22}"/>
              </a:ext>
              <a:ext uri="{C183D7F6-B498-43B3-948B-1728B52AA6E4}">
                <adec:decorative xmlns:adec="http://schemas.microsoft.com/office/drawing/2017/decorative" val="1"/>
              </a:ext>
            </a:extLst>
          </p:cNvPr>
          <p:cNvSpPr/>
          <p:nvPr/>
        </p:nvSpPr>
        <p:spPr>
          <a:xfrm>
            <a:off x="8304730" y="3886201"/>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8" name="Rectangle: Rounded Corners 7">
            <a:extLst>
              <a:ext uri="{FF2B5EF4-FFF2-40B4-BE49-F238E27FC236}">
                <a16:creationId xmlns:a16="http://schemas.microsoft.com/office/drawing/2014/main" id="{18D33392-4D4C-15A9-B459-F95DC46C8713}"/>
              </a:ext>
              <a:ext uri="{C183D7F6-B498-43B3-948B-1728B52AA6E4}">
                <adec:decorative xmlns:adec="http://schemas.microsoft.com/office/drawing/2017/decorative" val="1"/>
              </a:ext>
            </a:extLst>
          </p:cNvPr>
          <p:cNvSpPr/>
          <p:nvPr/>
        </p:nvSpPr>
        <p:spPr>
          <a:xfrm>
            <a:off x="8304730" y="1192804"/>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13" name="Rectangle 12">
            <a:extLst>
              <a:ext uri="{FF2B5EF4-FFF2-40B4-BE49-F238E27FC236}">
                <a16:creationId xmlns:a16="http://schemas.microsoft.com/office/drawing/2014/main" id="{76F505E2-6CAE-4F91-8111-4A93348B1172}"/>
              </a:ext>
              <a:ext uri="{C183D7F6-B498-43B3-948B-1728B52AA6E4}">
                <adec:decorative xmlns:adec="http://schemas.microsoft.com/office/drawing/2017/decorative" val="1"/>
              </a:ext>
            </a:extLst>
          </p:cNvPr>
          <p:cNvSpPr/>
          <p:nvPr/>
        </p:nvSpPr>
        <p:spPr>
          <a:xfrm>
            <a:off x="0" y="0"/>
            <a:ext cx="12202188" cy="722376"/>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4" name="Content Placeholder 10">
            <a:extLst>
              <a:ext uri="{FF2B5EF4-FFF2-40B4-BE49-F238E27FC236}">
                <a16:creationId xmlns:a16="http://schemas.microsoft.com/office/drawing/2014/main" id="{F77D746E-B22C-8E74-F024-37B9A4838616}"/>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504891" y="113880"/>
            <a:ext cx="566786" cy="494616"/>
          </a:xfrm>
          <a:prstGeom prst="rect">
            <a:avLst/>
          </a:prstGeom>
        </p:spPr>
      </p:pic>
      <p:sp>
        <p:nvSpPr>
          <p:cNvPr id="15" name="Title 2">
            <a:extLst>
              <a:ext uri="{FF2B5EF4-FFF2-40B4-BE49-F238E27FC236}">
                <a16:creationId xmlns:a16="http://schemas.microsoft.com/office/drawing/2014/main" id="{FDB50E09-AA04-BD4C-DCB8-49BBE48F1AB6}"/>
              </a:ext>
            </a:extLst>
          </p:cNvPr>
          <p:cNvSpPr txBox="1">
            <a:spLocks noGrp="1"/>
          </p:cNvSpPr>
          <p:nvPr>
            <p:ph type="title" idx="4294967295"/>
          </p:nvPr>
        </p:nvSpPr>
        <p:spPr>
          <a:xfrm>
            <a:off x="157043" y="102478"/>
            <a:ext cx="11006345" cy="5547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200" b="1" i="0" u="none" strike="noStrike" kern="1200" cap="none" spc="0" normalizeH="0" baseline="0" dirty="0">
                <a:ln>
                  <a:noFill/>
                </a:ln>
                <a:solidFill>
                  <a:schemeClr val="bg1"/>
                </a:solidFill>
                <a:effectLst/>
                <a:uLnTx/>
                <a:uFillTx/>
                <a:latin typeface="Arial" panose="020B0604020202020204" pitchFamily="34" charset="0"/>
                <a:ea typeface="+mj-ea"/>
                <a:cs typeface="Arial" panose="020B0604020202020204" pitchFamily="34" charset="0"/>
              </a:rPr>
              <a:t>Photos avant et après</a:t>
            </a:r>
          </a:p>
        </p:txBody>
      </p:sp>
      <p:sp>
        <p:nvSpPr>
          <p:cNvPr id="9" name="TextBox 8">
            <a:extLst>
              <a:ext uri="{FF2B5EF4-FFF2-40B4-BE49-F238E27FC236}">
                <a16:creationId xmlns:a16="http://schemas.microsoft.com/office/drawing/2014/main" id="{3CCC48B9-5E78-ACAF-C0D1-1655C5FD24BE}"/>
              </a:ext>
            </a:extLst>
          </p:cNvPr>
          <p:cNvSpPr txBox="1"/>
          <p:nvPr/>
        </p:nvSpPr>
        <p:spPr>
          <a:xfrm>
            <a:off x="137167" y="782081"/>
            <a:ext cx="3672277" cy="400110"/>
          </a:xfrm>
          <a:prstGeom prst="rect">
            <a:avLst/>
          </a:prstGeom>
          <a:noFill/>
        </p:spPr>
        <p:txBody>
          <a:bodyPr wrap="square" rtlCol="0">
            <a:spAutoFit/>
          </a:bodyPr>
          <a:lstStyle/>
          <a:p>
            <a:r>
              <a:rPr lang="fr-CA" sz="2000" b="1" dirty="0">
                <a:solidFill>
                  <a:schemeClr val="bg2">
                    <a:lumMod val="25000"/>
                  </a:schemeClr>
                </a:solidFill>
                <a:latin typeface="Avenir Next LT Pro" panose="020B0504020202020204" pitchFamily="34" charset="0"/>
              </a:rPr>
              <a:t>AVANT</a:t>
            </a:r>
          </a:p>
        </p:txBody>
      </p:sp>
      <p:sp>
        <p:nvSpPr>
          <p:cNvPr id="10" name="TextBox 9">
            <a:extLst>
              <a:ext uri="{FF2B5EF4-FFF2-40B4-BE49-F238E27FC236}">
                <a16:creationId xmlns:a16="http://schemas.microsoft.com/office/drawing/2014/main" id="{8561B6DF-4CCF-5647-7F96-14C4916BEC09}"/>
              </a:ext>
            </a:extLst>
          </p:cNvPr>
          <p:cNvSpPr txBox="1"/>
          <p:nvPr/>
        </p:nvSpPr>
        <p:spPr>
          <a:xfrm>
            <a:off x="146894" y="3496414"/>
            <a:ext cx="3672277" cy="400110"/>
          </a:xfrm>
          <a:prstGeom prst="rect">
            <a:avLst/>
          </a:prstGeom>
          <a:noFill/>
        </p:spPr>
        <p:txBody>
          <a:bodyPr wrap="square" rtlCol="0">
            <a:spAutoFit/>
          </a:bodyPr>
          <a:lstStyle/>
          <a:p>
            <a:r>
              <a:rPr lang="fr-CA" sz="2000" b="1" dirty="0">
                <a:solidFill>
                  <a:schemeClr val="bg2">
                    <a:lumMod val="25000"/>
                  </a:schemeClr>
                </a:solidFill>
                <a:latin typeface="Avenir Next LT Pro" panose="020B0504020202020204" pitchFamily="34" charset="0"/>
              </a:rPr>
              <a:t>APRÈS</a:t>
            </a:r>
          </a:p>
        </p:txBody>
      </p:sp>
      <p:sp>
        <p:nvSpPr>
          <p:cNvPr id="2" name="TextBox 1">
            <a:extLst>
              <a:ext uri="{FF2B5EF4-FFF2-40B4-BE49-F238E27FC236}">
                <a16:creationId xmlns:a16="http://schemas.microsoft.com/office/drawing/2014/main" id="{21DED85A-2417-1402-D98E-472AF9E75100}"/>
              </a:ext>
            </a:extLst>
          </p:cNvPr>
          <p:cNvSpPr txBox="1"/>
          <p:nvPr/>
        </p:nvSpPr>
        <p:spPr>
          <a:xfrm>
            <a:off x="2619902" y="2739814"/>
            <a:ext cx="6884097" cy="1477328"/>
          </a:xfrm>
          <a:prstGeom prst="rect">
            <a:avLst/>
          </a:prstGeom>
          <a:noFill/>
        </p:spPr>
        <p:txBody>
          <a:bodyPr wrap="square" rtlCol="0">
            <a:spAutoFit/>
          </a:bodyPr>
          <a:lstStyle/>
          <a:p>
            <a:pPr algn="ctr"/>
            <a:r>
              <a:rPr lang="fr-CA" dirty="0">
                <a:highlight>
                  <a:srgbClr val="FFFF00"/>
                </a:highlight>
                <a:latin typeface="Avenir Next LT Pro" panose="020B0504020202020204" pitchFamily="34" charset="0"/>
              </a:rPr>
              <a:t>ESPACE RÉSERVÉ </a:t>
            </a:r>
          </a:p>
          <a:p>
            <a:pPr algn="ctr"/>
            <a:endParaRPr lang="fr-CA" dirty="0">
              <a:highlight>
                <a:srgbClr val="FFFF00"/>
              </a:highlight>
              <a:latin typeface="Avenir Next LT Pro" panose="020B0504020202020204" pitchFamily="34" charset="0"/>
            </a:endParaRPr>
          </a:p>
          <a:p>
            <a:pPr algn="ctr"/>
            <a:r>
              <a:rPr lang="fr-CA" dirty="0">
                <a:highlight>
                  <a:srgbClr val="FFFF00"/>
                </a:highlight>
                <a:latin typeface="Avenir Next LT Pro" panose="020B0504020202020204" pitchFamily="34" charset="0"/>
              </a:rPr>
              <a:t>Insérez des photos avant et après prises du même point de vue. Veuillez supprimer cette page si vous n'avez pas de photos prises du même point de vue.</a:t>
            </a:r>
          </a:p>
        </p:txBody>
      </p:sp>
    </p:spTree>
    <p:extLst>
      <p:ext uri="{BB962C8B-B14F-4D97-AF65-F5344CB8AC3E}">
        <p14:creationId xmlns:p14="http://schemas.microsoft.com/office/powerpoint/2010/main" val="327215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96497D0-B0C4-8B23-2683-2B3BA4D822FF}"/>
              </a:ext>
            </a:extLst>
          </p:cNvPr>
          <p:cNvSpPr txBox="1">
            <a:spLocks noGrp="1"/>
          </p:cNvSpPr>
          <p:nvPr>
            <p:ph type="title" idx="4294967295"/>
          </p:nvPr>
        </p:nvSpPr>
        <p:spPr>
          <a:xfrm>
            <a:off x="298580" y="514969"/>
            <a:ext cx="928480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200" i="0" u="none" strike="noStrike" kern="1200" cap="none" spc="0" normalizeH="0" baseline="0" dirty="0">
                <a:ln>
                  <a:noFill/>
                </a:ln>
                <a:solidFill>
                  <a:schemeClr val="accent5"/>
                </a:solidFill>
                <a:effectLst/>
                <a:uLnTx/>
                <a:uFillTx/>
                <a:latin typeface="Arial Rounded MT Bold" panose="020F0704030504030204" pitchFamily="34" charset="0"/>
                <a:ea typeface="+mn-ea"/>
                <a:cs typeface="+mn-cs"/>
              </a:rPr>
              <a:t>Comment utiliser ce document</a:t>
            </a:r>
          </a:p>
        </p:txBody>
      </p:sp>
      <p:sp>
        <p:nvSpPr>
          <p:cNvPr id="4" name="TextBox 3">
            <a:extLst>
              <a:ext uri="{FF2B5EF4-FFF2-40B4-BE49-F238E27FC236}">
                <a16:creationId xmlns:a16="http://schemas.microsoft.com/office/drawing/2014/main" id="{B5C329E0-A55D-B939-E554-509982A960DA}"/>
              </a:ext>
            </a:extLst>
          </p:cNvPr>
          <p:cNvSpPr txBox="1"/>
          <p:nvPr/>
        </p:nvSpPr>
        <p:spPr>
          <a:xfrm>
            <a:off x="296825" y="1400375"/>
            <a:ext cx="11598349" cy="3539430"/>
          </a:xfrm>
          <a:prstGeom prst="rect">
            <a:avLst/>
          </a:prstGeom>
          <a:noFill/>
        </p:spPr>
        <p:txBody>
          <a:bodyPr wrap="square">
            <a:spAutoFit/>
          </a:bodyPr>
          <a:lstStyle/>
          <a:p>
            <a:r>
              <a:rPr lang="fr-CA" sz="1600" b="1"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OBJECTIF et </a:t>
            </a:r>
            <a:r>
              <a:rPr lang="fr-CA" sz="1600" b="1" dirty="0">
                <a:latin typeface="Calibri Light" panose="020F0302020204030204" pitchFamily="34" charset="0"/>
                <a:ea typeface="Calibri Light" panose="020F0302020204030204" pitchFamily="34" charset="0"/>
                <a:cs typeface="Calibri Light" panose="020F0302020204030204" pitchFamily="34" charset="0"/>
                <a:sym typeface="Calibri"/>
              </a:rPr>
              <a:t>DESTINATAIRE</a:t>
            </a:r>
            <a:r>
              <a:rPr lang="fr-CA" sz="1600" b="1"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 : </a:t>
            </a:r>
            <a:r>
              <a:rPr lang="fr-CA" sz="1600"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Ce modèle est conçu par les gestionnaires du changement et l'équipe de projet pour raconter le récit du projet du point de vue de l'expérience des employés. Il est destiné à être partagé avec les employés pour commémorer notre </a:t>
            </a:r>
            <a:r>
              <a:rPr lang="fr-CA" sz="1600" dirty="0">
                <a:latin typeface="Calibri Light" panose="020F0302020204030204" pitchFamily="34" charset="0"/>
                <a:ea typeface="Calibri Light" panose="020F0302020204030204" pitchFamily="34" charset="0"/>
                <a:cs typeface="Calibri Light" panose="020F0302020204030204" pitchFamily="34" charset="0"/>
                <a:sym typeface="Calibri"/>
              </a:rPr>
              <a:t>parcours</a:t>
            </a:r>
            <a:r>
              <a:rPr lang="fr-CA" sz="1600"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 collectif.</a:t>
            </a:r>
          </a:p>
          <a:p>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a:p>
            <a:r>
              <a:rPr lang="fr-CA" sz="1600" b="1" dirty="0">
                <a:latin typeface="Calibri Light" panose="020F0302020204030204" pitchFamily="34" charset="0"/>
                <a:ea typeface="Calibri Light" panose="020F0302020204030204" pitchFamily="34" charset="0"/>
                <a:cs typeface="Calibri Light" panose="020F0302020204030204" pitchFamily="34" charset="0"/>
              </a:rPr>
              <a:t>QUAND : </a:t>
            </a:r>
            <a:r>
              <a:rPr lang="fr-CA" sz="1600" dirty="0">
                <a:latin typeface="Calibri Light" panose="020F0302020204030204" pitchFamily="34" charset="0"/>
                <a:ea typeface="Calibri Light" panose="020F0302020204030204" pitchFamily="34" charset="0"/>
                <a:cs typeface="Calibri Light" panose="020F0302020204030204" pitchFamily="34" charset="0"/>
              </a:rPr>
              <a:t>Après la semaine d'ouverture, pour célébrer le succès de votre milieu de travail. Certains d'entre vous voudront peut-être l'utiliser pendant la cérémonie d'ouverture, et c'est très bien ainsi! Veillez simplement à adapter les diapositives, car les modèles des </a:t>
            </a:r>
            <a:r>
              <a:rPr lang="fr-CA" sz="1600" b="1" dirty="0">
                <a:latin typeface="Calibri Light" panose="020F0302020204030204" pitchFamily="34" charset="0"/>
                <a:ea typeface="Calibri Light" panose="020F0302020204030204" pitchFamily="34" charset="0"/>
                <a:cs typeface="Calibri Light" panose="020F0302020204030204" pitchFamily="34" charset="0"/>
              </a:rPr>
              <a:t>diapositives 13 à 15 </a:t>
            </a:r>
            <a:r>
              <a:rPr lang="fr-CA" sz="1600" dirty="0">
                <a:latin typeface="Calibri Light" panose="020F0302020204030204" pitchFamily="34" charset="0"/>
                <a:ea typeface="Calibri Light" panose="020F0302020204030204" pitchFamily="34" charset="0"/>
                <a:cs typeface="Calibri Light" panose="020F0302020204030204" pitchFamily="34" charset="0"/>
              </a:rPr>
              <a:t>comportent des photos de la semaine d'ouverture et éventuellement des photos de personnes collaborant dans l'espace après la semaine d'ouverture. </a:t>
            </a:r>
          </a:p>
          <a:p>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a:p>
            <a:r>
              <a:rPr lang="fr-CA" sz="1600" b="1" dirty="0">
                <a:latin typeface="Calibri Light" panose="020F0302020204030204" pitchFamily="34" charset="0"/>
                <a:ea typeface="Calibri Light" panose="020F0302020204030204" pitchFamily="34" charset="0"/>
                <a:cs typeface="Calibri Light" panose="020F0302020204030204" pitchFamily="34" charset="0"/>
              </a:rPr>
              <a:t>COMMENT : </a:t>
            </a:r>
            <a:r>
              <a:rPr lang="fr-CA" sz="1600" dirty="0">
                <a:latin typeface="Calibri Light" panose="020F0302020204030204" pitchFamily="34" charset="0"/>
                <a:ea typeface="Calibri Light" panose="020F0302020204030204" pitchFamily="34" charset="0"/>
                <a:cs typeface="Calibri Light" panose="020F0302020204030204" pitchFamily="34" charset="0"/>
              </a:rPr>
              <a:t>Par courriel et sur l'intranet</a:t>
            </a:r>
          </a:p>
          <a:p>
            <a:endParaRPr lang="fr-CA" sz="1600" b="1" dirty="0">
              <a:latin typeface="Calibri Light" panose="020F0302020204030204" pitchFamily="34" charset="0"/>
              <a:ea typeface="Calibri Light" panose="020F0302020204030204" pitchFamily="34" charset="0"/>
              <a:cs typeface="Calibri Light" panose="020F0302020204030204" pitchFamily="34" charset="0"/>
            </a:endParaRPr>
          </a:p>
          <a:p>
            <a:r>
              <a:rPr lang="fr-CA" sz="1600" b="1" dirty="0">
                <a:latin typeface="Calibri Light" panose="020F0302020204030204" pitchFamily="34" charset="0"/>
                <a:ea typeface="Calibri Light" panose="020F0302020204030204" pitchFamily="34" charset="0"/>
                <a:cs typeface="Calibri Light" panose="020F0302020204030204" pitchFamily="34" charset="0"/>
              </a:rPr>
              <a:t>NOTES : </a:t>
            </a:r>
            <a:r>
              <a:rPr lang="fr-CA" sz="1600" dirty="0">
                <a:latin typeface="Calibri Light" panose="020F0302020204030204" pitchFamily="34" charset="0"/>
                <a:ea typeface="Calibri Light" panose="020F0302020204030204" pitchFamily="34" charset="0"/>
                <a:cs typeface="Calibri Light" panose="020F0302020204030204" pitchFamily="34" charset="0"/>
              </a:rPr>
              <a:t>Le document contient de nombreux espaces réservés aux citations des employés. Veillez à inclure des citations de différents points de vue, comme des employés issus de différents groupes d'équité, de différents niveaux, etc.</a:t>
            </a:r>
          </a:p>
          <a:p>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a:p>
            <a:r>
              <a:rPr lang="fr-CA" sz="1600"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La version anglaise de ce document est disponible ici : </a:t>
            </a:r>
            <a:r>
              <a:rPr lang="fr-CA" sz="1600"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hlinkClick r:id="rId2"/>
              </a:rPr>
              <a:t>Version ANG</a:t>
            </a:r>
            <a:endParaRPr lang="fr-CA" sz="1600"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Google Shape;274;p2">
            <a:extLst>
              <a:ext uri="{FF2B5EF4-FFF2-40B4-BE49-F238E27FC236}">
                <a16:creationId xmlns:a16="http://schemas.microsoft.com/office/drawing/2014/main" id="{9AFE40FD-F28C-DA98-2EA1-ADEF46408EB2}"/>
              </a:ext>
            </a:extLst>
          </p:cNvPr>
          <p:cNvSpPr txBox="1"/>
          <p:nvPr/>
        </p:nvSpPr>
        <p:spPr>
          <a:xfrm>
            <a:off x="4020105" y="145814"/>
            <a:ext cx="5008788" cy="369332"/>
          </a:xfrm>
          <a:prstGeom prst="rect">
            <a:avLst/>
          </a:prstGeom>
          <a:solidFill>
            <a:schemeClr val="accent5">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b="1"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sym typeface="Calibri"/>
              </a:rPr>
              <a:t>Directives - Retirez cette page avant </a:t>
            </a:r>
            <a:r>
              <a:rPr lang="fr-CA" b="1"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sym typeface="Calibri"/>
              </a:rPr>
              <a:t>l’utilisation</a:t>
            </a:r>
            <a:endParaRPr lang="fr-CA"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9867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64B77FA-97F3-D6E0-1467-BFB35A72D8D0}"/>
              </a:ext>
              <a:ext uri="{C183D7F6-B498-43B3-948B-1728B52AA6E4}">
                <adec:decorative xmlns:adec="http://schemas.microsoft.com/office/drawing/2017/decorative" val="1"/>
              </a:ext>
            </a:extLst>
          </p:cNvPr>
          <p:cNvGrpSpPr/>
          <p:nvPr/>
        </p:nvGrpSpPr>
        <p:grpSpPr>
          <a:xfrm>
            <a:off x="4259190" y="5187178"/>
            <a:ext cx="7340743" cy="949592"/>
            <a:chOff x="3407091" y="5121787"/>
            <a:chExt cx="5369668" cy="747047"/>
          </a:xfrm>
          <a:solidFill>
            <a:srgbClr val="DAEDF6"/>
          </a:solidFill>
        </p:grpSpPr>
        <p:sp>
          <p:nvSpPr>
            <p:cNvPr id="10" name="Rectangle: Rounded Corners 9">
              <a:extLst>
                <a:ext uri="{FF2B5EF4-FFF2-40B4-BE49-F238E27FC236}">
                  <a16:creationId xmlns:a16="http://schemas.microsoft.com/office/drawing/2014/main" id="{5B950D3D-93A7-8A9B-1BC1-629BCAB03B7C}"/>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dirty="0">
                  <a:solidFill>
                    <a:schemeClr val="tx1"/>
                  </a:solidFill>
                  <a:highlight>
                    <a:srgbClr val="FFFF00"/>
                  </a:highlight>
                  <a:latin typeface="Avenir Next LT Pro" panose="020B0504020202020204" pitchFamily="34" charset="0"/>
                </a:rPr>
                <a:t>CITATION DU PARRAIN DU PROJET</a:t>
              </a:r>
            </a:p>
          </p:txBody>
        </p:sp>
        <p:pic>
          <p:nvPicPr>
            <p:cNvPr id="11" name="Graphic 10" descr="Open quotation mark with solid fill">
              <a:extLst>
                <a:ext uri="{FF2B5EF4-FFF2-40B4-BE49-F238E27FC236}">
                  <a16:creationId xmlns:a16="http://schemas.microsoft.com/office/drawing/2014/main" id="{3AE659A1-47B8-1FCF-FD8C-F6609FBA71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7091" y="5121787"/>
              <a:ext cx="369332" cy="369332"/>
            </a:xfrm>
            <a:prstGeom prst="rect">
              <a:avLst/>
            </a:prstGeom>
          </p:spPr>
        </p:pic>
        <p:pic>
          <p:nvPicPr>
            <p:cNvPr id="12" name="Graphic 11" descr="Open quotation mark with solid fill">
              <a:extLst>
                <a:ext uri="{FF2B5EF4-FFF2-40B4-BE49-F238E27FC236}">
                  <a16:creationId xmlns:a16="http://schemas.microsoft.com/office/drawing/2014/main" id="{A4158A17-D706-1177-DCCB-C653385458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8399045" y="5499502"/>
              <a:ext cx="369332" cy="369332"/>
            </a:xfrm>
            <a:prstGeom prst="rect">
              <a:avLst/>
            </a:prstGeom>
          </p:spPr>
        </p:pic>
      </p:grpSp>
      <p:sp>
        <p:nvSpPr>
          <p:cNvPr id="6" name="Rectangle 5">
            <a:extLst>
              <a:ext uri="{FF2B5EF4-FFF2-40B4-BE49-F238E27FC236}">
                <a16:creationId xmlns:a16="http://schemas.microsoft.com/office/drawing/2014/main" id="{0C1F70EA-618A-F469-0168-F7C0B1DFCAC2}"/>
              </a:ext>
              <a:ext uri="{C183D7F6-B498-43B3-948B-1728B52AA6E4}">
                <adec:decorative xmlns:adec="http://schemas.microsoft.com/office/drawing/2017/decorative" val="1"/>
              </a:ext>
            </a:extLst>
          </p:cNvPr>
          <p:cNvSpPr/>
          <p:nvPr/>
        </p:nvSpPr>
        <p:spPr>
          <a:xfrm>
            <a:off x="0" y="0"/>
            <a:ext cx="12192000" cy="7223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7" name="Title 2">
            <a:extLst>
              <a:ext uri="{FF2B5EF4-FFF2-40B4-BE49-F238E27FC236}">
                <a16:creationId xmlns:a16="http://schemas.microsoft.com/office/drawing/2014/main" id="{B08889B8-C344-5DF0-9203-35E10C9A72A7}"/>
              </a:ext>
            </a:extLst>
          </p:cNvPr>
          <p:cNvSpPr>
            <a:spLocks noGrp="1"/>
          </p:cNvSpPr>
          <p:nvPr>
            <p:ph type="title" idx="4294967295"/>
          </p:nvPr>
        </p:nvSpPr>
        <p:spPr>
          <a:xfrm>
            <a:off x="114181" y="0"/>
            <a:ext cx="11006345" cy="705727"/>
          </a:xfrm>
        </p:spPr>
        <p:txBody>
          <a:bodyPr anchor="ctr"/>
          <a:lstStyle/>
          <a:p>
            <a:r>
              <a:rPr lang="fr-CA" sz="3200" dirty="0">
                <a:solidFill>
                  <a:schemeClr val="bg1"/>
                </a:solidFill>
              </a:rPr>
              <a:t>Notre vision</a:t>
            </a:r>
          </a:p>
        </p:txBody>
      </p:sp>
      <p:sp>
        <p:nvSpPr>
          <p:cNvPr id="2" name="Rectangle: Rounded Corners 1">
            <a:extLst>
              <a:ext uri="{FF2B5EF4-FFF2-40B4-BE49-F238E27FC236}">
                <a16:creationId xmlns:a16="http://schemas.microsoft.com/office/drawing/2014/main" id="{5A59C88B-EFA0-6FF9-A1D2-E9A3379D0457}"/>
              </a:ext>
              <a:ext uri="{C183D7F6-B498-43B3-948B-1728B52AA6E4}">
                <adec:decorative xmlns:adec="http://schemas.microsoft.com/office/drawing/2017/decorative" val="1"/>
              </a:ext>
            </a:extLst>
          </p:cNvPr>
          <p:cNvSpPr/>
          <p:nvPr/>
        </p:nvSpPr>
        <p:spPr>
          <a:xfrm>
            <a:off x="199913" y="1123241"/>
            <a:ext cx="3439287" cy="4991809"/>
          </a:xfrm>
          <a:prstGeom prst="roundRect">
            <a:avLst>
              <a:gd name="adj" fmla="val 11682"/>
            </a:avLst>
          </a:prstGeom>
          <a:solidFill>
            <a:schemeClr val="bg1"/>
          </a:solidFill>
          <a:ln w="28575">
            <a:solidFill>
              <a:schemeClr val="accent5">
                <a:lumMod val="75000"/>
              </a:schemeClr>
            </a:solidFill>
            <a:prstDash val="solid"/>
            <a:extLst>
              <a:ext uri="{C807C97D-BFC1-408E-A445-0C87EB9F89A2}">
                <ask:lineSketchStyleProps xmlns:ask="http://schemas.microsoft.com/office/drawing/2018/sketchyshapes" sd="127910698">
                  <a:custGeom>
                    <a:avLst/>
                    <a:gdLst>
                      <a:gd name="connsiteX0" fmla="*/ 0 w 1692612"/>
                      <a:gd name="connsiteY0" fmla="*/ 282108 h 3638145"/>
                      <a:gd name="connsiteX1" fmla="*/ 282108 w 1692612"/>
                      <a:gd name="connsiteY1" fmla="*/ 0 h 3638145"/>
                      <a:gd name="connsiteX2" fmla="*/ 1410504 w 1692612"/>
                      <a:gd name="connsiteY2" fmla="*/ 0 h 3638145"/>
                      <a:gd name="connsiteX3" fmla="*/ 1692612 w 1692612"/>
                      <a:gd name="connsiteY3" fmla="*/ 282108 h 3638145"/>
                      <a:gd name="connsiteX4" fmla="*/ 1692612 w 1692612"/>
                      <a:gd name="connsiteY4" fmla="*/ 3356037 h 3638145"/>
                      <a:gd name="connsiteX5" fmla="*/ 1410504 w 1692612"/>
                      <a:gd name="connsiteY5" fmla="*/ 3638145 h 3638145"/>
                      <a:gd name="connsiteX6" fmla="*/ 282108 w 1692612"/>
                      <a:gd name="connsiteY6" fmla="*/ 3638145 h 3638145"/>
                      <a:gd name="connsiteX7" fmla="*/ 0 w 1692612"/>
                      <a:gd name="connsiteY7" fmla="*/ 3356037 h 3638145"/>
                      <a:gd name="connsiteX8" fmla="*/ 0 w 1692612"/>
                      <a:gd name="connsiteY8" fmla="*/ 282108 h 363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612" h="3638145" fill="none" extrusionOk="0">
                        <a:moveTo>
                          <a:pt x="0" y="282108"/>
                        </a:moveTo>
                        <a:cubicBezTo>
                          <a:pt x="-12521" y="133752"/>
                          <a:pt x="99632" y="-12595"/>
                          <a:pt x="282108" y="0"/>
                        </a:cubicBezTo>
                        <a:cubicBezTo>
                          <a:pt x="498994" y="24942"/>
                          <a:pt x="1118222" y="-34585"/>
                          <a:pt x="1410504" y="0"/>
                        </a:cubicBezTo>
                        <a:cubicBezTo>
                          <a:pt x="1586324" y="-20936"/>
                          <a:pt x="1699826" y="141007"/>
                          <a:pt x="1692612" y="282108"/>
                        </a:cubicBezTo>
                        <a:cubicBezTo>
                          <a:pt x="1636719" y="1524637"/>
                          <a:pt x="1709830" y="2782958"/>
                          <a:pt x="1692612" y="3356037"/>
                        </a:cubicBezTo>
                        <a:cubicBezTo>
                          <a:pt x="1685696" y="3510641"/>
                          <a:pt x="1565143" y="3634493"/>
                          <a:pt x="1410504" y="3638145"/>
                        </a:cubicBezTo>
                        <a:cubicBezTo>
                          <a:pt x="1070817" y="3567735"/>
                          <a:pt x="555333" y="3734228"/>
                          <a:pt x="282108" y="3638145"/>
                        </a:cubicBezTo>
                        <a:cubicBezTo>
                          <a:pt x="127037" y="3630898"/>
                          <a:pt x="2077" y="3516264"/>
                          <a:pt x="0" y="3356037"/>
                        </a:cubicBezTo>
                        <a:cubicBezTo>
                          <a:pt x="36174" y="2929211"/>
                          <a:pt x="23286" y="1269868"/>
                          <a:pt x="0" y="282108"/>
                        </a:cubicBezTo>
                        <a:close/>
                      </a:path>
                      <a:path w="1692612" h="3638145" stroke="0" extrusionOk="0">
                        <a:moveTo>
                          <a:pt x="0" y="282108"/>
                        </a:moveTo>
                        <a:cubicBezTo>
                          <a:pt x="6840" y="121478"/>
                          <a:pt x="104369" y="4214"/>
                          <a:pt x="282108" y="0"/>
                        </a:cubicBezTo>
                        <a:cubicBezTo>
                          <a:pt x="701996" y="-53776"/>
                          <a:pt x="1148130" y="-62010"/>
                          <a:pt x="1410504" y="0"/>
                        </a:cubicBezTo>
                        <a:cubicBezTo>
                          <a:pt x="1586931" y="-6357"/>
                          <a:pt x="1681778" y="135914"/>
                          <a:pt x="1692612" y="282108"/>
                        </a:cubicBezTo>
                        <a:cubicBezTo>
                          <a:pt x="1715649" y="647866"/>
                          <a:pt x="1621883" y="1961995"/>
                          <a:pt x="1692612" y="3356037"/>
                        </a:cubicBezTo>
                        <a:cubicBezTo>
                          <a:pt x="1705670" y="3526179"/>
                          <a:pt x="1570960" y="3649355"/>
                          <a:pt x="1410504" y="3638145"/>
                        </a:cubicBezTo>
                        <a:cubicBezTo>
                          <a:pt x="901063" y="3644775"/>
                          <a:pt x="737828" y="3687632"/>
                          <a:pt x="282108" y="3638145"/>
                        </a:cubicBezTo>
                        <a:cubicBezTo>
                          <a:pt x="148466" y="3659914"/>
                          <a:pt x="-3409" y="3483351"/>
                          <a:pt x="0" y="3356037"/>
                        </a:cubicBezTo>
                        <a:cubicBezTo>
                          <a:pt x="-45278" y="2469857"/>
                          <a:pt x="150511" y="1763370"/>
                          <a:pt x="0" y="282108"/>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r>
              <a:rPr lang="fr-CA" dirty="0">
                <a:highlight>
                  <a:srgbClr val="FFFF00"/>
                </a:highlight>
                <a:latin typeface="Avenir Next LT Pro" panose="020B0504020202020204" pitchFamily="34" charset="0"/>
              </a:rPr>
              <a:t>Il peut s'agir </a:t>
            </a:r>
            <a:r>
              <a:rPr lang="fr-CA" sz="1800" dirty="0">
                <a:highlight>
                  <a:srgbClr val="FFFF00"/>
                </a:highlight>
                <a:latin typeface="Avenir Next LT Pro" panose="020B0504020202020204" pitchFamily="34" charset="0"/>
              </a:rPr>
              <a:t>de la portée de votre projet (aménagement, </a:t>
            </a:r>
            <a:r>
              <a:rPr lang="fr-CA" dirty="0">
                <a:highlight>
                  <a:srgbClr val="FFFF00"/>
                </a:highlight>
                <a:latin typeface="Avenir Next LT Pro" panose="020B0504020202020204" pitchFamily="34" charset="0"/>
              </a:rPr>
              <a:t>PTMdT</a:t>
            </a:r>
            <a:r>
              <a:rPr lang="fr-CA" sz="1800" dirty="0">
                <a:highlight>
                  <a:srgbClr val="FFFF00"/>
                </a:highlight>
                <a:latin typeface="Avenir Next LT Pro" panose="020B0504020202020204" pitchFamily="34" charset="0"/>
              </a:rPr>
              <a:t>, déménagement, etc.</a:t>
            </a:r>
            <a:r>
              <a:rPr lang="fr-CA" dirty="0">
                <a:highlight>
                  <a:srgbClr val="FFFF00"/>
                </a:highlight>
                <a:latin typeface="Avenir Next LT Pro" panose="020B0504020202020204" pitchFamily="34" charset="0"/>
              </a:rPr>
              <a:t>) et de quelques dates clés du projet (date de début, date d'ouverture, etc.).</a:t>
            </a:r>
            <a:endParaRPr lang="fr-CA" sz="1800" dirty="0">
              <a:highlight>
                <a:srgbClr val="FFFF00"/>
              </a:highlight>
              <a:latin typeface="Avenir Next LT Pro" panose="020B0504020202020204" pitchFamily="34" charset="0"/>
            </a:endParaRPr>
          </a:p>
        </p:txBody>
      </p:sp>
      <p:sp>
        <p:nvSpPr>
          <p:cNvPr id="4" name="Rectangle: Rounded Corners 3">
            <a:extLst>
              <a:ext uri="{FF2B5EF4-FFF2-40B4-BE49-F238E27FC236}">
                <a16:creationId xmlns:a16="http://schemas.microsoft.com/office/drawing/2014/main" id="{C0FDFCBE-2DEE-1BEF-1591-5213065A0578}"/>
              </a:ext>
              <a:ext uri="{C183D7F6-B498-43B3-948B-1728B52AA6E4}">
                <adec:decorative xmlns:adec="http://schemas.microsoft.com/office/drawing/2017/decorative" val="1"/>
              </a:ext>
            </a:extLst>
          </p:cNvPr>
          <p:cNvSpPr/>
          <p:nvPr/>
        </p:nvSpPr>
        <p:spPr>
          <a:xfrm>
            <a:off x="4157662" y="1123241"/>
            <a:ext cx="7543801" cy="3663072"/>
          </a:xfrm>
          <a:prstGeom prst="roundRect">
            <a:avLst>
              <a:gd name="adj" fmla="val 12767"/>
            </a:avLst>
          </a:prstGeom>
          <a:solidFill>
            <a:schemeClr val="accent5">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TextBox 4">
            <a:extLst>
              <a:ext uri="{FF2B5EF4-FFF2-40B4-BE49-F238E27FC236}">
                <a16:creationId xmlns:a16="http://schemas.microsoft.com/office/drawing/2014/main" id="{B973EBCD-13C6-B6CF-0BFC-C92F09B54235}"/>
              </a:ext>
            </a:extLst>
          </p:cNvPr>
          <p:cNvSpPr txBox="1"/>
          <p:nvPr/>
        </p:nvSpPr>
        <p:spPr>
          <a:xfrm>
            <a:off x="476813" y="1357312"/>
            <a:ext cx="2886075" cy="400110"/>
          </a:xfrm>
          <a:prstGeom prst="rect">
            <a:avLst/>
          </a:prstGeom>
          <a:noFill/>
        </p:spPr>
        <p:txBody>
          <a:bodyPr wrap="square" rtlCol="0">
            <a:spAutoFit/>
          </a:bodyPr>
          <a:lstStyle/>
          <a:p>
            <a:pPr algn="ctr"/>
            <a:r>
              <a:rPr lang="fr-CA" sz="2000" b="1" dirty="0">
                <a:latin typeface="Avenir Next LT Pro" panose="020B0504020202020204" pitchFamily="34" charset="0"/>
                <a:ea typeface="Calibri Light" panose="020F0302020204030204" pitchFamily="34" charset="0"/>
                <a:cs typeface="Calibri Light" panose="020F0302020204030204" pitchFamily="34" charset="0"/>
              </a:rPr>
              <a:t>Contexte du projet</a:t>
            </a:r>
          </a:p>
        </p:txBody>
      </p:sp>
      <p:pic>
        <p:nvPicPr>
          <p:cNvPr id="8" name="Content Placeholder 10">
            <a:extLst>
              <a:ext uri="{FF2B5EF4-FFF2-40B4-BE49-F238E27FC236}">
                <a16:creationId xmlns:a16="http://schemas.microsoft.com/office/drawing/2014/main" id="{3A96630A-7305-7612-57FB-A412364A8A9E}"/>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15" name="TextBox 14">
            <a:extLst>
              <a:ext uri="{FF2B5EF4-FFF2-40B4-BE49-F238E27FC236}">
                <a16:creationId xmlns:a16="http://schemas.microsoft.com/office/drawing/2014/main" id="{5D73EAA0-D601-C115-DE02-22B360724292}"/>
              </a:ext>
            </a:extLst>
          </p:cNvPr>
          <p:cNvSpPr txBox="1"/>
          <p:nvPr/>
        </p:nvSpPr>
        <p:spPr>
          <a:xfrm>
            <a:off x="4662567" y="1295757"/>
            <a:ext cx="6457959" cy="461665"/>
          </a:xfrm>
          <a:prstGeom prst="rect">
            <a:avLst/>
          </a:prstGeom>
          <a:noFill/>
        </p:spPr>
        <p:txBody>
          <a:bodyPr wrap="square" rtlCol="0">
            <a:spAutoFit/>
          </a:bodyPr>
          <a:lstStyle/>
          <a:p>
            <a:pPr algn="ctr"/>
            <a:r>
              <a:rPr lang="fr-CA" sz="2400" b="1" dirty="0">
                <a:latin typeface="Avenir Next LT Pro" panose="020B0504020202020204" pitchFamily="34" charset="0"/>
              </a:rPr>
              <a:t>Vision du projet</a:t>
            </a:r>
          </a:p>
        </p:txBody>
      </p:sp>
      <p:sp>
        <p:nvSpPr>
          <p:cNvPr id="3" name="TextBox 2">
            <a:extLst>
              <a:ext uri="{FF2B5EF4-FFF2-40B4-BE49-F238E27FC236}">
                <a16:creationId xmlns:a16="http://schemas.microsoft.com/office/drawing/2014/main" id="{3CD3D878-06D4-2A54-533B-7AEAF1EB8B24}"/>
              </a:ext>
            </a:extLst>
          </p:cNvPr>
          <p:cNvSpPr txBox="1"/>
          <p:nvPr/>
        </p:nvSpPr>
        <p:spPr>
          <a:xfrm>
            <a:off x="4700581" y="2158287"/>
            <a:ext cx="6457959" cy="830997"/>
          </a:xfrm>
          <a:prstGeom prst="rect">
            <a:avLst/>
          </a:prstGeom>
          <a:noFill/>
        </p:spPr>
        <p:txBody>
          <a:bodyPr wrap="square" rtlCol="0">
            <a:spAutoFit/>
          </a:bodyPr>
          <a:lstStyle/>
          <a:p>
            <a:pPr algn="ctr"/>
            <a:r>
              <a:rPr lang="fr-CA" sz="2400" dirty="0">
                <a:highlight>
                  <a:srgbClr val="FFFF00"/>
                </a:highlight>
                <a:latin typeface="Avenir Next LT Pro" panose="020B0504020202020204" pitchFamily="34" charset="0"/>
              </a:rPr>
              <a:t>Trouvez la vision de votre projet dans le formulaire PRET</a:t>
            </a:r>
          </a:p>
        </p:txBody>
      </p:sp>
    </p:spTree>
    <p:extLst>
      <p:ext uri="{BB962C8B-B14F-4D97-AF65-F5344CB8AC3E}">
        <p14:creationId xmlns:p14="http://schemas.microsoft.com/office/powerpoint/2010/main" val="1572155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EA13FF-2BD1-BD9F-8643-D8E1A3F8484A}"/>
              </a:ext>
              <a:ext uri="{C183D7F6-B498-43B3-948B-1728B52AA6E4}">
                <adec:decorative xmlns:adec="http://schemas.microsoft.com/office/drawing/2017/decorative" val="1"/>
              </a:ext>
            </a:extLst>
          </p:cNvPr>
          <p:cNvSpPr/>
          <p:nvPr/>
        </p:nvSpPr>
        <p:spPr>
          <a:xfrm>
            <a:off x="0" y="0"/>
            <a:ext cx="12192000" cy="7223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pic>
        <p:nvPicPr>
          <p:cNvPr id="9" name="Content Placeholder 10">
            <a:extLst>
              <a:ext uri="{FF2B5EF4-FFF2-40B4-BE49-F238E27FC236}">
                <a16:creationId xmlns:a16="http://schemas.microsoft.com/office/drawing/2014/main" id="{44CF34B3-9267-BE90-B626-A592E9E6049C}"/>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7" name="Title 2">
            <a:extLst>
              <a:ext uri="{FF2B5EF4-FFF2-40B4-BE49-F238E27FC236}">
                <a16:creationId xmlns:a16="http://schemas.microsoft.com/office/drawing/2014/main" id="{B08889B8-C344-5DF0-9203-35E10C9A72A7}"/>
              </a:ext>
            </a:extLst>
          </p:cNvPr>
          <p:cNvSpPr>
            <a:spLocks noGrp="1"/>
          </p:cNvSpPr>
          <p:nvPr>
            <p:ph type="title" idx="4294967295"/>
          </p:nvPr>
        </p:nvSpPr>
        <p:spPr>
          <a:xfrm>
            <a:off x="171331" y="117085"/>
            <a:ext cx="11006345" cy="526174"/>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CA" sz="3200" dirty="0">
                <a:solidFill>
                  <a:schemeClr val="bg1"/>
                </a:solidFill>
              </a:rPr>
              <a:t>Notre équipe de projet</a:t>
            </a:r>
          </a:p>
        </p:txBody>
      </p:sp>
      <p:sp>
        <p:nvSpPr>
          <p:cNvPr id="2" name="Rectangle: Rounded Corners 1">
            <a:extLst>
              <a:ext uri="{FF2B5EF4-FFF2-40B4-BE49-F238E27FC236}">
                <a16:creationId xmlns:a16="http://schemas.microsoft.com/office/drawing/2014/main" id="{38D092B7-395F-9BFA-638A-84B68ACED436}"/>
              </a:ext>
              <a:ext uri="{C183D7F6-B498-43B3-948B-1728B52AA6E4}">
                <adec:decorative xmlns:adec="http://schemas.microsoft.com/office/drawing/2017/decorative" val="1"/>
              </a:ext>
            </a:extLst>
          </p:cNvPr>
          <p:cNvSpPr/>
          <p:nvPr/>
        </p:nvSpPr>
        <p:spPr>
          <a:xfrm>
            <a:off x="759853" y="2470169"/>
            <a:ext cx="10672291" cy="3018961"/>
          </a:xfrm>
          <a:prstGeom prst="roundRect">
            <a:avLst>
              <a:gd name="adj" fmla="val 0"/>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highlight>
                  <a:srgbClr val="FFFF00"/>
                </a:highlight>
                <a:latin typeface="Avenir Next LT Pro" panose="020B0504020202020204" pitchFamily="34" charset="0"/>
              </a:rPr>
              <a:t>ESPACE RÉSERVÉ POUR UNE PHOTO DE GROUPE</a:t>
            </a:r>
          </a:p>
        </p:txBody>
      </p:sp>
      <p:sp>
        <p:nvSpPr>
          <p:cNvPr id="4" name="TextBox 3">
            <a:extLst>
              <a:ext uri="{FF2B5EF4-FFF2-40B4-BE49-F238E27FC236}">
                <a16:creationId xmlns:a16="http://schemas.microsoft.com/office/drawing/2014/main" id="{823B919A-B77C-5730-ED24-0190348A3A65}"/>
              </a:ext>
            </a:extLst>
          </p:cNvPr>
          <p:cNvSpPr txBox="1"/>
          <p:nvPr/>
        </p:nvSpPr>
        <p:spPr>
          <a:xfrm>
            <a:off x="3047188" y="5588188"/>
            <a:ext cx="6094378" cy="261610"/>
          </a:xfrm>
          <a:prstGeom prst="rect">
            <a:avLst/>
          </a:prstGeom>
          <a:noFill/>
        </p:spPr>
        <p:txBody>
          <a:bodyPr wrap="square">
            <a:spAutoFit/>
          </a:bodyPr>
          <a:lstStyle/>
          <a:p>
            <a:pPr algn="ctr"/>
            <a:r>
              <a:rPr lang="fr-CA" sz="1100" dirty="0">
                <a:highlight>
                  <a:srgbClr val="FFFF00"/>
                </a:highlight>
                <a:latin typeface="Avenir Next LT Pro" panose="020B0504020202020204" pitchFamily="34" charset="0"/>
              </a:rPr>
              <a:t>Noms et titres</a:t>
            </a:r>
            <a:endParaRPr lang="fr-CA" sz="1100" dirty="0">
              <a:solidFill>
                <a:schemeClr val="tx1"/>
              </a:solidFill>
              <a:highlight>
                <a:srgbClr val="FFFF00"/>
              </a:highlight>
              <a:latin typeface="Avenir Next LT Pro" panose="020B0504020202020204" pitchFamily="34" charset="0"/>
            </a:endParaRPr>
          </a:p>
        </p:txBody>
      </p:sp>
      <p:sp>
        <p:nvSpPr>
          <p:cNvPr id="6" name="TextBox 5">
            <a:extLst>
              <a:ext uri="{FF2B5EF4-FFF2-40B4-BE49-F238E27FC236}">
                <a16:creationId xmlns:a16="http://schemas.microsoft.com/office/drawing/2014/main" id="{548B60F6-960C-A204-3371-B2D5F1202CD5}"/>
              </a:ext>
            </a:extLst>
          </p:cNvPr>
          <p:cNvSpPr txBox="1"/>
          <p:nvPr/>
        </p:nvSpPr>
        <p:spPr>
          <a:xfrm>
            <a:off x="759854" y="1194868"/>
            <a:ext cx="10672291" cy="923330"/>
          </a:xfrm>
          <a:prstGeom prst="rect">
            <a:avLst/>
          </a:prstGeom>
          <a:noFill/>
        </p:spPr>
        <p:txBody>
          <a:bodyPr wrap="square">
            <a:spAutoFit/>
          </a:bodyPr>
          <a:lstStyle/>
          <a:p>
            <a:pPr algn="just"/>
            <a:r>
              <a:rPr lang="fr-CA" sz="1800" dirty="0">
                <a:solidFill>
                  <a:schemeClr val="tx1"/>
                </a:solidFill>
                <a:latin typeface="Avenir Next LT Pro" panose="020B0504020202020204" pitchFamily="34" charset="0"/>
                <a:ea typeface="Calibri Light" panose="020F0302020204030204" pitchFamily="34" charset="0"/>
                <a:cs typeface="Calibri Light" panose="020F0302020204030204" pitchFamily="34" charset="0"/>
              </a:rPr>
              <a:t>L'équipe de projet a coordonné la mise en œuvre de l'environnement de travail : de la gestion de l'information à l'informatique, en passant par la sécurité, les communications et la gestion du changement, elle a veillé à ce que notre projet reflète nos valeurs et nos besoins!</a:t>
            </a:r>
          </a:p>
        </p:txBody>
      </p:sp>
    </p:spTree>
    <p:extLst>
      <p:ext uri="{BB962C8B-B14F-4D97-AF65-F5344CB8AC3E}">
        <p14:creationId xmlns:p14="http://schemas.microsoft.com/office/powerpoint/2010/main" val="3147224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DE4D1E-9AD3-2C51-BBC8-F06CDA31BE2D}"/>
              </a:ext>
              <a:ext uri="{C183D7F6-B498-43B3-948B-1728B52AA6E4}">
                <adec:decorative xmlns:adec="http://schemas.microsoft.com/office/drawing/2017/decorative" val="1"/>
              </a:ext>
            </a:extLst>
          </p:cNvPr>
          <p:cNvSpPr/>
          <p:nvPr/>
        </p:nvSpPr>
        <p:spPr>
          <a:xfrm>
            <a:off x="0" y="0"/>
            <a:ext cx="12192000" cy="7223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pic>
        <p:nvPicPr>
          <p:cNvPr id="8" name="Content Placeholder 10">
            <a:extLst>
              <a:ext uri="{FF2B5EF4-FFF2-40B4-BE49-F238E27FC236}">
                <a16:creationId xmlns:a16="http://schemas.microsoft.com/office/drawing/2014/main" id="{CDFF35A3-2E32-AED2-D1A8-74CC4FB3E953}"/>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28468" y="116763"/>
            <a:ext cx="11006345" cy="537359"/>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CA" sz="3200" dirty="0">
                <a:solidFill>
                  <a:schemeClr val="bg1"/>
                </a:solidFill>
              </a:rPr>
              <a:t>Notre réseau d'agents du changement</a:t>
            </a:r>
          </a:p>
        </p:txBody>
      </p:sp>
      <p:sp>
        <p:nvSpPr>
          <p:cNvPr id="4" name="TextBox 3">
            <a:extLst>
              <a:ext uri="{FF2B5EF4-FFF2-40B4-BE49-F238E27FC236}">
                <a16:creationId xmlns:a16="http://schemas.microsoft.com/office/drawing/2014/main" id="{E1FAAE34-7BD9-C558-ECEB-2AA1DEF9AA27}"/>
              </a:ext>
            </a:extLst>
          </p:cNvPr>
          <p:cNvSpPr txBox="1"/>
          <p:nvPr/>
        </p:nvSpPr>
        <p:spPr>
          <a:xfrm>
            <a:off x="758231" y="1203955"/>
            <a:ext cx="10672291" cy="1200329"/>
          </a:xfrm>
          <a:prstGeom prst="rect">
            <a:avLst/>
          </a:prstGeom>
          <a:noFill/>
        </p:spPr>
        <p:txBody>
          <a:bodyPr wrap="square">
            <a:spAutoFit/>
          </a:bodyPr>
          <a:lstStyle/>
          <a:p>
            <a:r>
              <a:rPr lang="fr-CA" dirty="0">
                <a:latin typeface="Avenir Next LT Pro" panose="020B0504020202020204" pitchFamily="34" charset="0"/>
              </a:rPr>
              <a:t>Ce projet n'aurait pas été possible sans nos formidables agents du changement! Ils ont défendu vos intérêts à chaque étape du processus, en veillant à ce que vos besoins soient satisfaits et que votre voix soit entendue. Grâce à leur dévouement, nous avons traversé ensemble cette transition en douceur!</a:t>
            </a:r>
          </a:p>
        </p:txBody>
      </p:sp>
      <p:sp>
        <p:nvSpPr>
          <p:cNvPr id="5" name="Rectangle: Rounded Corners 4">
            <a:extLst>
              <a:ext uri="{FF2B5EF4-FFF2-40B4-BE49-F238E27FC236}">
                <a16:creationId xmlns:a16="http://schemas.microsoft.com/office/drawing/2014/main" id="{4BC9F0C5-D038-160E-8D45-17C233C2B54D}"/>
              </a:ext>
              <a:ext uri="{C183D7F6-B498-43B3-948B-1728B52AA6E4}">
                <adec:decorative xmlns:adec="http://schemas.microsoft.com/office/drawing/2017/decorative" val="1"/>
              </a:ext>
            </a:extLst>
          </p:cNvPr>
          <p:cNvSpPr/>
          <p:nvPr/>
        </p:nvSpPr>
        <p:spPr>
          <a:xfrm>
            <a:off x="758231" y="2558754"/>
            <a:ext cx="10672291" cy="3018961"/>
          </a:xfrm>
          <a:prstGeom prst="roundRect">
            <a:avLst>
              <a:gd name="adj" fmla="val 0"/>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highlight>
                  <a:srgbClr val="FFFF00"/>
                </a:highlight>
                <a:latin typeface="Avenir Next LT Pro" panose="020B0504020202020204" pitchFamily="34" charset="0"/>
              </a:rPr>
              <a:t>ESPACE RÉSERVÉ POUR UNE PHOTO DE GROUPE</a:t>
            </a:r>
          </a:p>
        </p:txBody>
      </p:sp>
      <p:sp>
        <p:nvSpPr>
          <p:cNvPr id="6" name="TextBox 5">
            <a:extLst>
              <a:ext uri="{FF2B5EF4-FFF2-40B4-BE49-F238E27FC236}">
                <a16:creationId xmlns:a16="http://schemas.microsoft.com/office/drawing/2014/main" id="{3561F005-CB03-B19C-419D-5A0CEEB33587}"/>
              </a:ext>
            </a:extLst>
          </p:cNvPr>
          <p:cNvSpPr txBox="1"/>
          <p:nvPr/>
        </p:nvSpPr>
        <p:spPr>
          <a:xfrm>
            <a:off x="3047187" y="5585991"/>
            <a:ext cx="6094378" cy="261610"/>
          </a:xfrm>
          <a:prstGeom prst="rect">
            <a:avLst/>
          </a:prstGeom>
          <a:noFill/>
        </p:spPr>
        <p:txBody>
          <a:bodyPr wrap="square">
            <a:spAutoFit/>
          </a:bodyPr>
          <a:lstStyle/>
          <a:p>
            <a:pPr algn="ctr"/>
            <a:r>
              <a:rPr lang="fr-CA" sz="1100" dirty="0">
                <a:highlight>
                  <a:srgbClr val="FFFF00"/>
                </a:highlight>
                <a:latin typeface="Avenir Next LT Pro" panose="020B0504020202020204" pitchFamily="34" charset="0"/>
              </a:rPr>
              <a:t>Noms</a:t>
            </a:r>
            <a:endParaRPr lang="fr-CA" sz="1100" dirty="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247791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74A3E6C9-28FD-82A3-445D-298C8A8D9C93}"/>
              </a:ext>
              <a:ext uri="{C183D7F6-B498-43B3-948B-1728B52AA6E4}">
                <adec:decorative xmlns:adec="http://schemas.microsoft.com/office/drawing/2017/decorative" val="1"/>
              </a:ext>
            </a:extLst>
          </p:cNvPr>
          <p:cNvSpPr/>
          <p:nvPr/>
        </p:nvSpPr>
        <p:spPr>
          <a:xfrm>
            <a:off x="0" y="0"/>
            <a:ext cx="12192000" cy="7223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pic>
        <p:nvPicPr>
          <p:cNvPr id="127" name="Content Placeholder 10">
            <a:extLst>
              <a:ext uri="{FF2B5EF4-FFF2-40B4-BE49-F238E27FC236}">
                <a16:creationId xmlns:a16="http://schemas.microsoft.com/office/drawing/2014/main" id="{57DADEEC-6849-9E3A-0C19-D3D8CADAF44B}"/>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72117" y="97282"/>
            <a:ext cx="11006345" cy="553364"/>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CA" sz="3200" dirty="0">
                <a:solidFill>
                  <a:schemeClr val="bg1"/>
                </a:solidFill>
              </a:rPr>
              <a:t>Notre calendrier</a:t>
            </a:r>
          </a:p>
        </p:txBody>
      </p:sp>
      <p:sp>
        <p:nvSpPr>
          <p:cNvPr id="125" name="TextBox 124">
            <a:extLst>
              <a:ext uri="{FF2B5EF4-FFF2-40B4-BE49-F238E27FC236}">
                <a16:creationId xmlns:a16="http://schemas.microsoft.com/office/drawing/2014/main" id="{5E47B6C8-09CF-3A47-5A7C-FE89F2019164}"/>
              </a:ext>
            </a:extLst>
          </p:cNvPr>
          <p:cNvSpPr txBox="1"/>
          <p:nvPr/>
        </p:nvSpPr>
        <p:spPr>
          <a:xfrm>
            <a:off x="253222" y="1056793"/>
            <a:ext cx="11680447" cy="1200329"/>
          </a:xfrm>
          <a:prstGeom prst="rect">
            <a:avLst/>
          </a:prstGeom>
          <a:noFill/>
        </p:spPr>
        <p:txBody>
          <a:bodyPr wrap="square">
            <a:spAutoFit/>
          </a:bodyPr>
          <a:lstStyle/>
          <a:p>
            <a:pPr algn="just"/>
            <a:r>
              <a:rPr lang="fr-CA" sz="1800" dirty="0">
                <a:solidFill>
                  <a:schemeClr val="tx1"/>
                </a:solidFill>
                <a:latin typeface="Avenir Next LT Pro" panose="020B0504020202020204" pitchFamily="34" charset="0"/>
                <a:ea typeface="Calibri Light" panose="020F0302020204030204" pitchFamily="34" charset="0"/>
                <a:cs typeface="Calibri Light" panose="020F0302020204030204" pitchFamily="34" charset="0"/>
              </a:rPr>
              <a:t>Cette ligne du temps illustre nos progrès depuis les premières étapes du changement jusqu'à aujourd'hui. Chaque marqueur représente un moment clé de nos efforts collectifs vers une nouvelle normalité. Réfléchissons à nos réalisations et réjouissons-nous de la voie passionnante qui s'ouvre à nous alors que nous parcourons ce chemin ensemble.</a:t>
            </a:r>
          </a:p>
        </p:txBody>
      </p:sp>
      <p:cxnSp>
        <p:nvCxnSpPr>
          <p:cNvPr id="89" name="Straight Connector 88">
            <a:extLst>
              <a:ext uri="{FF2B5EF4-FFF2-40B4-BE49-F238E27FC236}">
                <a16:creationId xmlns:a16="http://schemas.microsoft.com/office/drawing/2014/main" id="{B78C5658-AF24-862A-DC9E-D6D992248DF6}"/>
              </a:ext>
              <a:ext uri="{C183D7F6-B498-43B3-948B-1728B52AA6E4}">
                <adec:decorative xmlns:adec="http://schemas.microsoft.com/office/drawing/2017/decorative" val="1"/>
              </a:ext>
            </a:extLst>
          </p:cNvPr>
          <p:cNvCxnSpPr>
            <a:cxnSpLocks/>
          </p:cNvCxnSpPr>
          <p:nvPr/>
        </p:nvCxnSpPr>
        <p:spPr>
          <a:xfrm flipV="1">
            <a:off x="257250" y="2840872"/>
            <a:ext cx="7" cy="1080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7" name="Graphic 146" descr="Badge 1 with solid fill">
            <a:extLst>
              <a:ext uri="{FF2B5EF4-FFF2-40B4-BE49-F238E27FC236}">
                <a16:creationId xmlns:a16="http://schemas.microsoft.com/office/drawing/2014/main" id="{C787F605-59C6-75BB-66D8-9F516B8823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168" y="2634159"/>
            <a:ext cx="306163" cy="306163"/>
          </a:xfrm>
          <a:prstGeom prst="rect">
            <a:avLst/>
          </a:prstGeom>
        </p:spPr>
      </p:pic>
      <p:sp>
        <p:nvSpPr>
          <p:cNvPr id="119" name="TextBox 118">
            <a:extLst>
              <a:ext uri="{FF2B5EF4-FFF2-40B4-BE49-F238E27FC236}">
                <a16:creationId xmlns:a16="http://schemas.microsoft.com/office/drawing/2014/main" id="{1989FDBC-F3BF-89E8-12BF-99F70962BCD2}"/>
              </a:ext>
            </a:extLst>
          </p:cNvPr>
          <p:cNvSpPr txBox="1"/>
          <p:nvPr/>
        </p:nvSpPr>
        <p:spPr>
          <a:xfrm>
            <a:off x="371359" y="2620699"/>
            <a:ext cx="1726364" cy="523220"/>
          </a:xfrm>
          <a:prstGeom prst="rect">
            <a:avLst/>
          </a:prstGeom>
          <a:noFill/>
        </p:spPr>
        <p:txBody>
          <a:bodyPr wrap="square" rtlCol="0" anchor="ctr">
            <a:spAutoFit/>
          </a:bodyPr>
          <a:lstStyle/>
          <a:p>
            <a:r>
              <a:rPr lang="fr-CA" sz="1400" b="1" dirty="0">
                <a:latin typeface="Avenir Next LT Pro" panose="020B0504020202020204" pitchFamily="34" charset="0"/>
                <a:ea typeface="Calibri Light" panose="020F0302020204030204" pitchFamily="34" charset="0"/>
                <a:cs typeface="Calibri Light" panose="020F0302020204030204" pitchFamily="34" charset="0"/>
              </a:rPr>
              <a:t>Annonce du projet </a:t>
            </a:r>
          </a:p>
        </p:txBody>
      </p:sp>
      <p:cxnSp>
        <p:nvCxnSpPr>
          <p:cNvPr id="91" name="Straight Connector 90">
            <a:extLst>
              <a:ext uri="{FF2B5EF4-FFF2-40B4-BE49-F238E27FC236}">
                <a16:creationId xmlns:a16="http://schemas.microsoft.com/office/drawing/2014/main" id="{AB04400F-8754-DB6A-0932-D2A02038E89B}"/>
              </a:ext>
              <a:ext uri="{C183D7F6-B498-43B3-948B-1728B52AA6E4}">
                <adec:decorative xmlns:adec="http://schemas.microsoft.com/office/drawing/2017/decorative" val="1"/>
              </a:ext>
            </a:extLst>
          </p:cNvPr>
          <p:cNvCxnSpPr>
            <a:cxnSpLocks/>
            <a:stCxn id="10" idx="4"/>
          </p:cNvCxnSpPr>
          <p:nvPr/>
        </p:nvCxnSpPr>
        <p:spPr>
          <a:xfrm>
            <a:off x="1064986" y="4014155"/>
            <a:ext cx="0" cy="110845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0" name="Graphic 149" descr="Badge with solid fill">
            <a:extLst>
              <a:ext uri="{FF2B5EF4-FFF2-40B4-BE49-F238E27FC236}">
                <a16:creationId xmlns:a16="http://schemas.microsoft.com/office/drawing/2014/main" id="{4EA0B670-957E-E62E-B234-321C6536C7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1851" y="5044991"/>
            <a:ext cx="306163" cy="306163"/>
          </a:xfrm>
          <a:prstGeom prst="rect">
            <a:avLst/>
          </a:prstGeom>
        </p:spPr>
      </p:pic>
      <p:sp>
        <p:nvSpPr>
          <p:cNvPr id="120" name="TextBox 119">
            <a:extLst>
              <a:ext uri="{FF2B5EF4-FFF2-40B4-BE49-F238E27FC236}">
                <a16:creationId xmlns:a16="http://schemas.microsoft.com/office/drawing/2014/main" id="{D3F05649-7221-C663-6E74-63EC28BF5192}"/>
              </a:ext>
            </a:extLst>
          </p:cNvPr>
          <p:cNvSpPr txBox="1"/>
          <p:nvPr/>
        </p:nvSpPr>
        <p:spPr>
          <a:xfrm>
            <a:off x="1180545" y="4704224"/>
            <a:ext cx="1587415" cy="738664"/>
          </a:xfrm>
          <a:prstGeom prst="rect">
            <a:avLst/>
          </a:prstGeom>
          <a:noFill/>
        </p:spPr>
        <p:txBody>
          <a:bodyPr wrap="square" rtlCol="0" anchor="ctr">
            <a:spAutoFit/>
          </a:bodyPr>
          <a:lstStyle/>
          <a:p>
            <a:r>
              <a:rPr lang="fr-CA" sz="1400" b="1" dirty="0">
                <a:latin typeface="Avenir Next LT Pro" panose="020B0504020202020204" pitchFamily="34" charset="0"/>
                <a:ea typeface="Calibri Light" panose="020F0302020204030204" pitchFamily="34" charset="0"/>
                <a:cs typeface="Calibri Light" panose="020F0302020204030204" pitchFamily="34" charset="0"/>
              </a:rPr>
              <a:t>Séance de discussion ouverte</a:t>
            </a:r>
          </a:p>
        </p:txBody>
      </p:sp>
      <p:cxnSp>
        <p:nvCxnSpPr>
          <p:cNvPr id="93" name="Straight Connector 92">
            <a:extLst>
              <a:ext uri="{FF2B5EF4-FFF2-40B4-BE49-F238E27FC236}">
                <a16:creationId xmlns:a16="http://schemas.microsoft.com/office/drawing/2014/main" id="{8156C1AF-D299-BA09-D89F-231A57894B6E}"/>
              </a:ext>
              <a:ext uri="{C183D7F6-B498-43B3-948B-1728B52AA6E4}">
                <adec:decorative xmlns:adec="http://schemas.microsoft.com/office/drawing/2017/decorative" val="1"/>
              </a:ext>
            </a:extLst>
          </p:cNvPr>
          <p:cNvCxnSpPr>
            <a:cxnSpLocks/>
            <a:stCxn id="82" idx="0"/>
          </p:cNvCxnSpPr>
          <p:nvPr/>
        </p:nvCxnSpPr>
        <p:spPr>
          <a:xfrm flipV="1">
            <a:off x="2123146" y="2836805"/>
            <a:ext cx="5423" cy="105268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6" name="Graphic 165" descr="Badge 3 with solid fill">
            <a:extLst>
              <a:ext uri="{FF2B5EF4-FFF2-40B4-BE49-F238E27FC236}">
                <a16:creationId xmlns:a16="http://schemas.microsoft.com/office/drawing/2014/main" id="{60EDAFE0-A11B-E17B-5176-975E29516C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75488" y="2632225"/>
            <a:ext cx="306162" cy="306162"/>
          </a:xfrm>
          <a:prstGeom prst="rect">
            <a:avLst/>
          </a:prstGeom>
        </p:spPr>
      </p:pic>
      <p:sp>
        <p:nvSpPr>
          <p:cNvPr id="122" name="TextBox 121">
            <a:extLst>
              <a:ext uri="{FF2B5EF4-FFF2-40B4-BE49-F238E27FC236}">
                <a16:creationId xmlns:a16="http://schemas.microsoft.com/office/drawing/2014/main" id="{5A846995-637F-9FA2-6BA8-DB8BD13625CB}"/>
              </a:ext>
            </a:extLst>
          </p:cNvPr>
          <p:cNvSpPr txBox="1"/>
          <p:nvPr/>
        </p:nvSpPr>
        <p:spPr>
          <a:xfrm>
            <a:off x="2263610" y="2515055"/>
            <a:ext cx="1808416" cy="738664"/>
          </a:xfrm>
          <a:prstGeom prst="rect">
            <a:avLst/>
          </a:prstGeom>
          <a:noFill/>
          <a:ln w="28575">
            <a:noFill/>
          </a:ln>
        </p:spPr>
        <p:txBody>
          <a:bodyPr wrap="square" rtlCol="0" anchor="ctr">
            <a:spAutoFit/>
          </a:bodyPr>
          <a:lstStyle/>
          <a:p>
            <a:r>
              <a:rPr lang="fr-CA" sz="1400" b="1" dirty="0">
                <a:latin typeface="Avenir Next LT Pro" panose="020B0504020202020204" pitchFamily="34" charset="0"/>
                <a:ea typeface="Calibri Light" panose="020F0302020204030204" pitchFamily="34" charset="0"/>
                <a:cs typeface="Calibri Light" panose="020F0302020204030204" pitchFamily="34" charset="0"/>
              </a:rPr>
              <a:t>Début des activités de nettoyage</a:t>
            </a:r>
          </a:p>
        </p:txBody>
      </p:sp>
      <p:cxnSp>
        <p:nvCxnSpPr>
          <p:cNvPr id="95" name="Straight Connector 94">
            <a:extLst>
              <a:ext uri="{FF2B5EF4-FFF2-40B4-BE49-F238E27FC236}">
                <a16:creationId xmlns:a16="http://schemas.microsoft.com/office/drawing/2014/main" id="{78C72124-82BD-D4C9-A5A1-C72F2DE15785}"/>
              </a:ext>
              <a:ext uri="{C183D7F6-B498-43B3-948B-1728B52AA6E4}">
                <adec:decorative xmlns:adec="http://schemas.microsoft.com/office/drawing/2017/decorative" val="1"/>
              </a:ext>
            </a:extLst>
          </p:cNvPr>
          <p:cNvCxnSpPr>
            <a:cxnSpLocks/>
            <a:stCxn id="83" idx="4"/>
          </p:cNvCxnSpPr>
          <p:nvPr/>
        </p:nvCxnSpPr>
        <p:spPr>
          <a:xfrm>
            <a:off x="3089576" y="4013330"/>
            <a:ext cx="0" cy="104796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4" name="Graphic 163" descr="Badge 4 with solid fill">
            <a:extLst>
              <a:ext uri="{FF2B5EF4-FFF2-40B4-BE49-F238E27FC236}">
                <a16:creationId xmlns:a16="http://schemas.microsoft.com/office/drawing/2014/main" id="{CDEFCBE3-93F5-91D8-43E1-312372381CC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36494" y="5027837"/>
            <a:ext cx="306163" cy="306163"/>
          </a:xfrm>
          <a:prstGeom prst="rect">
            <a:avLst/>
          </a:prstGeom>
        </p:spPr>
      </p:pic>
      <p:sp>
        <p:nvSpPr>
          <p:cNvPr id="123" name="TextBox 122">
            <a:extLst>
              <a:ext uri="{FF2B5EF4-FFF2-40B4-BE49-F238E27FC236}">
                <a16:creationId xmlns:a16="http://schemas.microsoft.com/office/drawing/2014/main" id="{48C42B57-2971-3C05-34D4-60D216A8C4C0}"/>
              </a:ext>
            </a:extLst>
          </p:cNvPr>
          <p:cNvSpPr txBox="1"/>
          <p:nvPr/>
        </p:nvSpPr>
        <p:spPr>
          <a:xfrm>
            <a:off x="3201407" y="4712092"/>
            <a:ext cx="1985388" cy="738664"/>
          </a:xfrm>
          <a:prstGeom prst="rect">
            <a:avLst/>
          </a:prstGeom>
          <a:noFill/>
        </p:spPr>
        <p:txBody>
          <a:bodyPr wrap="square" rtlCol="0" anchor="ctr">
            <a:spAutoFit/>
          </a:bodyPr>
          <a:lstStyle/>
          <a:p>
            <a:r>
              <a:rPr lang="fr-CA" sz="1400" b="1" dirty="0">
                <a:latin typeface="Avenir Next LT Pro" panose="020B0504020202020204" pitchFamily="34" charset="0"/>
                <a:ea typeface="Calibri Light" panose="020F0302020204030204" pitchFamily="34" charset="0"/>
                <a:cs typeface="Calibri Light" panose="020F0302020204030204" pitchFamily="34" charset="0"/>
              </a:rPr>
              <a:t>Création d'un réseau d'agents de changement</a:t>
            </a:r>
          </a:p>
        </p:txBody>
      </p:sp>
      <p:cxnSp>
        <p:nvCxnSpPr>
          <p:cNvPr id="129" name="Straight Connector 128">
            <a:extLst>
              <a:ext uri="{FF2B5EF4-FFF2-40B4-BE49-F238E27FC236}">
                <a16:creationId xmlns:a16="http://schemas.microsoft.com/office/drawing/2014/main" id="{DFF66440-8611-B328-ACA7-2B0493D3A843}"/>
              </a:ext>
              <a:ext uri="{C183D7F6-B498-43B3-948B-1728B52AA6E4}">
                <adec:decorative xmlns:adec="http://schemas.microsoft.com/office/drawing/2017/decorative" val="1"/>
              </a:ext>
            </a:extLst>
          </p:cNvPr>
          <p:cNvCxnSpPr>
            <a:cxnSpLocks/>
          </p:cNvCxnSpPr>
          <p:nvPr/>
        </p:nvCxnSpPr>
        <p:spPr>
          <a:xfrm flipH="1" flipV="1">
            <a:off x="4167954" y="2900477"/>
            <a:ext cx="9828" cy="1080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2" name="Graphic 161" descr="Badge 5 with solid fill">
            <a:extLst>
              <a:ext uri="{FF2B5EF4-FFF2-40B4-BE49-F238E27FC236}">
                <a16:creationId xmlns:a16="http://schemas.microsoft.com/office/drawing/2014/main" id="{C98FEE89-8D6B-4D62-5ED2-15366F5EAF6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014873" y="2639441"/>
            <a:ext cx="306162" cy="306162"/>
          </a:xfrm>
          <a:prstGeom prst="rect">
            <a:avLst/>
          </a:prstGeom>
        </p:spPr>
      </p:pic>
      <p:sp>
        <p:nvSpPr>
          <p:cNvPr id="139" name="TextBox 138">
            <a:extLst>
              <a:ext uri="{FF2B5EF4-FFF2-40B4-BE49-F238E27FC236}">
                <a16:creationId xmlns:a16="http://schemas.microsoft.com/office/drawing/2014/main" id="{4BF51EA3-61E8-D7FF-59E3-DD486353031F}"/>
              </a:ext>
            </a:extLst>
          </p:cNvPr>
          <p:cNvSpPr txBox="1"/>
          <p:nvPr/>
        </p:nvSpPr>
        <p:spPr>
          <a:xfrm>
            <a:off x="4269595" y="2606410"/>
            <a:ext cx="2144125" cy="523220"/>
          </a:xfrm>
          <a:prstGeom prst="rect">
            <a:avLst/>
          </a:prstGeom>
          <a:noFill/>
        </p:spPr>
        <p:txBody>
          <a:bodyPr wrap="square">
            <a:spAutoFit/>
          </a:bodyPr>
          <a:lstStyle/>
          <a:p>
            <a:r>
              <a:rPr lang="fr-CA" sz="1400" b="1" dirty="0">
                <a:latin typeface="Avenir Next LT Pro" panose="020B0504020202020204" pitchFamily="34" charset="0"/>
                <a:ea typeface="Calibri Light" panose="020F0302020204030204" pitchFamily="34" charset="0"/>
                <a:cs typeface="Calibri Light" panose="020F0302020204030204" pitchFamily="34" charset="0"/>
              </a:rPr>
              <a:t>Annonce du plan d'étage </a:t>
            </a:r>
          </a:p>
        </p:txBody>
      </p:sp>
      <p:cxnSp>
        <p:nvCxnSpPr>
          <p:cNvPr id="86" name="Straight Connector 85">
            <a:extLst>
              <a:ext uri="{FF2B5EF4-FFF2-40B4-BE49-F238E27FC236}">
                <a16:creationId xmlns:a16="http://schemas.microsoft.com/office/drawing/2014/main" id="{A3971A5D-4B7A-BD09-712A-A8BBC44FD580}"/>
              </a:ext>
              <a:ext uri="{C183D7F6-B498-43B3-948B-1728B52AA6E4}">
                <adec:decorative xmlns:adec="http://schemas.microsoft.com/office/drawing/2017/decorative" val="1"/>
              </a:ext>
            </a:extLst>
          </p:cNvPr>
          <p:cNvCxnSpPr>
            <a:cxnSpLocks/>
          </p:cNvCxnSpPr>
          <p:nvPr/>
        </p:nvCxnSpPr>
        <p:spPr>
          <a:xfrm>
            <a:off x="5343616" y="3999090"/>
            <a:ext cx="0" cy="110845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0" name="Graphic 159" descr="Badge 6 with solid fill">
            <a:extLst>
              <a:ext uri="{FF2B5EF4-FFF2-40B4-BE49-F238E27FC236}">
                <a16:creationId xmlns:a16="http://schemas.microsoft.com/office/drawing/2014/main" id="{7BD982AE-7552-324D-1C66-0DF50EDBFD7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11799" y="5048170"/>
            <a:ext cx="306163" cy="306163"/>
          </a:xfrm>
          <a:prstGeom prst="rect">
            <a:avLst/>
          </a:prstGeom>
        </p:spPr>
      </p:pic>
      <p:sp>
        <p:nvSpPr>
          <p:cNvPr id="140" name="TextBox 139">
            <a:extLst>
              <a:ext uri="{FF2B5EF4-FFF2-40B4-BE49-F238E27FC236}">
                <a16:creationId xmlns:a16="http://schemas.microsoft.com/office/drawing/2014/main" id="{77EF0EEE-E0BB-68A9-8244-D99764A23DD1}"/>
              </a:ext>
            </a:extLst>
          </p:cNvPr>
          <p:cNvSpPr txBox="1"/>
          <p:nvPr/>
        </p:nvSpPr>
        <p:spPr>
          <a:xfrm>
            <a:off x="5481068" y="4826193"/>
            <a:ext cx="1927033" cy="523220"/>
          </a:xfrm>
          <a:prstGeom prst="rect">
            <a:avLst/>
          </a:prstGeom>
          <a:noFill/>
        </p:spPr>
        <p:txBody>
          <a:bodyPr wrap="square">
            <a:spAutoFit/>
          </a:bodyPr>
          <a:lstStyle/>
          <a:p>
            <a:r>
              <a:rPr lang="fr-CA" sz="1400" b="1" dirty="0">
                <a:latin typeface="Avenir Next LT Pro" panose="020B0504020202020204" pitchFamily="34" charset="0"/>
                <a:ea typeface="Calibri Light" panose="020F0302020204030204" pitchFamily="34" charset="0"/>
                <a:cs typeface="Calibri Light" panose="020F0302020204030204" pitchFamily="34" charset="0"/>
              </a:rPr>
              <a:t>Dénomination des salles de réunion</a:t>
            </a:r>
          </a:p>
        </p:txBody>
      </p:sp>
      <p:cxnSp>
        <p:nvCxnSpPr>
          <p:cNvPr id="134" name="Straight Connector 133">
            <a:extLst>
              <a:ext uri="{FF2B5EF4-FFF2-40B4-BE49-F238E27FC236}">
                <a16:creationId xmlns:a16="http://schemas.microsoft.com/office/drawing/2014/main" id="{783C65F5-570D-DBA1-6E70-BE42AF688064}"/>
              </a:ext>
              <a:ext uri="{C183D7F6-B498-43B3-948B-1728B52AA6E4}">
                <adec:decorative xmlns:adec="http://schemas.microsoft.com/office/drawing/2017/decorative" val="1"/>
              </a:ext>
            </a:extLst>
          </p:cNvPr>
          <p:cNvCxnSpPr>
            <a:cxnSpLocks/>
          </p:cNvCxnSpPr>
          <p:nvPr/>
        </p:nvCxnSpPr>
        <p:spPr>
          <a:xfrm flipV="1">
            <a:off x="6510742" y="2890173"/>
            <a:ext cx="0" cy="1080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8" name="Graphic 157" descr="Badge 7 with solid fill">
            <a:extLst>
              <a:ext uri="{FF2B5EF4-FFF2-40B4-BE49-F238E27FC236}">
                <a16:creationId xmlns:a16="http://schemas.microsoft.com/office/drawing/2014/main" id="{03BE52B2-3B90-6163-F739-E7FC59354CE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366837" y="2617929"/>
            <a:ext cx="306160" cy="306160"/>
          </a:xfrm>
          <a:prstGeom prst="rect">
            <a:avLst/>
          </a:prstGeom>
        </p:spPr>
      </p:pic>
      <p:sp>
        <p:nvSpPr>
          <p:cNvPr id="141" name="TextBox 140">
            <a:extLst>
              <a:ext uri="{FF2B5EF4-FFF2-40B4-BE49-F238E27FC236}">
                <a16:creationId xmlns:a16="http://schemas.microsoft.com/office/drawing/2014/main" id="{469C4932-1BA2-C643-25F5-DFC41C42843D}"/>
              </a:ext>
            </a:extLst>
          </p:cNvPr>
          <p:cNvSpPr txBox="1"/>
          <p:nvPr/>
        </p:nvSpPr>
        <p:spPr>
          <a:xfrm>
            <a:off x="6629973" y="2606410"/>
            <a:ext cx="2144125" cy="738664"/>
          </a:xfrm>
          <a:prstGeom prst="rect">
            <a:avLst/>
          </a:prstGeom>
          <a:noFill/>
        </p:spPr>
        <p:txBody>
          <a:bodyPr wrap="square">
            <a:spAutoFit/>
          </a:bodyPr>
          <a:lstStyle/>
          <a:p>
            <a:r>
              <a:rPr lang="fr-CA" sz="1400" b="1" dirty="0">
                <a:latin typeface="Avenir Next LT Pro" panose="020B0504020202020204" pitchFamily="34" charset="0"/>
                <a:ea typeface="Calibri Light" panose="020F0302020204030204" pitchFamily="34" charset="0"/>
                <a:cs typeface="Calibri Light" panose="020F0302020204030204" pitchFamily="34" charset="0"/>
              </a:rPr>
              <a:t>Normes communautaires/</a:t>
            </a:r>
          </a:p>
          <a:p>
            <a:r>
              <a:rPr lang="fr-CA" sz="1400" b="1" dirty="0">
                <a:latin typeface="Avenir Next LT Pro" panose="020B0504020202020204" pitchFamily="34" charset="0"/>
                <a:ea typeface="Calibri Light" panose="020F0302020204030204" pitchFamily="34" charset="0"/>
                <a:cs typeface="Calibri Light" panose="020F0302020204030204" pitchFamily="34" charset="0"/>
              </a:rPr>
              <a:t>chartes d'équipe</a:t>
            </a:r>
          </a:p>
        </p:txBody>
      </p:sp>
      <p:cxnSp>
        <p:nvCxnSpPr>
          <p:cNvPr id="174" name="Straight Connector 173">
            <a:extLst>
              <a:ext uri="{FF2B5EF4-FFF2-40B4-BE49-F238E27FC236}">
                <a16:creationId xmlns:a16="http://schemas.microsoft.com/office/drawing/2014/main" id="{0A294CE7-A2C2-A0FC-87D9-DB0247213C7D}"/>
              </a:ext>
              <a:ext uri="{C183D7F6-B498-43B3-948B-1728B52AA6E4}">
                <adec:decorative xmlns:adec="http://schemas.microsoft.com/office/drawing/2017/decorative" val="1"/>
              </a:ext>
            </a:extLst>
          </p:cNvPr>
          <p:cNvCxnSpPr>
            <a:cxnSpLocks/>
            <a:stCxn id="172" idx="4"/>
          </p:cNvCxnSpPr>
          <p:nvPr/>
        </p:nvCxnSpPr>
        <p:spPr>
          <a:xfrm>
            <a:off x="7685058" y="4021072"/>
            <a:ext cx="0" cy="104796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6" name="Graphic 155" descr="Badge 8 with solid fill">
            <a:extLst>
              <a:ext uri="{FF2B5EF4-FFF2-40B4-BE49-F238E27FC236}">
                <a16:creationId xmlns:a16="http://schemas.microsoft.com/office/drawing/2014/main" id="{E04D15CD-2565-73EA-1FF4-61500980747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541976" y="5046118"/>
            <a:ext cx="299929" cy="299929"/>
          </a:xfrm>
          <a:prstGeom prst="rect">
            <a:avLst/>
          </a:prstGeom>
        </p:spPr>
      </p:pic>
      <p:sp>
        <p:nvSpPr>
          <p:cNvPr id="175" name="TextBox 174">
            <a:extLst>
              <a:ext uri="{FF2B5EF4-FFF2-40B4-BE49-F238E27FC236}">
                <a16:creationId xmlns:a16="http://schemas.microsoft.com/office/drawing/2014/main" id="{27F0F076-5FAE-ECFD-0361-0B08CDC441ED}"/>
              </a:ext>
            </a:extLst>
          </p:cNvPr>
          <p:cNvSpPr txBox="1"/>
          <p:nvPr/>
        </p:nvSpPr>
        <p:spPr>
          <a:xfrm>
            <a:off x="7828141" y="4738213"/>
            <a:ext cx="1586858" cy="738664"/>
          </a:xfrm>
          <a:prstGeom prst="rect">
            <a:avLst/>
          </a:prstGeom>
          <a:noFill/>
        </p:spPr>
        <p:txBody>
          <a:bodyPr wrap="square" rtlCol="0" anchor="ctr">
            <a:spAutoFit/>
          </a:bodyPr>
          <a:lstStyle/>
          <a:p>
            <a:r>
              <a:rPr lang="fr-CA" sz="1400" b="1" dirty="0">
                <a:latin typeface="Avenir Next LT Pro" panose="020B0504020202020204" pitchFamily="34" charset="0"/>
                <a:ea typeface="Calibri Light" panose="020F0302020204030204" pitchFamily="34" charset="0"/>
                <a:cs typeface="Calibri Light" panose="020F0302020204030204" pitchFamily="34" charset="0"/>
              </a:rPr>
              <a:t>Questions et réponses avant l'ouverture</a:t>
            </a:r>
          </a:p>
        </p:txBody>
      </p:sp>
      <p:cxnSp>
        <p:nvCxnSpPr>
          <p:cNvPr id="177" name="Straight Connector 176">
            <a:extLst>
              <a:ext uri="{FF2B5EF4-FFF2-40B4-BE49-F238E27FC236}">
                <a16:creationId xmlns:a16="http://schemas.microsoft.com/office/drawing/2014/main" id="{116786F9-AA3A-3254-7FC2-85244ED65193}"/>
              </a:ext>
              <a:ext uri="{C183D7F6-B498-43B3-948B-1728B52AA6E4}">
                <adec:decorative xmlns:adec="http://schemas.microsoft.com/office/drawing/2017/decorative" val="1"/>
              </a:ext>
            </a:extLst>
          </p:cNvPr>
          <p:cNvCxnSpPr>
            <a:cxnSpLocks/>
          </p:cNvCxnSpPr>
          <p:nvPr/>
        </p:nvCxnSpPr>
        <p:spPr>
          <a:xfrm flipV="1">
            <a:off x="8787552" y="2825815"/>
            <a:ext cx="0" cy="1080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4" name="Graphic 153" descr="Badge 9 with solid fill">
            <a:extLst>
              <a:ext uri="{FF2B5EF4-FFF2-40B4-BE49-F238E27FC236}">
                <a16:creationId xmlns:a16="http://schemas.microsoft.com/office/drawing/2014/main" id="{674877A9-62CC-6F29-3596-3FF25E00F59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637431" y="2630965"/>
            <a:ext cx="299929" cy="299929"/>
          </a:xfrm>
          <a:prstGeom prst="rect">
            <a:avLst/>
          </a:prstGeom>
        </p:spPr>
      </p:pic>
      <p:sp>
        <p:nvSpPr>
          <p:cNvPr id="178" name="TextBox 177">
            <a:extLst>
              <a:ext uri="{FF2B5EF4-FFF2-40B4-BE49-F238E27FC236}">
                <a16:creationId xmlns:a16="http://schemas.microsoft.com/office/drawing/2014/main" id="{75C12983-A397-753E-FABB-7F04C5393A93}"/>
              </a:ext>
            </a:extLst>
          </p:cNvPr>
          <p:cNvSpPr txBox="1"/>
          <p:nvPr/>
        </p:nvSpPr>
        <p:spPr>
          <a:xfrm>
            <a:off x="8926506" y="2627391"/>
            <a:ext cx="2144125" cy="523220"/>
          </a:xfrm>
          <a:prstGeom prst="rect">
            <a:avLst/>
          </a:prstGeom>
          <a:noFill/>
        </p:spPr>
        <p:txBody>
          <a:bodyPr wrap="square">
            <a:spAutoFit/>
          </a:bodyPr>
          <a:lstStyle/>
          <a:p>
            <a:r>
              <a:rPr lang="fr-CA" sz="1400" b="1" dirty="0">
                <a:latin typeface="Avenir Next LT Pro" panose="020B0504020202020204" pitchFamily="34" charset="0"/>
                <a:ea typeface="Calibri Light" panose="020F0302020204030204" pitchFamily="34" charset="0"/>
                <a:cs typeface="Calibri Light" panose="020F0302020204030204" pitchFamily="34" charset="0"/>
              </a:rPr>
              <a:t>Visites du nouvel espace de travail</a:t>
            </a:r>
          </a:p>
        </p:txBody>
      </p:sp>
      <p:cxnSp>
        <p:nvCxnSpPr>
          <p:cNvPr id="173" name="Straight Connector 172">
            <a:extLst>
              <a:ext uri="{FF2B5EF4-FFF2-40B4-BE49-F238E27FC236}">
                <a16:creationId xmlns:a16="http://schemas.microsoft.com/office/drawing/2014/main" id="{3E7B09E4-BB6C-8520-F53B-3B5B058A5B22}"/>
              </a:ext>
              <a:ext uri="{C183D7F6-B498-43B3-948B-1728B52AA6E4}">
                <adec:decorative xmlns:adec="http://schemas.microsoft.com/office/drawing/2017/decorative" val="1"/>
              </a:ext>
            </a:extLst>
          </p:cNvPr>
          <p:cNvCxnSpPr>
            <a:cxnSpLocks/>
          </p:cNvCxnSpPr>
          <p:nvPr/>
        </p:nvCxnSpPr>
        <p:spPr>
          <a:xfrm>
            <a:off x="9939098" y="4006832"/>
            <a:ext cx="0" cy="110845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2" name="Graphic 151" descr="Badge 10 with solid fill">
            <a:extLst>
              <a:ext uri="{FF2B5EF4-FFF2-40B4-BE49-F238E27FC236}">
                <a16:creationId xmlns:a16="http://schemas.microsoft.com/office/drawing/2014/main" id="{55EF5521-21B2-76DC-77F4-8547C886103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799766" y="5039613"/>
            <a:ext cx="299929" cy="299929"/>
          </a:xfrm>
          <a:prstGeom prst="rect">
            <a:avLst/>
          </a:prstGeom>
        </p:spPr>
      </p:pic>
      <p:sp>
        <p:nvSpPr>
          <p:cNvPr id="179" name="TextBox 178">
            <a:extLst>
              <a:ext uri="{FF2B5EF4-FFF2-40B4-BE49-F238E27FC236}">
                <a16:creationId xmlns:a16="http://schemas.microsoft.com/office/drawing/2014/main" id="{82FC1306-E762-358F-9EF6-B3C76D976595}"/>
              </a:ext>
            </a:extLst>
          </p:cNvPr>
          <p:cNvSpPr txBox="1"/>
          <p:nvPr/>
        </p:nvSpPr>
        <p:spPr>
          <a:xfrm>
            <a:off x="10110328" y="4816322"/>
            <a:ext cx="1270610" cy="523220"/>
          </a:xfrm>
          <a:prstGeom prst="rect">
            <a:avLst/>
          </a:prstGeom>
          <a:noFill/>
        </p:spPr>
        <p:txBody>
          <a:bodyPr wrap="square">
            <a:spAutoFit/>
          </a:bodyPr>
          <a:lstStyle/>
          <a:p>
            <a:r>
              <a:rPr lang="fr-CA" sz="1400" b="1" dirty="0">
                <a:latin typeface="Avenir Next LT Pro" panose="020B0504020202020204" pitchFamily="34" charset="0"/>
                <a:ea typeface="Calibri Light" panose="020F0302020204030204" pitchFamily="34" charset="0"/>
                <a:cs typeface="Calibri Light" panose="020F0302020204030204" pitchFamily="34" charset="0"/>
              </a:rPr>
              <a:t>Semaine d'ouverture</a:t>
            </a:r>
          </a:p>
        </p:txBody>
      </p:sp>
      <p:cxnSp>
        <p:nvCxnSpPr>
          <p:cNvPr id="7" name="Straight Arrow Connector 6">
            <a:extLst>
              <a:ext uri="{FF2B5EF4-FFF2-40B4-BE49-F238E27FC236}">
                <a16:creationId xmlns:a16="http://schemas.microsoft.com/office/drawing/2014/main" id="{F164717B-3D98-36A7-67C6-94D6890DD4C4}"/>
              </a:ext>
              <a:ext uri="{C183D7F6-B498-43B3-948B-1728B52AA6E4}">
                <adec:decorative xmlns:adec="http://schemas.microsoft.com/office/drawing/2017/decorative" val="1"/>
              </a:ext>
            </a:extLst>
          </p:cNvPr>
          <p:cNvCxnSpPr>
            <a:cxnSpLocks/>
            <a:endCxn id="171" idx="6"/>
          </p:cNvCxnSpPr>
          <p:nvPr/>
        </p:nvCxnSpPr>
        <p:spPr>
          <a:xfrm flipV="1">
            <a:off x="214246" y="3952832"/>
            <a:ext cx="9785830" cy="4038"/>
          </a:xfrm>
          <a:prstGeom prst="straightConnector1">
            <a:avLst/>
          </a:prstGeom>
          <a:ln w="222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A0A3B24-D8F8-E116-3518-FA30EE9CF475}"/>
              </a:ext>
              <a:ext uri="{C183D7F6-B498-43B3-948B-1728B52AA6E4}">
                <adec:decorative xmlns:adec="http://schemas.microsoft.com/office/drawing/2017/decorative" val="1"/>
              </a:ext>
            </a:extLst>
          </p:cNvPr>
          <p:cNvSpPr/>
          <p:nvPr/>
        </p:nvSpPr>
        <p:spPr>
          <a:xfrm>
            <a:off x="5296594" y="3891090"/>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fr-CA" b="1" dirty="0">
              <a:latin typeface="Avenir Next LT Pro" panose="020B0504020202020204" pitchFamily="34" charset="0"/>
            </a:endParaRPr>
          </a:p>
        </p:txBody>
      </p:sp>
      <p:sp>
        <p:nvSpPr>
          <p:cNvPr id="9" name="Oval 8">
            <a:extLst>
              <a:ext uri="{FF2B5EF4-FFF2-40B4-BE49-F238E27FC236}">
                <a16:creationId xmlns:a16="http://schemas.microsoft.com/office/drawing/2014/main" id="{44610522-5450-982C-352A-0731157BBE24}"/>
              </a:ext>
              <a:ext uri="{C183D7F6-B498-43B3-948B-1728B52AA6E4}">
                <adec:decorative xmlns:adec="http://schemas.microsoft.com/office/drawing/2017/decorative" val="1"/>
              </a:ext>
            </a:extLst>
          </p:cNvPr>
          <p:cNvSpPr/>
          <p:nvPr/>
        </p:nvSpPr>
        <p:spPr>
          <a:xfrm>
            <a:off x="210228" y="3888222"/>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fr-CA" b="1" dirty="0">
              <a:latin typeface="Avenir Next LT Pro" panose="020B0504020202020204" pitchFamily="34" charset="0"/>
            </a:endParaRPr>
          </a:p>
        </p:txBody>
      </p:sp>
      <p:sp>
        <p:nvSpPr>
          <p:cNvPr id="10" name="Oval 9">
            <a:extLst>
              <a:ext uri="{FF2B5EF4-FFF2-40B4-BE49-F238E27FC236}">
                <a16:creationId xmlns:a16="http://schemas.microsoft.com/office/drawing/2014/main" id="{A93C5EA2-B945-3A80-076E-F63D7E83B739}"/>
              </a:ext>
              <a:ext uri="{C183D7F6-B498-43B3-948B-1728B52AA6E4}">
                <adec:decorative xmlns:adec="http://schemas.microsoft.com/office/drawing/2017/decorative" val="1"/>
              </a:ext>
            </a:extLst>
          </p:cNvPr>
          <p:cNvSpPr/>
          <p:nvPr/>
        </p:nvSpPr>
        <p:spPr>
          <a:xfrm>
            <a:off x="1010986" y="3906155"/>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fr-CA" b="1" dirty="0">
              <a:latin typeface="Avenir Next LT Pro" panose="020B0504020202020204" pitchFamily="34" charset="0"/>
            </a:endParaRPr>
          </a:p>
        </p:txBody>
      </p:sp>
      <p:sp>
        <p:nvSpPr>
          <p:cNvPr id="82" name="Oval 81">
            <a:extLst>
              <a:ext uri="{FF2B5EF4-FFF2-40B4-BE49-F238E27FC236}">
                <a16:creationId xmlns:a16="http://schemas.microsoft.com/office/drawing/2014/main" id="{E8686C23-6623-68A9-9AB5-7399E6F7170E}"/>
              </a:ext>
              <a:ext uri="{C183D7F6-B498-43B3-948B-1728B52AA6E4}">
                <adec:decorative xmlns:adec="http://schemas.microsoft.com/office/drawing/2017/decorative" val="1"/>
              </a:ext>
            </a:extLst>
          </p:cNvPr>
          <p:cNvSpPr/>
          <p:nvPr/>
        </p:nvSpPr>
        <p:spPr>
          <a:xfrm>
            <a:off x="2069146" y="3889491"/>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fr-CA" b="1" dirty="0">
              <a:latin typeface="Avenir Next LT Pro" panose="020B0504020202020204" pitchFamily="34" charset="0"/>
            </a:endParaRPr>
          </a:p>
        </p:txBody>
      </p:sp>
      <p:sp>
        <p:nvSpPr>
          <p:cNvPr id="83" name="Oval 82">
            <a:extLst>
              <a:ext uri="{FF2B5EF4-FFF2-40B4-BE49-F238E27FC236}">
                <a16:creationId xmlns:a16="http://schemas.microsoft.com/office/drawing/2014/main" id="{DFF93AF1-6C6C-4C9B-C285-FFBA26D84537}"/>
              </a:ext>
              <a:ext uri="{C183D7F6-B498-43B3-948B-1728B52AA6E4}">
                <adec:decorative xmlns:adec="http://schemas.microsoft.com/office/drawing/2017/decorative" val="1"/>
              </a:ext>
            </a:extLst>
          </p:cNvPr>
          <p:cNvSpPr/>
          <p:nvPr/>
        </p:nvSpPr>
        <p:spPr>
          <a:xfrm>
            <a:off x="3035576" y="3905330"/>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fr-CA" b="1" dirty="0">
              <a:latin typeface="Avenir Next LT Pro" panose="020B0504020202020204" pitchFamily="34" charset="0"/>
            </a:endParaRPr>
          </a:p>
        </p:txBody>
      </p:sp>
      <p:sp>
        <p:nvSpPr>
          <p:cNvPr id="128" name="Oval 127">
            <a:extLst>
              <a:ext uri="{FF2B5EF4-FFF2-40B4-BE49-F238E27FC236}">
                <a16:creationId xmlns:a16="http://schemas.microsoft.com/office/drawing/2014/main" id="{BAB07CC8-2B2D-4418-EAC3-B112BC57E076}"/>
              </a:ext>
              <a:ext uri="{C183D7F6-B498-43B3-948B-1728B52AA6E4}">
                <adec:decorative xmlns:adec="http://schemas.microsoft.com/office/drawing/2017/decorative" val="1"/>
              </a:ext>
            </a:extLst>
          </p:cNvPr>
          <p:cNvSpPr/>
          <p:nvPr/>
        </p:nvSpPr>
        <p:spPr>
          <a:xfrm>
            <a:off x="4123782" y="3904670"/>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fr-CA" b="1" dirty="0">
              <a:latin typeface="Avenir Next LT Pro" panose="020B0504020202020204" pitchFamily="34" charset="0"/>
            </a:endParaRPr>
          </a:p>
        </p:txBody>
      </p:sp>
      <p:sp>
        <p:nvSpPr>
          <p:cNvPr id="133" name="Oval 132">
            <a:extLst>
              <a:ext uri="{FF2B5EF4-FFF2-40B4-BE49-F238E27FC236}">
                <a16:creationId xmlns:a16="http://schemas.microsoft.com/office/drawing/2014/main" id="{E66D9A73-BE08-99F8-CDF0-1480FF958B3A}"/>
              </a:ext>
              <a:ext uri="{C183D7F6-B498-43B3-948B-1728B52AA6E4}">
                <adec:decorative xmlns:adec="http://schemas.microsoft.com/office/drawing/2017/decorative" val="1"/>
              </a:ext>
            </a:extLst>
          </p:cNvPr>
          <p:cNvSpPr/>
          <p:nvPr/>
        </p:nvSpPr>
        <p:spPr>
          <a:xfrm>
            <a:off x="6453087" y="3905330"/>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fr-CA" b="1" dirty="0">
              <a:latin typeface="Avenir Next LT Pro" panose="020B0504020202020204" pitchFamily="34" charset="0"/>
            </a:endParaRPr>
          </a:p>
        </p:txBody>
      </p:sp>
      <p:pic>
        <p:nvPicPr>
          <p:cNvPr id="143" name="Graphic 142" descr="Marker with solid fill">
            <a:extLst>
              <a:ext uri="{FF2B5EF4-FFF2-40B4-BE49-F238E27FC236}">
                <a16:creationId xmlns:a16="http://schemas.microsoft.com/office/drawing/2014/main" id="{CB9C0351-3771-784E-291C-760D07D5A1A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608996" y="3149168"/>
            <a:ext cx="914400" cy="914400"/>
          </a:xfrm>
          <a:prstGeom prst="rect">
            <a:avLst/>
          </a:prstGeom>
        </p:spPr>
      </p:pic>
      <p:sp>
        <p:nvSpPr>
          <p:cNvPr id="145" name="TextBox 144">
            <a:extLst>
              <a:ext uri="{FF2B5EF4-FFF2-40B4-BE49-F238E27FC236}">
                <a16:creationId xmlns:a16="http://schemas.microsoft.com/office/drawing/2014/main" id="{7022DF45-F7FB-D4EF-C63C-13FCD6938CED}"/>
              </a:ext>
            </a:extLst>
          </p:cNvPr>
          <p:cNvSpPr txBox="1"/>
          <p:nvPr/>
        </p:nvSpPr>
        <p:spPr>
          <a:xfrm>
            <a:off x="10425714" y="2891250"/>
            <a:ext cx="1243749" cy="430887"/>
          </a:xfrm>
          <a:prstGeom prst="rect">
            <a:avLst/>
          </a:prstGeom>
          <a:noFill/>
        </p:spPr>
        <p:txBody>
          <a:bodyPr wrap="square" rtlCol="0">
            <a:spAutoFit/>
          </a:bodyPr>
          <a:lstStyle/>
          <a:p>
            <a:pPr algn="ctr"/>
            <a:r>
              <a:rPr lang="fr-CA" sz="1100" b="1" dirty="0">
                <a:latin typeface="Avenir Next LT Pro" panose="020B0504020202020204" pitchFamily="34" charset="0"/>
              </a:rPr>
              <a:t>NOUS SOMMES ICI !</a:t>
            </a:r>
          </a:p>
        </p:txBody>
      </p:sp>
      <p:sp>
        <p:nvSpPr>
          <p:cNvPr id="171" name="Oval 170">
            <a:extLst>
              <a:ext uri="{FF2B5EF4-FFF2-40B4-BE49-F238E27FC236}">
                <a16:creationId xmlns:a16="http://schemas.microsoft.com/office/drawing/2014/main" id="{E4BA8DBB-E1D3-6AD9-2C84-DA2E077136E6}"/>
              </a:ext>
              <a:ext uri="{C183D7F6-B498-43B3-948B-1728B52AA6E4}">
                <adec:decorative xmlns:adec="http://schemas.microsoft.com/office/drawing/2017/decorative" val="1"/>
              </a:ext>
            </a:extLst>
          </p:cNvPr>
          <p:cNvSpPr/>
          <p:nvPr/>
        </p:nvSpPr>
        <p:spPr>
          <a:xfrm>
            <a:off x="9892076" y="3898832"/>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fr-CA" b="1" dirty="0">
              <a:latin typeface="Avenir Next LT Pro" panose="020B0504020202020204" pitchFamily="34" charset="0"/>
            </a:endParaRPr>
          </a:p>
        </p:txBody>
      </p:sp>
      <p:sp>
        <p:nvSpPr>
          <p:cNvPr id="172" name="Oval 171">
            <a:extLst>
              <a:ext uri="{FF2B5EF4-FFF2-40B4-BE49-F238E27FC236}">
                <a16:creationId xmlns:a16="http://schemas.microsoft.com/office/drawing/2014/main" id="{A689EBFD-740D-D701-2708-F52B482D90C1}"/>
              </a:ext>
              <a:ext uri="{C183D7F6-B498-43B3-948B-1728B52AA6E4}">
                <adec:decorative xmlns:adec="http://schemas.microsoft.com/office/drawing/2017/decorative" val="1"/>
              </a:ext>
            </a:extLst>
          </p:cNvPr>
          <p:cNvSpPr/>
          <p:nvPr/>
        </p:nvSpPr>
        <p:spPr>
          <a:xfrm>
            <a:off x="7631058" y="3913072"/>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fr-CA" b="1" dirty="0">
              <a:latin typeface="Avenir Next LT Pro" panose="020B0504020202020204" pitchFamily="34" charset="0"/>
            </a:endParaRPr>
          </a:p>
        </p:txBody>
      </p:sp>
      <p:sp>
        <p:nvSpPr>
          <p:cNvPr id="176" name="Oval 175">
            <a:extLst>
              <a:ext uri="{FF2B5EF4-FFF2-40B4-BE49-F238E27FC236}">
                <a16:creationId xmlns:a16="http://schemas.microsoft.com/office/drawing/2014/main" id="{08A337F0-011A-2032-FD81-F05F49B016AE}"/>
              </a:ext>
              <a:ext uri="{C183D7F6-B498-43B3-948B-1728B52AA6E4}">
                <adec:decorative xmlns:adec="http://schemas.microsoft.com/office/drawing/2017/decorative" val="1"/>
              </a:ext>
            </a:extLst>
          </p:cNvPr>
          <p:cNvSpPr/>
          <p:nvPr/>
        </p:nvSpPr>
        <p:spPr>
          <a:xfrm>
            <a:off x="8733552" y="3912412"/>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fr-CA" b="1" dirty="0">
              <a:latin typeface="Avenir Next LT Pro" panose="020B0504020202020204" pitchFamily="34" charset="0"/>
            </a:endParaRPr>
          </a:p>
        </p:txBody>
      </p:sp>
      <p:sp>
        <p:nvSpPr>
          <p:cNvPr id="188" name="TextBox 187">
            <a:extLst>
              <a:ext uri="{FF2B5EF4-FFF2-40B4-BE49-F238E27FC236}">
                <a16:creationId xmlns:a16="http://schemas.microsoft.com/office/drawing/2014/main" id="{7F4688AD-F4FA-9112-C723-F17E8D135773}"/>
              </a:ext>
            </a:extLst>
          </p:cNvPr>
          <p:cNvSpPr txBox="1"/>
          <p:nvPr/>
        </p:nvSpPr>
        <p:spPr>
          <a:xfrm>
            <a:off x="10099695" y="3980477"/>
            <a:ext cx="1925783" cy="523220"/>
          </a:xfrm>
          <a:prstGeom prst="rect">
            <a:avLst/>
          </a:prstGeom>
          <a:noFill/>
        </p:spPr>
        <p:txBody>
          <a:bodyPr wrap="square" rtlCol="0">
            <a:spAutoFit/>
          </a:bodyPr>
          <a:lstStyle/>
          <a:p>
            <a:pPr algn="r"/>
            <a:r>
              <a:rPr lang="fr-CA" sz="1400" b="1" dirty="0">
                <a:solidFill>
                  <a:schemeClr val="accent2">
                    <a:lumMod val="50000"/>
                  </a:schemeClr>
                </a:solidFill>
                <a:latin typeface="Avenir Next LT Pro" panose="020B0504020202020204" pitchFamily="34" charset="0"/>
              </a:rPr>
              <a:t>Notre nouvelle normalité</a:t>
            </a:r>
          </a:p>
        </p:txBody>
      </p:sp>
      <p:cxnSp>
        <p:nvCxnSpPr>
          <p:cNvPr id="191" name="Straight Arrow Connector 190">
            <a:extLst>
              <a:ext uri="{FF2B5EF4-FFF2-40B4-BE49-F238E27FC236}">
                <a16:creationId xmlns:a16="http://schemas.microsoft.com/office/drawing/2014/main" id="{F0A51246-E29D-7630-3CAF-575735978A91}"/>
              </a:ext>
              <a:ext uri="{C183D7F6-B498-43B3-948B-1728B52AA6E4}">
                <adec:decorative xmlns:adec="http://schemas.microsoft.com/office/drawing/2017/decorative" val="1"/>
              </a:ext>
            </a:extLst>
          </p:cNvPr>
          <p:cNvCxnSpPr>
            <a:cxnSpLocks/>
          </p:cNvCxnSpPr>
          <p:nvPr/>
        </p:nvCxnSpPr>
        <p:spPr>
          <a:xfrm>
            <a:off x="10010709" y="3952832"/>
            <a:ext cx="1961552"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242D51A6-A45C-D3A5-933C-DA4319DF5B3F}"/>
              </a:ext>
            </a:extLst>
          </p:cNvPr>
          <p:cNvSpPr txBox="1"/>
          <p:nvPr/>
        </p:nvSpPr>
        <p:spPr>
          <a:xfrm>
            <a:off x="517426" y="2167632"/>
            <a:ext cx="11152037" cy="369332"/>
          </a:xfrm>
          <a:prstGeom prst="rect">
            <a:avLst/>
          </a:prstGeom>
          <a:noFill/>
        </p:spPr>
        <p:txBody>
          <a:bodyPr wrap="square">
            <a:spAutoFit/>
          </a:bodyPr>
          <a:lstStyle/>
          <a:p>
            <a:pPr algn="ctr"/>
            <a:r>
              <a:rPr lang="fr-CA" sz="1800" dirty="0">
                <a:solidFill>
                  <a:schemeClr val="tx1"/>
                </a:solidFill>
                <a:highlight>
                  <a:srgbClr val="FFFF00"/>
                </a:highlight>
                <a:latin typeface="Avenir Next LT Pro" panose="020B0504020202020204" pitchFamily="34" charset="0"/>
              </a:rPr>
              <a:t>ADAPTEZ CE CALENDRIER AUX ACTIVITÉS QUE VOUS AVEZ MENÉES TOUT AU LONG DU PROJET</a:t>
            </a:r>
          </a:p>
        </p:txBody>
      </p:sp>
    </p:spTree>
    <p:extLst>
      <p:ext uri="{BB962C8B-B14F-4D97-AF65-F5344CB8AC3E}">
        <p14:creationId xmlns:p14="http://schemas.microsoft.com/office/powerpoint/2010/main" val="407975174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1A541-467E-C9E2-6FC3-CEBF77A681AE}"/>
              </a:ext>
              <a:ext uri="{C183D7F6-B498-43B3-948B-1728B52AA6E4}">
                <adec:decorative xmlns:adec="http://schemas.microsoft.com/office/drawing/2017/decorative" val="1"/>
              </a:ext>
            </a:extLst>
          </p:cNvPr>
          <p:cNvSpPr/>
          <p:nvPr/>
        </p:nvSpPr>
        <p:spPr>
          <a:xfrm>
            <a:off x="0" y="0"/>
            <a:ext cx="12192000" cy="722376"/>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dirty="0"/>
          </a:p>
        </p:txBody>
      </p:sp>
      <p:sp>
        <p:nvSpPr>
          <p:cNvPr id="3" name="Title 2">
            <a:extLst>
              <a:ext uri="{FF2B5EF4-FFF2-40B4-BE49-F238E27FC236}">
                <a16:creationId xmlns:a16="http://schemas.microsoft.com/office/drawing/2014/main" id="{01C884CB-DE36-14D4-555D-C55AA3F4BBE9}"/>
              </a:ext>
            </a:extLst>
          </p:cNvPr>
          <p:cNvSpPr>
            <a:spLocks noGrp="1"/>
          </p:cNvSpPr>
          <p:nvPr>
            <p:ph type="title" idx="4294967295"/>
          </p:nvPr>
        </p:nvSpPr>
        <p:spPr>
          <a:xfrm>
            <a:off x="185618" y="131051"/>
            <a:ext cx="11006345" cy="540461"/>
          </a:xfrm>
        </p:spPr>
        <p:txBody>
          <a:bodyPr/>
          <a:lstStyle/>
          <a:p>
            <a:r>
              <a:rPr lang="fr-CA" sz="3200" dirty="0">
                <a:solidFill>
                  <a:schemeClr val="bg1"/>
                </a:solidFill>
              </a:rPr>
              <a:t>Notre point de départ</a:t>
            </a:r>
          </a:p>
        </p:txBody>
      </p:sp>
      <p:pic>
        <p:nvPicPr>
          <p:cNvPr id="5" name="Content Placeholder 10">
            <a:extLst>
              <a:ext uri="{FF2B5EF4-FFF2-40B4-BE49-F238E27FC236}">
                <a16:creationId xmlns:a16="http://schemas.microsoft.com/office/drawing/2014/main" id="{0867FCDB-FB2A-FE8E-D0DF-B818B41CBEAF}"/>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a:solidFill>
            <a:schemeClr val="accent3">
              <a:lumMod val="75000"/>
            </a:schemeClr>
          </a:solidFill>
        </p:spPr>
      </p:pic>
      <p:sp>
        <p:nvSpPr>
          <p:cNvPr id="2" name="Rectangle: Rounded Corners 1">
            <a:extLst>
              <a:ext uri="{FF2B5EF4-FFF2-40B4-BE49-F238E27FC236}">
                <a16:creationId xmlns:a16="http://schemas.microsoft.com/office/drawing/2014/main" id="{3FFB9439-424C-8B6E-D8E4-E071FF216C1F}"/>
              </a:ext>
              <a:ext uri="{C183D7F6-B498-43B3-948B-1728B52AA6E4}">
                <adec:decorative xmlns:adec="http://schemas.microsoft.com/office/drawing/2017/decorative" val="1"/>
              </a:ext>
            </a:extLst>
          </p:cNvPr>
          <p:cNvSpPr/>
          <p:nvPr/>
        </p:nvSpPr>
        <p:spPr>
          <a:xfrm>
            <a:off x="337513" y="1202041"/>
            <a:ext cx="363781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8" name="Rectangle: Rounded Corners 7">
            <a:extLst>
              <a:ext uri="{FF2B5EF4-FFF2-40B4-BE49-F238E27FC236}">
                <a16:creationId xmlns:a16="http://schemas.microsoft.com/office/drawing/2014/main" id="{772286F6-CF01-5AE4-11F4-25DC7B8914C5}"/>
              </a:ext>
              <a:ext uri="{C183D7F6-B498-43B3-948B-1728B52AA6E4}">
                <adec:decorative xmlns:adec="http://schemas.microsoft.com/office/drawing/2017/decorative" val="1"/>
              </a:ext>
            </a:extLst>
          </p:cNvPr>
          <p:cNvSpPr/>
          <p:nvPr/>
        </p:nvSpPr>
        <p:spPr>
          <a:xfrm>
            <a:off x="337513" y="3581400"/>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9" name="Rectangle: Rounded Corners 8">
            <a:extLst>
              <a:ext uri="{FF2B5EF4-FFF2-40B4-BE49-F238E27FC236}">
                <a16:creationId xmlns:a16="http://schemas.microsoft.com/office/drawing/2014/main" id="{006D12B1-6F6A-480E-B718-7123CE4CDFAF}"/>
              </a:ext>
              <a:ext uri="{C183D7F6-B498-43B3-948B-1728B52AA6E4}">
                <adec:decorative xmlns:adec="http://schemas.microsoft.com/office/drawing/2017/decorative" val="1"/>
              </a:ext>
            </a:extLst>
          </p:cNvPr>
          <p:cNvSpPr/>
          <p:nvPr/>
        </p:nvSpPr>
        <p:spPr>
          <a:xfrm>
            <a:off x="4183663" y="1198049"/>
            <a:ext cx="3672276" cy="2226959"/>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11" name="Rectangle: Rounded Corners 10">
            <a:extLst>
              <a:ext uri="{FF2B5EF4-FFF2-40B4-BE49-F238E27FC236}">
                <a16:creationId xmlns:a16="http://schemas.microsoft.com/office/drawing/2014/main" id="{F9B66667-FB75-6A3C-4CEF-0AB71BDE8562}"/>
              </a:ext>
              <a:ext uri="{C183D7F6-B498-43B3-948B-1728B52AA6E4}">
                <adec:decorative xmlns:adec="http://schemas.microsoft.com/office/drawing/2017/decorative" val="1"/>
              </a:ext>
            </a:extLst>
          </p:cNvPr>
          <p:cNvSpPr/>
          <p:nvPr/>
        </p:nvSpPr>
        <p:spPr>
          <a:xfrm>
            <a:off x="4183663" y="3581399"/>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12" name="Rectangle: Rounded Corners 11">
            <a:extLst>
              <a:ext uri="{FF2B5EF4-FFF2-40B4-BE49-F238E27FC236}">
                <a16:creationId xmlns:a16="http://schemas.microsoft.com/office/drawing/2014/main" id="{6749EBDA-7A3C-7EFA-11BA-7D12FA3A8580}"/>
              </a:ext>
              <a:ext uri="{C183D7F6-B498-43B3-948B-1728B52AA6E4}">
                <adec:decorative xmlns:adec="http://schemas.microsoft.com/office/drawing/2017/decorative" val="1"/>
              </a:ext>
            </a:extLst>
          </p:cNvPr>
          <p:cNvSpPr/>
          <p:nvPr/>
        </p:nvSpPr>
        <p:spPr>
          <a:xfrm>
            <a:off x="8064273" y="1198049"/>
            <a:ext cx="3672276" cy="2226959"/>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13" name="Rectangle: Rounded Corners 12">
            <a:extLst>
              <a:ext uri="{FF2B5EF4-FFF2-40B4-BE49-F238E27FC236}">
                <a16:creationId xmlns:a16="http://schemas.microsoft.com/office/drawing/2014/main" id="{67C6DD51-0CA7-0E00-CE99-58151D7A1CC5}"/>
              </a:ext>
              <a:ext uri="{C183D7F6-B498-43B3-948B-1728B52AA6E4}">
                <adec:decorative xmlns:adec="http://schemas.microsoft.com/office/drawing/2017/decorative" val="1"/>
              </a:ext>
            </a:extLst>
          </p:cNvPr>
          <p:cNvSpPr/>
          <p:nvPr/>
        </p:nvSpPr>
        <p:spPr>
          <a:xfrm>
            <a:off x="8064273" y="3585392"/>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7" name="TextBox 6">
            <a:extLst>
              <a:ext uri="{FF2B5EF4-FFF2-40B4-BE49-F238E27FC236}">
                <a16:creationId xmlns:a16="http://schemas.microsoft.com/office/drawing/2014/main" id="{AF5D125B-9884-03FF-D9C3-B1676A36C49B}"/>
              </a:ext>
              <a:ext uri="{C183D7F6-B498-43B3-948B-1728B52AA6E4}">
                <adec:decorative xmlns:adec="http://schemas.microsoft.com/office/drawing/2017/decorative" val="0"/>
              </a:ext>
            </a:extLst>
          </p:cNvPr>
          <p:cNvSpPr txBox="1"/>
          <p:nvPr/>
        </p:nvSpPr>
        <p:spPr>
          <a:xfrm>
            <a:off x="890393" y="2963343"/>
            <a:ext cx="10411214" cy="92333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fr-CA" sz="1800" dirty="0">
                <a:solidFill>
                  <a:schemeClr val="tx1"/>
                </a:solidFill>
                <a:highlight>
                  <a:srgbClr val="FFFF00"/>
                </a:highlight>
                <a:latin typeface="Avenir Next LT Pro" panose="020B0504020202020204" pitchFamily="34" charset="0"/>
              </a:rPr>
              <a:t>ESPACE RÉSERVÉ</a:t>
            </a:r>
          </a:p>
          <a:p>
            <a:pPr algn="ctr"/>
            <a:endParaRPr lang="fr-CA" sz="1800" dirty="0">
              <a:solidFill>
                <a:schemeClr val="tx1"/>
              </a:solidFill>
              <a:highlight>
                <a:srgbClr val="FFFF00"/>
              </a:highlight>
              <a:latin typeface="Avenir Next LT Pro" panose="020B0504020202020204" pitchFamily="34" charset="0"/>
            </a:endParaRPr>
          </a:p>
          <a:p>
            <a:pPr algn="ctr"/>
            <a:r>
              <a:rPr lang="fr-CA" sz="1800" dirty="0">
                <a:solidFill>
                  <a:schemeClr val="tx1"/>
                </a:solidFill>
                <a:highlight>
                  <a:srgbClr val="FFFF00"/>
                </a:highlight>
                <a:latin typeface="Avenir Next LT Pro" panose="020B0504020202020204" pitchFamily="34" charset="0"/>
              </a:rPr>
              <a:t>REMPLACEZ PAR DES PHOTOS DE VOTRE MILIEU DE TRAVAIL AVANT LE PROJET</a:t>
            </a:r>
          </a:p>
        </p:txBody>
      </p:sp>
    </p:spTree>
    <p:extLst>
      <p:ext uri="{BB962C8B-B14F-4D97-AF65-F5344CB8AC3E}">
        <p14:creationId xmlns:p14="http://schemas.microsoft.com/office/powerpoint/2010/main" val="1898577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6A728F-24D2-2F0F-4013-88DDC738B8E6}"/>
              </a:ext>
              <a:ext uri="{C183D7F6-B498-43B3-948B-1728B52AA6E4}">
                <adec:decorative xmlns:adec="http://schemas.microsoft.com/office/drawing/2017/decorative" val="1"/>
              </a:ext>
            </a:extLst>
          </p:cNvPr>
          <p:cNvSpPr/>
          <p:nvPr/>
        </p:nvSpPr>
        <p:spPr>
          <a:xfrm>
            <a:off x="0" y="0"/>
            <a:ext cx="12192000" cy="722376"/>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dirty="0"/>
          </a:p>
        </p:txBody>
      </p:sp>
      <p:pic>
        <p:nvPicPr>
          <p:cNvPr id="10" name="Content Placeholder 10">
            <a:extLst>
              <a:ext uri="{FF2B5EF4-FFF2-40B4-BE49-F238E27FC236}">
                <a16:creationId xmlns:a16="http://schemas.microsoft.com/office/drawing/2014/main" id="{BCF073CF-43D1-19D4-4651-7147B2D5E8A3}"/>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a:solidFill>
            <a:schemeClr val="accent3">
              <a:lumMod val="75000"/>
            </a:schemeClr>
          </a:solidFill>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57044" y="115297"/>
            <a:ext cx="11006345" cy="526174"/>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dirty="0">
                <a:solidFill>
                  <a:schemeClr val="bg1"/>
                </a:solidFill>
              </a:rPr>
              <a:t>Nettoyons!</a:t>
            </a:r>
          </a:p>
        </p:txBody>
      </p:sp>
      <p:sp>
        <p:nvSpPr>
          <p:cNvPr id="4" name="TextBox 3">
            <a:extLst>
              <a:ext uri="{FF2B5EF4-FFF2-40B4-BE49-F238E27FC236}">
                <a16:creationId xmlns:a16="http://schemas.microsoft.com/office/drawing/2014/main" id="{930F9061-1D1B-0F1D-36FF-7BC75EF6FA78}"/>
              </a:ext>
            </a:extLst>
          </p:cNvPr>
          <p:cNvSpPr txBox="1"/>
          <p:nvPr/>
        </p:nvSpPr>
        <p:spPr>
          <a:xfrm>
            <a:off x="751027" y="4513483"/>
            <a:ext cx="10678303" cy="1354217"/>
          </a:xfrm>
          <a:prstGeom prst="rect">
            <a:avLst/>
          </a:prstGeom>
          <a:noFill/>
        </p:spPr>
        <p:txBody>
          <a:bodyPr wrap="square">
            <a:spAutoFit/>
          </a:bodyPr>
          <a:lstStyle/>
          <a:p>
            <a:pPr algn="ctr">
              <a:lnSpc>
                <a:spcPct val="200000"/>
              </a:lnSpc>
            </a:pPr>
            <a:r>
              <a:rPr lang="fr-CA" sz="2000" dirty="0">
                <a:latin typeface="Avenir Next LT Pro" panose="020B0504020202020204" pitchFamily="34" charset="0"/>
                <a:ea typeface="Calibri Light" panose="020F0302020204030204" pitchFamily="34" charset="0"/>
                <a:cs typeface="Calibri Light" panose="020F0302020204030204" pitchFamily="34" charset="0"/>
              </a:rPr>
              <a:t>Nous avons tous contribuer!</a:t>
            </a:r>
            <a:endParaRPr lang="fr-CA" sz="1200" dirty="0">
              <a:latin typeface="Avenir Next LT Pro" panose="020B0504020202020204" pitchFamily="34" charset="0"/>
              <a:ea typeface="Calibri Light" panose="020F0302020204030204" pitchFamily="34" charset="0"/>
              <a:cs typeface="Calibri Light" panose="020F0302020204030204" pitchFamily="34" charset="0"/>
            </a:endParaRPr>
          </a:p>
          <a:p>
            <a:pPr algn="ctr"/>
            <a:r>
              <a:rPr lang="fr-CA" sz="1400" dirty="0">
                <a:solidFill>
                  <a:schemeClr val="accent3">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 </a:t>
            </a:r>
            <a:r>
              <a:rPr lang="fr-CA" sz="1400" dirty="0">
                <a:solidFill>
                  <a:schemeClr val="accent3">
                    <a:lumMod val="50000"/>
                  </a:schemeClr>
                </a:solidFill>
                <a:latin typeface="Avenir Next LT Pro" panose="020B0504020202020204" pitchFamily="34" charset="0"/>
                <a:ea typeface="Calibri Light" panose="020F0302020204030204" pitchFamily="34" charset="0"/>
                <a:cs typeface="Calibri Light" panose="020F0302020204030204" pitchFamily="34" charset="0"/>
              </a:rPr>
              <a:t>documents déchiquetés</a:t>
            </a:r>
          </a:p>
          <a:p>
            <a:pPr algn="ctr"/>
            <a:r>
              <a:rPr lang="fr-CA" sz="1400" dirty="0">
                <a:solidFill>
                  <a:schemeClr val="accent3">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 </a:t>
            </a:r>
            <a:r>
              <a:rPr lang="fr-CA" sz="1400" dirty="0">
                <a:solidFill>
                  <a:schemeClr val="accent3">
                    <a:lumMod val="50000"/>
                  </a:schemeClr>
                </a:solidFill>
                <a:latin typeface="Avenir Next LT Pro" panose="020B0504020202020204" pitchFamily="34" charset="0"/>
                <a:ea typeface="Calibri Light" panose="020F0302020204030204" pitchFamily="34" charset="0"/>
                <a:cs typeface="Calibri Light" panose="020F0302020204030204" pitchFamily="34" charset="0"/>
              </a:rPr>
              <a:t>documents numérisés</a:t>
            </a:r>
          </a:p>
          <a:p>
            <a:pPr algn="ctr"/>
            <a:r>
              <a:rPr lang="fr-CA" sz="1400" dirty="0">
                <a:solidFill>
                  <a:schemeClr val="accent3">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Insérez d'autres chiffres ou faits amusants concernant le processus de nettoyage.   </a:t>
            </a:r>
          </a:p>
        </p:txBody>
      </p:sp>
      <p:sp>
        <p:nvSpPr>
          <p:cNvPr id="2" name="Rectangle: Rounded Corners 1">
            <a:extLst>
              <a:ext uri="{FF2B5EF4-FFF2-40B4-BE49-F238E27FC236}">
                <a16:creationId xmlns:a16="http://schemas.microsoft.com/office/drawing/2014/main" id="{3F34237B-0CF6-9949-4D9D-743701FE87E1}"/>
              </a:ext>
              <a:ext uri="{C183D7F6-B498-43B3-948B-1728B52AA6E4}">
                <adec:decorative xmlns:adec="http://schemas.microsoft.com/office/drawing/2017/decorative" val="1"/>
              </a:ext>
            </a:extLst>
          </p:cNvPr>
          <p:cNvSpPr/>
          <p:nvPr/>
        </p:nvSpPr>
        <p:spPr>
          <a:xfrm>
            <a:off x="762672" y="1276148"/>
            <a:ext cx="5020218" cy="3044385"/>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8BE7E7E4-B3AB-4FB2-1DB3-DA02E789CD48}"/>
              </a:ext>
              <a:ext uri="{C183D7F6-B498-43B3-948B-1728B52AA6E4}">
                <adec:decorative xmlns:adec="http://schemas.microsoft.com/office/drawing/2017/decorative" val="1"/>
              </a:ext>
            </a:extLst>
          </p:cNvPr>
          <p:cNvSpPr/>
          <p:nvPr/>
        </p:nvSpPr>
        <p:spPr>
          <a:xfrm>
            <a:off x="6409112" y="1279234"/>
            <a:ext cx="5020218" cy="3044385"/>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11" name="TextBox 10">
            <a:extLst>
              <a:ext uri="{FF2B5EF4-FFF2-40B4-BE49-F238E27FC236}">
                <a16:creationId xmlns:a16="http://schemas.microsoft.com/office/drawing/2014/main" id="{70216CCA-F581-DA7A-ECE1-E03311850CA7}"/>
              </a:ext>
            </a:extLst>
          </p:cNvPr>
          <p:cNvSpPr txBox="1"/>
          <p:nvPr/>
        </p:nvSpPr>
        <p:spPr>
          <a:xfrm>
            <a:off x="762672" y="2286492"/>
            <a:ext cx="10411214" cy="92333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fr-CA" sz="1800" dirty="0">
                <a:solidFill>
                  <a:schemeClr val="tx1"/>
                </a:solidFill>
                <a:highlight>
                  <a:srgbClr val="FFFF00"/>
                </a:highlight>
                <a:latin typeface="Avenir Next LT Pro" panose="020B0504020202020204" pitchFamily="34" charset="0"/>
              </a:rPr>
              <a:t>ESPACE RÉSERVÉ</a:t>
            </a:r>
          </a:p>
          <a:p>
            <a:pPr algn="ctr"/>
            <a:endParaRPr lang="fr-CA" sz="1800" dirty="0">
              <a:solidFill>
                <a:schemeClr val="tx1"/>
              </a:solidFill>
              <a:highlight>
                <a:srgbClr val="FFFF00"/>
              </a:highlight>
              <a:latin typeface="Avenir Next LT Pro" panose="020B0504020202020204" pitchFamily="34" charset="0"/>
            </a:endParaRPr>
          </a:p>
          <a:p>
            <a:pPr algn="ctr"/>
            <a:r>
              <a:rPr lang="fr-CA" sz="1800" dirty="0">
                <a:solidFill>
                  <a:schemeClr val="tx1"/>
                </a:solidFill>
                <a:highlight>
                  <a:srgbClr val="FFFF00"/>
                </a:highlight>
                <a:latin typeface="Avenir Next LT Pro" panose="020B0504020202020204" pitchFamily="34" charset="0"/>
              </a:rPr>
              <a:t>REMPLACEZ PAR DES PHOTOS DES </a:t>
            </a:r>
            <a:r>
              <a:rPr lang="fr-CA" dirty="0">
                <a:highlight>
                  <a:srgbClr val="FFFF00"/>
                </a:highlight>
                <a:latin typeface="Avenir Next LT Pro" panose="020B0504020202020204" pitchFamily="34" charset="0"/>
              </a:rPr>
              <a:t>EMPLOYÉS PENDANT LE PROCESSUS DE NETTOYAGE</a:t>
            </a:r>
            <a:endParaRPr lang="fr-CA" sz="1800" dirty="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148468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7215E9E-9689-7375-4244-4F865E7323BD}"/>
              </a:ext>
              <a:ext uri="{C183D7F6-B498-43B3-948B-1728B52AA6E4}">
                <adec:decorative xmlns:adec="http://schemas.microsoft.com/office/drawing/2017/decorative" val="1"/>
              </a:ext>
            </a:extLst>
          </p:cNvPr>
          <p:cNvSpPr/>
          <p:nvPr/>
        </p:nvSpPr>
        <p:spPr>
          <a:xfrm>
            <a:off x="337513" y="1202041"/>
            <a:ext cx="363781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2DA261D2-A0E5-58B6-41A7-0D142200B1CC}"/>
              </a:ext>
              <a:ext uri="{C183D7F6-B498-43B3-948B-1728B52AA6E4}">
                <adec:decorative xmlns:adec="http://schemas.microsoft.com/office/drawing/2017/decorative" val="1"/>
              </a:ext>
            </a:extLst>
          </p:cNvPr>
          <p:cNvSpPr/>
          <p:nvPr/>
        </p:nvSpPr>
        <p:spPr>
          <a:xfrm>
            <a:off x="337513" y="3581400"/>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7" name="Rectangle: Rounded Corners 6">
            <a:extLst>
              <a:ext uri="{FF2B5EF4-FFF2-40B4-BE49-F238E27FC236}">
                <a16:creationId xmlns:a16="http://schemas.microsoft.com/office/drawing/2014/main" id="{06A36688-A4FE-2138-10C8-75B14472108D}"/>
              </a:ext>
              <a:ext uri="{C183D7F6-B498-43B3-948B-1728B52AA6E4}">
                <adec:decorative xmlns:adec="http://schemas.microsoft.com/office/drawing/2017/decorative" val="1"/>
              </a:ext>
            </a:extLst>
          </p:cNvPr>
          <p:cNvSpPr/>
          <p:nvPr/>
        </p:nvSpPr>
        <p:spPr>
          <a:xfrm>
            <a:off x="4183663" y="1198049"/>
            <a:ext cx="3672276" cy="2226959"/>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8" name="Rectangle: Rounded Corners 7">
            <a:extLst>
              <a:ext uri="{FF2B5EF4-FFF2-40B4-BE49-F238E27FC236}">
                <a16:creationId xmlns:a16="http://schemas.microsoft.com/office/drawing/2014/main" id="{5D670DE1-EE16-4226-82E8-F71CF03FE00E}"/>
              </a:ext>
              <a:ext uri="{C183D7F6-B498-43B3-948B-1728B52AA6E4}">
                <adec:decorative xmlns:adec="http://schemas.microsoft.com/office/drawing/2017/decorative" val="1"/>
              </a:ext>
            </a:extLst>
          </p:cNvPr>
          <p:cNvSpPr/>
          <p:nvPr/>
        </p:nvSpPr>
        <p:spPr>
          <a:xfrm>
            <a:off x="4183663" y="3581399"/>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9" name="Rectangle: Rounded Corners 8">
            <a:extLst>
              <a:ext uri="{FF2B5EF4-FFF2-40B4-BE49-F238E27FC236}">
                <a16:creationId xmlns:a16="http://schemas.microsoft.com/office/drawing/2014/main" id="{F0021A10-95C3-A235-54AE-82B963A8294F}"/>
              </a:ext>
              <a:ext uri="{C183D7F6-B498-43B3-948B-1728B52AA6E4}">
                <adec:decorative xmlns:adec="http://schemas.microsoft.com/office/drawing/2017/decorative" val="1"/>
              </a:ext>
            </a:extLst>
          </p:cNvPr>
          <p:cNvSpPr/>
          <p:nvPr/>
        </p:nvSpPr>
        <p:spPr>
          <a:xfrm>
            <a:off x="8064273" y="1198049"/>
            <a:ext cx="3672276" cy="2226959"/>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17" name="Rectangle: Rounded Corners 16">
            <a:extLst>
              <a:ext uri="{FF2B5EF4-FFF2-40B4-BE49-F238E27FC236}">
                <a16:creationId xmlns:a16="http://schemas.microsoft.com/office/drawing/2014/main" id="{ED0A374B-321A-6AE8-EAFC-FAB0761172A3}"/>
              </a:ext>
              <a:ext uri="{C183D7F6-B498-43B3-948B-1728B52AA6E4}">
                <adec:decorative xmlns:adec="http://schemas.microsoft.com/office/drawing/2017/decorative" val="1"/>
              </a:ext>
            </a:extLst>
          </p:cNvPr>
          <p:cNvSpPr/>
          <p:nvPr/>
        </p:nvSpPr>
        <p:spPr>
          <a:xfrm>
            <a:off x="8064273" y="3585392"/>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2" name="Rectangle 1">
            <a:extLst>
              <a:ext uri="{FF2B5EF4-FFF2-40B4-BE49-F238E27FC236}">
                <a16:creationId xmlns:a16="http://schemas.microsoft.com/office/drawing/2014/main" id="{DA6DF149-94BE-367E-64F1-7FCA71464B67}"/>
              </a:ext>
              <a:ext uri="{C183D7F6-B498-43B3-948B-1728B52AA6E4}">
                <adec:decorative xmlns:adec="http://schemas.microsoft.com/office/drawing/2017/decorative" val="1"/>
              </a:ext>
            </a:extLst>
          </p:cNvPr>
          <p:cNvSpPr/>
          <p:nvPr/>
        </p:nvSpPr>
        <p:spPr>
          <a:xfrm>
            <a:off x="0" y="0"/>
            <a:ext cx="12192000" cy="722376"/>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dirty="0"/>
          </a:p>
        </p:txBody>
      </p:sp>
      <p:pic>
        <p:nvPicPr>
          <p:cNvPr id="4" name="Content Placeholder 10">
            <a:extLst>
              <a:ext uri="{FF2B5EF4-FFF2-40B4-BE49-F238E27FC236}">
                <a16:creationId xmlns:a16="http://schemas.microsoft.com/office/drawing/2014/main" id="{617383E2-AA62-7B35-F48A-2C816B31260C}"/>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a:solidFill>
            <a:schemeClr val="accent3">
              <a:lumMod val="75000"/>
            </a:schemeClr>
          </a:solidFill>
        </p:spPr>
      </p:pic>
      <p:sp>
        <p:nvSpPr>
          <p:cNvPr id="3" name="Title 2">
            <a:extLst>
              <a:ext uri="{FF2B5EF4-FFF2-40B4-BE49-F238E27FC236}">
                <a16:creationId xmlns:a16="http://schemas.microsoft.com/office/drawing/2014/main" id="{01C884CB-DE36-14D4-555D-C55AA3F4BBE9}"/>
              </a:ext>
            </a:extLst>
          </p:cNvPr>
          <p:cNvSpPr>
            <a:spLocks noGrp="1"/>
          </p:cNvSpPr>
          <p:nvPr>
            <p:ph type="title" idx="4294967295"/>
          </p:nvPr>
        </p:nvSpPr>
        <p:spPr>
          <a:xfrm>
            <a:off x="142756" y="116763"/>
            <a:ext cx="11006345" cy="540461"/>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dirty="0">
                <a:solidFill>
                  <a:schemeClr val="bg1"/>
                </a:solidFill>
              </a:rPr>
              <a:t>Notre espace temporaire</a:t>
            </a:r>
          </a:p>
        </p:txBody>
      </p:sp>
      <p:sp>
        <p:nvSpPr>
          <p:cNvPr id="16" name="TextBox 15">
            <a:extLst>
              <a:ext uri="{FF2B5EF4-FFF2-40B4-BE49-F238E27FC236}">
                <a16:creationId xmlns:a16="http://schemas.microsoft.com/office/drawing/2014/main" id="{08F48B6A-4E14-4F57-DC82-9E051465A788}"/>
              </a:ext>
            </a:extLst>
          </p:cNvPr>
          <p:cNvSpPr txBox="1"/>
          <p:nvPr/>
        </p:nvSpPr>
        <p:spPr>
          <a:xfrm>
            <a:off x="737887" y="2712221"/>
            <a:ext cx="10411214" cy="1754326"/>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fr-CA" dirty="0">
                <a:highlight>
                  <a:srgbClr val="FFFF00"/>
                </a:highlight>
                <a:latin typeface="Avenir Next LT Pro" panose="020B0504020202020204" pitchFamily="34" charset="0"/>
              </a:rPr>
              <a:t>ESPACE RÉSERVÉ</a:t>
            </a:r>
            <a:endParaRPr lang="fr-CA" sz="1800" dirty="0">
              <a:solidFill>
                <a:schemeClr val="tx1"/>
              </a:solidFill>
              <a:highlight>
                <a:srgbClr val="FFFF00"/>
              </a:highlight>
              <a:latin typeface="Avenir Next LT Pro" panose="020B0504020202020204" pitchFamily="34" charset="0"/>
            </a:endParaRPr>
          </a:p>
          <a:p>
            <a:pPr algn="ctr"/>
            <a:endParaRPr lang="fr-CA" sz="1800" dirty="0">
              <a:solidFill>
                <a:schemeClr val="tx1"/>
              </a:solidFill>
              <a:highlight>
                <a:srgbClr val="FFFF00"/>
              </a:highlight>
              <a:latin typeface="Avenir Next LT Pro" panose="020B0504020202020204" pitchFamily="34" charset="0"/>
            </a:endParaRPr>
          </a:p>
          <a:p>
            <a:pPr algn="ctr"/>
            <a:r>
              <a:rPr lang="fr-CA" sz="1800" dirty="0">
                <a:solidFill>
                  <a:schemeClr val="tx1"/>
                </a:solidFill>
                <a:highlight>
                  <a:srgbClr val="FFFF00"/>
                </a:highlight>
                <a:latin typeface="Avenir Next LT Pro" panose="020B0504020202020204" pitchFamily="34" charset="0"/>
              </a:rPr>
              <a:t>REMPLACEZ PAR DES PHOTOS DE VOTRE ESPACE </a:t>
            </a:r>
            <a:r>
              <a:rPr lang="fr-CA" dirty="0">
                <a:highlight>
                  <a:srgbClr val="FFFF00"/>
                </a:highlight>
                <a:latin typeface="Avenir Next LT Pro" panose="020B0504020202020204" pitchFamily="34" charset="0"/>
              </a:rPr>
              <a:t>DE TRAVAIL TEMPORAIRE</a:t>
            </a:r>
            <a:endParaRPr lang="fr-CA" sz="1800" dirty="0">
              <a:solidFill>
                <a:schemeClr val="tx1"/>
              </a:solidFill>
              <a:highlight>
                <a:srgbClr val="FFFF00"/>
              </a:highlight>
              <a:latin typeface="Avenir Next LT Pro" panose="020B0504020202020204" pitchFamily="34" charset="0"/>
            </a:endParaRPr>
          </a:p>
          <a:p>
            <a:pPr algn="ctr"/>
            <a:endParaRPr lang="fr-CA" dirty="0">
              <a:highlight>
                <a:srgbClr val="FFFF00"/>
              </a:highlight>
              <a:latin typeface="Avenir Next LT Pro" panose="020B0504020202020204" pitchFamily="34" charset="0"/>
            </a:endParaRPr>
          </a:p>
          <a:p>
            <a:pPr algn="ctr"/>
            <a:r>
              <a:rPr lang="fr-CA" sz="1800" dirty="0">
                <a:solidFill>
                  <a:schemeClr val="tx1"/>
                </a:solidFill>
                <a:highlight>
                  <a:srgbClr val="FFFF00"/>
                </a:highlight>
                <a:latin typeface="Avenir Next LT Pro" panose="020B0504020202020204" pitchFamily="34" charset="0"/>
              </a:rPr>
              <a:t>Les photos peuvent montrer des personnes </a:t>
            </a:r>
            <a:r>
              <a:rPr lang="fr-CA" dirty="0">
                <a:highlight>
                  <a:srgbClr val="FFFF00"/>
                </a:highlight>
                <a:latin typeface="Avenir Next LT Pro" panose="020B0504020202020204" pitchFamily="34" charset="0"/>
              </a:rPr>
              <a:t>collaborant dans l'espace, utilisant différents points de travail, utilisant la cuisine, etc. </a:t>
            </a:r>
            <a:endParaRPr lang="fr-CA" sz="1800" dirty="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42308264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3737390|-5389529|-10807215|-8355712|-16724839|PSPC&quot;,&quot;Id&quot;:&quot;5d3217aa36354313047c54fc&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custGeom>
          <a:avLst/>
          <a:gdLst>
            <a:gd name="connsiteX0" fmla="*/ 738188 w 738188"/>
            <a:gd name="connsiteY0" fmla="*/ 0 h 81063"/>
            <a:gd name="connsiteX1" fmla="*/ 295275 w 738188"/>
            <a:gd name="connsiteY1" fmla="*/ 80963 h 81063"/>
            <a:gd name="connsiteX2" fmla="*/ 0 w 738188"/>
            <a:gd name="connsiteY2" fmla="*/ 14288 h 81063"/>
          </a:gdLst>
          <a:ahLst/>
          <a:cxnLst>
            <a:cxn ang="0">
              <a:pos x="connsiteX0" y="connsiteY0"/>
            </a:cxn>
            <a:cxn ang="0">
              <a:pos x="connsiteX1" y="connsiteY1"/>
            </a:cxn>
            <a:cxn ang="0">
              <a:pos x="connsiteX2" y="connsiteY2"/>
            </a:cxn>
          </a:cxnLst>
          <a:rect l="l" t="t" r="r" b="b"/>
          <a:pathLst>
            <a:path w="738188" h="81063" extrusionOk="0">
              <a:moveTo>
                <a:pt x="738188" y="0"/>
              </a:moveTo>
              <a:cubicBezTo>
                <a:pt x="596684" y="26283"/>
                <a:pt x="410377" y="80105"/>
                <a:pt x="295275" y="80963"/>
              </a:cubicBezTo>
              <a:cubicBezTo>
                <a:pt x="170457" y="87466"/>
                <a:pt x="44228" y="38060"/>
                <a:pt x="0" y="14288"/>
              </a:cubicBezTo>
            </a:path>
          </a:pathLst>
        </a:custGeom>
        <a:ln w="38100">
          <a:prstDash val="sysDash"/>
          <a:extLst>
            <a:ext uri="{C807C97D-BFC1-408E-A445-0C87EB9F89A2}">
              <ask:lineSketchStyleProps xmlns:ask="http://schemas.microsoft.com/office/drawing/2018/sketchyshapes" sd="127910698">
                <ask:type>
                  <ask:lineSketchCurved/>
                </ask:type>
              </ask:lineSketchStyleProps>
            </a:ext>
          </a:extLst>
        </a:ln>
      </a:spPr>
      <a:bodyPr rtlCol="0" anchor="ctr"/>
      <a:lstStyle>
        <a:defPPr algn="ctr">
          <a:defRPr/>
        </a:defPPr>
      </a:lstStyle>
      <a:style>
        <a:lnRef idx="1">
          <a:schemeClr val="dk1"/>
        </a:lnRef>
        <a:fillRef idx="0">
          <a:schemeClr val="dk1"/>
        </a:fillRef>
        <a:effectRef idx="0">
          <a:schemeClr val="dk1"/>
        </a:effectRef>
        <a:fontRef idx="minor">
          <a:schemeClr val="tx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aeee0c2-a6fe-41a5-8764-9a82c84a398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54892B55CAAB449B583BD1176524FB" ma:contentTypeVersion="17" ma:contentTypeDescription="Create a new document." ma:contentTypeScope="" ma:versionID="f4b84c55a4b3560009fe7772bfce1120">
  <xsd:schema xmlns:xsd="http://www.w3.org/2001/XMLSchema" xmlns:xs="http://www.w3.org/2001/XMLSchema" xmlns:p="http://schemas.microsoft.com/office/2006/metadata/properties" xmlns:ns3="843949aa-1718-4751-939d-0516039f5b87" xmlns:ns4="caeee0c2-a6fe-41a5-8764-9a82c84a3982" targetNamespace="http://schemas.microsoft.com/office/2006/metadata/properties" ma:root="true" ma:fieldsID="5eb3a3b56fd8ddaa4ee4d3cda9d33252" ns3:_="" ns4:_="">
    <xsd:import namespace="843949aa-1718-4751-939d-0516039f5b87"/>
    <xsd:import namespace="caeee0c2-a6fe-41a5-8764-9a82c84a398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DateTaken" minOccurs="0"/>
                <xsd:element ref="ns4:_activity" minOccurs="0"/>
                <xsd:element ref="ns4:MediaLengthInSeconds"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3949aa-1718-4751-939d-0516039f5b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eee0c2-a6fe-41a5-8764-9a82c84a398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BFE057-4AE3-4373-9B69-5D38630A739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43949aa-1718-4751-939d-0516039f5b87"/>
    <ds:schemaRef ds:uri="caeee0c2-a6fe-41a5-8764-9a82c84a3982"/>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ADAB652-E736-415D-8509-CC52DAC5A383}">
  <ds:schemaRefs>
    <ds:schemaRef ds:uri="843949aa-1718-4751-939d-0516039f5b87"/>
    <ds:schemaRef ds:uri="caeee0c2-a6fe-41a5-8764-9a82c84a39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0EED89C-3D75-4B1C-8778-66376BEE6C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152</TotalTime>
  <Words>1103</Words>
  <Application>Microsoft Office PowerPoint</Application>
  <PresentationFormat>Widescreen</PresentationFormat>
  <Paragraphs>138</Paragraphs>
  <Slides>17</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Arial</vt:lpstr>
      <vt:lpstr>Arial Rounded MT Bold</vt:lpstr>
      <vt:lpstr>Avenir Next LT Pro</vt:lpstr>
      <vt:lpstr>Avenir Next LT Pro Demi</vt:lpstr>
      <vt:lpstr>Calibri</vt:lpstr>
      <vt:lpstr>Calibri Light</vt:lpstr>
      <vt:lpstr>Georgia</vt:lpstr>
      <vt:lpstr>Office Theme</vt:lpstr>
      <vt:lpstr>think-cell Slide</vt:lpstr>
      <vt:lpstr>LE RÉCIT DE NOTRE PROJET</vt:lpstr>
      <vt:lpstr>Comment utiliser ce document</vt:lpstr>
      <vt:lpstr>Notre vision</vt:lpstr>
      <vt:lpstr>Notre équipe de projet</vt:lpstr>
      <vt:lpstr>Notre réseau d'agents du changement</vt:lpstr>
      <vt:lpstr>Notre calendrier</vt:lpstr>
      <vt:lpstr>Notre point de départ</vt:lpstr>
      <vt:lpstr>Nettoyons!</vt:lpstr>
      <vt:lpstr>Notre espace temporaire</vt:lpstr>
      <vt:lpstr>Un aperçu de l'avenir</vt:lpstr>
      <vt:lpstr>Ce que vous avez choisi</vt:lpstr>
      <vt:lpstr>Notre parcours</vt:lpstr>
      <vt:lpstr>Semaine d'ouverture</vt:lpstr>
      <vt:lpstr>C'est notre nouvelle réalité!</vt:lpstr>
      <vt:lpstr>Recueillir vos commentaires</vt:lpstr>
      <vt:lpstr>Nous vous remercions! Nous espérons que vous avez apprécié ce récit de notre projet. Continuons à l'écrire ensemble.</vt:lpstr>
      <vt:lpstr>Photos avant et après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keywords>, docId:A051EFE2090083A7B8933CB3B1A32DEE</cp:keywords>
  <cp:lastModifiedBy>Genereux, Sophie (SPAC/PSPC) (elle-la / she-her)</cp:lastModifiedBy>
  <cp:revision>11</cp:revision>
  <cp:lastPrinted>2022-07-28T15:35:01Z</cp:lastPrinted>
  <dcterms:created xsi:type="dcterms:W3CDTF">2018-01-23T15:59:12Z</dcterms:created>
  <dcterms:modified xsi:type="dcterms:W3CDTF">2024-04-16T11:27:23Z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2023-07-24T13:41:00Z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57e8ab94-467b-4031-ae9d-36c8bf5ef318</vt:lpwstr>
  </property>
  <property fmtid="{D5CDD505-2E9C-101B-9397-08002B2CF9AE}" pid="8" name="MSIP_Label_834ed4f5-eae4-40c7-82be-b1cdf720a1b9_ContentBits">
    <vt:lpwstr>1</vt:lpwstr>
  </property>
  <property fmtid="{D5CDD505-2E9C-101B-9397-08002B2CF9AE}" pid="9" name="ClassificationContentMarkingHeaderLocations">
    <vt:lpwstr>Office Theme:6</vt:lpwstr>
  </property>
  <property fmtid="{D5CDD505-2E9C-101B-9397-08002B2CF9AE}" pid="10" name="ClassificationContentMarkingHeaderText">
    <vt:lpwstr>UNCLASSIFIED - NON CLASSIFIÉ</vt:lpwstr>
  </property>
  <property fmtid="{D5CDD505-2E9C-101B-9397-08002B2CF9AE}" pid="11" name="ContentTypeId">
    <vt:lpwstr>0x010100BE54892B55CAAB449B583BD1176524FB</vt:lpwstr>
  </property>
</Properties>
</file>