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0" r:id="rId2"/>
    <p:sldId id="469" r:id="rId3"/>
    <p:sldId id="471" r:id="rId4"/>
    <p:sldId id="470" r:id="rId5"/>
    <p:sldId id="457" r:id="rId6"/>
    <p:sldId id="458" r:id="rId7"/>
    <p:sldId id="460" r:id="rId8"/>
    <p:sldId id="461" r:id="rId9"/>
    <p:sldId id="459" r:id="rId10"/>
    <p:sldId id="462" r:id="rId11"/>
    <p:sldId id="463" r:id="rId12"/>
    <p:sldId id="464" r:id="rId13"/>
    <p:sldId id="466" r:id="rId14"/>
    <p:sldId id="465" r:id="rId15"/>
    <p:sldId id="467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rma Tabakovic" initials="IT" lastIdx="1" clrIdx="6">
    <p:extLst>
      <p:ext uri="{19B8F6BF-5375-455C-9EA6-DF929625EA0E}">
        <p15:presenceInfo xmlns:p15="http://schemas.microsoft.com/office/powerpoint/2012/main" userId="S-1-5-21-1097746622-914383597-1481268402-208649" providerId="AD"/>
      </p:ext>
    </p:extLst>
  </p:cmAuthor>
  <p:cmAuthor id="1" name="Microsoft Office User" initials="MOU" lastIdx="4" clrIdx="0">
    <p:extLst/>
  </p:cmAuthor>
  <p:cmAuthor id="8" name="Isabelle Dupel" initials="ID" lastIdx="19" clrIdx="7">
    <p:extLst>
      <p:ext uri="{19B8F6BF-5375-455C-9EA6-DF929625EA0E}">
        <p15:presenceInfo xmlns:p15="http://schemas.microsoft.com/office/powerpoint/2012/main" userId="S-1-5-21-1097746622-914383597-1481268402-191382" providerId="AD"/>
      </p:ext>
    </p:extLst>
  </p:cmAuthor>
  <p:cmAuthor id="2" name="Jeremy N Gooden" initials="JNG" lastIdx="1" clrIdx="1">
    <p:extLst/>
  </p:cmAuthor>
  <p:cmAuthor id="9" name="Carine Pare" initials="CP" lastIdx="5" clrIdx="8">
    <p:extLst>
      <p:ext uri="{19B8F6BF-5375-455C-9EA6-DF929625EA0E}">
        <p15:presenceInfo xmlns:p15="http://schemas.microsoft.com/office/powerpoint/2012/main" userId="S-1-5-21-1097746622-914383597-1481268402-287317" providerId="AD"/>
      </p:ext>
    </p:extLst>
  </p:cmAuthor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0"/>
    <a:srgbClr val="EAF6F4"/>
    <a:srgbClr val="E6FAED"/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1" autoAdjust="0"/>
    <p:restoredTop sz="82952" autoAdjust="0"/>
  </p:normalViewPr>
  <p:slideViewPr>
    <p:cSldViewPr snapToGrid="0" snapToObjects="1">
      <p:cViewPr varScale="1">
        <p:scale>
          <a:sx n="49" d="100"/>
          <a:sy n="49" d="100"/>
        </p:scale>
        <p:origin x="3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Very Ineffective Sponsor</c:v>
                </c:pt>
                <c:pt idx="1">
                  <c:v>Ineffective Sponsor</c:v>
                </c:pt>
                <c:pt idx="2">
                  <c:v>Moderately Effective Sponsor</c:v>
                </c:pt>
                <c:pt idx="3">
                  <c:v>Extremely Effective Sponsor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0.42</c:v>
                </c:pt>
                <c:pt idx="2">
                  <c:v>0.54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80-4FC7-A9BF-97D429463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735823672"/>
        <c:axId val="735824064"/>
      </c:barChart>
      <c:catAx>
        <c:axId val="735823672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735824064"/>
        <c:crosses val="autoZero"/>
        <c:auto val="1"/>
        <c:lblAlgn val="ctr"/>
        <c:lblOffset val="100"/>
        <c:noMultiLvlLbl val="0"/>
      </c:catAx>
      <c:valAx>
        <c:axId val="735824064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8236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0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0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6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8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0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=""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=""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=""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=""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=""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jpe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rl-pp-cover.jpg&#10;GCworkplace girl logo image" title="GCworkplace girl logo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 descr="GCworkplace object image" hidden="1" title="GCworkplace object image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03649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descr="GCworkplace background filter image" title="GCworkplace background image"/>
          <p:cNvSpPr/>
          <p:nvPr/>
        </p:nvSpPr>
        <p:spPr>
          <a:xfrm>
            <a:off x="4292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683572" cy="1587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Sponsor Guide–Roles and Responsibilities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178" y="3806552"/>
            <a:ext cx="3286776" cy="678352"/>
          </a:xfrm>
        </p:spPr>
        <p:txBody>
          <a:bodyPr>
            <a:noAutofit/>
          </a:bodyPr>
          <a:lstStyle/>
          <a:p>
            <a:r>
              <a:rPr lang="en-CA" sz="1600" dirty="0" smtClean="0">
                <a:solidFill>
                  <a:schemeClr val="accent2"/>
                </a:solidFill>
              </a:rPr>
              <a:t>A guide for the workplace modernization project sponsor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9" name="Rectangle 8" descr="White box" title="White box"/>
          <p:cNvSpPr/>
          <p:nvPr/>
        </p:nvSpPr>
        <p:spPr>
          <a:xfrm>
            <a:off x="-2" y="6149663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Gcworkplace logo" title="GCworkplace logo 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14" name="Picture 13" descr="Image result for canada wordmark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Government of Canada logo and Canada flag" title="Government of Canada logo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sp>
        <p:nvSpPr>
          <p:cNvPr id="15" name="Text Placeholder 4" descr="blank text placeholder" title="blank text placeholder"/>
          <p:cNvSpPr txBox="1">
            <a:spLocks/>
          </p:cNvSpPr>
          <p:nvPr/>
        </p:nvSpPr>
        <p:spPr>
          <a:xfrm>
            <a:off x="707605" y="5044146"/>
            <a:ext cx="3494087" cy="526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Assess, imagine &amp; plan… </a:t>
            </a:r>
            <a:r>
              <a:rPr lang="en-US" dirty="0"/>
              <a:t>with </a:t>
            </a:r>
            <a:r>
              <a:rPr lang="en-US" dirty="0" smtClean="0"/>
              <a:t>management</a:t>
            </a:r>
            <a:endParaRPr lang="en-CA" dirty="0"/>
          </a:p>
        </p:txBody>
      </p:sp>
      <p:graphicFrame>
        <p:nvGraphicFramePr>
          <p:cNvPr id="4" name="Table 3" descr="Assess, imagine &amp; plan… with management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64704"/>
              </p:ext>
            </p:extLst>
          </p:nvPr>
        </p:nvGraphicFramePr>
        <p:xfrm>
          <a:off x="638977" y="1556947"/>
          <a:ext cx="10876124" cy="105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Assess, imagine &amp; plan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Provide direct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Develop sponsorship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Educate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977" y="3160781"/>
            <a:ext cx="10876124" cy="3139321"/>
          </a:xfrm>
          <a:prstGeom prst="rect">
            <a:avLst/>
          </a:prstGeom>
          <a:solidFill>
            <a:srgbClr val="E6FAE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Continue to build support </a:t>
            </a:r>
            <a:r>
              <a:rPr lang="en-US" dirty="0" smtClean="0"/>
              <a:t>and sponsorship among senior management; </a:t>
            </a:r>
            <a:r>
              <a:rPr lang="en-US" b="1" dirty="0" smtClean="0"/>
              <a:t>reinforce key messages</a:t>
            </a:r>
            <a:r>
              <a:rPr lang="en-US" dirty="0"/>
              <a:t>,</a:t>
            </a:r>
            <a:r>
              <a:rPr lang="en-US" dirty="0" smtClean="0"/>
              <a:t> resolve differences in perception and </a:t>
            </a:r>
            <a:r>
              <a:rPr lang="en-US" b="1" dirty="0" smtClean="0"/>
              <a:t>address areas of resistance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Let senior management know how they can support the change; </a:t>
            </a:r>
            <a:r>
              <a:rPr lang="en-US" b="1" dirty="0" smtClean="0"/>
              <a:t>provide them with tools for sponsoring change </a:t>
            </a:r>
            <a:r>
              <a:rPr lang="en-US" dirty="0" smtClean="0"/>
              <a:t>with their direct reports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Conduct or attend </a:t>
            </a:r>
            <a:r>
              <a:rPr lang="en-US" b="1" dirty="0" smtClean="0"/>
              <a:t>steering committee meetings</a:t>
            </a:r>
            <a:r>
              <a:rPr lang="en-US" dirty="0" smtClean="0"/>
              <a:t>; keep managers informed, use this forum to resolve critical issues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 public and private </a:t>
            </a:r>
            <a:r>
              <a:rPr lang="en-US" b="1" dirty="0" smtClean="0"/>
              <a:t>conversations to reinforce leadership support</a:t>
            </a:r>
            <a:r>
              <a:rPr lang="en-US" dirty="0" smtClean="0"/>
              <a:t>; recognize outstanding managers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Communicate project progress </a:t>
            </a:r>
            <a:r>
              <a:rPr lang="en-US" dirty="0" smtClean="0"/>
              <a:t>to all senior 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Hold managers accountable; </a:t>
            </a:r>
            <a:r>
              <a:rPr lang="en-US" dirty="0" smtClean="0"/>
              <a:t>do not tolerate resistance or allow managers to opt out of change and be clear on expectations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Ensure that a </a:t>
            </a:r>
            <a:r>
              <a:rPr lang="en-US" b="1" dirty="0" smtClean="0"/>
              <a:t>consistent message is being sent by managers </a:t>
            </a:r>
            <a:r>
              <a:rPr lang="en-US" dirty="0" smtClean="0"/>
              <a:t>to impacted employees</a:t>
            </a:r>
            <a:endParaRPr lang="en-US" dirty="0"/>
          </a:p>
        </p:txBody>
      </p:sp>
      <p:sp>
        <p:nvSpPr>
          <p:cNvPr id="6" name="Freeform 5" descr="highlight around develop sponsorship in management tab" title="Black highlight square"/>
          <p:cNvSpPr>
            <a:spLocks/>
          </p:cNvSpPr>
          <p:nvPr/>
        </p:nvSpPr>
        <p:spPr bwMode="auto">
          <a:xfrm>
            <a:off x="6377902" y="1978570"/>
            <a:ext cx="2709288" cy="638189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 descr="Arrow pointing downward" title="Arrow "/>
          <p:cNvSpPr>
            <a:spLocks noEditPoints="1"/>
          </p:cNvSpPr>
          <p:nvPr/>
        </p:nvSpPr>
        <p:spPr bwMode="auto">
          <a:xfrm rot="642410" flipH="1">
            <a:off x="5457039" y="2653746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Assess, imagine &amp; plan… </a:t>
            </a:r>
            <a:r>
              <a:rPr lang="en-US" dirty="0"/>
              <a:t>with </a:t>
            </a:r>
            <a:r>
              <a:rPr lang="en-US" dirty="0" smtClean="0"/>
              <a:t>employees</a:t>
            </a:r>
            <a:endParaRPr lang="en-CA" dirty="0"/>
          </a:p>
        </p:txBody>
      </p:sp>
      <p:graphicFrame>
        <p:nvGraphicFramePr>
          <p:cNvPr id="4" name="Table 3" descr="Assess, imagine &amp; plan… with employees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45900"/>
              </p:ext>
            </p:extLst>
          </p:nvPr>
        </p:nvGraphicFramePr>
        <p:xfrm>
          <a:off x="638977" y="1556947"/>
          <a:ext cx="10876124" cy="105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Assess, imagine &amp; plan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Provide direct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Develop sponsorship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Educate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980" y="3160781"/>
            <a:ext cx="10876124" cy="2862322"/>
          </a:xfrm>
          <a:prstGeom prst="rect">
            <a:avLst/>
          </a:prstGeom>
          <a:solidFill>
            <a:srgbClr val="E6FAE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Communicate frequently </a:t>
            </a:r>
            <a:r>
              <a:rPr lang="en-US" dirty="0" smtClean="0"/>
              <a:t>with employees; </a:t>
            </a:r>
            <a:r>
              <a:rPr lang="en-US" b="1" dirty="0" smtClean="0"/>
              <a:t>make your personal commitment visible</a:t>
            </a:r>
            <a:r>
              <a:rPr lang="en-US" dirty="0" smtClean="0"/>
              <a:t>, including face-to-face conversations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Reinforce the reason for change</a:t>
            </a:r>
            <a:r>
              <a:rPr lang="en-US" dirty="0" smtClean="0"/>
              <a:t>, the risk of not changing and evolving details about the future state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Show employees </a:t>
            </a:r>
            <a:r>
              <a:rPr lang="en-US" b="1" dirty="0" smtClean="0"/>
              <a:t>how the change aligns with the direction and strategy of the business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Answer </a:t>
            </a:r>
            <a:r>
              <a:rPr lang="en-US" b="1" dirty="0" smtClean="0"/>
              <a:t>“What will this change mean to me?”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Listen to what employees have to say</a:t>
            </a:r>
            <a:r>
              <a:rPr lang="en-US" dirty="0" smtClean="0"/>
              <a:t>; take the pulse of the organization and collect feedback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Share project progress and </a:t>
            </a:r>
            <a:r>
              <a:rPr lang="en-US" b="1" dirty="0" smtClean="0"/>
              <a:t>provide updates regularly</a:t>
            </a:r>
            <a:r>
              <a:rPr lang="en-US" dirty="0" smtClean="0"/>
              <a:t>; update on “what you can expect to happen when”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Enable employee participation and involvement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Recognize good work</a:t>
            </a:r>
            <a:r>
              <a:rPr lang="en-US" dirty="0" smtClean="0"/>
              <a:t> employees have done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Ensure adequate time is allocated for </a:t>
            </a:r>
            <a:r>
              <a:rPr lang="en-US" b="1" dirty="0" smtClean="0"/>
              <a:t>training and skills-building prior to implementation</a:t>
            </a:r>
            <a:endParaRPr lang="en-US" b="1" dirty="0"/>
          </a:p>
        </p:txBody>
      </p:sp>
      <p:sp>
        <p:nvSpPr>
          <p:cNvPr id="6" name="Freeform 5" descr="highlight around educate in the employees tab" title="Black highlight square"/>
          <p:cNvSpPr>
            <a:spLocks/>
          </p:cNvSpPr>
          <p:nvPr/>
        </p:nvSpPr>
        <p:spPr bwMode="auto">
          <a:xfrm>
            <a:off x="8966872" y="1978570"/>
            <a:ext cx="2548232" cy="638189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 descr="Arrow pointing downward" title="Arrow "/>
          <p:cNvSpPr>
            <a:spLocks noEditPoints="1"/>
          </p:cNvSpPr>
          <p:nvPr/>
        </p:nvSpPr>
        <p:spPr bwMode="auto">
          <a:xfrm rot="642410" flipH="1">
            <a:off x="8046009" y="2653746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9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 &amp; operate… </a:t>
            </a:r>
            <a:r>
              <a:rPr lang="en-US" dirty="0"/>
              <a:t>with the project team</a:t>
            </a:r>
            <a:endParaRPr lang="en-CA" dirty="0"/>
          </a:p>
        </p:txBody>
      </p:sp>
      <p:graphicFrame>
        <p:nvGraphicFramePr>
          <p:cNvPr id="4" name="Table 3" descr="Implement &amp; operate… with the project team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68770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Implement &amp; operate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Maintain</a:t>
                      </a:r>
                      <a:r>
                        <a:rPr lang="en-US" sz="2000" baseline="0" dirty="0" smtClean="0"/>
                        <a:t> momentum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Align leadership and manage resistance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Reinforce and reward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470" y="5618602"/>
            <a:ext cx="358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*adapted from PROSCI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38980" y="3160781"/>
            <a:ext cx="10876124" cy="2031325"/>
          </a:xfrm>
          <a:prstGeom prst="rect">
            <a:avLst/>
          </a:prstGeom>
          <a:solidFill>
            <a:srgbClr val="F6FA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Secure resources necessary for implementation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Stay engaged with the team</a:t>
            </a:r>
            <a:r>
              <a:rPr lang="en-US" dirty="0" smtClean="0"/>
              <a:t>: attend meetings, reward successes, hold them accountable for results and build enthusiasm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Remove roadblocks </a:t>
            </a:r>
            <a:r>
              <a:rPr lang="en-US" dirty="0" smtClean="0"/>
              <a:t>and help the team overcome obstacles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Stay on course; </a:t>
            </a:r>
            <a:r>
              <a:rPr lang="en-US" b="1" dirty="0" smtClean="0"/>
              <a:t>avoid shifting priorities</a:t>
            </a:r>
            <a:r>
              <a:rPr lang="en-US" dirty="0" smtClean="0"/>
              <a:t> to early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Attend frequent project status meetings </a:t>
            </a:r>
            <a:r>
              <a:rPr lang="en-US" dirty="0" smtClean="0"/>
              <a:t>and track progress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Resolve issues and conflicts</a:t>
            </a:r>
            <a:r>
              <a:rPr lang="en-US" dirty="0" smtClean="0"/>
              <a:t>; respond to escalation</a:t>
            </a:r>
          </a:p>
        </p:txBody>
      </p:sp>
      <p:sp>
        <p:nvSpPr>
          <p:cNvPr id="7" name="Freeform 6" descr="highlight around maintain momentum in project team tab" title="Black highlight square"/>
          <p:cNvSpPr>
            <a:spLocks/>
          </p:cNvSpPr>
          <p:nvPr/>
        </p:nvSpPr>
        <p:spPr bwMode="auto">
          <a:xfrm>
            <a:off x="3777916" y="1978570"/>
            <a:ext cx="2709288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8" name="Freeform 7" descr="Arrow pointing downward" title="Arrow "/>
          <p:cNvSpPr>
            <a:spLocks noEditPoints="1"/>
          </p:cNvSpPr>
          <p:nvPr/>
        </p:nvSpPr>
        <p:spPr bwMode="auto">
          <a:xfrm rot="642410" flipH="1">
            <a:off x="2857053" y="2752899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54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 &amp; operate… </a:t>
            </a:r>
            <a:r>
              <a:rPr lang="en-US" dirty="0"/>
              <a:t>with </a:t>
            </a:r>
            <a:r>
              <a:rPr lang="en-US" dirty="0" smtClean="0"/>
              <a:t>management</a:t>
            </a:r>
            <a:endParaRPr lang="en-CA" dirty="0"/>
          </a:p>
        </p:txBody>
      </p:sp>
      <p:graphicFrame>
        <p:nvGraphicFramePr>
          <p:cNvPr id="4" name="Table 3" descr="Implement &amp; operate… with management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75992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Implement &amp; operate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Maintain</a:t>
                      </a:r>
                      <a:r>
                        <a:rPr lang="en-US" sz="2000" baseline="0" dirty="0" smtClean="0"/>
                        <a:t> momentum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Align leadership and manage resistance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Reinforce and reward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997" y="3160781"/>
            <a:ext cx="10876124" cy="2585323"/>
          </a:xfrm>
          <a:prstGeom prst="rect">
            <a:avLst/>
          </a:prstGeom>
          <a:solidFill>
            <a:srgbClr val="F6FA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Continue to meet in public and private with senior management</a:t>
            </a:r>
            <a:r>
              <a:rPr lang="en-US" dirty="0" smtClean="0"/>
              <a:t>; align sponsorship, provide progress updates and resolve issues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Communicate expectations </a:t>
            </a:r>
            <a:r>
              <a:rPr lang="en-US" dirty="0" smtClean="0"/>
              <a:t>to senior management for their support of change, and provide activities they can do and messages they can communicate to the organization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Manage resistance from managers; </a:t>
            </a:r>
            <a:r>
              <a:rPr lang="en-US" b="1" dirty="0" smtClean="0"/>
              <a:t>consider corrective measures </a:t>
            </a:r>
            <a:r>
              <a:rPr lang="en-US" dirty="0" smtClean="0"/>
              <a:t>for managers who will not support the change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Model change </a:t>
            </a:r>
            <a:r>
              <a:rPr lang="en-US" dirty="0" smtClean="0"/>
              <a:t>through personal examples and hands-on involvement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Stay involved throughout the entire project; </a:t>
            </a:r>
            <a:r>
              <a:rPr lang="en-US" b="1" dirty="0" smtClean="0"/>
              <a:t>stay visible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Hold managers accountable for support</a:t>
            </a:r>
          </a:p>
        </p:txBody>
      </p:sp>
      <p:sp>
        <p:nvSpPr>
          <p:cNvPr id="7" name="Freeform 6" descr="highlight around align leadership and manage resistance in management tab" title="black highlight square"/>
          <p:cNvSpPr>
            <a:spLocks/>
          </p:cNvSpPr>
          <p:nvPr/>
        </p:nvSpPr>
        <p:spPr bwMode="auto">
          <a:xfrm>
            <a:off x="6355865" y="1978570"/>
            <a:ext cx="2709288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8" name="Freeform 7" descr="Arrow pointing downward" title="Arrow "/>
          <p:cNvSpPr>
            <a:spLocks noEditPoints="1"/>
          </p:cNvSpPr>
          <p:nvPr/>
        </p:nvSpPr>
        <p:spPr bwMode="auto">
          <a:xfrm rot="642410" flipH="1">
            <a:off x="5435002" y="2752899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562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 &amp; operate… </a:t>
            </a:r>
            <a:r>
              <a:rPr lang="en-US" dirty="0" smtClean="0"/>
              <a:t>with employees</a:t>
            </a:r>
            <a:endParaRPr lang="en-CA" dirty="0"/>
          </a:p>
        </p:txBody>
      </p:sp>
      <p:graphicFrame>
        <p:nvGraphicFramePr>
          <p:cNvPr id="4" name="Table 3" descr="Implement &amp; operate… with employees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59791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Implement &amp; operate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Maintain</a:t>
                      </a:r>
                      <a:r>
                        <a:rPr lang="en-US" sz="2000" baseline="0" dirty="0" smtClean="0"/>
                        <a:t> momentum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Align leadership and manage resistance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Reinforce and reward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470" y="5618602"/>
            <a:ext cx="358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*adapted from PROSCI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38980" y="3160781"/>
            <a:ext cx="10876124" cy="2862322"/>
          </a:xfrm>
          <a:prstGeom prst="rect">
            <a:avLst/>
          </a:prstGeom>
          <a:solidFill>
            <a:srgbClr val="F6FA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Reinforce key messages</a:t>
            </a:r>
            <a:r>
              <a:rPr lang="en-US" dirty="0" smtClean="0"/>
              <a:t>; align business strategy with project objectives and increase personal communications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Reinforce why the change is being made and the risk of not changing </a:t>
            </a:r>
            <a:r>
              <a:rPr lang="en-US" dirty="0" smtClean="0"/>
              <a:t>(some employees might be ready to hear this message only when change is near implementation)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Listen to employees and encourage feedback; </a:t>
            </a:r>
            <a:r>
              <a:rPr lang="en-US" b="1" dirty="0" smtClean="0"/>
              <a:t>be willing to answer tough questions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Set expectations</a:t>
            </a:r>
            <a:r>
              <a:rPr lang="en-US" dirty="0" smtClean="0"/>
              <a:t> for employees; clearly communicate consequences of not changing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Identify the </a:t>
            </a:r>
            <a:r>
              <a:rPr lang="en-US" b="1" dirty="0" smtClean="0"/>
              <a:t>additional work and difficulties </a:t>
            </a:r>
            <a:r>
              <a:rPr lang="en-US" dirty="0" smtClean="0"/>
              <a:t>that might be experienced during implementation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Enforce</a:t>
            </a:r>
            <a:r>
              <a:rPr lang="en-US" dirty="0" smtClean="0"/>
              <a:t> application of new processes and behaviors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Look for quick wins</a:t>
            </a:r>
            <a:r>
              <a:rPr lang="en-US" dirty="0" smtClean="0"/>
              <a:t>; share successes and build enthusiasm for change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Celebrate </a:t>
            </a:r>
            <a:r>
              <a:rPr lang="en-US" b="1" dirty="0" smtClean="0"/>
              <a:t>success stories </a:t>
            </a:r>
            <a:r>
              <a:rPr lang="en-US" dirty="0" smtClean="0"/>
              <a:t>in person; </a:t>
            </a:r>
            <a:r>
              <a:rPr lang="en-US" b="1" dirty="0" smtClean="0"/>
              <a:t>be present and visible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Acknowledge challenges and obstacles honestly</a:t>
            </a:r>
          </a:p>
        </p:txBody>
      </p:sp>
      <p:sp>
        <p:nvSpPr>
          <p:cNvPr id="7" name="Freeform 6" descr="highlight around reinforce and reward in employees tab" title="Black highlight square"/>
          <p:cNvSpPr>
            <a:spLocks/>
          </p:cNvSpPr>
          <p:nvPr/>
        </p:nvSpPr>
        <p:spPr bwMode="auto">
          <a:xfrm>
            <a:off x="8933819" y="1978570"/>
            <a:ext cx="2581285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8" name="Freeform 7" descr="Arrow pointing downward" title="Arrow "/>
          <p:cNvSpPr>
            <a:spLocks noEditPoints="1"/>
          </p:cNvSpPr>
          <p:nvPr/>
        </p:nvSpPr>
        <p:spPr bwMode="auto">
          <a:xfrm rot="642410" flipH="1">
            <a:off x="8013282" y="2749422"/>
            <a:ext cx="754945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Annexe A: Sponsor roles and responsibilities understanding</a:t>
            </a:r>
            <a:endParaRPr lang="en-CA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405318" y="5842827"/>
            <a:ext cx="5398265" cy="443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/>
              <a:t>Copyright © 2018 Prosci Inc. Best Practices in Change Management – 2018 Edition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1671836" y="1420000"/>
            <a:ext cx="8686800" cy="276999"/>
          </a:xfrm>
          <a:prstGeom prst="rect">
            <a:avLst/>
          </a:prstGeom>
        </p:spPr>
        <p:txBody>
          <a:bodyPr wrap="square" tIns="0" bIns="0" anchor="t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Percentage </a:t>
            </a:r>
            <a:r>
              <a:rPr lang="en-US" b="1" dirty="0">
                <a:solidFill>
                  <a:schemeClr val="accent1"/>
                </a:solidFill>
              </a:rPr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respondents that met </a:t>
            </a:r>
            <a:r>
              <a:rPr lang="en-US" b="1" dirty="0">
                <a:solidFill>
                  <a:schemeClr val="accent1"/>
                </a:solidFill>
              </a:rPr>
              <a:t>or </a:t>
            </a:r>
            <a:r>
              <a:rPr lang="en-US" b="1" dirty="0" smtClean="0">
                <a:solidFill>
                  <a:schemeClr val="accent1"/>
                </a:solidFill>
              </a:rPr>
              <a:t>exceeded objectives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 descr="Percentage of respondents that met or exceeded objectives&#10;" title="Sponsor roles and responsibilities understanding"/>
          <p:cNvGraphicFramePr/>
          <p:nvPr>
            <p:extLst>
              <p:ext uri="{D42A27DB-BD31-4B8C-83A1-F6EECF244321}">
                <p14:modId xmlns:p14="http://schemas.microsoft.com/office/powerpoint/2010/main" val="1397070510"/>
              </p:ext>
            </p:extLst>
          </p:nvPr>
        </p:nvGraphicFramePr>
        <p:xfrm>
          <a:off x="2659030" y="1811078"/>
          <a:ext cx="7127647" cy="37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3265" y="5427156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Very ineffective sponsor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21436" y="542715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</a:t>
            </a:r>
            <a:r>
              <a:rPr lang="en-US" sz="1400" dirty="0" smtClean="0"/>
              <a:t>neffective sponsor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04970" y="5427156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Moderately </a:t>
            </a:r>
            <a:r>
              <a:rPr lang="en-US" sz="1400" dirty="0"/>
              <a:t>e</a:t>
            </a:r>
            <a:r>
              <a:rPr lang="en-US" sz="1400" dirty="0" smtClean="0"/>
              <a:t>ffective sponsor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095824" y="5427156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Extremely effective sponsor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9683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guide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08758" y="1612260"/>
            <a:ext cx="11006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a study conducted by </a:t>
            </a:r>
            <a:r>
              <a:rPr lang="en-US" dirty="0" smtClean="0"/>
              <a:t>PROSCI</a:t>
            </a:r>
            <a:r>
              <a:rPr lang="en-US" baseline="30000" dirty="0" smtClean="0"/>
              <a:t>©</a:t>
            </a:r>
            <a:r>
              <a:rPr lang="en-US" dirty="0" smtClean="0"/>
              <a:t>, </a:t>
            </a:r>
            <a:r>
              <a:rPr lang="en-US" dirty="0"/>
              <a:t>sponsor effectiveness directly correlates to project </a:t>
            </a:r>
            <a:r>
              <a:rPr lang="en-US" dirty="0" smtClean="0"/>
              <a:t>success (</a:t>
            </a:r>
            <a:r>
              <a:rPr lang="en-US" dirty="0" smtClean="0">
                <a:hlinkClick r:id="rId2" action="ppaction://hlinksldjump"/>
              </a:rPr>
              <a:t>see Annexe A</a:t>
            </a:r>
            <a:r>
              <a:rPr lang="en-US" dirty="0" smtClean="0"/>
              <a:t>). But </a:t>
            </a:r>
            <a:r>
              <a:rPr lang="en-US" dirty="0"/>
              <a:t>what makes a great sponsor? </a:t>
            </a:r>
            <a:r>
              <a:rPr lang="en-US" dirty="0" smtClean="0"/>
              <a:t>What </a:t>
            </a:r>
            <a:r>
              <a:rPr lang="en-US" dirty="0"/>
              <a:t>are the roles and responsibilities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To answer these questions, we developed this guide with information from the PROSCI</a:t>
            </a:r>
            <a:r>
              <a:rPr lang="en-US" baseline="30000" dirty="0"/>
              <a:t>©</a:t>
            </a:r>
            <a:r>
              <a:rPr lang="en-US" dirty="0" smtClean="0"/>
              <a:t> Best Practices in Change Management 2018–10</a:t>
            </a:r>
            <a:r>
              <a:rPr lang="en-US" baseline="30000" dirty="0" smtClean="0"/>
              <a:t>th</a:t>
            </a:r>
            <a:r>
              <a:rPr lang="en-US" dirty="0" smtClean="0"/>
              <a:t> Edition which surveyed 1778 change leaders who shared lessons and best practices in change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an ideal sponsor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26907" y="1386120"/>
            <a:ext cx="111546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cs typeface="Arial" panose="020B0604020202020204" pitchFamily="34" charset="0"/>
              </a:rPr>
              <a:t>Strong </a:t>
            </a:r>
            <a:r>
              <a:rPr lang="en-CA" sz="2800" dirty="0">
                <a:cs typeface="Arial" panose="020B0604020202020204" pitchFamily="34" charset="0"/>
              </a:rPr>
              <a:t>communication </a:t>
            </a:r>
            <a:r>
              <a:rPr lang="en-CA" sz="2800" dirty="0" smtClean="0">
                <a:cs typeface="Arial" panose="020B0604020202020204" pitchFamily="34" charset="0"/>
              </a:rPr>
              <a:t>skills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 smtClean="0">
                <a:cs typeface="Arial" panose="020B0604020202020204" pitchFamily="34" charset="0"/>
              </a:rPr>
              <a:t>Capable of creating </a:t>
            </a:r>
            <a:r>
              <a:rPr lang="en-CA" sz="2800" dirty="0">
                <a:cs typeface="Arial" panose="020B0604020202020204" pitchFamily="34" charset="0"/>
              </a:rPr>
              <a:t>engagement through passion and enthusiasm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 smtClean="0">
                <a:cs typeface="Arial" panose="020B0604020202020204" pitchFamily="34" charset="0"/>
              </a:rPr>
              <a:t>Engaged </a:t>
            </a:r>
            <a:r>
              <a:rPr lang="en-CA" sz="2800" dirty="0">
                <a:cs typeface="Arial" panose="020B0604020202020204" pitchFamily="34" charset="0"/>
              </a:rPr>
              <a:t>and involved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>
                <a:cs typeface="Arial" panose="020B0604020202020204" pitchFamily="34" charset="0"/>
              </a:rPr>
              <a:t>Visible and supportive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>
                <a:cs typeface="Arial" panose="020B0604020202020204" pitchFamily="34" charset="0"/>
              </a:rPr>
              <a:t>Approachable and available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>
                <a:cs typeface="Arial" panose="020B0604020202020204" pitchFamily="34" charset="0"/>
              </a:rPr>
              <a:t>Recognized leader with sponsorship experience</a:t>
            </a:r>
          </a:p>
          <a:p>
            <a:endParaRPr lang="en-CA" sz="2800" dirty="0">
              <a:cs typeface="Arial" panose="020B0604020202020204" pitchFamily="34" charset="0"/>
            </a:endParaRPr>
          </a:p>
        </p:txBody>
      </p:sp>
      <p:sp>
        <p:nvSpPr>
          <p:cNvPr id="11" name="Freeform 10" descr="Comment Outline Icon"/>
          <p:cNvSpPr>
            <a:spLocks noEditPoints="1"/>
          </p:cNvSpPr>
          <p:nvPr/>
        </p:nvSpPr>
        <p:spPr bwMode="auto">
          <a:xfrm>
            <a:off x="618745" y="1440418"/>
            <a:ext cx="571500" cy="491233"/>
          </a:xfrm>
          <a:custGeom>
            <a:avLst/>
            <a:gdLst>
              <a:gd name="T0" fmla="*/ 188 w 250"/>
              <a:gd name="T1" fmla="*/ 12 h 214"/>
              <a:gd name="T2" fmla="*/ 125 w 250"/>
              <a:gd name="T3" fmla="*/ 0 h 214"/>
              <a:gd name="T4" fmla="*/ 63 w 250"/>
              <a:gd name="T5" fmla="*/ 12 h 214"/>
              <a:gd name="T6" fmla="*/ 17 w 250"/>
              <a:gd name="T7" fmla="*/ 44 h 214"/>
              <a:gd name="T8" fmla="*/ 0 w 250"/>
              <a:gd name="T9" fmla="*/ 89 h 214"/>
              <a:gd name="T10" fmla="*/ 13 w 250"/>
              <a:gd name="T11" fmla="*/ 128 h 214"/>
              <a:gd name="T12" fmla="*/ 47 w 250"/>
              <a:gd name="T13" fmla="*/ 159 h 214"/>
              <a:gd name="T14" fmla="*/ 44 w 250"/>
              <a:gd name="T15" fmla="*/ 170 h 214"/>
              <a:gd name="T16" fmla="*/ 40 w 250"/>
              <a:gd name="T17" fmla="*/ 178 h 214"/>
              <a:gd name="T18" fmla="*/ 36 w 250"/>
              <a:gd name="T19" fmla="*/ 185 h 214"/>
              <a:gd name="T20" fmla="*/ 31 w 250"/>
              <a:gd name="T21" fmla="*/ 191 h 214"/>
              <a:gd name="T22" fmla="*/ 26 w 250"/>
              <a:gd name="T23" fmla="*/ 196 h 214"/>
              <a:gd name="T24" fmla="*/ 22 w 250"/>
              <a:gd name="T25" fmla="*/ 201 h 214"/>
              <a:gd name="T26" fmla="*/ 21 w 250"/>
              <a:gd name="T27" fmla="*/ 202 h 214"/>
              <a:gd name="T28" fmla="*/ 20 w 250"/>
              <a:gd name="T29" fmla="*/ 203 h 214"/>
              <a:gd name="T30" fmla="*/ 19 w 250"/>
              <a:gd name="T31" fmla="*/ 204 h 214"/>
              <a:gd name="T32" fmla="*/ 18 w 250"/>
              <a:gd name="T33" fmla="*/ 206 h 214"/>
              <a:gd name="T34" fmla="*/ 18 w 250"/>
              <a:gd name="T35" fmla="*/ 207 h 214"/>
              <a:gd name="T36" fmla="*/ 18 w 250"/>
              <a:gd name="T37" fmla="*/ 209 h 214"/>
              <a:gd name="T38" fmla="*/ 18 w 250"/>
              <a:gd name="T39" fmla="*/ 209 h 214"/>
              <a:gd name="T40" fmla="*/ 20 w 250"/>
              <a:gd name="T41" fmla="*/ 213 h 214"/>
              <a:gd name="T42" fmla="*/ 24 w 250"/>
              <a:gd name="T43" fmla="*/ 214 h 214"/>
              <a:gd name="T44" fmla="*/ 25 w 250"/>
              <a:gd name="T45" fmla="*/ 214 h 214"/>
              <a:gd name="T46" fmla="*/ 41 w 250"/>
              <a:gd name="T47" fmla="*/ 211 h 214"/>
              <a:gd name="T48" fmla="*/ 105 w 250"/>
              <a:gd name="T49" fmla="*/ 177 h 214"/>
              <a:gd name="T50" fmla="*/ 125 w 250"/>
              <a:gd name="T51" fmla="*/ 179 h 214"/>
              <a:gd name="T52" fmla="*/ 188 w 250"/>
              <a:gd name="T53" fmla="*/ 167 h 214"/>
              <a:gd name="T54" fmla="*/ 234 w 250"/>
              <a:gd name="T55" fmla="*/ 134 h 214"/>
              <a:gd name="T56" fmla="*/ 250 w 250"/>
              <a:gd name="T57" fmla="*/ 89 h 214"/>
              <a:gd name="T58" fmla="*/ 234 w 250"/>
              <a:gd name="T59" fmla="*/ 44 h 214"/>
              <a:gd name="T60" fmla="*/ 188 w 250"/>
              <a:gd name="T61" fmla="*/ 12 h 214"/>
              <a:gd name="T62" fmla="*/ 218 w 250"/>
              <a:gd name="T63" fmla="*/ 54 h 214"/>
              <a:gd name="T64" fmla="*/ 233 w 250"/>
              <a:gd name="T65" fmla="*/ 89 h 214"/>
              <a:gd name="T66" fmla="*/ 218 w 250"/>
              <a:gd name="T67" fmla="*/ 125 h 214"/>
              <a:gd name="T68" fmla="*/ 179 w 250"/>
              <a:gd name="T69" fmla="*/ 151 h 214"/>
              <a:gd name="T70" fmla="*/ 125 w 250"/>
              <a:gd name="T71" fmla="*/ 161 h 214"/>
              <a:gd name="T72" fmla="*/ 107 w 250"/>
              <a:gd name="T73" fmla="*/ 160 h 214"/>
              <a:gd name="T74" fmla="*/ 99 w 250"/>
              <a:gd name="T75" fmla="*/ 159 h 214"/>
              <a:gd name="T76" fmla="*/ 93 w 250"/>
              <a:gd name="T77" fmla="*/ 164 h 214"/>
              <a:gd name="T78" fmla="*/ 55 w 250"/>
              <a:gd name="T79" fmla="*/ 188 h 214"/>
              <a:gd name="T80" fmla="*/ 65 w 250"/>
              <a:gd name="T81" fmla="*/ 164 h 214"/>
              <a:gd name="T82" fmla="*/ 68 w 250"/>
              <a:gd name="T83" fmla="*/ 150 h 214"/>
              <a:gd name="T84" fmla="*/ 56 w 250"/>
              <a:gd name="T85" fmla="*/ 143 h 214"/>
              <a:gd name="T86" fmla="*/ 28 w 250"/>
              <a:gd name="T87" fmla="*/ 119 h 214"/>
              <a:gd name="T88" fmla="*/ 18 w 250"/>
              <a:gd name="T89" fmla="*/ 89 h 214"/>
              <a:gd name="T90" fmla="*/ 33 w 250"/>
              <a:gd name="T91" fmla="*/ 54 h 214"/>
              <a:gd name="T92" fmla="*/ 72 w 250"/>
              <a:gd name="T93" fmla="*/ 27 h 214"/>
              <a:gd name="T94" fmla="*/ 125 w 250"/>
              <a:gd name="T95" fmla="*/ 18 h 214"/>
              <a:gd name="T96" fmla="*/ 179 w 250"/>
              <a:gd name="T97" fmla="*/ 27 h 214"/>
              <a:gd name="T98" fmla="*/ 218 w 250"/>
              <a:gd name="T99" fmla="*/ 5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0" h="214">
                <a:moveTo>
                  <a:pt x="188" y="12"/>
                </a:moveTo>
                <a:cubicBezTo>
                  <a:pt x="169" y="4"/>
                  <a:pt x="148" y="0"/>
                  <a:pt x="125" y="0"/>
                </a:cubicBezTo>
                <a:cubicBezTo>
                  <a:pt x="103" y="0"/>
                  <a:pt x="82" y="4"/>
                  <a:pt x="63" y="12"/>
                </a:cubicBezTo>
                <a:cubicBezTo>
                  <a:pt x="43" y="20"/>
                  <a:pt x="28" y="31"/>
                  <a:pt x="17" y="44"/>
                </a:cubicBezTo>
                <a:cubicBezTo>
                  <a:pt x="6" y="58"/>
                  <a:pt x="0" y="73"/>
                  <a:pt x="0" y="89"/>
                </a:cubicBezTo>
                <a:cubicBezTo>
                  <a:pt x="0" y="103"/>
                  <a:pt x="4" y="116"/>
                  <a:pt x="13" y="128"/>
                </a:cubicBezTo>
                <a:cubicBezTo>
                  <a:pt x="21" y="141"/>
                  <a:pt x="33" y="151"/>
                  <a:pt x="47" y="159"/>
                </a:cubicBezTo>
                <a:cubicBezTo>
                  <a:pt x="46" y="163"/>
                  <a:pt x="45" y="166"/>
                  <a:pt x="44" y="170"/>
                </a:cubicBezTo>
                <a:cubicBezTo>
                  <a:pt x="42" y="173"/>
                  <a:pt x="41" y="176"/>
                  <a:pt x="40" y="178"/>
                </a:cubicBezTo>
                <a:cubicBezTo>
                  <a:pt x="39" y="180"/>
                  <a:pt x="37" y="182"/>
                  <a:pt x="36" y="185"/>
                </a:cubicBezTo>
                <a:cubicBezTo>
                  <a:pt x="34" y="188"/>
                  <a:pt x="32" y="190"/>
                  <a:pt x="31" y="191"/>
                </a:cubicBezTo>
                <a:cubicBezTo>
                  <a:pt x="30" y="192"/>
                  <a:pt x="29" y="193"/>
                  <a:pt x="26" y="196"/>
                </a:cubicBezTo>
                <a:cubicBezTo>
                  <a:pt x="24" y="198"/>
                  <a:pt x="23" y="200"/>
                  <a:pt x="22" y="201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19" y="204"/>
                  <a:pt x="19" y="204"/>
                  <a:pt x="19" y="204"/>
                </a:cubicBezTo>
                <a:cubicBezTo>
                  <a:pt x="18" y="206"/>
                  <a:pt x="18" y="206"/>
                  <a:pt x="18" y="206"/>
                </a:cubicBezTo>
                <a:cubicBezTo>
                  <a:pt x="18" y="207"/>
                  <a:pt x="18" y="207"/>
                  <a:pt x="18" y="207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20" y="213"/>
                  <a:pt x="20" y="213"/>
                  <a:pt x="20" y="213"/>
                </a:cubicBezTo>
                <a:cubicBezTo>
                  <a:pt x="24" y="214"/>
                  <a:pt x="24" y="214"/>
                  <a:pt x="24" y="214"/>
                </a:cubicBezTo>
                <a:cubicBezTo>
                  <a:pt x="25" y="214"/>
                  <a:pt x="25" y="214"/>
                  <a:pt x="25" y="214"/>
                </a:cubicBezTo>
                <a:cubicBezTo>
                  <a:pt x="31" y="214"/>
                  <a:pt x="36" y="212"/>
                  <a:pt x="41" y="211"/>
                </a:cubicBezTo>
                <a:cubicBezTo>
                  <a:pt x="65" y="205"/>
                  <a:pt x="87" y="194"/>
                  <a:pt x="105" y="177"/>
                </a:cubicBezTo>
                <a:cubicBezTo>
                  <a:pt x="112" y="178"/>
                  <a:pt x="119" y="179"/>
                  <a:pt x="125" y="179"/>
                </a:cubicBezTo>
                <a:cubicBezTo>
                  <a:pt x="148" y="179"/>
                  <a:pt x="169" y="175"/>
                  <a:pt x="188" y="167"/>
                </a:cubicBezTo>
                <a:cubicBezTo>
                  <a:pt x="207" y="159"/>
                  <a:pt x="223" y="148"/>
                  <a:pt x="234" y="134"/>
                </a:cubicBezTo>
                <a:cubicBezTo>
                  <a:pt x="245" y="120"/>
                  <a:pt x="250" y="105"/>
                  <a:pt x="250" y="89"/>
                </a:cubicBezTo>
                <a:cubicBezTo>
                  <a:pt x="250" y="73"/>
                  <a:pt x="245" y="58"/>
                  <a:pt x="234" y="44"/>
                </a:cubicBezTo>
                <a:cubicBezTo>
                  <a:pt x="223" y="31"/>
                  <a:pt x="207" y="20"/>
                  <a:pt x="188" y="12"/>
                </a:cubicBezTo>
                <a:close/>
                <a:moveTo>
                  <a:pt x="218" y="54"/>
                </a:moveTo>
                <a:cubicBezTo>
                  <a:pt x="228" y="65"/>
                  <a:pt x="233" y="76"/>
                  <a:pt x="233" y="89"/>
                </a:cubicBezTo>
                <a:cubicBezTo>
                  <a:pt x="233" y="102"/>
                  <a:pt x="228" y="114"/>
                  <a:pt x="218" y="125"/>
                </a:cubicBezTo>
                <a:cubicBezTo>
                  <a:pt x="208" y="136"/>
                  <a:pt x="195" y="144"/>
                  <a:pt x="179" y="151"/>
                </a:cubicBezTo>
                <a:cubicBezTo>
                  <a:pt x="162" y="157"/>
                  <a:pt x="144" y="161"/>
                  <a:pt x="125" y="161"/>
                </a:cubicBezTo>
                <a:cubicBezTo>
                  <a:pt x="120" y="161"/>
                  <a:pt x="114" y="160"/>
                  <a:pt x="107" y="160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82" y="174"/>
                  <a:pt x="69" y="182"/>
                  <a:pt x="55" y="188"/>
                </a:cubicBezTo>
                <a:cubicBezTo>
                  <a:pt x="59" y="180"/>
                  <a:pt x="62" y="172"/>
                  <a:pt x="65" y="164"/>
                </a:cubicBezTo>
                <a:cubicBezTo>
                  <a:pt x="68" y="150"/>
                  <a:pt x="68" y="150"/>
                  <a:pt x="68" y="150"/>
                </a:cubicBezTo>
                <a:cubicBezTo>
                  <a:pt x="56" y="143"/>
                  <a:pt x="56" y="143"/>
                  <a:pt x="56" y="143"/>
                </a:cubicBezTo>
                <a:cubicBezTo>
                  <a:pt x="44" y="137"/>
                  <a:pt x="35" y="128"/>
                  <a:pt x="28" y="119"/>
                </a:cubicBezTo>
                <a:cubicBezTo>
                  <a:pt x="21" y="110"/>
                  <a:pt x="18" y="100"/>
                  <a:pt x="18" y="89"/>
                </a:cubicBezTo>
                <a:cubicBezTo>
                  <a:pt x="18" y="76"/>
                  <a:pt x="23" y="65"/>
                  <a:pt x="33" y="54"/>
                </a:cubicBezTo>
                <a:cubicBezTo>
                  <a:pt x="42" y="43"/>
                  <a:pt x="56" y="34"/>
                  <a:pt x="72" y="27"/>
                </a:cubicBezTo>
                <a:cubicBezTo>
                  <a:pt x="89" y="21"/>
                  <a:pt x="106" y="18"/>
                  <a:pt x="125" y="18"/>
                </a:cubicBezTo>
                <a:cubicBezTo>
                  <a:pt x="144" y="18"/>
                  <a:pt x="162" y="21"/>
                  <a:pt x="179" y="27"/>
                </a:cubicBezTo>
                <a:cubicBezTo>
                  <a:pt x="195" y="34"/>
                  <a:pt x="208" y="43"/>
                  <a:pt x="218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2" name="Freeform 11" descr="ThumbsUpOutline Icon"/>
          <p:cNvSpPr>
            <a:spLocks noEditPoints="1"/>
          </p:cNvSpPr>
          <p:nvPr/>
        </p:nvSpPr>
        <p:spPr bwMode="auto">
          <a:xfrm>
            <a:off x="625994" y="3832688"/>
            <a:ext cx="535788" cy="580502"/>
          </a:xfrm>
          <a:custGeom>
            <a:avLst/>
            <a:gdLst>
              <a:gd name="T0" fmla="*/ 289 w 347"/>
              <a:gd name="T1" fmla="*/ 116 h 376"/>
              <a:gd name="T2" fmla="*/ 260 w 347"/>
              <a:gd name="T3" fmla="*/ 72 h 376"/>
              <a:gd name="T4" fmla="*/ 229 w 347"/>
              <a:gd name="T5" fmla="*/ 8 h 376"/>
              <a:gd name="T6" fmla="*/ 175 w 347"/>
              <a:gd name="T7" fmla="*/ 9 h 376"/>
              <a:gd name="T8" fmla="*/ 154 w 347"/>
              <a:gd name="T9" fmla="*/ 62 h 376"/>
              <a:gd name="T10" fmla="*/ 122 w 347"/>
              <a:gd name="T11" fmla="*/ 110 h 376"/>
              <a:gd name="T12" fmla="*/ 29 w 347"/>
              <a:gd name="T13" fmla="*/ 145 h 376"/>
              <a:gd name="T14" fmla="*/ 0 w 347"/>
              <a:gd name="T15" fmla="*/ 174 h 376"/>
              <a:gd name="T16" fmla="*/ 9 w 347"/>
              <a:gd name="T17" fmla="*/ 338 h 376"/>
              <a:gd name="T18" fmla="*/ 94 w 347"/>
              <a:gd name="T19" fmla="*/ 347 h 376"/>
              <a:gd name="T20" fmla="*/ 174 w 347"/>
              <a:gd name="T21" fmla="*/ 371 h 376"/>
              <a:gd name="T22" fmla="*/ 238 w 347"/>
              <a:gd name="T23" fmla="*/ 376 h 376"/>
              <a:gd name="T24" fmla="*/ 297 w 347"/>
              <a:gd name="T25" fmla="*/ 357 h 376"/>
              <a:gd name="T26" fmla="*/ 330 w 347"/>
              <a:gd name="T27" fmla="*/ 268 h 376"/>
              <a:gd name="T28" fmla="*/ 338 w 347"/>
              <a:gd name="T29" fmla="*/ 226 h 376"/>
              <a:gd name="T30" fmla="*/ 347 w 347"/>
              <a:gd name="T31" fmla="*/ 173 h 376"/>
              <a:gd name="T32" fmla="*/ 313 w 347"/>
              <a:gd name="T33" fmla="*/ 192 h 376"/>
              <a:gd name="T34" fmla="*/ 307 w 347"/>
              <a:gd name="T35" fmla="*/ 213 h 376"/>
              <a:gd name="T36" fmla="*/ 297 w 347"/>
              <a:gd name="T37" fmla="*/ 252 h 376"/>
              <a:gd name="T38" fmla="*/ 297 w 347"/>
              <a:gd name="T39" fmla="*/ 285 h 376"/>
              <a:gd name="T40" fmla="*/ 287 w 347"/>
              <a:gd name="T41" fmla="*/ 309 h 376"/>
              <a:gd name="T42" fmla="*/ 217 w 347"/>
              <a:gd name="T43" fmla="*/ 347 h 376"/>
              <a:gd name="T44" fmla="*/ 133 w 347"/>
              <a:gd name="T45" fmla="*/ 328 h 376"/>
              <a:gd name="T46" fmla="*/ 117 w 347"/>
              <a:gd name="T47" fmla="*/ 323 h 376"/>
              <a:gd name="T48" fmla="*/ 101 w 347"/>
              <a:gd name="T49" fmla="*/ 319 h 376"/>
              <a:gd name="T50" fmla="*/ 87 w 347"/>
              <a:gd name="T51" fmla="*/ 318 h 376"/>
              <a:gd name="T52" fmla="*/ 94 w 347"/>
              <a:gd name="T53" fmla="*/ 174 h 376"/>
              <a:gd name="T54" fmla="*/ 111 w 347"/>
              <a:gd name="T55" fmla="*/ 165 h 376"/>
              <a:gd name="T56" fmla="*/ 129 w 347"/>
              <a:gd name="T57" fmla="*/ 147 h 376"/>
              <a:gd name="T58" fmla="*/ 144 w 347"/>
              <a:gd name="T59" fmla="*/ 129 h 376"/>
              <a:gd name="T60" fmla="*/ 166 w 347"/>
              <a:gd name="T61" fmla="*/ 101 h 376"/>
              <a:gd name="T62" fmla="*/ 187 w 347"/>
              <a:gd name="T63" fmla="*/ 48 h 376"/>
              <a:gd name="T64" fmla="*/ 224 w 347"/>
              <a:gd name="T65" fmla="*/ 40 h 376"/>
              <a:gd name="T66" fmla="*/ 221 w 347"/>
              <a:gd name="T67" fmla="*/ 109 h 376"/>
              <a:gd name="T68" fmla="*/ 289 w 347"/>
              <a:gd name="T69" fmla="*/ 145 h 376"/>
              <a:gd name="T70" fmla="*/ 318 w 347"/>
              <a:gd name="T71" fmla="*/ 174 h 376"/>
              <a:gd name="T72" fmla="*/ 44 w 347"/>
              <a:gd name="T73" fmla="*/ 318 h 376"/>
              <a:gd name="T74" fmla="*/ 29 w 347"/>
              <a:gd name="T75" fmla="*/ 303 h 376"/>
              <a:gd name="T76" fmla="*/ 44 w 347"/>
              <a:gd name="T77" fmla="*/ 289 h 376"/>
              <a:gd name="T78" fmla="*/ 58 w 347"/>
              <a:gd name="T79" fmla="*/ 303 h 376"/>
              <a:gd name="T80" fmla="*/ 44 w 347"/>
              <a:gd name="T81" fmla="*/ 3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7" h="376">
                <a:moveTo>
                  <a:pt x="330" y="133"/>
                </a:moveTo>
                <a:cubicBezTo>
                  <a:pt x="318" y="122"/>
                  <a:pt x="305" y="116"/>
                  <a:pt x="289" y="116"/>
                </a:cubicBezTo>
                <a:cubicBezTo>
                  <a:pt x="249" y="116"/>
                  <a:pt x="249" y="116"/>
                  <a:pt x="249" y="116"/>
                </a:cubicBezTo>
                <a:cubicBezTo>
                  <a:pt x="257" y="101"/>
                  <a:pt x="260" y="86"/>
                  <a:pt x="260" y="72"/>
                </a:cubicBezTo>
                <a:cubicBezTo>
                  <a:pt x="260" y="55"/>
                  <a:pt x="258" y="41"/>
                  <a:pt x="252" y="31"/>
                </a:cubicBezTo>
                <a:cubicBezTo>
                  <a:pt x="247" y="20"/>
                  <a:pt x="239" y="13"/>
                  <a:pt x="229" y="8"/>
                </a:cubicBezTo>
                <a:cubicBezTo>
                  <a:pt x="219" y="3"/>
                  <a:pt x="208" y="0"/>
                  <a:pt x="195" y="0"/>
                </a:cubicBezTo>
                <a:cubicBezTo>
                  <a:pt x="188" y="0"/>
                  <a:pt x="181" y="3"/>
                  <a:pt x="175" y="9"/>
                </a:cubicBezTo>
                <a:cubicBezTo>
                  <a:pt x="169" y="15"/>
                  <a:pt x="164" y="23"/>
                  <a:pt x="161" y="33"/>
                </a:cubicBezTo>
                <a:cubicBezTo>
                  <a:pt x="158" y="43"/>
                  <a:pt x="156" y="52"/>
                  <a:pt x="154" y="62"/>
                </a:cubicBezTo>
                <a:cubicBezTo>
                  <a:pt x="152" y="71"/>
                  <a:pt x="150" y="77"/>
                  <a:pt x="146" y="81"/>
                </a:cubicBezTo>
                <a:cubicBezTo>
                  <a:pt x="139" y="89"/>
                  <a:pt x="131" y="98"/>
                  <a:pt x="122" y="110"/>
                </a:cubicBezTo>
                <a:cubicBezTo>
                  <a:pt x="107" y="129"/>
                  <a:pt x="96" y="141"/>
                  <a:pt x="91" y="145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1" y="145"/>
                  <a:pt x="14" y="147"/>
                  <a:pt x="9" y="153"/>
                </a:cubicBezTo>
                <a:cubicBezTo>
                  <a:pt x="3" y="159"/>
                  <a:pt x="0" y="166"/>
                  <a:pt x="0" y="174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6"/>
                  <a:pt x="3" y="333"/>
                  <a:pt x="9" y="338"/>
                </a:cubicBezTo>
                <a:cubicBezTo>
                  <a:pt x="14" y="344"/>
                  <a:pt x="21" y="347"/>
                  <a:pt x="29" y="347"/>
                </a:cubicBezTo>
                <a:cubicBezTo>
                  <a:pt x="94" y="347"/>
                  <a:pt x="94" y="347"/>
                  <a:pt x="94" y="347"/>
                </a:cubicBezTo>
                <a:cubicBezTo>
                  <a:pt x="98" y="347"/>
                  <a:pt x="108" y="350"/>
                  <a:pt x="125" y="356"/>
                </a:cubicBezTo>
                <a:cubicBezTo>
                  <a:pt x="144" y="362"/>
                  <a:pt x="160" y="367"/>
                  <a:pt x="174" y="371"/>
                </a:cubicBezTo>
                <a:cubicBezTo>
                  <a:pt x="188" y="374"/>
                  <a:pt x="202" y="376"/>
                  <a:pt x="217" y="376"/>
                </a:cubicBezTo>
                <a:cubicBezTo>
                  <a:pt x="238" y="376"/>
                  <a:pt x="238" y="376"/>
                  <a:pt x="238" y="376"/>
                </a:cubicBezTo>
                <a:cubicBezTo>
                  <a:pt x="246" y="376"/>
                  <a:pt x="246" y="376"/>
                  <a:pt x="246" y="376"/>
                </a:cubicBezTo>
                <a:cubicBezTo>
                  <a:pt x="267" y="376"/>
                  <a:pt x="284" y="370"/>
                  <a:pt x="297" y="357"/>
                </a:cubicBezTo>
                <a:cubicBezTo>
                  <a:pt x="310" y="345"/>
                  <a:pt x="317" y="329"/>
                  <a:pt x="316" y="308"/>
                </a:cubicBezTo>
                <a:cubicBezTo>
                  <a:pt x="325" y="296"/>
                  <a:pt x="330" y="283"/>
                  <a:pt x="330" y="268"/>
                </a:cubicBezTo>
                <a:cubicBezTo>
                  <a:pt x="330" y="265"/>
                  <a:pt x="330" y="261"/>
                  <a:pt x="329" y="258"/>
                </a:cubicBezTo>
                <a:cubicBezTo>
                  <a:pt x="335" y="248"/>
                  <a:pt x="338" y="237"/>
                  <a:pt x="338" y="226"/>
                </a:cubicBezTo>
                <a:cubicBezTo>
                  <a:pt x="338" y="220"/>
                  <a:pt x="337" y="215"/>
                  <a:pt x="336" y="210"/>
                </a:cubicBezTo>
                <a:cubicBezTo>
                  <a:pt x="343" y="199"/>
                  <a:pt x="347" y="187"/>
                  <a:pt x="347" y="173"/>
                </a:cubicBezTo>
                <a:cubicBezTo>
                  <a:pt x="347" y="158"/>
                  <a:pt x="341" y="144"/>
                  <a:pt x="330" y="133"/>
                </a:cubicBezTo>
                <a:close/>
                <a:moveTo>
                  <a:pt x="313" y="192"/>
                </a:moveTo>
                <a:cubicBezTo>
                  <a:pt x="310" y="199"/>
                  <a:pt x="306" y="202"/>
                  <a:pt x="301" y="202"/>
                </a:cubicBezTo>
                <a:cubicBezTo>
                  <a:pt x="303" y="205"/>
                  <a:pt x="305" y="209"/>
                  <a:pt x="307" y="213"/>
                </a:cubicBezTo>
                <a:cubicBezTo>
                  <a:pt x="308" y="218"/>
                  <a:pt x="309" y="222"/>
                  <a:pt x="309" y="226"/>
                </a:cubicBezTo>
                <a:cubicBezTo>
                  <a:pt x="309" y="236"/>
                  <a:pt x="305" y="245"/>
                  <a:pt x="297" y="252"/>
                </a:cubicBezTo>
                <a:cubicBezTo>
                  <a:pt x="300" y="257"/>
                  <a:pt x="301" y="263"/>
                  <a:pt x="301" y="268"/>
                </a:cubicBezTo>
                <a:cubicBezTo>
                  <a:pt x="301" y="274"/>
                  <a:pt x="300" y="279"/>
                  <a:pt x="297" y="285"/>
                </a:cubicBezTo>
                <a:cubicBezTo>
                  <a:pt x="294" y="290"/>
                  <a:pt x="291" y="294"/>
                  <a:pt x="286" y="296"/>
                </a:cubicBezTo>
                <a:cubicBezTo>
                  <a:pt x="287" y="301"/>
                  <a:pt x="287" y="305"/>
                  <a:pt x="287" y="309"/>
                </a:cubicBezTo>
                <a:cubicBezTo>
                  <a:pt x="287" y="334"/>
                  <a:pt x="273" y="347"/>
                  <a:pt x="244" y="347"/>
                </a:cubicBezTo>
                <a:cubicBezTo>
                  <a:pt x="217" y="347"/>
                  <a:pt x="217" y="347"/>
                  <a:pt x="217" y="347"/>
                </a:cubicBezTo>
                <a:cubicBezTo>
                  <a:pt x="197" y="347"/>
                  <a:pt x="171" y="341"/>
                  <a:pt x="140" y="330"/>
                </a:cubicBezTo>
                <a:cubicBezTo>
                  <a:pt x="139" y="330"/>
                  <a:pt x="137" y="329"/>
                  <a:pt x="133" y="328"/>
                </a:cubicBezTo>
                <a:cubicBezTo>
                  <a:pt x="130" y="327"/>
                  <a:pt x="127" y="326"/>
                  <a:pt x="125" y="325"/>
                </a:cubicBezTo>
                <a:cubicBezTo>
                  <a:pt x="124" y="325"/>
                  <a:pt x="121" y="324"/>
                  <a:pt x="117" y="323"/>
                </a:cubicBezTo>
                <a:cubicBezTo>
                  <a:pt x="114" y="321"/>
                  <a:pt x="111" y="321"/>
                  <a:pt x="109" y="320"/>
                </a:cubicBezTo>
                <a:cubicBezTo>
                  <a:pt x="101" y="319"/>
                  <a:pt x="101" y="319"/>
                  <a:pt x="101" y="319"/>
                </a:cubicBezTo>
                <a:cubicBezTo>
                  <a:pt x="94" y="318"/>
                  <a:pt x="94" y="318"/>
                  <a:pt x="94" y="318"/>
                </a:cubicBezTo>
                <a:cubicBezTo>
                  <a:pt x="87" y="318"/>
                  <a:pt x="87" y="318"/>
                  <a:pt x="87" y="318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20" y="157"/>
                  <a:pt x="120" y="157"/>
                  <a:pt x="120" y="157"/>
                </a:cubicBezTo>
                <a:cubicBezTo>
                  <a:pt x="123" y="155"/>
                  <a:pt x="126" y="151"/>
                  <a:pt x="129" y="147"/>
                </a:cubicBezTo>
                <a:cubicBezTo>
                  <a:pt x="132" y="144"/>
                  <a:pt x="135" y="140"/>
                  <a:pt x="137" y="138"/>
                </a:cubicBezTo>
                <a:cubicBezTo>
                  <a:pt x="139" y="136"/>
                  <a:pt x="141" y="132"/>
                  <a:pt x="144" y="129"/>
                </a:cubicBezTo>
                <a:cubicBezTo>
                  <a:pt x="147" y="125"/>
                  <a:pt x="148" y="123"/>
                  <a:pt x="149" y="122"/>
                </a:cubicBezTo>
                <a:cubicBezTo>
                  <a:pt x="157" y="112"/>
                  <a:pt x="163" y="105"/>
                  <a:pt x="166" y="101"/>
                </a:cubicBezTo>
                <a:cubicBezTo>
                  <a:pt x="173" y="95"/>
                  <a:pt x="177" y="87"/>
                  <a:pt x="180" y="77"/>
                </a:cubicBezTo>
                <a:cubicBezTo>
                  <a:pt x="183" y="67"/>
                  <a:pt x="185" y="57"/>
                  <a:pt x="187" y="48"/>
                </a:cubicBezTo>
                <a:cubicBezTo>
                  <a:pt x="188" y="39"/>
                  <a:pt x="191" y="33"/>
                  <a:pt x="195" y="29"/>
                </a:cubicBezTo>
                <a:cubicBezTo>
                  <a:pt x="210" y="29"/>
                  <a:pt x="219" y="33"/>
                  <a:pt x="224" y="40"/>
                </a:cubicBezTo>
                <a:cubicBezTo>
                  <a:pt x="229" y="47"/>
                  <a:pt x="231" y="58"/>
                  <a:pt x="231" y="72"/>
                </a:cubicBezTo>
                <a:cubicBezTo>
                  <a:pt x="231" y="81"/>
                  <a:pt x="228" y="93"/>
                  <a:pt x="221" y="109"/>
                </a:cubicBezTo>
                <a:cubicBezTo>
                  <a:pt x="213" y="124"/>
                  <a:pt x="210" y="136"/>
                  <a:pt x="210" y="145"/>
                </a:cubicBezTo>
                <a:cubicBezTo>
                  <a:pt x="289" y="145"/>
                  <a:pt x="289" y="145"/>
                  <a:pt x="289" y="145"/>
                </a:cubicBezTo>
                <a:cubicBezTo>
                  <a:pt x="297" y="145"/>
                  <a:pt x="303" y="148"/>
                  <a:pt x="309" y="153"/>
                </a:cubicBezTo>
                <a:cubicBezTo>
                  <a:pt x="315" y="159"/>
                  <a:pt x="318" y="166"/>
                  <a:pt x="318" y="174"/>
                </a:cubicBezTo>
                <a:cubicBezTo>
                  <a:pt x="318" y="179"/>
                  <a:pt x="316" y="185"/>
                  <a:pt x="313" y="192"/>
                </a:cubicBezTo>
                <a:close/>
                <a:moveTo>
                  <a:pt x="44" y="318"/>
                </a:moveTo>
                <a:cubicBezTo>
                  <a:pt x="40" y="318"/>
                  <a:pt x="36" y="316"/>
                  <a:pt x="34" y="314"/>
                </a:cubicBezTo>
                <a:cubicBezTo>
                  <a:pt x="31" y="311"/>
                  <a:pt x="29" y="307"/>
                  <a:pt x="29" y="303"/>
                </a:cubicBezTo>
                <a:cubicBezTo>
                  <a:pt x="29" y="300"/>
                  <a:pt x="31" y="296"/>
                  <a:pt x="34" y="293"/>
                </a:cubicBezTo>
                <a:cubicBezTo>
                  <a:pt x="36" y="290"/>
                  <a:pt x="40" y="289"/>
                  <a:pt x="44" y="289"/>
                </a:cubicBezTo>
                <a:cubicBezTo>
                  <a:pt x="48" y="289"/>
                  <a:pt x="51" y="290"/>
                  <a:pt x="54" y="293"/>
                </a:cubicBezTo>
                <a:cubicBezTo>
                  <a:pt x="57" y="296"/>
                  <a:pt x="58" y="300"/>
                  <a:pt x="58" y="303"/>
                </a:cubicBezTo>
                <a:cubicBezTo>
                  <a:pt x="58" y="307"/>
                  <a:pt x="57" y="311"/>
                  <a:pt x="54" y="314"/>
                </a:cubicBezTo>
                <a:cubicBezTo>
                  <a:pt x="51" y="316"/>
                  <a:pt x="48" y="318"/>
                  <a:pt x="44" y="3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Freeform 12" descr="Child Icon"/>
          <p:cNvSpPr>
            <a:spLocks noEditPoints="1"/>
          </p:cNvSpPr>
          <p:nvPr/>
        </p:nvSpPr>
        <p:spPr bwMode="auto">
          <a:xfrm>
            <a:off x="625994" y="2198025"/>
            <a:ext cx="434045" cy="610008"/>
          </a:xfrm>
          <a:custGeom>
            <a:avLst/>
            <a:gdLst>
              <a:gd name="T0" fmla="*/ 47 w 94"/>
              <a:gd name="T1" fmla="*/ 0 h 132"/>
              <a:gd name="T2" fmla="*/ 34 w 94"/>
              <a:gd name="T3" fmla="*/ 6 h 132"/>
              <a:gd name="T4" fmla="*/ 29 w 94"/>
              <a:gd name="T5" fmla="*/ 18 h 132"/>
              <a:gd name="T6" fmla="*/ 34 w 94"/>
              <a:gd name="T7" fmla="*/ 31 h 132"/>
              <a:gd name="T8" fmla="*/ 47 w 94"/>
              <a:gd name="T9" fmla="*/ 37 h 132"/>
              <a:gd name="T10" fmla="*/ 60 w 94"/>
              <a:gd name="T11" fmla="*/ 31 h 132"/>
              <a:gd name="T12" fmla="*/ 65 w 94"/>
              <a:gd name="T13" fmla="*/ 18 h 132"/>
              <a:gd name="T14" fmla="*/ 60 w 94"/>
              <a:gd name="T15" fmla="*/ 6 h 132"/>
              <a:gd name="T16" fmla="*/ 47 w 94"/>
              <a:gd name="T17" fmla="*/ 0 h 132"/>
              <a:gd name="T18" fmla="*/ 94 w 94"/>
              <a:gd name="T19" fmla="*/ 26 h 132"/>
              <a:gd name="T20" fmla="*/ 92 w 94"/>
              <a:gd name="T21" fmla="*/ 21 h 132"/>
              <a:gd name="T22" fmla="*/ 86 w 94"/>
              <a:gd name="T23" fmla="*/ 18 h 132"/>
              <a:gd name="T24" fmla="*/ 80 w 94"/>
              <a:gd name="T25" fmla="*/ 21 h 132"/>
              <a:gd name="T26" fmla="*/ 62 w 94"/>
              <a:gd name="T27" fmla="*/ 39 h 132"/>
              <a:gd name="T28" fmla="*/ 32 w 94"/>
              <a:gd name="T29" fmla="*/ 39 h 132"/>
              <a:gd name="T30" fmla="*/ 13 w 94"/>
              <a:gd name="T31" fmla="*/ 21 h 132"/>
              <a:gd name="T32" fmla="*/ 8 w 94"/>
              <a:gd name="T33" fmla="*/ 18 h 132"/>
              <a:gd name="T34" fmla="*/ 2 w 94"/>
              <a:gd name="T35" fmla="*/ 21 h 132"/>
              <a:gd name="T36" fmla="*/ 0 w 94"/>
              <a:gd name="T37" fmla="*/ 26 h 132"/>
              <a:gd name="T38" fmla="*/ 2 w 94"/>
              <a:gd name="T39" fmla="*/ 32 h 132"/>
              <a:gd name="T40" fmla="*/ 26 w 94"/>
              <a:gd name="T41" fmla="*/ 55 h 132"/>
              <a:gd name="T42" fmla="*/ 26 w 94"/>
              <a:gd name="T43" fmla="*/ 123 h 132"/>
              <a:gd name="T44" fmla="*/ 29 w 94"/>
              <a:gd name="T45" fmla="*/ 129 h 132"/>
              <a:gd name="T46" fmla="*/ 35 w 94"/>
              <a:gd name="T47" fmla="*/ 132 h 132"/>
              <a:gd name="T48" fmla="*/ 42 w 94"/>
              <a:gd name="T49" fmla="*/ 129 h 132"/>
              <a:gd name="T50" fmla="*/ 44 w 94"/>
              <a:gd name="T51" fmla="*/ 123 h 132"/>
              <a:gd name="T52" fmla="*/ 44 w 94"/>
              <a:gd name="T53" fmla="*/ 91 h 132"/>
              <a:gd name="T54" fmla="*/ 50 w 94"/>
              <a:gd name="T55" fmla="*/ 91 h 132"/>
              <a:gd name="T56" fmla="*/ 50 w 94"/>
              <a:gd name="T57" fmla="*/ 123 h 132"/>
              <a:gd name="T58" fmla="*/ 52 w 94"/>
              <a:gd name="T59" fmla="*/ 129 h 132"/>
              <a:gd name="T60" fmla="*/ 59 w 94"/>
              <a:gd name="T61" fmla="*/ 132 h 132"/>
              <a:gd name="T62" fmla="*/ 65 w 94"/>
              <a:gd name="T63" fmla="*/ 129 h 132"/>
              <a:gd name="T64" fmla="*/ 68 w 94"/>
              <a:gd name="T65" fmla="*/ 123 h 132"/>
              <a:gd name="T66" fmla="*/ 68 w 94"/>
              <a:gd name="T67" fmla="*/ 55 h 132"/>
              <a:gd name="T68" fmla="*/ 92 w 94"/>
              <a:gd name="T69" fmla="*/ 32 h 132"/>
              <a:gd name="T70" fmla="*/ 94 w 94"/>
              <a:gd name="T71" fmla="*/ 2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" h="132">
                <a:moveTo>
                  <a:pt x="47" y="0"/>
                </a:moveTo>
                <a:cubicBezTo>
                  <a:pt x="42" y="0"/>
                  <a:pt x="38" y="2"/>
                  <a:pt x="34" y="6"/>
                </a:cubicBezTo>
                <a:cubicBezTo>
                  <a:pt x="30" y="9"/>
                  <a:pt x="29" y="13"/>
                  <a:pt x="29" y="18"/>
                </a:cubicBezTo>
                <a:cubicBezTo>
                  <a:pt x="29" y="23"/>
                  <a:pt x="30" y="28"/>
                  <a:pt x="34" y="31"/>
                </a:cubicBezTo>
                <a:cubicBezTo>
                  <a:pt x="38" y="35"/>
                  <a:pt x="42" y="37"/>
                  <a:pt x="47" y="37"/>
                </a:cubicBezTo>
                <a:cubicBezTo>
                  <a:pt x="52" y="37"/>
                  <a:pt x="56" y="35"/>
                  <a:pt x="60" y="31"/>
                </a:cubicBezTo>
                <a:cubicBezTo>
                  <a:pt x="63" y="28"/>
                  <a:pt x="65" y="23"/>
                  <a:pt x="65" y="18"/>
                </a:cubicBezTo>
                <a:cubicBezTo>
                  <a:pt x="65" y="13"/>
                  <a:pt x="63" y="9"/>
                  <a:pt x="60" y="6"/>
                </a:cubicBezTo>
                <a:cubicBezTo>
                  <a:pt x="56" y="2"/>
                  <a:pt x="52" y="0"/>
                  <a:pt x="47" y="0"/>
                </a:cubicBezTo>
                <a:close/>
                <a:moveTo>
                  <a:pt x="94" y="26"/>
                </a:moveTo>
                <a:cubicBezTo>
                  <a:pt x="94" y="24"/>
                  <a:pt x="93" y="22"/>
                  <a:pt x="92" y="21"/>
                </a:cubicBezTo>
                <a:cubicBezTo>
                  <a:pt x="90" y="19"/>
                  <a:pt x="88" y="18"/>
                  <a:pt x="86" y="18"/>
                </a:cubicBezTo>
                <a:cubicBezTo>
                  <a:pt x="84" y="18"/>
                  <a:pt x="82" y="19"/>
                  <a:pt x="80" y="21"/>
                </a:cubicBezTo>
                <a:cubicBezTo>
                  <a:pt x="62" y="39"/>
                  <a:pt x="62" y="39"/>
                  <a:pt x="6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19"/>
                  <a:pt x="10" y="18"/>
                  <a:pt x="8" y="18"/>
                </a:cubicBezTo>
                <a:cubicBezTo>
                  <a:pt x="6" y="18"/>
                  <a:pt x="4" y="19"/>
                  <a:pt x="2" y="21"/>
                </a:cubicBezTo>
                <a:cubicBezTo>
                  <a:pt x="1" y="22"/>
                  <a:pt x="0" y="24"/>
                  <a:pt x="0" y="26"/>
                </a:cubicBezTo>
                <a:cubicBezTo>
                  <a:pt x="0" y="28"/>
                  <a:pt x="1" y="30"/>
                  <a:pt x="2" y="32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5"/>
                  <a:pt x="27" y="127"/>
                  <a:pt x="29" y="129"/>
                </a:cubicBezTo>
                <a:cubicBezTo>
                  <a:pt x="31" y="131"/>
                  <a:pt x="33" y="132"/>
                  <a:pt x="35" y="132"/>
                </a:cubicBezTo>
                <a:cubicBezTo>
                  <a:pt x="38" y="132"/>
                  <a:pt x="40" y="131"/>
                  <a:pt x="42" y="129"/>
                </a:cubicBezTo>
                <a:cubicBezTo>
                  <a:pt x="43" y="127"/>
                  <a:pt x="44" y="125"/>
                  <a:pt x="44" y="123"/>
                </a:cubicBezTo>
                <a:cubicBezTo>
                  <a:pt x="44" y="91"/>
                  <a:pt x="44" y="91"/>
                  <a:pt x="44" y="91"/>
                </a:cubicBezTo>
                <a:cubicBezTo>
                  <a:pt x="50" y="91"/>
                  <a:pt x="50" y="91"/>
                  <a:pt x="50" y="91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5"/>
                  <a:pt x="50" y="127"/>
                  <a:pt x="52" y="129"/>
                </a:cubicBezTo>
                <a:cubicBezTo>
                  <a:pt x="54" y="131"/>
                  <a:pt x="56" y="132"/>
                  <a:pt x="59" y="132"/>
                </a:cubicBezTo>
                <a:cubicBezTo>
                  <a:pt x="61" y="132"/>
                  <a:pt x="63" y="131"/>
                  <a:pt x="65" y="129"/>
                </a:cubicBezTo>
                <a:cubicBezTo>
                  <a:pt x="67" y="127"/>
                  <a:pt x="68" y="125"/>
                  <a:pt x="68" y="123"/>
                </a:cubicBezTo>
                <a:cubicBezTo>
                  <a:pt x="68" y="55"/>
                  <a:pt x="68" y="55"/>
                  <a:pt x="68" y="55"/>
                </a:cubicBezTo>
                <a:cubicBezTo>
                  <a:pt x="92" y="32"/>
                  <a:pt x="92" y="32"/>
                  <a:pt x="92" y="32"/>
                </a:cubicBezTo>
                <a:cubicBezTo>
                  <a:pt x="93" y="30"/>
                  <a:pt x="94" y="28"/>
                  <a:pt x="94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4" name="Freeform 13" descr="Checkbox Icon"/>
          <p:cNvSpPr>
            <a:spLocks noEditPoints="1"/>
          </p:cNvSpPr>
          <p:nvPr/>
        </p:nvSpPr>
        <p:spPr bwMode="auto">
          <a:xfrm>
            <a:off x="590282" y="5593533"/>
            <a:ext cx="571500" cy="483795"/>
          </a:xfrm>
          <a:custGeom>
            <a:avLst/>
            <a:gdLst>
              <a:gd name="T0" fmla="*/ 171 w 171"/>
              <a:gd name="T1" fmla="*/ 26 h 145"/>
              <a:gd name="T2" fmla="*/ 169 w 171"/>
              <a:gd name="T3" fmla="*/ 20 h 145"/>
              <a:gd name="T4" fmla="*/ 157 w 171"/>
              <a:gd name="T5" fmla="*/ 9 h 145"/>
              <a:gd name="T6" fmla="*/ 151 w 171"/>
              <a:gd name="T7" fmla="*/ 7 h 145"/>
              <a:gd name="T8" fmla="*/ 146 w 171"/>
              <a:gd name="T9" fmla="*/ 9 h 145"/>
              <a:gd name="T10" fmla="*/ 79 w 171"/>
              <a:gd name="T11" fmla="*/ 76 h 145"/>
              <a:gd name="T12" fmla="*/ 52 w 171"/>
              <a:gd name="T13" fmla="*/ 48 h 145"/>
              <a:gd name="T14" fmla="*/ 46 w 171"/>
              <a:gd name="T15" fmla="*/ 46 h 145"/>
              <a:gd name="T16" fmla="*/ 40 w 171"/>
              <a:gd name="T17" fmla="*/ 48 h 145"/>
              <a:gd name="T18" fmla="*/ 29 w 171"/>
              <a:gd name="T19" fmla="*/ 60 h 145"/>
              <a:gd name="T20" fmla="*/ 27 w 171"/>
              <a:gd name="T21" fmla="*/ 66 h 145"/>
              <a:gd name="T22" fmla="*/ 29 w 171"/>
              <a:gd name="T23" fmla="*/ 71 h 145"/>
              <a:gd name="T24" fmla="*/ 73 w 171"/>
              <a:gd name="T25" fmla="*/ 116 h 145"/>
              <a:gd name="T26" fmla="*/ 79 w 171"/>
              <a:gd name="T27" fmla="*/ 118 h 145"/>
              <a:gd name="T28" fmla="*/ 85 w 171"/>
              <a:gd name="T29" fmla="*/ 116 h 145"/>
              <a:gd name="T30" fmla="*/ 169 w 171"/>
              <a:gd name="T31" fmla="*/ 32 h 145"/>
              <a:gd name="T32" fmla="*/ 171 w 171"/>
              <a:gd name="T33" fmla="*/ 26 h 145"/>
              <a:gd name="T34" fmla="*/ 143 w 171"/>
              <a:gd name="T35" fmla="*/ 79 h 145"/>
              <a:gd name="T36" fmla="*/ 142 w 171"/>
              <a:gd name="T37" fmla="*/ 79 h 145"/>
              <a:gd name="T38" fmla="*/ 139 w 171"/>
              <a:gd name="T39" fmla="*/ 80 h 145"/>
              <a:gd name="T40" fmla="*/ 133 w 171"/>
              <a:gd name="T41" fmla="*/ 87 h 145"/>
              <a:gd name="T42" fmla="*/ 132 w 171"/>
              <a:gd name="T43" fmla="*/ 89 h 145"/>
              <a:gd name="T44" fmla="*/ 132 w 171"/>
              <a:gd name="T45" fmla="*/ 115 h 145"/>
              <a:gd name="T46" fmla="*/ 127 w 171"/>
              <a:gd name="T47" fmla="*/ 127 h 145"/>
              <a:gd name="T48" fmla="*/ 115 w 171"/>
              <a:gd name="T49" fmla="*/ 131 h 145"/>
              <a:gd name="T50" fmla="*/ 30 w 171"/>
              <a:gd name="T51" fmla="*/ 131 h 145"/>
              <a:gd name="T52" fmla="*/ 18 w 171"/>
              <a:gd name="T53" fmla="*/ 127 h 145"/>
              <a:gd name="T54" fmla="*/ 13 w 171"/>
              <a:gd name="T55" fmla="*/ 115 h 145"/>
              <a:gd name="T56" fmla="*/ 13 w 171"/>
              <a:gd name="T57" fmla="*/ 30 h 145"/>
              <a:gd name="T58" fmla="*/ 18 w 171"/>
              <a:gd name="T59" fmla="*/ 18 h 145"/>
              <a:gd name="T60" fmla="*/ 30 w 171"/>
              <a:gd name="T61" fmla="*/ 13 h 145"/>
              <a:gd name="T62" fmla="*/ 115 w 171"/>
              <a:gd name="T63" fmla="*/ 13 h 145"/>
              <a:gd name="T64" fmla="*/ 120 w 171"/>
              <a:gd name="T65" fmla="*/ 14 h 145"/>
              <a:gd name="T66" fmla="*/ 121 w 171"/>
              <a:gd name="T67" fmla="*/ 14 h 145"/>
              <a:gd name="T68" fmla="*/ 123 w 171"/>
              <a:gd name="T69" fmla="*/ 13 h 145"/>
              <a:gd name="T70" fmla="*/ 128 w 171"/>
              <a:gd name="T71" fmla="*/ 8 h 145"/>
              <a:gd name="T72" fmla="*/ 129 w 171"/>
              <a:gd name="T73" fmla="*/ 5 h 145"/>
              <a:gd name="T74" fmla="*/ 127 w 171"/>
              <a:gd name="T75" fmla="*/ 3 h 145"/>
              <a:gd name="T76" fmla="*/ 115 w 171"/>
              <a:gd name="T77" fmla="*/ 0 h 145"/>
              <a:gd name="T78" fmla="*/ 30 w 171"/>
              <a:gd name="T79" fmla="*/ 0 h 145"/>
              <a:gd name="T80" fmla="*/ 9 w 171"/>
              <a:gd name="T81" fmla="*/ 9 h 145"/>
              <a:gd name="T82" fmla="*/ 0 w 171"/>
              <a:gd name="T83" fmla="*/ 30 h 145"/>
              <a:gd name="T84" fmla="*/ 0 w 171"/>
              <a:gd name="T85" fmla="*/ 115 h 145"/>
              <a:gd name="T86" fmla="*/ 9 w 171"/>
              <a:gd name="T87" fmla="*/ 136 h 145"/>
              <a:gd name="T88" fmla="*/ 30 w 171"/>
              <a:gd name="T89" fmla="*/ 145 h 145"/>
              <a:gd name="T90" fmla="*/ 115 w 171"/>
              <a:gd name="T91" fmla="*/ 145 h 145"/>
              <a:gd name="T92" fmla="*/ 136 w 171"/>
              <a:gd name="T93" fmla="*/ 136 h 145"/>
              <a:gd name="T94" fmla="*/ 145 w 171"/>
              <a:gd name="T95" fmla="*/ 115 h 145"/>
              <a:gd name="T96" fmla="*/ 145 w 171"/>
              <a:gd name="T97" fmla="*/ 82 h 145"/>
              <a:gd name="T98" fmla="*/ 143 w 171"/>
              <a:gd name="T99" fmla="*/ 7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45">
                <a:moveTo>
                  <a:pt x="171" y="26"/>
                </a:moveTo>
                <a:cubicBezTo>
                  <a:pt x="171" y="24"/>
                  <a:pt x="170" y="22"/>
                  <a:pt x="169" y="20"/>
                </a:cubicBezTo>
                <a:cubicBezTo>
                  <a:pt x="157" y="9"/>
                  <a:pt x="157" y="9"/>
                  <a:pt x="157" y="9"/>
                </a:cubicBezTo>
                <a:cubicBezTo>
                  <a:pt x="156" y="7"/>
                  <a:pt x="154" y="7"/>
                  <a:pt x="151" y="7"/>
                </a:cubicBezTo>
                <a:cubicBezTo>
                  <a:pt x="149" y="7"/>
                  <a:pt x="147" y="7"/>
                  <a:pt x="146" y="9"/>
                </a:cubicBezTo>
                <a:cubicBezTo>
                  <a:pt x="79" y="76"/>
                  <a:pt x="79" y="76"/>
                  <a:pt x="79" y="76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7"/>
                  <a:pt x="49" y="46"/>
                  <a:pt x="46" y="46"/>
                </a:cubicBezTo>
                <a:cubicBezTo>
                  <a:pt x="44" y="46"/>
                  <a:pt x="42" y="47"/>
                  <a:pt x="40" y="48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1"/>
                  <a:pt x="27" y="63"/>
                  <a:pt x="27" y="66"/>
                </a:cubicBezTo>
                <a:cubicBezTo>
                  <a:pt x="27" y="68"/>
                  <a:pt x="27" y="70"/>
                  <a:pt x="29" y="7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7"/>
                  <a:pt x="77" y="118"/>
                  <a:pt x="79" y="118"/>
                </a:cubicBezTo>
                <a:cubicBezTo>
                  <a:pt x="81" y="118"/>
                  <a:pt x="83" y="117"/>
                  <a:pt x="85" y="11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0"/>
                  <a:pt x="171" y="28"/>
                  <a:pt x="171" y="26"/>
                </a:cubicBezTo>
                <a:close/>
                <a:moveTo>
                  <a:pt x="143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9"/>
                  <a:pt x="130" y="123"/>
                  <a:pt x="127" y="127"/>
                </a:cubicBezTo>
                <a:cubicBezTo>
                  <a:pt x="124" y="130"/>
                  <a:pt x="120" y="131"/>
                  <a:pt x="115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5" y="131"/>
                  <a:pt x="21" y="130"/>
                  <a:pt x="18" y="127"/>
                </a:cubicBezTo>
                <a:cubicBezTo>
                  <a:pt x="15" y="123"/>
                  <a:pt x="13" y="119"/>
                  <a:pt x="13" y="11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5"/>
                  <a:pt x="15" y="21"/>
                  <a:pt x="18" y="18"/>
                </a:cubicBezTo>
                <a:cubicBezTo>
                  <a:pt x="21" y="15"/>
                  <a:pt x="25" y="13"/>
                  <a:pt x="30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7" y="13"/>
                  <a:pt x="118" y="13"/>
                  <a:pt x="120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5"/>
                  <a:pt x="129" y="5"/>
                  <a:pt x="129" y="5"/>
                </a:cubicBezTo>
                <a:cubicBezTo>
                  <a:pt x="127" y="3"/>
                  <a:pt x="127" y="3"/>
                  <a:pt x="127" y="3"/>
                </a:cubicBezTo>
                <a:cubicBezTo>
                  <a:pt x="124" y="1"/>
                  <a:pt x="120" y="0"/>
                  <a:pt x="1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4"/>
                  <a:pt x="0" y="21"/>
                  <a:pt x="0" y="3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3" y="130"/>
                  <a:pt x="9" y="136"/>
                </a:cubicBezTo>
                <a:cubicBezTo>
                  <a:pt x="15" y="142"/>
                  <a:pt x="22" y="145"/>
                  <a:pt x="30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3" y="145"/>
                  <a:pt x="130" y="142"/>
                  <a:pt x="136" y="136"/>
                </a:cubicBezTo>
                <a:cubicBezTo>
                  <a:pt x="142" y="130"/>
                  <a:pt x="145" y="123"/>
                  <a:pt x="145" y="115"/>
                </a:cubicBezTo>
                <a:cubicBezTo>
                  <a:pt x="145" y="82"/>
                  <a:pt x="145" y="82"/>
                  <a:pt x="145" y="82"/>
                </a:cubicBezTo>
                <a:lnTo>
                  <a:pt x="143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5" name="Freeform 14" descr="Exchange Icon"/>
          <p:cNvSpPr>
            <a:spLocks noEditPoints="1"/>
          </p:cNvSpPr>
          <p:nvPr/>
        </p:nvSpPr>
        <p:spPr bwMode="auto">
          <a:xfrm>
            <a:off x="582083" y="3134804"/>
            <a:ext cx="571500" cy="430737"/>
          </a:xfrm>
          <a:custGeom>
            <a:avLst/>
            <a:gdLst>
              <a:gd name="T0" fmla="*/ 202 w 203"/>
              <a:gd name="T1" fmla="*/ 38 h 153"/>
              <a:gd name="T2" fmla="*/ 166 w 203"/>
              <a:gd name="T3" fmla="*/ 2 h 153"/>
              <a:gd name="T4" fmla="*/ 163 w 203"/>
              <a:gd name="T5" fmla="*/ 0 h 153"/>
              <a:gd name="T6" fmla="*/ 161 w 203"/>
              <a:gd name="T7" fmla="*/ 0 h 153"/>
              <a:gd name="T8" fmla="*/ 159 w 203"/>
              <a:gd name="T9" fmla="*/ 3 h 153"/>
              <a:gd name="T10" fmla="*/ 159 w 203"/>
              <a:gd name="T11" fmla="*/ 26 h 153"/>
              <a:gd name="T12" fmla="*/ 4 w 203"/>
              <a:gd name="T13" fmla="*/ 26 h 153"/>
              <a:gd name="T14" fmla="*/ 1 w 203"/>
              <a:gd name="T15" fmla="*/ 26 h 153"/>
              <a:gd name="T16" fmla="*/ 0 w 203"/>
              <a:gd name="T17" fmla="*/ 29 h 153"/>
              <a:gd name="T18" fmla="*/ 0 w 203"/>
              <a:gd name="T19" fmla="*/ 50 h 153"/>
              <a:gd name="T20" fmla="*/ 1 w 203"/>
              <a:gd name="T21" fmla="*/ 53 h 153"/>
              <a:gd name="T22" fmla="*/ 4 w 203"/>
              <a:gd name="T23" fmla="*/ 55 h 153"/>
              <a:gd name="T24" fmla="*/ 159 w 203"/>
              <a:gd name="T25" fmla="*/ 55 h 153"/>
              <a:gd name="T26" fmla="*/ 159 w 203"/>
              <a:gd name="T27" fmla="*/ 76 h 153"/>
              <a:gd name="T28" fmla="*/ 161 w 203"/>
              <a:gd name="T29" fmla="*/ 79 h 153"/>
              <a:gd name="T30" fmla="*/ 163 w 203"/>
              <a:gd name="T31" fmla="*/ 80 h 153"/>
              <a:gd name="T32" fmla="*/ 166 w 203"/>
              <a:gd name="T33" fmla="*/ 79 h 153"/>
              <a:gd name="T34" fmla="*/ 202 w 203"/>
              <a:gd name="T35" fmla="*/ 43 h 153"/>
              <a:gd name="T36" fmla="*/ 203 w 203"/>
              <a:gd name="T37" fmla="*/ 40 h 153"/>
              <a:gd name="T38" fmla="*/ 202 w 203"/>
              <a:gd name="T39" fmla="*/ 38 h 153"/>
              <a:gd name="T40" fmla="*/ 202 w 203"/>
              <a:gd name="T41" fmla="*/ 99 h 153"/>
              <a:gd name="T42" fmla="*/ 199 w 203"/>
              <a:gd name="T43" fmla="*/ 97 h 153"/>
              <a:gd name="T44" fmla="*/ 44 w 203"/>
              <a:gd name="T45" fmla="*/ 97 h 153"/>
              <a:gd name="T46" fmla="*/ 44 w 203"/>
              <a:gd name="T47" fmla="*/ 76 h 153"/>
              <a:gd name="T48" fmla="*/ 42 w 203"/>
              <a:gd name="T49" fmla="*/ 73 h 153"/>
              <a:gd name="T50" fmla="*/ 40 w 203"/>
              <a:gd name="T51" fmla="*/ 73 h 153"/>
              <a:gd name="T52" fmla="*/ 38 w 203"/>
              <a:gd name="T53" fmla="*/ 73 h 153"/>
              <a:gd name="T54" fmla="*/ 1 w 203"/>
              <a:gd name="T55" fmla="*/ 110 h 153"/>
              <a:gd name="T56" fmla="*/ 0 w 203"/>
              <a:gd name="T57" fmla="*/ 113 h 153"/>
              <a:gd name="T58" fmla="*/ 1 w 203"/>
              <a:gd name="T59" fmla="*/ 115 h 153"/>
              <a:gd name="T60" fmla="*/ 38 w 203"/>
              <a:gd name="T61" fmla="*/ 152 h 153"/>
              <a:gd name="T62" fmla="*/ 40 w 203"/>
              <a:gd name="T63" fmla="*/ 153 h 153"/>
              <a:gd name="T64" fmla="*/ 42 w 203"/>
              <a:gd name="T65" fmla="*/ 152 h 153"/>
              <a:gd name="T66" fmla="*/ 44 w 203"/>
              <a:gd name="T67" fmla="*/ 149 h 153"/>
              <a:gd name="T68" fmla="*/ 44 w 203"/>
              <a:gd name="T69" fmla="*/ 127 h 153"/>
              <a:gd name="T70" fmla="*/ 199 w 203"/>
              <a:gd name="T71" fmla="*/ 127 h 153"/>
              <a:gd name="T72" fmla="*/ 202 w 203"/>
              <a:gd name="T73" fmla="*/ 126 h 153"/>
              <a:gd name="T74" fmla="*/ 203 w 203"/>
              <a:gd name="T75" fmla="*/ 123 h 153"/>
              <a:gd name="T76" fmla="*/ 203 w 203"/>
              <a:gd name="T77" fmla="*/ 102 h 153"/>
              <a:gd name="T78" fmla="*/ 202 w 203"/>
              <a:gd name="T79" fmla="*/ 9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3" h="153">
                <a:moveTo>
                  <a:pt x="202" y="38"/>
                </a:moveTo>
                <a:lnTo>
                  <a:pt x="166" y="2"/>
                </a:lnTo>
                <a:lnTo>
                  <a:pt x="163" y="0"/>
                </a:lnTo>
                <a:lnTo>
                  <a:pt x="161" y="0"/>
                </a:lnTo>
                <a:lnTo>
                  <a:pt x="159" y="3"/>
                </a:lnTo>
                <a:lnTo>
                  <a:pt x="159" y="26"/>
                </a:lnTo>
                <a:lnTo>
                  <a:pt x="4" y="26"/>
                </a:lnTo>
                <a:lnTo>
                  <a:pt x="1" y="26"/>
                </a:lnTo>
                <a:lnTo>
                  <a:pt x="0" y="29"/>
                </a:lnTo>
                <a:lnTo>
                  <a:pt x="0" y="50"/>
                </a:lnTo>
                <a:lnTo>
                  <a:pt x="1" y="53"/>
                </a:lnTo>
                <a:lnTo>
                  <a:pt x="4" y="55"/>
                </a:lnTo>
                <a:lnTo>
                  <a:pt x="159" y="55"/>
                </a:lnTo>
                <a:lnTo>
                  <a:pt x="159" y="76"/>
                </a:lnTo>
                <a:lnTo>
                  <a:pt x="161" y="79"/>
                </a:lnTo>
                <a:lnTo>
                  <a:pt x="163" y="80"/>
                </a:lnTo>
                <a:lnTo>
                  <a:pt x="166" y="79"/>
                </a:lnTo>
                <a:lnTo>
                  <a:pt x="202" y="43"/>
                </a:lnTo>
                <a:lnTo>
                  <a:pt x="203" y="40"/>
                </a:lnTo>
                <a:lnTo>
                  <a:pt x="202" y="38"/>
                </a:lnTo>
                <a:close/>
                <a:moveTo>
                  <a:pt x="202" y="99"/>
                </a:moveTo>
                <a:lnTo>
                  <a:pt x="199" y="97"/>
                </a:lnTo>
                <a:lnTo>
                  <a:pt x="44" y="97"/>
                </a:lnTo>
                <a:lnTo>
                  <a:pt x="44" y="76"/>
                </a:lnTo>
                <a:lnTo>
                  <a:pt x="42" y="73"/>
                </a:lnTo>
                <a:lnTo>
                  <a:pt x="40" y="73"/>
                </a:lnTo>
                <a:lnTo>
                  <a:pt x="38" y="73"/>
                </a:lnTo>
                <a:lnTo>
                  <a:pt x="1" y="110"/>
                </a:lnTo>
                <a:lnTo>
                  <a:pt x="0" y="113"/>
                </a:lnTo>
                <a:lnTo>
                  <a:pt x="1" y="115"/>
                </a:lnTo>
                <a:lnTo>
                  <a:pt x="38" y="152"/>
                </a:lnTo>
                <a:lnTo>
                  <a:pt x="40" y="153"/>
                </a:lnTo>
                <a:lnTo>
                  <a:pt x="42" y="152"/>
                </a:lnTo>
                <a:lnTo>
                  <a:pt x="44" y="149"/>
                </a:lnTo>
                <a:lnTo>
                  <a:pt x="44" y="127"/>
                </a:lnTo>
                <a:lnTo>
                  <a:pt x="199" y="127"/>
                </a:lnTo>
                <a:lnTo>
                  <a:pt x="202" y="126"/>
                </a:lnTo>
                <a:lnTo>
                  <a:pt x="203" y="123"/>
                </a:lnTo>
                <a:lnTo>
                  <a:pt x="203" y="102"/>
                </a:lnTo>
                <a:lnTo>
                  <a:pt x="202" y="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6" name="Freeform 15" descr="Calendar Icon"/>
          <p:cNvSpPr>
            <a:spLocks noEditPoints="1"/>
          </p:cNvSpPr>
          <p:nvPr/>
        </p:nvSpPr>
        <p:spPr bwMode="auto">
          <a:xfrm>
            <a:off x="557267" y="4694933"/>
            <a:ext cx="571500" cy="616857"/>
          </a:xfrm>
          <a:custGeom>
            <a:avLst/>
            <a:gdLst>
              <a:gd name="T0" fmla="*/ 148 w 160"/>
              <a:gd name="T1" fmla="*/ 25 h 173"/>
              <a:gd name="T2" fmla="*/ 135 w 160"/>
              <a:gd name="T3" fmla="*/ 16 h 173"/>
              <a:gd name="T4" fmla="*/ 120 w 160"/>
              <a:gd name="T5" fmla="*/ 0 h 173"/>
              <a:gd name="T6" fmla="*/ 103 w 160"/>
              <a:gd name="T7" fmla="*/ 5 h 173"/>
              <a:gd name="T8" fmla="*/ 98 w 160"/>
              <a:gd name="T9" fmla="*/ 25 h 173"/>
              <a:gd name="T10" fmla="*/ 61 w 160"/>
              <a:gd name="T11" fmla="*/ 16 h 173"/>
              <a:gd name="T12" fmla="*/ 46 w 160"/>
              <a:gd name="T13" fmla="*/ 0 h 173"/>
              <a:gd name="T14" fmla="*/ 29 w 160"/>
              <a:gd name="T15" fmla="*/ 5 h 173"/>
              <a:gd name="T16" fmla="*/ 24 w 160"/>
              <a:gd name="T17" fmla="*/ 25 h 173"/>
              <a:gd name="T18" fmla="*/ 3 w 160"/>
              <a:gd name="T19" fmla="*/ 29 h 173"/>
              <a:gd name="T20" fmla="*/ 0 w 160"/>
              <a:gd name="T21" fmla="*/ 161 h 173"/>
              <a:gd name="T22" fmla="*/ 12 w 160"/>
              <a:gd name="T23" fmla="*/ 173 h 173"/>
              <a:gd name="T24" fmla="*/ 156 w 160"/>
              <a:gd name="T25" fmla="*/ 169 h 173"/>
              <a:gd name="T26" fmla="*/ 160 w 160"/>
              <a:gd name="T27" fmla="*/ 37 h 173"/>
              <a:gd name="T28" fmla="*/ 122 w 160"/>
              <a:gd name="T29" fmla="*/ 46 h 173"/>
              <a:gd name="T30" fmla="*/ 114 w 160"/>
              <a:gd name="T31" fmla="*/ 47 h 173"/>
              <a:gd name="T32" fmla="*/ 111 w 160"/>
              <a:gd name="T33" fmla="*/ 44 h 173"/>
              <a:gd name="T34" fmla="*/ 111 w 160"/>
              <a:gd name="T35" fmla="*/ 14 h 173"/>
              <a:gd name="T36" fmla="*/ 120 w 160"/>
              <a:gd name="T37" fmla="*/ 13 h 173"/>
              <a:gd name="T38" fmla="*/ 123 w 160"/>
              <a:gd name="T39" fmla="*/ 16 h 173"/>
              <a:gd name="T40" fmla="*/ 122 w 160"/>
              <a:gd name="T41" fmla="*/ 46 h 173"/>
              <a:gd name="T42" fmla="*/ 148 w 160"/>
              <a:gd name="T43" fmla="*/ 62 h 173"/>
              <a:gd name="T44" fmla="*/ 120 w 160"/>
              <a:gd name="T45" fmla="*/ 90 h 173"/>
              <a:gd name="T46" fmla="*/ 83 w 160"/>
              <a:gd name="T47" fmla="*/ 62 h 173"/>
              <a:gd name="T48" fmla="*/ 114 w 160"/>
              <a:gd name="T49" fmla="*/ 90 h 173"/>
              <a:gd name="T50" fmla="*/ 83 w 160"/>
              <a:gd name="T51" fmla="*/ 62 h 173"/>
              <a:gd name="T52" fmla="*/ 148 w 160"/>
              <a:gd name="T53" fmla="*/ 96 h 173"/>
              <a:gd name="T54" fmla="*/ 120 w 160"/>
              <a:gd name="T55" fmla="*/ 127 h 173"/>
              <a:gd name="T56" fmla="*/ 48 w 160"/>
              <a:gd name="T57" fmla="*/ 46 h 173"/>
              <a:gd name="T58" fmla="*/ 40 w 160"/>
              <a:gd name="T59" fmla="*/ 47 h 173"/>
              <a:gd name="T60" fmla="*/ 37 w 160"/>
              <a:gd name="T61" fmla="*/ 44 h 173"/>
              <a:gd name="T62" fmla="*/ 37 w 160"/>
              <a:gd name="T63" fmla="*/ 14 h 173"/>
              <a:gd name="T64" fmla="*/ 46 w 160"/>
              <a:gd name="T65" fmla="*/ 13 h 173"/>
              <a:gd name="T66" fmla="*/ 49 w 160"/>
              <a:gd name="T67" fmla="*/ 16 h 173"/>
              <a:gd name="T68" fmla="*/ 48 w 160"/>
              <a:gd name="T69" fmla="*/ 46 h 173"/>
              <a:gd name="T70" fmla="*/ 114 w 160"/>
              <a:gd name="T71" fmla="*/ 96 h 173"/>
              <a:gd name="T72" fmla="*/ 83 w 160"/>
              <a:gd name="T73" fmla="*/ 127 h 173"/>
              <a:gd name="T74" fmla="*/ 120 w 160"/>
              <a:gd name="T75" fmla="*/ 133 h 173"/>
              <a:gd name="T76" fmla="*/ 148 w 160"/>
              <a:gd name="T77" fmla="*/ 161 h 173"/>
              <a:gd name="T78" fmla="*/ 120 w 160"/>
              <a:gd name="T79" fmla="*/ 133 h 173"/>
              <a:gd name="T80" fmla="*/ 77 w 160"/>
              <a:gd name="T81" fmla="*/ 62 h 173"/>
              <a:gd name="T82" fmla="*/ 46 w 160"/>
              <a:gd name="T83" fmla="*/ 90 h 173"/>
              <a:gd name="T84" fmla="*/ 83 w 160"/>
              <a:gd name="T85" fmla="*/ 133 h 173"/>
              <a:gd name="T86" fmla="*/ 114 w 160"/>
              <a:gd name="T87" fmla="*/ 161 h 173"/>
              <a:gd name="T88" fmla="*/ 83 w 160"/>
              <a:gd name="T89" fmla="*/ 133 h 173"/>
              <a:gd name="T90" fmla="*/ 40 w 160"/>
              <a:gd name="T91" fmla="*/ 62 h 173"/>
              <a:gd name="T92" fmla="*/ 12 w 160"/>
              <a:gd name="T93" fmla="*/ 90 h 173"/>
              <a:gd name="T94" fmla="*/ 46 w 160"/>
              <a:gd name="T95" fmla="*/ 96 h 173"/>
              <a:gd name="T96" fmla="*/ 77 w 160"/>
              <a:gd name="T97" fmla="*/ 127 h 173"/>
              <a:gd name="T98" fmla="*/ 46 w 160"/>
              <a:gd name="T99" fmla="*/ 96 h 173"/>
              <a:gd name="T100" fmla="*/ 40 w 160"/>
              <a:gd name="T101" fmla="*/ 96 h 173"/>
              <a:gd name="T102" fmla="*/ 12 w 160"/>
              <a:gd name="T103" fmla="*/ 127 h 173"/>
              <a:gd name="T104" fmla="*/ 46 w 160"/>
              <a:gd name="T105" fmla="*/ 133 h 173"/>
              <a:gd name="T106" fmla="*/ 77 w 160"/>
              <a:gd name="T107" fmla="*/ 161 h 173"/>
              <a:gd name="T108" fmla="*/ 46 w 160"/>
              <a:gd name="T109" fmla="*/ 133 h 173"/>
              <a:gd name="T110" fmla="*/ 40 w 160"/>
              <a:gd name="T111" fmla="*/ 133 h 173"/>
              <a:gd name="T112" fmla="*/ 12 w 160"/>
              <a:gd name="T113" fmla="*/ 16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73">
                <a:moveTo>
                  <a:pt x="156" y="29"/>
                </a:moveTo>
                <a:cubicBezTo>
                  <a:pt x="154" y="26"/>
                  <a:pt x="151" y="25"/>
                  <a:pt x="148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5" y="12"/>
                  <a:pt x="134" y="8"/>
                  <a:pt x="131" y="5"/>
                </a:cubicBezTo>
                <a:cubicBezTo>
                  <a:pt x="128" y="2"/>
                  <a:pt x="124" y="0"/>
                  <a:pt x="12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09" y="0"/>
                  <a:pt x="106" y="2"/>
                  <a:pt x="103" y="5"/>
                </a:cubicBezTo>
                <a:cubicBezTo>
                  <a:pt x="100" y="8"/>
                  <a:pt x="98" y="12"/>
                  <a:pt x="98" y="16"/>
                </a:cubicBezTo>
                <a:cubicBezTo>
                  <a:pt x="98" y="25"/>
                  <a:pt x="98" y="25"/>
                  <a:pt x="98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2"/>
                  <a:pt x="60" y="8"/>
                  <a:pt x="57" y="5"/>
                </a:cubicBezTo>
                <a:cubicBezTo>
                  <a:pt x="54" y="2"/>
                  <a:pt x="50" y="0"/>
                  <a:pt x="4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2" y="2"/>
                  <a:pt x="29" y="5"/>
                </a:cubicBezTo>
                <a:cubicBezTo>
                  <a:pt x="26" y="8"/>
                  <a:pt x="24" y="12"/>
                  <a:pt x="24" y="16"/>
                </a:cubicBezTo>
                <a:cubicBezTo>
                  <a:pt x="24" y="25"/>
                  <a:pt x="24" y="25"/>
                  <a:pt x="24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9" y="25"/>
                  <a:pt x="6" y="26"/>
                  <a:pt x="3" y="29"/>
                </a:cubicBezTo>
                <a:cubicBezTo>
                  <a:pt x="1" y="31"/>
                  <a:pt x="0" y="34"/>
                  <a:pt x="0" y="3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4"/>
                  <a:pt x="1" y="167"/>
                  <a:pt x="3" y="169"/>
                </a:cubicBezTo>
                <a:cubicBezTo>
                  <a:pt x="6" y="172"/>
                  <a:pt x="9" y="173"/>
                  <a:pt x="12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51" y="173"/>
                  <a:pt x="154" y="172"/>
                  <a:pt x="156" y="169"/>
                </a:cubicBezTo>
                <a:cubicBezTo>
                  <a:pt x="159" y="167"/>
                  <a:pt x="160" y="164"/>
                  <a:pt x="160" y="161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34"/>
                  <a:pt x="159" y="31"/>
                  <a:pt x="156" y="29"/>
                </a:cubicBezTo>
                <a:close/>
                <a:moveTo>
                  <a:pt x="122" y="46"/>
                </a:moveTo>
                <a:cubicBezTo>
                  <a:pt x="120" y="47"/>
                  <a:pt x="120" y="47"/>
                  <a:pt x="120" y="47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44"/>
                  <a:pt x="123" y="44"/>
                  <a:pt x="123" y="44"/>
                </a:cubicBezTo>
                <a:lnTo>
                  <a:pt x="122" y="46"/>
                </a:lnTo>
                <a:close/>
                <a:moveTo>
                  <a:pt x="120" y="62"/>
                </a:moveTo>
                <a:cubicBezTo>
                  <a:pt x="148" y="62"/>
                  <a:pt x="148" y="62"/>
                  <a:pt x="148" y="62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20" y="90"/>
                  <a:pt x="120" y="90"/>
                  <a:pt x="120" y="90"/>
                </a:cubicBezTo>
                <a:lnTo>
                  <a:pt x="120" y="62"/>
                </a:lnTo>
                <a:close/>
                <a:moveTo>
                  <a:pt x="83" y="62"/>
                </a:moveTo>
                <a:cubicBezTo>
                  <a:pt x="114" y="62"/>
                  <a:pt x="114" y="62"/>
                  <a:pt x="114" y="62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83" y="90"/>
                  <a:pt x="83" y="90"/>
                  <a:pt x="83" y="90"/>
                </a:cubicBezTo>
                <a:lnTo>
                  <a:pt x="83" y="62"/>
                </a:lnTo>
                <a:close/>
                <a:moveTo>
                  <a:pt x="120" y="96"/>
                </a:moveTo>
                <a:cubicBezTo>
                  <a:pt x="148" y="96"/>
                  <a:pt x="148" y="96"/>
                  <a:pt x="148" y="96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20" y="127"/>
                  <a:pt x="120" y="127"/>
                  <a:pt x="120" y="127"/>
                </a:cubicBezTo>
                <a:lnTo>
                  <a:pt x="120" y="96"/>
                </a:lnTo>
                <a:close/>
                <a:moveTo>
                  <a:pt x="48" y="46"/>
                </a:moveTo>
                <a:cubicBezTo>
                  <a:pt x="46" y="47"/>
                  <a:pt x="46" y="47"/>
                  <a:pt x="4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44"/>
                  <a:pt x="49" y="44"/>
                  <a:pt x="49" y="44"/>
                </a:cubicBezTo>
                <a:lnTo>
                  <a:pt x="48" y="46"/>
                </a:lnTo>
                <a:close/>
                <a:moveTo>
                  <a:pt x="83" y="96"/>
                </a:moveTo>
                <a:cubicBezTo>
                  <a:pt x="114" y="96"/>
                  <a:pt x="114" y="96"/>
                  <a:pt x="114" y="96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83" y="127"/>
                  <a:pt x="83" y="127"/>
                  <a:pt x="83" y="127"/>
                </a:cubicBezTo>
                <a:lnTo>
                  <a:pt x="83" y="96"/>
                </a:lnTo>
                <a:close/>
                <a:moveTo>
                  <a:pt x="120" y="133"/>
                </a:moveTo>
                <a:cubicBezTo>
                  <a:pt x="148" y="133"/>
                  <a:pt x="148" y="133"/>
                  <a:pt x="148" y="133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20" y="161"/>
                  <a:pt x="120" y="161"/>
                  <a:pt x="120" y="161"/>
                </a:cubicBezTo>
                <a:lnTo>
                  <a:pt x="120" y="133"/>
                </a:lnTo>
                <a:close/>
                <a:moveTo>
                  <a:pt x="46" y="62"/>
                </a:moveTo>
                <a:cubicBezTo>
                  <a:pt x="77" y="62"/>
                  <a:pt x="77" y="62"/>
                  <a:pt x="77" y="62"/>
                </a:cubicBezTo>
                <a:cubicBezTo>
                  <a:pt x="77" y="90"/>
                  <a:pt x="77" y="90"/>
                  <a:pt x="77" y="90"/>
                </a:cubicBezTo>
                <a:cubicBezTo>
                  <a:pt x="46" y="90"/>
                  <a:pt x="46" y="90"/>
                  <a:pt x="46" y="90"/>
                </a:cubicBezTo>
                <a:lnTo>
                  <a:pt x="46" y="62"/>
                </a:lnTo>
                <a:close/>
                <a:moveTo>
                  <a:pt x="83" y="133"/>
                </a:moveTo>
                <a:cubicBezTo>
                  <a:pt x="114" y="133"/>
                  <a:pt x="114" y="133"/>
                  <a:pt x="114" y="133"/>
                </a:cubicBezTo>
                <a:cubicBezTo>
                  <a:pt x="114" y="161"/>
                  <a:pt x="114" y="161"/>
                  <a:pt x="114" y="161"/>
                </a:cubicBezTo>
                <a:cubicBezTo>
                  <a:pt x="83" y="161"/>
                  <a:pt x="83" y="161"/>
                  <a:pt x="83" y="161"/>
                </a:cubicBezTo>
                <a:lnTo>
                  <a:pt x="83" y="133"/>
                </a:lnTo>
                <a:close/>
                <a:moveTo>
                  <a:pt x="12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90"/>
                  <a:pt x="40" y="90"/>
                  <a:pt x="40" y="90"/>
                </a:cubicBezTo>
                <a:cubicBezTo>
                  <a:pt x="12" y="90"/>
                  <a:pt x="12" y="90"/>
                  <a:pt x="12" y="90"/>
                </a:cubicBezTo>
                <a:lnTo>
                  <a:pt x="12" y="62"/>
                </a:lnTo>
                <a:close/>
                <a:moveTo>
                  <a:pt x="46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46" y="127"/>
                  <a:pt x="46" y="127"/>
                  <a:pt x="46" y="127"/>
                </a:cubicBezTo>
                <a:lnTo>
                  <a:pt x="46" y="96"/>
                </a:lnTo>
                <a:close/>
                <a:moveTo>
                  <a:pt x="12" y="96"/>
                </a:moveTo>
                <a:cubicBezTo>
                  <a:pt x="40" y="96"/>
                  <a:pt x="40" y="96"/>
                  <a:pt x="40" y="96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12" y="127"/>
                  <a:pt x="12" y="127"/>
                  <a:pt x="12" y="127"/>
                </a:cubicBezTo>
                <a:lnTo>
                  <a:pt x="12" y="96"/>
                </a:lnTo>
                <a:close/>
                <a:moveTo>
                  <a:pt x="46" y="133"/>
                </a:moveTo>
                <a:cubicBezTo>
                  <a:pt x="77" y="133"/>
                  <a:pt x="77" y="133"/>
                  <a:pt x="77" y="133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46" y="161"/>
                  <a:pt x="46" y="161"/>
                  <a:pt x="46" y="161"/>
                </a:cubicBezTo>
                <a:lnTo>
                  <a:pt x="46" y="133"/>
                </a:lnTo>
                <a:close/>
                <a:moveTo>
                  <a:pt x="12" y="133"/>
                </a:moveTo>
                <a:cubicBezTo>
                  <a:pt x="40" y="133"/>
                  <a:pt x="40" y="133"/>
                  <a:pt x="40" y="133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12" y="13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8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Biggest </a:t>
            </a:r>
            <a:r>
              <a:rPr lang="en-CA" dirty="0"/>
              <a:t>roles in supporting organizational </a:t>
            </a:r>
            <a:r>
              <a:rPr lang="en-CA" dirty="0" smtClean="0"/>
              <a:t>change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26907" y="1494606"/>
            <a:ext cx="10288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cs typeface="Arial" panose="020B0604020202020204" pitchFamily="34" charset="0"/>
              </a:rPr>
              <a:t>Participate actively and visibly throughout the project</a:t>
            </a: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 smtClean="0">
                <a:cs typeface="Arial" panose="020B0604020202020204" pitchFamily="34" charset="0"/>
              </a:rPr>
              <a:t>Communicate directly with employees</a:t>
            </a:r>
            <a:endParaRPr lang="en-CA" sz="2800" dirty="0">
              <a:cs typeface="Arial" panose="020B0604020202020204" pitchFamily="34" charset="0"/>
            </a:endParaRPr>
          </a:p>
          <a:p>
            <a:endParaRPr lang="en-CA" sz="2800" dirty="0">
              <a:cs typeface="Arial" panose="020B0604020202020204" pitchFamily="34" charset="0"/>
            </a:endParaRPr>
          </a:p>
          <a:p>
            <a:r>
              <a:rPr lang="en-CA" sz="2800" dirty="0" smtClean="0">
                <a:cs typeface="Arial" panose="020B0604020202020204" pitchFamily="34" charset="0"/>
              </a:rPr>
              <a:t>Build a coalition of sponsorship</a:t>
            </a:r>
            <a:endParaRPr lang="en-CA" sz="2800" dirty="0">
              <a:cs typeface="Arial" panose="020B0604020202020204" pitchFamily="34" charset="0"/>
            </a:endParaRPr>
          </a:p>
        </p:txBody>
      </p:sp>
      <p:sp>
        <p:nvSpPr>
          <p:cNvPr id="5" name="Freeform 4" descr="AngleDoubleRight Icon"/>
          <p:cNvSpPr>
            <a:spLocks noEditPoints="1"/>
          </p:cNvSpPr>
          <p:nvPr/>
        </p:nvSpPr>
        <p:spPr bwMode="auto">
          <a:xfrm>
            <a:off x="613486" y="151887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6" name="Freeform 5" descr="AngleDoubleRight Icon"/>
          <p:cNvSpPr>
            <a:spLocks noEditPoints="1"/>
          </p:cNvSpPr>
          <p:nvPr/>
        </p:nvSpPr>
        <p:spPr bwMode="auto">
          <a:xfrm>
            <a:off x="633146" y="2398111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 descr="AngleDoubleRight Icon"/>
          <p:cNvSpPr>
            <a:spLocks noEditPoints="1"/>
          </p:cNvSpPr>
          <p:nvPr/>
        </p:nvSpPr>
        <p:spPr bwMode="auto">
          <a:xfrm>
            <a:off x="643779" y="3216329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4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activity model*</a:t>
            </a:r>
            <a:endParaRPr lang="en-CA" dirty="0"/>
          </a:p>
        </p:txBody>
      </p:sp>
      <p:graphicFrame>
        <p:nvGraphicFramePr>
          <p:cNvPr id="4" name="Table 3" descr="Build the foundation. Assess, imagine and plan. Implement and operate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48620"/>
              </p:ext>
            </p:extLst>
          </p:nvPr>
        </p:nvGraphicFramePr>
        <p:xfrm>
          <a:off x="606424" y="2363632"/>
          <a:ext cx="10876124" cy="246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Build the foundation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Acquire project resources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Build management</a:t>
                      </a:r>
                      <a:r>
                        <a:rPr lang="en-US" sz="2000" baseline="0" dirty="0" smtClean="0"/>
                        <a:t>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Create awareness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Assess, imagine &amp; plan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Provide direct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Develop sponsorship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Educate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Implement &amp; operate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Maintain</a:t>
                      </a:r>
                      <a:r>
                        <a:rPr lang="en-US" sz="2000" baseline="0" dirty="0" smtClean="0"/>
                        <a:t> momentum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Align leadership and manage resistance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Reinforce and reward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1711" y="5803268"/>
            <a:ext cx="358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*adapted from PROSCI</a:t>
            </a:r>
            <a:r>
              <a:rPr lang="en-US" baseline="30000" dirty="0" smtClean="0"/>
              <a:t>©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541313" y="1496964"/>
            <a:ext cx="1094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model provides detailed </a:t>
            </a:r>
            <a:r>
              <a:rPr lang="en-US" dirty="0"/>
              <a:t>roles and </a:t>
            </a:r>
            <a:r>
              <a:rPr lang="en-US" dirty="0" smtClean="0"/>
              <a:t>responsibilities of a sponsor, broken </a:t>
            </a:r>
            <a:r>
              <a:rPr lang="en-US" dirty="0"/>
              <a:t>into </a:t>
            </a:r>
            <a:r>
              <a:rPr lang="en-US" dirty="0" smtClean="0"/>
              <a:t>the three </a:t>
            </a:r>
            <a:r>
              <a:rPr lang="en-US" dirty="0"/>
              <a:t>major project phases, and further categorized by target </a:t>
            </a:r>
            <a:r>
              <a:rPr lang="en-US" dirty="0" smtClean="0"/>
              <a:t>audiences. Specific actions for each category are identified on the following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1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Build the foundation… </a:t>
            </a:r>
            <a:r>
              <a:rPr lang="en-US" dirty="0" smtClean="0"/>
              <a:t>with the project team</a:t>
            </a:r>
            <a:endParaRPr lang="en-CA" dirty="0"/>
          </a:p>
        </p:txBody>
      </p:sp>
      <p:graphicFrame>
        <p:nvGraphicFramePr>
          <p:cNvPr id="4" name="Table 3" descr="Build the foundation… with the project team. 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54790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Build the foundation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Acquire project resources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Build management</a:t>
                      </a:r>
                      <a:r>
                        <a:rPr lang="en-US" sz="2000" baseline="0" dirty="0" smtClean="0"/>
                        <a:t>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Create awareness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980" y="3160781"/>
            <a:ext cx="10876124" cy="2862322"/>
          </a:xfrm>
          <a:prstGeom prst="rect">
            <a:avLst/>
          </a:prstGeom>
          <a:solidFill>
            <a:srgbClr val="EAF6F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Select the </a:t>
            </a:r>
            <a:r>
              <a:rPr lang="en-US" b="1" dirty="0" smtClean="0"/>
              <a:t>best project leader </a:t>
            </a:r>
            <a:r>
              <a:rPr lang="en-US" dirty="0" smtClean="0"/>
              <a:t>and team members, including resources with </a:t>
            </a:r>
            <a:r>
              <a:rPr lang="en-US" b="1" dirty="0" smtClean="0"/>
              <a:t>change management expertise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Provide necessary funding for the team</a:t>
            </a:r>
            <a:r>
              <a:rPr lang="en-US" dirty="0" smtClean="0"/>
              <a:t>, including training </a:t>
            </a:r>
            <a:r>
              <a:rPr lang="en-US" dirty="0"/>
              <a:t>on change </a:t>
            </a:r>
            <a:r>
              <a:rPr lang="en-US" dirty="0" smtClean="0"/>
              <a:t>management for all team members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Set priorities </a:t>
            </a:r>
            <a:r>
              <a:rPr lang="en-US" dirty="0" smtClean="0"/>
              <a:t>related to day-to-day work versus project work to allow adequate team member participation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Help the team understand </a:t>
            </a:r>
            <a:r>
              <a:rPr lang="en-US" b="1" dirty="0" smtClean="0"/>
              <a:t>critical business issues or opportunities </a:t>
            </a:r>
            <a:r>
              <a:rPr lang="en-US" dirty="0" smtClean="0"/>
              <a:t>that must be addressed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b="1" dirty="0" smtClean="0"/>
              <a:t>clear direction and objectives </a:t>
            </a:r>
            <a:r>
              <a:rPr lang="en-US" dirty="0" smtClean="0"/>
              <a:t>for the project; describe what success will look like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Jointly develop a high-level view of the future and </a:t>
            </a:r>
            <a:r>
              <a:rPr lang="en-US" b="1" dirty="0" smtClean="0"/>
              <a:t>link change to the business strategy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Be directly involved </a:t>
            </a:r>
            <a:r>
              <a:rPr lang="en-US" dirty="0" smtClean="0"/>
              <a:t>with the project team; set expectations, review key deliverables and </a:t>
            </a:r>
            <a:r>
              <a:rPr lang="en-US" b="1" dirty="0" smtClean="0"/>
              <a:t>remove obstacles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Take ownership for success </a:t>
            </a:r>
            <a:r>
              <a:rPr lang="en-US" dirty="0" smtClean="0"/>
              <a:t>of the project while holding the team accountable for results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Establish a </a:t>
            </a:r>
            <a:r>
              <a:rPr lang="en-US" b="1" dirty="0" smtClean="0"/>
              <a:t>commitment to change management</a:t>
            </a:r>
            <a:r>
              <a:rPr lang="en-US" dirty="0" smtClean="0"/>
              <a:t>; talk about change management and ensure required roles are filled</a:t>
            </a:r>
          </a:p>
        </p:txBody>
      </p:sp>
      <p:sp>
        <p:nvSpPr>
          <p:cNvPr id="7" name="Freeform 6" descr="Black highlight around acquire project resource in the project team tab" title="Black highlight square"/>
          <p:cNvSpPr>
            <a:spLocks/>
          </p:cNvSpPr>
          <p:nvPr/>
        </p:nvSpPr>
        <p:spPr bwMode="auto">
          <a:xfrm>
            <a:off x="3777916" y="1978570"/>
            <a:ext cx="2709288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Freeform 8" descr="Arrow pointing downward" title="Arrow"/>
          <p:cNvSpPr>
            <a:spLocks noEditPoints="1"/>
          </p:cNvSpPr>
          <p:nvPr/>
        </p:nvSpPr>
        <p:spPr bwMode="auto">
          <a:xfrm rot="642410" flipH="1">
            <a:off x="2857053" y="2752899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Build the </a:t>
            </a:r>
            <a:r>
              <a:rPr lang="en-US" dirty="0" smtClean="0">
                <a:solidFill>
                  <a:schemeClr val="accent2"/>
                </a:solidFill>
              </a:rPr>
              <a:t>foundation… </a:t>
            </a:r>
            <a:r>
              <a:rPr lang="en-US" dirty="0"/>
              <a:t>with </a:t>
            </a:r>
            <a:r>
              <a:rPr lang="en-US" dirty="0" smtClean="0"/>
              <a:t>management</a:t>
            </a:r>
            <a:endParaRPr lang="en-CA" dirty="0"/>
          </a:p>
        </p:txBody>
      </p:sp>
      <p:graphicFrame>
        <p:nvGraphicFramePr>
          <p:cNvPr id="4" name="Table 3" descr="Build the foundation… with management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74306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Build the foundation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Acquire project resources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Build management</a:t>
                      </a:r>
                      <a:r>
                        <a:rPr lang="en-US" sz="2000" baseline="0" dirty="0" smtClean="0"/>
                        <a:t>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Create awareness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980" y="3160781"/>
            <a:ext cx="10876124" cy="3139321"/>
          </a:xfrm>
          <a:prstGeom prst="rect">
            <a:avLst/>
          </a:prstGeom>
          <a:solidFill>
            <a:srgbClr val="EAF6F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Establish </a:t>
            </a:r>
            <a:r>
              <a:rPr lang="en-US" b="1" dirty="0" smtClean="0"/>
              <a:t>the support of senior management </a:t>
            </a:r>
            <a:r>
              <a:rPr lang="en-US" dirty="0" smtClean="0"/>
              <a:t>and create a support network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Identify or create a </a:t>
            </a:r>
            <a:r>
              <a:rPr lang="en-US" b="1" dirty="0" smtClean="0"/>
              <a:t>steering committee </a:t>
            </a:r>
            <a:r>
              <a:rPr lang="en-US" dirty="0" smtClean="0"/>
              <a:t>to monitor progress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Educate senior management about the </a:t>
            </a:r>
            <a:r>
              <a:rPr lang="en-US" b="1" dirty="0" smtClean="0"/>
              <a:t>business drivers of change</a:t>
            </a:r>
            <a:r>
              <a:rPr lang="en-US" dirty="0" smtClean="0"/>
              <a:t> (the WHY) and the risks of not changing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Work directly with managers who show </a:t>
            </a:r>
            <a:r>
              <a:rPr lang="en-US" b="1" dirty="0" smtClean="0"/>
              <a:t>early signs of resistance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Engage change champions </a:t>
            </a:r>
            <a:r>
              <a:rPr lang="en-US" dirty="0" smtClean="0"/>
              <a:t>within the leadership team; build support and enthusiasm for the change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Define </a:t>
            </a:r>
            <a:r>
              <a:rPr lang="en-US" b="1" dirty="0"/>
              <a:t>accountabilities</a:t>
            </a:r>
            <a:r>
              <a:rPr lang="en-US" dirty="0"/>
              <a:t> for </a:t>
            </a:r>
            <a:r>
              <a:rPr lang="en-US" dirty="0" smtClean="0"/>
              <a:t>managers; solicit </a:t>
            </a:r>
            <a:r>
              <a:rPr lang="en-US" dirty="0"/>
              <a:t>and </a:t>
            </a:r>
            <a:r>
              <a:rPr lang="en-US" b="1" dirty="0"/>
              <a:t>listen to management </a:t>
            </a:r>
            <a:r>
              <a:rPr lang="en-US" b="1" dirty="0" smtClean="0"/>
              <a:t>feedback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Connect </a:t>
            </a:r>
            <a:r>
              <a:rPr lang="en-US" dirty="0"/>
              <a:t>project to the </a:t>
            </a:r>
            <a:r>
              <a:rPr lang="en-US" b="1" dirty="0"/>
              <a:t>organization’s strategy and </a:t>
            </a:r>
            <a:r>
              <a:rPr lang="en-US" b="1" dirty="0" smtClean="0"/>
              <a:t>goals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Provide </a:t>
            </a:r>
            <a:r>
              <a:rPr lang="en-US" b="1" dirty="0"/>
              <a:t>training on change management </a:t>
            </a:r>
            <a:r>
              <a:rPr lang="en-US" dirty="0"/>
              <a:t>to senior </a:t>
            </a:r>
            <a:r>
              <a:rPr lang="en-US" dirty="0" smtClean="0"/>
              <a:t>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Determine priorities </a:t>
            </a:r>
            <a:r>
              <a:rPr lang="en-US" dirty="0"/>
              <a:t>between this change and other change initiatives; </a:t>
            </a:r>
            <a:r>
              <a:rPr lang="en-US" dirty="0" smtClean="0"/>
              <a:t>communicate the priorities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Resolve </a:t>
            </a:r>
            <a:r>
              <a:rPr lang="en-US" b="1" dirty="0"/>
              <a:t>conflicting operational objectives </a:t>
            </a:r>
            <a:r>
              <a:rPr lang="en-US" dirty="0"/>
              <a:t>with senior </a:t>
            </a:r>
            <a:r>
              <a:rPr lang="en-US" dirty="0" smtClean="0"/>
              <a:t>leaders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Establish </a:t>
            </a:r>
            <a:r>
              <a:rPr lang="en-US" b="1" dirty="0"/>
              <a:t>change activities </a:t>
            </a:r>
            <a:r>
              <a:rPr lang="en-US" dirty="0"/>
              <a:t>that the leadership group is responsible for </a:t>
            </a:r>
            <a:r>
              <a:rPr lang="en-US" dirty="0" smtClean="0"/>
              <a:t>completing</a:t>
            </a:r>
            <a:endParaRPr lang="en-US" dirty="0"/>
          </a:p>
        </p:txBody>
      </p:sp>
      <p:sp>
        <p:nvSpPr>
          <p:cNvPr id="7" name="Freeform 6" descr="Highlight around build managment support in management tab" title="Black highlight square"/>
          <p:cNvSpPr>
            <a:spLocks/>
          </p:cNvSpPr>
          <p:nvPr/>
        </p:nvSpPr>
        <p:spPr bwMode="auto">
          <a:xfrm>
            <a:off x="6355863" y="1970006"/>
            <a:ext cx="2709288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Freeform 8" descr="Arrow pointing downward" title="Arrow "/>
          <p:cNvSpPr>
            <a:spLocks noEditPoints="1"/>
          </p:cNvSpPr>
          <p:nvPr/>
        </p:nvSpPr>
        <p:spPr bwMode="auto">
          <a:xfrm rot="642410" flipH="1">
            <a:off x="5435000" y="2744335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Build the foundation… </a:t>
            </a:r>
            <a:r>
              <a:rPr lang="en-US" dirty="0"/>
              <a:t>with </a:t>
            </a:r>
            <a:r>
              <a:rPr lang="en-US" dirty="0" smtClean="0"/>
              <a:t>employees</a:t>
            </a:r>
            <a:endParaRPr lang="en-CA" dirty="0"/>
          </a:p>
        </p:txBody>
      </p:sp>
      <p:graphicFrame>
        <p:nvGraphicFramePr>
          <p:cNvPr id="4" name="Table 3" descr="Build the foundation… with employees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24360"/>
              </p:ext>
            </p:extLst>
          </p:nvPr>
        </p:nvGraphicFramePr>
        <p:xfrm>
          <a:off x="638977" y="1556947"/>
          <a:ext cx="10876124" cy="11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Build the foundation</a:t>
                      </a:r>
                      <a:endParaRPr lang="en-CA" sz="24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Acquire project resources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Build management</a:t>
                      </a:r>
                      <a:r>
                        <a:rPr lang="en-US" sz="2000" baseline="0" dirty="0" smtClean="0"/>
                        <a:t>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Create awareness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980" y="3160781"/>
            <a:ext cx="10876124" cy="2862322"/>
          </a:xfrm>
          <a:prstGeom prst="rect">
            <a:avLst/>
          </a:prstGeom>
          <a:solidFill>
            <a:srgbClr val="EAF6F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Explain WHY a change is needed</a:t>
            </a:r>
            <a:r>
              <a:rPr lang="en-US" dirty="0" smtClean="0"/>
              <a:t>; share the risks of not changing and repeat key messages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Share the vision of the future</a:t>
            </a:r>
            <a:r>
              <a:rPr lang="en-US" dirty="0" smtClean="0"/>
              <a:t>; explain the nature of the change and show how change will address business problems or opportunities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Answer </a:t>
            </a:r>
            <a:r>
              <a:rPr lang="en-US" b="1" dirty="0" smtClean="0"/>
              <a:t>“How will this change affect me?” </a:t>
            </a:r>
            <a:r>
              <a:rPr lang="en-US" dirty="0" smtClean="0"/>
              <a:t>and </a:t>
            </a:r>
            <a:r>
              <a:rPr lang="en-US" b="1" dirty="0" smtClean="0"/>
              <a:t>“What’s in it for me?” </a:t>
            </a:r>
            <a:r>
              <a:rPr lang="en-US" dirty="0" smtClean="0"/>
              <a:t>(WIIFM)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Be proactive, vocal and visible</a:t>
            </a:r>
            <a:r>
              <a:rPr lang="en-US" dirty="0" smtClean="0"/>
              <a:t>; communicate frequently, including face-to-face conversations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Listen and be open </a:t>
            </a:r>
            <a:r>
              <a:rPr lang="en-US" dirty="0" smtClean="0"/>
              <a:t>to dialogue and resistance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Tell employees what they can expect to happen and when; </a:t>
            </a:r>
            <a:r>
              <a:rPr lang="en-US" b="1" dirty="0" smtClean="0"/>
              <a:t>show project milestones and provide updates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Understand the </a:t>
            </a:r>
            <a:r>
              <a:rPr lang="en-US" b="1" dirty="0" smtClean="0"/>
              <a:t>organizational culture and beliefs </a:t>
            </a:r>
            <a:r>
              <a:rPr lang="en-US" dirty="0" smtClean="0"/>
              <a:t>to communicate effectively with employees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Communicate clearly and honestly</a:t>
            </a:r>
            <a:r>
              <a:rPr lang="en-US" dirty="0" smtClean="0"/>
              <a:t> about aspects of the project that are still unknown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Share </a:t>
            </a:r>
            <a:r>
              <a:rPr lang="en-US" b="1" dirty="0"/>
              <a:t>plans </a:t>
            </a:r>
            <a:r>
              <a:rPr lang="en-US" dirty="0"/>
              <a:t>with clients, suppliers and all impacted </a:t>
            </a:r>
            <a:r>
              <a:rPr lang="en-US" dirty="0" smtClean="0"/>
              <a:t>stakeholder</a:t>
            </a:r>
          </a:p>
        </p:txBody>
      </p:sp>
      <p:sp>
        <p:nvSpPr>
          <p:cNvPr id="7" name="Freeform 6" descr="Highlight around create awareness in the employees tab" title="Black highlight square"/>
          <p:cNvSpPr>
            <a:spLocks/>
          </p:cNvSpPr>
          <p:nvPr/>
        </p:nvSpPr>
        <p:spPr bwMode="auto">
          <a:xfrm>
            <a:off x="8933818" y="1970006"/>
            <a:ext cx="2581286" cy="776662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Freeform 8" descr="Arrow pointing downward" title="Arrow "/>
          <p:cNvSpPr>
            <a:spLocks noEditPoints="1"/>
          </p:cNvSpPr>
          <p:nvPr/>
        </p:nvSpPr>
        <p:spPr bwMode="auto">
          <a:xfrm rot="642410" flipH="1">
            <a:off x="8013281" y="2740858"/>
            <a:ext cx="754945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6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Assess, imagine &amp; plan… </a:t>
            </a:r>
            <a:r>
              <a:rPr lang="en-US" dirty="0" smtClean="0"/>
              <a:t>with the project team</a:t>
            </a:r>
            <a:endParaRPr lang="en-CA" dirty="0"/>
          </a:p>
        </p:txBody>
      </p:sp>
      <p:graphicFrame>
        <p:nvGraphicFramePr>
          <p:cNvPr id="4" name="Table 3" descr="Assess, imagine &amp; plan… with the project team" title="Sponsor activity mod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8300"/>
              </p:ext>
            </p:extLst>
          </p:nvPr>
        </p:nvGraphicFramePr>
        <p:xfrm>
          <a:off x="638977" y="1556947"/>
          <a:ext cx="10876124" cy="105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859"/>
                <a:gridCol w="2633031"/>
                <a:gridCol w="2566931"/>
                <a:gridCol w="2503303"/>
              </a:tblGrid>
              <a:tr h="459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  <a:endParaRPr lang="en-CA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Project team</a:t>
                      </a:r>
                      <a:endParaRPr lang="en-CA" sz="2400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Management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Employees</a:t>
                      </a:r>
                      <a:endParaRPr lang="en-CA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0067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Assess, imagine &amp; plan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Provide direct support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Develop sponsorship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Educate</a:t>
                      </a:r>
                      <a:endParaRPr lang="en-CA" sz="20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980" y="3160781"/>
            <a:ext cx="10876124" cy="3139321"/>
          </a:xfrm>
          <a:prstGeom prst="rect">
            <a:avLst/>
          </a:prstGeom>
          <a:solidFill>
            <a:srgbClr val="E6FAE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Stay involved</a:t>
            </a:r>
            <a:r>
              <a:rPr lang="en-US" dirty="0" smtClean="0"/>
              <a:t>; attend key project meetings, review project status and hold the team accountable for the results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Provide necessary resources and funding</a:t>
            </a:r>
            <a:r>
              <a:rPr lang="en-US" dirty="0" smtClean="0"/>
              <a:t>, including ensuring the right people are made available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Be accessible to the team; be a sounding board, provide ideas and constructive criticism and ask “what if”?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Remove roadblocks</a:t>
            </a:r>
            <a:r>
              <a:rPr lang="en-US" dirty="0" smtClean="0"/>
              <a:t>; </a:t>
            </a:r>
            <a:r>
              <a:rPr lang="en-US" b="1" dirty="0" smtClean="0"/>
              <a:t>make timely decisions </a:t>
            </a:r>
            <a:r>
              <a:rPr lang="en-US" dirty="0" smtClean="0"/>
              <a:t>on project issues and help manage conflicts and political issues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Communicate expectations</a:t>
            </a:r>
            <a:r>
              <a:rPr lang="en-US" dirty="0" smtClean="0"/>
              <a:t> and feedback from other managers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Keep the team </a:t>
            </a:r>
            <a:r>
              <a:rPr lang="en-US" b="1" dirty="0" smtClean="0"/>
              <a:t>on track </a:t>
            </a:r>
            <a:r>
              <a:rPr lang="en-US" dirty="0" smtClean="0"/>
              <a:t>and manage “scope creep”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Reward</a:t>
            </a:r>
            <a:r>
              <a:rPr lang="en-US" dirty="0" smtClean="0"/>
              <a:t> success and achievements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Take the time to </a:t>
            </a:r>
            <a:r>
              <a:rPr lang="en-US" b="1" dirty="0" smtClean="0"/>
              <a:t>understand the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Make sure that the project team knows that your door is open and that </a:t>
            </a:r>
            <a:r>
              <a:rPr lang="en-US" b="1" dirty="0" smtClean="0"/>
              <a:t>you are available</a:t>
            </a:r>
            <a:r>
              <a:rPr lang="en-US" dirty="0" smtClean="0"/>
              <a:t> to support their work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Play a role in all critical decisions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Identify </a:t>
            </a:r>
            <a:r>
              <a:rPr lang="en-US" b="1" dirty="0"/>
              <a:t>conflicts with other projects </a:t>
            </a:r>
            <a:r>
              <a:rPr lang="en-US" dirty="0"/>
              <a:t>that might impact this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6" name="Freeform 5" descr="highlight around provide direct support in project team tab" title="Black highlight square"/>
          <p:cNvSpPr>
            <a:spLocks/>
          </p:cNvSpPr>
          <p:nvPr/>
        </p:nvSpPr>
        <p:spPr bwMode="auto">
          <a:xfrm>
            <a:off x="3777916" y="1978570"/>
            <a:ext cx="2709288" cy="638189"/>
          </a:xfrm>
          <a:custGeom>
            <a:avLst/>
            <a:gdLst>
              <a:gd name="T0" fmla="*/ 12 w 1368"/>
              <a:gd name="T1" fmla="*/ 33 h 690"/>
              <a:gd name="T2" fmla="*/ 20 w 1368"/>
              <a:gd name="T3" fmla="*/ 85 h 690"/>
              <a:gd name="T4" fmla="*/ 29 w 1368"/>
              <a:gd name="T5" fmla="*/ 588 h 690"/>
              <a:gd name="T6" fmla="*/ 23 w 1368"/>
              <a:gd name="T7" fmla="*/ 640 h 690"/>
              <a:gd name="T8" fmla="*/ 46 w 1368"/>
              <a:gd name="T9" fmla="*/ 664 h 690"/>
              <a:gd name="T10" fmla="*/ 119 w 1368"/>
              <a:gd name="T11" fmla="*/ 664 h 690"/>
              <a:gd name="T12" fmla="*/ 757 w 1368"/>
              <a:gd name="T13" fmla="*/ 648 h 690"/>
              <a:gd name="T14" fmla="*/ 1204 w 1368"/>
              <a:gd name="T15" fmla="*/ 652 h 690"/>
              <a:gd name="T16" fmla="*/ 1357 w 1368"/>
              <a:gd name="T17" fmla="*/ 662 h 690"/>
              <a:gd name="T18" fmla="*/ 1353 w 1368"/>
              <a:gd name="T19" fmla="*/ 592 h 690"/>
              <a:gd name="T20" fmla="*/ 1329 w 1368"/>
              <a:gd name="T21" fmla="*/ 282 h 690"/>
              <a:gd name="T22" fmla="*/ 1327 w 1368"/>
              <a:gd name="T23" fmla="*/ 34 h 690"/>
              <a:gd name="T24" fmla="*/ 1305 w 1368"/>
              <a:gd name="T25" fmla="*/ 14 h 690"/>
              <a:gd name="T26" fmla="*/ 285 w 1368"/>
              <a:gd name="T27" fmla="*/ 44 h 690"/>
              <a:gd name="T28" fmla="*/ 55 w 1368"/>
              <a:gd name="T29" fmla="*/ 30 h 690"/>
              <a:gd name="T30" fmla="*/ 29 w 1368"/>
              <a:gd name="T31" fmla="*/ 23 h 690"/>
              <a:gd name="T32" fmla="*/ 28 w 1368"/>
              <a:gd name="T33" fmla="*/ 16 h 690"/>
              <a:gd name="T34" fmla="*/ 52 w 1368"/>
              <a:gd name="T35" fmla="*/ 7 h 690"/>
              <a:gd name="T36" fmla="*/ 186 w 1368"/>
              <a:gd name="T37" fmla="*/ 1 h 690"/>
              <a:gd name="T38" fmla="*/ 933 w 1368"/>
              <a:gd name="T39" fmla="*/ 7 h 690"/>
              <a:gd name="T40" fmla="*/ 1305 w 1368"/>
              <a:gd name="T41" fmla="*/ 6 h 690"/>
              <a:gd name="T42" fmla="*/ 1337 w 1368"/>
              <a:gd name="T43" fmla="*/ 33 h 690"/>
              <a:gd name="T44" fmla="*/ 1351 w 1368"/>
              <a:gd name="T45" fmla="*/ 317 h 690"/>
              <a:gd name="T46" fmla="*/ 1365 w 1368"/>
              <a:gd name="T47" fmla="*/ 580 h 690"/>
              <a:gd name="T48" fmla="*/ 1368 w 1368"/>
              <a:gd name="T49" fmla="*/ 649 h 690"/>
              <a:gd name="T50" fmla="*/ 1341 w 1368"/>
              <a:gd name="T51" fmla="*/ 678 h 690"/>
              <a:gd name="T52" fmla="*/ 1055 w 1368"/>
              <a:gd name="T53" fmla="*/ 689 h 690"/>
              <a:gd name="T54" fmla="*/ 804 w 1368"/>
              <a:gd name="T55" fmla="*/ 686 h 690"/>
              <a:gd name="T56" fmla="*/ 431 w 1368"/>
              <a:gd name="T57" fmla="*/ 679 h 690"/>
              <a:gd name="T58" fmla="*/ 174 w 1368"/>
              <a:gd name="T59" fmla="*/ 678 h 690"/>
              <a:gd name="T60" fmla="*/ 44 w 1368"/>
              <a:gd name="T61" fmla="*/ 676 h 690"/>
              <a:gd name="T62" fmla="*/ 0 w 1368"/>
              <a:gd name="T63" fmla="*/ 632 h 690"/>
              <a:gd name="T64" fmla="*/ 2 w 1368"/>
              <a:gd name="T65" fmla="*/ 322 h 690"/>
              <a:gd name="T66" fmla="*/ 3 w 1368"/>
              <a:gd name="T67" fmla="*/ 33 h 690"/>
              <a:gd name="T68" fmla="*/ 12 w 1368"/>
              <a:gd name="T69" fmla="*/ 3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68" h="690">
                <a:moveTo>
                  <a:pt x="12" y="33"/>
                </a:moveTo>
                <a:cubicBezTo>
                  <a:pt x="15" y="50"/>
                  <a:pt x="19" y="67"/>
                  <a:pt x="20" y="85"/>
                </a:cubicBezTo>
                <a:cubicBezTo>
                  <a:pt x="23" y="253"/>
                  <a:pt x="26" y="421"/>
                  <a:pt x="29" y="588"/>
                </a:cubicBezTo>
                <a:cubicBezTo>
                  <a:pt x="29" y="605"/>
                  <a:pt x="27" y="623"/>
                  <a:pt x="23" y="640"/>
                </a:cubicBezTo>
                <a:cubicBezTo>
                  <a:pt x="18" y="659"/>
                  <a:pt x="27" y="664"/>
                  <a:pt x="46" y="664"/>
                </a:cubicBezTo>
                <a:cubicBezTo>
                  <a:pt x="70" y="664"/>
                  <a:pt x="95" y="664"/>
                  <a:pt x="119" y="664"/>
                </a:cubicBezTo>
                <a:cubicBezTo>
                  <a:pt x="340" y="658"/>
                  <a:pt x="552" y="651"/>
                  <a:pt x="757" y="648"/>
                </a:cubicBezTo>
                <a:cubicBezTo>
                  <a:pt x="910" y="647"/>
                  <a:pt x="1059" y="650"/>
                  <a:pt x="1204" y="652"/>
                </a:cubicBezTo>
                <a:cubicBezTo>
                  <a:pt x="1254" y="653"/>
                  <a:pt x="1304" y="658"/>
                  <a:pt x="1357" y="662"/>
                </a:cubicBezTo>
                <a:cubicBezTo>
                  <a:pt x="1356" y="638"/>
                  <a:pt x="1355" y="615"/>
                  <a:pt x="1353" y="592"/>
                </a:cubicBezTo>
                <a:cubicBezTo>
                  <a:pt x="1345" y="489"/>
                  <a:pt x="1334" y="386"/>
                  <a:pt x="1329" y="282"/>
                </a:cubicBezTo>
                <a:cubicBezTo>
                  <a:pt x="1325" y="200"/>
                  <a:pt x="1327" y="117"/>
                  <a:pt x="1327" y="34"/>
                </a:cubicBezTo>
                <a:cubicBezTo>
                  <a:pt x="1327" y="17"/>
                  <a:pt x="1322" y="12"/>
                  <a:pt x="1305" y="14"/>
                </a:cubicBezTo>
                <a:cubicBezTo>
                  <a:pt x="986" y="38"/>
                  <a:pt x="646" y="44"/>
                  <a:pt x="285" y="44"/>
                </a:cubicBezTo>
                <a:cubicBezTo>
                  <a:pt x="209" y="43"/>
                  <a:pt x="132" y="35"/>
                  <a:pt x="55" y="30"/>
                </a:cubicBezTo>
                <a:cubicBezTo>
                  <a:pt x="46" y="30"/>
                  <a:pt x="37" y="26"/>
                  <a:pt x="29" y="23"/>
                </a:cubicBezTo>
                <a:cubicBezTo>
                  <a:pt x="29" y="21"/>
                  <a:pt x="28" y="19"/>
                  <a:pt x="28" y="16"/>
                </a:cubicBezTo>
                <a:cubicBezTo>
                  <a:pt x="36" y="13"/>
                  <a:pt x="44" y="8"/>
                  <a:pt x="52" y="7"/>
                </a:cubicBezTo>
                <a:cubicBezTo>
                  <a:pt x="97" y="4"/>
                  <a:pt x="142" y="0"/>
                  <a:pt x="186" y="1"/>
                </a:cubicBezTo>
                <a:cubicBezTo>
                  <a:pt x="446" y="2"/>
                  <a:pt x="694" y="5"/>
                  <a:pt x="933" y="7"/>
                </a:cubicBezTo>
                <a:cubicBezTo>
                  <a:pt x="1060" y="8"/>
                  <a:pt x="1184" y="6"/>
                  <a:pt x="1305" y="6"/>
                </a:cubicBezTo>
                <a:cubicBezTo>
                  <a:pt x="1331" y="6"/>
                  <a:pt x="1336" y="8"/>
                  <a:pt x="1337" y="33"/>
                </a:cubicBezTo>
                <a:cubicBezTo>
                  <a:pt x="1343" y="128"/>
                  <a:pt x="1347" y="223"/>
                  <a:pt x="1351" y="317"/>
                </a:cubicBezTo>
                <a:cubicBezTo>
                  <a:pt x="1356" y="405"/>
                  <a:pt x="1360" y="493"/>
                  <a:pt x="1365" y="580"/>
                </a:cubicBezTo>
                <a:cubicBezTo>
                  <a:pt x="1366" y="603"/>
                  <a:pt x="1367" y="626"/>
                  <a:pt x="1368" y="649"/>
                </a:cubicBezTo>
                <a:cubicBezTo>
                  <a:pt x="1368" y="667"/>
                  <a:pt x="1359" y="678"/>
                  <a:pt x="1341" y="678"/>
                </a:cubicBezTo>
                <a:cubicBezTo>
                  <a:pt x="1247" y="682"/>
                  <a:pt x="1152" y="687"/>
                  <a:pt x="1055" y="689"/>
                </a:cubicBezTo>
                <a:cubicBezTo>
                  <a:pt x="973" y="690"/>
                  <a:pt x="889" y="687"/>
                  <a:pt x="804" y="686"/>
                </a:cubicBezTo>
                <a:cubicBezTo>
                  <a:pt x="682" y="684"/>
                  <a:pt x="558" y="680"/>
                  <a:pt x="431" y="679"/>
                </a:cubicBezTo>
                <a:cubicBezTo>
                  <a:pt x="347" y="677"/>
                  <a:pt x="261" y="678"/>
                  <a:pt x="174" y="678"/>
                </a:cubicBezTo>
                <a:cubicBezTo>
                  <a:pt x="131" y="678"/>
                  <a:pt x="88" y="678"/>
                  <a:pt x="44" y="676"/>
                </a:cubicBezTo>
                <a:cubicBezTo>
                  <a:pt x="11" y="675"/>
                  <a:pt x="0" y="663"/>
                  <a:pt x="0" y="632"/>
                </a:cubicBezTo>
                <a:cubicBezTo>
                  <a:pt x="0" y="529"/>
                  <a:pt x="1" y="426"/>
                  <a:pt x="2" y="322"/>
                </a:cubicBezTo>
                <a:cubicBezTo>
                  <a:pt x="3" y="226"/>
                  <a:pt x="3" y="130"/>
                  <a:pt x="3" y="33"/>
                </a:cubicBezTo>
                <a:cubicBezTo>
                  <a:pt x="6" y="33"/>
                  <a:pt x="9" y="33"/>
                  <a:pt x="12" y="33"/>
                </a:cubicBezTo>
              </a:path>
            </a:pathLst>
          </a:cu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7" name="Freeform 6" descr="Arrow pointing downward" title="Arrow "/>
          <p:cNvSpPr>
            <a:spLocks noEditPoints="1"/>
          </p:cNvSpPr>
          <p:nvPr/>
        </p:nvSpPr>
        <p:spPr bwMode="auto">
          <a:xfrm rot="642410" flipH="1">
            <a:off x="2857053" y="2653746"/>
            <a:ext cx="792382" cy="549439"/>
          </a:xfrm>
          <a:custGeom>
            <a:avLst/>
            <a:gdLst>
              <a:gd name="T0" fmla="*/ 366 w 445"/>
              <a:gd name="T1" fmla="*/ 437 h 437"/>
              <a:gd name="T2" fmla="*/ 356 w 445"/>
              <a:gd name="T3" fmla="*/ 428 h 437"/>
              <a:gd name="T4" fmla="*/ 214 w 445"/>
              <a:gd name="T5" fmla="*/ 307 h 437"/>
              <a:gd name="T6" fmla="*/ 186 w 445"/>
              <a:gd name="T7" fmla="*/ 288 h 437"/>
              <a:gd name="T8" fmla="*/ 188 w 445"/>
              <a:gd name="T9" fmla="*/ 273 h 437"/>
              <a:gd name="T10" fmla="*/ 262 w 445"/>
              <a:gd name="T11" fmla="*/ 250 h 437"/>
              <a:gd name="T12" fmla="*/ 270 w 445"/>
              <a:gd name="T13" fmla="*/ 229 h 437"/>
              <a:gd name="T14" fmla="*/ 132 w 445"/>
              <a:gd name="T15" fmla="*/ 71 h 437"/>
              <a:gd name="T16" fmla="*/ 44 w 445"/>
              <a:gd name="T17" fmla="*/ 28 h 437"/>
              <a:gd name="T18" fmla="*/ 10 w 445"/>
              <a:gd name="T19" fmla="*/ 26 h 437"/>
              <a:gd name="T20" fmla="*/ 0 w 445"/>
              <a:gd name="T21" fmla="*/ 22 h 437"/>
              <a:gd name="T22" fmla="*/ 9 w 445"/>
              <a:gd name="T23" fmla="*/ 17 h 437"/>
              <a:gd name="T24" fmla="*/ 53 w 445"/>
              <a:gd name="T25" fmla="*/ 8 h 437"/>
              <a:gd name="T26" fmla="*/ 164 w 445"/>
              <a:gd name="T27" fmla="*/ 29 h 437"/>
              <a:gd name="T28" fmla="*/ 329 w 445"/>
              <a:gd name="T29" fmla="*/ 193 h 437"/>
              <a:gd name="T30" fmla="*/ 345 w 445"/>
              <a:gd name="T31" fmla="*/ 225 h 437"/>
              <a:gd name="T32" fmla="*/ 355 w 445"/>
              <a:gd name="T33" fmla="*/ 231 h 437"/>
              <a:gd name="T34" fmla="*/ 391 w 445"/>
              <a:gd name="T35" fmla="*/ 225 h 437"/>
              <a:gd name="T36" fmla="*/ 428 w 445"/>
              <a:gd name="T37" fmla="*/ 217 h 437"/>
              <a:gd name="T38" fmla="*/ 443 w 445"/>
              <a:gd name="T39" fmla="*/ 221 h 437"/>
              <a:gd name="T40" fmla="*/ 442 w 445"/>
              <a:gd name="T41" fmla="*/ 236 h 437"/>
              <a:gd name="T42" fmla="*/ 397 w 445"/>
              <a:gd name="T43" fmla="*/ 337 h 437"/>
              <a:gd name="T44" fmla="*/ 371 w 445"/>
              <a:gd name="T45" fmla="*/ 424 h 437"/>
              <a:gd name="T46" fmla="*/ 366 w 445"/>
              <a:gd name="T47" fmla="*/ 437 h 437"/>
              <a:gd name="T48" fmla="*/ 35 w 445"/>
              <a:gd name="T49" fmla="*/ 16 h 437"/>
              <a:gd name="T50" fmla="*/ 189 w 445"/>
              <a:gd name="T51" fmla="*/ 105 h 437"/>
              <a:gd name="T52" fmla="*/ 273 w 445"/>
              <a:gd name="T53" fmla="*/ 222 h 437"/>
              <a:gd name="T54" fmla="*/ 254 w 445"/>
              <a:gd name="T55" fmla="*/ 260 h 437"/>
              <a:gd name="T56" fmla="*/ 252 w 445"/>
              <a:gd name="T57" fmla="*/ 260 h 437"/>
              <a:gd name="T58" fmla="*/ 189 w 445"/>
              <a:gd name="T59" fmla="*/ 278 h 437"/>
              <a:gd name="T60" fmla="*/ 282 w 445"/>
              <a:gd name="T61" fmla="*/ 345 h 437"/>
              <a:gd name="T62" fmla="*/ 364 w 445"/>
              <a:gd name="T63" fmla="*/ 428 h 437"/>
              <a:gd name="T64" fmla="*/ 443 w 445"/>
              <a:gd name="T65" fmla="*/ 223 h 437"/>
              <a:gd name="T66" fmla="*/ 423 w 445"/>
              <a:gd name="T67" fmla="*/ 225 h 437"/>
              <a:gd name="T68" fmla="*/ 359 w 445"/>
              <a:gd name="T69" fmla="*/ 236 h 437"/>
              <a:gd name="T70" fmla="*/ 339 w 445"/>
              <a:gd name="T71" fmla="*/ 228 h 437"/>
              <a:gd name="T72" fmla="*/ 309 w 445"/>
              <a:gd name="T73" fmla="*/ 185 h 437"/>
              <a:gd name="T74" fmla="*/ 149 w 445"/>
              <a:gd name="T75" fmla="*/ 34 h 437"/>
              <a:gd name="T76" fmla="*/ 35 w 445"/>
              <a:gd name="T77" fmla="*/ 16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" h="437">
                <a:moveTo>
                  <a:pt x="366" y="437"/>
                </a:moveTo>
                <a:cubicBezTo>
                  <a:pt x="361" y="433"/>
                  <a:pt x="358" y="430"/>
                  <a:pt x="356" y="428"/>
                </a:cubicBezTo>
                <a:cubicBezTo>
                  <a:pt x="315" y="380"/>
                  <a:pt x="266" y="342"/>
                  <a:pt x="214" y="307"/>
                </a:cubicBezTo>
                <a:cubicBezTo>
                  <a:pt x="204" y="301"/>
                  <a:pt x="195" y="295"/>
                  <a:pt x="186" y="288"/>
                </a:cubicBezTo>
                <a:cubicBezTo>
                  <a:pt x="177" y="281"/>
                  <a:pt x="177" y="276"/>
                  <a:pt x="188" y="273"/>
                </a:cubicBezTo>
                <a:cubicBezTo>
                  <a:pt x="212" y="265"/>
                  <a:pt x="237" y="257"/>
                  <a:pt x="262" y="250"/>
                </a:cubicBezTo>
                <a:cubicBezTo>
                  <a:pt x="276" y="245"/>
                  <a:pt x="278" y="242"/>
                  <a:pt x="270" y="229"/>
                </a:cubicBezTo>
                <a:cubicBezTo>
                  <a:pt x="233" y="169"/>
                  <a:pt x="191" y="113"/>
                  <a:pt x="132" y="71"/>
                </a:cubicBezTo>
                <a:cubicBezTo>
                  <a:pt x="105" y="52"/>
                  <a:pt x="76" y="37"/>
                  <a:pt x="44" y="28"/>
                </a:cubicBezTo>
                <a:cubicBezTo>
                  <a:pt x="33" y="26"/>
                  <a:pt x="21" y="27"/>
                  <a:pt x="10" y="26"/>
                </a:cubicBezTo>
                <a:cubicBezTo>
                  <a:pt x="6" y="25"/>
                  <a:pt x="3" y="23"/>
                  <a:pt x="0" y="22"/>
                </a:cubicBezTo>
                <a:cubicBezTo>
                  <a:pt x="3" y="20"/>
                  <a:pt x="6" y="18"/>
                  <a:pt x="9" y="17"/>
                </a:cubicBezTo>
                <a:cubicBezTo>
                  <a:pt x="23" y="14"/>
                  <a:pt x="38" y="10"/>
                  <a:pt x="53" y="8"/>
                </a:cubicBezTo>
                <a:cubicBezTo>
                  <a:pt x="93" y="0"/>
                  <a:pt x="129" y="11"/>
                  <a:pt x="164" y="29"/>
                </a:cubicBezTo>
                <a:cubicBezTo>
                  <a:pt x="236" y="67"/>
                  <a:pt x="290" y="122"/>
                  <a:pt x="329" y="193"/>
                </a:cubicBezTo>
                <a:cubicBezTo>
                  <a:pt x="335" y="203"/>
                  <a:pt x="339" y="214"/>
                  <a:pt x="345" y="225"/>
                </a:cubicBezTo>
                <a:cubicBezTo>
                  <a:pt x="347" y="228"/>
                  <a:pt x="352" y="231"/>
                  <a:pt x="355" y="231"/>
                </a:cubicBezTo>
                <a:cubicBezTo>
                  <a:pt x="367" y="229"/>
                  <a:pt x="379" y="227"/>
                  <a:pt x="391" y="225"/>
                </a:cubicBezTo>
                <a:cubicBezTo>
                  <a:pt x="403" y="222"/>
                  <a:pt x="415" y="219"/>
                  <a:pt x="428" y="217"/>
                </a:cubicBezTo>
                <a:cubicBezTo>
                  <a:pt x="433" y="217"/>
                  <a:pt x="440" y="218"/>
                  <a:pt x="443" y="221"/>
                </a:cubicBezTo>
                <a:cubicBezTo>
                  <a:pt x="445" y="224"/>
                  <a:pt x="444" y="231"/>
                  <a:pt x="442" y="236"/>
                </a:cubicBezTo>
                <a:cubicBezTo>
                  <a:pt x="427" y="270"/>
                  <a:pt x="410" y="303"/>
                  <a:pt x="397" y="337"/>
                </a:cubicBezTo>
                <a:cubicBezTo>
                  <a:pt x="386" y="365"/>
                  <a:pt x="380" y="395"/>
                  <a:pt x="371" y="424"/>
                </a:cubicBezTo>
                <a:cubicBezTo>
                  <a:pt x="370" y="428"/>
                  <a:pt x="368" y="431"/>
                  <a:pt x="366" y="437"/>
                </a:cubicBezTo>
                <a:moveTo>
                  <a:pt x="35" y="16"/>
                </a:moveTo>
                <a:cubicBezTo>
                  <a:pt x="100" y="35"/>
                  <a:pt x="150" y="62"/>
                  <a:pt x="189" y="105"/>
                </a:cubicBezTo>
                <a:cubicBezTo>
                  <a:pt x="221" y="141"/>
                  <a:pt x="251" y="179"/>
                  <a:pt x="273" y="222"/>
                </a:cubicBezTo>
                <a:cubicBezTo>
                  <a:pt x="287" y="246"/>
                  <a:pt x="282" y="255"/>
                  <a:pt x="254" y="260"/>
                </a:cubicBezTo>
                <a:cubicBezTo>
                  <a:pt x="253" y="260"/>
                  <a:pt x="252" y="260"/>
                  <a:pt x="252" y="260"/>
                </a:cubicBezTo>
                <a:cubicBezTo>
                  <a:pt x="230" y="266"/>
                  <a:pt x="209" y="272"/>
                  <a:pt x="189" y="278"/>
                </a:cubicBezTo>
                <a:cubicBezTo>
                  <a:pt x="220" y="300"/>
                  <a:pt x="252" y="321"/>
                  <a:pt x="282" y="345"/>
                </a:cubicBezTo>
                <a:cubicBezTo>
                  <a:pt x="312" y="370"/>
                  <a:pt x="341" y="396"/>
                  <a:pt x="364" y="428"/>
                </a:cubicBezTo>
                <a:cubicBezTo>
                  <a:pt x="371" y="353"/>
                  <a:pt x="408" y="290"/>
                  <a:pt x="443" y="223"/>
                </a:cubicBezTo>
                <a:cubicBezTo>
                  <a:pt x="434" y="224"/>
                  <a:pt x="428" y="224"/>
                  <a:pt x="423" y="225"/>
                </a:cubicBezTo>
                <a:cubicBezTo>
                  <a:pt x="402" y="228"/>
                  <a:pt x="380" y="232"/>
                  <a:pt x="359" y="236"/>
                </a:cubicBezTo>
                <a:cubicBezTo>
                  <a:pt x="351" y="237"/>
                  <a:pt x="344" y="236"/>
                  <a:pt x="339" y="228"/>
                </a:cubicBezTo>
                <a:cubicBezTo>
                  <a:pt x="329" y="213"/>
                  <a:pt x="319" y="199"/>
                  <a:pt x="309" y="185"/>
                </a:cubicBezTo>
                <a:cubicBezTo>
                  <a:pt x="266" y="123"/>
                  <a:pt x="217" y="68"/>
                  <a:pt x="149" y="34"/>
                </a:cubicBezTo>
                <a:cubicBezTo>
                  <a:pt x="114" y="15"/>
                  <a:pt x="77" y="5"/>
                  <a:pt x="35" y="16"/>
                </a:cubicBezTo>
              </a:path>
            </a:pathLst>
          </a:custGeom>
          <a:solidFill>
            <a:srgbClr val="999999"/>
          </a:solidFill>
          <a:ln w="1905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4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3737390|-5389529|-10807215|-8355712|-16724839|PSPC&quot;,&quot;Id&quot;:&quot;5f21afff43453118644210f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21667</TotalTime>
  <Words>1525</Words>
  <Application>Microsoft Office PowerPoint</Application>
  <PresentationFormat>Widescreen</PresentationFormat>
  <Paragraphs>220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Office Theme</vt:lpstr>
      <vt:lpstr>think-cell Slide</vt:lpstr>
      <vt:lpstr>Sponsor Guide–Roles and Responsibilities</vt:lpstr>
      <vt:lpstr>About this guide</vt:lpstr>
      <vt:lpstr>Traits of an ideal sponsor</vt:lpstr>
      <vt:lpstr>Biggest roles in supporting organizational change</vt:lpstr>
      <vt:lpstr>Sponsor activity model*</vt:lpstr>
      <vt:lpstr>Build the foundation… with the project team</vt:lpstr>
      <vt:lpstr>Build the foundation… with management</vt:lpstr>
      <vt:lpstr>Build the foundation… with employees</vt:lpstr>
      <vt:lpstr>Assess, imagine &amp; plan… with the project team</vt:lpstr>
      <vt:lpstr>Assess, imagine &amp; plan… with management</vt:lpstr>
      <vt:lpstr>Assess, imagine &amp; plan… with employees</vt:lpstr>
      <vt:lpstr>Implement &amp; operate… with the project team</vt:lpstr>
      <vt:lpstr>Implement &amp; operate… with management</vt:lpstr>
      <vt:lpstr>Implement &amp; operate… with employees</vt:lpstr>
      <vt:lpstr>Annexe A: Sponsor roles and responsibilities understanding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Sanjaiyan Nithiananthan</cp:lastModifiedBy>
  <cp:revision>523</cp:revision>
  <dcterms:created xsi:type="dcterms:W3CDTF">2018-01-23T15:59:12Z</dcterms:created>
  <dcterms:modified xsi:type="dcterms:W3CDTF">2020-07-29T17:21:04Z</dcterms:modified>
</cp:coreProperties>
</file>