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0.xml" ContentType="application/vnd.openxmlformats-officedocument.presentationml.notesSlide+xml"/>
  <Override PartName="/ppt/tags/tag36.xml" ContentType="application/vnd.openxmlformats-officedocument.presentationml.tags+xml"/>
  <Override PartName="/ppt/notesSlides/notesSlide11.xml" ContentType="application/vnd.openxmlformats-officedocument.presentationml.notesSlide+xml"/>
  <Override PartName="/ppt/tags/tag37.xml" ContentType="application/vnd.openxmlformats-officedocument.presentationml.tags+xml"/>
  <Override PartName="/ppt/notesSlides/notesSlide12.xml" ContentType="application/vnd.openxmlformats-officedocument.presentationml.notesSlide+xml"/>
  <Override PartName="/ppt/tags/tag38.xml" ContentType="application/vnd.openxmlformats-officedocument.presentationml.tags+xml"/>
  <Override PartName="/ppt/notesSlides/notesSlide13.xml" ContentType="application/vnd.openxmlformats-officedocument.presentationml.notesSlide+xml"/>
  <Override PartName="/ppt/tags/tag39.xml" ContentType="application/vnd.openxmlformats-officedocument.presentationml.tags+xml"/>
  <Override PartName="/ppt/notesSlides/notesSlide14.xml" ContentType="application/vnd.openxmlformats-officedocument.presentationml.notesSlide+xml"/>
  <Override PartName="/ppt/tags/tag40.xml" ContentType="application/vnd.openxmlformats-officedocument.presentationml.tags+xml"/>
  <Override PartName="/ppt/notesSlides/notesSlide15.xml" ContentType="application/vnd.openxmlformats-officedocument.presentationml.notesSlide+xml"/>
  <Override PartName="/ppt/tags/tag41.xml" ContentType="application/vnd.openxmlformats-officedocument.presentationml.tags+xml"/>
  <Override PartName="/ppt/notesSlides/notesSlide16.xml" ContentType="application/vnd.openxmlformats-officedocument.presentationml.notesSlide+xml"/>
  <Override PartName="/ppt/tags/tag42.xml" ContentType="application/vnd.openxmlformats-officedocument.presentationml.tags+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7" r:id="rId5"/>
    <p:sldId id="375" r:id="rId6"/>
    <p:sldId id="359" r:id="rId7"/>
    <p:sldId id="347" r:id="rId8"/>
    <p:sldId id="370" r:id="rId9"/>
    <p:sldId id="389" r:id="rId10"/>
    <p:sldId id="384" r:id="rId11"/>
    <p:sldId id="385" r:id="rId12"/>
    <p:sldId id="386" r:id="rId13"/>
    <p:sldId id="387" r:id="rId14"/>
    <p:sldId id="388" r:id="rId15"/>
    <p:sldId id="358" r:id="rId16"/>
    <p:sldId id="352" r:id="rId17"/>
    <p:sldId id="383" r:id="rId18"/>
    <p:sldId id="382" r:id="rId19"/>
    <p:sldId id="381" r:id="rId20"/>
    <p:sldId id="380" r:id="rId21"/>
    <p:sldId id="379"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ris, Margaret" initials="MM" lastIdx="4" clrIdx="0">
    <p:extLst>
      <p:ext uri="{19B8F6BF-5375-455C-9EA6-DF929625EA0E}">
        <p15:presenceInfo xmlns:p15="http://schemas.microsoft.com/office/powerpoint/2012/main" userId="S::Margaret.Morris@pco-bcp.gc.ca::136db429-a3a3-4a78-a2a5-4188194de8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7AE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AB735D-C6F6-45CF-A00A-750B081F1E89}" v="8" dt="2023-02-16T20:12:27.422"/>
    <p1510:client id="{0E53DC05-6044-749D-FDFE-2801F60D6138}" v="10" dt="2023-02-16T20:08:01.183"/>
    <p1510:client id="{1C6D31DD-7316-6C52-89BE-BABF45F263C3}" v="62" dt="2023-02-17T16:44:24.616"/>
    <p1510:client id="{3BC3F6A5-78CA-4F59-A8BE-5EB5ACF046CD}" v="224" dt="2023-02-16T18:56:50.217"/>
    <p1510:client id="{7C163FEA-46F8-4AE1-B145-0BC2AEC84287}" v="213" dt="2023-02-16T20:25:33.856"/>
    <p1510:client id="{8AD20ED7-6C28-2FC4-F66C-0C7CBB30480D}" v="4" dt="2023-02-16T18:10:58.262"/>
    <p1510:client id="{91CB8C86-5D0B-44EC-9B4F-A08C0FCDC579}" v="8" dt="2023-02-16T16:22:42.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86FFD4-5730-414D-95EB-936A5603FD09}" type="datetimeFigureOut">
              <a:rPr lang="en-CA" smtClean="0"/>
              <a:t>2023-02-17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58F457-E748-49AC-BBFA-F69E6412C376}" type="slidenum">
              <a:rPr lang="en-CA" smtClean="0"/>
              <a:t>‹#›</a:t>
            </a:fld>
            <a:endParaRPr lang="en-CA"/>
          </a:p>
        </p:txBody>
      </p:sp>
    </p:spTree>
    <p:extLst>
      <p:ext uri="{BB962C8B-B14F-4D97-AF65-F5344CB8AC3E}">
        <p14:creationId xmlns:p14="http://schemas.microsoft.com/office/powerpoint/2010/main" val="1664130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5F5AB-23F5-4B5B-93E6-633010F23DB9}" type="slidenum">
              <a:rPr lang="en-CA" smtClean="0"/>
              <a:t>2</a:t>
            </a:fld>
            <a:endParaRPr lang="en-US"/>
          </a:p>
        </p:txBody>
      </p:sp>
    </p:spTree>
    <p:extLst>
      <p:ext uri="{BB962C8B-B14F-4D97-AF65-F5344CB8AC3E}">
        <p14:creationId xmlns:p14="http://schemas.microsoft.com/office/powerpoint/2010/main" val="1333711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5F5AB-23F5-4B5B-93E6-633010F23DB9}" type="slidenum">
              <a:rPr lang="en-CA" smtClean="0"/>
              <a:t>11</a:t>
            </a:fld>
            <a:endParaRPr lang="en-US"/>
          </a:p>
        </p:txBody>
      </p:sp>
    </p:spTree>
    <p:extLst>
      <p:ext uri="{BB962C8B-B14F-4D97-AF65-F5344CB8AC3E}">
        <p14:creationId xmlns:p14="http://schemas.microsoft.com/office/powerpoint/2010/main" val="2363882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03C5F5AB-23F5-4B5B-93E6-633010F23DB9}" type="slidenum">
              <a:rPr lang="en-CA" smtClean="0"/>
              <a:t>12</a:t>
            </a:fld>
            <a:endParaRPr lang="en-US"/>
          </a:p>
        </p:txBody>
      </p:sp>
    </p:spTree>
    <p:extLst>
      <p:ext uri="{BB962C8B-B14F-4D97-AF65-F5344CB8AC3E}">
        <p14:creationId xmlns:p14="http://schemas.microsoft.com/office/powerpoint/2010/main" val="816498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5F5AB-23F5-4B5B-93E6-633010F23DB9}" type="slidenum">
              <a:rPr lang="en-CA" smtClean="0"/>
              <a:t>13</a:t>
            </a:fld>
            <a:endParaRPr lang="en-US"/>
          </a:p>
        </p:txBody>
      </p:sp>
    </p:spTree>
    <p:extLst>
      <p:ext uri="{BB962C8B-B14F-4D97-AF65-F5344CB8AC3E}">
        <p14:creationId xmlns:p14="http://schemas.microsoft.com/office/powerpoint/2010/main" val="1579272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5F5AB-23F5-4B5B-93E6-633010F23DB9}" type="slidenum">
              <a:rPr lang="en-CA" smtClean="0"/>
              <a:t>14</a:t>
            </a:fld>
            <a:endParaRPr lang="en-US"/>
          </a:p>
        </p:txBody>
      </p:sp>
    </p:spTree>
    <p:extLst>
      <p:ext uri="{BB962C8B-B14F-4D97-AF65-F5344CB8AC3E}">
        <p14:creationId xmlns:p14="http://schemas.microsoft.com/office/powerpoint/2010/main" val="2228137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5F5AB-23F5-4B5B-93E6-633010F23DB9}" type="slidenum">
              <a:rPr lang="en-CA" smtClean="0"/>
              <a:t>15</a:t>
            </a:fld>
            <a:endParaRPr lang="en-US"/>
          </a:p>
        </p:txBody>
      </p:sp>
    </p:spTree>
    <p:extLst>
      <p:ext uri="{BB962C8B-B14F-4D97-AF65-F5344CB8AC3E}">
        <p14:creationId xmlns:p14="http://schemas.microsoft.com/office/powerpoint/2010/main" val="771490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5F5AB-23F5-4B5B-93E6-633010F23DB9}" type="slidenum">
              <a:rPr lang="en-CA" smtClean="0"/>
              <a:t>16</a:t>
            </a:fld>
            <a:endParaRPr lang="en-US"/>
          </a:p>
        </p:txBody>
      </p:sp>
    </p:spTree>
    <p:extLst>
      <p:ext uri="{BB962C8B-B14F-4D97-AF65-F5344CB8AC3E}">
        <p14:creationId xmlns:p14="http://schemas.microsoft.com/office/powerpoint/2010/main" val="2125935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5F5AB-23F5-4B5B-93E6-633010F23DB9}" type="slidenum">
              <a:rPr lang="en-CA" smtClean="0"/>
              <a:t>17</a:t>
            </a:fld>
            <a:endParaRPr lang="en-US"/>
          </a:p>
        </p:txBody>
      </p:sp>
    </p:spTree>
    <p:extLst>
      <p:ext uri="{BB962C8B-B14F-4D97-AF65-F5344CB8AC3E}">
        <p14:creationId xmlns:p14="http://schemas.microsoft.com/office/powerpoint/2010/main" val="753495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5F5AB-23F5-4B5B-93E6-633010F23DB9}" type="slidenum">
              <a:rPr lang="en-CA" smtClean="0"/>
              <a:t>18</a:t>
            </a:fld>
            <a:endParaRPr lang="en-US"/>
          </a:p>
        </p:txBody>
      </p:sp>
    </p:spTree>
    <p:extLst>
      <p:ext uri="{BB962C8B-B14F-4D97-AF65-F5344CB8AC3E}">
        <p14:creationId xmlns:p14="http://schemas.microsoft.com/office/powerpoint/2010/main" val="1420386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5F5AB-23F5-4B5B-93E6-633010F23DB9}" type="slidenum">
              <a:rPr lang="en-CA" smtClean="0"/>
              <a:t>3</a:t>
            </a:fld>
            <a:endParaRPr lang="en-US"/>
          </a:p>
        </p:txBody>
      </p:sp>
    </p:spTree>
    <p:extLst>
      <p:ext uri="{BB962C8B-B14F-4D97-AF65-F5344CB8AC3E}">
        <p14:creationId xmlns:p14="http://schemas.microsoft.com/office/powerpoint/2010/main" val="262359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000000"/>
              </a:solidFill>
              <a:cs typeface="Calibri"/>
            </a:endParaRPr>
          </a:p>
        </p:txBody>
      </p:sp>
      <p:sp>
        <p:nvSpPr>
          <p:cNvPr id="4" name="Slide Number Placeholder 3"/>
          <p:cNvSpPr>
            <a:spLocks noGrp="1"/>
          </p:cNvSpPr>
          <p:nvPr>
            <p:ph type="sldNum" sz="quarter" idx="5"/>
          </p:nvPr>
        </p:nvSpPr>
        <p:spPr/>
        <p:txBody>
          <a:bodyPr/>
          <a:lstStyle/>
          <a:p>
            <a:fld id="{40B77A0D-AAE6-489A-89E8-6B97616BA8EA}" type="slidenum">
              <a:rPr lang="en-US" smtClean="0"/>
              <a:t>4</a:t>
            </a:fld>
            <a:endParaRPr lang="en-US"/>
          </a:p>
        </p:txBody>
      </p:sp>
    </p:spTree>
    <p:extLst>
      <p:ext uri="{BB962C8B-B14F-4D97-AF65-F5344CB8AC3E}">
        <p14:creationId xmlns:p14="http://schemas.microsoft.com/office/powerpoint/2010/main" val="1626595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5F5AB-23F5-4B5B-93E6-633010F23DB9}" type="slidenum">
              <a:rPr lang="en-CA" smtClean="0"/>
              <a:t>5</a:t>
            </a:fld>
            <a:endParaRPr lang="en-US"/>
          </a:p>
        </p:txBody>
      </p:sp>
    </p:spTree>
    <p:extLst>
      <p:ext uri="{BB962C8B-B14F-4D97-AF65-F5344CB8AC3E}">
        <p14:creationId xmlns:p14="http://schemas.microsoft.com/office/powerpoint/2010/main" val="718882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5F5AB-23F5-4B5B-93E6-633010F23DB9}" type="slidenum">
              <a:rPr lang="en-CA" smtClean="0"/>
              <a:t>6</a:t>
            </a:fld>
            <a:endParaRPr lang="en-US"/>
          </a:p>
        </p:txBody>
      </p:sp>
    </p:spTree>
    <p:extLst>
      <p:ext uri="{BB962C8B-B14F-4D97-AF65-F5344CB8AC3E}">
        <p14:creationId xmlns:p14="http://schemas.microsoft.com/office/powerpoint/2010/main" val="1171778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5F5AB-23F5-4B5B-93E6-633010F23DB9}" type="slidenum">
              <a:rPr lang="en-CA" smtClean="0"/>
              <a:t>7</a:t>
            </a:fld>
            <a:endParaRPr lang="en-US"/>
          </a:p>
        </p:txBody>
      </p:sp>
    </p:spTree>
    <p:extLst>
      <p:ext uri="{BB962C8B-B14F-4D97-AF65-F5344CB8AC3E}">
        <p14:creationId xmlns:p14="http://schemas.microsoft.com/office/powerpoint/2010/main" val="892980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5F5AB-23F5-4B5B-93E6-633010F23DB9}" type="slidenum">
              <a:rPr lang="en-CA" smtClean="0"/>
              <a:t>8</a:t>
            </a:fld>
            <a:endParaRPr lang="en-US"/>
          </a:p>
        </p:txBody>
      </p:sp>
    </p:spTree>
    <p:extLst>
      <p:ext uri="{BB962C8B-B14F-4D97-AF65-F5344CB8AC3E}">
        <p14:creationId xmlns:p14="http://schemas.microsoft.com/office/powerpoint/2010/main" val="2063210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5F5AB-23F5-4B5B-93E6-633010F23DB9}" type="slidenum">
              <a:rPr lang="en-CA" smtClean="0"/>
              <a:t>9</a:t>
            </a:fld>
            <a:endParaRPr lang="en-US"/>
          </a:p>
        </p:txBody>
      </p:sp>
    </p:spTree>
    <p:extLst>
      <p:ext uri="{BB962C8B-B14F-4D97-AF65-F5344CB8AC3E}">
        <p14:creationId xmlns:p14="http://schemas.microsoft.com/office/powerpoint/2010/main" val="3392375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5F5AB-23F5-4B5B-93E6-633010F23DB9}" type="slidenum">
              <a:rPr lang="en-CA" smtClean="0"/>
              <a:t>10</a:t>
            </a:fld>
            <a:endParaRPr lang="en-US"/>
          </a:p>
        </p:txBody>
      </p:sp>
    </p:spTree>
    <p:extLst>
      <p:ext uri="{BB962C8B-B14F-4D97-AF65-F5344CB8AC3E}">
        <p14:creationId xmlns:p14="http://schemas.microsoft.com/office/powerpoint/2010/main" val="387273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5DD89-6D57-0A5F-BC38-FD844DD699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7FA74C5-B8C4-3433-EB13-321665E3F3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1D45D9B-50AC-A2CB-A3A7-791F5AC5ABE6}"/>
              </a:ext>
            </a:extLst>
          </p:cNvPr>
          <p:cNvSpPr>
            <a:spLocks noGrp="1"/>
          </p:cNvSpPr>
          <p:nvPr>
            <p:ph type="dt" sz="half" idx="10"/>
          </p:nvPr>
        </p:nvSpPr>
        <p:spPr/>
        <p:txBody>
          <a:bodyPr/>
          <a:lstStyle/>
          <a:p>
            <a:fld id="{ECF2F9D8-AD15-4210-8DC3-A4E2BD56BF6C}" type="datetimeFigureOut">
              <a:rPr lang="en-CA" smtClean="0"/>
              <a:t>2023-02-17</a:t>
            </a:fld>
            <a:endParaRPr lang="en-CA"/>
          </a:p>
        </p:txBody>
      </p:sp>
      <p:sp>
        <p:nvSpPr>
          <p:cNvPr id="5" name="Footer Placeholder 4">
            <a:extLst>
              <a:ext uri="{FF2B5EF4-FFF2-40B4-BE49-F238E27FC236}">
                <a16:creationId xmlns:a16="http://schemas.microsoft.com/office/drawing/2014/main" id="{2A97FCCE-1A8B-6051-59C8-F873ADCD3F4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80F91B3-FE94-6F82-7A1A-FAE7FAB31D62}"/>
              </a:ext>
            </a:extLst>
          </p:cNvPr>
          <p:cNvSpPr>
            <a:spLocks noGrp="1"/>
          </p:cNvSpPr>
          <p:nvPr>
            <p:ph type="sldNum" sz="quarter" idx="12"/>
          </p:nvPr>
        </p:nvSpPr>
        <p:spPr/>
        <p:txBody>
          <a:bodyPr/>
          <a:lstStyle/>
          <a:p>
            <a:fld id="{ED7DA885-EB77-4483-B03E-14A3BB4C6210}" type="slidenum">
              <a:rPr lang="en-CA" smtClean="0"/>
              <a:t>‹#›</a:t>
            </a:fld>
            <a:endParaRPr lang="en-CA"/>
          </a:p>
        </p:txBody>
      </p:sp>
    </p:spTree>
    <p:extLst>
      <p:ext uri="{BB962C8B-B14F-4D97-AF65-F5344CB8AC3E}">
        <p14:creationId xmlns:p14="http://schemas.microsoft.com/office/powerpoint/2010/main" val="2514235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7C0BE-EB49-A77A-CE2E-54FEE141431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9EA9681-81AC-580C-240C-0D4D2ABF6E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E81EE8D-F7B1-F300-FB84-E6B1C31D0265}"/>
              </a:ext>
            </a:extLst>
          </p:cNvPr>
          <p:cNvSpPr>
            <a:spLocks noGrp="1"/>
          </p:cNvSpPr>
          <p:nvPr>
            <p:ph type="dt" sz="half" idx="10"/>
          </p:nvPr>
        </p:nvSpPr>
        <p:spPr/>
        <p:txBody>
          <a:bodyPr/>
          <a:lstStyle/>
          <a:p>
            <a:fld id="{ECF2F9D8-AD15-4210-8DC3-A4E2BD56BF6C}" type="datetimeFigureOut">
              <a:rPr lang="en-CA" smtClean="0"/>
              <a:t>2023-02-17</a:t>
            </a:fld>
            <a:endParaRPr lang="en-CA"/>
          </a:p>
        </p:txBody>
      </p:sp>
      <p:sp>
        <p:nvSpPr>
          <p:cNvPr id="5" name="Footer Placeholder 4">
            <a:extLst>
              <a:ext uri="{FF2B5EF4-FFF2-40B4-BE49-F238E27FC236}">
                <a16:creationId xmlns:a16="http://schemas.microsoft.com/office/drawing/2014/main" id="{EEBA787C-0153-B6F9-4475-7AF287F6F7D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02ADFF7-C37D-2153-ED76-E7E2CD578806}"/>
              </a:ext>
            </a:extLst>
          </p:cNvPr>
          <p:cNvSpPr>
            <a:spLocks noGrp="1"/>
          </p:cNvSpPr>
          <p:nvPr>
            <p:ph type="sldNum" sz="quarter" idx="12"/>
          </p:nvPr>
        </p:nvSpPr>
        <p:spPr/>
        <p:txBody>
          <a:bodyPr/>
          <a:lstStyle/>
          <a:p>
            <a:fld id="{ED7DA885-EB77-4483-B03E-14A3BB4C6210}" type="slidenum">
              <a:rPr lang="en-CA" smtClean="0"/>
              <a:t>‹#›</a:t>
            </a:fld>
            <a:endParaRPr lang="en-CA"/>
          </a:p>
        </p:txBody>
      </p:sp>
    </p:spTree>
    <p:extLst>
      <p:ext uri="{BB962C8B-B14F-4D97-AF65-F5344CB8AC3E}">
        <p14:creationId xmlns:p14="http://schemas.microsoft.com/office/powerpoint/2010/main" val="3008836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0275C4-9295-65ED-FE28-C5C069EE9B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42DDAFC-01B9-AB86-B94A-5FF6EB5830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556B82B-A7FD-B800-9FCF-9E2637E86CF4}"/>
              </a:ext>
            </a:extLst>
          </p:cNvPr>
          <p:cNvSpPr>
            <a:spLocks noGrp="1"/>
          </p:cNvSpPr>
          <p:nvPr>
            <p:ph type="dt" sz="half" idx="10"/>
          </p:nvPr>
        </p:nvSpPr>
        <p:spPr/>
        <p:txBody>
          <a:bodyPr/>
          <a:lstStyle/>
          <a:p>
            <a:fld id="{ECF2F9D8-AD15-4210-8DC3-A4E2BD56BF6C}" type="datetimeFigureOut">
              <a:rPr lang="en-CA" smtClean="0"/>
              <a:t>2023-02-17</a:t>
            </a:fld>
            <a:endParaRPr lang="en-CA"/>
          </a:p>
        </p:txBody>
      </p:sp>
      <p:sp>
        <p:nvSpPr>
          <p:cNvPr id="5" name="Footer Placeholder 4">
            <a:extLst>
              <a:ext uri="{FF2B5EF4-FFF2-40B4-BE49-F238E27FC236}">
                <a16:creationId xmlns:a16="http://schemas.microsoft.com/office/drawing/2014/main" id="{FE5E5F06-1844-3899-5975-19222D69A99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1409F9F-90F5-C11B-6177-3EFF08B2561E}"/>
              </a:ext>
            </a:extLst>
          </p:cNvPr>
          <p:cNvSpPr>
            <a:spLocks noGrp="1"/>
          </p:cNvSpPr>
          <p:nvPr>
            <p:ph type="sldNum" sz="quarter" idx="12"/>
          </p:nvPr>
        </p:nvSpPr>
        <p:spPr/>
        <p:txBody>
          <a:bodyPr/>
          <a:lstStyle/>
          <a:p>
            <a:fld id="{ED7DA885-EB77-4483-B03E-14A3BB4C6210}" type="slidenum">
              <a:rPr lang="en-CA" smtClean="0"/>
              <a:t>‹#›</a:t>
            </a:fld>
            <a:endParaRPr lang="en-CA"/>
          </a:p>
        </p:txBody>
      </p:sp>
    </p:spTree>
    <p:extLst>
      <p:ext uri="{BB962C8B-B14F-4D97-AF65-F5344CB8AC3E}">
        <p14:creationId xmlns:p14="http://schemas.microsoft.com/office/powerpoint/2010/main" val="55579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46FEE-213E-1C25-0501-AE4543F6F01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BF5C713-6A65-46B2-1250-4E78CE3D11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9D751AF-4D88-EC5F-8652-C7CF5496C84A}"/>
              </a:ext>
            </a:extLst>
          </p:cNvPr>
          <p:cNvSpPr>
            <a:spLocks noGrp="1"/>
          </p:cNvSpPr>
          <p:nvPr>
            <p:ph type="dt" sz="half" idx="10"/>
          </p:nvPr>
        </p:nvSpPr>
        <p:spPr/>
        <p:txBody>
          <a:bodyPr/>
          <a:lstStyle/>
          <a:p>
            <a:fld id="{ECF2F9D8-AD15-4210-8DC3-A4E2BD56BF6C}" type="datetimeFigureOut">
              <a:rPr lang="en-CA" smtClean="0"/>
              <a:t>2023-02-17</a:t>
            </a:fld>
            <a:endParaRPr lang="en-CA"/>
          </a:p>
        </p:txBody>
      </p:sp>
      <p:sp>
        <p:nvSpPr>
          <p:cNvPr id="5" name="Footer Placeholder 4">
            <a:extLst>
              <a:ext uri="{FF2B5EF4-FFF2-40B4-BE49-F238E27FC236}">
                <a16:creationId xmlns:a16="http://schemas.microsoft.com/office/drawing/2014/main" id="{D4998ABF-E5DC-C351-CE5F-D0B18C68659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30D3E74-6D56-CA73-0FC6-D25A80CB9A4C}"/>
              </a:ext>
            </a:extLst>
          </p:cNvPr>
          <p:cNvSpPr>
            <a:spLocks noGrp="1"/>
          </p:cNvSpPr>
          <p:nvPr>
            <p:ph type="sldNum" sz="quarter" idx="12"/>
          </p:nvPr>
        </p:nvSpPr>
        <p:spPr/>
        <p:txBody>
          <a:bodyPr/>
          <a:lstStyle/>
          <a:p>
            <a:fld id="{ED7DA885-EB77-4483-B03E-14A3BB4C6210}" type="slidenum">
              <a:rPr lang="en-CA" smtClean="0"/>
              <a:t>‹#›</a:t>
            </a:fld>
            <a:endParaRPr lang="en-CA"/>
          </a:p>
        </p:txBody>
      </p:sp>
    </p:spTree>
    <p:extLst>
      <p:ext uri="{BB962C8B-B14F-4D97-AF65-F5344CB8AC3E}">
        <p14:creationId xmlns:p14="http://schemas.microsoft.com/office/powerpoint/2010/main" val="341031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63DFD-A4E9-C493-507C-C65EC57EB5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BF06153-E818-7426-96C2-C68901887A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E9BC58-C1CC-9E19-703D-EB371F36509F}"/>
              </a:ext>
            </a:extLst>
          </p:cNvPr>
          <p:cNvSpPr>
            <a:spLocks noGrp="1"/>
          </p:cNvSpPr>
          <p:nvPr>
            <p:ph type="dt" sz="half" idx="10"/>
          </p:nvPr>
        </p:nvSpPr>
        <p:spPr/>
        <p:txBody>
          <a:bodyPr/>
          <a:lstStyle/>
          <a:p>
            <a:fld id="{ECF2F9D8-AD15-4210-8DC3-A4E2BD56BF6C}" type="datetimeFigureOut">
              <a:rPr lang="en-CA" smtClean="0"/>
              <a:t>2023-02-17</a:t>
            </a:fld>
            <a:endParaRPr lang="en-CA"/>
          </a:p>
        </p:txBody>
      </p:sp>
      <p:sp>
        <p:nvSpPr>
          <p:cNvPr id="5" name="Footer Placeholder 4">
            <a:extLst>
              <a:ext uri="{FF2B5EF4-FFF2-40B4-BE49-F238E27FC236}">
                <a16:creationId xmlns:a16="http://schemas.microsoft.com/office/drawing/2014/main" id="{6E40BA36-A913-0B1B-8A60-1C7AAE997BF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5D6D054-8143-8D89-C433-DE4D19BE779D}"/>
              </a:ext>
            </a:extLst>
          </p:cNvPr>
          <p:cNvSpPr>
            <a:spLocks noGrp="1"/>
          </p:cNvSpPr>
          <p:nvPr>
            <p:ph type="sldNum" sz="quarter" idx="12"/>
          </p:nvPr>
        </p:nvSpPr>
        <p:spPr/>
        <p:txBody>
          <a:bodyPr/>
          <a:lstStyle/>
          <a:p>
            <a:fld id="{ED7DA885-EB77-4483-B03E-14A3BB4C6210}" type="slidenum">
              <a:rPr lang="en-CA" smtClean="0"/>
              <a:t>‹#›</a:t>
            </a:fld>
            <a:endParaRPr lang="en-CA"/>
          </a:p>
        </p:txBody>
      </p:sp>
    </p:spTree>
    <p:extLst>
      <p:ext uri="{BB962C8B-B14F-4D97-AF65-F5344CB8AC3E}">
        <p14:creationId xmlns:p14="http://schemas.microsoft.com/office/powerpoint/2010/main" val="3055376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D59A3-C3A5-5336-1B8A-71CE370AFD3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9650FC4-CE09-32E2-C13F-AE5716F79A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5D760DC-5474-0AEA-ECE6-2F1A62E77F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0ED49EC-7F8D-71A7-909D-5951AFB24D06}"/>
              </a:ext>
            </a:extLst>
          </p:cNvPr>
          <p:cNvSpPr>
            <a:spLocks noGrp="1"/>
          </p:cNvSpPr>
          <p:nvPr>
            <p:ph type="dt" sz="half" idx="10"/>
          </p:nvPr>
        </p:nvSpPr>
        <p:spPr/>
        <p:txBody>
          <a:bodyPr/>
          <a:lstStyle/>
          <a:p>
            <a:fld id="{ECF2F9D8-AD15-4210-8DC3-A4E2BD56BF6C}" type="datetimeFigureOut">
              <a:rPr lang="en-CA" smtClean="0"/>
              <a:t>2023-02-17</a:t>
            </a:fld>
            <a:endParaRPr lang="en-CA"/>
          </a:p>
        </p:txBody>
      </p:sp>
      <p:sp>
        <p:nvSpPr>
          <p:cNvPr id="6" name="Footer Placeholder 5">
            <a:extLst>
              <a:ext uri="{FF2B5EF4-FFF2-40B4-BE49-F238E27FC236}">
                <a16:creationId xmlns:a16="http://schemas.microsoft.com/office/drawing/2014/main" id="{EBB11AD1-5DDA-624D-2F6E-13791ED6072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5E15E0E-87DE-1FED-7979-C56F696FAE51}"/>
              </a:ext>
            </a:extLst>
          </p:cNvPr>
          <p:cNvSpPr>
            <a:spLocks noGrp="1"/>
          </p:cNvSpPr>
          <p:nvPr>
            <p:ph type="sldNum" sz="quarter" idx="12"/>
          </p:nvPr>
        </p:nvSpPr>
        <p:spPr/>
        <p:txBody>
          <a:bodyPr/>
          <a:lstStyle/>
          <a:p>
            <a:fld id="{ED7DA885-EB77-4483-B03E-14A3BB4C6210}" type="slidenum">
              <a:rPr lang="en-CA" smtClean="0"/>
              <a:t>‹#›</a:t>
            </a:fld>
            <a:endParaRPr lang="en-CA"/>
          </a:p>
        </p:txBody>
      </p:sp>
    </p:spTree>
    <p:extLst>
      <p:ext uri="{BB962C8B-B14F-4D97-AF65-F5344CB8AC3E}">
        <p14:creationId xmlns:p14="http://schemas.microsoft.com/office/powerpoint/2010/main" val="2330896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2E388-4EC4-5E21-B33F-D752D0804E4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5FC73A4-5039-EDD6-8EFC-C9C8870CF8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48DD87-4D2B-164D-4D83-D0BCE3EE49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38B1607-ED64-90EB-9F47-024166474C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D134F0-13D4-11FF-69B1-615FBC8210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F783291-5281-5DBD-7CC0-3A4F70F9E07D}"/>
              </a:ext>
            </a:extLst>
          </p:cNvPr>
          <p:cNvSpPr>
            <a:spLocks noGrp="1"/>
          </p:cNvSpPr>
          <p:nvPr>
            <p:ph type="dt" sz="half" idx="10"/>
          </p:nvPr>
        </p:nvSpPr>
        <p:spPr/>
        <p:txBody>
          <a:bodyPr/>
          <a:lstStyle/>
          <a:p>
            <a:fld id="{ECF2F9D8-AD15-4210-8DC3-A4E2BD56BF6C}" type="datetimeFigureOut">
              <a:rPr lang="en-CA" smtClean="0"/>
              <a:t>2023-02-17</a:t>
            </a:fld>
            <a:endParaRPr lang="en-CA"/>
          </a:p>
        </p:txBody>
      </p:sp>
      <p:sp>
        <p:nvSpPr>
          <p:cNvPr id="8" name="Footer Placeholder 7">
            <a:extLst>
              <a:ext uri="{FF2B5EF4-FFF2-40B4-BE49-F238E27FC236}">
                <a16:creationId xmlns:a16="http://schemas.microsoft.com/office/drawing/2014/main" id="{BCC36468-3B5E-69F3-C07F-A603CE71F95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F007DA7B-4D8A-0767-6CE8-E9709F2E448A}"/>
              </a:ext>
            </a:extLst>
          </p:cNvPr>
          <p:cNvSpPr>
            <a:spLocks noGrp="1"/>
          </p:cNvSpPr>
          <p:nvPr>
            <p:ph type="sldNum" sz="quarter" idx="12"/>
          </p:nvPr>
        </p:nvSpPr>
        <p:spPr/>
        <p:txBody>
          <a:bodyPr/>
          <a:lstStyle/>
          <a:p>
            <a:fld id="{ED7DA885-EB77-4483-B03E-14A3BB4C6210}" type="slidenum">
              <a:rPr lang="en-CA" smtClean="0"/>
              <a:t>‹#›</a:t>
            </a:fld>
            <a:endParaRPr lang="en-CA"/>
          </a:p>
        </p:txBody>
      </p:sp>
    </p:spTree>
    <p:extLst>
      <p:ext uri="{BB962C8B-B14F-4D97-AF65-F5344CB8AC3E}">
        <p14:creationId xmlns:p14="http://schemas.microsoft.com/office/powerpoint/2010/main" val="976770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A69A-0A1C-8BCD-1C28-D93060250B4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A162382-109D-8A0F-BFDE-C44C6E2207EE}"/>
              </a:ext>
            </a:extLst>
          </p:cNvPr>
          <p:cNvSpPr>
            <a:spLocks noGrp="1"/>
          </p:cNvSpPr>
          <p:nvPr>
            <p:ph type="dt" sz="half" idx="10"/>
          </p:nvPr>
        </p:nvSpPr>
        <p:spPr/>
        <p:txBody>
          <a:bodyPr/>
          <a:lstStyle/>
          <a:p>
            <a:fld id="{ECF2F9D8-AD15-4210-8DC3-A4E2BD56BF6C}" type="datetimeFigureOut">
              <a:rPr lang="en-CA" smtClean="0"/>
              <a:t>2023-02-17</a:t>
            </a:fld>
            <a:endParaRPr lang="en-CA"/>
          </a:p>
        </p:txBody>
      </p:sp>
      <p:sp>
        <p:nvSpPr>
          <p:cNvPr id="4" name="Footer Placeholder 3">
            <a:extLst>
              <a:ext uri="{FF2B5EF4-FFF2-40B4-BE49-F238E27FC236}">
                <a16:creationId xmlns:a16="http://schemas.microsoft.com/office/drawing/2014/main" id="{A3E3E0C2-B57A-E4D1-7C01-F621A74430C4}"/>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38166BB-1C89-DC2F-0BEE-8D0112FCE3EF}"/>
              </a:ext>
            </a:extLst>
          </p:cNvPr>
          <p:cNvSpPr>
            <a:spLocks noGrp="1"/>
          </p:cNvSpPr>
          <p:nvPr>
            <p:ph type="sldNum" sz="quarter" idx="12"/>
          </p:nvPr>
        </p:nvSpPr>
        <p:spPr/>
        <p:txBody>
          <a:bodyPr/>
          <a:lstStyle/>
          <a:p>
            <a:fld id="{ED7DA885-EB77-4483-B03E-14A3BB4C6210}" type="slidenum">
              <a:rPr lang="en-CA" smtClean="0"/>
              <a:t>‹#›</a:t>
            </a:fld>
            <a:endParaRPr lang="en-CA"/>
          </a:p>
        </p:txBody>
      </p:sp>
    </p:spTree>
    <p:extLst>
      <p:ext uri="{BB962C8B-B14F-4D97-AF65-F5344CB8AC3E}">
        <p14:creationId xmlns:p14="http://schemas.microsoft.com/office/powerpoint/2010/main" val="2349393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821F20-CB63-84C1-3AE7-5CA29B9D8F59}"/>
              </a:ext>
            </a:extLst>
          </p:cNvPr>
          <p:cNvSpPr>
            <a:spLocks noGrp="1"/>
          </p:cNvSpPr>
          <p:nvPr>
            <p:ph type="dt" sz="half" idx="10"/>
          </p:nvPr>
        </p:nvSpPr>
        <p:spPr/>
        <p:txBody>
          <a:bodyPr/>
          <a:lstStyle/>
          <a:p>
            <a:fld id="{ECF2F9D8-AD15-4210-8DC3-A4E2BD56BF6C}" type="datetimeFigureOut">
              <a:rPr lang="en-CA" smtClean="0"/>
              <a:t>2023-02-17</a:t>
            </a:fld>
            <a:endParaRPr lang="en-CA"/>
          </a:p>
        </p:txBody>
      </p:sp>
      <p:sp>
        <p:nvSpPr>
          <p:cNvPr id="3" name="Footer Placeholder 2">
            <a:extLst>
              <a:ext uri="{FF2B5EF4-FFF2-40B4-BE49-F238E27FC236}">
                <a16:creationId xmlns:a16="http://schemas.microsoft.com/office/drawing/2014/main" id="{78DA5129-83FE-C4E4-74A8-4AB8117C3387}"/>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1B1A6DA2-E6F6-E5BD-3A46-1FB3E54FAC6B}"/>
              </a:ext>
            </a:extLst>
          </p:cNvPr>
          <p:cNvSpPr>
            <a:spLocks noGrp="1"/>
          </p:cNvSpPr>
          <p:nvPr>
            <p:ph type="sldNum" sz="quarter" idx="12"/>
          </p:nvPr>
        </p:nvSpPr>
        <p:spPr/>
        <p:txBody>
          <a:bodyPr/>
          <a:lstStyle/>
          <a:p>
            <a:fld id="{ED7DA885-EB77-4483-B03E-14A3BB4C6210}" type="slidenum">
              <a:rPr lang="en-CA" smtClean="0"/>
              <a:t>‹#›</a:t>
            </a:fld>
            <a:endParaRPr lang="en-CA"/>
          </a:p>
        </p:txBody>
      </p:sp>
    </p:spTree>
    <p:extLst>
      <p:ext uri="{BB962C8B-B14F-4D97-AF65-F5344CB8AC3E}">
        <p14:creationId xmlns:p14="http://schemas.microsoft.com/office/powerpoint/2010/main" val="96744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B2FB5-6E94-0D09-7967-08B617BE80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6014BB89-C810-5859-1FFD-9F5F31C03C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4173801-8109-348C-DAA1-C43065647F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AACC60-E424-EBF5-D7AD-9B6756E036AC}"/>
              </a:ext>
            </a:extLst>
          </p:cNvPr>
          <p:cNvSpPr>
            <a:spLocks noGrp="1"/>
          </p:cNvSpPr>
          <p:nvPr>
            <p:ph type="dt" sz="half" idx="10"/>
          </p:nvPr>
        </p:nvSpPr>
        <p:spPr/>
        <p:txBody>
          <a:bodyPr/>
          <a:lstStyle/>
          <a:p>
            <a:fld id="{ECF2F9D8-AD15-4210-8DC3-A4E2BD56BF6C}" type="datetimeFigureOut">
              <a:rPr lang="en-CA" smtClean="0"/>
              <a:t>2023-02-17</a:t>
            </a:fld>
            <a:endParaRPr lang="en-CA"/>
          </a:p>
        </p:txBody>
      </p:sp>
      <p:sp>
        <p:nvSpPr>
          <p:cNvPr id="6" name="Footer Placeholder 5">
            <a:extLst>
              <a:ext uri="{FF2B5EF4-FFF2-40B4-BE49-F238E27FC236}">
                <a16:creationId xmlns:a16="http://schemas.microsoft.com/office/drawing/2014/main" id="{81EE6A76-99B4-2EAD-71A7-5EF3831E38F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1CAE989-536B-27AF-3F6B-2A52AD5C9A5C}"/>
              </a:ext>
            </a:extLst>
          </p:cNvPr>
          <p:cNvSpPr>
            <a:spLocks noGrp="1"/>
          </p:cNvSpPr>
          <p:nvPr>
            <p:ph type="sldNum" sz="quarter" idx="12"/>
          </p:nvPr>
        </p:nvSpPr>
        <p:spPr/>
        <p:txBody>
          <a:bodyPr/>
          <a:lstStyle/>
          <a:p>
            <a:fld id="{ED7DA885-EB77-4483-B03E-14A3BB4C6210}" type="slidenum">
              <a:rPr lang="en-CA" smtClean="0"/>
              <a:t>‹#›</a:t>
            </a:fld>
            <a:endParaRPr lang="en-CA"/>
          </a:p>
        </p:txBody>
      </p:sp>
    </p:spTree>
    <p:extLst>
      <p:ext uri="{BB962C8B-B14F-4D97-AF65-F5344CB8AC3E}">
        <p14:creationId xmlns:p14="http://schemas.microsoft.com/office/powerpoint/2010/main" val="2566078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95D20-D169-28CB-80D6-2DD664E9E6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BF5A1D0-7208-0C30-A819-CEDEAE09FD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621A4EFF-3B72-D39D-E415-571A95BC4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2F238E-8E9E-5545-CA39-AF0A5B98603E}"/>
              </a:ext>
            </a:extLst>
          </p:cNvPr>
          <p:cNvSpPr>
            <a:spLocks noGrp="1"/>
          </p:cNvSpPr>
          <p:nvPr>
            <p:ph type="dt" sz="half" idx="10"/>
          </p:nvPr>
        </p:nvSpPr>
        <p:spPr/>
        <p:txBody>
          <a:bodyPr/>
          <a:lstStyle/>
          <a:p>
            <a:fld id="{ECF2F9D8-AD15-4210-8DC3-A4E2BD56BF6C}" type="datetimeFigureOut">
              <a:rPr lang="en-CA" smtClean="0"/>
              <a:t>2023-02-17</a:t>
            </a:fld>
            <a:endParaRPr lang="en-CA"/>
          </a:p>
        </p:txBody>
      </p:sp>
      <p:sp>
        <p:nvSpPr>
          <p:cNvPr id="6" name="Footer Placeholder 5">
            <a:extLst>
              <a:ext uri="{FF2B5EF4-FFF2-40B4-BE49-F238E27FC236}">
                <a16:creationId xmlns:a16="http://schemas.microsoft.com/office/drawing/2014/main" id="{B1B46D4C-E336-5E5B-9105-7822AE65608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3EEACC4-D893-BA33-4638-2B7E51A0F735}"/>
              </a:ext>
            </a:extLst>
          </p:cNvPr>
          <p:cNvSpPr>
            <a:spLocks noGrp="1"/>
          </p:cNvSpPr>
          <p:nvPr>
            <p:ph type="sldNum" sz="quarter" idx="12"/>
          </p:nvPr>
        </p:nvSpPr>
        <p:spPr/>
        <p:txBody>
          <a:bodyPr/>
          <a:lstStyle/>
          <a:p>
            <a:fld id="{ED7DA885-EB77-4483-B03E-14A3BB4C6210}" type="slidenum">
              <a:rPr lang="en-CA" smtClean="0"/>
              <a:t>‹#›</a:t>
            </a:fld>
            <a:endParaRPr lang="en-CA"/>
          </a:p>
        </p:txBody>
      </p:sp>
    </p:spTree>
    <p:extLst>
      <p:ext uri="{BB962C8B-B14F-4D97-AF65-F5344CB8AC3E}">
        <p14:creationId xmlns:p14="http://schemas.microsoft.com/office/powerpoint/2010/main" val="4214601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F401CC-3B98-BDF3-E066-48E34F6FBA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CC9F5C8-824E-E0F6-412E-CB95F27684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0AD52B8-2311-EBE2-60B0-08BC321519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F2F9D8-AD15-4210-8DC3-A4E2BD56BF6C}" type="datetimeFigureOut">
              <a:rPr lang="en-CA" smtClean="0"/>
              <a:t>2023-02-17</a:t>
            </a:fld>
            <a:endParaRPr lang="en-CA"/>
          </a:p>
        </p:txBody>
      </p:sp>
      <p:sp>
        <p:nvSpPr>
          <p:cNvPr id="5" name="Footer Placeholder 4">
            <a:extLst>
              <a:ext uri="{FF2B5EF4-FFF2-40B4-BE49-F238E27FC236}">
                <a16:creationId xmlns:a16="http://schemas.microsoft.com/office/drawing/2014/main" id="{EF990F09-42D9-67AB-817E-E50E78DAD1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50C338BD-0463-37C3-9CEB-D451C833CA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DA885-EB77-4483-B03E-14A3BB4C6210}" type="slidenum">
              <a:rPr lang="en-CA" smtClean="0"/>
              <a:t>‹#›</a:t>
            </a:fld>
            <a:endParaRPr lang="en-CA"/>
          </a:p>
        </p:txBody>
      </p:sp>
    </p:spTree>
    <p:extLst>
      <p:ext uri="{BB962C8B-B14F-4D97-AF65-F5344CB8AC3E}">
        <p14:creationId xmlns:p14="http://schemas.microsoft.com/office/powerpoint/2010/main" val="959077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image" Target="../media/image15.png"/><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image" Target="../media/image4.png"/><Relationship Id="rId17" Type="http://schemas.microsoft.com/office/2007/relationships/hdphoto" Target="../media/hdphoto1.wdp"/><Relationship Id="rId2" Type="http://schemas.openxmlformats.org/officeDocument/2006/relationships/tags" Target="../tags/tag23.xml"/><Relationship Id="rId16" Type="http://schemas.openxmlformats.org/officeDocument/2006/relationships/image" Target="../media/image18.png"/><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1.png"/><Relationship Id="rId5" Type="http://schemas.openxmlformats.org/officeDocument/2006/relationships/tags" Target="../tags/tag26.xml"/><Relationship Id="rId15" Type="http://schemas.openxmlformats.org/officeDocument/2006/relationships/image" Target="../media/image17.png"/><Relationship Id="rId10" Type="http://schemas.openxmlformats.org/officeDocument/2006/relationships/notesSlide" Target="../notesSlides/notesSlide9.xml"/><Relationship Id="rId4" Type="http://schemas.openxmlformats.org/officeDocument/2006/relationships/tags" Target="../tags/tag25.xml"/><Relationship Id="rId9" Type="http://schemas.openxmlformats.org/officeDocument/2006/relationships/slideLayout" Target="../slideLayouts/slideLayout2.xml"/><Relationship Id="rId1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0.xml"/><Relationship Id="rId13" Type="http://schemas.openxmlformats.org/officeDocument/2006/relationships/image" Target="../media/image21.png"/><Relationship Id="rId3" Type="http://schemas.openxmlformats.org/officeDocument/2006/relationships/tags" Target="../tags/tag32.xml"/><Relationship Id="rId7" Type="http://schemas.openxmlformats.org/officeDocument/2006/relationships/slideLayout" Target="../slideLayouts/slideLayout2.xml"/><Relationship Id="rId12" Type="http://schemas.openxmlformats.org/officeDocument/2006/relationships/image" Target="../media/image20.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19.png"/><Relationship Id="rId5" Type="http://schemas.openxmlformats.org/officeDocument/2006/relationships/tags" Target="../tags/tag34.xml"/><Relationship Id="rId10" Type="http://schemas.openxmlformats.org/officeDocument/2006/relationships/image" Target="../media/image4.png"/><Relationship Id="rId4" Type="http://schemas.openxmlformats.org/officeDocument/2006/relationships/tags" Target="../tags/tag33.xml"/><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4.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4.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4.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image" Target="../media/image4.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image" Target="../media/image4.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1.xml"/><Relationship Id="rId5" Type="http://schemas.openxmlformats.org/officeDocument/2006/relationships/image" Target="../media/image4.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hyperlink" Target="https://www.canada.ca/en/privy-council/corporate/clerk/publications/data-strategy.html" TargetMode="External"/><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hyperlink" Target="https://wiki.gccollab.ca/Renewing_the_GC_Data_Strategy"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7.xml"/><Relationship Id="rId13" Type="http://schemas.openxmlformats.org/officeDocument/2006/relationships/image" Target="../media/image8.png"/><Relationship Id="rId3" Type="http://schemas.openxmlformats.org/officeDocument/2006/relationships/tags" Target="../tags/tag12.xml"/><Relationship Id="rId7" Type="http://schemas.openxmlformats.org/officeDocument/2006/relationships/slideLayout" Target="../slideLayouts/slideLayout2.xml"/><Relationship Id="rId12" Type="http://schemas.openxmlformats.org/officeDocument/2006/relationships/image" Target="../media/image7.sv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6.png"/><Relationship Id="rId5" Type="http://schemas.openxmlformats.org/officeDocument/2006/relationships/tags" Target="../tags/tag14.xml"/><Relationship Id="rId15" Type="http://schemas.openxmlformats.org/officeDocument/2006/relationships/image" Target="../media/image10.png"/><Relationship Id="rId10" Type="http://schemas.openxmlformats.org/officeDocument/2006/relationships/image" Target="../media/image4.png"/><Relationship Id="rId4" Type="http://schemas.openxmlformats.org/officeDocument/2006/relationships/tags" Target="../tags/tag13.xml"/><Relationship Id="rId9" Type="http://schemas.openxmlformats.org/officeDocument/2006/relationships/image" Target="../media/image1.png"/><Relationship Id="rId14" Type="http://schemas.openxmlformats.org/officeDocument/2006/relationships/image" Target="../media/image9.sv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8.xml"/><Relationship Id="rId13" Type="http://schemas.openxmlformats.org/officeDocument/2006/relationships/image" Target="../media/image13.png"/><Relationship Id="rId3" Type="http://schemas.openxmlformats.org/officeDocument/2006/relationships/tags" Target="../tags/tag18.xml"/><Relationship Id="rId7" Type="http://schemas.openxmlformats.org/officeDocument/2006/relationships/slideLayout" Target="../slideLayouts/slideLayout2.xml"/><Relationship Id="rId12" Type="http://schemas.openxmlformats.org/officeDocument/2006/relationships/image" Target="../media/image12.sv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11.png"/><Relationship Id="rId5" Type="http://schemas.openxmlformats.org/officeDocument/2006/relationships/tags" Target="../tags/tag20.xml"/><Relationship Id="rId10" Type="http://schemas.openxmlformats.org/officeDocument/2006/relationships/image" Target="../media/image4.png"/><Relationship Id="rId4" Type="http://schemas.openxmlformats.org/officeDocument/2006/relationships/tags" Target="../tags/tag19.xml"/><Relationship Id="rId9" Type="http://schemas.openxmlformats.org/officeDocument/2006/relationships/image" Target="../media/image1.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noGrp="1"/>
          </p:cNvSpPr>
          <p:nvPr>
            <p:ph type="title" idx="4294967295"/>
          </p:nvPr>
        </p:nvSpPr>
        <p:spPr>
          <a:xfrm>
            <a:off x="849083" y="1411240"/>
            <a:ext cx="10896931" cy="35110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4000" b="1">
                <a:solidFill>
                  <a:srgbClr val="3C2D47"/>
                </a:solidFill>
                <a:latin typeface="Arial"/>
                <a:cs typeface="Arial"/>
              </a:rPr>
              <a:t>Renewal of the Data Strategy for the Federal Public Service</a:t>
            </a:r>
            <a:br>
              <a:rPr lang="en-US" sz="4000" b="1">
                <a:latin typeface="Arial"/>
                <a:cs typeface="Arial"/>
              </a:rPr>
            </a:br>
            <a:br>
              <a:rPr lang="en-US" sz="4000" b="1">
                <a:latin typeface="Arial"/>
                <a:cs typeface="Arial"/>
              </a:rPr>
            </a:br>
            <a:r>
              <a:rPr lang="en-US" sz="2500">
                <a:solidFill>
                  <a:schemeClr val="tx1">
                    <a:lumMod val="50000"/>
                    <a:lumOff val="50000"/>
                  </a:schemeClr>
                </a:solidFill>
                <a:latin typeface="Arial"/>
                <a:cs typeface="Arial"/>
              </a:rPr>
              <a:t>GC Data Conference</a:t>
            </a:r>
          </a:p>
          <a:p>
            <a:pPr>
              <a:defRPr/>
            </a:pPr>
            <a:r>
              <a:rPr lang="en-US" sz="2500">
                <a:solidFill>
                  <a:schemeClr val="tx1">
                    <a:lumMod val="50000"/>
                    <a:lumOff val="50000"/>
                  </a:schemeClr>
                </a:solidFill>
                <a:latin typeface="Arial"/>
                <a:cs typeface="Arial"/>
              </a:rPr>
              <a:t>February 22-23</a:t>
            </a:r>
            <a:r>
              <a:rPr kumimoji="0" lang="en-US" sz="2500" b="0" i="0" u="none" strike="noStrike" kern="1200" cap="none" spc="0" normalizeH="0" baseline="0" noProof="0">
                <a:ln>
                  <a:noFill/>
                </a:ln>
                <a:solidFill>
                  <a:schemeClr val="tx1">
                    <a:lumMod val="50000"/>
                    <a:lumOff val="50000"/>
                  </a:schemeClr>
                </a:solidFill>
                <a:effectLst/>
                <a:uLnTx/>
                <a:uFillTx/>
                <a:latin typeface="Arial"/>
                <a:ea typeface="+mj-ea"/>
                <a:cs typeface="Arial"/>
              </a:rPr>
              <a:t>, </a:t>
            </a:r>
            <a:r>
              <a:rPr lang="en-US" sz="2500">
                <a:solidFill>
                  <a:schemeClr val="tx1">
                    <a:lumMod val="50000"/>
                    <a:lumOff val="50000"/>
                  </a:schemeClr>
                </a:solidFill>
                <a:latin typeface="Arial"/>
                <a:cs typeface="Arial"/>
              </a:rPr>
              <a:t>2023</a:t>
            </a:r>
            <a:endParaRPr lang="en-US" sz="2500" b="0" i="0" u="none" strike="noStrike" kern="1200" cap="none" spc="0" normalizeH="0" baseline="0" noProof="0">
              <a:ln>
                <a:noFill/>
              </a:ln>
              <a:solidFill>
                <a:schemeClr val="tx1">
                  <a:lumMod val="50000"/>
                  <a:lumOff val="50000"/>
                </a:schemeClr>
              </a:solidFill>
              <a:effectLst/>
              <a:uLnTx/>
              <a:uFillTx/>
              <a:latin typeface="Arial"/>
              <a:cs typeface="Arial"/>
            </a:endParaRPr>
          </a:p>
        </p:txBody>
      </p:sp>
      <p:pic>
        <p:nvPicPr>
          <p:cNvPr id="3" name="__EngageSlideDescription__" descr="slide description : Title -  Renewal of the Data Strategy for the Federal Public Service">
            <a:extLst>
              <a:ext uri="{FF2B5EF4-FFF2-40B4-BE49-F238E27FC236}">
                <a16:creationId xmlns:a16="http://schemas.microsoft.com/office/drawing/2014/main" id="{BFFFB8AF-16C9-0940-B69C-C2EAE3AC73A7}"/>
              </a:ext>
            </a:extLst>
          </p:cNvPr>
          <p:cNvPicPr>
            <a:picLocks/>
          </p:cNvPicPr>
          <p:nvPr/>
        </p:nvPicPr>
        <p:blipFill>
          <a:blip r:embed="rId4"/>
          <a:stretch>
            <a:fillRect/>
          </a:stretch>
        </p:blipFill>
        <p:spPr>
          <a:xfrm>
            <a:off x="849083" y="4922276"/>
            <a:ext cx="12700" cy="12700"/>
          </a:xfrm>
          <a:prstGeom prst="rect">
            <a:avLst/>
          </a:prstGeom>
          <a:ln/>
        </p:spPr>
      </p:pic>
      <p:pic>
        <p:nvPicPr>
          <p:cNvPr id="10" name="Picture 9" descr="Decorative">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0" y="4293356"/>
            <a:ext cx="2644731" cy="2564644"/>
          </a:xfrm>
          <a:prstGeom prst="rect">
            <a:avLst/>
          </a:prstGeom>
        </p:spPr>
      </p:pic>
      <p:pic>
        <p:nvPicPr>
          <p:cNvPr id="1026" name="Picture 2" descr="Decorative">
            <a:extLst>
              <a:ext uri="{FF2B5EF4-FFF2-40B4-BE49-F238E27FC236}">
                <a16:creationId xmlns:a16="http://schemas.microsoft.com/office/drawing/2014/main" id="{9BCA3FCF-5D34-44C4-0703-50EFE4D5F156}"/>
              </a:ext>
            </a:extLst>
          </p:cNvPr>
          <p:cNvPicPr>
            <a:picLocks noGrp="1" noRot="1" noChangeAspect="1" noMove="1" noResize="1" noEditPoints="1" noAdjustHandles="1" noChangeArrowheads="1" noChangeShapeType="1" noCrop="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0" y="919842"/>
            <a:ext cx="12192000" cy="79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558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5">
            <a:extLst>
              <a:ext uri="{FF2B5EF4-FFF2-40B4-BE49-F238E27FC236}">
                <a16:creationId xmlns:a16="http://schemas.microsoft.com/office/drawing/2014/main" id="{2BFD1308-B8DB-49D5-8854-B8E445619141}"/>
              </a:ext>
            </a:extLst>
          </p:cNvPr>
          <p:cNvSpPr>
            <a:spLocks noGrp="1" noChangeArrowheads="1"/>
          </p:cNvSpPr>
          <p:nvPr>
            <p:ph type="title" idx="4294967295"/>
          </p:nvPr>
        </p:nvSpPr>
        <p:spPr bwMode="auto">
          <a:xfrm>
            <a:off x="217554" y="265010"/>
            <a:ext cx="1054675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00000"/>
              </a:lnSpc>
              <a:spcBef>
                <a:spcPts val="0"/>
              </a:spcBef>
              <a:defRPr/>
            </a:pPr>
            <a:r>
              <a:rPr lang="en-CA" sz="3600">
                <a:solidFill>
                  <a:srgbClr val="3C2D47"/>
                </a:solidFill>
                <a:latin typeface="Arial"/>
                <a:ea typeface="+mn-ea"/>
                <a:cs typeface="Arial"/>
              </a:rPr>
              <a:t>Mission 3: Enabling data driven services</a:t>
            </a:r>
            <a:endParaRPr lang="en-US" sz="3600">
              <a:solidFill>
                <a:srgbClr val="3C2D47"/>
              </a:solidFill>
              <a:ea typeface="+mn-ea"/>
            </a:endParaRPr>
          </a:p>
        </p:txBody>
      </p:sp>
      <p:pic>
        <p:nvPicPr>
          <p:cNvPr id="6" name="__EngageSlideDescription__" descr="slide description : Mission 3: Enabling data driven services">
            <a:extLst>
              <a:ext uri="{FF2B5EF4-FFF2-40B4-BE49-F238E27FC236}">
                <a16:creationId xmlns:a16="http://schemas.microsoft.com/office/drawing/2014/main" id="{8D4E6E5B-8636-88C3-458F-8D26A8B04C06}"/>
              </a:ext>
            </a:extLst>
          </p:cNvPr>
          <p:cNvPicPr>
            <a:picLocks/>
          </p:cNvPicPr>
          <p:nvPr/>
        </p:nvPicPr>
        <p:blipFill>
          <a:blip r:embed="rId11"/>
          <a:stretch>
            <a:fillRect/>
          </a:stretch>
        </p:blipFill>
        <p:spPr>
          <a:xfrm>
            <a:off x="217554" y="911341"/>
            <a:ext cx="12700" cy="12700"/>
          </a:xfrm>
          <a:prstGeom prst="rect">
            <a:avLst/>
          </a:prstGeom>
          <a:ln/>
        </p:spPr>
      </p:pic>
      <p:pic>
        <p:nvPicPr>
          <p:cNvPr id="2" name="Picture 1">
            <a:extLst>
              <a:ext uri="{FF2B5EF4-FFF2-40B4-BE49-F238E27FC236}">
                <a16:creationId xmlns:a16="http://schemas.microsoft.com/office/drawing/2014/main" id="{EE755DF9-B141-F8EF-89B9-5169D6142E38}"/>
              </a:ext>
              <a:ext uri="{C183D7F6-B498-43B3-948B-1728B52AA6E4}">
                <adec:decorative xmlns:adec="http://schemas.microsoft.com/office/drawing/2017/decorative" val="1"/>
              </a:ext>
            </a:extLst>
          </p:cNvPr>
          <p:cNvPicPr>
            <a:picLocks noChangeAspect="1"/>
          </p:cNvPicPr>
          <p:nvPr>
            <p:custDataLst>
              <p:tags r:id="rId1"/>
            </p:custDataLst>
          </p:nvPr>
        </p:nvPicPr>
        <p:blipFill rotWithShape="1">
          <a:blip r:embed="rId12" cstate="hqprint">
            <a:extLst>
              <a:ext uri="{28A0092B-C50C-407E-A947-70E740481C1C}">
                <a14:useLocalDpi xmlns:a14="http://schemas.microsoft.com/office/drawing/2010/main" val="0"/>
              </a:ext>
            </a:extLst>
          </a:blip>
          <a:srcRect t="1" r="8247" b="4299"/>
          <a:stretch/>
        </p:blipFill>
        <p:spPr>
          <a:xfrm>
            <a:off x="0" y="964098"/>
            <a:ext cx="12192000" cy="79612"/>
          </a:xfrm>
          <a:prstGeom prst="rect">
            <a:avLst/>
          </a:prstGeom>
        </p:spPr>
      </p:pic>
      <p:sp>
        <p:nvSpPr>
          <p:cNvPr id="16" name="Content Placeholder 2">
            <a:extLst>
              <a:ext uri="{FF2B5EF4-FFF2-40B4-BE49-F238E27FC236}">
                <a16:creationId xmlns:a16="http://schemas.microsoft.com/office/drawing/2014/main" id="{1E725B94-0CD2-CC8D-BB54-9E4009CAE3F8}"/>
              </a:ext>
            </a:extLst>
          </p:cNvPr>
          <p:cNvSpPr txBox="1">
            <a:spLocks/>
          </p:cNvSpPr>
          <p:nvPr/>
        </p:nvSpPr>
        <p:spPr>
          <a:xfrm>
            <a:off x="602231" y="1463907"/>
            <a:ext cx="10268300" cy="893082"/>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rgbClr val="3F3951"/>
                </a:solidFill>
                <a:latin typeface="Arial"/>
                <a:ea typeface="+mn-lt"/>
                <a:cs typeface="Arial"/>
              </a:rPr>
              <a:t>Data flows securely where it is needed to improve user experience while maintaining trust</a:t>
            </a:r>
          </a:p>
          <a:p>
            <a:endParaRPr lang="en-US"/>
          </a:p>
        </p:txBody>
      </p:sp>
      <p:sp>
        <p:nvSpPr>
          <p:cNvPr id="17" name="TextBox 16">
            <a:extLst>
              <a:ext uri="{FF2B5EF4-FFF2-40B4-BE49-F238E27FC236}">
                <a16:creationId xmlns:a16="http://schemas.microsoft.com/office/drawing/2014/main" id="{BE91C0E3-FAF7-E882-FF67-70FFB7015D90}"/>
              </a:ext>
            </a:extLst>
          </p:cNvPr>
          <p:cNvSpPr txBox="1"/>
          <p:nvPr/>
        </p:nvSpPr>
        <p:spPr>
          <a:xfrm>
            <a:off x="521589" y="3404700"/>
            <a:ext cx="2634155" cy="1653979"/>
          </a:xfrm>
          <a:prstGeom prst="rect">
            <a:avLst/>
          </a:prstGeom>
          <a:noFill/>
        </p:spPr>
        <p:txBody>
          <a:bodyPr wrap="square" lIns="91440" tIns="45720" rIns="91440" bIns="45720" rtlCol="0" anchor="t">
            <a:spAutoFit/>
          </a:bodyPr>
          <a:lstStyle/>
          <a:p>
            <a:pPr>
              <a:lnSpc>
                <a:spcPct val="107000"/>
              </a:lnSpc>
            </a:pPr>
            <a:r>
              <a:rPr lang="en-US" sz="1600">
                <a:solidFill>
                  <a:srgbClr val="024E6E"/>
                </a:solidFill>
                <a:effectLst/>
                <a:latin typeface="Arial"/>
                <a:ea typeface="Calibri" panose="020F0502020204030204" pitchFamily="34" charset="0"/>
                <a:cs typeface="Arial"/>
              </a:rPr>
              <a:t>Drive service design, iterative service improvements, improved user experience and better outcomes through effective data flows</a:t>
            </a:r>
            <a:endParaRPr lang="en-US" sz="1600">
              <a:solidFill>
                <a:srgbClr val="024E6E"/>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01E6791-2367-BACD-E132-B2BA2E065538}"/>
              </a:ext>
            </a:extLst>
          </p:cNvPr>
          <p:cNvSpPr txBox="1"/>
          <p:nvPr/>
        </p:nvSpPr>
        <p:spPr>
          <a:xfrm>
            <a:off x="3600669" y="3424492"/>
            <a:ext cx="2495010" cy="1077218"/>
          </a:xfrm>
          <a:prstGeom prst="rect">
            <a:avLst/>
          </a:prstGeom>
          <a:noFill/>
        </p:spPr>
        <p:txBody>
          <a:bodyPr wrap="square" lIns="91440" tIns="45720" rIns="91440" bIns="45720" rtlCol="0" anchor="t">
            <a:spAutoFit/>
          </a:bodyPr>
          <a:lstStyle/>
          <a:p>
            <a:r>
              <a:rPr lang="en-US" sz="1600">
                <a:solidFill>
                  <a:srgbClr val="024E6E"/>
                </a:solidFill>
                <a:effectLst/>
                <a:latin typeface="Arial"/>
                <a:ea typeface="Calibri"/>
                <a:cs typeface="Arial"/>
              </a:rPr>
              <a:t>Prioritize </a:t>
            </a:r>
            <a:r>
              <a:rPr lang="en-US" sz="1600">
                <a:solidFill>
                  <a:srgbClr val="024E6E"/>
                </a:solidFill>
                <a:latin typeface="Arial"/>
                <a:ea typeface="Calibri"/>
                <a:cs typeface="Arial"/>
              </a:rPr>
              <a:t>open</a:t>
            </a:r>
            <a:r>
              <a:rPr lang="en-US" sz="1600">
                <a:solidFill>
                  <a:srgbClr val="024E6E"/>
                </a:solidFill>
                <a:effectLst/>
                <a:latin typeface="Arial"/>
                <a:ea typeface="Calibri"/>
                <a:cs typeface="Arial"/>
              </a:rPr>
              <a:t> and </a:t>
            </a:r>
            <a:r>
              <a:rPr lang="en-US" sz="1600">
                <a:solidFill>
                  <a:srgbClr val="024E6E"/>
                </a:solidFill>
                <a:latin typeface="Arial"/>
                <a:ea typeface="Calibri"/>
                <a:cs typeface="Arial"/>
              </a:rPr>
              <a:t>responsible data</a:t>
            </a:r>
            <a:r>
              <a:rPr lang="en-US" sz="1600">
                <a:solidFill>
                  <a:srgbClr val="024E6E"/>
                </a:solidFill>
                <a:effectLst/>
                <a:latin typeface="Arial"/>
                <a:ea typeface="Calibri"/>
                <a:cs typeface="Arial"/>
              </a:rPr>
              <a:t> flow</a:t>
            </a:r>
            <a:r>
              <a:rPr lang="en-US" sz="1600" b="1">
                <a:solidFill>
                  <a:srgbClr val="024E6E"/>
                </a:solidFill>
                <a:effectLst/>
                <a:latin typeface="Arial"/>
                <a:ea typeface="Calibri"/>
                <a:cs typeface="Arial"/>
              </a:rPr>
              <a:t> </a:t>
            </a:r>
            <a:r>
              <a:rPr lang="en-US" sz="1600">
                <a:solidFill>
                  <a:srgbClr val="024E6E"/>
                </a:solidFill>
                <a:latin typeface="Arial"/>
                <a:ea typeface="Calibri"/>
                <a:cs typeface="Arial"/>
              </a:rPr>
              <a:t>to</a:t>
            </a:r>
            <a:r>
              <a:rPr lang="en-US" sz="1600">
                <a:solidFill>
                  <a:srgbClr val="024E6E"/>
                </a:solidFill>
                <a:effectLst/>
                <a:latin typeface="Arial"/>
                <a:ea typeface="Calibri"/>
                <a:cs typeface="Arial"/>
              </a:rPr>
              <a:t> improve </a:t>
            </a:r>
            <a:r>
              <a:rPr lang="en-US" sz="1600">
                <a:solidFill>
                  <a:srgbClr val="024E6E"/>
                </a:solidFill>
                <a:latin typeface="Arial"/>
                <a:ea typeface="Calibri"/>
                <a:cs typeface="Arial"/>
              </a:rPr>
              <a:t>service to </a:t>
            </a:r>
            <a:r>
              <a:rPr lang="en-US" sz="1600">
                <a:solidFill>
                  <a:srgbClr val="024E6E"/>
                </a:solidFill>
                <a:effectLst/>
                <a:latin typeface="Arial"/>
                <a:ea typeface="Calibri"/>
                <a:cs typeface="Arial"/>
              </a:rPr>
              <a:t>Canadians</a:t>
            </a:r>
            <a:endParaRPr lang="en-US" sz="1400">
              <a:ea typeface="Calibri"/>
              <a:cs typeface="Calibri"/>
            </a:endParaRPr>
          </a:p>
        </p:txBody>
      </p:sp>
      <p:sp>
        <p:nvSpPr>
          <p:cNvPr id="19" name="TextBox 18">
            <a:extLst>
              <a:ext uri="{FF2B5EF4-FFF2-40B4-BE49-F238E27FC236}">
                <a16:creationId xmlns:a16="http://schemas.microsoft.com/office/drawing/2014/main" id="{932076DD-CC80-0BA8-0E21-7F004C2AD9A1}"/>
              </a:ext>
            </a:extLst>
          </p:cNvPr>
          <p:cNvSpPr txBox="1"/>
          <p:nvPr/>
        </p:nvSpPr>
        <p:spPr>
          <a:xfrm>
            <a:off x="6355908" y="3404700"/>
            <a:ext cx="2866309" cy="1127040"/>
          </a:xfrm>
          <a:prstGeom prst="rect">
            <a:avLst/>
          </a:prstGeom>
          <a:noFill/>
        </p:spPr>
        <p:txBody>
          <a:bodyPr wrap="square" lIns="91440" tIns="45720" rIns="91440" bIns="45720" rtlCol="0" anchor="t">
            <a:spAutoFit/>
          </a:bodyPr>
          <a:lstStyle/>
          <a:p>
            <a:pPr>
              <a:lnSpc>
                <a:spcPct val="107000"/>
              </a:lnSpc>
            </a:pPr>
            <a:r>
              <a:rPr lang="en-US" sz="1600">
                <a:solidFill>
                  <a:srgbClr val="024E6E"/>
                </a:solidFill>
                <a:effectLst/>
                <a:latin typeface="Arial"/>
                <a:ea typeface="Calibri" panose="020F0502020204030204" pitchFamily="34" charset="0"/>
                <a:cs typeface="Arial"/>
              </a:rPr>
              <a:t>Set clear expectations for responsible</a:t>
            </a:r>
            <a:r>
              <a:rPr lang="en-US" sz="1600">
                <a:solidFill>
                  <a:srgbClr val="024E6E"/>
                </a:solidFill>
                <a:latin typeface="Arial"/>
                <a:ea typeface="Calibri" panose="020F0502020204030204" pitchFamily="34" charset="0"/>
                <a:cs typeface="Arial"/>
              </a:rPr>
              <a:t>, transparent</a:t>
            </a:r>
            <a:r>
              <a:rPr lang="en-US" sz="1600">
                <a:solidFill>
                  <a:srgbClr val="024E6E"/>
                </a:solidFill>
                <a:effectLst/>
                <a:latin typeface="Arial"/>
                <a:ea typeface="Calibri" panose="020F0502020204030204" pitchFamily="34" charset="0"/>
                <a:cs typeface="Arial"/>
              </a:rPr>
              <a:t> and ethical data stewardship</a:t>
            </a:r>
            <a:r>
              <a:rPr lang="en-US" sz="1600" b="1">
                <a:solidFill>
                  <a:srgbClr val="024E6E"/>
                </a:solidFill>
                <a:effectLst/>
                <a:latin typeface="Arial"/>
                <a:ea typeface="Calibri" panose="020F0502020204030204" pitchFamily="34" charset="0"/>
                <a:cs typeface="Arial"/>
              </a:rPr>
              <a:t> </a:t>
            </a:r>
            <a:r>
              <a:rPr lang="en-US" sz="1600">
                <a:solidFill>
                  <a:srgbClr val="024E6E"/>
                </a:solidFill>
                <a:effectLst/>
                <a:latin typeface="Arial"/>
                <a:ea typeface="Calibri" panose="020F0502020204030204" pitchFamily="34" charset="0"/>
                <a:cs typeface="Arial"/>
              </a:rPr>
              <a:t>to maintain trust</a:t>
            </a:r>
            <a:endParaRPr lang="en-US" sz="1600">
              <a:solidFill>
                <a:srgbClr val="024E6E"/>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1">
            <a:extLst>
              <a:ext uri="{FF2B5EF4-FFF2-40B4-BE49-F238E27FC236}">
                <a16:creationId xmlns:a16="http://schemas.microsoft.com/office/drawing/2014/main" id="{9BA844C6-3CB6-C32C-BA70-7C0ADA92A284}"/>
              </a:ext>
            </a:extLst>
          </p:cNvPr>
          <p:cNvSpPr txBox="1"/>
          <p:nvPr/>
        </p:nvSpPr>
        <p:spPr>
          <a:xfrm>
            <a:off x="9433272" y="3404700"/>
            <a:ext cx="2680619" cy="112704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pPr>
            <a:r>
              <a:rPr lang="en-US" sz="1600">
                <a:solidFill>
                  <a:srgbClr val="024E6E"/>
                </a:solidFill>
                <a:latin typeface="Arial"/>
                <a:ea typeface="Calibri" panose="020F0502020204030204" pitchFamily="34" charset="0"/>
                <a:cs typeface="Arial"/>
              </a:rPr>
              <a:t>A</a:t>
            </a:r>
            <a:r>
              <a:rPr lang="en-US" sz="1600">
                <a:solidFill>
                  <a:srgbClr val="024E6E"/>
                </a:solidFill>
                <a:latin typeface="Arial"/>
                <a:cs typeface="Arial"/>
              </a:rPr>
              <a:t>dvance a whole-of-government approach to the management and sharing of Indigenous data</a:t>
            </a:r>
          </a:p>
        </p:txBody>
      </p:sp>
      <p:sp>
        <p:nvSpPr>
          <p:cNvPr id="20" name="TextBox 19">
            <a:extLst>
              <a:ext uri="{FF2B5EF4-FFF2-40B4-BE49-F238E27FC236}">
                <a16:creationId xmlns:a16="http://schemas.microsoft.com/office/drawing/2014/main" id="{A3848DB2-D322-FFF3-2A39-CDFB3F59FA82}"/>
              </a:ext>
            </a:extLst>
          </p:cNvPr>
          <p:cNvSpPr txBox="1"/>
          <p:nvPr/>
        </p:nvSpPr>
        <p:spPr>
          <a:xfrm>
            <a:off x="1051524" y="5513748"/>
            <a:ext cx="10016460" cy="400110"/>
          </a:xfrm>
          <a:prstGeom prst="rect">
            <a:avLst/>
          </a:prstGeom>
          <a:noFill/>
          <a:ln>
            <a:solidFill>
              <a:schemeClr val="bg1">
                <a:lumMod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defRPr sz="2000">
                <a:solidFill>
                  <a:srgbClr val="3F3951"/>
                </a:solidFill>
                <a:latin typeface="Arial"/>
                <a:ea typeface="+mn-lt"/>
                <a:cs typeface="Arial"/>
              </a:defRPr>
            </a:lvl1pPr>
          </a:lstStyle>
          <a:p>
            <a:r>
              <a:rPr lang="en-CA"/>
              <a:t>Vignettes highlight efforts by CRA, ESDC, and </a:t>
            </a:r>
            <a:r>
              <a:rPr lang="en-CA" err="1"/>
              <a:t>StatCan</a:t>
            </a:r>
            <a:r>
              <a:rPr lang="en-CA"/>
              <a:t> to deliver data-driven services.</a:t>
            </a:r>
            <a:endParaRPr lang="en-CA" strike="sngStrike">
              <a:solidFill>
                <a:srgbClr val="FF0000"/>
              </a:solidFill>
            </a:endParaRPr>
          </a:p>
        </p:txBody>
      </p:sp>
      <p:cxnSp>
        <p:nvCxnSpPr>
          <p:cNvPr id="21" name="Straight Connector 20">
            <a:extLst>
              <a:ext uri="{FF2B5EF4-FFF2-40B4-BE49-F238E27FC236}">
                <a16:creationId xmlns:a16="http://schemas.microsoft.com/office/drawing/2014/main" id="{A858580D-C317-9AE8-5CA3-B9E092071AF5}"/>
              </a:ext>
              <a:ext uri="{C183D7F6-B498-43B3-948B-1728B52AA6E4}">
                <adec:decorative xmlns:adec="http://schemas.microsoft.com/office/drawing/2017/decorative" val="1"/>
              </a:ext>
            </a:extLst>
          </p:cNvPr>
          <p:cNvCxnSpPr>
            <a:cxnSpLocks/>
          </p:cNvCxnSpPr>
          <p:nvPr>
            <p:custDataLst>
              <p:tags r:id="rId2"/>
            </p:custDataLst>
          </p:nvPr>
        </p:nvCxnSpPr>
        <p:spPr>
          <a:xfrm flipH="1">
            <a:off x="3255021" y="2483250"/>
            <a:ext cx="0" cy="230226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CE6732E-CD39-2E6B-9B5F-092EDAF0CAA1}"/>
              </a:ext>
              <a:ext uri="{C183D7F6-B498-43B3-948B-1728B52AA6E4}">
                <adec:decorative xmlns:adec="http://schemas.microsoft.com/office/drawing/2017/decorative" val="1"/>
              </a:ext>
            </a:extLst>
          </p:cNvPr>
          <p:cNvCxnSpPr>
            <a:cxnSpLocks/>
          </p:cNvCxnSpPr>
          <p:nvPr>
            <p:custDataLst>
              <p:tags r:id="rId3"/>
            </p:custDataLst>
          </p:nvPr>
        </p:nvCxnSpPr>
        <p:spPr>
          <a:xfrm>
            <a:off x="6140787" y="2483250"/>
            <a:ext cx="0" cy="230226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3" name="Picture 22" descr="Decorative">
            <a:extLst>
              <a:ext uri="{FF2B5EF4-FFF2-40B4-BE49-F238E27FC236}">
                <a16:creationId xmlns:a16="http://schemas.microsoft.com/office/drawing/2014/main" id="{079F784B-4303-E4E4-4DFC-4BD682B2BFFD}"/>
              </a:ext>
              <a:ext uri="{C183D7F6-B498-43B3-948B-1728B52AA6E4}">
                <adec:decorative xmlns:adec="http://schemas.microsoft.com/office/drawing/2017/decorative" val="1"/>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4370716" y="2439979"/>
            <a:ext cx="844337" cy="844337"/>
          </a:xfrm>
          <a:prstGeom prst="rect">
            <a:avLst/>
          </a:prstGeom>
        </p:spPr>
      </p:pic>
      <p:pic>
        <p:nvPicPr>
          <p:cNvPr id="24" name="Picture 23" descr="Decorative">
            <a:extLst>
              <a:ext uri="{FF2B5EF4-FFF2-40B4-BE49-F238E27FC236}">
                <a16:creationId xmlns:a16="http://schemas.microsoft.com/office/drawing/2014/main" id="{E8395C6D-1DDF-0FC2-D687-7D939402FAAD}"/>
              </a:ext>
              <a:ext uri="{C183D7F6-B498-43B3-948B-1728B52AA6E4}">
                <adec:decorative xmlns:adec="http://schemas.microsoft.com/office/drawing/2017/decorative" val="1"/>
              </a:ext>
            </a:extLst>
          </p:cNvPr>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1247548" y="2391204"/>
            <a:ext cx="941886" cy="941886"/>
          </a:xfrm>
          <a:prstGeom prst="rect">
            <a:avLst/>
          </a:prstGeom>
        </p:spPr>
      </p:pic>
      <p:pic>
        <p:nvPicPr>
          <p:cNvPr id="25" name="Picture 24" descr="Decorative">
            <a:extLst>
              <a:ext uri="{FF2B5EF4-FFF2-40B4-BE49-F238E27FC236}">
                <a16:creationId xmlns:a16="http://schemas.microsoft.com/office/drawing/2014/main" id="{DA972915-553F-5BA5-63FD-90889DCED2D4}"/>
              </a:ext>
              <a:ext uri="{C183D7F6-B498-43B3-948B-1728B52AA6E4}">
                <adec:decorative xmlns:adec="http://schemas.microsoft.com/office/drawing/2017/decorative" val="1"/>
              </a:ext>
            </a:extLst>
          </p:cNvPr>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flipH="1">
            <a:off x="7286619" y="2438360"/>
            <a:ext cx="838282" cy="847575"/>
          </a:xfrm>
          <a:prstGeom prst="rect">
            <a:avLst/>
          </a:prstGeom>
        </p:spPr>
      </p:pic>
      <p:cxnSp>
        <p:nvCxnSpPr>
          <p:cNvPr id="26" name="Straight Connector 25">
            <a:extLst>
              <a:ext uri="{FF2B5EF4-FFF2-40B4-BE49-F238E27FC236}">
                <a16:creationId xmlns:a16="http://schemas.microsoft.com/office/drawing/2014/main" id="{A8198A25-B7DA-7DDF-27F8-827E646EBAC0}"/>
              </a:ext>
              <a:ext uri="{C183D7F6-B498-43B3-948B-1728B52AA6E4}">
                <adec:decorative xmlns:adec="http://schemas.microsoft.com/office/drawing/2017/decorative" val="1"/>
              </a:ext>
            </a:extLst>
          </p:cNvPr>
          <p:cNvCxnSpPr>
            <a:cxnSpLocks/>
          </p:cNvCxnSpPr>
          <p:nvPr>
            <p:custDataLst>
              <p:tags r:id="rId7"/>
            </p:custDataLst>
          </p:nvPr>
        </p:nvCxnSpPr>
        <p:spPr>
          <a:xfrm>
            <a:off x="9151614" y="2483250"/>
            <a:ext cx="0" cy="230226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19" descr="Decorative">
            <a:extLst>
              <a:ext uri="{FF2B5EF4-FFF2-40B4-BE49-F238E27FC236}">
                <a16:creationId xmlns:a16="http://schemas.microsoft.com/office/drawing/2014/main" id="{EAB4B7B5-921C-F333-624A-3F1B4679CF7E}"/>
              </a:ext>
              <a:ext uri="{C183D7F6-B498-43B3-948B-1728B52AA6E4}">
                <adec:decorative xmlns:adec="http://schemas.microsoft.com/office/drawing/2017/decorative" val="1"/>
              </a:ext>
            </a:extLst>
          </p:cNvPr>
          <p:cNvPicPr>
            <a:picLocks noChangeAspect="1"/>
          </p:cNvPicPr>
          <p:nvPr>
            <p:custDataLst>
              <p:tags r:id="rId8"/>
            </p:custDataLst>
          </p:nvPr>
        </p:nvPicPr>
        <p:blipFill>
          <a:blip r:embed="rId16">
            <a:duotone>
              <a:prstClr val="black"/>
              <a:srgbClr val="37AEAA">
                <a:tint val="45000"/>
                <a:satMod val="400000"/>
              </a:srgbClr>
            </a:duotone>
            <a:extLst>
              <a:ext uri="{BEBA8EAE-BF5A-486C-A8C5-ECC9F3942E4B}">
                <a14:imgProps xmlns:a14="http://schemas.microsoft.com/office/drawing/2010/main">
                  <a14:imgLayer r:embed="rId17">
                    <a14:imgEffect>
                      <a14:colorTemperature colorTemp="1500"/>
                    </a14:imgEffect>
                    <a14:imgEffect>
                      <a14:saturation sat="0"/>
                    </a14:imgEffect>
                    <a14:imgEffect>
                      <a14:brightnessContrast bright="20000" contrast="-40000"/>
                    </a14:imgEffect>
                  </a14:imgLayer>
                </a14:imgProps>
              </a:ext>
            </a:extLst>
          </a:blip>
          <a:stretch>
            <a:fillRect/>
          </a:stretch>
        </p:blipFill>
        <p:spPr>
          <a:xfrm>
            <a:off x="9957924" y="2296223"/>
            <a:ext cx="1104204" cy="1131849"/>
          </a:xfrm>
          <a:prstGeom prst="rect">
            <a:avLst/>
          </a:prstGeom>
          <a:noFill/>
        </p:spPr>
      </p:pic>
      <p:sp>
        <p:nvSpPr>
          <p:cNvPr id="5" name="Slide Number Placeholder 1">
            <a:extLst>
              <a:ext uri="{FF2B5EF4-FFF2-40B4-BE49-F238E27FC236}">
                <a16:creationId xmlns:a16="http://schemas.microsoft.com/office/drawing/2014/main" id="{41B696CB-598D-4FE5-B801-7ABCDE7D0EDE}"/>
              </a:ext>
            </a:extLst>
          </p:cNvPr>
          <p:cNvSpPr>
            <a:spLocks noGrp="1"/>
          </p:cNvSpPr>
          <p:nvPr>
            <p:ph type="sldNum" sz="quarter" idx="12"/>
          </p:nvPr>
        </p:nvSpPr>
        <p:spPr>
          <a:xfrm>
            <a:off x="8820000" y="6480000"/>
            <a:ext cx="2844800" cy="365125"/>
          </a:xfrm>
        </p:spPr>
        <p:txBody>
          <a:bodyPr/>
          <a:lstStyle/>
          <a:p>
            <a:fld id="{32D4B517-E49B-41B6-9DBC-23634E0F1CDC}" type="slidenum">
              <a:rPr lang="en-CA" dirty="0" smtClean="0">
                <a:solidFill>
                  <a:schemeClr val="tx1"/>
                </a:solidFill>
              </a:rPr>
              <a:t>10</a:t>
            </a:fld>
            <a:endParaRPr lang="en-CA">
              <a:solidFill>
                <a:schemeClr val="tx1"/>
              </a:solidFill>
            </a:endParaRPr>
          </a:p>
        </p:txBody>
      </p:sp>
    </p:spTree>
    <p:extLst>
      <p:ext uri="{BB962C8B-B14F-4D97-AF65-F5344CB8AC3E}">
        <p14:creationId xmlns:p14="http://schemas.microsoft.com/office/powerpoint/2010/main" val="60746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5">
            <a:extLst>
              <a:ext uri="{FF2B5EF4-FFF2-40B4-BE49-F238E27FC236}">
                <a16:creationId xmlns:a16="http://schemas.microsoft.com/office/drawing/2014/main" id="{2BFD1308-B8DB-49D5-8854-B8E445619141}"/>
              </a:ext>
            </a:extLst>
          </p:cNvPr>
          <p:cNvSpPr>
            <a:spLocks noGrp="1" noChangeArrowheads="1"/>
          </p:cNvSpPr>
          <p:nvPr>
            <p:ph type="title" idx="4294967295"/>
          </p:nvPr>
        </p:nvSpPr>
        <p:spPr bwMode="auto">
          <a:xfrm>
            <a:off x="217554" y="265010"/>
            <a:ext cx="1054675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00000"/>
              </a:lnSpc>
              <a:spcBef>
                <a:spcPts val="0"/>
              </a:spcBef>
              <a:defRPr/>
            </a:pPr>
            <a:r>
              <a:rPr lang="en-CA" sz="3600">
                <a:solidFill>
                  <a:srgbClr val="3C2D47"/>
                </a:solidFill>
                <a:latin typeface="Arial"/>
                <a:ea typeface="+mn-ea"/>
                <a:cs typeface="Arial"/>
              </a:rPr>
              <a:t>Mission 4: Empowering the public service</a:t>
            </a:r>
            <a:endParaRPr lang="en-US" sz="3600">
              <a:solidFill>
                <a:srgbClr val="3C2D47"/>
              </a:solidFill>
              <a:ea typeface="+mn-ea"/>
            </a:endParaRPr>
          </a:p>
        </p:txBody>
      </p:sp>
      <p:pic>
        <p:nvPicPr>
          <p:cNvPr id="15" name="__EngageSlideDescription__" descr="slide description : Mission 4: Empowering the public service">
            <a:extLst>
              <a:ext uri="{FF2B5EF4-FFF2-40B4-BE49-F238E27FC236}">
                <a16:creationId xmlns:a16="http://schemas.microsoft.com/office/drawing/2014/main" id="{89322834-54C1-34BE-B4BD-D174FC984E8A}"/>
              </a:ext>
            </a:extLst>
          </p:cNvPr>
          <p:cNvPicPr>
            <a:picLocks/>
          </p:cNvPicPr>
          <p:nvPr/>
        </p:nvPicPr>
        <p:blipFill>
          <a:blip r:embed="rId9"/>
          <a:stretch>
            <a:fillRect/>
          </a:stretch>
        </p:blipFill>
        <p:spPr>
          <a:xfrm>
            <a:off x="217554" y="911341"/>
            <a:ext cx="12700" cy="12700"/>
          </a:xfrm>
          <a:prstGeom prst="rect">
            <a:avLst/>
          </a:prstGeom>
          <a:ln/>
        </p:spPr>
      </p:pic>
      <p:pic>
        <p:nvPicPr>
          <p:cNvPr id="2" name="Picture 1">
            <a:extLst>
              <a:ext uri="{FF2B5EF4-FFF2-40B4-BE49-F238E27FC236}">
                <a16:creationId xmlns:a16="http://schemas.microsoft.com/office/drawing/2014/main" id="{EE755DF9-B141-F8EF-89B9-5169D6142E38}"/>
              </a:ext>
              <a:ext uri="{C183D7F6-B498-43B3-948B-1728B52AA6E4}">
                <adec:decorative xmlns:adec="http://schemas.microsoft.com/office/drawing/2017/decorative" val="1"/>
              </a:ext>
            </a:extLst>
          </p:cNvPr>
          <p:cNvPicPr>
            <a:picLocks noChangeAspect="1"/>
          </p:cNvPicPr>
          <p:nvPr>
            <p:custDataLst>
              <p:tags r:id="rId1"/>
            </p:custDataLst>
          </p:nvPr>
        </p:nvPicPr>
        <p:blipFill rotWithShape="1">
          <a:blip r:embed="rId10" cstate="hqprint">
            <a:extLst>
              <a:ext uri="{28A0092B-C50C-407E-A947-70E740481C1C}">
                <a14:useLocalDpi xmlns:a14="http://schemas.microsoft.com/office/drawing/2010/main" val="0"/>
              </a:ext>
            </a:extLst>
          </a:blip>
          <a:srcRect t="1" r="8247" b="4299"/>
          <a:stretch/>
        </p:blipFill>
        <p:spPr>
          <a:xfrm>
            <a:off x="0" y="964098"/>
            <a:ext cx="12192000" cy="79612"/>
          </a:xfrm>
          <a:prstGeom prst="rect">
            <a:avLst/>
          </a:prstGeom>
        </p:spPr>
      </p:pic>
      <p:sp>
        <p:nvSpPr>
          <p:cNvPr id="3" name="Content Placeholder 2">
            <a:extLst>
              <a:ext uri="{FF2B5EF4-FFF2-40B4-BE49-F238E27FC236}">
                <a16:creationId xmlns:a16="http://schemas.microsoft.com/office/drawing/2014/main" id="{D95B72AD-966E-943A-C55C-B9C1A691BC19}"/>
              </a:ext>
            </a:extLst>
          </p:cNvPr>
          <p:cNvSpPr txBox="1">
            <a:spLocks/>
          </p:cNvSpPr>
          <p:nvPr/>
        </p:nvSpPr>
        <p:spPr>
          <a:xfrm>
            <a:off x="648694" y="1680143"/>
            <a:ext cx="10035983" cy="614301"/>
          </a:xfrm>
          <a:prstGeom prst="rect">
            <a:avLst/>
          </a:prstGeom>
        </p:spPr>
        <p:txBody>
          <a:bodyPr vert="horz" lIns="0" tIns="0" rIns="0" bIns="0" rtlCol="0" anchor="t">
            <a:normAutofit fontScale="92500" lnSpcReduction="10000"/>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rgbClr val="3F3951"/>
                </a:solidFill>
                <a:latin typeface="Arial"/>
                <a:ea typeface="+mn-lt"/>
                <a:cs typeface="Arial"/>
              </a:rPr>
              <a:t>Teams are equipped and supported to effectively integrate the talent and tools they need</a:t>
            </a:r>
            <a:endParaRPr lang="en-US"/>
          </a:p>
          <a:p>
            <a:endParaRPr lang="en-US"/>
          </a:p>
        </p:txBody>
      </p:sp>
      <p:sp>
        <p:nvSpPr>
          <p:cNvPr id="4" name="TextBox 3">
            <a:extLst>
              <a:ext uri="{FF2B5EF4-FFF2-40B4-BE49-F238E27FC236}">
                <a16:creationId xmlns:a16="http://schemas.microsoft.com/office/drawing/2014/main" id="{57E2F66B-BE39-3A32-531A-A18042CA48EE}"/>
              </a:ext>
            </a:extLst>
          </p:cNvPr>
          <p:cNvSpPr txBox="1"/>
          <p:nvPr/>
        </p:nvSpPr>
        <p:spPr>
          <a:xfrm>
            <a:off x="565060" y="3640688"/>
            <a:ext cx="3175668" cy="646331"/>
          </a:xfrm>
          <a:prstGeom prst="rect">
            <a:avLst/>
          </a:prstGeom>
          <a:noFill/>
        </p:spPr>
        <p:txBody>
          <a:bodyPr wrap="square" lIns="91440" tIns="45720" rIns="91440" bIns="45720" rtlCol="0" anchor="t">
            <a:spAutoFit/>
          </a:bodyPr>
          <a:lstStyle/>
          <a:p>
            <a:pPr algn="ctr"/>
            <a:r>
              <a:rPr lang="en-US">
                <a:solidFill>
                  <a:srgbClr val="024E6E"/>
                </a:solidFill>
                <a:effectLst/>
                <a:latin typeface="Arial"/>
                <a:ea typeface="Calibri" panose="020F0502020204030204" pitchFamily="34" charset="0"/>
                <a:cs typeface="Arial"/>
              </a:rPr>
              <a:t>Promote and improve data careers</a:t>
            </a:r>
            <a:r>
              <a:rPr lang="en-US" b="1">
                <a:solidFill>
                  <a:srgbClr val="024E6E"/>
                </a:solidFill>
                <a:effectLst/>
                <a:latin typeface="Arial"/>
                <a:ea typeface="Calibri" panose="020F0502020204030204" pitchFamily="34" charset="0"/>
                <a:cs typeface="Arial"/>
              </a:rPr>
              <a:t> </a:t>
            </a:r>
            <a:r>
              <a:rPr lang="en-US">
                <a:solidFill>
                  <a:srgbClr val="024E6E"/>
                </a:solidFill>
                <a:effectLst/>
                <a:latin typeface="Arial"/>
                <a:ea typeface="Calibri" panose="020F0502020204030204" pitchFamily="34" charset="0"/>
                <a:cs typeface="Arial"/>
              </a:rPr>
              <a:t>in the public service</a:t>
            </a:r>
          </a:p>
        </p:txBody>
      </p:sp>
      <p:sp>
        <p:nvSpPr>
          <p:cNvPr id="6" name="TextBox 5">
            <a:extLst>
              <a:ext uri="{FF2B5EF4-FFF2-40B4-BE49-F238E27FC236}">
                <a16:creationId xmlns:a16="http://schemas.microsoft.com/office/drawing/2014/main" id="{3F0A604D-09D4-ABCC-0D71-17ADE3BAB823}"/>
              </a:ext>
            </a:extLst>
          </p:cNvPr>
          <p:cNvSpPr txBox="1"/>
          <p:nvPr/>
        </p:nvSpPr>
        <p:spPr>
          <a:xfrm>
            <a:off x="4720775" y="3640688"/>
            <a:ext cx="3076597" cy="959943"/>
          </a:xfrm>
          <a:prstGeom prst="rect">
            <a:avLst/>
          </a:prstGeom>
          <a:noFill/>
        </p:spPr>
        <p:txBody>
          <a:bodyPr wrap="square" lIns="91440" tIns="45720" rIns="91440" bIns="45720" rtlCol="0" anchor="t">
            <a:spAutoFit/>
          </a:bodyPr>
          <a:lstStyle/>
          <a:p>
            <a:pPr marR="0" lvl="0">
              <a:lnSpc>
                <a:spcPct val="107000"/>
              </a:lnSpc>
              <a:spcBef>
                <a:spcPts val="0"/>
              </a:spcBef>
              <a:spcAft>
                <a:spcPts val="0"/>
              </a:spcAft>
            </a:pPr>
            <a:r>
              <a:rPr lang="en-US">
                <a:solidFill>
                  <a:srgbClr val="024E6E"/>
                </a:solidFill>
                <a:effectLst/>
                <a:latin typeface="Arial"/>
                <a:ea typeface="Calibri" panose="020F0502020204030204" pitchFamily="34" charset="0"/>
                <a:cs typeface="Arial"/>
              </a:rPr>
              <a:t>Provide opportunities to improve data skills</a:t>
            </a:r>
            <a:r>
              <a:rPr lang="en-US" b="1">
                <a:solidFill>
                  <a:srgbClr val="024E6E"/>
                </a:solidFill>
                <a:effectLst/>
                <a:latin typeface="Arial"/>
                <a:ea typeface="Calibri" panose="020F0502020204030204" pitchFamily="34" charset="0"/>
                <a:cs typeface="Arial"/>
              </a:rPr>
              <a:t> </a:t>
            </a:r>
            <a:r>
              <a:rPr lang="en-US">
                <a:solidFill>
                  <a:srgbClr val="024E6E"/>
                </a:solidFill>
                <a:effectLst/>
                <a:latin typeface="Arial"/>
                <a:ea typeface="Calibri" panose="020F0502020204030204" pitchFamily="34" charset="0"/>
                <a:cs typeface="Arial"/>
              </a:rPr>
              <a:t>of all public servants</a:t>
            </a:r>
          </a:p>
        </p:txBody>
      </p:sp>
      <p:sp>
        <p:nvSpPr>
          <p:cNvPr id="13" name="TextBox 1">
            <a:extLst>
              <a:ext uri="{FF2B5EF4-FFF2-40B4-BE49-F238E27FC236}">
                <a16:creationId xmlns:a16="http://schemas.microsoft.com/office/drawing/2014/main" id="{D9E21364-04E5-6697-0A8B-A8CE4B4DADE4}"/>
              </a:ext>
            </a:extLst>
          </p:cNvPr>
          <p:cNvSpPr txBox="1"/>
          <p:nvPr/>
        </p:nvSpPr>
        <p:spPr>
          <a:xfrm>
            <a:off x="8391006" y="3640688"/>
            <a:ext cx="3665479" cy="95994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nSpc>
                <a:spcPct val="107000"/>
              </a:lnSpc>
              <a:spcBef>
                <a:spcPts val="0"/>
              </a:spcBef>
              <a:spcAft>
                <a:spcPts val="0"/>
              </a:spcAft>
            </a:pPr>
            <a:r>
              <a:rPr lang="en-US">
                <a:solidFill>
                  <a:srgbClr val="024E6E"/>
                </a:solidFill>
                <a:effectLst/>
                <a:latin typeface="Arial"/>
                <a:ea typeface="Calibri" panose="020F0502020204030204" pitchFamily="34" charset="0"/>
                <a:cs typeface="Arial"/>
              </a:rPr>
              <a:t>Ensure public servants are equipped with the appropriate tools</a:t>
            </a:r>
            <a:r>
              <a:rPr lang="en-US" b="1">
                <a:solidFill>
                  <a:srgbClr val="024E6E"/>
                </a:solidFill>
                <a:effectLst/>
                <a:latin typeface="Arial"/>
                <a:ea typeface="Calibri" panose="020F0502020204030204" pitchFamily="34" charset="0"/>
                <a:cs typeface="Arial"/>
              </a:rPr>
              <a:t> </a:t>
            </a:r>
            <a:r>
              <a:rPr lang="en-US">
                <a:solidFill>
                  <a:srgbClr val="024E6E"/>
                </a:solidFill>
                <a:effectLst/>
                <a:latin typeface="Arial"/>
                <a:ea typeface="Calibri" panose="020F0502020204030204" pitchFamily="34" charset="0"/>
                <a:cs typeface="Arial"/>
              </a:rPr>
              <a:t>to support their work</a:t>
            </a:r>
          </a:p>
        </p:txBody>
      </p:sp>
      <p:sp>
        <p:nvSpPr>
          <p:cNvPr id="7" name="TextBox 6">
            <a:extLst>
              <a:ext uri="{FF2B5EF4-FFF2-40B4-BE49-F238E27FC236}">
                <a16:creationId xmlns:a16="http://schemas.microsoft.com/office/drawing/2014/main" id="{B632D595-02D2-B03D-6723-275754E4AD04}"/>
              </a:ext>
            </a:extLst>
          </p:cNvPr>
          <p:cNvSpPr txBox="1"/>
          <p:nvPr/>
        </p:nvSpPr>
        <p:spPr>
          <a:xfrm>
            <a:off x="1017295" y="5412280"/>
            <a:ext cx="10258203" cy="1015663"/>
          </a:xfrm>
          <a:prstGeom prst="rect">
            <a:avLst/>
          </a:prstGeom>
          <a:noFill/>
          <a:ln>
            <a:solidFill>
              <a:schemeClr val="bg1">
                <a:lumMod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600"/>
              </a:spcAft>
            </a:pPr>
            <a:r>
              <a:rPr lang="en-US" sz="2000">
                <a:solidFill>
                  <a:srgbClr val="3F3951"/>
                </a:solidFill>
                <a:latin typeface="Arial"/>
                <a:ea typeface="+mn-lt"/>
                <a:cs typeface="Arial"/>
              </a:rPr>
              <a:t>Vignettes highlight CSPS' efforts to connect and support data practitioners, ESDC's approach to reduce administrative burden when evaluating software and the new Digital Talent Platform. </a:t>
            </a:r>
          </a:p>
        </p:txBody>
      </p:sp>
      <p:cxnSp>
        <p:nvCxnSpPr>
          <p:cNvPr id="8" name="Straight Connector 7">
            <a:extLst>
              <a:ext uri="{FF2B5EF4-FFF2-40B4-BE49-F238E27FC236}">
                <a16:creationId xmlns:a16="http://schemas.microsoft.com/office/drawing/2014/main" id="{08EE78C1-3A7E-EF82-16F8-D96949237F5A}"/>
              </a:ext>
              <a:ext uri="{C183D7F6-B498-43B3-948B-1728B52AA6E4}">
                <adec:decorative xmlns:adec="http://schemas.microsoft.com/office/drawing/2017/decorative" val="1"/>
              </a:ext>
            </a:extLst>
          </p:cNvPr>
          <p:cNvCxnSpPr>
            <a:cxnSpLocks/>
          </p:cNvCxnSpPr>
          <p:nvPr>
            <p:custDataLst>
              <p:tags r:id="rId2"/>
            </p:custDataLst>
          </p:nvPr>
        </p:nvCxnSpPr>
        <p:spPr>
          <a:xfrm>
            <a:off x="4147117" y="2566905"/>
            <a:ext cx="0" cy="233943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0EC562D-18A0-402F-D320-1D40AC18D459}"/>
              </a:ext>
              <a:ext uri="{C183D7F6-B498-43B3-948B-1728B52AA6E4}">
                <adec:decorative xmlns:adec="http://schemas.microsoft.com/office/drawing/2017/decorative" val="1"/>
              </a:ext>
            </a:extLst>
          </p:cNvPr>
          <p:cNvCxnSpPr>
            <a:cxnSpLocks/>
          </p:cNvCxnSpPr>
          <p:nvPr>
            <p:custDataLst>
              <p:tags r:id="rId3"/>
            </p:custDataLst>
          </p:nvPr>
        </p:nvCxnSpPr>
        <p:spPr>
          <a:xfrm>
            <a:off x="7887811" y="2566905"/>
            <a:ext cx="0" cy="23400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Decorative">
            <a:extLst>
              <a:ext uri="{FF2B5EF4-FFF2-40B4-BE49-F238E27FC236}">
                <a16:creationId xmlns:a16="http://schemas.microsoft.com/office/drawing/2014/main" id="{68E2D857-8018-1B98-4249-19990FA79FB4}"/>
              </a:ext>
              <a:ext uri="{C183D7F6-B498-43B3-948B-1728B52AA6E4}">
                <adec:decorative xmlns:adec="http://schemas.microsoft.com/office/drawing/2017/decorative" val="1"/>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1847016" y="2655510"/>
            <a:ext cx="822140" cy="822140"/>
          </a:xfrm>
          <a:prstGeom prst="rect">
            <a:avLst/>
          </a:prstGeom>
        </p:spPr>
      </p:pic>
      <p:pic>
        <p:nvPicPr>
          <p:cNvPr id="11" name="Picture 10" descr="Decorative">
            <a:extLst>
              <a:ext uri="{FF2B5EF4-FFF2-40B4-BE49-F238E27FC236}">
                <a16:creationId xmlns:a16="http://schemas.microsoft.com/office/drawing/2014/main" id="{30CD5BFD-4DD2-AE2A-1B8D-85D203E9384A}"/>
              </a:ext>
              <a:ext uri="{C183D7F6-B498-43B3-948B-1728B52AA6E4}">
                <adec:decorative xmlns:adec="http://schemas.microsoft.com/office/drawing/2017/decorative" val="1"/>
              </a:ext>
            </a:extLst>
          </p:cNvPr>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5703457" y="2641513"/>
            <a:ext cx="887306" cy="850135"/>
          </a:xfrm>
          <a:prstGeom prst="rect">
            <a:avLst/>
          </a:prstGeom>
        </p:spPr>
      </p:pic>
      <p:pic>
        <p:nvPicPr>
          <p:cNvPr id="12" name="Picture 11" descr="Decorative">
            <a:extLst>
              <a:ext uri="{FF2B5EF4-FFF2-40B4-BE49-F238E27FC236}">
                <a16:creationId xmlns:a16="http://schemas.microsoft.com/office/drawing/2014/main" id="{C08D4D51-F4CF-A66B-9963-C1247BAD6F4C}"/>
              </a:ext>
              <a:ext uri="{C183D7F6-B498-43B3-948B-1728B52AA6E4}">
                <adec:decorative xmlns:adec="http://schemas.microsoft.com/office/drawing/2017/decorative" val="1"/>
              </a:ext>
            </a:extLst>
          </p:cNvPr>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9467090" y="2676144"/>
            <a:ext cx="752993" cy="780873"/>
          </a:xfrm>
          <a:prstGeom prst="rect">
            <a:avLst/>
          </a:prstGeom>
        </p:spPr>
      </p:pic>
      <p:sp>
        <p:nvSpPr>
          <p:cNvPr id="5" name="Slide Number Placeholder 1">
            <a:extLst>
              <a:ext uri="{FF2B5EF4-FFF2-40B4-BE49-F238E27FC236}">
                <a16:creationId xmlns:a16="http://schemas.microsoft.com/office/drawing/2014/main" id="{41B696CB-598D-4FE5-B801-7ABCDE7D0EDE}"/>
              </a:ext>
            </a:extLst>
          </p:cNvPr>
          <p:cNvSpPr>
            <a:spLocks noGrp="1"/>
          </p:cNvSpPr>
          <p:nvPr>
            <p:ph type="sldNum" sz="quarter" idx="12"/>
          </p:nvPr>
        </p:nvSpPr>
        <p:spPr>
          <a:xfrm>
            <a:off x="8820000" y="6480000"/>
            <a:ext cx="2844800" cy="365125"/>
          </a:xfrm>
        </p:spPr>
        <p:txBody>
          <a:bodyPr/>
          <a:lstStyle/>
          <a:p>
            <a:fld id="{32D4B517-E49B-41B6-9DBC-23634E0F1CDC}" type="slidenum">
              <a:rPr lang="en-CA" dirty="0" smtClean="0">
                <a:solidFill>
                  <a:schemeClr val="tx1"/>
                </a:solidFill>
              </a:rPr>
              <a:t>11</a:t>
            </a:fld>
            <a:endParaRPr lang="en-CA">
              <a:solidFill>
                <a:schemeClr val="tx1"/>
              </a:solidFill>
            </a:endParaRPr>
          </a:p>
        </p:txBody>
      </p:sp>
    </p:spTree>
    <p:extLst>
      <p:ext uri="{BB962C8B-B14F-4D97-AF65-F5344CB8AC3E}">
        <p14:creationId xmlns:p14="http://schemas.microsoft.com/office/powerpoint/2010/main" val="1028218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5">
            <a:extLst>
              <a:ext uri="{FF2B5EF4-FFF2-40B4-BE49-F238E27FC236}">
                <a16:creationId xmlns:a16="http://schemas.microsoft.com/office/drawing/2014/main" id="{2BFD1308-B8DB-49D5-8854-B8E445619141}"/>
              </a:ext>
            </a:extLst>
          </p:cNvPr>
          <p:cNvSpPr>
            <a:spLocks noGrp="1" noChangeArrowheads="1"/>
          </p:cNvSpPr>
          <p:nvPr>
            <p:ph type="title" idx="4294967295"/>
          </p:nvPr>
        </p:nvSpPr>
        <p:spPr bwMode="auto">
          <a:xfrm>
            <a:off x="168916" y="265010"/>
            <a:ext cx="1054675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00000"/>
              </a:lnSpc>
              <a:spcBef>
                <a:spcPts val="0"/>
              </a:spcBef>
              <a:defRPr/>
            </a:pPr>
            <a:r>
              <a:rPr lang="en-CA" altLang="en-US" sz="3600">
                <a:solidFill>
                  <a:srgbClr val="3C2D47"/>
                </a:solidFill>
                <a:latin typeface="Arial"/>
                <a:ea typeface="+mn-ea"/>
                <a:cs typeface="Arial"/>
              </a:rPr>
              <a:t>Next steps</a:t>
            </a:r>
          </a:p>
        </p:txBody>
      </p:sp>
      <p:pic>
        <p:nvPicPr>
          <p:cNvPr id="6" name="__EngageSlideDescription__" descr="slide description : Next steps">
            <a:extLst>
              <a:ext uri="{FF2B5EF4-FFF2-40B4-BE49-F238E27FC236}">
                <a16:creationId xmlns:a16="http://schemas.microsoft.com/office/drawing/2014/main" id="{68FBE399-9E62-C865-D18C-5C2176CD4DCE}"/>
              </a:ext>
            </a:extLst>
          </p:cNvPr>
          <p:cNvPicPr>
            <a:picLocks/>
          </p:cNvPicPr>
          <p:nvPr/>
        </p:nvPicPr>
        <p:blipFill>
          <a:blip r:embed="rId4"/>
          <a:stretch>
            <a:fillRect/>
          </a:stretch>
        </p:blipFill>
        <p:spPr>
          <a:xfrm>
            <a:off x="168916" y="911341"/>
            <a:ext cx="12700" cy="12700"/>
          </a:xfrm>
          <a:prstGeom prst="rect">
            <a:avLst/>
          </a:prstGeom>
          <a:ln/>
        </p:spPr>
      </p:pic>
      <p:pic>
        <p:nvPicPr>
          <p:cNvPr id="2" name="Picture 1">
            <a:extLst>
              <a:ext uri="{FF2B5EF4-FFF2-40B4-BE49-F238E27FC236}">
                <a16:creationId xmlns:a16="http://schemas.microsoft.com/office/drawing/2014/main" id="{0B7142C1-E57F-04E8-E863-D9E730C75FFB}"/>
              </a:ext>
              <a:ext uri="{C183D7F6-B498-43B3-948B-1728B52AA6E4}">
                <adec:decorative xmlns:adec="http://schemas.microsoft.com/office/drawing/2017/decorative" val="1"/>
              </a:ext>
            </a:extLst>
          </p:cNvPr>
          <p:cNvPicPr>
            <a:picLocks noChangeAspect="1"/>
          </p:cNvPicPr>
          <p:nvPr>
            <p:custDataLst>
              <p:tags r:id="rId1"/>
            </p:custDataLst>
          </p:nvPr>
        </p:nvPicPr>
        <p:blipFill rotWithShape="1">
          <a:blip r:embed="rId5" cstate="hqprint">
            <a:extLst>
              <a:ext uri="{28A0092B-C50C-407E-A947-70E740481C1C}">
                <a14:useLocalDpi xmlns:a14="http://schemas.microsoft.com/office/drawing/2010/main" val="0"/>
              </a:ext>
            </a:extLst>
          </a:blip>
          <a:srcRect t="1" r="8247" b="4299"/>
          <a:stretch/>
        </p:blipFill>
        <p:spPr>
          <a:xfrm>
            <a:off x="0" y="964098"/>
            <a:ext cx="12192000" cy="79612"/>
          </a:xfrm>
          <a:prstGeom prst="rect">
            <a:avLst/>
          </a:prstGeom>
        </p:spPr>
      </p:pic>
      <p:sp>
        <p:nvSpPr>
          <p:cNvPr id="4" name="Content Placeholder 2">
            <a:extLst>
              <a:ext uri="{FF2B5EF4-FFF2-40B4-BE49-F238E27FC236}">
                <a16:creationId xmlns:a16="http://schemas.microsoft.com/office/drawing/2014/main" id="{2409FC0F-80CB-44B0-966B-49AE81434458}"/>
              </a:ext>
            </a:extLst>
          </p:cNvPr>
          <p:cNvSpPr>
            <a:spLocks noGrp="1"/>
          </p:cNvSpPr>
          <p:nvPr>
            <p:ph idx="1"/>
          </p:nvPr>
        </p:nvSpPr>
        <p:spPr>
          <a:xfrm>
            <a:off x="457200" y="1456646"/>
            <a:ext cx="10870567" cy="4437256"/>
          </a:xfrm>
        </p:spPr>
        <p:txBody>
          <a:bodyPr vert="horz" lIns="91440" tIns="45720" rIns="91440" bIns="45720" rtlCol="0" anchor="t">
            <a:normAutofit/>
          </a:bodyPr>
          <a:lstStyle/>
          <a:p>
            <a:pPr fontAlgn="base">
              <a:lnSpc>
                <a:spcPct val="110000"/>
              </a:lnSpc>
              <a:spcBef>
                <a:spcPts val="900"/>
              </a:spcBef>
              <a:spcAft>
                <a:spcPts val="300"/>
              </a:spcAft>
            </a:pPr>
            <a:r>
              <a:rPr lang="en-US" sz="3000">
                <a:solidFill>
                  <a:srgbClr val="3F3951"/>
                </a:solidFill>
                <a:latin typeface="Arial"/>
                <a:ea typeface="+mn-lt"/>
                <a:cs typeface="Arial"/>
              </a:rPr>
              <a:t>Publication is anticipated in early April 2023</a:t>
            </a:r>
          </a:p>
          <a:p>
            <a:pPr fontAlgn="base">
              <a:lnSpc>
                <a:spcPct val="110000"/>
              </a:lnSpc>
              <a:spcBef>
                <a:spcPts val="900"/>
              </a:spcBef>
              <a:spcAft>
                <a:spcPts val="300"/>
              </a:spcAft>
            </a:pPr>
            <a:r>
              <a:rPr lang="en-US" sz="3000">
                <a:solidFill>
                  <a:srgbClr val="3F3951"/>
                </a:solidFill>
                <a:latin typeface="Arial"/>
                <a:ea typeface="+mn-lt"/>
                <a:cs typeface="Arial"/>
              </a:rPr>
              <a:t>Following publication, focus will shift from strategy to delivery</a:t>
            </a:r>
          </a:p>
          <a:p>
            <a:pPr marL="899795" lvl="1" indent="-539750">
              <a:lnSpc>
                <a:spcPct val="100000"/>
              </a:lnSpc>
              <a:spcBef>
                <a:spcPts val="3000"/>
              </a:spcBef>
              <a:buFont typeface="Wingdings" panose="05000000000000000000" pitchFamily="2" charset="2"/>
              <a:buChar char="Ø"/>
            </a:pPr>
            <a:r>
              <a:rPr lang="en-US" sz="2800">
                <a:solidFill>
                  <a:srgbClr val="48767F"/>
                </a:solidFill>
                <a:latin typeface="Arial"/>
                <a:ea typeface="+mn-lt"/>
                <a:cs typeface="Arial"/>
              </a:rPr>
              <a:t>Detailed implementation plan to follow publication of the renewed strategy</a:t>
            </a:r>
          </a:p>
          <a:p>
            <a:pPr marL="899795" lvl="1" indent="-539750">
              <a:lnSpc>
                <a:spcPct val="100000"/>
              </a:lnSpc>
              <a:spcBef>
                <a:spcPts val="3000"/>
              </a:spcBef>
              <a:buFont typeface="Wingdings" panose="05000000000000000000" pitchFamily="2" charset="2"/>
              <a:buChar char="Ø"/>
            </a:pPr>
            <a:r>
              <a:rPr lang="en-US" sz="2800">
                <a:solidFill>
                  <a:srgbClr val="48767F"/>
                </a:solidFill>
                <a:latin typeface="Arial"/>
                <a:ea typeface="+mn-lt"/>
                <a:cs typeface="Arial"/>
              </a:rPr>
              <a:t>Coordination and collaboration with federal delivery partners </a:t>
            </a:r>
          </a:p>
          <a:p>
            <a:pPr marL="899795" lvl="1" indent="-539750">
              <a:lnSpc>
                <a:spcPct val="100000"/>
              </a:lnSpc>
              <a:spcBef>
                <a:spcPts val="3000"/>
              </a:spcBef>
              <a:buFont typeface="Wingdings" panose="05000000000000000000" pitchFamily="2" charset="2"/>
              <a:buChar char="Ø"/>
            </a:pPr>
            <a:r>
              <a:rPr lang="en-US" sz="2800">
                <a:solidFill>
                  <a:srgbClr val="48767F"/>
                </a:solidFill>
                <a:latin typeface="Arial"/>
                <a:ea typeface="+mn-lt"/>
                <a:cs typeface="Arial"/>
              </a:rPr>
              <a:t>Clear direction and communication of priorities </a:t>
            </a:r>
          </a:p>
          <a:p>
            <a:pPr marL="0" indent="0">
              <a:lnSpc>
                <a:spcPct val="100000"/>
              </a:lnSpc>
              <a:buNone/>
            </a:pPr>
            <a:endParaRPr lang="en-US" sz="3200">
              <a:solidFill>
                <a:srgbClr val="48767F"/>
              </a:solidFill>
              <a:latin typeface="Arial" panose="020B0604020202020204" pitchFamily="34" charset="0"/>
              <a:ea typeface="+mn-lt"/>
              <a:cs typeface="Arial" panose="020B0604020202020204" pitchFamily="34" charset="0"/>
            </a:endParaRPr>
          </a:p>
          <a:p>
            <a:pPr>
              <a:lnSpc>
                <a:spcPct val="100000"/>
              </a:lnSpc>
            </a:pPr>
            <a:endParaRPr lang="en-US" sz="4100">
              <a:solidFill>
                <a:srgbClr val="48767F"/>
              </a:solidFill>
              <a:latin typeface="Arial" panose="020B0604020202020204" pitchFamily="34" charset="0"/>
              <a:ea typeface="+mn-lt"/>
              <a:cs typeface="Arial" panose="020B0604020202020204" pitchFamily="34" charset="0"/>
            </a:endParaRPr>
          </a:p>
          <a:p>
            <a:pPr>
              <a:lnSpc>
                <a:spcPct val="100000"/>
              </a:lnSpc>
            </a:pPr>
            <a:endParaRPr lang="en-US" sz="4100">
              <a:solidFill>
                <a:srgbClr val="48767F"/>
              </a:solidFill>
              <a:latin typeface="Arial" panose="020B0604020202020204" pitchFamily="34" charset="0"/>
              <a:ea typeface="+mn-lt"/>
              <a:cs typeface="Arial" panose="020B0604020202020204" pitchFamily="34" charset="0"/>
            </a:endParaRPr>
          </a:p>
          <a:p>
            <a:pPr lvl="1">
              <a:lnSpc>
                <a:spcPct val="100000"/>
              </a:lnSpc>
            </a:pPr>
            <a:endParaRPr lang="en-US" sz="3300">
              <a:solidFill>
                <a:srgbClr val="48767F"/>
              </a:solidFill>
              <a:latin typeface="Arial" panose="020B0604020202020204" pitchFamily="34" charset="0"/>
              <a:ea typeface="+mn-lt"/>
              <a:cs typeface="Arial" panose="020B0604020202020204" pitchFamily="34" charset="0"/>
            </a:endParaRPr>
          </a:p>
          <a:p>
            <a:pPr marL="0" indent="0">
              <a:lnSpc>
                <a:spcPct val="100000"/>
              </a:lnSpc>
              <a:buNone/>
            </a:pPr>
            <a:endParaRPr lang="en-US" sz="4100">
              <a:solidFill>
                <a:srgbClr val="48767F"/>
              </a:solidFill>
              <a:latin typeface="Calibri"/>
              <a:ea typeface="+mn-lt"/>
              <a:cs typeface="Calibri"/>
            </a:endParaRPr>
          </a:p>
          <a:p>
            <a:pPr marL="0" indent="0">
              <a:lnSpc>
                <a:spcPct val="100000"/>
              </a:lnSpc>
              <a:buNone/>
            </a:pPr>
            <a:endParaRPr lang="en-US" sz="3200">
              <a:solidFill>
                <a:srgbClr val="000000"/>
              </a:solidFill>
              <a:latin typeface="Calibri"/>
              <a:ea typeface="+mn-lt"/>
              <a:cs typeface="Calibri"/>
            </a:endParaRPr>
          </a:p>
        </p:txBody>
      </p:sp>
      <p:sp>
        <p:nvSpPr>
          <p:cNvPr id="5" name="Slide Number Placeholder 1">
            <a:extLst>
              <a:ext uri="{FF2B5EF4-FFF2-40B4-BE49-F238E27FC236}">
                <a16:creationId xmlns:a16="http://schemas.microsoft.com/office/drawing/2014/main" id="{41B696CB-598D-4FE5-B801-7ABCDE7D0EDE}"/>
              </a:ext>
            </a:extLst>
          </p:cNvPr>
          <p:cNvSpPr>
            <a:spLocks noGrp="1"/>
          </p:cNvSpPr>
          <p:nvPr>
            <p:ph type="sldNum" sz="quarter" idx="12"/>
          </p:nvPr>
        </p:nvSpPr>
        <p:spPr>
          <a:xfrm>
            <a:off x="8820000" y="6480000"/>
            <a:ext cx="2844800" cy="365125"/>
          </a:xfrm>
          <a:solidFill>
            <a:srgbClr val="FFFFFF"/>
          </a:solidFill>
        </p:spPr>
        <p:txBody>
          <a:bodyPr/>
          <a:lstStyle/>
          <a:p>
            <a:fld id="{32D4B517-E49B-41B6-9DBC-23634E0F1CDC}" type="slidenum">
              <a:rPr lang="en-CA" dirty="0" smtClean="0">
                <a:solidFill>
                  <a:srgbClr val="000000"/>
                </a:solidFill>
              </a:rPr>
              <a:t>12</a:t>
            </a:fld>
            <a:endParaRPr lang="en-CA">
              <a:solidFill>
                <a:srgbClr val="000000"/>
              </a:solidFill>
            </a:endParaRPr>
          </a:p>
        </p:txBody>
      </p:sp>
    </p:spTree>
    <p:extLst>
      <p:ext uri="{BB962C8B-B14F-4D97-AF65-F5344CB8AC3E}">
        <p14:creationId xmlns:p14="http://schemas.microsoft.com/office/powerpoint/2010/main" val="3910193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409FC0F-80CB-44B0-966B-49AE81434458}"/>
              </a:ext>
            </a:extLst>
          </p:cNvPr>
          <p:cNvSpPr>
            <a:spLocks noGrp="1"/>
          </p:cNvSpPr>
          <p:nvPr>
            <p:ph type="title" idx="4294967295"/>
          </p:nvPr>
        </p:nvSpPr>
        <p:spPr>
          <a:xfrm>
            <a:off x="342900" y="2671763"/>
            <a:ext cx="10263188" cy="1514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1" i="0" u="none" strike="noStrike" kern="1200" cap="none" spc="0" normalizeH="0" baseline="0" noProof="0">
                <a:ln>
                  <a:noFill/>
                </a:ln>
                <a:solidFill>
                  <a:srgbClr val="3F3951"/>
                </a:solidFill>
                <a:effectLst/>
                <a:uLnTx/>
                <a:uFillTx/>
                <a:latin typeface="Arial"/>
                <a:ea typeface="+mn-lt"/>
                <a:cs typeface="Arial"/>
              </a:rPr>
              <a:t>Annex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srgbClr val="000000"/>
              </a:solidFill>
              <a:effectLst/>
              <a:uLnTx/>
              <a:uFillTx/>
              <a:latin typeface="Calibri"/>
              <a:ea typeface="+mn-lt"/>
              <a:cs typeface="Calibri"/>
            </a:endParaRPr>
          </a:p>
        </p:txBody>
      </p:sp>
      <p:pic>
        <p:nvPicPr>
          <p:cNvPr id="6" name="__EngageSlideDescription__" descr="slide description : Annex">
            <a:extLst>
              <a:ext uri="{FF2B5EF4-FFF2-40B4-BE49-F238E27FC236}">
                <a16:creationId xmlns:a16="http://schemas.microsoft.com/office/drawing/2014/main" id="{97CC8F51-7461-A649-41C4-C2EDEDC5D09E}"/>
              </a:ext>
            </a:extLst>
          </p:cNvPr>
          <p:cNvPicPr>
            <a:picLocks/>
          </p:cNvPicPr>
          <p:nvPr/>
        </p:nvPicPr>
        <p:blipFill>
          <a:blip r:embed="rId4"/>
          <a:stretch>
            <a:fillRect/>
          </a:stretch>
        </p:blipFill>
        <p:spPr>
          <a:xfrm>
            <a:off x="342900" y="4186238"/>
            <a:ext cx="12700" cy="12700"/>
          </a:xfrm>
          <a:prstGeom prst="rect">
            <a:avLst/>
          </a:prstGeom>
          <a:ln/>
        </p:spPr>
      </p:pic>
      <p:pic>
        <p:nvPicPr>
          <p:cNvPr id="2" name="Picture 1">
            <a:extLst>
              <a:ext uri="{FF2B5EF4-FFF2-40B4-BE49-F238E27FC236}">
                <a16:creationId xmlns:a16="http://schemas.microsoft.com/office/drawing/2014/main" id="{01ECEDC4-9368-AE1F-83F4-2F1DC261E13F}"/>
              </a:ext>
              <a:ext uri="{C183D7F6-B498-43B3-948B-1728B52AA6E4}">
                <adec:decorative xmlns:adec="http://schemas.microsoft.com/office/drawing/2017/decorative" val="1"/>
              </a:ext>
            </a:extLst>
          </p:cNvPr>
          <p:cNvPicPr>
            <a:picLocks noChangeAspect="1"/>
          </p:cNvPicPr>
          <p:nvPr>
            <p:custDataLst>
              <p:tags r:id="rId1"/>
            </p:custDataLst>
          </p:nvPr>
        </p:nvPicPr>
        <p:blipFill rotWithShape="1">
          <a:blip r:embed="rId5" cstate="hqprint">
            <a:extLst>
              <a:ext uri="{28A0092B-C50C-407E-A947-70E740481C1C}">
                <a14:useLocalDpi xmlns:a14="http://schemas.microsoft.com/office/drawing/2010/main" val="0"/>
              </a:ext>
            </a:extLst>
          </a:blip>
          <a:srcRect t="1" r="8247" b="4299"/>
          <a:stretch/>
        </p:blipFill>
        <p:spPr>
          <a:xfrm>
            <a:off x="0" y="964098"/>
            <a:ext cx="12192000" cy="79612"/>
          </a:xfrm>
          <a:prstGeom prst="rect">
            <a:avLst/>
          </a:prstGeom>
        </p:spPr>
      </p:pic>
      <p:sp>
        <p:nvSpPr>
          <p:cNvPr id="5" name="Slide Number Placeholder 1">
            <a:extLst>
              <a:ext uri="{FF2B5EF4-FFF2-40B4-BE49-F238E27FC236}">
                <a16:creationId xmlns:a16="http://schemas.microsoft.com/office/drawing/2014/main" id="{41B696CB-598D-4FE5-B801-7ABCDE7D0EDE}"/>
              </a:ext>
            </a:extLst>
          </p:cNvPr>
          <p:cNvSpPr>
            <a:spLocks noGrp="1"/>
          </p:cNvSpPr>
          <p:nvPr>
            <p:ph type="sldNum" sz="quarter" idx="12"/>
          </p:nvPr>
        </p:nvSpPr>
        <p:spPr>
          <a:xfrm>
            <a:off x="8820000" y="6480000"/>
            <a:ext cx="2844800" cy="365125"/>
          </a:xfrm>
        </p:spPr>
        <p:txBody>
          <a:bodyPr/>
          <a:lstStyle/>
          <a:p>
            <a:fld id="{32D4B517-E49B-41B6-9DBC-23634E0F1CDC}" type="slidenum">
              <a:rPr lang="en-CA" dirty="0" smtClean="0">
                <a:solidFill>
                  <a:schemeClr val="tx1"/>
                </a:solidFill>
              </a:rPr>
              <a:t>13</a:t>
            </a:fld>
            <a:endParaRPr lang="en-CA">
              <a:solidFill>
                <a:schemeClr val="tx1"/>
              </a:solidFill>
            </a:endParaRPr>
          </a:p>
        </p:txBody>
      </p:sp>
    </p:spTree>
    <p:extLst>
      <p:ext uri="{BB962C8B-B14F-4D97-AF65-F5344CB8AC3E}">
        <p14:creationId xmlns:p14="http://schemas.microsoft.com/office/powerpoint/2010/main" val="2592122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5">
            <a:extLst>
              <a:ext uri="{FF2B5EF4-FFF2-40B4-BE49-F238E27FC236}">
                <a16:creationId xmlns:a16="http://schemas.microsoft.com/office/drawing/2014/main" id="{2BFD1308-B8DB-49D5-8854-B8E445619141}"/>
              </a:ext>
            </a:extLst>
          </p:cNvPr>
          <p:cNvSpPr>
            <a:spLocks noGrp="1" noChangeArrowheads="1"/>
          </p:cNvSpPr>
          <p:nvPr>
            <p:ph type="title" idx="4294967295"/>
          </p:nvPr>
        </p:nvSpPr>
        <p:spPr bwMode="auto">
          <a:xfrm>
            <a:off x="104065" y="-2576"/>
            <a:ext cx="10546757" cy="11387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altLang="en-US" sz="4400" b="0" i="0" u="none" strike="noStrike" kern="1200" cap="none" spc="0" normalizeH="0" baseline="0" noProof="0">
                <a:ln>
                  <a:noFill/>
                </a:ln>
                <a:solidFill>
                  <a:srgbClr val="3C2D47"/>
                </a:solidFill>
                <a:effectLst/>
                <a:uLnTx/>
                <a:uFillTx/>
                <a:latin typeface="Arial"/>
                <a:ea typeface="+mn-ea"/>
                <a:cs typeface="Arial"/>
              </a:rPr>
              <a:t>Data by design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C2D47"/>
                </a:solidFill>
                <a:effectLst/>
                <a:uLnTx/>
                <a:uFillTx/>
                <a:latin typeface="Calibri" panose="020F0502020204030204" pitchFamily="34" charset="0"/>
                <a:ea typeface="+mn-ea"/>
                <a:cs typeface="+mn-cs"/>
              </a:rPr>
              <a:t>Data needs are proactively considered when designing initiatives</a:t>
            </a:r>
          </a:p>
        </p:txBody>
      </p:sp>
      <p:pic>
        <p:nvPicPr>
          <p:cNvPr id="8" name="__EngageSlideDescription__" descr="slide description : Mission 1 and areas for action">
            <a:extLst>
              <a:ext uri="{FF2B5EF4-FFF2-40B4-BE49-F238E27FC236}">
                <a16:creationId xmlns:a16="http://schemas.microsoft.com/office/drawing/2014/main" id="{2C521D9D-DC0E-04FD-4281-E65EC1E62208}"/>
              </a:ext>
            </a:extLst>
          </p:cNvPr>
          <p:cNvPicPr>
            <a:picLocks/>
          </p:cNvPicPr>
          <p:nvPr/>
        </p:nvPicPr>
        <p:blipFill>
          <a:blip r:embed="rId4"/>
          <a:stretch>
            <a:fillRect/>
          </a:stretch>
        </p:blipFill>
        <p:spPr>
          <a:xfrm>
            <a:off x="104065" y="1136197"/>
            <a:ext cx="12700" cy="12700"/>
          </a:xfrm>
          <a:prstGeom prst="rect">
            <a:avLst/>
          </a:prstGeom>
          <a:ln/>
        </p:spPr>
      </p:pic>
      <p:pic>
        <p:nvPicPr>
          <p:cNvPr id="2" name="Picture 1">
            <a:extLst>
              <a:ext uri="{FF2B5EF4-FFF2-40B4-BE49-F238E27FC236}">
                <a16:creationId xmlns:a16="http://schemas.microsoft.com/office/drawing/2014/main" id="{1FC794CE-225A-8F76-45EB-F809F8981BE6}"/>
              </a:ext>
              <a:ext uri="{C183D7F6-B498-43B3-948B-1728B52AA6E4}">
                <adec:decorative xmlns:adec="http://schemas.microsoft.com/office/drawing/2017/decorative" val="1"/>
              </a:ext>
            </a:extLst>
          </p:cNvPr>
          <p:cNvPicPr>
            <a:picLocks noChangeAspect="1"/>
          </p:cNvPicPr>
          <p:nvPr>
            <p:custDataLst>
              <p:tags r:id="rId1"/>
            </p:custDataLst>
          </p:nvPr>
        </p:nvPicPr>
        <p:blipFill rotWithShape="1">
          <a:blip r:embed="rId5" cstate="hqprint">
            <a:extLst>
              <a:ext uri="{28A0092B-C50C-407E-A947-70E740481C1C}">
                <a14:useLocalDpi xmlns:a14="http://schemas.microsoft.com/office/drawing/2010/main" val="0"/>
              </a:ext>
            </a:extLst>
          </a:blip>
          <a:srcRect t="1" r="8247" b="4299"/>
          <a:stretch/>
        </p:blipFill>
        <p:spPr>
          <a:xfrm>
            <a:off x="0" y="1082650"/>
            <a:ext cx="12192000" cy="79612"/>
          </a:xfrm>
          <a:prstGeom prst="rect">
            <a:avLst/>
          </a:prstGeom>
        </p:spPr>
      </p:pic>
      <p:sp>
        <p:nvSpPr>
          <p:cNvPr id="4" name="Content Placeholder 2">
            <a:extLst>
              <a:ext uri="{FF2B5EF4-FFF2-40B4-BE49-F238E27FC236}">
                <a16:creationId xmlns:a16="http://schemas.microsoft.com/office/drawing/2014/main" id="{2409FC0F-80CB-44B0-966B-49AE81434458}"/>
              </a:ext>
            </a:extLst>
          </p:cNvPr>
          <p:cNvSpPr>
            <a:spLocks noGrp="1"/>
          </p:cNvSpPr>
          <p:nvPr>
            <p:ph idx="1"/>
          </p:nvPr>
        </p:nvSpPr>
        <p:spPr>
          <a:xfrm>
            <a:off x="438839" y="1318935"/>
            <a:ext cx="11035958" cy="5029322"/>
          </a:xfrm>
        </p:spPr>
        <p:txBody>
          <a:bodyPr vert="horz" lIns="91440" tIns="45720" rIns="91440" bIns="45720" rtlCol="0" anchor="t">
            <a:noAutofit/>
          </a:bodyPr>
          <a:lstStyle/>
          <a:p>
            <a:pPr marL="0" marR="0" indent="0">
              <a:lnSpc>
                <a:spcPct val="120000"/>
              </a:lnSpc>
              <a:spcBef>
                <a:spcPts val="0"/>
              </a:spcBef>
              <a:spcAft>
                <a:spcPts val="0"/>
              </a:spcAft>
              <a:buNone/>
            </a:pPr>
            <a:r>
              <a:rPr lang="en-CA" sz="1600" b="1">
                <a:solidFill>
                  <a:srgbClr val="3F3951"/>
                </a:solidFill>
                <a:latin typeface="Arial"/>
                <a:ea typeface="+mn-lt"/>
                <a:cs typeface="Arial"/>
              </a:rPr>
              <a:t>Areas for action</a:t>
            </a:r>
          </a:p>
          <a:p>
            <a:pPr marL="342900" indent="-342900">
              <a:lnSpc>
                <a:spcPct val="107000"/>
              </a:lnSpc>
              <a:spcBef>
                <a:spcPts val="0"/>
              </a:spcBef>
              <a:buFont typeface="+mj-lt"/>
              <a:buAutoNum type="arabicPeriod"/>
            </a:pPr>
            <a:r>
              <a:rPr lang="en-CA" sz="1400">
                <a:solidFill>
                  <a:srgbClr val="3F3951"/>
                </a:solidFill>
                <a:latin typeface="Arial"/>
                <a:cs typeface="Arial"/>
              </a:rPr>
              <a:t>Clarify data leadership responsibilities within and across the GC</a:t>
            </a:r>
            <a:endParaRPr lang="en-CA" sz="1400" strike="sngStrike">
              <a:solidFill>
                <a:srgbClr val="FF0000"/>
              </a:solidFill>
              <a:latin typeface="Arial"/>
              <a:cs typeface="Arial"/>
            </a:endParaRPr>
          </a:p>
          <a:p>
            <a:pPr marL="742950" marR="0" lvl="1" indent="-285750">
              <a:lnSpc>
                <a:spcPct val="107000"/>
              </a:lnSpc>
              <a:spcBef>
                <a:spcPts val="0"/>
              </a:spcBef>
              <a:spcAft>
                <a:spcPts val="0"/>
              </a:spcAft>
              <a:buFont typeface="+mj-lt"/>
              <a:buAutoNum type="alphaLcPeriod"/>
            </a:pPr>
            <a:r>
              <a:rPr lang="en-US" sz="1400">
                <a:solidFill>
                  <a:srgbClr val="3F3951"/>
                </a:solidFill>
                <a:latin typeface="Arial"/>
                <a:cs typeface="Arial"/>
              </a:rPr>
              <a:t>Treasury Board of Canada Secretariat (TBS) to develop guidance on the roles and responsibilities of executives with accountabilities for data</a:t>
            </a:r>
          </a:p>
          <a:p>
            <a:pPr marL="742950" marR="0" lvl="1" indent="-285750">
              <a:lnSpc>
                <a:spcPct val="107000"/>
              </a:lnSpc>
              <a:spcBef>
                <a:spcPts val="0"/>
              </a:spcBef>
              <a:spcAft>
                <a:spcPts val="0"/>
              </a:spcAft>
              <a:buFont typeface="+mj-lt"/>
              <a:buAutoNum type="alphaLcPeriod"/>
            </a:pPr>
            <a:r>
              <a:rPr lang="en-US" sz="1400">
                <a:solidFill>
                  <a:srgbClr val="3F3951"/>
                </a:solidFill>
                <a:latin typeface="Arial"/>
                <a:cs typeface="Arial"/>
              </a:rPr>
              <a:t>TBS to initiate a review of data responsibilities in the Treasury Board policy suite</a:t>
            </a:r>
          </a:p>
          <a:p>
            <a:pPr marL="742950" marR="0" lvl="1" indent="-285750">
              <a:lnSpc>
                <a:spcPct val="107000"/>
              </a:lnSpc>
              <a:spcBef>
                <a:spcPts val="0"/>
              </a:spcBef>
              <a:spcAft>
                <a:spcPts val="0"/>
              </a:spcAft>
              <a:buFont typeface="+mj-lt"/>
              <a:buAutoNum type="alphaLcPeriod"/>
            </a:pPr>
            <a:r>
              <a:rPr lang="en-US" sz="1400">
                <a:solidFill>
                  <a:srgbClr val="3F3951"/>
                </a:solidFill>
                <a:latin typeface="Arial"/>
                <a:cs typeface="Arial"/>
              </a:rPr>
              <a:t>TBS to clarify roles and responsibilities, and interconnections between existing data bodies and activities</a:t>
            </a:r>
          </a:p>
          <a:p>
            <a:pPr marL="342900" marR="0" lvl="0" indent="-342900">
              <a:lnSpc>
                <a:spcPct val="107000"/>
              </a:lnSpc>
              <a:spcBef>
                <a:spcPts val="0"/>
              </a:spcBef>
              <a:spcAft>
                <a:spcPts val="0"/>
              </a:spcAft>
              <a:buFont typeface="+mj-lt"/>
              <a:buAutoNum type="arabicPeriod"/>
            </a:pPr>
            <a:endParaRPr lang="en-CA" sz="1400">
              <a:solidFill>
                <a:srgbClr val="3F3951"/>
              </a:solidFill>
              <a:latin typeface="Arial"/>
              <a:cs typeface="Arial"/>
            </a:endParaRPr>
          </a:p>
          <a:p>
            <a:pPr marL="342900" indent="-342900">
              <a:lnSpc>
                <a:spcPct val="107000"/>
              </a:lnSpc>
              <a:spcBef>
                <a:spcPts val="0"/>
              </a:spcBef>
              <a:buFont typeface="+mj-lt"/>
              <a:buAutoNum type="arabicPeriod"/>
            </a:pPr>
            <a:r>
              <a:rPr lang="en-CA" sz="1400">
                <a:solidFill>
                  <a:srgbClr val="3F3951"/>
                </a:solidFill>
                <a:latin typeface="Arial"/>
                <a:cs typeface="Arial"/>
              </a:rPr>
              <a:t>Embed planning for data activities in policy, program, and service development, delivery, monitoring, and evaluation</a:t>
            </a:r>
            <a:endParaRPr lang="en-US" sz="1400">
              <a:solidFill>
                <a:srgbClr val="3F3951"/>
              </a:solidFill>
              <a:latin typeface="Arial"/>
              <a:cs typeface="Arial"/>
            </a:endParaRPr>
          </a:p>
          <a:p>
            <a:pPr marL="742950" lvl="1" indent="-285750">
              <a:lnSpc>
                <a:spcPct val="107000"/>
              </a:lnSpc>
              <a:spcBef>
                <a:spcPts val="0"/>
              </a:spcBef>
              <a:buFont typeface="+mj-lt"/>
              <a:buAutoNum type="alphaLcPeriod"/>
            </a:pPr>
            <a:r>
              <a:rPr lang="en-US" sz="1400">
                <a:solidFill>
                  <a:srgbClr val="3F3951"/>
                </a:solidFill>
                <a:latin typeface="Arial"/>
                <a:cs typeface="Arial"/>
              </a:rPr>
              <a:t>Central agencies to provide guidance for decision-makers on accounting for, planning for and resourcing data across the lifecycle of an initiative, from program, service and policy conception through delivery and end of life</a:t>
            </a:r>
          </a:p>
          <a:p>
            <a:pPr marL="742950" lvl="1" indent="-285750">
              <a:lnSpc>
                <a:spcPct val="107000"/>
              </a:lnSpc>
              <a:spcBef>
                <a:spcPts val="0"/>
              </a:spcBef>
              <a:buFont typeface="+mj-lt"/>
              <a:buAutoNum type="alphaLcPeriod"/>
            </a:pPr>
            <a:r>
              <a:rPr lang="en-US" sz="1400">
                <a:solidFill>
                  <a:srgbClr val="3F3951"/>
                </a:solidFill>
                <a:latin typeface="Arial"/>
                <a:cs typeface="Arial"/>
              </a:rPr>
              <a:t>TBS to coordinate the development of training focused on raising the awareness of and familiarity with planning for data at the outset of initiatives for teams responsible for policy, program or service development and delivery</a:t>
            </a:r>
          </a:p>
          <a:p>
            <a:pPr marL="742950" lvl="1" indent="-285750">
              <a:lnSpc>
                <a:spcPct val="107000"/>
              </a:lnSpc>
              <a:spcBef>
                <a:spcPts val="0"/>
              </a:spcBef>
              <a:buFont typeface="+mj-lt"/>
              <a:buAutoNum type="alphaLcPeriod"/>
            </a:pPr>
            <a:r>
              <a:rPr lang="en-US" sz="1400">
                <a:solidFill>
                  <a:srgbClr val="3F3951"/>
                </a:solidFill>
                <a:latin typeface="Arial"/>
                <a:cs typeface="Arial"/>
              </a:rPr>
              <a:t>Departments to implement frameworks and processes to ensure data is considered at the outset of initiatives</a:t>
            </a:r>
          </a:p>
          <a:p>
            <a:pPr marL="342900" marR="0" lvl="0" indent="-342900">
              <a:lnSpc>
                <a:spcPct val="107000"/>
              </a:lnSpc>
              <a:spcBef>
                <a:spcPts val="0"/>
              </a:spcBef>
              <a:spcAft>
                <a:spcPts val="0"/>
              </a:spcAft>
              <a:buFont typeface="+mj-lt"/>
              <a:buAutoNum type="arabicPeriod"/>
            </a:pPr>
            <a:endParaRPr lang="en-CA" sz="1400">
              <a:solidFill>
                <a:srgbClr val="3F3951"/>
              </a:solidFill>
              <a:latin typeface="Arial"/>
              <a:cs typeface="Arial"/>
            </a:endParaRPr>
          </a:p>
          <a:p>
            <a:pPr marL="342900" indent="-342900">
              <a:lnSpc>
                <a:spcPct val="107000"/>
              </a:lnSpc>
              <a:spcBef>
                <a:spcPts val="0"/>
              </a:spcBef>
              <a:buFont typeface="+mj-lt"/>
              <a:buAutoNum type="arabicPeriod"/>
            </a:pPr>
            <a:r>
              <a:rPr lang="en-CA" sz="1400">
                <a:solidFill>
                  <a:srgbClr val="3F3951"/>
                </a:solidFill>
                <a:latin typeface="Arial"/>
                <a:cs typeface="Arial"/>
              </a:rPr>
              <a:t>Provide clear expectations from central agencies related to appropriate resource allocation for data needs and operations in program, policy, and service development</a:t>
            </a:r>
            <a:endParaRPr lang="en-US" sz="1400">
              <a:solidFill>
                <a:srgbClr val="3F3951"/>
              </a:solidFill>
              <a:latin typeface="Arial"/>
              <a:cs typeface="Arial"/>
            </a:endParaRPr>
          </a:p>
          <a:p>
            <a:pPr marL="742950" lvl="1" indent="-285750">
              <a:lnSpc>
                <a:spcPct val="107000"/>
              </a:lnSpc>
              <a:spcBef>
                <a:spcPts val="0"/>
              </a:spcBef>
              <a:buFont typeface="+mj-lt"/>
              <a:buAutoNum type="alphaLcPeriod"/>
            </a:pPr>
            <a:r>
              <a:rPr lang="en-US" sz="1400">
                <a:solidFill>
                  <a:srgbClr val="3F3951"/>
                </a:solidFill>
                <a:latin typeface="Arial"/>
                <a:cs typeface="Arial"/>
              </a:rPr>
              <a:t>Central agencies to enhance the data-related challenge function and to require departments to strengthen the consideration of data in Memoranda to Cabinet and Treasury Board submissions</a:t>
            </a:r>
          </a:p>
          <a:p>
            <a:pPr marL="742950" lvl="1" indent="-285750">
              <a:lnSpc>
                <a:spcPct val="107000"/>
              </a:lnSpc>
              <a:spcBef>
                <a:spcPts val="0"/>
              </a:spcBef>
              <a:buFont typeface="+mj-lt"/>
              <a:buAutoNum type="alphaLcPeriod"/>
            </a:pPr>
            <a:r>
              <a:rPr lang="en-US" sz="1400">
                <a:solidFill>
                  <a:srgbClr val="3F3951"/>
                </a:solidFill>
                <a:latin typeface="Arial"/>
                <a:cs typeface="Arial"/>
              </a:rPr>
              <a:t>Central agencies to provide guidance on strengthening the consideration of data, such as the identification of data activities that are needed throughout an initiative’s lifecycle, to inform appropriate resource allocation</a:t>
            </a:r>
          </a:p>
          <a:p>
            <a:pPr marL="742950" lvl="1" indent="-285750">
              <a:lnSpc>
                <a:spcPct val="107000"/>
              </a:lnSpc>
              <a:spcBef>
                <a:spcPts val="0"/>
              </a:spcBef>
              <a:buFont typeface="+mj-lt"/>
              <a:buAutoNum type="alphaLcPeriod"/>
            </a:pPr>
            <a:r>
              <a:rPr lang="en-US" sz="1400">
                <a:solidFill>
                  <a:srgbClr val="3F3951"/>
                </a:solidFill>
                <a:latin typeface="Arial"/>
                <a:cs typeface="Arial"/>
              </a:rPr>
              <a:t>Departments to implement a framework for the proactive consideration of data activities in Memoranda to Cabinet and Treasury Board submissions based on the guidance provided</a:t>
            </a:r>
          </a:p>
        </p:txBody>
      </p:sp>
      <p:sp>
        <p:nvSpPr>
          <p:cNvPr id="5" name="Slide Number Placeholder 1">
            <a:extLst>
              <a:ext uri="{FF2B5EF4-FFF2-40B4-BE49-F238E27FC236}">
                <a16:creationId xmlns:a16="http://schemas.microsoft.com/office/drawing/2014/main" id="{41B696CB-598D-4FE5-B801-7ABCDE7D0EDE}"/>
              </a:ext>
            </a:extLst>
          </p:cNvPr>
          <p:cNvSpPr>
            <a:spLocks noGrp="1"/>
          </p:cNvSpPr>
          <p:nvPr>
            <p:ph type="sldNum" sz="quarter" idx="12"/>
          </p:nvPr>
        </p:nvSpPr>
        <p:spPr>
          <a:xfrm>
            <a:off x="8820000" y="6480000"/>
            <a:ext cx="2844800" cy="365125"/>
          </a:xfrm>
        </p:spPr>
        <p:txBody>
          <a:bodyPr/>
          <a:lstStyle/>
          <a:p>
            <a:fld id="{32D4B517-E49B-41B6-9DBC-23634E0F1CDC}" type="slidenum">
              <a:rPr lang="en-CA" dirty="0" smtClean="0">
                <a:solidFill>
                  <a:schemeClr val="tx1"/>
                </a:solidFill>
              </a:rPr>
              <a:t>14</a:t>
            </a:fld>
            <a:endParaRPr lang="en-CA">
              <a:solidFill>
                <a:schemeClr val="tx1"/>
              </a:solidFill>
            </a:endParaRPr>
          </a:p>
        </p:txBody>
      </p:sp>
    </p:spTree>
    <p:extLst>
      <p:ext uri="{BB962C8B-B14F-4D97-AF65-F5344CB8AC3E}">
        <p14:creationId xmlns:p14="http://schemas.microsoft.com/office/powerpoint/2010/main" val="2483860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5">
            <a:extLst>
              <a:ext uri="{FF2B5EF4-FFF2-40B4-BE49-F238E27FC236}">
                <a16:creationId xmlns:a16="http://schemas.microsoft.com/office/drawing/2014/main" id="{2BFD1308-B8DB-49D5-8854-B8E445619141}"/>
              </a:ext>
            </a:extLst>
          </p:cNvPr>
          <p:cNvSpPr>
            <a:spLocks noGrp="1" noChangeArrowheads="1"/>
          </p:cNvSpPr>
          <p:nvPr>
            <p:ph type="title" idx="4294967295"/>
          </p:nvPr>
        </p:nvSpPr>
        <p:spPr bwMode="auto">
          <a:xfrm>
            <a:off x="106346" y="-13727"/>
            <a:ext cx="11628453" cy="11387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400" b="0" i="0" u="none" strike="noStrike" kern="1200" cap="none" spc="0" normalizeH="0" baseline="0" noProof="0">
                <a:ln>
                  <a:noFill/>
                </a:ln>
                <a:solidFill>
                  <a:srgbClr val="3C2D47"/>
                </a:solidFill>
                <a:effectLst/>
                <a:uLnTx/>
                <a:uFillTx/>
                <a:latin typeface="Arial"/>
                <a:ea typeface="+mn-ea"/>
                <a:cs typeface="Arial"/>
              </a:rPr>
              <a:t>Data for decision making</a:t>
            </a:r>
          </a:p>
          <a:p>
            <a:pPr>
              <a:lnSpc>
                <a:spcPct val="100000"/>
              </a:lnSpc>
              <a:spcBef>
                <a:spcPts val="0"/>
              </a:spcBef>
              <a:defRPr/>
            </a:pPr>
            <a:r>
              <a:rPr lang="en-US" sz="2400">
                <a:solidFill>
                  <a:srgbClr val="3C2D47"/>
                </a:solidFill>
                <a:latin typeface="Calibri"/>
                <a:ea typeface="+mn-ea"/>
                <a:cs typeface="Calibri"/>
              </a:rPr>
              <a:t>Data is stewarded for effective integration into analysis to inform insights</a:t>
            </a:r>
          </a:p>
        </p:txBody>
      </p:sp>
      <p:pic>
        <p:nvPicPr>
          <p:cNvPr id="6" name="__EngageSlideDescription__" descr="slide description : Mission 2 and areas for action">
            <a:extLst>
              <a:ext uri="{FF2B5EF4-FFF2-40B4-BE49-F238E27FC236}">
                <a16:creationId xmlns:a16="http://schemas.microsoft.com/office/drawing/2014/main" id="{CEEEB4A8-EB73-6CFE-F2E9-419E203325F3}"/>
              </a:ext>
            </a:extLst>
          </p:cNvPr>
          <p:cNvPicPr>
            <a:picLocks/>
          </p:cNvPicPr>
          <p:nvPr/>
        </p:nvPicPr>
        <p:blipFill>
          <a:blip r:embed="rId4"/>
          <a:stretch>
            <a:fillRect/>
          </a:stretch>
        </p:blipFill>
        <p:spPr>
          <a:xfrm>
            <a:off x="106346" y="1125046"/>
            <a:ext cx="12700" cy="12700"/>
          </a:xfrm>
          <a:prstGeom prst="rect">
            <a:avLst/>
          </a:prstGeom>
          <a:ln/>
        </p:spPr>
      </p:pic>
      <p:pic>
        <p:nvPicPr>
          <p:cNvPr id="3" name="Picture 2">
            <a:extLst>
              <a:ext uri="{FF2B5EF4-FFF2-40B4-BE49-F238E27FC236}">
                <a16:creationId xmlns:a16="http://schemas.microsoft.com/office/drawing/2014/main" id="{93A7520B-8532-92EA-4DFF-C1AF1A94E823}"/>
              </a:ext>
              <a:ext uri="{C183D7F6-B498-43B3-948B-1728B52AA6E4}">
                <adec:decorative xmlns:adec="http://schemas.microsoft.com/office/drawing/2017/decorative" val="1"/>
              </a:ext>
            </a:extLst>
          </p:cNvPr>
          <p:cNvPicPr>
            <a:picLocks noChangeAspect="1"/>
          </p:cNvPicPr>
          <p:nvPr>
            <p:custDataLst>
              <p:tags r:id="rId1"/>
            </p:custDataLst>
          </p:nvPr>
        </p:nvPicPr>
        <p:blipFill rotWithShape="1">
          <a:blip r:embed="rId5" cstate="hqprint">
            <a:extLst>
              <a:ext uri="{28A0092B-C50C-407E-A947-70E740481C1C}">
                <a14:useLocalDpi xmlns:a14="http://schemas.microsoft.com/office/drawing/2010/main" val="0"/>
              </a:ext>
            </a:extLst>
          </a:blip>
          <a:srcRect t="1" r="8247" b="4299"/>
          <a:stretch/>
        </p:blipFill>
        <p:spPr>
          <a:xfrm>
            <a:off x="0" y="1039714"/>
            <a:ext cx="12192000" cy="79612"/>
          </a:xfrm>
          <a:prstGeom prst="rect">
            <a:avLst/>
          </a:prstGeom>
        </p:spPr>
      </p:pic>
      <p:sp>
        <p:nvSpPr>
          <p:cNvPr id="4" name="Content Placeholder 2">
            <a:extLst>
              <a:ext uri="{FF2B5EF4-FFF2-40B4-BE49-F238E27FC236}">
                <a16:creationId xmlns:a16="http://schemas.microsoft.com/office/drawing/2014/main" id="{2409FC0F-80CB-44B0-966B-49AE81434458}"/>
              </a:ext>
            </a:extLst>
          </p:cNvPr>
          <p:cNvSpPr>
            <a:spLocks noGrp="1"/>
          </p:cNvSpPr>
          <p:nvPr>
            <p:ph idx="1"/>
          </p:nvPr>
        </p:nvSpPr>
        <p:spPr>
          <a:xfrm>
            <a:off x="457200" y="1257455"/>
            <a:ext cx="10835360" cy="5524152"/>
          </a:xfrm>
        </p:spPr>
        <p:txBody>
          <a:bodyPr vert="horz" lIns="91440" tIns="45720" rIns="91440" bIns="45720" rtlCol="0" anchor="t">
            <a:normAutofit fontScale="92500" lnSpcReduction="20000"/>
          </a:bodyPr>
          <a:lstStyle/>
          <a:p>
            <a:pPr marL="0" marR="0" indent="0">
              <a:lnSpc>
                <a:spcPct val="120000"/>
              </a:lnSpc>
              <a:spcBef>
                <a:spcPts val="0"/>
              </a:spcBef>
              <a:spcAft>
                <a:spcPts val="0"/>
              </a:spcAft>
              <a:buNone/>
            </a:pPr>
            <a:r>
              <a:rPr lang="en-CA" sz="1600" b="1">
                <a:solidFill>
                  <a:srgbClr val="3F3951"/>
                </a:solidFill>
                <a:latin typeface="Arial"/>
                <a:ea typeface="+mn-lt"/>
                <a:cs typeface="Arial"/>
              </a:rPr>
              <a:t>Areas for action</a:t>
            </a:r>
            <a:endParaRPr lang="en-US" sz="1600" b="1">
              <a:solidFill>
                <a:srgbClr val="3F3951"/>
              </a:solidFill>
              <a:latin typeface="Arial"/>
              <a:ea typeface="+mn-lt"/>
              <a:cs typeface="Arial"/>
            </a:endParaRPr>
          </a:p>
          <a:p>
            <a:pPr marL="342900" indent="-342900">
              <a:lnSpc>
                <a:spcPct val="107000"/>
              </a:lnSpc>
              <a:spcBef>
                <a:spcPts val="0"/>
              </a:spcBef>
              <a:buFont typeface="+mj-lt"/>
              <a:buAutoNum type="arabicPeriod"/>
            </a:pPr>
            <a:r>
              <a:rPr lang="en-CA" sz="1400">
                <a:solidFill>
                  <a:srgbClr val="3F3951"/>
                </a:solidFill>
                <a:latin typeface="Arial"/>
                <a:cs typeface="Arial"/>
              </a:rPr>
              <a:t>Establish a federal data stewardship model for enterprise data and standards </a:t>
            </a:r>
            <a:endParaRPr lang="en-US" sz="1400">
              <a:solidFill>
                <a:srgbClr val="3F3951"/>
              </a:solidFill>
              <a:latin typeface="Arial"/>
              <a:cs typeface="Arial"/>
            </a:endParaRPr>
          </a:p>
          <a:p>
            <a:pPr marL="742950" lvl="1" indent="-285750">
              <a:lnSpc>
                <a:spcPct val="107000"/>
              </a:lnSpc>
              <a:spcBef>
                <a:spcPts val="0"/>
              </a:spcBef>
              <a:buFont typeface="+mj-lt"/>
              <a:buAutoNum type="alphaLcPeriod"/>
            </a:pPr>
            <a:r>
              <a:rPr lang="en-US" sz="1400">
                <a:solidFill>
                  <a:srgbClr val="3F3951"/>
                </a:solidFill>
                <a:latin typeface="Arial"/>
                <a:cs typeface="Arial"/>
              </a:rPr>
              <a:t>TBS to develop, and work with departments to implement, a protocol identifying and assigning domain data stewards across the public service, with clear accountabilities for endorsement, approval, and stewardship </a:t>
            </a:r>
          </a:p>
          <a:p>
            <a:pPr marL="742950" marR="0" lvl="1" indent="-285750">
              <a:lnSpc>
                <a:spcPct val="107000"/>
              </a:lnSpc>
              <a:spcBef>
                <a:spcPts val="0"/>
              </a:spcBef>
              <a:spcAft>
                <a:spcPts val="0"/>
              </a:spcAft>
              <a:buFont typeface="+mj-lt"/>
              <a:buAutoNum type="alphaLcPeriod"/>
            </a:pPr>
            <a:r>
              <a:rPr lang="en-US" sz="1400">
                <a:solidFill>
                  <a:srgbClr val="3F3951"/>
                </a:solidFill>
                <a:latin typeface="Arial"/>
                <a:cs typeface="Arial"/>
              </a:rPr>
              <a:t>TBS to coordinate with departments piloting stewardship models with concrete use cases and explore application of common approaches to enterprise data across internal operational areas  </a:t>
            </a:r>
          </a:p>
          <a:p>
            <a:pPr marL="742950" lvl="1" indent="-285750">
              <a:lnSpc>
                <a:spcPct val="107000"/>
              </a:lnSpc>
              <a:spcBef>
                <a:spcPts val="0"/>
              </a:spcBef>
              <a:buFont typeface="+mj-lt"/>
              <a:buAutoNum type="alphaLcPeriod"/>
            </a:pPr>
            <a:r>
              <a:rPr lang="en-US" sz="1400">
                <a:solidFill>
                  <a:srgbClr val="3F3951"/>
                </a:solidFill>
                <a:latin typeface="Arial"/>
                <a:cs typeface="Arial"/>
              </a:rPr>
              <a:t>TBS, supported by Indigenous Services Canada (ISC), to progress the development of government-wide standards on data interoperability that will further the ability of Indigenous Peoples to reclaim their traditional names, </a:t>
            </a:r>
            <a:r>
              <a:rPr lang="en-US" sz="1400" i="1">
                <a:solidFill>
                  <a:srgbClr val="3F3951"/>
                </a:solidFill>
                <a:latin typeface="Arial"/>
                <a:cs typeface="Arial"/>
              </a:rPr>
              <a:t>as per Truth and Reconciliation Commission Call to Action #17 </a:t>
            </a:r>
          </a:p>
          <a:p>
            <a:pPr marL="342900" marR="0" lvl="0" indent="-342900">
              <a:lnSpc>
                <a:spcPct val="107000"/>
              </a:lnSpc>
              <a:spcBef>
                <a:spcPts val="0"/>
              </a:spcBef>
              <a:spcAft>
                <a:spcPts val="0"/>
              </a:spcAft>
              <a:buFont typeface="+mj-lt"/>
              <a:buAutoNum type="arabicPeriod"/>
            </a:pPr>
            <a:endParaRPr lang="en-CA" sz="1400">
              <a:solidFill>
                <a:srgbClr val="3F3951"/>
              </a:solidFill>
              <a:latin typeface="Arial"/>
              <a:cs typeface="Arial"/>
            </a:endParaRPr>
          </a:p>
          <a:p>
            <a:pPr marL="342900" indent="-342900">
              <a:lnSpc>
                <a:spcPct val="107000"/>
              </a:lnSpc>
              <a:spcBef>
                <a:spcPts val="0"/>
              </a:spcBef>
              <a:buFont typeface="+mj-lt"/>
              <a:buAutoNum type="arabicPeriod"/>
            </a:pPr>
            <a:r>
              <a:rPr lang="en-CA" sz="1400">
                <a:solidFill>
                  <a:srgbClr val="3F3951"/>
                </a:solidFill>
                <a:latin typeface="Arial"/>
                <a:cs typeface="Arial"/>
              </a:rPr>
              <a:t>Set expectations and implement common practices</a:t>
            </a:r>
            <a:endParaRPr lang="en-US" sz="1400">
              <a:solidFill>
                <a:srgbClr val="3F3951"/>
              </a:solidFill>
              <a:latin typeface="Arial"/>
              <a:cs typeface="Arial"/>
            </a:endParaRPr>
          </a:p>
          <a:p>
            <a:pPr marL="742950" lvl="1" indent="-285750">
              <a:lnSpc>
                <a:spcPct val="107000"/>
              </a:lnSpc>
              <a:spcBef>
                <a:spcPts val="0"/>
              </a:spcBef>
              <a:buAutoNum type="alphaLcPeriod"/>
            </a:pPr>
            <a:r>
              <a:rPr lang="en-US" sz="1400">
                <a:solidFill>
                  <a:srgbClr val="3F3951"/>
                </a:solidFill>
                <a:latin typeface="Arial"/>
                <a:cs typeface="Arial"/>
              </a:rPr>
              <a:t>TBS to set expectations and work with Statistics Canada (</a:t>
            </a:r>
            <a:r>
              <a:rPr lang="en-US" sz="1400" err="1">
                <a:solidFill>
                  <a:srgbClr val="3F3951"/>
                </a:solidFill>
                <a:latin typeface="Arial"/>
                <a:cs typeface="Arial"/>
              </a:rPr>
              <a:t>StatCan</a:t>
            </a:r>
            <a:r>
              <a:rPr lang="en-US" sz="1400">
                <a:solidFill>
                  <a:srgbClr val="3F3951"/>
                </a:solidFill>
                <a:latin typeface="Arial"/>
                <a:cs typeface="Arial"/>
              </a:rPr>
              <a:t>) and others to enable the use of common standards through the development of an evergreen list of standards for GC-wide adoption and scaling of </a:t>
            </a:r>
            <a:r>
              <a:rPr lang="en-US" sz="1400" err="1">
                <a:solidFill>
                  <a:srgbClr val="3F3951"/>
                </a:solidFill>
                <a:latin typeface="Arial"/>
                <a:cs typeface="Arial"/>
              </a:rPr>
              <a:t>StatCan’s</a:t>
            </a:r>
            <a:r>
              <a:rPr lang="en-US" sz="1400">
                <a:solidFill>
                  <a:srgbClr val="3F3951"/>
                </a:solidFill>
                <a:latin typeface="Arial"/>
                <a:cs typeface="Arial"/>
              </a:rPr>
              <a:t> Reference Data as a Service</a:t>
            </a:r>
          </a:p>
          <a:p>
            <a:pPr marL="742950" lvl="1" indent="-285750">
              <a:lnSpc>
                <a:spcPct val="107000"/>
              </a:lnSpc>
              <a:spcBef>
                <a:spcPts val="0"/>
              </a:spcBef>
              <a:buAutoNum type="alphaLcPeriod"/>
            </a:pPr>
            <a:r>
              <a:rPr lang="en-US" sz="1400">
                <a:solidFill>
                  <a:srgbClr val="3F3951"/>
                </a:solidFill>
                <a:latin typeface="Arial"/>
                <a:cs typeface="Arial"/>
              </a:rPr>
              <a:t>TBS to set expectations and work with </a:t>
            </a:r>
            <a:r>
              <a:rPr lang="en-US" sz="1400" err="1">
                <a:solidFill>
                  <a:srgbClr val="3F3951"/>
                </a:solidFill>
                <a:latin typeface="Arial"/>
                <a:cs typeface="Arial"/>
              </a:rPr>
              <a:t>StatCan</a:t>
            </a:r>
            <a:r>
              <a:rPr lang="en-US" sz="1400">
                <a:solidFill>
                  <a:srgbClr val="3F3951"/>
                </a:solidFill>
                <a:latin typeface="Arial"/>
                <a:cs typeface="Arial"/>
              </a:rPr>
              <a:t> and others to enable data discovery, integration and reuse through a review and development of information management and data policy instruments such as the TB Standard on Metadata, development of a FAIR principles (Findability, Accessibility, Interoperability, and Reusability) assessment tool, and guidance on assessment of existing data for reuse</a:t>
            </a:r>
          </a:p>
          <a:p>
            <a:pPr marL="742950" lvl="1" indent="-285750">
              <a:lnSpc>
                <a:spcPct val="107000"/>
              </a:lnSpc>
              <a:spcBef>
                <a:spcPts val="0"/>
              </a:spcBef>
              <a:buAutoNum type="alphaLcPeriod"/>
            </a:pPr>
            <a:r>
              <a:rPr lang="en-US" sz="1400">
                <a:solidFill>
                  <a:srgbClr val="3F3951"/>
                </a:solidFill>
                <a:latin typeface="Arial"/>
                <a:cs typeface="Arial"/>
              </a:rPr>
              <a:t>TBS and </a:t>
            </a:r>
            <a:r>
              <a:rPr lang="en-US" sz="1400" err="1">
                <a:solidFill>
                  <a:srgbClr val="3F3951"/>
                </a:solidFill>
                <a:latin typeface="Arial"/>
                <a:cs typeface="Arial"/>
              </a:rPr>
              <a:t>StatCan</a:t>
            </a:r>
            <a:r>
              <a:rPr lang="en-US" sz="1400">
                <a:solidFill>
                  <a:srgbClr val="3F3951"/>
                </a:solidFill>
                <a:latin typeface="Arial"/>
                <a:cs typeface="Arial"/>
              </a:rPr>
              <a:t> to formalize and work with departments on guidance to enable implementation of the recently developed GC Data quality framework</a:t>
            </a:r>
          </a:p>
          <a:p>
            <a:pPr marL="742950" lvl="1" indent="-285750">
              <a:lnSpc>
                <a:spcPct val="107000"/>
              </a:lnSpc>
              <a:spcBef>
                <a:spcPts val="0"/>
              </a:spcBef>
              <a:buAutoNum type="alphaLcPeriod"/>
            </a:pPr>
            <a:r>
              <a:rPr lang="en-US" sz="1400">
                <a:solidFill>
                  <a:srgbClr val="3F3951"/>
                </a:solidFill>
                <a:latin typeface="Arial"/>
                <a:cs typeface="Arial"/>
              </a:rPr>
              <a:t>Departments to enhance stewardship practices and reuse, including by adopting common standards, frameworks, and leveraging guidance</a:t>
            </a:r>
          </a:p>
          <a:p>
            <a:pPr marL="342900" marR="0" lvl="0" indent="-342900">
              <a:lnSpc>
                <a:spcPct val="107000"/>
              </a:lnSpc>
              <a:spcBef>
                <a:spcPts val="0"/>
              </a:spcBef>
              <a:spcAft>
                <a:spcPts val="0"/>
              </a:spcAft>
              <a:buFont typeface="+mj-lt"/>
              <a:buAutoNum type="arabicPeriod"/>
            </a:pPr>
            <a:endParaRPr lang="en-CA" sz="1400">
              <a:solidFill>
                <a:srgbClr val="3F3951"/>
              </a:solidFill>
              <a:latin typeface="Arial"/>
              <a:cs typeface="Arial"/>
            </a:endParaRPr>
          </a:p>
          <a:p>
            <a:pPr marL="342900" marR="0" lvl="0" indent="-342900">
              <a:lnSpc>
                <a:spcPct val="107000"/>
              </a:lnSpc>
              <a:spcBef>
                <a:spcPts val="0"/>
              </a:spcBef>
              <a:spcAft>
                <a:spcPts val="0"/>
              </a:spcAft>
              <a:buFont typeface="+mj-lt"/>
              <a:buAutoNum type="arabicPeriod"/>
            </a:pPr>
            <a:r>
              <a:rPr lang="en-CA" sz="1400">
                <a:solidFill>
                  <a:srgbClr val="3F3951"/>
                </a:solidFill>
                <a:latin typeface="Arial"/>
                <a:cs typeface="Arial"/>
              </a:rPr>
              <a:t>Transform data into insights</a:t>
            </a:r>
            <a:endParaRPr lang="en-US" sz="1400">
              <a:solidFill>
                <a:srgbClr val="3F3951"/>
              </a:solidFill>
              <a:latin typeface="Arial"/>
              <a:cs typeface="Arial"/>
            </a:endParaRPr>
          </a:p>
          <a:p>
            <a:pPr marL="800100" lvl="1" indent="-342900">
              <a:lnSpc>
                <a:spcPct val="107000"/>
              </a:lnSpc>
              <a:spcBef>
                <a:spcPts val="0"/>
              </a:spcBef>
              <a:buFont typeface="+mj-lt"/>
              <a:buAutoNum type="alphaLcPeriod"/>
            </a:pPr>
            <a:r>
              <a:rPr lang="en-US" sz="1400">
                <a:solidFill>
                  <a:srgbClr val="3F3951"/>
                </a:solidFill>
                <a:latin typeface="Arial"/>
                <a:cs typeface="Arial"/>
              </a:rPr>
              <a:t>Privy Council Office (PCO) and TBS to strengthen data literacy by developing guidance on how to integrate data into senior level briefings for effective decision making</a:t>
            </a:r>
          </a:p>
          <a:p>
            <a:pPr marL="800100" lvl="1" indent="-342900">
              <a:lnSpc>
                <a:spcPct val="107000"/>
              </a:lnSpc>
              <a:spcBef>
                <a:spcPts val="0"/>
              </a:spcBef>
              <a:buFont typeface="+mj-lt"/>
              <a:buAutoNum type="alphaLcPeriod"/>
            </a:pPr>
            <a:r>
              <a:rPr lang="en-US" sz="1400">
                <a:solidFill>
                  <a:srgbClr val="3F3951"/>
                </a:solidFill>
                <a:latin typeface="Arial"/>
                <a:cs typeface="Arial"/>
              </a:rPr>
              <a:t>TBS </a:t>
            </a:r>
            <a:r>
              <a:rPr lang="en-US" sz="1400">
                <a:solidFill>
                  <a:srgbClr val="FF0000"/>
                </a:solidFill>
                <a:latin typeface="Arial"/>
                <a:cs typeface="Arial"/>
              </a:rPr>
              <a:t>to</a:t>
            </a:r>
            <a:r>
              <a:rPr lang="en-US" sz="1400">
                <a:solidFill>
                  <a:srgbClr val="3F3951"/>
                </a:solidFill>
                <a:latin typeface="Arial"/>
                <a:cs typeface="Arial"/>
              </a:rPr>
              <a:t> bring departments together to explore the scaling the use of solutions such as data hubs that make high-quality, integrated data available for exploration, use and decision-making</a:t>
            </a:r>
          </a:p>
          <a:p>
            <a:pPr marL="800100" lvl="1" indent="-342900">
              <a:lnSpc>
                <a:spcPct val="107000"/>
              </a:lnSpc>
              <a:spcBef>
                <a:spcPts val="0"/>
              </a:spcBef>
              <a:buFont typeface="+mj-lt"/>
              <a:buAutoNum type="alphaLcPeriod"/>
            </a:pPr>
            <a:r>
              <a:rPr lang="en-US" sz="1400" err="1">
                <a:solidFill>
                  <a:srgbClr val="3F3951"/>
                </a:solidFill>
                <a:latin typeface="Arial"/>
                <a:cs typeface="Arial"/>
              </a:rPr>
              <a:t>StatCan</a:t>
            </a:r>
            <a:r>
              <a:rPr lang="en-US" sz="1400">
                <a:solidFill>
                  <a:srgbClr val="3F3951"/>
                </a:solidFill>
                <a:latin typeface="Arial"/>
                <a:cs typeface="Arial"/>
              </a:rPr>
              <a:t> to develop guidelines on building data hubs (underpinned by standards) evolving towards more formal guidance in the Treasury Board policy suite </a:t>
            </a:r>
          </a:p>
        </p:txBody>
      </p:sp>
      <p:sp>
        <p:nvSpPr>
          <p:cNvPr id="5" name="Slide Number Placeholder 1">
            <a:extLst>
              <a:ext uri="{FF2B5EF4-FFF2-40B4-BE49-F238E27FC236}">
                <a16:creationId xmlns:a16="http://schemas.microsoft.com/office/drawing/2014/main" id="{41B696CB-598D-4FE5-B801-7ABCDE7D0EDE}"/>
              </a:ext>
            </a:extLst>
          </p:cNvPr>
          <p:cNvSpPr>
            <a:spLocks noGrp="1"/>
          </p:cNvSpPr>
          <p:nvPr>
            <p:ph type="sldNum" sz="quarter" idx="12"/>
          </p:nvPr>
        </p:nvSpPr>
        <p:spPr>
          <a:xfrm>
            <a:off x="8820000" y="6480000"/>
            <a:ext cx="2844800" cy="365125"/>
          </a:xfrm>
        </p:spPr>
        <p:txBody>
          <a:bodyPr/>
          <a:lstStyle/>
          <a:p>
            <a:fld id="{32D4B517-E49B-41B6-9DBC-23634E0F1CDC}" type="slidenum">
              <a:rPr lang="en-CA" dirty="0" smtClean="0">
                <a:solidFill>
                  <a:schemeClr val="tx1"/>
                </a:solidFill>
              </a:rPr>
              <a:t>15</a:t>
            </a:fld>
            <a:endParaRPr lang="en-CA">
              <a:solidFill>
                <a:schemeClr val="tx1"/>
              </a:solidFill>
            </a:endParaRPr>
          </a:p>
        </p:txBody>
      </p:sp>
    </p:spTree>
    <p:extLst>
      <p:ext uri="{BB962C8B-B14F-4D97-AF65-F5344CB8AC3E}">
        <p14:creationId xmlns:p14="http://schemas.microsoft.com/office/powerpoint/2010/main" val="3486992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5">
            <a:extLst>
              <a:ext uri="{FF2B5EF4-FFF2-40B4-BE49-F238E27FC236}">
                <a16:creationId xmlns:a16="http://schemas.microsoft.com/office/drawing/2014/main" id="{2BFD1308-B8DB-49D5-8854-B8E445619141}"/>
              </a:ext>
            </a:extLst>
          </p:cNvPr>
          <p:cNvSpPr>
            <a:spLocks noGrp="1" noChangeArrowheads="1"/>
          </p:cNvSpPr>
          <p:nvPr>
            <p:ph type="title" idx="4294967295"/>
          </p:nvPr>
        </p:nvSpPr>
        <p:spPr bwMode="auto">
          <a:xfrm>
            <a:off x="106347" y="-13727"/>
            <a:ext cx="11558453" cy="11387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00000"/>
              </a:lnSpc>
              <a:spcBef>
                <a:spcPts val="0"/>
              </a:spcBef>
              <a:defRPr/>
            </a:pPr>
            <a:r>
              <a:rPr kumimoji="0" lang="en-US" altLang="en-US" sz="4400" b="0" i="0" u="none" strike="noStrike" kern="1200" cap="none" spc="0" normalizeH="0" baseline="0" noProof="0">
                <a:ln>
                  <a:noFill/>
                </a:ln>
                <a:solidFill>
                  <a:srgbClr val="3C2D47"/>
                </a:solidFill>
                <a:effectLst/>
                <a:uLnTx/>
                <a:uFillTx/>
                <a:latin typeface="Arial"/>
                <a:ea typeface="+mn-ea"/>
                <a:cs typeface="Arial"/>
              </a:rPr>
              <a:t>Enabling data-driven services</a:t>
            </a:r>
            <a:r>
              <a:rPr lang="en-US" altLang="en-US">
                <a:solidFill>
                  <a:srgbClr val="3C2D47"/>
                </a:solidFill>
                <a:latin typeface="Arial"/>
                <a:ea typeface="+mn-ea"/>
                <a:cs typeface="Arial"/>
              </a:rPr>
              <a:t> </a:t>
            </a:r>
            <a:endParaRPr kumimoji="0" lang="en-US" altLang="en-US" sz="4400" b="0" i="0" u="none" strike="noStrike" kern="1200" cap="none" spc="0" normalizeH="0" baseline="0" noProof="0">
              <a:ln>
                <a:noFill/>
              </a:ln>
              <a:solidFill>
                <a:srgbClr val="3C2D47"/>
              </a:solidFill>
              <a:effectLst/>
              <a:uLnTx/>
              <a:uFillTx/>
              <a:latin typeface="Arial"/>
              <a:ea typeface="+mn-ea"/>
              <a:cs typeface="Arial"/>
            </a:endParaRPr>
          </a:p>
          <a:p>
            <a:pPr>
              <a:lnSpc>
                <a:spcPct val="100000"/>
              </a:lnSpc>
              <a:spcBef>
                <a:spcPts val="0"/>
              </a:spcBef>
              <a:defRPr/>
            </a:pPr>
            <a:r>
              <a:rPr kumimoji="0" lang="en-US" sz="2400" b="0" i="0" u="none" strike="noStrike" kern="1200" cap="none" spc="0" normalizeH="0" baseline="0" noProof="0">
                <a:ln>
                  <a:noFill/>
                </a:ln>
                <a:solidFill>
                  <a:srgbClr val="3C2D47"/>
                </a:solidFill>
                <a:effectLst/>
                <a:uLnTx/>
                <a:uFillTx/>
                <a:latin typeface="Calibri"/>
                <a:ea typeface="+mn-ea"/>
                <a:cs typeface="Calibri"/>
              </a:rPr>
              <a:t>Data </a:t>
            </a:r>
            <a:r>
              <a:rPr lang="en-US" sz="2400">
                <a:solidFill>
                  <a:srgbClr val="3C2D47"/>
                </a:solidFill>
                <a:latin typeface="Calibri"/>
                <a:ea typeface="+mn-ea"/>
                <a:cs typeface="Calibri"/>
              </a:rPr>
              <a:t>flows</a:t>
            </a:r>
            <a:r>
              <a:rPr kumimoji="0" lang="en-US" sz="2400" b="0" i="0" u="none" strike="noStrike" kern="1200" cap="none" spc="0" normalizeH="0" baseline="0" noProof="0">
                <a:ln>
                  <a:noFill/>
                </a:ln>
                <a:solidFill>
                  <a:srgbClr val="3C2D47"/>
                </a:solidFill>
                <a:effectLst/>
                <a:uLnTx/>
                <a:uFillTx/>
                <a:latin typeface="Calibri"/>
                <a:ea typeface="+mn-ea"/>
                <a:cs typeface="Calibri"/>
              </a:rPr>
              <a:t> securely where </a:t>
            </a:r>
            <a:r>
              <a:rPr lang="en-US" sz="2400">
                <a:solidFill>
                  <a:srgbClr val="3C2D47"/>
                </a:solidFill>
                <a:latin typeface="Calibri"/>
                <a:ea typeface="+mn-ea"/>
                <a:cs typeface="Calibri"/>
              </a:rPr>
              <a:t>it is</a:t>
            </a:r>
            <a:r>
              <a:rPr kumimoji="0" lang="en-US" sz="2400" b="0" i="0" u="none" strike="noStrike" kern="1200" cap="none" spc="0" normalizeH="0" baseline="0" noProof="0">
                <a:ln>
                  <a:noFill/>
                </a:ln>
                <a:solidFill>
                  <a:srgbClr val="3C2D47"/>
                </a:solidFill>
                <a:effectLst/>
                <a:uLnTx/>
                <a:uFillTx/>
                <a:latin typeface="Calibri"/>
                <a:ea typeface="+mn-ea"/>
                <a:cs typeface="Calibri"/>
              </a:rPr>
              <a:t> needed to improve user experience while maintaining trust</a:t>
            </a:r>
          </a:p>
        </p:txBody>
      </p:sp>
      <p:pic>
        <p:nvPicPr>
          <p:cNvPr id="6" name="__EngageSlideDescription__" descr="slide description : Mission 3 and areas for action">
            <a:extLst>
              <a:ext uri="{FF2B5EF4-FFF2-40B4-BE49-F238E27FC236}">
                <a16:creationId xmlns:a16="http://schemas.microsoft.com/office/drawing/2014/main" id="{D528E253-6BBE-B33D-4D94-6B47469F6F66}"/>
              </a:ext>
            </a:extLst>
          </p:cNvPr>
          <p:cNvPicPr>
            <a:picLocks/>
          </p:cNvPicPr>
          <p:nvPr/>
        </p:nvPicPr>
        <p:blipFill>
          <a:blip r:embed="rId4"/>
          <a:stretch>
            <a:fillRect/>
          </a:stretch>
        </p:blipFill>
        <p:spPr>
          <a:xfrm>
            <a:off x="106347" y="1125046"/>
            <a:ext cx="12700" cy="12700"/>
          </a:xfrm>
          <a:prstGeom prst="rect">
            <a:avLst/>
          </a:prstGeom>
          <a:ln/>
        </p:spPr>
      </p:pic>
      <p:pic>
        <p:nvPicPr>
          <p:cNvPr id="2" name="Picture 1">
            <a:extLst>
              <a:ext uri="{FF2B5EF4-FFF2-40B4-BE49-F238E27FC236}">
                <a16:creationId xmlns:a16="http://schemas.microsoft.com/office/drawing/2014/main" id="{6A01174A-3A4B-D612-3149-E33620B92F41}"/>
              </a:ext>
              <a:ext uri="{C183D7F6-B498-43B3-948B-1728B52AA6E4}">
                <adec:decorative xmlns:adec="http://schemas.microsoft.com/office/drawing/2017/decorative" val="1"/>
              </a:ext>
            </a:extLst>
          </p:cNvPr>
          <p:cNvPicPr>
            <a:picLocks noChangeAspect="1"/>
          </p:cNvPicPr>
          <p:nvPr>
            <p:custDataLst>
              <p:tags r:id="rId1"/>
            </p:custDataLst>
          </p:nvPr>
        </p:nvPicPr>
        <p:blipFill rotWithShape="1">
          <a:blip r:embed="rId5" cstate="hqprint">
            <a:extLst>
              <a:ext uri="{28A0092B-C50C-407E-A947-70E740481C1C}">
                <a14:useLocalDpi xmlns:a14="http://schemas.microsoft.com/office/drawing/2010/main" val="0"/>
              </a:ext>
            </a:extLst>
          </a:blip>
          <a:srcRect t="1" r="8247" b="4299"/>
          <a:stretch/>
        </p:blipFill>
        <p:spPr>
          <a:xfrm>
            <a:off x="0" y="1071832"/>
            <a:ext cx="12192000" cy="79612"/>
          </a:xfrm>
          <a:prstGeom prst="rect">
            <a:avLst/>
          </a:prstGeom>
        </p:spPr>
      </p:pic>
      <p:sp>
        <p:nvSpPr>
          <p:cNvPr id="4" name="Content Placeholder 2">
            <a:extLst>
              <a:ext uri="{FF2B5EF4-FFF2-40B4-BE49-F238E27FC236}">
                <a16:creationId xmlns:a16="http://schemas.microsoft.com/office/drawing/2014/main" id="{2409FC0F-80CB-44B0-966B-49AE81434458}"/>
              </a:ext>
            </a:extLst>
          </p:cNvPr>
          <p:cNvSpPr>
            <a:spLocks noGrp="1"/>
          </p:cNvSpPr>
          <p:nvPr>
            <p:ph idx="1"/>
          </p:nvPr>
        </p:nvSpPr>
        <p:spPr>
          <a:xfrm>
            <a:off x="457200" y="1257455"/>
            <a:ext cx="11051029" cy="5524152"/>
          </a:xfrm>
        </p:spPr>
        <p:txBody>
          <a:bodyPr vert="horz" lIns="91440" tIns="45720" rIns="91440" bIns="45720" rtlCol="0" anchor="t">
            <a:normAutofit/>
          </a:bodyPr>
          <a:lstStyle/>
          <a:p>
            <a:pPr marL="0" marR="0" indent="0">
              <a:lnSpc>
                <a:spcPct val="120000"/>
              </a:lnSpc>
              <a:spcBef>
                <a:spcPts val="0"/>
              </a:spcBef>
              <a:spcAft>
                <a:spcPts val="0"/>
              </a:spcAft>
              <a:buNone/>
            </a:pPr>
            <a:r>
              <a:rPr lang="en-CA" sz="1500" b="1">
                <a:solidFill>
                  <a:srgbClr val="3F3951"/>
                </a:solidFill>
                <a:latin typeface="Arial"/>
                <a:ea typeface="+mn-lt"/>
                <a:cs typeface="Arial"/>
              </a:rPr>
              <a:t>Areas for action</a:t>
            </a:r>
          </a:p>
          <a:p>
            <a:pPr marL="342900" indent="-342900">
              <a:lnSpc>
                <a:spcPct val="107000"/>
              </a:lnSpc>
              <a:spcBef>
                <a:spcPts val="0"/>
              </a:spcBef>
              <a:buAutoNum type="arabicPeriod"/>
            </a:pPr>
            <a:r>
              <a:rPr lang="en-US" sz="1400">
                <a:solidFill>
                  <a:srgbClr val="3F3951"/>
                </a:solidFill>
                <a:latin typeface="Arial"/>
                <a:cs typeface="Arial"/>
              </a:rPr>
              <a:t>Drive service design, iterative service improvements, improved user experience and better outcomes through effective data flows</a:t>
            </a:r>
            <a:r>
              <a:rPr lang="en-CA" sz="1400">
                <a:solidFill>
                  <a:srgbClr val="3F3951"/>
                </a:solidFill>
                <a:latin typeface="Arial"/>
                <a:cs typeface="Arial"/>
              </a:rPr>
              <a:t> </a:t>
            </a:r>
            <a:r>
              <a:rPr lang="en-CA" sz="1400">
                <a:solidFill>
                  <a:srgbClr val="FF0000"/>
                </a:solidFill>
                <a:latin typeface="Arial"/>
                <a:cs typeface="Arial"/>
              </a:rPr>
              <a:t> </a:t>
            </a:r>
            <a:endParaRPr lang="en-US" sz="1400">
              <a:solidFill>
                <a:srgbClr val="FF0000"/>
              </a:solidFill>
              <a:ea typeface="+mn-lt"/>
              <a:cs typeface="+mn-lt"/>
            </a:endParaRPr>
          </a:p>
          <a:p>
            <a:pPr marL="742950" lvl="1" indent="-285750">
              <a:lnSpc>
                <a:spcPct val="107000"/>
              </a:lnSpc>
              <a:spcBef>
                <a:spcPts val="0"/>
              </a:spcBef>
              <a:buAutoNum type="alphaLcPeriod"/>
            </a:pPr>
            <a:r>
              <a:rPr lang="en-US" sz="1400">
                <a:solidFill>
                  <a:srgbClr val="3F3951"/>
                </a:solidFill>
                <a:latin typeface="Arial"/>
                <a:cs typeface="Arial"/>
              </a:rPr>
              <a:t>Departments to ensure they have the appropriate data and analytical capacity to support improved services, including service performance management and results reporting</a:t>
            </a:r>
          </a:p>
          <a:p>
            <a:pPr marL="742950" lvl="1" indent="-285750">
              <a:lnSpc>
                <a:spcPct val="107000"/>
              </a:lnSpc>
              <a:spcBef>
                <a:spcPts val="0"/>
              </a:spcBef>
              <a:buAutoNum type="alphaLcPeriod"/>
            </a:pPr>
            <a:r>
              <a:rPr lang="en-US" sz="1400">
                <a:solidFill>
                  <a:srgbClr val="3F3951"/>
                </a:solidFill>
                <a:latin typeface="Arial"/>
                <a:cs typeface="Arial"/>
              </a:rPr>
              <a:t>TBS to set expectations and departments to ensure that data is appropriately disaggregated, to enable increased understanding of clients to improve and tailor services, policies and programs ensuring they meet their needs while remaining protected </a:t>
            </a:r>
          </a:p>
          <a:p>
            <a:pPr marL="742950" lvl="1" indent="-285750">
              <a:lnSpc>
                <a:spcPct val="107000"/>
              </a:lnSpc>
              <a:spcBef>
                <a:spcPts val="0"/>
              </a:spcBef>
              <a:buAutoNum type="alphaLcPeriod"/>
            </a:pPr>
            <a:r>
              <a:rPr lang="en-US" sz="1400">
                <a:solidFill>
                  <a:srgbClr val="3F3951"/>
                </a:solidFill>
                <a:latin typeface="Arial"/>
                <a:cs typeface="Arial"/>
              </a:rPr>
              <a:t>TBS to set expectations and departments to implement data flows that proactively inform service performance management leveraging user feedback, operational monitoring and reporting data </a:t>
            </a:r>
          </a:p>
          <a:p>
            <a:pPr marL="742950" lvl="1" indent="-285750">
              <a:lnSpc>
                <a:spcPct val="107000"/>
              </a:lnSpc>
              <a:spcBef>
                <a:spcPts val="0"/>
              </a:spcBef>
              <a:buAutoNum type="alphaLcPeriod"/>
            </a:pPr>
            <a:r>
              <a:rPr lang="en-US" sz="1400">
                <a:solidFill>
                  <a:srgbClr val="3F3951"/>
                </a:solidFill>
                <a:latin typeface="Arial"/>
                <a:cs typeface="Arial"/>
              </a:rPr>
              <a:t>TBS to work with departments to identify best practices and common technical solutions and infrastructure that can enable secure data access and exchange</a:t>
            </a:r>
          </a:p>
          <a:p>
            <a:pPr marL="342900" indent="-342900">
              <a:lnSpc>
                <a:spcPct val="107000"/>
              </a:lnSpc>
              <a:spcBef>
                <a:spcPts val="0"/>
              </a:spcBef>
              <a:buAutoNum type="arabicPeriod"/>
            </a:pPr>
            <a:endParaRPr lang="en-CA" sz="1400">
              <a:solidFill>
                <a:srgbClr val="3F3951"/>
              </a:solidFill>
              <a:latin typeface="Arial"/>
              <a:cs typeface="Arial"/>
            </a:endParaRPr>
          </a:p>
          <a:p>
            <a:pPr marL="342900" indent="-342900">
              <a:lnSpc>
                <a:spcPct val="107000"/>
              </a:lnSpc>
              <a:spcBef>
                <a:spcPts val="0"/>
              </a:spcBef>
              <a:buAutoNum type="arabicPeriod"/>
            </a:pPr>
            <a:r>
              <a:rPr lang="en-CA" sz="1400">
                <a:solidFill>
                  <a:srgbClr val="3F3951"/>
                </a:solidFill>
                <a:latin typeface="Arial"/>
                <a:cs typeface="Arial"/>
              </a:rPr>
              <a:t>Prioritize open and responsible data flow to improve service to Canadians</a:t>
            </a:r>
            <a:endParaRPr lang="en-US" sz="1400">
              <a:solidFill>
                <a:srgbClr val="3F3951"/>
              </a:solidFill>
              <a:latin typeface="Arial"/>
              <a:cs typeface="Arial"/>
            </a:endParaRPr>
          </a:p>
          <a:p>
            <a:pPr marL="742950" lvl="1" indent="-285750">
              <a:lnSpc>
                <a:spcPct val="107000"/>
              </a:lnSpc>
              <a:spcBef>
                <a:spcPts val="0"/>
              </a:spcBef>
              <a:buFont typeface="+mj-lt"/>
              <a:buAutoNum type="alphaLcPeriod"/>
            </a:pPr>
            <a:r>
              <a:rPr lang="en-US" sz="1400">
                <a:solidFill>
                  <a:srgbClr val="3F3951"/>
                </a:solidFill>
                <a:latin typeface="Arial"/>
                <a:cs typeface="Arial"/>
              </a:rPr>
              <a:t>PCO and TBS to coordinate departments in a review of real and perceived data sharing challenges including frictions in existing legislation, leveraging concrete use cases leading to recommendations</a:t>
            </a:r>
            <a:endParaRPr lang="en-US" sz="1400" strike="sngStrike">
              <a:solidFill>
                <a:srgbClr val="FF0000"/>
              </a:solidFill>
              <a:latin typeface="Arial"/>
              <a:cs typeface="Arial"/>
            </a:endParaRPr>
          </a:p>
          <a:p>
            <a:pPr marL="742950" lvl="1" indent="-285750">
              <a:lnSpc>
                <a:spcPct val="107000"/>
              </a:lnSpc>
              <a:spcBef>
                <a:spcPts val="0"/>
              </a:spcBef>
              <a:buFont typeface="+mj-lt"/>
              <a:buAutoNum type="alphaLcPeriod"/>
            </a:pPr>
            <a:r>
              <a:rPr lang="en-US" sz="1400">
                <a:solidFill>
                  <a:srgbClr val="3F3951"/>
                </a:solidFill>
                <a:latin typeface="Arial"/>
                <a:cs typeface="Arial"/>
              </a:rPr>
              <a:t>PCO, TBS, and departments to explore opportunities to enhance data flow with provinces and territories to enable client-centric service delivery </a:t>
            </a:r>
          </a:p>
          <a:p>
            <a:pPr marL="742950" lvl="1" indent="-285750">
              <a:lnSpc>
                <a:spcPct val="107000"/>
              </a:lnSpc>
              <a:spcBef>
                <a:spcPts val="0"/>
              </a:spcBef>
              <a:buFont typeface="+mj-lt"/>
              <a:buAutoNum type="alphaLcPeriod"/>
            </a:pPr>
            <a:r>
              <a:rPr lang="en-US" sz="1400">
                <a:solidFill>
                  <a:srgbClr val="3F3951"/>
                </a:solidFill>
                <a:latin typeface="Arial"/>
                <a:cs typeface="Arial"/>
              </a:rPr>
              <a:t>PCO and TBS to explore opportunities for federal regulators to set expectations for data stewardship and sharing among service delivery partners</a:t>
            </a:r>
          </a:p>
          <a:p>
            <a:pPr marL="742950" lvl="1" indent="-285750">
              <a:lnSpc>
                <a:spcPct val="107000"/>
              </a:lnSpc>
              <a:spcBef>
                <a:spcPts val="0"/>
              </a:spcBef>
              <a:buFont typeface="+mj-lt"/>
              <a:buAutoNum type="alphaLcPeriod"/>
            </a:pPr>
            <a:r>
              <a:rPr lang="en-US" sz="1400">
                <a:solidFill>
                  <a:srgbClr val="3F3951"/>
                </a:solidFill>
                <a:latin typeface="Arial"/>
                <a:cs typeface="Arial"/>
              </a:rPr>
              <a:t>TBS to work with partners to promote data standardization to support data portability and interoperability across a digital credentials ecosystem </a:t>
            </a:r>
          </a:p>
          <a:p>
            <a:pPr marL="742950" lvl="1" indent="-285750">
              <a:lnSpc>
                <a:spcPct val="107000"/>
              </a:lnSpc>
              <a:spcBef>
                <a:spcPts val="0"/>
              </a:spcBef>
              <a:buFont typeface="+mj-lt"/>
              <a:buAutoNum type="alphaLcPeriod"/>
            </a:pPr>
            <a:r>
              <a:rPr lang="en-US" sz="1400">
                <a:solidFill>
                  <a:srgbClr val="3F3951"/>
                </a:solidFill>
                <a:latin typeface="Arial"/>
                <a:cs typeface="Arial"/>
              </a:rPr>
              <a:t>SSC to pilot data storage and collaboration solutions for unclassified data, that meet the needs of scientific researchers and serve as an initial step towards exploring and validating the infrastructure requirements to enable improved data sharing between departments</a:t>
            </a:r>
          </a:p>
        </p:txBody>
      </p:sp>
      <p:sp>
        <p:nvSpPr>
          <p:cNvPr id="5" name="Slide Number Placeholder 1">
            <a:extLst>
              <a:ext uri="{FF2B5EF4-FFF2-40B4-BE49-F238E27FC236}">
                <a16:creationId xmlns:a16="http://schemas.microsoft.com/office/drawing/2014/main" id="{41B696CB-598D-4FE5-B801-7ABCDE7D0EDE}"/>
              </a:ext>
            </a:extLst>
          </p:cNvPr>
          <p:cNvSpPr>
            <a:spLocks noGrp="1"/>
          </p:cNvSpPr>
          <p:nvPr>
            <p:ph type="sldNum" sz="quarter" idx="12"/>
          </p:nvPr>
        </p:nvSpPr>
        <p:spPr>
          <a:xfrm>
            <a:off x="8820000" y="6480000"/>
            <a:ext cx="2844800" cy="365125"/>
          </a:xfrm>
        </p:spPr>
        <p:txBody>
          <a:bodyPr/>
          <a:lstStyle/>
          <a:p>
            <a:fld id="{32D4B517-E49B-41B6-9DBC-23634E0F1CDC}" type="slidenum">
              <a:rPr lang="en-CA" dirty="0" smtClean="0">
                <a:solidFill>
                  <a:schemeClr val="tx1"/>
                </a:solidFill>
              </a:rPr>
              <a:t>16</a:t>
            </a:fld>
            <a:endParaRPr lang="en-CA">
              <a:solidFill>
                <a:schemeClr val="tx1"/>
              </a:solidFill>
            </a:endParaRPr>
          </a:p>
        </p:txBody>
      </p:sp>
    </p:spTree>
    <p:extLst>
      <p:ext uri="{BB962C8B-B14F-4D97-AF65-F5344CB8AC3E}">
        <p14:creationId xmlns:p14="http://schemas.microsoft.com/office/powerpoint/2010/main" val="898124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5">
            <a:extLst>
              <a:ext uri="{FF2B5EF4-FFF2-40B4-BE49-F238E27FC236}">
                <a16:creationId xmlns:a16="http://schemas.microsoft.com/office/drawing/2014/main" id="{2BFD1308-B8DB-49D5-8854-B8E445619141}"/>
              </a:ext>
            </a:extLst>
          </p:cNvPr>
          <p:cNvSpPr>
            <a:spLocks noGrp="1" noChangeArrowheads="1"/>
          </p:cNvSpPr>
          <p:nvPr>
            <p:ph type="title" idx="4294967295"/>
          </p:nvPr>
        </p:nvSpPr>
        <p:spPr bwMode="auto">
          <a:xfrm>
            <a:off x="106347" y="-13727"/>
            <a:ext cx="11401882" cy="11387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400" b="0" i="0" u="none" strike="noStrike" kern="1200" cap="none" spc="0" normalizeH="0" baseline="0" noProof="0">
                <a:ln>
                  <a:noFill/>
                </a:ln>
                <a:solidFill>
                  <a:srgbClr val="3C2D47"/>
                </a:solidFill>
                <a:effectLst/>
                <a:uLnTx/>
                <a:uFillTx/>
                <a:latin typeface="Arial"/>
                <a:ea typeface="+mn-ea"/>
                <a:cs typeface="Arial"/>
              </a:rPr>
              <a:t>Enabling data-driven services (cont.)</a:t>
            </a:r>
          </a:p>
          <a:p>
            <a:pPr>
              <a:lnSpc>
                <a:spcPct val="100000"/>
              </a:lnSpc>
              <a:spcBef>
                <a:spcPts val="0"/>
              </a:spcBef>
              <a:defRPr/>
            </a:pPr>
            <a:r>
              <a:rPr kumimoji="0" lang="en-US" sz="2400" b="0" i="0" u="none" strike="noStrike" kern="1200" cap="none" spc="0" normalizeH="0" baseline="0" noProof="0">
                <a:ln>
                  <a:noFill/>
                </a:ln>
                <a:solidFill>
                  <a:srgbClr val="3C2D47"/>
                </a:solidFill>
                <a:effectLst/>
                <a:uLnTx/>
                <a:uFillTx/>
                <a:latin typeface="Calibri"/>
                <a:ea typeface="+mn-ea"/>
                <a:cs typeface="Calibri"/>
              </a:rPr>
              <a:t>Data </a:t>
            </a:r>
            <a:r>
              <a:rPr lang="en-US" sz="2400">
                <a:solidFill>
                  <a:srgbClr val="3C2D47"/>
                </a:solidFill>
                <a:latin typeface="Calibri"/>
                <a:ea typeface="+mn-ea"/>
                <a:cs typeface="Calibri"/>
              </a:rPr>
              <a:t>flows</a:t>
            </a:r>
            <a:r>
              <a:rPr kumimoji="0" lang="en-US" sz="2400" b="0" i="0" u="none" strike="noStrike" kern="1200" cap="none" spc="0" normalizeH="0" baseline="0" noProof="0">
                <a:ln>
                  <a:noFill/>
                </a:ln>
                <a:solidFill>
                  <a:srgbClr val="3C2D47"/>
                </a:solidFill>
                <a:effectLst/>
                <a:uLnTx/>
                <a:uFillTx/>
                <a:latin typeface="Calibri"/>
                <a:ea typeface="+mn-ea"/>
                <a:cs typeface="Calibri"/>
              </a:rPr>
              <a:t> securely where </a:t>
            </a:r>
            <a:r>
              <a:rPr lang="en-US" sz="2400">
                <a:solidFill>
                  <a:srgbClr val="3C2D47"/>
                </a:solidFill>
                <a:latin typeface="Calibri"/>
                <a:ea typeface="+mn-ea"/>
                <a:cs typeface="Calibri"/>
              </a:rPr>
              <a:t>it</a:t>
            </a:r>
            <a:r>
              <a:rPr kumimoji="0" lang="en-US" sz="2400" b="0" i="0" u="none" strike="noStrike" kern="1200" cap="none" spc="0" normalizeH="0" baseline="0" noProof="0">
                <a:ln>
                  <a:noFill/>
                </a:ln>
                <a:solidFill>
                  <a:srgbClr val="3C2D47"/>
                </a:solidFill>
                <a:effectLst/>
                <a:uLnTx/>
                <a:uFillTx/>
                <a:latin typeface="Calibri"/>
                <a:ea typeface="+mn-ea"/>
                <a:cs typeface="Calibri"/>
              </a:rPr>
              <a:t> </a:t>
            </a:r>
            <a:r>
              <a:rPr lang="en-US" sz="2400">
                <a:solidFill>
                  <a:srgbClr val="3C2D47"/>
                </a:solidFill>
                <a:latin typeface="Calibri"/>
                <a:ea typeface="+mn-ea"/>
                <a:cs typeface="Calibri"/>
              </a:rPr>
              <a:t>is </a:t>
            </a:r>
            <a:r>
              <a:rPr kumimoji="0" lang="en-US" sz="2400" b="0" i="0" u="none" strike="noStrike" kern="1200" cap="none" spc="0" normalizeH="0" baseline="0" noProof="0">
                <a:ln>
                  <a:noFill/>
                </a:ln>
                <a:solidFill>
                  <a:srgbClr val="3C2D47"/>
                </a:solidFill>
                <a:effectLst/>
                <a:uLnTx/>
                <a:uFillTx/>
                <a:latin typeface="Calibri"/>
                <a:ea typeface="+mn-ea"/>
                <a:cs typeface="Calibri"/>
              </a:rPr>
              <a:t>needed to improve user experience while maintaining trust</a:t>
            </a:r>
          </a:p>
        </p:txBody>
      </p:sp>
      <p:pic>
        <p:nvPicPr>
          <p:cNvPr id="6" name="__EngageSlideDescription__" descr="slide description : Mission 3 and areas for action, continued">
            <a:extLst>
              <a:ext uri="{FF2B5EF4-FFF2-40B4-BE49-F238E27FC236}">
                <a16:creationId xmlns:a16="http://schemas.microsoft.com/office/drawing/2014/main" id="{711847FA-6DAD-2F4F-AECE-FB9A47CC6EA8}"/>
              </a:ext>
            </a:extLst>
          </p:cNvPr>
          <p:cNvPicPr>
            <a:picLocks/>
          </p:cNvPicPr>
          <p:nvPr/>
        </p:nvPicPr>
        <p:blipFill>
          <a:blip r:embed="rId4"/>
          <a:stretch>
            <a:fillRect/>
          </a:stretch>
        </p:blipFill>
        <p:spPr>
          <a:xfrm>
            <a:off x="106347" y="1125046"/>
            <a:ext cx="12700" cy="12700"/>
          </a:xfrm>
          <a:prstGeom prst="rect">
            <a:avLst/>
          </a:prstGeom>
          <a:ln/>
        </p:spPr>
      </p:pic>
      <p:pic>
        <p:nvPicPr>
          <p:cNvPr id="2" name="Picture 1">
            <a:extLst>
              <a:ext uri="{FF2B5EF4-FFF2-40B4-BE49-F238E27FC236}">
                <a16:creationId xmlns:a16="http://schemas.microsoft.com/office/drawing/2014/main" id="{2035B84F-58D8-1645-AB56-B5C5F4258D42}"/>
              </a:ext>
              <a:ext uri="{C183D7F6-B498-43B3-948B-1728B52AA6E4}">
                <adec:decorative xmlns:adec="http://schemas.microsoft.com/office/drawing/2017/decorative" val="1"/>
              </a:ext>
            </a:extLst>
          </p:cNvPr>
          <p:cNvPicPr>
            <a:picLocks noChangeAspect="1"/>
          </p:cNvPicPr>
          <p:nvPr>
            <p:custDataLst>
              <p:tags r:id="rId1"/>
            </p:custDataLst>
          </p:nvPr>
        </p:nvPicPr>
        <p:blipFill rotWithShape="1">
          <a:blip r:embed="rId5" cstate="hqprint">
            <a:extLst>
              <a:ext uri="{28A0092B-C50C-407E-A947-70E740481C1C}">
                <a14:useLocalDpi xmlns:a14="http://schemas.microsoft.com/office/drawing/2010/main" val="0"/>
              </a:ext>
            </a:extLst>
          </a:blip>
          <a:srcRect t="1" r="8247" b="4299"/>
          <a:stretch/>
        </p:blipFill>
        <p:spPr>
          <a:xfrm>
            <a:off x="0" y="1085240"/>
            <a:ext cx="12192000" cy="79612"/>
          </a:xfrm>
          <a:prstGeom prst="rect">
            <a:avLst/>
          </a:prstGeom>
        </p:spPr>
      </p:pic>
      <p:sp>
        <p:nvSpPr>
          <p:cNvPr id="4" name="Content Placeholder 2">
            <a:extLst>
              <a:ext uri="{FF2B5EF4-FFF2-40B4-BE49-F238E27FC236}">
                <a16:creationId xmlns:a16="http://schemas.microsoft.com/office/drawing/2014/main" id="{2409FC0F-80CB-44B0-966B-49AE81434458}"/>
              </a:ext>
            </a:extLst>
          </p:cNvPr>
          <p:cNvSpPr>
            <a:spLocks noGrp="1"/>
          </p:cNvSpPr>
          <p:nvPr>
            <p:ph idx="1"/>
          </p:nvPr>
        </p:nvSpPr>
        <p:spPr>
          <a:xfrm>
            <a:off x="457200" y="1257455"/>
            <a:ext cx="11051029" cy="5524152"/>
          </a:xfrm>
        </p:spPr>
        <p:txBody>
          <a:bodyPr vert="horz" lIns="91440" tIns="45720" rIns="91440" bIns="45720" rtlCol="0" anchor="t">
            <a:normAutofit/>
          </a:bodyPr>
          <a:lstStyle/>
          <a:p>
            <a:pPr marL="0" marR="0" indent="0">
              <a:lnSpc>
                <a:spcPct val="120000"/>
              </a:lnSpc>
              <a:spcBef>
                <a:spcPts val="0"/>
              </a:spcBef>
              <a:spcAft>
                <a:spcPts val="0"/>
              </a:spcAft>
              <a:buNone/>
            </a:pPr>
            <a:r>
              <a:rPr lang="en-CA" sz="1500" b="1">
                <a:solidFill>
                  <a:srgbClr val="3F3951"/>
                </a:solidFill>
                <a:latin typeface="Arial"/>
                <a:ea typeface="+mn-lt"/>
                <a:cs typeface="Arial"/>
              </a:rPr>
              <a:t>Areas for action</a:t>
            </a:r>
            <a:endParaRPr lang="en-CA" sz="1400">
              <a:solidFill>
                <a:srgbClr val="3F3951"/>
              </a:solidFill>
              <a:latin typeface="Arial"/>
              <a:cs typeface="Arial"/>
            </a:endParaRPr>
          </a:p>
          <a:p>
            <a:pPr marL="342900" indent="-342900">
              <a:lnSpc>
                <a:spcPct val="107000"/>
              </a:lnSpc>
              <a:spcBef>
                <a:spcPts val="0"/>
              </a:spcBef>
              <a:buFont typeface="+mj-lt"/>
              <a:buAutoNum type="arabicPeriod" startAt="3"/>
            </a:pPr>
            <a:r>
              <a:rPr lang="en-CA" sz="1400">
                <a:solidFill>
                  <a:srgbClr val="3F3951"/>
                </a:solidFill>
                <a:latin typeface="Arial"/>
                <a:cs typeface="Arial"/>
              </a:rPr>
              <a:t>Set clear expectations for responsible, transparent, and ethical data stewardship to maintain trust </a:t>
            </a:r>
          </a:p>
          <a:p>
            <a:pPr marL="742950" lvl="1" indent="-285750">
              <a:lnSpc>
                <a:spcPct val="107000"/>
              </a:lnSpc>
              <a:spcBef>
                <a:spcPts val="0"/>
              </a:spcBef>
              <a:buFont typeface="+mj-lt"/>
              <a:buAutoNum type="alphaLcPeriod"/>
            </a:pPr>
            <a:r>
              <a:rPr lang="en-US" sz="1400">
                <a:solidFill>
                  <a:srgbClr val="3F3951"/>
                </a:solidFill>
                <a:latin typeface="Arial"/>
                <a:cs typeface="Arial"/>
              </a:rPr>
              <a:t>TBS and StatCan to develop a federal framework to convey principles and best practices on the ethical stewardship and use of data</a:t>
            </a:r>
          </a:p>
          <a:p>
            <a:pPr marL="742950" lvl="1" indent="-285750">
              <a:lnSpc>
                <a:spcPct val="107000"/>
              </a:lnSpc>
              <a:spcBef>
                <a:spcPts val="0"/>
              </a:spcBef>
              <a:buFont typeface="+mj-lt"/>
              <a:buAutoNum type="alphaLcPeriod"/>
            </a:pPr>
            <a:r>
              <a:rPr lang="en-US" sz="1400">
                <a:solidFill>
                  <a:srgbClr val="3F3951"/>
                </a:solidFill>
                <a:latin typeface="Arial"/>
                <a:cs typeface="Arial"/>
              </a:rPr>
              <a:t>TBS to develop guidance that incorporates privacy and security requirements into the development and modernization of programs, activities and initiatives to address emerging data needs and evolving data practices </a:t>
            </a:r>
          </a:p>
          <a:p>
            <a:pPr marL="742950" lvl="1" indent="-285750">
              <a:lnSpc>
                <a:spcPct val="107000"/>
              </a:lnSpc>
              <a:spcBef>
                <a:spcPts val="0"/>
              </a:spcBef>
              <a:buFont typeface="+mj-lt"/>
              <a:buAutoNum type="alphaLcPeriod"/>
            </a:pPr>
            <a:r>
              <a:rPr lang="en-US" sz="1400">
                <a:solidFill>
                  <a:srgbClr val="3F3951"/>
                </a:solidFill>
                <a:latin typeface="Arial"/>
                <a:cs typeface="Arial"/>
              </a:rPr>
              <a:t>TBS to set expectations and provide guidance and service standards to enhance transparency of data practices and adoption of open by design principles </a:t>
            </a:r>
          </a:p>
          <a:p>
            <a:pPr marL="342900" indent="-342900">
              <a:lnSpc>
                <a:spcPct val="107000"/>
              </a:lnSpc>
              <a:spcBef>
                <a:spcPts val="0"/>
              </a:spcBef>
              <a:buFont typeface="+mj-lt"/>
              <a:buAutoNum type="arabicPeriod" startAt="3"/>
            </a:pPr>
            <a:endParaRPr lang="en-US" sz="1400">
              <a:solidFill>
                <a:srgbClr val="3F3951"/>
              </a:solidFill>
              <a:latin typeface="Arial"/>
              <a:cs typeface="Arial"/>
            </a:endParaRPr>
          </a:p>
          <a:p>
            <a:pPr marL="342900" indent="-342900">
              <a:lnSpc>
                <a:spcPct val="107000"/>
              </a:lnSpc>
              <a:spcBef>
                <a:spcPts val="0"/>
              </a:spcBef>
              <a:buFont typeface="+mj-lt"/>
              <a:buAutoNum type="arabicPeriod" startAt="3"/>
            </a:pPr>
            <a:r>
              <a:rPr lang="en-US" sz="1400">
                <a:solidFill>
                  <a:srgbClr val="3F3951"/>
                </a:solidFill>
                <a:latin typeface="Arial"/>
                <a:cs typeface="Arial"/>
              </a:rPr>
              <a:t>Advance a whole-of-government approach to the management and sharing of Indigenous data </a:t>
            </a:r>
          </a:p>
          <a:p>
            <a:pPr marL="742950" marR="0" lvl="1" indent="-285750">
              <a:lnSpc>
                <a:spcPct val="107000"/>
              </a:lnSpc>
              <a:spcBef>
                <a:spcPts val="0"/>
              </a:spcBef>
              <a:spcAft>
                <a:spcPts val="0"/>
              </a:spcAft>
              <a:buFont typeface="+mj-lt"/>
              <a:buAutoNum type="alphaLcPeriod"/>
            </a:pPr>
            <a:r>
              <a:rPr lang="en-CA" sz="1400">
                <a:solidFill>
                  <a:srgbClr val="3F3951"/>
                </a:solidFill>
                <a:latin typeface="Arial"/>
                <a:cs typeface="Arial"/>
              </a:rPr>
              <a:t>ISC in collaboration with Indigenous partners to develop, and TBS to integrate into policy, protocols and guidance for the identification, sharing, management and governance of Indigenous data to support self-determination and data sovereignty </a:t>
            </a:r>
          </a:p>
          <a:p>
            <a:pPr marL="742950" marR="0" lvl="1" indent="-285750">
              <a:lnSpc>
                <a:spcPct val="107000"/>
              </a:lnSpc>
              <a:spcBef>
                <a:spcPts val="0"/>
              </a:spcBef>
              <a:spcAft>
                <a:spcPts val="0"/>
              </a:spcAft>
              <a:buFont typeface="+mj-lt"/>
              <a:buAutoNum type="alphaLcPeriod"/>
            </a:pPr>
            <a:r>
              <a:rPr lang="en-CA" sz="1400">
                <a:solidFill>
                  <a:srgbClr val="3F3951"/>
                </a:solidFill>
                <a:latin typeface="Arial"/>
                <a:cs typeface="Arial"/>
              </a:rPr>
              <a:t>ISC and Crown-Indigenous Relations and Northern Affairs Canada (CIRNAC) in collaboration with Indigenous partners to establish guidelines on training opportunities focusing on Indigenous-led training related to Indigenous Data Sovereignty</a:t>
            </a:r>
            <a:endParaRPr lang="en-US" sz="1400">
              <a:solidFill>
                <a:srgbClr val="3F3951"/>
              </a:solidFill>
              <a:latin typeface="Arial"/>
              <a:cs typeface="Arial"/>
            </a:endParaRPr>
          </a:p>
          <a:p>
            <a:pPr marL="742950" lvl="1" indent="-285750">
              <a:lnSpc>
                <a:spcPct val="107000"/>
              </a:lnSpc>
              <a:spcBef>
                <a:spcPts val="0"/>
              </a:spcBef>
              <a:buFont typeface="+mj-lt"/>
              <a:buAutoNum type="alphaLcPeriod"/>
            </a:pPr>
            <a:endParaRPr lang="en-US" sz="1400">
              <a:solidFill>
                <a:srgbClr val="FF0000"/>
              </a:solidFill>
              <a:latin typeface="Arial"/>
              <a:cs typeface="Arial"/>
            </a:endParaRPr>
          </a:p>
        </p:txBody>
      </p:sp>
      <p:sp>
        <p:nvSpPr>
          <p:cNvPr id="5" name="Slide Number Placeholder 1">
            <a:extLst>
              <a:ext uri="{FF2B5EF4-FFF2-40B4-BE49-F238E27FC236}">
                <a16:creationId xmlns:a16="http://schemas.microsoft.com/office/drawing/2014/main" id="{41B696CB-598D-4FE5-B801-7ABCDE7D0EDE}"/>
              </a:ext>
            </a:extLst>
          </p:cNvPr>
          <p:cNvSpPr>
            <a:spLocks noGrp="1"/>
          </p:cNvSpPr>
          <p:nvPr>
            <p:ph type="sldNum" sz="quarter" idx="12"/>
          </p:nvPr>
        </p:nvSpPr>
        <p:spPr>
          <a:xfrm>
            <a:off x="8820000" y="6480000"/>
            <a:ext cx="2844800" cy="365125"/>
          </a:xfrm>
        </p:spPr>
        <p:txBody>
          <a:bodyPr/>
          <a:lstStyle/>
          <a:p>
            <a:fld id="{32D4B517-E49B-41B6-9DBC-23634E0F1CDC}" type="slidenum">
              <a:rPr lang="en-CA" dirty="0" smtClean="0">
                <a:solidFill>
                  <a:schemeClr val="tx1"/>
                </a:solidFill>
              </a:rPr>
              <a:t>17</a:t>
            </a:fld>
            <a:endParaRPr lang="en-CA">
              <a:solidFill>
                <a:schemeClr val="tx1"/>
              </a:solidFill>
            </a:endParaRPr>
          </a:p>
        </p:txBody>
      </p:sp>
    </p:spTree>
    <p:extLst>
      <p:ext uri="{BB962C8B-B14F-4D97-AF65-F5344CB8AC3E}">
        <p14:creationId xmlns:p14="http://schemas.microsoft.com/office/powerpoint/2010/main" val="811807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5">
            <a:extLst>
              <a:ext uri="{FF2B5EF4-FFF2-40B4-BE49-F238E27FC236}">
                <a16:creationId xmlns:a16="http://schemas.microsoft.com/office/drawing/2014/main" id="{2BFD1308-B8DB-49D5-8854-B8E445619141}"/>
              </a:ext>
            </a:extLst>
          </p:cNvPr>
          <p:cNvSpPr>
            <a:spLocks noGrp="1" noChangeArrowheads="1"/>
          </p:cNvSpPr>
          <p:nvPr>
            <p:ph type="title" idx="4294967295"/>
          </p:nvPr>
        </p:nvSpPr>
        <p:spPr bwMode="auto">
          <a:xfrm>
            <a:off x="106347" y="-13727"/>
            <a:ext cx="11402162" cy="11387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400" b="0" i="0" u="none" strike="noStrike" kern="1200" cap="none" spc="0" normalizeH="0" baseline="0" noProof="0">
                <a:ln>
                  <a:noFill/>
                </a:ln>
                <a:solidFill>
                  <a:srgbClr val="3C2D47"/>
                </a:solidFill>
                <a:effectLst/>
                <a:uLnTx/>
                <a:uFillTx/>
                <a:latin typeface="Arial"/>
                <a:ea typeface="+mn-ea"/>
                <a:cs typeface="Arial"/>
              </a:rPr>
              <a:t>Empowering the public service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C2D47"/>
                </a:solidFill>
                <a:effectLst/>
                <a:uLnTx/>
                <a:uFillTx/>
                <a:latin typeface="Calibri"/>
                <a:ea typeface="+mn-ea"/>
                <a:cs typeface="Calibri"/>
              </a:rPr>
              <a:t>Teams are equipped and supported to effectively integrate the talent and tools they need</a:t>
            </a:r>
          </a:p>
        </p:txBody>
      </p:sp>
      <p:pic>
        <p:nvPicPr>
          <p:cNvPr id="6" name="__EngageSlideDescription__" descr="slide description : Mission 4 and areas for action">
            <a:extLst>
              <a:ext uri="{FF2B5EF4-FFF2-40B4-BE49-F238E27FC236}">
                <a16:creationId xmlns:a16="http://schemas.microsoft.com/office/drawing/2014/main" id="{BC195FC4-7747-C625-997D-F999A1E436D8}"/>
              </a:ext>
            </a:extLst>
          </p:cNvPr>
          <p:cNvPicPr>
            <a:picLocks/>
          </p:cNvPicPr>
          <p:nvPr/>
        </p:nvPicPr>
        <p:blipFill>
          <a:blip r:embed="rId4"/>
          <a:stretch>
            <a:fillRect/>
          </a:stretch>
        </p:blipFill>
        <p:spPr>
          <a:xfrm>
            <a:off x="106347" y="1125046"/>
            <a:ext cx="12700" cy="12700"/>
          </a:xfrm>
          <a:prstGeom prst="rect">
            <a:avLst/>
          </a:prstGeom>
          <a:ln/>
        </p:spPr>
      </p:pic>
      <p:pic>
        <p:nvPicPr>
          <p:cNvPr id="2" name="Picture 1">
            <a:extLst>
              <a:ext uri="{FF2B5EF4-FFF2-40B4-BE49-F238E27FC236}">
                <a16:creationId xmlns:a16="http://schemas.microsoft.com/office/drawing/2014/main" id="{89175F70-09F8-6CF7-6CE0-056535D7E311}"/>
              </a:ext>
              <a:ext uri="{C183D7F6-B498-43B3-948B-1728B52AA6E4}">
                <adec:decorative xmlns:adec="http://schemas.microsoft.com/office/drawing/2017/decorative" val="1"/>
              </a:ext>
            </a:extLst>
          </p:cNvPr>
          <p:cNvPicPr>
            <a:picLocks noChangeAspect="1"/>
          </p:cNvPicPr>
          <p:nvPr>
            <p:custDataLst>
              <p:tags r:id="rId1"/>
            </p:custDataLst>
          </p:nvPr>
        </p:nvPicPr>
        <p:blipFill rotWithShape="1">
          <a:blip r:embed="rId5" cstate="hqprint">
            <a:extLst>
              <a:ext uri="{28A0092B-C50C-407E-A947-70E740481C1C}">
                <a14:useLocalDpi xmlns:a14="http://schemas.microsoft.com/office/drawing/2010/main" val="0"/>
              </a:ext>
            </a:extLst>
          </a:blip>
          <a:srcRect t="1" r="8247" b="4299"/>
          <a:stretch/>
        </p:blipFill>
        <p:spPr>
          <a:xfrm>
            <a:off x="0" y="1043594"/>
            <a:ext cx="12192000" cy="79612"/>
          </a:xfrm>
          <a:prstGeom prst="rect">
            <a:avLst/>
          </a:prstGeom>
        </p:spPr>
      </p:pic>
      <p:sp>
        <p:nvSpPr>
          <p:cNvPr id="4" name="Content Placeholder 2">
            <a:extLst>
              <a:ext uri="{FF2B5EF4-FFF2-40B4-BE49-F238E27FC236}">
                <a16:creationId xmlns:a16="http://schemas.microsoft.com/office/drawing/2014/main" id="{2409FC0F-80CB-44B0-966B-49AE81434458}"/>
              </a:ext>
            </a:extLst>
          </p:cNvPr>
          <p:cNvSpPr>
            <a:spLocks noGrp="1"/>
          </p:cNvSpPr>
          <p:nvPr>
            <p:ph idx="1"/>
          </p:nvPr>
        </p:nvSpPr>
        <p:spPr>
          <a:xfrm>
            <a:off x="457200" y="1130456"/>
            <a:ext cx="10925524" cy="5578457"/>
          </a:xfrm>
        </p:spPr>
        <p:txBody>
          <a:bodyPr vert="horz" lIns="91440" tIns="45720" rIns="91440" bIns="45720" rtlCol="0" anchor="t">
            <a:normAutofit lnSpcReduction="10000"/>
          </a:bodyPr>
          <a:lstStyle/>
          <a:p>
            <a:pPr marL="0" marR="0" indent="0">
              <a:lnSpc>
                <a:spcPct val="120000"/>
              </a:lnSpc>
              <a:spcBef>
                <a:spcPts val="0"/>
              </a:spcBef>
              <a:spcAft>
                <a:spcPts val="0"/>
              </a:spcAft>
              <a:buNone/>
            </a:pPr>
            <a:r>
              <a:rPr lang="en-CA" sz="1600" b="1">
                <a:solidFill>
                  <a:srgbClr val="3F3951"/>
                </a:solidFill>
                <a:latin typeface="Arial"/>
                <a:ea typeface="+mn-lt"/>
                <a:cs typeface="Arial"/>
              </a:rPr>
              <a:t>Areas for action</a:t>
            </a:r>
          </a:p>
          <a:p>
            <a:pPr marL="342900" marR="0" lvl="0" indent="-342900">
              <a:lnSpc>
                <a:spcPct val="107000"/>
              </a:lnSpc>
              <a:spcBef>
                <a:spcPts val="0"/>
              </a:spcBef>
              <a:spcAft>
                <a:spcPts val="0"/>
              </a:spcAft>
              <a:buFont typeface="+mj-lt"/>
              <a:buAutoNum type="arabicPeriod"/>
              <a:tabLst>
                <a:tab pos="457200" algn="l"/>
              </a:tabLst>
            </a:pPr>
            <a:r>
              <a:rPr lang="en-CA" sz="1400">
                <a:solidFill>
                  <a:srgbClr val="3F3951"/>
                </a:solidFill>
                <a:effectLst/>
                <a:latin typeface="Arial"/>
                <a:ea typeface="Calibri" panose="020F0502020204030204" pitchFamily="34" charset="0"/>
                <a:cs typeface="Arial"/>
              </a:rPr>
              <a:t>Promote and improve data careers in the public service</a:t>
            </a:r>
            <a:endParaRPr lang="en-US" sz="1400">
              <a:solidFill>
                <a:srgbClr val="3F3951"/>
              </a:solidFill>
              <a:effectLst/>
              <a:latin typeface="Arial"/>
              <a:ea typeface="Calibri" panose="020F0502020204030204" pitchFamily="34" charset="0"/>
              <a:cs typeface="Arial"/>
            </a:endParaRPr>
          </a:p>
          <a:p>
            <a:pPr marL="742950" lvl="1" indent="-285750">
              <a:lnSpc>
                <a:spcPct val="107000"/>
              </a:lnSpc>
              <a:spcBef>
                <a:spcPts val="0"/>
              </a:spcBef>
              <a:buFont typeface="+mj-lt"/>
              <a:buAutoNum type="alphaLcPeriod"/>
              <a:tabLst>
                <a:tab pos="914400" algn="l"/>
              </a:tabLst>
            </a:pPr>
            <a:r>
              <a:rPr lang="en-US" sz="1400">
                <a:solidFill>
                  <a:srgbClr val="3F3951"/>
                </a:solidFill>
                <a:latin typeface="Arial"/>
                <a:cs typeface="Arial"/>
              </a:rPr>
              <a:t>TBS to develop “branding” approach to enhance perception and appeal of public service data careers demonstrating the unique opportunities to make a difference </a:t>
            </a:r>
          </a:p>
          <a:p>
            <a:pPr marL="742950" lvl="1" indent="-285750">
              <a:lnSpc>
                <a:spcPct val="107000"/>
              </a:lnSpc>
              <a:spcBef>
                <a:spcPts val="0"/>
              </a:spcBef>
              <a:buFont typeface="+mj-lt"/>
              <a:buAutoNum type="alphaLcPeriod"/>
              <a:tabLst>
                <a:tab pos="914400" algn="l"/>
              </a:tabLst>
            </a:pPr>
            <a:r>
              <a:rPr lang="en-US" sz="1400">
                <a:solidFill>
                  <a:srgbClr val="3F3951"/>
                </a:solidFill>
                <a:latin typeface="Arial"/>
                <a:cs typeface="Arial"/>
              </a:rPr>
              <a:t>TBS to lead communications campaign promoting diverse data careers in the public service, offering GC wide opportunities where feasible </a:t>
            </a:r>
          </a:p>
          <a:p>
            <a:pPr marL="742950" lvl="1" indent="-285750">
              <a:lnSpc>
                <a:spcPct val="107000"/>
              </a:lnSpc>
              <a:spcBef>
                <a:spcPts val="0"/>
              </a:spcBef>
              <a:buFont typeface="+mj-lt"/>
              <a:buAutoNum type="alphaLcPeriod"/>
              <a:tabLst>
                <a:tab pos="914400" algn="l"/>
              </a:tabLst>
            </a:pPr>
            <a:r>
              <a:rPr lang="en-US" sz="1400">
                <a:solidFill>
                  <a:srgbClr val="3F3951"/>
                </a:solidFill>
                <a:latin typeface="Arial"/>
                <a:cs typeface="Arial"/>
              </a:rPr>
              <a:t>PCO and TBS to explore and engage with appropriate authorities regarding existing recruitment and promotion programs to create specific data opportunities and to hire and retain diverse data talent </a:t>
            </a:r>
          </a:p>
          <a:p>
            <a:pPr marL="742950" lvl="1" indent="-285750">
              <a:lnSpc>
                <a:spcPct val="107000"/>
              </a:lnSpc>
              <a:spcBef>
                <a:spcPts val="0"/>
              </a:spcBef>
              <a:buFont typeface="+mj-lt"/>
              <a:buAutoNum type="alphaLcPeriod"/>
              <a:tabLst>
                <a:tab pos="914400" algn="l"/>
              </a:tabLst>
            </a:pPr>
            <a:r>
              <a:rPr lang="en-US" sz="1400">
                <a:solidFill>
                  <a:srgbClr val="3F3951"/>
                </a:solidFill>
                <a:latin typeface="Arial"/>
                <a:cs typeface="Arial"/>
              </a:rPr>
              <a:t>TBS to provide guidance to managers and HR teams to address enterprise HR practices, policies and processes that can be available and leveraged across the GC to provide clarity on the variety of existing and emerging data roles at different levels within team structures, including common approaches to job descriptions and operational models</a:t>
            </a:r>
          </a:p>
          <a:p>
            <a:pPr marL="342900" marR="0" lvl="0" indent="-342900">
              <a:lnSpc>
                <a:spcPct val="107000"/>
              </a:lnSpc>
              <a:spcBef>
                <a:spcPts val="0"/>
              </a:spcBef>
              <a:spcAft>
                <a:spcPts val="0"/>
              </a:spcAft>
              <a:buFont typeface="+mj-lt"/>
              <a:buAutoNum type="arabicPeriod"/>
              <a:tabLst>
                <a:tab pos="457200" algn="l"/>
              </a:tabLst>
            </a:pPr>
            <a:endParaRPr lang="en-CA" sz="1400">
              <a:solidFill>
                <a:srgbClr val="3F3951"/>
              </a:solidFill>
              <a:latin typeface="Arial"/>
              <a:cs typeface="Arial"/>
            </a:endParaRPr>
          </a:p>
          <a:p>
            <a:pPr marL="342900" marR="0" lvl="0" indent="-342900">
              <a:lnSpc>
                <a:spcPct val="107000"/>
              </a:lnSpc>
              <a:spcBef>
                <a:spcPts val="0"/>
              </a:spcBef>
              <a:spcAft>
                <a:spcPts val="0"/>
              </a:spcAft>
              <a:buFont typeface="+mj-lt"/>
              <a:buAutoNum type="arabicPeriod"/>
              <a:tabLst>
                <a:tab pos="457200" algn="l"/>
              </a:tabLst>
            </a:pPr>
            <a:r>
              <a:rPr lang="en-CA" sz="1400">
                <a:solidFill>
                  <a:srgbClr val="3F3951"/>
                </a:solidFill>
                <a:latin typeface="Arial"/>
                <a:cs typeface="Arial"/>
              </a:rPr>
              <a:t>Provide opportunities to improve data skills of all public servants</a:t>
            </a:r>
            <a:endParaRPr lang="en-US" sz="1400">
              <a:solidFill>
                <a:srgbClr val="3F3951"/>
              </a:solidFill>
              <a:latin typeface="Arial"/>
              <a:cs typeface="Arial"/>
            </a:endParaRPr>
          </a:p>
          <a:p>
            <a:pPr marL="742950" marR="0" lvl="1" indent="-285750">
              <a:lnSpc>
                <a:spcPct val="107000"/>
              </a:lnSpc>
              <a:spcBef>
                <a:spcPts val="0"/>
              </a:spcBef>
              <a:spcAft>
                <a:spcPts val="0"/>
              </a:spcAft>
              <a:buFont typeface="+mj-lt"/>
              <a:buAutoNum type="alphaLcPeriod"/>
              <a:tabLst>
                <a:tab pos="914400" algn="l"/>
              </a:tabLst>
            </a:pPr>
            <a:r>
              <a:rPr lang="en-US" sz="1400">
                <a:solidFill>
                  <a:srgbClr val="3F3951"/>
                </a:solidFill>
                <a:latin typeface="Arial"/>
                <a:cs typeface="Arial"/>
              </a:rPr>
              <a:t>TBS to develop guidance and tools to support managers and teams across the public service in their assessment of data skill needs</a:t>
            </a:r>
          </a:p>
          <a:p>
            <a:pPr marL="742950" marR="0" lvl="1" indent="-285750">
              <a:lnSpc>
                <a:spcPct val="107000"/>
              </a:lnSpc>
              <a:spcBef>
                <a:spcPts val="0"/>
              </a:spcBef>
              <a:spcAft>
                <a:spcPts val="0"/>
              </a:spcAft>
              <a:buFont typeface="+mj-lt"/>
              <a:buAutoNum type="alphaLcPeriod"/>
              <a:tabLst>
                <a:tab pos="914400" algn="l"/>
              </a:tabLst>
            </a:pPr>
            <a:r>
              <a:rPr lang="en-US" sz="1400">
                <a:solidFill>
                  <a:srgbClr val="3F3951"/>
                </a:solidFill>
                <a:latin typeface="Arial"/>
                <a:cs typeface="Arial"/>
              </a:rPr>
              <a:t>TBS to make guidance available for departments to embed data into their HR training plans</a:t>
            </a:r>
          </a:p>
          <a:p>
            <a:pPr marL="742950" marR="0" lvl="1" indent="-285750">
              <a:lnSpc>
                <a:spcPct val="107000"/>
              </a:lnSpc>
              <a:spcBef>
                <a:spcPts val="0"/>
              </a:spcBef>
              <a:spcAft>
                <a:spcPts val="0"/>
              </a:spcAft>
              <a:buFont typeface="+mj-lt"/>
              <a:buAutoNum type="alphaLcPeriod"/>
              <a:tabLst>
                <a:tab pos="914400" algn="l"/>
              </a:tabLst>
            </a:pPr>
            <a:r>
              <a:rPr lang="en-US" sz="1400">
                <a:solidFill>
                  <a:srgbClr val="3F3951"/>
                </a:solidFill>
                <a:latin typeface="Arial"/>
                <a:cs typeface="Arial"/>
              </a:rPr>
              <a:t>CSPS and StatCan to explore opportunities to formalize upskilling and reskilling opportunities spanning a broad spectrum of data skill needs </a:t>
            </a:r>
          </a:p>
          <a:p>
            <a:pPr marL="342900" marR="0" lvl="0" indent="-342900">
              <a:lnSpc>
                <a:spcPct val="107000"/>
              </a:lnSpc>
              <a:spcBef>
                <a:spcPts val="0"/>
              </a:spcBef>
              <a:spcAft>
                <a:spcPts val="0"/>
              </a:spcAft>
              <a:buFont typeface="+mj-lt"/>
              <a:buAutoNum type="arabicPeriod"/>
              <a:tabLst>
                <a:tab pos="457200" algn="l"/>
              </a:tabLst>
            </a:pPr>
            <a:endParaRPr lang="en-CA" sz="1400">
              <a:solidFill>
                <a:srgbClr val="3F3951"/>
              </a:solidFill>
              <a:latin typeface="Arial"/>
              <a:cs typeface="Arial"/>
            </a:endParaRPr>
          </a:p>
          <a:p>
            <a:pPr marL="342900" marR="0" lvl="0" indent="-342900">
              <a:lnSpc>
                <a:spcPct val="107000"/>
              </a:lnSpc>
              <a:spcBef>
                <a:spcPts val="0"/>
              </a:spcBef>
              <a:spcAft>
                <a:spcPts val="0"/>
              </a:spcAft>
              <a:buFont typeface="+mj-lt"/>
              <a:buAutoNum type="arabicPeriod"/>
              <a:tabLst>
                <a:tab pos="457200" algn="l"/>
              </a:tabLst>
            </a:pPr>
            <a:r>
              <a:rPr lang="en-CA" sz="1400">
                <a:solidFill>
                  <a:srgbClr val="3F3951"/>
                </a:solidFill>
                <a:latin typeface="Arial"/>
                <a:cs typeface="Arial"/>
              </a:rPr>
              <a:t>Ensure public servants are equipped with the appropriate tools to support their work</a:t>
            </a:r>
            <a:endParaRPr lang="en-US" sz="1400">
              <a:solidFill>
                <a:srgbClr val="3F3951"/>
              </a:solidFill>
              <a:latin typeface="Arial"/>
              <a:cs typeface="Arial"/>
            </a:endParaRPr>
          </a:p>
          <a:p>
            <a:pPr marL="742950" lvl="1" indent="-285750">
              <a:lnSpc>
                <a:spcPct val="107000"/>
              </a:lnSpc>
              <a:spcBef>
                <a:spcPts val="0"/>
              </a:spcBef>
              <a:buFont typeface="+mj-lt"/>
              <a:buAutoNum type="alphaLcPeriod"/>
              <a:tabLst>
                <a:tab pos="914400" algn="l"/>
              </a:tabLst>
            </a:pPr>
            <a:r>
              <a:rPr lang="en-US" sz="1400">
                <a:solidFill>
                  <a:srgbClr val="3F3951"/>
                </a:solidFill>
                <a:latin typeface="Arial"/>
                <a:cs typeface="Arial"/>
              </a:rPr>
              <a:t>Departments to implement TBS-published guidance on basic software toolkits, open-source approaches, and repositories that should be available to all who need them</a:t>
            </a:r>
          </a:p>
          <a:p>
            <a:pPr marL="742950" lvl="1" indent="-285750">
              <a:lnSpc>
                <a:spcPct val="107000"/>
              </a:lnSpc>
              <a:spcBef>
                <a:spcPts val="0"/>
              </a:spcBef>
              <a:buFont typeface="+mj-lt"/>
              <a:buAutoNum type="alphaLcPeriod"/>
              <a:tabLst>
                <a:tab pos="914400" algn="l"/>
              </a:tabLst>
            </a:pPr>
            <a:r>
              <a:rPr lang="en-US" sz="1400">
                <a:solidFill>
                  <a:srgbClr val="3F3951"/>
                </a:solidFill>
                <a:latin typeface="Arial"/>
                <a:cs typeface="Arial"/>
              </a:rPr>
              <a:t>TBS to provide guidance on planning for data programs, including compute power, protected B environments and hardware</a:t>
            </a:r>
          </a:p>
          <a:p>
            <a:pPr marL="742950" lvl="1" indent="-285750">
              <a:lnSpc>
                <a:spcPct val="107000"/>
              </a:lnSpc>
              <a:spcBef>
                <a:spcPts val="0"/>
              </a:spcBef>
              <a:buFont typeface="+mj-lt"/>
              <a:buAutoNum type="alphaLcPeriod"/>
              <a:tabLst>
                <a:tab pos="914400" algn="l"/>
              </a:tabLst>
            </a:pPr>
            <a:r>
              <a:rPr lang="en-US" sz="1400">
                <a:solidFill>
                  <a:srgbClr val="3F3951"/>
                </a:solidFill>
                <a:latin typeface="Arial"/>
                <a:cs typeface="Arial"/>
              </a:rPr>
              <a:t>CSPS to coordinate a common location for departments to share information about the toolkits they have developed</a:t>
            </a:r>
          </a:p>
        </p:txBody>
      </p:sp>
      <p:sp>
        <p:nvSpPr>
          <p:cNvPr id="5" name="Slide Number Placeholder 1">
            <a:extLst>
              <a:ext uri="{FF2B5EF4-FFF2-40B4-BE49-F238E27FC236}">
                <a16:creationId xmlns:a16="http://schemas.microsoft.com/office/drawing/2014/main" id="{41B696CB-598D-4FE5-B801-7ABCDE7D0EDE}"/>
              </a:ext>
            </a:extLst>
          </p:cNvPr>
          <p:cNvSpPr>
            <a:spLocks noGrp="1"/>
          </p:cNvSpPr>
          <p:nvPr>
            <p:ph type="sldNum" sz="quarter" idx="12"/>
          </p:nvPr>
        </p:nvSpPr>
        <p:spPr>
          <a:xfrm>
            <a:off x="8820000" y="6480000"/>
            <a:ext cx="2844800" cy="365125"/>
          </a:xfrm>
        </p:spPr>
        <p:txBody>
          <a:bodyPr/>
          <a:lstStyle/>
          <a:p>
            <a:fld id="{32D4B517-E49B-41B6-9DBC-23634E0F1CDC}" type="slidenum">
              <a:rPr lang="en-CA" dirty="0" smtClean="0">
                <a:solidFill>
                  <a:schemeClr val="tx1"/>
                </a:solidFill>
              </a:rPr>
              <a:t>18</a:t>
            </a:fld>
            <a:endParaRPr lang="en-CA">
              <a:solidFill>
                <a:schemeClr val="tx1"/>
              </a:solidFill>
            </a:endParaRPr>
          </a:p>
        </p:txBody>
      </p:sp>
    </p:spTree>
    <p:extLst>
      <p:ext uri="{BB962C8B-B14F-4D97-AF65-F5344CB8AC3E}">
        <p14:creationId xmlns:p14="http://schemas.microsoft.com/office/powerpoint/2010/main" val="3142382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03CE6FD-F307-C508-80EB-0607A63842F1}"/>
              </a:ext>
            </a:extLst>
          </p:cNvPr>
          <p:cNvSpPr>
            <a:spLocks noGrp="1"/>
          </p:cNvSpPr>
          <p:nvPr>
            <p:ph type="title"/>
          </p:nvPr>
        </p:nvSpPr>
        <p:spPr>
          <a:xfrm>
            <a:off x="318123" y="-79946"/>
            <a:ext cx="2590177" cy="1349946"/>
          </a:xfrm>
        </p:spPr>
        <p:txBody>
          <a:bodyPr>
            <a:normAutofit/>
          </a:bodyPr>
          <a:lstStyle/>
          <a:p>
            <a:r>
              <a:rPr lang="en-US" sz="3600">
                <a:solidFill>
                  <a:srgbClr val="3C2D47"/>
                </a:solidFill>
                <a:latin typeface="Arial"/>
                <a:cs typeface="Arial"/>
              </a:rPr>
              <a:t>Context</a:t>
            </a:r>
            <a:endParaRPr lang="en-US" sz="4000">
              <a:solidFill>
                <a:srgbClr val="3C2D47"/>
              </a:solidFill>
              <a:latin typeface="Arial"/>
              <a:cs typeface="Arial"/>
            </a:endParaRPr>
          </a:p>
        </p:txBody>
      </p:sp>
      <p:pic>
        <p:nvPicPr>
          <p:cNvPr id="4" name="__EngageSlideDescription__" descr="slide description : Context">
            <a:extLst>
              <a:ext uri="{FF2B5EF4-FFF2-40B4-BE49-F238E27FC236}">
                <a16:creationId xmlns:a16="http://schemas.microsoft.com/office/drawing/2014/main" id="{03756F7D-8F87-5FF3-4FE3-927F7FF2DB65}"/>
              </a:ext>
            </a:extLst>
          </p:cNvPr>
          <p:cNvPicPr>
            <a:picLocks/>
          </p:cNvPicPr>
          <p:nvPr/>
        </p:nvPicPr>
        <p:blipFill>
          <a:blip r:embed="rId4"/>
          <a:stretch>
            <a:fillRect/>
          </a:stretch>
        </p:blipFill>
        <p:spPr>
          <a:xfrm>
            <a:off x="318123" y="1270000"/>
            <a:ext cx="12700" cy="12700"/>
          </a:xfrm>
          <a:prstGeom prst="rect">
            <a:avLst/>
          </a:prstGeom>
          <a:ln/>
        </p:spPr>
      </p:pic>
      <p:pic>
        <p:nvPicPr>
          <p:cNvPr id="10" name="Picture 9">
            <a:extLst>
              <a:ext uri="{FF2B5EF4-FFF2-40B4-BE49-F238E27FC236}">
                <a16:creationId xmlns:a16="http://schemas.microsoft.com/office/drawing/2014/main" id="{51FB6200-F171-C295-817F-31DB28B28F0C}"/>
              </a:ext>
              <a:ext uri="{C183D7F6-B498-43B3-948B-1728B52AA6E4}">
                <adec:decorative xmlns:adec="http://schemas.microsoft.com/office/drawing/2017/decorative" val="1"/>
              </a:ext>
            </a:extLst>
          </p:cNvPr>
          <p:cNvPicPr>
            <a:picLocks noChangeAspect="1"/>
          </p:cNvPicPr>
          <p:nvPr>
            <p:custDataLst>
              <p:tags r:id="rId1"/>
            </p:custDataLst>
          </p:nvPr>
        </p:nvPicPr>
        <p:blipFill rotWithShape="1">
          <a:blip r:embed="rId5" cstate="hqprint">
            <a:extLst>
              <a:ext uri="{28A0092B-C50C-407E-A947-70E740481C1C}">
                <a14:useLocalDpi xmlns:a14="http://schemas.microsoft.com/office/drawing/2010/main" val="0"/>
              </a:ext>
            </a:extLst>
          </a:blip>
          <a:srcRect t="1" r="8247" b="4299"/>
          <a:stretch/>
        </p:blipFill>
        <p:spPr>
          <a:xfrm>
            <a:off x="0" y="964098"/>
            <a:ext cx="12192000" cy="79612"/>
          </a:xfrm>
          <a:prstGeom prst="rect">
            <a:avLst/>
          </a:prstGeom>
        </p:spPr>
      </p:pic>
      <p:sp>
        <p:nvSpPr>
          <p:cNvPr id="5" name="Slide Number Placeholder 1">
            <a:extLst>
              <a:ext uri="{FF2B5EF4-FFF2-40B4-BE49-F238E27FC236}">
                <a16:creationId xmlns:a16="http://schemas.microsoft.com/office/drawing/2014/main" id="{41B696CB-598D-4FE5-B801-7ABCDE7D0EDE}"/>
              </a:ext>
            </a:extLst>
          </p:cNvPr>
          <p:cNvSpPr>
            <a:spLocks noGrp="1"/>
          </p:cNvSpPr>
          <p:nvPr>
            <p:ph type="sldNum" sz="quarter" idx="12"/>
          </p:nvPr>
        </p:nvSpPr>
        <p:spPr>
          <a:xfrm>
            <a:off x="8820000" y="6480000"/>
            <a:ext cx="2844800" cy="365125"/>
          </a:xfrm>
        </p:spPr>
        <p:txBody>
          <a:bodyPr/>
          <a:lstStyle/>
          <a:p>
            <a:fld id="{32D4B517-E49B-41B6-9DBC-23634E0F1CDC}" type="slidenum">
              <a:rPr lang="en-CA" dirty="0" smtClean="0">
                <a:solidFill>
                  <a:schemeClr val="tx1"/>
                </a:solidFill>
              </a:rPr>
              <a:t>2</a:t>
            </a:fld>
            <a:endParaRPr lang="en-CA">
              <a:solidFill>
                <a:schemeClr val="tx1"/>
              </a:solidFill>
            </a:endParaRPr>
          </a:p>
        </p:txBody>
      </p:sp>
      <p:sp>
        <p:nvSpPr>
          <p:cNvPr id="7" name="Content Placeholder 2">
            <a:extLst>
              <a:ext uri="{FF2B5EF4-FFF2-40B4-BE49-F238E27FC236}">
                <a16:creationId xmlns:a16="http://schemas.microsoft.com/office/drawing/2014/main" id="{69C17E89-68EC-0351-F491-BE9897DB5552}"/>
              </a:ext>
            </a:extLst>
          </p:cNvPr>
          <p:cNvSpPr>
            <a:spLocks noGrp="1"/>
          </p:cNvSpPr>
          <p:nvPr/>
        </p:nvSpPr>
        <p:spPr>
          <a:xfrm>
            <a:off x="527200" y="1651542"/>
            <a:ext cx="10483419" cy="5430265"/>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solidFill>
                  <a:srgbClr val="45445A"/>
                </a:solidFill>
                <a:latin typeface="Arial"/>
                <a:cs typeface="Arial"/>
              </a:rPr>
              <a:t>In 2018, the </a:t>
            </a:r>
            <a:r>
              <a:rPr lang="en-US" sz="2400" dirty="0">
                <a:solidFill>
                  <a:srgbClr val="0070C0"/>
                </a:solidFill>
                <a:latin typeface="Arial"/>
                <a:cs typeface="Arial"/>
                <a:hlinkClick r:id="rId6">
                  <a:extLst>
                    <a:ext uri="{A12FA001-AC4F-418D-AE19-62706E023703}">
                      <ahyp:hlinkClr xmlns:ahyp="http://schemas.microsoft.com/office/drawing/2018/hyperlinkcolor" val="tx"/>
                    </a:ext>
                  </a:extLst>
                </a:hlinkClick>
              </a:rPr>
              <a:t>Report to the Clerk of the Privy Council: A Data Strategy Roadmap for the Federal Public Service</a:t>
            </a:r>
            <a:r>
              <a:rPr lang="en-US" sz="2400" dirty="0">
                <a:solidFill>
                  <a:srgbClr val="45445A"/>
                </a:solidFill>
                <a:latin typeface="Arial"/>
                <a:cs typeface="Arial"/>
              </a:rPr>
              <a:t> was developed by the Privy Council Office, Statistics Canada and the Treasury Board of Canada Secretariat.</a:t>
            </a:r>
            <a:endParaRPr lang="en-US" dirty="0"/>
          </a:p>
          <a:p>
            <a:pPr marL="342900" indent="-342900">
              <a:buFont typeface="Arial" panose="020B0604020202020204" pitchFamily="34" charset="0"/>
              <a:buChar char="•"/>
            </a:pPr>
            <a:endParaRPr lang="en-US" sz="2400" dirty="0">
              <a:solidFill>
                <a:srgbClr val="45445A"/>
              </a:solidFill>
              <a:latin typeface="Arial"/>
              <a:cs typeface="Arial"/>
            </a:endParaRPr>
          </a:p>
          <a:p>
            <a:pPr marL="342900" indent="-342900">
              <a:buFont typeface="Arial" panose="020B0604020202020204" pitchFamily="34" charset="0"/>
              <a:buChar char="•"/>
            </a:pPr>
            <a:r>
              <a:rPr lang="en-US" sz="2400" dirty="0">
                <a:solidFill>
                  <a:srgbClr val="45445A"/>
                </a:solidFill>
                <a:latin typeface="Arial"/>
                <a:cs typeface="Arial"/>
              </a:rPr>
              <a:t>This report put forward a “whole-of-government approach to creating, protecting, using, managing, and sharing data as a strategic asset”.</a:t>
            </a:r>
            <a:endParaRPr lang="en-US"/>
          </a:p>
          <a:p>
            <a:pPr marL="342900" indent="-342900" algn="l">
              <a:buFont typeface="Arial" panose="020B0604020202020204" pitchFamily="34" charset="0"/>
              <a:buChar char="•"/>
            </a:pPr>
            <a:endParaRPr lang="en-US" sz="2000">
              <a:solidFill>
                <a:srgbClr val="45445A"/>
              </a:solidFill>
              <a:latin typeface="Arial"/>
              <a:cs typeface="Arial"/>
            </a:endParaRPr>
          </a:p>
          <a:p>
            <a:pPr marL="342900" indent="-342900" algn="l">
              <a:buFont typeface="Arial" panose="020B0604020202020204" pitchFamily="34" charset="0"/>
              <a:buChar char="•"/>
            </a:pPr>
            <a:r>
              <a:rPr lang="en-US" sz="2400" dirty="0">
                <a:solidFill>
                  <a:srgbClr val="45445A"/>
                </a:solidFill>
                <a:latin typeface="Arial"/>
                <a:cs typeface="Arial"/>
              </a:rPr>
              <a:t>The context, priorities and maturity of the federal data landscape have since evolved and there is a need to update the data strategy.</a:t>
            </a:r>
          </a:p>
          <a:p>
            <a:pPr marL="342900" indent="-342900" algn="l">
              <a:buFont typeface="Arial" panose="020B0604020202020204" pitchFamily="34" charset="0"/>
              <a:buChar char="•"/>
            </a:pPr>
            <a:endParaRPr lang="en-US" sz="2400">
              <a:solidFill>
                <a:srgbClr val="45445A"/>
              </a:solidFill>
              <a:latin typeface="Arial"/>
              <a:cs typeface="Arial"/>
            </a:endParaRPr>
          </a:p>
          <a:p>
            <a:pPr marL="342900" indent="-342900" algn="l">
              <a:buFont typeface="Arial" panose="020B0604020202020204" pitchFamily="34" charset="0"/>
              <a:buChar char="•"/>
            </a:pPr>
            <a:endParaRPr lang="en-US" sz="2400">
              <a:solidFill>
                <a:srgbClr val="45445A"/>
              </a:solidFill>
              <a:latin typeface="Arial"/>
              <a:cs typeface="Arial"/>
            </a:endParaRPr>
          </a:p>
        </p:txBody>
      </p:sp>
    </p:spTree>
    <p:extLst>
      <p:ext uri="{BB962C8B-B14F-4D97-AF65-F5344CB8AC3E}">
        <p14:creationId xmlns:p14="http://schemas.microsoft.com/office/powerpoint/2010/main" val="3696572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5">
            <a:extLst>
              <a:ext uri="{FF2B5EF4-FFF2-40B4-BE49-F238E27FC236}">
                <a16:creationId xmlns:a16="http://schemas.microsoft.com/office/drawing/2014/main" id="{2BFD1308-B8DB-49D5-8854-B8E445619141}"/>
              </a:ext>
            </a:extLst>
          </p:cNvPr>
          <p:cNvSpPr>
            <a:spLocks noGrp="1" noChangeArrowheads="1"/>
          </p:cNvSpPr>
          <p:nvPr>
            <p:ph type="title" idx="4294967295"/>
          </p:nvPr>
        </p:nvSpPr>
        <p:spPr bwMode="auto">
          <a:xfrm>
            <a:off x="152400" y="259669"/>
            <a:ext cx="1054675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altLang="en-US" sz="3600" b="0" i="0" u="none" strike="noStrike" kern="1200" cap="none" spc="0" normalizeH="0" baseline="0" noProof="0">
                <a:ln>
                  <a:noFill/>
                </a:ln>
                <a:solidFill>
                  <a:srgbClr val="3C2D47"/>
                </a:solidFill>
                <a:effectLst/>
                <a:uLnTx/>
                <a:uFillTx/>
                <a:latin typeface="Arial"/>
                <a:ea typeface="+mn-ea"/>
                <a:cs typeface="Arial"/>
              </a:rPr>
              <a:t>Overall goals of a published renewal</a:t>
            </a:r>
            <a:endParaRPr kumimoji="0" lang="en-US" sz="3600" b="0" i="0" u="none" strike="noStrike" kern="1200" cap="none" spc="0" normalizeH="0" baseline="0" noProof="0">
              <a:ln>
                <a:noFill/>
              </a:ln>
              <a:solidFill>
                <a:srgbClr val="3C2D47"/>
              </a:solidFill>
              <a:effectLst/>
              <a:uLnTx/>
              <a:uFillTx/>
              <a:latin typeface="Calibri" panose="020F0502020204030204" pitchFamily="34" charset="0"/>
              <a:ea typeface="+mn-ea"/>
              <a:cs typeface="+mn-cs"/>
            </a:endParaRPr>
          </a:p>
        </p:txBody>
      </p:sp>
      <p:pic>
        <p:nvPicPr>
          <p:cNvPr id="3" name="__EngageSlideDescription__" descr="slide description : Overall goals of a published renewal">
            <a:extLst>
              <a:ext uri="{FF2B5EF4-FFF2-40B4-BE49-F238E27FC236}">
                <a16:creationId xmlns:a16="http://schemas.microsoft.com/office/drawing/2014/main" id="{DA1D49A4-0757-91B5-FB57-1B97835EFB14}"/>
              </a:ext>
            </a:extLst>
          </p:cNvPr>
          <p:cNvPicPr>
            <a:picLocks/>
          </p:cNvPicPr>
          <p:nvPr/>
        </p:nvPicPr>
        <p:blipFill>
          <a:blip r:embed="rId4"/>
          <a:stretch>
            <a:fillRect/>
          </a:stretch>
        </p:blipFill>
        <p:spPr>
          <a:xfrm>
            <a:off x="152400" y="906000"/>
            <a:ext cx="12700" cy="12700"/>
          </a:xfrm>
          <a:prstGeom prst="rect">
            <a:avLst/>
          </a:prstGeom>
          <a:ln/>
        </p:spPr>
      </p:pic>
      <p:pic>
        <p:nvPicPr>
          <p:cNvPr id="6" name="Picture 5">
            <a:extLst>
              <a:ext uri="{FF2B5EF4-FFF2-40B4-BE49-F238E27FC236}">
                <a16:creationId xmlns:a16="http://schemas.microsoft.com/office/drawing/2014/main" id="{3DEE679C-FC10-E30F-46FE-9B35C5F9B6F1}"/>
              </a:ext>
              <a:ext uri="{C183D7F6-B498-43B3-948B-1728B52AA6E4}">
                <adec:decorative xmlns:adec="http://schemas.microsoft.com/office/drawing/2017/decorative" val="1"/>
              </a:ext>
            </a:extLst>
          </p:cNvPr>
          <p:cNvPicPr>
            <a:picLocks noChangeAspect="1"/>
          </p:cNvPicPr>
          <p:nvPr>
            <p:custDataLst>
              <p:tags r:id="rId1"/>
            </p:custDataLst>
          </p:nvPr>
        </p:nvPicPr>
        <p:blipFill rotWithShape="1">
          <a:blip r:embed="rId5" cstate="hqprint">
            <a:extLst>
              <a:ext uri="{28A0092B-C50C-407E-A947-70E740481C1C}">
                <a14:useLocalDpi xmlns:a14="http://schemas.microsoft.com/office/drawing/2010/main" val="0"/>
              </a:ext>
            </a:extLst>
          </a:blip>
          <a:srcRect t="1" r="8247" b="4299"/>
          <a:stretch/>
        </p:blipFill>
        <p:spPr>
          <a:xfrm>
            <a:off x="0" y="964098"/>
            <a:ext cx="12192000" cy="79612"/>
          </a:xfrm>
          <a:prstGeom prst="rect">
            <a:avLst/>
          </a:prstGeom>
        </p:spPr>
      </p:pic>
      <p:sp>
        <p:nvSpPr>
          <p:cNvPr id="4" name="Content Placeholder 2">
            <a:extLst>
              <a:ext uri="{FF2B5EF4-FFF2-40B4-BE49-F238E27FC236}">
                <a16:creationId xmlns:a16="http://schemas.microsoft.com/office/drawing/2014/main" id="{2409FC0F-80CB-44B0-966B-49AE81434458}"/>
              </a:ext>
            </a:extLst>
          </p:cNvPr>
          <p:cNvSpPr>
            <a:spLocks noGrp="1"/>
          </p:cNvSpPr>
          <p:nvPr>
            <p:ph idx="1"/>
          </p:nvPr>
        </p:nvSpPr>
        <p:spPr>
          <a:xfrm>
            <a:off x="282508" y="1300606"/>
            <a:ext cx="11372621" cy="5052068"/>
          </a:xfrm>
        </p:spPr>
        <p:txBody>
          <a:bodyPr vert="horz" lIns="91440" tIns="45720" rIns="91440" bIns="45720" rtlCol="0" anchor="t">
            <a:normAutofit/>
          </a:bodyPr>
          <a:lstStyle/>
          <a:p>
            <a:pPr marL="0" indent="0" algn="ctr" fontAlgn="base">
              <a:buNone/>
            </a:pPr>
            <a:r>
              <a:rPr lang="en-US">
                <a:solidFill>
                  <a:srgbClr val="45445A"/>
                </a:solidFill>
                <a:latin typeface="Arial"/>
                <a:cs typeface="Arial"/>
              </a:rPr>
              <a:t>A renewal </a:t>
            </a:r>
            <a:r>
              <a:rPr lang="en-US" b="1">
                <a:solidFill>
                  <a:srgbClr val="45445A"/>
                </a:solidFill>
                <a:latin typeface="Arial"/>
                <a:cs typeface="Arial"/>
              </a:rPr>
              <a:t>highlights the most important items for the public service to pursue</a:t>
            </a:r>
            <a:r>
              <a:rPr lang="en-US">
                <a:solidFill>
                  <a:srgbClr val="45445A"/>
                </a:solidFill>
                <a:latin typeface="Arial"/>
                <a:cs typeface="Arial"/>
              </a:rPr>
              <a:t> and identifies concrete actions that will allow the government to </a:t>
            </a:r>
            <a:r>
              <a:rPr lang="en-US" b="1">
                <a:solidFill>
                  <a:srgbClr val="45445A"/>
                </a:solidFill>
                <a:latin typeface="Arial"/>
                <a:cs typeface="Arial"/>
              </a:rPr>
              <a:t>evolve and mature into the </a:t>
            </a:r>
            <a:r>
              <a:rPr lang="en-US">
                <a:solidFill>
                  <a:srgbClr val="45445A"/>
                </a:solidFill>
                <a:latin typeface="Arial"/>
                <a:cs typeface="Arial"/>
              </a:rPr>
              <a:t>future</a:t>
            </a:r>
          </a:p>
          <a:p>
            <a:pPr marL="0" indent="0" algn="l" rtl="0" fontAlgn="base">
              <a:buNone/>
            </a:pPr>
            <a:endParaRPr lang="en-US" sz="1800">
              <a:solidFill>
                <a:srgbClr val="48767F"/>
              </a:solidFill>
              <a:latin typeface="Calibri" panose="020F0502020204030204" pitchFamily="34" charset="0"/>
            </a:endParaRPr>
          </a:p>
          <a:p>
            <a:pPr marL="0" indent="0" algn="l" rtl="0" fontAlgn="base">
              <a:buNone/>
            </a:pPr>
            <a:r>
              <a:rPr lang="en-US" sz="2000" b="0">
                <a:solidFill>
                  <a:srgbClr val="48767F"/>
                </a:solidFill>
                <a:effectLst/>
                <a:latin typeface="Arial"/>
                <a:cs typeface="Calibri"/>
              </a:rPr>
              <a:t>To achieve this state the Renewal will:</a:t>
            </a:r>
            <a:endParaRPr lang="en-US" sz="2000" b="0">
              <a:solidFill>
                <a:srgbClr val="48767F"/>
              </a:solidFill>
              <a:effectLst/>
              <a:latin typeface="Arial"/>
              <a:ea typeface="Calibri"/>
              <a:cs typeface="Calibri"/>
            </a:endParaRPr>
          </a:p>
          <a:p>
            <a:pPr algn="l" rtl="0" fontAlgn="base">
              <a:buFont typeface="Arial" panose="020B0604020202020204" pitchFamily="34" charset="0"/>
              <a:buChar char="•"/>
            </a:pPr>
            <a:r>
              <a:rPr lang="en-US" sz="2000" b="0">
                <a:solidFill>
                  <a:srgbClr val="48767F"/>
                </a:solidFill>
                <a:effectLst/>
                <a:latin typeface="Arial"/>
                <a:cs typeface="Calibri"/>
              </a:rPr>
              <a:t>Demonstrate the Government of Canada’s continued commitment to </a:t>
            </a:r>
            <a:r>
              <a:rPr lang="en-US" sz="2000" b="1">
                <a:solidFill>
                  <a:srgbClr val="48767F"/>
                </a:solidFill>
                <a:effectLst/>
                <a:latin typeface="Arial"/>
                <a:cs typeface="Calibri"/>
              </a:rPr>
              <a:t>truly embed data </a:t>
            </a:r>
            <a:r>
              <a:rPr lang="en-US" sz="2000">
                <a:solidFill>
                  <a:srgbClr val="48767F"/>
                </a:solidFill>
                <a:effectLst/>
                <a:latin typeface="Arial"/>
                <a:cs typeface="Calibri"/>
              </a:rPr>
              <a:t>into how we</a:t>
            </a:r>
            <a:r>
              <a:rPr lang="en-US" sz="2000" b="0">
                <a:solidFill>
                  <a:srgbClr val="48767F"/>
                </a:solidFill>
                <a:effectLst/>
                <a:latin typeface="Arial"/>
                <a:cs typeface="Calibri"/>
              </a:rPr>
              <a:t> make the best decisions and deliver services while ensuring privacy and security</a:t>
            </a:r>
            <a:endParaRPr lang="en-US" sz="2000" b="0">
              <a:solidFill>
                <a:srgbClr val="48767F"/>
              </a:solidFill>
              <a:effectLst/>
              <a:latin typeface="Arial"/>
              <a:ea typeface="Calibri"/>
              <a:cs typeface="Calibri"/>
            </a:endParaRPr>
          </a:p>
          <a:p>
            <a:pPr fontAlgn="base"/>
            <a:r>
              <a:rPr lang="en-US" sz="2000" b="0">
                <a:solidFill>
                  <a:srgbClr val="48767F"/>
                </a:solidFill>
                <a:effectLst/>
                <a:latin typeface="Arial"/>
                <a:cs typeface="Calibri"/>
              </a:rPr>
              <a:t>Outline </a:t>
            </a:r>
            <a:r>
              <a:rPr lang="en-US" sz="2000" b="1">
                <a:solidFill>
                  <a:srgbClr val="48767F"/>
                </a:solidFill>
                <a:effectLst/>
                <a:latin typeface="Arial"/>
                <a:cs typeface="Calibri"/>
              </a:rPr>
              <a:t>specific steps </a:t>
            </a:r>
            <a:r>
              <a:rPr lang="en-US" sz="2000" b="0">
                <a:solidFill>
                  <a:srgbClr val="48767F"/>
                </a:solidFill>
                <a:effectLst/>
                <a:latin typeface="Arial"/>
                <a:cs typeface="Calibri"/>
              </a:rPr>
              <a:t>and strategic guidance </a:t>
            </a:r>
            <a:r>
              <a:rPr lang="en-US" sz="2000" b="1">
                <a:solidFill>
                  <a:srgbClr val="48767F"/>
                </a:solidFill>
                <a:effectLst/>
                <a:latin typeface="Arial"/>
                <a:cs typeface="Calibri"/>
              </a:rPr>
              <a:t>with assigned responsibilities</a:t>
            </a:r>
            <a:r>
              <a:rPr lang="en-US" sz="2000" b="0">
                <a:solidFill>
                  <a:srgbClr val="48767F"/>
                </a:solidFill>
                <a:effectLst/>
                <a:latin typeface="Arial"/>
                <a:cs typeface="Calibri"/>
              </a:rPr>
              <a:t> </a:t>
            </a:r>
            <a:r>
              <a:rPr lang="en-US" sz="2000">
                <a:solidFill>
                  <a:srgbClr val="48767F"/>
                </a:solidFill>
                <a:latin typeface="Arial"/>
                <a:cs typeface="Calibri"/>
              </a:rPr>
              <a:t>to implement priorities and achieve desired outcomes</a:t>
            </a:r>
            <a:endParaRPr lang="en-US" sz="2000" b="1">
              <a:solidFill>
                <a:srgbClr val="48767F"/>
              </a:solidFill>
              <a:effectLst/>
              <a:latin typeface="Arial"/>
              <a:cs typeface="Calibri"/>
            </a:endParaRPr>
          </a:p>
          <a:p>
            <a:pPr algn="l" rtl="0" fontAlgn="base">
              <a:buFont typeface="Arial" panose="020B0604020202020204" pitchFamily="34" charset="0"/>
              <a:buChar char="•"/>
            </a:pPr>
            <a:r>
              <a:rPr lang="en-US" sz="2000" b="1">
                <a:solidFill>
                  <a:srgbClr val="48767F"/>
                </a:solidFill>
                <a:effectLst/>
                <a:latin typeface="Arial"/>
                <a:cs typeface="Calibri"/>
              </a:rPr>
              <a:t>Communicate expectations</a:t>
            </a:r>
            <a:r>
              <a:rPr lang="en-US" sz="2000" b="0">
                <a:solidFill>
                  <a:srgbClr val="48767F"/>
                </a:solidFill>
                <a:effectLst/>
                <a:latin typeface="Arial"/>
                <a:cs typeface="Calibri"/>
              </a:rPr>
              <a:t> and goals for data efforts across the Government of Canada, re-energizing the work of the 2018 Data Strategy to move past existing plateaus</a:t>
            </a:r>
            <a:endParaRPr lang="en-US" sz="2000" b="0">
              <a:solidFill>
                <a:srgbClr val="48767F"/>
              </a:solidFill>
              <a:effectLst/>
              <a:latin typeface="Arial"/>
              <a:ea typeface="Calibri"/>
              <a:cs typeface="Calibri"/>
            </a:endParaRPr>
          </a:p>
          <a:p>
            <a:pPr algn="l" rtl="0" fontAlgn="base">
              <a:buFont typeface="Arial" panose="020B0604020202020204" pitchFamily="34" charset="0"/>
              <a:buChar char="•"/>
            </a:pPr>
            <a:r>
              <a:rPr lang="en-US" sz="2000" b="1">
                <a:solidFill>
                  <a:srgbClr val="48767F"/>
                </a:solidFill>
                <a:effectLst/>
                <a:latin typeface="Arial"/>
                <a:cs typeface="Calibri"/>
              </a:rPr>
              <a:t>Strategically align</a:t>
            </a:r>
            <a:r>
              <a:rPr lang="en-US" sz="2000" b="0">
                <a:solidFill>
                  <a:srgbClr val="48767F"/>
                </a:solidFill>
                <a:effectLst/>
                <a:latin typeface="Arial"/>
                <a:cs typeface="Calibri"/>
              </a:rPr>
              <a:t> the Data Strategy with the evolving digital and data environment and </a:t>
            </a:r>
            <a:r>
              <a:rPr lang="en-US" sz="2000" b="1">
                <a:solidFill>
                  <a:srgbClr val="48767F"/>
                </a:solidFill>
                <a:effectLst/>
                <a:latin typeface="Arial"/>
                <a:cs typeface="Calibri"/>
              </a:rPr>
              <a:t>existing Government of Canada priorities</a:t>
            </a:r>
            <a:r>
              <a:rPr lang="en-US" sz="2000" b="0">
                <a:solidFill>
                  <a:srgbClr val="48767F"/>
                </a:solidFill>
                <a:effectLst/>
                <a:latin typeface="Arial"/>
                <a:cs typeface="Calibri"/>
              </a:rPr>
              <a:t> more broadly</a:t>
            </a:r>
            <a:endParaRPr lang="en-US" sz="2000" b="0">
              <a:solidFill>
                <a:srgbClr val="48767F"/>
              </a:solidFill>
              <a:effectLst/>
              <a:latin typeface="Arial"/>
              <a:ea typeface="Calibri"/>
              <a:cs typeface="Calibri"/>
            </a:endParaRPr>
          </a:p>
        </p:txBody>
      </p:sp>
      <p:sp>
        <p:nvSpPr>
          <p:cNvPr id="5" name="Slide Number Placeholder 1">
            <a:extLst>
              <a:ext uri="{FF2B5EF4-FFF2-40B4-BE49-F238E27FC236}">
                <a16:creationId xmlns:a16="http://schemas.microsoft.com/office/drawing/2014/main" id="{41B696CB-598D-4FE5-B801-7ABCDE7D0EDE}"/>
              </a:ext>
            </a:extLst>
          </p:cNvPr>
          <p:cNvSpPr>
            <a:spLocks noGrp="1"/>
          </p:cNvSpPr>
          <p:nvPr>
            <p:ph type="sldNum" sz="quarter" idx="12"/>
          </p:nvPr>
        </p:nvSpPr>
        <p:spPr>
          <a:xfrm>
            <a:off x="8820000" y="6480000"/>
            <a:ext cx="2844800" cy="365125"/>
          </a:xfrm>
        </p:spPr>
        <p:txBody>
          <a:bodyPr/>
          <a:lstStyle/>
          <a:p>
            <a:fld id="{32D4B517-E49B-41B6-9DBC-23634E0F1CDC}" type="slidenum">
              <a:rPr lang="en-CA" dirty="0" smtClean="0">
                <a:solidFill>
                  <a:schemeClr val="tx1"/>
                </a:solidFill>
              </a:rPr>
              <a:t>3</a:t>
            </a:fld>
            <a:endParaRPr lang="en-CA">
              <a:solidFill>
                <a:schemeClr val="tx1"/>
              </a:solidFill>
            </a:endParaRPr>
          </a:p>
        </p:txBody>
      </p:sp>
    </p:spTree>
    <p:extLst>
      <p:ext uri="{BB962C8B-B14F-4D97-AF65-F5344CB8AC3E}">
        <p14:creationId xmlns:p14="http://schemas.microsoft.com/office/powerpoint/2010/main" val="2886328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Grp="1" noChangeArrowheads="1"/>
          </p:cNvSpPr>
          <p:nvPr>
            <p:ph type="title" idx="4294967295"/>
          </p:nvPr>
        </p:nvSpPr>
        <p:spPr bwMode="auto">
          <a:xfrm>
            <a:off x="108098" y="265010"/>
            <a:ext cx="9821093"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a:ln>
                  <a:noFill/>
                </a:ln>
                <a:solidFill>
                  <a:srgbClr val="3C2D47"/>
                </a:solidFill>
                <a:effectLst/>
                <a:uLnTx/>
                <a:uFillTx/>
                <a:latin typeface="Arial"/>
                <a:ea typeface="+mn-ea"/>
                <a:cs typeface="Arial"/>
              </a:rPr>
              <a:t>Building off and aligning with ongoing efforts</a:t>
            </a:r>
          </a:p>
        </p:txBody>
      </p:sp>
      <p:pic>
        <p:nvPicPr>
          <p:cNvPr id="14" name="__EngageSlideDescription__" descr="slide description : Building off and aligning with ongoing efforts">
            <a:extLst>
              <a:ext uri="{FF2B5EF4-FFF2-40B4-BE49-F238E27FC236}">
                <a16:creationId xmlns:a16="http://schemas.microsoft.com/office/drawing/2014/main" id="{142A115A-579F-AAAC-7F3A-5168FBD62852}"/>
              </a:ext>
            </a:extLst>
          </p:cNvPr>
          <p:cNvPicPr>
            <a:picLocks/>
          </p:cNvPicPr>
          <p:nvPr/>
        </p:nvPicPr>
        <p:blipFill>
          <a:blip r:embed="rId4"/>
          <a:stretch>
            <a:fillRect/>
          </a:stretch>
        </p:blipFill>
        <p:spPr>
          <a:xfrm>
            <a:off x="108098" y="911341"/>
            <a:ext cx="12700" cy="12700"/>
          </a:xfrm>
          <a:prstGeom prst="rect">
            <a:avLst/>
          </a:prstGeom>
          <a:ln/>
        </p:spPr>
      </p:pic>
      <p:pic>
        <p:nvPicPr>
          <p:cNvPr id="10" name="Picture 9">
            <a:extLst>
              <a:ext uri="{FF2B5EF4-FFF2-40B4-BE49-F238E27FC236}">
                <a16:creationId xmlns:a16="http://schemas.microsoft.com/office/drawing/2014/main" id="{2FB19849-8912-2D29-7869-8FC474412CC5}"/>
              </a:ext>
              <a:ext uri="{C183D7F6-B498-43B3-948B-1728B52AA6E4}">
                <adec:decorative xmlns:adec="http://schemas.microsoft.com/office/drawing/2017/decorative" val="1"/>
              </a:ext>
            </a:extLst>
          </p:cNvPr>
          <p:cNvPicPr>
            <a:picLocks noChangeAspect="1"/>
          </p:cNvPicPr>
          <p:nvPr>
            <p:custDataLst>
              <p:tags r:id="rId1"/>
            </p:custDataLst>
          </p:nvPr>
        </p:nvPicPr>
        <p:blipFill rotWithShape="1">
          <a:blip r:embed="rId5" cstate="hqprint">
            <a:extLst>
              <a:ext uri="{28A0092B-C50C-407E-A947-70E740481C1C}">
                <a14:useLocalDpi xmlns:a14="http://schemas.microsoft.com/office/drawing/2010/main" val="0"/>
              </a:ext>
            </a:extLst>
          </a:blip>
          <a:srcRect t="1" r="8247" b="4299"/>
          <a:stretch/>
        </p:blipFill>
        <p:spPr>
          <a:xfrm>
            <a:off x="0" y="964098"/>
            <a:ext cx="12192000" cy="79612"/>
          </a:xfrm>
          <a:prstGeom prst="rect">
            <a:avLst/>
          </a:prstGeom>
        </p:spPr>
      </p:pic>
      <p:sp>
        <p:nvSpPr>
          <p:cNvPr id="55" name="Content Placeholder 3">
            <a:extLst>
              <a:ext uri="{FF2B5EF4-FFF2-40B4-BE49-F238E27FC236}">
                <a16:creationId xmlns:a16="http://schemas.microsoft.com/office/drawing/2014/main" id="{DB17C8E6-C919-40BE-A10B-46407296EFA6}"/>
              </a:ext>
            </a:extLst>
          </p:cNvPr>
          <p:cNvSpPr txBox="1">
            <a:spLocks/>
          </p:cNvSpPr>
          <p:nvPr/>
        </p:nvSpPr>
        <p:spPr>
          <a:xfrm>
            <a:off x="108098" y="1475212"/>
            <a:ext cx="11708945" cy="91570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2000" b="1">
                <a:solidFill>
                  <a:srgbClr val="45445A"/>
                </a:solidFill>
                <a:latin typeface="Arial"/>
                <a:cs typeface="Arial"/>
              </a:rPr>
              <a:t>The strategy is oriented to complement, build off, and enhance existing work to address public sector needs and challenges </a:t>
            </a:r>
          </a:p>
        </p:txBody>
      </p:sp>
      <p:grpSp>
        <p:nvGrpSpPr>
          <p:cNvPr id="12" name="Group 11" descr="A double ended arrow spans the slide horizontally. Text is located in three columns along the arrow length with headings above the arrow, and description and examples below. &#10;&#10;Left hand column: Heading is Department or Domain with the description of vision, expectations and flexible recommendations for department and domain led action. Examples provided are Departmental Data Strategies and Pan-Canadian Health Data Strategy. &#10;&#10;Centre column: Heading is Enablers/Conveners/Bridgers with the description of vision and recommendations to mature domain/department capacity, solidify networks and support alignment between departments and the enterprise. Examples provided are Mapping the GC Data Landscape and GC data advisory bodies, communities and working groups.&#10;&#10;Right-hand column: Heading is GC Enterprise with the description of vision, recommendations and mechanisms to drive cross-government integration and consistency. Examples provided are the 5th National Action Plan on Open Government and the Ambition for Government in the Digital Age.">
            <a:extLst>
              <a:ext uri="{FF2B5EF4-FFF2-40B4-BE49-F238E27FC236}">
                <a16:creationId xmlns:a16="http://schemas.microsoft.com/office/drawing/2014/main" id="{A9779FF1-FDA1-424C-8B45-5A99CBDA8871}"/>
              </a:ext>
            </a:extLst>
          </p:cNvPr>
          <p:cNvGrpSpPr/>
          <p:nvPr/>
        </p:nvGrpSpPr>
        <p:grpSpPr>
          <a:xfrm>
            <a:off x="120798" y="2581285"/>
            <a:ext cx="11830808" cy="2805562"/>
            <a:chOff x="189168" y="2572466"/>
            <a:chExt cx="11830808" cy="2805562"/>
          </a:xfrm>
        </p:grpSpPr>
        <p:cxnSp>
          <p:nvCxnSpPr>
            <p:cNvPr id="9" name="Straight Arrow Connector 8">
              <a:extLst>
                <a:ext uri="{FF2B5EF4-FFF2-40B4-BE49-F238E27FC236}">
                  <a16:creationId xmlns:a16="http://schemas.microsoft.com/office/drawing/2014/main" id="{4584C9A6-4E17-472E-980E-93303CB84448}"/>
                </a:ext>
              </a:extLst>
            </p:cNvPr>
            <p:cNvCxnSpPr>
              <a:cxnSpLocks/>
            </p:cNvCxnSpPr>
            <p:nvPr/>
          </p:nvCxnSpPr>
          <p:spPr>
            <a:xfrm>
              <a:off x="295349" y="2996277"/>
              <a:ext cx="11472153" cy="22511"/>
            </a:xfrm>
            <a:prstGeom prst="straightConnector1">
              <a:avLst/>
            </a:prstGeom>
            <a:ln w="76200">
              <a:solidFill>
                <a:srgbClr val="48767F"/>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6A52A995-1B67-4664-9000-90AA38EAB5B2}"/>
                </a:ext>
              </a:extLst>
            </p:cNvPr>
            <p:cNvGrpSpPr/>
            <p:nvPr/>
          </p:nvGrpSpPr>
          <p:grpSpPr>
            <a:xfrm>
              <a:off x="189168" y="2572466"/>
              <a:ext cx="3334542" cy="2805562"/>
              <a:chOff x="189168" y="2572466"/>
              <a:chExt cx="3334542" cy="2805562"/>
            </a:xfrm>
          </p:grpSpPr>
          <p:sp>
            <p:nvSpPr>
              <p:cNvPr id="43" name="TextBox 42">
                <a:extLst>
                  <a:ext uri="{FF2B5EF4-FFF2-40B4-BE49-F238E27FC236}">
                    <a16:creationId xmlns:a16="http://schemas.microsoft.com/office/drawing/2014/main" id="{F6E7320E-BC20-4F35-B2E9-AC1908BCC8B5}"/>
                  </a:ext>
                </a:extLst>
              </p:cNvPr>
              <p:cNvSpPr txBox="1"/>
              <p:nvPr/>
            </p:nvSpPr>
            <p:spPr>
              <a:xfrm>
                <a:off x="617140" y="2572466"/>
                <a:ext cx="2827340" cy="369332"/>
              </a:xfrm>
              <a:prstGeom prst="rect">
                <a:avLst/>
              </a:prstGeom>
              <a:noFill/>
            </p:spPr>
            <p:txBody>
              <a:bodyPr wrap="square" rtlCol="0">
                <a:spAutoFit/>
              </a:bodyPr>
              <a:lstStyle/>
              <a:p>
                <a:r>
                  <a:rPr lang="en-CA" b="1">
                    <a:solidFill>
                      <a:srgbClr val="45445A"/>
                    </a:solidFill>
                    <a:latin typeface="Arial" panose="020B0604020202020204" pitchFamily="34" charset="0"/>
                    <a:cs typeface="Arial" panose="020B0604020202020204" pitchFamily="34" charset="0"/>
                  </a:rPr>
                  <a:t>Department or Domain</a:t>
                </a:r>
                <a:endParaRPr lang="en-US" b="1">
                  <a:solidFill>
                    <a:srgbClr val="45445A"/>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D51B97F-429B-47E3-B658-216857E58602}"/>
                  </a:ext>
                </a:extLst>
              </p:cNvPr>
              <p:cNvSpPr/>
              <p:nvPr/>
            </p:nvSpPr>
            <p:spPr>
              <a:xfrm>
                <a:off x="569718" y="3200225"/>
                <a:ext cx="2669870" cy="954107"/>
              </a:xfrm>
              <a:prstGeom prst="rect">
                <a:avLst/>
              </a:prstGeom>
            </p:spPr>
            <p:txBody>
              <a:bodyPr wrap="square" lIns="91440" tIns="45720" rIns="91440" bIns="45720" anchor="t">
                <a:spAutoFit/>
              </a:bodyPr>
              <a:lstStyle/>
              <a:p>
                <a:pPr algn="ctr"/>
                <a:r>
                  <a:rPr lang="en-CA" sz="1400">
                    <a:solidFill>
                      <a:srgbClr val="3C2C46"/>
                    </a:solidFill>
                    <a:latin typeface="Arial"/>
                    <a:cs typeface="Arial"/>
                  </a:rPr>
                  <a:t>Vision, expectations and flexible recommendations for department and domain led action</a:t>
                </a:r>
                <a:endParaRPr lang="en-CA" sz="1400" strike="sngStrike">
                  <a:solidFill>
                    <a:srgbClr val="FF0000"/>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F588B263-BF42-46D1-B4BB-A5290A196194}"/>
                  </a:ext>
                </a:extLst>
              </p:cNvPr>
              <p:cNvSpPr txBox="1"/>
              <p:nvPr/>
            </p:nvSpPr>
            <p:spPr>
              <a:xfrm>
                <a:off x="189168" y="4633698"/>
                <a:ext cx="1471708" cy="738664"/>
              </a:xfrm>
              <a:prstGeom prst="rect">
                <a:avLst/>
              </a:prstGeom>
              <a:noFill/>
            </p:spPr>
            <p:txBody>
              <a:bodyPr wrap="square">
                <a:spAutoFit/>
              </a:bodyPr>
              <a:lstStyle/>
              <a:p>
                <a:pPr algn="ctr"/>
                <a:r>
                  <a:rPr lang="en-US" sz="1400" b="1">
                    <a:solidFill>
                      <a:srgbClr val="48767F"/>
                    </a:solidFill>
                    <a:latin typeface="Arial"/>
                    <a:cs typeface="Arial"/>
                  </a:rPr>
                  <a:t>Departmental Data Strategies</a:t>
                </a:r>
              </a:p>
            </p:txBody>
          </p:sp>
          <p:sp>
            <p:nvSpPr>
              <p:cNvPr id="34" name="TextBox 33">
                <a:extLst>
                  <a:ext uri="{FF2B5EF4-FFF2-40B4-BE49-F238E27FC236}">
                    <a16:creationId xmlns:a16="http://schemas.microsoft.com/office/drawing/2014/main" id="{A3CEEF7D-2A30-44FE-9834-F5932860DD0D}"/>
                  </a:ext>
                </a:extLst>
              </p:cNvPr>
              <p:cNvSpPr txBox="1"/>
              <p:nvPr/>
            </p:nvSpPr>
            <p:spPr>
              <a:xfrm>
                <a:off x="2140948" y="4639364"/>
                <a:ext cx="1382762" cy="738664"/>
              </a:xfrm>
              <a:prstGeom prst="rect">
                <a:avLst/>
              </a:prstGeom>
              <a:noFill/>
            </p:spPr>
            <p:txBody>
              <a:bodyPr wrap="square" lIns="91440" tIns="45720" rIns="91440" bIns="45720" anchor="t">
                <a:spAutoFit/>
              </a:bodyPr>
              <a:lstStyle/>
              <a:p>
                <a:pPr algn="ctr"/>
                <a:r>
                  <a:rPr lang="en-US" sz="1400" b="1">
                    <a:solidFill>
                      <a:srgbClr val="48767F"/>
                    </a:solidFill>
                    <a:latin typeface="Arial"/>
                    <a:cs typeface="Arial"/>
                  </a:rPr>
                  <a:t>Pan-Canadian Health Data Strategy </a:t>
                </a:r>
                <a:endParaRPr lang="en-US" sz="1400" b="1">
                  <a:solidFill>
                    <a:srgbClr val="48767F"/>
                  </a:solidFill>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E7B60CA7-434C-4B2A-B65A-CCE8F7D28469}"/>
                </a:ext>
              </a:extLst>
            </p:cNvPr>
            <p:cNvGrpSpPr/>
            <p:nvPr/>
          </p:nvGrpSpPr>
          <p:grpSpPr>
            <a:xfrm>
              <a:off x="4094258" y="2572466"/>
              <a:ext cx="4074181" cy="2799896"/>
              <a:chOff x="4094258" y="2572466"/>
              <a:chExt cx="4074181" cy="2799896"/>
            </a:xfrm>
          </p:grpSpPr>
          <p:sp>
            <p:nvSpPr>
              <p:cNvPr id="50" name="TextBox 49">
                <a:extLst>
                  <a:ext uri="{FF2B5EF4-FFF2-40B4-BE49-F238E27FC236}">
                    <a16:creationId xmlns:a16="http://schemas.microsoft.com/office/drawing/2014/main" id="{C4008DB2-7698-45A3-80D6-F5273F3D7A4E}"/>
                  </a:ext>
                </a:extLst>
              </p:cNvPr>
              <p:cNvSpPr txBox="1"/>
              <p:nvPr/>
            </p:nvSpPr>
            <p:spPr>
              <a:xfrm>
                <a:off x="4257849" y="2572466"/>
                <a:ext cx="3410352" cy="369332"/>
              </a:xfrm>
              <a:prstGeom prst="rect">
                <a:avLst/>
              </a:prstGeom>
              <a:noFill/>
            </p:spPr>
            <p:txBody>
              <a:bodyPr wrap="square" rtlCol="0">
                <a:spAutoFit/>
              </a:bodyPr>
              <a:lstStyle/>
              <a:p>
                <a:pPr algn="ctr"/>
                <a:r>
                  <a:rPr lang="en-CA" b="1">
                    <a:solidFill>
                      <a:srgbClr val="45445A"/>
                    </a:solidFill>
                    <a:latin typeface="Arial" panose="020B0604020202020204" pitchFamily="34" charset="0"/>
                    <a:cs typeface="Arial" panose="020B0604020202020204" pitchFamily="34" charset="0"/>
                  </a:rPr>
                  <a:t>Enablers/Conveners/Bridgers</a:t>
                </a:r>
              </a:p>
            </p:txBody>
          </p:sp>
          <p:sp>
            <p:nvSpPr>
              <p:cNvPr id="52" name="Rectangle 51">
                <a:extLst>
                  <a:ext uri="{FF2B5EF4-FFF2-40B4-BE49-F238E27FC236}">
                    <a16:creationId xmlns:a16="http://schemas.microsoft.com/office/drawing/2014/main" id="{C0FBC163-E92B-4211-B008-B7A072B8EA6C}"/>
                  </a:ext>
                </a:extLst>
              </p:cNvPr>
              <p:cNvSpPr/>
              <p:nvPr/>
            </p:nvSpPr>
            <p:spPr>
              <a:xfrm>
                <a:off x="4322056" y="3200225"/>
                <a:ext cx="3417767" cy="954107"/>
              </a:xfrm>
              <a:prstGeom prst="rect">
                <a:avLst/>
              </a:prstGeom>
            </p:spPr>
            <p:txBody>
              <a:bodyPr wrap="square" lIns="91440" tIns="45720" rIns="91440" bIns="45720" anchor="t">
                <a:spAutoFit/>
              </a:bodyPr>
              <a:lstStyle/>
              <a:p>
                <a:pPr algn="ctr"/>
                <a:r>
                  <a:rPr lang="en-CA" sz="1400">
                    <a:solidFill>
                      <a:srgbClr val="3C2C46"/>
                    </a:solidFill>
                    <a:latin typeface="Arial"/>
                    <a:cs typeface="Arial"/>
                  </a:rPr>
                  <a:t>Vision and recommendations to mature domain/department capacity, solidify networks and support alignment between departments and the enterprise </a:t>
                </a:r>
                <a:endParaRPr lang="en-CA" sz="1400">
                  <a:solidFill>
                    <a:srgbClr val="3C2C46"/>
                  </a:solidFill>
                  <a:latin typeface="Arial" panose="020B0604020202020204" pitchFamily="34" charset="0"/>
                  <a:cs typeface="Arial" panose="020B0604020202020204" pitchFamily="34" charset="0"/>
                </a:endParaRPr>
              </a:p>
            </p:txBody>
          </p:sp>
          <p:cxnSp>
            <p:nvCxnSpPr>
              <p:cNvPr id="56" name="Straight Connector 55">
                <a:extLst>
                  <a:ext uri="{FF2B5EF4-FFF2-40B4-BE49-F238E27FC236}">
                    <a16:creationId xmlns:a16="http://schemas.microsoft.com/office/drawing/2014/main" id="{B7A91AB4-E6CA-469A-9B82-4BC159C2897D}"/>
                  </a:ext>
                </a:extLst>
              </p:cNvPr>
              <p:cNvCxnSpPr>
                <a:cxnSpLocks/>
                <a:stCxn id="52" idx="2"/>
                <a:endCxn id="28" idx="0"/>
              </p:cNvCxnSpPr>
              <p:nvPr/>
            </p:nvCxnSpPr>
            <p:spPr>
              <a:xfrm flipH="1">
                <a:off x="4914749" y="4154332"/>
                <a:ext cx="1116191" cy="4793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6EF18B3-8CB8-4F79-B742-20F44AB5E3DE}"/>
                  </a:ext>
                </a:extLst>
              </p:cNvPr>
              <p:cNvCxnSpPr>
                <a:cxnSpLocks/>
                <a:stCxn id="52" idx="2"/>
                <a:endCxn id="45" idx="0"/>
              </p:cNvCxnSpPr>
              <p:nvPr/>
            </p:nvCxnSpPr>
            <p:spPr>
              <a:xfrm>
                <a:off x="6030940" y="4154332"/>
                <a:ext cx="1083953" cy="4793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C53B63E-B898-4C4D-ABA3-44CCE28AEAE8}"/>
                  </a:ext>
                </a:extLst>
              </p:cNvPr>
              <p:cNvSpPr txBox="1"/>
              <p:nvPr/>
            </p:nvSpPr>
            <p:spPr>
              <a:xfrm>
                <a:off x="4094258" y="4633698"/>
                <a:ext cx="164098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rgbClr val="48767F"/>
                    </a:solidFill>
                    <a:latin typeface="Arial"/>
                    <a:cs typeface="Arial"/>
                  </a:rPr>
                  <a:t>Mapping the GC Data Landscape </a:t>
                </a:r>
              </a:p>
            </p:txBody>
          </p:sp>
          <p:sp>
            <p:nvSpPr>
              <p:cNvPr id="45" name="TextBox 44">
                <a:extLst>
                  <a:ext uri="{FF2B5EF4-FFF2-40B4-BE49-F238E27FC236}">
                    <a16:creationId xmlns:a16="http://schemas.microsoft.com/office/drawing/2014/main" id="{A294971D-7673-4DAD-BE28-9CE0C180ED2D}"/>
                  </a:ext>
                </a:extLst>
              </p:cNvPr>
              <p:cNvSpPr txBox="1"/>
              <p:nvPr/>
            </p:nvSpPr>
            <p:spPr>
              <a:xfrm>
                <a:off x="6061347" y="4633698"/>
                <a:ext cx="2107092" cy="738664"/>
              </a:xfrm>
              <a:prstGeom prst="rect">
                <a:avLst/>
              </a:prstGeom>
              <a:noFill/>
            </p:spPr>
            <p:txBody>
              <a:bodyPr wrap="square" lIns="91440" tIns="45720" rIns="91440" bIns="45720" anchor="t">
                <a:spAutoFit/>
              </a:bodyPr>
              <a:lstStyle/>
              <a:p>
                <a:pPr algn="ctr"/>
                <a:r>
                  <a:rPr lang="en-US" sz="1400" b="1">
                    <a:solidFill>
                      <a:srgbClr val="48767F"/>
                    </a:solidFill>
                    <a:latin typeface="Arial"/>
                    <a:cs typeface="Arial"/>
                  </a:rPr>
                  <a:t>GC data advisory bodies, communities and working groups</a:t>
                </a:r>
              </a:p>
            </p:txBody>
          </p:sp>
        </p:grpSp>
        <p:sp>
          <p:nvSpPr>
            <p:cNvPr id="16" name="TextBox 15">
              <a:extLst>
                <a:ext uri="{FF2B5EF4-FFF2-40B4-BE49-F238E27FC236}">
                  <a16:creationId xmlns:a16="http://schemas.microsoft.com/office/drawing/2014/main" id="{21D6DFCE-D403-4169-A75C-984B9120E46E}"/>
                </a:ext>
              </a:extLst>
            </p:cNvPr>
            <p:cNvSpPr txBox="1"/>
            <p:nvPr/>
          </p:nvSpPr>
          <p:spPr>
            <a:xfrm>
              <a:off x="9096115" y="2572466"/>
              <a:ext cx="2360152" cy="369332"/>
            </a:xfrm>
            <a:prstGeom prst="rect">
              <a:avLst/>
            </a:prstGeom>
            <a:noFill/>
          </p:spPr>
          <p:txBody>
            <a:bodyPr wrap="square" rtlCol="0">
              <a:spAutoFit/>
            </a:bodyPr>
            <a:lstStyle/>
            <a:p>
              <a:r>
                <a:rPr lang="en-CA" b="1">
                  <a:solidFill>
                    <a:srgbClr val="45445A"/>
                  </a:solidFill>
                  <a:latin typeface="Arial" panose="020B0604020202020204" pitchFamily="34" charset="0"/>
                  <a:cs typeface="Arial" panose="020B0604020202020204" pitchFamily="34" charset="0"/>
                </a:rPr>
                <a:t>GC Enterprise</a:t>
              </a:r>
              <a:endParaRPr lang="en-US" b="1">
                <a:solidFill>
                  <a:srgbClr val="45445A"/>
                </a:solidFill>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4F340818-E5D2-4B8C-A95D-51FF0F379134}"/>
                </a:ext>
              </a:extLst>
            </p:cNvPr>
            <p:cNvSpPr/>
            <p:nvPr/>
          </p:nvSpPr>
          <p:spPr>
            <a:xfrm>
              <a:off x="8513334" y="3200225"/>
              <a:ext cx="3144557" cy="954107"/>
            </a:xfrm>
            <a:prstGeom prst="rect">
              <a:avLst/>
            </a:prstGeom>
          </p:spPr>
          <p:txBody>
            <a:bodyPr wrap="square" lIns="91440" tIns="45720" rIns="91440" bIns="45720" anchor="t">
              <a:spAutoFit/>
            </a:bodyPr>
            <a:lstStyle/>
            <a:p>
              <a:pPr algn="ctr"/>
              <a:r>
                <a:rPr lang="en-CA" sz="1400">
                  <a:solidFill>
                    <a:srgbClr val="3C2C46"/>
                  </a:solidFill>
                  <a:latin typeface="Arial"/>
                  <a:cs typeface="Arial"/>
                </a:rPr>
                <a:t>Vision, recommendations and mechanisms to drive cross-government integration and consistency</a:t>
              </a:r>
            </a:p>
          </p:txBody>
        </p:sp>
        <p:sp>
          <p:nvSpPr>
            <p:cNvPr id="2" name="Content Placeholder 2">
              <a:extLst>
                <a:ext uri="{FF2B5EF4-FFF2-40B4-BE49-F238E27FC236}">
                  <a16:creationId xmlns:a16="http://schemas.microsoft.com/office/drawing/2014/main" id="{698B48FF-328F-80C4-A7B8-5BA51DCBFDE2}"/>
                </a:ext>
              </a:extLst>
            </p:cNvPr>
            <p:cNvSpPr txBox="1">
              <a:spLocks/>
            </p:cNvSpPr>
            <p:nvPr/>
          </p:nvSpPr>
          <p:spPr>
            <a:xfrm>
              <a:off x="8096140" y="4633698"/>
              <a:ext cx="1999950" cy="67403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CA" sz="1400" b="1">
                  <a:solidFill>
                    <a:srgbClr val="48767F"/>
                  </a:solidFill>
                  <a:latin typeface="Arial"/>
                  <a:cs typeface="Arial"/>
                </a:rPr>
                <a:t>5th National Action Plan on Open Government</a:t>
              </a:r>
              <a:endParaRPr lang="en-CA" sz="1400">
                <a:ea typeface="+mn-lt"/>
                <a:cs typeface="+mn-lt"/>
              </a:endParaRPr>
            </a:p>
          </p:txBody>
        </p:sp>
        <p:sp>
          <p:nvSpPr>
            <p:cNvPr id="27" name="Content Placeholder 2748">
              <a:extLst>
                <a:ext uri="{FF2B5EF4-FFF2-40B4-BE49-F238E27FC236}">
                  <a16:creationId xmlns:a16="http://schemas.microsoft.com/office/drawing/2014/main" id="{082A4905-30D4-494F-B51B-653BE475D1CE}"/>
                </a:ext>
              </a:extLst>
            </p:cNvPr>
            <p:cNvSpPr txBox="1">
              <a:spLocks/>
            </p:cNvSpPr>
            <p:nvPr/>
          </p:nvSpPr>
          <p:spPr>
            <a:xfrm>
              <a:off x="10247636" y="4643753"/>
              <a:ext cx="1772340" cy="67403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buNone/>
              </a:pPr>
              <a:r>
                <a:rPr lang="en-CA" sz="1400" b="1">
                  <a:solidFill>
                    <a:srgbClr val="48767F"/>
                  </a:solidFill>
                  <a:latin typeface="Arial"/>
                  <a:cs typeface="Arial"/>
                </a:rPr>
                <a:t>Ambition for Government in the Digital Age</a:t>
              </a:r>
              <a:endParaRPr lang="en-US" sz="1200">
                <a:solidFill>
                  <a:srgbClr val="48767F"/>
                </a:solidFill>
                <a:latin typeface="Calibri"/>
                <a:cs typeface="Calibri"/>
              </a:endParaRPr>
            </a:p>
          </p:txBody>
        </p:sp>
      </p:grpSp>
      <p:cxnSp>
        <p:nvCxnSpPr>
          <p:cNvPr id="11" name="Straight Connector 10">
            <a:extLst>
              <a:ext uri="{FF2B5EF4-FFF2-40B4-BE49-F238E27FC236}">
                <a16:creationId xmlns:a16="http://schemas.microsoft.com/office/drawing/2014/main" id="{82279613-8551-1C27-4AF8-ABCC7C1B806E}"/>
              </a:ext>
              <a:ext uri="{C183D7F6-B498-43B3-948B-1728B52AA6E4}">
                <adec:decorative xmlns:adec="http://schemas.microsoft.com/office/drawing/2017/decorative" val="1"/>
              </a:ext>
            </a:extLst>
          </p:cNvPr>
          <p:cNvCxnSpPr>
            <a:cxnSpLocks/>
            <a:stCxn id="53" idx="2"/>
            <a:endCxn id="2" idx="0"/>
          </p:cNvCxnSpPr>
          <p:nvPr/>
        </p:nvCxnSpPr>
        <p:spPr>
          <a:xfrm flipH="1">
            <a:off x="9027745" y="4163151"/>
            <a:ext cx="989498" cy="4793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A5E4F49-B966-8D1F-4518-7D7291F76D23}"/>
              </a:ext>
              <a:ext uri="{C183D7F6-B498-43B3-948B-1728B52AA6E4}">
                <adec:decorative xmlns:adec="http://schemas.microsoft.com/office/drawing/2017/decorative" val="1"/>
              </a:ext>
            </a:extLst>
          </p:cNvPr>
          <p:cNvCxnSpPr>
            <a:cxnSpLocks/>
            <a:stCxn id="53" idx="2"/>
            <a:endCxn id="27" idx="0"/>
          </p:cNvCxnSpPr>
          <p:nvPr/>
        </p:nvCxnSpPr>
        <p:spPr>
          <a:xfrm>
            <a:off x="10017243" y="4163151"/>
            <a:ext cx="1048193" cy="489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32EBF27-0829-120A-837C-33472855EE43}"/>
              </a:ext>
              <a:ext uri="{C183D7F6-B498-43B3-948B-1728B52AA6E4}">
                <adec:decorative xmlns:adec="http://schemas.microsoft.com/office/drawing/2017/decorative" val="1"/>
              </a:ext>
            </a:extLst>
          </p:cNvPr>
          <p:cNvCxnSpPr>
            <a:cxnSpLocks/>
            <a:stCxn id="5" idx="2"/>
            <a:endCxn id="35" idx="0"/>
          </p:cNvCxnSpPr>
          <p:nvPr/>
        </p:nvCxnSpPr>
        <p:spPr>
          <a:xfrm flipH="1">
            <a:off x="856652" y="4163151"/>
            <a:ext cx="979631" cy="4793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9CA768-E2CC-134C-2AAC-6DE3846484E9}"/>
              </a:ext>
              <a:ext uri="{C183D7F6-B498-43B3-948B-1728B52AA6E4}">
                <adec:decorative xmlns:adec="http://schemas.microsoft.com/office/drawing/2017/decorative" val="1"/>
              </a:ext>
            </a:extLst>
          </p:cNvPr>
          <p:cNvCxnSpPr>
            <a:cxnSpLocks/>
            <a:stCxn id="5" idx="2"/>
            <a:endCxn id="34" idx="0"/>
          </p:cNvCxnSpPr>
          <p:nvPr/>
        </p:nvCxnSpPr>
        <p:spPr>
          <a:xfrm>
            <a:off x="1836283" y="4163151"/>
            <a:ext cx="927676" cy="485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AFCDC96C-375E-4C9A-9A76-5A33B22068D5}"/>
              </a:ext>
            </a:extLst>
          </p:cNvPr>
          <p:cNvSpPr>
            <a:spLocks noGrp="1"/>
          </p:cNvSpPr>
          <p:nvPr>
            <p:ph type="sldNum" sz="quarter" idx="12"/>
          </p:nvPr>
        </p:nvSpPr>
        <p:spPr>
          <a:xfrm>
            <a:off x="8820000" y="6480000"/>
            <a:ext cx="2743200" cy="365125"/>
          </a:xfrm>
        </p:spPr>
        <p:txBody>
          <a:bodyPr/>
          <a:lstStyle/>
          <a:p>
            <a:fld id="{E33111D1-E0A1-42EF-B773-3AE49CDE53A6}" type="slidenum">
              <a:rPr lang="en-US" smtClean="0">
                <a:solidFill>
                  <a:schemeClr val="tx1"/>
                </a:solidFill>
              </a:rPr>
              <a:t>4</a:t>
            </a:fld>
            <a:endParaRPr lang="en-US">
              <a:solidFill>
                <a:schemeClr val="tx1"/>
              </a:solidFill>
            </a:endParaRPr>
          </a:p>
        </p:txBody>
      </p:sp>
    </p:spTree>
    <p:extLst>
      <p:ext uri="{BB962C8B-B14F-4D97-AF65-F5344CB8AC3E}">
        <p14:creationId xmlns:p14="http://schemas.microsoft.com/office/powerpoint/2010/main" val="2405873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5">
            <a:extLst>
              <a:ext uri="{FF2B5EF4-FFF2-40B4-BE49-F238E27FC236}">
                <a16:creationId xmlns:a16="http://schemas.microsoft.com/office/drawing/2014/main" id="{2BFD1308-B8DB-49D5-8854-B8E445619141}"/>
              </a:ext>
            </a:extLst>
          </p:cNvPr>
          <p:cNvSpPr>
            <a:spLocks noGrp="1" noChangeArrowheads="1"/>
          </p:cNvSpPr>
          <p:nvPr>
            <p:ph type="title" idx="4294967295"/>
          </p:nvPr>
        </p:nvSpPr>
        <p:spPr bwMode="auto">
          <a:xfrm>
            <a:off x="217554" y="265010"/>
            <a:ext cx="1054675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00000"/>
              </a:lnSpc>
              <a:spcBef>
                <a:spcPts val="0"/>
              </a:spcBef>
              <a:defRPr/>
            </a:pPr>
            <a:r>
              <a:rPr lang="en-CA" sz="3600">
                <a:solidFill>
                  <a:srgbClr val="3C2D47"/>
                </a:solidFill>
                <a:latin typeface="Arial"/>
                <a:ea typeface="+mn-ea"/>
                <a:cs typeface="Arial"/>
              </a:rPr>
              <a:t>Strategy vision and framework</a:t>
            </a:r>
            <a:endParaRPr lang="en-US" sz="3600">
              <a:solidFill>
                <a:srgbClr val="3C2D47"/>
              </a:solidFill>
              <a:ea typeface="+mn-ea"/>
            </a:endParaRPr>
          </a:p>
        </p:txBody>
      </p:sp>
      <p:pic>
        <p:nvPicPr>
          <p:cNvPr id="6" name="__EngageSlideDescription__" descr="slide description : Strategy vision and framework">
            <a:extLst>
              <a:ext uri="{FF2B5EF4-FFF2-40B4-BE49-F238E27FC236}">
                <a16:creationId xmlns:a16="http://schemas.microsoft.com/office/drawing/2014/main" id="{E9ED73C5-EE77-2DFE-E582-A91498BFC456}"/>
              </a:ext>
            </a:extLst>
          </p:cNvPr>
          <p:cNvPicPr>
            <a:picLocks/>
          </p:cNvPicPr>
          <p:nvPr/>
        </p:nvPicPr>
        <p:blipFill>
          <a:blip r:embed="rId4"/>
          <a:stretch>
            <a:fillRect/>
          </a:stretch>
        </p:blipFill>
        <p:spPr>
          <a:xfrm>
            <a:off x="217554" y="911341"/>
            <a:ext cx="12700" cy="12700"/>
          </a:xfrm>
          <a:prstGeom prst="rect">
            <a:avLst/>
          </a:prstGeom>
          <a:ln/>
        </p:spPr>
      </p:pic>
      <p:sp>
        <p:nvSpPr>
          <p:cNvPr id="7" name="Content Placeholder 2">
            <a:extLst>
              <a:ext uri="{FF2B5EF4-FFF2-40B4-BE49-F238E27FC236}">
                <a16:creationId xmlns:a16="http://schemas.microsoft.com/office/drawing/2014/main" id="{5078F0A1-FE3C-F71E-BC86-617E7E77E2F6}"/>
              </a:ext>
            </a:extLst>
          </p:cNvPr>
          <p:cNvSpPr>
            <a:spLocks noGrp="1"/>
          </p:cNvSpPr>
          <p:nvPr/>
        </p:nvSpPr>
        <p:spPr>
          <a:xfrm>
            <a:off x="217554" y="1430681"/>
            <a:ext cx="4553236" cy="487665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fontAlgn="base">
              <a:buNone/>
            </a:pPr>
            <a:r>
              <a:rPr lang="en-US" b="1" i="0" u="none" strike="noStrike">
                <a:solidFill>
                  <a:srgbClr val="45445A"/>
                </a:solidFill>
                <a:effectLst/>
                <a:latin typeface="Arial" panose="020B0604020202020204" pitchFamily="34" charset="0"/>
              </a:rPr>
              <a:t>Vision: </a:t>
            </a:r>
            <a:r>
              <a:rPr lang="en-US" b="0" i="0">
                <a:solidFill>
                  <a:srgbClr val="000000"/>
                </a:solidFill>
                <a:effectLst/>
                <a:latin typeface="Arial" panose="020B0604020202020204" pitchFamily="34" charset="0"/>
              </a:rPr>
              <a:t>​</a:t>
            </a:r>
            <a:endParaRPr lang="en-US">
              <a:solidFill>
                <a:srgbClr val="000000"/>
              </a:solidFill>
              <a:latin typeface="Segoe UI" panose="020B0502040204020203" pitchFamily="34" charset="0"/>
            </a:endParaRPr>
          </a:p>
          <a:p>
            <a:pPr marL="0" indent="0" algn="l" rtl="0" fontAlgn="base">
              <a:buNone/>
            </a:pPr>
            <a:r>
              <a:rPr lang="en-US" sz="2400" b="0" i="0" u="none" strike="noStrike">
                <a:solidFill>
                  <a:srgbClr val="45445A"/>
                </a:solidFill>
                <a:effectLst/>
                <a:latin typeface="Arial" panose="020B0604020202020204" pitchFamily="34" charset="0"/>
              </a:rPr>
              <a:t>This strategy builds the foundation for data-driven results and outcomes</a:t>
            </a:r>
            <a:endParaRPr lang="en-US" sz="2400" b="0" i="0">
              <a:solidFill>
                <a:srgbClr val="000000"/>
              </a:solidFill>
              <a:effectLst/>
              <a:latin typeface="Segoe UI" panose="020B0502040204020203" pitchFamily="34" charset="0"/>
            </a:endParaRPr>
          </a:p>
        </p:txBody>
      </p:sp>
      <p:pic>
        <p:nvPicPr>
          <p:cNvPr id="4" name="Picture 5" descr="Data strategy framework for the federal public service ​&#10;&#10;​&#10;&#10;A large image with three horizontal rows.​&#10;&#10;​&#10;&#10;The top row is divided into two halves.​&#10;&#10;​&#10;&#10;The left half presents a circular graphic with six equal sections. Each section features one of the six guiding principles of the data strategy framework:​&#10;&#10;Purposeful​&#10;&#10;Client-centered​&#10;&#10;Trusted​&#10;&#10;Ethical​&#10;&#10;Open​&#10;&#10;Enabling​&#10;&#10;​&#10;&#10;The right half is a list of the desired outcomes:​&#10;&#10;Effective, equitable, ethical and inclusive services, programs and policy​&#10;&#10;Trusted and accountable government​&#10;&#10;Greater public value from data​&#10;&#10;Enhanced evidence-informed decision-making​&#10;&#10;Support for Indigenous data sovereignty​&#10;&#10;​&#10;&#10;Below the framework is a layer entitled Data as an Asset, defined as: Data is fully integrated into how outcomes are delivered to Canadians and valued like any other critical asset.​&#10;&#10;​&#10;&#10;The bottom row represents the foundation and includes the following pillars:​&#10;&#10;Talent – The government has the talent and capacity it needs to leverage data to inform its decisions.​&#10;&#10;Governance – Governance is effective and ensures that data is managed horizontally and holistically as a strategic asset.​&#10;&#10;Processes and tools – Processes and digital infrastructure enable secure cross-governmental integration and the use of data for the benefit of Canadians.​&#10;&#10;​&#10;&#10;On the left, a box titled Culture, Communication and Change management spans the length of the Data as an Asset and Foundation layers.​">
            <a:extLst>
              <a:ext uri="{FF2B5EF4-FFF2-40B4-BE49-F238E27FC236}">
                <a16:creationId xmlns:a16="http://schemas.microsoft.com/office/drawing/2014/main" id="{D2C08824-ED31-D7BB-C6CB-CEA7AB333D01}"/>
              </a:ext>
            </a:extLst>
          </p:cNvPr>
          <p:cNvPicPr>
            <a:picLocks noChangeAspect="1"/>
          </p:cNvPicPr>
          <p:nvPr/>
        </p:nvPicPr>
        <p:blipFill rotWithShape="1">
          <a:blip r:embed="rId5"/>
          <a:srcRect t="216" b="216"/>
          <a:stretch/>
        </p:blipFill>
        <p:spPr>
          <a:xfrm>
            <a:off x="4445443" y="1301225"/>
            <a:ext cx="6761018" cy="5178775"/>
          </a:xfrm>
          <a:prstGeom prst="rect">
            <a:avLst/>
          </a:prstGeom>
        </p:spPr>
      </p:pic>
      <p:pic>
        <p:nvPicPr>
          <p:cNvPr id="2" name="Picture 1">
            <a:extLst>
              <a:ext uri="{FF2B5EF4-FFF2-40B4-BE49-F238E27FC236}">
                <a16:creationId xmlns:a16="http://schemas.microsoft.com/office/drawing/2014/main" id="{EE755DF9-B141-F8EF-89B9-5169D6142E38}"/>
              </a:ext>
              <a:ext uri="{C183D7F6-B498-43B3-948B-1728B52AA6E4}">
                <adec:decorative xmlns:adec="http://schemas.microsoft.com/office/drawing/2017/decorative" val="1"/>
              </a:ext>
            </a:extLst>
          </p:cNvPr>
          <p:cNvPicPr>
            <a:picLocks noChangeAspect="1"/>
          </p:cNvPicPr>
          <p:nvPr>
            <p:custDataLst>
              <p:tags r:id="rId1"/>
            </p:custDataLst>
          </p:nvPr>
        </p:nvPicPr>
        <p:blipFill rotWithShape="1">
          <a:blip r:embed="rId6" cstate="hqprint">
            <a:extLst>
              <a:ext uri="{28A0092B-C50C-407E-A947-70E740481C1C}">
                <a14:useLocalDpi xmlns:a14="http://schemas.microsoft.com/office/drawing/2010/main" val="0"/>
              </a:ext>
            </a:extLst>
          </a:blip>
          <a:srcRect t="1" r="8247" b="4299"/>
          <a:stretch/>
        </p:blipFill>
        <p:spPr>
          <a:xfrm>
            <a:off x="0" y="964098"/>
            <a:ext cx="12192000" cy="79612"/>
          </a:xfrm>
          <a:prstGeom prst="rect">
            <a:avLst/>
          </a:prstGeom>
        </p:spPr>
      </p:pic>
      <p:sp>
        <p:nvSpPr>
          <p:cNvPr id="5" name="Slide Number Placeholder 1">
            <a:extLst>
              <a:ext uri="{FF2B5EF4-FFF2-40B4-BE49-F238E27FC236}">
                <a16:creationId xmlns:a16="http://schemas.microsoft.com/office/drawing/2014/main" id="{41B696CB-598D-4FE5-B801-7ABCDE7D0EDE}"/>
              </a:ext>
            </a:extLst>
          </p:cNvPr>
          <p:cNvSpPr>
            <a:spLocks noGrp="1"/>
          </p:cNvSpPr>
          <p:nvPr>
            <p:ph type="sldNum" sz="quarter" idx="12"/>
          </p:nvPr>
        </p:nvSpPr>
        <p:spPr>
          <a:xfrm>
            <a:off x="8820000" y="6480000"/>
            <a:ext cx="2844800" cy="365125"/>
          </a:xfrm>
        </p:spPr>
        <p:txBody>
          <a:bodyPr/>
          <a:lstStyle/>
          <a:p>
            <a:fld id="{32D4B517-E49B-41B6-9DBC-23634E0F1CDC}" type="slidenum">
              <a:rPr lang="en-CA" dirty="0" smtClean="0">
                <a:solidFill>
                  <a:schemeClr val="tx1"/>
                </a:solidFill>
              </a:rPr>
              <a:t>5</a:t>
            </a:fld>
            <a:endParaRPr lang="en-CA">
              <a:solidFill>
                <a:schemeClr val="tx1"/>
              </a:solidFill>
            </a:endParaRPr>
          </a:p>
        </p:txBody>
      </p:sp>
    </p:spTree>
    <p:extLst>
      <p:ext uri="{BB962C8B-B14F-4D97-AF65-F5344CB8AC3E}">
        <p14:creationId xmlns:p14="http://schemas.microsoft.com/office/powerpoint/2010/main" val="286551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5">
            <a:extLst>
              <a:ext uri="{FF2B5EF4-FFF2-40B4-BE49-F238E27FC236}">
                <a16:creationId xmlns:a16="http://schemas.microsoft.com/office/drawing/2014/main" id="{2BFD1308-B8DB-49D5-8854-B8E445619141}"/>
              </a:ext>
            </a:extLst>
          </p:cNvPr>
          <p:cNvSpPr>
            <a:spLocks noGrp="1" noChangeArrowheads="1"/>
          </p:cNvSpPr>
          <p:nvPr>
            <p:ph type="title" idx="4294967295"/>
          </p:nvPr>
        </p:nvSpPr>
        <p:spPr bwMode="auto">
          <a:xfrm>
            <a:off x="217554" y="265010"/>
            <a:ext cx="1054675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00000"/>
              </a:lnSpc>
              <a:spcBef>
                <a:spcPts val="0"/>
              </a:spcBef>
              <a:defRPr/>
            </a:pPr>
            <a:r>
              <a:rPr lang="en-CA" sz="3600">
                <a:solidFill>
                  <a:srgbClr val="3C2D47"/>
                </a:solidFill>
                <a:latin typeface="Arial"/>
                <a:ea typeface="+mn-ea"/>
                <a:cs typeface="Arial"/>
              </a:rPr>
              <a:t>Consultations and engagement</a:t>
            </a:r>
            <a:endParaRPr lang="en-US" sz="3600">
              <a:solidFill>
                <a:srgbClr val="3C2D47"/>
              </a:solidFill>
              <a:ea typeface="+mn-ea"/>
            </a:endParaRPr>
          </a:p>
        </p:txBody>
      </p:sp>
      <p:pic>
        <p:nvPicPr>
          <p:cNvPr id="6" name="__EngageSlideDescription__" descr="slide description : Consultations and engagement">
            <a:extLst>
              <a:ext uri="{FF2B5EF4-FFF2-40B4-BE49-F238E27FC236}">
                <a16:creationId xmlns:a16="http://schemas.microsoft.com/office/drawing/2014/main" id="{108A446B-3E59-AF21-FBC8-A474358CF59A}"/>
              </a:ext>
            </a:extLst>
          </p:cNvPr>
          <p:cNvPicPr>
            <a:picLocks/>
          </p:cNvPicPr>
          <p:nvPr/>
        </p:nvPicPr>
        <p:blipFill>
          <a:blip r:embed="rId4"/>
          <a:stretch>
            <a:fillRect/>
          </a:stretch>
        </p:blipFill>
        <p:spPr>
          <a:xfrm>
            <a:off x="217554" y="911341"/>
            <a:ext cx="12700" cy="12700"/>
          </a:xfrm>
          <a:prstGeom prst="rect">
            <a:avLst/>
          </a:prstGeom>
          <a:ln/>
        </p:spPr>
      </p:pic>
      <p:sp>
        <p:nvSpPr>
          <p:cNvPr id="3" name="Content Placeholder 2">
            <a:extLst>
              <a:ext uri="{FF2B5EF4-FFF2-40B4-BE49-F238E27FC236}">
                <a16:creationId xmlns:a16="http://schemas.microsoft.com/office/drawing/2014/main" id="{C2A76DE7-6095-9C0B-6345-FE3B976431F2}"/>
              </a:ext>
            </a:extLst>
          </p:cNvPr>
          <p:cNvSpPr>
            <a:spLocks noGrp="1"/>
          </p:cNvSpPr>
          <p:nvPr/>
        </p:nvSpPr>
        <p:spPr>
          <a:xfrm>
            <a:off x="455993" y="1274850"/>
            <a:ext cx="10483419" cy="5430265"/>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rtl="0" fontAlgn="base">
              <a:buFont typeface="Arial"/>
              <a:buChar char="•"/>
            </a:pPr>
            <a:r>
              <a:rPr lang="en-US" sz="2400" b="0" i="0" u="none" strike="noStrike">
                <a:solidFill>
                  <a:srgbClr val="3F3951"/>
                </a:solidFill>
                <a:effectLst/>
                <a:latin typeface="Arial"/>
                <a:cs typeface="Arial"/>
              </a:rPr>
              <a:t>The Canada School of Public Service hosted events in June and October, welcoming 600+ and 1,100+ attendees. ​</a:t>
            </a:r>
            <a:endParaRPr lang="en-US">
              <a:cs typeface="Calibri" panose="020F0502020204030204"/>
            </a:endParaRPr>
          </a:p>
          <a:p>
            <a:pPr marL="342900" indent="-342900" algn="l" rtl="0" fontAlgn="base">
              <a:buFont typeface="Arial" panose="020B0604020202020204" pitchFamily="34" charset="0"/>
              <a:buChar char="•"/>
            </a:pPr>
            <a:endParaRPr lang="en-US" sz="2400" b="0" i="0" u="none" strike="noStrike">
              <a:solidFill>
                <a:srgbClr val="3F3951"/>
              </a:solidFill>
              <a:effectLst/>
              <a:latin typeface="Arial" panose="020B0604020202020204" pitchFamily="34" charset="0"/>
              <a:cs typeface="Arial" panose="020B0604020202020204" pitchFamily="34" charset="0"/>
            </a:endParaRPr>
          </a:p>
          <a:p>
            <a:pPr marL="342900" indent="-342900" algn="l" rtl="0" fontAlgn="base">
              <a:buFont typeface="Arial"/>
              <a:buChar char="•"/>
            </a:pPr>
            <a:r>
              <a:rPr lang="en-US" sz="2400" b="0" i="0" u="none" strike="noStrike">
                <a:solidFill>
                  <a:srgbClr val="3F3951"/>
                </a:solidFill>
                <a:effectLst/>
                <a:latin typeface="Arial"/>
                <a:cs typeface="Arial"/>
              </a:rPr>
              <a:t>Frequent engagement with the ADM Committee on Data and Information, Chief Data Officers Council and Departmental Data Leads has helped to inform direction. ​</a:t>
            </a:r>
          </a:p>
          <a:p>
            <a:pPr marL="342900" indent="-342900" algn="l" rtl="0" fontAlgn="base">
              <a:buFont typeface="Arial" panose="020B0604020202020204" pitchFamily="34" charset="0"/>
              <a:buChar char="•"/>
            </a:pPr>
            <a:endParaRPr lang="en-US" sz="2400" b="0" i="0" u="none" strike="noStrike">
              <a:solidFill>
                <a:srgbClr val="3F3951"/>
              </a:solidFill>
              <a:effectLst/>
              <a:latin typeface="Arial" panose="020B0604020202020204" pitchFamily="34" charset="0"/>
              <a:cs typeface="Arial" panose="020B0604020202020204" pitchFamily="34" charset="0"/>
            </a:endParaRPr>
          </a:p>
          <a:p>
            <a:pPr marL="342900" indent="-342900" fontAlgn="base">
              <a:buFont typeface="Arial"/>
              <a:buChar char="•"/>
            </a:pPr>
            <a:r>
              <a:rPr lang="en-US" sz="2400" b="0" i="0" u="none" strike="noStrike">
                <a:solidFill>
                  <a:srgbClr val="3F3951"/>
                </a:solidFill>
                <a:effectLst/>
                <a:latin typeface="Arial"/>
                <a:cs typeface="Arial"/>
              </a:rPr>
              <a:t>Federal consultations resulted in feedback from 30+ departments.</a:t>
            </a:r>
            <a:r>
              <a:rPr lang="en-CA" sz="2400">
                <a:solidFill>
                  <a:srgbClr val="3F3951"/>
                </a:solidFill>
                <a:latin typeface="Arial"/>
                <a:cs typeface="Arial"/>
              </a:rPr>
              <a:t> </a:t>
            </a:r>
            <a:endParaRPr lang="en-CA" sz="2400" b="0" i="0" u="none" strike="noStrike">
              <a:solidFill>
                <a:srgbClr val="3F3951"/>
              </a:solidFill>
              <a:effectLst/>
              <a:latin typeface="Arial" panose="020B0604020202020204" pitchFamily="34" charset="0"/>
              <a:cs typeface="Arial"/>
            </a:endParaRPr>
          </a:p>
          <a:p>
            <a:pPr marL="342900" indent="-342900" algn="l" rtl="0" fontAlgn="base">
              <a:buFont typeface="Arial" panose="020B0604020202020204" pitchFamily="34" charset="0"/>
              <a:buChar char="•"/>
            </a:pPr>
            <a:endParaRPr lang="en-CA" sz="2400">
              <a:solidFill>
                <a:srgbClr val="3F3951"/>
              </a:solidFill>
              <a:latin typeface="Arial" panose="020B0604020202020204" pitchFamily="34" charset="0"/>
              <a:cs typeface="Arial" panose="020B0604020202020204" pitchFamily="34" charset="0"/>
            </a:endParaRPr>
          </a:p>
          <a:p>
            <a:pPr marL="342900" indent="-342900" algn="l" rtl="0" fontAlgn="base">
              <a:buFont typeface="Arial"/>
              <a:buChar char="•"/>
            </a:pPr>
            <a:r>
              <a:rPr lang="en-CA" sz="2400" b="0" i="0" u="none" strike="noStrike">
                <a:solidFill>
                  <a:srgbClr val="3F3951"/>
                </a:solidFill>
                <a:effectLst/>
                <a:latin typeface="Arial"/>
                <a:cs typeface="Arial"/>
              </a:rPr>
              <a:t>Two </a:t>
            </a:r>
            <a:r>
              <a:rPr lang="en-CA" sz="2400" b="0" i="0" u="none" strike="noStrike">
                <a:solidFill>
                  <a:srgbClr val="3F3951"/>
                </a:solidFill>
                <a:effectLst/>
                <a:latin typeface="Arial"/>
                <a:cs typeface="Arial"/>
                <a:hlinkClick r:id="rId5"/>
              </a:rPr>
              <a:t>What We Heard Reports </a:t>
            </a:r>
            <a:r>
              <a:rPr lang="en-CA" sz="2400" b="0" i="0" u="none" strike="noStrike">
                <a:solidFill>
                  <a:srgbClr val="3F3951"/>
                </a:solidFill>
                <a:effectLst/>
                <a:latin typeface="Arial"/>
                <a:cs typeface="Arial"/>
              </a:rPr>
              <a:t>have been published to summarize feedback received.</a:t>
            </a:r>
          </a:p>
          <a:p>
            <a:pPr algn="l" rtl="0" fontAlgn="base">
              <a:buFont typeface="Arial" panose="020B0604020202020204" pitchFamily="34" charset="0"/>
              <a:buChar char="•"/>
            </a:pPr>
            <a:endParaRPr lang="en-CA" sz="2400">
              <a:solidFill>
                <a:srgbClr val="3F3951"/>
              </a:solidFill>
              <a:latin typeface="Arial" panose="020B0604020202020204" pitchFamily="34" charset="0"/>
              <a:cs typeface="Arial"/>
            </a:endParaRPr>
          </a:p>
          <a:p>
            <a:pPr algn="l" rtl="0" fontAlgn="base">
              <a:buFont typeface="Arial" panose="020B0604020202020204" pitchFamily="34" charset="0"/>
              <a:buChar char="•"/>
            </a:pPr>
            <a:endParaRPr lang="en-CA" sz="2400">
              <a:solidFill>
                <a:srgbClr val="45445A"/>
              </a:solidFill>
              <a:latin typeface="Arial"/>
              <a:cs typeface="Arial"/>
            </a:endParaRPr>
          </a:p>
          <a:p>
            <a:pPr lvl="1">
              <a:lnSpc>
                <a:spcPct val="100000"/>
              </a:lnSpc>
              <a:spcBef>
                <a:spcPct val="0"/>
              </a:spcBef>
            </a:pPr>
            <a:endParaRPr lang="en-US" sz="2000">
              <a:solidFill>
                <a:srgbClr val="45445A"/>
              </a:solidFill>
              <a:latin typeface="Arial"/>
              <a:cs typeface="Arial"/>
            </a:endParaRPr>
          </a:p>
        </p:txBody>
      </p:sp>
      <p:pic>
        <p:nvPicPr>
          <p:cNvPr id="2" name="Picture 1">
            <a:extLst>
              <a:ext uri="{FF2B5EF4-FFF2-40B4-BE49-F238E27FC236}">
                <a16:creationId xmlns:a16="http://schemas.microsoft.com/office/drawing/2014/main" id="{EE755DF9-B141-F8EF-89B9-5169D6142E38}"/>
              </a:ext>
              <a:ext uri="{C183D7F6-B498-43B3-948B-1728B52AA6E4}">
                <adec:decorative xmlns:adec="http://schemas.microsoft.com/office/drawing/2017/decorative" val="1"/>
              </a:ext>
            </a:extLst>
          </p:cNvPr>
          <p:cNvPicPr>
            <a:picLocks noChangeAspect="1"/>
          </p:cNvPicPr>
          <p:nvPr>
            <p:custDataLst>
              <p:tags r:id="rId1"/>
            </p:custDataLst>
          </p:nvPr>
        </p:nvPicPr>
        <p:blipFill rotWithShape="1">
          <a:blip r:embed="rId6" cstate="hqprint">
            <a:extLst>
              <a:ext uri="{28A0092B-C50C-407E-A947-70E740481C1C}">
                <a14:useLocalDpi xmlns:a14="http://schemas.microsoft.com/office/drawing/2010/main" val="0"/>
              </a:ext>
            </a:extLst>
          </a:blip>
          <a:srcRect t="1" r="8247" b="4299"/>
          <a:stretch/>
        </p:blipFill>
        <p:spPr>
          <a:xfrm>
            <a:off x="0" y="964098"/>
            <a:ext cx="12192000" cy="79612"/>
          </a:xfrm>
          <a:prstGeom prst="rect">
            <a:avLst/>
          </a:prstGeom>
        </p:spPr>
      </p:pic>
      <p:sp>
        <p:nvSpPr>
          <p:cNvPr id="5" name="Slide Number Placeholder 1">
            <a:extLst>
              <a:ext uri="{FF2B5EF4-FFF2-40B4-BE49-F238E27FC236}">
                <a16:creationId xmlns:a16="http://schemas.microsoft.com/office/drawing/2014/main" id="{41B696CB-598D-4FE5-B801-7ABCDE7D0EDE}"/>
              </a:ext>
            </a:extLst>
          </p:cNvPr>
          <p:cNvSpPr>
            <a:spLocks noGrp="1"/>
          </p:cNvSpPr>
          <p:nvPr>
            <p:ph type="sldNum" sz="quarter" idx="12"/>
          </p:nvPr>
        </p:nvSpPr>
        <p:spPr>
          <a:xfrm>
            <a:off x="8820000" y="6480000"/>
            <a:ext cx="2844800" cy="365125"/>
          </a:xfrm>
        </p:spPr>
        <p:txBody>
          <a:bodyPr/>
          <a:lstStyle/>
          <a:p>
            <a:fld id="{32D4B517-E49B-41B6-9DBC-23634E0F1CDC}" type="slidenum">
              <a:rPr lang="en-CA" dirty="0" smtClean="0">
                <a:solidFill>
                  <a:schemeClr val="tx1"/>
                </a:solidFill>
              </a:rPr>
              <a:t>6</a:t>
            </a:fld>
            <a:endParaRPr lang="en-CA">
              <a:solidFill>
                <a:schemeClr val="tx1"/>
              </a:solidFill>
            </a:endParaRPr>
          </a:p>
        </p:txBody>
      </p:sp>
    </p:spTree>
    <p:extLst>
      <p:ext uri="{BB962C8B-B14F-4D97-AF65-F5344CB8AC3E}">
        <p14:creationId xmlns:p14="http://schemas.microsoft.com/office/powerpoint/2010/main" val="125177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5">
            <a:extLst>
              <a:ext uri="{FF2B5EF4-FFF2-40B4-BE49-F238E27FC236}">
                <a16:creationId xmlns:a16="http://schemas.microsoft.com/office/drawing/2014/main" id="{2BFD1308-B8DB-49D5-8854-B8E445619141}"/>
              </a:ext>
            </a:extLst>
          </p:cNvPr>
          <p:cNvSpPr>
            <a:spLocks noGrp="1" noChangeArrowheads="1"/>
          </p:cNvSpPr>
          <p:nvPr>
            <p:ph type="title" idx="4294967295"/>
          </p:nvPr>
        </p:nvSpPr>
        <p:spPr bwMode="auto">
          <a:xfrm>
            <a:off x="217554" y="265010"/>
            <a:ext cx="1054675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00000"/>
              </a:lnSpc>
              <a:spcBef>
                <a:spcPts val="0"/>
              </a:spcBef>
              <a:defRPr/>
            </a:pPr>
            <a:r>
              <a:rPr lang="en-CA" sz="3600">
                <a:solidFill>
                  <a:srgbClr val="3C2D47"/>
                </a:solidFill>
                <a:latin typeface="Arial"/>
                <a:ea typeface="+mn-ea"/>
                <a:cs typeface="Arial"/>
              </a:rPr>
              <a:t>Overview of missions</a:t>
            </a:r>
            <a:endParaRPr lang="en-US" sz="3600">
              <a:solidFill>
                <a:srgbClr val="3C2D47"/>
              </a:solidFill>
              <a:ea typeface="+mn-ea"/>
            </a:endParaRPr>
          </a:p>
        </p:txBody>
      </p:sp>
      <p:pic>
        <p:nvPicPr>
          <p:cNvPr id="6" name="__EngageSlideDescription__" descr="slide description : Overview of missions">
            <a:extLst>
              <a:ext uri="{FF2B5EF4-FFF2-40B4-BE49-F238E27FC236}">
                <a16:creationId xmlns:a16="http://schemas.microsoft.com/office/drawing/2014/main" id="{108A446B-3E59-AF21-FBC8-A474358CF59A}"/>
              </a:ext>
            </a:extLst>
          </p:cNvPr>
          <p:cNvPicPr>
            <a:picLocks/>
          </p:cNvPicPr>
          <p:nvPr/>
        </p:nvPicPr>
        <p:blipFill>
          <a:blip r:embed="rId4"/>
          <a:stretch>
            <a:fillRect/>
          </a:stretch>
        </p:blipFill>
        <p:spPr>
          <a:xfrm>
            <a:off x="217554" y="911341"/>
            <a:ext cx="12700" cy="12700"/>
          </a:xfrm>
          <a:prstGeom prst="rect">
            <a:avLst/>
          </a:prstGeom>
          <a:ln/>
        </p:spPr>
      </p:pic>
      <p:sp>
        <p:nvSpPr>
          <p:cNvPr id="3" name="Content Placeholder 2">
            <a:extLst>
              <a:ext uri="{FF2B5EF4-FFF2-40B4-BE49-F238E27FC236}">
                <a16:creationId xmlns:a16="http://schemas.microsoft.com/office/drawing/2014/main" id="{C2A76DE7-6095-9C0B-6345-FE3B976431F2}"/>
              </a:ext>
            </a:extLst>
          </p:cNvPr>
          <p:cNvSpPr>
            <a:spLocks noGrp="1"/>
          </p:cNvSpPr>
          <p:nvPr/>
        </p:nvSpPr>
        <p:spPr>
          <a:xfrm>
            <a:off x="455993" y="1274850"/>
            <a:ext cx="10483419" cy="5430265"/>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Bef>
                <a:spcPct val="0"/>
              </a:spcBef>
              <a:buFont typeface="Arial" panose="020B0604020202020204" pitchFamily="34" charset="0"/>
              <a:buChar char="•"/>
            </a:pPr>
            <a:r>
              <a:rPr lang="en-CA" sz="2400" dirty="0">
                <a:solidFill>
                  <a:srgbClr val="45445A"/>
                </a:solidFill>
                <a:latin typeface="Arial"/>
                <a:ea typeface="+mn-lt"/>
                <a:cs typeface="Arial"/>
              </a:rPr>
              <a:t>Missions are concrete, achievable, and high-impact opportunities to better leverage data as an asset from four perspectives:</a:t>
            </a:r>
            <a:endParaRPr lang="en-US" dirty="0">
              <a:cs typeface="Calibri"/>
            </a:endParaRPr>
          </a:p>
          <a:p>
            <a:pPr marL="800100" lvl="1" indent="-342900">
              <a:lnSpc>
                <a:spcPct val="100000"/>
              </a:lnSpc>
              <a:spcBef>
                <a:spcPct val="0"/>
              </a:spcBef>
              <a:buFont typeface="Arial" panose="020B0604020202020204" pitchFamily="34" charset="0"/>
              <a:buChar char="•"/>
            </a:pPr>
            <a:r>
              <a:rPr lang="en-US" sz="2000" dirty="0">
                <a:solidFill>
                  <a:srgbClr val="45445A"/>
                </a:solidFill>
                <a:latin typeface="Arial"/>
                <a:cs typeface="Arial"/>
              </a:rPr>
              <a:t>Data by design </a:t>
            </a:r>
          </a:p>
          <a:p>
            <a:pPr marL="800100" lvl="1" indent="-342900">
              <a:lnSpc>
                <a:spcPct val="100000"/>
              </a:lnSpc>
              <a:spcBef>
                <a:spcPct val="0"/>
              </a:spcBef>
              <a:buFont typeface="Arial" panose="020B0604020202020204" pitchFamily="34" charset="0"/>
              <a:buChar char="•"/>
            </a:pPr>
            <a:r>
              <a:rPr lang="en-US" sz="2000" dirty="0">
                <a:solidFill>
                  <a:srgbClr val="45445A"/>
                </a:solidFill>
                <a:latin typeface="Arial"/>
                <a:cs typeface="Arial"/>
              </a:rPr>
              <a:t>Data for decision-making</a:t>
            </a:r>
          </a:p>
          <a:p>
            <a:pPr marL="800100" lvl="1" indent="-342900">
              <a:lnSpc>
                <a:spcPct val="100000"/>
              </a:lnSpc>
              <a:spcBef>
                <a:spcPct val="0"/>
              </a:spcBef>
              <a:buFont typeface="Arial" panose="020B0604020202020204" pitchFamily="34" charset="0"/>
              <a:buChar char="•"/>
            </a:pPr>
            <a:r>
              <a:rPr lang="en-US" sz="2000" dirty="0">
                <a:solidFill>
                  <a:srgbClr val="45445A"/>
                </a:solidFill>
                <a:latin typeface="Arial"/>
                <a:cs typeface="Arial"/>
              </a:rPr>
              <a:t>Enabling data driven services</a:t>
            </a:r>
          </a:p>
          <a:p>
            <a:pPr marL="800100" lvl="1" indent="-342900">
              <a:lnSpc>
                <a:spcPct val="100000"/>
              </a:lnSpc>
              <a:spcBef>
                <a:spcPct val="0"/>
              </a:spcBef>
              <a:buFont typeface="Arial" panose="020B0604020202020204" pitchFamily="34" charset="0"/>
              <a:buChar char="•"/>
            </a:pPr>
            <a:r>
              <a:rPr lang="en-US" sz="2000" dirty="0">
                <a:solidFill>
                  <a:srgbClr val="45445A"/>
                </a:solidFill>
                <a:latin typeface="Arial"/>
                <a:cs typeface="Arial"/>
              </a:rPr>
              <a:t>Empowering the public service</a:t>
            </a:r>
          </a:p>
          <a:p>
            <a:pPr marL="0" indent="0">
              <a:lnSpc>
                <a:spcPct val="100000"/>
              </a:lnSpc>
              <a:spcBef>
                <a:spcPct val="0"/>
              </a:spcBef>
              <a:buNone/>
            </a:pPr>
            <a:endParaRPr lang="en-CA" sz="2400">
              <a:solidFill>
                <a:srgbClr val="45445A"/>
              </a:solidFill>
              <a:latin typeface="Arial"/>
              <a:cs typeface="Arial"/>
            </a:endParaRPr>
          </a:p>
          <a:p>
            <a:pPr marL="342900" indent="-342900">
              <a:lnSpc>
                <a:spcPct val="100000"/>
              </a:lnSpc>
              <a:spcBef>
                <a:spcPct val="0"/>
              </a:spcBef>
              <a:buFont typeface="Arial" panose="020B0604020202020204" pitchFamily="34" charset="0"/>
              <a:buChar char="•"/>
            </a:pPr>
            <a:r>
              <a:rPr lang="en-CA" sz="2400" dirty="0">
                <a:solidFill>
                  <a:srgbClr val="45445A"/>
                </a:solidFill>
                <a:latin typeface="Arial"/>
                <a:cs typeface="Arial"/>
              </a:rPr>
              <a:t>Each mission has been framed as to how it impacts people the government serves and includes specific actions that span the foundations of the framework</a:t>
            </a:r>
          </a:p>
          <a:p>
            <a:pPr marL="342900" indent="-342900">
              <a:lnSpc>
                <a:spcPct val="100000"/>
              </a:lnSpc>
              <a:spcBef>
                <a:spcPct val="0"/>
              </a:spcBef>
              <a:buFont typeface="Arial" panose="020B0604020202020204" pitchFamily="34" charset="0"/>
              <a:buChar char="•"/>
            </a:pPr>
            <a:endParaRPr lang="en-CA" sz="2400">
              <a:solidFill>
                <a:srgbClr val="45445A"/>
              </a:solidFill>
              <a:latin typeface="Arial"/>
              <a:cs typeface="Arial"/>
            </a:endParaRPr>
          </a:p>
          <a:p>
            <a:pPr marL="342900" indent="-342900">
              <a:lnSpc>
                <a:spcPct val="100000"/>
              </a:lnSpc>
              <a:spcBef>
                <a:spcPct val="0"/>
              </a:spcBef>
              <a:buFont typeface="Arial" panose="020B0604020202020204" pitchFamily="34" charset="0"/>
              <a:buChar char="•"/>
            </a:pPr>
            <a:r>
              <a:rPr lang="en-CA" sz="2400" dirty="0">
                <a:solidFill>
                  <a:srgbClr val="45445A"/>
                </a:solidFill>
                <a:latin typeface="Arial"/>
                <a:cs typeface="Arial"/>
              </a:rPr>
              <a:t>Within each mission, vignettes provide concrete examples of work underway across the GC that can support the missions. </a:t>
            </a:r>
          </a:p>
          <a:p>
            <a:pPr lvl="1">
              <a:lnSpc>
                <a:spcPct val="100000"/>
              </a:lnSpc>
              <a:spcBef>
                <a:spcPct val="0"/>
              </a:spcBef>
            </a:pPr>
            <a:endParaRPr lang="en-US" sz="2000">
              <a:solidFill>
                <a:srgbClr val="45445A"/>
              </a:solidFill>
              <a:latin typeface="Arial"/>
              <a:cs typeface="Arial"/>
            </a:endParaRPr>
          </a:p>
        </p:txBody>
      </p:sp>
      <p:pic>
        <p:nvPicPr>
          <p:cNvPr id="2" name="Picture 1">
            <a:extLst>
              <a:ext uri="{FF2B5EF4-FFF2-40B4-BE49-F238E27FC236}">
                <a16:creationId xmlns:a16="http://schemas.microsoft.com/office/drawing/2014/main" id="{EE755DF9-B141-F8EF-89B9-5169D6142E38}"/>
              </a:ext>
              <a:ext uri="{C183D7F6-B498-43B3-948B-1728B52AA6E4}">
                <adec:decorative xmlns:adec="http://schemas.microsoft.com/office/drawing/2017/decorative" val="1"/>
              </a:ext>
            </a:extLst>
          </p:cNvPr>
          <p:cNvPicPr>
            <a:picLocks noChangeAspect="1"/>
          </p:cNvPicPr>
          <p:nvPr>
            <p:custDataLst>
              <p:tags r:id="rId1"/>
            </p:custDataLst>
          </p:nvPr>
        </p:nvPicPr>
        <p:blipFill rotWithShape="1">
          <a:blip r:embed="rId5" cstate="hqprint">
            <a:extLst>
              <a:ext uri="{28A0092B-C50C-407E-A947-70E740481C1C}">
                <a14:useLocalDpi xmlns:a14="http://schemas.microsoft.com/office/drawing/2010/main" val="0"/>
              </a:ext>
            </a:extLst>
          </a:blip>
          <a:srcRect t="1" r="8247" b="4299"/>
          <a:stretch/>
        </p:blipFill>
        <p:spPr>
          <a:xfrm>
            <a:off x="0" y="964098"/>
            <a:ext cx="12192000" cy="79612"/>
          </a:xfrm>
          <a:prstGeom prst="rect">
            <a:avLst/>
          </a:prstGeom>
        </p:spPr>
      </p:pic>
      <p:sp>
        <p:nvSpPr>
          <p:cNvPr id="5" name="Slide Number Placeholder 1">
            <a:extLst>
              <a:ext uri="{FF2B5EF4-FFF2-40B4-BE49-F238E27FC236}">
                <a16:creationId xmlns:a16="http://schemas.microsoft.com/office/drawing/2014/main" id="{41B696CB-598D-4FE5-B801-7ABCDE7D0EDE}"/>
              </a:ext>
            </a:extLst>
          </p:cNvPr>
          <p:cNvSpPr>
            <a:spLocks noGrp="1"/>
          </p:cNvSpPr>
          <p:nvPr>
            <p:ph type="sldNum" sz="quarter" idx="12"/>
          </p:nvPr>
        </p:nvSpPr>
        <p:spPr>
          <a:xfrm>
            <a:off x="8820000" y="6480000"/>
            <a:ext cx="2844800" cy="365125"/>
          </a:xfrm>
        </p:spPr>
        <p:txBody>
          <a:bodyPr/>
          <a:lstStyle/>
          <a:p>
            <a:fld id="{32D4B517-E49B-41B6-9DBC-23634E0F1CDC}" type="slidenum">
              <a:rPr lang="en-CA" dirty="0" smtClean="0">
                <a:solidFill>
                  <a:schemeClr val="tx1"/>
                </a:solidFill>
              </a:rPr>
              <a:t>7</a:t>
            </a:fld>
            <a:endParaRPr lang="en-CA">
              <a:solidFill>
                <a:schemeClr val="tx1"/>
              </a:solidFill>
            </a:endParaRPr>
          </a:p>
        </p:txBody>
      </p:sp>
    </p:spTree>
    <p:extLst>
      <p:ext uri="{BB962C8B-B14F-4D97-AF65-F5344CB8AC3E}">
        <p14:creationId xmlns:p14="http://schemas.microsoft.com/office/powerpoint/2010/main" val="651270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5">
            <a:extLst>
              <a:ext uri="{FF2B5EF4-FFF2-40B4-BE49-F238E27FC236}">
                <a16:creationId xmlns:a16="http://schemas.microsoft.com/office/drawing/2014/main" id="{2BFD1308-B8DB-49D5-8854-B8E445619141}"/>
              </a:ext>
            </a:extLst>
          </p:cNvPr>
          <p:cNvSpPr>
            <a:spLocks noGrp="1" noChangeArrowheads="1"/>
          </p:cNvSpPr>
          <p:nvPr>
            <p:ph type="title" idx="4294967295"/>
          </p:nvPr>
        </p:nvSpPr>
        <p:spPr bwMode="auto">
          <a:xfrm>
            <a:off x="217554" y="265010"/>
            <a:ext cx="1054675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00000"/>
              </a:lnSpc>
              <a:spcBef>
                <a:spcPts val="0"/>
              </a:spcBef>
              <a:defRPr/>
            </a:pPr>
            <a:r>
              <a:rPr lang="en-CA" sz="3600">
                <a:solidFill>
                  <a:srgbClr val="3C2D47"/>
                </a:solidFill>
                <a:latin typeface="Arial"/>
                <a:ea typeface="+mn-ea"/>
                <a:cs typeface="Arial"/>
              </a:rPr>
              <a:t>Mission 1: Data by design</a:t>
            </a:r>
            <a:endParaRPr lang="en-US" sz="3600">
              <a:solidFill>
                <a:srgbClr val="3C2D47"/>
              </a:solidFill>
              <a:ea typeface="+mn-ea"/>
            </a:endParaRPr>
          </a:p>
        </p:txBody>
      </p:sp>
      <p:pic>
        <p:nvPicPr>
          <p:cNvPr id="4" name="__EngageSlideDescription__" descr="slide description : Mission 1: Data by design">
            <a:extLst>
              <a:ext uri="{FF2B5EF4-FFF2-40B4-BE49-F238E27FC236}">
                <a16:creationId xmlns:a16="http://schemas.microsoft.com/office/drawing/2014/main" id="{7559E7D3-EC80-FAD7-039F-474FEDAA60CA}"/>
              </a:ext>
            </a:extLst>
          </p:cNvPr>
          <p:cNvPicPr>
            <a:picLocks/>
          </p:cNvPicPr>
          <p:nvPr/>
        </p:nvPicPr>
        <p:blipFill>
          <a:blip r:embed="rId9"/>
          <a:stretch>
            <a:fillRect/>
          </a:stretch>
        </p:blipFill>
        <p:spPr>
          <a:xfrm>
            <a:off x="217554" y="911341"/>
            <a:ext cx="12700" cy="12700"/>
          </a:xfrm>
          <a:prstGeom prst="rect">
            <a:avLst/>
          </a:prstGeom>
          <a:ln/>
        </p:spPr>
      </p:pic>
      <p:pic>
        <p:nvPicPr>
          <p:cNvPr id="2" name="Picture 1">
            <a:extLst>
              <a:ext uri="{FF2B5EF4-FFF2-40B4-BE49-F238E27FC236}">
                <a16:creationId xmlns:a16="http://schemas.microsoft.com/office/drawing/2014/main" id="{EE755DF9-B141-F8EF-89B9-5169D6142E38}"/>
              </a:ext>
              <a:ext uri="{C183D7F6-B498-43B3-948B-1728B52AA6E4}">
                <adec:decorative xmlns:adec="http://schemas.microsoft.com/office/drawing/2017/decorative" val="1"/>
              </a:ext>
            </a:extLst>
          </p:cNvPr>
          <p:cNvPicPr>
            <a:picLocks noChangeAspect="1"/>
          </p:cNvPicPr>
          <p:nvPr>
            <p:custDataLst>
              <p:tags r:id="rId1"/>
            </p:custDataLst>
          </p:nvPr>
        </p:nvPicPr>
        <p:blipFill rotWithShape="1">
          <a:blip r:embed="rId10" cstate="hqprint">
            <a:extLst>
              <a:ext uri="{28A0092B-C50C-407E-A947-70E740481C1C}">
                <a14:useLocalDpi xmlns:a14="http://schemas.microsoft.com/office/drawing/2010/main" val="0"/>
              </a:ext>
            </a:extLst>
          </a:blip>
          <a:srcRect t="1" r="8247" b="4299"/>
          <a:stretch/>
        </p:blipFill>
        <p:spPr>
          <a:xfrm>
            <a:off x="0" y="964098"/>
            <a:ext cx="12192000" cy="79612"/>
          </a:xfrm>
          <a:prstGeom prst="rect">
            <a:avLst/>
          </a:prstGeom>
        </p:spPr>
      </p:pic>
      <p:sp>
        <p:nvSpPr>
          <p:cNvPr id="17" name="Content Placeholder 2">
            <a:extLst>
              <a:ext uri="{FF2B5EF4-FFF2-40B4-BE49-F238E27FC236}">
                <a16:creationId xmlns:a16="http://schemas.microsoft.com/office/drawing/2014/main" id="{2E0193EE-75BE-32F7-16E3-EAD60FC21985}"/>
              </a:ext>
            </a:extLst>
          </p:cNvPr>
          <p:cNvSpPr txBox="1">
            <a:spLocks/>
          </p:cNvSpPr>
          <p:nvPr/>
        </p:nvSpPr>
        <p:spPr>
          <a:xfrm>
            <a:off x="928802" y="1748984"/>
            <a:ext cx="9556465" cy="474912"/>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rgbClr val="3F3951"/>
                </a:solidFill>
                <a:latin typeface="Arial"/>
                <a:ea typeface="+mn-lt"/>
                <a:cs typeface="Arial"/>
              </a:rPr>
              <a:t>Data needs are proactively considered when designing initiatives</a:t>
            </a:r>
            <a:endParaRPr lang="en-US"/>
          </a:p>
        </p:txBody>
      </p:sp>
      <p:sp>
        <p:nvSpPr>
          <p:cNvPr id="18" name="TextBox 17">
            <a:extLst>
              <a:ext uri="{FF2B5EF4-FFF2-40B4-BE49-F238E27FC236}">
                <a16:creationId xmlns:a16="http://schemas.microsoft.com/office/drawing/2014/main" id="{2A7412D2-396F-BEAF-B6DF-CA0877533D86}"/>
              </a:ext>
            </a:extLst>
          </p:cNvPr>
          <p:cNvSpPr txBox="1"/>
          <p:nvPr/>
        </p:nvSpPr>
        <p:spPr>
          <a:xfrm>
            <a:off x="815962" y="3624392"/>
            <a:ext cx="2757498" cy="738664"/>
          </a:xfrm>
          <a:prstGeom prst="rect">
            <a:avLst/>
          </a:prstGeom>
          <a:noFill/>
        </p:spPr>
        <p:txBody>
          <a:bodyPr wrap="square" lIns="91440" tIns="45720" rIns="91440" bIns="45720" rtlCol="0" anchor="t">
            <a:spAutoFit/>
          </a:bodyPr>
          <a:lstStyle/>
          <a:p>
            <a:r>
              <a:rPr lang="en-CA" sz="1400">
                <a:solidFill>
                  <a:srgbClr val="024E6E"/>
                </a:solidFill>
                <a:effectLst/>
                <a:latin typeface="Arial"/>
                <a:ea typeface="Calibri" panose="020F0502020204030204" pitchFamily="34" charset="0"/>
                <a:cs typeface="Arial"/>
              </a:rPr>
              <a:t>Clarify data leadership responsibilities within and across the GC</a:t>
            </a:r>
            <a:endParaRPr lang="en-CA" sz="1400">
              <a:solidFill>
                <a:srgbClr val="024E6E"/>
              </a:solidFill>
              <a:latin typeface="Arial"/>
              <a:cs typeface="Arial"/>
            </a:endParaRPr>
          </a:p>
        </p:txBody>
      </p:sp>
      <p:sp>
        <p:nvSpPr>
          <p:cNvPr id="19" name="TextBox 18">
            <a:extLst>
              <a:ext uri="{FF2B5EF4-FFF2-40B4-BE49-F238E27FC236}">
                <a16:creationId xmlns:a16="http://schemas.microsoft.com/office/drawing/2014/main" id="{DE09D861-CF3B-409A-DC85-EDF470960C9A}"/>
              </a:ext>
            </a:extLst>
          </p:cNvPr>
          <p:cNvSpPr txBox="1"/>
          <p:nvPr/>
        </p:nvSpPr>
        <p:spPr>
          <a:xfrm>
            <a:off x="4293312" y="3624392"/>
            <a:ext cx="3104475" cy="997645"/>
          </a:xfrm>
          <a:prstGeom prst="rect">
            <a:avLst/>
          </a:prstGeom>
          <a:noFill/>
        </p:spPr>
        <p:txBody>
          <a:bodyPr wrap="square" lIns="91440" tIns="45720" rIns="91440" bIns="45720" rtlCol="0" anchor="t">
            <a:spAutoFit/>
          </a:bodyPr>
          <a:lstStyle/>
          <a:p>
            <a:pPr>
              <a:lnSpc>
                <a:spcPct val="107000"/>
              </a:lnSpc>
            </a:pPr>
            <a:r>
              <a:rPr lang="en-CA" sz="1400">
                <a:solidFill>
                  <a:srgbClr val="024E6E"/>
                </a:solidFill>
                <a:effectLst/>
                <a:latin typeface="Arial"/>
                <a:ea typeface="Calibri" panose="020F0502020204030204" pitchFamily="34" charset="0"/>
                <a:cs typeface="Arial"/>
              </a:rPr>
              <a:t>Embed planning for data activities in policy, program, and service developm</a:t>
            </a:r>
            <a:r>
              <a:rPr lang="en-CA" sz="1400">
                <a:solidFill>
                  <a:srgbClr val="024E6E"/>
                </a:solidFill>
                <a:latin typeface="Arial"/>
                <a:cs typeface="Arial"/>
              </a:rPr>
              <a:t>ent, delivery,</a:t>
            </a:r>
            <a:r>
              <a:rPr lang="en-CA" sz="1400">
                <a:solidFill>
                  <a:srgbClr val="024E6E"/>
                </a:solidFill>
                <a:latin typeface="Arial"/>
                <a:ea typeface="Calibri" panose="020F0502020204030204" pitchFamily="34" charset="0"/>
                <a:cs typeface="Arial"/>
              </a:rPr>
              <a:t> monitoring </a:t>
            </a:r>
            <a:r>
              <a:rPr lang="en-CA" sz="1400">
                <a:solidFill>
                  <a:srgbClr val="024E6E"/>
                </a:solidFill>
                <a:effectLst/>
                <a:latin typeface="Arial"/>
                <a:ea typeface="Calibri" panose="020F0502020204030204" pitchFamily="34" charset="0"/>
                <a:cs typeface="Arial"/>
              </a:rPr>
              <a:t>and evaluation</a:t>
            </a:r>
            <a:endParaRPr lang="en-US" sz="1400">
              <a:solidFill>
                <a:srgbClr val="024E6E"/>
              </a:solidFill>
              <a:effectLst/>
              <a:latin typeface="Arial"/>
              <a:ea typeface="Calibri" panose="020F0502020204030204" pitchFamily="34" charset="0"/>
              <a:cs typeface="Arial"/>
            </a:endParaRPr>
          </a:p>
        </p:txBody>
      </p:sp>
      <p:sp>
        <p:nvSpPr>
          <p:cNvPr id="20" name="TextBox 19">
            <a:extLst>
              <a:ext uri="{FF2B5EF4-FFF2-40B4-BE49-F238E27FC236}">
                <a16:creationId xmlns:a16="http://schemas.microsoft.com/office/drawing/2014/main" id="{1F0A84E7-35B3-FE93-78E6-85B39C8193E8}"/>
              </a:ext>
            </a:extLst>
          </p:cNvPr>
          <p:cNvSpPr txBox="1"/>
          <p:nvPr/>
        </p:nvSpPr>
        <p:spPr>
          <a:xfrm>
            <a:off x="8233029" y="3624392"/>
            <a:ext cx="3637443" cy="997645"/>
          </a:xfrm>
          <a:prstGeom prst="rect">
            <a:avLst/>
          </a:prstGeom>
          <a:noFill/>
        </p:spPr>
        <p:txBody>
          <a:bodyPr wrap="square" lIns="91440" tIns="45720" rIns="91440" bIns="45720" rtlCol="0" anchor="t">
            <a:spAutoFit/>
          </a:bodyPr>
          <a:lstStyle/>
          <a:p>
            <a:pPr>
              <a:lnSpc>
                <a:spcPct val="107000"/>
              </a:lnSpc>
            </a:pPr>
            <a:r>
              <a:rPr lang="en-CA" sz="1400">
                <a:solidFill>
                  <a:srgbClr val="024E6E"/>
                </a:solidFill>
                <a:effectLst/>
                <a:latin typeface="Arial"/>
                <a:ea typeface="Calibri" panose="020F0502020204030204" pitchFamily="34" charset="0"/>
                <a:cs typeface="Arial"/>
              </a:rPr>
              <a:t>Provide clear expectations from central agencies related to </a:t>
            </a:r>
            <a:r>
              <a:rPr lang="en-CA" sz="1400">
                <a:solidFill>
                  <a:srgbClr val="024E6E"/>
                </a:solidFill>
                <a:latin typeface="Arial"/>
                <a:ea typeface="Calibri" panose="020F0502020204030204" pitchFamily="34" charset="0"/>
                <a:cs typeface="Arial"/>
              </a:rPr>
              <a:t>appropriate resource allocation for data needs </a:t>
            </a:r>
            <a:r>
              <a:rPr lang="en-CA" sz="1400">
                <a:solidFill>
                  <a:srgbClr val="024E6E"/>
                </a:solidFill>
                <a:effectLst/>
                <a:latin typeface="Arial"/>
                <a:ea typeface="Calibri" panose="020F0502020204030204" pitchFamily="34" charset="0"/>
                <a:cs typeface="Arial"/>
              </a:rPr>
              <a:t>and operations in program, policy, and service development</a:t>
            </a:r>
            <a:endParaRPr lang="en-US" sz="1400">
              <a:solidFill>
                <a:srgbClr val="024E6E"/>
              </a:solidFill>
              <a:effectLst/>
              <a:latin typeface="Arial"/>
              <a:ea typeface="Calibri" panose="020F0502020204030204" pitchFamily="34" charset="0"/>
              <a:cs typeface="Arial"/>
            </a:endParaRPr>
          </a:p>
        </p:txBody>
      </p:sp>
      <p:sp>
        <p:nvSpPr>
          <p:cNvPr id="21" name="TextBox 20">
            <a:extLst>
              <a:ext uri="{FF2B5EF4-FFF2-40B4-BE49-F238E27FC236}">
                <a16:creationId xmlns:a16="http://schemas.microsoft.com/office/drawing/2014/main" id="{61FF5492-DCFC-5787-8F38-4D21E3C08FC8}"/>
              </a:ext>
            </a:extLst>
          </p:cNvPr>
          <p:cNvSpPr txBox="1"/>
          <p:nvPr/>
        </p:nvSpPr>
        <p:spPr>
          <a:xfrm>
            <a:off x="926546" y="5728074"/>
            <a:ext cx="8908545" cy="400110"/>
          </a:xfrm>
          <a:prstGeom prst="rect">
            <a:avLst/>
          </a:prstGeom>
          <a:noFill/>
          <a:ln>
            <a:solidFill>
              <a:schemeClr val="bg1">
                <a:lumMod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3F3951"/>
                </a:solidFill>
                <a:latin typeface="Arial"/>
                <a:ea typeface="+mn-lt"/>
                <a:cs typeface="Arial"/>
              </a:rPr>
              <a:t>Vignettes highlight efforts by IRCC and CBSA to plan for data from the outset.</a:t>
            </a:r>
            <a:endParaRPr lang="en-US">
              <a:cs typeface="Calibri"/>
            </a:endParaRPr>
          </a:p>
        </p:txBody>
      </p:sp>
      <p:cxnSp>
        <p:nvCxnSpPr>
          <p:cNvPr id="22" name="Straight Connector 21">
            <a:extLst>
              <a:ext uri="{FF2B5EF4-FFF2-40B4-BE49-F238E27FC236}">
                <a16:creationId xmlns:a16="http://schemas.microsoft.com/office/drawing/2014/main" id="{B222EF38-A3AA-F373-5C18-566555269D8C}"/>
              </a:ext>
              <a:ext uri="{C183D7F6-B498-43B3-948B-1728B52AA6E4}">
                <adec:decorative xmlns:adec="http://schemas.microsoft.com/office/drawing/2017/decorative" val="1"/>
              </a:ext>
            </a:extLst>
          </p:cNvPr>
          <p:cNvCxnSpPr>
            <a:cxnSpLocks/>
          </p:cNvCxnSpPr>
          <p:nvPr>
            <p:custDataLst>
              <p:tags r:id="rId2"/>
            </p:custDataLst>
          </p:nvPr>
        </p:nvCxnSpPr>
        <p:spPr>
          <a:xfrm>
            <a:off x="3803288" y="2606656"/>
            <a:ext cx="0" cy="246023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3" name="Graphic 22" descr="Decorative">
            <a:extLst>
              <a:ext uri="{FF2B5EF4-FFF2-40B4-BE49-F238E27FC236}">
                <a16:creationId xmlns:a16="http://schemas.microsoft.com/office/drawing/2014/main" id="{4AFFFAF1-CE67-12DF-9D49-DB1F39FB078B}"/>
              </a:ext>
              <a:ext uri="{C183D7F6-B498-43B3-948B-1728B52AA6E4}">
                <adec:decorative xmlns:adec="http://schemas.microsoft.com/office/drawing/2017/decorative" val="1"/>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12852" y="2593301"/>
            <a:ext cx="923692" cy="923692"/>
          </a:xfrm>
          <a:prstGeom prst="rect">
            <a:avLst/>
          </a:prstGeom>
        </p:spPr>
      </p:pic>
      <p:pic>
        <p:nvPicPr>
          <p:cNvPr id="24" name="Graphic 23" descr="Decorative">
            <a:extLst>
              <a:ext uri="{FF2B5EF4-FFF2-40B4-BE49-F238E27FC236}">
                <a16:creationId xmlns:a16="http://schemas.microsoft.com/office/drawing/2014/main" id="{05C0C5AC-E74E-BE6B-2BBA-48F5F287DACE}"/>
              </a:ext>
              <a:ext uri="{C183D7F6-B498-43B3-948B-1728B52AA6E4}">
                <adec:decorative xmlns:adec="http://schemas.microsoft.com/office/drawing/2017/decorative" val="1"/>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479068" y="2614692"/>
            <a:ext cx="923692" cy="923692"/>
          </a:xfrm>
          <a:prstGeom prst="rect">
            <a:avLst/>
          </a:prstGeom>
        </p:spPr>
      </p:pic>
      <p:pic>
        <p:nvPicPr>
          <p:cNvPr id="25" name="Picture 24" descr="Decorative">
            <a:extLst>
              <a:ext uri="{FF2B5EF4-FFF2-40B4-BE49-F238E27FC236}">
                <a16:creationId xmlns:a16="http://schemas.microsoft.com/office/drawing/2014/main" id="{3379D5B5-6B09-C9E4-DED8-04D9678DE0B9}"/>
              </a:ext>
              <a:ext uri="{C183D7F6-B498-43B3-948B-1728B52AA6E4}">
                <adec:decorative xmlns:adec="http://schemas.microsoft.com/office/drawing/2017/decorative" val="1"/>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9530340" y="2651635"/>
            <a:ext cx="849806" cy="849806"/>
          </a:xfrm>
          <a:prstGeom prst="rect">
            <a:avLst/>
          </a:prstGeom>
        </p:spPr>
      </p:pic>
      <p:cxnSp>
        <p:nvCxnSpPr>
          <p:cNvPr id="26" name="Straight Connector 25">
            <a:extLst>
              <a:ext uri="{FF2B5EF4-FFF2-40B4-BE49-F238E27FC236}">
                <a16:creationId xmlns:a16="http://schemas.microsoft.com/office/drawing/2014/main" id="{6DACB79A-2336-8F73-A84D-40A3A7A4D006}"/>
              </a:ext>
              <a:ext uri="{C183D7F6-B498-43B3-948B-1728B52AA6E4}">
                <adec:decorative xmlns:adec="http://schemas.microsoft.com/office/drawing/2017/decorative" val="1"/>
              </a:ext>
            </a:extLst>
          </p:cNvPr>
          <p:cNvCxnSpPr>
            <a:cxnSpLocks/>
          </p:cNvCxnSpPr>
          <p:nvPr>
            <p:custDataLst>
              <p:tags r:id="rId6"/>
            </p:custDataLst>
          </p:nvPr>
        </p:nvCxnSpPr>
        <p:spPr>
          <a:xfrm>
            <a:off x="7826461" y="2606656"/>
            <a:ext cx="0" cy="246023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1">
            <a:extLst>
              <a:ext uri="{FF2B5EF4-FFF2-40B4-BE49-F238E27FC236}">
                <a16:creationId xmlns:a16="http://schemas.microsoft.com/office/drawing/2014/main" id="{41B696CB-598D-4FE5-B801-7ABCDE7D0EDE}"/>
              </a:ext>
            </a:extLst>
          </p:cNvPr>
          <p:cNvSpPr>
            <a:spLocks noGrp="1"/>
          </p:cNvSpPr>
          <p:nvPr>
            <p:ph type="sldNum" sz="quarter" idx="12"/>
          </p:nvPr>
        </p:nvSpPr>
        <p:spPr>
          <a:xfrm>
            <a:off x="8820000" y="6480000"/>
            <a:ext cx="2844800" cy="365125"/>
          </a:xfrm>
        </p:spPr>
        <p:txBody>
          <a:bodyPr/>
          <a:lstStyle/>
          <a:p>
            <a:fld id="{32D4B517-E49B-41B6-9DBC-23634E0F1CDC}" type="slidenum">
              <a:rPr lang="en-CA" dirty="0" smtClean="0">
                <a:solidFill>
                  <a:schemeClr val="tx1"/>
                </a:solidFill>
              </a:rPr>
              <a:t>8</a:t>
            </a:fld>
            <a:endParaRPr lang="en-CA">
              <a:solidFill>
                <a:schemeClr val="tx1"/>
              </a:solidFill>
            </a:endParaRPr>
          </a:p>
        </p:txBody>
      </p:sp>
    </p:spTree>
    <p:extLst>
      <p:ext uri="{BB962C8B-B14F-4D97-AF65-F5344CB8AC3E}">
        <p14:creationId xmlns:p14="http://schemas.microsoft.com/office/powerpoint/2010/main" val="1465728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5">
            <a:extLst>
              <a:ext uri="{FF2B5EF4-FFF2-40B4-BE49-F238E27FC236}">
                <a16:creationId xmlns:a16="http://schemas.microsoft.com/office/drawing/2014/main" id="{2BFD1308-B8DB-49D5-8854-B8E445619141}"/>
              </a:ext>
            </a:extLst>
          </p:cNvPr>
          <p:cNvSpPr>
            <a:spLocks noGrp="1" noChangeArrowheads="1"/>
          </p:cNvSpPr>
          <p:nvPr>
            <p:ph type="title" idx="4294967295"/>
          </p:nvPr>
        </p:nvSpPr>
        <p:spPr bwMode="auto">
          <a:xfrm>
            <a:off x="217554" y="265010"/>
            <a:ext cx="1054675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00000"/>
              </a:lnSpc>
              <a:spcBef>
                <a:spcPts val="0"/>
              </a:spcBef>
              <a:defRPr/>
            </a:pPr>
            <a:r>
              <a:rPr lang="en-CA" sz="3600">
                <a:solidFill>
                  <a:srgbClr val="3C2D47"/>
                </a:solidFill>
                <a:latin typeface="Arial"/>
                <a:ea typeface="+mn-ea"/>
                <a:cs typeface="Arial"/>
              </a:rPr>
              <a:t>Mission 2: Data for decision-making</a:t>
            </a:r>
            <a:endParaRPr lang="en-US" sz="3600">
              <a:solidFill>
                <a:srgbClr val="3C2D47"/>
              </a:solidFill>
              <a:ea typeface="+mn-ea"/>
            </a:endParaRPr>
          </a:p>
        </p:txBody>
      </p:sp>
      <p:pic>
        <p:nvPicPr>
          <p:cNvPr id="15" name="__EngageSlideDescription__" descr="slide description : Mission 2: Data for decision-making">
            <a:extLst>
              <a:ext uri="{FF2B5EF4-FFF2-40B4-BE49-F238E27FC236}">
                <a16:creationId xmlns:a16="http://schemas.microsoft.com/office/drawing/2014/main" id="{64EEF315-0317-0EBB-E4F2-C78D2C79A647}"/>
              </a:ext>
            </a:extLst>
          </p:cNvPr>
          <p:cNvPicPr>
            <a:picLocks/>
          </p:cNvPicPr>
          <p:nvPr/>
        </p:nvPicPr>
        <p:blipFill>
          <a:blip r:embed="rId9"/>
          <a:stretch>
            <a:fillRect/>
          </a:stretch>
        </p:blipFill>
        <p:spPr>
          <a:xfrm>
            <a:off x="217554" y="911341"/>
            <a:ext cx="12700" cy="12700"/>
          </a:xfrm>
          <a:prstGeom prst="rect">
            <a:avLst/>
          </a:prstGeom>
          <a:ln/>
        </p:spPr>
      </p:pic>
      <p:pic>
        <p:nvPicPr>
          <p:cNvPr id="2" name="Picture 1">
            <a:extLst>
              <a:ext uri="{FF2B5EF4-FFF2-40B4-BE49-F238E27FC236}">
                <a16:creationId xmlns:a16="http://schemas.microsoft.com/office/drawing/2014/main" id="{EE755DF9-B141-F8EF-89B9-5169D6142E38}"/>
              </a:ext>
              <a:ext uri="{C183D7F6-B498-43B3-948B-1728B52AA6E4}">
                <adec:decorative xmlns:adec="http://schemas.microsoft.com/office/drawing/2017/decorative" val="1"/>
              </a:ext>
            </a:extLst>
          </p:cNvPr>
          <p:cNvPicPr>
            <a:picLocks noChangeAspect="1"/>
          </p:cNvPicPr>
          <p:nvPr>
            <p:custDataLst>
              <p:tags r:id="rId1"/>
            </p:custDataLst>
          </p:nvPr>
        </p:nvPicPr>
        <p:blipFill rotWithShape="1">
          <a:blip r:embed="rId10" cstate="hqprint">
            <a:extLst>
              <a:ext uri="{28A0092B-C50C-407E-A947-70E740481C1C}">
                <a14:useLocalDpi xmlns:a14="http://schemas.microsoft.com/office/drawing/2010/main" val="0"/>
              </a:ext>
            </a:extLst>
          </a:blip>
          <a:srcRect t="1" r="8247" b="4299"/>
          <a:stretch/>
        </p:blipFill>
        <p:spPr>
          <a:xfrm>
            <a:off x="0" y="964098"/>
            <a:ext cx="12192000" cy="79612"/>
          </a:xfrm>
          <a:prstGeom prst="rect">
            <a:avLst/>
          </a:prstGeom>
        </p:spPr>
      </p:pic>
      <p:sp>
        <p:nvSpPr>
          <p:cNvPr id="3" name="Content Placeholder 2">
            <a:extLst>
              <a:ext uri="{FF2B5EF4-FFF2-40B4-BE49-F238E27FC236}">
                <a16:creationId xmlns:a16="http://schemas.microsoft.com/office/drawing/2014/main" id="{83D17D31-B21D-4192-4884-B9467DEA5012}"/>
              </a:ext>
            </a:extLst>
          </p:cNvPr>
          <p:cNvSpPr txBox="1">
            <a:spLocks/>
          </p:cNvSpPr>
          <p:nvPr/>
        </p:nvSpPr>
        <p:spPr>
          <a:xfrm>
            <a:off x="630109" y="1664903"/>
            <a:ext cx="10067563" cy="893082"/>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rgbClr val="3F3951"/>
                </a:solidFill>
                <a:latin typeface="Arial"/>
                <a:ea typeface="+mn-lt"/>
                <a:cs typeface="Arial"/>
              </a:rPr>
              <a:t>Data is stewarded for effective integration into analysis to inform insights</a:t>
            </a:r>
          </a:p>
        </p:txBody>
      </p:sp>
      <p:sp>
        <p:nvSpPr>
          <p:cNvPr id="4" name="TextBox 3">
            <a:extLst>
              <a:ext uri="{FF2B5EF4-FFF2-40B4-BE49-F238E27FC236}">
                <a16:creationId xmlns:a16="http://schemas.microsoft.com/office/drawing/2014/main" id="{95820567-84D1-C43B-8D1B-A135512BE13D}"/>
              </a:ext>
            </a:extLst>
          </p:cNvPr>
          <p:cNvSpPr txBox="1"/>
          <p:nvPr/>
        </p:nvSpPr>
        <p:spPr>
          <a:xfrm>
            <a:off x="973938" y="3713406"/>
            <a:ext cx="2989815" cy="830997"/>
          </a:xfrm>
          <a:prstGeom prst="rect">
            <a:avLst/>
          </a:prstGeom>
          <a:noFill/>
        </p:spPr>
        <p:txBody>
          <a:bodyPr wrap="square" lIns="91440" tIns="45720" rIns="91440" bIns="45720" rtlCol="0" anchor="t">
            <a:spAutoFit/>
          </a:bodyPr>
          <a:lstStyle/>
          <a:p>
            <a:r>
              <a:rPr lang="en-US" sz="1600">
                <a:solidFill>
                  <a:srgbClr val="024E6E"/>
                </a:solidFill>
                <a:effectLst/>
                <a:latin typeface="Arial"/>
                <a:ea typeface="Calibri" panose="020F0502020204030204" pitchFamily="34" charset="0"/>
                <a:cs typeface="Arial"/>
              </a:rPr>
              <a:t>Establish a federal data stewardship model for enterprise data and standards</a:t>
            </a:r>
            <a:endParaRPr lang="en-CA" b="1">
              <a:solidFill>
                <a:srgbClr val="024E6E"/>
              </a:solidFill>
              <a:latin typeface="Arial"/>
              <a:cs typeface="Arial"/>
            </a:endParaRPr>
          </a:p>
        </p:txBody>
      </p:sp>
      <p:sp>
        <p:nvSpPr>
          <p:cNvPr id="6" name="TextBox 5">
            <a:extLst>
              <a:ext uri="{FF2B5EF4-FFF2-40B4-BE49-F238E27FC236}">
                <a16:creationId xmlns:a16="http://schemas.microsoft.com/office/drawing/2014/main" id="{8566C7BE-0014-AD25-725E-8736C9590E20}"/>
              </a:ext>
            </a:extLst>
          </p:cNvPr>
          <p:cNvSpPr txBox="1"/>
          <p:nvPr/>
        </p:nvSpPr>
        <p:spPr>
          <a:xfrm>
            <a:off x="4674312" y="3713406"/>
            <a:ext cx="3076597" cy="600101"/>
          </a:xfrm>
          <a:prstGeom prst="rect">
            <a:avLst/>
          </a:prstGeom>
          <a:noFill/>
        </p:spPr>
        <p:txBody>
          <a:bodyPr wrap="square" lIns="91440" tIns="45720" rIns="91440" bIns="45720" rtlCol="0" anchor="t">
            <a:spAutoFit/>
          </a:bodyPr>
          <a:lstStyle/>
          <a:p>
            <a:pPr>
              <a:lnSpc>
                <a:spcPct val="107000"/>
              </a:lnSpc>
            </a:pPr>
            <a:r>
              <a:rPr lang="en-US" sz="1600">
                <a:solidFill>
                  <a:srgbClr val="024E6E"/>
                </a:solidFill>
                <a:effectLst/>
                <a:latin typeface="Arial"/>
                <a:ea typeface="Calibri" panose="020F0502020204030204" pitchFamily="34" charset="0"/>
                <a:cs typeface="Arial"/>
              </a:rPr>
              <a:t>Set </a:t>
            </a:r>
            <a:r>
              <a:rPr lang="en-US" sz="1600">
                <a:solidFill>
                  <a:srgbClr val="024E6E"/>
                </a:solidFill>
                <a:latin typeface="Arial"/>
                <a:ea typeface="Calibri" panose="020F0502020204030204" pitchFamily="34" charset="0"/>
                <a:cs typeface="Arial"/>
              </a:rPr>
              <a:t>expectations</a:t>
            </a:r>
            <a:r>
              <a:rPr lang="en-US" sz="1600">
                <a:solidFill>
                  <a:srgbClr val="024E6E"/>
                </a:solidFill>
                <a:effectLst/>
                <a:latin typeface="Arial"/>
                <a:ea typeface="Calibri" panose="020F0502020204030204" pitchFamily="34" charset="0"/>
                <a:cs typeface="Arial"/>
              </a:rPr>
              <a:t> </a:t>
            </a:r>
            <a:r>
              <a:rPr lang="en-US" sz="1600">
                <a:solidFill>
                  <a:srgbClr val="024E6E"/>
                </a:solidFill>
                <a:latin typeface="Arial"/>
                <a:ea typeface="Calibri" panose="020F0502020204030204" pitchFamily="34" charset="0"/>
                <a:cs typeface="Arial"/>
              </a:rPr>
              <a:t>and implement </a:t>
            </a:r>
            <a:r>
              <a:rPr lang="en-US" sz="1600">
                <a:solidFill>
                  <a:srgbClr val="024E6E"/>
                </a:solidFill>
                <a:effectLst/>
                <a:latin typeface="Arial"/>
                <a:ea typeface="Calibri" panose="020F0502020204030204" pitchFamily="34" charset="0"/>
                <a:cs typeface="Arial"/>
              </a:rPr>
              <a:t>common practices</a:t>
            </a:r>
          </a:p>
        </p:txBody>
      </p:sp>
      <p:sp>
        <p:nvSpPr>
          <p:cNvPr id="7" name="TextBox 6">
            <a:extLst>
              <a:ext uri="{FF2B5EF4-FFF2-40B4-BE49-F238E27FC236}">
                <a16:creationId xmlns:a16="http://schemas.microsoft.com/office/drawing/2014/main" id="{93A99787-93A7-7908-B452-D3154D68793D}"/>
              </a:ext>
            </a:extLst>
          </p:cNvPr>
          <p:cNvSpPr txBox="1"/>
          <p:nvPr/>
        </p:nvSpPr>
        <p:spPr>
          <a:xfrm>
            <a:off x="8382568" y="3713406"/>
            <a:ext cx="3433162" cy="336631"/>
          </a:xfrm>
          <a:prstGeom prst="rect">
            <a:avLst/>
          </a:prstGeom>
          <a:noFill/>
        </p:spPr>
        <p:txBody>
          <a:bodyPr wrap="square" lIns="91440" tIns="45720" rIns="91440" bIns="45720" rtlCol="0" anchor="t">
            <a:spAutoFit/>
          </a:bodyPr>
          <a:lstStyle/>
          <a:p>
            <a:pPr marR="0" lvl="0">
              <a:lnSpc>
                <a:spcPct val="107000"/>
              </a:lnSpc>
              <a:spcBef>
                <a:spcPts val="0"/>
              </a:spcBef>
              <a:spcAft>
                <a:spcPts val="0"/>
              </a:spcAft>
            </a:pPr>
            <a:r>
              <a:rPr lang="en-CA" sz="1600">
                <a:solidFill>
                  <a:srgbClr val="024E6E"/>
                </a:solidFill>
                <a:latin typeface="Arial"/>
                <a:ea typeface="Calibri" panose="020F0502020204030204" pitchFamily="34" charset="0"/>
                <a:cs typeface="Arial"/>
              </a:rPr>
              <a:t>Transform</a:t>
            </a:r>
            <a:r>
              <a:rPr lang="en-CA" sz="1600">
                <a:solidFill>
                  <a:srgbClr val="024E6E"/>
                </a:solidFill>
                <a:effectLst/>
                <a:latin typeface="Arial"/>
                <a:ea typeface="Calibri" panose="020F0502020204030204" pitchFamily="34" charset="0"/>
                <a:cs typeface="Arial"/>
              </a:rPr>
              <a:t> data into insights</a:t>
            </a:r>
          </a:p>
        </p:txBody>
      </p:sp>
      <p:sp>
        <p:nvSpPr>
          <p:cNvPr id="8" name="TextBox 7">
            <a:extLst>
              <a:ext uri="{FF2B5EF4-FFF2-40B4-BE49-F238E27FC236}">
                <a16:creationId xmlns:a16="http://schemas.microsoft.com/office/drawing/2014/main" id="{CBAAC720-D08D-6792-7BAA-3AF6C78732AB}"/>
              </a:ext>
            </a:extLst>
          </p:cNvPr>
          <p:cNvSpPr txBox="1"/>
          <p:nvPr/>
        </p:nvSpPr>
        <p:spPr>
          <a:xfrm>
            <a:off x="905880" y="5495230"/>
            <a:ext cx="10390824" cy="707886"/>
          </a:xfrm>
          <a:prstGeom prst="rect">
            <a:avLst/>
          </a:prstGeom>
          <a:noFill/>
          <a:ln>
            <a:solidFill>
              <a:schemeClr val="bg1">
                <a:lumMod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defRPr sz="2000">
                <a:solidFill>
                  <a:srgbClr val="3F3951"/>
                </a:solidFill>
                <a:latin typeface="Arial"/>
                <a:ea typeface="+mn-lt"/>
                <a:cs typeface="Arial"/>
              </a:defRPr>
            </a:lvl1pPr>
          </a:lstStyle>
          <a:p>
            <a:r>
              <a:rPr lang="en-US"/>
              <a:t>Vignettes highlight good stewardship practices adopted by TBS, CFIA, and DFO to improve data management, availability and sharing practices. </a:t>
            </a:r>
          </a:p>
        </p:txBody>
      </p:sp>
      <p:cxnSp>
        <p:nvCxnSpPr>
          <p:cNvPr id="9" name="Straight Connector 8">
            <a:extLst>
              <a:ext uri="{FF2B5EF4-FFF2-40B4-BE49-F238E27FC236}">
                <a16:creationId xmlns:a16="http://schemas.microsoft.com/office/drawing/2014/main" id="{54C1EA65-E442-A35B-B55F-8F7BFB88227C}"/>
              </a:ext>
              <a:ext uri="{C183D7F6-B498-43B3-948B-1728B52AA6E4}">
                <adec:decorative xmlns:adec="http://schemas.microsoft.com/office/drawing/2017/decorative" val="1"/>
              </a:ext>
            </a:extLst>
          </p:cNvPr>
          <p:cNvCxnSpPr>
            <a:cxnSpLocks/>
          </p:cNvCxnSpPr>
          <p:nvPr>
            <p:custDataLst>
              <p:tags r:id="rId2"/>
            </p:custDataLst>
          </p:nvPr>
        </p:nvCxnSpPr>
        <p:spPr>
          <a:xfrm>
            <a:off x="4212166" y="2662011"/>
            <a:ext cx="9292" cy="192126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0DD9FCE-82EA-9D6B-846A-9457140DFB93}"/>
              </a:ext>
              <a:ext uri="{C183D7F6-B498-43B3-948B-1728B52AA6E4}">
                <adec:decorative xmlns:adec="http://schemas.microsoft.com/office/drawing/2017/decorative" val="1"/>
              </a:ext>
            </a:extLst>
          </p:cNvPr>
          <p:cNvCxnSpPr>
            <a:cxnSpLocks/>
          </p:cNvCxnSpPr>
          <p:nvPr>
            <p:custDataLst>
              <p:tags r:id="rId3"/>
            </p:custDataLst>
          </p:nvPr>
        </p:nvCxnSpPr>
        <p:spPr>
          <a:xfrm>
            <a:off x="7915689" y="2662011"/>
            <a:ext cx="9292" cy="192126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Graphic 10" descr="Decorative">
            <a:extLst>
              <a:ext uri="{FF2B5EF4-FFF2-40B4-BE49-F238E27FC236}">
                <a16:creationId xmlns:a16="http://schemas.microsoft.com/office/drawing/2014/main" id="{AE0B7E2C-71C5-9A6F-3DC5-237DA85C9642}"/>
              </a:ext>
              <a:ext uri="{C183D7F6-B498-43B3-948B-1728B52AA6E4}">
                <adec:decorative xmlns:adec="http://schemas.microsoft.com/office/drawing/2017/decorative" val="1"/>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47448" y="2718128"/>
            <a:ext cx="914400" cy="914400"/>
          </a:xfrm>
          <a:prstGeom prst="rect">
            <a:avLst/>
          </a:prstGeom>
        </p:spPr>
      </p:pic>
      <p:pic>
        <p:nvPicPr>
          <p:cNvPr id="12" name="Picture 11" descr="Decorative">
            <a:extLst>
              <a:ext uri="{FF2B5EF4-FFF2-40B4-BE49-F238E27FC236}">
                <a16:creationId xmlns:a16="http://schemas.microsoft.com/office/drawing/2014/main" id="{7ED537FB-C5F6-A16C-94AC-1C046CDC20FD}"/>
              </a:ext>
              <a:ext uri="{C183D7F6-B498-43B3-948B-1728B52AA6E4}">
                <adec:decorative xmlns:adec="http://schemas.microsoft.com/office/drawing/2017/decorative" val="1"/>
              </a:ext>
            </a:extLst>
          </p:cNvPr>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9373810" y="2636592"/>
            <a:ext cx="1026840" cy="1026840"/>
          </a:xfrm>
          <a:prstGeom prst="rect">
            <a:avLst/>
          </a:prstGeom>
        </p:spPr>
      </p:pic>
      <p:pic>
        <p:nvPicPr>
          <p:cNvPr id="13" name="Picture 12" descr="Decorative">
            <a:extLst>
              <a:ext uri="{FF2B5EF4-FFF2-40B4-BE49-F238E27FC236}">
                <a16:creationId xmlns:a16="http://schemas.microsoft.com/office/drawing/2014/main" id="{8D886EE6-5435-07E6-100A-76B96D8D133C}"/>
              </a:ext>
              <a:ext uri="{C183D7F6-B498-43B3-948B-1728B52AA6E4}">
                <adec:decorative xmlns:adec="http://schemas.microsoft.com/office/drawing/2017/decorative" val="1"/>
              </a:ext>
            </a:extLst>
          </p:cNvPr>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5662915" y="2746222"/>
            <a:ext cx="858212" cy="858212"/>
          </a:xfrm>
          <a:prstGeom prst="rect">
            <a:avLst/>
          </a:prstGeom>
        </p:spPr>
      </p:pic>
      <p:sp>
        <p:nvSpPr>
          <p:cNvPr id="5" name="Slide Number Placeholder 1">
            <a:extLst>
              <a:ext uri="{FF2B5EF4-FFF2-40B4-BE49-F238E27FC236}">
                <a16:creationId xmlns:a16="http://schemas.microsoft.com/office/drawing/2014/main" id="{41B696CB-598D-4FE5-B801-7ABCDE7D0EDE}"/>
              </a:ext>
            </a:extLst>
          </p:cNvPr>
          <p:cNvSpPr>
            <a:spLocks noGrp="1"/>
          </p:cNvSpPr>
          <p:nvPr>
            <p:ph type="sldNum" sz="quarter" idx="12"/>
          </p:nvPr>
        </p:nvSpPr>
        <p:spPr>
          <a:xfrm>
            <a:off x="8820000" y="6480000"/>
            <a:ext cx="2844800" cy="365125"/>
          </a:xfrm>
        </p:spPr>
        <p:txBody>
          <a:bodyPr/>
          <a:lstStyle/>
          <a:p>
            <a:fld id="{32D4B517-E49B-41B6-9DBC-23634E0F1CDC}" type="slidenum">
              <a:rPr lang="en-CA" dirty="0" smtClean="0">
                <a:solidFill>
                  <a:schemeClr val="tx1"/>
                </a:solidFill>
              </a:rPr>
              <a:t>9</a:t>
            </a:fld>
            <a:endParaRPr lang="en-CA">
              <a:solidFill>
                <a:schemeClr val="tx1"/>
              </a:solidFill>
            </a:endParaRPr>
          </a:p>
        </p:txBody>
      </p:sp>
    </p:spTree>
    <p:extLst>
      <p:ext uri="{BB962C8B-B14F-4D97-AF65-F5344CB8AC3E}">
        <p14:creationId xmlns:p14="http://schemas.microsoft.com/office/powerpoint/2010/main" val="37094562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3ee913d3744444094a26f7c&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E_IMGDECORATIVE" val="1"/>
</p:tagLst>
</file>

<file path=ppt/tags/tag11.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12.xml><?xml version="1.0" encoding="utf-8"?>
<p:tagLst xmlns:a="http://schemas.openxmlformats.org/drawingml/2006/main" xmlns:r="http://schemas.openxmlformats.org/officeDocument/2006/relationships" xmlns:p="http://schemas.openxmlformats.org/presentationml/2006/main">
  <p:tag name="E_IMGDECORATIVE" val="1"/>
</p:tagLst>
</file>

<file path=ppt/tags/tag13.xml><?xml version="1.0" encoding="utf-8"?>
<p:tagLst xmlns:a="http://schemas.openxmlformats.org/drawingml/2006/main" xmlns:r="http://schemas.openxmlformats.org/officeDocument/2006/relationships" xmlns:p="http://schemas.openxmlformats.org/presentationml/2006/main">
  <p:tag name="E_IMGDECORATIVE" val="1"/>
</p:tagLst>
</file>

<file path=ppt/tags/tag14.xml><?xml version="1.0" encoding="utf-8"?>
<p:tagLst xmlns:a="http://schemas.openxmlformats.org/drawingml/2006/main" xmlns:r="http://schemas.openxmlformats.org/officeDocument/2006/relationships" xmlns:p="http://schemas.openxmlformats.org/presentationml/2006/main">
  <p:tag name="E_IMGDECORATIVE" val="1"/>
</p:tagLst>
</file>

<file path=ppt/tags/tag15.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16.xml><?xml version="1.0" encoding="utf-8"?>
<p:tagLst xmlns:a="http://schemas.openxmlformats.org/drawingml/2006/main" xmlns:r="http://schemas.openxmlformats.org/officeDocument/2006/relationships" xmlns:p="http://schemas.openxmlformats.org/presentationml/2006/main">
  <p:tag name="E_IMGDECORATIVE" val="1"/>
</p:tagLst>
</file>

<file path=ppt/tags/tag17.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18.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19.xml><?xml version="1.0" encoding="utf-8"?>
<p:tagLst xmlns:a="http://schemas.openxmlformats.org/drawingml/2006/main" xmlns:r="http://schemas.openxmlformats.org/officeDocument/2006/relationships" xmlns:p="http://schemas.openxmlformats.org/presentationml/2006/main">
  <p:tag name="E_IMGDECORATIVE" val="1"/>
</p:tagLst>
</file>

<file path=ppt/tags/tag2.xml><?xml version="1.0" encoding="utf-8"?>
<p:tagLst xmlns:a="http://schemas.openxmlformats.org/drawingml/2006/main" xmlns:r="http://schemas.openxmlformats.org/officeDocument/2006/relationships" xmlns:p="http://schemas.openxmlformats.org/presentationml/2006/main">
  <p:tag name="E_IMGDECORATIVE" val="1"/>
</p:tagLst>
</file>

<file path=ppt/tags/tag20.xml><?xml version="1.0" encoding="utf-8"?>
<p:tagLst xmlns:a="http://schemas.openxmlformats.org/drawingml/2006/main" xmlns:r="http://schemas.openxmlformats.org/officeDocument/2006/relationships" xmlns:p="http://schemas.openxmlformats.org/presentationml/2006/main">
  <p:tag name="E_IMGDECORATIVE" val="1"/>
</p:tagLst>
</file>

<file path=ppt/tags/tag21.xml><?xml version="1.0" encoding="utf-8"?>
<p:tagLst xmlns:a="http://schemas.openxmlformats.org/drawingml/2006/main" xmlns:r="http://schemas.openxmlformats.org/officeDocument/2006/relationships" xmlns:p="http://schemas.openxmlformats.org/presentationml/2006/main">
  <p:tag name="E_IMGDECORATIVE" val="1"/>
</p:tagLst>
</file>

<file path=ppt/tags/tag22.xml><?xml version="1.0" encoding="utf-8"?>
<p:tagLst xmlns:a="http://schemas.openxmlformats.org/drawingml/2006/main" xmlns:r="http://schemas.openxmlformats.org/officeDocument/2006/relationships" xmlns:p="http://schemas.openxmlformats.org/presentationml/2006/main">
  <p:tag name="E_IMGDECORATIVE" val="1"/>
</p:tagLst>
</file>

<file path=ppt/tags/tag23.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24.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25.xml><?xml version="1.0" encoding="utf-8"?>
<p:tagLst xmlns:a="http://schemas.openxmlformats.org/drawingml/2006/main" xmlns:r="http://schemas.openxmlformats.org/officeDocument/2006/relationships" xmlns:p="http://schemas.openxmlformats.org/presentationml/2006/main">
  <p:tag name="E_IMGDECORATIVE" val="1"/>
</p:tagLst>
</file>

<file path=ppt/tags/tag26.xml><?xml version="1.0" encoding="utf-8"?>
<p:tagLst xmlns:a="http://schemas.openxmlformats.org/drawingml/2006/main" xmlns:r="http://schemas.openxmlformats.org/officeDocument/2006/relationships" xmlns:p="http://schemas.openxmlformats.org/presentationml/2006/main">
  <p:tag name="E_IMGDECORATIVE" val="1"/>
</p:tagLst>
</file>

<file path=ppt/tags/tag27.xml><?xml version="1.0" encoding="utf-8"?>
<p:tagLst xmlns:a="http://schemas.openxmlformats.org/drawingml/2006/main" xmlns:r="http://schemas.openxmlformats.org/officeDocument/2006/relationships" xmlns:p="http://schemas.openxmlformats.org/presentationml/2006/main">
  <p:tag name="E_IMGDECORATIVE" val="1"/>
</p:tagLst>
</file>

<file path=ppt/tags/tag28.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29.xml><?xml version="1.0" encoding="utf-8"?>
<p:tagLst xmlns:a="http://schemas.openxmlformats.org/drawingml/2006/main" xmlns:r="http://schemas.openxmlformats.org/officeDocument/2006/relationships" xmlns:p="http://schemas.openxmlformats.org/presentationml/2006/main">
  <p:tag name="E_IMGDECORATIVE" val="1"/>
</p:tagLst>
</file>

<file path=ppt/tags/tag3.xml><?xml version="1.0" encoding="utf-8"?>
<p:tagLst xmlns:a="http://schemas.openxmlformats.org/drawingml/2006/main" xmlns:r="http://schemas.openxmlformats.org/officeDocument/2006/relationships" xmlns:p="http://schemas.openxmlformats.org/presentationml/2006/main">
  <p:tag name="E_IMGDECORATIVE" val="1"/>
</p:tagLst>
</file>

<file path=ppt/tags/tag30.xml><?xml version="1.0" encoding="utf-8"?>
<p:tagLst xmlns:a="http://schemas.openxmlformats.org/drawingml/2006/main" xmlns:r="http://schemas.openxmlformats.org/officeDocument/2006/relationships" xmlns:p="http://schemas.openxmlformats.org/presentationml/2006/main">
  <p:tag name="E_IMGDECORATIVE" val="1"/>
</p:tagLst>
</file>

<file path=ppt/tags/tag31.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32.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33.xml><?xml version="1.0" encoding="utf-8"?>
<p:tagLst xmlns:a="http://schemas.openxmlformats.org/drawingml/2006/main" xmlns:r="http://schemas.openxmlformats.org/officeDocument/2006/relationships" xmlns:p="http://schemas.openxmlformats.org/presentationml/2006/main">
  <p:tag name="E_IMGDECORATIVE" val="1"/>
</p:tagLst>
</file>

<file path=ppt/tags/tag34.xml><?xml version="1.0" encoding="utf-8"?>
<p:tagLst xmlns:a="http://schemas.openxmlformats.org/drawingml/2006/main" xmlns:r="http://schemas.openxmlformats.org/officeDocument/2006/relationships" xmlns:p="http://schemas.openxmlformats.org/presentationml/2006/main">
  <p:tag name="E_IMGDECORATIVE" val="1"/>
</p:tagLst>
</file>

<file path=ppt/tags/tag35.xml><?xml version="1.0" encoding="utf-8"?>
<p:tagLst xmlns:a="http://schemas.openxmlformats.org/drawingml/2006/main" xmlns:r="http://schemas.openxmlformats.org/officeDocument/2006/relationships" xmlns:p="http://schemas.openxmlformats.org/presentationml/2006/main">
  <p:tag name="E_IMGDECORATIVE" val="1"/>
</p:tagLst>
</file>

<file path=ppt/tags/tag36.xml><?xml version="1.0" encoding="utf-8"?>
<p:tagLst xmlns:a="http://schemas.openxmlformats.org/drawingml/2006/main" xmlns:r="http://schemas.openxmlformats.org/officeDocument/2006/relationships" xmlns:p="http://schemas.openxmlformats.org/presentationml/2006/main">
  <p:tag name="E_IMGDECORATIVE" val="1"/>
</p:tagLst>
</file>

<file path=ppt/tags/tag37.xml><?xml version="1.0" encoding="utf-8"?>
<p:tagLst xmlns:a="http://schemas.openxmlformats.org/drawingml/2006/main" xmlns:r="http://schemas.openxmlformats.org/officeDocument/2006/relationships" xmlns:p="http://schemas.openxmlformats.org/presentationml/2006/main">
  <p:tag name="E_IMGDECORATIVE" val="1"/>
</p:tagLst>
</file>

<file path=ppt/tags/tag38.xml><?xml version="1.0" encoding="utf-8"?>
<p:tagLst xmlns:a="http://schemas.openxmlformats.org/drawingml/2006/main" xmlns:r="http://schemas.openxmlformats.org/officeDocument/2006/relationships" xmlns:p="http://schemas.openxmlformats.org/presentationml/2006/main">
  <p:tag name="E_IMGDECORATIVE" val="1"/>
</p:tagLst>
</file>

<file path=ppt/tags/tag39.xml><?xml version="1.0" encoding="utf-8"?>
<p:tagLst xmlns:a="http://schemas.openxmlformats.org/drawingml/2006/main" xmlns:r="http://schemas.openxmlformats.org/officeDocument/2006/relationships" xmlns:p="http://schemas.openxmlformats.org/presentationml/2006/main">
  <p:tag name="E_IMGDECORATIVE" val="1"/>
</p:tagLst>
</file>

<file path=ppt/tags/tag4.xml><?xml version="1.0" encoding="utf-8"?>
<p:tagLst xmlns:a="http://schemas.openxmlformats.org/drawingml/2006/main" xmlns:r="http://schemas.openxmlformats.org/officeDocument/2006/relationships" xmlns:p="http://schemas.openxmlformats.org/presentationml/2006/main">
  <p:tag name="E_IMGDECORATIVE" val="1"/>
</p:tagLst>
</file>

<file path=ppt/tags/tag40.xml><?xml version="1.0" encoding="utf-8"?>
<p:tagLst xmlns:a="http://schemas.openxmlformats.org/drawingml/2006/main" xmlns:r="http://schemas.openxmlformats.org/officeDocument/2006/relationships" xmlns:p="http://schemas.openxmlformats.org/presentationml/2006/main">
  <p:tag name="E_IMGDECORATIVE" val="1"/>
</p:tagLst>
</file>

<file path=ppt/tags/tag41.xml><?xml version="1.0" encoding="utf-8"?>
<p:tagLst xmlns:a="http://schemas.openxmlformats.org/drawingml/2006/main" xmlns:r="http://schemas.openxmlformats.org/officeDocument/2006/relationships" xmlns:p="http://schemas.openxmlformats.org/presentationml/2006/main">
  <p:tag name="E_IMGDECORATIVE" val="1"/>
</p:tagLst>
</file>

<file path=ppt/tags/tag42.xml><?xml version="1.0" encoding="utf-8"?>
<p:tagLst xmlns:a="http://schemas.openxmlformats.org/drawingml/2006/main" xmlns:r="http://schemas.openxmlformats.org/officeDocument/2006/relationships" xmlns:p="http://schemas.openxmlformats.org/presentationml/2006/main">
  <p:tag name="E_IMGDECORATIVE" val="1"/>
</p:tagLst>
</file>

<file path=ppt/tags/tag5.xml><?xml version="1.0" encoding="utf-8"?>
<p:tagLst xmlns:a="http://schemas.openxmlformats.org/drawingml/2006/main" xmlns:r="http://schemas.openxmlformats.org/officeDocument/2006/relationships" xmlns:p="http://schemas.openxmlformats.org/presentationml/2006/main">
  <p:tag name="E_IMGDECORATIVE" val="1"/>
</p:tagLst>
</file>

<file path=ppt/tags/tag6.xml><?xml version="1.0" encoding="utf-8"?>
<p:tagLst xmlns:a="http://schemas.openxmlformats.org/drawingml/2006/main" xmlns:r="http://schemas.openxmlformats.org/officeDocument/2006/relationships" xmlns:p="http://schemas.openxmlformats.org/presentationml/2006/main">
  <p:tag name="E_IMGDECORATIVE" val="1"/>
</p:tagLst>
</file>

<file path=ppt/tags/tag7.xml><?xml version="1.0" encoding="utf-8"?>
<p:tagLst xmlns:a="http://schemas.openxmlformats.org/drawingml/2006/main" xmlns:r="http://schemas.openxmlformats.org/officeDocument/2006/relationships" xmlns:p="http://schemas.openxmlformats.org/presentationml/2006/main">
  <p:tag name="E_IMGDECORATIVE" val="1"/>
</p:tagLst>
</file>

<file path=ppt/tags/tag8.xml><?xml version="1.0" encoding="utf-8"?>
<p:tagLst xmlns:a="http://schemas.openxmlformats.org/drawingml/2006/main" xmlns:r="http://schemas.openxmlformats.org/officeDocument/2006/relationships" xmlns:p="http://schemas.openxmlformats.org/presentationml/2006/main">
  <p:tag name="E_IMGDECORATIVE" val="1"/>
</p:tagLst>
</file>

<file path=ppt/tags/tag9.xml><?xml version="1.0" encoding="utf-8"?>
<p:tagLst xmlns:a="http://schemas.openxmlformats.org/drawingml/2006/main" xmlns:r="http://schemas.openxmlformats.org/officeDocument/2006/relationships" xmlns:p="http://schemas.openxmlformats.org/presentationml/2006/main">
  <p:tag name="E_IMGDECORATIVE"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cf870b0-a4b0-4bd1-aa16-9e5af7ce21f9">
      <Terms xmlns="http://schemas.microsoft.com/office/infopath/2007/PartnerControls"/>
    </lcf76f155ced4ddcb4097134ff3c332f>
    <TaxCatchAll xmlns="73daebbf-9095-43ee-a2d8-cf41202ceaf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543EDECD28D7849809191D51A0E1C05" ma:contentTypeVersion="10" ma:contentTypeDescription="Create a new document." ma:contentTypeScope="" ma:versionID="98256031778121c6147fd1ed001878de">
  <xsd:schema xmlns:xsd="http://www.w3.org/2001/XMLSchema" xmlns:xs="http://www.w3.org/2001/XMLSchema" xmlns:p="http://schemas.microsoft.com/office/2006/metadata/properties" xmlns:ns2="ccf870b0-a4b0-4bd1-aa16-9e5af7ce21f9" xmlns:ns3="73daebbf-9095-43ee-a2d8-cf41202ceaf3" targetNamespace="http://schemas.microsoft.com/office/2006/metadata/properties" ma:root="true" ma:fieldsID="53f8abe038ad478b3148cde16fae7d8a" ns2:_="" ns3:_="">
    <xsd:import namespace="ccf870b0-a4b0-4bd1-aa16-9e5af7ce21f9"/>
    <xsd:import namespace="73daebbf-9095-43ee-a2d8-cf41202ceaf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3:SharedWithUsers" minOccurs="0"/>
                <xsd:element ref="ns3:SharedWithDetail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f870b0-a4b0-4bd1-aa16-9e5af7ce21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38d4629-38ad-4148-bc9e-acd04a442d3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3daebbf-9095-43ee-a2d8-cf41202ceaf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8e900d27-c2da-410d-a6b4-1ebf0f7eea26}" ma:internalName="TaxCatchAll" ma:showField="CatchAllData" ma:web="73daebbf-9095-43ee-a2d8-cf41202cea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69F5FC-D9BD-4F50-8C62-B13555EBDE11}">
  <ds:schemaRefs>
    <ds:schemaRef ds:uri="73daebbf-9095-43ee-a2d8-cf41202ceaf3"/>
    <ds:schemaRef ds:uri="ccf870b0-a4b0-4bd1-aa16-9e5af7ce21f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75C4491-68ED-4491-BD4D-00C2956D54BE}">
  <ds:schemaRefs>
    <ds:schemaRef ds:uri="73daebbf-9095-43ee-a2d8-cf41202ceaf3"/>
    <ds:schemaRef ds:uri="ccf870b0-a4b0-4bd1-aa16-9e5af7ce21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951CF51-892E-4B0D-9872-1DB9B7EEF5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17</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Renewal of the Data Strategy for the Federal Public Service  GC Data Conference February 22-23, 2023</vt:lpstr>
      <vt:lpstr>Context</vt:lpstr>
      <vt:lpstr>Overall goals of a published renewal</vt:lpstr>
      <vt:lpstr>Building off and aligning with ongoing efforts</vt:lpstr>
      <vt:lpstr>Strategy vision and framework</vt:lpstr>
      <vt:lpstr>Consultations and engagement</vt:lpstr>
      <vt:lpstr>Overview of missions</vt:lpstr>
      <vt:lpstr>Mission 1: Data by design</vt:lpstr>
      <vt:lpstr>Mission 2: Data for decision-making</vt:lpstr>
      <vt:lpstr>Mission 3: Enabling data driven services</vt:lpstr>
      <vt:lpstr>Mission 4: Empowering the public service</vt:lpstr>
      <vt:lpstr>Next steps</vt:lpstr>
      <vt:lpstr>Annex </vt:lpstr>
      <vt:lpstr>Data by design Data needs are proactively considered when designing initiatives</vt:lpstr>
      <vt:lpstr>Data for decision making Data is stewarded for effective integration into analysis to inform insights</vt:lpstr>
      <vt:lpstr>Enabling data-driven services  Data flows securely where it is needed to improve user experience while maintaining trust</vt:lpstr>
      <vt:lpstr>Enabling data-driven services (cont.) Data flows securely where it is needed to improve user experience while maintaining trust</vt:lpstr>
      <vt:lpstr>Empowering the public service Teams are equipped and supported to effectively integrate the talent and tools they need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Renewal of the Data Strategy for the Federal Public Service_x000b__x000b_GC Data Conference_x000d_February 22-23, 2023</dc:title>
  <dc:creator>St-Cyr, Kim</dc:creator>
  <cp:revision>23</cp:revision>
  <dcterms:created xsi:type="dcterms:W3CDTF">2023-01-30T18:55:51Z</dcterms:created>
  <dcterms:modified xsi:type="dcterms:W3CDTF">2023-02-17T19:21:50Z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15d617-256d-4284-aedb-1064be1c4b48_Enabled">
    <vt:lpwstr>true</vt:lpwstr>
  </property>
  <property fmtid="{D5CDD505-2E9C-101B-9397-08002B2CF9AE}" pid="3" name="MSIP_Label_3515d617-256d-4284-aedb-1064be1c4b48_SetDate">
    <vt:lpwstr>2023-01-30T18:57:25Z</vt:lpwstr>
  </property>
  <property fmtid="{D5CDD505-2E9C-101B-9397-08002B2CF9AE}" pid="4" name="MSIP_Label_3515d617-256d-4284-aedb-1064be1c4b48_Method">
    <vt:lpwstr>Privileged</vt:lpwstr>
  </property>
  <property fmtid="{D5CDD505-2E9C-101B-9397-08002B2CF9AE}" pid="5" name="MSIP_Label_3515d617-256d-4284-aedb-1064be1c4b48_Name">
    <vt:lpwstr>3515d617-256d-4284-aedb-1064be1c4b48</vt:lpwstr>
  </property>
  <property fmtid="{D5CDD505-2E9C-101B-9397-08002B2CF9AE}" pid="6" name="MSIP_Label_3515d617-256d-4284-aedb-1064be1c4b48_SiteId">
    <vt:lpwstr>6397df10-4595-4047-9c4f-03311282152b</vt:lpwstr>
  </property>
  <property fmtid="{D5CDD505-2E9C-101B-9397-08002B2CF9AE}" pid="7" name="MSIP_Label_3515d617-256d-4284-aedb-1064be1c4b48_ActionId">
    <vt:lpwstr>d9bc88cf-bef8-4df0-bc18-ef47dfc88a89</vt:lpwstr>
  </property>
  <property fmtid="{D5CDD505-2E9C-101B-9397-08002B2CF9AE}" pid="8" name="MSIP_Label_3515d617-256d-4284-aedb-1064be1c4b48_ContentBits">
    <vt:lpwstr>0</vt:lpwstr>
  </property>
  <property fmtid="{D5CDD505-2E9C-101B-9397-08002B2CF9AE}" pid="9" name="ContentTypeId">
    <vt:lpwstr>0x0101009543EDECD28D7849809191D51A0E1C05</vt:lpwstr>
  </property>
  <property fmtid="{D5CDD505-2E9C-101B-9397-08002B2CF9AE}" pid="10" name="MediaServiceImageTags">
    <vt:lpwstr/>
  </property>
</Properties>
</file>