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C89B9FF-AE3F-48B9-B064-FDB3607F9AFC}">
  <a:tblStyle styleId="{BC89B9FF-AE3F-48B9-B064-FDB3607F9AF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7976ADA-3D5B-4959-B568-8DD182B5C7D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30"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9169a056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9169a05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c2347c594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c2347c594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c4bee72c9_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c4bee72c9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solidFill>
                  <a:srgbClr val="1F497D"/>
                </a:solidFill>
              </a:rPr>
              <a:t>The categories don’t always align 1:1 between these surveys.</a:t>
            </a: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c2347c594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c2347c594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r>
              <a:rPr lang="en">
                <a:solidFill>
                  <a:srgbClr val="1F497D"/>
                </a:solidFill>
              </a:rPr>
              <a:t>Other frustrations included finding information on the CERB extension, program eligibility, wording of the EI questions.</a:t>
            </a: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c657375b8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c657375b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c657375b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8c657375b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c657375b8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c657375b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c657375b8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c657375b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c4bee72c9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c4bee72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solidFill>
                  <a:srgbClr val="1F497D"/>
                </a:solidFill>
              </a:rPr>
              <a:t>From the few comments received </a:t>
            </a:r>
            <a:endParaRPr>
              <a:solidFill>
                <a:srgbClr val="1F497D"/>
              </a:solidFill>
            </a:endParaRPr>
          </a:p>
          <a:p>
            <a:pPr marL="0" lvl="0" indent="0" algn="l" rtl="0">
              <a:lnSpc>
                <a:spcPct val="115000"/>
              </a:lnSpc>
              <a:spcBef>
                <a:spcPts val="1200"/>
              </a:spcBef>
              <a:spcAft>
                <a:spcPts val="0"/>
              </a:spcAft>
              <a:buNone/>
            </a:pPr>
            <a:r>
              <a:rPr lang="en" b="1">
                <a:solidFill>
                  <a:srgbClr val="1F497D"/>
                </a:solidFill>
              </a:rPr>
              <a:t>How to get tested:</a:t>
            </a:r>
            <a:r>
              <a:rPr lang="en">
                <a:solidFill>
                  <a:srgbClr val="1F497D"/>
                </a:solidFill>
              </a:rPr>
              <a:t> People were looking for the locations of testing facilities and finding that information hard to find (based on 5 comments).</a:t>
            </a:r>
            <a:endParaRPr>
              <a:solidFill>
                <a:srgbClr val="1F497D"/>
              </a:solidFill>
            </a:endParaRPr>
          </a:p>
          <a:p>
            <a:pPr marL="0" lvl="0" indent="0" algn="l" rtl="0">
              <a:lnSpc>
                <a:spcPct val="115000"/>
              </a:lnSpc>
              <a:spcBef>
                <a:spcPts val="1200"/>
              </a:spcBef>
              <a:spcAft>
                <a:spcPts val="0"/>
              </a:spcAft>
              <a:buNone/>
            </a:pPr>
            <a:r>
              <a:rPr lang="en" b="1">
                <a:solidFill>
                  <a:srgbClr val="1F497D"/>
                </a:solidFill>
              </a:rPr>
              <a:t>Immunity and antibody testing: </a:t>
            </a:r>
            <a:r>
              <a:rPr lang="en">
                <a:solidFill>
                  <a:srgbClr val="1F497D"/>
                </a:solidFill>
              </a:rPr>
              <a:t>It should be easier to understand (based on 2 comments).  </a:t>
            </a: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c657375b8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c657375b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It’s interesting, because in the past, I’d say that things shouldn’t really change unless your content was changing. But now, significant things are changing outside of the website, which is going to have a major impact on what people are looking for. The site has to be changing constantly to adapt.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b50fc5ce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b50fc5ce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a5d84c25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a5d84c25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rgbClr val="1F497D"/>
                </a:solidFill>
              </a:rPr>
              <a:t>We are not asking for personal information in the feedback. In the event that we receive unsolicited personal information, here is what we have been advised to do by:</a:t>
            </a:r>
            <a:endParaRPr>
              <a:solidFill>
                <a:srgbClr val="1F497D"/>
              </a:solidFill>
            </a:endParaRPr>
          </a:p>
          <a:p>
            <a:pPr marL="457200" lvl="0" indent="-298450" algn="l" rtl="0">
              <a:lnSpc>
                <a:spcPct val="115000"/>
              </a:lnSpc>
              <a:spcBef>
                <a:spcPts val="1200"/>
              </a:spcBef>
              <a:spcAft>
                <a:spcPts val="0"/>
              </a:spcAft>
              <a:buClr>
                <a:srgbClr val="1F497D"/>
              </a:buClr>
              <a:buSzPts val="1100"/>
              <a:buChar char="●"/>
            </a:pPr>
            <a:r>
              <a:rPr lang="en">
                <a:solidFill>
                  <a:srgbClr val="1F497D"/>
                </a:solidFill>
              </a:rPr>
              <a:t>Privacy Management Division, Health Canada</a:t>
            </a:r>
            <a:endParaRPr>
              <a:solidFill>
                <a:srgbClr val="1F497D"/>
              </a:solidFill>
            </a:endParaRPr>
          </a:p>
          <a:p>
            <a:pPr marL="457200" lvl="0" indent="-298450" algn="l" rtl="0">
              <a:lnSpc>
                <a:spcPct val="115000"/>
              </a:lnSpc>
              <a:spcBef>
                <a:spcPts val="0"/>
              </a:spcBef>
              <a:spcAft>
                <a:spcPts val="0"/>
              </a:spcAft>
              <a:buClr>
                <a:srgbClr val="1F497D"/>
              </a:buClr>
              <a:buSzPts val="1100"/>
              <a:buChar char="●"/>
            </a:pPr>
            <a:r>
              <a:rPr lang="en">
                <a:solidFill>
                  <a:srgbClr val="1F497D"/>
                </a:solidFill>
              </a:rPr>
              <a:t>National Security Management Division, Health Canada</a:t>
            </a:r>
            <a:endParaRPr>
              <a:solidFill>
                <a:srgbClr val="1F497D"/>
              </a:solidFill>
            </a:endParaRPr>
          </a:p>
          <a:p>
            <a:pPr marL="457200" lvl="0" indent="-298450" algn="l" rtl="0">
              <a:lnSpc>
                <a:spcPct val="115000"/>
              </a:lnSpc>
              <a:spcBef>
                <a:spcPts val="0"/>
              </a:spcBef>
              <a:spcAft>
                <a:spcPts val="0"/>
              </a:spcAft>
              <a:buClr>
                <a:srgbClr val="1F497D"/>
              </a:buClr>
              <a:buSzPts val="1100"/>
              <a:buChar char="●"/>
            </a:pPr>
            <a:r>
              <a:rPr lang="en">
                <a:solidFill>
                  <a:srgbClr val="1F497D"/>
                </a:solidFill>
              </a:rPr>
              <a:t>IT Security, Health Canada</a:t>
            </a: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c0dcef545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c0dcef545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c657375b8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c657375b8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c657375b8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c657375b8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c0dcef545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c0dcef54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666666"/>
                </a:solidFill>
                <a:latin typeface="Calibri"/>
                <a:ea typeface="Calibri"/>
                <a:cs typeface="Calibri"/>
                <a:sym typeface="Calibri"/>
              </a:rPr>
              <a:t>When comments are tagged with frustrations we can clearly understand specific weak points in the tasks.</a:t>
            </a:r>
            <a:endParaRPr sz="1400">
              <a:solidFill>
                <a:srgbClr val="666666"/>
              </a:solidFill>
              <a:latin typeface="Calibri"/>
              <a:ea typeface="Calibri"/>
              <a:cs typeface="Calibri"/>
              <a:sym typeface="Calibri"/>
            </a:endParaRPr>
          </a:p>
          <a:p>
            <a:pPr marL="0" lvl="0" indent="0" algn="l" rtl="0">
              <a:spcBef>
                <a:spcPts val="1000"/>
              </a:spcBef>
              <a:spcAft>
                <a:spcPts val="0"/>
              </a:spcAft>
              <a:buNone/>
            </a:pPr>
            <a:r>
              <a:rPr lang="en" sz="1400">
                <a:solidFill>
                  <a:srgbClr val="666666"/>
                </a:solidFill>
                <a:latin typeface="Calibri"/>
                <a:ea typeface="Calibri"/>
                <a:cs typeface="Calibri"/>
                <a:sym typeface="Calibri"/>
              </a:rPr>
              <a:t>Ease may help prioritize what issues to focus on - but can we really understand the difference between a task that was ranked very or somewhat difficult?</a:t>
            </a:r>
            <a:endParaRPr sz="1400">
              <a:solidFill>
                <a:srgbClr val="666666"/>
              </a:solidFill>
              <a:latin typeface="Calibri"/>
              <a:ea typeface="Calibri"/>
              <a:cs typeface="Calibri"/>
              <a:sym typeface="Calibri"/>
            </a:endParaRPr>
          </a:p>
          <a:p>
            <a:pPr marL="0" lvl="0" indent="0" algn="l" rtl="0">
              <a:spcBef>
                <a:spcPts val="1000"/>
              </a:spcBef>
              <a:spcAft>
                <a:spcPts val="0"/>
              </a:spcAft>
              <a:buNone/>
            </a:pPr>
            <a:r>
              <a:rPr lang="en" sz="1400">
                <a:solidFill>
                  <a:srgbClr val="666666"/>
                </a:solidFill>
                <a:latin typeface="Calibri"/>
                <a:ea typeface="Calibri"/>
                <a:cs typeface="Calibri"/>
                <a:sym typeface="Calibri"/>
              </a:rPr>
              <a:t>Does ease help me better prioritize compared to a single value assigned to a frustration?  </a:t>
            </a:r>
            <a:endParaRPr sz="1400">
              <a:solidFill>
                <a:srgbClr val="666666"/>
              </a:solidFill>
              <a:latin typeface="Calibri"/>
              <a:ea typeface="Calibri"/>
              <a:cs typeface="Calibri"/>
              <a:sym typeface="Calibri"/>
            </a:endParaRPr>
          </a:p>
          <a:p>
            <a:pPr marL="0" lvl="0" indent="0" algn="l" rtl="0">
              <a:spcBef>
                <a:spcPts val="1000"/>
              </a:spcBef>
              <a:spcAft>
                <a:spcPts val="0"/>
              </a:spcAft>
              <a:buNone/>
            </a:pPr>
            <a:r>
              <a:rPr lang="en" sz="1400">
                <a:solidFill>
                  <a:srgbClr val="666666"/>
                </a:solidFill>
                <a:latin typeface="Calibri"/>
                <a:ea typeface="Calibri"/>
                <a:cs typeface="Calibri"/>
                <a:sym typeface="Calibri"/>
              </a:rPr>
              <a:t>Simple: 3 people successfully re-applied for CERB but were confused with EI.</a:t>
            </a:r>
            <a:endParaRPr sz="1400">
              <a:solidFill>
                <a:srgbClr val="666666"/>
              </a:solidFill>
              <a:latin typeface="Calibri"/>
              <a:ea typeface="Calibri"/>
              <a:cs typeface="Calibri"/>
              <a:sym typeface="Calibri"/>
            </a:endParaRPr>
          </a:p>
          <a:p>
            <a:pPr marL="0" lvl="0" indent="0" algn="l" rtl="0">
              <a:spcBef>
                <a:spcPts val="1000"/>
              </a:spcBef>
              <a:spcAft>
                <a:spcPts val="0"/>
              </a:spcAft>
              <a:buNone/>
            </a:pPr>
            <a:r>
              <a:rPr lang="en" sz="1400">
                <a:solidFill>
                  <a:srgbClr val="666666"/>
                </a:solidFill>
                <a:latin typeface="Calibri"/>
                <a:ea typeface="Calibri"/>
                <a:cs typeface="Calibri"/>
                <a:sym typeface="Calibri"/>
              </a:rPr>
              <a:t>Harder: 3 people successfully re-applied for CERB but were confused with EI.  1 person rated it as very difficult, 1 as somewhat difficult, etc.   </a:t>
            </a:r>
            <a:endParaRPr sz="1400">
              <a:solidFill>
                <a:srgbClr val="666666"/>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n" sz="1400" b="1">
                <a:solidFill>
                  <a:srgbClr val="666666"/>
                </a:solidFill>
                <a:latin typeface="Calibri"/>
                <a:ea typeface="Calibri"/>
                <a:cs typeface="Calibri"/>
                <a:sym typeface="Calibri"/>
              </a:rPr>
              <a:t>Ease is probably a metric best used on its own to track performance over a longer period of time.  In the example on the right for the task of Submitting a CERB/EI report, it will be very attractive to report the high “very easy” rating.  Perhaps to the detriment of the smaller number of people who could not complete the task. </a:t>
            </a:r>
            <a:endParaRPr sz="1400" b="1">
              <a:solidFill>
                <a:srgbClr val="666666"/>
              </a:solidFill>
              <a:latin typeface="Calibri"/>
              <a:ea typeface="Calibri"/>
              <a:cs typeface="Calibri"/>
              <a:sym typeface="Calibri"/>
            </a:endParaRPr>
          </a:p>
          <a:p>
            <a:pPr marL="0" lvl="0" indent="0" algn="l" rtl="0">
              <a:spcBef>
                <a:spcPts val="1000"/>
              </a:spcBef>
              <a:spcAft>
                <a:spcPts val="1000"/>
              </a:spcAft>
              <a:buNone/>
            </a:pPr>
            <a:endParaRPr sz="1400">
              <a:solidFill>
                <a:srgbClr val="666666"/>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c0dcef545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8c0dcef54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a5d84c25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a5d84c25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rgbClr val="1F497D"/>
                </a:solidFill>
              </a:rPr>
              <a:t>We are not asking for personal information in the feedback. In the event that we receive unsolicited personal information, here is what we have been advised to do by:</a:t>
            </a:r>
            <a:endParaRPr>
              <a:solidFill>
                <a:srgbClr val="1F497D"/>
              </a:solidFill>
            </a:endParaRPr>
          </a:p>
          <a:p>
            <a:pPr marL="457200" lvl="0" indent="-298450" algn="l" rtl="0">
              <a:lnSpc>
                <a:spcPct val="115000"/>
              </a:lnSpc>
              <a:spcBef>
                <a:spcPts val="1200"/>
              </a:spcBef>
              <a:spcAft>
                <a:spcPts val="0"/>
              </a:spcAft>
              <a:buClr>
                <a:srgbClr val="1F497D"/>
              </a:buClr>
              <a:buSzPts val="1100"/>
              <a:buChar char="●"/>
            </a:pPr>
            <a:r>
              <a:rPr lang="en">
                <a:solidFill>
                  <a:srgbClr val="1F497D"/>
                </a:solidFill>
              </a:rPr>
              <a:t>Privacy Management Division, Health Canada</a:t>
            </a:r>
            <a:endParaRPr>
              <a:solidFill>
                <a:srgbClr val="1F497D"/>
              </a:solidFill>
            </a:endParaRPr>
          </a:p>
          <a:p>
            <a:pPr marL="457200" lvl="0" indent="-298450" algn="l" rtl="0">
              <a:lnSpc>
                <a:spcPct val="115000"/>
              </a:lnSpc>
              <a:spcBef>
                <a:spcPts val="0"/>
              </a:spcBef>
              <a:spcAft>
                <a:spcPts val="0"/>
              </a:spcAft>
              <a:buClr>
                <a:srgbClr val="1F497D"/>
              </a:buClr>
              <a:buSzPts val="1100"/>
              <a:buChar char="●"/>
            </a:pPr>
            <a:r>
              <a:rPr lang="en">
                <a:solidFill>
                  <a:srgbClr val="1F497D"/>
                </a:solidFill>
              </a:rPr>
              <a:t>National Security Management Division, Health Canada</a:t>
            </a:r>
            <a:endParaRPr>
              <a:solidFill>
                <a:srgbClr val="1F497D"/>
              </a:solidFill>
            </a:endParaRPr>
          </a:p>
          <a:p>
            <a:pPr marL="457200" lvl="0" indent="-298450" algn="l" rtl="0">
              <a:lnSpc>
                <a:spcPct val="115000"/>
              </a:lnSpc>
              <a:spcBef>
                <a:spcPts val="0"/>
              </a:spcBef>
              <a:spcAft>
                <a:spcPts val="0"/>
              </a:spcAft>
              <a:buClr>
                <a:srgbClr val="1F497D"/>
              </a:buClr>
              <a:buSzPts val="1100"/>
              <a:buChar char="●"/>
            </a:pPr>
            <a:r>
              <a:rPr lang="en">
                <a:solidFill>
                  <a:srgbClr val="1F497D"/>
                </a:solidFill>
              </a:rPr>
              <a:t>IT Security, Health Canada</a:t>
            </a: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bc17cab37_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bc17cab3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231878cd1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231878cd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Answering satisfaction first may make people need to be internally consistent on next question. Whereas if ease is asked first, then they are not constrained.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c0dcef545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c0dcef54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sz="1400">
              <a:solidFill>
                <a:srgbClr val="666666"/>
              </a:solidFill>
              <a:latin typeface="Calibri"/>
              <a:ea typeface="Calibri"/>
              <a:cs typeface="Calibri"/>
              <a:sym typeface="Calibri"/>
            </a:endParaRPr>
          </a:p>
          <a:p>
            <a:pPr marL="0" lvl="0" indent="0" algn="l" rtl="0">
              <a:spcBef>
                <a:spcPts val="1200"/>
              </a:spcBef>
              <a:spcAft>
                <a:spcPts val="0"/>
              </a:spcAft>
              <a:buNone/>
            </a:pPr>
            <a:endParaRPr sz="1400">
              <a:solidFill>
                <a:srgbClr val="666666"/>
              </a:solidFill>
              <a:latin typeface="Calibri"/>
              <a:ea typeface="Calibri"/>
              <a:cs typeface="Calibri"/>
              <a:sym typeface="Calibri"/>
            </a:endParaRPr>
          </a:p>
          <a:p>
            <a:pPr marL="0" lvl="0" indent="0" algn="l" rtl="0">
              <a:spcBef>
                <a:spcPts val="10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c4bee72c9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c4bee72c9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Tendency to leave positive feedback about the experience.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a5d84c25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a5d84c2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1200"/>
              </a:spcBef>
              <a:spcAft>
                <a:spcPts val="0"/>
              </a:spcAft>
              <a:buNone/>
            </a:pPr>
            <a:endParaRPr>
              <a:solidFill>
                <a:srgbClr val="1F497D"/>
              </a:solidFill>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bc17cab37_3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bc17cab3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073763"/>
              </a:buClr>
              <a:buSzPts val="2800"/>
              <a:buFont typeface="Calibri"/>
              <a:buNone/>
              <a:defRPr sz="2800">
                <a:solidFill>
                  <a:srgbClr val="073763"/>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1pPr>
            <a:lvl2pPr marL="914400" lvl="1"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2pPr>
            <a:lvl3pPr marL="1371600" lvl="2"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3pPr>
            <a:lvl4pPr marL="1828800" lvl="3"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3">
            <a:alphaModFix/>
          </a:blip>
          <a:srcRect l="386" r="386" b="63321"/>
          <a:stretch/>
        </p:blipFill>
        <p:spPr>
          <a:xfrm>
            <a:off x="0" y="-36275"/>
            <a:ext cx="9143999" cy="3465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iki.gccollab.ca/Covid_19_DTO-BTN/User_research"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subTitle" idx="1"/>
          </p:nvPr>
        </p:nvSpPr>
        <p:spPr>
          <a:xfrm>
            <a:off x="3349100" y="3891475"/>
            <a:ext cx="5502300" cy="1055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sz="1800"/>
              <a:t>Treasury Board of Canada Secretariat</a:t>
            </a:r>
            <a:endParaRPr sz="1800"/>
          </a:p>
          <a:p>
            <a:pPr marL="0" lvl="0" indent="0" algn="r" rtl="0">
              <a:spcBef>
                <a:spcPts val="0"/>
              </a:spcBef>
              <a:spcAft>
                <a:spcPts val="0"/>
              </a:spcAft>
              <a:buNone/>
            </a:pPr>
            <a:r>
              <a:rPr lang="en" sz="1800"/>
              <a:t>Digital Transformation Office - Canada.ca</a:t>
            </a:r>
            <a:endParaRPr sz="1800"/>
          </a:p>
          <a:p>
            <a:pPr marL="0" lvl="0" indent="0" algn="r" rtl="0">
              <a:spcBef>
                <a:spcPts val="0"/>
              </a:spcBef>
              <a:spcAft>
                <a:spcPts val="0"/>
              </a:spcAft>
              <a:buNone/>
            </a:pPr>
            <a:r>
              <a:rPr lang="en" sz="1800"/>
              <a:t>July 20, 2020 </a:t>
            </a:r>
            <a:endParaRPr sz="1800"/>
          </a:p>
          <a:p>
            <a:pPr marL="0" lvl="0" indent="0" algn="ctr" rtl="0">
              <a:spcBef>
                <a:spcPts val="0"/>
              </a:spcBef>
              <a:spcAft>
                <a:spcPts val="0"/>
              </a:spcAft>
              <a:buNone/>
            </a:pPr>
            <a:endParaRPr sz="1800"/>
          </a:p>
        </p:txBody>
      </p:sp>
      <p:pic>
        <p:nvPicPr>
          <p:cNvPr id="56" name="Google Shape;56;p13"/>
          <p:cNvPicPr preferRelativeResize="0"/>
          <p:nvPr/>
        </p:nvPicPr>
        <p:blipFill rotWithShape="1">
          <a:blip r:embed="rId3">
            <a:alphaModFix/>
          </a:blip>
          <a:srcRect l="386" r="386"/>
          <a:stretch/>
        </p:blipFill>
        <p:spPr>
          <a:xfrm>
            <a:off x="0" y="-41375"/>
            <a:ext cx="9143999" cy="944849"/>
          </a:xfrm>
          <a:prstGeom prst="rect">
            <a:avLst/>
          </a:prstGeom>
          <a:noFill/>
          <a:ln>
            <a:noFill/>
          </a:ln>
        </p:spPr>
      </p:pic>
      <p:sp>
        <p:nvSpPr>
          <p:cNvPr id="57" name="Google Shape;57;p13"/>
          <p:cNvSpPr/>
          <p:nvPr/>
        </p:nvSpPr>
        <p:spPr>
          <a:xfrm>
            <a:off x="415100" y="348725"/>
            <a:ext cx="4259100" cy="472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ctrTitle"/>
          </p:nvPr>
        </p:nvSpPr>
        <p:spPr>
          <a:xfrm>
            <a:off x="0" y="1470025"/>
            <a:ext cx="9144000" cy="1541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COVID-19 Task Success Survey</a:t>
            </a:r>
            <a:br>
              <a:rPr lang="en"/>
            </a:br>
            <a:r>
              <a:rPr lang="en" sz="3000">
                <a:solidFill>
                  <a:srgbClr val="1C4587"/>
                </a:solidFill>
              </a:rPr>
              <a:t>Theme Management Committee</a:t>
            </a:r>
            <a:endParaRPr sz="3000">
              <a:solidFill>
                <a:srgbClr val="1C4587"/>
              </a:solidFill>
            </a:endParaRPr>
          </a:p>
        </p:txBody>
      </p:sp>
      <p:pic>
        <p:nvPicPr>
          <p:cNvPr id="59" name="Google Shape;59;p13"/>
          <p:cNvPicPr preferRelativeResize="0"/>
          <p:nvPr/>
        </p:nvPicPr>
        <p:blipFill>
          <a:blip r:embed="rId4">
            <a:alphaModFix/>
          </a:blip>
          <a:stretch>
            <a:fillRect/>
          </a:stretch>
        </p:blipFill>
        <p:spPr>
          <a:xfrm>
            <a:off x="242600" y="348725"/>
            <a:ext cx="3344868" cy="554750"/>
          </a:xfrm>
          <a:prstGeom prst="rect">
            <a:avLst/>
          </a:prstGeom>
          <a:noFill/>
          <a:ln>
            <a:noFill/>
          </a:ln>
        </p:spPr>
      </p:pic>
      <p:pic>
        <p:nvPicPr>
          <p:cNvPr id="60" name="Google Shape;60;p13"/>
          <p:cNvPicPr preferRelativeResize="0"/>
          <p:nvPr/>
        </p:nvPicPr>
        <p:blipFill>
          <a:blip r:embed="rId5">
            <a:alphaModFix/>
          </a:blip>
          <a:stretch>
            <a:fillRect/>
          </a:stretch>
        </p:blipFill>
        <p:spPr>
          <a:xfrm>
            <a:off x="7206723" y="348724"/>
            <a:ext cx="1724378" cy="411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nvPr>
        </p:nvSpPr>
        <p:spPr>
          <a:xfrm>
            <a:off x="311700" y="339600"/>
            <a:ext cx="725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High-level tasks: Traffic and success</a:t>
            </a:r>
            <a:endParaRPr/>
          </a:p>
        </p:txBody>
      </p:sp>
      <p:graphicFrame>
        <p:nvGraphicFramePr>
          <p:cNvPr id="135" name="Google Shape;135;p22"/>
          <p:cNvGraphicFramePr/>
          <p:nvPr/>
        </p:nvGraphicFramePr>
        <p:xfrm>
          <a:off x="439400" y="1078500"/>
          <a:ext cx="3000000" cy="3000000"/>
        </p:xfrm>
        <a:graphic>
          <a:graphicData uri="http://schemas.openxmlformats.org/drawingml/2006/table">
            <a:tbl>
              <a:tblPr>
                <a:noFill/>
                <a:tableStyleId>{57976ADA-3D5B-4959-B568-8DD182B5C7D7}</a:tableStyleId>
              </a:tblPr>
              <a:tblGrid>
                <a:gridCol w="4990425">
                  <a:extLst>
                    <a:ext uri="{9D8B030D-6E8A-4147-A177-3AD203B41FA5}">
                      <a16:colId xmlns:a16="http://schemas.microsoft.com/office/drawing/2014/main" val="20000"/>
                    </a:ext>
                  </a:extLst>
                </a:gridCol>
                <a:gridCol w="1004950">
                  <a:extLst>
                    <a:ext uri="{9D8B030D-6E8A-4147-A177-3AD203B41FA5}">
                      <a16:colId xmlns:a16="http://schemas.microsoft.com/office/drawing/2014/main" val="20001"/>
                    </a:ext>
                  </a:extLst>
                </a:gridCol>
                <a:gridCol w="1012025">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300" b="1"/>
                        <a:t>Task</a:t>
                      </a:r>
                      <a:endParaRPr sz="13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300" b="1"/>
                        <a:t>Chosen</a:t>
                      </a:r>
                      <a:endParaRPr sz="13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300" b="1"/>
                        <a:t>Success</a:t>
                      </a:r>
                      <a:endParaRPr sz="13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42900">
                <a:tc>
                  <a:txBody>
                    <a:bodyPr/>
                    <a:lstStyle/>
                    <a:p>
                      <a:pPr marL="0" lvl="0" indent="0" algn="l" rtl="0">
                        <a:lnSpc>
                          <a:spcPct val="115000"/>
                        </a:lnSpc>
                        <a:spcBef>
                          <a:spcPts val="0"/>
                        </a:spcBef>
                        <a:spcAft>
                          <a:spcPts val="0"/>
                        </a:spcAft>
                        <a:buNone/>
                      </a:pPr>
                      <a:r>
                        <a:rPr lang="en" sz="1300"/>
                        <a:t>Financial advice and support (CERB, CEWS, CESB, other)</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36.2%</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76.0%</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6EDD0"/>
                    </a:solidFill>
                  </a:tcPr>
                </a:tc>
                <a:extLst>
                  <a:ext uri="{0D108BD9-81ED-4DB2-BD59-A6C34878D82A}">
                    <a16:rowId xmlns:a16="http://schemas.microsoft.com/office/drawing/2014/main" val="10001"/>
                  </a:ext>
                </a:extLst>
              </a:tr>
              <a:tr h="253625">
                <a:tc>
                  <a:txBody>
                    <a:bodyPr/>
                    <a:lstStyle/>
                    <a:p>
                      <a:pPr marL="0" lvl="0" indent="0" algn="l" rtl="0">
                        <a:lnSpc>
                          <a:spcPct val="115000"/>
                        </a:lnSpc>
                        <a:spcBef>
                          <a:spcPts val="0"/>
                        </a:spcBef>
                        <a:spcAft>
                          <a:spcPts val="0"/>
                        </a:spcAft>
                        <a:buNone/>
                      </a:pPr>
                      <a:r>
                        <a:rPr lang="en" sz="1300"/>
                        <a:t>Other:</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18.7%</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64.6%</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300"/>
                        <a:t>Outbreak status, statistics, deaths and cases</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12.3%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76.2%</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300"/>
                        <a:t>Travel and immigration during the pandemic</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10.2%</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59.7%</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6F0CD"/>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300"/>
                        <a:t>Employment Insurance (EI)</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6.9%</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86.8%</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2ECD1"/>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300"/>
                        <a:t>Government of Canada COVID-19 strategy</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4.3%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79.3%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DD0"/>
                    </a:solidFill>
                  </a:tcPr>
                </a:tc>
                <a:extLst>
                  <a:ext uri="{0D108BD9-81ED-4DB2-BD59-A6C34878D82A}">
                    <a16:rowId xmlns:a16="http://schemas.microsoft.com/office/drawing/2014/main" val="10006"/>
                  </a:ext>
                </a:extLst>
              </a:tr>
              <a:tr h="274225">
                <a:tc>
                  <a:txBody>
                    <a:bodyPr/>
                    <a:lstStyle/>
                    <a:p>
                      <a:pPr marL="0" lvl="0" indent="0" algn="l" rtl="0">
                        <a:lnSpc>
                          <a:spcPct val="115000"/>
                        </a:lnSpc>
                        <a:spcBef>
                          <a:spcPts val="0"/>
                        </a:spcBef>
                        <a:spcAft>
                          <a:spcPts val="0"/>
                        </a:spcAft>
                        <a:buNone/>
                      </a:pPr>
                      <a:r>
                        <a:rPr lang="en" sz="1300"/>
                        <a:t>Workplaces and businesses during the pandemic</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3.0%</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79.8%</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300"/>
                        <a:t>Guidelines about COVID (public spaces, health professionals)</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2.3%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74.7%</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300"/>
                        <a:t>Prevention, transmission and treatment of COVID</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1.6%</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83.3%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EBD2"/>
                    </a:solidFill>
                  </a:tcPr>
                </a:tc>
                <a:extLst>
                  <a:ext uri="{0D108BD9-81ED-4DB2-BD59-A6C34878D82A}">
                    <a16:rowId xmlns:a16="http://schemas.microsoft.com/office/drawing/2014/main" val="10009"/>
                  </a:ext>
                </a:extLst>
              </a:tr>
              <a:tr h="274225">
                <a:tc>
                  <a:txBody>
                    <a:bodyPr/>
                    <a:lstStyle/>
                    <a:p>
                      <a:pPr marL="0" lvl="0" indent="0" algn="l" rtl="0">
                        <a:lnSpc>
                          <a:spcPct val="115000"/>
                        </a:lnSpc>
                        <a:spcBef>
                          <a:spcPts val="0"/>
                        </a:spcBef>
                        <a:spcAft>
                          <a:spcPts val="0"/>
                        </a:spcAft>
                        <a:buNone/>
                      </a:pPr>
                      <a:r>
                        <a:rPr lang="en" sz="1300"/>
                        <a:t>Symptoms of COVID and wellbeing</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1.5%</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85.0%</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extLst>
                  <a:ext uri="{0D108BD9-81ED-4DB2-BD59-A6C34878D82A}">
                    <a16:rowId xmlns:a16="http://schemas.microsoft.com/office/drawing/2014/main" val="10010"/>
                  </a:ext>
                </a:extLst>
              </a:tr>
              <a:tr h="242325">
                <a:tc>
                  <a:txBody>
                    <a:bodyPr/>
                    <a:lstStyle/>
                    <a:p>
                      <a:pPr marL="0" lvl="0" indent="0" algn="l" rtl="0">
                        <a:lnSpc>
                          <a:spcPct val="115000"/>
                        </a:lnSpc>
                        <a:spcBef>
                          <a:spcPts val="0"/>
                        </a:spcBef>
                        <a:spcAft>
                          <a:spcPts val="0"/>
                        </a:spcAft>
                        <a:buNone/>
                      </a:pPr>
                      <a:r>
                        <a:rPr lang="en" sz="1300"/>
                        <a:t>Testing for COVID</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1.3%</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51.1%</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en" sz="1300"/>
                        <a:t>Myths, scams and reporting misleading information about COVID</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1.1%</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a:t>75.0%</a:t>
                      </a:r>
                      <a:endParaRPr sz="13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title"/>
          </p:nvPr>
        </p:nvSpPr>
        <p:spPr>
          <a:xfrm>
            <a:off x="311700" y="339600"/>
            <a:ext cx="833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High-level tasks compared to Gerry McGovern survey</a:t>
            </a:r>
            <a:endParaRPr/>
          </a:p>
        </p:txBody>
      </p:sp>
      <p:graphicFrame>
        <p:nvGraphicFramePr>
          <p:cNvPr id="141" name="Google Shape;141;p23"/>
          <p:cNvGraphicFramePr/>
          <p:nvPr/>
        </p:nvGraphicFramePr>
        <p:xfrm>
          <a:off x="439400" y="1078500"/>
          <a:ext cx="3000000" cy="3000000"/>
        </p:xfrm>
        <a:graphic>
          <a:graphicData uri="http://schemas.openxmlformats.org/drawingml/2006/table">
            <a:tbl>
              <a:tblPr>
                <a:noFill/>
                <a:tableStyleId>{57976ADA-3D5B-4959-B568-8DD182B5C7D7}</a:tableStyleId>
              </a:tblPr>
              <a:tblGrid>
                <a:gridCol w="4800250">
                  <a:extLst>
                    <a:ext uri="{9D8B030D-6E8A-4147-A177-3AD203B41FA5}">
                      <a16:colId xmlns:a16="http://schemas.microsoft.com/office/drawing/2014/main" val="20000"/>
                    </a:ext>
                  </a:extLst>
                </a:gridCol>
                <a:gridCol w="966650">
                  <a:extLst>
                    <a:ext uri="{9D8B030D-6E8A-4147-A177-3AD203B41FA5}">
                      <a16:colId xmlns:a16="http://schemas.microsoft.com/office/drawing/2014/main" val="20001"/>
                    </a:ext>
                  </a:extLst>
                </a:gridCol>
                <a:gridCol w="96665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100" b="1"/>
                        <a:t>Task</a:t>
                      </a:r>
                      <a:endParaRPr sz="11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100" b="1"/>
                        <a:t>Gerry McGovern</a:t>
                      </a:r>
                      <a:endParaRPr sz="11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100" b="1"/>
                        <a:t>Top task survey</a:t>
                      </a:r>
                      <a:endParaRPr sz="11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42900">
                <a:tc>
                  <a:txBody>
                    <a:bodyPr/>
                    <a:lstStyle/>
                    <a:p>
                      <a:pPr marL="0" lvl="0" indent="0" algn="l" rtl="0">
                        <a:lnSpc>
                          <a:spcPct val="115000"/>
                        </a:lnSpc>
                        <a:spcBef>
                          <a:spcPts val="0"/>
                        </a:spcBef>
                        <a:spcAft>
                          <a:spcPts val="0"/>
                        </a:spcAft>
                        <a:buNone/>
                      </a:pPr>
                      <a:r>
                        <a:rPr lang="en" sz="1100"/>
                        <a:t>Financial advice and support (CERB, CEWS, CESB, other)</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40%</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36.2%</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53625">
                <a:tc>
                  <a:txBody>
                    <a:bodyPr/>
                    <a:lstStyle/>
                    <a:p>
                      <a:pPr marL="0" lvl="0" indent="0" algn="l" rtl="0">
                        <a:lnSpc>
                          <a:spcPct val="115000"/>
                        </a:lnSpc>
                        <a:spcBef>
                          <a:spcPts val="0"/>
                        </a:spcBef>
                        <a:spcAft>
                          <a:spcPts val="0"/>
                        </a:spcAft>
                        <a:buNone/>
                      </a:pPr>
                      <a:r>
                        <a:rPr lang="en" sz="1100"/>
                        <a:t>Other:</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n/a</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18.7%</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100"/>
                        <a:t>Outbreak status, statistics, deaths and cases</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17%</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12.3%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100"/>
                        <a:t>Travel and immigration during the pandemic</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10.2%</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100"/>
                        <a:t>Employment Insurance (EI)</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n/a</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6.9%</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100"/>
                        <a:t>Government of Canada COVID-19 strategy</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14%</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74225">
                <a:tc>
                  <a:txBody>
                    <a:bodyPr/>
                    <a:lstStyle/>
                    <a:p>
                      <a:pPr marL="0" lvl="0" indent="0" algn="l" rtl="0">
                        <a:lnSpc>
                          <a:spcPct val="115000"/>
                        </a:lnSpc>
                        <a:spcBef>
                          <a:spcPts val="0"/>
                        </a:spcBef>
                        <a:spcAft>
                          <a:spcPts val="0"/>
                        </a:spcAft>
                        <a:buNone/>
                      </a:pPr>
                      <a:r>
                        <a:rPr lang="en" sz="1100"/>
                        <a:t>Workplaces and businesses during the pandemic</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12%</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3.0%</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100"/>
                        <a:t>Guidelines about COVID (public spaces, health professionals)</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100"/>
                        <a:t>Prevention, transmission and treatment of COVID  (includes vaccines)</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23%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1.6%</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74225">
                <a:tc>
                  <a:txBody>
                    <a:bodyPr/>
                    <a:lstStyle/>
                    <a:p>
                      <a:pPr marL="0" lvl="0" indent="0" algn="l" rtl="0">
                        <a:lnSpc>
                          <a:spcPct val="115000"/>
                        </a:lnSpc>
                        <a:spcBef>
                          <a:spcPts val="0"/>
                        </a:spcBef>
                        <a:spcAft>
                          <a:spcPts val="0"/>
                        </a:spcAft>
                        <a:buNone/>
                      </a:pPr>
                      <a:r>
                        <a:rPr lang="en" sz="1100"/>
                        <a:t>Symptoms of COVID and wellbeing</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1.5%</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42325">
                <a:tc>
                  <a:txBody>
                    <a:bodyPr/>
                    <a:lstStyle/>
                    <a:p>
                      <a:pPr marL="0" lvl="0" indent="0" algn="l" rtl="0">
                        <a:lnSpc>
                          <a:spcPct val="115000"/>
                        </a:lnSpc>
                        <a:spcBef>
                          <a:spcPts val="0"/>
                        </a:spcBef>
                        <a:spcAft>
                          <a:spcPts val="0"/>
                        </a:spcAft>
                        <a:buNone/>
                      </a:pPr>
                      <a:r>
                        <a:rPr lang="en" sz="1100"/>
                        <a:t>Testing for COVID</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6%</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1.3%</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en" sz="1100"/>
                        <a:t>Myths, scams and reporting misleading information about COVID</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4%</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t>1.1%</a:t>
                      </a:r>
                      <a:endParaRPr sz="11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311700" y="339600"/>
            <a:ext cx="725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 Breakdown</a:t>
            </a:r>
            <a:endParaRPr/>
          </a:p>
        </p:txBody>
      </p:sp>
      <p:graphicFrame>
        <p:nvGraphicFramePr>
          <p:cNvPr id="147" name="Google Shape;147;p24"/>
          <p:cNvGraphicFramePr/>
          <p:nvPr/>
        </p:nvGraphicFramePr>
        <p:xfrm>
          <a:off x="264250" y="1121775"/>
          <a:ext cx="3000000" cy="3000000"/>
        </p:xfrm>
        <a:graphic>
          <a:graphicData uri="http://schemas.openxmlformats.org/drawingml/2006/table">
            <a:tbl>
              <a:tblPr>
                <a:noFill/>
                <a:tableStyleId>{57976ADA-3D5B-4959-B568-8DD182B5C7D7}</a:tableStyleId>
              </a:tblPr>
              <a:tblGrid>
                <a:gridCol w="3676225">
                  <a:extLst>
                    <a:ext uri="{9D8B030D-6E8A-4147-A177-3AD203B41FA5}">
                      <a16:colId xmlns:a16="http://schemas.microsoft.com/office/drawing/2014/main" val="20000"/>
                    </a:ext>
                  </a:extLst>
                </a:gridCol>
                <a:gridCol w="625500">
                  <a:extLst>
                    <a:ext uri="{9D8B030D-6E8A-4147-A177-3AD203B41FA5}">
                      <a16:colId xmlns:a16="http://schemas.microsoft.com/office/drawing/2014/main" val="20001"/>
                    </a:ext>
                  </a:extLst>
                </a:gridCol>
                <a:gridCol w="746225">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1000"/>
                        <a:t>Canada Emergency Response Benefit (CERB)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58.7%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80.1%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CDCB4"/>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a:t>Employment Insurance (EI)</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15.0%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8DBB2"/>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Canada Emergency Student Benefit (CESB)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66.7%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ADFBB"/>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a:t>Canada Emergency Wage Subsidy (CEWS)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67.5%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EBB"/>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a:t>Support for individuals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64.0%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DFBD"/>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a:t>Support for self-employed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63.4%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DFBD"/>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a:t>Support for seniors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60.7%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a:t>Support for people with disabilities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37.9%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E5CC"/>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000"/>
                        <a:t>Support for businesses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11/17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333375">
                <a:tc>
                  <a:txBody>
                    <a:bodyPr/>
                    <a:lstStyle/>
                    <a:p>
                      <a:pPr marL="0" lvl="0" indent="0" algn="l" rtl="0">
                        <a:lnSpc>
                          <a:spcPct val="115000"/>
                        </a:lnSpc>
                        <a:spcBef>
                          <a:spcPts val="0"/>
                        </a:spcBef>
                        <a:spcAft>
                          <a:spcPts val="0"/>
                        </a:spcAft>
                        <a:buNone/>
                      </a:pPr>
                      <a:r>
                        <a:rPr lang="en" sz="1000"/>
                        <a:t>Managing personal finances (savings, pensions, retirement)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0.3%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00025">
                <a:tc>
                  <a:txBody>
                    <a:bodyPr/>
                    <a:lstStyle/>
                    <a:p>
                      <a:pPr marL="0" lvl="0" indent="0" algn="l" rtl="0">
                        <a:lnSpc>
                          <a:spcPct val="115000"/>
                        </a:lnSpc>
                        <a:spcBef>
                          <a:spcPts val="0"/>
                        </a:spcBef>
                        <a:spcAft>
                          <a:spcPts val="0"/>
                        </a:spcAft>
                        <a:buNone/>
                      </a:pPr>
                      <a:r>
                        <a:rPr lang="en" sz="1000"/>
                        <a:t>Support for specific industry and sectors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0.1%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48" name="Google Shape;148;p24"/>
          <p:cNvSpPr txBox="1">
            <a:spLocks noGrp="1"/>
          </p:cNvSpPr>
          <p:nvPr>
            <p:ph type="body" idx="1"/>
          </p:nvPr>
        </p:nvSpPr>
        <p:spPr>
          <a:xfrm>
            <a:off x="5512550" y="969375"/>
            <a:ext cx="345990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1"/>
                </a:solidFill>
                <a:latin typeface="Arial"/>
                <a:ea typeface="Arial"/>
                <a:cs typeface="Arial"/>
                <a:sym typeface="Arial"/>
              </a:rPr>
              <a:t>Top frustrations</a:t>
            </a:r>
            <a:endParaRPr sz="1600" b="1">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a:solidFill>
                  <a:schemeClr val="dk1"/>
                </a:solidFill>
                <a:latin typeface="Arial"/>
                <a:ea typeface="Arial"/>
                <a:cs typeface="Arial"/>
                <a:sym typeface="Arial"/>
              </a:rPr>
              <a:t>Confusion between CERB/EI</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Many clicks needed to re-apply for CERB/EI</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Issues with logging in to an account </a:t>
            </a:r>
            <a:endParaRPr sz="1400">
              <a:solidFill>
                <a:schemeClr val="dk1"/>
              </a:solidFill>
              <a:latin typeface="Arial"/>
              <a:ea typeface="Arial"/>
              <a:cs typeface="Arial"/>
              <a:sym typeface="Arial"/>
            </a:endParaRPr>
          </a:p>
        </p:txBody>
      </p:sp>
      <p:sp>
        <p:nvSpPr>
          <p:cNvPr id="149" name="Google Shape;149;p24"/>
          <p:cNvSpPr txBox="1"/>
          <p:nvPr/>
        </p:nvSpPr>
        <p:spPr>
          <a:xfrm>
            <a:off x="6021750" y="2645775"/>
            <a:ext cx="3000000" cy="13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73763"/>
                </a:solidFill>
              </a:rPr>
              <a:t>“Difficult to find the application page, and specifically which government page to go through (CRA vs. Service Canada).”</a:t>
            </a:r>
            <a:endParaRPr i="1">
              <a:solidFill>
                <a:srgbClr val="073763"/>
              </a:solidFill>
            </a:endParaRPr>
          </a:p>
          <a:p>
            <a:pPr marL="0" lvl="0" indent="0" algn="l" rtl="0">
              <a:spcBef>
                <a:spcPts val="0"/>
              </a:spcBef>
              <a:spcAft>
                <a:spcPts val="0"/>
              </a:spcAft>
              <a:buNone/>
            </a:pPr>
            <a:endParaRPr i="1">
              <a:solidFill>
                <a:srgbClr val="073763"/>
              </a:solidFill>
            </a:endParaRPr>
          </a:p>
          <a:p>
            <a:pPr marL="0" lvl="0" indent="0" algn="l" rtl="0">
              <a:spcBef>
                <a:spcPts val="0"/>
              </a:spcBef>
              <a:spcAft>
                <a:spcPts val="0"/>
              </a:spcAft>
              <a:buNone/>
            </a:pPr>
            <a:r>
              <a:rPr lang="en" i="1">
                <a:solidFill>
                  <a:srgbClr val="073763"/>
                </a:solidFill>
              </a:rPr>
              <a:t>“It became unclear as to whether I was actually applying for CERB because it looked like I was applying for EI. I had exhausted EI benefits on a recent claim.”</a:t>
            </a:r>
            <a:endParaRPr i="1">
              <a:solidFill>
                <a:srgbClr val="07376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221650" y="2976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CERB, CESB, CEWS</a:t>
            </a:r>
            <a:endParaRPr/>
          </a:p>
          <a:p>
            <a:pPr marL="0" lvl="0" indent="0" algn="l" rtl="0">
              <a:spcBef>
                <a:spcPts val="0"/>
              </a:spcBef>
              <a:spcAft>
                <a:spcPts val="0"/>
              </a:spcAft>
              <a:buNone/>
            </a:pPr>
            <a:endParaRPr/>
          </a:p>
        </p:txBody>
      </p:sp>
      <p:graphicFrame>
        <p:nvGraphicFramePr>
          <p:cNvPr id="155" name="Google Shape;155;p25"/>
          <p:cNvGraphicFramePr/>
          <p:nvPr/>
        </p:nvGraphicFramePr>
        <p:xfrm>
          <a:off x="144200" y="1017725"/>
          <a:ext cx="3000000" cy="3000000"/>
        </p:xfrm>
        <a:graphic>
          <a:graphicData uri="http://schemas.openxmlformats.org/drawingml/2006/table">
            <a:tbl>
              <a:tblPr>
                <a:noFill/>
                <a:tableStyleId>{57976ADA-3D5B-4959-B568-8DD182B5C7D7}</a:tableStyleId>
              </a:tblPr>
              <a:tblGrid>
                <a:gridCol w="215265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en" sz="1000"/>
                        <a:t>Submit CERB / EI internet report through Service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30.30%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93.8%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9AC"/>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a:t>Re-apply for CERB through CRA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28.00%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82.3%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BB3"/>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Apply for CERB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24.50%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75.7%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1DDB6"/>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a:t>Check eligibility for CERB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9.90%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78.4%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EDCB5"/>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a:t>Missing CERB/EI payment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3.30%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34.6%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CE5CD"/>
                    </a:solidFill>
                  </a:tcPr>
                </a:tc>
                <a:extLst>
                  <a:ext uri="{0D108BD9-81ED-4DB2-BD59-A6C34878D82A}">
                    <a16:rowId xmlns:a16="http://schemas.microsoft.com/office/drawing/2014/main" val="10005"/>
                  </a:ext>
                </a:extLst>
              </a:tr>
              <a:tr h="333375">
                <a:tc>
                  <a:txBody>
                    <a:bodyPr/>
                    <a:lstStyle/>
                    <a:p>
                      <a:pPr marL="0" lvl="0" indent="0" algn="l" rtl="0">
                        <a:lnSpc>
                          <a:spcPct val="115000"/>
                        </a:lnSpc>
                        <a:spcBef>
                          <a:spcPts val="0"/>
                        </a:spcBef>
                        <a:spcAft>
                          <a:spcPts val="0"/>
                        </a:spcAft>
                        <a:buNone/>
                      </a:pPr>
                      <a:r>
                        <a:rPr lang="en" sz="1000"/>
                        <a:t>Find out how much money you can get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2.10%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12/16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a:t>Contact someone about my case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1.50%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2/13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a:t>Repay some or all of the CERB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0.50%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graphicFrame>
        <p:nvGraphicFramePr>
          <p:cNvPr id="156" name="Google Shape;156;p25"/>
          <p:cNvGraphicFramePr/>
          <p:nvPr/>
        </p:nvGraphicFramePr>
        <p:xfrm>
          <a:off x="4785800" y="1017725"/>
          <a:ext cx="3000000" cy="3000000"/>
        </p:xfrm>
        <a:graphic>
          <a:graphicData uri="http://schemas.openxmlformats.org/drawingml/2006/table">
            <a:tbl>
              <a:tblPr>
                <a:noFill/>
                <a:tableStyleId>{57976ADA-3D5B-4959-B568-8DD182B5C7D7}</a:tableStyleId>
              </a:tblPr>
              <a:tblGrid>
                <a:gridCol w="146685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1000"/>
                        <a:t>Apply for CESB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43.0%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57.9%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1C0"/>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a:t>Re-apply for CESB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39.4%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3DDB8"/>
                    </a:solidFill>
                  </a:tcPr>
                </a:tc>
                <a:extLst>
                  <a:ext uri="{0D108BD9-81ED-4DB2-BD59-A6C34878D82A}">
                    <a16:rowId xmlns:a16="http://schemas.microsoft.com/office/drawing/2014/main" val="10002"/>
                  </a:ext>
                </a:extLst>
              </a:tr>
              <a:tr h="333375">
                <a:tc>
                  <a:txBody>
                    <a:bodyPr/>
                    <a:lstStyle/>
                    <a:p>
                      <a:pPr marL="0" lvl="0" indent="0" algn="l" rtl="0">
                        <a:lnSpc>
                          <a:spcPct val="115000"/>
                        </a:lnSpc>
                        <a:spcBef>
                          <a:spcPts val="0"/>
                        </a:spcBef>
                        <a:spcAft>
                          <a:spcPts val="0"/>
                        </a:spcAft>
                        <a:buNone/>
                      </a:pPr>
                      <a:r>
                        <a:rPr lang="en" sz="1000"/>
                        <a:t>Check eligibility for CESB</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14.8%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11/15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333375">
                <a:tc>
                  <a:txBody>
                    <a:bodyPr/>
                    <a:lstStyle/>
                    <a:p>
                      <a:pPr marL="0" lvl="0" indent="0" algn="l" rtl="0">
                        <a:lnSpc>
                          <a:spcPct val="115000"/>
                        </a:lnSpc>
                        <a:spcBef>
                          <a:spcPts val="0"/>
                        </a:spcBef>
                        <a:spcAft>
                          <a:spcPts val="0"/>
                        </a:spcAft>
                        <a:buNone/>
                      </a:pPr>
                      <a:r>
                        <a:rPr lang="en" sz="1000"/>
                        <a:t>Find out how much money you can get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a:t>Missing CESB payment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0.7%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157" name="Google Shape;157;p25"/>
          <p:cNvGraphicFramePr/>
          <p:nvPr/>
        </p:nvGraphicFramePr>
        <p:xfrm>
          <a:off x="4785800" y="2765300"/>
          <a:ext cx="3000000" cy="3000000"/>
        </p:xfrm>
        <a:graphic>
          <a:graphicData uri="http://schemas.openxmlformats.org/drawingml/2006/table">
            <a:tbl>
              <a:tblPr>
                <a:noFill/>
                <a:tableStyleId>{57976ADA-3D5B-4959-B568-8DD182B5C7D7}</a:tableStyleId>
              </a:tblPr>
              <a:tblGrid>
                <a:gridCol w="1819275">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1000"/>
                        <a:t>Apply for CEWS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33.3%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72.0%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4DDB8"/>
                    </a:solidFill>
                  </a:tcPr>
                </a:tc>
                <a:extLst>
                  <a:ext uri="{0D108BD9-81ED-4DB2-BD59-A6C34878D82A}">
                    <a16:rowId xmlns:a16="http://schemas.microsoft.com/office/drawing/2014/main" val="10001"/>
                  </a:ext>
                </a:extLst>
              </a:tr>
              <a:tr h="333375">
                <a:tc>
                  <a:txBody>
                    <a:bodyPr/>
                    <a:lstStyle/>
                    <a:p>
                      <a:pPr marL="0" lvl="0" indent="0" algn="l" rtl="0">
                        <a:lnSpc>
                          <a:spcPct val="115000"/>
                        </a:lnSpc>
                        <a:spcBef>
                          <a:spcPts val="0"/>
                        </a:spcBef>
                        <a:spcAft>
                          <a:spcPts val="0"/>
                        </a:spcAft>
                        <a:buNone/>
                      </a:pPr>
                      <a:r>
                        <a:rPr lang="en" sz="1000"/>
                        <a:t>Check your eligibility for CEWS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27.5%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57.1%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1C1"/>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Re-apply for CEWS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13.7%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10/10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333375">
                <a:tc>
                  <a:txBody>
                    <a:bodyPr/>
                    <a:lstStyle/>
                    <a:p>
                      <a:pPr marL="0" lvl="0" indent="0" algn="l" rtl="0">
                        <a:lnSpc>
                          <a:spcPct val="115000"/>
                        </a:lnSpc>
                        <a:spcBef>
                          <a:spcPts val="0"/>
                        </a:spcBef>
                        <a:spcAft>
                          <a:spcPts val="0"/>
                        </a:spcAft>
                        <a:buNone/>
                      </a:pPr>
                      <a:r>
                        <a:rPr lang="en" sz="1000"/>
                        <a:t>Check if your employees are eligible for CEWS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11.8%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333375">
                <a:tc>
                  <a:txBody>
                    <a:bodyPr/>
                    <a:lstStyle/>
                    <a:p>
                      <a:pPr marL="0" lvl="0" indent="0" algn="l" rtl="0">
                        <a:lnSpc>
                          <a:spcPct val="115000"/>
                        </a:lnSpc>
                        <a:spcBef>
                          <a:spcPts val="0"/>
                        </a:spcBef>
                        <a:spcAft>
                          <a:spcPts val="0"/>
                        </a:spcAft>
                        <a:buNone/>
                      </a:pPr>
                      <a:r>
                        <a:rPr lang="en" sz="1000"/>
                        <a:t>Calculate how much money you can get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10.8%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a:t>Missing CEWS payment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0/1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333375">
                <a:tc>
                  <a:txBody>
                    <a:bodyPr/>
                    <a:lstStyle/>
                    <a:p>
                      <a:pPr marL="0" lvl="0" indent="0" algn="l" rtl="0">
                        <a:lnSpc>
                          <a:spcPct val="115000"/>
                        </a:lnSpc>
                        <a:spcBef>
                          <a:spcPts val="0"/>
                        </a:spcBef>
                        <a:spcAft>
                          <a:spcPts val="0"/>
                        </a:spcAft>
                        <a:buNone/>
                      </a:pPr>
                      <a:r>
                        <a:rPr lang="en" sz="1000"/>
                        <a:t>Contact someone about my case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0/1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Outbreak status, statistics, deaths and cases</a:t>
            </a:r>
            <a:endParaRPr/>
          </a:p>
        </p:txBody>
      </p:sp>
      <p:graphicFrame>
        <p:nvGraphicFramePr>
          <p:cNvPr id="163" name="Google Shape;163;p26"/>
          <p:cNvGraphicFramePr/>
          <p:nvPr/>
        </p:nvGraphicFramePr>
        <p:xfrm>
          <a:off x="406150" y="1118400"/>
          <a:ext cx="3000000" cy="3000000"/>
        </p:xfrm>
        <a:graphic>
          <a:graphicData uri="http://schemas.openxmlformats.org/drawingml/2006/table">
            <a:tbl>
              <a:tblPr>
                <a:noFill/>
                <a:tableStyleId>{57976ADA-3D5B-4959-B568-8DD182B5C7D7}</a:tableStyleId>
              </a:tblPr>
              <a:tblGrid>
                <a:gridCol w="3924175">
                  <a:extLst>
                    <a:ext uri="{9D8B030D-6E8A-4147-A177-3AD203B41FA5}">
                      <a16:colId xmlns:a16="http://schemas.microsoft.com/office/drawing/2014/main" val="20000"/>
                    </a:ext>
                  </a:extLst>
                </a:gridCol>
                <a:gridCol w="667700">
                  <a:extLst>
                    <a:ext uri="{9D8B030D-6E8A-4147-A177-3AD203B41FA5}">
                      <a16:colId xmlns:a16="http://schemas.microsoft.com/office/drawing/2014/main" val="20001"/>
                    </a:ext>
                  </a:extLst>
                </a:gridCol>
                <a:gridCol w="796550">
                  <a:extLst>
                    <a:ext uri="{9D8B030D-6E8A-4147-A177-3AD203B41FA5}">
                      <a16:colId xmlns:a16="http://schemas.microsoft.com/office/drawing/2014/main" val="20002"/>
                    </a:ext>
                  </a:extLst>
                </a:gridCol>
              </a:tblGrid>
              <a:tr h="486850">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486850">
                <a:tc>
                  <a:txBody>
                    <a:bodyPr/>
                    <a:lstStyle/>
                    <a:p>
                      <a:pPr marL="0" lvl="0" indent="0" algn="l" rtl="0">
                        <a:lnSpc>
                          <a:spcPct val="115000"/>
                        </a:lnSpc>
                        <a:spcBef>
                          <a:spcPts val="0"/>
                        </a:spcBef>
                        <a:spcAft>
                          <a:spcPts val="0"/>
                        </a:spcAft>
                        <a:buNone/>
                      </a:pPr>
                      <a:r>
                        <a:rPr lang="en" sz="1000"/>
                        <a:t>Statistics on COVID-19 cases </a:t>
                      </a:r>
                      <a:br>
                        <a:rPr lang="en" sz="1000"/>
                      </a:br>
                      <a:r>
                        <a:rPr lang="en" sz="1000"/>
                        <a:t>(location, hospitalizations, recoveries, deaths)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40.7%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79.7%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CDCB4"/>
                    </a:solidFill>
                  </a:tcPr>
                </a:tc>
                <a:extLst>
                  <a:ext uri="{0D108BD9-81ED-4DB2-BD59-A6C34878D82A}">
                    <a16:rowId xmlns:a16="http://schemas.microsoft.com/office/drawing/2014/main" val="10001"/>
                  </a:ext>
                </a:extLst>
              </a:tr>
              <a:tr h="265825">
                <a:tc>
                  <a:txBody>
                    <a:bodyPr/>
                    <a:lstStyle/>
                    <a:p>
                      <a:pPr marL="0" lvl="0" indent="0" algn="l" rtl="0">
                        <a:lnSpc>
                          <a:spcPct val="115000"/>
                        </a:lnSpc>
                        <a:spcBef>
                          <a:spcPts val="0"/>
                        </a:spcBef>
                        <a:spcAft>
                          <a:spcPts val="0"/>
                        </a:spcAft>
                        <a:buNone/>
                      </a:pPr>
                      <a:r>
                        <a:rPr lang="en" sz="1000"/>
                        <a:t>Number of COVID-19 cases in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34.4%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85.9%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6DBB0"/>
                    </a:solidFill>
                  </a:tcPr>
                </a:tc>
                <a:extLst>
                  <a:ext uri="{0D108BD9-81ED-4DB2-BD59-A6C34878D82A}">
                    <a16:rowId xmlns:a16="http://schemas.microsoft.com/office/drawing/2014/main" val="10002"/>
                  </a:ext>
                </a:extLst>
              </a:tr>
              <a:tr h="274025">
                <a:tc>
                  <a:txBody>
                    <a:bodyPr/>
                    <a:lstStyle/>
                    <a:p>
                      <a:pPr marL="0" lvl="0" indent="0" algn="l" rtl="0">
                        <a:lnSpc>
                          <a:spcPct val="115000"/>
                        </a:lnSpc>
                        <a:spcBef>
                          <a:spcPts val="0"/>
                        </a:spcBef>
                        <a:spcAft>
                          <a:spcPts val="0"/>
                        </a:spcAft>
                        <a:buNone/>
                      </a:pPr>
                      <a:r>
                        <a:rPr lang="en" sz="1000"/>
                        <a:t>Latest news (alerts, daily briefings, updates)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17.1%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63.8%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DFBD"/>
                    </a:solidFill>
                  </a:tcPr>
                </a:tc>
                <a:extLst>
                  <a:ext uri="{0D108BD9-81ED-4DB2-BD59-A6C34878D82A}">
                    <a16:rowId xmlns:a16="http://schemas.microsoft.com/office/drawing/2014/main" val="10003"/>
                  </a:ext>
                </a:extLst>
              </a:tr>
              <a:tr h="314925">
                <a:tc>
                  <a:txBody>
                    <a:bodyPr/>
                    <a:lstStyle/>
                    <a:p>
                      <a:pPr marL="0" lvl="0" indent="0" algn="l" rtl="0">
                        <a:lnSpc>
                          <a:spcPct val="115000"/>
                        </a:lnSpc>
                        <a:spcBef>
                          <a:spcPts val="0"/>
                        </a:spcBef>
                        <a:spcAft>
                          <a:spcPts val="0"/>
                        </a:spcAft>
                        <a:buNone/>
                      </a:pPr>
                      <a:r>
                        <a:rPr lang="en" sz="1000"/>
                        <a:t>Modelling of disease spread and possible end date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000"/>
                        <a:t>15/18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63700">
                <a:tc>
                  <a:txBody>
                    <a:bodyPr/>
                    <a:lstStyle/>
                    <a:p>
                      <a:pPr marL="0" lvl="0" indent="0" algn="l" rtl="0">
                        <a:lnSpc>
                          <a:spcPct val="115000"/>
                        </a:lnSpc>
                        <a:spcBef>
                          <a:spcPts val="0"/>
                        </a:spcBef>
                        <a:spcAft>
                          <a:spcPts val="0"/>
                        </a:spcAft>
                        <a:buNone/>
                      </a:pPr>
                      <a:r>
                        <a:rPr lang="en" sz="1000"/>
                        <a:t>Number of tests completed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63700">
                <a:tc>
                  <a:txBody>
                    <a:bodyPr/>
                    <a:lstStyle/>
                    <a:p>
                      <a:pPr marL="0" lvl="0" indent="0" algn="l" rtl="0">
                        <a:lnSpc>
                          <a:spcPct val="115000"/>
                        </a:lnSpc>
                        <a:spcBef>
                          <a:spcPts val="0"/>
                        </a:spcBef>
                        <a:spcAft>
                          <a:spcPts val="0"/>
                        </a:spcAft>
                        <a:buNone/>
                      </a:pPr>
                      <a:r>
                        <a:rPr lang="en" sz="1000"/>
                        <a:t>COVID notification mobile app</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63700">
                <a:tc>
                  <a:txBody>
                    <a:bodyPr/>
                    <a:lstStyle/>
                    <a:p>
                      <a:pPr marL="0" lvl="0" indent="0" algn="l" rtl="0">
                        <a:lnSpc>
                          <a:spcPct val="115000"/>
                        </a:lnSpc>
                        <a:spcBef>
                          <a:spcPts val="0"/>
                        </a:spcBef>
                        <a:spcAft>
                          <a:spcPts val="0"/>
                        </a:spcAft>
                        <a:buNone/>
                      </a:pPr>
                      <a:r>
                        <a:rPr lang="en" sz="1000"/>
                        <a:t>COVID-19 virus mutation or new strains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64" name="Google Shape;164;p26"/>
          <p:cNvSpPr txBox="1">
            <a:spLocks noGrp="1"/>
          </p:cNvSpPr>
          <p:nvPr>
            <p:ph type="body" idx="1"/>
          </p:nvPr>
        </p:nvSpPr>
        <p:spPr>
          <a:xfrm>
            <a:off x="5838375" y="999450"/>
            <a:ext cx="321480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1"/>
                </a:solidFill>
                <a:latin typeface="Arial"/>
                <a:ea typeface="Arial"/>
                <a:cs typeface="Arial"/>
                <a:sym typeface="Arial"/>
              </a:rPr>
              <a:t>Top frustrations</a:t>
            </a:r>
            <a:endParaRPr sz="1600" b="1">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a:solidFill>
                  <a:schemeClr val="dk1"/>
                </a:solidFill>
                <a:latin typeface="Arial"/>
                <a:ea typeface="Arial"/>
                <a:cs typeface="Arial"/>
                <a:sym typeface="Arial"/>
              </a:rPr>
              <a:t>Looking for local data</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Find daily case updates</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Be able to compare the data (recent last week, yesterday)</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Be able to download data</a:t>
            </a:r>
            <a:endParaRPr sz="1400">
              <a:solidFill>
                <a:schemeClr val="dk1"/>
              </a:solidFill>
              <a:latin typeface="Arial"/>
              <a:ea typeface="Arial"/>
              <a:cs typeface="Arial"/>
              <a:sym typeface="Arial"/>
            </a:endParaRPr>
          </a:p>
        </p:txBody>
      </p:sp>
      <p:sp>
        <p:nvSpPr>
          <p:cNvPr id="165" name="Google Shape;165;p26"/>
          <p:cNvSpPr txBox="1"/>
          <p:nvPr/>
        </p:nvSpPr>
        <p:spPr>
          <a:xfrm>
            <a:off x="6044125" y="3102250"/>
            <a:ext cx="3000000" cy="162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73763"/>
                </a:solidFill>
              </a:rPr>
              <a:t>“Map does not provide enough options to get the information wanted.”</a:t>
            </a:r>
            <a:endParaRPr i="1">
              <a:solidFill>
                <a:srgbClr val="073763"/>
              </a:solidFill>
            </a:endParaRPr>
          </a:p>
          <a:p>
            <a:pPr marL="0" lvl="0" indent="0" algn="l" rtl="0">
              <a:spcBef>
                <a:spcPts val="0"/>
              </a:spcBef>
              <a:spcAft>
                <a:spcPts val="0"/>
              </a:spcAft>
              <a:buNone/>
            </a:pPr>
            <a:endParaRPr i="1">
              <a:solidFill>
                <a:srgbClr val="073763"/>
              </a:solidFill>
            </a:endParaRPr>
          </a:p>
          <a:p>
            <a:pPr marL="0" lvl="0" indent="0" algn="l" rtl="0">
              <a:spcBef>
                <a:spcPts val="0"/>
              </a:spcBef>
              <a:spcAft>
                <a:spcPts val="0"/>
              </a:spcAft>
              <a:buNone/>
            </a:pPr>
            <a:r>
              <a:rPr lang="en" i="1">
                <a:solidFill>
                  <a:srgbClr val="073763"/>
                </a:solidFill>
              </a:rPr>
              <a:t>“It would be nice to see how specific areas/cities in each province are affected/at high risk.” </a:t>
            </a:r>
            <a:endParaRPr i="1">
              <a:solidFill>
                <a:srgbClr val="07376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Travel and immigration during the pandemic</a:t>
            </a:r>
            <a:endParaRPr/>
          </a:p>
        </p:txBody>
      </p:sp>
      <p:graphicFrame>
        <p:nvGraphicFramePr>
          <p:cNvPr id="171" name="Google Shape;171;p27"/>
          <p:cNvGraphicFramePr/>
          <p:nvPr/>
        </p:nvGraphicFramePr>
        <p:xfrm>
          <a:off x="488025" y="1282100"/>
          <a:ext cx="3000000" cy="3000000"/>
        </p:xfrm>
        <a:graphic>
          <a:graphicData uri="http://schemas.openxmlformats.org/drawingml/2006/table">
            <a:tbl>
              <a:tblPr>
                <a:noFill/>
                <a:tableStyleId>{57976ADA-3D5B-4959-B568-8DD182B5C7D7}</a:tableStyleId>
              </a:tblPr>
              <a:tblGrid>
                <a:gridCol w="3190875">
                  <a:extLst>
                    <a:ext uri="{9D8B030D-6E8A-4147-A177-3AD203B41FA5}">
                      <a16:colId xmlns:a16="http://schemas.microsoft.com/office/drawing/2014/main" val="20000"/>
                    </a:ext>
                  </a:extLst>
                </a:gridCol>
                <a:gridCol w="542925">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1000"/>
                        <a:t>Restrictions on travel to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24.8%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62.6%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DFBE"/>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a:t>Immigration (study, work, visiting, applications, status)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22.4%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60.2%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Travel inside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14.6%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60.0%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a:t>Quarantine when entering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58.8%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3E0C0"/>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a:t>Canada-U.S. border restrictions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11.0%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60.5%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a:t>Travel outside Canada</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59.3%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2E0C0"/>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a:t>Exemptions for essential workers (border, quarantine)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a:t>Support for Canadians abroad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000"/>
                        <a:t>Apply for a passport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72" name="Google Shape;172;p27"/>
          <p:cNvSpPr txBox="1">
            <a:spLocks noGrp="1"/>
          </p:cNvSpPr>
          <p:nvPr>
            <p:ph type="body" idx="1"/>
          </p:nvPr>
        </p:nvSpPr>
        <p:spPr>
          <a:xfrm>
            <a:off x="5469325" y="1212950"/>
            <a:ext cx="321480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1"/>
                </a:solidFill>
                <a:latin typeface="Arial"/>
                <a:ea typeface="Arial"/>
                <a:cs typeface="Arial"/>
                <a:sym typeface="Arial"/>
              </a:rPr>
              <a:t>Top frustrations</a:t>
            </a:r>
            <a:endParaRPr sz="1600" b="1">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a:solidFill>
                  <a:schemeClr val="dk1"/>
                </a:solidFill>
                <a:latin typeface="Arial"/>
                <a:ea typeface="Arial"/>
                <a:cs typeface="Arial"/>
                <a:sym typeface="Arial"/>
              </a:rPr>
              <a:t>Clear information on restrictions for travelling to Canada</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Delays and status of immigration applications and processing</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When and how to quarantine </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Travel between provinces</a:t>
            </a:r>
            <a:endParaRPr sz="1400">
              <a:solidFill>
                <a:schemeClr val="dk1"/>
              </a:solidFill>
              <a:latin typeface="Arial"/>
              <a:ea typeface="Arial"/>
              <a:cs typeface="Arial"/>
              <a:sym typeface="Arial"/>
            </a:endParaRPr>
          </a:p>
        </p:txBody>
      </p:sp>
      <p:sp>
        <p:nvSpPr>
          <p:cNvPr id="173" name="Google Shape;173;p27"/>
          <p:cNvSpPr txBox="1"/>
          <p:nvPr/>
        </p:nvSpPr>
        <p:spPr>
          <a:xfrm>
            <a:off x="5760325" y="3549050"/>
            <a:ext cx="3000000" cy="13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73763"/>
                </a:solidFill>
              </a:rPr>
              <a:t>“I don't have a home in Canada. I want to know which Hotel is approved by the Quarantine Office (or the Chief Public Health Officer of Canada) so I don't get a rejection when I land.”</a:t>
            </a:r>
            <a:endParaRPr i="1">
              <a:solidFill>
                <a:srgbClr val="07376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Workplaces and businesses during the pandemic</a:t>
            </a:r>
            <a:endParaRPr/>
          </a:p>
        </p:txBody>
      </p:sp>
      <p:graphicFrame>
        <p:nvGraphicFramePr>
          <p:cNvPr id="179" name="Google Shape;179;p28"/>
          <p:cNvGraphicFramePr/>
          <p:nvPr/>
        </p:nvGraphicFramePr>
        <p:xfrm>
          <a:off x="414350" y="1257525"/>
          <a:ext cx="3000000" cy="3000000"/>
        </p:xfrm>
        <a:graphic>
          <a:graphicData uri="http://schemas.openxmlformats.org/drawingml/2006/table">
            <a:tbl>
              <a:tblPr>
                <a:noFill/>
                <a:tableStyleId>{57976ADA-3D5B-4959-B568-8DD182B5C7D7}</a:tableStyleId>
              </a:tblPr>
              <a:tblGrid>
                <a:gridCol w="3190875">
                  <a:extLst>
                    <a:ext uri="{9D8B030D-6E8A-4147-A177-3AD203B41FA5}">
                      <a16:colId xmlns:a16="http://schemas.microsoft.com/office/drawing/2014/main" val="20000"/>
                    </a:ext>
                  </a:extLst>
                </a:gridCol>
                <a:gridCol w="542925">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Chosen</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Success</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en" sz="1000"/>
                        <a:t>Workplace and business reopening guidance, signage, tools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28.5%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ADBB3"/>
                    </a:solidFill>
                  </a:tcPr>
                </a:tc>
                <a:extLst>
                  <a:ext uri="{0D108BD9-81ED-4DB2-BD59-A6C34878D82A}">
                    <a16:rowId xmlns:a16="http://schemas.microsoft.com/office/drawing/2014/main" val="10001"/>
                  </a:ext>
                </a:extLst>
              </a:tr>
              <a:tr h="333375">
                <a:tc>
                  <a:txBody>
                    <a:bodyPr/>
                    <a:lstStyle/>
                    <a:p>
                      <a:pPr marL="0" lvl="0" indent="0" algn="l" rtl="0">
                        <a:lnSpc>
                          <a:spcPct val="115000"/>
                        </a:lnSpc>
                        <a:spcBef>
                          <a:spcPts val="0"/>
                        </a:spcBef>
                        <a:spcAft>
                          <a:spcPts val="0"/>
                        </a:spcAft>
                        <a:buNone/>
                      </a:pPr>
                      <a:r>
                        <a:rPr lang="en" sz="1000"/>
                        <a:t>Employee rights (return to work policy, protocols, unsafe conditions)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23.6%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90.5%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1DAAE"/>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Training and retraining</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10.6%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a:t>Ways to retain employees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9.8%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a:t>Essential services / key / critical workers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a:t>Income tax filing and payment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a:t>Access and use of personal protective equipment</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a:t>Guidance for specific industry and sectors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80" name="Google Shape;180;p28"/>
          <p:cNvSpPr txBox="1">
            <a:spLocks noGrp="1"/>
          </p:cNvSpPr>
          <p:nvPr>
            <p:ph type="body" idx="1"/>
          </p:nvPr>
        </p:nvSpPr>
        <p:spPr>
          <a:xfrm>
            <a:off x="5469325" y="1212950"/>
            <a:ext cx="321480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1"/>
                </a:solidFill>
                <a:latin typeface="Arial"/>
                <a:ea typeface="Arial"/>
                <a:cs typeface="Arial"/>
                <a:sym typeface="Arial"/>
              </a:rPr>
              <a:t>Top frustrations</a:t>
            </a:r>
            <a:endParaRPr sz="1600" b="1">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a:solidFill>
                  <a:schemeClr val="dk1"/>
                </a:solidFill>
                <a:latin typeface="Arial"/>
                <a:ea typeface="Arial"/>
                <a:cs typeface="Arial"/>
                <a:sym typeface="Arial"/>
              </a:rPr>
              <a:t>Fewer write-in comments on these topics.</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Questions on CEWS (extension and eligibility)</a:t>
            </a:r>
            <a:endParaRPr sz="140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a:solidFill>
                  <a:schemeClr val="dk1"/>
                </a:solidFill>
                <a:latin typeface="Arial"/>
                <a:ea typeface="Arial"/>
                <a:cs typeface="Arial"/>
                <a:sym typeface="Arial"/>
              </a:rPr>
              <a:t>What is mandatory for employers to do?</a:t>
            </a:r>
            <a:endParaRPr sz="1400">
              <a:solidFill>
                <a:schemeClr val="dk1"/>
              </a:solidFill>
              <a:latin typeface="Arial"/>
              <a:ea typeface="Arial"/>
              <a:cs typeface="Arial"/>
              <a:sym typeface="Arial"/>
            </a:endParaRPr>
          </a:p>
          <a:p>
            <a:pPr marL="0" lvl="0" indent="0" algn="l" rtl="0">
              <a:spcBef>
                <a:spcPts val="1200"/>
              </a:spcBef>
              <a:spcAft>
                <a:spcPts val="1200"/>
              </a:spcAft>
              <a:buNone/>
            </a:pPr>
            <a:endParaRPr sz="1400">
              <a:solidFill>
                <a:schemeClr val="dk1"/>
              </a:solidFill>
              <a:latin typeface="Arial"/>
              <a:ea typeface="Arial"/>
              <a:cs typeface="Arial"/>
              <a:sym typeface="Arial"/>
            </a:endParaRPr>
          </a:p>
        </p:txBody>
      </p:sp>
      <p:sp>
        <p:nvSpPr>
          <p:cNvPr id="181" name="Google Shape;181;p28"/>
          <p:cNvSpPr txBox="1"/>
          <p:nvPr/>
        </p:nvSpPr>
        <p:spPr>
          <a:xfrm>
            <a:off x="5684125" y="3244250"/>
            <a:ext cx="3000000" cy="182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73763"/>
                </a:solidFill>
              </a:rPr>
              <a:t>“There should be concrete, practical guidelines with examples, scenarios. I can't distinguish between misinformation and recommendations and mandatory guidelines. for example, is it masks are mandatory at ALL times, or when distancing is not possible?“</a:t>
            </a:r>
            <a:endParaRPr i="1">
              <a:solidFill>
                <a:srgbClr val="07376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9"/>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Testing task</a:t>
            </a:r>
            <a:endParaRPr/>
          </a:p>
        </p:txBody>
      </p:sp>
      <p:pic>
        <p:nvPicPr>
          <p:cNvPr id="187" name="Google Shape;187;p29"/>
          <p:cNvPicPr preferRelativeResize="0"/>
          <p:nvPr/>
        </p:nvPicPr>
        <p:blipFill>
          <a:blip r:embed="rId3">
            <a:alphaModFix/>
          </a:blip>
          <a:stretch>
            <a:fillRect/>
          </a:stretch>
        </p:blipFill>
        <p:spPr>
          <a:xfrm>
            <a:off x="438125" y="913600"/>
            <a:ext cx="7108025" cy="3889975"/>
          </a:xfrm>
          <a:prstGeom prst="rect">
            <a:avLst/>
          </a:prstGeom>
          <a:noFill/>
          <a:ln>
            <a:noFill/>
          </a:ln>
          <a:effectLst>
            <a:outerShdw blurRad="57150" dist="19050" dir="5400000" algn="bl" rotWithShape="0">
              <a:srgbClr val="000000">
                <a:alpha val="50000"/>
              </a:srgbClr>
            </a:outerShdw>
          </a:effectLst>
        </p:spPr>
      </p:pic>
      <p:pic>
        <p:nvPicPr>
          <p:cNvPr id="188" name="Google Shape;188;p29"/>
          <p:cNvPicPr preferRelativeResize="0"/>
          <p:nvPr/>
        </p:nvPicPr>
        <p:blipFill>
          <a:blip r:embed="rId4">
            <a:alphaModFix/>
          </a:blip>
          <a:stretch>
            <a:fillRect/>
          </a:stretch>
        </p:blipFill>
        <p:spPr>
          <a:xfrm>
            <a:off x="4012800" y="350475"/>
            <a:ext cx="5133900" cy="12385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Success over time</a:t>
            </a:r>
            <a:endParaRPr/>
          </a:p>
        </p:txBody>
      </p:sp>
      <p:graphicFrame>
        <p:nvGraphicFramePr>
          <p:cNvPr id="194" name="Google Shape;194;p30"/>
          <p:cNvGraphicFramePr/>
          <p:nvPr/>
        </p:nvGraphicFramePr>
        <p:xfrm>
          <a:off x="430725" y="1017725"/>
          <a:ext cx="3000000" cy="3000000"/>
        </p:xfrm>
        <a:graphic>
          <a:graphicData uri="http://schemas.openxmlformats.org/drawingml/2006/table">
            <a:tbl>
              <a:tblPr>
                <a:noFill/>
                <a:tableStyleId>{57976ADA-3D5B-4959-B568-8DD182B5C7D7}</a:tableStyleId>
              </a:tblPr>
              <a:tblGrid>
                <a:gridCol w="3454725">
                  <a:extLst>
                    <a:ext uri="{9D8B030D-6E8A-4147-A177-3AD203B41FA5}">
                      <a16:colId xmlns:a16="http://schemas.microsoft.com/office/drawing/2014/main" val="20000"/>
                    </a:ext>
                  </a:extLst>
                </a:gridCol>
                <a:gridCol w="791700">
                  <a:extLst>
                    <a:ext uri="{9D8B030D-6E8A-4147-A177-3AD203B41FA5}">
                      <a16:colId xmlns:a16="http://schemas.microsoft.com/office/drawing/2014/main" val="20001"/>
                    </a:ext>
                  </a:extLst>
                </a:gridCol>
                <a:gridCol w="745575">
                  <a:extLst>
                    <a:ext uri="{9D8B030D-6E8A-4147-A177-3AD203B41FA5}">
                      <a16:colId xmlns:a16="http://schemas.microsoft.com/office/drawing/2014/main" val="20002"/>
                    </a:ext>
                  </a:extLst>
                </a:gridCol>
                <a:gridCol w="922225">
                  <a:extLst>
                    <a:ext uri="{9D8B030D-6E8A-4147-A177-3AD203B41FA5}">
                      <a16:colId xmlns:a16="http://schemas.microsoft.com/office/drawing/2014/main" val="20003"/>
                    </a:ext>
                  </a:extLst>
                </a:gridCol>
                <a:gridCol w="892100">
                  <a:extLst>
                    <a:ext uri="{9D8B030D-6E8A-4147-A177-3AD203B41FA5}">
                      <a16:colId xmlns:a16="http://schemas.microsoft.com/office/drawing/2014/main" val="20004"/>
                    </a:ext>
                  </a:extLst>
                </a:gridCol>
              </a:tblGrid>
              <a:tr h="476250">
                <a:tc>
                  <a:txBody>
                    <a:bodyPr/>
                    <a:lstStyle/>
                    <a:p>
                      <a:pPr marL="0" lvl="0" indent="0" algn="l" rtl="0">
                        <a:lnSpc>
                          <a:spcPct val="115000"/>
                        </a:lnSpc>
                        <a:spcBef>
                          <a:spcPts val="0"/>
                        </a:spcBef>
                        <a:spcAft>
                          <a:spcPts val="0"/>
                        </a:spcAft>
                        <a:buNone/>
                      </a:pPr>
                      <a:r>
                        <a:rPr lang="en" sz="1000" b="1"/>
                        <a:t>Task</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June 25 - 29</a:t>
                      </a:r>
                      <a:endParaRPr sz="1000" b="1"/>
                    </a:p>
                    <a:p>
                      <a:pPr marL="0" lvl="0" indent="0" algn="ctr" rtl="0">
                        <a:lnSpc>
                          <a:spcPct val="115000"/>
                        </a:lnSpc>
                        <a:spcBef>
                          <a:spcPts val="0"/>
                        </a:spcBef>
                        <a:spcAft>
                          <a:spcPts val="0"/>
                        </a:spcAft>
                        <a:buNone/>
                      </a:pPr>
                      <a:r>
                        <a:rPr lang="en" sz="1000" b="1"/>
                        <a:t>1,265</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July 1 - 7</a:t>
                      </a:r>
                      <a:endParaRPr sz="1000" b="1"/>
                    </a:p>
                    <a:p>
                      <a:pPr marL="0" lvl="0" indent="0" algn="ctr" rtl="0">
                        <a:lnSpc>
                          <a:spcPct val="115000"/>
                        </a:lnSpc>
                        <a:spcBef>
                          <a:spcPts val="0"/>
                        </a:spcBef>
                        <a:spcAft>
                          <a:spcPts val="0"/>
                        </a:spcAft>
                        <a:buNone/>
                      </a:pPr>
                      <a:r>
                        <a:rPr lang="en" sz="1000" b="1"/>
                        <a:t>2,019</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July 8 - 14</a:t>
                      </a:r>
                      <a:endParaRPr sz="1000" b="1"/>
                    </a:p>
                    <a:p>
                      <a:pPr marL="0" lvl="0" indent="0" algn="ctr" rtl="0">
                        <a:lnSpc>
                          <a:spcPct val="115000"/>
                        </a:lnSpc>
                        <a:spcBef>
                          <a:spcPts val="0"/>
                        </a:spcBef>
                        <a:spcAft>
                          <a:spcPts val="0"/>
                        </a:spcAft>
                        <a:buNone/>
                      </a:pPr>
                      <a:r>
                        <a:rPr lang="en" sz="1000" b="1"/>
                        <a:t>1,269</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a:t>July 15 - 19</a:t>
                      </a:r>
                      <a:endParaRPr sz="1000" b="1"/>
                    </a:p>
                    <a:p>
                      <a:pPr marL="0" lvl="0" indent="0" algn="ctr" rtl="0">
                        <a:lnSpc>
                          <a:spcPct val="115000"/>
                        </a:lnSpc>
                        <a:spcBef>
                          <a:spcPts val="0"/>
                        </a:spcBef>
                        <a:spcAft>
                          <a:spcPts val="0"/>
                        </a:spcAft>
                        <a:buNone/>
                      </a:pPr>
                      <a:r>
                        <a:rPr lang="en" sz="1000" b="1"/>
                        <a:t>728</a:t>
                      </a:r>
                      <a:endParaRPr sz="1000" b="1"/>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en" sz="1000"/>
                        <a:t>Financial advice and support (CERB, CEWS, CESB, other)</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77.2%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lvl="0" indent="0" algn="ctr" rtl="0">
                        <a:lnSpc>
                          <a:spcPct val="115000"/>
                        </a:lnSpc>
                        <a:spcBef>
                          <a:spcPts val="0"/>
                        </a:spcBef>
                        <a:spcAft>
                          <a:spcPts val="0"/>
                        </a:spcAft>
                        <a:buNone/>
                      </a:pPr>
                      <a:r>
                        <a:rPr lang="en" sz="1000"/>
                        <a:t>77.0%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lvl="0" indent="0" algn="ctr" rtl="0">
                        <a:lnSpc>
                          <a:spcPct val="115000"/>
                        </a:lnSpc>
                        <a:spcBef>
                          <a:spcPts val="0"/>
                        </a:spcBef>
                        <a:spcAft>
                          <a:spcPts val="0"/>
                        </a:spcAft>
                        <a:buNone/>
                      </a:pPr>
                      <a:r>
                        <a:rPr lang="en" sz="1000"/>
                        <a:t>75.6%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1EFCE"/>
                    </a:solidFill>
                  </a:tcPr>
                </a:tc>
                <a:tc>
                  <a:txBody>
                    <a:bodyPr/>
                    <a:lstStyle/>
                    <a:p>
                      <a:pPr marL="0" lvl="0" indent="0" algn="ctr" rtl="0">
                        <a:lnSpc>
                          <a:spcPct val="115000"/>
                        </a:lnSpc>
                        <a:spcBef>
                          <a:spcPts val="0"/>
                        </a:spcBef>
                        <a:spcAft>
                          <a:spcPts val="0"/>
                        </a:spcAft>
                        <a:buNone/>
                      </a:pPr>
                      <a:r>
                        <a:rPr lang="en" sz="1000"/>
                        <a:t>73.4%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a:t>Other</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70.9%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8F1CD"/>
                    </a:solidFill>
                  </a:tcPr>
                </a:tc>
                <a:tc>
                  <a:txBody>
                    <a:bodyPr/>
                    <a:lstStyle/>
                    <a:p>
                      <a:pPr marL="0" lvl="0" indent="0" algn="ctr" rtl="0">
                        <a:lnSpc>
                          <a:spcPct val="115000"/>
                        </a:lnSpc>
                        <a:spcBef>
                          <a:spcPts val="0"/>
                        </a:spcBef>
                        <a:spcAft>
                          <a:spcPts val="0"/>
                        </a:spcAft>
                        <a:buNone/>
                      </a:pPr>
                      <a:r>
                        <a:rPr lang="en" sz="1000"/>
                        <a:t>66.2%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F2CC"/>
                    </a:solidFill>
                  </a:tcPr>
                </a:tc>
                <a:tc>
                  <a:txBody>
                    <a:bodyPr/>
                    <a:lstStyle/>
                    <a:p>
                      <a:pPr marL="0" lvl="0" indent="0" algn="ctr" rtl="0">
                        <a:lnSpc>
                          <a:spcPct val="115000"/>
                        </a:lnSpc>
                        <a:spcBef>
                          <a:spcPts val="0"/>
                        </a:spcBef>
                        <a:spcAft>
                          <a:spcPts val="0"/>
                        </a:spcAft>
                        <a:buNone/>
                      </a:pPr>
                      <a:r>
                        <a:rPr lang="en" sz="1000"/>
                        <a:t>69.6%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F1CD"/>
                    </a:solidFill>
                  </a:tcPr>
                </a:tc>
                <a:tc>
                  <a:txBody>
                    <a:bodyPr/>
                    <a:lstStyle/>
                    <a:p>
                      <a:pPr marL="0" lvl="0" indent="0" algn="ctr" rtl="0">
                        <a:lnSpc>
                          <a:spcPct val="115000"/>
                        </a:lnSpc>
                        <a:spcBef>
                          <a:spcPts val="0"/>
                        </a:spcBef>
                        <a:spcAft>
                          <a:spcPts val="0"/>
                        </a:spcAft>
                        <a:buNone/>
                      </a:pPr>
                      <a:r>
                        <a:rPr lang="en" sz="1000"/>
                        <a:t>43.2%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5D2CC"/>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a:t>Outbreak status, statistics, deaths and cases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75.7%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1EFCE"/>
                    </a:solidFill>
                  </a:tcPr>
                </a:tc>
                <a:tc>
                  <a:txBody>
                    <a:bodyPr/>
                    <a:lstStyle/>
                    <a:p>
                      <a:pPr marL="0" lvl="0" indent="0" algn="ctr" rtl="0">
                        <a:lnSpc>
                          <a:spcPct val="115000"/>
                        </a:lnSpc>
                        <a:spcBef>
                          <a:spcPts val="0"/>
                        </a:spcBef>
                        <a:spcAft>
                          <a:spcPts val="0"/>
                        </a:spcAft>
                        <a:buNone/>
                      </a:pPr>
                      <a:r>
                        <a:rPr lang="en" sz="1000"/>
                        <a:t>76.8%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E"/>
                    </a:solidFill>
                  </a:tcPr>
                </a:tc>
                <a:tc>
                  <a:txBody>
                    <a:bodyPr/>
                    <a:lstStyle/>
                    <a:p>
                      <a:pPr marL="0" lvl="0" indent="0" algn="ctr" rtl="0">
                        <a:lnSpc>
                          <a:spcPct val="115000"/>
                        </a:lnSpc>
                        <a:spcBef>
                          <a:spcPts val="0"/>
                        </a:spcBef>
                        <a:spcAft>
                          <a:spcPts val="0"/>
                        </a:spcAft>
                        <a:buNone/>
                      </a:pPr>
                      <a:r>
                        <a:rPr lang="en" sz="1000"/>
                        <a:t>77.0%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lvl="0" indent="0" algn="ctr" rtl="0">
                        <a:lnSpc>
                          <a:spcPct val="115000"/>
                        </a:lnSpc>
                        <a:spcBef>
                          <a:spcPts val="0"/>
                        </a:spcBef>
                        <a:spcAft>
                          <a:spcPts val="0"/>
                        </a:spcAft>
                        <a:buNone/>
                      </a:pPr>
                      <a:r>
                        <a:rPr lang="en" sz="1000"/>
                        <a:t>75.0%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2F0CE"/>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a:t>Travel and immigration during the pandemic</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57.1%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6CC"/>
                    </a:solidFill>
                  </a:tcPr>
                </a:tc>
                <a:tc>
                  <a:txBody>
                    <a:bodyPr/>
                    <a:lstStyle/>
                    <a:p>
                      <a:pPr marL="0" lvl="0" indent="0" algn="ctr" rtl="0">
                        <a:lnSpc>
                          <a:spcPct val="115000"/>
                        </a:lnSpc>
                        <a:spcBef>
                          <a:spcPts val="0"/>
                        </a:spcBef>
                        <a:spcAft>
                          <a:spcPts val="0"/>
                        </a:spcAft>
                        <a:buNone/>
                      </a:pPr>
                      <a:r>
                        <a:rPr lang="en" sz="1000"/>
                        <a:t>59.0%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CE8CC"/>
                    </a:solidFill>
                  </a:tcPr>
                </a:tc>
                <a:tc>
                  <a:txBody>
                    <a:bodyPr/>
                    <a:lstStyle/>
                    <a:p>
                      <a:pPr marL="0" lvl="0" indent="0" algn="ctr" rtl="0">
                        <a:lnSpc>
                          <a:spcPct val="115000"/>
                        </a:lnSpc>
                        <a:spcBef>
                          <a:spcPts val="0"/>
                        </a:spcBef>
                        <a:spcAft>
                          <a:spcPts val="0"/>
                        </a:spcAft>
                        <a:buNone/>
                      </a:pPr>
                      <a:r>
                        <a:rPr lang="en" sz="1000"/>
                        <a:t>63.0%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ECC"/>
                    </a:solidFill>
                  </a:tcPr>
                </a:tc>
                <a:tc>
                  <a:txBody>
                    <a:bodyPr/>
                    <a:lstStyle/>
                    <a:p>
                      <a:pPr marL="0" lvl="0" indent="0" algn="ctr" rtl="0">
                        <a:lnSpc>
                          <a:spcPct val="115000"/>
                        </a:lnSpc>
                        <a:spcBef>
                          <a:spcPts val="0"/>
                        </a:spcBef>
                        <a:spcAft>
                          <a:spcPts val="0"/>
                        </a:spcAft>
                        <a:buNone/>
                      </a:pPr>
                      <a:r>
                        <a:rPr lang="en" sz="1000"/>
                        <a:t>54.8%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E3CC"/>
                    </a:solidFill>
                  </a:tcPr>
                </a:tc>
                <a:extLst>
                  <a:ext uri="{0D108BD9-81ED-4DB2-BD59-A6C34878D82A}">
                    <a16:rowId xmlns:a16="http://schemas.microsoft.com/office/drawing/2014/main" val="10004"/>
                  </a:ext>
                </a:extLst>
              </a:tr>
              <a:tr h="251450">
                <a:tc>
                  <a:txBody>
                    <a:bodyPr/>
                    <a:lstStyle/>
                    <a:p>
                      <a:pPr marL="0" lvl="0" indent="0" algn="l" rtl="0">
                        <a:lnSpc>
                          <a:spcPct val="115000"/>
                        </a:lnSpc>
                        <a:spcBef>
                          <a:spcPts val="0"/>
                        </a:spcBef>
                        <a:spcAft>
                          <a:spcPts val="0"/>
                        </a:spcAft>
                        <a:buNone/>
                      </a:pPr>
                      <a:r>
                        <a:rPr lang="en" sz="1000"/>
                        <a:t>Employment insurance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87.3%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CD1"/>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a:t>Government of Canada COVID-19 strategy</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76.8%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E"/>
                    </a:solidFill>
                  </a:tcPr>
                </a:tc>
                <a:tc>
                  <a:txBody>
                    <a:bodyPr/>
                    <a:lstStyle/>
                    <a:p>
                      <a:pPr marL="0" lvl="0" indent="0" algn="ctr" rtl="0">
                        <a:lnSpc>
                          <a:spcPct val="115000"/>
                        </a:lnSpc>
                        <a:spcBef>
                          <a:spcPts val="0"/>
                        </a:spcBef>
                        <a:spcAft>
                          <a:spcPts val="0"/>
                        </a:spcAft>
                        <a:buNone/>
                      </a:pPr>
                      <a:r>
                        <a:rPr lang="en" sz="1000"/>
                        <a:t>77.9%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EEFCF"/>
                    </a:solidFill>
                  </a:tcPr>
                </a:tc>
                <a:tc>
                  <a:txBody>
                    <a:bodyPr/>
                    <a:lstStyle/>
                    <a:p>
                      <a:pPr marL="0" lvl="0" indent="0" algn="ctr" rtl="0">
                        <a:lnSpc>
                          <a:spcPct val="115000"/>
                        </a:lnSpc>
                        <a:spcBef>
                          <a:spcPts val="0"/>
                        </a:spcBef>
                        <a:spcAft>
                          <a:spcPts val="0"/>
                        </a:spcAft>
                        <a:buNone/>
                      </a:pPr>
                      <a:r>
                        <a:rPr lang="en" sz="1000"/>
                        <a:t>87.2%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CD1"/>
                    </a:solidFill>
                  </a:tcPr>
                </a:tc>
                <a:tc>
                  <a:txBody>
                    <a:bodyPr/>
                    <a:lstStyle/>
                    <a:p>
                      <a:pPr marL="0" lvl="0" indent="0" algn="ctr" rtl="0">
                        <a:lnSpc>
                          <a:spcPct val="115000"/>
                        </a:lnSpc>
                        <a:spcBef>
                          <a:spcPts val="0"/>
                        </a:spcBef>
                        <a:spcAft>
                          <a:spcPts val="0"/>
                        </a:spcAft>
                        <a:buNone/>
                      </a:pPr>
                      <a:r>
                        <a:rPr lang="en" sz="1000"/>
                        <a:t>66.7%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F2CC"/>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a:t>Workplaces and businesses during the pandemic</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70.3%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F1CD"/>
                    </a:solidFill>
                  </a:tcPr>
                </a:tc>
                <a:tc>
                  <a:txBody>
                    <a:bodyPr/>
                    <a:lstStyle/>
                    <a:p>
                      <a:pPr marL="0" lvl="0" indent="0" algn="ctr" rtl="0">
                        <a:lnSpc>
                          <a:spcPct val="115000"/>
                        </a:lnSpc>
                        <a:spcBef>
                          <a:spcPts val="0"/>
                        </a:spcBef>
                        <a:spcAft>
                          <a:spcPts val="0"/>
                        </a:spcAft>
                        <a:buNone/>
                      </a:pPr>
                      <a:r>
                        <a:rPr lang="en" sz="1000"/>
                        <a:t>73.3%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tc>
                  <a:txBody>
                    <a:bodyPr/>
                    <a:lstStyle/>
                    <a:p>
                      <a:pPr marL="0" lvl="0" indent="0" algn="ctr" rtl="0">
                        <a:lnSpc>
                          <a:spcPct val="115000"/>
                        </a:lnSpc>
                        <a:spcBef>
                          <a:spcPts val="0"/>
                        </a:spcBef>
                        <a:spcAft>
                          <a:spcPts val="0"/>
                        </a:spcAft>
                        <a:buNone/>
                      </a:pPr>
                      <a:r>
                        <a:rPr lang="en" sz="1000"/>
                        <a:t>88.9%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ECD2"/>
                    </a:solidFill>
                  </a:tcPr>
                </a:tc>
                <a:tc>
                  <a:txBody>
                    <a:bodyPr/>
                    <a:lstStyle/>
                    <a:p>
                      <a:pPr marL="0" lvl="0" indent="0" algn="ctr" rtl="0">
                        <a:lnSpc>
                          <a:spcPct val="115000"/>
                        </a:lnSpc>
                        <a:spcBef>
                          <a:spcPts val="0"/>
                        </a:spcBef>
                        <a:spcAft>
                          <a:spcPts val="0"/>
                        </a:spcAft>
                        <a:buNone/>
                      </a:pPr>
                      <a:r>
                        <a:rPr lang="en" sz="1000"/>
                        <a:t>92.3%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extLst>
                  <a:ext uri="{0D108BD9-81ED-4DB2-BD59-A6C34878D82A}">
                    <a16:rowId xmlns:a16="http://schemas.microsoft.com/office/drawing/2014/main" val="10007"/>
                  </a:ext>
                </a:extLst>
              </a:tr>
              <a:tr h="333375">
                <a:tc>
                  <a:txBody>
                    <a:bodyPr/>
                    <a:lstStyle/>
                    <a:p>
                      <a:pPr marL="0" lvl="0" indent="0" algn="l" rtl="0">
                        <a:lnSpc>
                          <a:spcPct val="115000"/>
                        </a:lnSpc>
                        <a:spcBef>
                          <a:spcPts val="0"/>
                        </a:spcBef>
                        <a:spcAft>
                          <a:spcPts val="0"/>
                        </a:spcAft>
                        <a:buNone/>
                      </a:pPr>
                      <a:r>
                        <a:rPr lang="en" sz="1000"/>
                        <a:t>Guidelines about COVID (public spaces, health professionals)</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63.6%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FCC"/>
                    </a:solidFill>
                  </a:tcPr>
                </a:tc>
                <a:tc>
                  <a:txBody>
                    <a:bodyPr/>
                    <a:lstStyle/>
                    <a:p>
                      <a:pPr marL="0" lvl="0" indent="0" algn="ctr" rtl="0">
                        <a:lnSpc>
                          <a:spcPct val="115000"/>
                        </a:lnSpc>
                        <a:spcBef>
                          <a:spcPts val="0"/>
                        </a:spcBef>
                        <a:spcAft>
                          <a:spcPts val="0"/>
                        </a:spcAft>
                        <a:buNone/>
                      </a:pPr>
                      <a:r>
                        <a:rPr lang="en" sz="1000"/>
                        <a:t>69.4%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F1CD"/>
                    </a:solidFill>
                  </a:tcPr>
                </a:tc>
                <a:tc>
                  <a:txBody>
                    <a:bodyPr/>
                    <a:lstStyle/>
                    <a:p>
                      <a:pPr marL="0" lvl="0" indent="0" algn="ctr" rtl="0">
                        <a:lnSpc>
                          <a:spcPct val="115000"/>
                        </a:lnSpc>
                        <a:spcBef>
                          <a:spcPts val="0"/>
                        </a:spcBef>
                        <a:spcAft>
                          <a:spcPts val="0"/>
                        </a:spcAft>
                        <a:buNone/>
                      </a:pPr>
                      <a:r>
                        <a:rPr lang="en" sz="1000"/>
                        <a:t>82.4%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7EDD0"/>
                    </a:solidFill>
                  </a:tcPr>
                </a:tc>
                <a:tc>
                  <a:txBody>
                    <a:bodyPr/>
                    <a:lstStyle/>
                    <a:p>
                      <a:pPr marL="0" lvl="0" indent="0" algn="ctr" rtl="0">
                        <a:lnSpc>
                          <a:spcPct val="115000"/>
                        </a:lnSpc>
                        <a:spcBef>
                          <a:spcPts val="0"/>
                        </a:spcBef>
                        <a:spcAft>
                          <a:spcPts val="0"/>
                        </a:spcAft>
                        <a:buNone/>
                      </a:pPr>
                      <a:r>
                        <a:rPr lang="en" sz="1000"/>
                        <a:t>83.3%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6EDD0"/>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000"/>
                        <a:t>Prevention, transmission and treatment of COVID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73.9%</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3F0CE"/>
                    </a:solidFill>
                  </a:tcPr>
                </a:tc>
                <a:tc>
                  <a:txBody>
                    <a:bodyPr/>
                    <a:lstStyle/>
                    <a:p>
                      <a:pPr marL="0" lvl="0" indent="0" algn="ctr" rtl="0">
                        <a:lnSpc>
                          <a:spcPct val="115000"/>
                        </a:lnSpc>
                        <a:spcBef>
                          <a:spcPts val="0"/>
                        </a:spcBef>
                        <a:spcAft>
                          <a:spcPts val="0"/>
                        </a:spcAft>
                        <a:buNone/>
                      </a:pPr>
                      <a:r>
                        <a:rPr lang="en" sz="1000"/>
                        <a:t>91.4%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BEBD2"/>
                    </a:solidFill>
                  </a:tcPr>
                </a:tc>
                <a:tc>
                  <a:txBody>
                    <a:bodyPr/>
                    <a:lstStyle/>
                    <a:p>
                      <a:pPr marL="0" lvl="0" indent="0" algn="ctr" rtl="0">
                        <a:lnSpc>
                          <a:spcPct val="115000"/>
                        </a:lnSpc>
                        <a:spcBef>
                          <a:spcPts val="0"/>
                        </a:spcBef>
                        <a:spcAft>
                          <a:spcPts val="0"/>
                        </a:spcAft>
                        <a:buNone/>
                      </a:pPr>
                      <a:r>
                        <a:rPr lang="en" sz="1000"/>
                        <a:t>81.3%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tc>
                  <a:txBody>
                    <a:bodyPr/>
                    <a:lstStyle/>
                    <a:p>
                      <a:pPr marL="0" lvl="0" indent="0" algn="ctr" rtl="0">
                        <a:lnSpc>
                          <a:spcPct val="115000"/>
                        </a:lnSpc>
                        <a:spcBef>
                          <a:spcPts val="0"/>
                        </a:spcBef>
                        <a:spcAft>
                          <a:spcPts val="0"/>
                        </a:spcAft>
                        <a:buNone/>
                      </a:pPr>
                      <a:r>
                        <a:rPr lang="en" sz="1000"/>
                        <a:t>71.4%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F1CD"/>
                    </a:solidFill>
                  </a:tcPr>
                </a:tc>
                <a:extLst>
                  <a:ext uri="{0D108BD9-81ED-4DB2-BD59-A6C34878D82A}">
                    <a16:rowId xmlns:a16="http://schemas.microsoft.com/office/drawing/2014/main" val="10009"/>
                  </a:ext>
                </a:extLst>
              </a:tr>
              <a:tr h="200025">
                <a:tc>
                  <a:txBody>
                    <a:bodyPr/>
                    <a:lstStyle/>
                    <a:p>
                      <a:pPr marL="0" lvl="0" indent="0" algn="l" rtl="0">
                        <a:lnSpc>
                          <a:spcPct val="115000"/>
                        </a:lnSpc>
                        <a:spcBef>
                          <a:spcPts val="0"/>
                        </a:spcBef>
                        <a:spcAft>
                          <a:spcPts val="0"/>
                        </a:spcAft>
                        <a:buNone/>
                      </a:pPr>
                      <a:r>
                        <a:rPr lang="en" sz="1000"/>
                        <a:t>Symptoms of COVID and wellbeing</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82.4%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7EDD0"/>
                    </a:solidFill>
                  </a:tcPr>
                </a:tc>
                <a:tc>
                  <a:txBody>
                    <a:bodyPr/>
                    <a:lstStyle/>
                    <a:p>
                      <a:pPr marL="0" lvl="0" indent="0" algn="ctr" rtl="0">
                        <a:lnSpc>
                          <a:spcPct val="115000"/>
                        </a:lnSpc>
                        <a:spcBef>
                          <a:spcPts val="0"/>
                        </a:spcBef>
                        <a:spcAft>
                          <a:spcPts val="0"/>
                        </a:spcAft>
                        <a:buNone/>
                      </a:pPr>
                      <a:r>
                        <a:rPr lang="en" sz="1000"/>
                        <a:t>84.0%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tc>
                  <a:txBody>
                    <a:bodyPr/>
                    <a:lstStyle/>
                    <a:p>
                      <a:pPr marL="0" lvl="0" indent="0" algn="ctr" rtl="0">
                        <a:lnSpc>
                          <a:spcPct val="115000"/>
                        </a:lnSpc>
                        <a:spcBef>
                          <a:spcPts val="0"/>
                        </a:spcBef>
                        <a:spcAft>
                          <a:spcPts val="0"/>
                        </a:spcAft>
                        <a:buNone/>
                      </a:pPr>
                      <a:r>
                        <a:rPr lang="en" sz="1000"/>
                        <a:t>84.0%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tc>
                  <a:txBody>
                    <a:bodyPr/>
                    <a:lstStyle/>
                    <a:p>
                      <a:pPr marL="0" lvl="0" indent="0" algn="ctr" rtl="0">
                        <a:lnSpc>
                          <a:spcPct val="115000"/>
                        </a:lnSpc>
                        <a:spcBef>
                          <a:spcPts val="0"/>
                        </a:spcBef>
                        <a:spcAft>
                          <a:spcPts val="0"/>
                        </a:spcAft>
                        <a:buNone/>
                      </a:pPr>
                      <a:r>
                        <a:rPr lang="en" sz="1000"/>
                        <a:t>90.0%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EBD2"/>
                    </a:solidFill>
                  </a:tcPr>
                </a:tc>
                <a:extLst>
                  <a:ext uri="{0D108BD9-81ED-4DB2-BD59-A6C34878D82A}">
                    <a16:rowId xmlns:a16="http://schemas.microsoft.com/office/drawing/2014/main" val="10010"/>
                  </a:ext>
                </a:extLst>
              </a:tr>
              <a:tr h="333375">
                <a:tc>
                  <a:txBody>
                    <a:bodyPr/>
                    <a:lstStyle/>
                    <a:p>
                      <a:pPr marL="0" lvl="0" indent="0" algn="l" rtl="0">
                        <a:lnSpc>
                          <a:spcPct val="115000"/>
                        </a:lnSpc>
                        <a:spcBef>
                          <a:spcPts val="0"/>
                        </a:spcBef>
                        <a:spcAft>
                          <a:spcPts val="0"/>
                        </a:spcAft>
                        <a:buNone/>
                      </a:pPr>
                      <a:r>
                        <a:rPr lang="en" sz="1000"/>
                        <a:t>Myths, scams and reporting misleading information about COVID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tc>
                  <a:txBody>
                    <a:bodyPr/>
                    <a:lstStyle/>
                    <a:p>
                      <a:pPr marL="0" lvl="0" indent="0" algn="ctr" rtl="0">
                        <a:lnSpc>
                          <a:spcPct val="115000"/>
                        </a:lnSpc>
                        <a:spcBef>
                          <a:spcPts val="0"/>
                        </a:spcBef>
                        <a:spcAft>
                          <a:spcPts val="0"/>
                        </a:spcAft>
                        <a:buNone/>
                      </a:pPr>
                      <a:r>
                        <a:rPr lang="en" sz="1000"/>
                        <a:t>77.3%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lvl="0" indent="0" algn="ctr" rtl="0">
                        <a:lnSpc>
                          <a:spcPct val="115000"/>
                        </a:lnSpc>
                        <a:spcBef>
                          <a:spcPts val="0"/>
                        </a:spcBef>
                        <a:spcAft>
                          <a:spcPts val="0"/>
                        </a:spcAft>
                        <a:buNone/>
                      </a:pPr>
                      <a:r>
                        <a:rPr lang="en" sz="1000"/>
                        <a:t>63.6%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FCC"/>
                    </a:solidFill>
                  </a:tcPr>
                </a:tc>
                <a:tc>
                  <a:txBody>
                    <a:bodyPr/>
                    <a:lstStyle/>
                    <a:p>
                      <a:pPr marL="0" lvl="0" indent="0" algn="ctr" rtl="0">
                        <a:lnSpc>
                          <a:spcPct val="115000"/>
                        </a:lnSpc>
                        <a:spcBef>
                          <a:spcPts val="0"/>
                        </a:spcBef>
                        <a:spcAft>
                          <a:spcPts val="0"/>
                        </a:spcAft>
                        <a:buNone/>
                      </a:pPr>
                      <a:r>
                        <a:rPr lang="en" sz="1000"/>
                        <a:t>85.7%</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3ECD1"/>
                    </a:solidFill>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en" sz="1000"/>
                        <a:t>Testing for COVID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63.2%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ECC"/>
                    </a:solidFill>
                  </a:tcPr>
                </a:tc>
                <a:tc>
                  <a:txBody>
                    <a:bodyPr/>
                    <a:lstStyle/>
                    <a:p>
                      <a:pPr marL="0" lvl="0" indent="0" algn="ctr" rtl="0">
                        <a:lnSpc>
                          <a:spcPct val="115000"/>
                        </a:lnSpc>
                        <a:spcBef>
                          <a:spcPts val="0"/>
                        </a:spcBef>
                        <a:spcAft>
                          <a:spcPts val="0"/>
                        </a:spcAft>
                        <a:buNone/>
                      </a:pPr>
                      <a:r>
                        <a:rPr lang="en" sz="1000"/>
                        <a:t>52.0%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DFCC"/>
                    </a:solidFill>
                  </a:tcPr>
                </a:tc>
                <a:tc>
                  <a:txBody>
                    <a:bodyPr/>
                    <a:lstStyle/>
                    <a:p>
                      <a:pPr marL="0" lvl="0" indent="0" algn="ctr" rtl="0">
                        <a:lnSpc>
                          <a:spcPct val="115000"/>
                        </a:lnSpc>
                        <a:spcBef>
                          <a:spcPts val="0"/>
                        </a:spcBef>
                        <a:spcAft>
                          <a:spcPts val="0"/>
                        </a:spcAft>
                        <a:buNone/>
                      </a:pPr>
                      <a:r>
                        <a:rPr lang="en" sz="1000"/>
                        <a:t>46.2%</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D6CC"/>
                    </a:solidFill>
                  </a:tcPr>
                </a:tc>
                <a:tc>
                  <a:txBody>
                    <a:bodyPr/>
                    <a:lstStyle/>
                    <a:p>
                      <a:pPr marL="0" lvl="0" indent="0" algn="ctr" rtl="0">
                        <a:lnSpc>
                          <a:spcPct val="115000"/>
                        </a:lnSpc>
                        <a:spcBef>
                          <a:spcPts val="0"/>
                        </a:spcBef>
                        <a:spcAft>
                          <a:spcPts val="0"/>
                        </a:spcAft>
                        <a:buNone/>
                      </a:pPr>
                      <a:r>
                        <a:rPr lang="en" sz="1000"/>
                        <a:t>57.1%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6CC"/>
                    </a:solidFill>
                  </a:tcPr>
                </a:tc>
                <a:extLst>
                  <a:ext uri="{0D108BD9-81ED-4DB2-BD59-A6C34878D82A}">
                    <a16:rowId xmlns:a16="http://schemas.microsoft.com/office/drawing/2014/main" val="10012"/>
                  </a:ext>
                </a:extLst>
              </a:tr>
              <a:tr h="200025">
                <a:tc>
                  <a:txBody>
                    <a:bodyPr/>
                    <a:lstStyle/>
                    <a:p>
                      <a:pPr marL="0" lvl="0" indent="0" algn="l" rtl="0">
                        <a:lnSpc>
                          <a:spcPct val="115000"/>
                        </a:lnSpc>
                        <a:spcBef>
                          <a:spcPts val="0"/>
                        </a:spcBef>
                        <a:spcAft>
                          <a:spcPts val="0"/>
                        </a:spcAft>
                        <a:buNone/>
                      </a:pPr>
                      <a:r>
                        <a:rPr lang="en" sz="1000"/>
                        <a:t>Medical supplies for use against COVID</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000"/>
                        <a:t>38.5%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000"/>
                        <a:t>61.1%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DEBCC"/>
                    </a:solidFill>
                  </a:tcPr>
                </a:tc>
                <a:tc>
                  <a:txBody>
                    <a:bodyPr/>
                    <a:lstStyle/>
                    <a:p>
                      <a:pPr marL="0" lvl="0" indent="0" algn="ctr" rtl="0">
                        <a:lnSpc>
                          <a:spcPct val="115000"/>
                        </a:lnSpc>
                        <a:spcBef>
                          <a:spcPts val="0"/>
                        </a:spcBef>
                        <a:spcAft>
                          <a:spcPts val="0"/>
                        </a:spcAft>
                        <a:buNone/>
                      </a:pPr>
                      <a:r>
                        <a:rPr lang="en" sz="1000"/>
                        <a:t>80.0%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BEECF"/>
                    </a:solidFill>
                  </a:tcPr>
                </a:tc>
                <a:tc>
                  <a:txBody>
                    <a:bodyPr/>
                    <a:lstStyle/>
                    <a:p>
                      <a:pPr marL="0" lvl="0" indent="0" algn="ctr" rtl="0">
                        <a:lnSpc>
                          <a:spcPct val="115000"/>
                        </a:lnSpc>
                        <a:spcBef>
                          <a:spcPts val="0"/>
                        </a:spcBef>
                        <a:spcAft>
                          <a:spcPts val="0"/>
                        </a:spcAft>
                        <a:buNone/>
                      </a:pPr>
                      <a:r>
                        <a:rPr lang="en" sz="1000"/>
                        <a:t>50.0%</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8DCCC"/>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Current plans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263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Task success survey for COVID-19 content</a:t>
            </a:r>
            <a:endParaRPr/>
          </a:p>
        </p:txBody>
      </p:sp>
      <p:sp>
        <p:nvSpPr>
          <p:cNvPr id="66" name="Google Shape;66;p14"/>
          <p:cNvSpPr txBox="1">
            <a:spLocks noGrp="1"/>
          </p:cNvSpPr>
          <p:nvPr>
            <p:ph type="body" idx="1"/>
          </p:nvPr>
        </p:nvSpPr>
        <p:spPr>
          <a:xfrm>
            <a:off x="311700" y="836100"/>
            <a:ext cx="8658900" cy="40665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600">
                <a:solidFill>
                  <a:schemeClr val="dk1"/>
                </a:solidFill>
                <a:latin typeface="Arial"/>
                <a:ea typeface="Arial"/>
                <a:cs typeface="Arial"/>
                <a:sym typeface="Arial"/>
              </a:rPr>
              <a:t>Visitors tell us what they came to do and if they could (task success)</a:t>
            </a:r>
            <a:endParaRPr sz="1600">
              <a:solidFill>
                <a:schemeClr val="dk1"/>
              </a:solidFill>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 sz="1600">
                <a:solidFill>
                  <a:schemeClr val="dk1"/>
                </a:solidFill>
                <a:latin typeface="Arial"/>
                <a:ea typeface="Arial"/>
                <a:cs typeface="Arial"/>
                <a:sym typeface="Arial"/>
              </a:rPr>
              <a:t>Builds off Top task study run with Gerry McGovern in June (identifying tasks)</a:t>
            </a:r>
            <a:endParaRPr sz="1600">
              <a:solidFill>
                <a:schemeClr val="dk1"/>
              </a:solidFill>
              <a:latin typeface="Arial"/>
              <a:ea typeface="Arial"/>
              <a:cs typeface="Arial"/>
              <a:sym typeface="Arial"/>
            </a:endParaRPr>
          </a:p>
          <a:p>
            <a:pPr marL="0" lvl="0" indent="0" algn="l" rtl="0">
              <a:spcBef>
                <a:spcPts val="1200"/>
              </a:spcBef>
              <a:spcAft>
                <a:spcPts val="0"/>
              </a:spcAft>
              <a:buNone/>
            </a:pPr>
            <a:r>
              <a:rPr lang="en" sz="1600" b="1">
                <a:solidFill>
                  <a:schemeClr val="dk1"/>
                </a:solidFill>
                <a:latin typeface="Arial"/>
                <a:ea typeface="Arial"/>
                <a:cs typeface="Arial"/>
                <a:sym typeface="Arial"/>
              </a:rPr>
              <a:t>Phase 1</a:t>
            </a:r>
            <a:r>
              <a:rPr lang="en" sz="1600">
                <a:solidFill>
                  <a:schemeClr val="dk1"/>
                </a:solidFill>
                <a:latin typeface="Arial"/>
                <a:ea typeface="Arial"/>
                <a:cs typeface="Arial"/>
                <a:sym typeface="Arial"/>
              </a:rPr>
              <a:t>: Survey design assessment - June 25 to June 29, ~8,000 participants</a:t>
            </a:r>
            <a:endParaRPr sz="1600">
              <a:solidFill>
                <a:schemeClr val="dk1"/>
              </a:solidFill>
              <a:latin typeface="Arial"/>
              <a:ea typeface="Arial"/>
              <a:cs typeface="Arial"/>
              <a:sym typeface="Arial"/>
            </a:endParaRPr>
          </a:p>
          <a:p>
            <a:pPr marL="0" lvl="0" indent="0" algn="l" rtl="0">
              <a:spcBef>
                <a:spcPts val="0"/>
              </a:spcBef>
              <a:spcAft>
                <a:spcPts val="0"/>
              </a:spcAft>
              <a:buNone/>
            </a:pPr>
            <a:r>
              <a:rPr lang="en" sz="1600" b="1">
                <a:solidFill>
                  <a:schemeClr val="dk1"/>
                </a:solidFill>
                <a:latin typeface="Arial"/>
                <a:ea typeface="Arial"/>
                <a:cs typeface="Arial"/>
                <a:sym typeface="Arial"/>
              </a:rPr>
              <a:t>Phase 2</a:t>
            </a:r>
            <a:r>
              <a:rPr lang="en" sz="1600">
                <a:solidFill>
                  <a:schemeClr val="dk1"/>
                </a:solidFill>
                <a:latin typeface="Arial"/>
                <a:ea typeface="Arial"/>
                <a:cs typeface="Arial"/>
                <a:sym typeface="Arial"/>
              </a:rPr>
              <a:t>: Interim - ongoing from June 30, ~7,500 participants to date - CURRENT</a:t>
            </a:r>
            <a:endParaRPr sz="1600">
              <a:solidFill>
                <a:schemeClr val="dk1"/>
              </a:solidFill>
              <a:latin typeface="Arial"/>
              <a:ea typeface="Arial"/>
              <a:cs typeface="Arial"/>
              <a:sym typeface="Arial"/>
            </a:endParaRPr>
          </a:p>
          <a:p>
            <a:pPr marL="0" lvl="0" indent="0" algn="l" rtl="0">
              <a:spcBef>
                <a:spcPts val="0"/>
              </a:spcBef>
              <a:spcAft>
                <a:spcPts val="0"/>
              </a:spcAft>
              <a:buNone/>
            </a:pPr>
            <a:r>
              <a:rPr lang="en" sz="1600" b="1">
                <a:solidFill>
                  <a:schemeClr val="dk1"/>
                </a:solidFill>
                <a:latin typeface="Arial"/>
                <a:ea typeface="Arial"/>
                <a:cs typeface="Arial"/>
                <a:sym typeface="Arial"/>
              </a:rPr>
              <a:t>Phase 3</a:t>
            </a:r>
            <a:r>
              <a:rPr lang="en" sz="1600">
                <a:solidFill>
                  <a:schemeClr val="dk1"/>
                </a:solidFill>
                <a:latin typeface="Arial"/>
                <a:ea typeface="Arial"/>
                <a:cs typeface="Arial"/>
                <a:sym typeface="Arial"/>
              </a:rPr>
              <a:t>: Refined survey - continually run from end of phase 2</a:t>
            </a:r>
            <a:endParaRPr sz="1600">
              <a:solidFill>
                <a:schemeClr val="dk1"/>
              </a:solidFill>
              <a:latin typeface="Arial"/>
              <a:ea typeface="Arial"/>
              <a:cs typeface="Arial"/>
              <a:sym typeface="Arial"/>
            </a:endParaRPr>
          </a:p>
          <a:p>
            <a:pPr marL="0" lvl="0" indent="0" algn="l" rtl="0">
              <a:spcBef>
                <a:spcPts val="1200"/>
              </a:spcBef>
              <a:spcAft>
                <a:spcPts val="0"/>
              </a:spcAft>
              <a:buNone/>
            </a:pPr>
            <a:r>
              <a:rPr lang="en" sz="1600">
                <a:solidFill>
                  <a:schemeClr val="dk1"/>
                </a:solidFill>
                <a:latin typeface="Arial"/>
                <a:ea typeface="Arial"/>
                <a:cs typeface="Arial"/>
                <a:sym typeface="Arial"/>
              </a:rPr>
              <a:t>In each phase we’re collecting crucial metrics:</a:t>
            </a:r>
            <a:endParaRPr sz="1600">
              <a:solidFill>
                <a:schemeClr val="dk1"/>
              </a:solidFill>
              <a:latin typeface="Arial"/>
              <a:ea typeface="Arial"/>
              <a:cs typeface="Arial"/>
              <a:sym typeface="Arial"/>
            </a:endParaRPr>
          </a:p>
          <a:p>
            <a:pPr marL="457200" lvl="0" indent="-330200" algn="l" rtl="0">
              <a:spcBef>
                <a:spcPts val="1200"/>
              </a:spcBef>
              <a:spcAft>
                <a:spcPts val="0"/>
              </a:spcAft>
              <a:buClr>
                <a:schemeClr val="dk1"/>
              </a:buClr>
              <a:buSzPts val="1600"/>
              <a:buFont typeface="Arial"/>
              <a:buChar char="●"/>
            </a:pPr>
            <a:r>
              <a:rPr lang="en" sz="1600">
                <a:solidFill>
                  <a:schemeClr val="dk1"/>
                </a:solidFill>
                <a:latin typeface="Arial"/>
                <a:ea typeface="Arial"/>
                <a:cs typeface="Arial"/>
                <a:sym typeface="Arial"/>
              </a:rPr>
              <a:t>Task (selected or write-in)</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Task success </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Comments</a:t>
            </a:r>
            <a:endParaRPr sz="1600">
              <a:solidFill>
                <a:schemeClr val="dk1"/>
              </a:solidFill>
              <a:latin typeface="Arial"/>
              <a:ea typeface="Arial"/>
              <a:cs typeface="Arial"/>
              <a:sym typeface="Arial"/>
            </a:endParaRPr>
          </a:p>
          <a:p>
            <a:pPr marL="0" lvl="0" indent="0" algn="l" rtl="0">
              <a:spcBef>
                <a:spcPts val="1200"/>
              </a:spcBef>
              <a:spcAft>
                <a:spcPts val="0"/>
              </a:spcAft>
              <a:buNone/>
            </a:pPr>
            <a:endParaRPr sz="1600">
              <a:solidFill>
                <a:schemeClr val="dk1"/>
              </a:solidFill>
              <a:latin typeface="Arial"/>
              <a:ea typeface="Arial"/>
              <a:cs typeface="Arial"/>
              <a:sym typeface="Arial"/>
            </a:endParaRPr>
          </a:p>
          <a:p>
            <a:pPr marL="0" lvl="0" indent="0" algn="l" rtl="0">
              <a:spcBef>
                <a:spcPts val="1200"/>
              </a:spcBef>
              <a:spcAft>
                <a:spcPts val="1200"/>
              </a:spcAft>
              <a:buNone/>
            </a:pPr>
            <a:endParaRPr sz="120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Sharing the COVID-19 top task survey data</a:t>
            </a:r>
            <a:endParaRPr/>
          </a:p>
        </p:txBody>
      </p:sp>
      <p:sp>
        <p:nvSpPr>
          <p:cNvPr id="205" name="Google Shape;205;p32"/>
          <p:cNvSpPr txBox="1">
            <a:spLocks noGrp="1"/>
          </p:cNvSpPr>
          <p:nvPr>
            <p:ph type="body" idx="1"/>
          </p:nvPr>
        </p:nvSpPr>
        <p:spPr>
          <a:xfrm>
            <a:off x="311700" y="912300"/>
            <a:ext cx="8520600" cy="404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666666"/>
                </a:solidFill>
              </a:rPr>
              <a:t>The dataset will be exported as CSV files and published to the GC Wiki: </a:t>
            </a:r>
            <a:r>
              <a:rPr lang="en" u="sng">
                <a:solidFill>
                  <a:schemeClr val="hlink"/>
                </a:solidFill>
                <a:hlinkClick r:id="rId3"/>
              </a:rPr>
              <a:t>https://wiki.gccollab.ca/Covid_19_DTO-BTN/User_research</a:t>
            </a:r>
            <a:r>
              <a:rPr lang="en">
                <a:solidFill>
                  <a:srgbClr val="666666"/>
                </a:solidFill>
              </a:rPr>
              <a:t> </a:t>
            </a:r>
            <a:endParaRPr>
              <a:solidFill>
                <a:srgbClr val="666666"/>
              </a:solidFill>
            </a:endParaRPr>
          </a:p>
          <a:p>
            <a:pPr marL="0" lvl="0" indent="0" algn="l" rtl="0">
              <a:spcBef>
                <a:spcPts val="0"/>
              </a:spcBef>
              <a:spcAft>
                <a:spcPts val="0"/>
              </a:spcAft>
              <a:buNone/>
            </a:pPr>
            <a:endParaRPr>
              <a:solidFill>
                <a:srgbClr val="666666"/>
              </a:solidFill>
            </a:endParaRPr>
          </a:p>
          <a:p>
            <a:pPr marL="0" lvl="0" indent="0" algn="l" rtl="0">
              <a:lnSpc>
                <a:spcPct val="100000"/>
              </a:lnSpc>
              <a:spcBef>
                <a:spcPts val="1200"/>
              </a:spcBef>
              <a:spcAft>
                <a:spcPts val="0"/>
              </a:spcAft>
              <a:buNone/>
            </a:pPr>
            <a:endParaRPr>
              <a:solidFill>
                <a:srgbClr val="666666"/>
              </a:solidFill>
              <a:highlight>
                <a:srgbClr val="FFFF00"/>
              </a:highlight>
            </a:endParaRPr>
          </a:p>
          <a:p>
            <a:pPr marL="0" lvl="0" indent="0" algn="l" rtl="0">
              <a:lnSpc>
                <a:spcPct val="100000"/>
              </a:lnSpc>
              <a:spcBef>
                <a:spcPts val="1200"/>
              </a:spcBef>
              <a:spcAft>
                <a:spcPts val="0"/>
              </a:spcAft>
              <a:buNone/>
            </a:pPr>
            <a:endParaRPr>
              <a:solidFill>
                <a:srgbClr val="666666"/>
              </a:solidFill>
              <a:highlight>
                <a:srgbClr val="FFFF00"/>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Future plans - Task success surveys</a:t>
            </a:r>
            <a:endParaRPr/>
          </a:p>
        </p:txBody>
      </p:sp>
      <p:sp>
        <p:nvSpPr>
          <p:cNvPr id="211" name="Google Shape;211;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Continual refinement of tasks and process</a:t>
            </a:r>
            <a:endParaRPr/>
          </a:p>
          <a:p>
            <a:pPr marL="457200" lvl="0" indent="-342900" algn="l" rtl="0">
              <a:spcBef>
                <a:spcPts val="0"/>
              </a:spcBef>
              <a:spcAft>
                <a:spcPts val="0"/>
              </a:spcAft>
              <a:buSzPts val="1800"/>
              <a:buChar char="●"/>
            </a:pPr>
            <a:r>
              <a:rPr lang="en"/>
              <a:t>Principal Publisher building new survey tool (departmental tasks)</a:t>
            </a:r>
            <a:endParaRPr/>
          </a:p>
          <a:p>
            <a:pPr marL="457200" lvl="0" indent="-342900" algn="l" rtl="0">
              <a:spcBef>
                <a:spcPts val="0"/>
              </a:spcBef>
              <a:spcAft>
                <a:spcPts val="0"/>
              </a:spcAft>
              <a:buSzPts val="1800"/>
              <a:buChar char="●"/>
            </a:pPr>
            <a:r>
              <a:rPr lang="en"/>
              <a:t>Eventual deployment across institutions</a:t>
            </a:r>
            <a:endParaRPr/>
          </a:p>
          <a:p>
            <a:pPr marL="457200" lvl="0" indent="-342900" algn="l" rtl="0">
              <a:spcBef>
                <a:spcPts val="0"/>
              </a:spcBef>
              <a:spcAft>
                <a:spcPts val="0"/>
              </a:spcAft>
              <a:buSzPts val="1800"/>
              <a:buChar char="●"/>
            </a:pPr>
            <a:r>
              <a:rPr lang="en"/>
              <a:t>Streamline processing by:</a:t>
            </a:r>
            <a:endParaRPr/>
          </a:p>
          <a:p>
            <a:pPr marL="914400" lvl="1" indent="-330200" algn="l" rtl="0">
              <a:spcBef>
                <a:spcPts val="0"/>
              </a:spcBef>
              <a:spcAft>
                <a:spcPts val="0"/>
              </a:spcAft>
              <a:buSzPts val="1600"/>
              <a:buChar char="○"/>
            </a:pPr>
            <a:r>
              <a:rPr lang="en" sz="1600"/>
              <a:t>Leveraging Adobe Analytics</a:t>
            </a:r>
            <a:endParaRPr sz="1600"/>
          </a:p>
          <a:p>
            <a:pPr marL="914400" lvl="1" indent="-330200" algn="l" rtl="0">
              <a:spcBef>
                <a:spcPts val="0"/>
              </a:spcBef>
              <a:spcAft>
                <a:spcPts val="0"/>
              </a:spcAft>
              <a:buSzPts val="1600"/>
              <a:buChar char="○"/>
            </a:pPr>
            <a:r>
              <a:rPr lang="en" sz="1600"/>
              <a:t>Developing tools to store, process, and present written-comments</a:t>
            </a:r>
            <a:endParaRPr sz="1600"/>
          </a:p>
          <a:p>
            <a:pPr marL="914400" lvl="1" indent="-330200" algn="l" rtl="0">
              <a:spcBef>
                <a:spcPts val="0"/>
              </a:spcBef>
              <a:spcAft>
                <a:spcPts val="0"/>
              </a:spcAft>
              <a:buSzPts val="1600"/>
              <a:buChar char="○"/>
            </a:pPr>
            <a:r>
              <a:rPr lang="en" sz="1600"/>
              <a:t>Machine learning for tagging</a:t>
            </a:r>
            <a:endParaRPr sz="1600"/>
          </a:p>
          <a:p>
            <a:pPr marL="914400" lvl="1" indent="-330200" algn="l" rtl="0">
              <a:spcBef>
                <a:spcPts val="0"/>
              </a:spcBef>
              <a:spcAft>
                <a:spcPts val="0"/>
              </a:spcAft>
              <a:buSzPts val="1600"/>
              <a:buChar char="○"/>
            </a:pPr>
            <a:r>
              <a:rPr lang="en" sz="1600"/>
              <a:t>interface to review comments and adjust tags</a:t>
            </a:r>
            <a:endParaRPr sz="1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Frustrations and ease</a:t>
            </a:r>
            <a:endParaRPr/>
          </a:p>
        </p:txBody>
      </p:sp>
      <p:pic>
        <p:nvPicPr>
          <p:cNvPr id="222" name="Google Shape;222;p35"/>
          <p:cNvPicPr preferRelativeResize="0"/>
          <p:nvPr/>
        </p:nvPicPr>
        <p:blipFill>
          <a:blip r:embed="rId3">
            <a:alphaModFix/>
          </a:blip>
          <a:stretch>
            <a:fillRect/>
          </a:stretch>
        </p:blipFill>
        <p:spPr>
          <a:xfrm>
            <a:off x="0" y="1254500"/>
            <a:ext cx="4624549" cy="3681175"/>
          </a:xfrm>
          <a:prstGeom prst="rect">
            <a:avLst/>
          </a:prstGeom>
          <a:noFill/>
          <a:ln>
            <a:noFill/>
          </a:ln>
          <a:effectLst>
            <a:outerShdw blurRad="57150" dist="19050" dir="5400000" algn="bl" rotWithShape="0">
              <a:srgbClr val="000000">
                <a:alpha val="50000"/>
              </a:srgbClr>
            </a:outerShdw>
          </a:effectLst>
        </p:spPr>
      </p:pic>
      <p:pic>
        <p:nvPicPr>
          <p:cNvPr id="223" name="Google Shape;223;p35"/>
          <p:cNvPicPr preferRelativeResize="0"/>
          <p:nvPr/>
        </p:nvPicPr>
        <p:blipFill>
          <a:blip r:embed="rId4">
            <a:alphaModFix/>
          </a:blip>
          <a:stretch>
            <a:fillRect/>
          </a:stretch>
        </p:blipFill>
        <p:spPr>
          <a:xfrm>
            <a:off x="4841250" y="1236150"/>
            <a:ext cx="4214650" cy="3763403"/>
          </a:xfrm>
          <a:prstGeom prst="rect">
            <a:avLst/>
          </a:prstGeom>
          <a:noFill/>
          <a:ln>
            <a:noFill/>
          </a:ln>
          <a:effectLst>
            <a:outerShdw blurRad="57150" dist="19050" dir="5400000" algn="bl" rotWithShape="0">
              <a:srgbClr val="000000">
                <a:alpha val="50000"/>
              </a:srgbClr>
            </a:outerShdw>
          </a:effectLst>
        </p:spPr>
      </p:pic>
      <p:sp>
        <p:nvSpPr>
          <p:cNvPr id="224" name="Google Shape;224;p35"/>
          <p:cNvSpPr txBox="1"/>
          <p:nvPr/>
        </p:nvSpPr>
        <p:spPr>
          <a:xfrm>
            <a:off x="4722025" y="771550"/>
            <a:ext cx="30432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Task: Submit CERB/EI report</a:t>
            </a:r>
            <a:endParaRPr sz="1800">
              <a:latin typeface="Calibri"/>
              <a:ea typeface="Calibri"/>
              <a:cs typeface="Calibri"/>
              <a:sym typeface="Calibri"/>
            </a:endParaRPr>
          </a:p>
        </p:txBody>
      </p:sp>
      <p:sp>
        <p:nvSpPr>
          <p:cNvPr id="225" name="Google Shape;225;p35"/>
          <p:cNvSpPr txBox="1"/>
          <p:nvPr/>
        </p:nvSpPr>
        <p:spPr>
          <a:xfrm>
            <a:off x="0" y="771550"/>
            <a:ext cx="30432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Task: Apply for CERB</a:t>
            </a:r>
            <a:endParaRPr sz="180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229"/>
        <p:cNvGrpSpPr/>
        <p:nvPr/>
      </p:nvGrpSpPr>
      <p:grpSpPr>
        <a:xfrm>
          <a:off x="0" y="0"/>
          <a:ext cx="0" cy="0"/>
          <a:chOff x="0" y="0"/>
          <a:chExt cx="0" cy="0"/>
        </a:xfrm>
      </p:grpSpPr>
      <p:sp>
        <p:nvSpPr>
          <p:cNvPr id="230" name="Google Shape;230;p36"/>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Tips for reporting and sharing task data</a:t>
            </a:r>
            <a:endParaRPr/>
          </a:p>
        </p:txBody>
      </p:sp>
      <p:sp>
        <p:nvSpPr>
          <p:cNvPr id="231" name="Google Shape;231;p36"/>
          <p:cNvSpPr txBox="1">
            <a:spLocks noGrp="1"/>
          </p:cNvSpPr>
          <p:nvPr>
            <p:ph type="body" idx="1"/>
          </p:nvPr>
        </p:nvSpPr>
        <p:spPr>
          <a:xfrm>
            <a:off x="311700" y="912300"/>
            <a:ext cx="8520600" cy="3656400"/>
          </a:xfrm>
          <a:prstGeom prst="rect">
            <a:avLst/>
          </a:prstGeom>
        </p:spPr>
        <p:txBody>
          <a:bodyPr spcFirstLastPara="1" wrap="square" lIns="91425" tIns="91425" rIns="91425" bIns="91425" anchor="t" anchorCtr="0">
            <a:noAutofit/>
          </a:bodyPr>
          <a:lstStyle/>
          <a:p>
            <a:pPr marL="400050" lvl="0" indent="-342900" algn="l" rtl="0">
              <a:lnSpc>
                <a:spcPct val="100000"/>
              </a:lnSpc>
              <a:spcBef>
                <a:spcPts val="0"/>
              </a:spcBef>
              <a:spcAft>
                <a:spcPts val="0"/>
              </a:spcAft>
              <a:buClr>
                <a:srgbClr val="666666"/>
              </a:buClr>
              <a:buSzPts val="1800"/>
              <a:buAutoNum type="arabicPeriod"/>
            </a:pPr>
            <a:r>
              <a:rPr lang="en">
                <a:solidFill>
                  <a:srgbClr val="666666"/>
                </a:solidFill>
              </a:rPr>
              <a:t>Group tasks and sub-tasks by quantity</a:t>
            </a:r>
            <a:endParaRPr>
              <a:solidFill>
                <a:srgbClr val="666666"/>
              </a:solidFill>
            </a:endParaRPr>
          </a:p>
          <a:p>
            <a:pPr marL="914400" lvl="1" indent="-317500" algn="l" rtl="0">
              <a:lnSpc>
                <a:spcPct val="100000"/>
              </a:lnSpc>
              <a:spcBef>
                <a:spcPts val="0"/>
              </a:spcBef>
              <a:spcAft>
                <a:spcPts val="0"/>
              </a:spcAft>
              <a:buClr>
                <a:srgbClr val="666666"/>
              </a:buClr>
              <a:buSzPts val="1400"/>
              <a:buAutoNum type="arabicPeriod"/>
            </a:pPr>
            <a:r>
              <a:rPr lang="en">
                <a:solidFill>
                  <a:srgbClr val="666666"/>
                </a:solidFill>
              </a:rPr>
              <a:t>Understand your top tasks - Are they what you expected? Are there new tasks?</a:t>
            </a:r>
            <a:br>
              <a:rPr lang="en">
                <a:solidFill>
                  <a:srgbClr val="666666"/>
                </a:solidFill>
              </a:rPr>
            </a:br>
            <a:endParaRPr>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a:solidFill>
                  <a:srgbClr val="666666"/>
                </a:solidFill>
              </a:rPr>
              <a:t>Group tasks by success</a:t>
            </a:r>
            <a:endParaRPr>
              <a:solidFill>
                <a:srgbClr val="666666"/>
              </a:solidFill>
            </a:endParaRPr>
          </a:p>
          <a:p>
            <a:pPr marL="914400" lvl="1" indent="-317500" algn="l" rtl="0">
              <a:lnSpc>
                <a:spcPct val="100000"/>
              </a:lnSpc>
              <a:spcBef>
                <a:spcPts val="0"/>
              </a:spcBef>
              <a:spcAft>
                <a:spcPts val="0"/>
              </a:spcAft>
              <a:buClr>
                <a:srgbClr val="666666"/>
              </a:buClr>
              <a:buSzPts val="1400"/>
              <a:buAutoNum type="arabicPeriod"/>
            </a:pPr>
            <a:r>
              <a:rPr lang="en">
                <a:solidFill>
                  <a:srgbClr val="666666"/>
                </a:solidFill>
              </a:rPr>
              <a:t>Understand which tasks are failing</a:t>
            </a:r>
            <a:br>
              <a:rPr lang="en">
                <a:solidFill>
                  <a:srgbClr val="666666"/>
                </a:solidFill>
              </a:rPr>
            </a:br>
            <a:endParaRPr>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a:solidFill>
                  <a:srgbClr val="666666"/>
                </a:solidFill>
              </a:rPr>
              <a:t>For tasks that are failing, use the frustrations tagging to understand why</a:t>
            </a:r>
            <a:br>
              <a:rPr lang="en">
                <a:solidFill>
                  <a:srgbClr val="666666"/>
                </a:solidFill>
              </a:rPr>
            </a:br>
            <a:endParaRPr>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a:solidFill>
                  <a:srgbClr val="666666"/>
                </a:solidFill>
              </a:rPr>
              <a:t>Sharing reports - Think about who needs what</a:t>
            </a:r>
            <a:endParaRPr>
              <a:solidFill>
                <a:srgbClr val="666666"/>
              </a:solidFill>
            </a:endParaRPr>
          </a:p>
          <a:p>
            <a:pPr marL="457200" lvl="0" indent="0" algn="l" rtl="0">
              <a:lnSpc>
                <a:spcPct val="100000"/>
              </a:lnSpc>
              <a:spcBef>
                <a:spcPts val="1000"/>
              </a:spcBef>
              <a:spcAft>
                <a:spcPts val="0"/>
              </a:spcAft>
              <a:buNone/>
            </a:pPr>
            <a:r>
              <a:rPr lang="en" sz="1400">
                <a:solidFill>
                  <a:srgbClr val="666666"/>
                </a:solidFill>
              </a:rPr>
              <a:t>Not everyone needs all of the data.  Receiving a large spreadsheet is overwhelming to make sense of.  Think about your audience.</a:t>
            </a:r>
            <a:endParaRPr sz="1400">
              <a:solidFill>
                <a:srgbClr val="666666"/>
              </a:solidFill>
            </a:endParaRPr>
          </a:p>
          <a:p>
            <a:pPr marL="457200" lvl="0" indent="0" algn="l" rtl="0">
              <a:lnSpc>
                <a:spcPct val="100000"/>
              </a:lnSpc>
              <a:spcBef>
                <a:spcPts val="1000"/>
              </a:spcBef>
              <a:spcAft>
                <a:spcPts val="0"/>
              </a:spcAft>
              <a:buNone/>
            </a:pPr>
            <a:r>
              <a:rPr lang="en" sz="1400" b="1">
                <a:solidFill>
                  <a:srgbClr val="666666"/>
                </a:solidFill>
              </a:rPr>
              <a:t>Web manager: </a:t>
            </a:r>
            <a:r>
              <a:rPr lang="en" sz="1400">
                <a:solidFill>
                  <a:srgbClr val="666666"/>
                </a:solidFill>
              </a:rPr>
              <a:t>List of the department’s top tasks and sub-tasks and a list of where people are failing </a:t>
            </a:r>
            <a:endParaRPr sz="1400">
              <a:solidFill>
                <a:srgbClr val="666666"/>
              </a:solidFill>
            </a:endParaRPr>
          </a:p>
          <a:p>
            <a:pPr marL="457200" lvl="0" indent="0" algn="l" rtl="0">
              <a:lnSpc>
                <a:spcPct val="100000"/>
              </a:lnSpc>
              <a:spcBef>
                <a:spcPts val="0"/>
              </a:spcBef>
              <a:spcAft>
                <a:spcPts val="0"/>
              </a:spcAft>
              <a:buNone/>
            </a:pPr>
            <a:r>
              <a:rPr lang="en" sz="1400" b="1">
                <a:solidFill>
                  <a:srgbClr val="666666"/>
                </a:solidFill>
              </a:rPr>
              <a:t>Product owner:</a:t>
            </a:r>
            <a:r>
              <a:rPr lang="en" sz="1400">
                <a:solidFill>
                  <a:srgbClr val="666666"/>
                </a:solidFill>
              </a:rPr>
              <a:t> List of the products’s sub-tasks, success, ease, and frustrations</a:t>
            </a:r>
            <a:endParaRPr sz="1400">
              <a:solidFill>
                <a:srgbClr val="666666"/>
              </a:solidFill>
            </a:endParaRPr>
          </a:p>
          <a:p>
            <a:pPr marL="457200" lvl="0" indent="0" algn="l" rtl="0">
              <a:lnSpc>
                <a:spcPct val="100000"/>
              </a:lnSpc>
              <a:spcBef>
                <a:spcPts val="0"/>
              </a:spcBef>
              <a:spcAft>
                <a:spcPts val="0"/>
              </a:spcAft>
              <a:buNone/>
            </a:pPr>
            <a:r>
              <a:rPr lang="en" sz="1400" b="1">
                <a:solidFill>
                  <a:srgbClr val="666666"/>
                </a:solidFill>
              </a:rPr>
              <a:t>Content owner: </a:t>
            </a:r>
            <a:r>
              <a:rPr lang="en" sz="1400">
                <a:solidFill>
                  <a:srgbClr val="666666"/>
                </a:solidFill>
              </a:rPr>
              <a:t>List of the the success, frustrations and comments related to a page, section, or task</a:t>
            </a:r>
            <a:endParaRPr sz="1400">
              <a:solidFill>
                <a:srgbClr val="666666"/>
              </a:solidFill>
            </a:endParaRPr>
          </a:p>
          <a:p>
            <a:pPr marL="457200" lvl="0" indent="0" algn="l" rtl="0">
              <a:spcBef>
                <a:spcPts val="1200"/>
              </a:spcBef>
              <a:spcAft>
                <a:spcPts val="0"/>
              </a:spcAft>
              <a:buNone/>
            </a:pPr>
            <a:endParaRPr b="1">
              <a:solidFill>
                <a:srgbClr val="666666"/>
              </a:solidFill>
            </a:endParaRPr>
          </a:p>
          <a:p>
            <a:pPr marL="0" lvl="0" indent="0" algn="l" rtl="0">
              <a:spcBef>
                <a:spcPts val="1200"/>
              </a:spcBef>
              <a:spcAft>
                <a:spcPts val="1200"/>
              </a:spcAft>
              <a:buNone/>
            </a:pPr>
            <a:endParaRPr>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Phase 1: Survey assessment - analysis ongoing</a:t>
            </a:r>
            <a:endParaRPr/>
          </a:p>
        </p:txBody>
      </p:sp>
      <p:sp>
        <p:nvSpPr>
          <p:cNvPr id="72" name="Google Shape;72;p15"/>
          <p:cNvSpPr txBox="1">
            <a:spLocks noGrp="1"/>
          </p:cNvSpPr>
          <p:nvPr>
            <p:ph type="body" idx="1"/>
          </p:nvPr>
        </p:nvSpPr>
        <p:spPr>
          <a:xfrm>
            <a:off x="311700" y="912300"/>
            <a:ext cx="8520600" cy="365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600">
                <a:solidFill>
                  <a:schemeClr val="dk1"/>
                </a:solidFill>
                <a:latin typeface="Arial"/>
                <a:ea typeface="Arial"/>
                <a:cs typeface="Arial"/>
                <a:sym typeface="Arial"/>
              </a:rPr>
              <a:t>We tested 4 variations to validate these hypotheses:</a:t>
            </a:r>
            <a:endParaRPr sz="1600">
              <a:solidFill>
                <a:schemeClr val="dk1"/>
              </a:solidFill>
              <a:latin typeface="Arial"/>
              <a:ea typeface="Arial"/>
              <a:cs typeface="Arial"/>
              <a:sym typeface="Arial"/>
            </a:endParaRPr>
          </a:p>
          <a:p>
            <a:pPr marL="457200" lvl="0" indent="-330200" algn="l" rtl="0">
              <a:spcBef>
                <a:spcPts val="120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Asking about </a:t>
            </a:r>
            <a:r>
              <a:rPr lang="en" sz="1600" b="1">
                <a:solidFill>
                  <a:schemeClr val="dk1"/>
                </a:solidFill>
                <a:latin typeface="Arial"/>
                <a:ea typeface="Arial"/>
                <a:cs typeface="Arial"/>
                <a:sym typeface="Arial"/>
              </a:rPr>
              <a:t>satisfaction</a:t>
            </a:r>
            <a:r>
              <a:rPr lang="en" sz="1600">
                <a:solidFill>
                  <a:schemeClr val="dk1"/>
                </a:solidFill>
                <a:latin typeface="Arial"/>
                <a:ea typeface="Arial"/>
                <a:cs typeface="Arial"/>
                <a:sym typeface="Arial"/>
              </a:rPr>
              <a:t> will have no effect on reported task success or ease.</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Reported </a:t>
            </a:r>
            <a:r>
              <a:rPr lang="en" sz="1600" b="1">
                <a:solidFill>
                  <a:schemeClr val="dk1"/>
                </a:solidFill>
                <a:latin typeface="Arial"/>
                <a:ea typeface="Arial"/>
                <a:cs typeface="Arial"/>
                <a:sym typeface="Arial"/>
              </a:rPr>
              <a:t>satisfaction</a:t>
            </a:r>
            <a:r>
              <a:rPr lang="en" sz="1600">
                <a:solidFill>
                  <a:schemeClr val="dk1"/>
                </a:solidFill>
                <a:latin typeface="Arial"/>
                <a:ea typeface="Arial"/>
                <a:cs typeface="Arial"/>
                <a:sym typeface="Arial"/>
              </a:rPr>
              <a:t> is the same whether asked first or after reporting task</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Survey completion rates will be higher if the first question is about </a:t>
            </a:r>
            <a:r>
              <a:rPr lang="en" sz="1600" b="1">
                <a:solidFill>
                  <a:schemeClr val="dk1"/>
                </a:solidFill>
                <a:latin typeface="Arial"/>
                <a:ea typeface="Arial"/>
                <a:cs typeface="Arial"/>
                <a:sym typeface="Arial"/>
              </a:rPr>
              <a:t>satisfaction</a:t>
            </a:r>
            <a:r>
              <a:rPr lang="en" sz="1600">
                <a:solidFill>
                  <a:schemeClr val="dk1"/>
                </a:solidFill>
                <a:latin typeface="Arial"/>
                <a:ea typeface="Arial"/>
                <a:cs typeface="Arial"/>
                <a:sym typeface="Arial"/>
              </a:rPr>
              <a:t> rather than about their </a:t>
            </a:r>
            <a:r>
              <a:rPr lang="en" sz="1600" b="1">
                <a:solidFill>
                  <a:schemeClr val="dk1"/>
                </a:solidFill>
                <a:latin typeface="Arial"/>
                <a:ea typeface="Arial"/>
                <a:cs typeface="Arial"/>
                <a:sym typeface="Arial"/>
              </a:rPr>
              <a:t>task</a:t>
            </a:r>
            <a:r>
              <a:rPr lang="en" sz="1600">
                <a:solidFill>
                  <a:schemeClr val="dk1"/>
                </a:solidFill>
                <a:latin typeface="Arial"/>
                <a:ea typeface="Arial"/>
                <a:cs typeface="Arial"/>
                <a:sym typeface="Arial"/>
              </a:rPr>
              <a:t>. </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Asking about  </a:t>
            </a:r>
            <a:r>
              <a:rPr lang="en" sz="1600" b="1">
                <a:solidFill>
                  <a:schemeClr val="dk1"/>
                </a:solidFill>
                <a:latin typeface="Arial"/>
                <a:ea typeface="Arial"/>
                <a:cs typeface="Arial"/>
                <a:sym typeface="Arial"/>
              </a:rPr>
              <a:t>task completion</a:t>
            </a:r>
            <a:r>
              <a:rPr lang="en" sz="1600">
                <a:solidFill>
                  <a:schemeClr val="dk1"/>
                </a:solidFill>
                <a:latin typeface="Arial"/>
                <a:ea typeface="Arial"/>
                <a:cs typeface="Arial"/>
                <a:sym typeface="Arial"/>
              </a:rPr>
              <a:t> on a scale with </a:t>
            </a:r>
            <a:r>
              <a:rPr lang="en" sz="1600" b="1">
                <a:solidFill>
                  <a:schemeClr val="dk1"/>
                </a:solidFill>
                <a:latin typeface="Arial"/>
                <a:ea typeface="Arial"/>
                <a:cs typeface="Arial"/>
                <a:sym typeface="Arial"/>
              </a:rPr>
              <a:t>ease </a:t>
            </a:r>
            <a:r>
              <a:rPr lang="en" sz="1600">
                <a:solidFill>
                  <a:schemeClr val="dk1"/>
                </a:solidFill>
                <a:latin typeface="Arial"/>
                <a:ea typeface="Arial"/>
                <a:cs typeface="Arial"/>
                <a:sym typeface="Arial"/>
              </a:rPr>
              <a:t>will be equivalent to asking task success separately.</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Reported </a:t>
            </a:r>
            <a:r>
              <a:rPr lang="en" sz="1600" b="1">
                <a:solidFill>
                  <a:schemeClr val="dk1"/>
                </a:solidFill>
                <a:latin typeface="Arial"/>
                <a:ea typeface="Arial"/>
                <a:cs typeface="Arial"/>
                <a:sym typeface="Arial"/>
              </a:rPr>
              <a:t>satisfaction</a:t>
            </a:r>
            <a:r>
              <a:rPr lang="en" sz="1600">
                <a:solidFill>
                  <a:schemeClr val="dk1"/>
                </a:solidFill>
                <a:latin typeface="Arial"/>
                <a:ea typeface="Arial"/>
                <a:cs typeface="Arial"/>
                <a:sym typeface="Arial"/>
              </a:rPr>
              <a:t> will be correlated with reported </a:t>
            </a:r>
            <a:r>
              <a:rPr lang="en" sz="1600" b="1">
                <a:solidFill>
                  <a:schemeClr val="dk1"/>
                </a:solidFill>
                <a:latin typeface="Arial"/>
                <a:ea typeface="Arial"/>
                <a:cs typeface="Arial"/>
                <a:sym typeface="Arial"/>
              </a:rPr>
              <a:t>ease and task completion</a:t>
            </a:r>
            <a:r>
              <a:rPr lang="en" sz="160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a:solidFill>
                  <a:schemeClr val="dk1"/>
                </a:solidFill>
                <a:latin typeface="Arial"/>
                <a:ea typeface="Arial"/>
                <a:cs typeface="Arial"/>
                <a:sym typeface="Arial"/>
              </a:rPr>
              <a:t>H: Fewer questions in a survey will results in a </a:t>
            </a:r>
            <a:r>
              <a:rPr lang="en" sz="1600" b="1">
                <a:solidFill>
                  <a:schemeClr val="dk1"/>
                </a:solidFill>
                <a:latin typeface="Arial"/>
                <a:ea typeface="Arial"/>
                <a:cs typeface="Arial"/>
                <a:sym typeface="Arial"/>
              </a:rPr>
              <a:t>higher number</a:t>
            </a:r>
            <a:r>
              <a:rPr lang="en" sz="1600">
                <a:solidFill>
                  <a:schemeClr val="dk1"/>
                </a:solidFill>
                <a:latin typeface="Arial"/>
                <a:ea typeface="Arial"/>
                <a:cs typeface="Arial"/>
                <a:sym typeface="Arial"/>
              </a:rPr>
              <a:t> of quality write-in comments</a:t>
            </a:r>
            <a:endParaRPr sz="1600">
              <a:solidFill>
                <a:schemeClr val="dk1"/>
              </a:solidFill>
              <a:latin typeface="Arial"/>
              <a:ea typeface="Arial"/>
              <a:cs typeface="Arial"/>
              <a:sym typeface="Arial"/>
            </a:endParaRPr>
          </a:p>
          <a:p>
            <a:pPr marL="0" lvl="0" indent="0" algn="l" rtl="0">
              <a:spcBef>
                <a:spcPts val="1200"/>
              </a:spcBef>
              <a:spcAft>
                <a:spcPts val="1200"/>
              </a:spcAft>
              <a:buNone/>
            </a:pPr>
            <a:r>
              <a:rPr lang="en" sz="1600">
                <a:solidFill>
                  <a:schemeClr val="dk1"/>
                </a:solidFill>
                <a:latin typeface="Arial"/>
                <a:ea typeface="Arial"/>
                <a:cs typeface="Arial"/>
                <a:sym typeface="Arial"/>
              </a:rPr>
              <a:t> </a:t>
            </a:r>
            <a:endParaRPr sz="16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2355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different variants</a:t>
            </a:r>
            <a:endParaRPr/>
          </a:p>
        </p:txBody>
      </p:sp>
      <p:sp>
        <p:nvSpPr>
          <p:cNvPr id="78" name="Google Shape;78;p16"/>
          <p:cNvSpPr txBox="1"/>
          <p:nvPr/>
        </p:nvSpPr>
        <p:spPr>
          <a:xfrm>
            <a:off x="5062800" y="753875"/>
            <a:ext cx="3926400" cy="7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Ease scale - Vars A, B, C</a:t>
            </a:r>
            <a:endParaRPr>
              <a:latin typeface="Calibri"/>
              <a:ea typeface="Calibri"/>
              <a:cs typeface="Calibri"/>
              <a:sym typeface="Calibri"/>
            </a:endParaRPr>
          </a:p>
          <a:p>
            <a:pPr marL="0" lvl="0" indent="0" algn="l" rtl="0">
              <a:spcBef>
                <a:spcPts val="0"/>
              </a:spcBef>
              <a:spcAft>
                <a:spcPts val="0"/>
              </a:spcAft>
              <a:buNone/>
            </a:pPr>
            <a:r>
              <a:rPr lang="en">
                <a:latin typeface="Calibri"/>
                <a:ea typeface="Calibri"/>
                <a:cs typeface="Calibri"/>
                <a:sym typeface="Calibri"/>
              </a:rPr>
              <a:t>“Couldn’t complete” is an option in the ease question</a:t>
            </a:r>
            <a:endParaRPr>
              <a:latin typeface="Calibri"/>
              <a:ea typeface="Calibri"/>
              <a:cs typeface="Calibri"/>
              <a:sym typeface="Calibri"/>
            </a:endParaRPr>
          </a:p>
        </p:txBody>
      </p:sp>
      <p:sp>
        <p:nvSpPr>
          <p:cNvPr id="79" name="Google Shape;79;p16"/>
          <p:cNvSpPr txBox="1"/>
          <p:nvPr/>
        </p:nvSpPr>
        <p:spPr>
          <a:xfrm>
            <a:off x="5062800" y="3602850"/>
            <a:ext cx="4435500" cy="35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Separate completion question - Var D</a:t>
            </a:r>
            <a:endParaRPr>
              <a:latin typeface="Calibri"/>
              <a:ea typeface="Calibri"/>
              <a:cs typeface="Calibri"/>
              <a:sym typeface="Calibri"/>
            </a:endParaRPr>
          </a:p>
        </p:txBody>
      </p:sp>
      <p:pic>
        <p:nvPicPr>
          <p:cNvPr id="80" name="Google Shape;80;p16"/>
          <p:cNvPicPr preferRelativeResize="0"/>
          <p:nvPr/>
        </p:nvPicPr>
        <p:blipFill rotWithShape="1">
          <a:blip r:embed="rId3">
            <a:alphaModFix/>
          </a:blip>
          <a:srcRect l="3147" t="35325" b="11418"/>
          <a:stretch/>
        </p:blipFill>
        <p:spPr>
          <a:xfrm>
            <a:off x="236200" y="2736275"/>
            <a:ext cx="4203949" cy="1354375"/>
          </a:xfrm>
          <a:prstGeom prst="rect">
            <a:avLst/>
          </a:prstGeom>
          <a:noFill/>
          <a:ln>
            <a:noFill/>
          </a:ln>
          <a:effectLst>
            <a:outerShdw blurRad="57150" dist="19050" dir="5400000" algn="bl" rotWithShape="0">
              <a:srgbClr val="000000">
                <a:alpha val="50000"/>
              </a:srgbClr>
            </a:outerShdw>
          </a:effectLst>
        </p:spPr>
      </p:pic>
      <p:sp>
        <p:nvSpPr>
          <p:cNvPr id="81" name="Google Shape;81;p16"/>
          <p:cNvSpPr txBox="1"/>
          <p:nvPr/>
        </p:nvSpPr>
        <p:spPr>
          <a:xfrm>
            <a:off x="236200" y="1017725"/>
            <a:ext cx="4540500" cy="7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a:ea typeface="Calibri"/>
                <a:cs typeface="Calibri"/>
                <a:sym typeface="Calibri"/>
              </a:rPr>
              <a:t>Variant A</a:t>
            </a:r>
            <a:r>
              <a:rPr lang="en">
                <a:latin typeface="Calibri"/>
                <a:ea typeface="Calibri"/>
                <a:cs typeface="Calibri"/>
                <a:sym typeface="Calibri"/>
              </a:rPr>
              <a:t>: Satisfaction at start, completion in ease scale</a:t>
            </a:r>
            <a:endParaRPr>
              <a:latin typeface="Calibri"/>
              <a:ea typeface="Calibri"/>
              <a:cs typeface="Calibri"/>
              <a:sym typeface="Calibri"/>
            </a:endParaRPr>
          </a:p>
          <a:p>
            <a:pPr marL="0" lvl="0" indent="0" algn="l" rtl="0">
              <a:spcBef>
                <a:spcPts val="0"/>
              </a:spcBef>
              <a:spcAft>
                <a:spcPts val="0"/>
              </a:spcAft>
              <a:buNone/>
            </a:pPr>
            <a:r>
              <a:rPr lang="en" b="1">
                <a:latin typeface="Calibri"/>
                <a:ea typeface="Calibri"/>
                <a:cs typeface="Calibri"/>
                <a:sym typeface="Calibri"/>
              </a:rPr>
              <a:t>Variant B</a:t>
            </a:r>
            <a:r>
              <a:rPr lang="en">
                <a:latin typeface="Calibri"/>
                <a:ea typeface="Calibri"/>
                <a:cs typeface="Calibri"/>
                <a:sym typeface="Calibri"/>
              </a:rPr>
              <a:t>: No satisfaction question, completion in ease scale</a:t>
            </a:r>
            <a:endParaRPr>
              <a:latin typeface="Calibri"/>
              <a:ea typeface="Calibri"/>
              <a:cs typeface="Calibri"/>
              <a:sym typeface="Calibri"/>
            </a:endParaRPr>
          </a:p>
          <a:p>
            <a:pPr marL="0" lvl="0" indent="0" algn="l" rtl="0">
              <a:spcBef>
                <a:spcPts val="0"/>
              </a:spcBef>
              <a:spcAft>
                <a:spcPts val="0"/>
              </a:spcAft>
              <a:buNone/>
            </a:pPr>
            <a:r>
              <a:rPr lang="en" b="1">
                <a:latin typeface="Calibri"/>
                <a:ea typeface="Calibri"/>
                <a:cs typeface="Calibri"/>
                <a:sym typeface="Calibri"/>
              </a:rPr>
              <a:t>Variant C</a:t>
            </a:r>
            <a:r>
              <a:rPr lang="en">
                <a:latin typeface="Calibri"/>
                <a:ea typeface="Calibri"/>
                <a:cs typeface="Calibri"/>
                <a:sym typeface="Calibri"/>
              </a:rPr>
              <a:t>: Satisfaction after task, completion in ease scale</a:t>
            </a:r>
            <a:endParaRPr>
              <a:latin typeface="Calibri"/>
              <a:ea typeface="Calibri"/>
              <a:cs typeface="Calibri"/>
              <a:sym typeface="Calibri"/>
            </a:endParaRPr>
          </a:p>
          <a:p>
            <a:pPr marL="0" lvl="0" indent="0" algn="l" rtl="0">
              <a:spcBef>
                <a:spcPts val="0"/>
              </a:spcBef>
              <a:spcAft>
                <a:spcPts val="0"/>
              </a:spcAft>
              <a:buNone/>
            </a:pPr>
            <a:r>
              <a:rPr lang="en" b="1">
                <a:latin typeface="Calibri"/>
                <a:ea typeface="Calibri"/>
                <a:cs typeface="Calibri"/>
                <a:sym typeface="Calibri"/>
              </a:rPr>
              <a:t>Variant D</a:t>
            </a:r>
            <a:r>
              <a:rPr lang="en">
                <a:latin typeface="Calibri"/>
                <a:ea typeface="Calibri"/>
                <a:cs typeface="Calibri"/>
                <a:sym typeface="Calibri"/>
              </a:rPr>
              <a:t>: No satisfaction question, no ease question, completion is a separate question</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grpSp>
        <p:nvGrpSpPr>
          <p:cNvPr id="82" name="Google Shape;82;p16"/>
          <p:cNvGrpSpPr/>
          <p:nvPr/>
        </p:nvGrpSpPr>
        <p:grpSpPr>
          <a:xfrm>
            <a:off x="5265050" y="1573231"/>
            <a:ext cx="3127300" cy="1826000"/>
            <a:chOff x="757525" y="1611756"/>
            <a:chExt cx="3127300" cy="1826000"/>
          </a:xfrm>
        </p:grpSpPr>
        <p:pic>
          <p:nvPicPr>
            <p:cNvPr id="83" name="Google Shape;83;p16"/>
            <p:cNvPicPr preferRelativeResize="0"/>
            <p:nvPr/>
          </p:nvPicPr>
          <p:blipFill>
            <a:blip r:embed="rId4">
              <a:alphaModFix/>
            </a:blip>
            <a:stretch>
              <a:fillRect/>
            </a:stretch>
          </p:blipFill>
          <p:spPr>
            <a:xfrm>
              <a:off x="757525" y="1611756"/>
              <a:ext cx="2905679" cy="1826000"/>
            </a:xfrm>
            <a:prstGeom prst="rect">
              <a:avLst/>
            </a:prstGeom>
            <a:noFill/>
            <a:ln>
              <a:noFill/>
            </a:ln>
            <a:effectLst>
              <a:outerShdw blurRad="57150" dist="19050" dir="5400000" algn="bl" rotWithShape="0">
                <a:srgbClr val="000000">
                  <a:alpha val="50000"/>
                </a:srgbClr>
              </a:outerShdw>
            </a:effectLst>
          </p:spPr>
        </p:pic>
        <p:sp>
          <p:nvSpPr>
            <p:cNvPr id="84" name="Google Shape;84;p16"/>
            <p:cNvSpPr/>
            <p:nvPr/>
          </p:nvSpPr>
          <p:spPr>
            <a:xfrm>
              <a:off x="2128025" y="1874814"/>
              <a:ext cx="191700" cy="1069500"/>
            </a:xfrm>
            <a:prstGeom prst="rightBracket">
              <a:avLst>
                <a:gd name="adj" fmla="val 8333"/>
              </a:avLst>
            </a:prstGeom>
            <a:no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6"/>
            <p:cNvSpPr txBox="1"/>
            <p:nvPr/>
          </p:nvSpPr>
          <p:spPr>
            <a:xfrm>
              <a:off x="2319725" y="2025088"/>
              <a:ext cx="1565100" cy="67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8761D"/>
                  </a:solidFill>
                  <a:latin typeface="Calibri"/>
                  <a:ea typeface="Calibri"/>
                  <a:cs typeface="Calibri"/>
                  <a:sym typeface="Calibri"/>
                </a:rPr>
                <a:t>Successful completion</a:t>
              </a:r>
              <a:endParaRPr>
                <a:solidFill>
                  <a:srgbClr val="38761D"/>
                </a:solidFill>
                <a:latin typeface="Calibri"/>
                <a:ea typeface="Calibri"/>
                <a:cs typeface="Calibri"/>
                <a:sym typeface="Calibri"/>
              </a:endParaRPr>
            </a:p>
          </p:txBody>
        </p:sp>
        <p:sp>
          <p:nvSpPr>
            <p:cNvPr id="86" name="Google Shape;86;p16"/>
            <p:cNvSpPr/>
            <p:nvPr/>
          </p:nvSpPr>
          <p:spPr>
            <a:xfrm>
              <a:off x="2319725" y="3029902"/>
              <a:ext cx="191700" cy="152400"/>
            </a:xfrm>
            <a:prstGeom prst="rightBracket">
              <a:avLst>
                <a:gd name="adj" fmla="val 8333"/>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6"/>
            <p:cNvSpPr txBox="1"/>
            <p:nvPr/>
          </p:nvSpPr>
          <p:spPr>
            <a:xfrm>
              <a:off x="2480775" y="2899063"/>
              <a:ext cx="12723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latin typeface="Calibri"/>
                  <a:ea typeface="Calibri"/>
                  <a:cs typeface="Calibri"/>
                  <a:sym typeface="Calibri"/>
                </a:rPr>
                <a:t>Unsuccessful</a:t>
              </a:r>
              <a:endParaRPr>
                <a:solidFill>
                  <a:srgbClr val="FF0000"/>
                </a:solidFill>
                <a:latin typeface="Calibri"/>
                <a:ea typeface="Calibri"/>
                <a:cs typeface="Calibri"/>
                <a:sym typeface="Calibri"/>
              </a:endParaRPr>
            </a:p>
          </p:txBody>
        </p:sp>
      </p:grpSp>
      <p:sp>
        <p:nvSpPr>
          <p:cNvPr id="88" name="Google Shape;88;p16"/>
          <p:cNvSpPr txBox="1"/>
          <p:nvPr/>
        </p:nvSpPr>
        <p:spPr>
          <a:xfrm>
            <a:off x="195450" y="2341475"/>
            <a:ext cx="3926400" cy="39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alibri"/>
                <a:ea typeface="Calibri"/>
                <a:cs typeface="Calibri"/>
                <a:sym typeface="Calibri"/>
              </a:rPr>
              <a:t>Satisfaction - Vars A, C</a:t>
            </a:r>
            <a:endParaRPr>
              <a:latin typeface="Calibri"/>
              <a:ea typeface="Calibri"/>
              <a:cs typeface="Calibri"/>
              <a:sym typeface="Calibri"/>
            </a:endParaRPr>
          </a:p>
        </p:txBody>
      </p:sp>
      <p:grpSp>
        <p:nvGrpSpPr>
          <p:cNvPr id="89" name="Google Shape;89;p16"/>
          <p:cNvGrpSpPr/>
          <p:nvPr/>
        </p:nvGrpSpPr>
        <p:grpSpPr>
          <a:xfrm>
            <a:off x="4603675" y="4058107"/>
            <a:ext cx="3788675" cy="1015225"/>
            <a:chOff x="1022000" y="3031495"/>
            <a:chExt cx="3788675" cy="1015225"/>
          </a:xfrm>
        </p:grpSpPr>
        <p:pic>
          <p:nvPicPr>
            <p:cNvPr id="90" name="Google Shape;90;p16"/>
            <p:cNvPicPr preferRelativeResize="0"/>
            <p:nvPr/>
          </p:nvPicPr>
          <p:blipFill>
            <a:blip r:embed="rId5">
              <a:alphaModFix/>
            </a:blip>
            <a:stretch>
              <a:fillRect/>
            </a:stretch>
          </p:blipFill>
          <p:spPr>
            <a:xfrm>
              <a:off x="1662950" y="3031495"/>
              <a:ext cx="3147725" cy="1015225"/>
            </a:xfrm>
            <a:prstGeom prst="rect">
              <a:avLst/>
            </a:prstGeom>
            <a:noFill/>
            <a:ln>
              <a:noFill/>
            </a:ln>
            <a:effectLst>
              <a:outerShdw blurRad="57150" dist="19050" dir="5400000" algn="bl" rotWithShape="0">
                <a:srgbClr val="000000">
                  <a:alpha val="50000"/>
                </a:srgbClr>
              </a:outerShdw>
            </a:effectLst>
          </p:spPr>
        </p:pic>
        <p:sp>
          <p:nvSpPr>
            <p:cNvPr id="91" name="Google Shape;91;p16"/>
            <p:cNvSpPr txBox="1"/>
            <p:nvPr/>
          </p:nvSpPr>
          <p:spPr>
            <a:xfrm>
              <a:off x="1022000" y="3311738"/>
              <a:ext cx="1400700" cy="462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p>
          </p:txBody>
        </p:sp>
        <p:sp>
          <p:nvSpPr>
            <p:cNvPr id="92" name="Google Shape;92;p16"/>
            <p:cNvSpPr/>
            <p:nvPr/>
          </p:nvSpPr>
          <p:spPr>
            <a:xfrm>
              <a:off x="2873050" y="3583889"/>
              <a:ext cx="191700" cy="152400"/>
            </a:xfrm>
            <a:prstGeom prst="rightBracket">
              <a:avLst>
                <a:gd name="adj" fmla="val 8333"/>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6"/>
            <p:cNvSpPr txBox="1"/>
            <p:nvPr/>
          </p:nvSpPr>
          <p:spPr>
            <a:xfrm>
              <a:off x="3034100" y="3453050"/>
              <a:ext cx="12723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latin typeface="Calibri"/>
                  <a:ea typeface="Calibri"/>
                  <a:cs typeface="Calibri"/>
                  <a:sym typeface="Calibri"/>
                </a:rPr>
                <a:t>Unsuccessful</a:t>
              </a:r>
              <a:endParaRPr>
                <a:solidFill>
                  <a:srgbClr val="FF0000"/>
                </a:solidFill>
                <a:latin typeface="Calibri"/>
                <a:ea typeface="Calibri"/>
                <a:cs typeface="Calibri"/>
                <a:sym typeface="Calibri"/>
              </a:endParaRPr>
            </a:p>
          </p:txBody>
        </p:sp>
        <p:sp>
          <p:nvSpPr>
            <p:cNvPr id="94" name="Google Shape;94;p16"/>
            <p:cNvSpPr/>
            <p:nvPr/>
          </p:nvSpPr>
          <p:spPr>
            <a:xfrm>
              <a:off x="2644600" y="3362514"/>
              <a:ext cx="191700" cy="152400"/>
            </a:xfrm>
            <a:prstGeom prst="rightBracket">
              <a:avLst>
                <a:gd name="adj" fmla="val 8333"/>
              </a:avLst>
            </a:prstGeom>
            <a:no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6"/>
            <p:cNvSpPr txBox="1"/>
            <p:nvPr/>
          </p:nvSpPr>
          <p:spPr>
            <a:xfrm>
              <a:off x="2805650" y="3231675"/>
              <a:ext cx="17877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8761D"/>
                  </a:solidFill>
                  <a:latin typeface="Calibri"/>
                  <a:ea typeface="Calibri"/>
                  <a:cs typeface="Calibri"/>
                  <a:sym typeface="Calibri"/>
                </a:rPr>
                <a:t>Successful completion</a:t>
              </a:r>
              <a:endParaRPr>
                <a:solidFill>
                  <a:srgbClr val="38761D"/>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title"/>
          </p:nvPr>
        </p:nvSpPr>
        <p:spPr>
          <a:xfrm>
            <a:off x="218875" y="144500"/>
            <a:ext cx="8848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of the experimentation:</a:t>
            </a:r>
            <a:endParaRPr/>
          </a:p>
        </p:txBody>
      </p:sp>
      <p:sp>
        <p:nvSpPr>
          <p:cNvPr id="101" name="Google Shape;101;p17"/>
          <p:cNvSpPr txBox="1">
            <a:spLocks noGrp="1"/>
          </p:cNvSpPr>
          <p:nvPr>
            <p:ph type="body" idx="1"/>
          </p:nvPr>
        </p:nvSpPr>
        <p:spPr>
          <a:xfrm>
            <a:off x="218875" y="765575"/>
            <a:ext cx="8848800" cy="40809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Clr>
                <a:srgbClr val="000000"/>
              </a:buClr>
              <a:buSzPts val="1600"/>
              <a:buChar char="●"/>
            </a:pPr>
            <a:r>
              <a:rPr lang="en" sz="1600">
                <a:solidFill>
                  <a:srgbClr val="000000"/>
                </a:solidFill>
              </a:rPr>
              <a:t>Asking satisfaction first </a:t>
            </a:r>
            <a:r>
              <a:rPr lang="en" sz="1600" b="1">
                <a:solidFill>
                  <a:srgbClr val="000000"/>
                </a:solidFill>
              </a:rPr>
              <a:t>does</a:t>
            </a:r>
            <a:r>
              <a:rPr lang="en" sz="1600">
                <a:solidFill>
                  <a:srgbClr val="000000"/>
                </a:solidFill>
              </a:rPr>
              <a:t> </a:t>
            </a:r>
            <a:r>
              <a:rPr lang="en" sz="1600" b="1">
                <a:solidFill>
                  <a:srgbClr val="000000"/>
                </a:solidFill>
              </a:rPr>
              <a:t>affect</a:t>
            </a:r>
            <a:r>
              <a:rPr lang="en" sz="1600">
                <a:solidFill>
                  <a:srgbClr val="000000"/>
                </a:solidFill>
              </a:rPr>
              <a:t> reported ease - when asked about satisfaction first, significantly more reported the task as being easy.</a:t>
            </a:r>
            <a:endParaRPr sz="160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600">
                <a:solidFill>
                  <a:srgbClr val="000000"/>
                </a:solidFill>
              </a:rPr>
              <a:t>Reported satisfaction </a:t>
            </a:r>
            <a:r>
              <a:rPr lang="en" sz="1600" b="1">
                <a:solidFill>
                  <a:srgbClr val="000000"/>
                </a:solidFill>
              </a:rPr>
              <a:t>does</a:t>
            </a:r>
            <a:r>
              <a:rPr lang="en" sz="1600">
                <a:solidFill>
                  <a:srgbClr val="000000"/>
                </a:solidFill>
              </a:rPr>
              <a:t> </a:t>
            </a:r>
            <a:r>
              <a:rPr lang="en" sz="1600" b="1">
                <a:solidFill>
                  <a:srgbClr val="000000"/>
                </a:solidFill>
              </a:rPr>
              <a:t>vary</a:t>
            </a:r>
            <a:r>
              <a:rPr lang="en" sz="1600">
                <a:solidFill>
                  <a:srgbClr val="000000"/>
                </a:solidFill>
              </a:rPr>
              <a:t> if asked first rather than later - significantly more reported themselves as satisfied when asked first compared to those asked after responding to questions about their task.</a:t>
            </a:r>
            <a:endParaRPr sz="160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600">
                <a:solidFill>
                  <a:srgbClr val="000000"/>
                </a:solidFill>
              </a:rPr>
              <a:t>Survey completion rates are </a:t>
            </a:r>
            <a:r>
              <a:rPr lang="en" sz="1600" b="1">
                <a:solidFill>
                  <a:srgbClr val="000000"/>
                </a:solidFill>
              </a:rPr>
              <a:t>not higher</a:t>
            </a:r>
            <a:r>
              <a:rPr lang="en" sz="1600">
                <a:solidFill>
                  <a:srgbClr val="000000"/>
                </a:solidFill>
              </a:rPr>
              <a:t> if satisfaction is asked first - more did answer the first question when it was about satisfaction rather than their task, but fewer ended up finishing the survey.</a:t>
            </a:r>
            <a:endParaRPr sz="160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600">
                <a:solidFill>
                  <a:srgbClr val="000000"/>
                </a:solidFill>
              </a:rPr>
              <a:t>Reported task success on an ease scale is </a:t>
            </a:r>
            <a:r>
              <a:rPr lang="en" sz="1600" b="1">
                <a:solidFill>
                  <a:srgbClr val="000000"/>
                </a:solidFill>
              </a:rPr>
              <a:t>not equivalent</a:t>
            </a:r>
            <a:r>
              <a:rPr lang="en" sz="1600">
                <a:solidFill>
                  <a:srgbClr val="000000"/>
                </a:solidFill>
              </a:rPr>
              <a:t> to asking task success separately - reported task success was significantly higher when asked on a scale with ease.</a:t>
            </a:r>
            <a:endParaRPr sz="160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600">
                <a:solidFill>
                  <a:srgbClr val="000000"/>
                </a:solidFill>
              </a:rPr>
              <a:t>Satisfaction </a:t>
            </a:r>
            <a:r>
              <a:rPr lang="en" sz="1600" b="1">
                <a:solidFill>
                  <a:srgbClr val="000000"/>
                </a:solidFill>
              </a:rPr>
              <a:t>is</a:t>
            </a:r>
            <a:r>
              <a:rPr lang="en" sz="1600">
                <a:solidFill>
                  <a:srgbClr val="000000"/>
                </a:solidFill>
              </a:rPr>
              <a:t> </a:t>
            </a:r>
            <a:r>
              <a:rPr lang="en" sz="1600" b="1">
                <a:solidFill>
                  <a:srgbClr val="000000"/>
                </a:solidFill>
              </a:rPr>
              <a:t>moderately correlated</a:t>
            </a:r>
            <a:r>
              <a:rPr lang="en" sz="1600">
                <a:solidFill>
                  <a:srgbClr val="000000"/>
                </a:solidFill>
              </a:rPr>
              <a:t> with ease and task success - r=.53 if satisfaction is asked first, .61 if satisfaction is asked after task and ease.</a:t>
            </a:r>
            <a:endParaRPr sz="160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600">
                <a:solidFill>
                  <a:srgbClr val="000000"/>
                </a:solidFill>
              </a:rPr>
              <a:t>Fewer questions in the survey </a:t>
            </a:r>
            <a:r>
              <a:rPr lang="en" sz="1600" b="1">
                <a:solidFill>
                  <a:srgbClr val="000000"/>
                </a:solidFill>
              </a:rPr>
              <a:t>doesn’t result </a:t>
            </a:r>
            <a:r>
              <a:rPr lang="en" sz="1600">
                <a:solidFill>
                  <a:srgbClr val="000000"/>
                </a:solidFill>
              </a:rPr>
              <a:t>in more comments, but we get higher quality comments when asking people who were unsuccessful or found their task difficult.</a:t>
            </a:r>
            <a:endParaRPr sz="1500">
              <a:solidFill>
                <a:srgbClr val="000000"/>
              </a:solidFill>
            </a:endParaRPr>
          </a:p>
          <a:p>
            <a:pPr marL="0" lvl="0" indent="0" algn="l" rtl="0">
              <a:spcBef>
                <a:spcPts val="1000"/>
              </a:spcBef>
              <a:spcAft>
                <a:spcPts val="0"/>
              </a:spcAft>
              <a:buNone/>
            </a:pPr>
            <a:endParaRPr sz="1500">
              <a:solidFill>
                <a:srgbClr val="000000"/>
              </a:solidFill>
            </a:endParaRPr>
          </a:p>
          <a:p>
            <a:pPr marL="0" lvl="0" indent="0" algn="l" rtl="0">
              <a:spcBef>
                <a:spcPts val="1600"/>
              </a:spcBef>
              <a:spcAft>
                <a:spcPts val="1600"/>
              </a:spcAft>
              <a:buNone/>
            </a:pPr>
            <a:endParaRPr sz="15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Feedback received in the Improvement step</a:t>
            </a:r>
            <a:endParaRPr/>
          </a:p>
        </p:txBody>
      </p:sp>
      <p:pic>
        <p:nvPicPr>
          <p:cNvPr id="107" name="Google Shape;107;p18"/>
          <p:cNvPicPr preferRelativeResize="0"/>
          <p:nvPr/>
        </p:nvPicPr>
        <p:blipFill>
          <a:blip r:embed="rId3">
            <a:alphaModFix/>
          </a:blip>
          <a:stretch>
            <a:fillRect/>
          </a:stretch>
        </p:blipFill>
        <p:spPr>
          <a:xfrm>
            <a:off x="406702" y="1012500"/>
            <a:ext cx="4059097" cy="3641888"/>
          </a:xfrm>
          <a:prstGeom prst="rect">
            <a:avLst/>
          </a:prstGeom>
          <a:noFill/>
          <a:ln>
            <a:noFill/>
          </a:ln>
          <a:effectLst>
            <a:outerShdw blurRad="57150" dist="19050" dir="5400000" algn="bl" rotWithShape="0">
              <a:srgbClr val="000000">
                <a:alpha val="50000"/>
              </a:srgbClr>
            </a:outerShdw>
          </a:effectLst>
        </p:spPr>
      </p:pic>
      <p:sp>
        <p:nvSpPr>
          <p:cNvPr id="108" name="Google Shape;108;p18"/>
          <p:cNvSpPr txBox="1">
            <a:spLocks noGrp="1"/>
          </p:cNvSpPr>
          <p:nvPr>
            <p:ph type="body" idx="1"/>
          </p:nvPr>
        </p:nvSpPr>
        <p:spPr>
          <a:xfrm>
            <a:off x="4697100" y="736725"/>
            <a:ext cx="4059000" cy="28200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r>
              <a:rPr lang="en">
                <a:solidFill>
                  <a:srgbClr val="666666"/>
                </a:solidFill>
              </a:rPr>
              <a:t>An open text box for feedback about the experience was available to both people who were successful and those who weren’t.</a:t>
            </a:r>
            <a:endParaRPr>
              <a:solidFill>
                <a:srgbClr val="666666"/>
              </a:solidFill>
            </a:endParaRPr>
          </a:p>
          <a:p>
            <a:pPr marL="0" lvl="0" indent="0" algn="l" rtl="0">
              <a:lnSpc>
                <a:spcPct val="100000"/>
              </a:lnSpc>
              <a:spcBef>
                <a:spcPts val="1200"/>
              </a:spcBef>
              <a:spcAft>
                <a:spcPts val="0"/>
              </a:spcAft>
              <a:buNone/>
            </a:pPr>
            <a:endParaRPr>
              <a:solidFill>
                <a:srgbClr val="666666"/>
              </a:solidFill>
            </a:endParaRPr>
          </a:p>
          <a:p>
            <a:pPr marL="0" lvl="0" indent="0" algn="l" rtl="0">
              <a:lnSpc>
                <a:spcPct val="100000"/>
              </a:lnSpc>
              <a:spcBef>
                <a:spcPts val="1200"/>
              </a:spcBef>
              <a:spcAft>
                <a:spcPts val="0"/>
              </a:spcAft>
              <a:buNone/>
            </a:pPr>
            <a:r>
              <a:rPr lang="en">
                <a:solidFill>
                  <a:srgbClr val="666666"/>
                </a:solidFill>
              </a:rPr>
              <a:t>People who were not able to complete their task were 2.5x more likely to leave feedback.</a:t>
            </a:r>
            <a:endParaRPr b="1">
              <a:solidFill>
                <a:srgbClr val="666666"/>
              </a:solidFill>
            </a:endParaRPr>
          </a:p>
          <a:p>
            <a:pPr marL="0" lvl="0" indent="0" algn="l" rtl="0">
              <a:spcBef>
                <a:spcPts val="1200"/>
              </a:spcBef>
              <a:spcAft>
                <a:spcPts val="1200"/>
              </a:spcAft>
              <a:buNone/>
            </a:pPr>
            <a:endParaRPr>
              <a:solidFill>
                <a:srgbClr val="666666"/>
              </a:solidFill>
            </a:endParaRPr>
          </a:p>
        </p:txBody>
      </p:sp>
      <p:graphicFrame>
        <p:nvGraphicFramePr>
          <p:cNvPr id="109" name="Google Shape;109;p18"/>
          <p:cNvGraphicFramePr/>
          <p:nvPr/>
        </p:nvGraphicFramePr>
        <p:xfrm>
          <a:off x="4799000" y="3785350"/>
          <a:ext cx="3000000" cy="3000000"/>
        </p:xfrm>
        <a:graphic>
          <a:graphicData uri="http://schemas.openxmlformats.org/drawingml/2006/table">
            <a:tbl>
              <a:tblPr>
                <a:noFill/>
                <a:tableStyleId>{BC89B9FF-AE3F-48B9-B064-FDB3607F9AFC}</a:tableStyleId>
              </a:tblPr>
              <a:tblGrid>
                <a:gridCol w="1978550">
                  <a:extLst>
                    <a:ext uri="{9D8B030D-6E8A-4147-A177-3AD203B41FA5}">
                      <a16:colId xmlns:a16="http://schemas.microsoft.com/office/drawing/2014/main" val="20000"/>
                    </a:ext>
                  </a:extLst>
                </a:gridCol>
                <a:gridCol w="19785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t>After ‘Yes’</a:t>
                      </a:r>
                      <a:endParaRPr b="1"/>
                    </a:p>
                  </a:txBody>
                  <a:tcPr marL="91425" marR="91425" marT="91425" marB="91425"/>
                </a:tc>
                <a:tc>
                  <a:txBody>
                    <a:bodyPr/>
                    <a:lstStyle/>
                    <a:p>
                      <a:pPr marL="0" lvl="0" indent="0" algn="l" rtl="0">
                        <a:spcBef>
                          <a:spcPts val="0"/>
                        </a:spcBef>
                        <a:spcAft>
                          <a:spcPts val="0"/>
                        </a:spcAft>
                        <a:buNone/>
                      </a:pPr>
                      <a:r>
                        <a:rPr lang="en" b="1"/>
                        <a:t>After ‘No’</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13.4%</a:t>
                      </a:r>
                      <a:endParaRPr/>
                    </a:p>
                  </a:txBody>
                  <a:tcPr marL="91425" marR="91425" marT="91425" marB="91425"/>
                </a:tc>
                <a:tc>
                  <a:txBody>
                    <a:bodyPr/>
                    <a:lstStyle/>
                    <a:p>
                      <a:pPr marL="0" lvl="0" indent="0" algn="l" rtl="0">
                        <a:spcBef>
                          <a:spcPts val="0"/>
                        </a:spcBef>
                        <a:spcAft>
                          <a:spcPts val="0"/>
                        </a:spcAft>
                        <a:buNone/>
                      </a:pPr>
                      <a:r>
                        <a:rPr lang="en"/>
                        <a:t>32.3%</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Quality of feedback after asking about ease</a:t>
            </a:r>
            <a:endParaRPr/>
          </a:p>
        </p:txBody>
      </p:sp>
      <p:pic>
        <p:nvPicPr>
          <p:cNvPr id="115" name="Google Shape;115;p19"/>
          <p:cNvPicPr preferRelativeResize="0"/>
          <p:nvPr/>
        </p:nvPicPr>
        <p:blipFill rotWithShape="1">
          <a:blip r:embed="rId3">
            <a:alphaModFix/>
          </a:blip>
          <a:srcRect r="28566"/>
          <a:stretch/>
        </p:blipFill>
        <p:spPr>
          <a:xfrm>
            <a:off x="152400" y="3174075"/>
            <a:ext cx="4340875" cy="1619250"/>
          </a:xfrm>
          <a:prstGeom prst="rect">
            <a:avLst/>
          </a:prstGeom>
          <a:noFill/>
          <a:ln>
            <a:noFill/>
          </a:ln>
          <a:effectLst>
            <a:outerShdw blurRad="57150" dist="19050" dir="5400000" algn="bl" rotWithShape="0">
              <a:srgbClr val="000000">
                <a:alpha val="50000"/>
              </a:srgbClr>
            </a:outerShdw>
          </a:effectLst>
        </p:spPr>
      </p:pic>
      <p:pic>
        <p:nvPicPr>
          <p:cNvPr id="116" name="Google Shape;116;p19"/>
          <p:cNvPicPr preferRelativeResize="0"/>
          <p:nvPr/>
        </p:nvPicPr>
        <p:blipFill>
          <a:blip r:embed="rId4">
            <a:alphaModFix/>
          </a:blip>
          <a:stretch>
            <a:fillRect/>
          </a:stretch>
        </p:blipFill>
        <p:spPr>
          <a:xfrm>
            <a:off x="152400" y="1064700"/>
            <a:ext cx="4217660" cy="1861850"/>
          </a:xfrm>
          <a:prstGeom prst="rect">
            <a:avLst/>
          </a:prstGeom>
          <a:noFill/>
          <a:ln>
            <a:noFill/>
          </a:ln>
          <a:effectLst>
            <a:outerShdw blurRad="57150" dist="19050" dir="5400000" algn="bl" rotWithShape="0">
              <a:srgbClr val="000000">
                <a:alpha val="50000"/>
              </a:srgbClr>
            </a:outerShdw>
          </a:effectLst>
        </p:spPr>
      </p:pic>
      <p:sp>
        <p:nvSpPr>
          <p:cNvPr id="117" name="Google Shape;117;p19"/>
          <p:cNvSpPr txBox="1">
            <a:spLocks noGrp="1"/>
          </p:cNvSpPr>
          <p:nvPr>
            <p:ph type="body" idx="1"/>
          </p:nvPr>
        </p:nvSpPr>
        <p:spPr>
          <a:xfrm>
            <a:off x="4569475" y="988500"/>
            <a:ext cx="4478700" cy="2795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666666"/>
                </a:solidFill>
              </a:rPr>
              <a:t>Feedback from people who were unsuccessful at their task tends to be direct and actionable.</a:t>
            </a:r>
            <a:endParaRPr b="1">
              <a:solidFill>
                <a:srgbClr val="666666"/>
              </a:solidFill>
            </a:endParaRPr>
          </a:p>
          <a:p>
            <a:pPr marL="0" lvl="0" indent="0" algn="l" rtl="0">
              <a:spcBef>
                <a:spcPts val="1000"/>
              </a:spcBef>
              <a:spcAft>
                <a:spcPts val="0"/>
              </a:spcAft>
              <a:buNone/>
            </a:pPr>
            <a:endParaRPr>
              <a:solidFill>
                <a:srgbClr val="666666"/>
              </a:solidFill>
            </a:endParaRPr>
          </a:p>
          <a:p>
            <a:pPr marL="0" lvl="0" indent="0" algn="l" rtl="0">
              <a:spcBef>
                <a:spcPts val="1200"/>
              </a:spcBef>
              <a:spcAft>
                <a:spcPts val="0"/>
              </a:spcAft>
              <a:buNone/>
            </a:pPr>
            <a:r>
              <a:rPr lang="en">
                <a:solidFill>
                  <a:srgbClr val="666666"/>
                </a:solidFill>
              </a:rPr>
              <a:t>The open text field for people who were successful included many flattering comments - but unfortunately adds extra processing work for comments that generally won’t  help improve the experience.</a:t>
            </a:r>
            <a:endParaRPr>
              <a:solidFill>
                <a:srgbClr val="666666"/>
              </a:solidFill>
            </a:endParaRPr>
          </a:p>
          <a:p>
            <a:pPr marL="0" lvl="0" indent="0" algn="l" rtl="0">
              <a:spcBef>
                <a:spcPts val="1200"/>
              </a:spcBef>
              <a:spcAft>
                <a:spcPts val="1200"/>
              </a:spcAft>
              <a:buNone/>
            </a:pPr>
            <a:endParaRPr>
              <a:solidFill>
                <a:srgbClr val="666666"/>
              </a:solidFill>
            </a:endParaRPr>
          </a:p>
        </p:txBody>
      </p:sp>
      <p:graphicFrame>
        <p:nvGraphicFramePr>
          <p:cNvPr id="118" name="Google Shape;118;p19"/>
          <p:cNvGraphicFramePr/>
          <p:nvPr/>
        </p:nvGraphicFramePr>
        <p:xfrm>
          <a:off x="4631150" y="3856125"/>
          <a:ext cx="3000000" cy="3000000"/>
        </p:xfrm>
        <a:graphic>
          <a:graphicData uri="http://schemas.openxmlformats.org/drawingml/2006/table">
            <a:tbl>
              <a:tblPr>
                <a:noFill/>
                <a:tableStyleId>{BC89B9FF-AE3F-48B9-B064-FDB3607F9AFC}</a:tableStyleId>
              </a:tblPr>
              <a:tblGrid>
                <a:gridCol w="1870725">
                  <a:extLst>
                    <a:ext uri="{9D8B030D-6E8A-4147-A177-3AD203B41FA5}">
                      <a16:colId xmlns:a16="http://schemas.microsoft.com/office/drawing/2014/main" val="20000"/>
                    </a:ext>
                  </a:extLst>
                </a:gridCol>
                <a:gridCol w="24701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200" b="1"/>
                        <a:t>Unusable - Very easy</a:t>
                      </a:r>
                      <a:endParaRPr sz="1200" b="1"/>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b="1">
                          <a:solidFill>
                            <a:schemeClr val="dk1"/>
                          </a:solidFill>
                        </a:rPr>
                        <a:t>Unusable - Somewhat  easy</a:t>
                      </a:r>
                      <a:endParaRPr sz="1200" b="1">
                        <a:solidFill>
                          <a:schemeClr val="dk1"/>
                        </a:solidFill>
                      </a:endParaRPr>
                    </a:p>
                    <a:p>
                      <a:pPr marL="0" lvl="0" indent="0" algn="l" rtl="0">
                        <a:spcBef>
                          <a:spcPts val="0"/>
                        </a:spcBef>
                        <a:spcAft>
                          <a:spcPts val="0"/>
                        </a:spcAft>
                        <a:buNone/>
                      </a:pPr>
                      <a:endParaRPr sz="1200"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63.4% (71)</a:t>
                      </a:r>
                      <a:endParaRPr/>
                    </a:p>
                  </a:txBody>
                  <a:tcPr marL="91425" marR="91425" marT="91425" marB="91425"/>
                </a:tc>
                <a:tc>
                  <a:txBody>
                    <a:bodyPr/>
                    <a:lstStyle/>
                    <a:p>
                      <a:pPr marL="0" lvl="0" indent="0" algn="l" rtl="0">
                        <a:spcBef>
                          <a:spcPts val="0"/>
                        </a:spcBef>
                        <a:spcAft>
                          <a:spcPts val="0"/>
                        </a:spcAft>
                        <a:buNone/>
                      </a:pPr>
                      <a:r>
                        <a:rPr lang="en"/>
                        <a:t>26.9% (18)</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Changes made for phase 2</a:t>
            </a:r>
            <a:endParaRPr/>
          </a:p>
        </p:txBody>
      </p:sp>
      <p:sp>
        <p:nvSpPr>
          <p:cNvPr id="124" name="Google Shape;124;p20"/>
          <p:cNvSpPr txBox="1">
            <a:spLocks noGrp="1"/>
          </p:cNvSpPr>
          <p:nvPr>
            <p:ph type="body" idx="1"/>
          </p:nvPr>
        </p:nvSpPr>
        <p:spPr>
          <a:xfrm>
            <a:off x="311700" y="912300"/>
            <a:ext cx="8520600" cy="3656400"/>
          </a:xfrm>
          <a:prstGeom prst="rect">
            <a:avLst/>
          </a:prstGeom>
        </p:spPr>
        <p:txBody>
          <a:bodyPr spcFirstLastPara="1" wrap="square" lIns="91425" tIns="91425" rIns="91425" bIns="91425" anchor="t" anchorCtr="0">
            <a:noAutofit/>
          </a:bodyPr>
          <a:lstStyle/>
          <a:p>
            <a:pPr marL="457200" lvl="0" indent="-330200" algn="l" rtl="0">
              <a:spcBef>
                <a:spcPts val="1200"/>
              </a:spcBef>
              <a:spcAft>
                <a:spcPts val="0"/>
              </a:spcAft>
              <a:buClr>
                <a:schemeClr val="dk1"/>
              </a:buClr>
              <a:buSzPts val="1600"/>
              <a:buFont typeface="Arial"/>
              <a:buChar char="●"/>
            </a:pPr>
            <a:r>
              <a:rPr lang="en" sz="1600">
                <a:solidFill>
                  <a:schemeClr val="dk1"/>
                </a:solidFill>
                <a:latin typeface="Arial"/>
                <a:ea typeface="Arial"/>
                <a:cs typeface="Arial"/>
                <a:sym typeface="Arial"/>
              </a:rPr>
              <a:t>Removed satisfaction (later added after the task question)</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Left ease, but only for those who accomplished their task</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Separated task completion from ease</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Updated and added tasks (based on “Other” choices) </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Encouraged people to complete their task first if they chose “I started the survey before I completed”</a:t>
            </a:r>
            <a:endParaRPr sz="1600">
              <a:solidFill>
                <a:schemeClr val="dk1"/>
              </a:solidFill>
              <a:latin typeface="Arial"/>
              <a:ea typeface="Arial"/>
              <a:cs typeface="Arial"/>
              <a:sym typeface="Arial"/>
            </a:endParaRPr>
          </a:p>
          <a:p>
            <a:pPr marL="0" lvl="0" indent="0" algn="l" rtl="0">
              <a:spcBef>
                <a:spcPts val="1200"/>
              </a:spcBef>
              <a:spcAft>
                <a:spcPts val="0"/>
              </a:spcAft>
              <a:buNone/>
            </a:pPr>
            <a:r>
              <a:rPr lang="en" sz="1600" b="1">
                <a:solidFill>
                  <a:schemeClr val="dk1"/>
                </a:solidFill>
                <a:latin typeface="Arial"/>
                <a:ea typeface="Arial"/>
                <a:cs typeface="Arial"/>
                <a:sym typeface="Arial"/>
              </a:rPr>
              <a:t>Possible future changes:</a:t>
            </a:r>
            <a:endParaRPr sz="1600" b="1">
              <a:solidFill>
                <a:schemeClr val="dk1"/>
              </a:solidFill>
              <a:latin typeface="Arial"/>
              <a:ea typeface="Arial"/>
              <a:cs typeface="Arial"/>
              <a:sym typeface="Arial"/>
            </a:endParaRPr>
          </a:p>
          <a:p>
            <a:pPr marL="457200" lvl="0" indent="-330200" algn="l" rtl="0">
              <a:spcBef>
                <a:spcPts val="1200"/>
              </a:spcBef>
              <a:spcAft>
                <a:spcPts val="0"/>
              </a:spcAft>
              <a:buClr>
                <a:schemeClr val="dk1"/>
              </a:buClr>
              <a:buSzPts val="1600"/>
              <a:buFont typeface="Arial"/>
              <a:buChar char="●"/>
            </a:pPr>
            <a:r>
              <a:rPr lang="en" sz="1600">
                <a:solidFill>
                  <a:schemeClr val="dk1"/>
                </a:solidFill>
                <a:latin typeface="Arial"/>
                <a:ea typeface="Arial"/>
                <a:cs typeface="Arial"/>
                <a:sym typeface="Arial"/>
              </a:rPr>
              <a:t>Other task modifications - as needed (removing little-used tasks)</a:t>
            </a:r>
            <a:endParaRPr sz="160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Char char="●"/>
            </a:pPr>
            <a:r>
              <a:rPr lang="en" sz="1600">
                <a:solidFill>
                  <a:schemeClr val="dk1"/>
                </a:solidFill>
                <a:latin typeface="Arial"/>
                <a:ea typeface="Arial"/>
                <a:cs typeface="Arial"/>
                <a:sym typeface="Arial"/>
              </a:rPr>
              <a:t>Wider deployment</a:t>
            </a:r>
            <a:endParaRPr sz="1600">
              <a:solidFill>
                <a:schemeClr val="dk1"/>
              </a:solidFill>
              <a:latin typeface="Arial"/>
              <a:ea typeface="Arial"/>
              <a:cs typeface="Arial"/>
              <a:sym typeface="Arial"/>
            </a:endParaRPr>
          </a:p>
          <a:p>
            <a:pPr marL="0" lvl="0" indent="0" algn="l" rtl="0">
              <a:spcBef>
                <a:spcPts val="1200"/>
              </a:spcBef>
              <a:spcAft>
                <a:spcPts val="1200"/>
              </a:spcAft>
              <a:buNone/>
            </a:pPr>
            <a:endParaRPr sz="16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Survey phase 2 - 1 variant</a:t>
            </a:r>
            <a:br>
              <a:rPr lang="en"/>
            </a:br>
            <a:endParaRPr/>
          </a:p>
          <a:p>
            <a:pPr marL="0" lvl="0" indent="0" algn="ctr" rtl="0">
              <a:spcBef>
                <a:spcPts val="0"/>
              </a:spcBef>
              <a:spcAft>
                <a:spcPts val="0"/>
              </a:spcAft>
              <a:buNone/>
            </a:pPr>
            <a:r>
              <a:rPr lang="en"/>
              <a:t>Tasks and success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2757</Words>
  <Application>Microsoft Office PowerPoint</Application>
  <PresentationFormat>On-screen Show (16:9)</PresentationFormat>
  <Paragraphs>491</Paragraphs>
  <Slides>24</Slides>
  <Notes>24</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Simple Light</vt:lpstr>
      <vt:lpstr>COVID-19 Task Success Survey Theme Management Committee</vt:lpstr>
      <vt:lpstr>Task success survey for COVID-19 content</vt:lpstr>
      <vt:lpstr>Phase 1: Survey assessment - analysis ongoing</vt:lpstr>
      <vt:lpstr>4 different variants</vt:lpstr>
      <vt:lpstr>Results of the experimentation:</vt:lpstr>
      <vt:lpstr>Feedback received in the Improvement step</vt:lpstr>
      <vt:lpstr>Quality of feedback after asking about ease</vt:lpstr>
      <vt:lpstr>Changes made for phase 2</vt:lpstr>
      <vt:lpstr>Survey phase 2 - 1 variant  Tasks and success</vt:lpstr>
      <vt:lpstr>High-level tasks: Traffic and success</vt:lpstr>
      <vt:lpstr>High-level tasks compared to Gerry McGovern survey</vt:lpstr>
      <vt:lpstr>Finance: Breakdown</vt:lpstr>
      <vt:lpstr>CERB, CESB, CEWS </vt:lpstr>
      <vt:lpstr>Outbreak status, statistics, deaths and cases</vt:lpstr>
      <vt:lpstr>Travel and immigration during the pandemic</vt:lpstr>
      <vt:lpstr>Workplaces and businesses during the pandemic</vt:lpstr>
      <vt:lpstr>Testing task</vt:lpstr>
      <vt:lpstr>Success over time</vt:lpstr>
      <vt:lpstr>Current plans</vt:lpstr>
      <vt:lpstr>Sharing the COVID-19 top task survey data</vt:lpstr>
      <vt:lpstr>Future plans - Task success surveys</vt:lpstr>
      <vt:lpstr>Thank you</vt:lpstr>
      <vt:lpstr>Frustrations and ease</vt:lpstr>
      <vt:lpstr>Tips for reporting and sharing task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Task Success Survey Theme Management Committee</dc:title>
  <dc:creator>ARIANNA MERRITT</dc:creator>
  <cp:lastModifiedBy>MERRITT</cp:lastModifiedBy>
  <cp:revision>1</cp:revision>
  <dcterms:modified xsi:type="dcterms:W3CDTF">2020-07-21T12:57:25Z</dcterms:modified>
</cp:coreProperties>
</file>