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48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usefulthing.org/p/now-is-the-time-for-grimoire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usefulthing.org/p/now-is-the-time-for-grimoire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8ad7ba27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8ad7ba27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34211e7d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34211e7d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https://www.oneusefulthing.org/p/now-is-the-time-for-grimoires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Tell the AI who it is.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Tell the AI what you want it to do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Step-by-step instructions.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Add your own constraints</a:t>
            </a:r>
            <a:r>
              <a:rPr lang="en" b="1" i="1">
                <a:solidFill>
                  <a:schemeClr val="dk1"/>
                </a:solidFill>
              </a:rPr>
              <a:t>. 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Test your prompt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55d55e6d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955d55e6d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https://www.oneusefulthing.org/p/now-is-the-time-for-grimoires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Tell the AI who it is.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Tell the AI what you want it to do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Step-by-step instructions.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Add your own constraints</a:t>
            </a:r>
            <a:r>
              <a:rPr lang="en" b="1" i="1">
                <a:solidFill>
                  <a:schemeClr val="dk1"/>
                </a:solidFill>
              </a:rPr>
              <a:t>. 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Test your prompt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55d55e6d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955d55e6d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934211e7d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934211e7d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55d55e6d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955d55e6d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55d55e6d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955d55e6d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55d55e6d6_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955d55e6d6_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34211e7d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934211e7d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d8bf164db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5d8bf164db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34211e7d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934211e7d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Being mindful that not all communities of people want their </a:t>
            </a:r>
            <a:r>
              <a:rPr lang="en" sz="1800" b="1">
                <a:solidFill>
                  <a:schemeClr val="dk1"/>
                </a:solidFill>
              </a:rPr>
              <a:t>proprietary data</a:t>
            </a:r>
            <a:r>
              <a:rPr lang="en" sz="1800">
                <a:solidFill>
                  <a:schemeClr val="dk1"/>
                </a:solidFill>
              </a:rPr>
              <a:t> used in AI - for example Indigenous people have expressed concern about data sovereignty when it comes to using AI.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55d55e6d6_6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55d55e6d6_6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55d55e6d6_6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55d55e6d6_6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34211e7d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34211e7d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55d55e6d6_6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955d55e6d6_6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34211e7d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34211e7d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34211e7d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34211e7d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hat.openai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i-ia@tbs-sct.gc.c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ing.com/" TargetMode="External"/><Relationship Id="rId5" Type="http://schemas.openxmlformats.org/officeDocument/2006/relationships/hyperlink" Target="https://chat.openai.com/" TargetMode="External"/><Relationship Id="rId4" Type="http://schemas.openxmlformats.org/officeDocument/2006/relationships/hyperlink" Target="https://www.canada.ca/en/government/system/digital-government/digital-government-innovations/responsible-use-ai/guide-use-generative-ai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v.gc.ca/en/privacy-topics/privacy-laws-in-canada/the-privacy-act/pa_brief/#s0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43100" y="-12575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Use of Generative AI (ChatGPT)</a:t>
            </a:r>
            <a:endParaRPr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416054" y="2686851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4071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7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Digital Transformation Office • #CanadaDotCa • October 2023</a:t>
            </a:r>
            <a:endParaRPr sz="167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867" y="267817"/>
            <a:ext cx="1060908" cy="2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883" y="267825"/>
            <a:ext cx="2718376" cy="2522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11667" y="3143050"/>
            <a:ext cx="7979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Best practices for GC Task Success Survey or Page feedback tool analysis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Start with standardized prompts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380776" y="2025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3979575" y="393950"/>
            <a:ext cx="50100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Example prompt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43541"/>
                </a:solidFill>
              </a:rPr>
              <a:t>I will paste comments collected on Government of Canada web pages related to [</a:t>
            </a:r>
            <a:r>
              <a:rPr lang="en" sz="1800">
                <a:solidFill>
                  <a:srgbClr val="343541"/>
                </a:solidFill>
                <a:highlight>
                  <a:srgbClr val="D9D9D9"/>
                </a:highlight>
              </a:rPr>
              <a:t>your topic</a:t>
            </a:r>
            <a:r>
              <a:rPr lang="en" sz="1800">
                <a:solidFill>
                  <a:srgbClr val="343541"/>
                </a:solidFill>
              </a:rPr>
              <a:t>]. </a:t>
            </a:r>
            <a:endParaRPr sz="1800">
              <a:solidFill>
                <a:srgbClr val="34354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4354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43541"/>
                </a:solidFill>
              </a:rPr>
              <a:t>Act as a data analyst to summarize:</a:t>
            </a:r>
            <a:endParaRPr sz="1800">
              <a:solidFill>
                <a:srgbClr val="34354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43541"/>
              </a:buClr>
              <a:buSzPts val="1800"/>
              <a:buChar char="●"/>
            </a:pPr>
            <a:r>
              <a:rPr lang="en" sz="1800">
                <a:solidFill>
                  <a:srgbClr val="343541"/>
                </a:solidFill>
              </a:rPr>
              <a:t>top 5 issues encountered by users, along with a representative comment for that issue, the number of comments found on each issue</a:t>
            </a:r>
            <a:endParaRPr sz="1800">
              <a:solidFill>
                <a:srgbClr val="34354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43541"/>
              </a:buClr>
              <a:buSzPts val="1800"/>
              <a:buChar char="●"/>
            </a:pPr>
            <a:r>
              <a:rPr lang="en" sz="1800">
                <a:solidFill>
                  <a:srgbClr val="343541"/>
                </a:solidFill>
              </a:rPr>
              <a:t>ideas on how to solve these issues</a:t>
            </a:r>
            <a:endParaRPr sz="1800">
              <a:solidFill>
                <a:srgbClr val="34354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4354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43541"/>
                </a:solidFill>
              </a:rPr>
              <a:t>Give me your reply in a table format.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290550" y="2411075"/>
            <a:ext cx="3372600" cy="2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Tell the AI who it is.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Tell the AI what you want it to do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Give step-by-step instructions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Add your own constraints</a:t>
            </a:r>
            <a:endParaRPr sz="1600" i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Test your prompt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Iterate on prompts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380776" y="17207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3931575" y="438400"/>
            <a:ext cx="5010000" cy="4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Refine your results to focus on specific issues and gain more clarity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Ignore comments related to X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i="1">
                <a:solidFill>
                  <a:schemeClr val="dk1"/>
                </a:solidFill>
              </a:rPr>
              <a:t>“Now that you’ve provided that summary of the top issues, ignore these ones”</a:t>
            </a:r>
            <a:br>
              <a:rPr lang="en" i="1">
                <a:solidFill>
                  <a:schemeClr val="dk1"/>
                </a:solidFill>
              </a:rPr>
            </a:br>
            <a:endParaRPr i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Ignore scrubbed words</a:t>
            </a:r>
            <a:br>
              <a:rPr lang="en" i="1">
                <a:solidFill>
                  <a:schemeClr val="dk1"/>
                </a:solidFill>
              </a:rPr>
            </a:br>
            <a:r>
              <a:rPr lang="en" i="1">
                <a:solidFill>
                  <a:schemeClr val="dk1"/>
                </a:solidFill>
              </a:rPr>
              <a:t>"Ignore ### from this analysis”</a:t>
            </a:r>
            <a:br>
              <a:rPr lang="en" i="1">
                <a:solidFill>
                  <a:schemeClr val="dk1"/>
                </a:solidFill>
              </a:rPr>
            </a:br>
            <a:endParaRPr i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Include more detail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i="1">
                <a:solidFill>
                  <a:schemeClr val="dk1"/>
                </a:solidFill>
              </a:rPr>
              <a:t>“Provide more detail about each issue, with a count of how many comments seem to be about this issue”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256350" y="2025800"/>
            <a:ext cx="3182400" cy="2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Refining your results with additional prompts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Best practices for reviewing AI results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311700" y="2309325"/>
            <a:ext cx="3114000" cy="25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Training models may be biased</a:t>
            </a:r>
            <a:endParaRPr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380776" y="2025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4"/>
          <p:cNvSpPr txBox="1"/>
          <p:nvPr/>
        </p:nvSpPr>
        <p:spPr>
          <a:xfrm>
            <a:off x="3979300" y="143150"/>
            <a:ext cx="5019600" cy="4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Check for biased results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 majority of the training dataset fed into the LLMs (Large Language Models) come from the open Internet.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Generated content may be biased if the training dataset lacks balanced representation of data points.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Language bias</a:t>
            </a:r>
            <a:r>
              <a:rPr lang="en" sz="1600">
                <a:solidFill>
                  <a:schemeClr val="dk1"/>
                </a:solidFill>
              </a:rPr>
              <a:t>. ChatGPT may not process non-English comments as well. Try submitting a sample of French comments and check whether the results are reliable.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Best practices for reviewing AI results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25"/>
          <p:cNvSpPr/>
          <p:nvPr/>
        </p:nvSpPr>
        <p:spPr>
          <a:xfrm>
            <a:off x="380776" y="2025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5"/>
          <p:cNvSpPr txBox="1"/>
          <p:nvPr/>
        </p:nvSpPr>
        <p:spPr>
          <a:xfrm>
            <a:off x="3979300" y="143150"/>
            <a:ext cx="5019600" cy="30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Check for inaccurate results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Generative AI can, with apparent confidence, lie or generate inaccurate outputs.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Always keep in mind that its outputs can be: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wrong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illogical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Best practices for reviewing AI results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380776" y="2025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6"/>
          <p:cNvSpPr txBox="1"/>
          <p:nvPr/>
        </p:nvSpPr>
        <p:spPr>
          <a:xfrm>
            <a:off x="3979300" y="143150"/>
            <a:ext cx="5019600" cy="42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Build human reviews into your process</a:t>
            </a:r>
            <a:endParaRPr sz="24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Check that ChatGPT is consistently outputting responses in line with what trained human analysts do. 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Stop using ChatGPT when/if it starts deviating from how humans would do it and when the accuracy or the quality of the output decreases.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Re-assess and adapt your processes as necessary.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Demo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7"/>
          <p:cNvSpPr/>
          <p:nvPr/>
        </p:nvSpPr>
        <p:spPr>
          <a:xfrm>
            <a:off x="380776" y="1118675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600" y="139825"/>
            <a:ext cx="433747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/>
          <p:nvPr/>
        </p:nvSpPr>
        <p:spPr>
          <a:xfrm>
            <a:off x="310000" y="14111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https://chat.openai.com/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/>
          <p:nvPr/>
        </p:nvSpPr>
        <p:spPr>
          <a:xfrm>
            <a:off x="-43100" y="-12575"/>
            <a:ext cx="30660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17802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Demo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380776" y="1118675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8"/>
          <p:cNvSpPr txBox="1"/>
          <p:nvPr/>
        </p:nvSpPr>
        <p:spPr>
          <a:xfrm>
            <a:off x="7293025" y="4710950"/>
            <a:ext cx="1714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ChatGPT 3.5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5200" y="238775"/>
            <a:ext cx="5239113" cy="440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/>
          <p:nvPr/>
        </p:nvSpPr>
        <p:spPr>
          <a:xfrm>
            <a:off x="-43100" y="-12575"/>
            <a:ext cx="29919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More questions?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9"/>
          <p:cNvSpPr/>
          <p:nvPr/>
        </p:nvSpPr>
        <p:spPr>
          <a:xfrm>
            <a:off x="456976" y="1644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9"/>
          <p:cNvSpPr txBox="1"/>
          <p:nvPr/>
        </p:nvSpPr>
        <p:spPr>
          <a:xfrm>
            <a:off x="3383400" y="199350"/>
            <a:ext cx="5491200" cy="46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Other use cases? </a:t>
            </a:r>
            <a:br>
              <a:rPr lang="en" sz="2400" b="1"/>
            </a:br>
            <a:r>
              <a:rPr lang="en" sz="1800" b="1"/>
              <a:t>AI Policy team at TBS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ai-ia@tbs-sct.gc.ca</a:t>
            </a:r>
            <a:r>
              <a:rPr lang="en" sz="2400"/>
              <a:t> 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Guide on the use of Generative AI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https://www.canada.ca/en/government/system/digital-government/digital-government-innovations/responsible-use-ai/guide-use-generative-ai.html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/>
              <a:t>GCComms Slack channel</a:t>
            </a:r>
            <a:br>
              <a:rPr lang="en"/>
            </a:br>
            <a:r>
              <a:rPr lang="en"/>
              <a:t>#</a:t>
            </a:r>
            <a:r>
              <a:rPr lang="en">
                <a:solidFill>
                  <a:schemeClr val="dk1"/>
                </a:solidFill>
              </a:rPr>
              <a:t>artitficial-intelligence-ai-intelligence-artificielle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/>
              <a:t>Generative AI tools</a:t>
            </a:r>
            <a:endParaRPr sz="2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OpenAI (ChatGPT)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Bing.com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-43100" y="-12575"/>
            <a:ext cx="29919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5035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Overview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456976" y="1118675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3158625" y="76475"/>
            <a:ext cx="5925900" cy="50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we’ve heard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</a:rPr>
              <a:t>Analyzing feedback manually is time consuming</a:t>
            </a:r>
            <a:endParaRPr sz="2400" b="1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/>
              <a:t>You asked: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B5394"/>
                </a:solidFill>
              </a:rPr>
              <a:t>Can we use ChatGPT (or similar generative AI tools) to analyze comments from the GC Task Success Survey or Page feedback tool data?</a:t>
            </a:r>
            <a:endParaRPr sz="2400" b="1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-43100" y="-12575"/>
            <a:ext cx="29919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5035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Can we use ChatGPT?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411876" y="166175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158625" y="234550"/>
            <a:ext cx="5625900" cy="48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Yes, but in a responsible way</a:t>
            </a:r>
            <a:endParaRPr sz="24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This means: 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Not training models with our data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Preparing clean datasets before entering them into these tools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Being mindful of bias and inaccuracies in results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-43100" y="-12575"/>
            <a:ext cx="29919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5035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Before using ChatGPT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411876" y="166175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3116900" y="250400"/>
            <a:ext cx="5719800" cy="4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Update your ChatGPT settings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Turn off chat history and training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Under Settings, Data controls, turn off “Chat history &amp; training”</a:t>
            </a:r>
            <a:endParaRPr sz="180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4475" y="2610300"/>
            <a:ext cx="4375824" cy="24488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4750050" y="2869250"/>
            <a:ext cx="3286200" cy="10269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311700" y="1893750"/>
            <a:ext cx="26412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To avoid this data being used to train models</a:t>
            </a:r>
            <a:br>
              <a:rPr lang="en" sz="1800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-43100" y="-12575"/>
            <a:ext cx="29919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3158625" y="76475"/>
            <a:ext cx="5625900" cy="50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Review your dataset for comments with personal information</a:t>
            </a: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We want to ensure dataset do no include personal information to comply with the </a:t>
            </a:r>
            <a:r>
              <a:rPr lang="en" sz="1600" i="1">
                <a:solidFill>
                  <a:schemeClr val="dk1"/>
                </a:solidFill>
              </a:rPr>
              <a:t>Privacy Act </a:t>
            </a:r>
            <a:r>
              <a:rPr lang="en" sz="1600">
                <a:solidFill>
                  <a:schemeClr val="dk1"/>
                </a:solidFill>
              </a:rPr>
              <a:t>because</a:t>
            </a:r>
            <a:endParaRPr sz="1600">
              <a:solidFill>
                <a:schemeClr val="dk1"/>
              </a:solidFill>
            </a:endParaRPr>
          </a:p>
          <a:p>
            <a:pPr marL="4572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Servers outside of Canada are not subject to the Canadian federal government privacy, security, legal, and information management requirements</a:t>
            </a:r>
            <a:endParaRPr sz="1600">
              <a:solidFill>
                <a:schemeClr val="dk1"/>
              </a:solidFill>
            </a:endParaRPr>
          </a:p>
          <a:p>
            <a:pPr marL="4572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Threat actors could harvest this sensitive information to impersonate individuals or spread false information</a:t>
            </a:r>
            <a:endParaRPr sz="1600">
              <a:solidFill>
                <a:schemeClr val="dk1"/>
              </a:solidFill>
            </a:endParaRPr>
          </a:p>
          <a:p>
            <a:pPr marL="4572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It is part of good data collection practices where information is collected and used responsibly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Remove personal information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456976" y="2025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290550" y="2258675"/>
            <a:ext cx="2371800" cy="2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Preparing your data</a:t>
            </a:r>
            <a:endParaRPr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43100" y="-12575"/>
            <a:ext cx="30717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Remove personal information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456976" y="2025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3206350" y="276725"/>
            <a:ext cx="5849700" cy="4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Exclude comments that have personal information </a:t>
            </a:r>
            <a:endParaRPr sz="24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Names and addresses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(the name of the individual where it appears with other related personal information or where the disclosure of the name itself would reveal information about the individual)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Phone numbers, email addresses, date of birth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Identifying account numbers (SIN, passport, business number, file numbers, case numbers, etc.)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b="1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personal information?</a:t>
            </a:r>
            <a:r>
              <a:rPr lang="en" sz="1600" b="1">
                <a:solidFill>
                  <a:schemeClr val="dk1"/>
                </a:solidFill>
              </a:rPr>
              <a:t> </a:t>
            </a:r>
            <a:br>
              <a:rPr lang="en" sz="1600" b="1">
                <a:solidFill>
                  <a:schemeClr val="dk1"/>
                </a:solidFill>
              </a:rPr>
            </a:br>
            <a:r>
              <a:rPr lang="en" sz="1600" b="1">
                <a:solidFill>
                  <a:schemeClr val="dk1"/>
                </a:solidFill>
              </a:rPr>
              <a:t>Office of the Privacy Commissioner of Canada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290550" y="2258675"/>
            <a:ext cx="2371800" cy="2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Preparing your data</a:t>
            </a:r>
            <a:endParaRPr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-43100" y="-12575"/>
            <a:ext cx="30717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4888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Cleaning your data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456976" y="17207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3206350" y="276725"/>
            <a:ext cx="5849700" cy="42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Tips for preparing (cleaning) data</a:t>
            </a:r>
            <a:endParaRPr sz="24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Identify comments that may include names or addresses by doing keyword searches for 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“name / my name”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“address / my address”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“email / my email”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“contact me”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You may want to omit comments with scrubbed words (###) if context for the comment has been lost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Scan feedback for irrelevant feedback such as spam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Improving personal information filters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380776" y="25589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3998375" y="171750"/>
            <a:ext cx="4800000" cy="4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DTO regularly reviews and updates the scrubbing script for the TSS and Page feedback tool</a:t>
            </a:r>
            <a:r>
              <a:rPr lang="en" sz="1800">
                <a:solidFill>
                  <a:schemeClr val="dk1"/>
                </a:solidFill>
              </a:rPr>
              <a:t>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We’ll be looking at additional ways to prevent or scrub personal information entering the datasets.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 script currently removes: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phone numbers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email addresses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social insurance numbers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passport numbers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postal codes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some names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Start with standardized prompts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380776" y="2025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3922025" y="286300"/>
            <a:ext cx="5010000" cy="4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Different prompts can result in different outputs 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Your team may want to use the exact same prompts to promote consistency in outputs.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Spend time making sure that the prompts results in the desired output.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Even when using the same prompt and dataset, your outputs may vary.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Outputs will also vary between the free version of ChatGPT 3.5 and the paid 4.0 version.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Microsoft Office PowerPoint</Application>
  <PresentationFormat>On-screen Show (16:9)</PresentationFormat>
  <Paragraphs>130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Open Sans</vt:lpstr>
      <vt:lpstr>Lato</vt:lpstr>
      <vt:lpstr>Simple Light</vt:lpstr>
      <vt:lpstr>Use of Generative AI (ChatGPT)</vt:lpstr>
      <vt:lpstr>Overview</vt:lpstr>
      <vt:lpstr>Can we use ChatGPT?</vt:lpstr>
      <vt:lpstr>Before using ChatGPT</vt:lpstr>
      <vt:lpstr>Remove personal information</vt:lpstr>
      <vt:lpstr>Remove personal information</vt:lpstr>
      <vt:lpstr>Cleaning your data</vt:lpstr>
      <vt:lpstr>Improving personal information filters</vt:lpstr>
      <vt:lpstr>Start with standardized prompts</vt:lpstr>
      <vt:lpstr>Start with standardized prompts</vt:lpstr>
      <vt:lpstr>Iterate on prompts</vt:lpstr>
      <vt:lpstr>Best practices for reviewing AI results</vt:lpstr>
      <vt:lpstr>Best practices for reviewing AI results</vt:lpstr>
      <vt:lpstr>Best practices for reviewing AI results</vt:lpstr>
      <vt:lpstr>Demo</vt:lpstr>
      <vt:lpstr>Demo</vt:lpstr>
      <vt:lpstr>More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Generative AI (ChatGPT)</dc:title>
  <cp:lastModifiedBy>Boudreau, Rob</cp:lastModifiedBy>
  <cp:revision>1</cp:revision>
  <dcterms:modified xsi:type="dcterms:W3CDTF">2023-11-22T20:56:11Z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515d617-256d-4284-aedb-1064be1c4b48_Enabled">
    <vt:lpwstr>true</vt:lpwstr>
  </property>
  <property fmtid="{D5CDD505-2E9C-101B-9397-08002B2CF9AE}" pid="3" name="MSIP_Label_3515d617-256d-4284-aedb-1064be1c4b48_SetDate">
    <vt:lpwstr>2023-11-22T20:55:45Z</vt:lpwstr>
  </property>
  <property fmtid="{D5CDD505-2E9C-101B-9397-08002B2CF9AE}" pid="4" name="MSIP_Label_3515d617-256d-4284-aedb-1064be1c4b48_Method">
    <vt:lpwstr>Privileged</vt:lpwstr>
  </property>
  <property fmtid="{D5CDD505-2E9C-101B-9397-08002B2CF9AE}" pid="5" name="MSIP_Label_3515d617-256d-4284-aedb-1064be1c4b48_Name">
    <vt:lpwstr>3515d617-256d-4284-aedb-1064be1c4b48</vt:lpwstr>
  </property>
  <property fmtid="{D5CDD505-2E9C-101B-9397-08002B2CF9AE}" pid="6" name="MSIP_Label_3515d617-256d-4284-aedb-1064be1c4b48_SiteId">
    <vt:lpwstr>6397df10-4595-4047-9c4f-03311282152b</vt:lpwstr>
  </property>
  <property fmtid="{D5CDD505-2E9C-101B-9397-08002B2CF9AE}" pid="7" name="MSIP_Label_3515d617-256d-4284-aedb-1064be1c4b48_ActionId">
    <vt:lpwstr>c5875287-e958-49d2-ac04-040cb8ec91c3</vt:lpwstr>
  </property>
  <property fmtid="{D5CDD505-2E9C-101B-9397-08002B2CF9AE}" pid="8" name="MSIP_Label_3515d617-256d-4284-aedb-1064be1c4b48_ContentBits">
    <vt:lpwstr>0</vt:lpwstr>
  </property>
</Properties>
</file>