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685A07-38BC-D39B-83AE-0E16CBB2A014}" name="Annie Beauregard" initials="AB" userId="S::annie.beauregard@csps-efpc.gc.ca::3b13b49b-78e4-4304-86d9-a846a08e5f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C"/>
    <a:srgbClr val="213A57"/>
    <a:srgbClr val="F77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46903-109F-4FCB-9E25-48913A915245}" v="54" dt="2023-02-02T12:08:06.1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42" autoAdjust="0"/>
  </p:normalViewPr>
  <p:slideViewPr>
    <p:cSldViewPr>
      <p:cViewPr varScale="1">
        <p:scale>
          <a:sx n="122" d="100"/>
          <a:sy n="122" d="100"/>
        </p:scale>
        <p:origin x="128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F408CB4B-CF71-40DB-8E02-CCE96AE36153}" type="datetimeFigureOut">
              <a:rPr lang="en-CA" smtClean="0"/>
              <a:t>2023-02-02</a:t>
            </a:fld>
            <a:endParaRPr lang="en-CA"/>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5C6BF91-1C35-4E93-9C2F-1CB1AB764106}" type="slidenum">
              <a:rPr lang="en-CA" smtClean="0"/>
              <a:t>‹#›</a:t>
            </a:fld>
            <a:endParaRPr lang="en-CA"/>
          </a:p>
        </p:txBody>
      </p:sp>
    </p:spTree>
    <p:extLst>
      <p:ext uri="{BB962C8B-B14F-4D97-AF65-F5344CB8AC3E}">
        <p14:creationId xmlns:p14="http://schemas.microsoft.com/office/powerpoint/2010/main" val="403087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1</a:t>
            </a:fld>
            <a:endParaRPr lang="en-CA"/>
          </a:p>
        </p:txBody>
      </p:sp>
    </p:spTree>
    <p:extLst>
      <p:ext uri="{BB962C8B-B14F-4D97-AF65-F5344CB8AC3E}">
        <p14:creationId xmlns:p14="http://schemas.microsoft.com/office/powerpoint/2010/main" val="219610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4</a:t>
            </a:fld>
            <a:endParaRPr lang="en-CA"/>
          </a:p>
        </p:txBody>
      </p:sp>
    </p:spTree>
    <p:extLst>
      <p:ext uri="{BB962C8B-B14F-4D97-AF65-F5344CB8AC3E}">
        <p14:creationId xmlns:p14="http://schemas.microsoft.com/office/powerpoint/2010/main" val="379907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10</a:t>
            </a:fld>
            <a:endParaRPr lang="en-CA"/>
          </a:p>
        </p:txBody>
      </p:sp>
    </p:spTree>
    <p:extLst>
      <p:ext uri="{BB962C8B-B14F-4D97-AF65-F5344CB8AC3E}">
        <p14:creationId xmlns:p14="http://schemas.microsoft.com/office/powerpoint/2010/main" val="328890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30</a:t>
            </a:fld>
            <a:endParaRPr lang="en-CA"/>
          </a:p>
        </p:txBody>
      </p:sp>
    </p:spTree>
    <p:extLst>
      <p:ext uri="{BB962C8B-B14F-4D97-AF65-F5344CB8AC3E}">
        <p14:creationId xmlns:p14="http://schemas.microsoft.com/office/powerpoint/2010/main" val="1293809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28106" y="371695"/>
            <a:ext cx="3466899" cy="2200816"/>
          </a:xfrm>
          <a:prstGeom prst="rect">
            <a:avLst/>
          </a:prstGeom>
        </p:spPr>
      </p:pic>
      <p:pic>
        <p:nvPicPr>
          <p:cNvPr id="17" name="bg object 17"/>
          <p:cNvPicPr/>
          <p:nvPr/>
        </p:nvPicPr>
        <p:blipFill>
          <a:blip r:embed="rId3" cstate="print"/>
          <a:stretch>
            <a:fillRect/>
          </a:stretch>
        </p:blipFill>
        <p:spPr>
          <a:xfrm>
            <a:off x="1216152" y="2866644"/>
            <a:ext cx="2033015" cy="1354835"/>
          </a:xfrm>
          <a:prstGeom prst="rect">
            <a:avLst/>
          </a:prstGeom>
        </p:spPr>
      </p:pic>
      <p:sp>
        <p:nvSpPr>
          <p:cNvPr id="2" name="Holder 2"/>
          <p:cNvSpPr>
            <a:spLocks noGrp="1"/>
          </p:cNvSpPr>
          <p:nvPr>
            <p:ph type="ctrTitle"/>
          </p:nvPr>
        </p:nvSpPr>
        <p:spPr>
          <a:xfrm>
            <a:off x="449505" y="124278"/>
            <a:ext cx="476250" cy="3836035"/>
          </a:xfrm>
          <a:prstGeom prst="rect">
            <a:avLst/>
          </a:prstGeom>
        </p:spPr>
        <p:txBody>
          <a:bodyPr wrap="square" lIns="0" tIns="0" rIns="0" bIns="0">
            <a:spAutoFit/>
          </a:bodyPr>
          <a:lstStyle>
            <a:lvl1pPr>
              <a:defRPr sz="2800" b="1" i="0">
                <a:solidFill>
                  <a:srgbClr val="001F5F"/>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259" y="92180"/>
            <a:ext cx="8316092" cy="1216253"/>
          </a:xfrm>
          <a:prstGeom prst="rect">
            <a:avLst/>
          </a:prstGeom>
        </p:spPr>
        <p:txBody>
          <a:bodyPr wrap="square" lIns="0" tIns="0" rIns="0" bIns="0">
            <a:spAutoFit/>
          </a:bodyPr>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a:xfrm>
            <a:off x="285884" y="1348021"/>
            <a:ext cx="5853430" cy="3419475"/>
          </a:xfrm>
          <a:prstGeom prst="rect">
            <a:avLst/>
          </a:prstGeom>
        </p:spPr>
        <p:txBody>
          <a:bodyPr wrap="square" lIns="0" tIns="0" rIns="0" bIns="0">
            <a:spAutoFit/>
          </a:bodyPr>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58.xml"/><Relationship Id="rId7"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67.xml"/><Relationship Id="rId7"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26.png"/><Relationship Id="rId5" Type="http://schemas.openxmlformats.org/officeDocument/2006/relationships/tags" Target="../tags/tag69.xml"/><Relationship Id="rId10" Type="http://schemas.openxmlformats.org/officeDocument/2006/relationships/image" Target="../media/image29.jpg"/><Relationship Id="rId4" Type="http://schemas.openxmlformats.org/officeDocument/2006/relationships/tags" Target="../tags/tag68.xml"/><Relationship Id="rId9"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0.jpg"/><Relationship Id="rId5" Type="http://schemas.openxmlformats.org/officeDocument/2006/relationships/slideLayout" Target="../slideLayouts/slideLayout5.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tags" Target="../tags/tag77.xml"/><Relationship Id="rId7" Type="http://schemas.openxmlformats.org/officeDocument/2006/relationships/image" Target="../media/image32.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1.jpg"/><Relationship Id="rId5" Type="http://schemas.openxmlformats.org/officeDocument/2006/relationships/slideLayout" Target="../slideLayouts/slideLayout4.xml"/><Relationship Id="rId4" Type="http://schemas.openxmlformats.org/officeDocument/2006/relationships/tags" Target="../tags/tag78.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tags" Target="../tags/tag81.xml"/><Relationship Id="rId7" Type="http://schemas.openxmlformats.org/officeDocument/2006/relationships/image" Target="../media/image33.jp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2.jpg"/><Relationship Id="rId5" Type="http://schemas.openxmlformats.org/officeDocument/2006/relationships/slideLayout" Target="../slideLayouts/slideLayout2.xml"/><Relationship Id="rId4" Type="http://schemas.openxmlformats.org/officeDocument/2006/relationships/tags" Target="../tags/tag82.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8.jp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37.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36.jpg"/><Relationship Id="rId5" Type="http://schemas.openxmlformats.org/officeDocument/2006/relationships/tags" Target="../tags/tag87.xml"/><Relationship Id="rId10" Type="http://schemas.openxmlformats.org/officeDocument/2006/relationships/image" Target="../media/image33.jpg"/><Relationship Id="rId4" Type="http://schemas.openxmlformats.org/officeDocument/2006/relationships/tags" Target="../tags/tag86.xml"/><Relationship Id="rId9" Type="http://schemas.openxmlformats.org/officeDocument/2006/relationships/image" Target="../media/image32.jp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tags" Target="../tags/tag92.xml"/><Relationship Id="rId7" Type="http://schemas.openxmlformats.org/officeDocument/2006/relationships/image" Target="../media/image40.jp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s>
</file>

<file path=ppt/slides/_rels/slide2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tags" Target="../tags/tag97.xml"/><Relationship Id="rId7"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hyperlink" Target="https://bold.expert/depression-worsening-among-girls/" TargetMode="External"/><Relationship Id="rId5" Type="http://schemas.openxmlformats.org/officeDocument/2006/relationships/tags" Target="../tags/tag99.xml"/><Relationship Id="rId10" Type="http://schemas.openxmlformats.org/officeDocument/2006/relationships/hyperlink" Target="http://bold.expert/blaming-smartphones-but-missing-the-point/" TargetMode="External"/><Relationship Id="rId4" Type="http://schemas.openxmlformats.org/officeDocument/2006/relationships/tags" Target="../tags/tag98.xml"/><Relationship Id="rId9"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7.jpg"/><Relationship Id="rId5" Type="http://schemas.openxmlformats.org/officeDocument/2006/relationships/slideLayout" Target="../slideLayouts/slideLayout4.xml"/><Relationship Id="rId4" Type="http://schemas.openxmlformats.org/officeDocument/2006/relationships/tags" Target="../tags/tag104.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107.xml"/><Relationship Id="rId7" Type="http://schemas.openxmlformats.org/officeDocument/2006/relationships/image" Target="../media/image45.jp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4.png"/><Relationship Id="rId5" Type="http://schemas.openxmlformats.org/officeDocument/2006/relationships/slideLayout" Target="../slideLayouts/slideLayout5.xml"/><Relationship Id="rId4" Type="http://schemas.openxmlformats.org/officeDocument/2006/relationships/tags" Target="../tags/tag108.xml"/></Relationships>
</file>

<file path=ppt/slides/_rels/slide2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47.jpg"/><Relationship Id="rId5" Type="http://schemas.openxmlformats.org/officeDocument/2006/relationships/slideLayout" Target="../slideLayouts/slideLayout4.xml"/><Relationship Id="rId4" Type="http://schemas.openxmlformats.org/officeDocument/2006/relationships/tags" Target="../tags/tag112.xml"/></Relationships>
</file>

<file path=ppt/slides/_rels/slide2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tags" Target="../tags/tag128.xml"/><Relationship Id="rId7" Type="http://schemas.openxmlformats.org/officeDocument/2006/relationships/image" Target="../media/image48.jp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5.xml"/><Relationship Id="rId11" Type="http://schemas.openxmlformats.org/officeDocument/2006/relationships/image" Target="../media/image52.jpg"/><Relationship Id="rId5" Type="http://schemas.openxmlformats.org/officeDocument/2006/relationships/tags" Target="../tags/tag130.xml"/><Relationship Id="rId10" Type="http://schemas.openxmlformats.org/officeDocument/2006/relationships/image" Target="../media/image51.png"/><Relationship Id="rId4" Type="http://schemas.openxmlformats.org/officeDocument/2006/relationships/tags" Target="../tags/tag129.xml"/><Relationship Id="rId9"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53.jpg"/><Relationship Id="rId5" Type="http://schemas.openxmlformats.org/officeDocument/2006/relationships/slideLayout" Target="../slideLayouts/slideLayout4.xml"/><Relationship Id="rId4" Type="http://schemas.openxmlformats.org/officeDocument/2006/relationships/tags" Target="../tags/tag134.xml"/></Relationships>
</file>

<file path=ppt/slides/_rels/slide28.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tags" Target="../tags/tag137.xml"/><Relationship Id="rId7" Type="http://schemas.openxmlformats.org/officeDocument/2006/relationships/image" Target="../media/image55.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54.png"/><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2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9.xml"/><Relationship Id="rId7" Type="http://schemas.openxmlformats.org/officeDocument/2006/relationships/hyperlink" Target="http://www.commonsense.org/"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4.xml"/><Relationship Id="rId5" Type="http://schemas.openxmlformats.org/officeDocument/2006/relationships/tags" Target="../tags/tag21.xml"/><Relationship Id="rId4" Type="http://schemas.openxmlformats.org/officeDocument/2006/relationships/tags" Target="../tags/tag20.xml"/></Relationships>
</file>

<file path=ppt/slides/_rels/slide30.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hyperlink" Target="mailto:codgers@uci.edu" TargetMode="Externa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60.png"/><Relationship Id="rId17" Type="http://schemas.openxmlformats.org/officeDocument/2006/relationships/image" Target="../media/image63.jpg"/><Relationship Id="rId2" Type="http://schemas.openxmlformats.org/officeDocument/2006/relationships/tags" Target="../tags/tag143.xml"/><Relationship Id="rId16" Type="http://schemas.openxmlformats.org/officeDocument/2006/relationships/image" Target="../media/image62.png"/><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59.png"/><Relationship Id="rId5" Type="http://schemas.openxmlformats.org/officeDocument/2006/relationships/tags" Target="../tags/tag146.xml"/><Relationship Id="rId15" Type="http://schemas.openxmlformats.org/officeDocument/2006/relationships/image" Target="../media/image61.jpg"/><Relationship Id="rId10" Type="http://schemas.openxmlformats.org/officeDocument/2006/relationships/notesSlide" Target="../notesSlides/notesSlide4.xml"/><Relationship Id="rId4" Type="http://schemas.openxmlformats.org/officeDocument/2006/relationships/tags" Target="../tags/tag145.xml"/><Relationship Id="rId9" Type="http://schemas.openxmlformats.org/officeDocument/2006/relationships/slideLayout" Target="../slideLayouts/slideLayout2.xml"/><Relationship Id="rId14" Type="http://schemas.openxmlformats.org/officeDocument/2006/relationships/hyperlink" Target="https://adaptlab.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24.xml"/><Relationship Id="rId7" Type="http://schemas.openxmlformats.org/officeDocument/2006/relationships/image" Target="../media/image5.jp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jpg"/><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7.jp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30.xml"/><Relationship Id="rId7" Type="http://schemas.openxmlformats.org/officeDocument/2006/relationships/image" Target="../media/image8.jp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xml"/><Relationship Id="rId5" Type="http://schemas.openxmlformats.org/officeDocument/2006/relationships/tags" Target="../tags/tag32.xml"/><Relationship Id="rId10" Type="http://schemas.openxmlformats.org/officeDocument/2006/relationships/image" Target="../media/image11.png"/><Relationship Id="rId4" Type="http://schemas.openxmlformats.org/officeDocument/2006/relationships/tags" Target="../tags/tag3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15.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3.jpg"/><Relationship Id="rId5" Type="http://schemas.openxmlformats.org/officeDocument/2006/relationships/tags" Target="../tags/tag37.xml"/><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tags" Target="../tags/tag36.xml"/><Relationship Id="rId9" Type="http://schemas.openxmlformats.org/officeDocument/2006/relationships/slideLayout" Target="../slideLayouts/slideLayout2.xml"/><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9.jp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8.jpg"/><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tags" Target="../tags/tag47.xml"/><Relationship Id="rId7" Type="http://schemas.openxmlformats.org/officeDocument/2006/relationships/image" Target="../media/image20.jp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466063" y="796300"/>
            <a:ext cx="7458737" cy="1367682"/>
          </a:xfrm>
          <a:prstGeom prst="rect">
            <a:avLst/>
          </a:prstGeom>
        </p:spPr>
        <p:txBody>
          <a:bodyPr vert="horz" wrap="square" lIns="0" tIns="13335" rIns="0" bIns="0" rtlCol="0">
            <a:spAutoFit/>
          </a:bodyPr>
          <a:lstStyle/>
          <a:p>
            <a:pPr marL="12700" marR="5080">
              <a:lnSpc>
                <a:spcPct val="100000"/>
              </a:lnSpc>
              <a:spcBef>
                <a:spcPts val="105"/>
              </a:spcBef>
            </a:pPr>
            <a:r>
              <a:rPr lang="fr-CA" sz="4400" spc="-150" dirty="0"/>
              <a:t>L’utilisation des médias sociaux chez les jeunes</a:t>
            </a:r>
            <a:endParaRPr sz="4400" dirty="0"/>
          </a:p>
        </p:txBody>
      </p:sp>
      <p:sp>
        <p:nvSpPr>
          <p:cNvPr id="3" name="object 3"/>
          <p:cNvSpPr txBox="1"/>
          <p:nvPr>
            <p:custDataLst>
              <p:tags r:id="rId2"/>
            </p:custDataLst>
          </p:nvPr>
        </p:nvSpPr>
        <p:spPr>
          <a:xfrm>
            <a:off x="655768" y="2599813"/>
            <a:ext cx="5211631" cy="812402"/>
          </a:xfrm>
          <a:prstGeom prst="rect">
            <a:avLst/>
          </a:prstGeom>
        </p:spPr>
        <p:txBody>
          <a:bodyPr vert="horz" wrap="square" lIns="0" tIns="113665" rIns="0" bIns="0" rtlCol="0">
            <a:spAutoFit/>
          </a:bodyPr>
          <a:lstStyle/>
          <a:p>
            <a:pPr marL="12700">
              <a:lnSpc>
                <a:spcPct val="100000"/>
              </a:lnSpc>
              <a:spcBef>
                <a:spcPts val="895"/>
              </a:spcBef>
            </a:pPr>
            <a:r>
              <a:rPr sz="2800" b="1" i="1" dirty="0">
                <a:solidFill>
                  <a:srgbClr val="252525"/>
                </a:solidFill>
                <a:latin typeface="Segoe UI"/>
                <a:cs typeface="Segoe UI"/>
              </a:rPr>
              <a:t>Candice</a:t>
            </a:r>
            <a:r>
              <a:rPr sz="2800" b="1" i="1" spc="-70" dirty="0">
                <a:solidFill>
                  <a:srgbClr val="252525"/>
                </a:solidFill>
                <a:latin typeface="Segoe UI"/>
                <a:cs typeface="Segoe UI"/>
              </a:rPr>
              <a:t> </a:t>
            </a:r>
            <a:r>
              <a:rPr sz="2800" b="1" i="1" dirty="0">
                <a:solidFill>
                  <a:srgbClr val="252525"/>
                </a:solidFill>
                <a:latin typeface="Segoe UI"/>
                <a:cs typeface="Segoe UI"/>
              </a:rPr>
              <a:t>L.</a:t>
            </a:r>
            <a:r>
              <a:rPr sz="2800" b="1" i="1" spc="-55" dirty="0">
                <a:solidFill>
                  <a:srgbClr val="252525"/>
                </a:solidFill>
                <a:latin typeface="Segoe UI"/>
                <a:cs typeface="Segoe UI"/>
              </a:rPr>
              <a:t> </a:t>
            </a:r>
            <a:r>
              <a:rPr sz="2800" b="1" i="1" spc="-10" dirty="0">
                <a:solidFill>
                  <a:srgbClr val="252525"/>
                </a:solidFill>
                <a:latin typeface="Segoe UI"/>
                <a:cs typeface="Segoe UI"/>
              </a:rPr>
              <a:t>Odgers</a:t>
            </a:r>
            <a:endParaRPr sz="2800" dirty="0">
              <a:latin typeface="Segoe UI"/>
              <a:cs typeface="Segoe UI"/>
            </a:endParaRPr>
          </a:p>
          <a:p>
            <a:pPr marL="12700">
              <a:lnSpc>
                <a:spcPct val="100000"/>
              </a:lnSpc>
              <a:spcBef>
                <a:spcPts val="400"/>
              </a:spcBef>
            </a:pPr>
            <a:r>
              <a:rPr lang="fr-CA" sz="1400" dirty="0">
                <a:solidFill>
                  <a:srgbClr val="252525"/>
                </a:solidFill>
                <a:latin typeface="Segoe UI"/>
                <a:cs typeface="Segoe UI"/>
              </a:rPr>
              <a:t>Le Canada à la fine pointe de l’innovation</a:t>
            </a:r>
            <a:r>
              <a:rPr sz="1400" dirty="0">
                <a:solidFill>
                  <a:srgbClr val="252525"/>
                </a:solidFill>
                <a:latin typeface="Segoe UI"/>
                <a:cs typeface="Segoe UI"/>
              </a:rPr>
              <a:t>,</a:t>
            </a:r>
            <a:r>
              <a:rPr sz="1400" spc="-25" dirty="0">
                <a:solidFill>
                  <a:srgbClr val="252525"/>
                </a:solidFill>
                <a:latin typeface="Segoe UI"/>
                <a:cs typeface="Segoe UI"/>
              </a:rPr>
              <a:t> </a:t>
            </a:r>
            <a:r>
              <a:rPr lang="fr-CA" sz="1400" spc="-25" dirty="0">
                <a:solidFill>
                  <a:srgbClr val="252525"/>
                </a:solidFill>
                <a:latin typeface="Segoe UI"/>
                <a:cs typeface="Segoe UI"/>
              </a:rPr>
              <a:t>février</a:t>
            </a:r>
            <a:r>
              <a:rPr lang="fr-CA" sz="1400" spc="10" dirty="0">
                <a:solidFill>
                  <a:srgbClr val="252525"/>
                </a:solidFill>
                <a:latin typeface="Segoe UI"/>
                <a:cs typeface="Segoe UI"/>
              </a:rPr>
              <a:t> </a:t>
            </a:r>
            <a:r>
              <a:rPr sz="1400" spc="-20" dirty="0">
                <a:solidFill>
                  <a:srgbClr val="252525"/>
                </a:solidFill>
                <a:latin typeface="Segoe UI"/>
                <a:cs typeface="Segoe UI"/>
              </a:rPr>
              <a:t>2023</a:t>
            </a:r>
            <a:endParaRPr sz="1400" dirty="0">
              <a:latin typeface="Segoe UI"/>
              <a:cs typeface="Segoe UI"/>
            </a:endParaRPr>
          </a:p>
        </p:txBody>
      </p:sp>
      <p:sp>
        <p:nvSpPr>
          <p:cNvPr id="5" name="object 5"/>
          <p:cNvSpPr/>
          <p:nvPr/>
        </p:nvSpPr>
        <p:spPr>
          <a:xfrm>
            <a:off x="0" y="4405884"/>
            <a:ext cx="9144000" cy="737870"/>
          </a:xfrm>
          <a:custGeom>
            <a:avLst/>
            <a:gdLst/>
            <a:ahLst/>
            <a:cxnLst/>
            <a:rect l="l" t="t" r="r" b="b"/>
            <a:pathLst>
              <a:path w="9144000" h="737870">
                <a:moveTo>
                  <a:pt x="9144000" y="0"/>
                </a:moveTo>
                <a:lnTo>
                  <a:pt x="0" y="0"/>
                </a:lnTo>
                <a:lnTo>
                  <a:pt x="0" y="737615"/>
                </a:lnTo>
                <a:lnTo>
                  <a:pt x="9144000" y="737615"/>
                </a:lnTo>
                <a:lnTo>
                  <a:pt x="9144000" y="0"/>
                </a:lnTo>
                <a:close/>
              </a:path>
            </a:pathLst>
          </a:custGeom>
          <a:solidFill>
            <a:srgbClr val="001F5F"/>
          </a:solidFill>
          <a:ln>
            <a:noFill/>
          </a:ln>
        </p:spPr>
        <p:txBody>
          <a:bodyPr wrap="square" lIns="0" tIns="0" rIns="0" bIns="0" rtlCol="0"/>
          <a:lstStyle/>
          <a:p>
            <a:pPr lvl="2" algn="l">
              <a:lnSpc>
                <a:spcPct val="150000"/>
              </a:lnSpc>
            </a:pPr>
            <a:r>
              <a:rPr lang="fr-FR" sz="2400" i="0" dirty="0">
                <a:solidFill>
                  <a:schemeClr val="bg1"/>
                </a:solidFill>
                <a:effectLst/>
                <a:latin typeface="Arial" panose="020B0604020202020204" pitchFamily="34" charset="0"/>
                <a:cs typeface="Arial" panose="020B0604020202020204" pitchFamily="34" charset="0"/>
              </a:rPr>
              <a:t>	L'université de Californie à Irvine</a:t>
            </a:r>
            <a:endParaRPr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custDataLst>
              <p:tags r:id="rId1"/>
            </p:custDataLst>
          </p:nvPr>
        </p:nvSpPr>
        <p:spPr>
          <a:xfrm>
            <a:off x="-381000" y="113876"/>
            <a:ext cx="8316092" cy="777664"/>
          </a:xfrm>
          <a:prstGeom prst="rect">
            <a:avLst/>
          </a:prstGeom>
        </p:spPr>
        <p:txBody>
          <a:bodyPr vert="horz" wrap="square" lIns="0" tIns="160543" rIns="0" bIns="0" rtlCol="0">
            <a:spAutoFit/>
          </a:bodyPr>
          <a:lstStyle/>
          <a:p>
            <a:pPr marL="1795145" algn="ctr">
              <a:lnSpc>
                <a:spcPct val="100000"/>
              </a:lnSpc>
              <a:spcBef>
                <a:spcPts val="95"/>
              </a:spcBef>
            </a:pPr>
            <a:r>
              <a:rPr lang="fr-CA" sz="4000" b="0" dirty="0">
                <a:solidFill>
                  <a:srgbClr val="000000"/>
                </a:solidFill>
                <a:latin typeface="Arial"/>
                <a:cs typeface="Arial"/>
              </a:rPr>
              <a:t>La </a:t>
            </a:r>
            <a:r>
              <a:rPr lang="en-CA" sz="4000" b="0" dirty="0">
                <a:solidFill>
                  <a:srgbClr val="000000"/>
                </a:solidFill>
                <a:latin typeface="Arial"/>
                <a:cs typeface="Arial"/>
              </a:rPr>
              <a:t>population </a:t>
            </a:r>
            <a:r>
              <a:rPr sz="4000" b="0" dirty="0">
                <a:solidFill>
                  <a:srgbClr val="000000"/>
                </a:solidFill>
                <a:latin typeface="Arial"/>
                <a:cs typeface="Arial"/>
              </a:rPr>
              <a:t>vs</a:t>
            </a:r>
            <a:r>
              <a:rPr sz="4000" b="0" spc="-140" dirty="0">
                <a:solidFill>
                  <a:srgbClr val="000000"/>
                </a:solidFill>
                <a:latin typeface="Arial"/>
                <a:cs typeface="Arial"/>
              </a:rPr>
              <a:t> </a:t>
            </a:r>
            <a:r>
              <a:rPr lang="fr-CA" sz="4000" b="0" spc="-140" dirty="0">
                <a:solidFill>
                  <a:srgbClr val="000000"/>
                </a:solidFill>
                <a:latin typeface="Arial"/>
                <a:cs typeface="Arial"/>
              </a:rPr>
              <a:t>la personne</a:t>
            </a:r>
            <a:endParaRPr sz="4000" dirty="0">
              <a:latin typeface="Arial"/>
              <a:cs typeface="Arial"/>
            </a:endParaRPr>
          </a:p>
        </p:txBody>
      </p:sp>
      <p:grpSp>
        <p:nvGrpSpPr>
          <p:cNvPr id="7" name="Group 6">
            <a:extLst>
              <a:ext uri="{FF2B5EF4-FFF2-40B4-BE49-F238E27FC236}">
                <a16:creationId xmlns:a16="http://schemas.microsoft.com/office/drawing/2014/main" id="{26B71D71-884E-5FCE-23AD-82B358465502}"/>
              </a:ext>
            </a:extLst>
          </p:cNvPr>
          <p:cNvGrpSpPr/>
          <p:nvPr/>
        </p:nvGrpSpPr>
        <p:grpSpPr>
          <a:xfrm>
            <a:off x="0" y="1016508"/>
            <a:ext cx="9144000" cy="3110865"/>
            <a:chOff x="0" y="1016508"/>
            <a:chExt cx="9144000" cy="3110865"/>
          </a:xfrm>
        </p:grpSpPr>
        <p:grpSp>
          <p:nvGrpSpPr>
            <p:cNvPr id="2" name="object 2" descr="Gauche. La loupe se concentre sur le symbole d'une personne en rouge au premier plan et sur un symbole significatif de personnes en arrière-plan blanc. &#10;&#10;Moyen. En utilisant MLM, nous pouvons poser les questions &quot;qui&quot; et &quot;quand&quot;.&#10;&#10;Bien. Niveau 2 : Entre la personne. Personne 1, Personne 2, ... Personne 200. Évaluation 1 à 5. Niveau 1 : Au sein de la personne."/>
            <p:cNvGrpSpPr/>
            <p:nvPr>
              <p:custDataLst>
                <p:tags r:id="rId2"/>
              </p:custDataLst>
            </p:nvPr>
          </p:nvGrpSpPr>
          <p:grpSpPr>
            <a:xfrm>
              <a:off x="0" y="1016508"/>
              <a:ext cx="9144000" cy="3110865"/>
              <a:chOff x="0" y="1016508"/>
              <a:chExt cx="9144000" cy="3110865"/>
            </a:xfrm>
          </p:grpSpPr>
          <p:pic>
            <p:nvPicPr>
              <p:cNvPr id="3" name="object 3"/>
              <p:cNvPicPr/>
              <p:nvPr/>
            </p:nvPicPr>
            <p:blipFill>
              <a:blip r:embed="rId5" cstate="print"/>
              <a:stretch>
                <a:fillRect/>
              </a:stretch>
            </p:blipFill>
            <p:spPr>
              <a:xfrm>
                <a:off x="0" y="1016508"/>
                <a:ext cx="5448299" cy="3110483"/>
              </a:xfrm>
              <a:prstGeom prst="rect">
                <a:avLst/>
              </a:prstGeom>
            </p:spPr>
          </p:pic>
          <p:pic>
            <p:nvPicPr>
              <p:cNvPr id="4" name="object 4"/>
              <p:cNvPicPr/>
              <p:nvPr/>
            </p:nvPicPr>
            <p:blipFill>
              <a:blip r:embed="rId6" cstate="print"/>
              <a:stretch>
                <a:fillRect/>
              </a:stretch>
            </p:blipFill>
            <p:spPr>
              <a:xfrm>
                <a:off x="4067555" y="1266444"/>
                <a:ext cx="5076444" cy="2860547"/>
              </a:xfrm>
              <a:prstGeom prst="rect">
                <a:avLst/>
              </a:prstGeom>
            </p:spPr>
          </p:pic>
        </p:grpSp>
        <p:sp>
          <p:nvSpPr>
            <p:cNvPr id="6" name="Rectangle 5">
              <a:extLst>
                <a:ext uri="{FF2B5EF4-FFF2-40B4-BE49-F238E27FC236}">
                  <a16:creationId xmlns:a16="http://schemas.microsoft.com/office/drawing/2014/main" id="{531D4E6B-74CE-930F-E1AA-4CEB74D038BE}"/>
                </a:ext>
              </a:extLst>
            </p:cNvPr>
            <p:cNvSpPr/>
            <p:nvPr/>
          </p:nvSpPr>
          <p:spPr>
            <a:xfrm>
              <a:off x="4114800" y="1352550"/>
              <a:ext cx="1447800" cy="2774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nous pouvons poser les questions "qui" et "quand"</a:t>
              </a:r>
              <a:endParaRPr lang="en-CA"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273259" y="92180"/>
            <a:ext cx="8316092" cy="508737"/>
          </a:xfrm>
          <a:prstGeom prst="rect">
            <a:avLst/>
          </a:prstGeom>
        </p:spPr>
        <p:txBody>
          <a:bodyPr vert="horz" wrap="square" lIns="0" tIns="107577" rIns="0" bIns="0" rtlCol="0">
            <a:spAutoFit/>
          </a:bodyPr>
          <a:lstStyle/>
          <a:p>
            <a:pPr marL="52069">
              <a:lnSpc>
                <a:spcPct val="100000"/>
              </a:lnSpc>
              <a:spcBef>
                <a:spcPts val="100"/>
              </a:spcBef>
            </a:pPr>
            <a:r>
              <a:rPr sz="2600" dirty="0">
                <a:solidFill>
                  <a:srgbClr val="1F487C"/>
                </a:solidFill>
                <a:latin typeface="Garamond"/>
                <a:cs typeface="Garamond"/>
              </a:rPr>
              <a:t>2.</a:t>
            </a:r>
            <a:r>
              <a:rPr sz="2600" spc="-10" dirty="0">
                <a:solidFill>
                  <a:srgbClr val="1F487C"/>
                </a:solidFill>
                <a:latin typeface="Garamond"/>
                <a:cs typeface="Garamond"/>
              </a:rPr>
              <a:t> </a:t>
            </a:r>
            <a:r>
              <a:rPr sz="2600" dirty="0">
                <a:solidFill>
                  <a:srgbClr val="1F487C"/>
                </a:solidFill>
                <a:latin typeface="Garamond"/>
                <a:cs typeface="Garamond"/>
              </a:rPr>
              <a:t>D</a:t>
            </a:r>
            <a:r>
              <a:rPr lang="fr-CA" sz="2600" dirty="0">
                <a:solidFill>
                  <a:srgbClr val="1F487C"/>
                </a:solidFill>
                <a:latin typeface="Garamond"/>
                <a:cs typeface="Garamond"/>
              </a:rPr>
              <a:t>onnées quotidiennes au moyen d’appareils mobiles</a:t>
            </a:r>
            <a:endParaRPr sz="2600" dirty="0">
              <a:latin typeface="Garamond"/>
              <a:cs typeface="Garamond"/>
            </a:endParaRPr>
          </a:p>
        </p:txBody>
      </p:sp>
      <p:grpSp>
        <p:nvGrpSpPr>
          <p:cNvPr id="8" name="Group 7">
            <a:extLst>
              <a:ext uri="{FF2B5EF4-FFF2-40B4-BE49-F238E27FC236}">
                <a16:creationId xmlns:a16="http://schemas.microsoft.com/office/drawing/2014/main" id="{7CD74026-622E-D018-3642-08E3C1DEC21A}"/>
              </a:ext>
            </a:extLst>
          </p:cNvPr>
          <p:cNvGrpSpPr/>
          <p:nvPr/>
        </p:nvGrpSpPr>
        <p:grpSpPr>
          <a:xfrm>
            <a:off x="0" y="952500"/>
            <a:ext cx="8699753" cy="4012691"/>
            <a:chOff x="0" y="952500"/>
            <a:chExt cx="8699753" cy="4012691"/>
          </a:xfrm>
        </p:grpSpPr>
        <p:grpSp>
          <p:nvGrpSpPr>
            <p:cNvPr id="3" name="object 3" descr="Conception de l'étude. Carte de cartographie régionale de 2015-2017. Population représentative du pourcentage de familles en situation de pauvreté."/>
            <p:cNvGrpSpPr/>
            <p:nvPr>
              <p:custDataLst>
                <p:tags r:id="rId2"/>
              </p:custDataLst>
            </p:nvPr>
          </p:nvGrpSpPr>
          <p:grpSpPr>
            <a:xfrm>
              <a:off x="0" y="952500"/>
              <a:ext cx="8699753" cy="4012691"/>
              <a:chOff x="0" y="952500"/>
              <a:chExt cx="8699753" cy="4012691"/>
            </a:xfrm>
          </p:grpSpPr>
          <p:pic>
            <p:nvPicPr>
              <p:cNvPr id="4" name="object 4"/>
              <p:cNvPicPr/>
              <p:nvPr/>
            </p:nvPicPr>
            <p:blipFill>
              <a:blip r:embed="rId4" cstate="print"/>
              <a:stretch>
                <a:fillRect/>
              </a:stretch>
            </p:blipFill>
            <p:spPr>
              <a:xfrm>
                <a:off x="0" y="952500"/>
                <a:ext cx="7993379" cy="4012691"/>
              </a:xfrm>
              <a:prstGeom prst="rect">
                <a:avLst/>
              </a:prstGeom>
            </p:spPr>
          </p:pic>
          <p:sp>
            <p:nvSpPr>
              <p:cNvPr id="5" name="object 5"/>
              <p:cNvSpPr/>
              <p:nvPr/>
            </p:nvSpPr>
            <p:spPr>
              <a:xfrm>
                <a:off x="3556253" y="953262"/>
                <a:ext cx="5143500" cy="2098675"/>
              </a:xfrm>
              <a:custGeom>
                <a:avLst/>
                <a:gdLst/>
                <a:ahLst/>
                <a:cxnLst/>
                <a:rect l="l" t="t" r="r" b="b"/>
                <a:pathLst>
                  <a:path w="5143500" h="2098675">
                    <a:moveTo>
                      <a:pt x="5143500" y="0"/>
                    </a:moveTo>
                    <a:lnTo>
                      <a:pt x="0" y="0"/>
                    </a:lnTo>
                    <a:lnTo>
                      <a:pt x="0" y="2098548"/>
                    </a:lnTo>
                    <a:lnTo>
                      <a:pt x="5143500" y="2098548"/>
                    </a:lnTo>
                    <a:lnTo>
                      <a:pt x="5143500" y="0"/>
                    </a:lnTo>
                    <a:close/>
                  </a:path>
                </a:pathLst>
              </a:custGeom>
              <a:solidFill>
                <a:srgbClr val="FFFFFF"/>
              </a:solidFill>
            </p:spPr>
            <p:txBody>
              <a:bodyPr wrap="square" lIns="0" tIns="0" rIns="0" bIns="0" rtlCol="0"/>
              <a:lstStyle/>
              <a:p>
                <a:endParaRPr/>
              </a:p>
            </p:txBody>
          </p:sp>
          <p:sp>
            <p:nvSpPr>
              <p:cNvPr id="6" name="object 6"/>
              <p:cNvSpPr/>
              <p:nvPr/>
            </p:nvSpPr>
            <p:spPr>
              <a:xfrm>
                <a:off x="3556253" y="953262"/>
                <a:ext cx="5143500" cy="2098675"/>
              </a:xfrm>
              <a:custGeom>
                <a:avLst/>
                <a:gdLst/>
                <a:ahLst/>
                <a:cxnLst/>
                <a:rect l="l" t="t" r="r" b="b"/>
                <a:pathLst>
                  <a:path w="5143500" h="2098675">
                    <a:moveTo>
                      <a:pt x="0" y="0"/>
                    </a:moveTo>
                    <a:lnTo>
                      <a:pt x="5143500" y="0"/>
                    </a:lnTo>
                    <a:lnTo>
                      <a:pt x="5143500" y="2098548"/>
                    </a:lnTo>
                    <a:lnTo>
                      <a:pt x="0" y="2098548"/>
                    </a:lnTo>
                    <a:lnTo>
                      <a:pt x="0" y="0"/>
                    </a:lnTo>
                    <a:close/>
                  </a:path>
                </a:pathLst>
              </a:custGeom>
              <a:ln w="25908">
                <a:solidFill>
                  <a:srgbClr val="FFFFFF"/>
                </a:solidFill>
              </a:ln>
            </p:spPr>
            <p:txBody>
              <a:bodyPr wrap="square" lIns="0" tIns="0" rIns="0" bIns="0" rtlCol="0"/>
              <a:lstStyle/>
              <a:p>
                <a:endParaRPr/>
              </a:p>
            </p:txBody>
          </p:sp>
        </p:grpSp>
        <p:sp>
          <p:nvSpPr>
            <p:cNvPr id="7" name="Rectangle 6">
              <a:extLst>
                <a:ext uri="{FF2B5EF4-FFF2-40B4-BE49-F238E27FC236}">
                  <a16:creationId xmlns:a16="http://schemas.microsoft.com/office/drawing/2014/main" id="{545128D1-5C5D-C582-0A0F-02BDB2F8EF02}"/>
                </a:ext>
              </a:extLst>
            </p:cNvPr>
            <p:cNvSpPr/>
            <p:nvPr/>
          </p:nvSpPr>
          <p:spPr>
            <a:xfrm>
              <a:off x="609600" y="1047750"/>
              <a:ext cx="358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F77767"/>
                  </a:solidFill>
                  <a:latin typeface="Arial" panose="020B0604020202020204" pitchFamily="34" charset="0"/>
                  <a:cs typeface="Arial" panose="020B0604020202020204" pitchFamily="34" charset="0"/>
                </a:rPr>
                <a:t>Conception de l'étude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descr="Conception de l'étude. Carte de cartographie régionale de 2015-2017. Population représentative du pourcentage de familles en situation de pauvreté. Variable supplémentaire : utilisation quotidienne d'un appareil mobile."/>
          <p:cNvPicPr/>
          <p:nvPr>
            <p:custDataLst>
              <p:tags r:id="rId1"/>
            </p:custDataLst>
          </p:nvPr>
        </p:nvPicPr>
        <p:blipFill>
          <a:blip r:embed="rId4" cstate="print"/>
          <a:stretch>
            <a:fillRect/>
          </a:stretch>
        </p:blipFill>
        <p:spPr>
          <a:xfrm>
            <a:off x="0" y="952500"/>
            <a:ext cx="7993379" cy="4012691"/>
          </a:xfrm>
          <a:prstGeom prst="rect">
            <a:avLst/>
          </a:prstGeom>
        </p:spPr>
      </p:pic>
      <p:sp>
        <p:nvSpPr>
          <p:cNvPr id="2" name="object 2"/>
          <p:cNvSpPr txBox="1">
            <a:spLocks noGrp="1"/>
          </p:cNvSpPr>
          <p:nvPr>
            <p:ph type="title"/>
            <p:custDataLst>
              <p:tags r:id="rId2"/>
            </p:custDataLst>
          </p:nvPr>
        </p:nvSpPr>
        <p:spPr>
          <a:xfrm>
            <a:off x="273259" y="92180"/>
            <a:ext cx="8316092" cy="508737"/>
          </a:xfrm>
          <a:prstGeom prst="rect">
            <a:avLst/>
          </a:prstGeom>
        </p:spPr>
        <p:txBody>
          <a:bodyPr vert="horz" wrap="square" lIns="0" tIns="107577" rIns="0" bIns="0" rtlCol="0">
            <a:spAutoFit/>
          </a:bodyPr>
          <a:lstStyle/>
          <a:p>
            <a:pPr marL="52069">
              <a:lnSpc>
                <a:spcPct val="100000"/>
              </a:lnSpc>
              <a:spcBef>
                <a:spcPts val="100"/>
              </a:spcBef>
            </a:pPr>
            <a:r>
              <a:rPr lang="fr-CA" sz="2600" dirty="0">
                <a:solidFill>
                  <a:srgbClr val="1F487C"/>
                </a:solidFill>
                <a:latin typeface="Garamond"/>
                <a:cs typeface="Garamond"/>
              </a:rPr>
              <a:t>2.</a:t>
            </a:r>
            <a:r>
              <a:rPr lang="fr-CA" sz="2600" spc="-10" dirty="0">
                <a:solidFill>
                  <a:srgbClr val="1F487C"/>
                </a:solidFill>
                <a:latin typeface="Garamond"/>
                <a:cs typeface="Garamond"/>
              </a:rPr>
              <a:t> </a:t>
            </a:r>
            <a:r>
              <a:rPr lang="fr-CA" sz="2600" dirty="0">
                <a:solidFill>
                  <a:srgbClr val="1F487C"/>
                </a:solidFill>
                <a:latin typeface="Garamond"/>
                <a:cs typeface="Garamond"/>
              </a:rPr>
              <a:t>Données quotidiennes au moyen d’appareils mobiles</a:t>
            </a:r>
            <a:endParaRPr lang="it-IT" sz="2600" dirty="0">
              <a:latin typeface="Garamond"/>
              <a:cs typeface="Garamond"/>
            </a:endParaRPr>
          </a:p>
        </p:txBody>
      </p:sp>
      <p:sp>
        <p:nvSpPr>
          <p:cNvPr id="4" name="Rectangle 3">
            <a:extLst>
              <a:ext uri="{FF2B5EF4-FFF2-40B4-BE49-F238E27FC236}">
                <a16:creationId xmlns:a16="http://schemas.microsoft.com/office/drawing/2014/main" id="{3D0DEC21-2859-B575-1494-66CC404C8EF7}"/>
              </a:ext>
            </a:extLst>
          </p:cNvPr>
          <p:cNvSpPr/>
          <p:nvPr/>
        </p:nvSpPr>
        <p:spPr>
          <a:xfrm>
            <a:off x="609600" y="1047750"/>
            <a:ext cx="358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F77767"/>
                </a:solidFill>
                <a:latin typeface="Arial" panose="020B0604020202020204" pitchFamily="34" charset="0"/>
                <a:cs typeface="Arial" panose="020B0604020202020204" pitchFamily="34" charset="0"/>
              </a:rPr>
              <a:t>Conception de l'étude</a:t>
            </a:r>
          </a:p>
        </p:txBody>
      </p:sp>
      <p:grpSp>
        <p:nvGrpSpPr>
          <p:cNvPr id="9" name="Group 8">
            <a:extLst>
              <a:ext uri="{FF2B5EF4-FFF2-40B4-BE49-F238E27FC236}">
                <a16:creationId xmlns:a16="http://schemas.microsoft.com/office/drawing/2014/main" id="{165FCED2-2576-6211-4162-F59CC80FF995}"/>
              </a:ext>
              <a:ext uri="{C183D7F6-B498-43B3-948B-1728B52AA6E4}">
                <adec:decorative xmlns:adec="http://schemas.microsoft.com/office/drawing/2017/decorative" val="1"/>
              </a:ext>
            </a:extLst>
          </p:cNvPr>
          <p:cNvGrpSpPr/>
          <p:nvPr/>
        </p:nvGrpSpPr>
        <p:grpSpPr>
          <a:xfrm>
            <a:off x="4572000" y="1802731"/>
            <a:ext cx="3107617" cy="179054"/>
            <a:chOff x="4572000" y="1802731"/>
            <a:chExt cx="3107617" cy="179054"/>
          </a:xfrm>
        </p:grpSpPr>
        <p:sp>
          <p:nvSpPr>
            <p:cNvPr id="5" name="Rectangle 4">
              <a:extLst>
                <a:ext uri="{FF2B5EF4-FFF2-40B4-BE49-F238E27FC236}">
                  <a16:creationId xmlns:a16="http://schemas.microsoft.com/office/drawing/2014/main" id="{25563B02-562E-9131-8403-FCE32C0BCEE8}"/>
                </a:ext>
              </a:extLst>
            </p:cNvPr>
            <p:cNvSpPr/>
            <p:nvPr/>
          </p:nvSpPr>
          <p:spPr>
            <a:xfrm>
              <a:off x="5426783" y="1802731"/>
              <a:ext cx="593017" cy="179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14</a:t>
              </a:r>
            </a:p>
          </p:txBody>
        </p:sp>
        <p:sp>
          <p:nvSpPr>
            <p:cNvPr id="6" name="Rectangle 5">
              <a:extLst>
                <a:ext uri="{FF2B5EF4-FFF2-40B4-BE49-F238E27FC236}">
                  <a16:creationId xmlns:a16="http://schemas.microsoft.com/office/drawing/2014/main" id="{1CF482B0-04E6-22A8-4610-D49EF226DA12}"/>
                </a:ext>
              </a:extLst>
            </p:cNvPr>
            <p:cNvSpPr/>
            <p:nvPr/>
          </p:nvSpPr>
          <p:spPr>
            <a:xfrm>
              <a:off x="7086600" y="1802731"/>
              <a:ext cx="593017" cy="179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14</a:t>
              </a:r>
            </a:p>
          </p:txBody>
        </p:sp>
        <p:sp>
          <p:nvSpPr>
            <p:cNvPr id="7" name="Rectangle 6">
              <a:extLst>
                <a:ext uri="{FF2B5EF4-FFF2-40B4-BE49-F238E27FC236}">
                  <a16:creationId xmlns:a16="http://schemas.microsoft.com/office/drawing/2014/main" id="{F88582FB-FEDE-525F-7F39-A94544C22E98}"/>
                </a:ext>
              </a:extLst>
            </p:cNvPr>
            <p:cNvSpPr/>
            <p:nvPr/>
          </p:nvSpPr>
          <p:spPr>
            <a:xfrm>
              <a:off x="6256691" y="1802731"/>
              <a:ext cx="593017" cy="179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a:t>
              </a:r>
            </a:p>
          </p:txBody>
        </p:sp>
        <p:sp>
          <p:nvSpPr>
            <p:cNvPr id="8" name="Rectangle 7">
              <a:extLst>
                <a:ext uri="{FF2B5EF4-FFF2-40B4-BE49-F238E27FC236}">
                  <a16:creationId xmlns:a16="http://schemas.microsoft.com/office/drawing/2014/main" id="{59AA33A7-3A93-CBF6-3E13-9A5F6B5812C1}"/>
                </a:ext>
              </a:extLst>
            </p:cNvPr>
            <p:cNvSpPr/>
            <p:nvPr/>
          </p:nvSpPr>
          <p:spPr>
            <a:xfrm>
              <a:off x="4572000" y="1802731"/>
              <a:ext cx="593017" cy="179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273259" y="92180"/>
            <a:ext cx="8316092" cy="508737"/>
          </a:xfrm>
          <a:prstGeom prst="rect">
            <a:avLst/>
          </a:prstGeom>
        </p:spPr>
        <p:txBody>
          <a:bodyPr vert="horz" wrap="square" lIns="0" tIns="107577" rIns="0" bIns="0" rtlCol="0">
            <a:spAutoFit/>
          </a:bodyPr>
          <a:lstStyle/>
          <a:p>
            <a:pPr marL="52069">
              <a:lnSpc>
                <a:spcPct val="100000"/>
              </a:lnSpc>
              <a:spcBef>
                <a:spcPts val="100"/>
              </a:spcBef>
            </a:pPr>
            <a:r>
              <a:rPr lang="fr-CA" sz="2600" dirty="0">
                <a:solidFill>
                  <a:srgbClr val="1F487C"/>
                </a:solidFill>
                <a:latin typeface="Garamond"/>
                <a:cs typeface="Garamond"/>
              </a:rPr>
              <a:t>2.</a:t>
            </a:r>
            <a:r>
              <a:rPr lang="fr-CA" sz="2600" spc="-10" dirty="0">
                <a:solidFill>
                  <a:srgbClr val="1F487C"/>
                </a:solidFill>
                <a:latin typeface="Garamond"/>
                <a:cs typeface="Garamond"/>
              </a:rPr>
              <a:t> </a:t>
            </a:r>
            <a:r>
              <a:rPr lang="fr-CA" sz="2600" dirty="0">
                <a:solidFill>
                  <a:srgbClr val="1F487C"/>
                </a:solidFill>
                <a:latin typeface="Garamond"/>
                <a:cs typeface="Garamond"/>
              </a:rPr>
              <a:t>Données quotidiennes au moyen d’appareils mobiles</a:t>
            </a:r>
            <a:endParaRPr sz="2600" dirty="0">
              <a:latin typeface="Garamond"/>
              <a:cs typeface="Garamond"/>
            </a:endParaRPr>
          </a:p>
        </p:txBody>
      </p:sp>
      <p:grpSp>
        <p:nvGrpSpPr>
          <p:cNvPr id="3" name="object 3" descr="Conception de l'étude et utilisation quotidienne des appareils mobiles."/>
          <p:cNvGrpSpPr/>
          <p:nvPr>
            <p:custDataLst>
              <p:tags r:id="rId2"/>
            </p:custDataLst>
          </p:nvPr>
        </p:nvGrpSpPr>
        <p:grpSpPr>
          <a:xfrm>
            <a:off x="0" y="952500"/>
            <a:ext cx="9144000" cy="4191000"/>
            <a:chOff x="0" y="952500"/>
            <a:chExt cx="9144000" cy="4191000"/>
          </a:xfrm>
        </p:grpSpPr>
        <p:pic>
          <p:nvPicPr>
            <p:cNvPr id="4" name="object 4"/>
            <p:cNvPicPr/>
            <p:nvPr/>
          </p:nvPicPr>
          <p:blipFill>
            <a:blip r:embed="rId8" cstate="print"/>
            <a:stretch>
              <a:fillRect/>
            </a:stretch>
          </p:blipFill>
          <p:spPr>
            <a:xfrm>
              <a:off x="0" y="952500"/>
              <a:ext cx="7993379" cy="4012691"/>
            </a:xfrm>
            <a:prstGeom prst="rect">
              <a:avLst/>
            </a:prstGeom>
          </p:spPr>
        </p:pic>
        <p:sp>
          <p:nvSpPr>
            <p:cNvPr id="5" name="object 5"/>
            <p:cNvSpPr/>
            <p:nvPr/>
          </p:nvSpPr>
          <p:spPr>
            <a:xfrm>
              <a:off x="334518" y="3196589"/>
              <a:ext cx="8809990" cy="1946910"/>
            </a:xfrm>
            <a:custGeom>
              <a:avLst/>
              <a:gdLst/>
              <a:ahLst/>
              <a:cxnLst/>
              <a:rect l="l" t="t" r="r" b="b"/>
              <a:pathLst>
                <a:path w="8809990" h="1946910">
                  <a:moveTo>
                    <a:pt x="8809482" y="0"/>
                  </a:moveTo>
                  <a:lnTo>
                    <a:pt x="0" y="0"/>
                  </a:lnTo>
                  <a:lnTo>
                    <a:pt x="0" y="1946910"/>
                  </a:lnTo>
                  <a:lnTo>
                    <a:pt x="8809482" y="1946910"/>
                  </a:lnTo>
                  <a:lnTo>
                    <a:pt x="8809482" y="0"/>
                  </a:lnTo>
                  <a:close/>
                </a:path>
              </a:pathLst>
            </a:custGeom>
            <a:solidFill>
              <a:srgbClr val="FFFFFF"/>
            </a:solidFill>
          </p:spPr>
          <p:txBody>
            <a:bodyPr wrap="square" lIns="0" tIns="0" rIns="0" bIns="0" rtlCol="0"/>
            <a:lstStyle/>
            <a:p>
              <a:endParaRPr/>
            </a:p>
          </p:txBody>
        </p:sp>
        <p:sp>
          <p:nvSpPr>
            <p:cNvPr id="6" name="object 6"/>
            <p:cNvSpPr/>
            <p:nvPr/>
          </p:nvSpPr>
          <p:spPr>
            <a:xfrm>
              <a:off x="334518" y="3183635"/>
              <a:ext cx="8809990" cy="26034"/>
            </a:xfrm>
            <a:custGeom>
              <a:avLst/>
              <a:gdLst/>
              <a:ahLst/>
              <a:cxnLst/>
              <a:rect l="l" t="t" r="r" b="b"/>
              <a:pathLst>
                <a:path w="8809990" h="26035">
                  <a:moveTo>
                    <a:pt x="0" y="25908"/>
                  </a:moveTo>
                  <a:lnTo>
                    <a:pt x="8809482" y="25908"/>
                  </a:lnTo>
                  <a:lnTo>
                    <a:pt x="8809482" y="0"/>
                  </a:lnTo>
                  <a:lnTo>
                    <a:pt x="0" y="0"/>
                  </a:lnTo>
                  <a:lnTo>
                    <a:pt x="0" y="25908"/>
                  </a:lnTo>
                  <a:close/>
                </a:path>
              </a:pathLst>
            </a:custGeom>
            <a:solidFill>
              <a:srgbClr val="FFFFFF"/>
            </a:solidFill>
          </p:spPr>
          <p:txBody>
            <a:bodyPr wrap="square" lIns="0" tIns="0" rIns="0" bIns="0" rtlCol="0"/>
            <a:lstStyle/>
            <a:p>
              <a:endParaRPr/>
            </a:p>
          </p:txBody>
        </p:sp>
        <p:sp>
          <p:nvSpPr>
            <p:cNvPr id="7" name="object 7"/>
            <p:cNvSpPr/>
            <p:nvPr/>
          </p:nvSpPr>
          <p:spPr>
            <a:xfrm>
              <a:off x="334518" y="3196589"/>
              <a:ext cx="0" cy="1946910"/>
            </a:xfrm>
            <a:custGeom>
              <a:avLst/>
              <a:gdLst/>
              <a:ahLst/>
              <a:cxnLst/>
              <a:rect l="l" t="t" r="r" b="b"/>
              <a:pathLst>
                <a:path h="1946910">
                  <a:moveTo>
                    <a:pt x="0" y="1946910"/>
                  </a:moveTo>
                  <a:lnTo>
                    <a:pt x="0" y="0"/>
                  </a:lnTo>
                </a:path>
              </a:pathLst>
            </a:custGeom>
            <a:ln w="25908">
              <a:solidFill>
                <a:srgbClr val="FFFFFF"/>
              </a:solidFill>
            </a:ln>
          </p:spPr>
          <p:txBody>
            <a:bodyPr wrap="square" lIns="0" tIns="0" rIns="0" bIns="0" rtlCol="0"/>
            <a:lstStyle/>
            <a:p>
              <a:endParaRPr/>
            </a:p>
          </p:txBody>
        </p:sp>
        <p:sp>
          <p:nvSpPr>
            <p:cNvPr id="8" name="object 8"/>
            <p:cNvSpPr/>
            <p:nvPr/>
          </p:nvSpPr>
          <p:spPr>
            <a:xfrm>
              <a:off x="6683502" y="2949701"/>
              <a:ext cx="966469" cy="247015"/>
            </a:xfrm>
            <a:custGeom>
              <a:avLst/>
              <a:gdLst/>
              <a:ahLst/>
              <a:cxnLst/>
              <a:rect l="l" t="t" r="r" b="b"/>
              <a:pathLst>
                <a:path w="966470" h="247014">
                  <a:moveTo>
                    <a:pt x="966216" y="0"/>
                  </a:moveTo>
                  <a:lnTo>
                    <a:pt x="0" y="0"/>
                  </a:lnTo>
                  <a:lnTo>
                    <a:pt x="0" y="246887"/>
                  </a:lnTo>
                  <a:lnTo>
                    <a:pt x="966216" y="246887"/>
                  </a:lnTo>
                  <a:lnTo>
                    <a:pt x="966216" y="0"/>
                  </a:lnTo>
                  <a:close/>
                </a:path>
              </a:pathLst>
            </a:custGeom>
            <a:solidFill>
              <a:srgbClr val="FFFFFF"/>
            </a:solidFill>
          </p:spPr>
          <p:txBody>
            <a:bodyPr wrap="square" lIns="0" tIns="0" rIns="0" bIns="0" rtlCol="0"/>
            <a:lstStyle/>
            <a:p>
              <a:endParaRPr/>
            </a:p>
          </p:txBody>
        </p:sp>
        <p:sp>
          <p:nvSpPr>
            <p:cNvPr id="9" name="object 9"/>
            <p:cNvSpPr/>
            <p:nvPr/>
          </p:nvSpPr>
          <p:spPr>
            <a:xfrm>
              <a:off x="6683502" y="2949701"/>
              <a:ext cx="966469" cy="247015"/>
            </a:xfrm>
            <a:custGeom>
              <a:avLst/>
              <a:gdLst/>
              <a:ahLst/>
              <a:cxnLst/>
              <a:rect l="l" t="t" r="r" b="b"/>
              <a:pathLst>
                <a:path w="966470" h="247014">
                  <a:moveTo>
                    <a:pt x="0" y="0"/>
                  </a:moveTo>
                  <a:lnTo>
                    <a:pt x="966216" y="0"/>
                  </a:lnTo>
                  <a:lnTo>
                    <a:pt x="966216" y="246887"/>
                  </a:lnTo>
                  <a:lnTo>
                    <a:pt x="0" y="246887"/>
                  </a:lnTo>
                  <a:lnTo>
                    <a:pt x="0" y="0"/>
                  </a:lnTo>
                  <a:close/>
                </a:path>
              </a:pathLst>
            </a:custGeom>
            <a:ln w="25908">
              <a:solidFill>
                <a:srgbClr val="FFFFFF"/>
              </a:solidFill>
            </a:ln>
          </p:spPr>
          <p:txBody>
            <a:bodyPr wrap="square" lIns="0" tIns="0" rIns="0" bIns="0" rtlCol="0"/>
            <a:lstStyle/>
            <a:p>
              <a:endParaRPr/>
            </a:p>
          </p:txBody>
        </p:sp>
      </p:grpSp>
      <p:sp>
        <p:nvSpPr>
          <p:cNvPr id="10" name="object 10"/>
          <p:cNvSpPr txBox="1"/>
          <p:nvPr>
            <p:custDataLst>
              <p:tags r:id="rId3"/>
            </p:custDataLst>
          </p:nvPr>
        </p:nvSpPr>
        <p:spPr>
          <a:xfrm>
            <a:off x="6676563" y="2649129"/>
            <a:ext cx="1529080" cy="756920"/>
          </a:xfrm>
          <a:prstGeom prst="rect">
            <a:avLst/>
          </a:prstGeom>
        </p:spPr>
        <p:txBody>
          <a:bodyPr vert="horz" wrap="square" lIns="0" tIns="12700" rIns="0" bIns="0" rtlCol="0">
            <a:spAutoFit/>
          </a:bodyPr>
          <a:lstStyle/>
          <a:p>
            <a:pPr marL="83820">
              <a:lnSpc>
                <a:spcPct val="100000"/>
              </a:lnSpc>
              <a:spcBef>
                <a:spcPts val="100"/>
              </a:spcBef>
            </a:pPr>
            <a:r>
              <a:rPr sz="2400" b="1" dirty="0">
                <a:solidFill>
                  <a:srgbClr val="FF0000"/>
                </a:solidFill>
                <a:latin typeface="Garamond"/>
                <a:cs typeface="Garamond"/>
              </a:rPr>
              <a:t>N =</a:t>
            </a:r>
            <a:r>
              <a:rPr sz="2400" b="1" spc="-5" dirty="0">
                <a:solidFill>
                  <a:srgbClr val="FF0000"/>
                </a:solidFill>
                <a:latin typeface="Garamond"/>
                <a:cs typeface="Garamond"/>
              </a:rPr>
              <a:t> </a:t>
            </a:r>
            <a:r>
              <a:rPr sz="2400" b="1" spc="-10" dirty="0">
                <a:solidFill>
                  <a:srgbClr val="FF0000"/>
                </a:solidFill>
                <a:latin typeface="Garamond"/>
                <a:cs typeface="Garamond"/>
              </a:rPr>
              <a:t>13</a:t>
            </a:r>
            <a:r>
              <a:rPr lang="fr-CA" sz="2400" b="1" spc="-10" dirty="0">
                <a:solidFill>
                  <a:srgbClr val="FF0000"/>
                </a:solidFill>
                <a:latin typeface="Garamond"/>
                <a:cs typeface="Garamond"/>
              </a:rPr>
              <a:t> </a:t>
            </a:r>
            <a:r>
              <a:rPr sz="2400" b="1" spc="-10" dirty="0">
                <a:solidFill>
                  <a:srgbClr val="FF0000"/>
                </a:solidFill>
                <a:latin typeface="Garamond"/>
                <a:cs typeface="Garamond"/>
              </a:rPr>
              <a:t>017</a:t>
            </a:r>
            <a:endParaRPr sz="2400" dirty="0">
              <a:latin typeface="Garamond"/>
              <a:cs typeface="Garamond"/>
            </a:endParaRPr>
          </a:p>
          <a:p>
            <a:pPr marL="12700">
              <a:lnSpc>
                <a:spcPct val="100000"/>
              </a:lnSpc>
            </a:pPr>
            <a:r>
              <a:rPr sz="2400" spc="-10" dirty="0">
                <a:solidFill>
                  <a:srgbClr val="FF0000"/>
                </a:solidFill>
                <a:latin typeface="Garamond"/>
                <a:cs typeface="Garamond"/>
              </a:rPr>
              <a:t>observations</a:t>
            </a:r>
            <a:endParaRPr sz="2400" dirty="0">
              <a:latin typeface="Garamond"/>
              <a:cs typeface="Garamond"/>
            </a:endParaRPr>
          </a:p>
        </p:txBody>
      </p:sp>
      <p:sp>
        <p:nvSpPr>
          <p:cNvPr id="11" name="object 11"/>
          <p:cNvSpPr txBox="1"/>
          <p:nvPr>
            <p:custDataLst>
              <p:tags r:id="rId4"/>
            </p:custDataLst>
          </p:nvPr>
        </p:nvSpPr>
        <p:spPr>
          <a:xfrm>
            <a:off x="6728378" y="3380649"/>
            <a:ext cx="1599519"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Garamond"/>
                <a:cs typeface="Garamond"/>
              </a:rPr>
              <a:t>(5</a:t>
            </a:r>
            <a:r>
              <a:rPr lang="fr-CA" sz="2400" dirty="0">
                <a:solidFill>
                  <a:srgbClr val="FF0000"/>
                </a:solidFill>
                <a:latin typeface="Garamond"/>
                <a:cs typeface="Garamond"/>
              </a:rPr>
              <a:t> </a:t>
            </a:r>
            <a:r>
              <a:rPr sz="2400" dirty="0">
                <a:solidFill>
                  <a:srgbClr val="FF0000"/>
                </a:solidFill>
                <a:latin typeface="Garamond"/>
                <a:cs typeface="Garamond"/>
              </a:rPr>
              <a:t>270</a:t>
            </a:r>
            <a:r>
              <a:rPr sz="2400" spc="-15" dirty="0">
                <a:solidFill>
                  <a:srgbClr val="FF0000"/>
                </a:solidFill>
                <a:latin typeface="Garamond"/>
                <a:cs typeface="Garamond"/>
              </a:rPr>
              <a:t> </a:t>
            </a:r>
            <a:r>
              <a:rPr lang="fr-CA" sz="2400" spc="-20" dirty="0">
                <a:solidFill>
                  <a:srgbClr val="FF0000"/>
                </a:solidFill>
                <a:latin typeface="Garamond"/>
                <a:cs typeface="Garamond"/>
              </a:rPr>
              <a:t>jours</a:t>
            </a:r>
            <a:r>
              <a:rPr sz="2400" spc="-20" dirty="0">
                <a:solidFill>
                  <a:srgbClr val="FF0000"/>
                </a:solidFill>
                <a:latin typeface="Garamond"/>
                <a:cs typeface="Garamond"/>
              </a:rPr>
              <a:t>)</a:t>
            </a:r>
            <a:endParaRPr sz="2400" dirty="0">
              <a:latin typeface="Garamond"/>
              <a:cs typeface="Garamond"/>
            </a:endParaRPr>
          </a:p>
        </p:txBody>
      </p:sp>
      <p:sp>
        <p:nvSpPr>
          <p:cNvPr id="12" name="object 12"/>
          <p:cNvSpPr txBox="1"/>
          <p:nvPr>
            <p:custDataLst>
              <p:tags r:id="rId5"/>
            </p:custDataLst>
          </p:nvPr>
        </p:nvSpPr>
        <p:spPr>
          <a:xfrm>
            <a:off x="925235" y="3561209"/>
            <a:ext cx="4986532" cy="1236877"/>
          </a:xfrm>
          <a:prstGeom prst="rect">
            <a:avLst/>
          </a:prstGeom>
        </p:spPr>
        <p:txBody>
          <a:bodyPr vert="horz" wrap="square" lIns="0" tIns="43815" rIns="0" bIns="0" rtlCol="0">
            <a:spAutoFit/>
          </a:bodyPr>
          <a:lstStyle/>
          <a:p>
            <a:pPr marL="12700" marR="5080" indent="-635">
              <a:lnSpc>
                <a:spcPts val="3120"/>
              </a:lnSpc>
              <a:spcBef>
                <a:spcPts val="345"/>
              </a:spcBef>
            </a:pPr>
            <a:r>
              <a:rPr lang="fr-CA" sz="2750" b="1" i="1" u="sng" spc="-100" dirty="0">
                <a:solidFill>
                  <a:srgbClr val="1F487C"/>
                </a:solidFill>
                <a:uFill>
                  <a:solidFill>
                    <a:srgbClr val="1F487C"/>
                  </a:solidFill>
                </a:uFill>
                <a:latin typeface="Garamond"/>
                <a:cs typeface="Garamond"/>
              </a:rPr>
              <a:t>Pas de liens </a:t>
            </a:r>
            <a:r>
              <a:rPr lang="fr-CA" sz="2750" b="1" i="1" spc="-100" dirty="0">
                <a:solidFill>
                  <a:srgbClr val="1F487C"/>
                </a:solidFill>
                <a:uFill>
                  <a:solidFill>
                    <a:srgbClr val="1F487C"/>
                  </a:solidFill>
                </a:uFill>
                <a:latin typeface="Garamond"/>
                <a:cs typeface="Garamond"/>
              </a:rPr>
              <a:t>entre l’utilisation des technologies numériques et la santé mentale au quotidien</a:t>
            </a:r>
            <a:endParaRPr sz="2600" dirty="0">
              <a:latin typeface="Garamond"/>
              <a:cs typeface="Garamond"/>
            </a:endParaRPr>
          </a:p>
        </p:txBody>
      </p:sp>
      <p:sp>
        <p:nvSpPr>
          <p:cNvPr id="13" name="object 13"/>
          <p:cNvSpPr txBox="1"/>
          <p:nvPr>
            <p:custDataLst>
              <p:tags r:id="rId6"/>
            </p:custDataLst>
          </p:nvPr>
        </p:nvSpPr>
        <p:spPr>
          <a:xfrm>
            <a:off x="6248951" y="4270626"/>
            <a:ext cx="2306955" cy="843821"/>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Garamond"/>
                <a:cs typeface="Garamond"/>
              </a:rPr>
              <a:t>Jensen,</a:t>
            </a:r>
            <a:r>
              <a:rPr sz="1800" spc="-35" dirty="0">
                <a:latin typeface="Garamond"/>
                <a:cs typeface="Garamond"/>
              </a:rPr>
              <a:t> </a:t>
            </a:r>
            <a:r>
              <a:rPr sz="1800" dirty="0">
                <a:latin typeface="Garamond"/>
                <a:cs typeface="Garamond"/>
              </a:rPr>
              <a:t>Odgers</a:t>
            </a:r>
            <a:r>
              <a:rPr sz="1800" spc="-10" dirty="0">
                <a:latin typeface="Garamond"/>
                <a:cs typeface="Garamond"/>
              </a:rPr>
              <a:t> </a:t>
            </a:r>
            <a:r>
              <a:rPr sz="1800" dirty="0">
                <a:latin typeface="Garamond"/>
                <a:cs typeface="Garamond"/>
              </a:rPr>
              <a:t>et</a:t>
            </a:r>
            <a:r>
              <a:rPr sz="1800" spc="-20" dirty="0">
                <a:latin typeface="Garamond"/>
                <a:cs typeface="Garamond"/>
              </a:rPr>
              <a:t> </a:t>
            </a:r>
            <a:r>
              <a:rPr lang="fr-CA" sz="1800" spc="-25" dirty="0">
                <a:latin typeface="Garamond"/>
                <a:cs typeface="Garamond"/>
              </a:rPr>
              <a:t>coll.</a:t>
            </a:r>
            <a:r>
              <a:rPr sz="1800" spc="-25" dirty="0">
                <a:latin typeface="Garamond"/>
                <a:cs typeface="Garamond"/>
              </a:rPr>
              <a:t> </a:t>
            </a:r>
            <a:r>
              <a:rPr sz="1800" dirty="0">
                <a:latin typeface="Garamond"/>
                <a:cs typeface="Garamond"/>
              </a:rPr>
              <a:t>(2019)</a:t>
            </a:r>
            <a:r>
              <a:rPr lang="fr-CA" sz="1800" dirty="0">
                <a:latin typeface="Garamond"/>
                <a:cs typeface="Garamond"/>
              </a:rPr>
              <a:t>,</a:t>
            </a:r>
            <a:r>
              <a:rPr sz="1800" spc="5" dirty="0">
                <a:latin typeface="Garamond"/>
                <a:cs typeface="Garamond"/>
              </a:rPr>
              <a:t> </a:t>
            </a:r>
            <a:r>
              <a:rPr sz="1800" i="1" dirty="0">
                <a:latin typeface="Garamond"/>
                <a:cs typeface="Garamond"/>
              </a:rPr>
              <a:t>Clinical</a:t>
            </a:r>
            <a:r>
              <a:rPr sz="1800" i="1" spc="10" dirty="0">
                <a:latin typeface="Garamond"/>
                <a:cs typeface="Garamond"/>
              </a:rPr>
              <a:t> </a:t>
            </a:r>
            <a:r>
              <a:rPr sz="1800" i="1" dirty="0">
                <a:latin typeface="Garamond"/>
                <a:cs typeface="Garamond"/>
              </a:rPr>
              <a:t>Psych</a:t>
            </a:r>
            <a:r>
              <a:rPr lang="fr-CA" sz="1800" i="1" dirty="0" err="1">
                <a:latin typeface="Garamond"/>
                <a:cs typeface="Garamond"/>
              </a:rPr>
              <a:t>ological</a:t>
            </a:r>
            <a:r>
              <a:rPr sz="1800" i="1" spc="-30" dirty="0">
                <a:latin typeface="Garamond"/>
                <a:cs typeface="Garamond"/>
              </a:rPr>
              <a:t> </a:t>
            </a:r>
            <a:r>
              <a:rPr sz="1800" i="1" spc="-10" dirty="0">
                <a:latin typeface="Garamond"/>
                <a:cs typeface="Garamond"/>
              </a:rPr>
              <a:t>Science</a:t>
            </a:r>
            <a:endParaRPr sz="1800" dirty="0">
              <a:latin typeface="Garamond"/>
              <a:cs typeface="Garamond"/>
            </a:endParaRPr>
          </a:p>
        </p:txBody>
      </p:sp>
      <p:sp>
        <p:nvSpPr>
          <p:cNvPr id="14" name="Rectangle 13">
            <a:extLst>
              <a:ext uri="{FF2B5EF4-FFF2-40B4-BE49-F238E27FC236}">
                <a16:creationId xmlns:a16="http://schemas.microsoft.com/office/drawing/2014/main" id="{9B7171B6-F99F-96FD-05AF-AF350B38AE22}"/>
              </a:ext>
            </a:extLst>
          </p:cNvPr>
          <p:cNvSpPr/>
          <p:nvPr/>
        </p:nvSpPr>
        <p:spPr>
          <a:xfrm>
            <a:off x="609600" y="1047750"/>
            <a:ext cx="358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F77767"/>
                </a:solidFill>
                <a:latin typeface="Arial" panose="020B0604020202020204" pitchFamily="34" charset="0"/>
                <a:cs typeface="Arial" panose="020B0604020202020204" pitchFamily="34" charset="0"/>
              </a:rPr>
              <a:t>Conception de l'étude</a:t>
            </a:r>
          </a:p>
        </p:txBody>
      </p:sp>
      <p:grpSp>
        <p:nvGrpSpPr>
          <p:cNvPr id="21" name="Group 20">
            <a:extLst>
              <a:ext uri="{FF2B5EF4-FFF2-40B4-BE49-F238E27FC236}">
                <a16:creationId xmlns:a16="http://schemas.microsoft.com/office/drawing/2014/main" id="{2F0DDDCC-DFCC-F107-F475-908D7235C52E}"/>
              </a:ext>
              <a:ext uri="{C183D7F6-B498-43B3-948B-1728B52AA6E4}">
                <adec:decorative xmlns:adec="http://schemas.microsoft.com/office/drawing/2017/decorative" val="1"/>
              </a:ext>
            </a:extLst>
          </p:cNvPr>
          <p:cNvGrpSpPr/>
          <p:nvPr/>
        </p:nvGrpSpPr>
        <p:grpSpPr>
          <a:xfrm>
            <a:off x="4601936" y="1802731"/>
            <a:ext cx="3094264" cy="186073"/>
            <a:chOff x="4601936" y="1802731"/>
            <a:chExt cx="3094264" cy="186073"/>
          </a:xfrm>
        </p:grpSpPr>
        <p:sp>
          <p:nvSpPr>
            <p:cNvPr id="16" name="Rectangle 15">
              <a:extLst>
                <a:ext uri="{FF2B5EF4-FFF2-40B4-BE49-F238E27FC236}">
                  <a16:creationId xmlns:a16="http://schemas.microsoft.com/office/drawing/2014/main" id="{E739C51D-EF35-9E9B-F689-43F31C32F10E}"/>
                </a:ext>
              </a:extLst>
            </p:cNvPr>
            <p:cNvSpPr/>
            <p:nvPr/>
          </p:nvSpPr>
          <p:spPr>
            <a:xfrm>
              <a:off x="4601936" y="1809750"/>
              <a:ext cx="498565" cy="17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a:t>
              </a:r>
            </a:p>
          </p:txBody>
        </p:sp>
        <p:sp>
          <p:nvSpPr>
            <p:cNvPr id="17" name="Rectangle 16">
              <a:extLst>
                <a:ext uri="{FF2B5EF4-FFF2-40B4-BE49-F238E27FC236}">
                  <a16:creationId xmlns:a16="http://schemas.microsoft.com/office/drawing/2014/main" id="{0FE595C0-6AB8-1DB1-9D78-6A658F050768}"/>
                </a:ext>
              </a:extLst>
            </p:cNvPr>
            <p:cNvSpPr/>
            <p:nvPr/>
          </p:nvSpPr>
          <p:spPr>
            <a:xfrm>
              <a:off x="5426783" y="1802731"/>
              <a:ext cx="593017" cy="179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14</a:t>
              </a:r>
            </a:p>
          </p:txBody>
        </p:sp>
        <p:sp>
          <p:nvSpPr>
            <p:cNvPr id="18" name="Rectangle 17">
              <a:extLst>
                <a:ext uri="{FF2B5EF4-FFF2-40B4-BE49-F238E27FC236}">
                  <a16:creationId xmlns:a16="http://schemas.microsoft.com/office/drawing/2014/main" id="{FE150999-CFAA-A37F-46F2-7F8188141FAB}"/>
                </a:ext>
              </a:extLst>
            </p:cNvPr>
            <p:cNvSpPr/>
            <p:nvPr/>
          </p:nvSpPr>
          <p:spPr>
            <a:xfrm>
              <a:off x="7103183" y="1809750"/>
              <a:ext cx="593017" cy="179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14</a:t>
              </a:r>
            </a:p>
          </p:txBody>
        </p:sp>
        <p:sp>
          <p:nvSpPr>
            <p:cNvPr id="19" name="Rectangle 18">
              <a:extLst>
                <a:ext uri="{FF2B5EF4-FFF2-40B4-BE49-F238E27FC236}">
                  <a16:creationId xmlns:a16="http://schemas.microsoft.com/office/drawing/2014/main" id="{06971940-2DF0-5F74-B1B3-AAB011A145DF}"/>
                </a:ext>
              </a:extLst>
            </p:cNvPr>
            <p:cNvSpPr/>
            <p:nvPr/>
          </p:nvSpPr>
          <p:spPr>
            <a:xfrm>
              <a:off x="6248951" y="1809750"/>
              <a:ext cx="593017" cy="179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800" dirty="0">
                  <a:ln>
                    <a:solidFill>
                      <a:sysClr val="windowText" lastClr="000000"/>
                    </a:solidFill>
                  </a:ln>
                  <a:solidFill>
                    <a:srgbClr val="213A57"/>
                  </a:solidFill>
                  <a:latin typeface="Arial" panose="020B0604020202020204" pitchFamily="34" charset="0"/>
                  <a:cs typeface="Arial" panose="020B0604020202020204" pitchFamily="34" charset="0"/>
                </a:rPr>
                <a:t>Jour 1</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custDataLst>
              <p:tags r:id="rId1"/>
            </p:custDataLst>
          </p:nvPr>
        </p:nvSpPr>
        <p:spPr>
          <a:xfrm>
            <a:off x="273259" y="92180"/>
            <a:ext cx="8316092" cy="1704543"/>
          </a:xfrm>
          <a:prstGeom prst="rect">
            <a:avLst/>
          </a:prstGeom>
        </p:spPr>
        <p:txBody>
          <a:bodyPr vert="horz" wrap="square" lIns="0" tIns="240258" rIns="0" bIns="0" rtlCol="0">
            <a:spAutoFit/>
          </a:bodyPr>
          <a:lstStyle/>
          <a:p>
            <a:pPr marL="106680" marR="5080" indent="-635">
              <a:lnSpc>
                <a:spcPts val="3840"/>
              </a:lnSpc>
              <a:spcBef>
                <a:spcPts val="375"/>
              </a:spcBef>
            </a:pPr>
            <a:r>
              <a:rPr lang="fr-CA" sz="3000" i="1" spc="-55" dirty="0">
                <a:solidFill>
                  <a:srgbClr val="1F487C"/>
                </a:solidFill>
                <a:latin typeface="Garamond"/>
                <a:cs typeface="Garamond"/>
              </a:rPr>
              <a:t>Seul lien </a:t>
            </a:r>
            <a:r>
              <a:rPr sz="3000" i="1" spc="-35" dirty="0">
                <a:solidFill>
                  <a:srgbClr val="1F487C"/>
                </a:solidFill>
                <a:latin typeface="Garamond"/>
                <a:cs typeface="Garamond"/>
              </a:rPr>
              <a:t>:</a:t>
            </a:r>
            <a:r>
              <a:rPr sz="3000" i="1" spc="-15" dirty="0">
                <a:solidFill>
                  <a:srgbClr val="1F487C"/>
                </a:solidFill>
                <a:latin typeface="Garamond"/>
                <a:cs typeface="Garamond"/>
              </a:rPr>
              <a:t> </a:t>
            </a:r>
            <a:r>
              <a:rPr lang="fr-CA" sz="3000" spc="-15" dirty="0">
                <a:solidFill>
                  <a:srgbClr val="1F487C"/>
                </a:solidFill>
                <a:latin typeface="Garamond"/>
                <a:cs typeface="Garamond"/>
              </a:rPr>
              <a:t>les </a:t>
            </a:r>
            <a:r>
              <a:rPr lang="fr-CA" sz="3000" spc="-15" dirty="0" err="1">
                <a:solidFill>
                  <a:srgbClr val="1F487C"/>
                </a:solidFill>
                <a:latin typeface="Garamond"/>
                <a:cs typeface="Garamond"/>
              </a:rPr>
              <a:t>adolescent·es</a:t>
            </a:r>
            <a:r>
              <a:rPr lang="fr-CA" sz="3000" spc="-15" dirty="0">
                <a:solidFill>
                  <a:srgbClr val="1F487C"/>
                </a:solidFill>
                <a:latin typeface="Garamond"/>
                <a:cs typeface="Garamond"/>
              </a:rPr>
              <a:t> plus </a:t>
            </a:r>
            <a:r>
              <a:rPr lang="fr-CA" sz="3000" spc="-15" dirty="0" err="1">
                <a:solidFill>
                  <a:srgbClr val="1F487C"/>
                </a:solidFill>
                <a:latin typeface="Garamond"/>
                <a:cs typeface="Garamond"/>
              </a:rPr>
              <a:t>connecté·es</a:t>
            </a:r>
            <a:r>
              <a:rPr lang="fr-CA" sz="3000" spc="-15" dirty="0">
                <a:solidFill>
                  <a:srgbClr val="1F487C"/>
                </a:solidFill>
                <a:latin typeface="Garamond"/>
                <a:cs typeface="Garamond"/>
              </a:rPr>
              <a:t> par textos rapportent un bien-être </a:t>
            </a:r>
            <a:r>
              <a:rPr lang="fr-CA" sz="3000" u="sng" spc="-15" dirty="0">
                <a:solidFill>
                  <a:srgbClr val="1F487C"/>
                </a:solidFill>
                <a:latin typeface="Garamond"/>
                <a:cs typeface="Garamond"/>
              </a:rPr>
              <a:t>supérieur</a:t>
            </a:r>
            <a:r>
              <a:rPr lang="fr-CA" sz="3000" spc="-15" dirty="0">
                <a:solidFill>
                  <a:srgbClr val="1F487C"/>
                </a:solidFill>
                <a:latin typeface="Garamond"/>
                <a:cs typeface="Garamond"/>
              </a:rPr>
              <a:t>; résultats similaires au quotidien</a:t>
            </a:r>
            <a:endParaRPr sz="3000" dirty="0">
              <a:latin typeface="Garamond"/>
              <a:cs typeface="Garamond"/>
            </a:endParaRPr>
          </a:p>
        </p:txBody>
      </p:sp>
      <p:grpSp>
        <p:nvGrpSpPr>
          <p:cNvPr id="14" name="Group 13">
            <a:extLst>
              <a:ext uri="{FF2B5EF4-FFF2-40B4-BE49-F238E27FC236}">
                <a16:creationId xmlns:a16="http://schemas.microsoft.com/office/drawing/2014/main" id="{C9A720EC-1698-3CD8-C606-3B3118A9B1E4}"/>
              </a:ext>
            </a:extLst>
          </p:cNvPr>
          <p:cNvGrpSpPr/>
          <p:nvPr/>
        </p:nvGrpSpPr>
        <p:grpSpPr>
          <a:xfrm>
            <a:off x="6829043" y="1360932"/>
            <a:ext cx="2124443" cy="3217151"/>
            <a:chOff x="6829043" y="1360932"/>
            <a:chExt cx="2124443" cy="3217151"/>
          </a:xfrm>
        </p:grpSpPr>
        <p:pic>
          <p:nvPicPr>
            <p:cNvPr id="2" name="object 2" descr="[traduction gratuite] Image du téléphone. L'écran représente une échelle mobile de &quot;En ce moment, je me sens... Triste, Fatigué, Seul'."/>
            <p:cNvPicPr/>
            <p:nvPr>
              <p:custDataLst>
                <p:tags r:id="rId3"/>
              </p:custDataLst>
            </p:nvPr>
          </p:nvPicPr>
          <p:blipFill>
            <a:blip r:embed="rId5" cstate="print"/>
            <a:stretch>
              <a:fillRect/>
            </a:stretch>
          </p:blipFill>
          <p:spPr>
            <a:xfrm>
              <a:off x="6829043" y="1360932"/>
              <a:ext cx="2124443" cy="3217151"/>
            </a:xfrm>
            <a:prstGeom prst="rect">
              <a:avLst/>
            </a:prstGeom>
          </p:spPr>
        </p:pic>
        <p:sp>
          <p:nvSpPr>
            <p:cNvPr id="5" name="Rectangle 4">
              <a:extLst>
                <a:ext uri="{FF2B5EF4-FFF2-40B4-BE49-F238E27FC236}">
                  <a16:creationId xmlns:a16="http://schemas.microsoft.com/office/drawing/2014/main" id="{0C743E87-8BF0-C438-EC60-CB738163161D}"/>
                </a:ext>
              </a:extLst>
            </p:cNvPr>
            <p:cNvSpPr/>
            <p:nvPr/>
          </p:nvSpPr>
          <p:spPr>
            <a:xfrm>
              <a:off x="6934200" y="1885950"/>
              <a:ext cx="1219199"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dirty="0">
                  <a:ln>
                    <a:solidFill>
                      <a:sysClr val="windowText" lastClr="000000"/>
                    </a:solidFill>
                  </a:ln>
                  <a:solidFill>
                    <a:schemeClr val="tx1"/>
                  </a:solidFill>
                  <a:latin typeface="Arial" panose="020B0604020202020204" pitchFamily="34" charset="0"/>
                  <a:cs typeface="Arial" panose="020B0604020202020204" pitchFamily="34" charset="0"/>
                </a:rPr>
                <a:t>En ce moment, </a:t>
              </a:r>
              <a:br>
                <a:rPr lang="fr-CA" sz="1000" dirty="0">
                  <a:ln>
                    <a:solidFill>
                      <a:sysClr val="windowText" lastClr="000000"/>
                    </a:solidFill>
                  </a:ln>
                  <a:solidFill>
                    <a:schemeClr val="tx1"/>
                  </a:solidFill>
                  <a:latin typeface="Arial" panose="020B0604020202020204" pitchFamily="34" charset="0"/>
                  <a:cs typeface="Arial" panose="020B0604020202020204" pitchFamily="34" charset="0"/>
                </a:rPr>
              </a:br>
              <a:r>
                <a:rPr lang="fr-CA" sz="1000" dirty="0">
                  <a:ln>
                    <a:solidFill>
                      <a:sysClr val="windowText" lastClr="000000"/>
                    </a:solidFill>
                  </a:ln>
                  <a:solidFill>
                    <a:schemeClr val="tx1"/>
                  </a:solidFill>
                  <a:latin typeface="Arial" panose="020B0604020202020204" pitchFamily="34" charset="0"/>
                  <a:cs typeface="Arial" panose="020B0604020202020204" pitchFamily="34" charset="0"/>
                </a:rPr>
                <a:t>je me sens…</a:t>
              </a:r>
            </a:p>
          </p:txBody>
        </p:sp>
        <p:sp>
          <p:nvSpPr>
            <p:cNvPr id="6" name="Rectangle 5">
              <a:extLst>
                <a:ext uri="{FF2B5EF4-FFF2-40B4-BE49-F238E27FC236}">
                  <a16:creationId xmlns:a16="http://schemas.microsoft.com/office/drawing/2014/main" id="{8C247DF2-B335-145B-111E-A376485C5886}"/>
                </a:ext>
              </a:extLst>
            </p:cNvPr>
            <p:cNvSpPr/>
            <p:nvPr/>
          </p:nvSpPr>
          <p:spPr>
            <a:xfrm>
              <a:off x="6934200" y="2242025"/>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chemeClr val="tx1"/>
                  </a:solidFill>
                  <a:latin typeface="Arial" panose="020B0604020202020204" pitchFamily="34" charset="0"/>
                  <a:cs typeface="Arial" panose="020B0604020202020204" pitchFamily="34" charset="0"/>
                </a:rPr>
                <a:t>Triste</a:t>
              </a:r>
            </a:p>
          </p:txBody>
        </p:sp>
        <p:sp>
          <p:nvSpPr>
            <p:cNvPr id="7" name="Rectangle 6">
              <a:extLst>
                <a:ext uri="{FF2B5EF4-FFF2-40B4-BE49-F238E27FC236}">
                  <a16:creationId xmlns:a16="http://schemas.microsoft.com/office/drawing/2014/main" id="{CD66D859-5D4E-BA8D-BA5B-B45E19657FF6}"/>
                </a:ext>
              </a:extLst>
            </p:cNvPr>
            <p:cNvSpPr/>
            <p:nvPr/>
          </p:nvSpPr>
          <p:spPr>
            <a:xfrm>
              <a:off x="6934199" y="2723986"/>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chemeClr val="tx1"/>
                  </a:solidFill>
                  <a:latin typeface="Arial" panose="020B0604020202020204" pitchFamily="34" charset="0"/>
                  <a:cs typeface="Arial" panose="020B0604020202020204" pitchFamily="34" charset="0"/>
                </a:rPr>
                <a:t>Fatigué</a:t>
              </a:r>
            </a:p>
          </p:txBody>
        </p:sp>
        <p:sp>
          <p:nvSpPr>
            <p:cNvPr id="8" name="Rectangle 7">
              <a:extLst>
                <a:ext uri="{FF2B5EF4-FFF2-40B4-BE49-F238E27FC236}">
                  <a16:creationId xmlns:a16="http://schemas.microsoft.com/office/drawing/2014/main" id="{4EAEA9E1-122E-FD0D-2566-59AD2145C4E2}"/>
                </a:ext>
              </a:extLst>
            </p:cNvPr>
            <p:cNvSpPr/>
            <p:nvPr/>
          </p:nvSpPr>
          <p:spPr>
            <a:xfrm>
              <a:off x="6934200" y="3257550"/>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chemeClr val="tx1"/>
                  </a:solidFill>
                  <a:latin typeface="Arial" panose="020B0604020202020204" pitchFamily="34" charset="0"/>
                  <a:cs typeface="Arial" panose="020B0604020202020204" pitchFamily="34" charset="0"/>
                </a:rPr>
                <a:t>Seul</a:t>
              </a:r>
            </a:p>
          </p:txBody>
        </p:sp>
      </p:grpSp>
      <p:grpSp>
        <p:nvGrpSpPr>
          <p:cNvPr id="13" name="Group 12">
            <a:extLst>
              <a:ext uri="{FF2B5EF4-FFF2-40B4-BE49-F238E27FC236}">
                <a16:creationId xmlns:a16="http://schemas.microsoft.com/office/drawing/2014/main" id="{3D81B184-5407-6DE2-4CF0-01CCB3D614C5}"/>
              </a:ext>
            </a:extLst>
          </p:cNvPr>
          <p:cNvGrpSpPr/>
          <p:nvPr/>
        </p:nvGrpSpPr>
        <p:grpSpPr>
          <a:xfrm>
            <a:off x="353568" y="1609344"/>
            <a:ext cx="5478466" cy="2749295"/>
            <a:chOff x="353568" y="1609344"/>
            <a:chExt cx="5478466" cy="2749295"/>
          </a:xfrm>
        </p:grpSpPr>
        <p:pic>
          <p:nvPicPr>
            <p:cNvPr id="3" name="object 3" descr="Image : Deux symboles de personnes au-dessus de quatre calendriers étiquetés Jour 1 et Jour 14. Sous les calendriers, une séquence de trois téléphones portables représentant une heure de la journée. Indicateur de données de suivi.."/>
            <p:cNvPicPr/>
            <p:nvPr>
              <p:custDataLst>
                <p:tags r:id="rId2"/>
              </p:custDataLst>
            </p:nvPr>
          </p:nvPicPr>
          <p:blipFill>
            <a:blip r:embed="rId6" cstate="print"/>
            <a:stretch>
              <a:fillRect/>
            </a:stretch>
          </p:blipFill>
          <p:spPr>
            <a:xfrm>
              <a:off x="353568" y="1609344"/>
              <a:ext cx="5399531" cy="2749295"/>
            </a:xfrm>
            <a:prstGeom prst="rect">
              <a:avLst/>
            </a:prstGeom>
          </p:spPr>
        </p:pic>
        <p:sp>
          <p:nvSpPr>
            <p:cNvPr id="9" name="Rectangle 8">
              <a:extLst>
                <a:ext uri="{FF2B5EF4-FFF2-40B4-BE49-F238E27FC236}">
                  <a16:creationId xmlns:a16="http://schemas.microsoft.com/office/drawing/2014/main" id="{ADF59D74-4FF7-49D8-3667-D30D952D9047}"/>
                </a:ext>
              </a:extLst>
            </p:cNvPr>
            <p:cNvSpPr/>
            <p:nvPr/>
          </p:nvSpPr>
          <p:spPr>
            <a:xfrm>
              <a:off x="609600" y="3381464"/>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 </a:t>
              </a:r>
            </a:p>
          </p:txBody>
        </p:sp>
        <p:sp>
          <p:nvSpPr>
            <p:cNvPr id="10" name="Rectangle 9">
              <a:extLst>
                <a:ext uri="{FF2B5EF4-FFF2-40B4-BE49-F238E27FC236}">
                  <a16:creationId xmlns:a16="http://schemas.microsoft.com/office/drawing/2014/main" id="{A3251C05-E701-CE54-03D9-9F8147AEAFD5}"/>
                </a:ext>
              </a:extLst>
            </p:cNvPr>
            <p:cNvSpPr/>
            <p:nvPr/>
          </p:nvSpPr>
          <p:spPr>
            <a:xfrm>
              <a:off x="3429000" y="3371701"/>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 </a:t>
              </a:r>
            </a:p>
          </p:txBody>
        </p:sp>
        <p:sp>
          <p:nvSpPr>
            <p:cNvPr id="11" name="Rectangle 10">
              <a:extLst>
                <a:ext uri="{FF2B5EF4-FFF2-40B4-BE49-F238E27FC236}">
                  <a16:creationId xmlns:a16="http://schemas.microsoft.com/office/drawing/2014/main" id="{540E4B83-B20A-CB6E-A16F-24084CAFAA2A}"/>
                </a:ext>
              </a:extLst>
            </p:cNvPr>
            <p:cNvSpPr/>
            <p:nvPr/>
          </p:nvSpPr>
          <p:spPr>
            <a:xfrm>
              <a:off x="2037479" y="3381464"/>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14 </a:t>
              </a:r>
            </a:p>
          </p:txBody>
        </p:sp>
        <p:sp>
          <p:nvSpPr>
            <p:cNvPr id="12" name="Rectangle 11">
              <a:extLst>
                <a:ext uri="{FF2B5EF4-FFF2-40B4-BE49-F238E27FC236}">
                  <a16:creationId xmlns:a16="http://schemas.microsoft.com/office/drawing/2014/main" id="{7060148A-3670-4F63-8135-15A86E48F42E}"/>
                </a:ext>
              </a:extLst>
            </p:cNvPr>
            <p:cNvSpPr/>
            <p:nvPr/>
          </p:nvSpPr>
          <p:spPr>
            <a:xfrm>
              <a:off x="4917635" y="3384185"/>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14 </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273259" y="92180"/>
            <a:ext cx="8316092" cy="1712302"/>
          </a:xfrm>
          <a:prstGeom prst="rect">
            <a:avLst/>
          </a:prstGeom>
        </p:spPr>
        <p:txBody>
          <a:bodyPr vert="horz" wrap="square" lIns="0" tIns="240258" rIns="0" bIns="0" rtlCol="0">
            <a:spAutoFit/>
          </a:bodyPr>
          <a:lstStyle/>
          <a:p>
            <a:pPr marL="106680" marR="5080" indent="-635">
              <a:lnSpc>
                <a:spcPts val="3840"/>
              </a:lnSpc>
              <a:spcBef>
                <a:spcPts val="375"/>
              </a:spcBef>
            </a:pPr>
            <a:r>
              <a:rPr lang="fr-CA" sz="3000" i="1" spc="-55" dirty="0">
                <a:solidFill>
                  <a:srgbClr val="1F487C"/>
                </a:solidFill>
                <a:latin typeface="Garamond"/>
                <a:cs typeface="Garamond"/>
              </a:rPr>
              <a:t>Seul lien </a:t>
            </a:r>
            <a:r>
              <a:rPr lang="fr-CA" sz="3000" i="1" spc="-35" dirty="0">
                <a:solidFill>
                  <a:srgbClr val="1F487C"/>
                </a:solidFill>
                <a:latin typeface="Garamond"/>
                <a:cs typeface="Garamond"/>
              </a:rPr>
              <a:t>:</a:t>
            </a:r>
            <a:r>
              <a:rPr lang="fr-CA" sz="3000" i="1" spc="-15" dirty="0">
                <a:solidFill>
                  <a:srgbClr val="1F487C"/>
                </a:solidFill>
                <a:latin typeface="Garamond"/>
                <a:cs typeface="Garamond"/>
              </a:rPr>
              <a:t> </a:t>
            </a:r>
            <a:r>
              <a:rPr lang="fr-CA" sz="3000" spc="-15" dirty="0">
                <a:solidFill>
                  <a:srgbClr val="1F487C"/>
                </a:solidFill>
                <a:latin typeface="Garamond"/>
                <a:cs typeface="Garamond"/>
              </a:rPr>
              <a:t>les </a:t>
            </a:r>
            <a:r>
              <a:rPr lang="fr-CA" sz="3000" spc="-15" dirty="0" err="1">
                <a:solidFill>
                  <a:srgbClr val="1F487C"/>
                </a:solidFill>
                <a:latin typeface="Garamond"/>
                <a:cs typeface="Garamond"/>
              </a:rPr>
              <a:t>adolescent·es</a:t>
            </a:r>
            <a:r>
              <a:rPr lang="fr-CA" sz="3000" spc="-15" dirty="0">
                <a:solidFill>
                  <a:srgbClr val="1F487C"/>
                </a:solidFill>
                <a:latin typeface="Garamond"/>
                <a:cs typeface="Garamond"/>
              </a:rPr>
              <a:t> plus </a:t>
            </a:r>
            <a:r>
              <a:rPr lang="fr-CA" sz="3000" spc="-15" dirty="0" err="1">
                <a:solidFill>
                  <a:srgbClr val="1F487C"/>
                </a:solidFill>
                <a:latin typeface="Garamond"/>
                <a:cs typeface="Garamond"/>
              </a:rPr>
              <a:t>connecté·es</a:t>
            </a:r>
            <a:r>
              <a:rPr lang="fr-CA" sz="3000" spc="-15" dirty="0">
                <a:solidFill>
                  <a:srgbClr val="1F487C"/>
                </a:solidFill>
                <a:latin typeface="Garamond"/>
                <a:cs typeface="Garamond"/>
              </a:rPr>
              <a:t> par textos rapportent un bien-être </a:t>
            </a:r>
            <a:r>
              <a:rPr lang="fr-CA" sz="3000" u="sng" spc="-15" dirty="0">
                <a:solidFill>
                  <a:srgbClr val="1F487C"/>
                </a:solidFill>
                <a:latin typeface="Garamond"/>
                <a:cs typeface="Garamond"/>
              </a:rPr>
              <a:t>supérieur</a:t>
            </a:r>
            <a:r>
              <a:rPr lang="fr-CA" sz="3000" spc="-15" dirty="0">
                <a:solidFill>
                  <a:srgbClr val="1F487C"/>
                </a:solidFill>
                <a:latin typeface="Garamond"/>
                <a:cs typeface="Garamond"/>
              </a:rPr>
              <a:t>; résultats similaires au quotidien</a:t>
            </a:r>
            <a:endParaRPr sz="3000" dirty="0">
              <a:latin typeface="Garamond"/>
              <a:cs typeface="Garamond"/>
            </a:endParaRPr>
          </a:p>
        </p:txBody>
      </p:sp>
      <p:pic>
        <p:nvPicPr>
          <p:cNvPr id="4" name="object 4" descr="RAISE. Research on Adaptive Interests, Skills and Environments."/>
          <p:cNvPicPr/>
          <p:nvPr>
            <p:custDataLst>
              <p:tags r:id="rId2"/>
            </p:custDataLst>
          </p:nvPr>
        </p:nvPicPr>
        <p:blipFill>
          <a:blip r:embed="rId8" cstate="print"/>
          <a:stretch>
            <a:fillRect/>
          </a:stretch>
        </p:blipFill>
        <p:spPr>
          <a:xfrm>
            <a:off x="7357872" y="4683252"/>
            <a:ext cx="1498091" cy="330707"/>
          </a:xfrm>
          <a:prstGeom prst="rect">
            <a:avLst/>
          </a:prstGeom>
        </p:spPr>
      </p:pic>
      <p:pic>
        <p:nvPicPr>
          <p:cNvPr id="5" name="object 5" descr="[traduction gratuite] Portrait de Michaeline Jensen, UNCG"/>
          <p:cNvPicPr/>
          <p:nvPr>
            <p:custDataLst>
              <p:tags r:id="rId3"/>
            </p:custDataLst>
          </p:nvPr>
        </p:nvPicPr>
        <p:blipFill>
          <a:blip r:embed="rId9" cstate="print"/>
          <a:stretch>
            <a:fillRect/>
          </a:stretch>
        </p:blipFill>
        <p:spPr>
          <a:xfrm>
            <a:off x="6320028" y="1962911"/>
            <a:ext cx="1132331" cy="1130807"/>
          </a:xfrm>
          <a:prstGeom prst="rect">
            <a:avLst/>
          </a:prstGeom>
        </p:spPr>
      </p:pic>
      <p:sp>
        <p:nvSpPr>
          <p:cNvPr id="6" name="object 6"/>
          <p:cNvSpPr txBox="1"/>
          <p:nvPr>
            <p:custDataLst>
              <p:tags r:id="rId4"/>
            </p:custDataLst>
          </p:nvPr>
        </p:nvSpPr>
        <p:spPr>
          <a:xfrm>
            <a:off x="7564727" y="2368412"/>
            <a:ext cx="1367790" cy="1722120"/>
          </a:xfrm>
          <a:prstGeom prst="rect">
            <a:avLst/>
          </a:prstGeom>
        </p:spPr>
        <p:txBody>
          <a:bodyPr vert="horz" wrap="square" lIns="0" tIns="12700" rIns="0" bIns="0" rtlCol="0">
            <a:spAutoFit/>
          </a:bodyPr>
          <a:lstStyle/>
          <a:p>
            <a:pPr marL="12700" marR="5080" indent="193040">
              <a:lnSpc>
                <a:spcPct val="100000"/>
              </a:lnSpc>
              <a:spcBef>
                <a:spcPts val="100"/>
              </a:spcBef>
            </a:pPr>
            <a:r>
              <a:rPr sz="1800" spc="-10" dirty="0">
                <a:latin typeface="Garamond"/>
                <a:cs typeface="Garamond"/>
              </a:rPr>
              <a:t>Michaeline </a:t>
            </a:r>
            <a:r>
              <a:rPr sz="1800" dirty="0">
                <a:latin typeface="Garamond"/>
                <a:cs typeface="Garamond"/>
              </a:rPr>
              <a:t>Jensen,</a:t>
            </a:r>
            <a:r>
              <a:rPr sz="1800" spc="-90" dirty="0">
                <a:latin typeface="Garamond"/>
                <a:cs typeface="Garamond"/>
              </a:rPr>
              <a:t> </a:t>
            </a:r>
            <a:r>
              <a:rPr sz="1800" spc="-20" dirty="0">
                <a:latin typeface="Garamond"/>
                <a:cs typeface="Garamond"/>
              </a:rPr>
              <a:t>UNCG</a:t>
            </a:r>
            <a:endParaRPr sz="1800" dirty="0">
              <a:latin typeface="Garamond"/>
              <a:cs typeface="Garamond"/>
            </a:endParaRPr>
          </a:p>
          <a:p>
            <a:pPr>
              <a:lnSpc>
                <a:spcPct val="100000"/>
              </a:lnSpc>
            </a:pPr>
            <a:endParaRPr sz="2000" dirty="0">
              <a:latin typeface="Garamond"/>
              <a:cs typeface="Garamond"/>
            </a:endParaRPr>
          </a:p>
          <a:p>
            <a:pPr>
              <a:lnSpc>
                <a:spcPct val="100000"/>
              </a:lnSpc>
              <a:spcBef>
                <a:spcPts val="45"/>
              </a:spcBef>
            </a:pPr>
            <a:endParaRPr sz="2150" dirty="0">
              <a:latin typeface="Garamond"/>
              <a:cs typeface="Garamond"/>
            </a:endParaRPr>
          </a:p>
          <a:p>
            <a:pPr marL="170180" marR="59690" indent="160020">
              <a:lnSpc>
                <a:spcPct val="100000"/>
              </a:lnSpc>
            </a:pPr>
            <a:r>
              <a:rPr sz="1800" spc="-10" dirty="0">
                <a:latin typeface="Garamond"/>
                <a:cs typeface="Garamond"/>
              </a:rPr>
              <a:t>Madeline </a:t>
            </a:r>
            <a:r>
              <a:rPr sz="1800" dirty="0">
                <a:latin typeface="Garamond"/>
                <a:cs typeface="Garamond"/>
              </a:rPr>
              <a:t>George,</a:t>
            </a:r>
            <a:r>
              <a:rPr sz="1800" spc="-25" dirty="0">
                <a:latin typeface="Garamond"/>
                <a:cs typeface="Garamond"/>
              </a:rPr>
              <a:t> RTI</a:t>
            </a:r>
            <a:endParaRPr sz="1800" dirty="0">
              <a:latin typeface="Garamond"/>
              <a:cs typeface="Garamond"/>
            </a:endParaRPr>
          </a:p>
        </p:txBody>
      </p:sp>
      <p:pic>
        <p:nvPicPr>
          <p:cNvPr id="7" name="object 7" descr="[traduction gratuite] Portrait of Madeline George, RTI"/>
          <p:cNvPicPr/>
          <p:nvPr>
            <p:custDataLst>
              <p:tags r:id="rId5"/>
            </p:custDataLst>
          </p:nvPr>
        </p:nvPicPr>
        <p:blipFill>
          <a:blip r:embed="rId10" cstate="print"/>
          <a:stretch>
            <a:fillRect/>
          </a:stretch>
        </p:blipFill>
        <p:spPr>
          <a:xfrm>
            <a:off x="6320028" y="3319271"/>
            <a:ext cx="1132331" cy="1117091"/>
          </a:xfrm>
          <a:prstGeom prst="rect">
            <a:avLst/>
          </a:prstGeom>
        </p:spPr>
      </p:pic>
      <p:grpSp>
        <p:nvGrpSpPr>
          <p:cNvPr id="12" name="Group 11">
            <a:extLst>
              <a:ext uri="{FF2B5EF4-FFF2-40B4-BE49-F238E27FC236}">
                <a16:creationId xmlns:a16="http://schemas.microsoft.com/office/drawing/2014/main" id="{8291DD39-4D8D-0902-5DFC-CC6B12488BDA}"/>
              </a:ext>
            </a:extLst>
          </p:cNvPr>
          <p:cNvGrpSpPr/>
          <p:nvPr/>
        </p:nvGrpSpPr>
        <p:grpSpPr>
          <a:xfrm>
            <a:off x="353568" y="1609344"/>
            <a:ext cx="5520063" cy="2749295"/>
            <a:chOff x="353568" y="1609344"/>
            <a:chExt cx="5520063" cy="2749295"/>
          </a:xfrm>
        </p:grpSpPr>
        <p:pic>
          <p:nvPicPr>
            <p:cNvPr id="3" name="object 3" descr="Image : Deux symboles de personnes au-dessus de quatre calendriers étiquetés Jour 1 et Jour 14. Sous les calendriers, une séquence de trois téléphones portables représentant une heure de la journée. Indicateur de données de suivi."/>
            <p:cNvPicPr/>
            <p:nvPr>
              <p:custDataLst>
                <p:tags r:id="rId6"/>
              </p:custDataLst>
            </p:nvPr>
          </p:nvPicPr>
          <p:blipFill>
            <a:blip r:embed="rId11" cstate="print"/>
            <a:stretch>
              <a:fillRect/>
            </a:stretch>
          </p:blipFill>
          <p:spPr>
            <a:xfrm>
              <a:off x="353568" y="1609344"/>
              <a:ext cx="5399531" cy="2749295"/>
            </a:xfrm>
            <a:prstGeom prst="rect">
              <a:avLst/>
            </a:prstGeom>
          </p:spPr>
        </p:pic>
        <p:sp>
          <p:nvSpPr>
            <p:cNvPr id="8" name="Rectangle 7">
              <a:extLst>
                <a:ext uri="{FF2B5EF4-FFF2-40B4-BE49-F238E27FC236}">
                  <a16:creationId xmlns:a16="http://schemas.microsoft.com/office/drawing/2014/main" id="{864E7E9C-9198-8E58-C7B7-54AA9E6881FA}"/>
                </a:ext>
              </a:extLst>
            </p:cNvPr>
            <p:cNvSpPr/>
            <p:nvPr/>
          </p:nvSpPr>
          <p:spPr>
            <a:xfrm>
              <a:off x="1981200" y="3409950"/>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14 </a:t>
              </a:r>
            </a:p>
          </p:txBody>
        </p:sp>
        <p:sp>
          <p:nvSpPr>
            <p:cNvPr id="9" name="Rectangle 8">
              <a:extLst>
                <a:ext uri="{FF2B5EF4-FFF2-40B4-BE49-F238E27FC236}">
                  <a16:creationId xmlns:a16="http://schemas.microsoft.com/office/drawing/2014/main" id="{D584AB9E-2C5C-CB5E-5994-EB05138548FD}"/>
                </a:ext>
              </a:extLst>
            </p:cNvPr>
            <p:cNvSpPr/>
            <p:nvPr/>
          </p:nvSpPr>
          <p:spPr>
            <a:xfrm>
              <a:off x="4959232" y="3409949"/>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14 </a:t>
              </a:r>
            </a:p>
          </p:txBody>
        </p:sp>
        <p:sp>
          <p:nvSpPr>
            <p:cNvPr id="10" name="Rectangle 9">
              <a:extLst>
                <a:ext uri="{FF2B5EF4-FFF2-40B4-BE49-F238E27FC236}">
                  <a16:creationId xmlns:a16="http://schemas.microsoft.com/office/drawing/2014/main" id="{63BCC030-C7BB-EC39-01D6-5E3EA6216F00}"/>
                </a:ext>
              </a:extLst>
            </p:cNvPr>
            <p:cNvSpPr/>
            <p:nvPr/>
          </p:nvSpPr>
          <p:spPr>
            <a:xfrm>
              <a:off x="3492464" y="3409948"/>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 </a:t>
              </a:r>
            </a:p>
          </p:txBody>
        </p:sp>
        <p:sp>
          <p:nvSpPr>
            <p:cNvPr id="11" name="Rectangle 10">
              <a:extLst>
                <a:ext uri="{FF2B5EF4-FFF2-40B4-BE49-F238E27FC236}">
                  <a16:creationId xmlns:a16="http://schemas.microsoft.com/office/drawing/2014/main" id="{FF0900AC-5F05-6D90-4A54-B25B9E3E8CA6}"/>
                </a:ext>
              </a:extLst>
            </p:cNvPr>
            <p:cNvSpPr/>
            <p:nvPr/>
          </p:nvSpPr>
          <p:spPr>
            <a:xfrm>
              <a:off x="578536" y="3409948"/>
              <a:ext cx="914399" cy="2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CA" sz="1100" dirty="0">
                  <a:ln>
                    <a:solidFill>
                      <a:sysClr val="windowText" lastClr="000000"/>
                    </a:solidFill>
                  </a:ln>
                  <a:solidFill>
                    <a:srgbClr val="213A57"/>
                  </a:solidFill>
                  <a:latin typeface="Arial" panose="020B0604020202020204" pitchFamily="34" charset="0"/>
                  <a:cs typeface="Arial" panose="020B0604020202020204" pitchFamily="34" charset="0"/>
                </a:rPr>
                <a:t>Jour 1</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Une personne assise tenant un téléphone portable et regardant l'écran."/>
          <p:cNvPicPr/>
          <p:nvPr>
            <p:custDataLst>
              <p:tags r:id="rId1"/>
            </p:custDataLst>
          </p:nvPr>
        </p:nvPicPr>
        <p:blipFill>
          <a:blip r:embed="rId6" cstate="print"/>
          <a:stretch>
            <a:fillRect/>
          </a:stretch>
        </p:blipFill>
        <p:spPr>
          <a:xfrm>
            <a:off x="0" y="0"/>
            <a:ext cx="9144000" cy="5143500"/>
          </a:xfrm>
          <a:prstGeom prst="rect">
            <a:avLst/>
          </a:prstGeom>
        </p:spPr>
      </p:pic>
      <p:sp>
        <p:nvSpPr>
          <p:cNvPr id="3" name="object 3"/>
          <p:cNvSpPr txBox="1"/>
          <p:nvPr>
            <p:custDataLst>
              <p:tags r:id="rId2"/>
            </p:custDataLst>
          </p:nvPr>
        </p:nvSpPr>
        <p:spPr>
          <a:xfrm>
            <a:off x="304800" y="2786591"/>
            <a:ext cx="6096000" cy="2630207"/>
          </a:xfrm>
          <a:prstGeom prst="rect">
            <a:avLst/>
          </a:prstGeom>
        </p:spPr>
        <p:txBody>
          <a:bodyPr vert="horz" wrap="square" lIns="0" tIns="13970" rIns="0" bIns="0" rtlCol="0">
            <a:spAutoFit/>
          </a:bodyPr>
          <a:lstStyle/>
          <a:p>
            <a:pPr marL="12700" marR="5080" algn="ctr">
              <a:lnSpc>
                <a:spcPts val="4090"/>
              </a:lnSpc>
              <a:spcBef>
                <a:spcPts val="90"/>
              </a:spcBef>
            </a:pPr>
            <a:r>
              <a:rPr lang="fr-CA" sz="3250" b="1" i="1" spc="-254" dirty="0">
                <a:solidFill>
                  <a:srgbClr val="FFFFFF"/>
                </a:solidFill>
                <a:latin typeface="Arial"/>
                <a:cs typeface="Arial"/>
              </a:rPr>
              <a:t>Une recherche longitudinale suggère que les médias sociaux peuvent être du mauvais côté de la plupart des équations</a:t>
            </a:r>
            <a:r>
              <a:rPr lang="en-CA" sz="3250" b="1" i="1" spc="-110" dirty="0">
                <a:solidFill>
                  <a:srgbClr val="FFFFFF"/>
                </a:solidFill>
                <a:latin typeface="Arial"/>
                <a:cs typeface="Arial"/>
              </a:rPr>
              <a:t>.</a:t>
            </a:r>
            <a:endParaRPr lang="en-CA" sz="3250" dirty="0">
              <a:latin typeface="Arial"/>
              <a:cs typeface="Arial"/>
            </a:endParaRPr>
          </a:p>
          <a:p>
            <a:pPr marL="12700">
              <a:lnSpc>
                <a:spcPct val="100000"/>
              </a:lnSpc>
              <a:spcBef>
                <a:spcPts val="110"/>
              </a:spcBef>
            </a:pPr>
            <a:endParaRPr lang="en-CA" sz="3250" dirty="0">
              <a:latin typeface="Arial"/>
              <a:cs typeface="Arial"/>
            </a:endParaRPr>
          </a:p>
        </p:txBody>
      </p:sp>
      <p:sp>
        <p:nvSpPr>
          <p:cNvPr id="5" name="object 5">
            <a:extLst>
              <a:ext uri="{C183D7F6-B498-43B3-948B-1728B52AA6E4}">
                <adec:decorative xmlns:adec="http://schemas.microsoft.com/office/drawing/2017/decorative" val="1"/>
              </a:ext>
            </a:extLst>
          </p:cNvPr>
          <p:cNvSpPr/>
          <p:nvPr>
            <p:custDataLst>
              <p:tags r:id="rId3"/>
            </p:custDataLst>
          </p:nvPr>
        </p:nvSpPr>
        <p:spPr>
          <a:xfrm>
            <a:off x="150113" y="2713482"/>
            <a:ext cx="553720" cy="533400"/>
          </a:xfrm>
          <a:custGeom>
            <a:avLst/>
            <a:gdLst/>
            <a:ahLst/>
            <a:cxnLst/>
            <a:rect l="l" t="t" r="r" b="b"/>
            <a:pathLst>
              <a:path w="553720" h="533400">
                <a:moveTo>
                  <a:pt x="0" y="266700"/>
                </a:moveTo>
                <a:lnTo>
                  <a:pt x="4456" y="218760"/>
                </a:lnTo>
                <a:lnTo>
                  <a:pt x="17304" y="173639"/>
                </a:lnTo>
                <a:lnTo>
                  <a:pt x="37764" y="132091"/>
                </a:lnTo>
                <a:lnTo>
                  <a:pt x="65053" y="94868"/>
                </a:lnTo>
                <a:lnTo>
                  <a:pt x="98391" y="62724"/>
                </a:lnTo>
                <a:lnTo>
                  <a:pt x="136996" y="36412"/>
                </a:lnTo>
                <a:lnTo>
                  <a:pt x="180087" y="16685"/>
                </a:lnTo>
                <a:lnTo>
                  <a:pt x="226884" y="4296"/>
                </a:lnTo>
                <a:lnTo>
                  <a:pt x="276606" y="0"/>
                </a:lnTo>
                <a:lnTo>
                  <a:pt x="326327" y="4296"/>
                </a:lnTo>
                <a:lnTo>
                  <a:pt x="373124" y="16685"/>
                </a:lnTo>
                <a:lnTo>
                  <a:pt x="416215" y="36412"/>
                </a:lnTo>
                <a:lnTo>
                  <a:pt x="454820" y="62724"/>
                </a:lnTo>
                <a:lnTo>
                  <a:pt x="488158" y="94868"/>
                </a:lnTo>
                <a:lnTo>
                  <a:pt x="515447" y="132091"/>
                </a:lnTo>
                <a:lnTo>
                  <a:pt x="535907" y="173639"/>
                </a:lnTo>
                <a:lnTo>
                  <a:pt x="548755" y="218760"/>
                </a:lnTo>
                <a:lnTo>
                  <a:pt x="553212" y="266700"/>
                </a:lnTo>
                <a:lnTo>
                  <a:pt x="548755" y="314639"/>
                </a:lnTo>
                <a:lnTo>
                  <a:pt x="535907" y="359760"/>
                </a:lnTo>
                <a:lnTo>
                  <a:pt x="515447" y="401308"/>
                </a:lnTo>
                <a:lnTo>
                  <a:pt x="488158" y="438531"/>
                </a:lnTo>
                <a:lnTo>
                  <a:pt x="454820" y="470675"/>
                </a:lnTo>
                <a:lnTo>
                  <a:pt x="416215" y="496987"/>
                </a:lnTo>
                <a:lnTo>
                  <a:pt x="373124" y="516714"/>
                </a:lnTo>
                <a:lnTo>
                  <a:pt x="326327" y="529103"/>
                </a:lnTo>
                <a:lnTo>
                  <a:pt x="276606" y="533400"/>
                </a:lnTo>
                <a:lnTo>
                  <a:pt x="226884" y="529103"/>
                </a:lnTo>
                <a:lnTo>
                  <a:pt x="180087" y="516714"/>
                </a:lnTo>
                <a:lnTo>
                  <a:pt x="136996" y="496987"/>
                </a:lnTo>
                <a:lnTo>
                  <a:pt x="98391" y="470675"/>
                </a:lnTo>
                <a:lnTo>
                  <a:pt x="65053" y="438531"/>
                </a:lnTo>
                <a:lnTo>
                  <a:pt x="37764" y="401308"/>
                </a:lnTo>
                <a:lnTo>
                  <a:pt x="17304" y="359760"/>
                </a:lnTo>
                <a:lnTo>
                  <a:pt x="4456" y="314639"/>
                </a:lnTo>
                <a:lnTo>
                  <a:pt x="0" y="266700"/>
                </a:lnTo>
                <a:close/>
              </a:path>
            </a:pathLst>
          </a:custGeom>
          <a:ln w="28956">
            <a:solidFill>
              <a:srgbClr val="FFFFFF"/>
            </a:solidFill>
          </a:ln>
        </p:spPr>
        <p:txBody>
          <a:bodyPr wrap="square" lIns="0" tIns="0" rIns="0" bIns="0" rtlCol="0"/>
          <a:lstStyle/>
          <a:p>
            <a:endParaRPr/>
          </a:p>
        </p:txBody>
      </p:sp>
      <p:sp>
        <p:nvSpPr>
          <p:cNvPr id="6" name="object 6"/>
          <p:cNvSpPr txBox="1"/>
          <p:nvPr>
            <p:custDataLst>
              <p:tags r:id="rId4"/>
            </p:custDataLst>
          </p:nvPr>
        </p:nvSpPr>
        <p:spPr>
          <a:xfrm>
            <a:off x="255797" y="2630080"/>
            <a:ext cx="280035" cy="603885"/>
          </a:xfrm>
          <a:prstGeom prst="rect">
            <a:avLst/>
          </a:prstGeom>
        </p:spPr>
        <p:txBody>
          <a:bodyPr vert="horz" wrap="square" lIns="0" tIns="12065" rIns="0" bIns="0" rtlCol="0">
            <a:spAutoFit/>
          </a:bodyPr>
          <a:lstStyle/>
          <a:p>
            <a:pPr marL="12700">
              <a:lnSpc>
                <a:spcPct val="100000"/>
              </a:lnSpc>
              <a:spcBef>
                <a:spcPts val="95"/>
              </a:spcBef>
            </a:pPr>
            <a:r>
              <a:rPr sz="3800" b="1" i="1" spc="-114" dirty="0">
                <a:solidFill>
                  <a:srgbClr val="FFFFFF"/>
                </a:solidFill>
                <a:latin typeface="Arial"/>
                <a:cs typeface="Arial"/>
              </a:rPr>
              <a:t>2</a:t>
            </a:r>
            <a:endParaRPr sz="3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273258" y="92180"/>
            <a:ext cx="8489741" cy="839513"/>
          </a:xfrm>
          <a:prstGeom prst="rect">
            <a:avLst/>
          </a:prstGeom>
        </p:spPr>
        <p:txBody>
          <a:bodyPr vert="horz" wrap="square" lIns="0" tIns="343714" rIns="0" bIns="0" rtlCol="0">
            <a:spAutoFit/>
          </a:bodyPr>
          <a:lstStyle/>
          <a:p>
            <a:pPr marL="106680">
              <a:lnSpc>
                <a:spcPct val="100000"/>
              </a:lnSpc>
              <a:spcBef>
                <a:spcPts val="105"/>
              </a:spcBef>
            </a:pPr>
            <a:r>
              <a:rPr lang="fr-CA" sz="3200" dirty="0">
                <a:solidFill>
                  <a:srgbClr val="1F487C"/>
                </a:solidFill>
                <a:latin typeface="Garamond"/>
                <a:cs typeface="Garamond"/>
              </a:rPr>
              <a:t>Nouvelles données longitudinales </a:t>
            </a:r>
            <a:r>
              <a:rPr sz="3200" b="0" dirty="0">
                <a:solidFill>
                  <a:srgbClr val="1F487C"/>
                </a:solidFill>
                <a:latin typeface="Garamond"/>
                <a:cs typeface="Garamond"/>
              </a:rPr>
              <a:t>(</a:t>
            </a:r>
            <a:r>
              <a:rPr lang="fr-CA" sz="3200" b="0" dirty="0">
                <a:solidFill>
                  <a:srgbClr val="1F487C"/>
                </a:solidFill>
                <a:latin typeface="Garamond"/>
                <a:cs typeface="Garamond"/>
              </a:rPr>
              <a:t>du</a:t>
            </a:r>
            <a:r>
              <a:rPr sz="3200" b="0" spc="-30" dirty="0">
                <a:solidFill>
                  <a:srgbClr val="1F487C"/>
                </a:solidFill>
                <a:latin typeface="Garamond"/>
                <a:cs typeface="Garamond"/>
              </a:rPr>
              <a:t> </a:t>
            </a:r>
            <a:r>
              <a:rPr sz="3200" b="0" spc="-10" dirty="0">
                <a:solidFill>
                  <a:srgbClr val="1F487C"/>
                </a:solidFill>
                <a:latin typeface="Garamond"/>
                <a:cs typeface="Garamond"/>
              </a:rPr>
              <a:t>Canada)…</a:t>
            </a:r>
            <a:endParaRPr sz="3200" dirty="0">
              <a:latin typeface="Garamond"/>
              <a:cs typeface="Garamond"/>
            </a:endParaRPr>
          </a:p>
        </p:txBody>
      </p:sp>
      <p:pic>
        <p:nvPicPr>
          <p:cNvPr id="3" name="object 3" descr="The Longitudinal Association Between Social-Media Use and Depressive Symptoms Among Adolescents and Young Adults: An Empircal Reply to Twenge et al. (2018) &#10;&#10;Taylor Heffer, Marie Good, Owen Daly, Elliot MacDonell, and Teena Willoughby&#10;Department of Pscyhology, Brock University, and Department of Pyschology, Redeemer University College"/>
          <p:cNvPicPr/>
          <p:nvPr>
            <p:custDataLst>
              <p:tags r:id="rId2"/>
            </p:custDataLst>
          </p:nvPr>
        </p:nvPicPr>
        <p:blipFill>
          <a:blip r:embed="rId6" cstate="print"/>
          <a:stretch>
            <a:fillRect/>
          </a:stretch>
        </p:blipFill>
        <p:spPr>
          <a:xfrm>
            <a:off x="2529788" y="1530006"/>
            <a:ext cx="5823839" cy="2597327"/>
          </a:xfrm>
          <a:prstGeom prst="rect">
            <a:avLst/>
          </a:prstGeom>
        </p:spPr>
      </p:pic>
      <p:pic>
        <p:nvPicPr>
          <p:cNvPr id="4" name="object 4" descr="aps. Association for Psychological Science."/>
          <p:cNvPicPr/>
          <p:nvPr>
            <p:custDataLst>
              <p:tags r:id="rId3"/>
            </p:custDataLst>
          </p:nvPr>
        </p:nvPicPr>
        <p:blipFill>
          <a:blip r:embed="rId7" cstate="print"/>
          <a:stretch>
            <a:fillRect/>
          </a:stretch>
        </p:blipFill>
        <p:spPr>
          <a:xfrm>
            <a:off x="651611" y="1622187"/>
            <a:ext cx="1350140" cy="872866"/>
          </a:xfrm>
          <a:prstGeom prst="rect">
            <a:avLst/>
          </a:prstGeom>
        </p:spPr>
      </p:pic>
      <p:pic>
        <p:nvPicPr>
          <p:cNvPr id="5" name="object 5" descr="Clinical Psychological Science 1-9"/>
          <p:cNvPicPr/>
          <p:nvPr>
            <p:custDataLst>
              <p:tags r:id="rId4"/>
            </p:custDataLst>
          </p:nvPr>
        </p:nvPicPr>
        <p:blipFill>
          <a:blip r:embed="rId8" cstate="print"/>
          <a:stretch>
            <a:fillRect/>
          </a:stretch>
        </p:blipFill>
        <p:spPr>
          <a:xfrm>
            <a:off x="527532" y="2855008"/>
            <a:ext cx="1670400" cy="1099965"/>
          </a:xfrm>
          <a:prstGeom prst="rect">
            <a:avLst/>
          </a:prstGeom>
        </p:spPr>
      </p:pic>
      <p:sp>
        <p:nvSpPr>
          <p:cNvPr id="6" name="TextBox 5">
            <a:extLst>
              <a:ext uri="{FF2B5EF4-FFF2-40B4-BE49-F238E27FC236}">
                <a16:creationId xmlns:a16="http://schemas.microsoft.com/office/drawing/2014/main" id="{4A25DFEA-60A1-BC39-ED32-159791120B8A}"/>
              </a:ext>
            </a:extLst>
          </p:cNvPr>
          <p:cNvSpPr txBox="1"/>
          <p:nvPr/>
        </p:nvSpPr>
        <p:spPr>
          <a:xfrm>
            <a:off x="2362200" y="4133005"/>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273258" y="92180"/>
            <a:ext cx="8718341" cy="839513"/>
          </a:xfrm>
          <a:prstGeom prst="rect">
            <a:avLst/>
          </a:prstGeom>
        </p:spPr>
        <p:txBody>
          <a:bodyPr vert="horz" wrap="square" lIns="0" tIns="343714" rIns="0" bIns="0" rtlCol="0">
            <a:spAutoFit/>
          </a:bodyPr>
          <a:lstStyle/>
          <a:p>
            <a:pPr marL="106680">
              <a:lnSpc>
                <a:spcPct val="100000"/>
              </a:lnSpc>
              <a:spcBef>
                <a:spcPts val="105"/>
              </a:spcBef>
            </a:pPr>
            <a:r>
              <a:rPr lang="fr-CA" sz="3200" dirty="0">
                <a:solidFill>
                  <a:srgbClr val="1F487C"/>
                </a:solidFill>
                <a:latin typeface="Garamond"/>
                <a:cs typeface="Garamond"/>
              </a:rPr>
              <a:t>Nouvelles données longitudinales </a:t>
            </a:r>
            <a:r>
              <a:rPr lang="fr-CA" sz="3200" b="0" dirty="0">
                <a:solidFill>
                  <a:srgbClr val="1F487C"/>
                </a:solidFill>
                <a:latin typeface="Garamond"/>
                <a:cs typeface="Garamond"/>
              </a:rPr>
              <a:t>(du</a:t>
            </a:r>
            <a:r>
              <a:rPr lang="fr-CA" sz="3200" b="0" spc="-30" dirty="0">
                <a:solidFill>
                  <a:srgbClr val="1F487C"/>
                </a:solidFill>
                <a:latin typeface="Garamond"/>
                <a:cs typeface="Garamond"/>
              </a:rPr>
              <a:t> </a:t>
            </a:r>
            <a:r>
              <a:rPr lang="fr-CA" sz="3200" b="0" spc="-10" dirty="0">
                <a:solidFill>
                  <a:srgbClr val="1F487C"/>
                </a:solidFill>
                <a:latin typeface="Garamond"/>
                <a:cs typeface="Garamond"/>
              </a:rPr>
              <a:t>Canada)…</a:t>
            </a:r>
            <a:endParaRPr sz="3200" dirty="0">
              <a:latin typeface="Garamond"/>
              <a:cs typeface="Garamond"/>
            </a:endParaRPr>
          </a:p>
        </p:txBody>
      </p:sp>
      <p:pic>
        <p:nvPicPr>
          <p:cNvPr id="3" name="object 3" descr="aps. Association for Psychological Science.&#10;&#10;Clinical Psychological Science 1-9. The Author(s) 2019. Article reuse guidelines: sagepub.com/journals-permissions DOI: 10.1177/2167702678812727 www.psychologicalscience.org/CP SAGE"/>
          <p:cNvPicPr/>
          <p:nvPr>
            <p:custDataLst>
              <p:tags r:id="rId2"/>
            </p:custDataLst>
          </p:nvPr>
        </p:nvPicPr>
        <p:blipFill>
          <a:blip r:embed="rId6" cstate="print"/>
          <a:stretch>
            <a:fillRect/>
          </a:stretch>
        </p:blipFill>
        <p:spPr>
          <a:xfrm>
            <a:off x="651611" y="1622187"/>
            <a:ext cx="1350140" cy="872866"/>
          </a:xfrm>
          <a:prstGeom prst="rect">
            <a:avLst/>
          </a:prstGeom>
        </p:spPr>
      </p:pic>
      <p:grpSp>
        <p:nvGrpSpPr>
          <p:cNvPr id="4" name="object 4" descr="Table 2. Autoregressive Cross-Lagged Model Results for Adolescents."/>
          <p:cNvGrpSpPr/>
          <p:nvPr>
            <p:custDataLst>
              <p:tags r:id="rId3"/>
            </p:custDataLst>
          </p:nvPr>
        </p:nvGrpSpPr>
        <p:grpSpPr>
          <a:xfrm>
            <a:off x="527532" y="1194816"/>
            <a:ext cx="8264525" cy="2821305"/>
            <a:chOff x="527532" y="1194816"/>
            <a:chExt cx="8264525" cy="2821305"/>
          </a:xfrm>
        </p:grpSpPr>
        <p:pic>
          <p:nvPicPr>
            <p:cNvPr id="5" name="object 5"/>
            <p:cNvPicPr/>
            <p:nvPr/>
          </p:nvPicPr>
          <p:blipFill>
            <a:blip r:embed="rId7" cstate="print"/>
            <a:stretch>
              <a:fillRect/>
            </a:stretch>
          </p:blipFill>
          <p:spPr>
            <a:xfrm>
              <a:off x="527532" y="2855008"/>
              <a:ext cx="1670400" cy="1099965"/>
            </a:xfrm>
            <a:prstGeom prst="rect">
              <a:avLst/>
            </a:prstGeom>
          </p:spPr>
        </p:pic>
        <p:pic>
          <p:nvPicPr>
            <p:cNvPr id="6" name="object 6"/>
            <p:cNvPicPr/>
            <p:nvPr/>
          </p:nvPicPr>
          <p:blipFill>
            <a:blip r:embed="rId8" cstate="print"/>
            <a:stretch>
              <a:fillRect/>
            </a:stretch>
          </p:blipFill>
          <p:spPr>
            <a:xfrm>
              <a:off x="2139695" y="1194816"/>
              <a:ext cx="6652171" cy="2663952"/>
            </a:xfrm>
            <a:prstGeom prst="rect">
              <a:avLst/>
            </a:prstGeom>
          </p:spPr>
        </p:pic>
        <p:pic>
          <p:nvPicPr>
            <p:cNvPr id="7" name="object 7"/>
            <p:cNvPicPr/>
            <p:nvPr/>
          </p:nvPicPr>
          <p:blipFill>
            <a:blip r:embed="rId9" cstate="print"/>
            <a:stretch>
              <a:fillRect/>
            </a:stretch>
          </p:blipFill>
          <p:spPr>
            <a:xfrm>
              <a:off x="4555236" y="3038855"/>
              <a:ext cx="2625851" cy="976883"/>
            </a:xfrm>
            <a:prstGeom prst="rect">
              <a:avLst/>
            </a:prstGeom>
          </p:spPr>
        </p:pic>
        <p:sp>
          <p:nvSpPr>
            <p:cNvPr id="8" name="object 8"/>
            <p:cNvSpPr/>
            <p:nvPr/>
          </p:nvSpPr>
          <p:spPr>
            <a:xfrm>
              <a:off x="4602480" y="3066288"/>
              <a:ext cx="2531745" cy="882650"/>
            </a:xfrm>
            <a:custGeom>
              <a:avLst/>
              <a:gdLst/>
              <a:ahLst/>
              <a:cxnLst/>
              <a:rect l="l" t="t" r="r" b="b"/>
              <a:pathLst>
                <a:path w="2531745" h="882650">
                  <a:moveTo>
                    <a:pt x="1265682" y="0"/>
                  </a:moveTo>
                  <a:lnTo>
                    <a:pt x="1196237" y="652"/>
                  </a:lnTo>
                  <a:lnTo>
                    <a:pt x="1127771" y="2588"/>
                  </a:lnTo>
                  <a:lnTo>
                    <a:pt x="1060380" y="5774"/>
                  </a:lnTo>
                  <a:lnTo>
                    <a:pt x="994162" y="10176"/>
                  </a:lnTo>
                  <a:lnTo>
                    <a:pt x="929212" y="15760"/>
                  </a:lnTo>
                  <a:lnTo>
                    <a:pt x="865627" y="22493"/>
                  </a:lnTo>
                  <a:lnTo>
                    <a:pt x="803503" y="30340"/>
                  </a:lnTo>
                  <a:lnTo>
                    <a:pt x="742937" y="39269"/>
                  </a:lnTo>
                  <a:lnTo>
                    <a:pt x="684026" y="49246"/>
                  </a:lnTo>
                  <a:lnTo>
                    <a:pt x="626866" y="60237"/>
                  </a:lnTo>
                  <a:lnTo>
                    <a:pt x="571553" y="72208"/>
                  </a:lnTo>
                  <a:lnTo>
                    <a:pt x="518184" y="85126"/>
                  </a:lnTo>
                  <a:lnTo>
                    <a:pt x="466856" y="98958"/>
                  </a:lnTo>
                  <a:lnTo>
                    <a:pt x="417665" y="113669"/>
                  </a:lnTo>
                  <a:lnTo>
                    <a:pt x="370708" y="129225"/>
                  </a:lnTo>
                  <a:lnTo>
                    <a:pt x="326080" y="145594"/>
                  </a:lnTo>
                  <a:lnTo>
                    <a:pt x="283879" y="162741"/>
                  </a:lnTo>
                  <a:lnTo>
                    <a:pt x="244202" y="180634"/>
                  </a:lnTo>
                  <a:lnTo>
                    <a:pt x="207143" y="199237"/>
                  </a:lnTo>
                  <a:lnTo>
                    <a:pt x="172801" y="218519"/>
                  </a:lnTo>
                  <a:lnTo>
                    <a:pt x="112652" y="258979"/>
                  </a:lnTo>
                  <a:lnTo>
                    <a:pt x="64524" y="301747"/>
                  </a:lnTo>
                  <a:lnTo>
                    <a:pt x="29192" y="346552"/>
                  </a:lnTo>
                  <a:lnTo>
                    <a:pt x="7426" y="393125"/>
                  </a:lnTo>
                  <a:lnTo>
                    <a:pt x="0" y="441198"/>
                  </a:lnTo>
                  <a:lnTo>
                    <a:pt x="1872" y="465404"/>
                  </a:lnTo>
                  <a:lnTo>
                    <a:pt x="16565" y="512761"/>
                  </a:lnTo>
                  <a:lnTo>
                    <a:pt x="45211" y="558484"/>
                  </a:lnTo>
                  <a:lnTo>
                    <a:pt x="87037" y="602304"/>
                  </a:lnTo>
                  <a:lnTo>
                    <a:pt x="141272" y="643951"/>
                  </a:lnTo>
                  <a:lnTo>
                    <a:pt x="207143" y="683158"/>
                  </a:lnTo>
                  <a:lnTo>
                    <a:pt x="244202" y="701761"/>
                  </a:lnTo>
                  <a:lnTo>
                    <a:pt x="283879" y="719654"/>
                  </a:lnTo>
                  <a:lnTo>
                    <a:pt x="326080" y="736801"/>
                  </a:lnTo>
                  <a:lnTo>
                    <a:pt x="370708" y="753170"/>
                  </a:lnTo>
                  <a:lnTo>
                    <a:pt x="417665" y="768726"/>
                  </a:lnTo>
                  <a:lnTo>
                    <a:pt x="466856" y="783437"/>
                  </a:lnTo>
                  <a:lnTo>
                    <a:pt x="518184" y="797269"/>
                  </a:lnTo>
                  <a:lnTo>
                    <a:pt x="571553" y="810187"/>
                  </a:lnTo>
                  <a:lnTo>
                    <a:pt x="626866" y="822158"/>
                  </a:lnTo>
                  <a:lnTo>
                    <a:pt x="684026" y="833149"/>
                  </a:lnTo>
                  <a:lnTo>
                    <a:pt x="742937" y="843126"/>
                  </a:lnTo>
                  <a:lnTo>
                    <a:pt x="803503" y="852055"/>
                  </a:lnTo>
                  <a:lnTo>
                    <a:pt x="865627" y="859902"/>
                  </a:lnTo>
                  <a:lnTo>
                    <a:pt x="929212" y="866635"/>
                  </a:lnTo>
                  <a:lnTo>
                    <a:pt x="994162" y="872219"/>
                  </a:lnTo>
                  <a:lnTo>
                    <a:pt x="1060380" y="876621"/>
                  </a:lnTo>
                  <a:lnTo>
                    <a:pt x="1127771" y="879807"/>
                  </a:lnTo>
                  <a:lnTo>
                    <a:pt x="1196237" y="881743"/>
                  </a:lnTo>
                  <a:lnTo>
                    <a:pt x="1265682" y="882396"/>
                  </a:lnTo>
                  <a:lnTo>
                    <a:pt x="1335126" y="881743"/>
                  </a:lnTo>
                  <a:lnTo>
                    <a:pt x="1403592" y="879807"/>
                  </a:lnTo>
                  <a:lnTo>
                    <a:pt x="1470983" y="876621"/>
                  </a:lnTo>
                  <a:lnTo>
                    <a:pt x="1537201" y="872219"/>
                  </a:lnTo>
                  <a:lnTo>
                    <a:pt x="1602151" y="866635"/>
                  </a:lnTo>
                  <a:lnTo>
                    <a:pt x="1665736" y="859902"/>
                  </a:lnTo>
                  <a:lnTo>
                    <a:pt x="1727860" y="852055"/>
                  </a:lnTo>
                  <a:lnTo>
                    <a:pt x="1788426" y="843126"/>
                  </a:lnTo>
                  <a:lnTo>
                    <a:pt x="1847337" y="833149"/>
                  </a:lnTo>
                  <a:lnTo>
                    <a:pt x="1904497" y="822158"/>
                  </a:lnTo>
                  <a:lnTo>
                    <a:pt x="1959810" y="810187"/>
                  </a:lnTo>
                  <a:lnTo>
                    <a:pt x="2013179" y="797269"/>
                  </a:lnTo>
                  <a:lnTo>
                    <a:pt x="2064507" y="783437"/>
                  </a:lnTo>
                  <a:lnTo>
                    <a:pt x="2113698" y="768726"/>
                  </a:lnTo>
                  <a:lnTo>
                    <a:pt x="2160655" y="753170"/>
                  </a:lnTo>
                  <a:lnTo>
                    <a:pt x="2205283" y="736801"/>
                  </a:lnTo>
                  <a:lnTo>
                    <a:pt x="2247484" y="719654"/>
                  </a:lnTo>
                  <a:lnTo>
                    <a:pt x="2287161" y="701761"/>
                  </a:lnTo>
                  <a:lnTo>
                    <a:pt x="2324220" y="683158"/>
                  </a:lnTo>
                  <a:lnTo>
                    <a:pt x="2358562" y="663876"/>
                  </a:lnTo>
                  <a:lnTo>
                    <a:pt x="2418711" y="623416"/>
                  </a:lnTo>
                  <a:lnTo>
                    <a:pt x="2466839" y="580648"/>
                  </a:lnTo>
                  <a:lnTo>
                    <a:pt x="2502171" y="535843"/>
                  </a:lnTo>
                  <a:lnTo>
                    <a:pt x="2523937" y="489270"/>
                  </a:lnTo>
                  <a:lnTo>
                    <a:pt x="2531364" y="441198"/>
                  </a:lnTo>
                  <a:lnTo>
                    <a:pt x="2529491" y="416991"/>
                  </a:lnTo>
                  <a:lnTo>
                    <a:pt x="2514798" y="369634"/>
                  </a:lnTo>
                  <a:lnTo>
                    <a:pt x="2486152" y="323911"/>
                  </a:lnTo>
                  <a:lnTo>
                    <a:pt x="2444326" y="280091"/>
                  </a:lnTo>
                  <a:lnTo>
                    <a:pt x="2390091" y="238444"/>
                  </a:lnTo>
                  <a:lnTo>
                    <a:pt x="2324220" y="199237"/>
                  </a:lnTo>
                  <a:lnTo>
                    <a:pt x="2287161" y="180634"/>
                  </a:lnTo>
                  <a:lnTo>
                    <a:pt x="2247484" y="162741"/>
                  </a:lnTo>
                  <a:lnTo>
                    <a:pt x="2205283" y="145594"/>
                  </a:lnTo>
                  <a:lnTo>
                    <a:pt x="2160655" y="129225"/>
                  </a:lnTo>
                  <a:lnTo>
                    <a:pt x="2113698" y="113669"/>
                  </a:lnTo>
                  <a:lnTo>
                    <a:pt x="2064507" y="98958"/>
                  </a:lnTo>
                  <a:lnTo>
                    <a:pt x="2013179" y="85126"/>
                  </a:lnTo>
                  <a:lnTo>
                    <a:pt x="1959810" y="72208"/>
                  </a:lnTo>
                  <a:lnTo>
                    <a:pt x="1904497" y="60237"/>
                  </a:lnTo>
                  <a:lnTo>
                    <a:pt x="1847337" y="49246"/>
                  </a:lnTo>
                  <a:lnTo>
                    <a:pt x="1788426" y="39269"/>
                  </a:lnTo>
                  <a:lnTo>
                    <a:pt x="1727860" y="30340"/>
                  </a:lnTo>
                  <a:lnTo>
                    <a:pt x="1665736" y="22493"/>
                  </a:lnTo>
                  <a:lnTo>
                    <a:pt x="1602151" y="15760"/>
                  </a:lnTo>
                  <a:lnTo>
                    <a:pt x="1537201" y="10176"/>
                  </a:lnTo>
                  <a:lnTo>
                    <a:pt x="1470983" y="5774"/>
                  </a:lnTo>
                  <a:lnTo>
                    <a:pt x="1403592" y="2588"/>
                  </a:lnTo>
                  <a:lnTo>
                    <a:pt x="1335126" y="652"/>
                  </a:lnTo>
                  <a:lnTo>
                    <a:pt x="1265682" y="0"/>
                  </a:lnTo>
                  <a:close/>
                </a:path>
              </a:pathLst>
            </a:custGeom>
            <a:solidFill>
              <a:srgbClr val="FFFF00">
                <a:alpha val="21174"/>
              </a:srgbClr>
            </a:solidFill>
          </p:spPr>
          <p:txBody>
            <a:bodyPr wrap="square" lIns="0" tIns="0" rIns="0" bIns="0" rtlCol="0"/>
            <a:lstStyle/>
            <a:p>
              <a:endParaRPr/>
            </a:p>
          </p:txBody>
        </p:sp>
        <p:sp>
          <p:nvSpPr>
            <p:cNvPr id="9" name="object 9"/>
            <p:cNvSpPr/>
            <p:nvPr/>
          </p:nvSpPr>
          <p:spPr>
            <a:xfrm>
              <a:off x="4602480" y="3066288"/>
              <a:ext cx="2531745" cy="882650"/>
            </a:xfrm>
            <a:custGeom>
              <a:avLst/>
              <a:gdLst/>
              <a:ahLst/>
              <a:cxnLst/>
              <a:rect l="l" t="t" r="r" b="b"/>
              <a:pathLst>
                <a:path w="2531745" h="882650">
                  <a:moveTo>
                    <a:pt x="0" y="441198"/>
                  </a:moveTo>
                  <a:lnTo>
                    <a:pt x="7426" y="393125"/>
                  </a:lnTo>
                  <a:lnTo>
                    <a:pt x="29192" y="346552"/>
                  </a:lnTo>
                  <a:lnTo>
                    <a:pt x="64524" y="301747"/>
                  </a:lnTo>
                  <a:lnTo>
                    <a:pt x="112652" y="258979"/>
                  </a:lnTo>
                  <a:lnTo>
                    <a:pt x="172801" y="218519"/>
                  </a:lnTo>
                  <a:lnTo>
                    <a:pt x="207143" y="199237"/>
                  </a:lnTo>
                  <a:lnTo>
                    <a:pt x="244202" y="180634"/>
                  </a:lnTo>
                  <a:lnTo>
                    <a:pt x="283879" y="162741"/>
                  </a:lnTo>
                  <a:lnTo>
                    <a:pt x="326080" y="145594"/>
                  </a:lnTo>
                  <a:lnTo>
                    <a:pt x="370708" y="129225"/>
                  </a:lnTo>
                  <a:lnTo>
                    <a:pt x="417665" y="113669"/>
                  </a:lnTo>
                  <a:lnTo>
                    <a:pt x="466856" y="98958"/>
                  </a:lnTo>
                  <a:lnTo>
                    <a:pt x="518184" y="85126"/>
                  </a:lnTo>
                  <a:lnTo>
                    <a:pt x="571553" y="72208"/>
                  </a:lnTo>
                  <a:lnTo>
                    <a:pt x="626866" y="60237"/>
                  </a:lnTo>
                  <a:lnTo>
                    <a:pt x="684026" y="49246"/>
                  </a:lnTo>
                  <a:lnTo>
                    <a:pt x="742937" y="39269"/>
                  </a:lnTo>
                  <a:lnTo>
                    <a:pt x="803503" y="30340"/>
                  </a:lnTo>
                  <a:lnTo>
                    <a:pt x="865627" y="22493"/>
                  </a:lnTo>
                  <a:lnTo>
                    <a:pt x="929212" y="15760"/>
                  </a:lnTo>
                  <a:lnTo>
                    <a:pt x="994162" y="10176"/>
                  </a:lnTo>
                  <a:lnTo>
                    <a:pt x="1060380" y="5774"/>
                  </a:lnTo>
                  <a:lnTo>
                    <a:pt x="1127771" y="2588"/>
                  </a:lnTo>
                  <a:lnTo>
                    <a:pt x="1196237" y="652"/>
                  </a:lnTo>
                  <a:lnTo>
                    <a:pt x="1265682" y="0"/>
                  </a:lnTo>
                  <a:lnTo>
                    <a:pt x="1335126" y="652"/>
                  </a:lnTo>
                  <a:lnTo>
                    <a:pt x="1403592" y="2588"/>
                  </a:lnTo>
                  <a:lnTo>
                    <a:pt x="1470983" y="5774"/>
                  </a:lnTo>
                  <a:lnTo>
                    <a:pt x="1537201" y="10176"/>
                  </a:lnTo>
                  <a:lnTo>
                    <a:pt x="1602151" y="15760"/>
                  </a:lnTo>
                  <a:lnTo>
                    <a:pt x="1665736" y="22493"/>
                  </a:lnTo>
                  <a:lnTo>
                    <a:pt x="1727860" y="30340"/>
                  </a:lnTo>
                  <a:lnTo>
                    <a:pt x="1788426" y="39269"/>
                  </a:lnTo>
                  <a:lnTo>
                    <a:pt x="1847337" y="49246"/>
                  </a:lnTo>
                  <a:lnTo>
                    <a:pt x="1904497" y="60237"/>
                  </a:lnTo>
                  <a:lnTo>
                    <a:pt x="1959810" y="72208"/>
                  </a:lnTo>
                  <a:lnTo>
                    <a:pt x="2013179" y="85126"/>
                  </a:lnTo>
                  <a:lnTo>
                    <a:pt x="2064507" y="98958"/>
                  </a:lnTo>
                  <a:lnTo>
                    <a:pt x="2113698" y="113669"/>
                  </a:lnTo>
                  <a:lnTo>
                    <a:pt x="2160655" y="129225"/>
                  </a:lnTo>
                  <a:lnTo>
                    <a:pt x="2205283" y="145594"/>
                  </a:lnTo>
                  <a:lnTo>
                    <a:pt x="2247484" y="162741"/>
                  </a:lnTo>
                  <a:lnTo>
                    <a:pt x="2287161" y="180634"/>
                  </a:lnTo>
                  <a:lnTo>
                    <a:pt x="2324220" y="199237"/>
                  </a:lnTo>
                  <a:lnTo>
                    <a:pt x="2358562" y="218519"/>
                  </a:lnTo>
                  <a:lnTo>
                    <a:pt x="2418711" y="258979"/>
                  </a:lnTo>
                  <a:lnTo>
                    <a:pt x="2466839" y="301747"/>
                  </a:lnTo>
                  <a:lnTo>
                    <a:pt x="2502171" y="346552"/>
                  </a:lnTo>
                  <a:lnTo>
                    <a:pt x="2523937" y="393125"/>
                  </a:lnTo>
                  <a:lnTo>
                    <a:pt x="2531364" y="441198"/>
                  </a:lnTo>
                  <a:lnTo>
                    <a:pt x="2529491" y="465404"/>
                  </a:lnTo>
                  <a:lnTo>
                    <a:pt x="2514798" y="512761"/>
                  </a:lnTo>
                  <a:lnTo>
                    <a:pt x="2486152" y="558484"/>
                  </a:lnTo>
                  <a:lnTo>
                    <a:pt x="2444326" y="602304"/>
                  </a:lnTo>
                  <a:lnTo>
                    <a:pt x="2390091" y="643951"/>
                  </a:lnTo>
                  <a:lnTo>
                    <a:pt x="2324220" y="683158"/>
                  </a:lnTo>
                  <a:lnTo>
                    <a:pt x="2287161" y="701761"/>
                  </a:lnTo>
                  <a:lnTo>
                    <a:pt x="2247484" y="719654"/>
                  </a:lnTo>
                  <a:lnTo>
                    <a:pt x="2205283" y="736801"/>
                  </a:lnTo>
                  <a:lnTo>
                    <a:pt x="2160655" y="753170"/>
                  </a:lnTo>
                  <a:lnTo>
                    <a:pt x="2113698" y="768726"/>
                  </a:lnTo>
                  <a:lnTo>
                    <a:pt x="2064507" y="783437"/>
                  </a:lnTo>
                  <a:lnTo>
                    <a:pt x="2013179" y="797269"/>
                  </a:lnTo>
                  <a:lnTo>
                    <a:pt x="1959810" y="810187"/>
                  </a:lnTo>
                  <a:lnTo>
                    <a:pt x="1904497" y="822158"/>
                  </a:lnTo>
                  <a:lnTo>
                    <a:pt x="1847337" y="833149"/>
                  </a:lnTo>
                  <a:lnTo>
                    <a:pt x="1788426" y="843126"/>
                  </a:lnTo>
                  <a:lnTo>
                    <a:pt x="1727860" y="852055"/>
                  </a:lnTo>
                  <a:lnTo>
                    <a:pt x="1665736" y="859902"/>
                  </a:lnTo>
                  <a:lnTo>
                    <a:pt x="1602151" y="866635"/>
                  </a:lnTo>
                  <a:lnTo>
                    <a:pt x="1537201" y="872219"/>
                  </a:lnTo>
                  <a:lnTo>
                    <a:pt x="1470983" y="876621"/>
                  </a:lnTo>
                  <a:lnTo>
                    <a:pt x="1403592" y="879807"/>
                  </a:lnTo>
                  <a:lnTo>
                    <a:pt x="1335126" y="881743"/>
                  </a:lnTo>
                  <a:lnTo>
                    <a:pt x="1265682" y="882396"/>
                  </a:lnTo>
                  <a:lnTo>
                    <a:pt x="1196237" y="881743"/>
                  </a:lnTo>
                  <a:lnTo>
                    <a:pt x="1127771" y="879807"/>
                  </a:lnTo>
                  <a:lnTo>
                    <a:pt x="1060380" y="876621"/>
                  </a:lnTo>
                  <a:lnTo>
                    <a:pt x="994162" y="872219"/>
                  </a:lnTo>
                  <a:lnTo>
                    <a:pt x="929212" y="866635"/>
                  </a:lnTo>
                  <a:lnTo>
                    <a:pt x="865627" y="859902"/>
                  </a:lnTo>
                  <a:lnTo>
                    <a:pt x="803503" y="852055"/>
                  </a:lnTo>
                  <a:lnTo>
                    <a:pt x="742937" y="843126"/>
                  </a:lnTo>
                  <a:lnTo>
                    <a:pt x="684026" y="833149"/>
                  </a:lnTo>
                  <a:lnTo>
                    <a:pt x="626866" y="822158"/>
                  </a:lnTo>
                  <a:lnTo>
                    <a:pt x="571553" y="810187"/>
                  </a:lnTo>
                  <a:lnTo>
                    <a:pt x="518184" y="797269"/>
                  </a:lnTo>
                  <a:lnTo>
                    <a:pt x="466856" y="783437"/>
                  </a:lnTo>
                  <a:lnTo>
                    <a:pt x="417665" y="768726"/>
                  </a:lnTo>
                  <a:lnTo>
                    <a:pt x="370708" y="753170"/>
                  </a:lnTo>
                  <a:lnTo>
                    <a:pt x="326080" y="736801"/>
                  </a:lnTo>
                  <a:lnTo>
                    <a:pt x="283879" y="719654"/>
                  </a:lnTo>
                  <a:lnTo>
                    <a:pt x="244202" y="701761"/>
                  </a:lnTo>
                  <a:lnTo>
                    <a:pt x="207143" y="683158"/>
                  </a:lnTo>
                  <a:lnTo>
                    <a:pt x="172801" y="663876"/>
                  </a:lnTo>
                  <a:lnTo>
                    <a:pt x="112652" y="623416"/>
                  </a:lnTo>
                  <a:lnTo>
                    <a:pt x="64524" y="580648"/>
                  </a:lnTo>
                  <a:lnTo>
                    <a:pt x="29192" y="535843"/>
                  </a:lnTo>
                  <a:lnTo>
                    <a:pt x="7426" y="489270"/>
                  </a:lnTo>
                  <a:lnTo>
                    <a:pt x="0" y="441198"/>
                  </a:lnTo>
                  <a:close/>
                </a:path>
              </a:pathLst>
            </a:custGeom>
            <a:ln w="9144">
              <a:solidFill>
                <a:srgbClr val="FFFF00"/>
              </a:solidFill>
            </a:ln>
          </p:spPr>
          <p:txBody>
            <a:bodyPr wrap="square" lIns="0" tIns="0" rIns="0" bIns="0" rtlCol="0"/>
            <a:lstStyle/>
            <a:p>
              <a:endParaRPr/>
            </a:p>
          </p:txBody>
        </p:sp>
      </p:grpSp>
      <p:sp>
        <p:nvSpPr>
          <p:cNvPr id="10" name="object 10"/>
          <p:cNvSpPr txBox="1"/>
          <p:nvPr>
            <p:custDataLst>
              <p:tags r:id="rId4"/>
            </p:custDataLst>
          </p:nvPr>
        </p:nvSpPr>
        <p:spPr>
          <a:xfrm>
            <a:off x="1524000" y="4418368"/>
            <a:ext cx="7391400" cy="628377"/>
          </a:xfrm>
          <a:prstGeom prst="rect">
            <a:avLst/>
          </a:prstGeom>
        </p:spPr>
        <p:txBody>
          <a:bodyPr vert="horz" wrap="square" lIns="0" tIns="12700" rIns="0" bIns="0" rtlCol="0">
            <a:spAutoFit/>
          </a:bodyPr>
          <a:lstStyle/>
          <a:p>
            <a:pPr marL="12700" marR="5080">
              <a:lnSpc>
                <a:spcPct val="100000"/>
              </a:lnSpc>
              <a:spcBef>
                <a:spcPts val="100"/>
              </a:spcBef>
            </a:pPr>
            <a:r>
              <a:rPr lang="fr-CA" sz="2000" b="1" dirty="0">
                <a:solidFill>
                  <a:srgbClr val="1F487C"/>
                </a:solidFill>
                <a:latin typeface="Garamond"/>
                <a:cs typeface="Garamond"/>
              </a:rPr>
              <a:t>Les symptômes dépressifs permettent de prédire l’utilisation ultérieure des médias sociaux (filles uniquement), mais pas l’inverse</a:t>
            </a:r>
            <a:endParaRPr sz="2000" dirty="0">
              <a:latin typeface="Garamond"/>
              <a:cs typeface="Garamond"/>
            </a:endParaRPr>
          </a:p>
        </p:txBody>
      </p:sp>
      <p:sp>
        <p:nvSpPr>
          <p:cNvPr id="11" name="TextBox 10">
            <a:extLst>
              <a:ext uri="{FF2B5EF4-FFF2-40B4-BE49-F238E27FC236}">
                <a16:creationId xmlns:a16="http://schemas.microsoft.com/office/drawing/2014/main" id="{6C62BD8C-5DF2-F112-376D-713112D75E6C}"/>
              </a:ext>
            </a:extLst>
          </p:cNvPr>
          <p:cNvSpPr txBox="1"/>
          <p:nvPr/>
        </p:nvSpPr>
        <p:spPr>
          <a:xfrm>
            <a:off x="2139695" y="4150723"/>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title"/>
            <p:custDataLst>
              <p:tags r:id="rId1"/>
            </p:custDataLst>
          </p:nvPr>
        </p:nvSpPr>
        <p:spPr>
          <a:xfrm>
            <a:off x="273259" y="92180"/>
            <a:ext cx="8316092" cy="1397819"/>
          </a:xfrm>
          <a:prstGeom prst="rect">
            <a:avLst/>
          </a:prstGeom>
        </p:spPr>
        <p:txBody>
          <a:bodyPr vert="horz" wrap="square" lIns="0" tIns="12700" rIns="0" bIns="0" rtlCol="0">
            <a:spAutoFit/>
          </a:bodyPr>
          <a:lstStyle/>
          <a:p>
            <a:pPr marL="12700" marR="5080">
              <a:lnSpc>
                <a:spcPct val="100000"/>
              </a:lnSpc>
              <a:spcBef>
                <a:spcPts val="100"/>
              </a:spcBef>
            </a:pPr>
            <a:r>
              <a:rPr lang="fr-CA" sz="3000" b="1" dirty="0">
                <a:solidFill>
                  <a:srgbClr val="1F487C"/>
                </a:solidFill>
                <a:latin typeface="Garamond"/>
                <a:cs typeface="Garamond"/>
              </a:rPr>
              <a:t>Les symptômes dépressifs permettent de prédire l’utilisation ultérieure des médias sociaux (filles uniquement), mais pas l’inverse</a:t>
            </a:r>
            <a:endParaRPr lang="fr-CA" sz="3000" dirty="0">
              <a:latin typeface="Garamond"/>
              <a:cs typeface="Garamond"/>
            </a:endParaRPr>
          </a:p>
        </p:txBody>
      </p:sp>
      <p:pic>
        <p:nvPicPr>
          <p:cNvPr id="2" name="object 2" descr="aps. Association for Psychological Science."/>
          <p:cNvPicPr/>
          <p:nvPr>
            <p:custDataLst>
              <p:tags r:id="rId2"/>
            </p:custDataLst>
          </p:nvPr>
        </p:nvPicPr>
        <p:blipFill>
          <a:blip r:embed="rId9" cstate="print"/>
          <a:stretch>
            <a:fillRect/>
          </a:stretch>
        </p:blipFill>
        <p:spPr>
          <a:xfrm>
            <a:off x="7816475" y="4305639"/>
            <a:ext cx="811408" cy="523197"/>
          </a:xfrm>
          <a:prstGeom prst="rect">
            <a:avLst/>
          </a:prstGeom>
        </p:spPr>
      </p:pic>
      <p:pic>
        <p:nvPicPr>
          <p:cNvPr id="3" name="object 3" descr="Clinical Psychological Science 1-9. The Author(s) 2019. Article reuse guidelines: sagepub.com/journals-permissions DOI: 10.1177/2167702678812727 www.psychologicalscience.org/CP SAGE"/>
          <p:cNvPicPr/>
          <p:nvPr>
            <p:custDataLst>
              <p:tags r:id="rId3"/>
            </p:custDataLst>
          </p:nvPr>
        </p:nvPicPr>
        <p:blipFill>
          <a:blip r:embed="rId10" cstate="print"/>
          <a:stretch>
            <a:fillRect/>
          </a:stretch>
        </p:blipFill>
        <p:spPr>
          <a:xfrm>
            <a:off x="208759" y="3983550"/>
            <a:ext cx="1374726" cy="905376"/>
          </a:xfrm>
          <a:prstGeom prst="rect">
            <a:avLst/>
          </a:prstGeom>
        </p:spPr>
      </p:pic>
      <p:grpSp>
        <p:nvGrpSpPr>
          <p:cNvPr id="4" name="object 4" descr="Table 2. Autoregressive Cross-Lagged Model Results for Adolescents"/>
          <p:cNvGrpSpPr/>
          <p:nvPr>
            <p:custDataLst>
              <p:tags r:id="rId4"/>
            </p:custDataLst>
          </p:nvPr>
        </p:nvGrpSpPr>
        <p:grpSpPr>
          <a:xfrm>
            <a:off x="2269273" y="1599563"/>
            <a:ext cx="6448425" cy="2367280"/>
            <a:chOff x="2269273" y="1599563"/>
            <a:chExt cx="6448425" cy="2367280"/>
          </a:xfrm>
        </p:grpSpPr>
        <p:pic>
          <p:nvPicPr>
            <p:cNvPr id="5" name="object 5"/>
            <p:cNvPicPr/>
            <p:nvPr/>
          </p:nvPicPr>
          <p:blipFill>
            <a:blip r:embed="rId11" cstate="print"/>
            <a:stretch>
              <a:fillRect/>
            </a:stretch>
          </p:blipFill>
          <p:spPr>
            <a:xfrm>
              <a:off x="2269273" y="1599563"/>
              <a:ext cx="6447917" cy="2366925"/>
            </a:xfrm>
            <a:prstGeom prst="rect">
              <a:avLst/>
            </a:prstGeom>
          </p:spPr>
        </p:pic>
        <p:pic>
          <p:nvPicPr>
            <p:cNvPr id="6" name="object 6"/>
            <p:cNvPicPr/>
            <p:nvPr/>
          </p:nvPicPr>
          <p:blipFill>
            <a:blip r:embed="rId12" cstate="print"/>
            <a:stretch>
              <a:fillRect/>
            </a:stretch>
          </p:blipFill>
          <p:spPr>
            <a:xfrm>
              <a:off x="4991100" y="3209544"/>
              <a:ext cx="1746503" cy="385571"/>
            </a:xfrm>
            <a:prstGeom prst="rect">
              <a:avLst/>
            </a:prstGeom>
          </p:spPr>
        </p:pic>
        <p:sp>
          <p:nvSpPr>
            <p:cNvPr id="7" name="object 7"/>
            <p:cNvSpPr/>
            <p:nvPr/>
          </p:nvSpPr>
          <p:spPr>
            <a:xfrm>
              <a:off x="5038344" y="3236975"/>
              <a:ext cx="1652270" cy="291465"/>
            </a:xfrm>
            <a:custGeom>
              <a:avLst/>
              <a:gdLst/>
              <a:ahLst/>
              <a:cxnLst/>
              <a:rect l="l" t="t" r="r" b="b"/>
              <a:pathLst>
                <a:path w="1652270" h="291464">
                  <a:moveTo>
                    <a:pt x="826008" y="0"/>
                  </a:moveTo>
                  <a:lnTo>
                    <a:pt x="750823" y="594"/>
                  </a:lnTo>
                  <a:lnTo>
                    <a:pt x="677530" y="2344"/>
                  </a:lnTo>
                  <a:lnTo>
                    <a:pt x="606420" y="5199"/>
                  </a:lnTo>
                  <a:lnTo>
                    <a:pt x="537785" y="9105"/>
                  </a:lnTo>
                  <a:lnTo>
                    <a:pt x="471915" y="14013"/>
                  </a:lnTo>
                  <a:lnTo>
                    <a:pt x="409103" y="19871"/>
                  </a:lnTo>
                  <a:lnTo>
                    <a:pt x="349641" y="26627"/>
                  </a:lnTo>
                  <a:lnTo>
                    <a:pt x="293819" y="34230"/>
                  </a:lnTo>
                  <a:lnTo>
                    <a:pt x="241930" y="42629"/>
                  </a:lnTo>
                  <a:lnTo>
                    <a:pt x="194265" y="51772"/>
                  </a:lnTo>
                  <a:lnTo>
                    <a:pt x="151115" y="61607"/>
                  </a:lnTo>
                  <a:lnTo>
                    <a:pt x="112773" y="72085"/>
                  </a:lnTo>
                  <a:lnTo>
                    <a:pt x="51676" y="94758"/>
                  </a:lnTo>
                  <a:lnTo>
                    <a:pt x="13307" y="119381"/>
                  </a:lnTo>
                  <a:lnTo>
                    <a:pt x="0" y="145542"/>
                  </a:lnTo>
                  <a:lnTo>
                    <a:pt x="3375" y="158788"/>
                  </a:lnTo>
                  <a:lnTo>
                    <a:pt x="51676" y="196325"/>
                  </a:lnTo>
                  <a:lnTo>
                    <a:pt x="112773" y="218998"/>
                  </a:lnTo>
                  <a:lnTo>
                    <a:pt x="151115" y="229476"/>
                  </a:lnTo>
                  <a:lnTo>
                    <a:pt x="194265" y="239311"/>
                  </a:lnTo>
                  <a:lnTo>
                    <a:pt x="241930" y="248454"/>
                  </a:lnTo>
                  <a:lnTo>
                    <a:pt x="293819" y="256853"/>
                  </a:lnTo>
                  <a:lnTo>
                    <a:pt x="349641" y="264456"/>
                  </a:lnTo>
                  <a:lnTo>
                    <a:pt x="409103" y="271212"/>
                  </a:lnTo>
                  <a:lnTo>
                    <a:pt x="471915" y="277070"/>
                  </a:lnTo>
                  <a:lnTo>
                    <a:pt x="537785" y="281978"/>
                  </a:lnTo>
                  <a:lnTo>
                    <a:pt x="606420" y="285884"/>
                  </a:lnTo>
                  <a:lnTo>
                    <a:pt x="677530" y="288739"/>
                  </a:lnTo>
                  <a:lnTo>
                    <a:pt x="750823" y="290489"/>
                  </a:lnTo>
                  <a:lnTo>
                    <a:pt x="826008" y="291084"/>
                  </a:lnTo>
                  <a:lnTo>
                    <a:pt x="901192" y="290489"/>
                  </a:lnTo>
                  <a:lnTo>
                    <a:pt x="974485" y="288739"/>
                  </a:lnTo>
                  <a:lnTo>
                    <a:pt x="1045595" y="285884"/>
                  </a:lnTo>
                  <a:lnTo>
                    <a:pt x="1114230" y="281978"/>
                  </a:lnTo>
                  <a:lnTo>
                    <a:pt x="1180100" y="277070"/>
                  </a:lnTo>
                  <a:lnTo>
                    <a:pt x="1242912" y="271212"/>
                  </a:lnTo>
                  <a:lnTo>
                    <a:pt x="1302374" y="264456"/>
                  </a:lnTo>
                  <a:lnTo>
                    <a:pt x="1358196" y="256853"/>
                  </a:lnTo>
                  <a:lnTo>
                    <a:pt x="1410085" y="248454"/>
                  </a:lnTo>
                  <a:lnTo>
                    <a:pt x="1457750" y="239311"/>
                  </a:lnTo>
                  <a:lnTo>
                    <a:pt x="1500900" y="229476"/>
                  </a:lnTo>
                  <a:lnTo>
                    <a:pt x="1539242" y="218998"/>
                  </a:lnTo>
                  <a:lnTo>
                    <a:pt x="1600339" y="196325"/>
                  </a:lnTo>
                  <a:lnTo>
                    <a:pt x="1638708" y="171702"/>
                  </a:lnTo>
                  <a:lnTo>
                    <a:pt x="1652016" y="145542"/>
                  </a:lnTo>
                  <a:lnTo>
                    <a:pt x="1648640" y="132295"/>
                  </a:lnTo>
                  <a:lnTo>
                    <a:pt x="1600339" y="94758"/>
                  </a:lnTo>
                  <a:lnTo>
                    <a:pt x="1539242" y="72085"/>
                  </a:lnTo>
                  <a:lnTo>
                    <a:pt x="1500900" y="61607"/>
                  </a:lnTo>
                  <a:lnTo>
                    <a:pt x="1457750" y="51772"/>
                  </a:lnTo>
                  <a:lnTo>
                    <a:pt x="1410085" y="42629"/>
                  </a:lnTo>
                  <a:lnTo>
                    <a:pt x="1358196" y="34230"/>
                  </a:lnTo>
                  <a:lnTo>
                    <a:pt x="1302374" y="26627"/>
                  </a:lnTo>
                  <a:lnTo>
                    <a:pt x="1242912" y="19871"/>
                  </a:lnTo>
                  <a:lnTo>
                    <a:pt x="1180100" y="14013"/>
                  </a:lnTo>
                  <a:lnTo>
                    <a:pt x="1114230" y="9105"/>
                  </a:lnTo>
                  <a:lnTo>
                    <a:pt x="1045595" y="5199"/>
                  </a:lnTo>
                  <a:lnTo>
                    <a:pt x="974485" y="2344"/>
                  </a:lnTo>
                  <a:lnTo>
                    <a:pt x="901192" y="594"/>
                  </a:lnTo>
                  <a:lnTo>
                    <a:pt x="826008" y="0"/>
                  </a:lnTo>
                  <a:close/>
                </a:path>
              </a:pathLst>
            </a:custGeom>
            <a:solidFill>
              <a:srgbClr val="FFFF00">
                <a:alpha val="21174"/>
              </a:srgbClr>
            </a:solidFill>
          </p:spPr>
          <p:txBody>
            <a:bodyPr wrap="square" lIns="0" tIns="0" rIns="0" bIns="0" rtlCol="0"/>
            <a:lstStyle/>
            <a:p>
              <a:endParaRPr/>
            </a:p>
          </p:txBody>
        </p:sp>
        <p:sp>
          <p:nvSpPr>
            <p:cNvPr id="8" name="object 8"/>
            <p:cNvSpPr/>
            <p:nvPr/>
          </p:nvSpPr>
          <p:spPr>
            <a:xfrm>
              <a:off x="5038344" y="3236975"/>
              <a:ext cx="1652270" cy="291465"/>
            </a:xfrm>
            <a:custGeom>
              <a:avLst/>
              <a:gdLst/>
              <a:ahLst/>
              <a:cxnLst/>
              <a:rect l="l" t="t" r="r" b="b"/>
              <a:pathLst>
                <a:path w="1652270" h="291464">
                  <a:moveTo>
                    <a:pt x="0" y="145542"/>
                  </a:moveTo>
                  <a:lnTo>
                    <a:pt x="29505" y="106851"/>
                  </a:lnTo>
                  <a:lnTo>
                    <a:pt x="79529" y="83152"/>
                  </a:lnTo>
                  <a:lnTo>
                    <a:pt x="151115" y="61607"/>
                  </a:lnTo>
                  <a:lnTo>
                    <a:pt x="194265" y="51772"/>
                  </a:lnTo>
                  <a:lnTo>
                    <a:pt x="241930" y="42629"/>
                  </a:lnTo>
                  <a:lnTo>
                    <a:pt x="293819" y="34230"/>
                  </a:lnTo>
                  <a:lnTo>
                    <a:pt x="349641" y="26627"/>
                  </a:lnTo>
                  <a:lnTo>
                    <a:pt x="409103" y="19871"/>
                  </a:lnTo>
                  <a:lnTo>
                    <a:pt x="471915" y="14013"/>
                  </a:lnTo>
                  <a:lnTo>
                    <a:pt x="537785" y="9105"/>
                  </a:lnTo>
                  <a:lnTo>
                    <a:pt x="606420" y="5199"/>
                  </a:lnTo>
                  <a:lnTo>
                    <a:pt x="677530" y="2344"/>
                  </a:lnTo>
                  <a:lnTo>
                    <a:pt x="750823" y="594"/>
                  </a:lnTo>
                  <a:lnTo>
                    <a:pt x="826008" y="0"/>
                  </a:lnTo>
                  <a:lnTo>
                    <a:pt x="901192" y="594"/>
                  </a:lnTo>
                  <a:lnTo>
                    <a:pt x="974485" y="2344"/>
                  </a:lnTo>
                  <a:lnTo>
                    <a:pt x="1045595" y="5199"/>
                  </a:lnTo>
                  <a:lnTo>
                    <a:pt x="1114230" y="9105"/>
                  </a:lnTo>
                  <a:lnTo>
                    <a:pt x="1180100" y="14013"/>
                  </a:lnTo>
                  <a:lnTo>
                    <a:pt x="1242912" y="19871"/>
                  </a:lnTo>
                  <a:lnTo>
                    <a:pt x="1302374" y="26627"/>
                  </a:lnTo>
                  <a:lnTo>
                    <a:pt x="1358196" y="34230"/>
                  </a:lnTo>
                  <a:lnTo>
                    <a:pt x="1410085" y="42629"/>
                  </a:lnTo>
                  <a:lnTo>
                    <a:pt x="1457750" y="51772"/>
                  </a:lnTo>
                  <a:lnTo>
                    <a:pt x="1500900" y="61607"/>
                  </a:lnTo>
                  <a:lnTo>
                    <a:pt x="1539242" y="72085"/>
                  </a:lnTo>
                  <a:lnTo>
                    <a:pt x="1600339" y="94758"/>
                  </a:lnTo>
                  <a:lnTo>
                    <a:pt x="1638708" y="119381"/>
                  </a:lnTo>
                  <a:lnTo>
                    <a:pt x="1652016" y="145542"/>
                  </a:lnTo>
                  <a:lnTo>
                    <a:pt x="1648640" y="158788"/>
                  </a:lnTo>
                  <a:lnTo>
                    <a:pt x="1600339" y="196325"/>
                  </a:lnTo>
                  <a:lnTo>
                    <a:pt x="1539242" y="218998"/>
                  </a:lnTo>
                  <a:lnTo>
                    <a:pt x="1500900" y="229476"/>
                  </a:lnTo>
                  <a:lnTo>
                    <a:pt x="1457750" y="239311"/>
                  </a:lnTo>
                  <a:lnTo>
                    <a:pt x="1410085" y="248454"/>
                  </a:lnTo>
                  <a:lnTo>
                    <a:pt x="1358196" y="256853"/>
                  </a:lnTo>
                  <a:lnTo>
                    <a:pt x="1302374" y="264456"/>
                  </a:lnTo>
                  <a:lnTo>
                    <a:pt x="1242912" y="271212"/>
                  </a:lnTo>
                  <a:lnTo>
                    <a:pt x="1180100" y="277070"/>
                  </a:lnTo>
                  <a:lnTo>
                    <a:pt x="1114230" y="281978"/>
                  </a:lnTo>
                  <a:lnTo>
                    <a:pt x="1045595" y="285884"/>
                  </a:lnTo>
                  <a:lnTo>
                    <a:pt x="974485" y="288739"/>
                  </a:lnTo>
                  <a:lnTo>
                    <a:pt x="901192" y="290489"/>
                  </a:lnTo>
                  <a:lnTo>
                    <a:pt x="826008" y="291084"/>
                  </a:lnTo>
                  <a:lnTo>
                    <a:pt x="750823" y="290489"/>
                  </a:lnTo>
                  <a:lnTo>
                    <a:pt x="677530" y="288739"/>
                  </a:lnTo>
                  <a:lnTo>
                    <a:pt x="606420" y="285884"/>
                  </a:lnTo>
                  <a:lnTo>
                    <a:pt x="537785" y="281978"/>
                  </a:lnTo>
                  <a:lnTo>
                    <a:pt x="471915" y="277070"/>
                  </a:lnTo>
                  <a:lnTo>
                    <a:pt x="409103" y="271212"/>
                  </a:lnTo>
                  <a:lnTo>
                    <a:pt x="349641" y="264456"/>
                  </a:lnTo>
                  <a:lnTo>
                    <a:pt x="293819" y="256853"/>
                  </a:lnTo>
                  <a:lnTo>
                    <a:pt x="241930" y="248454"/>
                  </a:lnTo>
                  <a:lnTo>
                    <a:pt x="194265" y="239311"/>
                  </a:lnTo>
                  <a:lnTo>
                    <a:pt x="151115" y="229476"/>
                  </a:lnTo>
                  <a:lnTo>
                    <a:pt x="112773" y="218998"/>
                  </a:lnTo>
                  <a:lnTo>
                    <a:pt x="51676" y="196325"/>
                  </a:lnTo>
                  <a:lnTo>
                    <a:pt x="13307" y="171702"/>
                  </a:lnTo>
                  <a:lnTo>
                    <a:pt x="0" y="145542"/>
                  </a:lnTo>
                  <a:close/>
                </a:path>
              </a:pathLst>
            </a:custGeom>
            <a:ln w="9143">
              <a:solidFill>
                <a:srgbClr val="FFFF00"/>
              </a:solidFill>
            </a:ln>
          </p:spPr>
          <p:txBody>
            <a:bodyPr wrap="square" lIns="0" tIns="0" rIns="0" bIns="0" rtlCol="0"/>
            <a:lstStyle/>
            <a:p>
              <a:endParaRPr/>
            </a:p>
          </p:txBody>
        </p:sp>
      </p:grpSp>
      <p:pic>
        <p:nvPicPr>
          <p:cNvPr id="10" name="object 10" descr="Taylor Heffer 1, Marie Good 2, Owen Daly 1, Elliot MacDonnell 1 , and teena Willoughby 1">
            <a:extLst>
              <a:ext uri="{C183D7F6-B498-43B3-948B-1728B52AA6E4}">
                <adec:decorative xmlns:adec="http://schemas.microsoft.com/office/drawing/2017/decorative" val="0"/>
              </a:ext>
            </a:extLst>
          </p:cNvPr>
          <p:cNvPicPr/>
          <p:nvPr>
            <p:custDataLst>
              <p:tags r:id="rId5"/>
            </p:custDataLst>
          </p:nvPr>
        </p:nvPicPr>
        <p:blipFill>
          <a:blip r:embed="rId13" cstate="print"/>
          <a:stretch>
            <a:fillRect/>
          </a:stretch>
        </p:blipFill>
        <p:spPr>
          <a:xfrm>
            <a:off x="2123756" y="4458846"/>
            <a:ext cx="5125124" cy="375999"/>
          </a:xfrm>
          <a:prstGeom prst="rect">
            <a:avLst/>
          </a:prstGeom>
        </p:spPr>
      </p:pic>
      <p:sp>
        <p:nvSpPr>
          <p:cNvPr id="11" name="object 11"/>
          <p:cNvSpPr txBox="1"/>
          <p:nvPr>
            <p:custDataLst>
              <p:tags r:id="rId6"/>
            </p:custDataLst>
          </p:nvPr>
        </p:nvSpPr>
        <p:spPr>
          <a:xfrm>
            <a:off x="233568" y="1661243"/>
            <a:ext cx="1359535" cy="2243563"/>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Arial"/>
                <a:cs typeface="Arial"/>
              </a:rPr>
              <a:t>N</a:t>
            </a:r>
            <a:r>
              <a:rPr sz="1600" b="1" spc="-20" dirty="0">
                <a:solidFill>
                  <a:srgbClr val="585858"/>
                </a:solidFill>
                <a:latin typeface="Arial"/>
                <a:cs typeface="Arial"/>
              </a:rPr>
              <a:t> </a:t>
            </a:r>
            <a:r>
              <a:rPr sz="1600" b="1" dirty="0">
                <a:solidFill>
                  <a:srgbClr val="585858"/>
                </a:solidFill>
                <a:latin typeface="Arial"/>
                <a:cs typeface="Arial"/>
              </a:rPr>
              <a:t>=</a:t>
            </a:r>
            <a:r>
              <a:rPr sz="1600" b="1" spc="5" dirty="0">
                <a:solidFill>
                  <a:srgbClr val="585858"/>
                </a:solidFill>
                <a:latin typeface="Arial"/>
                <a:cs typeface="Arial"/>
              </a:rPr>
              <a:t> </a:t>
            </a:r>
            <a:r>
              <a:rPr sz="1600" b="1" spc="-10" dirty="0">
                <a:solidFill>
                  <a:srgbClr val="585858"/>
                </a:solidFill>
                <a:latin typeface="Arial"/>
                <a:cs typeface="Arial"/>
              </a:rPr>
              <a:t>1</a:t>
            </a:r>
            <a:r>
              <a:rPr lang="fr-CA" sz="1600" b="1" spc="-10" dirty="0">
                <a:solidFill>
                  <a:srgbClr val="585858"/>
                </a:solidFill>
                <a:latin typeface="Arial"/>
                <a:cs typeface="Arial"/>
              </a:rPr>
              <a:t> </a:t>
            </a:r>
            <a:r>
              <a:rPr sz="1600" b="1" spc="-10" dirty="0">
                <a:solidFill>
                  <a:srgbClr val="585858"/>
                </a:solidFill>
                <a:latin typeface="Arial"/>
                <a:cs typeface="Arial"/>
              </a:rPr>
              <a:t>726</a:t>
            </a:r>
            <a:endParaRPr sz="1600" dirty="0">
              <a:latin typeface="Arial"/>
              <a:cs typeface="Arial"/>
            </a:endParaRPr>
          </a:p>
          <a:p>
            <a:pPr>
              <a:lnSpc>
                <a:spcPct val="100000"/>
              </a:lnSpc>
              <a:spcBef>
                <a:spcPts val="20"/>
              </a:spcBef>
            </a:pPr>
            <a:endParaRPr sz="1650" dirty="0">
              <a:latin typeface="Arial"/>
              <a:cs typeface="Arial"/>
            </a:endParaRPr>
          </a:p>
          <a:p>
            <a:pPr marL="12700" marR="5080">
              <a:lnSpc>
                <a:spcPct val="100000"/>
              </a:lnSpc>
            </a:pPr>
            <a:r>
              <a:rPr sz="1600" dirty="0">
                <a:solidFill>
                  <a:srgbClr val="585858"/>
                </a:solidFill>
                <a:latin typeface="Arial"/>
                <a:cs typeface="Arial"/>
              </a:rPr>
              <a:t>6</a:t>
            </a:r>
            <a:r>
              <a:rPr sz="1600" spc="-30" dirty="0">
                <a:solidFill>
                  <a:srgbClr val="585858"/>
                </a:solidFill>
                <a:latin typeface="Arial"/>
                <a:cs typeface="Arial"/>
              </a:rPr>
              <a:t> </a:t>
            </a:r>
            <a:r>
              <a:rPr lang="fr-CA" sz="1600" dirty="0">
                <a:solidFill>
                  <a:srgbClr val="585858"/>
                </a:solidFill>
                <a:latin typeface="Arial"/>
                <a:cs typeface="Arial"/>
              </a:rPr>
              <a:t>an</a:t>
            </a:r>
            <a:r>
              <a:rPr sz="1600" dirty="0">
                <a:solidFill>
                  <a:srgbClr val="585858"/>
                </a:solidFill>
                <a:latin typeface="Arial"/>
                <a:cs typeface="Arial"/>
              </a:rPr>
              <a:t>s</a:t>
            </a:r>
            <a:r>
              <a:rPr sz="1600" spc="15" dirty="0">
                <a:solidFill>
                  <a:srgbClr val="585858"/>
                </a:solidFill>
                <a:latin typeface="Arial"/>
                <a:cs typeface="Arial"/>
              </a:rPr>
              <a:t> </a:t>
            </a:r>
            <a:r>
              <a:rPr lang="fr-CA" sz="1600" spc="15" dirty="0">
                <a:solidFill>
                  <a:srgbClr val="585858"/>
                </a:solidFill>
                <a:latin typeface="Arial"/>
                <a:cs typeface="Arial"/>
              </a:rPr>
              <a:t>d’évaluations annuelles</a:t>
            </a:r>
            <a:endParaRPr sz="1600" dirty="0">
              <a:latin typeface="Arial"/>
              <a:cs typeface="Arial"/>
            </a:endParaRPr>
          </a:p>
          <a:p>
            <a:pPr>
              <a:lnSpc>
                <a:spcPct val="100000"/>
              </a:lnSpc>
              <a:spcBef>
                <a:spcPts val="25"/>
              </a:spcBef>
            </a:pPr>
            <a:endParaRPr sz="1650" dirty="0">
              <a:latin typeface="Arial"/>
              <a:cs typeface="Arial"/>
            </a:endParaRPr>
          </a:p>
          <a:p>
            <a:pPr marL="12700" marR="64135">
              <a:lnSpc>
                <a:spcPct val="100000"/>
              </a:lnSpc>
            </a:pPr>
            <a:r>
              <a:rPr lang="fr-CA" sz="1600" dirty="0">
                <a:solidFill>
                  <a:srgbClr val="585858"/>
                </a:solidFill>
                <a:latin typeface="Arial"/>
                <a:cs typeface="Arial"/>
              </a:rPr>
              <a:t>Jeunes adultes et </a:t>
            </a:r>
            <a:r>
              <a:rPr sz="1600" spc="-10" dirty="0">
                <a:solidFill>
                  <a:srgbClr val="585858"/>
                </a:solidFill>
                <a:latin typeface="Arial"/>
                <a:cs typeface="Arial"/>
              </a:rPr>
              <a:t>adolescent</a:t>
            </a:r>
            <a:r>
              <a:rPr lang="fr-CA" sz="1600" spc="-10" dirty="0">
                <a:solidFill>
                  <a:srgbClr val="585858"/>
                </a:solidFill>
                <a:latin typeface="Arial"/>
                <a:cs typeface="Arial"/>
              </a:rPr>
              <a:t>e</a:t>
            </a:r>
            <a:r>
              <a:rPr sz="1600" spc="-10" dirty="0">
                <a:solidFill>
                  <a:srgbClr val="585858"/>
                </a:solidFill>
                <a:latin typeface="Arial"/>
                <a:cs typeface="Arial"/>
              </a:rPr>
              <a:t>s</a:t>
            </a:r>
            <a:endParaRPr sz="1600" dirty="0">
              <a:latin typeface="Arial"/>
              <a:cs typeface="Arial"/>
            </a:endParaRPr>
          </a:p>
        </p:txBody>
      </p:sp>
      <p:grpSp>
        <p:nvGrpSpPr>
          <p:cNvPr id="12" name="object 12">
            <a:extLst>
              <a:ext uri="{C183D7F6-B498-43B3-948B-1728B52AA6E4}">
                <adec:decorative xmlns:adec="http://schemas.microsoft.com/office/drawing/2017/decorative" val="1"/>
              </a:ext>
            </a:extLst>
          </p:cNvPr>
          <p:cNvGrpSpPr/>
          <p:nvPr>
            <p:custDataLst>
              <p:tags r:id="rId7"/>
            </p:custDataLst>
          </p:nvPr>
        </p:nvGrpSpPr>
        <p:grpSpPr>
          <a:xfrm>
            <a:off x="1769364" y="1891283"/>
            <a:ext cx="94615" cy="2905125"/>
            <a:chOff x="1769364" y="1891283"/>
            <a:chExt cx="94615" cy="2905125"/>
          </a:xfrm>
        </p:grpSpPr>
        <p:pic>
          <p:nvPicPr>
            <p:cNvPr id="13" name="object 13"/>
            <p:cNvPicPr/>
            <p:nvPr/>
          </p:nvPicPr>
          <p:blipFill>
            <a:blip r:embed="rId14" cstate="print"/>
            <a:stretch>
              <a:fillRect/>
            </a:stretch>
          </p:blipFill>
          <p:spPr>
            <a:xfrm>
              <a:off x="1769364" y="1891283"/>
              <a:ext cx="94487" cy="2904743"/>
            </a:xfrm>
            <a:prstGeom prst="rect">
              <a:avLst/>
            </a:prstGeom>
          </p:spPr>
        </p:pic>
        <p:sp>
          <p:nvSpPr>
            <p:cNvPr id="14" name="object 14"/>
            <p:cNvSpPr/>
            <p:nvPr/>
          </p:nvSpPr>
          <p:spPr>
            <a:xfrm>
              <a:off x="1816608" y="1914143"/>
              <a:ext cx="0" cy="2815590"/>
            </a:xfrm>
            <a:custGeom>
              <a:avLst/>
              <a:gdLst/>
              <a:ahLst/>
              <a:cxnLst/>
              <a:rect l="l" t="t" r="r" b="b"/>
              <a:pathLst>
                <a:path h="2815590">
                  <a:moveTo>
                    <a:pt x="0" y="0"/>
                  </a:moveTo>
                  <a:lnTo>
                    <a:pt x="0" y="2815170"/>
                  </a:lnTo>
                </a:path>
              </a:pathLst>
            </a:custGeom>
            <a:ln w="9144">
              <a:solidFill>
                <a:srgbClr val="A6A6A6"/>
              </a:solidFill>
            </a:ln>
          </p:spPr>
          <p:txBody>
            <a:bodyPr wrap="square" lIns="0" tIns="0" rIns="0" bIns="0" rtlCol="0"/>
            <a:lstStyle/>
            <a:p>
              <a:endParaRPr/>
            </a:p>
          </p:txBody>
        </p:sp>
      </p:grpSp>
      <p:sp>
        <p:nvSpPr>
          <p:cNvPr id="15" name="TextBox 14">
            <a:extLst>
              <a:ext uri="{FF2B5EF4-FFF2-40B4-BE49-F238E27FC236}">
                <a16:creationId xmlns:a16="http://schemas.microsoft.com/office/drawing/2014/main" id="{85273B78-38EE-6C4F-60CB-2618BBC033C9}"/>
              </a:ext>
            </a:extLst>
          </p:cNvPr>
          <p:cNvSpPr txBox="1"/>
          <p:nvPr/>
        </p:nvSpPr>
        <p:spPr>
          <a:xfrm>
            <a:off x="1769364" y="4857750"/>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custDataLst>
              <p:tags r:id="rId1"/>
            </p:custDataLst>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EEEEE"/>
          </a:solidFill>
        </p:spPr>
        <p:txBody>
          <a:bodyPr wrap="square" lIns="0" tIns="0" rIns="0" bIns="0" rtlCol="0"/>
          <a:lstStyle/>
          <a:p>
            <a:endParaRPr/>
          </a:p>
        </p:txBody>
      </p:sp>
      <p:grpSp>
        <p:nvGrpSpPr>
          <p:cNvPr id="22" name="Group 21">
            <a:extLst>
              <a:ext uri="{FF2B5EF4-FFF2-40B4-BE49-F238E27FC236}">
                <a16:creationId xmlns:a16="http://schemas.microsoft.com/office/drawing/2014/main" id="{0081D45A-D228-4925-8E31-B305C40FFDF5}"/>
              </a:ext>
              <a:ext uri="{C183D7F6-B498-43B3-948B-1728B52AA6E4}">
                <adec:decorative xmlns:adec="http://schemas.microsoft.com/office/drawing/2017/decorative" val="1"/>
              </a:ext>
            </a:extLst>
          </p:cNvPr>
          <p:cNvGrpSpPr/>
          <p:nvPr>
            <p:custDataLst>
              <p:tags r:id="rId2"/>
            </p:custDataLst>
          </p:nvPr>
        </p:nvGrpSpPr>
        <p:grpSpPr>
          <a:xfrm>
            <a:off x="177799" y="1164336"/>
            <a:ext cx="449257" cy="3268259"/>
            <a:chOff x="177799" y="1164336"/>
            <a:chExt cx="449257" cy="3268259"/>
          </a:xfrm>
        </p:grpSpPr>
        <p:sp>
          <p:nvSpPr>
            <p:cNvPr id="4" name="object 4"/>
            <p:cNvSpPr/>
            <p:nvPr/>
          </p:nvSpPr>
          <p:spPr>
            <a:xfrm>
              <a:off x="384809" y="1376934"/>
              <a:ext cx="29209" cy="2931795"/>
            </a:xfrm>
            <a:custGeom>
              <a:avLst/>
              <a:gdLst/>
              <a:ahLst/>
              <a:cxnLst/>
              <a:rect l="l" t="t" r="r" b="b"/>
              <a:pathLst>
                <a:path w="29209" h="2931795">
                  <a:moveTo>
                    <a:pt x="0" y="0"/>
                  </a:moveTo>
                  <a:lnTo>
                    <a:pt x="29057" y="2931617"/>
                  </a:lnTo>
                </a:path>
              </a:pathLst>
            </a:custGeom>
            <a:ln w="28956">
              <a:solidFill>
                <a:srgbClr val="999999"/>
              </a:solidFill>
            </a:ln>
          </p:spPr>
          <p:txBody>
            <a:bodyPr wrap="square" lIns="0" tIns="0" rIns="0" bIns="0" rtlCol="0"/>
            <a:lstStyle/>
            <a:p>
              <a:endParaRPr/>
            </a:p>
          </p:txBody>
        </p:sp>
        <p:sp>
          <p:nvSpPr>
            <p:cNvPr id="5" name="object 5"/>
            <p:cNvSpPr/>
            <p:nvPr/>
          </p:nvSpPr>
          <p:spPr>
            <a:xfrm>
              <a:off x="177800" y="1164336"/>
              <a:ext cx="428625" cy="428625"/>
            </a:xfrm>
            <a:custGeom>
              <a:avLst/>
              <a:gdLst/>
              <a:ahLst/>
              <a:cxnLst/>
              <a:rect l="l" t="t" r="r" b="b"/>
              <a:pathLst>
                <a:path w="428625" h="428625">
                  <a:moveTo>
                    <a:pt x="214122" y="0"/>
                  </a:moveTo>
                  <a:lnTo>
                    <a:pt x="165023" y="5655"/>
                  </a:lnTo>
                  <a:lnTo>
                    <a:pt x="119953" y="21764"/>
                  </a:lnTo>
                  <a:lnTo>
                    <a:pt x="80197" y="47042"/>
                  </a:lnTo>
                  <a:lnTo>
                    <a:pt x="47038" y="80202"/>
                  </a:lnTo>
                  <a:lnTo>
                    <a:pt x="21762" y="119959"/>
                  </a:lnTo>
                  <a:lnTo>
                    <a:pt x="5654" y="165027"/>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7"/>
                  </a:lnTo>
                  <a:lnTo>
                    <a:pt x="406481" y="119959"/>
                  </a:lnTo>
                  <a:lnTo>
                    <a:pt x="381205" y="80202"/>
                  </a:lnTo>
                  <a:lnTo>
                    <a:pt x="348046" y="47042"/>
                  </a:lnTo>
                  <a:lnTo>
                    <a:pt x="308290" y="21764"/>
                  </a:lnTo>
                  <a:lnTo>
                    <a:pt x="263220" y="5655"/>
                  </a:lnTo>
                  <a:lnTo>
                    <a:pt x="214122" y="0"/>
                  </a:lnTo>
                  <a:close/>
                </a:path>
              </a:pathLst>
            </a:custGeom>
            <a:solidFill>
              <a:srgbClr val="001F5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177800" y="1894296"/>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98431" y="4003970"/>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1"/>
                  </a:lnTo>
                  <a:lnTo>
                    <a:pt x="5654" y="263220"/>
                  </a:lnTo>
                  <a:lnTo>
                    <a:pt x="21762" y="308290"/>
                  </a:lnTo>
                  <a:lnTo>
                    <a:pt x="47038" y="348046"/>
                  </a:lnTo>
                  <a:lnTo>
                    <a:pt x="80197" y="381205"/>
                  </a:lnTo>
                  <a:lnTo>
                    <a:pt x="119953" y="406481"/>
                  </a:lnTo>
                  <a:lnTo>
                    <a:pt x="165023" y="422589"/>
                  </a:lnTo>
                  <a:lnTo>
                    <a:pt x="214122" y="428243"/>
                  </a:lnTo>
                  <a:lnTo>
                    <a:pt x="263220" y="422589"/>
                  </a:lnTo>
                  <a:lnTo>
                    <a:pt x="308290" y="406481"/>
                  </a:lnTo>
                  <a:lnTo>
                    <a:pt x="348046" y="381205"/>
                  </a:lnTo>
                  <a:lnTo>
                    <a:pt x="381205" y="348046"/>
                  </a:lnTo>
                  <a:lnTo>
                    <a:pt x="406481" y="308290"/>
                  </a:lnTo>
                  <a:lnTo>
                    <a:pt x="422589" y="263220"/>
                  </a:lnTo>
                  <a:lnTo>
                    <a:pt x="428244" y="214121"/>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77800" y="2647950"/>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77799" y="3293067"/>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grpSp>
      <p:sp>
        <p:nvSpPr>
          <p:cNvPr id="10" name="object 10"/>
          <p:cNvSpPr txBox="1">
            <a:spLocks noGrp="1"/>
          </p:cNvSpPr>
          <p:nvPr>
            <p:ph type="title"/>
            <p:custDataLst>
              <p:tags r:id="rId3"/>
            </p:custDataLst>
          </p:nvPr>
        </p:nvSpPr>
        <p:spPr>
          <a:xfrm>
            <a:off x="621872" y="198208"/>
            <a:ext cx="1816528" cy="566822"/>
          </a:xfrm>
          <a:prstGeom prst="rect">
            <a:avLst/>
          </a:prstGeom>
        </p:spPr>
        <p:txBody>
          <a:bodyPr vert="horz" wrap="square" lIns="0" tIns="12700" rIns="0" bIns="0" rtlCol="0">
            <a:spAutoFit/>
          </a:bodyPr>
          <a:lstStyle/>
          <a:p>
            <a:pPr marL="12700">
              <a:lnSpc>
                <a:spcPct val="100000"/>
              </a:lnSpc>
              <a:spcBef>
                <a:spcPts val="100"/>
              </a:spcBef>
            </a:pPr>
            <a:r>
              <a:rPr lang="fr-CA" sz="3600" spc="-140" dirty="0">
                <a:solidFill>
                  <a:srgbClr val="000000"/>
                </a:solidFill>
              </a:rPr>
              <a:t>Aperçu</a:t>
            </a:r>
            <a:endParaRPr sz="3600" dirty="0"/>
          </a:p>
        </p:txBody>
      </p:sp>
      <p:sp>
        <p:nvSpPr>
          <p:cNvPr id="6" name="object 6"/>
          <p:cNvSpPr txBox="1"/>
          <p:nvPr>
            <p:custDataLst>
              <p:tags r:id="rId4"/>
            </p:custDataLst>
          </p:nvPr>
        </p:nvSpPr>
        <p:spPr>
          <a:xfrm>
            <a:off x="290510" y="1188656"/>
            <a:ext cx="188595" cy="376555"/>
          </a:xfrm>
          <a:prstGeom prst="rect">
            <a:avLst/>
          </a:prstGeom>
        </p:spPr>
        <p:txBody>
          <a:bodyPr vert="horz" wrap="square" lIns="0" tIns="13335" rIns="0" bIns="0" rtlCol="0">
            <a:spAutoFit/>
          </a:bodyPr>
          <a:lstStyle/>
          <a:p>
            <a:pPr marL="12700">
              <a:lnSpc>
                <a:spcPct val="100000"/>
              </a:lnSpc>
              <a:spcBef>
                <a:spcPts val="105"/>
              </a:spcBef>
            </a:pPr>
            <a:r>
              <a:rPr sz="2300" b="1" dirty="0">
                <a:solidFill>
                  <a:srgbClr val="FFFFFF"/>
                </a:solidFill>
                <a:latin typeface="Arial"/>
                <a:cs typeface="Arial"/>
              </a:rPr>
              <a:t>1</a:t>
            </a:r>
            <a:endParaRPr sz="2300" dirty="0">
              <a:latin typeface="Arial"/>
              <a:cs typeface="Arial"/>
            </a:endParaRPr>
          </a:p>
        </p:txBody>
      </p:sp>
      <p:sp>
        <p:nvSpPr>
          <p:cNvPr id="11" name="object 11"/>
          <p:cNvSpPr txBox="1"/>
          <p:nvPr>
            <p:custDataLst>
              <p:tags r:id="rId5"/>
            </p:custDataLst>
          </p:nvPr>
        </p:nvSpPr>
        <p:spPr>
          <a:xfrm>
            <a:off x="825486" y="1090451"/>
            <a:ext cx="8140714" cy="838178"/>
          </a:xfrm>
          <a:prstGeom prst="rect">
            <a:avLst/>
          </a:prstGeom>
        </p:spPr>
        <p:txBody>
          <a:bodyPr vert="horz" wrap="square" lIns="0" tIns="12700" rIns="0" bIns="0" rtlCol="0">
            <a:spAutoFit/>
          </a:bodyPr>
          <a:lstStyle/>
          <a:p>
            <a:pPr marL="12700" marR="5080">
              <a:lnSpc>
                <a:spcPct val="114999"/>
              </a:lnSpc>
              <a:spcBef>
                <a:spcPts val="100"/>
              </a:spcBef>
            </a:pPr>
            <a:r>
              <a:rPr lang="fr-CA" sz="1600" dirty="0">
                <a:latin typeface="Arial"/>
                <a:cs typeface="Arial"/>
              </a:rPr>
              <a:t>Les associations entre les technologies numériques (y compris les médias sociaux) sont moins importantes que ce que l’on croit, et c’est la peur plutôt que les faits qui alimentent le débat.</a:t>
            </a:r>
            <a:endParaRPr sz="1600" dirty="0">
              <a:latin typeface="Arial"/>
              <a:cs typeface="Arial"/>
            </a:endParaRPr>
          </a:p>
        </p:txBody>
      </p:sp>
      <p:sp>
        <p:nvSpPr>
          <p:cNvPr id="8" name="object 8"/>
          <p:cNvSpPr txBox="1"/>
          <p:nvPr>
            <p:custDataLst>
              <p:tags r:id="rId6"/>
            </p:custDataLst>
          </p:nvPr>
        </p:nvSpPr>
        <p:spPr>
          <a:xfrm>
            <a:off x="297812" y="1924497"/>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2</a:t>
            </a:r>
            <a:endParaRPr sz="2300" dirty="0">
              <a:latin typeface="Arial"/>
              <a:cs typeface="Arial"/>
            </a:endParaRPr>
          </a:p>
        </p:txBody>
      </p:sp>
      <p:sp>
        <p:nvSpPr>
          <p:cNvPr id="12" name="object 12"/>
          <p:cNvSpPr txBox="1"/>
          <p:nvPr>
            <p:custDataLst>
              <p:tags r:id="rId7"/>
            </p:custDataLst>
          </p:nvPr>
        </p:nvSpPr>
        <p:spPr>
          <a:xfrm>
            <a:off x="825486" y="1972848"/>
            <a:ext cx="7741072" cy="505267"/>
          </a:xfrm>
          <a:prstGeom prst="rect">
            <a:avLst/>
          </a:prstGeom>
        </p:spPr>
        <p:txBody>
          <a:bodyPr vert="horz" wrap="square" lIns="0" tIns="12700" rIns="0" bIns="0" rtlCol="0">
            <a:spAutoFit/>
          </a:bodyPr>
          <a:lstStyle/>
          <a:p>
            <a:pPr marL="12700">
              <a:lnSpc>
                <a:spcPct val="100000"/>
              </a:lnSpc>
              <a:spcBef>
                <a:spcPts val="100"/>
              </a:spcBef>
            </a:pPr>
            <a:r>
              <a:rPr lang="fr-CA" sz="1600" dirty="0">
                <a:latin typeface="Arial"/>
                <a:cs typeface="Arial"/>
              </a:rPr>
              <a:t>Les médias sociaux peuvent être un « résultat » et non une cause des problèmes de santé mentale.</a:t>
            </a:r>
            <a:endParaRPr sz="1600" dirty="0">
              <a:latin typeface="Arial"/>
              <a:cs typeface="Arial"/>
            </a:endParaRPr>
          </a:p>
        </p:txBody>
      </p:sp>
      <p:sp>
        <p:nvSpPr>
          <p:cNvPr id="19" name="object 19"/>
          <p:cNvSpPr txBox="1"/>
          <p:nvPr>
            <p:custDataLst>
              <p:tags r:id="rId8"/>
            </p:custDataLst>
          </p:nvPr>
        </p:nvSpPr>
        <p:spPr>
          <a:xfrm>
            <a:off x="297813" y="2652395"/>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3</a:t>
            </a:r>
            <a:endParaRPr sz="2300" dirty="0">
              <a:latin typeface="Arial"/>
              <a:cs typeface="Arial"/>
            </a:endParaRPr>
          </a:p>
        </p:txBody>
      </p:sp>
      <p:sp>
        <p:nvSpPr>
          <p:cNvPr id="13" name="object 13"/>
          <p:cNvSpPr txBox="1"/>
          <p:nvPr>
            <p:custDataLst>
              <p:tags r:id="rId9"/>
            </p:custDataLst>
          </p:nvPr>
        </p:nvSpPr>
        <p:spPr>
          <a:xfrm>
            <a:off x="813433" y="2571750"/>
            <a:ext cx="8089914" cy="555024"/>
          </a:xfrm>
          <a:prstGeom prst="rect">
            <a:avLst/>
          </a:prstGeom>
        </p:spPr>
        <p:txBody>
          <a:bodyPr vert="horz" wrap="square" lIns="0" tIns="12700" rIns="0" bIns="0" rtlCol="0">
            <a:spAutoFit/>
          </a:bodyPr>
          <a:lstStyle/>
          <a:p>
            <a:pPr marL="12700" marR="5080">
              <a:lnSpc>
                <a:spcPct val="114999"/>
              </a:lnSpc>
              <a:spcBef>
                <a:spcPts val="100"/>
              </a:spcBef>
            </a:pPr>
            <a:r>
              <a:rPr lang="fr-CA" sz="1600" dirty="0">
                <a:latin typeface="Arial"/>
                <a:cs typeface="Arial"/>
              </a:rPr>
              <a:t>La peur que les médias sociaux créent une dépendance et nuisent à la santé mentale et au bien-être des jeunes est grande, y compris chez les jeunes.</a:t>
            </a:r>
            <a:endParaRPr sz="1600" dirty="0">
              <a:latin typeface="Arial"/>
              <a:cs typeface="Arial"/>
            </a:endParaRPr>
          </a:p>
        </p:txBody>
      </p:sp>
      <p:sp>
        <p:nvSpPr>
          <p:cNvPr id="21" name="object 21"/>
          <p:cNvSpPr txBox="1"/>
          <p:nvPr>
            <p:custDataLst>
              <p:tags r:id="rId10"/>
            </p:custDataLst>
          </p:nvPr>
        </p:nvSpPr>
        <p:spPr>
          <a:xfrm>
            <a:off x="291456" y="3319101"/>
            <a:ext cx="152643"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4</a:t>
            </a:r>
            <a:endParaRPr sz="2300" dirty="0">
              <a:latin typeface="Arial"/>
              <a:cs typeface="Arial"/>
            </a:endParaRPr>
          </a:p>
        </p:txBody>
      </p:sp>
      <p:sp>
        <p:nvSpPr>
          <p:cNvPr id="14" name="object 14"/>
          <p:cNvSpPr txBox="1"/>
          <p:nvPr>
            <p:custDataLst>
              <p:tags r:id="rId11"/>
            </p:custDataLst>
          </p:nvPr>
        </p:nvSpPr>
        <p:spPr>
          <a:xfrm>
            <a:off x="825486" y="3378109"/>
            <a:ext cx="7741072" cy="259045"/>
          </a:xfrm>
          <a:prstGeom prst="rect">
            <a:avLst/>
          </a:prstGeom>
        </p:spPr>
        <p:txBody>
          <a:bodyPr vert="horz" wrap="square" lIns="0" tIns="12700" rIns="0" bIns="0" rtlCol="0">
            <a:spAutoFit/>
          </a:bodyPr>
          <a:lstStyle/>
          <a:p>
            <a:pPr marL="12700">
              <a:lnSpc>
                <a:spcPct val="100000"/>
              </a:lnSpc>
              <a:spcBef>
                <a:spcPts val="100"/>
              </a:spcBef>
            </a:pPr>
            <a:r>
              <a:rPr lang="fr-CA" sz="1600" dirty="0">
                <a:latin typeface="Arial"/>
                <a:cs typeface="Arial"/>
              </a:rPr>
              <a:t>Un « nouveau clivage numérique » pourrait apparaître dans les espaces en ligne.</a:t>
            </a:r>
            <a:endParaRPr sz="1600" dirty="0">
              <a:latin typeface="Arial"/>
              <a:cs typeface="Arial"/>
            </a:endParaRPr>
          </a:p>
        </p:txBody>
      </p:sp>
      <p:sp>
        <p:nvSpPr>
          <p:cNvPr id="17" name="object 17"/>
          <p:cNvSpPr txBox="1"/>
          <p:nvPr>
            <p:custDataLst>
              <p:tags r:id="rId12"/>
            </p:custDataLst>
          </p:nvPr>
        </p:nvSpPr>
        <p:spPr>
          <a:xfrm>
            <a:off x="308152" y="4030004"/>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5</a:t>
            </a:r>
            <a:endParaRPr sz="2300" dirty="0">
              <a:latin typeface="Arial"/>
              <a:cs typeface="Arial"/>
            </a:endParaRPr>
          </a:p>
        </p:txBody>
      </p:sp>
      <p:sp>
        <p:nvSpPr>
          <p:cNvPr id="15" name="object 15"/>
          <p:cNvSpPr txBox="1"/>
          <p:nvPr>
            <p:custDataLst>
              <p:tags r:id="rId13"/>
            </p:custDataLst>
          </p:nvPr>
        </p:nvSpPr>
        <p:spPr>
          <a:xfrm>
            <a:off x="825486" y="3943350"/>
            <a:ext cx="7305675" cy="838178"/>
          </a:xfrm>
          <a:prstGeom prst="rect">
            <a:avLst/>
          </a:prstGeom>
        </p:spPr>
        <p:txBody>
          <a:bodyPr vert="horz" wrap="square" lIns="0" tIns="12700" rIns="0" bIns="0" rtlCol="0">
            <a:spAutoFit/>
          </a:bodyPr>
          <a:lstStyle/>
          <a:p>
            <a:pPr marL="12700" marR="5080">
              <a:lnSpc>
                <a:spcPct val="114999"/>
              </a:lnSpc>
              <a:spcBef>
                <a:spcPts val="100"/>
              </a:spcBef>
            </a:pPr>
            <a:r>
              <a:rPr lang="fr-CA" sz="1600" dirty="0">
                <a:latin typeface="Arial"/>
                <a:cs typeface="Arial"/>
              </a:rPr>
              <a:t>Les jeunes vont en ligne pour chercher des renseignements et un soutien en cas de problèmes de santé mentale, mais il existe peu de solutions fiables ou axées sur les jeunes.</a:t>
            </a:r>
            <a:endParaRPr sz="1600" dirty="0">
              <a:latin typeface="Arial"/>
              <a:cs typeface="Arial"/>
            </a:endParaRPr>
          </a:p>
        </p:txBody>
      </p:sp>
      <p:sp>
        <p:nvSpPr>
          <p:cNvPr id="9" name="object 9"/>
          <p:cNvSpPr txBox="1"/>
          <p:nvPr>
            <p:custDataLst>
              <p:tags r:id="rId14"/>
            </p:custDataLst>
          </p:nvPr>
        </p:nvSpPr>
        <p:spPr>
          <a:xfrm>
            <a:off x="8477023" y="4953560"/>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F8F8F"/>
                </a:solidFill>
                <a:latin typeface="Arial"/>
                <a:cs typeface="Arial"/>
              </a:rPr>
              <a:t>2</a:t>
            </a:r>
            <a:endParaRPr sz="9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custDataLst>
              <p:tags r:id="rId1"/>
            </p:custDataLst>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DEBE0"/>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7618" y="309195"/>
            <a:ext cx="4504783"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1F487C"/>
                </a:solidFill>
                <a:latin typeface="Garamond"/>
                <a:cs typeface="Garamond"/>
              </a:rPr>
              <a:t>3.</a:t>
            </a:r>
            <a:r>
              <a:rPr sz="3600" spc="-15" dirty="0">
                <a:solidFill>
                  <a:srgbClr val="1F487C"/>
                </a:solidFill>
                <a:latin typeface="Garamond"/>
                <a:cs typeface="Garamond"/>
              </a:rPr>
              <a:t> </a:t>
            </a:r>
            <a:r>
              <a:rPr lang="fr-CA" sz="3600" spc="-15" dirty="0">
                <a:solidFill>
                  <a:srgbClr val="1F487C"/>
                </a:solidFill>
                <a:latin typeface="Garamond"/>
                <a:cs typeface="Garamond"/>
              </a:rPr>
              <a:t>E</a:t>
            </a:r>
            <a:r>
              <a:rPr lang="fr-CA" sz="3600" dirty="0">
                <a:solidFill>
                  <a:srgbClr val="1F487C"/>
                </a:solidFill>
                <a:latin typeface="Garamond"/>
                <a:cs typeface="Garamond"/>
              </a:rPr>
              <a:t>xamens récents</a:t>
            </a:r>
            <a:endParaRPr sz="3600" dirty="0">
              <a:latin typeface="Garamond"/>
              <a:cs typeface="Garamond"/>
            </a:endParaRPr>
          </a:p>
        </p:txBody>
      </p:sp>
      <p:pic>
        <p:nvPicPr>
          <p:cNvPr id="4" name="object 4" descr="Social Psychiatry and Psychiatric Epidemiology (2020) 55:407-414. https://doi.org/10.1007/s00127-019091825-4&#10;&#10;Invited Reviews. &#10;&#10;Teenagers, screen and social media: a narrative review of reviews and key studies&#10;&#10;Amy Orben 1,2."/>
          <p:cNvPicPr/>
          <p:nvPr>
            <p:custDataLst>
              <p:tags r:id="rId3"/>
            </p:custDataLst>
          </p:nvPr>
        </p:nvPicPr>
        <p:blipFill>
          <a:blip r:embed="rId7" cstate="print"/>
          <a:stretch>
            <a:fillRect/>
          </a:stretch>
        </p:blipFill>
        <p:spPr>
          <a:xfrm>
            <a:off x="289559" y="1112520"/>
            <a:ext cx="4298480" cy="1412747"/>
          </a:xfrm>
          <a:prstGeom prst="rect">
            <a:avLst/>
          </a:prstGeom>
        </p:spPr>
      </p:pic>
      <p:pic>
        <p:nvPicPr>
          <p:cNvPr id="5" name="object 5" descr="The Journal of Child Psychology and Psychiatry. Annual Research Review: Adolescent mental health in the digital age: facts, fears and future directions.&#10;&#10;Candice L. Odgers 1, Michaeline R. Jensen 2"/>
          <p:cNvPicPr/>
          <p:nvPr>
            <p:custDataLst>
              <p:tags r:id="rId4"/>
            </p:custDataLst>
          </p:nvPr>
        </p:nvPicPr>
        <p:blipFill>
          <a:blip r:embed="rId8" cstate="print"/>
          <a:stretch>
            <a:fillRect/>
          </a:stretch>
        </p:blipFill>
        <p:spPr>
          <a:xfrm>
            <a:off x="289559" y="2895600"/>
            <a:ext cx="4582842" cy="1542230"/>
          </a:xfrm>
          <a:prstGeom prst="rect">
            <a:avLst/>
          </a:prstGeom>
        </p:spPr>
      </p:pic>
      <p:sp>
        <p:nvSpPr>
          <p:cNvPr id="6" name="object 6"/>
          <p:cNvSpPr txBox="1"/>
          <p:nvPr>
            <p:custDataLst>
              <p:tags r:id="rId5"/>
            </p:custDataLst>
          </p:nvPr>
        </p:nvSpPr>
        <p:spPr>
          <a:xfrm>
            <a:off x="4955657" y="489449"/>
            <a:ext cx="4035943" cy="4164602"/>
          </a:xfrm>
          <a:prstGeom prst="rect">
            <a:avLst/>
          </a:prstGeom>
          <a:solidFill>
            <a:srgbClr val="FFFFFF"/>
          </a:solidFill>
        </p:spPr>
        <p:txBody>
          <a:bodyPr vert="horz" wrap="square" lIns="0" tIns="40005" rIns="0" bIns="0" rtlCol="0">
            <a:spAutoFit/>
          </a:bodyPr>
          <a:lstStyle/>
          <a:p>
            <a:pPr marL="378460" marR="191770" indent="-287020" algn="just">
              <a:lnSpc>
                <a:spcPct val="100000"/>
              </a:lnSpc>
              <a:spcBef>
                <a:spcPts val="315"/>
              </a:spcBef>
              <a:buChar char="•"/>
              <a:tabLst>
                <a:tab pos="379095" algn="l"/>
              </a:tabLst>
            </a:pPr>
            <a:r>
              <a:rPr lang="fr-CA" sz="1400" dirty="0">
                <a:latin typeface="Arial"/>
                <a:cs typeface="Arial"/>
              </a:rPr>
              <a:t>Mélange de petits résultats négatifs, positifs et surtout nuls</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8460" marR="206375" indent="-287020" algn="just">
              <a:lnSpc>
                <a:spcPct val="100000"/>
              </a:lnSpc>
              <a:spcBef>
                <a:spcPts val="5"/>
              </a:spcBef>
              <a:buChar char="•"/>
              <a:tabLst>
                <a:tab pos="379095" algn="l"/>
              </a:tabLst>
            </a:pPr>
            <a:r>
              <a:rPr lang="fr-CA" sz="1400" dirty="0">
                <a:latin typeface="Arial"/>
                <a:cs typeface="Arial"/>
              </a:rPr>
              <a:t>Presque exclusivement sur le temps passé devant l’écran, sur la quantité de temps que les jeunes passent en ligne vs la façon de le faire</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7825" marR="99695" indent="-286385">
              <a:lnSpc>
                <a:spcPct val="100000"/>
              </a:lnSpc>
              <a:buChar char="•"/>
              <a:tabLst>
                <a:tab pos="377825" algn="l"/>
                <a:tab pos="379095" algn="l"/>
              </a:tabLst>
            </a:pPr>
            <a:r>
              <a:rPr lang="fr-CA" sz="1400" dirty="0">
                <a:latin typeface="Arial"/>
                <a:cs typeface="Arial"/>
              </a:rPr>
              <a:t>Pratiquement toutes les études sont corrélationnelles, ce qui ne permet pas de distinguer la cause de l’effet</a:t>
            </a:r>
          </a:p>
          <a:p>
            <a:pPr marL="91440" marR="99695">
              <a:lnSpc>
                <a:spcPct val="100000"/>
              </a:lnSpc>
              <a:tabLst>
                <a:tab pos="377825" algn="l"/>
                <a:tab pos="379095" algn="l"/>
              </a:tabLst>
            </a:pPr>
            <a:endParaRPr sz="1450" dirty="0">
              <a:latin typeface="Arial"/>
              <a:cs typeface="Arial"/>
            </a:endParaRPr>
          </a:p>
          <a:p>
            <a:pPr marL="377825" marR="85090" indent="-286385">
              <a:lnSpc>
                <a:spcPct val="100000"/>
              </a:lnSpc>
              <a:buChar char="•"/>
              <a:tabLst>
                <a:tab pos="377825" algn="l"/>
                <a:tab pos="379095" algn="l"/>
              </a:tabLst>
            </a:pPr>
            <a:r>
              <a:rPr lang="fr-CA" sz="1400" dirty="0">
                <a:latin typeface="Arial"/>
                <a:cs typeface="Arial"/>
              </a:rPr>
              <a:t>De nouvelles études longitudinales suggèrent que la dépression précoce prédit l’utilisation ultérieure des médias sociaux, mais pas l’inverse</a:t>
            </a:r>
          </a:p>
          <a:p>
            <a:pPr marL="377825" marR="85090" indent="-286385">
              <a:lnSpc>
                <a:spcPct val="100000"/>
              </a:lnSpc>
              <a:buChar char="•"/>
              <a:tabLst>
                <a:tab pos="377825" algn="l"/>
                <a:tab pos="379095" algn="l"/>
              </a:tabLst>
            </a:pPr>
            <a:endParaRPr sz="1450" dirty="0">
              <a:latin typeface="Arial"/>
              <a:cs typeface="Arial"/>
            </a:endParaRPr>
          </a:p>
          <a:p>
            <a:pPr marL="377825" marR="694055" indent="-286385">
              <a:lnSpc>
                <a:spcPct val="100000"/>
              </a:lnSpc>
              <a:spcBef>
                <a:spcPts val="5"/>
              </a:spcBef>
              <a:buChar char="•"/>
              <a:tabLst>
                <a:tab pos="377825" algn="l"/>
                <a:tab pos="379095" algn="l"/>
              </a:tabLst>
            </a:pPr>
            <a:r>
              <a:rPr lang="fr-CA" sz="1400" spc="-10" dirty="0">
                <a:latin typeface="Arial"/>
                <a:cs typeface="Arial"/>
              </a:rPr>
              <a:t>Approche unique de la modélisation et des explications</a:t>
            </a:r>
            <a:endParaRPr sz="1400" dirty="0">
              <a:latin typeface="Arial"/>
              <a:cs typeface="Arial"/>
            </a:endParaRPr>
          </a:p>
        </p:txBody>
      </p:sp>
      <p:sp>
        <p:nvSpPr>
          <p:cNvPr id="7" name="TextBox 6">
            <a:extLst>
              <a:ext uri="{FF2B5EF4-FFF2-40B4-BE49-F238E27FC236}">
                <a16:creationId xmlns:a16="http://schemas.microsoft.com/office/drawing/2014/main" id="{4077950E-E97C-1017-6F34-F58C342A13B2}"/>
              </a:ext>
            </a:extLst>
          </p:cNvPr>
          <p:cNvSpPr txBox="1"/>
          <p:nvPr/>
        </p:nvSpPr>
        <p:spPr>
          <a:xfrm>
            <a:off x="289559" y="4437830"/>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custDataLst>
              <p:tags r:id="rId1"/>
            </p:custDataLst>
          </p:nvPr>
        </p:nvSpPr>
        <p:spPr>
          <a:xfrm>
            <a:off x="273258" y="188215"/>
            <a:ext cx="8565941" cy="366767"/>
          </a:xfrm>
          <a:prstGeom prst="rect">
            <a:avLst/>
          </a:prstGeom>
        </p:spPr>
        <p:txBody>
          <a:bodyPr vert="horz" wrap="square" lIns="0" tIns="12700" rIns="0" bIns="0" rtlCol="0">
            <a:spAutoFit/>
          </a:bodyPr>
          <a:lstStyle/>
          <a:p>
            <a:pPr marL="12700">
              <a:lnSpc>
                <a:spcPct val="100000"/>
              </a:lnSpc>
              <a:spcBef>
                <a:spcPts val="100"/>
              </a:spcBef>
            </a:pPr>
            <a:r>
              <a:rPr lang="fr-CA" sz="2300" spc="-145" dirty="0">
                <a:solidFill>
                  <a:srgbClr val="000000"/>
                </a:solidFill>
              </a:rPr>
              <a:t>Critiquer les téléphones intelligents, mais la question n’est pas là…</a:t>
            </a:r>
            <a:endParaRPr sz="2300" dirty="0"/>
          </a:p>
        </p:txBody>
      </p:sp>
      <p:sp>
        <p:nvSpPr>
          <p:cNvPr id="5" name="object 5"/>
          <p:cNvSpPr txBox="1"/>
          <p:nvPr>
            <p:custDataLst>
              <p:tags r:id="rId2"/>
            </p:custDataLst>
          </p:nvPr>
        </p:nvSpPr>
        <p:spPr>
          <a:xfrm>
            <a:off x="5053327" y="1042177"/>
            <a:ext cx="3435350" cy="3089948"/>
          </a:xfrm>
          <a:prstGeom prst="rect">
            <a:avLst/>
          </a:prstGeom>
        </p:spPr>
        <p:txBody>
          <a:bodyPr vert="horz" wrap="square" lIns="0" tIns="12065" rIns="0" bIns="0" rtlCol="0">
            <a:spAutoFit/>
          </a:bodyPr>
          <a:lstStyle/>
          <a:p>
            <a:pPr marL="12700" marR="5080">
              <a:lnSpc>
                <a:spcPct val="100000"/>
              </a:lnSpc>
              <a:spcBef>
                <a:spcPts val="95"/>
              </a:spcBef>
            </a:pPr>
            <a:r>
              <a:rPr lang="fr-CA" sz="2500" b="1" dirty="0">
                <a:solidFill>
                  <a:schemeClr val="tx1"/>
                </a:solidFill>
                <a:latin typeface="Garamond"/>
                <a:cs typeface="Garamond"/>
              </a:rPr>
              <a:t>« Le téléphone intelligent peut être un puissant miroir, qui renvoie les difficultés et amplifie potentiellement les problèmes existants dans la vie hors ligne des enfants.</a:t>
            </a:r>
            <a:r>
              <a:rPr lang="fr-CA" sz="2500" b="1" spc="-10" dirty="0">
                <a:solidFill>
                  <a:schemeClr val="tx1"/>
                </a:solidFill>
                <a:latin typeface="Garamond"/>
                <a:cs typeface="Garamond"/>
              </a:rPr>
              <a:t> »</a:t>
            </a:r>
            <a:endParaRPr sz="2500" dirty="0">
              <a:solidFill>
                <a:schemeClr val="tx1"/>
              </a:solidFill>
              <a:latin typeface="Garamond"/>
              <a:cs typeface="Garamond"/>
            </a:endParaRPr>
          </a:p>
        </p:txBody>
      </p:sp>
      <p:pic>
        <p:nvPicPr>
          <p:cNvPr id="2" name="object 2" descr="Deux personnes assises à l'extérieur regardant un téléphone portable. Une personne tient un parapluie dans une main et un sac à provisions dans l'autre."/>
          <p:cNvPicPr/>
          <p:nvPr>
            <p:custDataLst>
              <p:tags r:id="rId3"/>
            </p:custDataLst>
          </p:nvPr>
        </p:nvPicPr>
        <p:blipFill>
          <a:blip r:embed="rId8" cstate="print"/>
          <a:stretch>
            <a:fillRect/>
          </a:stretch>
        </p:blipFill>
        <p:spPr>
          <a:xfrm>
            <a:off x="353568" y="938783"/>
            <a:ext cx="4273295" cy="3206495"/>
          </a:xfrm>
          <a:prstGeom prst="rect">
            <a:avLst/>
          </a:prstGeom>
        </p:spPr>
      </p:pic>
      <p:pic>
        <p:nvPicPr>
          <p:cNvPr id="4" name="object 4" descr="BOLD Blog on Learning &amp; Development"/>
          <p:cNvPicPr/>
          <p:nvPr>
            <p:custDataLst>
              <p:tags r:id="rId4"/>
            </p:custDataLst>
          </p:nvPr>
        </p:nvPicPr>
        <p:blipFill>
          <a:blip r:embed="rId9" cstate="print"/>
          <a:stretch>
            <a:fillRect/>
          </a:stretch>
        </p:blipFill>
        <p:spPr>
          <a:xfrm>
            <a:off x="313943" y="4364735"/>
            <a:ext cx="1869900" cy="545591"/>
          </a:xfrm>
          <a:prstGeom prst="rect">
            <a:avLst/>
          </a:prstGeom>
        </p:spPr>
      </p:pic>
      <p:sp>
        <p:nvSpPr>
          <p:cNvPr id="3" name="object 3"/>
          <p:cNvSpPr txBox="1"/>
          <p:nvPr>
            <p:custDataLst>
              <p:tags r:id="rId5"/>
            </p:custDataLst>
          </p:nvPr>
        </p:nvSpPr>
        <p:spPr>
          <a:xfrm>
            <a:off x="2500515" y="4362705"/>
            <a:ext cx="2917825" cy="513080"/>
          </a:xfrm>
          <a:prstGeom prst="rect">
            <a:avLst/>
          </a:prstGeom>
        </p:spPr>
        <p:txBody>
          <a:bodyPr vert="horz" wrap="square" lIns="0" tIns="12065" rIns="0" bIns="0" rtlCol="0">
            <a:spAutoFit/>
          </a:bodyPr>
          <a:lstStyle/>
          <a:p>
            <a:pPr marL="12700" marR="5080">
              <a:lnSpc>
                <a:spcPct val="100000"/>
              </a:lnSpc>
              <a:spcBef>
                <a:spcPts val="95"/>
              </a:spcBef>
            </a:pPr>
            <a:r>
              <a:rPr sz="1600" u="heavy" spc="-10" dirty="0">
                <a:solidFill>
                  <a:srgbClr val="0000FF"/>
                </a:solidFill>
                <a:uFill>
                  <a:solidFill>
                    <a:srgbClr val="0000FF"/>
                  </a:solidFill>
                </a:uFill>
                <a:latin typeface="Garamond"/>
                <a:cs typeface="Garamond"/>
                <a:hlinkClick r:id="rId10"/>
              </a:rPr>
              <a:t>http://bold.expert/blaming-</a:t>
            </a:r>
            <a:r>
              <a:rPr sz="1600" spc="-10" dirty="0">
                <a:solidFill>
                  <a:srgbClr val="0000FF"/>
                </a:solidFill>
                <a:latin typeface="Garamond"/>
                <a:cs typeface="Garamond"/>
                <a:hlinkClick r:id="rId10"/>
              </a:rPr>
              <a:t> </a:t>
            </a:r>
            <a:r>
              <a:rPr sz="1600" u="heavy" spc="-10" dirty="0">
                <a:solidFill>
                  <a:srgbClr val="0000FF"/>
                </a:solidFill>
                <a:uFill>
                  <a:solidFill>
                    <a:srgbClr val="0000FF"/>
                  </a:solidFill>
                </a:uFill>
                <a:latin typeface="Garamond"/>
                <a:cs typeface="Garamond"/>
                <a:hlinkClick r:id="rId10"/>
              </a:rPr>
              <a:t>smartphones-but-missing-the-point/</a:t>
            </a:r>
            <a:endParaRPr sz="1600">
              <a:latin typeface="Garamond"/>
              <a:cs typeface="Garamond"/>
            </a:endParaRPr>
          </a:p>
        </p:txBody>
      </p:sp>
      <p:sp>
        <p:nvSpPr>
          <p:cNvPr id="7" name="object 7"/>
          <p:cNvSpPr txBox="1"/>
          <p:nvPr>
            <p:custDataLst>
              <p:tags r:id="rId6"/>
            </p:custDataLst>
          </p:nvPr>
        </p:nvSpPr>
        <p:spPr>
          <a:xfrm>
            <a:off x="5796205" y="4362705"/>
            <a:ext cx="2580640" cy="513080"/>
          </a:xfrm>
          <a:prstGeom prst="rect">
            <a:avLst/>
          </a:prstGeom>
        </p:spPr>
        <p:txBody>
          <a:bodyPr vert="horz" wrap="square" lIns="0" tIns="12065" rIns="0" bIns="0" rtlCol="0">
            <a:spAutoFit/>
          </a:bodyPr>
          <a:lstStyle/>
          <a:p>
            <a:pPr marL="12700" marR="5080">
              <a:lnSpc>
                <a:spcPct val="100000"/>
              </a:lnSpc>
              <a:spcBef>
                <a:spcPts val="95"/>
              </a:spcBef>
            </a:pPr>
            <a:r>
              <a:rPr sz="1600" u="heavy" spc="-10" dirty="0">
                <a:solidFill>
                  <a:srgbClr val="0000FF"/>
                </a:solidFill>
                <a:uFill>
                  <a:solidFill>
                    <a:srgbClr val="0000FF"/>
                  </a:solidFill>
                </a:uFill>
                <a:latin typeface="Garamond"/>
                <a:cs typeface="Garamond"/>
                <a:hlinkClick r:id="rId11"/>
              </a:rPr>
              <a:t>https://bold.expert/depression-</a:t>
            </a:r>
            <a:r>
              <a:rPr sz="1600" spc="-10" dirty="0">
                <a:solidFill>
                  <a:srgbClr val="0000FF"/>
                </a:solidFill>
                <a:latin typeface="Garamond"/>
                <a:cs typeface="Garamond"/>
                <a:hlinkClick r:id="rId11"/>
              </a:rPr>
              <a:t> </a:t>
            </a:r>
            <a:r>
              <a:rPr sz="1600" u="heavy" spc="-20" dirty="0">
                <a:solidFill>
                  <a:srgbClr val="0000FF"/>
                </a:solidFill>
                <a:uFill>
                  <a:solidFill>
                    <a:srgbClr val="0000FF"/>
                  </a:solidFill>
                </a:uFill>
                <a:latin typeface="Garamond"/>
                <a:cs typeface="Garamond"/>
                <a:hlinkClick r:id="rId11"/>
              </a:rPr>
              <a:t>worsening-</a:t>
            </a:r>
            <a:r>
              <a:rPr sz="1600" u="heavy" spc="-10" dirty="0">
                <a:solidFill>
                  <a:srgbClr val="0000FF"/>
                </a:solidFill>
                <a:uFill>
                  <a:solidFill>
                    <a:srgbClr val="0000FF"/>
                  </a:solidFill>
                </a:uFill>
                <a:latin typeface="Garamond"/>
                <a:cs typeface="Garamond"/>
                <a:hlinkClick r:id="rId11"/>
              </a:rPr>
              <a:t>among-girls/</a:t>
            </a:r>
            <a:endParaRPr sz="1600">
              <a:latin typeface="Garamond"/>
              <a:cs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ersonne allongée sous une couverture et regardant son téléphone."/>
          <p:cNvPicPr/>
          <p:nvPr>
            <p:custDataLst>
              <p:tags r:id="rId1"/>
            </p:custDataLst>
          </p:nvPr>
        </p:nvPicPr>
        <p:blipFill>
          <a:blip r:embed="rId6" cstate="print"/>
          <a:stretch>
            <a:fillRect/>
          </a:stretch>
        </p:blipFill>
        <p:spPr>
          <a:xfrm>
            <a:off x="0" y="0"/>
            <a:ext cx="9143999" cy="5143500"/>
          </a:xfrm>
          <a:prstGeom prst="rect">
            <a:avLst/>
          </a:prstGeom>
        </p:spPr>
      </p:pic>
      <p:sp>
        <p:nvSpPr>
          <p:cNvPr id="3" name="object 3"/>
          <p:cNvSpPr txBox="1">
            <a:spLocks noGrp="1"/>
          </p:cNvSpPr>
          <p:nvPr>
            <p:ph type="title"/>
            <p:custDataLst>
              <p:tags r:id="rId2"/>
            </p:custDataLst>
          </p:nvPr>
        </p:nvSpPr>
        <p:spPr>
          <a:xfrm>
            <a:off x="3718080" y="1309957"/>
            <a:ext cx="4725035" cy="2016125"/>
          </a:xfrm>
          <a:prstGeom prst="rect">
            <a:avLst/>
          </a:prstGeom>
        </p:spPr>
        <p:txBody>
          <a:bodyPr vert="horz" wrap="square" lIns="0" tIns="4445" rIns="0" bIns="0" rtlCol="0">
            <a:spAutoFit/>
          </a:bodyPr>
          <a:lstStyle/>
          <a:p>
            <a:pPr marL="12700" marR="5080" indent="118110" algn="ctr">
              <a:lnSpc>
                <a:spcPts val="3960"/>
              </a:lnSpc>
              <a:spcBef>
                <a:spcPts val="35"/>
              </a:spcBef>
            </a:pPr>
            <a:r>
              <a:rPr lang="fr-CA" sz="3150" i="1" spc="-155" dirty="0">
                <a:solidFill>
                  <a:srgbClr val="DDDDDD"/>
                </a:solidFill>
                <a:latin typeface="Arial"/>
                <a:cs typeface="Arial"/>
              </a:rPr>
              <a:t>La peur que les médias sociaux créent une dépendance est élevée, y compris chez les jeunes</a:t>
            </a:r>
            <a:r>
              <a:rPr sz="3150" i="1" spc="-105" dirty="0">
                <a:solidFill>
                  <a:srgbClr val="DDDDDD"/>
                </a:solidFill>
                <a:latin typeface="Arial"/>
                <a:cs typeface="Arial"/>
              </a:rPr>
              <a:t>.</a:t>
            </a:r>
            <a:endParaRPr sz="3150" dirty="0">
              <a:latin typeface="Arial"/>
              <a:cs typeface="Arial"/>
            </a:endParaRPr>
          </a:p>
        </p:txBody>
      </p:sp>
      <p:sp>
        <p:nvSpPr>
          <p:cNvPr id="4" name="object 4">
            <a:extLst>
              <a:ext uri="{C183D7F6-B498-43B3-948B-1728B52AA6E4}">
                <adec:decorative xmlns:adec="http://schemas.microsoft.com/office/drawing/2017/decorative" val="1"/>
              </a:ext>
            </a:extLst>
          </p:cNvPr>
          <p:cNvSpPr/>
          <p:nvPr>
            <p:custDataLst>
              <p:tags r:id="rId3"/>
            </p:custDataLst>
          </p:nvPr>
        </p:nvSpPr>
        <p:spPr>
          <a:xfrm>
            <a:off x="2980182" y="1005077"/>
            <a:ext cx="774700" cy="774700"/>
          </a:xfrm>
          <a:custGeom>
            <a:avLst/>
            <a:gdLst/>
            <a:ahLst/>
            <a:cxnLst/>
            <a:rect l="l" t="t" r="r" b="b"/>
            <a:pathLst>
              <a:path w="774700" h="774700">
                <a:moveTo>
                  <a:pt x="0" y="387096"/>
                </a:moveTo>
                <a:lnTo>
                  <a:pt x="3015" y="338538"/>
                </a:lnTo>
                <a:lnTo>
                  <a:pt x="11821" y="291781"/>
                </a:lnTo>
                <a:lnTo>
                  <a:pt x="26055" y="247186"/>
                </a:lnTo>
                <a:lnTo>
                  <a:pt x="45353" y="205118"/>
                </a:lnTo>
                <a:lnTo>
                  <a:pt x="69353" y="165937"/>
                </a:lnTo>
                <a:lnTo>
                  <a:pt x="97692" y="130008"/>
                </a:lnTo>
                <a:lnTo>
                  <a:pt x="130008" y="97692"/>
                </a:lnTo>
                <a:lnTo>
                  <a:pt x="165937" y="69353"/>
                </a:lnTo>
                <a:lnTo>
                  <a:pt x="205118" y="45353"/>
                </a:lnTo>
                <a:lnTo>
                  <a:pt x="247186" y="26055"/>
                </a:lnTo>
                <a:lnTo>
                  <a:pt x="291781" y="11821"/>
                </a:lnTo>
                <a:lnTo>
                  <a:pt x="338538" y="3015"/>
                </a:lnTo>
                <a:lnTo>
                  <a:pt x="387096" y="0"/>
                </a:lnTo>
                <a:lnTo>
                  <a:pt x="435653" y="3015"/>
                </a:lnTo>
                <a:lnTo>
                  <a:pt x="482410" y="11821"/>
                </a:lnTo>
                <a:lnTo>
                  <a:pt x="527005" y="26055"/>
                </a:lnTo>
                <a:lnTo>
                  <a:pt x="569073" y="45353"/>
                </a:lnTo>
                <a:lnTo>
                  <a:pt x="608254" y="69353"/>
                </a:lnTo>
                <a:lnTo>
                  <a:pt x="644183" y="97692"/>
                </a:lnTo>
                <a:lnTo>
                  <a:pt x="676499" y="130008"/>
                </a:lnTo>
                <a:lnTo>
                  <a:pt x="704838" y="165937"/>
                </a:lnTo>
                <a:lnTo>
                  <a:pt x="728838" y="205118"/>
                </a:lnTo>
                <a:lnTo>
                  <a:pt x="748136" y="247186"/>
                </a:lnTo>
                <a:lnTo>
                  <a:pt x="762370" y="291781"/>
                </a:lnTo>
                <a:lnTo>
                  <a:pt x="771176" y="338538"/>
                </a:lnTo>
                <a:lnTo>
                  <a:pt x="774192" y="387096"/>
                </a:lnTo>
                <a:lnTo>
                  <a:pt x="771176" y="435653"/>
                </a:lnTo>
                <a:lnTo>
                  <a:pt x="762370" y="482410"/>
                </a:lnTo>
                <a:lnTo>
                  <a:pt x="748136" y="527005"/>
                </a:lnTo>
                <a:lnTo>
                  <a:pt x="728838" y="569073"/>
                </a:lnTo>
                <a:lnTo>
                  <a:pt x="704838" y="608254"/>
                </a:lnTo>
                <a:lnTo>
                  <a:pt x="676499" y="644183"/>
                </a:lnTo>
                <a:lnTo>
                  <a:pt x="644183" y="676499"/>
                </a:lnTo>
                <a:lnTo>
                  <a:pt x="608254" y="704838"/>
                </a:lnTo>
                <a:lnTo>
                  <a:pt x="569073" y="728838"/>
                </a:lnTo>
                <a:lnTo>
                  <a:pt x="527005" y="748136"/>
                </a:lnTo>
                <a:lnTo>
                  <a:pt x="482410" y="762370"/>
                </a:lnTo>
                <a:lnTo>
                  <a:pt x="435653" y="771176"/>
                </a:lnTo>
                <a:lnTo>
                  <a:pt x="387096" y="774192"/>
                </a:lnTo>
                <a:lnTo>
                  <a:pt x="338538" y="771176"/>
                </a:lnTo>
                <a:lnTo>
                  <a:pt x="291781" y="762370"/>
                </a:lnTo>
                <a:lnTo>
                  <a:pt x="247186" y="748136"/>
                </a:lnTo>
                <a:lnTo>
                  <a:pt x="205118" y="728838"/>
                </a:lnTo>
                <a:lnTo>
                  <a:pt x="165937" y="704838"/>
                </a:lnTo>
                <a:lnTo>
                  <a:pt x="130008" y="676499"/>
                </a:lnTo>
                <a:lnTo>
                  <a:pt x="97692" y="644183"/>
                </a:lnTo>
                <a:lnTo>
                  <a:pt x="69353" y="608254"/>
                </a:lnTo>
                <a:lnTo>
                  <a:pt x="45353" y="569073"/>
                </a:lnTo>
                <a:lnTo>
                  <a:pt x="26055" y="527005"/>
                </a:lnTo>
                <a:lnTo>
                  <a:pt x="11821" y="482410"/>
                </a:lnTo>
                <a:lnTo>
                  <a:pt x="3015" y="435653"/>
                </a:lnTo>
                <a:lnTo>
                  <a:pt x="0" y="387096"/>
                </a:lnTo>
                <a:close/>
              </a:path>
            </a:pathLst>
          </a:custGeom>
          <a:ln w="28956">
            <a:solidFill>
              <a:srgbClr val="FFFFFF"/>
            </a:solidFill>
          </a:ln>
        </p:spPr>
        <p:txBody>
          <a:bodyPr wrap="square" lIns="0" tIns="0" rIns="0" bIns="0" rtlCol="0"/>
          <a:lstStyle/>
          <a:p>
            <a:endParaRPr/>
          </a:p>
        </p:txBody>
      </p:sp>
      <p:sp>
        <p:nvSpPr>
          <p:cNvPr id="5" name="object 5"/>
          <p:cNvSpPr txBox="1"/>
          <p:nvPr>
            <p:custDataLst>
              <p:tags r:id="rId4"/>
            </p:custDataLst>
          </p:nvPr>
        </p:nvSpPr>
        <p:spPr>
          <a:xfrm>
            <a:off x="3266029" y="1136116"/>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3</a:t>
            </a:r>
            <a:endParaRPr sz="335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RAISE. Research on Adaptive Interests, Skills and Environments."/>
          <p:cNvPicPr/>
          <p:nvPr>
            <p:custDataLst>
              <p:tags r:id="rId1"/>
            </p:custDataLst>
          </p:nvPr>
        </p:nvPicPr>
        <p:blipFill>
          <a:blip r:embed="rId6" cstate="print"/>
          <a:stretch>
            <a:fillRect/>
          </a:stretch>
        </p:blipFill>
        <p:spPr>
          <a:xfrm>
            <a:off x="6643116" y="4402835"/>
            <a:ext cx="1967483" cy="432815"/>
          </a:xfrm>
          <a:prstGeom prst="rect">
            <a:avLst/>
          </a:prstGeom>
        </p:spPr>
      </p:pic>
      <p:pic>
        <p:nvPicPr>
          <p:cNvPr id="3" name="object 3" descr="Original Articles. www.jpeds.com The Journal of Pediatrics. Young Adolescents' Digital Technology Use, Perceived Impairments, and Well-Being in a Representative Sample."/>
          <p:cNvPicPr/>
          <p:nvPr>
            <p:custDataLst>
              <p:tags r:id="rId2"/>
            </p:custDataLst>
          </p:nvPr>
        </p:nvPicPr>
        <p:blipFill>
          <a:blip r:embed="rId7" cstate="print"/>
          <a:stretch>
            <a:fillRect/>
          </a:stretch>
        </p:blipFill>
        <p:spPr>
          <a:xfrm>
            <a:off x="281940" y="245365"/>
            <a:ext cx="5790311" cy="1343341"/>
          </a:xfrm>
          <a:prstGeom prst="rect">
            <a:avLst/>
          </a:prstGeom>
        </p:spPr>
      </p:pic>
      <p:pic>
        <p:nvPicPr>
          <p:cNvPr id="5" name="object 5" descr="N=2104, T1 Survey"/>
          <p:cNvPicPr/>
          <p:nvPr>
            <p:custDataLst>
              <p:tags r:id="rId3"/>
            </p:custDataLst>
          </p:nvPr>
        </p:nvPicPr>
        <p:blipFill>
          <a:blip r:embed="rId8" cstate="print"/>
          <a:stretch>
            <a:fillRect/>
          </a:stretch>
        </p:blipFill>
        <p:spPr>
          <a:xfrm>
            <a:off x="6310884" y="1609344"/>
            <a:ext cx="2833116" cy="2520683"/>
          </a:xfrm>
          <a:prstGeom prst="rect">
            <a:avLst/>
          </a:prstGeom>
        </p:spPr>
      </p:pic>
      <p:sp>
        <p:nvSpPr>
          <p:cNvPr id="4" name="object 4"/>
          <p:cNvSpPr txBox="1"/>
          <p:nvPr>
            <p:custDataLst>
              <p:tags r:id="rId4"/>
            </p:custDataLst>
          </p:nvPr>
        </p:nvSpPr>
        <p:spPr>
          <a:xfrm>
            <a:off x="416106" y="1949697"/>
            <a:ext cx="5988050" cy="3060453"/>
          </a:xfrm>
          <a:prstGeom prst="rect">
            <a:avLst/>
          </a:prstGeom>
        </p:spPr>
        <p:txBody>
          <a:bodyPr vert="horz" wrap="square" lIns="0" tIns="13335" rIns="0" bIns="0" rtlCol="0">
            <a:spAutoFit/>
          </a:bodyPr>
          <a:lstStyle/>
          <a:p>
            <a:pPr marL="354965" marR="5080" indent="-342265">
              <a:lnSpc>
                <a:spcPct val="100000"/>
              </a:lnSpc>
              <a:spcBef>
                <a:spcPts val="105"/>
              </a:spcBef>
              <a:buClr>
                <a:srgbClr val="000000"/>
              </a:buClr>
              <a:buChar char="•"/>
              <a:tabLst>
                <a:tab pos="354965" algn="l"/>
                <a:tab pos="355600" algn="l"/>
              </a:tabLst>
            </a:pPr>
            <a:r>
              <a:rPr lang="fr-CA" dirty="0">
                <a:solidFill>
                  <a:srgbClr val="001F5F"/>
                </a:solidFill>
                <a:latin typeface="Arial"/>
                <a:cs typeface="Arial"/>
              </a:rPr>
              <a:t>La quasi-totalité des jeunes reconnaissent une déficience ou une dépendance liée à leur utilisation des technologies numériques</a:t>
            </a:r>
            <a:endParaRPr dirty="0">
              <a:latin typeface="Arial"/>
              <a:cs typeface="Arial"/>
            </a:endParaRPr>
          </a:p>
          <a:p>
            <a:pPr marL="354965" marR="93345" indent="-342900">
              <a:lnSpc>
                <a:spcPct val="100000"/>
              </a:lnSpc>
              <a:buClr>
                <a:srgbClr val="000000"/>
              </a:buClr>
              <a:buChar char="•"/>
              <a:tabLst>
                <a:tab pos="354965" algn="l"/>
                <a:tab pos="355600" algn="l"/>
              </a:tabLst>
            </a:pPr>
            <a:r>
              <a:rPr lang="fr-CA" dirty="0">
                <a:solidFill>
                  <a:srgbClr val="001F5F"/>
                </a:solidFill>
                <a:latin typeface="Arial"/>
                <a:cs typeface="Arial"/>
              </a:rPr>
              <a:t>Peu de liens fiables ont été trouvés entre l’utilisation des médias sociaux et les résultats des tests standardisés, des symptômes ont été signalés par les enfants ou les parents</a:t>
            </a:r>
          </a:p>
          <a:p>
            <a:pPr marL="354965" marR="93345" indent="-342900">
              <a:lnSpc>
                <a:spcPct val="100000"/>
              </a:lnSpc>
              <a:buClr>
                <a:srgbClr val="000000"/>
              </a:buClr>
              <a:buChar char="•"/>
              <a:tabLst>
                <a:tab pos="354965" algn="l"/>
                <a:tab pos="355600" algn="l"/>
              </a:tabLst>
            </a:pPr>
            <a:r>
              <a:rPr lang="fr-CA" dirty="0">
                <a:solidFill>
                  <a:srgbClr val="001F5F"/>
                </a:solidFill>
                <a:latin typeface="Arial"/>
                <a:cs typeface="Arial"/>
              </a:rPr>
              <a:t>Avertissement pour les recherches futures : le rapport entre dépendance et neutralité modifie les résultats </a:t>
            </a:r>
            <a:r>
              <a:rPr lang="fr-CA" sz="1600" dirty="0">
                <a:solidFill>
                  <a:srgbClr val="001F5F"/>
                </a:solidFill>
                <a:latin typeface="Arial"/>
                <a:cs typeface="Arial"/>
              </a:rPr>
              <a:t>(</a:t>
            </a:r>
            <a:r>
              <a:rPr lang="fr-CA" sz="1600" dirty="0" err="1">
                <a:solidFill>
                  <a:srgbClr val="001F5F"/>
                </a:solidFill>
                <a:latin typeface="Arial"/>
                <a:cs typeface="Arial"/>
              </a:rPr>
              <a:t>Hancok</a:t>
            </a:r>
            <a:r>
              <a:rPr lang="fr-CA" sz="1600" dirty="0">
                <a:solidFill>
                  <a:srgbClr val="001F5F"/>
                </a:solidFill>
                <a:latin typeface="Arial"/>
                <a:cs typeface="Arial"/>
              </a:rPr>
              <a:t> et coll., 2022) </a:t>
            </a:r>
            <a:r>
              <a:rPr lang="fr-CA" dirty="0">
                <a:solidFill>
                  <a:srgbClr val="001F5F"/>
                </a:solidFill>
                <a:latin typeface="Arial"/>
                <a:cs typeface="Arial"/>
              </a:rPr>
              <a:t>et il existe des menaces dues à l’absence d’insu dans les approches expérimentales</a:t>
            </a:r>
            <a:endParaRPr dirty="0">
              <a:latin typeface="Arial"/>
              <a:cs typeface="Arial"/>
            </a:endParaRPr>
          </a:p>
        </p:txBody>
      </p:sp>
      <p:sp>
        <p:nvSpPr>
          <p:cNvPr id="6" name="TextBox 5">
            <a:extLst>
              <a:ext uri="{FF2B5EF4-FFF2-40B4-BE49-F238E27FC236}">
                <a16:creationId xmlns:a16="http://schemas.microsoft.com/office/drawing/2014/main" id="{7DBD9EAD-A61B-61EC-D63A-57EBE508310D}"/>
              </a:ext>
            </a:extLst>
          </p:cNvPr>
          <p:cNvSpPr txBox="1"/>
          <p:nvPr/>
        </p:nvSpPr>
        <p:spPr>
          <a:xfrm>
            <a:off x="609600" y="1599592"/>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hoto des jeunes à l'extérieur s'adonnant à différentes activités : lecture, skateboard, téléphone portable et observation."/>
          <p:cNvPicPr/>
          <p:nvPr>
            <p:custDataLst>
              <p:tags r:id="rId1"/>
            </p:custDataLst>
          </p:nvPr>
        </p:nvPicPr>
        <p:blipFill>
          <a:blip r:embed="rId6" cstate="print"/>
          <a:stretch>
            <a:fillRect/>
          </a:stretch>
        </p:blipFill>
        <p:spPr>
          <a:xfrm>
            <a:off x="0" y="0"/>
            <a:ext cx="9144000" cy="5143499"/>
          </a:xfrm>
          <a:prstGeom prst="rect">
            <a:avLst/>
          </a:prstGeom>
        </p:spPr>
      </p:pic>
      <p:sp>
        <p:nvSpPr>
          <p:cNvPr id="4" name="object 4">
            <a:extLst>
              <a:ext uri="{C183D7F6-B498-43B3-948B-1728B52AA6E4}">
                <adec:decorative xmlns:adec="http://schemas.microsoft.com/office/drawing/2017/decorative" val="1"/>
              </a:ext>
            </a:extLst>
          </p:cNvPr>
          <p:cNvSpPr/>
          <p:nvPr>
            <p:custDataLst>
              <p:tags r:id="rId2"/>
            </p:custDataLst>
          </p:nvPr>
        </p:nvSpPr>
        <p:spPr>
          <a:xfrm>
            <a:off x="249174" y="4063746"/>
            <a:ext cx="774700" cy="775970"/>
          </a:xfrm>
          <a:custGeom>
            <a:avLst/>
            <a:gdLst/>
            <a:ahLst/>
            <a:cxnLst/>
            <a:rect l="l" t="t" r="r" b="b"/>
            <a:pathLst>
              <a:path w="774700" h="775970">
                <a:moveTo>
                  <a:pt x="0" y="387857"/>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7"/>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5"/>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7"/>
                </a:lnTo>
                <a:close/>
              </a:path>
            </a:pathLst>
          </a:custGeom>
          <a:ln w="28956">
            <a:solidFill>
              <a:srgbClr val="FFFFFF"/>
            </a:solidFill>
          </a:ln>
        </p:spPr>
        <p:txBody>
          <a:bodyPr wrap="square" lIns="0" tIns="0" rIns="0" bIns="0" rtlCol="0"/>
          <a:lstStyle/>
          <a:p>
            <a:endParaRPr/>
          </a:p>
        </p:txBody>
      </p:sp>
      <p:sp>
        <p:nvSpPr>
          <p:cNvPr id="5" name="object 5"/>
          <p:cNvSpPr txBox="1"/>
          <p:nvPr>
            <p:custDataLst>
              <p:tags r:id="rId3"/>
            </p:custDataLst>
          </p:nvPr>
        </p:nvSpPr>
        <p:spPr>
          <a:xfrm>
            <a:off x="494250" y="4191635"/>
            <a:ext cx="191550" cy="513715"/>
          </a:xfrm>
          <a:prstGeom prst="rect">
            <a:avLst/>
          </a:prstGeom>
        </p:spPr>
        <p:txBody>
          <a:bodyPr vert="horz" wrap="square" lIns="0" tIns="12700" rIns="0" bIns="0" rtlCol="0">
            <a:spAutoFit/>
          </a:bodyPr>
          <a:lstStyle/>
          <a:p>
            <a:pPr marL="12700">
              <a:lnSpc>
                <a:spcPct val="100000"/>
              </a:lnSpc>
              <a:spcBef>
                <a:spcPts val="100"/>
              </a:spcBef>
            </a:pPr>
            <a:r>
              <a:rPr sz="3200" i="1" dirty="0">
                <a:solidFill>
                  <a:srgbClr val="FFFFFF"/>
                </a:solidFill>
                <a:latin typeface="Calibri"/>
                <a:cs typeface="Calibri"/>
              </a:rPr>
              <a:t>4</a:t>
            </a:r>
            <a:endParaRPr sz="3200" dirty="0">
              <a:latin typeface="Calibri"/>
              <a:cs typeface="Calibri"/>
            </a:endParaRPr>
          </a:p>
        </p:txBody>
      </p:sp>
      <p:sp>
        <p:nvSpPr>
          <p:cNvPr id="3" name="object 3"/>
          <p:cNvSpPr txBox="1">
            <a:spLocks noGrp="1"/>
          </p:cNvSpPr>
          <p:nvPr>
            <p:ph type="title"/>
            <p:custDataLst>
              <p:tags r:id="rId4"/>
            </p:custDataLst>
          </p:nvPr>
        </p:nvSpPr>
        <p:spPr>
          <a:xfrm>
            <a:off x="1255300" y="3926069"/>
            <a:ext cx="2859500" cy="994118"/>
          </a:xfrm>
          <a:prstGeom prst="rect">
            <a:avLst/>
          </a:prstGeom>
        </p:spPr>
        <p:txBody>
          <a:bodyPr vert="horz" wrap="square" lIns="0" tIns="4445" rIns="0" bIns="0" rtlCol="0">
            <a:spAutoFit/>
          </a:bodyPr>
          <a:lstStyle/>
          <a:p>
            <a:pPr marL="12700" marR="5080">
              <a:lnSpc>
                <a:spcPts val="3960"/>
              </a:lnSpc>
              <a:spcBef>
                <a:spcPts val="35"/>
              </a:spcBef>
            </a:pPr>
            <a:r>
              <a:rPr lang="fr-CA" sz="3150" i="1" spc="-185" dirty="0">
                <a:solidFill>
                  <a:srgbClr val="FFFFFF"/>
                </a:solidFill>
                <a:latin typeface="Arial"/>
                <a:cs typeface="Arial"/>
              </a:rPr>
              <a:t>Nouveau clivage numérique</a:t>
            </a:r>
            <a:endParaRPr sz="315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custDataLst>
              <p:tags r:id="rId1"/>
            </p:custDataLst>
          </p:nvPr>
        </p:nvGrpSpPr>
        <p:grpSpPr>
          <a:xfrm>
            <a:off x="915915" y="765048"/>
            <a:ext cx="7633970" cy="3749040"/>
            <a:chOff x="915915" y="765048"/>
            <a:chExt cx="7633970" cy="3749040"/>
          </a:xfrm>
        </p:grpSpPr>
        <p:sp>
          <p:nvSpPr>
            <p:cNvPr id="3" name="object 3"/>
            <p:cNvSpPr/>
            <p:nvPr/>
          </p:nvSpPr>
          <p:spPr>
            <a:xfrm>
              <a:off x="915915" y="765048"/>
              <a:ext cx="7633970" cy="3743325"/>
            </a:xfrm>
            <a:custGeom>
              <a:avLst/>
              <a:gdLst/>
              <a:ahLst/>
              <a:cxnLst/>
              <a:rect l="l" t="t" r="r" b="b"/>
              <a:pathLst>
                <a:path w="7633970" h="3743325">
                  <a:moveTo>
                    <a:pt x="7633728" y="0"/>
                  </a:moveTo>
                  <a:lnTo>
                    <a:pt x="7088136" y="117348"/>
                  </a:lnTo>
                  <a:lnTo>
                    <a:pt x="5996952" y="275844"/>
                  </a:lnTo>
                  <a:lnTo>
                    <a:pt x="5452884" y="432816"/>
                  </a:lnTo>
                  <a:lnTo>
                    <a:pt x="4907292" y="551688"/>
                  </a:lnTo>
                  <a:lnTo>
                    <a:pt x="4361687" y="669036"/>
                  </a:lnTo>
                  <a:lnTo>
                    <a:pt x="2726448" y="787908"/>
                  </a:lnTo>
                  <a:lnTo>
                    <a:pt x="2180843" y="944880"/>
                  </a:lnTo>
                  <a:lnTo>
                    <a:pt x="1636776" y="1103376"/>
                  </a:lnTo>
                  <a:lnTo>
                    <a:pt x="1091196" y="1260348"/>
                  </a:lnTo>
                  <a:lnTo>
                    <a:pt x="0" y="1970532"/>
                  </a:lnTo>
                  <a:lnTo>
                    <a:pt x="0" y="3742944"/>
                  </a:lnTo>
                  <a:lnTo>
                    <a:pt x="7633728" y="3742944"/>
                  </a:lnTo>
                  <a:lnTo>
                    <a:pt x="7633728" y="0"/>
                  </a:lnTo>
                  <a:close/>
                </a:path>
              </a:pathLst>
            </a:custGeom>
            <a:solidFill>
              <a:srgbClr val="D4E2FF"/>
            </a:solidFill>
          </p:spPr>
          <p:txBody>
            <a:bodyPr wrap="square" lIns="0" tIns="0" rIns="0" bIns="0" rtlCol="0"/>
            <a:lstStyle/>
            <a:p>
              <a:endParaRPr/>
            </a:p>
          </p:txBody>
        </p:sp>
        <p:sp>
          <p:nvSpPr>
            <p:cNvPr id="4" name="object 4"/>
            <p:cNvSpPr/>
            <p:nvPr/>
          </p:nvSpPr>
          <p:spPr>
            <a:xfrm>
              <a:off x="915924" y="4507992"/>
              <a:ext cx="7633970" cy="0"/>
            </a:xfrm>
            <a:custGeom>
              <a:avLst/>
              <a:gdLst/>
              <a:ahLst/>
              <a:cxnLst/>
              <a:rect l="l" t="t" r="r" b="b"/>
              <a:pathLst>
                <a:path w="7633970">
                  <a:moveTo>
                    <a:pt x="0" y="0"/>
                  </a:moveTo>
                  <a:lnTo>
                    <a:pt x="7633716" y="0"/>
                  </a:lnTo>
                </a:path>
              </a:pathLst>
            </a:custGeom>
            <a:ln w="12192">
              <a:solidFill>
                <a:srgbClr val="000000"/>
              </a:solidFill>
            </a:ln>
          </p:spPr>
          <p:txBody>
            <a:bodyPr wrap="square" lIns="0" tIns="0" rIns="0" bIns="0" rtlCol="0"/>
            <a:lstStyle/>
            <a:p>
              <a:endParaRPr/>
            </a:p>
          </p:txBody>
        </p:sp>
      </p:grpSp>
      <p:sp>
        <p:nvSpPr>
          <p:cNvPr id="16" name="object 16"/>
          <p:cNvSpPr txBox="1">
            <a:spLocks noGrp="1"/>
          </p:cNvSpPr>
          <p:nvPr>
            <p:ph type="title"/>
            <p:custDataLst>
              <p:tags r:id="rId2"/>
            </p:custDataLst>
          </p:nvPr>
        </p:nvSpPr>
        <p:spPr>
          <a:xfrm>
            <a:off x="1134498" y="422179"/>
            <a:ext cx="6561702" cy="781624"/>
          </a:xfrm>
          <a:prstGeom prst="rect">
            <a:avLst/>
          </a:prstGeom>
        </p:spPr>
        <p:txBody>
          <a:bodyPr vert="horz" wrap="square" lIns="0" tIns="12065" rIns="0" bIns="0" rtlCol="0">
            <a:spAutoFit/>
          </a:bodyPr>
          <a:lstStyle/>
          <a:p>
            <a:pPr marL="12700" marR="5080">
              <a:lnSpc>
                <a:spcPct val="100000"/>
              </a:lnSpc>
              <a:spcBef>
                <a:spcPts val="95"/>
              </a:spcBef>
            </a:pPr>
            <a:r>
              <a:rPr lang="fr-CA" sz="2500" spc="-120" dirty="0">
                <a:solidFill>
                  <a:srgbClr val="585858"/>
                </a:solidFill>
              </a:rPr>
              <a:t>La quasi-totalité des jeunes Américains a désormais accès à un téléphone portable</a:t>
            </a:r>
            <a:endParaRPr sz="2500" dirty="0"/>
          </a:p>
        </p:txBody>
      </p:sp>
      <p:sp>
        <p:nvSpPr>
          <p:cNvPr id="21" name="object 21"/>
          <p:cNvSpPr txBox="1"/>
          <p:nvPr>
            <p:custDataLst>
              <p:tags r:id="rId3"/>
            </p:custDataLst>
          </p:nvPr>
        </p:nvSpPr>
        <p:spPr>
          <a:xfrm>
            <a:off x="2779776" y="2572511"/>
            <a:ext cx="5535295" cy="1683923"/>
          </a:xfrm>
          <a:prstGeom prst="rect">
            <a:avLst/>
          </a:prstGeom>
          <a:solidFill>
            <a:srgbClr val="F1F1F1"/>
          </a:solidFill>
        </p:spPr>
        <p:txBody>
          <a:bodyPr vert="horz" wrap="square" lIns="0" tIns="3810" rIns="0" bIns="0" rtlCol="0">
            <a:spAutoFit/>
          </a:bodyPr>
          <a:lstStyle/>
          <a:p>
            <a:pPr>
              <a:lnSpc>
                <a:spcPct val="100000"/>
              </a:lnSpc>
              <a:spcBef>
                <a:spcPts val="30"/>
              </a:spcBef>
            </a:pPr>
            <a:endParaRPr sz="2000" dirty="0">
              <a:latin typeface="Times New Roman"/>
              <a:cs typeface="Times New Roman"/>
            </a:endParaRPr>
          </a:p>
          <a:p>
            <a:pPr marL="90805">
              <a:lnSpc>
                <a:spcPct val="100000"/>
              </a:lnSpc>
              <a:tabLst>
                <a:tab pos="2739390" algn="l"/>
                <a:tab pos="5210175" algn="l"/>
              </a:tabLst>
            </a:pPr>
            <a:r>
              <a:rPr lang="fr-CA" sz="1900" spc="-155" dirty="0">
                <a:solidFill>
                  <a:srgbClr val="585858"/>
                </a:solidFill>
                <a:latin typeface="Arial"/>
                <a:cs typeface="Arial"/>
              </a:rPr>
              <a:t>Les jeunes passent</a:t>
            </a:r>
            <a:r>
              <a:rPr sz="1900" spc="-155" dirty="0">
                <a:solidFill>
                  <a:srgbClr val="585858"/>
                </a:solidFill>
                <a:latin typeface="Arial"/>
                <a:cs typeface="Arial"/>
              </a:rPr>
              <a:t> </a:t>
            </a:r>
            <a:r>
              <a:rPr sz="1900" b="1" dirty="0">
                <a:solidFill>
                  <a:srgbClr val="FF0000"/>
                </a:solidFill>
                <a:latin typeface="Arial"/>
                <a:cs typeface="Arial"/>
              </a:rPr>
              <a:t>7</a:t>
            </a:r>
            <a:r>
              <a:rPr lang="fr-CA" sz="1900" b="1" dirty="0">
                <a:solidFill>
                  <a:srgbClr val="FF0000"/>
                </a:solidFill>
                <a:latin typeface="Arial"/>
                <a:cs typeface="Arial"/>
              </a:rPr>
              <a:t>,</a:t>
            </a:r>
            <a:r>
              <a:rPr sz="1900" b="1" dirty="0">
                <a:solidFill>
                  <a:srgbClr val="FF0000"/>
                </a:solidFill>
                <a:latin typeface="Arial"/>
                <a:cs typeface="Arial"/>
              </a:rPr>
              <a:t>5</a:t>
            </a:r>
            <a:r>
              <a:rPr lang="fr-CA" sz="1900" b="1" spc="-25" dirty="0">
                <a:solidFill>
                  <a:srgbClr val="FF0000"/>
                </a:solidFill>
                <a:latin typeface="Arial"/>
                <a:cs typeface="Arial"/>
              </a:rPr>
              <a:t> </a:t>
            </a:r>
            <a:r>
              <a:rPr sz="1900" b="1" spc="-10" dirty="0">
                <a:solidFill>
                  <a:srgbClr val="FF0000"/>
                </a:solidFill>
                <a:latin typeface="Arial"/>
                <a:cs typeface="Arial"/>
              </a:rPr>
              <a:t>h</a:t>
            </a:r>
            <a:r>
              <a:rPr lang="fr-CA" sz="1900" b="1" spc="-10" dirty="0" err="1">
                <a:solidFill>
                  <a:srgbClr val="FF0000"/>
                </a:solidFill>
                <a:latin typeface="Arial"/>
                <a:cs typeface="Arial"/>
              </a:rPr>
              <a:t>eures</a:t>
            </a:r>
            <a:r>
              <a:rPr lang="fr-CA" sz="1900" b="1" spc="-10" dirty="0">
                <a:solidFill>
                  <a:srgbClr val="FF0000"/>
                </a:solidFill>
                <a:latin typeface="Arial"/>
                <a:cs typeface="Arial"/>
              </a:rPr>
              <a:t> </a:t>
            </a:r>
            <a:r>
              <a:rPr lang="fr-CA" sz="1900" b="1" u="heavy" spc="-114" dirty="0">
                <a:solidFill>
                  <a:srgbClr val="585858"/>
                </a:solidFill>
                <a:uFill>
                  <a:solidFill>
                    <a:srgbClr val="585858"/>
                  </a:solidFill>
                </a:uFill>
                <a:latin typeface="Arial"/>
                <a:cs typeface="Arial"/>
              </a:rPr>
              <a:t>devant leur écran</a:t>
            </a:r>
            <a:endParaRPr sz="1900" dirty="0">
              <a:latin typeface="Arial"/>
              <a:cs typeface="Arial"/>
            </a:endParaRPr>
          </a:p>
          <a:p>
            <a:pPr marL="151765">
              <a:lnSpc>
                <a:spcPts val="1939"/>
              </a:lnSpc>
              <a:spcBef>
                <a:spcPts val="450"/>
              </a:spcBef>
            </a:pPr>
            <a:r>
              <a:rPr lang="fr-CA" sz="1700" dirty="0">
                <a:solidFill>
                  <a:srgbClr val="7E7E7E"/>
                </a:solidFill>
                <a:latin typeface="Arial"/>
                <a:cs typeface="Arial"/>
              </a:rPr>
              <a:t>– Les jeunes des ménages à faibles revenus passent en moyenne </a:t>
            </a:r>
            <a:r>
              <a:rPr lang="fr-CA" sz="1700" b="1" dirty="0">
                <a:solidFill>
                  <a:srgbClr val="FF0000"/>
                </a:solidFill>
                <a:latin typeface="Arial"/>
                <a:cs typeface="Arial"/>
              </a:rPr>
              <a:t>1,5 à 3 heures de plus </a:t>
            </a:r>
            <a:r>
              <a:rPr lang="fr-CA" sz="1700" dirty="0">
                <a:solidFill>
                  <a:srgbClr val="7E7E7E"/>
                </a:solidFill>
                <a:latin typeface="Arial"/>
                <a:cs typeface="Arial"/>
              </a:rPr>
              <a:t>par jour devant un écran</a:t>
            </a:r>
          </a:p>
          <a:p>
            <a:pPr marL="151765">
              <a:lnSpc>
                <a:spcPts val="1939"/>
              </a:lnSpc>
              <a:spcBef>
                <a:spcPts val="450"/>
              </a:spcBef>
            </a:pPr>
            <a:r>
              <a:rPr sz="1300" dirty="0">
                <a:solidFill>
                  <a:srgbClr val="7E7E7E"/>
                </a:solidFill>
                <a:latin typeface="Arial"/>
                <a:cs typeface="Arial"/>
              </a:rPr>
              <a:t>Odgers</a:t>
            </a:r>
            <a:r>
              <a:rPr sz="1300" spc="-55" dirty="0">
                <a:solidFill>
                  <a:srgbClr val="7E7E7E"/>
                </a:solidFill>
                <a:latin typeface="Arial"/>
                <a:cs typeface="Arial"/>
              </a:rPr>
              <a:t> </a:t>
            </a:r>
            <a:r>
              <a:rPr lang="fr-CA" sz="1300" dirty="0">
                <a:solidFill>
                  <a:srgbClr val="7E7E7E"/>
                </a:solidFill>
                <a:latin typeface="Arial"/>
                <a:cs typeface="Arial"/>
              </a:rPr>
              <a:t>et</a:t>
            </a:r>
            <a:r>
              <a:rPr sz="1300" spc="-55" dirty="0">
                <a:solidFill>
                  <a:srgbClr val="7E7E7E"/>
                </a:solidFill>
                <a:latin typeface="Arial"/>
                <a:cs typeface="Arial"/>
              </a:rPr>
              <a:t> </a:t>
            </a:r>
            <a:r>
              <a:rPr sz="1300" dirty="0">
                <a:solidFill>
                  <a:srgbClr val="7E7E7E"/>
                </a:solidFill>
                <a:latin typeface="Arial"/>
                <a:cs typeface="Arial"/>
              </a:rPr>
              <a:t>Robb,</a:t>
            </a:r>
            <a:r>
              <a:rPr sz="1300" spc="-50" dirty="0">
                <a:solidFill>
                  <a:srgbClr val="7E7E7E"/>
                </a:solidFill>
                <a:latin typeface="Arial"/>
                <a:cs typeface="Arial"/>
              </a:rPr>
              <a:t> </a:t>
            </a:r>
            <a:r>
              <a:rPr sz="1300" dirty="0">
                <a:solidFill>
                  <a:srgbClr val="7E7E7E"/>
                </a:solidFill>
                <a:latin typeface="Arial"/>
                <a:cs typeface="Arial"/>
              </a:rPr>
              <a:t>2020;</a:t>
            </a:r>
            <a:r>
              <a:rPr sz="1300" spc="-55" dirty="0">
                <a:solidFill>
                  <a:srgbClr val="7E7E7E"/>
                </a:solidFill>
                <a:latin typeface="Arial"/>
                <a:cs typeface="Arial"/>
              </a:rPr>
              <a:t> </a:t>
            </a:r>
            <a:r>
              <a:rPr sz="1300" dirty="0">
                <a:solidFill>
                  <a:srgbClr val="7E7E7E"/>
                </a:solidFill>
                <a:latin typeface="Arial"/>
                <a:cs typeface="Arial"/>
              </a:rPr>
              <a:t>Common</a:t>
            </a:r>
            <a:r>
              <a:rPr sz="1300" spc="-50" dirty="0">
                <a:solidFill>
                  <a:srgbClr val="7E7E7E"/>
                </a:solidFill>
                <a:latin typeface="Arial"/>
                <a:cs typeface="Arial"/>
              </a:rPr>
              <a:t> </a:t>
            </a:r>
            <a:r>
              <a:rPr sz="1300" dirty="0">
                <a:solidFill>
                  <a:srgbClr val="7E7E7E"/>
                </a:solidFill>
                <a:latin typeface="Arial"/>
                <a:cs typeface="Arial"/>
              </a:rPr>
              <a:t>Sense</a:t>
            </a:r>
            <a:r>
              <a:rPr sz="1300" spc="-55" dirty="0">
                <a:solidFill>
                  <a:srgbClr val="7E7E7E"/>
                </a:solidFill>
                <a:latin typeface="Arial"/>
                <a:cs typeface="Arial"/>
              </a:rPr>
              <a:t> </a:t>
            </a:r>
            <a:r>
              <a:rPr sz="1300" dirty="0">
                <a:solidFill>
                  <a:srgbClr val="7E7E7E"/>
                </a:solidFill>
                <a:latin typeface="Arial"/>
                <a:cs typeface="Arial"/>
              </a:rPr>
              <a:t>Census,</a:t>
            </a:r>
            <a:r>
              <a:rPr sz="1300" spc="-50" dirty="0">
                <a:solidFill>
                  <a:srgbClr val="7E7E7E"/>
                </a:solidFill>
                <a:latin typeface="Arial"/>
                <a:cs typeface="Arial"/>
              </a:rPr>
              <a:t> </a:t>
            </a:r>
            <a:r>
              <a:rPr sz="1300" dirty="0">
                <a:solidFill>
                  <a:srgbClr val="7E7E7E"/>
                </a:solidFill>
                <a:latin typeface="Arial"/>
                <a:cs typeface="Arial"/>
              </a:rPr>
              <a:t>2019;</a:t>
            </a:r>
            <a:r>
              <a:rPr sz="1300" spc="-55" dirty="0">
                <a:solidFill>
                  <a:srgbClr val="7E7E7E"/>
                </a:solidFill>
                <a:latin typeface="Arial"/>
                <a:cs typeface="Arial"/>
              </a:rPr>
              <a:t> </a:t>
            </a:r>
            <a:r>
              <a:rPr sz="1300" dirty="0">
                <a:solidFill>
                  <a:srgbClr val="7E7E7E"/>
                </a:solidFill>
                <a:latin typeface="Arial"/>
                <a:cs typeface="Arial"/>
              </a:rPr>
              <a:t>Pew</a:t>
            </a:r>
            <a:r>
              <a:rPr lang="fr-CA" sz="1300" dirty="0">
                <a:solidFill>
                  <a:srgbClr val="7E7E7E"/>
                </a:solidFill>
                <a:latin typeface="Arial"/>
                <a:cs typeface="Arial"/>
              </a:rPr>
              <a:t>,</a:t>
            </a:r>
            <a:r>
              <a:rPr sz="1300" spc="-50" dirty="0">
                <a:solidFill>
                  <a:srgbClr val="7E7E7E"/>
                </a:solidFill>
                <a:latin typeface="Arial"/>
                <a:cs typeface="Arial"/>
              </a:rPr>
              <a:t> </a:t>
            </a:r>
            <a:r>
              <a:rPr sz="1300" spc="-20" dirty="0">
                <a:solidFill>
                  <a:srgbClr val="7E7E7E"/>
                </a:solidFill>
                <a:latin typeface="Arial"/>
                <a:cs typeface="Arial"/>
              </a:rPr>
              <a:t>2018</a:t>
            </a:r>
            <a:endParaRPr sz="1300" dirty="0">
              <a:latin typeface="Arial"/>
              <a:cs typeface="Arial"/>
            </a:endParaRPr>
          </a:p>
        </p:txBody>
      </p:sp>
      <p:sp>
        <p:nvSpPr>
          <p:cNvPr id="5" name="object 5">
            <a:extLst>
              <a:ext uri="{C183D7F6-B498-43B3-948B-1728B52AA6E4}">
                <adec:decorative xmlns:adec="http://schemas.microsoft.com/office/drawing/2017/decorative" val="1"/>
              </a:ext>
            </a:extLst>
          </p:cNvPr>
          <p:cNvSpPr txBox="1"/>
          <p:nvPr>
            <p:custDataLst>
              <p:tags r:id="rId4"/>
            </p:custDataLst>
          </p:nvPr>
        </p:nvSpPr>
        <p:spPr>
          <a:xfrm>
            <a:off x="309458" y="280272"/>
            <a:ext cx="407034" cy="4361180"/>
          </a:xfrm>
          <a:prstGeom prst="rect">
            <a:avLst/>
          </a:prstGeom>
        </p:spPr>
        <p:txBody>
          <a:bodyPr vert="horz" wrap="square" lIns="0" tIns="132080" rIns="0" bIns="0" rtlCol="0">
            <a:spAutoFit/>
          </a:bodyPr>
          <a:lstStyle/>
          <a:p>
            <a:pPr marR="5080" algn="r">
              <a:lnSpc>
                <a:spcPct val="100000"/>
              </a:lnSpc>
              <a:spcBef>
                <a:spcPts val="1040"/>
              </a:spcBef>
            </a:pPr>
            <a:r>
              <a:rPr sz="1800" spc="-25" dirty="0">
                <a:solidFill>
                  <a:srgbClr val="A6A6A6"/>
                </a:solidFill>
                <a:latin typeface="Arial"/>
                <a:cs typeface="Arial"/>
              </a:rPr>
              <a:t>100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90</a:t>
            </a:r>
            <a:endParaRPr sz="1800" dirty="0">
              <a:latin typeface="Arial"/>
              <a:cs typeface="Arial"/>
            </a:endParaRPr>
          </a:p>
          <a:p>
            <a:pPr marR="6350" algn="r">
              <a:lnSpc>
                <a:spcPct val="100000"/>
              </a:lnSpc>
              <a:spcBef>
                <a:spcPts val="945"/>
              </a:spcBef>
            </a:pPr>
            <a:r>
              <a:rPr sz="1800" spc="-25" dirty="0">
                <a:solidFill>
                  <a:srgbClr val="A6A6A6"/>
                </a:solidFill>
                <a:latin typeface="Arial"/>
                <a:cs typeface="Arial"/>
              </a:rPr>
              <a:t>80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70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60</a:t>
            </a:r>
            <a:endParaRPr sz="1800" dirty="0">
              <a:latin typeface="Arial"/>
              <a:cs typeface="Arial"/>
            </a:endParaRPr>
          </a:p>
          <a:p>
            <a:pPr marR="6350" algn="r">
              <a:lnSpc>
                <a:spcPct val="100000"/>
              </a:lnSpc>
              <a:spcBef>
                <a:spcPts val="945"/>
              </a:spcBef>
            </a:pPr>
            <a:r>
              <a:rPr sz="1800" spc="-25" dirty="0">
                <a:solidFill>
                  <a:srgbClr val="A6A6A6"/>
                </a:solidFill>
                <a:latin typeface="Arial"/>
                <a:cs typeface="Arial"/>
              </a:rPr>
              <a:t>50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40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30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20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10</a:t>
            </a:r>
            <a:endParaRPr sz="1800" dirty="0">
              <a:latin typeface="Arial"/>
              <a:cs typeface="Arial"/>
            </a:endParaRPr>
          </a:p>
          <a:p>
            <a:pPr marR="5080" algn="r">
              <a:lnSpc>
                <a:spcPct val="100000"/>
              </a:lnSpc>
              <a:spcBef>
                <a:spcPts val="944"/>
              </a:spcBef>
            </a:pPr>
            <a:r>
              <a:rPr sz="1800" dirty="0">
                <a:solidFill>
                  <a:srgbClr val="A6A6A6"/>
                </a:solidFill>
                <a:latin typeface="Arial"/>
                <a:cs typeface="Arial"/>
              </a:rPr>
              <a:t>0</a:t>
            </a:r>
            <a:endParaRPr sz="1800" dirty="0">
              <a:latin typeface="Arial"/>
              <a:cs typeface="Arial"/>
            </a:endParaRPr>
          </a:p>
        </p:txBody>
      </p:sp>
      <p:sp>
        <p:nvSpPr>
          <p:cNvPr id="6" name="object 6">
            <a:extLst>
              <a:ext uri="{C183D7F6-B498-43B3-948B-1728B52AA6E4}">
                <adec:decorative xmlns:adec="http://schemas.microsoft.com/office/drawing/2017/decorative" val="1"/>
              </a:ext>
            </a:extLst>
          </p:cNvPr>
          <p:cNvSpPr txBox="1"/>
          <p:nvPr>
            <p:custDataLst>
              <p:tags r:id="rId5"/>
            </p:custDataLst>
          </p:nvPr>
        </p:nvSpPr>
        <p:spPr>
          <a:xfrm>
            <a:off x="677792"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2004</a:t>
            </a:r>
            <a:endParaRPr sz="1600">
              <a:latin typeface="Arial"/>
              <a:cs typeface="Arial"/>
            </a:endParaRPr>
          </a:p>
        </p:txBody>
      </p:sp>
      <p:sp>
        <p:nvSpPr>
          <p:cNvPr id="7" name="object 7">
            <a:extLst>
              <a:ext uri="{C183D7F6-B498-43B3-948B-1728B52AA6E4}">
                <adec:decorative xmlns:adec="http://schemas.microsoft.com/office/drawing/2017/decorative" val="1"/>
              </a:ext>
            </a:extLst>
          </p:cNvPr>
          <p:cNvSpPr txBox="1"/>
          <p:nvPr>
            <p:custDataLst>
              <p:tags r:id="rId6"/>
            </p:custDataLst>
          </p:nvPr>
        </p:nvSpPr>
        <p:spPr>
          <a:xfrm>
            <a:off x="1235734"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2005</a:t>
            </a:r>
            <a:endParaRPr sz="1600">
              <a:latin typeface="Arial"/>
              <a:cs typeface="Arial"/>
            </a:endParaRPr>
          </a:p>
        </p:txBody>
      </p:sp>
      <p:sp>
        <p:nvSpPr>
          <p:cNvPr id="8" name="object 8">
            <a:extLst>
              <a:ext uri="{C183D7F6-B498-43B3-948B-1728B52AA6E4}">
                <adec:decorative xmlns:adec="http://schemas.microsoft.com/office/drawing/2017/decorative" val="1"/>
              </a:ext>
            </a:extLst>
          </p:cNvPr>
          <p:cNvSpPr txBox="1"/>
          <p:nvPr>
            <p:custDataLst>
              <p:tags r:id="rId7"/>
            </p:custDataLst>
          </p:nvPr>
        </p:nvSpPr>
        <p:spPr>
          <a:xfrm>
            <a:off x="1768275"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2006</a:t>
            </a:r>
            <a:endParaRPr sz="1600">
              <a:latin typeface="Arial"/>
              <a:cs typeface="Arial"/>
            </a:endParaRPr>
          </a:p>
        </p:txBody>
      </p:sp>
      <p:sp>
        <p:nvSpPr>
          <p:cNvPr id="9" name="object 9">
            <a:extLst>
              <a:ext uri="{C183D7F6-B498-43B3-948B-1728B52AA6E4}">
                <adec:decorative xmlns:adec="http://schemas.microsoft.com/office/drawing/2017/decorative" val="1"/>
              </a:ext>
            </a:extLst>
          </p:cNvPr>
          <p:cNvSpPr txBox="1"/>
          <p:nvPr>
            <p:custDataLst>
              <p:tags r:id="rId8"/>
            </p:custDataLst>
          </p:nvPr>
        </p:nvSpPr>
        <p:spPr>
          <a:xfrm>
            <a:off x="2326217"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2007</a:t>
            </a:r>
            <a:endParaRPr sz="1600">
              <a:latin typeface="Arial"/>
              <a:cs typeface="Arial"/>
            </a:endParaRPr>
          </a:p>
        </p:txBody>
      </p:sp>
      <p:sp>
        <p:nvSpPr>
          <p:cNvPr id="10" name="object 10">
            <a:extLst>
              <a:ext uri="{C183D7F6-B498-43B3-948B-1728B52AA6E4}">
                <adec:decorative xmlns:adec="http://schemas.microsoft.com/office/drawing/2017/decorative" val="1"/>
              </a:ext>
            </a:extLst>
          </p:cNvPr>
          <p:cNvSpPr txBox="1"/>
          <p:nvPr>
            <p:custDataLst>
              <p:tags r:id="rId9"/>
            </p:custDataLst>
          </p:nvPr>
        </p:nvSpPr>
        <p:spPr>
          <a:xfrm>
            <a:off x="3961941"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2010</a:t>
            </a:r>
            <a:endParaRPr sz="1600">
              <a:latin typeface="Arial"/>
              <a:cs typeface="Arial"/>
            </a:endParaRPr>
          </a:p>
        </p:txBody>
      </p:sp>
      <p:sp>
        <p:nvSpPr>
          <p:cNvPr id="11" name="object 11">
            <a:extLst>
              <a:ext uri="{C183D7F6-B498-43B3-948B-1728B52AA6E4}">
                <adec:decorative xmlns:adec="http://schemas.microsoft.com/office/drawing/2017/decorative" val="1"/>
              </a:ext>
            </a:extLst>
          </p:cNvPr>
          <p:cNvSpPr txBox="1"/>
          <p:nvPr>
            <p:custDataLst>
              <p:tags r:id="rId10"/>
            </p:custDataLst>
          </p:nvPr>
        </p:nvSpPr>
        <p:spPr>
          <a:xfrm>
            <a:off x="5597666" y="4642227"/>
            <a:ext cx="998219" cy="245745"/>
          </a:xfrm>
          <a:prstGeom prst="rect">
            <a:avLst/>
          </a:prstGeom>
        </p:spPr>
        <p:txBody>
          <a:bodyPr vert="horz" wrap="square" lIns="0" tIns="0" rIns="0" bIns="0" rtlCol="0">
            <a:spAutoFit/>
          </a:bodyPr>
          <a:lstStyle/>
          <a:p>
            <a:pPr>
              <a:lnSpc>
                <a:spcPts val="1885"/>
              </a:lnSpc>
            </a:pPr>
            <a:r>
              <a:rPr sz="1600" dirty="0">
                <a:solidFill>
                  <a:srgbClr val="A6A6A6"/>
                </a:solidFill>
                <a:latin typeface="Arial"/>
                <a:cs typeface="Arial"/>
              </a:rPr>
              <a:t>2013</a:t>
            </a:r>
            <a:r>
              <a:rPr sz="1600" spc="240" dirty="0">
                <a:solidFill>
                  <a:srgbClr val="A6A6A6"/>
                </a:solidFill>
                <a:latin typeface="Arial"/>
                <a:cs typeface="Arial"/>
              </a:rPr>
              <a:t> </a:t>
            </a:r>
            <a:r>
              <a:rPr sz="1600" spc="-20" dirty="0">
                <a:solidFill>
                  <a:srgbClr val="A6A6A6"/>
                </a:solidFill>
                <a:latin typeface="Arial"/>
                <a:cs typeface="Arial"/>
              </a:rPr>
              <a:t>2014</a:t>
            </a:r>
            <a:endParaRPr sz="1600">
              <a:latin typeface="Arial"/>
              <a:cs typeface="Arial"/>
            </a:endParaRPr>
          </a:p>
        </p:txBody>
      </p:sp>
      <p:sp>
        <p:nvSpPr>
          <p:cNvPr id="12" name="object 12">
            <a:extLst>
              <a:ext uri="{C183D7F6-B498-43B3-948B-1728B52AA6E4}">
                <adec:decorative xmlns:adec="http://schemas.microsoft.com/office/drawing/2017/decorative" val="1"/>
              </a:ext>
            </a:extLst>
          </p:cNvPr>
          <p:cNvSpPr txBox="1"/>
          <p:nvPr>
            <p:custDataLst>
              <p:tags r:id="rId11"/>
            </p:custDataLst>
          </p:nvPr>
        </p:nvSpPr>
        <p:spPr>
          <a:xfrm>
            <a:off x="2858758" y="4625865"/>
            <a:ext cx="4294505" cy="269240"/>
          </a:xfrm>
          <a:prstGeom prst="rect">
            <a:avLst/>
          </a:prstGeom>
        </p:spPr>
        <p:txBody>
          <a:bodyPr vert="horz" wrap="square" lIns="0" tIns="12065" rIns="0" bIns="0" rtlCol="0">
            <a:spAutoFit/>
          </a:bodyPr>
          <a:lstStyle/>
          <a:p>
            <a:pPr marL="12700">
              <a:lnSpc>
                <a:spcPct val="100000"/>
              </a:lnSpc>
              <a:spcBef>
                <a:spcPts val="95"/>
              </a:spcBef>
              <a:tabLst>
                <a:tab pos="1647825" algn="l"/>
                <a:tab pos="3829050" algn="l"/>
              </a:tabLst>
            </a:pPr>
            <a:r>
              <a:rPr sz="1600" dirty="0">
                <a:solidFill>
                  <a:srgbClr val="A6A6A6"/>
                </a:solidFill>
                <a:latin typeface="Arial"/>
                <a:cs typeface="Arial"/>
              </a:rPr>
              <a:t>2008</a:t>
            </a:r>
            <a:r>
              <a:rPr sz="1600" spc="240" dirty="0">
                <a:solidFill>
                  <a:srgbClr val="A6A6A6"/>
                </a:solidFill>
                <a:latin typeface="Arial"/>
                <a:cs typeface="Arial"/>
              </a:rPr>
              <a:t> </a:t>
            </a:r>
            <a:r>
              <a:rPr sz="1600" spc="-20" dirty="0">
                <a:solidFill>
                  <a:srgbClr val="A6A6A6"/>
                </a:solidFill>
                <a:latin typeface="Arial"/>
                <a:cs typeface="Arial"/>
              </a:rPr>
              <a:t>2009</a:t>
            </a:r>
            <a:r>
              <a:rPr sz="1600" dirty="0">
                <a:solidFill>
                  <a:srgbClr val="A6A6A6"/>
                </a:solidFill>
                <a:latin typeface="Arial"/>
                <a:cs typeface="Arial"/>
              </a:rPr>
              <a:t>	2011</a:t>
            </a:r>
            <a:r>
              <a:rPr sz="1600" spc="240" dirty="0">
                <a:solidFill>
                  <a:srgbClr val="A6A6A6"/>
                </a:solidFill>
                <a:latin typeface="Arial"/>
                <a:cs typeface="Arial"/>
              </a:rPr>
              <a:t> </a:t>
            </a:r>
            <a:r>
              <a:rPr sz="1600" spc="-20" dirty="0">
                <a:solidFill>
                  <a:srgbClr val="A6A6A6"/>
                </a:solidFill>
                <a:latin typeface="Arial"/>
                <a:cs typeface="Arial"/>
              </a:rPr>
              <a:t>2012</a:t>
            </a:r>
            <a:r>
              <a:rPr sz="1600" dirty="0">
                <a:solidFill>
                  <a:srgbClr val="A6A6A6"/>
                </a:solidFill>
                <a:latin typeface="Arial"/>
                <a:cs typeface="Arial"/>
              </a:rPr>
              <a:t>	</a:t>
            </a:r>
            <a:r>
              <a:rPr sz="1600" spc="-20" dirty="0">
                <a:solidFill>
                  <a:srgbClr val="A6A6A6"/>
                </a:solidFill>
                <a:latin typeface="Arial"/>
                <a:cs typeface="Arial"/>
              </a:rPr>
              <a:t>2015</a:t>
            </a:r>
            <a:endParaRPr sz="1600">
              <a:latin typeface="Arial"/>
              <a:cs typeface="Arial"/>
            </a:endParaRPr>
          </a:p>
        </p:txBody>
      </p:sp>
      <p:sp>
        <p:nvSpPr>
          <p:cNvPr id="13" name="object 13">
            <a:extLst>
              <a:ext uri="{C183D7F6-B498-43B3-948B-1728B52AA6E4}">
                <adec:decorative xmlns:adec="http://schemas.microsoft.com/office/drawing/2017/decorative" val="1"/>
              </a:ext>
            </a:extLst>
          </p:cNvPr>
          <p:cNvSpPr txBox="1"/>
          <p:nvPr>
            <p:custDataLst>
              <p:tags r:id="rId12"/>
            </p:custDataLst>
          </p:nvPr>
        </p:nvSpPr>
        <p:spPr>
          <a:xfrm>
            <a:off x="7233390" y="4642227"/>
            <a:ext cx="998219" cy="245745"/>
          </a:xfrm>
          <a:prstGeom prst="rect">
            <a:avLst/>
          </a:prstGeom>
        </p:spPr>
        <p:txBody>
          <a:bodyPr vert="horz" wrap="square" lIns="0" tIns="0" rIns="0" bIns="0" rtlCol="0">
            <a:spAutoFit/>
          </a:bodyPr>
          <a:lstStyle/>
          <a:p>
            <a:pPr>
              <a:lnSpc>
                <a:spcPts val="1885"/>
              </a:lnSpc>
            </a:pPr>
            <a:r>
              <a:rPr sz="1600" dirty="0">
                <a:solidFill>
                  <a:srgbClr val="A6A6A6"/>
                </a:solidFill>
                <a:latin typeface="Arial"/>
                <a:cs typeface="Arial"/>
              </a:rPr>
              <a:t>2016</a:t>
            </a:r>
            <a:r>
              <a:rPr sz="1600" spc="240" dirty="0">
                <a:solidFill>
                  <a:srgbClr val="A6A6A6"/>
                </a:solidFill>
                <a:latin typeface="Arial"/>
                <a:cs typeface="Arial"/>
              </a:rPr>
              <a:t> </a:t>
            </a:r>
            <a:r>
              <a:rPr sz="1600" spc="-20" dirty="0">
                <a:solidFill>
                  <a:srgbClr val="A6A6A6"/>
                </a:solidFill>
                <a:latin typeface="Arial"/>
                <a:cs typeface="Arial"/>
              </a:rPr>
              <a:t>2017</a:t>
            </a:r>
            <a:endParaRPr sz="1600">
              <a:latin typeface="Arial"/>
              <a:cs typeface="Arial"/>
            </a:endParaRPr>
          </a:p>
        </p:txBody>
      </p:sp>
      <p:sp>
        <p:nvSpPr>
          <p:cNvPr id="14" name="object 14">
            <a:extLst>
              <a:ext uri="{C183D7F6-B498-43B3-948B-1728B52AA6E4}">
                <adec:decorative xmlns:adec="http://schemas.microsoft.com/office/drawing/2017/decorative" val="1"/>
              </a:ext>
            </a:extLst>
          </p:cNvPr>
          <p:cNvSpPr txBox="1"/>
          <p:nvPr>
            <p:custDataLst>
              <p:tags r:id="rId13"/>
            </p:custDataLst>
          </p:nvPr>
        </p:nvSpPr>
        <p:spPr>
          <a:xfrm>
            <a:off x="8311173"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2018</a:t>
            </a:r>
            <a:endParaRPr sz="1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Adolescence, A Nature special issue. nature.com/collections/adolescence&#10;[traduction] En Europe, la possession d'un smartphone chez les jeunes de 9 à 16 ans est de 46 % selon une étude de 2014 portant sur 7 pays. Les smartphones sont mauvais pour certains adolescents, pas pour tous. Les jeunes qui ont déjà des difficultés hors ligne pourraient subir des effets négatifs plus importants de la vie en ligne, écrit Candice Odgers."/>
          <p:cNvGrpSpPr/>
          <p:nvPr>
            <p:custDataLst>
              <p:tags r:id="rId1"/>
            </p:custDataLst>
          </p:nvPr>
        </p:nvGrpSpPr>
        <p:grpSpPr>
          <a:xfrm>
            <a:off x="59436" y="146304"/>
            <a:ext cx="4936490" cy="4409440"/>
            <a:chOff x="59436" y="146304"/>
            <a:chExt cx="4936490" cy="4409440"/>
          </a:xfrm>
        </p:grpSpPr>
        <p:pic>
          <p:nvPicPr>
            <p:cNvPr id="3" name="object 3"/>
            <p:cNvPicPr/>
            <p:nvPr/>
          </p:nvPicPr>
          <p:blipFill>
            <a:blip r:embed="rId7" cstate="print"/>
            <a:stretch>
              <a:fillRect/>
            </a:stretch>
          </p:blipFill>
          <p:spPr>
            <a:xfrm>
              <a:off x="379826" y="303276"/>
              <a:ext cx="4615728" cy="3916958"/>
            </a:xfrm>
            <a:prstGeom prst="rect">
              <a:avLst/>
            </a:prstGeom>
          </p:spPr>
        </p:pic>
        <p:pic>
          <p:nvPicPr>
            <p:cNvPr id="4" name="object 4"/>
            <p:cNvPicPr/>
            <p:nvPr/>
          </p:nvPicPr>
          <p:blipFill>
            <a:blip r:embed="rId8" cstate="print"/>
            <a:stretch>
              <a:fillRect/>
            </a:stretch>
          </p:blipFill>
          <p:spPr>
            <a:xfrm>
              <a:off x="581265" y="4262194"/>
              <a:ext cx="4160894" cy="293380"/>
            </a:xfrm>
            <a:prstGeom prst="rect">
              <a:avLst/>
            </a:prstGeom>
          </p:spPr>
        </p:pic>
        <p:pic>
          <p:nvPicPr>
            <p:cNvPr id="5" name="object 5"/>
            <p:cNvPicPr/>
            <p:nvPr/>
          </p:nvPicPr>
          <p:blipFill>
            <a:blip r:embed="rId9" cstate="print"/>
            <a:stretch>
              <a:fillRect/>
            </a:stretch>
          </p:blipFill>
          <p:spPr>
            <a:xfrm>
              <a:off x="59436" y="146304"/>
              <a:ext cx="1740573" cy="475435"/>
            </a:xfrm>
            <a:prstGeom prst="rect">
              <a:avLst/>
            </a:prstGeom>
          </p:spPr>
        </p:pic>
      </p:grpSp>
      <p:pic>
        <p:nvPicPr>
          <p:cNvPr id="6" name="object 6" descr="nature"/>
          <p:cNvPicPr/>
          <p:nvPr>
            <p:custDataLst>
              <p:tags r:id="rId2"/>
            </p:custDataLst>
          </p:nvPr>
        </p:nvPicPr>
        <p:blipFill>
          <a:blip r:embed="rId10" cstate="print"/>
          <a:stretch>
            <a:fillRect/>
          </a:stretch>
        </p:blipFill>
        <p:spPr>
          <a:xfrm>
            <a:off x="166116" y="4792979"/>
            <a:ext cx="816863" cy="188975"/>
          </a:xfrm>
          <a:prstGeom prst="rect">
            <a:avLst/>
          </a:prstGeom>
        </p:spPr>
      </p:pic>
      <p:sp>
        <p:nvSpPr>
          <p:cNvPr id="7" name="object 7"/>
          <p:cNvSpPr txBox="1"/>
          <p:nvPr>
            <p:custDataLst>
              <p:tags r:id="rId3"/>
            </p:custDataLst>
          </p:nvPr>
        </p:nvSpPr>
        <p:spPr>
          <a:xfrm>
            <a:off x="4967672" y="3569831"/>
            <a:ext cx="3887374" cy="1120820"/>
          </a:xfrm>
          <a:prstGeom prst="rect">
            <a:avLst/>
          </a:prstGeom>
        </p:spPr>
        <p:txBody>
          <a:bodyPr vert="horz" wrap="square" lIns="0" tIns="12700" rIns="0" bIns="0" rtlCol="0">
            <a:spAutoFit/>
          </a:bodyPr>
          <a:lstStyle/>
          <a:p>
            <a:pPr marL="12700" marR="5080" algn="ctr">
              <a:lnSpc>
                <a:spcPct val="100000"/>
              </a:lnSpc>
              <a:spcBef>
                <a:spcPts val="100"/>
              </a:spcBef>
            </a:pPr>
            <a:r>
              <a:rPr lang="fr-CA" sz="2400" b="1" dirty="0">
                <a:solidFill>
                  <a:srgbClr val="585858"/>
                </a:solidFill>
                <a:latin typeface="Arial"/>
                <a:cs typeface="Arial"/>
              </a:rPr>
              <a:t>« Manque de possibilités » et ségrégation dans les espaces en lignes</a:t>
            </a:r>
            <a:endParaRPr sz="2400" dirty="0">
              <a:latin typeface="Arial"/>
              <a:cs typeface="Arial"/>
            </a:endParaRPr>
          </a:p>
        </p:txBody>
      </p:sp>
      <p:pic>
        <p:nvPicPr>
          <p:cNvPr id="8" name="object 8" descr="Graphique. Les retombées des médias sociaux. Dans une enquête non publiée menée auprès de 2 100 adolescents américains, ceux issus de familles à faibles revenus sont plus susceptibles que leurs camarades plus aisés de signaler des problèmes hors ligne découlant de l'utilisation des médias sociaux."/>
          <p:cNvPicPr/>
          <p:nvPr>
            <p:custDataLst>
              <p:tags r:id="rId4"/>
            </p:custDataLst>
          </p:nvPr>
        </p:nvPicPr>
        <p:blipFill>
          <a:blip r:embed="rId11" cstate="print"/>
          <a:stretch>
            <a:fillRect/>
          </a:stretch>
        </p:blipFill>
        <p:spPr>
          <a:xfrm>
            <a:off x="5070347" y="477012"/>
            <a:ext cx="3797807" cy="2842259"/>
          </a:xfrm>
          <a:prstGeom prst="rect">
            <a:avLst/>
          </a:prstGeom>
        </p:spPr>
      </p:pic>
      <p:sp>
        <p:nvSpPr>
          <p:cNvPr id="9" name="object 9"/>
          <p:cNvSpPr txBox="1"/>
          <p:nvPr>
            <p:custDataLst>
              <p:tags r:id="rId5"/>
            </p:custDataLst>
          </p:nvPr>
        </p:nvSpPr>
        <p:spPr>
          <a:xfrm>
            <a:off x="6280756" y="4732647"/>
            <a:ext cx="25742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6375E"/>
                </a:solidFill>
                <a:latin typeface="Arial"/>
                <a:cs typeface="Arial"/>
              </a:rPr>
              <a:t>Odgers</a:t>
            </a:r>
            <a:r>
              <a:rPr sz="1200" spc="-10" dirty="0">
                <a:solidFill>
                  <a:srgbClr val="16375E"/>
                </a:solidFill>
                <a:latin typeface="Arial"/>
                <a:cs typeface="Arial"/>
              </a:rPr>
              <a:t> </a:t>
            </a:r>
            <a:r>
              <a:rPr sz="1200" dirty="0">
                <a:solidFill>
                  <a:srgbClr val="16375E"/>
                </a:solidFill>
                <a:latin typeface="Arial"/>
                <a:cs typeface="Arial"/>
              </a:rPr>
              <a:t>(2018).</a:t>
            </a:r>
            <a:r>
              <a:rPr sz="1200" spc="-20" dirty="0">
                <a:solidFill>
                  <a:srgbClr val="16375E"/>
                </a:solidFill>
                <a:latin typeface="Arial"/>
                <a:cs typeface="Arial"/>
              </a:rPr>
              <a:t> </a:t>
            </a:r>
            <a:r>
              <a:rPr sz="1200" i="1" dirty="0">
                <a:solidFill>
                  <a:srgbClr val="16375E"/>
                </a:solidFill>
                <a:latin typeface="Arial"/>
                <a:cs typeface="Arial"/>
              </a:rPr>
              <a:t>Nature,</a:t>
            </a:r>
            <a:r>
              <a:rPr sz="1200" i="1" spc="-20" dirty="0">
                <a:solidFill>
                  <a:srgbClr val="16375E"/>
                </a:solidFill>
                <a:latin typeface="Arial"/>
                <a:cs typeface="Arial"/>
              </a:rPr>
              <a:t> </a:t>
            </a:r>
            <a:r>
              <a:rPr sz="1200" i="1" dirty="0">
                <a:solidFill>
                  <a:srgbClr val="16375E"/>
                </a:solidFill>
                <a:latin typeface="Arial"/>
                <a:cs typeface="Arial"/>
              </a:rPr>
              <a:t>554.</a:t>
            </a:r>
            <a:r>
              <a:rPr sz="1200" i="1" spc="-20" dirty="0">
                <a:solidFill>
                  <a:srgbClr val="16375E"/>
                </a:solidFill>
                <a:latin typeface="Arial"/>
                <a:cs typeface="Arial"/>
              </a:rPr>
              <a:t> </a:t>
            </a:r>
            <a:r>
              <a:rPr sz="1200" spc="-10" dirty="0">
                <a:solidFill>
                  <a:srgbClr val="16375E"/>
                </a:solidFill>
                <a:latin typeface="Arial"/>
                <a:cs typeface="Arial"/>
              </a:rPr>
              <a:t>432-</a:t>
            </a:r>
            <a:r>
              <a:rPr sz="1200" spc="-20" dirty="0">
                <a:solidFill>
                  <a:srgbClr val="16375E"/>
                </a:solidFill>
                <a:latin typeface="Arial"/>
                <a:cs typeface="Arial"/>
              </a:rPr>
              <a:t>434.</a:t>
            </a:r>
            <a:endParaRPr sz="1200">
              <a:latin typeface="Arial"/>
              <a:cs typeface="Arial"/>
            </a:endParaRPr>
          </a:p>
        </p:txBody>
      </p:sp>
      <p:sp>
        <p:nvSpPr>
          <p:cNvPr id="10" name="TextBox 9">
            <a:extLst>
              <a:ext uri="{FF2B5EF4-FFF2-40B4-BE49-F238E27FC236}">
                <a16:creationId xmlns:a16="http://schemas.microsoft.com/office/drawing/2014/main" id="{39D0EB32-C707-589C-B91D-208F4A05B035}"/>
              </a:ext>
            </a:extLst>
          </p:cNvPr>
          <p:cNvSpPr txBox="1"/>
          <p:nvPr/>
        </p:nvSpPr>
        <p:spPr>
          <a:xfrm>
            <a:off x="3533762" y="4851149"/>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hoto prise par-dessus l'épaule d'une personne assise, tenant un téléphone portable et regardant le contenu de l'écran."/>
          <p:cNvPicPr/>
          <p:nvPr>
            <p:custDataLst>
              <p:tags r:id="rId1"/>
            </p:custDataLst>
          </p:nvPr>
        </p:nvPicPr>
        <p:blipFill>
          <a:blip r:embed="rId6" cstate="print"/>
          <a:stretch>
            <a:fillRect/>
          </a:stretch>
        </p:blipFill>
        <p:spPr>
          <a:xfrm>
            <a:off x="0" y="0"/>
            <a:ext cx="9143999" cy="5143499"/>
          </a:xfrm>
          <a:prstGeom prst="rect">
            <a:avLst/>
          </a:prstGeom>
        </p:spPr>
      </p:pic>
      <p:sp>
        <p:nvSpPr>
          <p:cNvPr id="3" name="object 3"/>
          <p:cNvSpPr txBox="1">
            <a:spLocks noGrp="1"/>
          </p:cNvSpPr>
          <p:nvPr>
            <p:ph type="title"/>
            <p:custDataLst>
              <p:tags r:id="rId2"/>
            </p:custDataLst>
          </p:nvPr>
        </p:nvSpPr>
        <p:spPr>
          <a:xfrm>
            <a:off x="762000" y="1946351"/>
            <a:ext cx="7893029" cy="2922210"/>
          </a:xfrm>
          <a:prstGeom prst="rect">
            <a:avLst/>
          </a:prstGeom>
        </p:spPr>
        <p:txBody>
          <a:bodyPr vert="horz" wrap="square" lIns="0" tIns="12065" rIns="0" bIns="0" rtlCol="0">
            <a:spAutoFit/>
          </a:bodyPr>
          <a:lstStyle/>
          <a:p>
            <a:pPr marL="60960" marR="5080" indent="-48895" algn="ctr">
              <a:lnSpc>
                <a:spcPts val="4620"/>
              </a:lnSpc>
              <a:spcBef>
                <a:spcPts val="95"/>
              </a:spcBef>
            </a:pPr>
            <a:r>
              <a:rPr lang="fr-CA" sz="3700" i="1" spc="-290" dirty="0">
                <a:solidFill>
                  <a:srgbClr val="FFFFFF"/>
                </a:solidFill>
                <a:latin typeface="Arial"/>
                <a:cs typeface="Arial"/>
              </a:rPr>
              <a:t>Les jeunes vont en ligne pour chercher des renseignements et du soutien en cas de problèmes de santé mentale, mais il existe peu de solutions fiables ou axées sur les jeunes</a:t>
            </a:r>
            <a:endParaRPr sz="3700" dirty="0">
              <a:latin typeface="Arial"/>
              <a:cs typeface="Arial"/>
            </a:endParaRPr>
          </a:p>
        </p:txBody>
      </p:sp>
      <p:sp>
        <p:nvSpPr>
          <p:cNvPr id="4" name="object 4">
            <a:extLst>
              <a:ext uri="{C183D7F6-B498-43B3-948B-1728B52AA6E4}">
                <adec:decorative xmlns:adec="http://schemas.microsoft.com/office/drawing/2017/decorative" val="1"/>
              </a:ext>
            </a:extLst>
          </p:cNvPr>
          <p:cNvSpPr/>
          <p:nvPr>
            <p:custDataLst>
              <p:tags r:id="rId3"/>
            </p:custDataLst>
          </p:nvPr>
        </p:nvSpPr>
        <p:spPr>
          <a:xfrm>
            <a:off x="4199382" y="1066038"/>
            <a:ext cx="774700" cy="775970"/>
          </a:xfrm>
          <a:custGeom>
            <a:avLst/>
            <a:gdLst/>
            <a:ahLst/>
            <a:cxnLst/>
            <a:rect l="l" t="t" r="r" b="b"/>
            <a:pathLst>
              <a:path w="774700" h="775969">
                <a:moveTo>
                  <a:pt x="0" y="387858"/>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8"/>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6"/>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8"/>
                </a:lnTo>
                <a:close/>
              </a:path>
            </a:pathLst>
          </a:custGeom>
          <a:ln w="28956">
            <a:solidFill>
              <a:srgbClr val="FFFFFF"/>
            </a:solidFill>
          </a:ln>
        </p:spPr>
        <p:txBody>
          <a:bodyPr wrap="square" lIns="0" tIns="0" rIns="0" bIns="0" rtlCol="0"/>
          <a:lstStyle/>
          <a:p>
            <a:endParaRPr/>
          </a:p>
        </p:txBody>
      </p:sp>
      <p:sp>
        <p:nvSpPr>
          <p:cNvPr id="5" name="object 5"/>
          <p:cNvSpPr txBox="1"/>
          <p:nvPr>
            <p:custDataLst>
              <p:tags r:id="rId4"/>
            </p:custDataLst>
          </p:nvPr>
        </p:nvSpPr>
        <p:spPr>
          <a:xfrm>
            <a:off x="4449890" y="1156229"/>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5</a:t>
            </a:r>
            <a:endParaRPr sz="335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custDataLst>
              <p:tags r:id="rId1"/>
            </p:custDataLst>
          </p:nvPr>
        </p:nvSpPr>
        <p:spPr>
          <a:xfrm>
            <a:off x="475489" y="293121"/>
            <a:ext cx="5520016" cy="830997"/>
          </a:xfrm>
          <a:prstGeom prst="rect">
            <a:avLst/>
          </a:prstGeom>
        </p:spPr>
        <p:txBody>
          <a:bodyPr vert="horz" wrap="square" lIns="0" tIns="60960" rIns="0" bIns="0" rtlCol="0">
            <a:spAutoFit/>
          </a:bodyPr>
          <a:lstStyle/>
          <a:p>
            <a:pPr marL="12700" marR="5080">
              <a:lnSpc>
                <a:spcPts val="3020"/>
              </a:lnSpc>
              <a:spcBef>
                <a:spcPts val="480"/>
              </a:spcBef>
            </a:pPr>
            <a:r>
              <a:rPr lang="fr-CA" spc="-135" dirty="0"/>
              <a:t>Les jeunes cherchent de l’aide et du soutien en ligne</a:t>
            </a:r>
            <a:endParaRPr spc="-10" dirty="0"/>
          </a:p>
        </p:txBody>
      </p:sp>
      <p:sp>
        <p:nvSpPr>
          <p:cNvPr id="2" name="object 2"/>
          <p:cNvSpPr txBox="1">
            <a:spLocks noGrp="1"/>
          </p:cNvSpPr>
          <p:nvPr>
            <p:ph type="body" idx="1"/>
            <p:custDataLst>
              <p:tags r:id="rId2"/>
            </p:custDataLst>
          </p:nvPr>
        </p:nvSpPr>
        <p:spPr>
          <a:xfrm>
            <a:off x="252336" y="1147401"/>
            <a:ext cx="6365881" cy="3803477"/>
          </a:xfrm>
          <a:prstGeom prst="rect">
            <a:avLst/>
          </a:prstGeom>
        </p:spPr>
        <p:txBody>
          <a:bodyPr vert="horz" wrap="square" lIns="0" tIns="20320" rIns="0" bIns="0" rtlCol="0">
            <a:spAutoFit/>
          </a:bodyPr>
          <a:lstStyle/>
          <a:p>
            <a:pPr marL="327660" marR="309245" indent="-315595">
              <a:lnSpc>
                <a:spcPct val="114500"/>
              </a:lnSpc>
              <a:spcBef>
                <a:spcPts val="160"/>
              </a:spcBef>
              <a:buClr>
                <a:srgbClr val="239910"/>
              </a:buClr>
              <a:buSzPct val="90000"/>
              <a:buFont typeface="Segoe UI Symbol"/>
              <a:buChar char="✓"/>
              <a:tabLst>
                <a:tab pos="327660" algn="l"/>
                <a:tab pos="328295" algn="l"/>
              </a:tabLst>
            </a:pPr>
            <a:r>
              <a:rPr lang="fr-CA" sz="1800" b="1" spc="-10" dirty="0">
                <a:latin typeface="Arial"/>
                <a:cs typeface="Arial"/>
              </a:rPr>
              <a:t>87 % </a:t>
            </a:r>
            <a:r>
              <a:rPr lang="fr-CA" sz="1800" spc="-10" dirty="0">
                <a:latin typeface="Arial"/>
                <a:cs typeface="Arial"/>
              </a:rPr>
              <a:t>des jeunes sont </a:t>
            </a:r>
            <a:r>
              <a:rPr lang="fr-CA" sz="1800" spc="-10" dirty="0" err="1">
                <a:latin typeface="Arial"/>
                <a:cs typeface="Arial"/>
              </a:rPr>
              <a:t>allé·es</a:t>
            </a:r>
            <a:r>
              <a:rPr lang="fr-CA" sz="1800" spc="-10" dirty="0">
                <a:latin typeface="Arial"/>
                <a:cs typeface="Arial"/>
              </a:rPr>
              <a:t> en ligne pour chercher des renseignements sur la santé mentale </a:t>
            </a:r>
            <a:r>
              <a:rPr dirty="0"/>
              <a:t>(</a:t>
            </a:r>
            <a:r>
              <a:rPr sz="1500" dirty="0"/>
              <a:t>Rideout</a:t>
            </a:r>
            <a:r>
              <a:rPr sz="1500" spc="-15" dirty="0"/>
              <a:t> </a:t>
            </a:r>
            <a:r>
              <a:rPr lang="fr-CA" sz="1500" dirty="0"/>
              <a:t>et</a:t>
            </a:r>
            <a:r>
              <a:rPr sz="1500" spc="-15" dirty="0"/>
              <a:t> </a:t>
            </a:r>
            <a:r>
              <a:rPr sz="1500" dirty="0"/>
              <a:t>Fox,</a:t>
            </a:r>
            <a:r>
              <a:rPr sz="1500" spc="-10" dirty="0"/>
              <a:t> 2018</a:t>
            </a:r>
            <a:r>
              <a:rPr spc="-10" dirty="0"/>
              <a:t>)</a:t>
            </a:r>
            <a:endParaRPr sz="2000" dirty="0">
              <a:latin typeface="Arial"/>
              <a:cs typeface="Arial"/>
            </a:endParaRPr>
          </a:p>
          <a:p>
            <a:pPr marL="756285" lvl="1" indent="-287020">
              <a:lnSpc>
                <a:spcPct val="100000"/>
              </a:lnSpc>
              <a:spcBef>
                <a:spcPts val="300"/>
              </a:spcBef>
              <a:buClr>
                <a:srgbClr val="239910"/>
              </a:buClr>
              <a:buSzPct val="105882"/>
              <a:buFont typeface="Arial"/>
              <a:buChar char="•"/>
              <a:tabLst>
                <a:tab pos="756285" algn="l"/>
                <a:tab pos="756920" algn="l"/>
              </a:tabLst>
            </a:pPr>
            <a:r>
              <a:rPr lang="fr-CA" sz="1500" b="1" spc="-10" dirty="0">
                <a:solidFill>
                  <a:srgbClr val="393939"/>
                </a:solidFill>
                <a:latin typeface="Arial"/>
                <a:cs typeface="Arial"/>
              </a:rPr>
              <a:t>42 % </a:t>
            </a:r>
            <a:r>
              <a:rPr lang="fr-CA" sz="1500" spc="-10" dirty="0">
                <a:solidFill>
                  <a:srgbClr val="393939"/>
                </a:solidFill>
                <a:latin typeface="Arial"/>
                <a:cs typeface="Arial"/>
              </a:rPr>
              <a:t>sur l’anxiété et </a:t>
            </a:r>
            <a:r>
              <a:rPr lang="fr-CA" sz="1500" b="1" spc="-10" dirty="0">
                <a:solidFill>
                  <a:srgbClr val="393939"/>
                </a:solidFill>
                <a:latin typeface="Arial"/>
                <a:cs typeface="Arial"/>
              </a:rPr>
              <a:t>30 % </a:t>
            </a:r>
            <a:r>
              <a:rPr lang="fr-CA" sz="1500" spc="-10" dirty="0">
                <a:solidFill>
                  <a:srgbClr val="393939"/>
                </a:solidFill>
                <a:latin typeface="Arial"/>
                <a:cs typeface="Arial"/>
              </a:rPr>
              <a:t>sur la dépression</a:t>
            </a:r>
          </a:p>
          <a:p>
            <a:pPr marL="756285" lvl="1" indent="-287020">
              <a:lnSpc>
                <a:spcPct val="100000"/>
              </a:lnSpc>
              <a:spcBef>
                <a:spcPts val="300"/>
              </a:spcBef>
              <a:buClr>
                <a:srgbClr val="239910"/>
              </a:buClr>
              <a:buSzPct val="105882"/>
              <a:buFont typeface="Arial"/>
              <a:buChar char="•"/>
              <a:tabLst>
                <a:tab pos="756285" algn="l"/>
                <a:tab pos="756920" algn="l"/>
              </a:tabLst>
            </a:pPr>
            <a:r>
              <a:rPr lang="fr-CA" sz="1500" dirty="0">
                <a:solidFill>
                  <a:srgbClr val="393939"/>
                </a:solidFill>
                <a:latin typeface="Arial"/>
                <a:cs typeface="Arial"/>
              </a:rPr>
              <a:t>Les jeunes souffrant de dépression sont plus susceptibles de chercher du soutien</a:t>
            </a:r>
          </a:p>
          <a:p>
            <a:pPr marL="756285" lvl="1" indent="-287020">
              <a:lnSpc>
                <a:spcPct val="100000"/>
              </a:lnSpc>
              <a:spcBef>
                <a:spcPts val="300"/>
              </a:spcBef>
              <a:buClr>
                <a:srgbClr val="239910"/>
              </a:buClr>
              <a:buSzPct val="105882"/>
              <a:buFont typeface="Arial"/>
              <a:buChar char="•"/>
              <a:tabLst>
                <a:tab pos="756285" algn="l"/>
                <a:tab pos="756920" algn="l"/>
              </a:tabLst>
            </a:pPr>
            <a:r>
              <a:rPr lang="en-CA" sz="1500" dirty="0">
                <a:solidFill>
                  <a:srgbClr val="393939"/>
                </a:solidFill>
                <a:latin typeface="Arial"/>
                <a:cs typeface="Arial"/>
              </a:rPr>
              <a:t>La </a:t>
            </a:r>
            <a:r>
              <a:rPr lang="en-CA" sz="1500" dirty="0" err="1">
                <a:solidFill>
                  <a:srgbClr val="393939"/>
                </a:solidFill>
                <a:latin typeface="Arial"/>
                <a:cs typeface="Arial"/>
              </a:rPr>
              <a:t>majorité</a:t>
            </a:r>
            <a:r>
              <a:rPr lang="en-CA" sz="1500" dirty="0">
                <a:solidFill>
                  <a:srgbClr val="393939"/>
                </a:solidFill>
                <a:latin typeface="Arial"/>
                <a:cs typeface="Arial"/>
              </a:rPr>
              <a:t> </a:t>
            </a:r>
            <a:r>
              <a:rPr lang="en-CA" sz="1500" dirty="0" err="1">
                <a:solidFill>
                  <a:srgbClr val="393939"/>
                </a:solidFill>
                <a:latin typeface="Arial"/>
                <a:cs typeface="Arial"/>
              </a:rPr>
              <a:t>considère</a:t>
            </a:r>
            <a:r>
              <a:rPr lang="en-CA" sz="1500" dirty="0">
                <a:solidFill>
                  <a:srgbClr val="393939"/>
                </a:solidFill>
                <a:latin typeface="Arial"/>
                <a:cs typeface="Arial"/>
              </a:rPr>
              <a:t> que les </a:t>
            </a:r>
            <a:r>
              <a:rPr lang="en-CA" sz="1500" dirty="0" err="1">
                <a:solidFill>
                  <a:srgbClr val="393939"/>
                </a:solidFill>
                <a:latin typeface="Arial"/>
                <a:cs typeface="Arial"/>
              </a:rPr>
              <a:t>médias</a:t>
            </a:r>
            <a:r>
              <a:rPr lang="en-CA" sz="1500" dirty="0">
                <a:solidFill>
                  <a:srgbClr val="393939"/>
                </a:solidFill>
                <a:latin typeface="Arial"/>
                <a:cs typeface="Arial"/>
              </a:rPr>
              <a:t> </a:t>
            </a:r>
            <a:r>
              <a:rPr lang="en-CA" sz="1500" dirty="0" err="1">
                <a:solidFill>
                  <a:srgbClr val="393939"/>
                </a:solidFill>
                <a:latin typeface="Arial"/>
                <a:cs typeface="Arial"/>
              </a:rPr>
              <a:t>sociaux</a:t>
            </a:r>
            <a:r>
              <a:rPr lang="en-CA" sz="1500" dirty="0">
                <a:solidFill>
                  <a:srgbClr val="393939"/>
                </a:solidFill>
                <a:latin typeface="Arial"/>
                <a:cs typeface="Arial"/>
              </a:rPr>
              <a:t> </a:t>
            </a:r>
            <a:r>
              <a:rPr lang="en-CA" sz="1500" dirty="0" err="1">
                <a:solidFill>
                  <a:srgbClr val="393939"/>
                </a:solidFill>
                <a:latin typeface="Arial"/>
                <a:cs typeface="Arial"/>
              </a:rPr>
              <a:t>apportent</a:t>
            </a:r>
            <a:r>
              <a:rPr lang="en-CA" sz="1500" dirty="0">
                <a:solidFill>
                  <a:srgbClr val="393939"/>
                </a:solidFill>
                <a:latin typeface="Arial"/>
                <a:cs typeface="Arial"/>
              </a:rPr>
              <a:t> un </a:t>
            </a:r>
            <a:r>
              <a:rPr lang="en-CA" sz="1500" dirty="0" err="1">
                <a:solidFill>
                  <a:srgbClr val="393939"/>
                </a:solidFill>
                <a:latin typeface="Arial"/>
                <a:cs typeface="Arial"/>
              </a:rPr>
              <a:t>soutien</a:t>
            </a:r>
            <a:r>
              <a:rPr lang="en-CA" sz="1500" dirty="0">
                <a:solidFill>
                  <a:srgbClr val="393939"/>
                </a:solidFill>
                <a:latin typeface="Arial"/>
                <a:cs typeface="Arial"/>
              </a:rPr>
              <a:t> social</a:t>
            </a:r>
            <a:endParaRPr lang="en-CA" sz="1500" dirty="0">
              <a:latin typeface="Arial"/>
              <a:cs typeface="Arial"/>
            </a:endParaRPr>
          </a:p>
          <a:p>
            <a:pPr marL="327660" marR="5080" indent="-315595">
              <a:lnSpc>
                <a:spcPct val="109300"/>
              </a:lnSpc>
              <a:spcBef>
                <a:spcPts val="1505"/>
              </a:spcBef>
              <a:buClr>
                <a:srgbClr val="239910"/>
              </a:buClr>
              <a:buSzPct val="105882"/>
              <a:buFont typeface="Segoe UI Symbol"/>
              <a:buChar char="✓"/>
              <a:tabLst>
                <a:tab pos="327660" algn="l"/>
                <a:tab pos="328295" algn="l"/>
              </a:tabLst>
            </a:pPr>
            <a:r>
              <a:rPr lang="fr-CA" sz="1500" dirty="0"/>
              <a:t>Il existe certaines preuves de l’efficacité des interventions numériques en matière de santé mentale (</a:t>
            </a:r>
            <a:r>
              <a:rPr lang="fr-CA" sz="1500" dirty="0" err="1"/>
              <a:t>Hollis</a:t>
            </a:r>
            <a:r>
              <a:rPr lang="fr-CA" sz="1500" dirty="0"/>
              <a:t> et coll., 2017), </a:t>
            </a:r>
            <a:r>
              <a:rPr lang="fr-CA" sz="1500" b="1" i="1" dirty="0"/>
              <a:t>mais les jeunes sont souvent </a:t>
            </a:r>
            <a:r>
              <a:rPr lang="fr-CA" sz="1500" b="1" i="1" dirty="0" err="1"/>
              <a:t>exclu·es</a:t>
            </a:r>
            <a:r>
              <a:rPr lang="fr-CA" sz="1500" b="1" i="1" dirty="0"/>
              <a:t> de la conception et de la mise en œuvre de ces solutions</a:t>
            </a:r>
          </a:p>
          <a:p>
            <a:pPr marL="327660" marR="5080" indent="-315595">
              <a:lnSpc>
                <a:spcPct val="109300"/>
              </a:lnSpc>
              <a:spcBef>
                <a:spcPts val="1505"/>
              </a:spcBef>
              <a:buClr>
                <a:srgbClr val="239910"/>
              </a:buClr>
              <a:buSzPct val="105882"/>
              <a:buFont typeface="Segoe UI Symbol"/>
              <a:buChar char="✓"/>
              <a:tabLst>
                <a:tab pos="327660" algn="l"/>
                <a:tab pos="328295" algn="l"/>
              </a:tabLst>
            </a:pPr>
            <a:r>
              <a:rPr lang="fr-CA" sz="1500" b="1" spc="-80" dirty="0">
                <a:latin typeface="Arial"/>
                <a:cs typeface="Arial"/>
              </a:rPr>
              <a:t>Écart entre la recherche et la pratique : </a:t>
            </a:r>
            <a:r>
              <a:rPr lang="fr-CA" sz="1500" spc="-80" dirty="0">
                <a:latin typeface="Arial"/>
                <a:cs typeface="Arial"/>
              </a:rPr>
              <a:t>près de 50 % des jeunes déclarent vouloir utiliser une application, mais seulement 6 % l’ont utilisée </a:t>
            </a:r>
            <a:r>
              <a:rPr sz="1500" dirty="0">
                <a:latin typeface="Times New Roman"/>
                <a:cs typeface="Times New Roman"/>
              </a:rPr>
              <a:t>(Grist,</a:t>
            </a:r>
            <a:r>
              <a:rPr sz="1500" spc="-140" dirty="0">
                <a:latin typeface="Times New Roman"/>
                <a:cs typeface="Times New Roman"/>
              </a:rPr>
              <a:t> </a:t>
            </a:r>
            <a:r>
              <a:rPr sz="1500" spc="90" dirty="0">
                <a:latin typeface="Times New Roman"/>
                <a:cs typeface="Times New Roman"/>
              </a:rPr>
              <a:t>2018)</a:t>
            </a:r>
          </a:p>
        </p:txBody>
      </p:sp>
      <p:grpSp>
        <p:nvGrpSpPr>
          <p:cNvPr id="4" name="object 4" descr="Article clipping. Annual Reviews. Annual Review of Developmental Psychology. Screen Time, Social Media Use, and Adolescent Development. Candice L. Odgers,1 Stephen M. Schueller,1 and Mimi Ito2"/>
          <p:cNvGrpSpPr/>
          <p:nvPr>
            <p:custDataLst>
              <p:tags r:id="rId3"/>
            </p:custDataLst>
          </p:nvPr>
        </p:nvGrpSpPr>
        <p:grpSpPr>
          <a:xfrm>
            <a:off x="6629400" y="1657350"/>
            <a:ext cx="2405380" cy="3072130"/>
            <a:chOff x="6085332" y="1485900"/>
            <a:chExt cx="2786380" cy="3243580"/>
          </a:xfrm>
        </p:grpSpPr>
        <p:pic>
          <p:nvPicPr>
            <p:cNvPr id="5" name="object 5"/>
            <p:cNvPicPr/>
            <p:nvPr/>
          </p:nvPicPr>
          <p:blipFill>
            <a:blip r:embed="rId6" cstate="print"/>
            <a:stretch>
              <a:fillRect/>
            </a:stretch>
          </p:blipFill>
          <p:spPr>
            <a:xfrm>
              <a:off x="6085332" y="1485900"/>
              <a:ext cx="2785871" cy="3243071"/>
            </a:xfrm>
            <a:prstGeom prst="rect">
              <a:avLst/>
            </a:prstGeom>
          </p:spPr>
        </p:pic>
        <p:pic>
          <p:nvPicPr>
            <p:cNvPr id="6" name="object 6"/>
            <p:cNvPicPr/>
            <p:nvPr/>
          </p:nvPicPr>
          <p:blipFill>
            <a:blip r:embed="rId7" cstate="print"/>
            <a:stretch>
              <a:fillRect/>
            </a:stretch>
          </p:blipFill>
          <p:spPr>
            <a:xfrm>
              <a:off x="6111240" y="1511808"/>
              <a:ext cx="2679191" cy="3136391"/>
            </a:xfrm>
            <a:prstGeom prst="rect">
              <a:avLst/>
            </a:prstGeom>
          </p:spPr>
        </p:pic>
      </p:grpSp>
      <p:pic>
        <p:nvPicPr>
          <p:cNvPr id="7" name="object 7" descr="PsyberGuide. A project of One Mind Institute."/>
          <p:cNvPicPr/>
          <p:nvPr>
            <p:custDataLst>
              <p:tags r:id="rId4"/>
            </p:custDataLst>
          </p:nvPr>
        </p:nvPicPr>
        <p:blipFill>
          <a:blip r:embed="rId8" cstate="print"/>
          <a:stretch>
            <a:fillRect/>
          </a:stretch>
        </p:blipFill>
        <p:spPr>
          <a:xfrm>
            <a:off x="6263570" y="590550"/>
            <a:ext cx="2404941" cy="535685"/>
          </a:xfrm>
          <a:prstGeom prst="rect">
            <a:avLst/>
          </a:prstGeom>
        </p:spPr>
      </p:pic>
      <p:sp>
        <p:nvSpPr>
          <p:cNvPr id="8" name="TextBox 7">
            <a:extLst>
              <a:ext uri="{FF2B5EF4-FFF2-40B4-BE49-F238E27FC236}">
                <a16:creationId xmlns:a16="http://schemas.microsoft.com/office/drawing/2014/main" id="{6686C871-9A9C-B153-A434-57438506C419}"/>
              </a:ext>
            </a:extLst>
          </p:cNvPr>
          <p:cNvSpPr txBox="1"/>
          <p:nvPr/>
        </p:nvSpPr>
        <p:spPr>
          <a:xfrm>
            <a:off x="6705600" y="4723601"/>
            <a:ext cx="2312849"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custDataLst>
              <p:tags r:id="rId1"/>
            </p:custDataLst>
          </p:nvPr>
        </p:nvSpPr>
        <p:spPr>
          <a:xfrm>
            <a:off x="273259" y="92180"/>
            <a:ext cx="8316092" cy="527647"/>
          </a:xfrm>
          <a:prstGeom prst="rect">
            <a:avLst/>
          </a:prstGeom>
        </p:spPr>
        <p:txBody>
          <a:bodyPr vert="horz" wrap="square" lIns="0" tIns="95824" rIns="0" bIns="0" rtlCol="0">
            <a:spAutoFit/>
          </a:bodyPr>
          <a:lstStyle/>
          <a:p>
            <a:pPr marL="596265">
              <a:lnSpc>
                <a:spcPct val="100000"/>
              </a:lnSpc>
              <a:spcBef>
                <a:spcPts val="95"/>
              </a:spcBef>
            </a:pPr>
            <a:r>
              <a:rPr lang="en-CA" spc="-10" dirty="0" err="1"/>
              <a:t>Ressources</a:t>
            </a:r>
            <a:r>
              <a:rPr lang="en-CA" spc="-10" dirty="0"/>
              <a:t> </a:t>
            </a:r>
            <a:r>
              <a:rPr lang="fr-CA" spc="-10" dirty="0"/>
              <a:t>supplémentaires</a:t>
            </a:r>
            <a:endParaRPr spc="-10" dirty="0"/>
          </a:p>
        </p:txBody>
      </p:sp>
      <p:pic>
        <p:nvPicPr>
          <p:cNvPr id="2" name="object 2" descr="2020 Tweens, Teens, Tech, and Mental Health: Coming of Age in Increasingly Digital Uncertain, and Unequal World. Common sense"/>
          <p:cNvPicPr/>
          <p:nvPr>
            <p:custDataLst>
              <p:tags r:id="rId2"/>
            </p:custDataLst>
          </p:nvPr>
        </p:nvPicPr>
        <p:blipFill>
          <a:blip r:embed="rId5" cstate="print"/>
          <a:stretch>
            <a:fillRect/>
          </a:stretch>
        </p:blipFill>
        <p:spPr>
          <a:xfrm>
            <a:off x="868680" y="870203"/>
            <a:ext cx="3313175" cy="4058411"/>
          </a:xfrm>
          <a:prstGeom prst="rect">
            <a:avLst/>
          </a:prstGeom>
        </p:spPr>
      </p:pic>
      <p:pic>
        <p:nvPicPr>
          <p:cNvPr id="3" name="object 3" descr="National Scientific Council of Adolescence. Council Repport No. 2. Engaging, Safe, and Evidence-Based."/>
          <p:cNvPicPr/>
          <p:nvPr>
            <p:custDataLst>
              <p:tags r:id="rId3"/>
            </p:custDataLst>
          </p:nvPr>
        </p:nvPicPr>
        <p:blipFill>
          <a:blip r:embed="rId6" cstate="print"/>
          <a:stretch>
            <a:fillRect/>
          </a:stretch>
        </p:blipFill>
        <p:spPr>
          <a:xfrm>
            <a:off x="4914900" y="845820"/>
            <a:ext cx="3166579" cy="4082795"/>
          </a:xfrm>
          <a:prstGeom prst="rect">
            <a:avLst/>
          </a:prstGeom>
        </p:spPr>
      </p:pic>
      <p:sp>
        <p:nvSpPr>
          <p:cNvPr id="5" name="TextBox 4">
            <a:extLst>
              <a:ext uri="{FF2B5EF4-FFF2-40B4-BE49-F238E27FC236}">
                <a16:creationId xmlns:a16="http://schemas.microsoft.com/office/drawing/2014/main" id="{8688B85F-EE26-DFA0-B96F-99A590C81C96}"/>
              </a:ext>
            </a:extLst>
          </p:cNvPr>
          <p:cNvSpPr txBox="1"/>
          <p:nvPr/>
        </p:nvSpPr>
        <p:spPr>
          <a:xfrm>
            <a:off x="5867400" y="4905173"/>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custDataLst>
              <p:tags r:id="rId1"/>
            </p:custDataLst>
          </p:nvPr>
        </p:nvSpPr>
        <p:spPr>
          <a:xfrm>
            <a:off x="1701350" y="4875050"/>
            <a:ext cx="3612515" cy="141605"/>
          </a:xfrm>
          <a:prstGeom prst="rect">
            <a:avLst/>
          </a:prstGeom>
        </p:spPr>
        <p:txBody>
          <a:bodyPr vert="horz" wrap="square" lIns="0" tIns="0" rIns="0" bIns="0" rtlCol="0">
            <a:spAutoFit/>
          </a:bodyPr>
          <a:lstStyle/>
          <a:p>
            <a:pPr>
              <a:lnSpc>
                <a:spcPts val="1100"/>
              </a:lnSpc>
            </a:pPr>
            <a:r>
              <a:rPr sz="800" dirty="0">
                <a:latin typeface="Arial"/>
                <a:cs typeface="Arial"/>
              </a:rPr>
              <a:t>©</a:t>
            </a:r>
            <a:r>
              <a:rPr sz="800" spc="-10" dirty="0">
                <a:latin typeface="Arial"/>
                <a:cs typeface="Arial"/>
              </a:rPr>
              <a:t> </a:t>
            </a:r>
            <a:r>
              <a:rPr sz="800" dirty="0">
                <a:latin typeface="Arial"/>
                <a:cs typeface="Arial"/>
              </a:rPr>
              <a:t>2019</a:t>
            </a:r>
            <a:r>
              <a:rPr sz="800" spc="-5" dirty="0">
                <a:latin typeface="Arial"/>
                <a:cs typeface="Arial"/>
              </a:rPr>
              <a:t> </a:t>
            </a:r>
            <a:r>
              <a:rPr sz="800" dirty="0">
                <a:latin typeface="Arial"/>
                <a:cs typeface="Arial"/>
              </a:rPr>
              <a:t>Common</a:t>
            </a:r>
            <a:r>
              <a:rPr sz="800" spc="-5" dirty="0">
                <a:latin typeface="Arial"/>
                <a:cs typeface="Arial"/>
              </a:rPr>
              <a:t> </a:t>
            </a:r>
            <a:r>
              <a:rPr sz="800" dirty="0">
                <a:latin typeface="Arial"/>
                <a:cs typeface="Arial"/>
              </a:rPr>
              <a:t>Sense</a:t>
            </a:r>
            <a:r>
              <a:rPr sz="800" spc="-5" dirty="0">
                <a:latin typeface="Arial"/>
                <a:cs typeface="Arial"/>
              </a:rPr>
              <a:t> </a:t>
            </a:r>
            <a:r>
              <a:rPr sz="800" dirty="0">
                <a:latin typeface="Arial"/>
                <a:cs typeface="Arial"/>
              </a:rPr>
              <a:t>Media.</a:t>
            </a:r>
            <a:r>
              <a:rPr sz="800" spc="-5" dirty="0">
                <a:latin typeface="Arial"/>
                <a:cs typeface="Arial"/>
              </a:rPr>
              <a:t> </a:t>
            </a:r>
            <a:r>
              <a:rPr sz="800" dirty="0">
                <a:latin typeface="Arial"/>
                <a:cs typeface="Arial"/>
              </a:rPr>
              <a:t>All</a:t>
            </a:r>
            <a:r>
              <a:rPr sz="800" spc="-5" dirty="0">
                <a:latin typeface="Arial"/>
                <a:cs typeface="Arial"/>
              </a:rPr>
              <a:t> </a:t>
            </a:r>
            <a:r>
              <a:rPr sz="800" dirty="0">
                <a:latin typeface="Arial"/>
                <a:cs typeface="Arial"/>
              </a:rPr>
              <a:t>rights</a:t>
            </a:r>
            <a:r>
              <a:rPr sz="800" spc="-5" dirty="0">
                <a:latin typeface="Arial"/>
                <a:cs typeface="Arial"/>
              </a:rPr>
              <a:t> </a:t>
            </a:r>
            <a:r>
              <a:rPr sz="800" spc="-45" dirty="0">
                <a:latin typeface="Arial"/>
                <a:cs typeface="Arial"/>
              </a:rPr>
              <a:t>reserved.</a:t>
            </a:r>
            <a:r>
              <a:rPr sz="1000" b="1" spc="-45" dirty="0">
                <a:solidFill>
                  <a:srgbClr val="239A10"/>
                </a:solidFill>
                <a:latin typeface="Arial"/>
                <a:cs typeface="Arial"/>
                <a:hlinkClick r:id="rId7"/>
              </a:rPr>
              <a:t>www.commonsense.org</a:t>
            </a:r>
            <a:endParaRPr sz="1000" dirty="0">
              <a:latin typeface="Arial"/>
              <a:cs typeface="Arial"/>
            </a:endParaRPr>
          </a:p>
        </p:txBody>
      </p:sp>
      <p:pic>
        <p:nvPicPr>
          <p:cNvPr id="7" name="object 7" descr="Personne allongée sous une couverture, dans le noir, regardant son téléphone."/>
          <p:cNvPicPr/>
          <p:nvPr>
            <p:custDataLst>
              <p:tags r:id="rId2"/>
            </p:custDataLst>
          </p:nvPr>
        </p:nvPicPr>
        <p:blipFill>
          <a:blip r:embed="rId8" cstate="print"/>
          <a:stretch>
            <a:fillRect/>
          </a:stretch>
        </p:blipFill>
        <p:spPr>
          <a:xfrm>
            <a:off x="0" y="0"/>
            <a:ext cx="9143999" cy="5143499"/>
          </a:xfrm>
          <a:prstGeom prst="rect">
            <a:avLst/>
          </a:prstGeom>
        </p:spPr>
      </p:pic>
      <p:sp>
        <p:nvSpPr>
          <p:cNvPr id="10" name="object 10"/>
          <p:cNvSpPr txBox="1"/>
          <p:nvPr>
            <p:custDataLst>
              <p:tags r:id="rId3"/>
            </p:custDataLst>
          </p:nvPr>
        </p:nvSpPr>
        <p:spPr>
          <a:xfrm>
            <a:off x="4449890" y="851429"/>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1</a:t>
            </a:r>
            <a:endParaRPr sz="3350">
              <a:latin typeface="Arial"/>
              <a:cs typeface="Arial"/>
            </a:endParaRPr>
          </a:p>
        </p:txBody>
      </p:sp>
      <p:sp>
        <p:nvSpPr>
          <p:cNvPr id="8" name="object 8"/>
          <p:cNvSpPr txBox="1">
            <a:spLocks noGrp="1"/>
          </p:cNvSpPr>
          <p:nvPr>
            <p:ph type="title"/>
            <p:custDataLst>
              <p:tags r:id="rId4"/>
            </p:custDataLst>
          </p:nvPr>
        </p:nvSpPr>
        <p:spPr>
          <a:xfrm>
            <a:off x="304799" y="1594902"/>
            <a:ext cx="8534400" cy="2533001"/>
          </a:xfrm>
          <a:prstGeom prst="rect">
            <a:avLst/>
          </a:prstGeom>
        </p:spPr>
        <p:txBody>
          <a:bodyPr vert="horz" wrap="square" lIns="0" tIns="4445" rIns="0" bIns="0" rtlCol="0">
            <a:spAutoFit/>
          </a:bodyPr>
          <a:lstStyle/>
          <a:p>
            <a:pPr marL="12700" marR="5080" algn="ctr">
              <a:lnSpc>
                <a:spcPts val="3960"/>
              </a:lnSpc>
              <a:spcBef>
                <a:spcPts val="35"/>
              </a:spcBef>
            </a:pPr>
            <a:r>
              <a:rPr lang="fr-CA" sz="3150" i="1" spc="-229" dirty="0">
                <a:solidFill>
                  <a:srgbClr val="F0F3EE"/>
                </a:solidFill>
                <a:latin typeface="Arial"/>
                <a:cs typeface="Arial"/>
              </a:rPr>
              <a:t>Les préoccupations relatives à la santé mentale des jeunes et aux technologies numériques étaient importantes avant l’apparition de la COVID, mais elles sont en grande partie motivées par la peur et non par des faits. </a:t>
            </a:r>
            <a:endParaRPr sz="3150" dirty="0">
              <a:latin typeface="Arial"/>
              <a:cs typeface="Arial"/>
            </a:endParaRPr>
          </a:p>
        </p:txBody>
      </p:sp>
      <p:sp>
        <p:nvSpPr>
          <p:cNvPr id="9" name="object 9">
            <a:extLst>
              <a:ext uri="{C183D7F6-B498-43B3-948B-1728B52AA6E4}">
                <adec:decorative xmlns:adec="http://schemas.microsoft.com/office/drawing/2017/decorative" val="1"/>
              </a:ext>
            </a:extLst>
          </p:cNvPr>
          <p:cNvSpPr/>
          <p:nvPr>
            <p:custDataLst>
              <p:tags r:id="rId5"/>
            </p:custDataLst>
          </p:nvPr>
        </p:nvSpPr>
        <p:spPr>
          <a:xfrm>
            <a:off x="4199382" y="761237"/>
            <a:ext cx="774700" cy="775970"/>
          </a:xfrm>
          <a:custGeom>
            <a:avLst/>
            <a:gdLst/>
            <a:ahLst/>
            <a:cxnLst/>
            <a:rect l="l" t="t" r="r" b="b"/>
            <a:pathLst>
              <a:path w="774700" h="775969">
                <a:moveTo>
                  <a:pt x="0" y="387858"/>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8"/>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6"/>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8"/>
                </a:lnTo>
                <a:close/>
              </a:path>
            </a:pathLst>
          </a:custGeom>
          <a:ln w="28956">
            <a:solidFill>
              <a:srgbClr val="FFFFFF"/>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custDataLst>
              <p:tags r:id="rId1"/>
            </p:custDataLst>
          </p:nvPr>
        </p:nvSpPr>
        <p:spPr>
          <a:xfrm>
            <a:off x="0" y="1104900"/>
            <a:ext cx="4410710" cy="4029710"/>
          </a:xfrm>
          <a:custGeom>
            <a:avLst/>
            <a:gdLst/>
            <a:ahLst/>
            <a:cxnLst/>
            <a:rect l="l" t="t" r="r" b="b"/>
            <a:pathLst>
              <a:path w="4410710" h="4029710">
                <a:moveTo>
                  <a:pt x="4410456" y="0"/>
                </a:moveTo>
                <a:lnTo>
                  <a:pt x="0" y="0"/>
                </a:lnTo>
                <a:lnTo>
                  <a:pt x="0" y="4029455"/>
                </a:lnTo>
                <a:lnTo>
                  <a:pt x="4410456" y="4029455"/>
                </a:lnTo>
                <a:lnTo>
                  <a:pt x="4410456" y="0"/>
                </a:lnTo>
                <a:close/>
              </a:path>
            </a:pathLst>
          </a:custGeom>
          <a:solidFill>
            <a:srgbClr val="D7E8F0"/>
          </a:solidFill>
        </p:spPr>
        <p:txBody>
          <a:bodyPr wrap="square" lIns="0" tIns="0" rIns="0" bIns="0" rtlCol="0"/>
          <a:lstStyle/>
          <a:p>
            <a:endParaRPr/>
          </a:p>
        </p:txBody>
      </p:sp>
      <p:grpSp>
        <p:nvGrpSpPr>
          <p:cNvPr id="3" name="object 3" descr="adaptlap. Adaption, development + positive transitions lab"/>
          <p:cNvGrpSpPr/>
          <p:nvPr>
            <p:custDataLst>
              <p:tags r:id="rId2"/>
            </p:custDataLst>
          </p:nvPr>
        </p:nvGrpSpPr>
        <p:grpSpPr>
          <a:xfrm>
            <a:off x="7065130" y="4081677"/>
            <a:ext cx="2080895" cy="859790"/>
            <a:chOff x="7065130" y="4081677"/>
            <a:chExt cx="2080895" cy="859790"/>
          </a:xfrm>
        </p:grpSpPr>
        <p:sp>
          <p:nvSpPr>
            <p:cNvPr id="4" name="object 4"/>
            <p:cNvSpPr/>
            <p:nvPr/>
          </p:nvSpPr>
          <p:spPr>
            <a:xfrm>
              <a:off x="7066890" y="4083437"/>
              <a:ext cx="2077720" cy="855980"/>
            </a:xfrm>
            <a:custGeom>
              <a:avLst/>
              <a:gdLst/>
              <a:ahLst/>
              <a:cxnLst/>
              <a:rect l="l" t="t" r="r" b="b"/>
              <a:pathLst>
                <a:path w="2077720" h="855979">
                  <a:moveTo>
                    <a:pt x="0" y="0"/>
                  </a:moveTo>
                  <a:lnTo>
                    <a:pt x="2077110" y="0"/>
                  </a:lnTo>
                </a:path>
                <a:path w="2077720" h="855979">
                  <a:moveTo>
                    <a:pt x="2077110" y="855946"/>
                  </a:moveTo>
                  <a:lnTo>
                    <a:pt x="0" y="855946"/>
                  </a:lnTo>
                  <a:lnTo>
                    <a:pt x="0" y="0"/>
                  </a:lnTo>
                </a:path>
              </a:pathLst>
            </a:custGeom>
            <a:ln w="3520">
              <a:solidFill>
                <a:srgbClr val="FDFDFD"/>
              </a:solidFill>
            </a:ln>
          </p:spPr>
          <p:txBody>
            <a:bodyPr wrap="square" lIns="0" tIns="0" rIns="0" bIns="0" rtlCol="0"/>
            <a:lstStyle/>
            <a:p>
              <a:endParaRPr/>
            </a:p>
          </p:txBody>
        </p:sp>
        <p:sp>
          <p:nvSpPr>
            <p:cNvPr id="5" name="object 5"/>
            <p:cNvSpPr/>
            <p:nvPr/>
          </p:nvSpPr>
          <p:spPr>
            <a:xfrm>
              <a:off x="8406161" y="4279964"/>
              <a:ext cx="57150" cy="290830"/>
            </a:xfrm>
            <a:custGeom>
              <a:avLst/>
              <a:gdLst/>
              <a:ahLst/>
              <a:cxnLst/>
              <a:rect l="l" t="t" r="r" b="b"/>
              <a:pathLst>
                <a:path w="57150" h="290829">
                  <a:moveTo>
                    <a:pt x="56886" y="290729"/>
                  </a:moveTo>
                  <a:lnTo>
                    <a:pt x="0" y="290729"/>
                  </a:lnTo>
                  <a:lnTo>
                    <a:pt x="0" y="0"/>
                  </a:lnTo>
                  <a:lnTo>
                    <a:pt x="56886" y="0"/>
                  </a:lnTo>
                  <a:lnTo>
                    <a:pt x="56886" y="290729"/>
                  </a:lnTo>
                  <a:close/>
                </a:path>
              </a:pathLst>
            </a:custGeom>
            <a:solidFill>
              <a:srgbClr val="0A8ED6"/>
            </a:solidFill>
          </p:spPr>
          <p:txBody>
            <a:bodyPr wrap="square" lIns="0" tIns="0" rIns="0" bIns="0" rtlCol="0"/>
            <a:lstStyle/>
            <a:p>
              <a:endParaRPr/>
            </a:p>
          </p:txBody>
        </p:sp>
        <p:pic>
          <p:nvPicPr>
            <p:cNvPr id="6" name="object 6"/>
            <p:cNvPicPr/>
            <p:nvPr/>
          </p:nvPicPr>
          <p:blipFill>
            <a:blip r:embed="rId11" cstate="print"/>
            <a:stretch>
              <a:fillRect/>
            </a:stretch>
          </p:blipFill>
          <p:spPr>
            <a:xfrm>
              <a:off x="8495554" y="4349533"/>
              <a:ext cx="201540" cy="226844"/>
            </a:xfrm>
            <a:prstGeom prst="rect">
              <a:avLst/>
            </a:prstGeom>
          </p:spPr>
        </p:pic>
        <p:pic>
          <p:nvPicPr>
            <p:cNvPr id="7" name="object 7"/>
            <p:cNvPicPr/>
            <p:nvPr/>
          </p:nvPicPr>
          <p:blipFill>
            <a:blip r:embed="rId12" cstate="print"/>
            <a:stretch>
              <a:fillRect/>
            </a:stretch>
          </p:blipFill>
          <p:spPr>
            <a:xfrm>
              <a:off x="7310960" y="4279964"/>
              <a:ext cx="1629968" cy="458291"/>
            </a:xfrm>
            <a:prstGeom prst="rect">
              <a:avLst/>
            </a:prstGeom>
          </p:spPr>
        </p:pic>
        <p:sp>
          <p:nvSpPr>
            <p:cNvPr id="8" name="object 8"/>
            <p:cNvSpPr/>
            <p:nvPr/>
          </p:nvSpPr>
          <p:spPr>
            <a:xfrm>
              <a:off x="8733665" y="4279964"/>
              <a:ext cx="210185" cy="296545"/>
            </a:xfrm>
            <a:custGeom>
              <a:avLst/>
              <a:gdLst/>
              <a:ahLst/>
              <a:cxnLst/>
              <a:rect l="l" t="t" r="r" b="b"/>
              <a:pathLst>
                <a:path w="210184" h="296545">
                  <a:moveTo>
                    <a:pt x="55531" y="290729"/>
                  </a:moveTo>
                  <a:lnTo>
                    <a:pt x="0" y="290729"/>
                  </a:lnTo>
                  <a:lnTo>
                    <a:pt x="0" y="0"/>
                  </a:lnTo>
                  <a:lnTo>
                    <a:pt x="56886" y="0"/>
                  </a:lnTo>
                  <a:lnTo>
                    <a:pt x="56886" y="103135"/>
                  </a:lnTo>
                  <a:lnTo>
                    <a:pt x="186017" y="103135"/>
                  </a:lnTo>
                  <a:lnTo>
                    <a:pt x="194792" y="118565"/>
                  </a:lnTo>
                  <a:lnTo>
                    <a:pt x="102937" y="118565"/>
                  </a:lnTo>
                  <a:lnTo>
                    <a:pt x="79018" y="124559"/>
                  </a:lnTo>
                  <a:lnTo>
                    <a:pt x="64166" y="140323"/>
                  </a:lnTo>
                  <a:lnTo>
                    <a:pt x="56577" y="162532"/>
                  </a:lnTo>
                  <a:lnTo>
                    <a:pt x="54448" y="187864"/>
                  </a:lnTo>
                  <a:lnTo>
                    <a:pt x="57212" y="211025"/>
                  </a:lnTo>
                  <a:lnTo>
                    <a:pt x="65994" y="230837"/>
                  </a:lnTo>
                  <a:lnTo>
                    <a:pt x="81532" y="244660"/>
                  </a:lnTo>
                  <a:lnTo>
                    <a:pt x="104562" y="249854"/>
                  </a:lnTo>
                  <a:lnTo>
                    <a:pt x="192948" y="249854"/>
                  </a:lnTo>
                  <a:lnTo>
                    <a:pt x="188232" y="260614"/>
                  </a:lnTo>
                  <a:lnTo>
                    <a:pt x="185214" y="263389"/>
                  </a:lnTo>
                  <a:lnTo>
                    <a:pt x="55531" y="263389"/>
                  </a:lnTo>
                  <a:lnTo>
                    <a:pt x="55531" y="290729"/>
                  </a:lnTo>
                  <a:close/>
                </a:path>
                <a:path w="210184" h="296545">
                  <a:moveTo>
                    <a:pt x="186017" y="103135"/>
                  </a:moveTo>
                  <a:lnTo>
                    <a:pt x="57698" y="103135"/>
                  </a:lnTo>
                  <a:lnTo>
                    <a:pt x="65948" y="92066"/>
                  </a:lnTo>
                  <a:lnTo>
                    <a:pt x="78387" y="81175"/>
                  </a:lnTo>
                  <a:lnTo>
                    <a:pt x="96059" y="72872"/>
                  </a:lnTo>
                  <a:lnTo>
                    <a:pt x="120003" y="69569"/>
                  </a:lnTo>
                  <a:lnTo>
                    <a:pt x="154012" y="76442"/>
                  </a:lnTo>
                  <a:lnTo>
                    <a:pt x="182611" y="97146"/>
                  </a:lnTo>
                  <a:lnTo>
                    <a:pt x="186017" y="103135"/>
                  </a:lnTo>
                  <a:close/>
                </a:path>
                <a:path w="210184" h="296545">
                  <a:moveTo>
                    <a:pt x="192948" y="249854"/>
                  </a:moveTo>
                  <a:lnTo>
                    <a:pt x="104562" y="249854"/>
                  </a:lnTo>
                  <a:lnTo>
                    <a:pt x="127270" y="243239"/>
                  </a:lnTo>
                  <a:lnTo>
                    <a:pt x="141572" y="226777"/>
                  </a:lnTo>
                  <a:lnTo>
                    <a:pt x="149017" y="205544"/>
                  </a:lnTo>
                  <a:lnTo>
                    <a:pt x="151155" y="184616"/>
                  </a:lnTo>
                  <a:lnTo>
                    <a:pt x="148687" y="159906"/>
                  </a:lnTo>
                  <a:lnTo>
                    <a:pt x="140556" y="138800"/>
                  </a:lnTo>
                  <a:lnTo>
                    <a:pt x="125670" y="124089"/>
                  </a:lnTo>
                  <a:lnTo>
                    <a:pt x="102937" y="118565"/>
                  </a:lnTo>
                  <a:lnTo>
                    <a:pt x="194792" y="118565"/>
                  </a:lnTo>
                  <a:lnTo>
                    <a:pt x="202323" y="131808"/>
                  </a:lnTo>
                  <a:lnTo>
                    <a:pt x="209666" y="180555"/>
                  </a:lnTo>
                  <a:lnTo>
                    <a:pt x="204473" y="223554"/>
                  </a:lnTo>
                  <a:lnTo>
                    <a:pt x="192948" y="249854"/>
                  </a:lnTo>
                  <a:close/>
                </a:path>
                <a:path w="210184" h="296545">
                  <a:moveTo>
                    <a:pt x="118648" y="296414"/>
                  </a:moveTo>
                  <a:lnTo>
                    <a:pt x="101028" y="294680"/>
                  </a:lnTo>
                  <a:lnTo>
                    <a:pt x="83941" y="289037"/>
                  </a:lnTo>
                  <a:lnTo>
                    <a:pt x="68631" y="278827"/>
                  </a:lnTo>
                  <a:lnTo>
                    <a:pt x="56344" y="263389"/>
                  </a:lnTo>
                  <a:lnTo>
                    <a:pt x="185214" y="263389"/>
                  </a:lnTo>
                  <a:lnTo>
                    <a:pt x="159954" y="286609"/>
                  </a:lnTo>
                  <a:lnTo>
                    <a:pt x="118648" y="296414"/>
                  </a:lnTo>
                  <a:close/>
                </a:path>
              </a:pathLst>
            </a:custGeom>
            <a:solidFill>
              <a:srgbClr val="0A8ED6"/>
            </a:solidFill>
          </p:spPr>
          <p:txBody>
            <a:bodyPr wrap="square" lIns="0" tIns="0" rIns="0" bIns="0" rtlCol="0"/>
            <a:lstStyle/>
            <a:p>
              <a:endParaRPr/>
            </a:p>
          </p:txBody>
        </p:sp>
      </p:grpSp>
      <p:sp>
        <p:nvSpPr>
          <p:cNvPr id="9" name="object 9">
            <a:extLst>
              <a:ext uri="{C183D7F6-B498-43B3-948B-1728B52AA6E4}">
                <adec:decorative xmlns:adec="http://schemas.microsoft.com/office/drawing/2017/decorative" val="1"/>
              </a:ext>
            </a:extLst>
          </p:cNvPr>
          <p:cNvSpPr/>
          <p:nvPr>
            <p:custDataLst>
              <p:tags r:id="rId3"/>
            </p:custDataLst>
          </p:nvPr>
        </p:nvSpPr>
        <p:spPr>
          <a:xfrm>
            <a:off x="0" y="0"/>
            <a:ext cx="9144000" cy="1068705"/>
          </a:xfrm>
          <a:custGeom>
            <a:avLst/>
            <a:gdLst/>
            <a:ahLst/>
            <a:cxnLst/>
            <a:rect l="l" t="t" r="r" b="b"/>
            <a:pathLst>
              <a:path w="9144000" h="1068705">
                <a:moveTo>
                  <a:pt x="9144000" y="0"/>
                </a:moveTo>
                <a:lnTo>
                  <a:pt x="0" y="0"/>
                </a:lnTo>
                <a:lnTo>
                  <a:pt x="0" y="1068324"/>
                </a:lnTo>
                <a:lnTo>
                  <a:pt x="9144000" y="1068324"/>
                </a:lnTo>
                <a:lnTo>
                  <a:pt x="9144000" y="0"/>
                </a:lnTo>
                <a:close/>
              </a:path>
            </a:pathLst>
          </a:custGeom>
          <a:solidFill>
            <a:srgbClr val="063D88"/>
          </a:solidFill>
        </p:spPr>
        <p:txBody>
          <a:bodyPr wrap="square" lIns="0" tIns="0" rIns="0" bIns="0" rtlCol="0"/>
          <a:lstStyle/>
          <a:p>
            <a:endParaRPr/>
          </a:p>
        </p:txBody>
      </p:sp>
      <p:sp>
        <p:nvSpPr>
          <p:cNvPr id="10" name="object 10"/>
          <p:cNvSpPr txBox="1">
            <a:spLocks noGrp="1"/>
          </p:cNvSpPr>
          <p:nvPr>
            <p:ph type="title"/>
            <p:custDataLst>
              <p:tags r:id="rId4"/>
            </p:custDataLst>
          </p:nvPr>
        </p:nvSpPr>
        <p:spPr>
          <a:xfrm>
            <a:off x="465602" y="193088"/>
            <a:ext cx="6087598" cy="627736"/>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latin typeface="Segoe UI"/>
                <a:cs typeface="Segoe UI"/>
              </a:rPr>
              <a:t>Contact</a:t>
            </a:r>
            <a:r>
              <a:rPr sz="4000" spc="-75" dirty="0">
                <a:solidFill>
                  <a:srgbClr val="FFFFFF"/>
                </a:solidFill>
                <a:latin typeface="Segoe UI"/>
                <a:cs typeface="Segoe UI"/>
              </a:rPr>
              <a:t> </a:t>
            </a:r>
            <a:r>
              <a:rPr lang="fr-CA" sz="4000" dirty="0">
                <a:solidFill>
                  <a:srgbClr val="FFFFFF"/>
                </a:solidFill>
                <a:latin typeface="Segoe UI"/>
                <a:cs typeface="Segoe UI"/>
              </a:rPr>
              <a:t>et équipe</a:t>
            </a:r>
            <a:endParaRPr sz="4000" dirty="0">
              <a:latin typeface="Segoe UI"/>
              <a:cs typeface="Segoe UI"/>
            </a:endParaRPr>
          </a:p>
        </p:txBody>
      </p:sp>
      <p:sp>
        <p:nvSpPr>
          <p:cNvPr id="11" name="object 11"/>
          <p:cNvSpPr txBox="1"/>
          <p:nvPr>
            <p:custDataLst>
              <p:tags r:id="rId5"/>
            </p:custDataLst>
          </p:nvPr>
        </p:nvSpPr>
        <p:spPr>
          <a:xfrm>
            <a:off x="362408" y="3467813"/>
            <a:ext cx="3752392" cy="1169551"/>
          </a:xfrm>
          <a:prstGeom prst="rect">
            <a:avLst/>
          </a:prstGeom>
        </p:spPr>
        <p:txBody>
          <a:bodyPr vert="horz" wrap="square" lIns="0" tIns="190500" rIns="0" bIns="0" rtlCol="0">
            <a:spAutoFit/>
          </a:bodyPr>
          <a:lstStyle/>
          <a:p>
            <a:pPr marL="12700">
              <a:lnSpc>
                <a:spcPct val="100000"/>
              </a:lnSpc>
              <a:spcBef>
                <a:spcPts val="1500"/>
              </a:spcBef>
            </a:pPr>
            <a:r>
              <a:rPr sz="2400" dirty="0">
                <a:solidFill>
                  <a:srgbClr val="063D88"/>
                </a:solidFill>
                <a:latin typeface="Segoe UI"/>
                <a:cs typeface="Segoe UI"/>
              </a:rPr>
              <a:t>Candice</a:t>
            </a:r>
            <a:r>
              <a:rPr sz="2400" spc="10" dirty="0">
                <a:solidFill>
                  <a:srgbClr val="063D88"/>
                </a:solidFill>
                <a:latin typeface="Segoe UI"/>
                <a:cs typeface="Segoe UI"/>
              </a:rPr>
              <a:t> </a:t>
            </a:r>
            <a:r>
              <a:rPr sz="2400" dirty="0">
                <a:solidFill>
                  <a:srgbClr val="063D88"/>
                </a:solidFill>
                <a:latin typeface="Segoe UI"/>
                <a:cs typeface="Segoe UI"/>
              </a:rPr>
              <a:t>L.</a:t>
            </a:r>
            <a:r>
              <a:rPr sz="2400" spc="5" dirty="0">
                <a:solidFill>
                  <a:srgbClr val="063D88"/>
                </a:solidFill>
                <a:latin typeface="Segoe UI"/>
                <a:cs typeface="Segoe UI"/>
              </a:rPr>
              <a:t> </a:t>
            </a:r>
            <a:r>
              <a:rPr sz="2400" dirty="0">
                <a:solidFill>
                  <a:srgbClr val="063D88"/>
                </a:solidFill>
                <a:latin typeface="Segoe UI"/>
                <a:cs typeface="Segoe UI"/>
              </a:rPr>
              <a:t>Odgers,</a:t>
            </a:r>
            <a:r>
              <a:rPr sz="2400" spc="-15" dirty="0">
                <a:solidFill>
                  <a:srgbClr val="063D88"/>
                </a:solidFill>
                <a:latin typeface="Segoe UI"/>
                <a:cs typeface="Segoe UI"/>
              </a:rPr>
              <a:t> </a:t>
            </a:r>
            <a:r>
              <a:rPr sz="2400" spc="-20" dirty="0">
                <a:solidFill>
                  <a:srgbClr val="063D88"/>
                </a:solidFill>
                <a:latin typeface="Segoe UI"/>
                <a:cs typeface="Segoe UI"/>
              </a:rPr>
              <a:t>Ph.</a:t>
            </a:r>
            <a:r>
              <a:rPr lang="fr-CA" sz="2400" spc="-20" dirty="0">
                <a:solidFill>
                  <a:srgbClr val="063D88"/>
                </a:solidFill>
                <a:latin typeface="Segoe UI"/>
                <a:cs typeface="Segoe UI"/>
              </a:rPr>
              <a:t> </a:t>
            </a:r>
            <a:r>
              <a:rPr sz="2400" spc="-20" dirty="0">
                <a:solidFill>
                  <a:srgbClr val="063D88"/>
                </a:solidFill>
                <a:latin typeface="Segoe UI"/>
                <a:cs typeface="Segoe UI"/>
              </a:rPr>
              <a:t>D</a:t>
            </a:r>
            <a:r>
              <a:rPr lang="fr-CA" sz="2400" spc="-20" dirty="0">
                <a:solidFill>
                  <a:srgbClr val="063D88"/>
                </a:solidFill>
                <a:latin typeface="Segoe UI"/>
                <a:cs typeface="Segoe UI"/>
              </a:rPr>
              <a:t>.</a:t>
            </a:r>
            <a:endParaRPr sz="2400" dirty="0">
              <a:latin typeface="Segoe UI"/>
              <a:cs typeface="Segoe UI"/>
            </a:endParaRPr>
          </a:p>
          <a:p>
            <a:pPr marL="50800" marR="1591945">
              <a:lnSpc>
                <a:spcPct val="100000"/>
              </a:lnSpc>
              <a:spcBef>
                <a:spcPts val="925"/>
              </a:spcBef>
            </a:pPr>
            <a:r>
              <a:rPr sz="1600" b="1" spc="-70" dirty="0">
                <a:latin typeface="Arial"/>
                <a:cs typeface="Arial"/>
                <a:hlinkClick r:id="rId13"/>
              </a:rPr>
              <a:t>codgers@uci.edu</a:t>
            </a:r>
            <a:r>
              <a:rPr sz="1600" b="1" spc="-70" dirty="0">
                <a:latin typeface="Arial"/>
                <a:cs typeface="Arial"/>
              </a:rPr>
              <a:t> </a:t>
            </a:r>
            <a:r>
              <a:rPr lang="en-US" sz="1600" b="1" spc="-10" dirty="0">
                <a:latin typeface="Arial"/>
                <a:cs typeface="Arial"/>
                <a:hlinkClick r:id="rId14"/>
              </a:rPr>
              <a:t>adaptlab.org</a:t>
            </a:r>
            <a:endParaRPr sz="1600" dirty="0">
              <a:latin typeface="Arial"/>
              <a:cs typeface="Arial"/>
            </a:endParaRPr>
          </a:p>
        </p:txBody>
      </p:sp>
      <p:pic>
        <p:nvPicPr>
          <p:cNvPr id="12" name="object 12" descr="Photo de Candice L Odgers, Ph.D"/>
          <p:cNvPicPr/>
          <p:nvPr>
            <p:custDataLst>
              <p:tags r:id="rId6"/>
            </p:custDataLst>
          </p:nvPr>
        </p:nvPicPr>
        <p:blipFill>
          <a:blip r:embed="rId15" cstate="print"/>
          <a:stretch>
            <a:fillRect/>
          </a:stretch>
        </p:blipFill>
        <p:spPr>
          <a:xfrm>
            <a:off x="387095" y="1338072"/>
            <a:ext cx="3235439" cy="2193023"/>
          </a:xfrm>
          <a:prstGeom prst="rect">
            <a:avLst/>
          </a:prstGeom>
        </p:spPr>
      </p:pic>
      <p:pic>
        <p:nvPicPr>
          <p:cNvPr id="13" name="object 13" descr="Jacobs Foundation Our Promise to Youth"/>
          <p:cNvPicPr/>
          <p:nvPr>
            <p:custDataLst>
              <p:tags r:id="rId7"/>
            </p:custDataLst>
          </p:nvPr>
        </p:nvPicPr>
        <p:blipFill>
          <a:blip r:embed="rId16" cstate="print"/>
          <a:stretch>
            <a:fillRect/>
          </a:stretch>
        </p:blipFill>
        <p:spPr>
          <a:xfrm>
            <a:off x="4588764" y="4212335"/>
            <a:ext cx="2135111" cy="731519"/>
          </a:xfrm>
          <a:prstGeom prst="rect">
            <a:avLst/>
          </a:prstGeom>
        </p:spPr>
      </p:pic>
      <p:pic>
        <p:nvPicPr>
          <p:cNvPr id="14" name="object 14" descr="Portraits individuels de personnes dans un collage."/>
          <p:cNvPicPr/>
          <p:nvPr>
            <p:custDataLst>
              <p:tags r:id="rId8"/>
            </p:custDataLst>
          </p:nvPr>
        </p:nvPicPr>
        <p:blipFill>
          <a:blip r:embed="rId17" cstate="print"/>
          <a:stretch>
            <a:fillRect/>
          </a:stretch>
        </p:blipFill>
        <p:spPr>
          <a:xfrm>
            <a:off x="4623815" y="1367028"/>
            <a:ext cx="4479035" cy="25237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L'Unicef pour chaque enfant. La situation des enfants dans le monde en 2017. Les enfants dans un monde numérique.&#10;&#10;70% des jeunes dans le monde sont en ligne. Proportion de jeunes (15-24 ans) utilisant l'internet, 2017*. &#10;&#10;Dans 104 pays, plus de 80% de la population jeune est en ligne. &#10;&#10;Dans les pays développés, 94 % des jeunes de 15 à 25 ans utilisent l'internet, contre 67 % dans les pays en développement et seulement 30 % dans les pays les moins avancés (PMA). &#10;&#10;Sur les 830 millions de jeunes qui sont en ligne, 320 millions (39%) se trouvent en Chine et en Inde.&#10;&#10;Près de 9 jeunes sur 10 n'utilisant pas l'internet vivent en Afrique ou en Asie et dans le Pacifique. &#10;&#10;Image de trois enfants réunis regardant un téléphone portable que l'un d'entre eux tient."/>
          <p:cNvGrpSpPr/>
          <p:nvPr>
            <p:custDataLst>
              <p:tags r:id="rId1"/>
            </p:custDataLst>
          </p:nvPr>
        </p:nvGrpSpPr>
        <p:grpSpPr>
          <a:xfrm>
            <a:off x="0" y="0"/>
            <a:ext cx="8979406" cy="5143355"/>
            <a:chOff x="0" y="0"/>
            <a:chExt cx="8979406" cy="5143355"/>
          </a:xfrm>
        </p:grpSpPr>
        <p:pic>
          <p:nvPicPr>
            <p:cNvPr id="3" name="object 3"/>
            <p:cNvPicPr/>
            <p:nvPr/>
          </p:nvPicPr>
          <p:blipFill>
            <a:blip r:embed="rId6" cstate="print"/>
            <a:stretch>
              <a:fillRect/>
            </a:stretch>
          </p:blipFill>
          <p:spPr>
            <a:xfrm>
              <a:off x="0" y="0"/>
              <a:ext cx="4778968" cy="5143355"/>
            </a:xfrm>
            <a:prstGeom prst="rect">
              <a:avLst/>
            </a:prstGeom>
          </p:spPr>
        </p:pic>
        <p:pic>
          <p:nvPicPr>
            <p:cNvPr id="4" name="object 4"/>
            <p:cNvPicPr/>
            <p:nvPr/>
          </p:nvPicPr>
          <p:blipFill>
            <a:blip r:embed="rId7" cstate="print"/>
            <a:stretch>
              <a:fillRect/>
            </a:stretch>
          </p:blipFill>
          <p:spPr>
            <a:xfrm>
              <a:off x="4774691" y="22099"/>
              <a:ext cx="4204715" cy="2549651"/>
            </a:xfrm>
            <a:prstGeom prst="rect">
              <a:avLst/>
            </a:prstGeom>
          </p:spPr>
        </p:pic>
      </p:grpSp>
      <p:pic>
        <p:nvPicPr>
          <p:cNvPr id="6" name="object 6" descr="Graph. Over 95% of adolescents in the US have access to a mobile phone (Pew, 2018, CSM, 2022)&#10;&#10;Teens, spend 8.4 hours on media screen time. Teens in low-income households spend, on avergae, 1.5 to 3 hrs more per day on screens.&#10;&#10;Odgers &amp; Robb, 2020; Common Sense Census, 2022."/>
          <p:cNvPicPr/>
          <p:nvPr>
            <p:custDataLst>
              <p:tags r:id="rId2"/>
            </p:custDataLst>
          </p:nvPr>
        </p:nvPicPr>
        <p:blipFill>
          <a:blip r:embed="rId8" cstate="print"/>
          <a:stretch>
            <a:fillRect/>
          </a:stretch>
        </p:blipFill>
        <p:spPr>
          <a:xfrm>
            <a:off x="4817364" y="2517649"/>
            <a:ext cx="4326636" cy="2492501"/>
          </a:xfrm>
          <a:prstGeom prst="rect">
            <a:avLst/>
          </a:prstGeom>
        </p:spPr>
      </p:pic>
      <p:sp>
        <p:nvSpPr>
          <p:cNvPr id="5" name="object 5"/>
          <p:cNvSpPr txBox="1"/>
          <p:nvPr>
            <p:custDataLst>
              <p:tags r:id="rId3"/>
            </p:custDataLst>
          </p:nvPr>
        </p:nvSpPr>
        <p:spPr>
          <a:xfrm>
            <a:off x="0" y="4145791"/>
            <a:ext cx="4774691" cy="813043"/>
          </a:xfrm>
          <a:prstGeom prst="rect">
            <a:avLst/>
          </a:prstGeom>
          <a:solidFill>
            <a:schemeClr val="bg1"/>
          </a:solidFill>
          <a:ln>
            <a:noFill/>
          </a:ln>
        </p:spPr>
        <p:txBody>
          <a:bodyPr vert="horz" wrap="square" lIns="0" tIns="12700" rIns="0" bIns="0" rtlCol="0">
            <a:spAutoFit/>
          </a:bodyPr>
          <a:lstStyle/>
          <a:p>
            <a:pPr marL="12700" marR="5080" algn="ctr">
              <a:lnSpc>
                <a:spcPct val="100000"/>
              </a:lnSpc>
              <a:spcBef>
                <a:spcPts val="100"/>
              </a:spcBef>
            </a:pPr>
            <a:r>
              <a:rPr sz="2600" dirty="0">
                <a:solidFill>
                  <a:srgbClr val="001F5F"/>
                </a:solidFill>
                <a:latin typeface="Arial Black"/>
                <a:cs typeface="Arial Black"/>
              </a:rPr>
              <a:t>1</a:t>
            </a:r>
            <a:r>
              <a:rPr sz="2600" spc="-5" dirty="0">
                <a:solidFill>
                  <a:srgbClr val="001F5F"/>
                </a:solidFill>
                <a:latin typeface="Arial Black"/>
                <a:cs typeface="Arial Black"/>
              </a:rPr>
              <a:t> </a:t>
            </a:r>
            <a:r>
              <a:rPr lang="fr-CA" sz="2600" spc="-5" dirty="0">
                <a:solidFill>
                  <a:srgbClr val="001F5F"/>
                </a:solidFill>
                <a:latin typeface="Arial Black"/>
                <a:cs typeface="Arial Black"/>
              </a:rPr>
              <a:t>utilisateur d’Internet sur </a:t>
            </a:r>
            <a:r>
              <a:rPr sz="2600" dirty="0">
                <a:solidFill>
                  <a:srgbClr val="001F5F"/>
                </a:solidFill>
                <a:latin typeface="Arial Black"/>
                <a:cs typeface="Arial Black"/>
              </a:rPr>
              <a:t>3</a:t>
            </a:r>
            <a:r>
              <a:rPr lang="fr-CA" sz="2600" dirty="0">
                <a:solidFill>
                  <a:srgbClr val="001F5F"/>
                </a:solidFill>
                <a:latin typeface="Arial Black"/>
                <a:cs typeface="Arial Black"/>
              </a:rPr>
              <a:t> est un·e enfant</a:t>
            </a:r>
            <a:endParaRPr sz="2600" dirty="0">
              <a:latin typeface="Arial Black"/>
              <a:cs typeface="Arial Black"/>
            </a:endParaRPr>
          </a:p>
        </p:txBody>
      </p:sp>
      <p:sp>
        <p:nvSpPr>
          <p:cNvPr id="7" name="Rectangle 6">
            <a:extLst>
              <a:ext uri="{FF2B5EF4-FFF2-40B4-BE49-F238E27FC236}">
                <a16:creationId xmlns:a16="http://schemas.microsoft.com/office/drawing/2014/main" id="{555B181F-2586-9559-5F0C-9307C9BCE17E}"/>
              </a:ext>
            </a:extLst>
          </p:cNvPr>
          <p:cNvSpPr/>
          <p:nvPr/>
        </p:nvSpPr>
        <p:spPr>
          <a:xfrm>
            <a:off x="4876800" y="4988051"/>
            <a:ext cx="42672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ersonne allongée sous une couverture et regardant son téléphone."/>
          <p:cNvPicPr/>
          <p:nvPr>
            <p:custDataLst>
              <p:tags r:id="rId1"/>
            </p:custDataLst>
          </p:nvPr>
        </p:nvPicPr>
        <p:blipFill>
          <a:blip r:embed="rId5" cstate="print"/>
          <a:stretch>
            <a:fillRect/>
          </a:stretch>
        </p:blipFill>
        <p:spPr>
          <a:xfrm>
            <a:off x="0" y="0"/>
            <a:ext cx="9143999" cy="5143500"/>
          </a:xfrm>
          <a:prstGeom prst="rect">
            <a:avLst/>
          </a:prstGeom>
        </p:spPr>
      </p:pic>
      <p:sp>
        <p:nvSpPr>
          <p:cNvPr id="3" name="object 3"/>
          <p:cNvSpPr txBox="1">
            <a:spLocks noGrp="1"/>
          </p:cNvSpPr>
          <p:nvPr>
            <p:ph type="title"/>
            <p:custDataLst>
              <p:tags r:id="rId2"/>
            </p:custDataLst>
          </p:nvPr>
        </p:nvSpPr>
        <p:spPr>
          <a:xfrm>
            <a:off x="495299" y="248942"/>
            <a:ext cx="8153400" cy="936154"/>
          </a:xfrm>
          <a:prstGeom prst="rect">
            <a:avLst/>
          </a:prstGeom>
        </p:spPr>
        <p:txBody>
          <a:bodyPr vert="horz" wrap="square" lIns="0" tIns="12700" rIns="0" bIns="0" rtlCol="0">
            <a:spAutoFit/>
          </a:bodyPr>
          <a:lstStyle/>
          <a:p>
            <a:pPr marL="12700">
              <a:lnSpc>
                <a:spcPct val="100000"/>
              </a:lnSpc>
              <a:spcBef>
                <a:spcPts val="100"/>
              </a:spcBef>
            </a:pPr>
            <a:r>
              <a:rPr lang="fr-CA" sz="6000" dirty="0">
                <a:solidFill>
                  <a:srgbClr val="FFFFFF"/>
                </a:solidFill>
                <a:latin typeface="Garamond"/>
                <a:cs typeface="Garamond"/>
              </a:rPr>
              <a:t>Notre réaction </a:t>
            </a:r>
            <a:r>
              <a:rPr sz="6000" dirty="0">
                <a:solidFill>
                  <a:srgbClr val="FFFFFF"/>
                </a:solidFill>
                <a:latin typeface="Garamond"/>
                <a:cs typeface="Garamond"/>
              </a:rPr>
              <a:t>=</a:t>
            </a:r>
            <a:r>
              <a:rPr sz="6000" spc="-30" dirty="0">
                <a:solidFill>
                  <a:srgbClr val="FFFFFF"/>
                </a:solidFill>
                <a:latin typeface="Garamond"/>
                <a:cs typeface="Garamond"/>
              </a:rPr>
              <a:t> </a:t>
            </a:r>
            <a:r>
              <a:rPr lang="fr-CA" sz="6000" spc="-30" dirty="0">
                <a:solidFill>
                  <a:srgbClr val="FFFFFF"/>
                </a:solidFill>
                <a:latin typeface="Garamond"/>
                <a:cs typeface="Garamond"/>
              </a:rPr>
              <a:t>la peur</a:t>
            </a:r>
            <a:endParaRPr sz="6000" dirty="0">
              <a:latin typeface="Garamond"/>
              <a:cs typeface="Garamond"/>
            </a:endParaRPr>
          </a:p>
        </p:txBody>
      </p:sp>
      <p:sp>
        <p:nvSpPr>
          <p:cNvPr id="4" name="object 4"/>
          <p:cNvSpPr txBox="1"/>
          <p:nvPr>
            <p:custDataLst>
              <p:tags r:id="rId3"/>
            </p:custDataLst>
          </p:nvPr>
        </p:nvSpPr>
        <p:spPr>
          <a:xfrm>
            <a:off x="3657600" y="1434038"/>
            <a:ext cx="4686299" cy="2514150"/>
          </a:xfrm>
          <a:prstGeom prst="rect">
            <a:avLst/>
          </a:prstGeom>
        </p:spPr>
        <p:txBody>
          <a:bodyPr vert="horz" wrap="square" lIns="0" tIns="13335" rIns="0" bIns="0" rtlCol="0">
            <a:spAutoFit/>
          </a:bodyPr>
          <a:lstStyle/>
          <a:p>
            <a:pPr marL="12700" marR="5080" indent="-635" algn="ctr">
              <a:lnSpc>
                <a:spcPct val="100000"/>
              </a:lnSpc>
              <a:spcBef>
                <a:spcPts val="105"/>
              </a:spcBef>
            </a:pPr>
            <a:r>
              <a:rPr lang="fr-CA" sz="3200" b="1" spc="-10" dirty="0">
                <a:solidFill>
                  <a:srgbClr val="FFFFFF"/>
                </a:solidFill>
                <a:latin typeface="Garamond"/>
                <a:cs typeface="Garamond"/>
              </a:rPr>
              <a:t>Dépendance</a:t>
            </a:r>
            <a:r>
              <a:rPr sz="3200" b="1" spc="-10" dirty="0">
                <a:solidFill>
                  <a:srgbClr val="FFFFFF"/>
                </a:solidFill>
                <a:latin typeface="Garamond"/>
                <a:cs typeface="Garamond"/>
              </a:rPr>
              <a:t> </a:t>
            </a:r>
            <a:endParaRPr lang="fr-CA" sz="3200" b="1" spc="-10" dirty="0">
              <a:solidFill>
                <a:srgbClr val="FFFFFF"/>
              </a:solidFill>
              <a:latin typeface="Garamond"/>
              <a:cs typeface="Garamond"/>
            </a:endParaRPr>
          </a:p>
          <a:p>
            <a:pPr marL="12700" marR="5080" indent="-635" algn="ctr">
              <a:lnSpc>
                <a:spcPct val="100000"/>
              </a:lnSpc>
              <a:spcBef>
                <a:spcPts val="105"/>
              </a:spcBef>
            </a:pPr>
            <a:r>
              <a:rPr sz="3200" b="1" spc="-10" dirty="0">
                <a:solidFill>
                  <a:srgbClr val="FFFFFF"/>
                </a:solidFill>
                <a:latin typeface="Garamond"/>
                <a:cs typeface="Garamond"/>
              </a:rPr>
              <a:t>D</a:t>
            </a:r>
            <a:r>
              <a:rPr lang="fr-CA" sz="3200" b="1" spc="-10" dirty="0">
                <a:solidFill>
                  <a:srgbClr val="FFFFFF"/>
                </a:solidFill>
                <a:latin typeface="Garamond"/>
                <a:cs typeface="Garamond"/>
              </a:rPr>
              <a:t>épression</a:t>
            </a:r>
          </a:p>
          <a:p>
            <a:pPr marL="12700" marR="5080" indent="-635" algn="ctr">
              <a:lnSpc>
                <a:spcPct val="100000"/>
              </a:lnSpc>
              <a:spcBef>
                <a:spcPts val="105"/>
              </a:spcBef>
            </a:pPr>
            <a:r>
              <a:rPr sz="3200" b="1" spc="-10" dirty="0">
                <a:solidFill>
                  <a:srgbClr val="FFFFFF"/>
                </a:solidFill>
                <a:latin typeface="Garamond"/>
                <a:cs typeface="Garamond"/>
              </a:rPr>
              <a:t>D</a:t>
            </a:r>
            <a:r>
              <a:rPr lang="fr-CA" sz="3200" b="1" spc="-10" dirty="0">
                <a:solidFill>
                  <a:srgbClr val="FFFFFF"/>
                </a:solidFill>
                <a:latin typeface="Garamond"/>
                <a:cs typeface="Garamond"/>
              </a:rPr>
              <a:t>étachement</a:t>
            </a:r>
            <a:r>
              <a:rPr sz="3200" b="1" spc="-10" dirty="0">
                <a:solidFill>
                  <a:srgbClr val="FFFFFF"/>
                </a:solidFill>
                <a:latin typeface="Garamond"/>
                <a:cs typeface="Garamond"/>
              </a:rPr>
              <a:t> </a:t>
            </a:r>
            <a:endParaRPr lang="fr-CA" sz="3200" b="1" spc="-10" dirty="0">
              <a:solidFill>
                <a:srgbClr val="FFFFFF"/>
              </a:solidFill>
              <a:latin typeface="Garamond"/>
              <a:cs typeface="Garamond"/>
            </a:endParaRPr>
          </a:p>
          <a:p>
            <a:pPr marL="12700" marR="5080" indent="-635" algn="ctr">
              <a:lnSpc>
                <a:spcPct val="100000"/>
              </a:lnSpc>
              <a:spcBef>
                <a:spcPts val="105"/>
              </a:spcBef>
            </a:pPr>
            <a:r>
              <a:rPr lang="fr-CA" sz="3200" b="1" dirty="0">
                <a:solidFill>
                  <a:srgbClr val="FFFFFF"/>
                </a:solidFill>
                <a:latin typeface="Garamond"/>
                <a:cs typeface="Garamond"/>
              </a:rPr>
              <a:t>Perte de compétences </a:t>
            </a:r>
            <a:r>
              <a:rPr sz="3200" b="1" spc="-10" dirty="0">
                <a:solidFill>
                  <a:srgbClr val="FFFFFF"/>
                </a:solidFill>
                <a:latin typeface="Garamond"/>
                <a:cs typeface="Garamond"/>
              </a:rPr>
              <a:t>Victim</a:t>
            </a:r>
            <a:r>
              <a:rPr lang="fr-CA" sz="3200" b="1" spc="-10" dirty="0">
                <a:solidFill>
                  <a:srgbClr val="FFFFFF"/>
                </a:solidFill>
                <a:latin typeface="Garamond"/>
                <a:cs typeface="Garamond"/>
              </a:rPr>
              <a:t>e</a:t>
            </a:r>
            <a:r>
              <a:rPr sz="3200" b="1" spc="-10" dirty="0">
                <a:solidFill>
                  <a:srgbClr val="FFFFFF"/>
                </a:solidFill>
                <a:latin typeface="Garamond"/>
                <a:cs typeface="Garamond"/>
              </a:rPr>
              <a:t>s</a:t>
            </a:r>
            <a:endParaRPr sz="3200" dirty="0">
              <a:latin typeface="Garamond"/>
              <a:cs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ctrTitle"/>
            <p:custDataLst>
              <p:tags r:id="rId1"/>
            </p:custDataLst>
          </p:nvPr>
        </p:nvSpPr>
        <p:spPr>
          <a:xfrm>
            <a:off x="449505" y="124278"/>
            <a:ext cx="476250" cy="3091231"/>
          </a:xfrm>
          <a:prstGeom prst="rect">
            <a:avLst/>
          </a:prstGeom>
        </p:spPr>
        <p:txBody>
          <a:bodyPr vert="horz" wrap="square" lIns="0" tIns="13335" rIns="0" bIns="0" rtlCol="0">
            <a:spAutoFit/>
          </a:bodyPr>
          <a:lstStyle/>
          <a:p>
            <a:pPr marL="12700" marR="5080" algn="just">
              <a:lnSpc>
                <a:spcPct val="100000"/>
              </a:lnSpc>
              <a:spcBef>
                <a:spcPts val="105"/>
              </a:spcBef>
            </a:pPr>
            <a:r>
              <a:rPr lang="fr-CA" sz="5000" spc="-50" dirty="0">
                <a:solidFill>
                  <a:srgbClr val="1F487C"/>
                </a:solidFill>
                <a:latin typeface="Garamond"/>
                <a:cs typeface="Garamond"/>
              </a:rPr>
              <a:t>P</a:t>
            </a:r>
            <a:r>
              <a:rPr sz="5000" spc="-50" dirty="0">
                <a:solidFill>
                  <a:srgbClr val="1F487C"/>
                </a:solidFill>
                <a:latin typeface="Garamond"/>
                <a:cs typeface="Garamond"/>
              </a:rPr>
              <a:t> E </a:t>
            </a:r>
            <a:r>
              <a:rPr lang="fr-CA" sz="5000" spc="-50" dirty="0">
                <a:solidFill>
                  <a:srgbClr val="1F487C"/>
                </a:solidFill>
                <a:latin typeface="Garamond"/>
                <a:cs typeface="Garamond"/>
              </a:rPr>
              <a:t>U</a:t>
            </a:r>
            <a:r>
              <a:rPr sz="5000" spc="-50" dirty="0">
                <a:solidFill>
                  <a:srgbClr val="1F487C"/>
                </a:solidFill>
                <a:latin typeface="Garamond"/>
                <a:cs typeface="Garamond"/>
              </a:rPr>
              <a:t> R </a:t>
            </a:r>
            <a:endParaRPr sz="5000" dirty="0">
              <a:latin typeface="Garamond"/>
              <a:cs typeface="Garamond"/>
            </a:endParaRPr>
          </a:p>
        </p:txBody>
      </p:sp>
      <p:sp>
        <p:nvSpPr>
          <p:cNvPr id="2" name="object 2"/>
          <p:cNvSpPr txBox="1"/>
          <p:nvPr>
            <p:custDataLst>
              <p:tags r:id="rId2"/>
            </p:custDataLst>
          </p:nvPr>
        </p:nvSpPr>
        <p:spPr>
          <a:xfrm>
            <a:off x="1828800" y="4309553"/>
            <a:ext cx="1447800" cy="659155"/>
          </a:xfrm>
          <a:prstGeom prst="rect">
            <a:avLst/>
          </a:prstGeom>
        </p:spPr>
        <p:txBody>
          <a:bodyPr vert="horz" wrap="square" lIns="0" tIns="12700" rIns="0" bIns="0" rtlCol="0">
            <a:spAutoFit/>
          </a:bodyPr>
          <a:lstStyle/>
          <a:p>
            <a:pPr marL="12700" marR="5080">
              <a:lnSpc>
                <a:spcPct val="100000"/>
              </a:lnSpc>
              <a:spcBef>
                <a:spcPts val="100"/>
              </a:spcBef>
            </a:pPr>
            <a:r>
              <a:rPr lang="fr-CA" sz="1400" dirty="0">
                <a:solidFill>
                  <a:srgbClr val="121212"/>
                </a:solidFill>
                <a:latin typeface="Calibri"/>
                <a:cs typeface="Calibri"/>
              </a:rPr>
              <a:t>Votre enfant est-il dépendant de son téléphone?</a:t>
            </a:r>
            <a:endParaRPr sz="1400" dirty="0">
              <a:latin typeface="Calibri"/>
              <a:cs typeface="Calibri"/>
            </a:endParaRPr>
          </a:p>
        </p:txBody>
      </p:sp>
      <p:grpSp>
        <p:nvGrpSpPr>
          <p:cNvPr id="3" name="object 3" descr="La proportion de filles souffrant d'anxiété ou de dépression a augmenté de 10 % en une décennie.&#10;&#10;GETTY IMAGES&#10;&#10;Les médias sociaux et le problème des adolescentes. Une épidémie de dépression et d'anxiété frappe les adolescents, les filles étant deux fois plus touchées que les garçons.&#10;&#10;Bad Apple : les actionnaires appellent à mettre fin à la dépendance des enfants aux smartphones dans une lettre ouverte"/>
          <p:cNvGrpSpPr/>
          <p:nvPr>
            <p:custDataLst>
              <p:tags r:id="rId3"/>
            </p:custDataLst>
          </p:nvPr>
        </p:nvGrpSpPr>
        <p:grpSpPr>
          <a:xfrm>
            <a:off x="3429000" y="1078992"/>
            <a:ext cx="5578475" cy="3732529"/>
            <a:chOff x="3429000" y="1078992"/>
            <a:chExt cx="5578475" cy="3732529"/>
          </a:xfrm>
        </p:grpSpPr>
        <p:pic>
          <p:nvPicPr>
            <p:cNvPr id="4" name="object 4"/>
            <p:cNvPicPr/>
            <p:nvPr/>
          </p:nvPicPr>
          <p:blipFill>
            <a:blip r:embed="rId7" cstate="print"/>
            <a:stretch>
              <a:fillRect/>
            </a:stretch>
          </p:blipFill>
          <p:spPr>
            <a:xfrm>
              <a:off x="3429000" y="3156204"/>
              <a:ext cx="2941307" cy="1655063"/>
            </a:xfrm>
            <a:prstGeom prst="rect">
              <a:avLst/>
            </a:prstGeom>
          </p:spPr>
        </p:pic>
        <p:pic>
          <p:nvPicPr>
            <p:cNvPr id="5" name="object 5"/>
            <p:cNvPicPr/>
            <p:nvPr/>
          </p:nvPicPr>
          <p:blipFill>
            <a:blip r:embed="rId8" cstate="print"/>
            <a:stretch>
              <a:fillRect/>
            </a:stretch>
          </p:blipFill>
          <p:spPr>
            <a:xfrm>
              <a:off x="5721095" y="1078992"/>
              <a:ext cx="3286163" cy="2985515"/>
            </a:xfrm>
            <a:prstGeom prst="rect">
              <a:avLst/>
            </a:prstGeom>
          </p:spPr>
        </p:pic>
      </p:grpSp>
      <p:pic>
        <p:nvPicPr>
          <p:cNvPr id="8" name="object 8" descr="The Times of LONDON"/>
          <p:cNvPicPr/>
          <p:nvPr>
            <p:custDataLst>
              <p:tags r:id="rId4"/>
            </p:custDataLst>
          </p:nvPr>
        </p:nvPicPr>
        <p:blipFill>
          <a:blip r:embed="rId9" cstate="print"/>
          <a:stretch>
            <a:fillRect/>
          </a:stretch>
        </p:blipFill>
        <p:spPr>
          <a:xfrm>
            <a:off x="5390388" y="493776"/>
            <a:ext cx="2180947" cy="514827"/>
          </a:xfrm>
          <a:prstGeom prst="rect">
            <a:avLst/>
          </a:prstGeom>
        </p:spPr>
      </p:pic>
      <p:pic>
        <p:nvPicPr>
          <p:cNvPr id="6" name="object 6" descr="The New York Times"/>
          <p:cNvPicPr/>
          <p:nvPr>
            <p:custDataLst>
              <p:tags r:id="rId5"/>
            </p:custDataLst>
          </p:nvPr>
        </p:nvPicPr>
        <p:blipFill>
          <a:blip r:embed="rId10" cstate="print"/>
          <a:stretch>
            <a:fillRect/>
          </a:stretch>
        </p:blipFill>
        <p:spPr>
          <a:xfrm>
            <a:off x="1179575" y="4338827"/>
            <a:ext cx="557784" cy="460248"/>
          </a:xfrm>
          <a:prstGeom prst="rect">
            <a:avLst/>
          </a:prstGeom>
        </p:spPr>
      </p:pic>
      <p:sp>
        <p:nvSpPr>
          <p:cNvPr id="10" name="TextBox 9">
            <a:extLst>
              <a:ext uri="{FF2B5EF4-FFF2-40B4-BE49-F238E27FC236}">
                <a16:creationId xmlns:a16="http://schemas.microsoft.com/office/drawing/2014/main" id="{106B1A7C-088C-662A-A108-DA17B097C916}"/>
              </a:ext>
            </a:extLst>
          </p:cNvPr>
          <p:cNvSpPr txBox="1"/>
          <p:nvPr/>
        </p:nvSpPr>
        <p:spPr>
          <a:xfrm>
            <a:off x="5629237" y="4866501"/>
            <a:ext cx="3429000" cy="261610"/>
          </a:xfrm>
          <a:prstGeom prst="rect">
            <a:avLst/>
          </a:prstGeom>
          <a:noFill/>
        </p:spPr>
        <p:txBody>
          <a:bodyPr wrap="square">
            <a:spAutoFit/>
          </a:bodyPr>
          <a:lstStyle/>
          <a:p>
            <a:pPr algn="ctr"/>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16A9088-1546-16AA-87CD-FA29B00E2BD5}"/>
              </a:ext>
              <a:ext uri="{C183D7F6-B498-43B3-948B-1728B52AA6E4}">
                <adec:decorative xmlns:adec="http://schemas.microsoft.com/office/drawing/2017/decorative" val="1"/>
              </a:ext>
            </a:extLst>
          </p:cNvPr>
          <p:cNvGrpSpPr/>
          <p:nvPr/>
        </p:nvGrpSpPr>
        <p:grpSpPr>
          <a:xfrm>
            <a:off x="1379219" y="537972"/>
            <a:ext cx="3477514" cy="2322195"/>
            <a:chOff x="1379219" y="537972"/>
            <a:chExt cx="3477514" cy="2322195"/>
          </a:xfrm>
        </p:grpSpPr>
        <p:grpSp>
          <p:nvGrpSpPr>
            <p:cNvPr id="2" name="object 2" descr="BIG DATA. Image vectorielle d'une main tenant un téléphone connecté à diverses sources de : informations, courrier, liste de contrôle."/>
            <p:cNvGrpSpPr/>
            <p:nvPr>
              <p:custDataLst>
                <p:tags r:id="rId8"/>
              </p:custDataLst>
            </p:nvPr>
          </p:nvGrpSpPr>
          <p:grpSpPr>
            <a:xfrm>
              <a:off x="1379219" y="537972"/>
              <a:ext cx="3477514" cy="2322195"/>
              <a:chOff x="1379219" y="537972"/>
              <a:chExt cx="3477514" cy="2322195"/>
            </a:xfrm>
          </p:grpSpPr>
          <p:pic>
            <p:nvPicPr>
              <p:cNvPr id="3" name="object 3"/>
              <p:cNvPicPr/>
              <p:nvPr/>
            </p:nvPicPr>
            <p:blipFill>
              <a:blip r:embed="rId10" cstate="print"/>
              <a:stretch>
                <a:fillRect/>
              </a:stretch>
            </p:blipFill>
            <p:spPr>
              <a:xfrm>
                <a:off x="1379219" y="537972"/>
                <a:ext cx="3031235" cy="2011679"/>
              </a:xfrm>
              <a:prstGeom prst="rect">
                <a:avLst/>
              </a:prstGeom>
            </p:spPr>
          </p:pic>
          <p:pic>
            <p:nvPicPr>
              <p:cNvPr id="4" name="object 4"/>
              <p:cNvPicPr/>
              <p:nvPr/>
            </p:nvPicPr>
            <p:blipFill>
              <a:blip r:embed="rId11" cstate="print"/>
              <a:stretch>
                <a:fillRect/>
              </a:stretch>
            </p:blipFill>
            <p:spPr>
              <a:xfrm>
                <a:off x="1459991" y="563880"/>
                <a:ext cx="2924555" cy="1905000"/>
              </a:xfrm>
              <a:prstGeom prst="rect">
                <a:avLst/>
              </a:prstGeom>
            </p:spPr>
          </p:pic>
          <p:sp>
            <p:nvSpPr>
              <p:cNvPr id="6" name="object 6"/>
              <p:cNvSpPr/>
              <p:nvPr/>
            </p:nvSpPr>
            <p:spPr>
              <a:xfrm>
                <a:off x="2337053" y="2309622"/>
                <a:ext cx="2519680" cy="550545"/>
              </a:xfrm>
              <a:custGeom>
                <a:avLst/>
                <a:gdLst/>
                <a:ahLst/>
                <a:cxnLst/>
                <a:rect l="l" t="t" r="r" b="b"/>
                <a:pathLst>
                  <a:path w="2519679" h="550544">
                    <a:moveTo>
                      <a:pt x="0" y="0"/>
                    </a:moveTo>
                    <a:lnTo>
                      <a:pt x="2519172" y="0"/>
                    </a:lnTo>
                    <a:lnTo>
                      <a:pt x="2519172" y="550163"/>
                    </a:lnTo>
                    <a:lnTo>
                      <a:pt x="0" y="550163"/>
                    </a:lnTo>
                    <a:lnTo>
                      <a:pt x="0" y="0"/>
                    </a:lnTo>
                    <a:close/>
                  </a:path>
                </a:pathLst>
              </a:custGeom>
              <a:ln w="25908">
                <a:solidFill>
                  <a:srgbClr val="FFFFFF"/>
                </a:solidFill>
              </a:ln>
            </p:spPr>
            <p:txBody>
              <a:bodyPr wrap="square" lIns="0" tIns="0" rIns="0" bIns="0" rtlCol="0"/>
              <a:lstStyle/>
              <a:p>
                <a:endParaRPr/>
              </a:p>
            </p:txBody>
          </p:sp>
        </p:grpSp>
        <p:sp>
          <p:nvSpPr>
            <p:cNvPr id="11" name="Rectangle 10">
              <a:extLst>
                <a:ext uri="{FF2B5EF4-FFF2-40B4-BE49-F238E27FC236}">
                  <a16:creationId xmlns:a16="http://schemas.microsoft.com/office/drawing/2014/main" id="{00021BEF-AD85-ADF1-7555-7C68C9FC80FD}"/>
                </a:ext>
                <a:ext uri="{C183D7F6-B498-43B3-948B-1728B52AA6E4}">
                  <adec:decorative xmlns:adec="http://schemas.microsoft.com/office/drawing/2017/decorative" val="1"/>
                </a:ext>
              </a:extLst>
            </p:cNvPr>
            <p:cNvSpPr/>
            <p:nvPr/>
          </p:nvSpPr>
          <p:spPr>
            <a:xfrm>
              <a:off x="1524000" y="537972"/>
              <a:ext cx="3001519" cy="437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 name="object 21"/>
          <p:cNvSpPr txBox="1">
            <a:spLocks noGrp="1"/>
          </p:cNvSpPr>
          <p:nvPr>
            <p:ph type="title"/>
            <p:custDataLst>
              <p:tags r:id="rId1"/>
            </p:custDataLst>
          </p:nvPr>
        </p:nvSpPr>
        <p:spPr>
          <a:xfrm>
            <a:off x="449505" y="124278"/>
            <a:ext cx="462915" cy="3860672"/>
          </a:xfrm>
          <a:prstGeom prst="rect">
            <a:avLst/>
          </a:prstGeom>
        </p:spPr>
        <p:txBody>
          <a:bodyPr vert="horz" wrap="square" lIns="0" tIns="13335" rIns="0" bIns="0" rtlCol="0">
            <a:spAutoFit/>
          </a:bodyPr>
          <a:lstStyle/>
          <a:p>
            <a:pPr marL="12700" marR="5080" algn="ctr">
              <a:lnSpc>
                <a:spcPct val="100000"/>
              </a:lnSpc>
              <a:spcBef>
                <a:spcPts val="105"/>
              </a:spcBef>
            </a:pPr>
            <a:r>
              <a:rPr sz="5000" spc="-50" dirty="0">
                <a:solidFill>
                  <a:srgbClr val="1F487C"/>
                </a:solidFill>
                <a:latin typeface="Garamond"/>
                <a:cs typeface="Garamond"/>
              </a:rPr>
              <a:t>F A </a:t>
            </a:r>
            <a:r>
              <a:rPr lang="fr-CA" sz="5000" spc="-50" dirty="0">
                <a:solidFill>
                  <a:srgbClr val="1F487C"/>
                </a:solidFill>
                <a:latin typeface="Garamond"/>
                <a:cs typeface="Garamond"/>
              </a:rPr>
              <a:t>I</a:t>
            </a:r>
            <a:r>
              <a:rPr sz="5000" spc="-50" dirty="0">
                <a:solidFill>
                  <a:srgbClr val="1F487C"/>
                </a:solidFill>
                <a:latin typeface="Garamond"/>
                <a:cs typeface="Garamond"/>
              </a:rPr>
              <a:t> T S</a:t>
            </a:r>
            <a:endParaRPr sz="5000" dirty="0">
              <a:latin typeface="Garamond"/>
              <a:cs typeface="Garamond"/>
            </a:endParaRPr>
          </a:p>
        </p:txBody>
      </p:sp>
      <p:sp>
        <p:nvSpPr>
          <p:cNvPr id="7" name="object 7"/>
          <p:cNvSpPr txBox="1"/>
          <p:nvPr>
            <p:custDataLst>
              <p:tags r:id="rId2"/>
            </p:custDataLst>
          </p:nvPr>
        </p:nvSpPr>
        <p:spPr>
          <a:xfrm>
            <a:off x="2085593" y="2367594"/>
            <a:ext cx="3031234" cy="437299"/>
          </a:xfrm>
          <a:prstGeom prst="rect">
            <a:avLst/>
          </a:prstGeom>
          <a:solidFill>
            <a:srgbClr val="4F81BC"/>
          </a:solidFill>
        </p:spPr>
        <p:txBody>
          <a:bodyPr vert="horz" wrap="square" lIns="0" tIns="6350" rIns="0" bIns="0" rtlCol="0">
            <a:spAutoFit/>
          </a:bodyPr>
          <a:lstStyle/>
          <a:p>
            <a:pPr marL="126364">
              <a:lnSpc>
                <a:spcPct val="100000"/>
              </a:lnSpc>
              <a:spcBef>
                <a:spcPts val="50"/>
              </a:spcBef>
            </a:pPr>
            <a:r>
              <a:rPr sz="2800" dirty="0">
                <a:solidFill>
                  <a:srgbClr val="FFFFFF"/>
                </a:solidFill>
                <a:latin typeface="Garamond"/>
                <a:cs typeface="Garamond"/>
              </a:rPr>
              <a:t>1.</a:t>
            </a:r>
            <a:r>
              <a:rPr sz="2800" spc="-25" dirty="0">
                <a:solidFill>
                  <a:srgbClr val="FFFFFF"/>
                </a:solidFill>
                <a:latin typeface="Garamond"/>
                <a:cs typeface="Garamond"/>
              </a:rPr>
              <a:t> </a:t>
            </a:r>
            <a:r>
              <a:rPr lang="fr-CA" sz="2800" dirty="0">
                <a:solidFill>
                  <a:srgbClr val="FFFFFF"/>
                </a:solidFill>
                <a:latin typeface="Garamond"/>
                <a:cs typeface="Garamond"/>
              </a:rPr>
              <a:t>Grandes enquêtes</a:t>
            </a:r>
            <a:endParaRPr sz="2800" dirty="0">
              <a:latin typeface="Garamond"/>
              <a:cs typeface="Garamond"/>
            </a:endParaRPr>
          </a:p>
        </p:txBody>
      </p:sp>
      <p:grpSp>
        <p:nvGrpSpPr>
          <p:cNvPr id="8" name="object 8" descr="Image : Deux symboles de personnes au-dessus de deux calendriers étiquetés Jour 14 et Jour 1. Sous les calendriers, une séquence de téléphones portables représentant une heure de la journée. Indicateur de données de suivi."/>
          <p:cNvGrpSpPr/>
          <p:nvPr>
            <p:custDataLst>
              <p:tags r:id="rId3"/>
            </p:custDataLst>
          </p:nvPr>
        </p:nvGrpSpPr>
        <p:grpSpPr>
          <a:xfrm>
            <a:off x="5257800" y="390144"/>
            <a:ext cx="2685415" cy="2013585"/>
            <a:chOff x="5257800" y="390144"/>
            <a:chExt cx="2685415" cy="2013585"/>
          </a:xfrm>
        </p:grpSpPr>
        <p:pic>
          <p:nvPicPr>
            <p:cNvPr id="9" name="object 9"/>
            <p:cNvPicPr/>
            <p:nvPr/>
          </p:nvPicPr>
          <p:blipFill>
            <a:blip r:embed="rId12" cstate="print"/>
            <a:stretch>
              <a:fillRect/>
            </a:stretch>
          </p:blipFill>
          <p:spPr>
            <a:xfrm>
              <a:off x="5257800" y="390144"/>
              <a:ext cx="2685287" cy="2013203"/>
            </a:xfrm>
            <a:prstGeom prst="rect">
              <a:avLst/>
            </a:prstGeom>
          </p:spPr>
        </p:pic>
        <p:pic>
          <p:nvPicPr>
            <p:cNvPr id="10" name="object 10"/>
            <p:cNvPicPr/>
            <p:nvPr/>
          </p:nvPicPr>
          <p:blipFill>
            <a:blip r:embed="rId13" cstate="print"/>
            <a:stretch>
              <a:fillRect/>
            </a:stretch>
          </p:blipFill>
          <p:spPr>
            <a:xfrm>
              <a:off x="5338572" y="416052"/>
              <a:ext cx="2578607" cy="1906523"/>
            </a:xfrm>
            <a:prstGeom prst="rect">
              <a:avLst/>
            </a:prstGeom>
          </p:spPr>
        </p:pic>
      </p:grpSp>
      <p:sp>
        <p:nvSpPr>
          <p:cNvPr id="14" name="object 14"/>
          <p:cNvSpPr txBox="1"/>
          <p:nvPr>
            <p:custDataLst>
              <p:tags r:id="rId4"/>
            </p:custDataLst>
          </p:nvPr>
        </p:nvSpPr>
        <p:spPr>
          <a:xfrm>
            <a:off x="6480159" y="2445920"/>
            <a:ext cx="2222500" cy="863826"/>
          </a:xfrm>
          <a:prstGeom prst="rect">
            <a:avLst/>
          </a:prstGeom>
          <a:solidFill>
            <a:srgbClr val="4F81BC"/>
          </a:solidFill>
        </p:spPr>
        <p:txBody>
          <a:bodyPr vert="horz" wrap="square" lIns="0" tIns="0" rIns="0" bIns="0" rtlCol="0">
            <a:spAutoFit/>
          </a:bodyPr>
          <a:lstStyle/>
          <a:p>
            <a:pPr marL="200660">
              <a:lnSpc>
                <a:spcPts val="3354"/>
              </a:lnSpc>
            </a:pPr>
            <a:r>
              <a:rPr sz="2800" dirty="0">
                <a:solidFill>
                  <a:srgbClr val="FFFFFF"/>
                </a:solidFill>
                <a:latin typeface="Garamond"/>
                <a:cs typeface="Garamond"/>
              </a:rPr>
              <a:t>2.</a:t>
            </a:r>
            <a:r>
              <a:rPr sz="2800" spc="-45" dirty="0">
                <a:solidFill>
                  <a:srgbClr val="FFFFFF"/>
                </a:solidFill>
                <a:latin typeface="Garamond"/>
                <a:cs typeface="Garamond"/>
              </a:rPr>
              <a:t> </a:t>
            </a:r>
            <a:r>
              <a:rPr lang="fr-CA" sz="2800" dirty="0">
                <a:solidFill>
                  <a:srgbClr val="FFFFFF"/>
                </a:solidFill>
                <a:latin typeface="Garamond"/>
                <a:cs typeface="Garamond"/>
              </a:rPr>
              <a:t>Données quotidiennes</a:t>
            </a:r>
            <a:endParaRPr sz="2800" dirty="0">
              <a:latin typeface="Garamond"/>
              <a:cs typeface="Garamond"/>
            </a:endParaRPr>
          </a:p>
        </p:txBody>
      </p:sp>
      <p:grpSp>
        <p:nvGrpSpPr>
          <p:cNvPr id="15" name="object 15" descr="Collection d'images : Main d'une personne avec une écriture au marqueur ; journal, symbole &quot;i&quot;, collection de dossiers, livre, ordinateur portable, deux personnes devant un tableau blanc représentant le mot Data et une personne avec diverses notes illisibles."/>
          <p:cNvGrpSpPr/>
          <p:nvPr>
            <p:custDataLst>
              <p:tags r:id="rId5"/>
            </p:custDataLst>
          </p:nvPr>
        </p:nvGrpSpPr>
        <p:grpSpPr>
          <a:xfrm>
            <a:off x="2289048" y="3026664"/>
            <a:ext cx="5647561" cy="2026919"/>
            <a:chOff x="2289048" y="3026664"/>
            <a:chExt cx="5647561" cy="2026919"/>
          </a:xfrm>
        </p:grpSpPr>
        <p:pic>
          <p:nvPicPr>
            <p:cNvPr id="16" name="object 16"/>
            <p:cNvPicPr/>
            <p:nvPr/>
          </p:nvPicPr>
          <p:blipFill>
            <a:blip r:embed="rId14" cstate="print"/>
            <a:stretch>
              <a:fillRect/>
            </a:stretch>
          </p:blipFill>
          <p:spPr>
            <a:xfrm>
              <a:off x="2289048" y="3026664"/>
              <a:ext cx="4067555" cy="2026919"/>
            </a:xfrm>
            <a:prstGeom prst="rect">
              <a:avLst/>
            </a:prstGeom>
          </p:spPr>
        </p:pic>
        <p:pic>
          <p:nvPicPr>
            <p:cNvPr id="17" name="object 17"/>
            <p:cNvPicPr/>
            <p:nvPr/>
          </p:nvPicPr>
          <p:blipFill>
            <a:blip r:embed="rId15" cstate="print"/>
            <a:stretch>
              <a:fillRect/>
            </a:stretch>
          </p:blipFill>
          <p:spPr>
            <a:xfrm>
              <a:off x="2369820" y="3052572"/>
              <a:ext cx="3960888" cy="1920227"/>
            </a:xfrm>
            <a:prstGeom prst="rect">
              <a:avLst/>
            </a:prstGeom>
          </p:spPr>
        </p:pic>
        <p:sp>
          <p:nvSpPr>
            <p:cNvPr id="19" name="object 19"/>
            <p:cNvSpPr/>
            <p:nvPr/>
          </p:nvSpPr>
          <p:spPr>
            <a:xfrm>
              <a:off x="4918710" y="4243578"/>
              <a:ext cx="2661285" cy="637540"/>
            </a:xfrm>
            <a:custGeom>
              <a:avLst/>
              <a:gdLst/>
              <a:ahLst/>
              <a:cxnLst/>
              <a:rect l="l" t="t" r="r" b="b"/>
              <a:pathLst>
                <a:path w="2661284" h="637539">
                  <a:moveTo>
                    <a:pt x="0" y="0"/>
                  </a:moveTo>
                  <a:lnTo>
                    <a:pt x="2660904" y="0"/>
                  </a:lnTo>
                  <a:lnTo>
                    <a:pt x="2660904" y="637032"/>
                  </a:lnTo>
                  <a:lnTo>
                    <a:pt x="0" y="637032"/>
                  </a:lnTo>
                  <a:lnTo>
                    <a:pt x="0" y="0"/>
                  </a:lnTo>
                  <a:close/>
                </a:path>
              </a:pathLst>
            </a:custGeom>
            <a:ln w="25908">
              <a:solidFill>
                <a:srgbClr val="FFFFFF"/>
              </a:solidFill>
            </a:ln>
          </p:spPr>
          <p:txBody>
            <a:bodyPr wrap="square" lIns="0" tIns="0" rIns="0" bIns="0" rtlCol="0"/>
            <a:lstStyle/>
            <a:p>
              <a:endParaRPr/>
            </a:p>
          </p:txBody>
        </p:sp>
        <p:sp>
          <p:nvSpPr>
            <p:cNvPr id="18" name="object 18"/>
            <p:cNvSpPr/>
            <p:nvPr/>
          </p:nvSpPr>
          <p:spPr>
            <a:xfrm>
              <a:off x="4938140" y="4216145"/>
              <a:ext cx="2998469" cy="637540"/>
            </a:xfrm>
            <a:custGeom>
              <a:avLst/>
              <a:gdLst/>
              <a:ahLst/>
              <a:cxnLst/>
              <a:rect l="l" t="t" r="r" b="b"/>
              <a:pathLst>
                <a:path w="2661284" h="637539">
                  <a:moveTo>
                    <a:pt x="2660904" y="0"/>
                  </a:moveTo>
                  <a:lnTo>
                    <a:pt x="0" y="0"/>
                  </a:lnTo>
                  <a:lnTo>
                    <a:pt x="0" y="637032"/>
                  </a:lnTo>
                  <a:lnTo>
                    <a:pt x="2660904" y="637032"/>
                  </a:lnTo>
                  <a:lnTo>
                    <a:pt x="2660904" y="0"/>
                  </a:lnTo>
                  <a:close/>
                </a:path>
              </a:pathLst>
            </a:custGeom>
            <a:solidFill>
              <a:srgbClr val="4F81BC"/>
            </a:solidFill>
          </p:spPr>
          <p:txBody>
            <a:bodyPr wrap="square" lIns="0" tIns="0" rIns="0" bIns="0" rtlCol="0"/>
            <a:lstStyle/>
            <a:p>
              <a:endParaRPr dirty="0"/>
            </a:p>
          </p:txBody>
        </p:sp>
      </p:grpSp>
      <p:sp>
        <p:nvSpPr>
          <p:cNvPr id="20" name="object 20"/>
          <p:cNvSpPr txBox="1"/>
          <p:nvPr>
            <p:custDataLst>
              <p:tags r:id="rId6"/>
            </p:custDataLst>
          </p:nvPr>
        </p:nvSpPr>
        <p:spPr>
          <a:xfrm>
            <a:off x="4918709" y="4243578"/>
            <a:ext cx="3234691" cy="481542"/>
          </a:xfrm>
          <a:prstGeom prst="rect">
            <a:avLst/>
          </a:prstGeom>
        </p:spPr>
        <p:txBody>
          <a:bodyPr vert="horz" wrap="square" lIns="0" tIns="50165" rIns="0" bIns="0" rtlCol="0">
            <a:spAutoFit/>
          </a:bodyPr>
          <a:lstStyle/>
          <a:p>
            <a:pPr marL="85725">
              <a:lnSpc>
                <a:spcPct val="100000"/>
              </a:lnSpc>
              <a:spcBef>
                <a:spcPts val="395"/>
              </a:spcBef>
            </a:pPr>
            <a:r>
              <a:rPr sz="2800" dirty="0">
                <a:solidFill>
                  <a:srgbClr val="FFFFFF"/>
                </a:solidFill>
                <a:latin typeface="Garamond"/>
                <a:cs typeface="Garamond"/>
              </a:rPr>
              <a:t>3.</a:t>
            </a:r>
            <a:r>
              <a:rPr sz="2800" spc="-90" dirty="0">
                <a:solidFill>
                  <a:srgbClr val="FFFFFF"/>
                </a:solidFill>
                <a:latin typeface="Garamond"/>
                <a:cs typeface="Garamond"/>
              </a:rPr>
              <a:t> </a:t>
            </a:r>
            <a:r>
              <a:rPr lang="fr-CA" sz="2800" dirty="0">
                <a:solidFill>
                  <a:srgbClr val="FFFFFF"/>
                </a:solidFill>
                <a:latin typeface="Garamond"/>
                <a:cs typeface="Garamond"/>
              </a:rPr>
              <a:t>Examens récents</a:t>
            </a:r>
            <a:endParaRPr sz="2800" dirty="0">
              <a:latin typeface="Garamond"/>
              <a:cs typeface="Garamond"/>
            </a:endParaRPr>
          </a:p>
        </p:txBody>
      </p:sp>
      <p:sp>
        <p:nvSpPr>
          <p:cNvPr id="22" name="object 22"/>
          <p:cNvSpPr txBox="1"/>
          <p:nvPr>
            <p:custDataLst>
              <p:tags r:id="rId7"/>
            </p:custDataLst>
          </p:nvPr>
        </p:nvSpPr>
        <p:spPr>
          <a:xfrm>
            <a:off x="165962" y="3848974"/>
            <a:ext cx="2203858" cy="1225977"/>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Garamond"/>
                <a:cs typeface="Garamond"/>
              </a:rPr>
              <a:t>Odgers</a:t>
            </a:r>
            <a:r>
              <a:rPr sz="1800" spc="20" dirty="0">
                <a:latin typeface="Garamond"/>
                <a:cs typeface="Garamond"/>
              </a:rPr>
              <a:t> </a:t>
            </a:r>
            <a:r>
              <a:rPr lang="fr-CA" sz="1800" dirty="0">
                <a:latin typeface="Garamond"/>
                <a:cs typeface="Garamond"/>
              </a:rPr>
              <a:t>et</a:t>
            </a:r>
            <a:r>
              <a:rPr sz="1800" dirty="0">
                <a:latin typeface="Garamond"/>
                <a:cs typeface="Garamond"/>
              </a:rPr>
              <a:t> </a:t>
            </a:r>
            <a:r>
              <a:rPr sz="1800" spc="-10" dirty="0">
                <a:latin typeface="Garamond"/>
                <a:cs typeface="Garamond"/>
              </a:rPr>
              <a:t>Jensen </a:t>
            </a:r>
            <a:r>
              <a:rPr sz="1800" dirty="0">
                <a:latin typeface="Garamond"/>
                <a:cs typeface="Garamond"/>
              </a:rPr>
              <a:t>(2020)</a:t>
            </a:r>
            <a:r>
              <a:rPr sz="1800" spc="5" dirty="0">
                <a:latin typeface="Garamond"/>
                <a:cs typeface="Garamond"/>
              </a:rPr>
              <a:t> </a:t>
            </a:r>
            <a:r>
              <a:rPr lang="fr-CA" sz="1800" spc="5" dirty="0">
                <a:latin typeface="Garamond"/>
                <a:cs typeface="Garamond"/>
              </a:rPr>
              <a:t>– Examen du </a:t>
            </a:r>
            <a:r>
              <a:rPr sz="1800" dirty="0">
                <a:latin typeface="Garamond"/>
                <a:cs typeface="Garamond"/>
              </a:rPr>
              <a:t>JCPP</a:t>
            </a:r>
            <a:endParaRPr lang="fr-CA" sz="1800" dirty="0">
              <a:latin typeface="Garamond"/>
              <a:cs typeface="Garamond"/>
            </a:endParaRPr>
          </a:p>
          <a:p>
            <a:pPr marL="12700" marR="5080">
              <a:lnSpc>
                <a:spcPct val="100000"/>
              </a:lnSpc>
              <a:spcBef>
                <a:spcPts val="100"/>
              </a:spcBef>
            </a:pPr>
            <a:r>
              <a:rPr sz="1400" dirty="0">
                <a:latin typeface="Garamond"/>
                <a:cs typeface="Garamond"/>
              </a:rPr>
              <a:t>George</a:t>
            </a:r>
            <a:r>
              <a:rPr sz="1400" spc="-25" dirty="0">
                <a:latin typeface="Garamond"/>
                <a:cs typeface="Garamond"/>
              </a:rPr>
              <a:t> </a:t>
            </a:r>
            <a:r>
              <a:rPr lang="fr-CA" sz="1400" dirty="0">
                <a:latin typeface="Garamond"/>
                <a:cs typeface="Garamond"/>
              </a:rPr>
              <a:t>et</a:t>
            </a:r>
            <a:r>
              <a:rPr sz="1400" spc="15" dirty="0">
                <a:latin typeface="Garamond"/>
                <a:cs typeface="Garamond"/>
              </a:rPr>
              <a:t> </a:t>
            </a:r>
            <a:r>
              <a:rPr sz="1400" dirty="0">
                <a:latin typeface="Garamond"/>
                <a:cs typeface="Garamond"/>
              </a:rPr>
              <a:t>Odgers</a:t>
            </a:r>
            <a:r>
              <a:rPr sz="1400" spc="-5" dirty="0">
                <a:latin typeface="Garamond"/>
                <a:cs typeface="Garamond"/>
              </a:rPr>
              <a:t> </a:t>
            </a:r>
            <a:r>
              <a:rPr sz="1400" spc="-10" dirty="0">
                <a:latin typeface="Garamond"/>
                <a:cs typeface="Garamond"/>
              </a:rPr>
              <a:t>(2015), Perspectives </a:t>
            </a:r>
            <a:r>
              <a:rPr lang="fr-CA" sz="1400" spc="-10" dirty="0">
                <a:latin typeface="Garamond"/>
                <a:cs typeface="Garamond"/>
              </a:rPr>
              <a:t>on </a:t>
            </a:r>
            <a:r>
              <a:rPr sz="1400" dirty="0" err="1">
                <a:latin typeface="Garamond"/>
                <a:cs typeface="Garamond"/>
              </a:rPr>
              <a:t>Psyc</a:t>
            </a:r>
            <a:r>
              <a:rPr lang="fr-CA" sz="1400" dirty="0" err="1">
                <a:latin typeface="Garamond"/>
                <a:cs typeface="Garamond"/>
              </a:rPr>
              <a:t>hological</a:t>
            </a:r>
            <a:r>
              <a:rPr lang="fr-CA" sz="1400" dirty="0">
                <a:latin typeface="Garamond"/>
                <a:cs typeface="Garamond"/>
              </a:rPr>
              <a:t> Science</a:t>
            </a:r>
            <a:endParaRPr sz="1400" dirty="0">
              <a:latin typeface="Garamond"/>
              <a:cs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Image vectorielle d'une main tenant un téléphone connecté à diverses sources : informations, courrier, liste de contrôle."/>
          <p:cNvPicPr/>
          <p:nvPr>
            <p:custDataLst>
              <p:tags r:id="rId1"/>
            </p:custDataLst>
          </p:nvPr>
        </p:nvPicPr>
        <p:blipFill>
          <a:blip r:embed="rId6" cstate="print"/>
          <a:stretch>
            <a:fillRect/>
          </a:stretch>
        </p:blipFill>
        <p:spPr>
          <a:xfrm>
            <a:off x="4191000" y="410719"/>
            <a:ext cx="4895088" cy="4066031"/>
          </a:xfrm>
          <a:prstGeom prst="rect">
            <a:avLst/>
          </a:prstGeom>
        </p:spPr>
      </p:pic>
      <p:grpSp>
        <p:nvGrpSpPr>
          <p:cNvPr id="4" name="object 4" descr="[traduction] Coupure d'article. nature comportement humain. Articles. L'association entre le bien-être des adolescents et l'utilisation des technologies numériques"/>
          <p:cNvGrpSpPr/>
          <p:nvPr>
            <p:custDataLst>
              <p:tags r:id="rId2"/>
            </p:custDataLst>
          </p:nvPr>
        </p:nvGrpSpPr>
        <p:grpSpPr>
          <a:xfrm>
            <a:off x="0" y="438150"/>
            <a:ext cx="9031605" cy="3165475"/>
            <a:chOff x="112776" y="423672"/>
            <a:chExt cx="9031605" cy="3165475"/>
          </a:xfrm>
        </p:grpSpPr>
        <p:sp>
          <p:nvSpPr>
            <p:cNvPr id="5" name="object 5"/>
            <p:cNvSpPr/>
            <p:nvPr/>
          </p:nvSpPr>
          <p:spPr>
            <a:xfrm>
              <a:off x="3800855" y="423672"/>
              <a:ext cx="5343525" cy="1016635"/>
            </a:xfrm>
            <a:custGeom>
              <a:avLst/>
              <a:gdLst/>
              <a:ahLst/>
              <a:cxnLst/>
              <a:rect l="l" t="t" r="r" b="b"/>
              <a:pathLst>
                <a:path w="5343525" h="1016635">
                  <a:moveTo>
                    <a:pt x="5343144" y="0"/>
                  </a:moveTo>
                  <a:lnTo>
                    <a:pt x="0" y="0"/>
                  </a:lnTo>
                  <a:lnTo>
                    <a:pt x="0" y="1016508"/>
                  </a:lnTo>
                  <a:lnTo>
                    <a:pt x="5343144" y="1016508"/>
                  </a:lnTo>
                  <a:lnTo>
                    <a:pt x="5343144" y="0"/>
                  </a:lnTo>
                  <a:close/>
                </a:path>
              </a:pathLst>
            </a:custGeom>
            <a:solidFill>
              <a:srgbClr val="FFFFFF"/>
            </a:solidFill>
          </p:spPr>
          <p:txBody>
            <a:bodyPr wrap="square" lIns="0" tIns="0" rIns="0" bIns="0" rtlCol="0"/>
            <a:lstStyle/>
            <a:p>
              <a:endParaRPr/>
            </a:p>
          </p:txBody>
        </p:sp>
        <p:pic>
          <p:nvPicPr>
            <p:cNvPr id="6" name="object 6"/>
            <p:cNvPicPr/>
            <p:nvPr/>
          </p:nvPicPr>
          <p:blipFill>
            <a:blip r:embed="rId7" cstate="print"/>
            <a:stretch>
              <a:fillRect/>
            </a:stretch>
          </p:blipFill>
          <p:spPr>
            <a:xfrm>
              <a:off x="112776" y="912876"/>
              <a:ext cx="4495799" cy="2676143"/>
            </a:xfrm>
            <a:prstGeom prst="rect">
              <a:avLst/>
            </a:prstGeom>
          </p:spPr>
        </p:pic>
      </p:grpSp>
      <p:sp>
        <p:nvSpPr>
          <p:cNvPr id="3" name="object 3"/>
          <p:cNvSpPr txBox="1"/>
          <p:nvPr>
            <p:custDataLst>
              <p:tags r:id="rId3"/>
            </p:custDataLst>
          </p:nvPr>
        </p:nvSpPr>
        <p:spPr>
          <a:xfrm>
            <a:off x="533400" y="4038779"/>
            <a:ext cx="8342274" cy="874598"/>
          </a:xfrm>
          <a:prstGeom prst="rect">
            <a:avLst/>
          </a:prstGeom>
        </p:spPr>
        <p:txBody>
          <a:bodyPr vert="horz" wrap="square" lIns="0" tIns="12700" rIns="0" bIns="0" rtlCol="0">
            <a:spAutoFit/>
          </a:bodyPr>
          <a:lstStyle/>
          <a:p>
            <a:pPr marL="170815" marR="5080" indent="-158750">
              <a:lnSpc>
                <a:spcPct val="100000"/>
              </a:lnSpc>
              <a:spcBef>
                <a:spcPts val="100"/>
              </a:spcBef>
              <a:tabLst>
                <a:tab pos="4223385" algn="l"/>
              </a:tabLst>
            </a:pPr>
            <a:r>
              <a:rPr sz="2800" b="1" dirty="0">
                <a:solidFill>
                  <a:srgbClr val="1F487C"/>
                </a:solidFill>
                <a:latin typeface="Garamond"/>
                <a:cs typeface="Garamond"/>
              </a:rPr>
              <a:t>355</a:t>
            </a:r>
            <a:r>
              <a:rPr lang="fr-CA" sz="2800" b="1" dirty="0">
                <a:solidFill>
                  <a:srgbClr val="1F487C"/>
                </a:solidFill>
                <a:latin typeface="Garamond"/>
                <a:cs typeface="Garamond"/>
              </a:rPr>
              <a:t> </a:t>
            </a:r>
            <a:r>
              <a:rPr sz="2800" b="1" dirty="0">
                <a:solidFill>
                  <a:srgbClr val="1F487C"/>
                </a:solidFill>
                <a:latin typeface="Garamond"/>
                <a:cs typeface="Garamond"/>
              </a:rPr>
              <a:t>358</a:t>
            </a:r>
            <a:r>
              <a:rPr sz="2800" b="1" spc="10" dirty="0">
                <a:solidFill>
                  <a:srgbClr val="1F487C"/>
                </a:solidFill>
                <a:latin typeface="Garamond"/>
                <a:cs typeface="Garamond"/>
              </a:rPr>
              <a:t> </a:t>
            </a:r>
            <a:r>
              <a:rPr lang="fr-CA" sz="2800" b="1" dirty="0">
                <a:solidFill>
                  <a:srgbClr val="1F487C"/>
                </a:solidFill>
                <a:latin typeface="Garamond"/>
                <a:cs typeface="Garamond"/>
              </a:rPr>
              <a:t>jeunes sondés et</a:t>
            </a:r>
            <a:r>
              <a:rPr sz="2800" b="1" spc="-15" dirty="0">
                <a:solidFill>
                  <a:srgbClr val="1F487C"/>
                </a:solidFill>
                <a:latin typeface="Garamond"/>
                <a:cs typeface="Garamond"/>
              </a:rPr>
              <a:t> </a:t>
            </a:r>
            <a:r>
              <a:rPr sz="2800" b="1" dirty="0">
                <a:solidFill>
                  <a:srgbClr val="1F487C"/>
                </a:solidFill>
                <a:latin typeface="Garamond"/>
                <a:cs typeface="Garamond"/>
              </a:rPr>
              <a:t>3</a:t>
            </a:r>
            <a:r>
              <a:rPr lang="fr-CA" sz="2800" b="1" dirty="0">
                <a:solidFill>
                  <a:srgbClr val="1F487C"/>
                </a:solidFill>
                <a:latin typeface="Garamond"/>
                <a:cs typeface="Garamond"/>
              </a:rPr>
              <a:t> 221 225 </a:t>
            </a:r>
            <a:r>
              <a:rPr sz="2800" b="1" dirty="0">
                <a:solidFill>
                  <a:srgbClr val="1F487C"/>
                </a:solidFill>
                <a:latin typeface="Garamond"/>
                <a:cs typeface="Garamond"/>
              </a:rPr>
              <a:t>472</a:t>
            </a:r>
            <a:r>
              <a:rPr lang="fr-CA" sz="2800" b="1" spc="45" dirty="0">
                <a:solidFill>
                  <a:srgbClr val="1F487C"/>
                </a:solidFill>
                <a:latin typeface="Garamond"/>
                <a:cs typeface="Garamond"/>
              </a:rPr>
              <a:t> </a:t>
            </a:r>
            <a:r>
              <a:rPr sz="2800" b="1" spc="-10" dirty="0">
                <a:solidFill>
                  <a:srgbClr val="1F487C"/>
                </a:solidFill>
                <a:latin typeface="Garamond"/>
                <a:cs typeface="Garamond"/>
              </a:rPr>
              <a:t>analyses; </a:t>
            </a:r>
            <a:r>
              <a:rPr lang="fr-CA" sz="2800" b="1" dirty="0">
                <a:solidFill>
                  <a:srgbClr val="1F487C"/>
                </a:solidFill>
                <a:latin typeface="Garamond"/>
                <a:cs typeface="Garamond"/>
              </a:rPr>
              <a:t>petites</a:t>
            </a:r>
            <a:r>
              <a:rPr sz="2800" b="1" spc="-20" dirty="0">
                <a:solidFill>
                  <a:srgbClr val="1F487C"/>
                </a:solidFill>
                <a:latin typeface="Garamond"/>
                <a:cs typeface="Garamond"/>
              </a:rPr>
              <a:t> </a:t>
            </a:r>
            <a:r>
              <a:rPr sz="2800" b="1" dirty="0">
                <a:solidFill>
                  <a:srgbClr val="1F487C"/>
                </a:solidFill>
                <a:latin typeface="Garamond"/>
                <a:cs typeface="Garamond"/>
              </a:rPr>
              <a:t>associations &lt;</a:t>
            </a:r>
            <a:r>
              <a:rPr lang="fr-CA" sz="2800" b="1" dirty="0">
                <a:solidFill>
                  <a:srgbClr val="1F487C"/>
                </a:solidFill>
                <a:latin typeface="Garamond"/>
                <a:cs typeface="Garamond"/>
              </a:rPr>
              <a:t> </a:t>
            </a:r>
            <a:r>
              <a:rPr sz="2800" b="1" dirty="0">
                <a:solidFill>
                  <a:srgbClr val="1F487C"/>
                </a:solidFill>
                <a:latin typeface="Garamond"/>
                <a:cs typeface="Garamond"/>
              </a:rPr>
              <a:t>1</a:t>
            </a:r>
            <a:r>
              <a:rPr lang="fr-CA" sz="2800" b="1" dirty="0">
                <a:solidFill>
                  <a:srgbClr val="1F487C"/>
                </a:solidFill>
                <a:latin typeface="Garamond"/>
                <a:cs typeface="Garamond"/>
              </a:rPr>
              <a:t> </a:t>
            </a:r>
            <a:r>
              <a:rPr sz="2800" b="1" dirty="0">
                <a:solidFill>
                  <a:srgbClr val="1F487C"/>
                </a:solidFill>
                <a:latin typeface="Garamond"/>
                <a:cs typeface="Garamond"/>
              </a:rPr>
              <a:t>%</a:t>
            </a:r>
            <a:r>
              <a:rPr sz="2800" b="1" spc="-30" dirty="0">
                <a:solidFill>
                  <a:srgbClr val="1F487C"/>
                </a:solidFill>
                <a:latin typeface="Garamond"/>
                <a:cs typeface="Garamond"/>
              </a:rPr>
              <a:t> </a:t>
            </a:r>
            <a:r>
              <a:rPr lang="fr-CA" sz="2800" b="1" spc="-25" dirty="0">
                <a:solidFill>
                  <a:srgbClr val="1F487C"/>
                </a:solidFill>
                <a:latin typeface="Garamond"/>
                <a:cs typeface="Garamond"/>
              </a:rPr>
              <a:t>de </a:t>
            </a:r>
            <a:r>
              <a:rPr sz="2800" b="1" dirty="0">
                <a:solidFill>
                  <a:srgbClr val="1F487C"/>
                </a:solidFill>
                <a:latin typeface="Garamond"/>
                <a:cs typeface="Garamond"/>
              </a:rPr>
              <a:t>variation</a:t>
            </a:r>
            <a:r>
              <a:rPr sz="2800" b="1" spc="-30" dirty="0">
                <a:solidFill>
                  <a:srgbClr val="1F487C"/>
                </a:solidFill>
                <a:latin typeface="Garamond"/>
                <a:cs typeface="Garamond"/>
              </a:rPr>
              <a:t> </a:t>
            </a:r>
            <a:r>
              <a:rPr sz="2800" dirty="0">
                <a:solidFill>
                  <a:srgbClr val="1F487C"/>
                </a:solidFill>
                <a:latin typeface="Garamond"/>
                <a:cs typeface="Garamond"/>
              </a:rPr>
              <a:t>(</a:t>
            </a:r>
            <a:r>
              <a:rPr lang="fr-CA" sz="2800" dirty="0">
                <a:solidFill>
                  <a:srgbClr val="1F487C"/>
                </a:solidFill>
                <a:latin typeface="Garamond"/>
                <a:cs typeface="Garamond"/>
              </a:rPr>
              <a:t>tout au plus </a:t>
            </a:r>
            <a:r>
              <a:rPr sz="2800" dirty="0">
                <a:solidFill>
                  <a:srgbClr val="1F487C"/>
                </a:solidFill>
                <a:latin typeface="Garamond"/>
                <a:cs typeface="Garamond"/>
              </a:rPr>
              <a:t>0</a:t>
            </a:r>
            <a:r>
              <a:rPr lang="fr-CA" sz="2800" dirty="0">
                <a:solidFill>
                  <a:srgbClr val="1F487C"/>
                </a:solidFill>
                <a:latin typeface="Garamond"/>
                <a:cs typeface="Garamond"/>
              </a:rPr>
              <a:t>,</a:t>
            </a:r>
            <a:r>
              <a:rPr sz="2800" dirty="0">
                <a:solidFill>
                  <a:srgbClr val="1F487C"/>
                </a:solidFill>
                <a:latin typeface="Garamond"/>
                <a:cs typeface="Garamond"/>
              </a:rPr>
              <a:t>4</a:t>
            </a:r>
            <a:r>
              <a:rPr lang="fr-CA" sz="2800" dirty="0">
                <a:solidFill>
                  <a:srgbClr val="1F487C"/>
                </a:solidFill>
                <a:latin typeface="Garamond"/>
                <a:cs typeface="Garamond"/>
              </a:rPr>
              <a:t> </a:t>
            </a:r>
            <a:r>
              <a:rPr sz="2800" dirty="0">
                <a:solidFill>
                  <a:srgbClr val="1F487C"/>
                </a:solidFill>
                <a:latin typeface="Garamond"/>
                <a:cs typeface="Garamond"/>
              </a:rPr>
              <a:t>%</a:t>
            </a:r>
            <a:r>
              <a:rPr sz="2800" spc="-10" dirty="0">
                <a:solidFill>
                  <a:srgbClr val="1F487C"/>
                </a:solidFill>
                <a:latin typeface="Garamond"/>
                <a:cs typeface="Garamond"/>
              </a:rPr>
              <a:t>)</a:t>
            </a:r>
            <a:endParaRPr sz="2800" dirty="0">
              <a:latin typeface="Garamond"/>
              <a:cs typeface="Garamond"/>
            </a:endParaRPr>
          </a:p>
        </p:txBody>
      </p:sp>
      <p:sp>
        <p:nvSpPr>
          <p:cNvPr id="7" name="object 7"/>
          <p:cNvSpPr txBox="1">
            <a:spLocks noGrp="1"/>
          </p:cNvSpPr>
          <p:nvPr>
            <p:ph type="title"/>
            <p:custDataLst>
              <p:tags r:id="rId4"/>
            </p:custDataLst>
          </p:nvPr>
        </p:nvSpPr>
        <p:spPr>
          <a:xfrm>
            <a:off x="273259" y="92180"/>
            <a:ext cx="8316092" cy="785956"/>
          </a:xfrm>
          <a:prstGeom prst="rect">
            <a:avLst/>
          </a:prstGeom>
          <a:solidFill>
            <a:schemeClr val="bg1"/>
          </a:solidFill>
        </p:spPr>
        <p:txBody>
          <a:bodyPr vert="horz" wrap="square" lIns="0" tIns="229715" rIns="0" bIns="0" rtlCol="0">
            <a:spAutoFit/>
          </a:bodyPr>
          <a:lstStyle/>
          <a:p>
            <a:pPr marL="106680">
              <a:lnSpc>
                <a:spcPct val="100000"/>
              </a:lnSpc>
              <a:spcBef>
                <a:spcPts val="100"/>
              </a:spcBef>
            </a:pPr>
            <a:r>
              <a:rPr sz="3600" dirty="0">
                <a:solidFill>
                  <a:srgbClr val="1F487C"/>
                </a:solidFill>
                <a:latin typeface="Garamond"/>
                <a:cs typeface="Garamond"/>
              </a:rPr>
              <a:t>1.</a:t>
            </a:r>
            <a:r>
              <a:rPr lang="en-CA" sz="3600" dirty="0">
                <a:solidFill>
                  <a:srgbClr val="1F487C"/>
                </a:solidFill>
                <a:latin typeface="Garamond"/>
                <a:cs typeface="Garamond"/>
              </a:rPr>
              <a:t> </a:t>
            </a:r>
            <a:r>
              <a:rPr lang="fr-CA" sz="3600" dirty="0">
                <a:solidFill>
                  <a:srgbClr val="1F487C"/>
                </a:solidFill>
                <a:latin typeface="Garamond"/>
                <a:cs typeface="Garamond"/>
              </a:rPr>
              <a:t>Grandes enquêtes et science ouverte</a:t>
            </a:r>
            <a:endParaRPr sz="3600" dirty="0">
              <a:latin typeface="Garamond"/>
              <a:cs typeface="Garamond"/>
            </a:endParaRPr>
          </a:p>
        </p:txBody>
      </p:sp>
      <p:sp>
        <p:nvSpPr>
          <p:cNvPr id="9" name="TextBox 8">
            <a:extLst>
              <a:ext uri="{FF2B5EF4-FFF2-40B4-BE49-F238E27FC236}">
                <a16:creationId xmlns:a16="http://schemas.microsoft.com/office/drawing/2014/main" id="{A7BA4981-80CF-9E4A-0E02-041879DE75DC}"/>
              </a:ext>
            </a:extLst>
          </p:cNvPr>
          <p:cNvSpPr txBox="1"/>
          <p:nvPr/>
        </p:nvSpPr>
        <p:spPr>
          <a:xfrm>
            <a:off x="273258" y="3652715"/>
            <a:ext cx="3841541" cy="261610"/>
          </a:xfrm>
          <a:prstGeom prst="rect">
            <a:avLst/>
          </a:prstGeom>
          <a:noFill/>
        </p:spPr>
        <p:txBody>
          <a:bodyPr wrap="square">
            <a:spAutoFit/>
          </a:bodyPr>
          <a:lstStyle/>
          <a:p>
            <a:pPr algn="ctr"/>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370366" y="269205"/>
            <a:ext cx="8308812" cy="397545"/>
          </a:xfrm>
          <a:prstGeom prst="rect">
            <a:avLst/>
          </a:prstGeom>
        </p:spPr>
        <p:txBody>
          <a:bodyPr vert="horz" wrap="square" lIns="0" tIns="12700" rIns="0" bIns="0" rtlCol="0">
            <a:spAutoFit/>
          </a:bodyPr>
          <a:lstStyle/>
          <a:p>
            <a:pPr marL="12700">
              <a:lnSpc>
                <a:spcPct val="100000"/>
              </a:lnSpc>
              <a:spcBef>
                <a:spcPts val="100"/>
              </a:spcBef>
              <a:tabLst>
                <a:tab pos="4954905" algn="l"/>
              </a:tabLst>
            </a:pPr>
            <a:r>
              <a:rPr lang="fr-CA" sz="2500" dirty="0">
                <a:solidFill>
                  <a:srgbClr val="000000"/>
                </a:solidFill>
                <a:latin typeface="Garamond"/>
                <a:cs typeface="Garamond"/>
              </a:rPr>
              <a:t>Notre récente réanalyse en matière de </a:t>
            </a:r>
            <a:r>
              <a:rPr lang="fr-CA" sz="2500" spc="-25" dirty="0">
                <a:solidFill>
                  <a:srgbClr val="000000"/>
                </a:solidFill>
                <a:latin typeface="Garamond"/>
                <a:cs typeface="Garamond"/>
              </a:rPr>
              <a:t>surveillance de l’avenir</a:t>
            </a:r>
            <a:endParaRPr sz="2500" dirty="0">
              <a:latin typeface="Garamond"/>
              <a:cs typeface="Garamond"/>
            </a:endParaRPr>
          </a:p>
        </p:txBody>
      </p:sp>
      <p:pic>
        <p:nvPicPr>
          <p:cNvPr id="4" name="object 4" descr="Elsevier. Journal of Adolescent Health www.jahonline.org Original article Social Media Use and Depressive Symptoms Among United States Adolescents. Noah Kreksi, M.P.H., Jonathan Platt, P.H.D., Caroline Rutherford, Mark Olfson M.D., M.P.H., Candice Odgers, Ph.D., John Schulenber, Ph,D, and Katherine M. Keyes, Ph.D."/>
          <p:cNvPicPr/>
          <p:nvPr>
            <p:custDataLst>
              <p:tags r:id="rId2"/>
            </p:custDataLst>
          </p:nvPr>
        </p:nvPicPr>
        <p:blipFill>
          <a:blip r:embed="rId7" cstate="print"/>
          <a:stretch>
            <a:fillRect/>
          </a:stretch>
        </p:blipFill>
        <p:spPr>
          <a:xfrm>
            <a:off x="309937" y="742950"/>
            <a:ext cx="5268272" cy="1844456"/>
          </a:xfrm>
          <a:prstGeom prst="rect">
            <a:avLst/>
          </a:prstGeom>
        </p:spPr>
      </p:pic>
      <p:sp>
        <p:nvSpPr>
          <p:cNvPr id="5" name="object 5"/>
          <p:cNvSpPr txBox="1"/>
          <p:nvPr>
            <p:custDataLst>
              <p:tags r:id="rId3"/>
            </p:custDataLst>
          </p:nvPr>
        </p:nvSpPr>
        <p:spPr>
          <a:xfrm>
            <a:off x="266065" y="2901881"/>
            <a:ext cx="5982335" cy="2108269"/>
          </a:xfrm>
          <a:prstGeom prst="rect">
            <a:avLst/>
          </a:prstGeom>
          <a:solidFill>
            <a:srgbClr val="FFF6E4"/>
          </a:solidFill>
        </p:spPr>
        <p:txBody>
          <a:bodyPr vert="horz" wrap="square" lIns="0" tIns="0" rIns="0" bIns="0" rtlCol="0">
            <a:spAutoFit/>
          </a:bodyPr>
          <a:lstStyle/>
          <a:p>
            <a:pPr marL="434340" indent="-343535">
              <a:lnSpc>
                <a:spcPts val="2625"/>
              </a:lnSpc>
              <a:buFont typeface="Arial"/>
              <a:buChar char="•"/>
              <a:tabLst>
                <a:tab pos="434340" algn="l"/>
                <a:tab pos="434975" algn="l"/>
              </a:tabLst>
            </a:pPr>
            <a:r>
              <a:rPr lang="fr-CA" sz="2200" dirty="0">
                <a:solidFill>
                  <a:srgbClr val="1F487C"/>
                </a:solidFill>
                <a:latin typeface="Garamond"/>
                <a:cs typeface="Garamond"/>
              </a:rPr>
              <a:t>L’association ne diffère pas selon la propension à la dépression; </a:t>
            </a:r>
            <a:r>
              <a:rPr lang="fr-CA" sz="2200" i="1" dirty="0">
                <a:solidFill>
                  <a:srgbClr val="1F487C"/>
                </a:solidFill>
                <a:latin typeface="Garamond"/>
                <a:cs typeface="Garamond"/>
              </a:rPr>
              <a:t>elle est uniquement présente chez les filles qui représentent un risque faible</a:t>
            </a:r>
            <a:endParaRPr sz="2200" i="1" dirty="0">
              <a:latin typeface="Garamond"/>
              <a:cs typeface="Garamond"/>
            </a:endParaRPr>
          </a:p>
          <a:p>
            <a:pPr marL="434340" marR="133985" indent="-342900">
              <a:lnSpc>
                <a:spcPct val="100000"/>
              </a:lnSpc>
              <a:buFont typeface="Arial"/>
              <a:buChar char="•"/>
              <a:tabLst>
                <a:tab pos="434340" algn="l"/>
                <a:tab pos="434975" algn="l"/>
              </a:tabLst>
            </a:pPr>
            <a:r>
              <a:rPr lang="fr-CA" sz="2400" dirty="0">
                <a:solidFill>
                  <a:srgbClr val="1F487C"/>
                </a:solidFill>
                <a:latin typeface="Garamond"/>
                <a:cs typeface="Garamond"/>
              </a:rPr>
              <a:t>Entre 2009 et 2017, la corrélation entre les médias sociaux et les symptômes de dépression est devenue </a:t>
            </a:r>
            <a:r>
              <a:rPr lang="fr-CA" sz="2400" i="1" dirty="0">
                <a:solidFill>
                  <a:srgbClr val="1F487C"/>
                </a:solidFill>
                <a:latin typeface="Garamond"/>
                <a:cs typeface="Garamond"/>
              </a:rPr>
              <a:t>non significative</a:t>
            </a:r>
            <a:endParaRPr sz="2400" i="1" dirty="0">
              <a:highlight>
                <a:srgbClr val="FF0000"/>
              </a:highlight>
              <a:latin typeface="Garamond"/>
              <a:cs typeface="Garamond"/>
            </a:endParaRPr>
          </a:p>
        </p:txBody>
      </p:sp>
      <p:sp>
        <p:nvSpPr>
          <p:cNvPr id="6" name="object 6"/>
          <p:cNvSpPr txBox="1"/>
          <p:nvPr>
            <p:custDataLst>
              <p:tags r:id="rId4"/>
            </p:custDataLst>
          </p:nvPr>
        </p:nvSpPr>
        <p:spPr>
          <a:xfrm>
            <a:off x="6248400" y="819150"/>
            <a:ext cx="2895600" cy="3398366"/>
          </a:xfrm>
          <a:prstGeom prst="rect">
            <a:avLst/>
          </a:prstGeom>
        </p:spPr>
        <p:txBody>
          <a:bodyPr vert="horz" wrap="square" lIns="0" tIns="12700" rIns="0" bIns="0" rtlCol="0">
            <a:spAutoFit/>
          </a:bodyPr>
          <a:lstStyle/>
          <a:p>
            <a:pPr marL="12065" marR="5080" indent="1905" algn="ctr">
              <a:lnSpc>
                <a:spcPct val="100000"/>
              </a:lnSpc>
              <a:spcBef>
                <a:spcPts val="100"/>
              </a:spcBef>
            </a:pPr>
            <a:r>
              <a:rPr lang="fr-CA" sz="2200" b="1" dirty="0">
                <a:solidFill>
                  <a:srgbClr val="4F81BC"/>
                </a:solidFill>
                <a:latin typeface="Garamond" panose="02020404030301010803" pitchFamily="18" charset="0"/>
                <a:cs typeface="Garamond"/>
              </a:rPr>
              <a:t>« </a:t>
            </a:r>
            <a:r>
              <a:rPr sz="2200" b="1" dirty="0">
                <a:solidFill>
                  <a:srgbClr val="4F81BC"/>
                </a:solidFill>
                <a:latin typeface="Garamond" panose="02020404030301010803" pitchFamily="18" charset="0"/>
                <a:cs typeface="Garamond"/>
              </a:rPr>
              <a:t>…</a:t>
            </a:r>
            <a:r>
              <a:rPr lang="fr-CA" sz="2200" b="1" dirty="0">
                <a:solidFill>
                  <a:srgbClr val="4F81BC"/>
                </a:solidFill>
                <a:latin typeface="Garamond" panose="02020404030301010803" pitchFamily="18" charset="0"/>
                <a:cs typeface="Garamond"/>
              </a:rPr>
              <a:t> contrairement à l’idée reçue, l’utilisation quotidienne des médias sociaux n’est pas un facteur de risque important ou constant en ce qui concerne les symptômes de dépression </a:t>
            </a:r>
            <a:r>
              <a:rPr lang="fr-CA" sz="2200" b="1" i="0" dirty="0">
                <a:solidFill>
                  <a:srgbClr val="4F81BC"/>
                </a:solidFill>
                <a:effectLst/>
                <a:latin typeface="Garamond" panose="02020404030301010803" pitchFamily="18" charset="0"/>
              </a:rPr>
              <a:t>[traduction libre]</a:t>
            </a:r>
            <a:r>
              <a:rPr lang="en-CA" sz="2200" b="1" spc="-10" dirty="0">
                <a:solidFill>
                  <a:srgbClr val="4F81BC"/>
                </a:solidFill>
                <a:latin typeface="Garamond" panose="02020404030301010803" pitchFamily="18" charset="0"/>
                <a:cs typeface="Garamond"/>
              </a:rPr>
              <a:t>. »</a:t>
            </a:r>
            <a:endParaRPr lang="en-CA" sz="2200" b="1" dirty="0">
              <a:solidFill>
                <a:srgbClr val="4F81BC"/>
              </a:solidFill>
              <a:latin typeface="Garamond" panose="02020404030301010803" pitchFamily="18" charset="0"/>
              <a:cs typeface="Garamond"/>
            </a:endParaRPr>
          </a:p>
        </p:txBody>
      </p:sp>
      <p:pic>
        <p:nvPicPr>
          <p:cNvPr id="3" name="object 3" descr="Surveiller l'avenir : une étude continue de la jeunesse américaine"/>
          <p:cNvPicPr/>
          <p:nvPr>
            <p:custDataLst>
              <p:tags r:id="rId5"/>
            </p:custDataLst>
          </p:nvPr>
        </p:nvPicPr>
        <p:blipFill>
          <a:blip r:embed="rId8" cstate="print"/>
          <a:stretch>
            <a:fillRect/>
          </a:stretch>
        </p:blipFill>
        <p:spPr>
          <a:xfrm>
            <a:off x="7801355" y="4407408"/>
            <a:ext cx="877823" cy="539496"/>
          </a:xfrm>
          <a:prstGeom prst="rect">
            <a:avLst/>
          </a:prstGeom>
        </p:spPr>
      </p:pic>
      <p:sp>
        <p:nvSpPr>
          <p:cNvPr id="8" name="TextBox 7">
            <a:extLst>
              <a:ext uri="{FF2B5EF4-FFF2-40B4-BE49-F238E27FC236}">
                <a16:creationId xmlns:a16="http://schemas.microsoft.com/office/drawing/2014/main" id="{BD86320A-FCC4-5584-3910-7F266818DC51}"/>
              </a:ext>
            </a:extLst>
          </p:cNvPr>
          <p:cNvSpPr txBox="1"/>
          <p:nvPr/>
        </p:nvSpPr>
        <p:spPr>
          <a:xfrm>
            <a:off x="309936" y="2640271"/>
            <a:ext cx="3377597" cy="261610"/>
          </a:xfrm>
          <a:prstGeom prst="rect">
            <a:avLst/>
          </a:prstGeom>
          <a:noFill/>
        </p:spPr>
        <p:txBody>
          <a:bodyPr wrap="square">
            <a:spAutoFit/>
          </a:bodyPr>
          <a:lstStyle/>
          <a:p>
            <a:pPr algn="l"/>
            <a:r>
              <a:rPr lang="fr-CA" sz="1100" i="1" dirty="0">
                <a:solidFill>
                  <a:srgbClr val="222222"/>
                </a:solidFill>
                <a:effectLst/>
                <a:latin typeface="Arial" panose="020B0604020202020204" pitchFamily="34" charset="0"/>
                <a:cs typeface="Arial" panose="020B0604020202020204" pitchFamily="34" charset="0"/>
              </a:rPr>
              <a:t>*Disponible en anglais seulement</a:t>
            </a:r>
            <a:endParaRPr lang="fr-CA" sz="1100" i="1" dirty="0">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5353</TotalTime>
  <Words>1303</Words>
  <Application>Microsoft Office PowerPoint</Application>
  <PresentationFormat>On-screen Show (16:9)</PresentationFormat>
  <Paragraphs>166</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Garamond</vt:lpstr>
      <vt:lpstr>Segoe UI</vt:lpstr>
      <vt:lpstr>Segoe UI Symbol</vt:lpstr>
      <vt:lpstr>Times New Roman</vt:lpstr>
      <vt:lpstr>Office Theme</vt:lpstr>
      <vt:lpstr>L’utilisation des médias sociaux chez les jeunes</vt:lpstr>
      <vt:lpstr>Aperçu</vt:lpstr>
      <vt:lpstr>Les préoccupations relatives à la santé mentale des jeunes et aux technologies numériques étaient importantes avant l’apparition de la COVID, mais elles sont en grande partie motivées par la peur et non par des faits. </vt:lpstr>
      <vt:lpstr>PowerPoint Presentation</vt:lpstr>
      <vt:lpstr>Notre réaction = la peur</vt:lpstr>
      <vt:lpstr>P E U R </vt:lpstr>
      <vt:lpstr>F A I T S</vt:lpstr>
      <vt:lpstr>1. Grandes enquêtes et science ouverte</vt:lpstr>
      <vt:lpstr>Notre récente réanalyse en matière de surveillance de l’avenir</vt:lpstr>
      <vt:lpstr>La population vs la personne</vt:lpstr>
      <vt:lpstr>2. Données quotidiennes au moyen d’appareils mobiles</vt:lpstr>
      <vt:lpstr>2. Données quotidiennes au moyen d’appareils mobiles</vt:lpstr>
      <vt:lpstr>2. Données quotidiennes au moyen d’appareils mobiles</vt:lpstr>
      <vt:lpstr>Seul lien : les adolescent·es plus connecté·es par textos rapportent un bien-être supérieur; résultats similaires au quotidien</vt:lpstr>
      <vt:lpstr>Seul lien : les adolescent·es plus connecté·es par textos rapportent un bien-être supérieur; résultats similaires au quotidien</vt:lpstr>
      <vt:lpstr>PowerPoint Presentation</vt:lpstr>
      <vt:lpstr>Nouvelles données longitudinales (du Canada)…</vt:lpstr>
      <vt:lpstr>Nouvelles données longitudinales (du Canada)…</vt:lpstr>
      <vt:lpstr>Les symptômes dépressifs permettent de prédire l’utilisation ultérieure des médias sociaux (filles uniquement), mais pas l’inverse</vt:lpstr>
      <vt:lpstr>3. Examens récents</vt:lpstr>
      <vt:lpstr>Critiquer les téléphones intelligents, mais la question n’est pas là…</vt:lpstr>
      <vt:lpstr>La peur que les médias sociaux créent une dépendance est élevée, y compris chez les jeunes.</vt:lpstr>
      <vt:lpstr>PowerPoint Presentation</vt:lpstr>
      <vt:lpstr>Nouveau clivage numérique</vt:lpstr>
      <vt:lpstr>La quasi-totalité des jeunes Américains a désormais accès à un téléphone portable</vt:lpstr>
      <vt:lpstr>PowerPoint Presentation</vt:lpstr>
      <vt:lpstr>Les jeunes vont en ligne pour chercher des renseignements et du soutien en cas de problèmes de santé mentale, mais il existe peu de solutions fiables ou axées sur les jeunes</vt:lpstr>
      <vt:lpstr>Les jeunes cherchent de l’aide et du soutien en ligne</vt:lpstr>
      <vt:lpstr>Ressources supplémentaires</vt:lpstr>
      <vt:lpstr>Contact et équipe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now?   Almost overnight adolescents have been pushed online to meet all of their educational and social needs.   Concerns about screen time, social media, and teens’ mental health were high before COVID-19 hit—smart, equitable, and adolescent centered solutions are needed more than ever.</dc:title>
  <dc:creator>Candice Odgers</dc:creator>
  <cp:lastModifiedBy>Nadia Nesrallah</cp:lastModifiedBy>
  <cp:revision>61</cp:revision>
  <dcterms:created xsi:type="dcterms:W3CDTF">2023-01-17T21:27:27Z</dcterms:created>
  <dcterms:modified xsi:type="dcterms:W3CDTF">2023-02-02T14:40:11Z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2023-01-13T00:00:00Z</vt:filetime>
  </property>
  <property fmtid="{D5CDD505-2E9C-101B-9397-08002B2CF9AE}" pid="3" name="Creator">
    <vt:lpwstr>Acrobat PDFMaker 17 for PowerPoint</vt:lpwstr>
  </property>
  <property fmtid="{D5CDD505-2E9C-101B-9397-08002B2CF9AE}" pid="4" name="LastSaved">
    <vt:filetime>2023-01-17T00:00:00Z</vt:filetime>
  </property>
  <property fmtid="{D5CDD505-2E9C-101B-9397-08002B2CF9AE}" pid="5" name="Producer">
    <vt:lpwstr>Adobe PDF Library 17.11.238</vt:lpwstr>
  </property>
  <property fmtid="{D5CDD505-2E9C-101B-9397-08002B2CF9AE}" pid="6" name="_AdHocReviewCycleID">
    <vt:i4>-560447240</vt:i4>
  </property>
  <property fmtid="{D5CDD505-2E9C-101B-9397-08002B2CF9AE}" pid="7" name="_NewReviewCycle">
    <vt:lpwstr/>
  </property>
  <property fmtid="{D5CDD505-2E9C-101B-9397-08002B2CF9AE}" pid="8" name="_EmailSubject">
    <vt:lpwstr>PPT SLIDES - CANDICE ODGERS - FRENCH</vt:lpwstr>
  </property>
  <property fmtid="{D5CDD505-2E9C-101B-9397-08002B2CF9AE}" pid="9" name="_AuthorEmail">
    <vt:lpwstr>Laura.Castonguay@csps-efpc.gc.ca</vt:lpwstr>
  </property>
  <property fmtid="{D5CDD505-2E9C-101B-9397-08002B2CF9AE}" pid="10" name="_AuthorEmailDisplayName">
    <vt:lpwstr>Laura Castonguay</vt:lpwstr>
  </property>
</Properties>
</file>