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 id="2147483660" r:id="rId6"/>
  </p:sldMasterIdLst>
  <p:notesMasterIdLst>
    <p:notesMasterId r:id="rId12"/>
  </p:notesMasterIdLst>
  <p:sldIdLst>
    <p:sldId id="287" r:id="rId7"/>
    <p:sldId id="256" r:id="rId8"/>
    <p:sldId id="258" r:id="rId9"/>
    <p:sldId id="265" r:id="rId10"/>
    <p:sldId id="266" r:id="rId11"/>
  </p:sldIdLst>
  <p:sldSz cx="18288000" cy="10287000"/>
  <p:notesSz cx="6858000" cy="9144000"/>
  <p:embeddedFontLst>
    <p:embeddedFont>
      <p:font typeface="Arimo" panose="020B0604020202020204" charset="0"/>
      <p:regular r:id="rId13"/>
    </p:embeddedFont>
    <p:embeddedFont>
      <p:font typeface="Roboto" panose="020000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D5DDF-B824-D235-8061-6C48A2411BFC}" name="Desjardins, Laurie LD [NC]" initials="D[" userId="S::laurie.desjardins@hrsdc-rhdcc.gc.ca::ddc8db50-7680-452c-8c8d-0d5899b51d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3D8"/>
    <a:srgbClr val="FF8A97"/>
    <a:srgbClr val="95B3D7"/>
    <a:srgbClr val="94BAC7"/>
    <a:srgbClr val="E1CCD5"/>
    <a:srgbClr val="A6D5DF"/>
    <a:srgbClr val="FAF9F5"/>
    <a:srgbClr val="DFCA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00714-6480-4B82-AE3E-E4B211D8BCA3}" v="2" dt="2025-10-31T18:48:34.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4" autoAdjust="0"/>
  </p:normalViewPr>
  <p:slideViewPr>
    <p:cSldViewPr snapToGrid="0">
      <p:cViewPr varScale="1">
        <p:scale>
          <a:sx n="60" d="100"/>
          <a:sy n="60" d="100"/>
        </p:scale>
        <p:origin x="13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font" Target="fonts/font2.fntdata"/><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60A86-93F9-491B-A2C4-275B66933B1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CA"/>
        </a:p>
      </dgm:t>
    </dgm:pt>
    <dgm:pt modelId="{58AC4BA2-4DB7-4BE3-A0C1-225C6DD43620}">
      <dgm:prSet custT="1"/>
      <dgm:spPr/>
      <dgm:t>
        <a:bodyPr/>
        <a:lstStyle/>
        <a:p>
          <a:pPr rtl="0"/>
          <a:r>
            <a:rPr lang="fr-CA" sz="3200" b="1" noProof="0" dirty="0">
              <a:solidFill>
                <a:srgbClr val="000000"/>
              </a:solidFill>
              <a:latin typeface="Calibri"/>
              <a:ea typeface="Calibri"/>
              <a:cs typeface="Calibri"/>
            </a:rPr>
            <a:t>Réduction du temps d'apprentissage et des coûts associés</a:t>
          </a:r>
          <a:endParaRPr lang="fr-CA" sz="3200" b="0" noProof="0" dirty="0">
            <a:solidFill>
              <a:srgbClr val="000000"/>
            </a:solidFill>
            <a:latin typeface="Calibri"/>
            <a:ea typeface="Calibri"/>
            <a:cs typeface="Calibri"/>
          </a:endParaRPr>
        </a:p>
      </dgm:t>
    </dgm:pt>
    <dgm:pt modelId="{F23726DA-0EA2-4FA0-94A7-22B63E17D8F8}" type="parTrans" cxnId="{1D56CE46-BD0E-40B2-B70B-96F404919096}">
      <dgm:prSet/>
      <dgm:spPr/>
      <dgm:t>
        <a:bodyPr/>
        <a:lstStyle/>
        <a:p>
          <a:endParaRPr lang="en-CA"/>
        </a:p>
      </dgm:t>
    </dgm:pt>
    <dgm:pt modelId="{5A6C7255-9EE7-4F73-855B-9F4A50B8A514}" type="sibTrans" cxnId="{1D56CE46-BD0E-40B2-B70B-96F404919096}">
      <dgm:prSet/>
      <dgm:spPr/>
      <dgm:t>
        <a:bodyPr/>
        <a:lstStyle/>
        <a:p>
          <a:endParaRPr lang="en-CA"/>
        </a:p>
      </dgm:t>
    </dgm:pt>
    <dgm:pt modelId="{41A4FBBB-8D96-432B-9677-A29757A38F79}">
      <dgm:prSet custT="1"/>
      <dgm:spPr/>
      <dgm:t>
        <a:bodyPr/>
        <a:lstStyle/>
        <a:p>
          <a:pPr rtl="0"/>
          <a:r>
            <a:rPr lang="fr-CA" sz="3200" b="1" kern="1200" noProof="0" dirty="0">
              <a:latin typeface="Calibri"/>
              <a:ea typeface="+mn-ea"/>
              <a:cs typeface="+mn-cs"/>
            </a:rPr>
            <a:t>Utilisation potentielle pour la rétention des langues</a:t>
          </a:r>
          <a:r>
            <a:rPr lang="fr-CA" sz="2800" b="1" kern="1200" noProof="0" dirty="0">
              <a:latin typeface="Calibri"/>
              <a:ea typeface="+mn-ea"/>
              <a:cs typeface="+mn-cs"/>
            </a:rPr>
            <a:t> </a:t>
          </a:r>
          <a:r>
            <a:rPr lang="fr-CA" sz="2000" b="1" kern="1200" noProof="0" dirty="0">
              <a:latin typeface="Calibri"/>
              <a:ea typeface="+mn-ea"/>
              <a:cs typeface="+mn-cs"/>
            </a:rPr>
            <a:t>(application future)</a:t>
          </a:r>
        </a:p>
      </dgm:t>
    </dgm:pt>
    <dgm:pt modelId="{1A16BF05-0845-4D3C-A8FF-D9282695E948}" type="parTrans" cxnId="{14BD4E9D-9478-4C36-B79C-45EB2C34B11B}">
      <dgm:prSet/>
      <dgm:spPr/>
      <dgm:t>
        <a:bodyPr/>
        <a:lstStyle/>
        <a:p>
          <a:endParaRPr lang="en-CA"/>
        </a:p>
      </dgm:t>
    </dgm:pt>
    <dgm:pt modelId="{3BF59044-0620-4675-95F6-11D69B7CD248}" type="sibTrans" cxnId="{14BD4E9D-9478-4C36-B79C-45EB2C34B11B}">
      <dgm:prSet/>
      <dgm:spPr/>
      <dgm:t>
        <a:bodyPr/>
        <a:lstStyle/>
        <a:p>
          <a:endParaRPr lang="en-CA"/>
        </a:p>
      </dgm:t>
    </dgm:pt>
    <dgm:pt modelId="{D7199CE4-ED8A-42FC-811F-4367EF6A65EE}">
      <dgm:prSet custT="1"/>
      <dgm:spPr/>
      <dgm:t>
        <a:bodyPr/>
        <a:lstStyle/>
        <a:p>
          <a:pPr algn="l" rtl="0"/>
          <a:r>
            <a:rPr lang="fr-CA" sz="2000" kern="1200" noProof="0" dirty="0">
              <a:solidFill>
                <a:srgbClr val="000000"/>
              </a:solidFill>
              <a:latin typeface="Roboto"/>
              <a:ea typeface="Roboto"/>
              <a:cs typeface="Roboto"/>
            </a:rPr>
            <a:t>Offrir un moyen interactif et diversifié de pratiquer et de conserver les compétences linguistiques.</a:t>
          </a:r>
        </a:p>
      </dgm:t>
    </dgm:pt>
    <dgm:pt modelId="{A4841799-EB9C-4E56-9EB3-004D05766A64}" type="parTrans" cxnId="{7E9448EF-0389-4E73-9A24-F33CE28BAD6F}">
      <dgm:prSet/>
      <dgm:spPr/>
      <dgm:t>
        <a:bodyPr/>
        <a:lstStyle/>
        <a:p>
          <a:endParaRPr lang="en-CA"/>
        </a:p>
      </dgm:t>
    </dgm:pt>
    <dgm:pt modelId="{624A64A5-6AAF-444E-9F27-843890186BDD}" type="sibTrans" cxnId="{7E9448EF-0389-4E73-9A24-F33CE28BAD6F}">
      <dgm:prSet/>
      <dgm:spPr/>
      <dgm:t>
        <a:bodyPr/>
        <a:lstStyle/>
        <a:p>
          <a:endParaRPr lang="en-CA"/>
        </a:p>
      </dgm:t>
    </dgm:pt>
    <dgm:pt modelId="{10145F01-AB84-4812-9084-BFBD1668A7E7}">
      <dgm:prSet custT="1"/>
      <dgm:spPr/>
      <dgm:t>
        <a:bodyPr/>
        <a:lstStyle/>
        <a:p>
          <a:pPr rtl="0"/>
          <a:r>
            <a:rPr lang="fr-CA" sz="3200" b="1" noProof="0" dirty="0">
              <a:solidFill>
                <a:srgbClr val="000000"/>
              </a:solidFill>
              <a:latin typeface="Calibri"/>
              <a:ea typeface="Calibri"/>
              <a:cs typeface="Calibri"/>
            </a:rPr>
            <a:t>Accessibilité facile et immersion renforcée</a:t>
          </a:r>
          <a:endParaRPr lang="fr-CA" sz="3200" b="0" noProof="0" dirty="0">
            <a:solidFill>
              <a:srgbClr val="000000"/>
            </a:solidFill>
            <a:latin typeface="Calibri"/>
            <a:ea typeface="Calibri"/>
            <a:cs typeface="Calibri"/>
          </a:endParaRPr>
        </a:p>
      </dgm:t>
    </dgm:pt>
    <dgm:pt modelId="{42459BAA-C129-4F82-B81A-2C2E56343975}" type="parTrans" cxnId="{6349AECD-7374-4FAA-B037-EA5DF8A2ABAE}">
      <dgm:prSet/>
      <dgm:spPr/>
      <dgm:t>
        <a:bodyPr/>
        <a:lstStyle/>
        <a:p>
          <a:endParaRPr lang="en-CA"/>
        </a:p>
      </dgm:t>
    </dgm:pt>
    <dgm:pt modelId="{52124A83-FB37-4CDE-9060-5032A5A81531}" type="sibTrans" cxnId="{6349AECD-7374-4FAA-B037-EA5DF8A2ABAE}">
      <dgm:prSet/>
      <dgm:spPr/>
      <dgm:t>
        <a:bodyPr/>
        <a:lstStyle/>
        <a:p>
          <a:endParaRPr lang="en-CA"/>
        </a:p>
      </dgm:t>
    </dgm:pt>
    <dgm:pt modelId="{CE63BECC-DDDD-4E1D-9453-50E7DEF741B0}">
      <dgm:prSet custT="1"/>
      <dgm:spPr/>
      <dgm:t>
        <a:bodyPr/>
        <a:lstStyle/>
        <a:p>
          <a:pPr rtl="0"/>
          <a:r>
            <a:rPr lang="fr-CA" sz="2000" noProof="0" dirty="0">
              <a:solidFill>
                <a:srgbClr val="000000"/>
              </a:solidFill>
              <a:latin typeface="Roboto"/>
              <a:ea typeface="Roboto"/>
              <a:cs typeface="Roboto"/>
            </a:rPr>
            <a:t>Permet une pratique interactive flexible, à tout moment et en tout lieu, grâce à des leçons courtes et accessibles du bout des doigts, permettant de pallier les contraintes de temps.</a:t>
          </a:r>
        </a:p>
      </dgm:t>
    </dgm:pt>
    <dgm:pt modelId="{0529B9AA-26E7-4CD4-B347-7FA100BCE8DA}" type="parTrans" cxnId="{4506D155-0362-49BF-A2FA-976B6C494368}">
      <dgm:prSet/>
      <dgm:spPr/>
      <dgm:t>
        <a:bodyPr/>
        <a:lstStyle/>
        <a:p>
          <a:endParaRPr lang="en-CA"/>
        </a:p>
      </dgm:t>
    </dgm:pt>
    <dgm:pt modelId="{05734223-C39A-4216-9079-5DDD62F2EA04}" type="sibTrans" cxnId="{4506D155-0362-49BF-A2FA-976B6C494368}">
      <dgm:prSet/>
      <dgm:spPr/>
      <dgm:t>
        <a:bodyPr/>
        <a:lstStyle/>
        <a:p>
          <a:endParaRPr lang="en-CA"/>
        </a:p>
      </dgm:t>
    </dgm:pt>
    <dgm:pt modelId="{C16BB68E-2319-4333-AA84-64F89CFAA4B4}">
      <dgm:prSet custT="1"/>
      <dgm:spPr/>
      <dgm:t>
        <a:bodyPr/>
        <a:lstStyle/>
        <a:p>
          <a:pPr rtl="0"/>
          <a:r>
            <a:rPr lang="fr-CA" sz="2000" noProof="0" dirty="0">
              <a:solidFill>
                <a:srgbClr val="000000"/>
              </a:solidFill>
              <a:latin typeface="Roboto"/>
              <a:ea typeface="Roboto"/>
              <a:cs typeface="Roboto"/>
            </a:rPr>
            <a:t>L'intégration d'une solution d'IA aux méthodes d'enseignement traditionnelles pourrait réduire de 20 % le temps nécessaire à l'apprentissage et à la rétention d'une langue seconde.</a:t>
          </a:r>
        </a:p>
      </dgm:t>
    </dgm:pt>
    <dgm:pt modelId="{4F0E92A6-463E-492D-B087-B1AC112E838B}" type="parTrans" cxnId="{C209BC5C-41FE-43EC-8AAC-7180C9DA53C7}">
      <dgm:prSet/>
      <dgm:spPr/>
      <dgm:t>
        <a:bodyPr/>
        <a:lstStyle/>
        <a:p>
          <a:endParaRPr lang="en-CA"/>
        </a:p>
      </dgm:t>
    </dgm:pt>
    <dgm:pt modelId="{483A81B6-8251-472F-8872-9C8480CBFC8B}" type="sibTrans" cxnId="{C209BC5C-41FE-43EC-8AAC-7180C9DA53C7}">
      <dgm:prSet/>
      <dgm:spPr/>
      <dgm:t>
        <a:bodyPr/>
        <a:lstStyle/>
        <a:p>
          <a:endParaRPr lang="en-CA"/>
        </a:p>
      </dgm:t>
    </dgm:pt>
    <dgm:pt modelId="{3429680D-BCE3-40D9-BD7E-B0E0D6523050}">
      <dgm:prSet phldr="0"/>
      <dgm:spPr/>
      <dgm:t>
        <a:bodyPr/>
        <a:lstStyle/>
        <a:p>
          <a:endParaRPr lang="en-US" sz="3600" dirty="0">
            <a:solidFill>
              <a:srgbClr val="000000"/>
            </a:solidFill>
          </a:endParaRPr>
        </a:p>
      </dgm:t>
    </dgm:pt>
    <dgm:pt modelId="{14198A17-F24E-4CDA-85B5-B512C60DB2C9}" type="parTrans" cxnId="{E60C5C6F-147F-41F7-B835-9EC9E92FD404}">
      <dgm:prSet/>
      <dgm:spPr/>
      <dgm:t>
        <a:bodyPr/>
        <a:lstStyle/>
        <a:p>
          <a:endParaRPr lang="en-CA"/>
        </a:p>
      </dgm:t>
    </dgm:pt>
    <dgm:pt modelId="{B5B40603-42D0-4699-8E29-DC2FB32F4DCF}" type="sibTrans" cxnId="{E60C5C6F-147F-41F7-B835-9EC9E92FD404}">
      <dgm:prSet/>
      <dgm:spPr/>
      <dgm:t>
        <a:bodyPr/>
        <a:lstStyle/>
        <a:p>
          <a:endParaRPr lang="en-CA"/>
        </a:p>
      </dgm:t>
    </dgm:pt>
    <dgm:pt modelId="{968F300E-E64D-4295-9B27-28029F768F37}" type="pres">
      <dgm:prSet presAssocID="{7B460A86-93F9-491B-A2C4-275B66933B1C}" presName="Name0" presStyleCnt="0">
        <dgm:presLayoutVars>
          <dgm:dir/>
          <dgm:resizeHandles val="exact"/>
        </dgm:presLayoutVars>
      </dgm:prSet>
      <dgm:spPr/>
    </dgm:pt>
    <dgm:pt modelId="{2FC26639-EF9C-43AD-9987-15971DD8232A}" type="pres">
      <dgm:prSet presAssocID="{58AC4BA2-4DB7-4BE3-A0C1-225C6DD43620}" presName="compNode" presStyleCnt="0"/>
      <dgm:spPr/>
    </dgm:pt>
    <dgm:pt modelId="{B233E80B-18D5-48BA-951D-494074E1F7FC}" type="pres">
      <dgm:prSet presAssocID="{58AC4BA2-4DB7-4BE3-A0C1-225C6DD43620}" presName="pictRect" presStyleLbl="node1" presStyleIdx="0" presStyleCnt="3" custScaleX="65067" custScaleY="61999"/>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lculator and folders"/>
        </a:ext>
      </dgm:extLst>
    </dgm:pt>
    <dgm:pt modelId="{87937B33-8FF9-4857-8157-F2A45FAEF533}" type="pres">
      <dgm:prSet presAssocID="{58AC4BA2-4DB7-4BE3-A0C1-225C6DD43620}" presName="textRect" presStyleLbl="revTx" presStyleIdx="0" presStyleCnt="3" custScaleX="59986" custLinFactNeighborX="2365" custLinFactNeighborY="-30200">
        <dgm:presLayoutVars>
          <dgm:bulletEnabled val="1"/>
        </dgm:presLayoutVars>
      </dgm:prSet>
      <dgm:spPr/>
    </dgm:pt>
    <dgm:pt modelId="{9C3183BC-54BD-4651-8563-649305CFEB3C}" type="pres">
      <dgm:prSet presAssocID="{5A6C7255-9EE7-4F73-855B-9F4A50B8A514}" presName="sibTrans" presStyleLbl="sibTrans2D1" presStyleIdx="0" presStyleCnt="0"/>
      <dgm:spPr/>
    </dgm:pt>
    <dgm:pt modelId="{6E7E3ABD-C3C0-4C47-AB96-F5993587ED61}" type="pres">
      <dgm:prSet presAssocID="{10145F01-AB84-4812-9084-BFBD1668A7E7}" presName="compNode" presStyleCnt="0"/>
      <dgm:spPr/>
    </dgm:pt>
    <dgm:pt modelId="{DD417CFA-BAF2-4318-9147-D5D948E8258F}" type="pres">
      <dgm:prSet presAssocID="{10145F01-AB84-4812-9084-BFBD1668A7E7}" presName="pictRect" presStyleLbl="node1" presStyleIdx="1" presStyleCnt="3" custScaleX="65067" custScaleY="6199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assroom of students raising their hands in front of a teacher"/>
        </a:ext>
      </dgm:extLst>
    </dgm:pt>
    <dgm:pt modelId="{C3DE34EC-7B25-4D77-9473-63FC8FD9A6D4}" type="pres">
      <dgm:prSet presAssocID="{10145F01-AB84-4812-9084-BFBD1668A7E7}" presName="textRect" presStyleLbl="revTx" presStyleIdx="1" presStyleCnt="3" custScaleX="58579" custLinFactNeighborX="2365" custLinFactNeighborY="-30200">
        <dgm:presLayoutVars>
          <dgm:bulletEnabled val="1"/>
        </dgm:presLayoutVars>
      </dgm:prSet>
      <dgm:spPr/>
    </dgm:pt>
    <dgm:pt modelId="{8301AF64-1CF5-4E3E-9F35-5E7105E13189}" type="pres">
      <dgm:prSet presAssocID="{52124A83-FB37-4CDE-9060-5032A5A81531}" presName="sibTrans" presStyleLbl="sibTrans2D1" presStyleIdx="0" presStyleCnt="0"/>
      <dgm:spPr/>
    </dgm:pt>
    <dgm:pt modelId="{601ED0F2-FE6A-4782-8BD7-97B94FA89E76}" type="pres">
      <dgm:prSet presAssocID="{41A4FBBB-8D96-432B-9677-A29757A38F79}" presName="compNode" presStyleCnt="0"/>
      <dgm:spPr/>
    </dgm:pt>
    <dgm:pt modelId="{BB9F2FC0-0767-45A0-ACD5-0424C489FEC0}" type="pres">
      <dgm:prSet presAssocID="{41A4FBBB-8D96-432B-9677-A29757A38F79}" presName="pictRect" presStyleLbl="node1" presStyleIdx="2" presStyleCnt="3" custScaleX="65067" custScaleY="61999"/>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n gesturing in front of laptop"/>
        </a:ext>
      </dgm:extLst>
    </dgm:pt>
    <dgm:pt modelId="{851FC13F-AB42-45E8-B33C-B4A54583952F}" type="pres">
      <dgm:prSet presAssocID="{41A4FBBB-8D96-432B-9677-A29757A38F79}" presName="textRect" presStyleLbl="revTx" presStyleIdx="2" presStyleCnt="3" custScaleX="60704" custLinFactNeighborX="2185" custLinFactNeighborY="-30200">
        <dgm:presLayoutVars>
          <dgm:bulletEnabled val="1"/>
        </dgm:presLayoutVars>
      </dgm:prSet>
      <dgm:spPr/>
    </dgm:pt>
  </dgm:ptLst>
  <dgm:cxnLst>
    <dgm:cxn modelId="{5DC6ED04-A435-40AD-B753-C98F6AAE5562}" type="presOf" srcId="{41A4FBBB-8D96-432B-9677-A29757A38F79}" destId="{851FC13F-AB42-45E8-B33C-B4A54583952F}" srcOrd="0" destOrd="0" presId="urn:microsoft.com/office/officeart/2005/8/layout/pList1"/>
    <dgm:cxn modelId="{AA1CE52F-EEB9-4200-BA56-CE80E4199B93}" type="presOf" srcId="{58AC4BA2-4DB7-4BE3-A0C1-225C6DD43620}" destId="{87937B33-8FF9-4857-8157-F2A45FAEF533}" srcOrd="0" destOrd="0" presId="urn:microsoft.com/office/officeart/2005/8/layout/pList1"/>
    <dgm:cxn modelId="{C209BC5C-41FE-43EC-8AAC-7180C9DA53C7}" srcId="{58AC4BA2-4DB7-4BE3-A0C1-225C6DD43620}" destId="{C16BB68E-2319-4333-AA84-64F89CFAA4B4}" srcOrd="0" destOrd="0" parTransId="{4F0E92A6-463E-492D-B087-B1AC112E838B}" sibTransId="{483A81B6-8251-472F-8872-9C8480CBFC8B}"/>
    <dgm:cxn modelId="{9D361064-B6F6-4015-82C0-764513B51A0A}" type="presOf" srcId="{CE63BECC-DDDD-4E1D-9453-50E7DEF741B0}" destId="{C3DE34EC-7B25-4D77-9473-63FC8FD9A6D4}" srcOrd="0" destOrd="1" presId="urn:microsoft.com/office/officeart/2005/8/layout/pList1"/>
    <dgm:cxn modelId="{1D56CE46-BD0E-40B2-B70B-96F404919096}" srcId="{7B460A86-93F9-491B-A2C4-275B66933B1C}" destId="{58AC4BA2-4DB7-4BE3-A0C1-225C6DD43620}" srcOrd="0" destOrd="0" parTransId="{F23726DA-0EA2-4FA0-94A7-22B63E17D8F8}" sibTransId="{5A6C7255-9EE7-4F73-855B-9F4A50B8A514}"/>
    <dgm:cxn modelId="{E60C5C6F-147F-41F7-B835-9EC9E92FD404}" srcId="{41A4FBBB-8D96-432B-9677-A29757A38F79}" destId="{3429680D-BCE3-40D9-BD7E-B0E0D6523050}" srcOrd="1" destOrd="0" parTransId="{14198A17-F24E-4CDA-85B5-B512C60DB2C9}" sibTransId="{B5B40603-42D0-4699-8E29-DC2FB32F4DCF}"/>
    <dgm:cxn modelId="{4506D155-0362-49BF-A2FA-976B6C494368}" srcId="{10145F01-AB84-4812-9084-BFBD1668A7E7}" destId="{CE63BECC-DDDD-4E1D-9453-50E7DEF741B0}" srcOrd="0" destOrd="0" parTransId="{0529B9AA-26E7-4CD4-B347-7FA100BCE8DA}" sibTransId="{05734223-C39A-4216-9079-5DDD62F2EA04}"/>
    <dgm:cxn modelId="{D4C9117F-9E13-4EF5-9D97-72D28FEE707E}" type="presOf" srcId="{3429680D-BCE3-40D9-BD7E-B0E0D6523050}" destId="{851FC13F-AB42-45E8-B33C-B4A54583952F}" srcOrd="0" destOrd="2" presId="urn:microsoft.com/office/officeart/2005/8/layout/pList1"/>
    <dgm:cxn modelId="{0BCE0F8E-F3DF-4529-B18E-A3D56DA98C10}" type="presOf" srcId="{C16BB68E-2319-4333-AA84-64F89CFAA4B4}" destId="{87937B33-8FF9-4857-8157-F2A45FAEF533}" srcOrd="0" destOrd="1" presId="urn:microsoft.com/office/officeart/2005/8/layout/pList1"/>
    <dgm:cxn modelId="{D198EA98-3181-492F-B537-19848272C311}" type="presOf" srcId="{52124A83-FB37-4CDE-9060-5032A5A81531}" destId="{8301AF64-1CF5-4E3E-9F35-5E7105E13189}" srcOrd="0" destOrd="0" presId="urn:microsoft.com/office/officeart/2005/8/layout/pList1"/>
    <dgm:cxn modelId="{14BD4E9D-9478-4C36-B79C-45EB2C34B11B}" srcId="{7B460A86-93F9-491B-A2C4-275B66933B1C}" destId="{41A4FBBB-8D96-432B-9677-A29757A38F79}" srcOrd="2" destOrd="0" parTransId="{1A16BF05-0845-4D3C-A8FF-D9282695E948}" sibTransId="{3BF59044-0620-4675-95F6-11D69B7CD248}"/>
    <dgm:cxn modelId="{DF5437C3-45A8-4748-8EC6-7F741CBD4668}" type="presOf" srcId="{7B460A86-93F9-491B-A2C4-275B66933B1C}" destId="{968F300E-E64D-4295-9B27-28029F768F37}" srcOrd="0" destOrd="0" presId="urn:microsoft.com/office/officeart/2005/8/layout/pList1"/>
    <dgm:cxn modelId="{6349AECD-7374-4FAA-B037-EA5DF8A2ABAE}" srcId="{7B460A86-93F9-491B-A2C4-275B66933B1C}" destId="{10145F01-AB84-4812-9084-BFBD1668A7E7}" srcOrd="1" destOrd="0" parTransId="{42459BAA-C129-4F82-B81A-2C2E56343975}" sibTransId="{52124A83-FB37-4CDE-9060-5032A5A81531}"/>
    <dgm:cxn modelId="{F2207ACF-FD8F-4823-903A-CF068D523FA5}" type="presOf" srcId="{10145F01-AB84-4812-9084-BFBD1668A7E7}" destId="{C3DE34EC-7B25-4D77-9473-63FC8FD9A6D4}" srcOrd="0" destOrd="0" presId="urn:microsoft.com/office/officeart/2005/8/layout/pList1"/>
    <dgm:cxn modelId="{7E9448EF-0389-4E73-9A24-F33CE28BAD6F}" srcId="{41A4FBBB-8D96-432B-9677-A29757A38F79}" destId="{D7199CE4-ED8A-42FC-811F-4367EF6A65EE}" srcOrd="0" destOrd="0" parTransId="{A4841799-EB9C-4E56-9EB3-004D05766A64}" sibTransId="{624A64A5-6AAF-444E-9F27-843890186BDD}"/>
    <dgm:cxn modelId="{796F00F6-D99B-4757-911F-681F7AA5CD53}" type="presOf" srcId="{5A6C7255-9EE7-4F73-855B-9F4A50B8A514}" destId="{9C3183BC-54BD-4651-8563-649305CFEB3C}" srcOrd="0" destOrd="0" presId="urn:microsoft.com/office/officeart/2005/8/layout/pList1"/>
    <dgm:cxn modelId="{8F3A38FF-6110-43C2-AA51-16DFA4F2275C}" type="presOf" srcId="{D7199CE4-ED8A-42FC-811F-4367EF6A65EE}" destId="{851FC13F-AB42-45E8-B33C-B4A54583952F}" srcOrd="0" destOrd="1" presId="urn:microsoft.com/office/officeart/2005/8/layout/pList1"/>
    <dgm:cxn modelId="{BC4E2F96-EAB0-436A-8918-344C0216D0FB}" type="presParOf" srcId="{968F300E-E64D-4295-9B27-28029F768F37}" destId="{2FC26639-EF9C-43AD-9987-15971DD8232A}" srcOrd="0" destOrd="0" presId="urn:microsoft.com/office/officeart/2005/8/layout/pList1"/>
    <dgm:cxn modelId="{66006B36-596B-4554-B642-0E66F887ADAE}" type="presParOf" srcId="{2FC26639-EF9C-43AD-9987-15971DD8232A}" destId="{B233E80B-18D5-48BA-951D-494074E1F7FC}" srcOrd="0" destOrd="0" presId="urn:microsoft.com/office/officeart/2005/8/layout/pList1"/>
    <dgm:cxn modelId="{CE01D198-C195-4C76-B433-259A63A3625D}" type="presParOf" srcId="{2FC26639-EF9C-43AD-9987-15971DD8232A}" destId="{87937B33-8FF9-4857-8157-F2A45FAEF533}" srcOrd="1" destOrd="0" presId="urn:microsoft.com/office/officeart/2005/8/layout/pList1"/>
    <dgm:cxn modelId="{E2E3B23A-C190-4BAA-A779-F46945B18D51}" type="presParOf" srcId="{968F300E-E64D-4295-9B27-28029F768F37}" destId="{9C3183BC-54BD-4651-8563-649305CFEB3C}" srcOrd="1" destOrd="0" presId="urn:microsoft.com/office/officeart/2005/8/layout/pList1"/>
    <dgm:cxn modelId="{D19D020D-5FD9-4138-A9D0-CDB41FD8B78B}" type="presParOf" srcId="{968F300E-E64D-4295-9B27-28029F768F37}" destId="{6E7E3ABD-C3C0-4C47-AB96-F5993587ED61}" srcOrd="2" destOrd="0" presId="urn:microsoft.com/office/officeart/2005/8/layout/pList1"/>
    <dgm:cxn modelId="{362299E1-6364-40BD-AD9C-4E4A05AC0F79}" type="presParOf" srcId="{6E7E3ABD-C3C0-4C47-AB96-F5993587ED61}" destId="{DD417CFA-BAF2-4318-9147-D5D948E8258F}" srcOrd="0" destOrd="0" presId="urn:microsoft.com/office/officeart/2005/8/layout/pList1"/>
    <dgm:cxn modelId="{F329F9F6-D273-4816-9D30-D92CF5BD65A9}" type="presParOf" srcId="{6E7E3ABD-C3C0-4C47-AB96-F5993587ED61}" destId="{C3DE34EC-7B25-4D77-9473-63FC8FD9A6D4}" srcOrd="1" destOrd="0" presId="urn:microsoft.com/office/officeart/2005/8/layout/pList1"/>
    <dgm:cxn modelId="{8AC806C5-0563-4752-B20E-F5E1F723A8BB}" type="presParOf" srcId="{968F300E-E64D-4295-9B27-28029F768F37}" destId="{8301AF64-1CF5-4E3E-9F35-5E7105E13189}" srcOrd="3" destOrd="0" presId="urn:microsoft.com/office/officeart/2005/8/layout/pList1"/>
    <dgm:cxn modelId="{81381C40-239F-4F27-A97A-272516023CD8}" type="presParOf" srcId="{968F300E-E64D-4295-9B27-28029F768F37}" destId="{601ED0F2-FE6A-4782-8BD7-97B94FA89E76}" srcOrd="4" destOrd="0" presId="urn:microsoft.com/office/officeart/2005/8/layout/pList1"/>
    <dgm:cxn modelId="{EC1AFD04-5D69-4A1D-967B-83524B56684F}" type="presParOf" srcId="{601ED0F2-FE6A-4782-8BD7-97B94FA89E76}" destId="{BB9F2FC0-0767-45A0-ACD5-0424C489FEC0}" srcOrd="0" destOrd="0" presId="urn:microsoft.com/office/officeart/2005/8/layout/pList1"/>
    <dgm:cxn modelId="{F06B7C60-2D38-4709-83D1-09CD4FFE6E4A}" type="presParOf" srcId="{601ED0F2-FE6A-4782-8BD7-97B94FA89E76}" destId="{851FC13F-AB42-45E8-B33C-B4A54583952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3E80B-18D5-48BA-951D-494074E1F7FC}">
      <dsp:nvSpPr>
        <dsp:cNvPr id="0" name=""/>
        <dsp:cNvSpPr/>
      </dsp:nvSpPr>
      <dsp:spPr>
        <a:xfrm>
          <a:off x="265" y="99336"/>
          <a:ext cx="4916898" cy="3228006"/>
        </a:xfrm>
        <a:prstGeom prst="round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37B33-8FF9-4857-8157-F2A45FAEF533}">
      <dsp:nvSpPr>
        <dsp:cNvPr id="0" name=""/>
        <dsp:cNvSpPr/>
      </dsp:nvSpPr>
      <dsp:spPr>
        <a:xfrm>
          <a:off x="370958" y="3469947"/>
          <a:ext cx="4532944" cy="2803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l" defTabSz="1422400" rtl="0">
            <a:lnSpc>
              <a:spcPct val="90000"/>
            </a:lnSpc>
            <a:spcBef>
              <a:spcPct val="0"/>
            </a:spcBef>
            <a:spcAft>
              <a:spcPct val="35000"/>
            </a:spcAft>
            <a:buNone/>
          </a:pPr>
          <a:r>
            <a:rPr lang="fr-CA" sz="3200" b="1" kern="1200" noProof="0" dirty="0">
              <a:solidFill>
                <a:srgbClr val="000000"/>
              </a:solidFill>
              <a:latin typeface="Calibri"/>
              <a:ea typeface="Calibri"/>
              <a:cs typeface="Calibri"/>
            </a:rPr>
            <a:t>Réduction du temps d'apprentissage et des coûts associés</a:t>
          </a:r>
          <a:endParaRPr lang="fr-CA" sz="3200" b="0" kern="1200" noProof="0" dirty="0">
            <a:solidFill>
              <a:srgbClr val="000000"/>
            </a:solidFill>
            <a:latin typeface="Calibri"/>
            <a:ea typeface="Calibri"/>
            <a:cs typeface="Calibri"/>
          </a:endParaRPr>
        </a:p>
        <a:p>
          <a:pPr marL="228600" lvl="1" indent="-228600" algn="l" defTabSz="889000" rtl="0">
            <a:lnSpc>
              <a:spcPct val="90000"/>
            </a:lnSpc>
            <a:spcBef>
              <a:spcPct val="0"/>
            </a:spcBef>
            <a:spcAft>
              <a:spcPct val="15000"/>
            </a:spcAft>
            <a:buChar char="•"/>
          </a:pPr>
          <a:r>
            <a:rPr lang="fr-CA" sz="2000" kern="1200" noProof="0" dirty="0">
              <a:solidFill>
                <a:srgbClr val="000000"/>
              </a:solidFill>
              <a:latin typeface="Roboto"/>
              <a:ea typeface="Roboto"/>
              <a:cs typeface="Roboto"/>
            </a:rPr>
            <a:t>L'intégration d'une solution d'IA aux méthodes d'enseignement traditionnelles pourrait réduire de 20 % le temps nécessaire à l'apprentissage et à la rétention d'une langue seconde.</a:t>
          </a:r>
        </a:p>
      </dsp:txBody>
      <dsp:txXfrm>
        <a:off x="370958" y="3469947"/>
        <a:ext cx="4532944" cy="2803524"/>
      </dsp:txXfrm>
    </dsp:sp>
    <dsp:sp modelId="{DD417CFA-BAF2-4318-9147-D5D948E8258F}">
      <dsp:nvSpPr>
        <dsp:cNvPr id="0" name=""/>
        <dsp:cNvSpPr/>
      </dsp:nvSpPr>
      <dsp:spPr>
        <a:xfrm>
          <a:off x="5673149" y="99336"/>
          <a:ext cx="4916898" cy="3228006"/>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34EC-7B25-4D77-9473-63FC8FD9A6D4}">
      <dsp:nvSpPr>
        <dsp:cNvPr id="0" name=""/>
        <dsp:cNvSpPr/>
      </dsp:nvSpPr>
      <dsp:spPr>
        <a:xfrm>
          <a:off x="6097002" y="3469947"/>
          <a:ext cx="4426621" cy="2803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l" defTabSz="1422400" rtl="0">
            <a:lnSpc>
              <a:spcPct val="90000"/>
            </a:lnSpc>
            <a:spcBef>
              <a:spcPct val="0"/>
            </a:spcBef>
            <a:spcAft>
              <a:spcPct val="35000"/>
            </a:spcAft>
            <a:buNone/>
          </a:pPr>
          <a:r>
            <a:rPr lang="fr-CA" sz="3200" b="1" kern="1200" noProof="0" dirty="0">
              <a:solidFill>
                <a:srgbClr val="000000"/>
              </a:solidFill>
              <a:latin typeface="Calibri"/>
              <a:ea typeface="Calibri"/>
              <a:cs typeface="Calibri"/>
            </a:rPr>
            <a:t>Accessibilité facile et immersion renforcée</a:t>
          </a:r>
          <a:endParaRPr lang="fr-CA" sz="3200" b="0" kern="1200" noProof="0" dirty="0">
            <a:solidFill>
              <a:srgbClr val="000000"/>
            </a:solidFill>
            <a:latin typeface="Calibri"/>
            <a:ea typeface="Calibri"/>
            <a:cs typeface="Calibri"/>
          </a:endParaRPr>
        </a:p>
        <a:p>
          <a:pPr marL="228600" lvl="1" indent="-228600" algn="l" defTabSz="889000" rtl="0">
            <a:lnSpc>
              <a:spcPct val="90000"/>
            </a:lnSpc>
            <a:spcBef>
              <a:spcPct val="0"/>
            </a:spcBef>
            <a:spcAft>
              <a:spcPct val="15000"/>
            </a:spcAft>
            <a:buChar char="•"/>
          </a:pPr>
          <a:r>
            <a:rPr lang="fr-CA" sz="2000" kern="1200" noProof="0" dirty="0">
              <a:solidFill>
                <a:srgbClr val="000000"/>
              </a:solidFill>
              <a:latin typeface="Roboto"/>
              <a:ea typeface="Roboto"/>
              <a:cs typeface="Roboto"/>
            </a:rPr>
            <a:t>Permet une pratique interactive flexible, à tout moment et en tout lieu, grâce à des leçons courtes et accessibles du bout des doigts, permettant de pallier les contraintes de temps.</a:t>
          </a:r>
        </a:p>
      </dsp:txBody>
      <dsp:txXfrm>
        <a:off x="6097002" y="3469947"/>
        <a:ext cx="4426621" cy="2803524"/>
      </dsp:txXfrm>
    </dsp:sp>
    <dsp:sp modelId="{BB9F2FC0-0767-45A0-ACD5-0424C489FEC0}">
      <dsp:nvSpPr>
        <dsp:cNvPr id="0" name=""/>
        <dsp:cNvSpPr/>
      </dsp:nvSpPr>
      <dsp:spPr>
        <a:xfrm>
          <a:off x="11346032" y="99336"/>
          <a:ext cx="4916898" cy="3228006"/>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FC13F-AB42-45E8-B33C-B4A54583952F}">
      <dsp:nvSpPr>
        <dsp:cNvPr id="0" name=""/>
        <dsp:cNvSpPr/>
      </dsp:nvSpPr>
      <dsp:spPr>
        <a:xfrm>
          <a:off x="11675994" y="3469947"/>
          <a:ext cx="4587201" cy="2803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l" defTabSz="1422400" rtl="0">
            <a:lnSpc>
              <a:spcPct val="90000"/>
            </a:lnSpc>
            <a:spcBef>
              <a:spcPct val="0"/>
            </a:spcBef>
            <a:spcAft>
              <a:spcPct val="35000"/>
            </a:spcAft>
            <a:buNone/>
          </a:pPr>
          <a:r>
            <a:rPr lang="fr-CA" sz="3200" b="1" kern="1200" noProof="0" dirty="0">
              <a:latin typeface="Calibri"/>
              <a:ea typeface="+mn-ea"/>
              <a:cs typeface="+mn-cs"/>
            </a:rPr>
            <a:t>Utilisation potentielle pour la rétention des langues</a:t>
          </a:r>
          <a:r>
            <a:rPr lang="fr-CA" sz="2800" b="1" kern="1200" noProof="0" dirty="0">
              <a:latin typeface="Calibri"/>
              <a:ea typeface="+mn-ea"/>
              <a:cs typeface="+mn-cs"/>
            </a:rPr>
            <a:t> </a:t>
          </a:r>
          <a:r>
            <a:rPr lang="fr-CA" sz="2000" b="1" kern="1200" noProof="0" dirty="0">
              <a:latin typeface="Calibri"/>
              <a:ea typeface="+mn-ea"/>
              <a:cs typeface="+mn-cs"/>
            </a:rPr>
            <a:t>(application future)</a:t>
          </a:r>
        </a:p>
        <a:p>
          <a:pPr marL="228600" lvl="1" indent="-228600" algn="l" defTabSz="889000" rtl="0">
            <a:lnSpc>
              <a:spcPct val="90000"/>
            </a:lnSpc>
            <a:spcBef>
              <a:spcPct val="0"/>
            </a:spcBef>
            <a:spcAft>
              <a:spcPct val="15000"/>
            </a:spcAft>
            <a:buChar char="•"/>
          </a:pPr>
          <a:r>
            <a:rPr lang="fr-CA" sz="2000" kern="1200" noProof="0" dirty="0">
              <a:solidFill>
                <a:srgbClr val="000000"/>
              </a:solidFill>
              <a:latin typeface="Roboto"/>
              <a:ea typeface="Roboto"/>
              <a:cs typeface="Roboto"/>
            </a:rPr>
            <a:t>Offrir un moyen interactif et diversifié de pratiquer et de conserver les compétences linguistiques.</a:t>
          </a:r>
        </a:p>
        <a:p>
          <a:pPr marL="285750" lvl="1" indent="-285750" algn="l" defTabSz="1600200">
            <a:lnSpc>
              <a:spcPct val="90000"/>
            </a:lnSpc>
            <a:spcBef>
              <a:spcPct val="0"/>
            </a:spcBef>
            <a:spcAft>
              <a:spcPct val="15000"/>
            </a:spcAft>
            <a:buChar char="•"/>
          </a:pPr>
          <a:endParaRPr lang="en-US" sz="3600" kern="1200" dirty="0">
            <a:solidFill>
              <a:srgbClr val="000000"/>
            </a:solidFill>
          </a:endParaRPr>
        </a:p>
      </dsp:txBody>
      <dsp:txXfrm>
        <a:off x="11675994" y="3469947"/>
        <a:ext cx="4587201" cy="280352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261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solidFill>
                  <a:srgbClr val="384653"/>
                </a:solidFill>
                <a:latin typeface="Roboto"/>
                <a:ea typeface="Roboto"/>
                <a:cs typeface="Roboto"/>
                <a:sym typeface="Roboto"/>
              </a:rPr>
              <a:t>Solution augmenter par l'intelligence artificielle.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noProof="0" dirty="0">
                <a:solidFill>
                  <a:srgbClr val="384653"/>
                </a:solidFill>
                <a:latin typeface="Roboto"/>
                <a:ea typeface="Roboto"/>
                <a:cs typeface="Roboto"/>
                <a:sym typeface="Roboto"/>
              </a:rPr>
              <a:t>Utilise une IA avancée pour offrir un parcours personnalisé et des fonctionnalités optimisées par GPT pour améliorer l'apprentissage conversationnel.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noProof="0" dirty="0">
              <a:solidFill>
                <a:srgbClr val="384653"/>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solidFill>
                  <a:srgbClr val="384653"/>
                </a:solidFill>
                <a:latin typeface="Roboto"/>
                <a:ea typeface="Roboto"/>
                <a:cs typeface="Roboto"/>
                <a:sym typeface="Roboto"/>
              </a:rPr>
              <a:t>Apprentissage Personnaliser.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noProof="0" dirty="0">
                <a:solidFill>
                  <a:srgbClr val="384653"/>
                </a:solidFill>
                <a:latin typeface="Roboto"/>
                <a:ea typeface="Roboto"/>
                <a:cs typeface="Roboto"/>
                <a:sym typeface="Roboto"/>
              </a:rPr>
              <a:t>Un plan généré par l'IA adapté au style d'apprentissage de chaque individu, avec un contenu de cours personnalisé en fonction de son niveau de compétence, de ses intérêts et du temps qu'il peut y consacrer.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noProof="0" dirty="0">
              <a:solidFill>
                <a:srgbClr val="384653"/>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solidFill>
                  <a:srgbClr val="384653"/>
                </a:solidFill>
                <a:latin typeface="Roboto"/>
                <a:ea typeface="Roboto"/>
                <a:cs typeface="Roboto"/>
                <a:sym typeface="Roboto"/>
              </a:rPr>
              <a:t>Conversation immersive.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noProof="0" dirty="0">
                <a:solidFill>
                  <a:srgbClr val="384653"/>
                </a:solidFill>
                <a:latin typeface="Roboto"/>
                <a:ea typeface="Roboto"/>
                <a:cs typeface="Roboto"/>
                <a:sym typeface="Roboto"/>
              </a:rPr>
              <a:t>La technologie de reconnaissance vocale améliorée par l'IA aide à développer des compétences de conversation, y compris des scénarios de jeu de rôle conçus pour optimiser la rétention de la langue et améliorer la fluidité.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noProof="0" dirty="0">
              <a:solidFill>
                <a:srgbClr val="384653"/>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solidFill>
                  <a:srgbClr val="384653"/>
                </a:solidFill>
                <a:latin typeface="Roboto"/>
                <a:ea typeface="Roboto"/>
                <a:cs typeface="Roboto"/>
                <a:sym typeface="Roboto"/>
              </a:rPr>
              <a:t>Rétroaction en temps réel.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solidFill>
                  <a:srgbClr val="384653"/>
                </a:solidFill>
                <a:latin typeface="Roboto"/>
                <a:ea typeface="Roboto"/>
                <a:cs typeface="Roboto"/>
                <a:sym typeface="Roboto"/>
              </a:rPr>
              <a:t>Recevoir des commentaires et des suggestions immédiats et personnalisés pour améliorer et accélérer la maîtrise de la langue.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0688-2527-A310-B7AE-5CE651A08BA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25A1E-81BB-503C-DEF2-6BD83CB0061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C360FEA-AF12-18A1-732C-EF7F25BD2B0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5D2EFFB-CD63-2B51-C9FF-6ED6BAA6ADF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80508C9-3338-722B-FC02-2689440FAFA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rtl="0"/>
            <a:r>
              <a:rPr lang="fr-CA" sz="3200" b="1" noProof="0" dirty="0">
                <a:solidFill>
                  <a:srgbClr val="000000"/>
                </a:solidFill>
                <a:latin typeface="+mn-lt"/>
                <a:ea typeface="Calibri"/>
                <a:cs typeface="Calibri"/>
              </a:rPr>
              <a:t>Réduction du temps d'apprentissage et des coûts associés</a:t>
            </a:r>
            <a:endParaRPr lang="fr-CA" sz="3200" b="0" noProof="0" dirty="0">
              <a:solidFill>
                <a:srgbClr val="000000"/>
              </a:solidFill>
              <a:latin typeface="+mn-lt"/>
              <a:ea typeface="Calibri"/>
              <a:cs typeface="Calibri"/>
            </a:endParaRPr>
          </a:p>
          <a:p>
            <a:pPr lvl="1" rtl="0"/>
            <a:r>
              <a:rPr lang="fr-CA" sz="2000" noProof="0" dirty="0">
                <a:solidFill>
                  <a:srgbClr val="000000"/>
                </a:solidFill>
                <a:latin typeface="Roboto"/>
                <a:ea typeface="Roboto"/>
                <a:cs typeface="Roboto"/>
              </a:rPr>
              <a:t>L'intégration d'une solution d'IA aux méthodes d'enseignement traditionnelles pourrait réduire de 20 % le temps nécessaire à l'apprentissage et à la rétention d'une langue seconde.</a:t>
            </a:r>
          </a:p>
          <a:p>
            <a:pPr lvl="0" rtl="0"/>
            <a:endParaRPr lang="fr-CA" sz="3200" b="1" noProof="0" dirty="0">
              <a:solidFill>
                <a:srgbClr val="000000"/>
              </a:solidFill>
              <a:latin typeface="+mn-lt"/>
              <a:ea typeface="Calibri"/>
              <a:cs typeface="Calibri"/>
            </a:endParaRPr>
          </a:p>
          <a:p>
            <a:pPr lvl="0" rtl="0"/>
            <a:r>
              <a:rPr lang="fr-CA" sz="3200" b="1" noProof="0" dirty="0">
                <a:solidFill>
                  <a:srgbClr val="000000"/>
                </a:solidFill>
                <a:latin typeface="+mn-lt"/>
                <a:ea typeface="Calibri"/>
                <a:cs typeface="Calibri"/>
              </a:rPr>
              <a:t>Accessibilité facile et immersion renforcée</a:t>
            </a:r>
            <a:endParaRPr lang="fr-CA" sz="3200" b="0" noProof="0" dirty="0">
              <a:solidFill>
                <a:srgbClr val="000000"/>
              </a:solidFill>
              <a:latin typeface="+mn-lt"/>
              <a:ea typeface="Calibri"/>
              <a:cs typeface="Calibri"/>
            </a:endParaRPr>
          </a:p>
          <a:p>
            <a:pPr lvl="1" rtl="0"/>
            <a:r>
              <a:rPr lang="fr-CA" sz="2000" noProof="0" dirty="0">
                <a:solidFill>
                  <a:srgbClr val="000000"/>
                </a:solidFill>
                <a:latin typeface="Roboto"/>
                <a:ea typeface="Roboto"/>
                <a:cs typeface="Roboto"/>
              </a:rPr>
              <a:t>Permet une pratique interactive flexible, à tout moment et en tout lieu, grâce à des leçons courtes et accessibles du bout des doigts, permettant de pallier les contraintes de temps.</a:t>
            </a:r>
          </a:p>
          <a:p>
            <a:pPr lvl="0" rtl="0"/>
            <a:endParaRPr lang="fr-CA" sz="3200" b="1" kern="1200" noProof="0" dirty="0">
              <a:latin typeface="+mn-lt"/>
              <a:ea typeface="+mn-ea"/>
              <a:cs typeface="+mn-cs"/>
            </a:endParaRPr>
          </a:p>
          <a:p>
            <a:pPr lvl="0" rtl="0"/>
            <a:r>
              <a:rPr lang="fr-CA" sz="3200" b="1" kern="1200" noProof="0" dirty="0">
                <a:latin typeface="+mn-lt"/>
                <a:ea typeface="+mn-ea"/>
                <a:cs typeface="+mn-cs"/>
              </a:rPr>
              <a:t>Utilisation potentielle pour la rétention des langues</a:t>
            </a:r>
            <a:r>
              <a:rPr lang="fr-CA" sz="2800" b="1" kern="1200" noProof="0" dirty="0">
                <a:latin typeface="+mn-lt"/>
                <a:ea typeface="+mn-ea"/>
                <a:cs typeface="+mn-cs"/>
              </a:rPr>
              <a:t> </a:t>
            </a:r>
            <a:r>
              <a:rPr lang="fr-CA" sz="2000" b="1" kern="1200" noProof="0" dirty="0">
                <a:latin typeface="+mn-lt"/>
                <a:ea typeface="+mn-ea"/>
                <a:cs typeface="+mn-cs"/>
              </a:rPr>
              <a:t>(application future)</a:t>
            </a:r>
          </a:p>
          <a:p>
            <a:pPr lvl="1" algn="l" rtl="0"/>
            <a:r>
              <a:rPr lang="fr-CA" sz="2000" kern="1200" noProof="0" dirty="0">
                <a:solidFill>
                  <a:srgbClr val="000000"/>
                </a:solidFill>
                <a:latin typeface="Roboto"/>
                <a:ea typeface="Roboto"/>
                <a:cs typeface="Roboto"/>
              </a:rPr>
              <a:t>Offrir un moyen interactif et diversifié de pratiquer et de conserver les compétences linguistiques.</a:t>
            </a:r>
          </a:p>
          <a:p>
            <a:endParaRPr lang="en-US" dirty="0"/>
          </a:p>
        </p:txBody>
      </p:sp>
      <p:sp>
        <p:nvSpPr>
          <p:cNvPr id="6" name="Footer Placeholder 5">
            <a:extLst>
              <a:ext uri="{FF2B5EF4-FFF2-40B4-BE49-F238E27FC236}">
                <a16:creationId xmlns:a16="http://schemas.microsoft.com/office/drawing/2014/main" id="{87546AAD-C0E5-4920-5876-3D90F6974A5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5700C2B-76F3-4646-57CF-C632F6A58C2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0943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A4ABE-FBF7-68DA-4DB1-B47A64CB18E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2647AC-B9E5-D6C1-BE03-593593838DA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E1AF13E-533E-18AF-256A-3C77FA8C46A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037607D-3421-8FA3-0E12-4072CCE7233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2A1FE56-0514-0773-0AEB-848AF548CFE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6</a:t>
            </a:r>
          </a:p>
        </p:txBody>
      </p:sp>
      <p:sp>
        <p:nvSpPr>
          <p:cNvPr id="6" name="Footer Placeholder 5">
            <a:extLst>
              <a:ext uri="{FF2B5EF4-FFF2-40B4-BE49-F238E27FC236}">
                <a16:creationId xmlns:a16="http://schemas.microsoft.com/office/drawing/2014/main" id="{97487582-B619-D185-9F90-BB5755D1CF1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A82C59C-34F1-6637-791D-ACDC161CC7D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9021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87295" y="3195640"/>
            <a:ext cx="8125806" cy="2205038"/>
          </a:xfrm>
        </p:spPr>
        <p:txBody>
          <a:bodyPr>
            <a:noAutofit/>
          </a:bodyPr>
          <a:lstStyle>
            <a:lvl1pPr algn="l">
              <a:defRPr sz="5400" b="1" i="0">
                <a:latin typeface="Arial"/>
                <a:cs typeface="Verdana"/>
              </a:defRPr>
            </a:lvl1pPr>
          </a:lstStyle>
          <a:p>
            <a:r>
              <a:rPr lang="fr-CA"/>
              <a:t>Click to edit Master title style</a:t>
            </a:r>
            <a:endParaRPr lang="en-US"/>
          </a:p>
        </p:txBody>
      </p:sp>
      <p:sp>
        <p:nvSpPr>
          <p:cNvPr id="3" name="Subtitle 2"/>
          <p:cNvSpPr>
            <a:spLocks noGrp="1"/>
          </p:cNvSpPr>
          <p:nvPr>
            <p:ph type="subTitle" idx="1"/>
          </p:nvPr>
        </p:nvSpPr>
        <p:spPr>
          <a:xfrm>
            <a:off x="8987297" y="5829300"/>
            <a:ext cx="8125806" cy="2628900"/>
          </a:xfrm>
        </p:spPr>
        <p:txBody>
          <a:bodyPr>
            <a:normAutofit/>
          </a:bodyPr>
          <a:lstStyle>
            <a:lvl1pPr marL="0" indent="0" algn="l">
              <a:buNone/>
              <a:defRPr sz="4200">
                <a:solidFill>
                  <a:schemeClr val="tx1">
                    <a:tint val="75000"/>
                  </a:schemeClr>
                </a:solidFill>
                <a:latin typeface="Arial"/>
                <a:cs typeface="Verdana"/>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p:txBody>
          <a:bodyPr/>
          <a:lstStyle/>
          <a:p>
            <a:fld id="{37C4A19F-B0CC-498F-A1FF-A2C4F4EA82AB}" type="datetime1">
              <a:rPr lang="en-US" smtClean="0"/>
              <a:t>11/13/2025</a:t>
            </a:fld>
            <a:endParaRPr lang="en-US"/>
          </a:p>
        </p:txBody>
      </p:sp>
      <p:sp>
        <p:nvSpPr>
          <p:cNvPr id="5" name="Footer Placeholder 4"/>
          <p:cNvSpPr>
            <a:spLocks noGrp="1"/>
          </p:cNvSpPr>
          <p:nvPr>
            <p:ph type="ftr" sz="quarter" idx="11"/>
          </p:nvPr>
        </p:nvSpPr>
        <p:spPr/>
        <p:txBody>
          <a:bodyPr/>
          <a:lstStyle/>
          <a:p>
            <a:r>
              <a:rPr lang="en-US"/>
              <a:t>Mandatory Slide</a:t>
            </a:r>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78855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694E0AC2-D3A9-4728-8A43-281E132C2012}" type="datetime1">
              <a:rPr lang="en-US" smtClean="0"/>
              <a:t>11/13/2025</a:t>
            </a:fld>
            <a:endParaRPr lang="en-US"/>
          </a:p>
        </p:txBody>
      </p:sp>
      <p:sp>
        <p:nvSpPr>
          <p:cNvPr id="5" name="Footer Placeholder 4"/>
          <p:cNvSpPr>
            <a:spLocks noGrp="1"/>
          </p:cNvSpPr>
          <p:nvPr>
            <p:ph type="ftr" sz="quarter" idx="11"/>
          </p:nvPr>
        </p:nvSpPr>
        <p:spPr/>
        <p:txBody>
          <a:bodyPr/>
          <a:lstStyle/>
          <a:p>
            <a:r>
              <a:rPr lang="en-US"/>
              <a:t>Mandatory Slide</a:t>
            </a:r>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52034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fr-CA"/>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BCA9E738-1DF8-44BF-BC80-55DF18116249}" type="datetime1">
              <a:rPr lang="en-US" smtClean="0"/>
              <a:t>11/13/2025</a:t>
            </a:fld>
            <a:endParaRPr lang="en-US"/>
          </a:p>
        </p:txBody>
      </p:sp>
      <p:sp>
        <p:nvSpPr>
          <p:cNvPr id="5" name="Footer Placeholder 4"/>
          <p:cNvSpPr>
            <a:spLocks noGrp="1"/>
          </p:cNvSpPr>
          <p:nvPr>
            <p:ph type="ftr" sz="quarter" idx="11"/>
          </p:nvPr>
        </p:nvSpPr>
        <p:spPr/>
        <p:txBody>
          <a:bodyPr/>
          <a:lstStyle/>
          <a:p>
            <a:r>
              <a:rPr lang="en-US"/>
              <a:t>Mandatory Slide</a:t>
            </a:r>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35030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E287B042-A686-40BD-B4F9-3502A1EEA60A}" type="datetime1">
              <a:rPr lang="en-US" smtClean="0"/>
              <a:t>11/13/2025</a:t>
            </a:fld>
            <a:endParaRPr lang="en-US"/>
          </a:p>
        </p:txBody>
      </p:sp>
      <p:sp>
        <p:nvSpPr>
          <p:cNvPr id="6" name="Footer Placeholder 5"/>
          <p:cNvSpPr>
            <a:spLocks noGrp="1"/>
          </p:cNvSpPr>
          <p:nvPr>
            <p:ph type="ftr" sz="quarter" idx="11"/>
          </p:nvPr>
        </p:nvSpPr>
        <p:spPr/>
        <p:txBody>
          <a:bodyPr/>
          <a:lstStyle/>
          <a:p>
            <a:r>
              <a:rPr lang="en-US"/>
              <a:t>Mandatory Slide</a:t>
            </a:r>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40079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CA"/>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CA"/>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085B85EF-07B7-4FC4-9017-101B576DDF1E}" type="datetime1">
              <a:rPr lang="en-US" smtClean="0"/>
              <a:t>11/13/2025</a:t>
            </a:fld>
            <a:endParaRPr lang="en-US"/>
          </a:p>
        </p:txBody>
      </p:sp>
      <p:sp>
        <p:nvSpPr>
          <p:cNvPr id="8" name="Footer Placeholder 7"/>
          <p:cNvSpPr>
            <a:spLocks noGrp="1"/>
          </p:cNvSpPr>
          <p:nvPr>
            <p:ph type="ftr" sz="quarter" idx="11"/>
          </p:nvPr>
        </p:nvSpPr>
        <p:spPr/>
        <p:txBody>
          <a:bodyPr/>
          <a:lstStyle/>
          <a:p>
            <a:r>
              <a:rPr lang="en-US"/>
              <a:t>Mandatory Slide</a:t>
            </a:r>
          </a:p>
        </p:txBody>
      </p:sp>
      <p:sp>
        <p:nvSpPr>
          <p:cNvPr id="9" name="Slide Number Placeholder 8"/>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25228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2F071151-638F-4F6A-BC8D-6D740ED5885B}" type="datetime1">
              <a:rPr lang="en-US" smtClean="0"/>
              <a:t>11/13/2025</a:t>
            </a:fld>
            <a:endParaRPr lang="en-US"/>
          </a:p>
        </p:txBody>
      </p:sp>
      <p:sp>
        <p:nvSpPr>
          <p:cNvPr id="4" name="Footer Placeholder 3"/>
          <p:cNvSpPr>
            <a:spLocks noGrp="1"/>
          </p:cNvSpPr>
          <p:nvPr>
            <p:ph type="ftr" sz="quarter" idx="11"/>
          </p:nvPr>
        </p:nvSpPr>
        <p:spPr/>
        <p:txBody>
          <a:bodyPr/>
          <a:lstStyle/>
          <a:p>
            <a:r>
              <a:rPr lang="en-US"/>
              <a:t>Mandatory Slide</a:t>
            </a:r>
          </a:p>
        </p:txBody>
      </p:sp>
      <p:sp>
        <p:nvSpPr>
          <p:cNvPr id="5" name="Slide Number Placeholder 4"/>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50771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88960-A532-4D7F-A21B-33AE2D70515D}" type="datetime1">
              <a:rPr lang="en-US" smtClean="0"/>
              <a:t>11/13/2025</a:t>
            </a:fld>
            <a:endParaRPr lang="en-US"/>
          </a:p>
        </p:txBody>
      </p:sp>
      <p:sp>
        <p:nvSpPr>
          <p:cNvPr id="3" name="Footer Placeholder 2"/>
          <p:cNvSpPr>
            <a:spLocks noGrp="1"/>
          </p:cNvSpPr>
          <p:nvPr>
            <p:ph type="ftr" sz="quarter" idx="11"/>
          </p:nvPr>
        </p:nvSpPr>
        <p:spPr/>
        <p:txBody>
          <a:bodyPr/>
          <a:lstStyle/>
          <a:p>
            <a:r>
              <a:rPr lang="en-US"/>
              <a:t>Mandatory Slide</a:t>
            </a:r>
          </a:p>
        </p:txBody>
      </p:sp>
      <p:sp>
        <p:nvSpPr>
          <p:cNvPr id="4" name="Slide Number Placeholder 3"/>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18846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fr-CA"/>
              <a:t>Click to edit Master title style</a:t>
            </a:r>
            <a:endParaRPr lang="en-US"/>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CA"/>
              <a:t>Click to edit Master text styles</a:t>
            </a:r>
          </a:p>
        </p:txBody>
      </p:sp>
      <p:sp>
        <p:nvSpPr>
          <p:cNvPr id="5" name="Date Placeholder 4"/>
          <p:cNvSpPr>
            <a:spLocks noGrp="1"/>
          </p:cNvSpPr>
          <p:nvPr>
            <p:ph type="dt" sz="half" idx="10"/>
          </p:nvPr>
        </p:nvSpPr>
        <p:spPr/>
        <p:txBody>
          <a:bodyPr/>
          <a:lstStyle/>
          <a:p>
            <a:fld id="{83DEE576-297A-4D62-965A-4AE8775BEFB1}" type="datetime1">
              <a:rPr lang="en-US" smtClean="0"/>
              <a:t>11/13/2025</a:t>
            </a:fld>
            <a:endParaRPr lang="en-US"/>
          </a:p>
        </p:txBody>
      </p:sp>
      <p:sp>
        <p:nvSpPr>
          <p:cNvPr id="6" name="Footer Placeholder 5"/>
          <p:cNvSpPr>
            <a:spLocks noGrp="1"/>
          </p:cNvSpPr>
          <p:nvPr>
            <p:ph type="ftr" sz="quarter" idx="11"/>
          </p:nvPr>
        </p:nvSpPr>
        <p:spPr/>
        <p:txBody>
          <a:bodyPr/>
          <a:lstStyle/>
          <a:p>
            <a:r>
              <a:rPr lang="en-US"/>
              <a:t>Mandatory Slide</a:t>
            </a:r>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86195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fr-CA"/>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CA"/>
              <a:t>Drag picture to placeholder or click icon to add</a:t>
            </a:r>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CA"/>
              <a:t>Click to edit Master text styles</a:t>
            </a:r>
          </a:p>
        </p:txBody>
      </p:sp>
      <p:sp>
        <p:nvSpPr>
          <p:cNvPr id="5" name="Date Placeholder 4"/>
          <p:cNvSpPr>
            <a:spLocks noGrp="1"/>
          </p:cNvSpPr>
          <p:nvPr>
            <p:ph type="dt" sz="half" idx="10"/>
          </p:nvPr>
        </p:nvSpPr>
        <p:spPr/>
        <p:txBody>
          <a:bodyPr/>
          <a:lstStyle/>
          <a:p>
            <a:fld id="{267DC5D9-6422-4976-BC36-63DABCEA94ED}" type="datetime1">
              <a:rPr lang="en-US" smtClean="0"/>
              <a:t>11/13/2025</a:t>
            </a:fld>
            <a:endParaRPr lang="en-US"/>
          </a:p>
        </p:txBody>
      </p:sp>
      <p:sp>
        <p:nvSpPr>
          <p:cNvPr id="6" name="Footer Placeholder 5"/>
          <p:cNvSpPr>
            <a:spLocks noGrp="1"/>
          </p:cNvSpPr>
          <p:nvPr>
            <p:ph type="ftr" sz="quarter" idx="11"/>
          </p:nvPr>
        </p:nvSpPr>
        <p:spPr/>
        <p:txBody>
          <a:bodyPr/>
          <a:lstStyle/>
          <a:p>
            <a:r>
              <a:rPr lang="en-US"/>
              <a:t>Mandatory Slide</a:t>
            </a:r>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03427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24CCCFF2-C69F-4F85-9BEC-FC60143BA722}" type="datetime1">
              <a:rPr lang="en-US" smtClean="0"/>
              <a:t>11/13/2025</a:t>
            </a:fld>
            <a:endParaRPr lang="en-US"/>
          </a:p>
        </p:txBody>
      </p:sp>
      <p:sp>
        <p:nvSpPr>
          <p:cNvPr id="5" name="Footer Placeholder 4"/>
          <p:cNvSpPr>
            <a:spLocks noGrp="1"/>
          </p:cNvSpPr>
          <p:nvPr>
            <p:ph type="ftr" sz="quarter" idx="11"/>
          </p:nvPr>
        </p:nvSpPr>
        <p:spPr/>
        <p:txBody>
          <a:bodyPr/>
          <a:lstStyle/>
          <a:p>
            <a:r>
              <a:rPr lang="en-US"/>
              <a:t>Mandatory Slide</a:t>
            </a:r>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06457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8F575874-E3C3-4A9C-9F1C-574901FF8FEE}" type="datetime1">
              <a:rPr lang="en-US" smtClean="0"/>
              <a:t>11/13/2025</a:t>
            </a:fld>
            <a:endParaRPr lang="en-US"/>
          </a:p>
        </p:txBody>
      </p:sp>
      <p:sp>
        <p:nvSpPr>
          <p:cNvPr id="5" name="Footer Placeholder 4"/>
          <p:cNvSpPr>
            <a:spLocks noGrp="1"/>
          </p:cNvSpPr>
          <p:nvPr>
            <p:ph type="ftr" sz="quarter" idx="11"/>
          </p:nvPr>
        </p:nvSpPr>
        <p:spPr/>
        <p:txBody>
          <a:bodyPr/>
          <a:lstStyle/>
          <a:p>
            <a:r>
              <a:rPr lang="en-US"/>
              <a:t>Mandatory Slide</a:t>
            </a:r>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81628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
        <p:nvSpPr>
          <p:cNvPr id="8" name="TextBox 7">
            <a:extLst>
              <a:ext uri="{FF2B5EF4-FFF2-40B4-BE49-F238E27FC236}">
                <a16:creationId xmlns:a16="http://schemas.microsoft.com/office/drawing/2014/main" id="{3F56F5CB-AEB6-380E-80AA-B6C0AA4BEED9}"/>
              </a:ext>
            </a:extLst>
          </p:cNvPr>
          <p:cNvSpPr txBox="1"/>
          <p:nvPr userDrawn="1">
            <p:extLst>
              <p:ext uri="{1162E1C5-73C7-4A58-AE30-91384D911F3F}">
                <p184:classification xmlns:p184="http://schemas.microsoft.com/office/powerpoint/2018/4/main" val="hdr"/>
              </p:ext>
            </p:extLst>
          </p:nvPr>
        </p:nvSpPr>
        <p:spPr>
          <a:xfrm>
            <a:off x="15700375" y="190500"/>
            <a:ext cx="2439988" cy="182880"/>
          </a:xfrm>
          <a:prstGeom prst="rect">
            <a:avLst/>
          </a:prstGeom>
        </p:spPr>
        <p:txBody>
          <a:bodyPr horzOverflow="overflow" lIns="0" tIns="0" rIns="0" bIns="0">
            <a:spAutoFit/>
          </a:bodyPr>
          <a:lstStyle/>
          <a:p>
            <a:pPr algn="l"/>
            <a:r>
              <a:rPr lang="en-CA" sz="1200">
                <a:solidFill>
                  <a:srgbClr val="000000">
                    <a:alpha val="50000"/>
                  </a:srgbClr>
                </a:solidFill>
                <a:latin typeface="Arial" panose="020B0604020202020204" pitchFamily="34" charset="0"/>
                <a:cs typeface="Arial" panose="020B060402020202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fr-CA"/>
              <a:t>Click to edit Master title style</a:t>
            </a:r>
            <a:endParaRPr lang="en-US"/>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9303E2F-9889-46F5-83A1-1686BF767523}" type="datetime1">
              <a:rPr lang="en-US" smtClean="0"/>
              <a:t>11/13/2025</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latin typeface="Arial"/>
              </a:defRPr>
            </a:lvl1pPr>
          </a:lstStyle>
          <a:p>
            <a:r>
              <a:rPr lang="en-US"/>
              <a:t>Mandatory Slide</a:t>
            </a: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latin typeface="Arial"/>
              </a:defRPr>
            </a:lvl1pPr>
          </a:lstStyle>
          <a:p>
            <a:fld id="{2E86C063-E22E-2E4C-A523-54089486E38F}" type="slidenum">
              <a:rPr lang="en-US" smtClean="0"/>
              <a:pPr/>
              <a:t>‹n°›</a:t>
            </a:fld>
            <a:endParaRPr lang="en-US"/>
          </a:p>
        </p:txBody>
      </p:sp>
      <p:sp>
        <p:nvSpPr>
          <p:cNvPr id="8" name="TextBox 7">
            <a:extLst>
              <a:ext uri="{FF2B5EF4-FFF2-40B4-BE49-F238E27FC236}">
                <a16:creationId xmlns:a16="http://schemas.microsoft.com/office/drawing/2014/main" id="{3E352826-CC3B-D2FC-E54F-7C2301E88BEA}"/>
              </a:ext>
            </a:extLst>
          </p:cNvPr>
          <p:cNvSpPr txBox="1"/>
          <p:nvPr userDrawn="1">
            <p:extLst>
              <p:ext uri="{1162E1C5-73C7-4A58-AE30-91384D911F3F}">
                <p184:classification xmlns:p184="http://schemas.microsoft.com/office/powerpoint/2018/4/main" val="hdr"/>
              </p:ext>
            </p:extLst>
          </p:nvPr>
        </p:nvSpPr>
        <p:spPr>
          <a:xfrm>
            <a:off x="15700375" y="190500"/>
            <a:ext cx="2439988" cy="182880"/>
          </a:xfrm>
          <a:prstGeom prst="rect">
            <a:avLst/>
          </a:prstGeom>
        </p:spPr>
        <p:txBody>
          <a:bodyPr horzOverflow="overflow" lIns="0" tIns="0" rIns="0" bIns="0">
            <a:spAutoFit/>
          </a:bodyPr>
          <a:lstStyle/>
          <a:p>
            <a:pPr algn="l"/>
            <a:r>
              <a:rPr lang="en-CA" sz="1200">
                <a:solidFill>
                  <a:srgbClr val="000000">
                    <a:alpha val="50000"/>
                  </a:srgbClr>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521434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spcBef>
          <a:spcPct val="0"/>
        </a:spcBef>
        <a:buNone/>
        <a:defRPr sz="5400" b="1" i="0" kern="1200">
          <a:solidFill>
            <a:schemeClr val="tx1"/>
          </a:solidFill>
          <a:latin typeface="Arial"/>
          <a:ea typeface="+mj-ea"/>
          <a:cs typeface="Verdana"/>
        </a:defRPr>
      </a:lvl1pPr>
    </p:titleStyle>
    <p:bodyStyle>
      <a:lvl1pPr marL="514350" indent="-514350" algn="l" defTabSz="685800" rtl="0" eaLnBrk="1" latinLnBrk="0" hangingPunct="1">
        <a:spcBef>
          <a:spcPct val="20000"/>
        </a:spcBef>
        <a:buFont typeface="Arial"/>
        <a:buChar char="•"/>
        <a:defRPr sz="4800" kern="1200">
          <a:solidFill>
            <a:schemeClr val="tx1"/>
          </a:solidFill>
          <a:latin typeface="Arial"/>
          <a:ea typeface="+mn-ea"/>
          <a:cs typeface="Verdana"/>
        </a:defRPr>
      </a:lvl1pPr>
      <a:lvl2pPr marL="1114425" indent="-428625" algn="l" defTabSz="685800" rtl="0" eaLnBrk="1" latinLnBrk="0" hangingPunct="1">
        <a:spcBef>
          <a:spcPct val="20000"/>
        </a:spcBef>
        <a:buFont typeface="Arial"/>
        <a:buChar char="–"/>
        <a:defRPr sz="4200" kern="1200">
          <a:solidFill>
            <a:schemeClr val="tx1"/>
          </a:solidFill>
          <a:latin typeface="Arial"/>
          <a:ea typeface="+mn-ea"/>
          <a:cs typeface="Verdana"/>
        </a:defRPr>
      </a:lvl2pPr>
      <a:lvl3pPr marL="1714500" indent="-342900" algn="l" defTabSz="685800" rtl="0" eaLnBrk="1" latinLnBrk="0" hangingPunct="1">
        <a:spcBef>
          <a:spcPct val="20000"/>
        </a:spcBef>
        <a:buFont typeface="Arial"/>
        <a:buChar char="•"/>
        <a:defRPr sz="3600" kern="1200">
          <a:solidFill>
            <a:schemeClr val="tx1"/>
          </a:solidFill>
          <a:latin typeface="Arial"/>
          <a:ea typeface="+mn-ea"/>
          <a:cs typeface="Verdana"/>
        </a:defRPr>
      </a:lvl3pPr>
      <a:lvl4pPr marL="2400300" indent="-342900" algn="l" defTabSz="685800" rtl="0" eaLnBrk="1" latinLnBrk="0" hangingPunct="1">
        <a:spcBef>
          <a:spcPct val="20000"/>
        </a:spcBef>
        <a:buFont typeface="Arial"/>
        <a:buChar char="–"/>
        <a:defRPr sz="3000" kern="1200">
          <a:solidFill>
            <a:schemeClr val="tx1"/>
          </a:solidFill>
          <a:latin typeface="Arial"/>
          <a:ea typeface="+mn-ea"/>
          <a:cs typeface="Verdana"/>
        </a:defRPr>
      </a:lvl4pPr>
      <a:lvl5pPr marL="3086100" indent="-342900" algn="l" defTabSz="685800" rtl="0" eaLnBrk="1" latinLnBrk="0" hangingPunct="1">
        <a:spcBef>
          <a:spcPct val="20000"/>
        </a:spcBef>
        <a:buFont typeface="Arial"/>
        <a:buChar char="»"/>
        <a:defRPr sz="3000" kern="1200">
          <a:solidFill>
            <a:schemeClr val="tx1"/>
          </a:solidFill>
          <a:latin typeface="Arial"/>
          <a:ea typeface="+mn-ea"/>
          <a:cs typeface="Verdana"/>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gcxgce.sharepoint.com/teams/10003083/SitePages/fr/Language-Learning-Companion.aspx"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C99CB2A-3A69-AFA0-E665-554D9C82A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3110" y="0"/>
            <a:ext cx="185043" cy="10287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erson wearing headphones and looking at her phone.">
            <a:extLst>
              <a:ext uri="{FF2B5EF4-FFF2-40B4-BE49-F238E27FC236}">
                <a16:creationId xmlns:a16="http://schemas.microsoft.com/office/drawing/2014/main" id="{A7687AA4-B2C8-85B9-BA65-12624189CCD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7194" y="285760"/>
            <a:ext cx="7018828" cy="9713294"/>
          </a:xfrm>
          <a:prstGeom prst="rect">
            <a:avLst/>
          </a:prstGeom>
        </p:spPr>
      </p:pic>
      <p:sp>
        <p:nvSpPr>
          <p:cNvPr id="4" name="Title 3">
            <a:extLst>
              <a:ext uri="{FF2B5EF4-FFF2-40B4-BE49-F238E27FC236}">
                <a16:creationId xmlns:a16="http://schemas.microsoft.com/office/drawing/2014/main" id="{4FF665B4-17D9-2227-52E7-6BE1E1FC885F}"/>
              </a:ext>
            </a:extLst>
          </p:cNvPr>
          <p:cNvSpPr txBox="1">
            <a:spLocks noGrp="1"/>
          </p:cNvSpPr>
          <p:nvPr>
            <p:ph type="title" idx="4294967295"/>
          </p:nvPr>
        </p:nvSpPr>
        <p:spPr>
          <a:xfrm>
            <a:off x="7985241" y="1782052"/>
            <a:ext cx="10015565" cy="37249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fr-CA" sz="7800" b="1" i="0" u="none" strike="noStrike" kern="1200" cap="none" spc="0" normalizeH="0" baseline="0" noProof="0" dirty="0">
                <a:ln>
                  <a:noFill/>
                </a:ln>
                <a:solidFill>
                  <a:srgbClr val="8064A2"/>
                </a:solidFill>
                <a:effectLst/>
                <a:uLnTx/>
                <a:uFillTx/>
                <a:latin typeface="Calibri"/>
                <a:ea typeface="+mn-ea"/>
                <a:cs typeface="+mn-cs"/>
              </a:rPr>
              <a:t>Compagnon d’apprentissage linguistique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fr-FR" sz="5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Projet du fond d’investissement</a:t>
            </a:r>
            <a:endParaRPr kumimoji="0" lang="fr-CA" sz="5800" b="1"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 name="TextBox 1">
            <a:extLst>
              <a:ext uri="{FF2B5EF4-FFF2-40B4-BE49-F238E27FC236}">
                <a16:creationId xmlns:a16="http://schemas.microsoft.com/office/drawing/2014/main" id="{455DB8FD-E6C2-7801-79C2-3638EDD7B78B}"/>
              </a:ext>
            </a:extLst>
          </p:cNvPr>
          <p:cNvSpPr txBox="1"/>
          <p:nvPr/>
        </p:nvSpPr>
        <p:spPr>
          <a:xfrm>
            <a:off x="9489288" y="5895673"/>
            <a:ext cx="7068514" cy="2586470"/>
          </a:xfrm>
          <a:prstGeom prst="rect">
            <a:avLst/>
          </a:prstGeom>
        </p:spPr>
        <p:txBody>
          <a:bodyPr vert="horz" lIns="91440" tIns="45720" rIns="91440" bIns="45720" rtlCol="0" anchor="t">
            <a:normAutofit/>
          </a:bodyPr>
          <a:lstStyle/>
          <a:p>
            <a:pPr lvl="0" algn="ctr">
              <a:lnSpc>
                <a:spcPct val="90000"/>
              </a:lnSpc>
              <a:spcBef>
                <a:spcPts val="1000"/>
              </a:spcBef>
              <a:defRPr/>
            </a:pPr>
            <a:r>
              <a:rPr kumimoji="0" lang="fr-CA" sz="3000" b="1" i="0" u="none" strike="noStrike" kern="1200" cap="none" spc="0" normalizeH="0" baseline="0" noProof="0" dirty="0">
                <a:ln>
                  <a:noFill/>
                </a:ln>
                <a:solidFill>
                  <a:prstClr val="black"/>
                </a:solidFill>
                <a:effectLst/>
                <a:uLnTx/>
                <a:uFillTx/>
                <a:latin typeface="Calibri"/>
                <a:ea typeface="+mn-ea"/>
                <a:cs typeface="+mn-cs"/>
              </a:rPr>
              <a:t>Novembre 2025</a:t>
            </a:r>
          </a:p>
        </p:txBody>
      </p:sp>
      <p:pic>
        <p:nvPicPr>
          <p:cNvPr id="7" name="Picture 6" descr="Logo du Collège@EDSC (Explore-Apprends-Agis) et de Recherche et Prototypage TI">
            <a:extLst>
              <a:ext uri="{FF2B5EF4-FFF2-40B4-BE49-F238E27FC236}">
                <a16:creationId xmlns:a16="http://schemas.microsoft.com/office/drawing/2014/main" id="{9567ED34-F58A-F811-6FC9-5FEE33775946}"/>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rcRect/>
          <a:stretch/>
        </p:blipFill>
        <p:spPr>
          <a:xfrm>
            <a:off x="7985240" y="8870857"/>
            <a:ext cx="10015566" cy="1188034"/>
          </a:xfrm>
          <a:prstGeom prst="rect">
            <a:avLst/>
          </a:prstGeom>
        </p:spPr>
      </p:pic>
    </p:spTree>
    <p:extLst>
      <p:ext uri="{BB962C8B-B14F-4D97-AF65-F5344CB8AC3E}">
        <p14:creationId xmlns:p14="http://schemas.microsoft.com/office/powerpoint/2010/main" val="213854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ne femme qui regarde son cellulaire.">
            <a:extLst>
              <a:ext uri="{FF2B5EF4-FFF2-40B4-BE49-F238E27FC236}">
                <a16:creationId xmlns:a16="http://schemas.microsoft.com/office/drawing/2014/main" id="{5539A216-0BC4-16E8-181B-E9EDFD6236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6430"/>
            <a:ext cx="18288000" cy="10459859"/>
          </a:xfrm>
          <a:prstGeom prst="rect">
            <a:avLst/>
          </a:prstGeom>
        </p:spPr>
      </p:pic>
      <p:sp>
        <p:nvSpPr>
          <p:cNvPr id="14" name="TextBox 9">
            <a:extLst>
              <a:ext uri="{FF2B5EF4-FFF2-40B4-BE49-F238E27FC236}">
                <a16:creationId xmlns:a16="http://schemas.microsoft.com/office/drawing/2014/main" id="{530311CF-B580-4C54-611C-A99E73514C4B}"/>
              </a:ext>
            </a:extLst>
          </p:cNvPr>
          <p:cNvSpPr txBox="1"/>
          <p:nvPr/>
        </p:nvSpPr>
        <p:spPr>
          <a:xfrm>
            <a:off x="11963400" y="187840"/>
            <a:ext cx="5711726" cy="766235"/>
          </a:xfrm>
          <a:prstGeom prst="rect">
            <a:avLst/>
          </a:prstGeom>
        </p:spPr>
        <p:txBody>
          <a:bodyPr wrap="square" lIns="0" tIns="0" rIns="0" bIns="0" rtlCol="0" anchor="t">
            <a:spAutoFit/>
          </a:bodyPr>
          <a:lstStyle/>
          <a:p>
            <a:pPr algn="r">
              <a:lnSpc>
                <a:spcPts val="6937"/>
              </a:lnSpc>
            </a:pPr>
            <a:r>
              <a:rPr lang="en-US" sz="3200">
                <a:solidFill>
                  <a:schemeClr val="bg1"/>
                </a:solidFill>
                <a:latin typeface="Roboto"/>
                <a:ea typeface="Arimo"/>
                <a:cs typeface="Arimo"/>
                <a:sym typeface="Arimo"/>
              </a:rPr>
              <a:t>X For Information</a:t>
            </a:r>
            <a:endParaRPr lang="en-US" sz="3200">
              <a:solidFill>
                <a:schemeClr val="bg1"/>
              </a:solidFill>
              <a:latin typeface="Roboto"/>
              <a:ea typeface="Arimo"/>
              <a:cs typeface="Arimo"/>
            </a:endParaRPr>
          </a:p>
        </p:txBody>
      </p:sp>
      <p:sp>
        <p:nvSpPr>
          <p:cNvPr id="12" name="Rectangle 11">
            <a:extLst>
              <a:ext uri="{FF2B5EF4-FFF2-40B4-BE49-F238E27FC236}">
                <a16:creationId xmlns:a16="http://schemas.microsoft.com/office/drawing/2014/main" id="{E0255246-F7F4-48FF-7A46-260FFBFB6C42}"/>
              </a:ext>
              <a:ext uri="{C183D7F6-B498-43B3-948B-1728B52AA6E4}">
                <adec:decorative xmlns:adec="http://schemas.microsoft.com/office/drawing/2017/decorative" val="1"/>
              </a:ext>
            </a:extLst>
          </p:cNvPr>
          <p:cNvSpPr/>
          <p:nvPr/>
        </p:nvSpPr>
        <p:spPr>
          <a:xfrm>
            <a:off x="14401800" y="419100"/>
            <a:ext cx="423291" cy="53497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DDA2491B-EB0B-CCC5-0AF8-540F3A700F21}"/>
              </a:ext>
              <a:ext uri="{C183D7F6-B498-43B3-948B-1728B52AA6E4}">
                <adec:decorative xmlns:adec="http://schemas.microsoft.com/office/drawing/2017/decorative" val="1"/>
              </a:ext>
            </a:extLst>
          </p:cNvPr>
          <p:cNvSpPr/>
          <p:nvPr/>
        </p:nvSpPr>
        <p:spPr>
          <a:xfrm>
            <a:off x="0" y="-1"/>
            <a:ext cx="10935478" cy="10459859"/>
          </a:xfrm>
          <a:prstGeom prst="rect">
            <a:avLst/>
          </a:prstGeom>
          <a:solidFill>
            <a:srgbClr val="000000">
              <a:alpha val="76863"/>
            </a:srgb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 name="TextBox 9"/>
          <p:cNvSpPr txBox="1">
            <a:spLocks noGrp="1"/>
          </p:cNvSpPr>
          <p:nvPr>
            <p:ph type="title" idx="4294967295"/>
          </p:nvPr>
        </p:nvSpPr>
        <p:spPr>
          <a:xfrm>
            <a:off x="612873" y="427653"/>
            <a:ext cx="9851927" cy="25231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37"/>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mo"/>
              </a:rPr>
              <a:t>Accélérer l'apprentissage des langues grâce à des outils basés sur l’IA</a:t>
            </a:r>
          </a:p>
          <a:p>
            <a:pPr marL="0" marR="0" lvl="0" indent="0" algn="l" defTabSz="914400" rtl="0" eaLnBrk="1" fontAlgn="auto" latinLnBrk="0" hangingPunct="1">
              <a:lnSpc>
                <a:spcPts val="6937"/>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mo"/>
              </a:rPr>
              <a:t>Un projet d'expérimentation du fonds d'investissement</a:t>
            </a:r>
            <a:endPar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mo"/>
            </a:endParaRPr>
          </a:p>
        </p:txBody>
      </p:sp>
      <p:sp>
        <p:nvSpPr>
          <p:cNvPr id="10" name="TextBox 10"/>
          <p:cNvSpPr txBox="1"/>
          <p:nvPr/>
        </p:nvSpPr>
        <p:spPr>
          <a:xfrm>
            <a:off x="612873" y="3307633"/>
            <a:ext cx="9445526" cy="6325450"/>
          </a:xfrm>
          <a:prstGeom prst="rect">
            <a:avLst/>
          </a:prstGeom>
        </p:spPr>
        <p:txBody>
          <a:bodyPr lIns="0" tIns="0" rIns="0" bIns="0" rtlCol="0" anchor="t">
            <a:spAutoFit/>
          </a:bodyPr>
          <a:lstStyle/>
          <a:p>
            <a:pPr algn="l">
              <a:lnSpc>
                <a:spcPts val="3312"/>
              </a:lnSpc>
              <a:spcBef>
                <a:spcPts val="1600"/>
              </a:spcBef>
              <a:spcAft>
                <a:spcPts val="1200"/>
              </a:spcAft>
            </a:pPr>
            <a:r>
              <a:rPr lang="fr-FR" sz="2000">
                <a:solidFill>
                  <a:schemeClr val="bg1"/>
                </a:solidFill>
                <a:latin typeface="Roboto"/>
                <a:ea typeface="Roboto"/>
                <a:cs typeface="Roboto"/>
                <a:sym typeface="Roboto"/>
              </a:rPr>
              <a:t>Évaluer des applications de tutorat linguistique utilisant l'IA comme ressource de formation complémentaire pour les employés en formation des langues officielles, dans le cadre d'un projet expérimental de 9 mois. Cette proposition a été soumise au fonds d'investissement et approuvée en mai 2025 par le sous-ministre.</a:t>
            </a:r>
          </a:p>
          <a:p>
            <a:pPr>
              <a:lnSpc>
                <a:spcPts val="3312"/>
              </a:lnSpc>
              <a:spcBef>
                <a:spcPts val="1600"/>
              </a:spcBef>
              <a:spcAft>
                <a:spcPts val="1200"/>
              </a:spcAft>
            </a:pPr>
            <a:r>
              <a:rPr lang="fr-FR" sz="2000">
                <a:solidFill>
                  <a:schemeClr val="bg1"/>
                </a:solidFill>
                <a:latin typeface="Roboto"/>
                <a:ea typeface="Roboto"/>
                <a:cs typeface="Roboto"/>
                <a:sym typeface="Roboto"/>
              </a:rPr>
              <a:t>Cette initiative s’aligne sur les priorités clés du GC et d’EDSC en matière de soutien à la dualité linguistique et à l’accessibilité des services par la modernisation de l’écosystème d’apprentissage d’EDSC avec l’intégration de l’IA.</a:t>
            </a:r>
          </a:p>
          <a:p>
            <a:pPr>
              <a:lnSpc>
                <a:spcPts val="3312"/>
              </a:lnSpc>
              <a:spcBef>
                <a:spcPts val="1600"/>
              </a:spcBef>
              <a:spcAft>
                <a:spcPts val="1200"/>
              </a:spcAft>
            </a:pPr>
            <a:r>
              <a:rPr lang="fr-FR" sz="2000">
                <a:solidFill>
                  <a:schemeClr val="bg1"/>
                </a:solidFill>
                <a:latin typeface="Roboto"/>
                <a:ea typeface="Roboto"/>
                <a:cs typeface="Roboto"/>
              </a:rPr>
              <a:t>Objectifs :</a:t>
            </a:r>
          </a:p>
          <a:p>
            <a:pPr marL="342900" indent="-342900">
              <a:lnSpc>
                <a:spcPts val="3312"/>
              </a:lnSpc>
              <a:buFont typeface="Arial" panose="020B0604020202020204" pitchFamily="34" charset="0"/>
              <a:buChar char="•"/>
            </a:pPr>
            <a:r>
              <a:rPr lang="fr-FR" sz="2000">
                <a:solidFill>
                  <a:schemeClr val="bg1"/>
                </a:solidFill>
                <a:latin typeface="Roboto"/>
                <a:ea typeface="Roboto"/>
                <a:cs typeface="Roboto"/>
              </a:rPr>
              <a:t>Fournir deux solutions de tutorat</a:t>
            </a:r>
          </a:p>
          <a:p>
            <a:pPr marL="342900" indent="-342900">
              <a:lnSpc>
                <a:spcPts val="3312"/>
              </a:lnSpc>
              <a:buFont typeface="Arial" panose="020B0604020202020204" pitchFamily="34" charset="0"/>
              <a:buChar char="•"/>
            </a:pPr>
            <a:r>
              <a:rPr lang="fr-FR" sz="2000">
                <a:solidFill>
                  <a:schemeClr val="bg1"/>
                </a:solidFill>
                <a:latin typeface="Roboto"/>
                <a:ea typeface="Roboto"/>
                <a:cs typeface="Roboto"/>
              </a:rPr>
              <a:t>Intégration des participants volontaires  inscrit au Collège @EDSC.</a:t>
            </a:r>
          </a:p>
          <a:p>
            <a:pPr marL="342900" indent="-342900">
              <a:lnSpc>
                <a:spcPts val="3312"/>
              </a:lnSpc>
              <a:buFont typeface="Arial" panose="020B0604020202020204" pitchFamily="34" charset="0"/>
              <a:buChar char="•"/>
            </a:pPr>
            <a:r>
              <a:rPr lang="fr-FR" sz="2000">
                <a:solidFill>
                  <a:schemeClr val="bg1"/>
                </a:solidFill>
                <a:latin typeface="Roboto"/>
                <a:ea typeface="Roboto"/>
                <a:cs typeface="Roboto"/>
              </a:rPr>
              <a:t>Évaluer les résultats d’apprentissage, l’expérience utilisateur et la rentabilité.</a:t>
            </a:r>
          </a:p>
          <a:p>
            <a:pPr marL="342900" indent="-342900">
              <a:lnSpc>
                <a:spcPts val="3312"/>
              </a:lnSpc>
              <a:buFont typeface="Arial" panose="020B0604020202020204" pitchFamily="34" charset="0"/>
              <a:buChar char="•"/>
            </a:pPr>
            <a:r>
              <a:rPr lang="fr-FR" sz="2000">
                <a:solidFill>
                  <a:schemeClr val="bg1"/>
                </a:solidFill>
                <a:latin typeface="Roboto"/>
                <a:ea typeface="Roboto"/>
                <a:cs typeface="Roboto"/>
              </a:rPr>
              <a:t>Recueillir des informations et des données quantitatives et qualitatives pour informer une adoption élargie potentiel.</a:t>
            </a:r>
            <a:endParaRPr lang="en-US" sz="2000">
              <a:solidFill>
                <a:schemeClr val="bg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p:nvPr/>
        </p:nvSpPr>
        <p:spPr>
          <a:xfrm>
            <a:off x="11087100" y="0"/>
            <a:ext cx="7200900" cy="10287000"/>
          </a:xfrm>
          <a:custGeom>
            <a:avLst/>
            <a:gdLst/>
            <a:ahLst/>
            <a:cxnLst/>
            <a:rect l="l" t="t" r="r" b="b"/>
            <a:pathLst>
              <a:path w="7200900" h="10287000">
                <a:moveTo>
                  <a:pt x="0" y="0"/>
                </a:moveTo>
                <a:lnTo>
                  <a:pt x="7200900" y="0"/>
                </a:lnTo>
                <a:lnTo>
                  <a:pt x="7200900" y="10287000"/>
                </a:lnTo>
                <a:lnTo>
                  <a:pt x="0" y="10287000"/>
                </a:lnTo>
                <a:lnTo>
                  <a:pt x="0" y="0"/>
                </a:lnTo>
                <a:close/>
              </a:path>
            </a:pathLst>
          </a:custGeom>
          <a:blipFill>
            <a:blip r:embed="rId3"/>
            <a:stretch>
              <a:fillRect/>
            </a:stretch>
          </a:blipFill>
        </p:spPr>
        <p:txBody>
          <a:bodyPr/>
          <a:lstStyle/>
          <a:p>
            <a:endParaRPr lang="en-CA"/>
          </a:p>
        </p:txBody>
      </p:sp>
      <p:grpSp>
        <p:nvGrpSpPr>
          <p:cNvPr id="2" name="Group 2">
            <a:extLst>
              <a:ext uri="{C183D7F6-B498-43B3-948B-1728B52AA6E4}">
                <adec:decorative xmlns:adec="http://schemas.microsoft.com/office/drawing/2017/decorative" val="1"/>
              </a:ext>
            </a:extLst>
          </p:cNvPr>
          <p:cNvGrpSpPr/>
          <p:nvPr/>
        </p:nvGrpSpPr>
        <p:grpSpPr>
          <a:xfrm>
            <a:off x="0" y="32013"/>
            <a:ext cx="18288000" cy="10287000"/>
            <a:chOff x="0" y="0"/>
            <a:chExt cx="24384000" cy="13716000"/>
          </a:xfrm>
          <a:solidFill>
            <a:srgbClr val="95B3D7"/>
          </a:solidFill>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grpFill/>
          </p:spPr>
          <p:txBody>
            <a:bodyPr/>
            <a:lstStyle/>
            <a:p>
              <a:endParaRPr lang="en-CA"/>
            </a:p>
          </p:txBody>
        </p:sp>
      </p:grpSp>
      <p:grpSp>
        <p:nvGrpSpPr>
          <p:cNvPr id="4" name="Group 4">
            <a:extLst>
              <a:ext uri="{C183D7F6-B498-43B3-948B-1728B52AA6E4}">
                <adec:decorative xmlns:adec="http://schemas.microsoft.com/office/drawing/2017/decorative" val="1"/>
              </a:ext>
            </a:extLst>
          </p:cNvPr>
          <p:cNvGrpSpPr/>
          <p:nvPr/>
        </p:nvGrpSpPr>
        <p:grpSpPr>
          <a:xfrm>
            <a:off x="0" y="0"/>
            <a:ext cx="18288000" cy="9906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AF9F5"/>
            </a:solidFill>
          </p:spPr>
          <p:txBody>
            <a:bodyPr/>
            <a:lstStyle/>
            <a:p>
              <a:endParaRPr lang="en-CA"/>
            </a:p>
          </p:txBody>
        </p:sp>
      </p:grpSp>
      <p:pic>
        <p:nvPicPr>
          <p:cNvPr id="34" name="Picture 33" descr="Woman using cell phone at digital data science display">
            <a:extLst>
              <a:ext uri="{FF2B5EF4-FFF2-40B4-BE49-F238E27FC236}">
                <a16:creationId xmlns:a16="http://schemas.microsoft.com/office/drawing/2014/main" id="{E8642ADA-FF34-C642-C48D-39CFAC6B4AF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051029" y="-11162"/>
            <a:ext cx="7273041" cy="10298162"/>
          </a:xfrm>
          <a:prstGeom prst="rect">
            <a:avLst/>
          </a:prstGeom>
        </p:spPr>
      </p:pic>
      <p:sp>
        <p:nvSpPr>
          <p:cNvPr id="33" name="Isosceles Triangle 32">
            <a:extLst>
              <a:ext uri="{FF2B5EF4-FFF2-40B4-BE49-F238E27FC236}">
                <a16:creationId xmlns:a16="http://schemas.microsoft.com/office/drawing/2014/main" id="{81D7BEA8-C4FF-8250-B4A0-85677652E8DC}"/>
              </a:ext>
              <a:ext uri="{C183D7F6-B498-43B3-948B-1728B52AA6E4}">
                <adec:decorative xmlns:adec="http://schemas.microsoft.com/office/drawing/2017/decorative" val="1"/>
              </a:ext>
            </a:extLst>
          </p:cNvPr>
          <p:cNvSpPr/>
          <p:nvPr/>
        </p:nvSpPr>
        <p:spPr>
          <a:xfrm>
            <a:off x="7549747" y="0"/>
            <a:ext cx="7014215" cy="10287000"/>
          </a:xfrm>
          <a:prstGeom prst="triangle">
            <a:avLst/>
          </a:prstGeom>
          <a:solidFill>
            <a:srgbClr val="FAF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7"/>
          <p:cNvSpPr txBox="1">
            <a:spLocks noGrp="1"/>
          </p:cNvSpPr>
          <p:nvPr>
            <p:ph type="title" idx="4294967295"/>
          </p:nvPr>
        </p:nvSpPr>
        <p:spPr>
          <a:xfrm>
            <a:off x="872132" y="1012477"/>
            <a:ext cx="9685735" cy="1525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125"/>
              </a:lnSpc>
              <a:spcBef>
                <a:spcPts val="0"/>
              </a:spcBef>
              <a:spcAft>
                <a:spcPts val="0"/>
              </a:spcAft>
              <a:buClrTx/>
              <a:buSzTx/>
              <a:buFontTx/>
              <a:buNone/>
              <a:tabLst/>
              <a:defRPr/>
            </a:pPr>
            <a:r>
              <a:rPr kumimoji="0" lang="fr-FR" sz="4875" b="0" i="0" u="none" strike="noStrike" kern="1200" cap="none" spc="0" normalizeH="0" baseline="0" noProof="0" dirty="0">
                <a:ln>
                  <a:noFill/>
                </a:ln>
                <a:solidFill>
                  <a:srgbClr val="2E3C4E"/>
                </a:solidFill>
                <a:effectLst/>
                <a:uLnTx/>
                <a:uFillTx/>
                <a:latin typeface="Roboto" panose="02000000000000000000" pitchFamily="2" charset="0"/>
                <a:ea typeface="Roboto" panose="02000000000000000000" pitchFamily="2" charset="0"/>
                <a:cs typeface="Roboto" panose="02000000000000000000" pitchFamily="2" charset="0"/>
                <a:sym typeface="Arimo"/>
              </a:rPr>
              <a:t>Survol de la technologie de tutorat linguistique</a:t>
            </a:r>
            <a:endParaRPr kumimoji="0" lang="en-US" sz="4875" b="0" i="0" u="none" strike="noStrike" kern="1200" cap="none" spc="0" normalizeH="0" baseline="0" noProof="0" dirty="0">
              <a:ln>
                <a:noFill/>
              </a:ln>
              <a:solidFill>
                <a:srgbClr val="2E3C4E"/>
              </a:solidFill>
              <a:effectLst/>
              <a:uLnTx/>
              <a:uFillTx/>
              <a:latin typeface="Roboto" panose="02000000000000000000" pitchFamily="2" charset="0"/>
              <a:ea typeface="Roboto" panose="02000000000000000000" pitchFamily="2" charset="0"/>
              <a:cs typeface="Roboto" panose="02000000000000000000" pitchFamily="2" charset="0"/>
              <a:sym typeface="Arimo"/>
            </a:endParaRPr>
          </a:p>
        </p:txBody>
      </p:sp>
      <p:grpSp>
        <p:nvGrpSpPr>
          <p:cNvPr id="44" name="Group 43" descr="Solution augmenter par l'intelligence artificielle. Utilise une IA avancée pour offrir un parcours personnalisé et des fonctionnalités optimisées par GPT pour améliorer l'apprentissage conversationnel.">
            <a:extLst>
              <a:ext uri="{FF2B5EF4-FFF2-40B4-BE49-F238E27FC236}">
                <a16:creationId xmlns:a16="http://schemas.microsoft.com/office/drawing/2014/main" id="{F5F7807A-9A2D-B8E9-C922-1693A40BEB8E}"/>
              </a:ext>
            </a:extLst>
          </p:cNvPr>
          <p:cNvGrpSpPr/>
          <p:nvPr/>
        </p:nvGrpSpPr>
        <p:grpSpPr>
          <a:xfrm>
            <a:off x="867377" y="3235158"/>
            <a:ext cx="9689015" cy="1096907"/>
            <a:chOff x="861477" y="2898069"/>
            <a:chExt cx="9689015" cy="1096907"/>
          </a:xfrm>
        </p:grpSpPr>
        <p:grpSp>
          <p:nvGrpSpPr>
            <p:cNvPr id="8" name="Group 8"/>
            <p:cNvGrpSpPr/>
            <p:nvPr/>
          </p:nvGrpSpPr>
          <p:grpSpPr>
            <a:xfrm>
              <a:off x="861477" y="2898069"/>
              <a:ext cx="570167" cy="570167"/>
              <a:chOff x="0" y="0"/>
              <a:chExt cx="760222" cy="760222"/>
            </a:xfrm>
          </p:grpSpPr>
          <p:sp>
            <p:nvSpPr>
              <p:cNvPr id="9" name="Freeform 9"/>
              <p:cNvSpPr/>
              <p:nvPr/>
            </p:nvSpPr>
            <p:spPr>
              <a:xfrm>
                <a:off x="6350" y="6350"/>
                <a:ext cx="747522" cy="747522"/>
              </a:xfrm>
              <a:custGeom>
                <a:avLst/>
                <a:gdLst/>
                <a:ahLst/>
                <a:cxnLst/>
                <a:rect l="l" t="t" r="r" b="b"/>
                <a:pathLst>
                  <a:path w="747522" h="747522">
                    <a:moveTo>
                      <a:pt x="0" y="139573"/>
                    </a:moveTo>
                    <a:cubicBezTo>
                      <a:pt x="0" y="62484"/>
                      <a:pt x="62484" y="0"/>
                      <a:pt x="139573" y="0"/>
                    </a:cubicBezTo>
                    <a:lnTo>
                      <a:pt x="607949" y="0"/>
                    </a:lnTo>
                    <a:cubicBezTo>
                      <a:pt x="685038" y="0"/>
                      <a:pt x="747522" y="62484"/>
                      <a:pt x="747522" y="139573"/>
                    </a:cubicBezTo>
                    <a:lnTo>
                      <a:pt x="747522" y="607949"/>
                    </a:lnTo>
                    <a:cubicBezTo>
                      <a:pt x="747522" y="685038"/>
                      <a:pt x="685038" y="747522"/>
                      <a:pt x="607949" y="747522"/>
                    </a:cubicBezTo>
                    <a:lnTo>
                      <a:pt x="139573" y="747522"/>
                    </a:lnTo>
                    <a:cubicBezTo>
                      <a:pt x="62484" y="747522"/>
                      <a:pt x="0" y="685038"/>
                      <a:pt x="0" y="607949"/>
                    </a:cubicBezTo>
                    <a:close/>
                  </a:path>
                </a:pathLst>
              </a:custGeom>
              <a:solidFill>
                <a:schemeClr val="accent1">
                  <a:lumMod val="60000"/>
                  <a:lumOff val="40000"/>
                </a:schemeClr>
              </a:solidFill>
            </p:spPr>
            <p:txBody>
              <a:bodyPr/>
              <a:lstStyle/>
              <a:p>
                <a:endParaRPr lang="en-CA"/>
              </a:p>
            </p:txBody>
          </p:sp>
          <p:sp>
            <p:nvSpPr>
              <p:cNvPr id="10" name="Freeform 10"/>
              <p:cNvSpPr/>
              <p:nvPr/>
            </p:nvSpPr>
            <p:spPr>
              <a:xfrm>
                <a:off x="0" y="0"/>
                <a:ext cx="760222" cy="760222"/>
              </a:xfrm>
              <a:custGeom>
                <a:avLst/>
                <a:gdLst/>
                <a:ahLst/>
                <a:cxnLst/>
                <a:rect l="l" t="t" r="r" b="b"/>
                <a:pathLst>
                  <a:path w="760222" h="760222">
                    <a:moveTo>
                      <a:pt x="0" y="145923"/>
                    </a:moveTo>
                    <a:cubicBezTo>
                      <a:pt x="0" y="65278"/>
                      <a:pt x="65278" y="0"/>
                      <a:pt x="145923" y="0"/>
                    </a:cubicBezTo>
                    <a:lnTo>
                      <a:pt x="614299" y="0"/>
                    </a:lnTo>
                    <a:lnTo>
                      <a:pt x="614299" y="6350"/>
                    </a:lnTo>
                    <a:lnTo>
                      <a:pt x="614299" y="0"/>
                    </a:lnTo>
                    <a:cubicBezTo>
                      <a:pt x="694944" y="0"/>
                      <a:pt x="760222" y="65278"/>
                      <a:pt x="760222" y="145923"/>
                    </a:cubicBezTo>
                    <a:lnTo>
                      <a:pt x="760222" y="614299"/>
                    </a:lnTo>
                    <a:lnTo>
                      <a:pt x="753872" y="614299"/>
                    </a:lnTo>
                    <a:lnTo>
                      <a:pt x="760222" y="614299"/>
                    </a:lnTo>
                    <a:cubicBezTo>
                      <a:pt x="760222" y="694944"/>
                      <a:pt x="694944" y="760222"/>
                      <a:pt x="614299" y="760222"/>
                    </a:cubicBezTo>
                    <a:lnTo>
                      <a:pt x="614299" y="753872"/>
                    </a:lnTo>
                    <a:lnTo>
                      <a:pt x="614299" y="760222"/>
                    </a:lnTo>
                    <a:lnTo>
                      <a:pt x="145923" y="760222"/>
                    </a:lnTo>
                    <a:lnTo>
                      <a:pt x="145923" y="753872"/>
                    </a:lnTo>
                    <a:lnTo>
                      <a:pt x="145923" y="760222"/>
                    </a:lnTo>
                    <a:cubicBezTo>
                      <a:pt x="65278" y="760222"/>
                      <a:pt x="0" y="694944"/>
                      <a:pt x="0" y="614299"/>
                    </a:cubicBezTo>
                    <a:lnTo>
                      <a:pt x="0" y="145923"/>
                    </a:lnTo>
                    <a:lnTo>
                      <a:pt x="6350" y="145923"/>
                    </a:lnTo>
                    <a:lnTo>
                      <a:pt x="0" y="145923"/>
                    </a:lnTo>
                    <a:moveTo>
                      <a:pt x="12700" y="145923"/>
                    </a:moveTo>
                    <a:lnTo>
                      <a:pt x="12700" y="614299"/>
                    </a:lnTo>
                    <a:lnTo>
                      <a:pt x="6350" y="614299"/>
                    </a:lnTo>
                    <a:lnTo>
                      <a:pt x="12700" y="614299"/>
                    </a:lnTo>
                    <a:cubicBezTo>
                      <a:pt x="12700" y="687832"/>
                      <a:pt x="72390" y="747522"/>
                      <a:pt x="145923" y="747522"/>
                    </a:cubicBezTo>
                    <a:lnTo>
                      <a:pt x="614299" y="747522"/>
                    </a:lnTo>
                    <a:cubicBezTo>
                      <a:pt x="687832" y="747522"/>
                      <a:pt x="747522" y="687832"/>
                      <a:pt x="747522" y="614299"/>
                    </a:cubicBezTo>
                    <a:lnTo>
                      <a:pt x="747522" y="145923"/>
                    </a:lnTo>
                    <a:lnTo>
                      <a:pt x="753872" y="145923"/>
                    </a:lnTo>
                    <a:lnTo>
                      <a:pt x="747522" y="145923"/>
                    </a:lnTo>
                    <a:cubicBezTo>
                      <a:pt x="747522" y="72390"/>
                      <a:pt x="687832" y="12700"/>
                      <a:pt x="614299" y="12700"/>
                    </a:cubicBezTo>
                    <a:lnTo>
                      <a:pt x="145923" y="12700"/>
                    </a:lnTo>
                    <a:lnTo>
                      <a:pt x="145923" y="6350"/>
                    </a:lnTo>
                    <a:lnTo>
                      <a:pt x="145923" y="12700"/>
                    </a:lnTo>
                    <a:cubicBezTo>
                      <a:pt x="72390" y="12700"/>
                      <a:pt x="12700" y="72390"/>
                      <a:pt x="12700" y="145923"/>
                    </a:cubicBezTo>
                    <a:close/>
                  </a:path>
                </a:pathLst>
              </a:custGeom>
              <a:solidFill>
                <a:srgbClr val="BFD3D8"/>
              </a:solidFill>
            </p:spPr>
            <p:txBody>
              <a:bodyPr/>
              <a:lstStyle/>
              <a:p>
                <a:endParaRPr lang="en-CA"/>
              </a:p>
            </p:txBody>
          </p:sp>
        </p:grpSp>
        <p:grpSp>
          <p:nvGrpSpPr>
            <p:cNvPr id="36" name="Group 35">
              <a:extLst>
                <a:ext uri="{FF2B5EF4-FFF2-40B4-BE49-F238E27FC236}">
                  <a16:creationId xmlns:a16="http://schemas.microsoft.com/office/drawing/2014/main" id="{26701C67-372B-B102-9D53-E34E88EDC87F}"/>
                </a:ext>
              </a:extLst>
            </p:cNvPr>
            <p:cNvGrpSpPr/>
            <p:nvPr/>
          </p:nvGrpSpPr>
          <p:grpSpPr>
            <a:xfrm>
              <a:off x="1674532" y="2902058"/>
              <a:ext cx="8875960" cy="1092918"/>
              <a:chOff x="1674532" y="2902058"/>
              <a:chExt cx="8875960" cy="1092918"/>
            </a:xfrm>
          </p:grpSpPr>
          <p:sp>
            <p:nvSpPr>
              <p:cNvPr id="12" name="TextBox 12"/>
              <p:cNvSpPr txBox="1"/>
              <p:nvPr/>
            </p:nvSpPr>
            <p:spPr>
              <a:xfrm>
                <a:off x="1681904" y="2902058"/>
                <a:ext cx="6541795" cy="369332"/>
              </a:xfrm>
              <a:prstGeom prst="rect">
                <a:avLst/>
              </a:prstGeom>
            </p:spPr>
            <p:txBody>
              <a:bodyPr wrap="square" lIns="0" tIns="0" rIns="0" bIns="0" rtlCol="0" anchor="t">
                <a:spAutoFit/>
              </a:bodyPr>
              <a:lstStyle/>
              <a:p>
                <a:pPr>
                  <a:lnSpc>
                    <a:spcPts val="3062"/>
                  </a:lnSpc>
                </a:pPr>
                <a:r>
                  <a:rPr lang="fr-CA" sz="2400" dirty="0">
                    <a:solidFill>
                      <a:srgbClr val="384653"/>
                    </a:solidFill>
                    <a:latin typeface="Arimo"/>
                    <a:ea typeface="Arimo"/>
                    <a:cs typeface="Arimo"/>
                    <a:sym typeface="Arimo"/>
                  </a:rPr>
                  <a:t>Solution augmenter par l’intelligence artificielle </a:t>
                </a:r>
              </a:p>
            </p:txBody>
          </p:sp>
          <p:sp>
            <p:nvSpPr>
              <p:cNvPr id="13" name="TextBox 13"/>
              <p:cNvSpPr txBox="1"/>
              <p:nvPr/>
            </p:nvSpPr>
            <p:spPr>
              <a:xfrm>
                <a:off x="1674532" y="3294463"/>
                <a:ext cx="8875960" cy="700513"/>
              </a:xfrm>
              <a:prstGeom prst="rect">
                <a:avLst/>
              </a:prstGeom>
            </p:spPr>
            <p:txBody>
              <a:bodyPr lIns="0" tIns="0" rIns="0" bIns="0" rtlCol="0" anchor="t">
                <a:spAutoFit/>
              </a:bodyPr>
              <a:lstStyle/>
              <a:p>
                <a:pPr>
                  <a:lnSpc>
                    <a:spcPct val="125000"/>
                  </a:lnSpc>
                  <a:spcAft>
                    <a:spcPts val="600"/>
                  </a:spcAft>
                </a:pPr>
                <a:r>
                  <a:rPr lang="fr-FR" sz="1900" dirty="0">
                    <a:solidFill>
                      <a:srgbClr val="384653"/>
                    </a:solidFill>
                    <a:latin typeface="Roboto"/>
                    <a:ea typeface="Roboto"/>
                    <a:cs typeface="Roboto"/>
                    <a:sym typeface="Roboto"/>
                  </a:rPr>
                  <a:t>Utilise une IA avancée pour offrir un parcours personnalisé et des fonctionnalités optimisées par GPT pour améliorer l'apprentissage conversationnel.</a:t>
                </a:r>
                <a:endParaRPr lang="en-US" sz="1937" dirty="0">
                  <a:solidFill>
                    <a:srgbClr val="384653"/>
                  </a:solidFill>
                  <a:latin typeface="Roboto"/>
                  <a:ea typeface="Roboto"/>
                  <a:cs typeface="Roboto"/>
                </a:endParaRPr>
              </a:p>
            </p:txBody>
          </p:sp>
        </p:grpSp>
        <p:pic>
          <p:nvPicPr>
            <p:cNvPr id="43" name="Graphic 42" descr="Artificial Intelligence outline">
              <a:extLst>
                <a:ext uri="{FF2B5EF4-FFF2-40B4-BE49-F238E27FC236}">
                  <a16:creationId xmlns:a16="http://schemas.microsoft.com/office/drawing/2014/main" id="{12311DE8-8000-3B93-CEFA-CDBC05BBD0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370" y="2952570"/>
              <a:ext cx="461164" cy="461164"/>
            </a:xfrm>
            <a:prstGeom prst="rect">
              <a:avLst/>
            </a:prstGeom>
          </p:spPr>
        </p:pic>
      </p:grpSp>
      <p:grpSp>
        <p:nvGrpSpPr>
          <p:cNvPr id="45" name="Group 44" descr="Apprentissage personnaliser. Un plan généré par l'IA adapté au style d'apprentissage de chaque individu, avec un contenu de cours personnalisé en fonction de son niveau de compétence, de ses intérêts et du temps qu'il peut y consacrer.">
            <a:extLst>
              <a:ext uri="{FF2B5EF4-FFF2-40B4-BE49-F238E27FC236}">
                <a16:creationId xmlns:a16="http://schemas.microsoft.com/office/drawing/2014/main" id="{18B3DFEB-9B99-5A07-F9BC-F9D17C8D6BEB}"/>
              </a:ext>
            </a:extLst>
          </p:cNvPr>
          <p:cNvGrpSpPr/>
          <p:nvPr/>
        </p:nvGrpSpPr>
        <p:grpSpPr>
          <a:xfrm>
            <a:off x="867377" y="4906100"/>
            <a:ext cx="9690489" cy="1458990"/>
            <a:chOff x="867377" y="4789064"/>
            <a:chExt cx="9690489" cy="1458990"/>
          </a:xfrm>
        </p:grpSpPr>
        <p:grpSp>
          <p:nvGrpSpPr>
            <p:cNvPr id="14" name="Group 14"/>
            <p:cNvGrpSpPr/>
            <p:nvPr/>
          </p:nvGrpSpPr>
          <p:grpSpPr>
            <a:xfrm>
              <a:off x="867377" y="4789064"/>
              <a:ext cx="570167" cy="570167"/>
              <a:chOff x="0" y="0"/>
              <a:chExt cx="760222" cy="760222"/>
            </a:xfrm>
          </p:grpSpPr>
          <p:sp>
            <p:nvSpPr>
              <p:cNvPr id="15" name="Freeform 15"/>
              <p:cNvSpPr/>
              <p:nvPr/>
            </p:nvSpPr>
            <p:spPr>
              <a:xfrm>
                <a:off x="6350" y="6350"/>
                <a:ext cx="747522" cy="747522"/>
              </a:xfrm>
              <a:custGeom>
                <a:avLst/>
                <a:gdLst/>
                <a:ahLst/>
                <a:cxnLst/>
                <a:rect l="l" t="t" r="r" b="b"/>
                <a:pathLst>
                  <a:path w="747522" h="747522">
                    <a:moveTo>
                      <a:pt x="0" y="139573"/>
                    </a:moveTo>
                    <a:cubicBezTo>
                      <a:pt x="0" y="62484"/>
                      <a:pt x="62484" y="0"/>
                      <a:pt x="139573" y="0"/>
                    </a:cubicBezTo>
                    <a:lnTo>
                      <a:pt x="607949" y="0"/>
                    </a:lnTo>
                    <a:cubicBezTo>
                      <a:pt x="685038" y="0"/>
                      <a:pt x="747522" y="62484"/>
                      <a:pt x="747522" y="139573"/>
                    </a:cubicBezTo>
                    <a:lnTo>
                      <a:pt x="747522" y="607949"/>
                    </a:lnTo>
                    <a:cubicBezTo>
                      <a:pt x="747522" y="685038"/>
                      <a:pt x="685038" y="747522"/>
                      <a:pt x="607949" y="747522"/>
                    </a:cubicBezTo>
                    <a:lnTo>
                      <a:pt x="139573" y="747522"/>
                    </a:lnTo>
                    <a:cubicBezTo>
                      <a:pt x="62484" y="747522"/>
                      <a:pt x="0" y="685038"/>
                      <a:pt x="0" y="607949"/>
                    </a:cubicBezTo>
                    <a:close/>
                  </a:path>
                </a:pathLst>
              </a:custGeom>
              <a:solidFill>
                <a:srgbClr val="FF8A97"/>
              </a:solidFill>
            </p:spPr>
            <p:txBody>
              <a:bodyPr/>
              <a:lstStyle/>
              <a:p>
                <a:endParaRPr lang="en-CA"/>
              </a:p>
            </p:txBody>
          </p:sp>
          <p:sp>
            <p:nvSpPr>
              <p:cNvPr id="16" name="Freeform 16"/>
              <p:cNvSpPr/>
              <p:nvPr/>
            </p:nvSpPr>
            <p:spPr>
              <a:xfrm>
                <a:off x="0" y="0"/>
                <a:ext cx="760222" cy="760222"/>
              </a:xfrm>
              <a:custGeom>
                <a:avLst/>
                <a:gdLst/>
                <a:ahLst/>
                <a:cxnLst/>
                <a:rect l="l" t="t" r="r" b="b"/>
                <a:pathLst>
                  <a:path w="760222" h="760222">
                    <a:moveTo>
                      <a:pt x="0" y="145923"/>
                    </a:moveTo>
                    <a:cubicBezTo>
                      <a:pt x="0" y="65278"/>
                      <a:pt x="65278" y="0"/>
                      <a:pt x="145923" y="0"/>
                    </a:cubicBezTo>
                    <a:lnTo>
                      <a:pt x="614299" y="0"/>
                    </a:lnTo>
                    <a:lnTo>
                      <a:pt x="614299" y="6350"/>
                    </a:lnTo>
                    <a:lnTo>
                      <a:pt x="614299" y="0"/>
                    </a:lnTo>
                    <a:cubicBezTo>
                      <a:pt x="694944" y="0"/>
                      <a:pt x="760222" y="65278"/>
                      <a:pt x="760222" y="145923"/>
                    </a:cubicBezTo>
                    <a:lnTo>
                      <a:pt x="760222" y="614299"/>
                    </a:lnTo>
                    <a:lnTo>
                      <a:pt x="753872" y="614299"/>
                    </a:lnTo>
                    <a:lnTo>
                      <a:pt x="760222" y="614299"/>
                    </a:lnTo>
                    <a:cubicBezTo>
                      <a:pt x="760222" y="694944"/>
                      <a:pt x="694944" y="760222"/>
                      <a:pt x="614299" y="760222"/>
                    </a:cubicBezTo>
                    <a:lnTo>
                      <a:pt x="614299" y="753872"/>
                    </a:lnTo>
                    <a:lnTo>
                      <a:pt x="614299" y="760222"/>
                    </a:lnTo>
                    <a:lnTo>
                      <a:pt x="145923" y="760222"/>
                    </a:lnTo>
                    <a:lnTo>
                      <a:pt x="145923" y="753872"/>
                    </a:lnTo>
                    <a:lnTo>
                      <a:pt x="145923" y="760222"/>
                    </a:lnTo>
                    <a:cubicBezTo>
                      <a:pt x="65278" y="760222"/>
                      <a:pt x="0" y="694944"/>
                      <a:pt x="0" y="614299"/>
                    </a:cubicBezTo>
                    <a:lnTo>
                      <a:pt x="0" y="145923"/>
                    </a:lnTo>
                    <a:lnTo>
                      <a:pt x="6350" y="145923"/>
                    </a:lnTo>
                    <a:lnTo>
                      <a:pt x="0" y="145923"/>
                    </a:lnTo>
                    <a:moveTo>
                      <a:pt x="12700" y="145923"/>
                    </a:moveTo>
                    <a:lnTo>
                      <a:pt x="12700" y="614299"/>
                    </a:lnTo>
                    <a:lnTo>
                      <a:pt x="6350" y="614299"/>
                    </a:lnTo>
                    <a:lnTo>
                      <a:pt x="12700" y="614299"/>
                    </a:lnTo>
                    <a:cubicBezTo>
                      <a:pt x="12700" y="687832"/>
                      <a:pt x="72390" y="747522"/>
                      <a:pt x="145923" y="747522"/>
                    </a:cubicBezTo>
                    <a:lnTo>
                      <a:pt x="614299" y="747522"/>
                    </a:lnTo>
                    <a:cubicBezTo>
                      <a:pt x="687832" y="747522"/>
                      <a:pt x="747522" y="687832"/>
                      <a:pt x="747522" y="614299"/>
                    </a:cubicBezTo>
                    <a:lnTo>
                      <a:pt x="747522" y="145923"/>
                    </a:lnTo>
                    <a:lnTo>
                      <a:pt x="753872" y="145923"/>
                    </a:lnTo>
                    <a:lnTo>
                      <a:pt x="747522" y="145923"/>
                    </a:lnTo>
                    <a:cubicBezTo>
                      <a:pt x="747522" y="72390"/>
                      <a:pt x="687832" y="12700"/>
                      <a:pt x="614299" y="12700"/>
                    </a:cubicBezTo>
                    <a:lnTo>
                      <a:pt x="145923" y="12700"/>
                    </a:lnTo>
                    <a:lnTo>
                      <a:pt x="145923" y="6350"/>
                    </a:lnTo>
                    <a:lnTo>
                      <a:pt x="145923" y="12700"/>
                    </a:lnTo>
                    <a:cubicBezTo>
                      <a:pt x="72390" y="12700"/>
                      <a:pt x="12700" y="72390"/>
                      <a:pt x="12700" y="145923"/>
                    </a:cubicBezTo>
                    <a:close/>
                  </a:path>
                </a:pathLst>
              </a:custGeom>
              <a:solidFill>
                <a:srgbClr val="BFD3D8"/>
              </a:solidFill>
            </p:spPr>
            <p:txBody>
              <a:bodyPr/>
              <a:lstStyle/>
              <a:p>
                <a:endParaRPr lang="en-CA"/>
              </a:p>
            </p:txBody>
          </p:sp>
        </p:grpSp>
        <p:grpSp>
          <p:nvGrpSpPr>
            <p:cNvPr id="37" name="Group 36">
              <a:extLst>
                <a:ext uri="{FF2B5EF4-FFF2-40B4-BE49-F238E27FC236}">
                  <a16:creationId xmlns:a16="http://schemas.microsoft.com/office/drawing/2014/main" id="{D0AF5954-332E-6C5C-32F2-2F455FC292BC}"/>
                </a:ext>
              </a:extLst>
            </p:cNvPr>
            <p:cNvGrpSpPr/>
            <p:nvPr/>
          </p:nvGrpSpPr>
          <p:grpSpPr>
            <a:xfrm>
              <a:off x="1674531" y="4791886"/>
              <a:ext cx="8883335" cy="1456168"/>
              <a:chOff x="1674531" y="4898463"/>
              <a:chExt cx="8883335" cy="1456168"/>
            </a:xfrm>
          </p:grpSpPr>
          <p:sp>
            <p:nvSpPr>
              <p:cNvPr id="18" name="TextBox 18"/>
              <p:cNvSpPr txBox="1"/>
              <p:nvPr/>
            </p:nvSpPr>
            <p:spPr>
              <a:xfrm>
                <a:off x="1674531" y="4898463"/>
                <a:ext cx="6119640" cy="369332"/>
              </a:xfrm>
              <a:prstGeom prst="rect">
                <a:avLst/>
              </a:prstGeom>
            </p:spPr>
            <p:txBody>
              <a:bodyPr wrap="square" lIns="0" tIns="0" rIns="0" bIns="0" rtlCol="0" anchor="t">
                <a:spAutoFit/>
              </a:bodyPr>
              <a:lstStyle/>
              <a:p>
                <a:pPr algn="l">
                  <a:lnSpc>
                    <a:spcPts val="3062"/>
                  </a:lnSpc>
                </a:pPr>
                <a:r>
                  <a:rPr lang="fr-CA" sz="2437" noProof="0" dirty="0">
                    <a:solidFill>
                      <a:srgbClr val="384653"/>
                    </a:solidFill>
                    <a:latin typeface="Arimo"/>
                    <a:ea typeface="Arimo"/>
                    <a:cs typeface="Arimo"/>
                    <a:sym typeface="Arimo"/>
                  </a:rPr>
                  <a:t>Apprentissage personnaliser</a:t>
                </a:r>
              </a:p>
            </p:txBody>
          </p:sp>
          <p:sp>
            <p:nvSpPr>
              <p:cNvPr id="19" name="TextBox 19" descr="Un plan généré par l'IA adapté au style d'apprentissage de chaque individu, avec un contenu de cours personnalisé en fonction de son niveau de compétence, de ses intérêts et du temps qu'il peut y consacrer."/>
              <p:cNvSpPr txBox="1"/>
              <p:nvPr/>
            </p:nvSpPr>
            <p:spPr>
              <a:xfrm>
                <a:off x="1681906" y="5267795"/>
                <a:ext cx="8875960" cy="1086836"/>
              </a:xfrm>
              <a:prstGeom prst="rect">
                <a:avLst/>
              </a:prstGeom>
            </p:spPr>
            <p:txBody>
              <a:bodyPr lIns="0" tIns="0" rIns="0" bIns="0" rtlCol="0" anchor="t">
                <a:spAutoFit/>
              </a:bodyPr>
              <a:lstStyle/>
              <a:p>
                <a:pPr algn="l">
                  <a:lnSpc>
                    <a:spcPct val="125000"/>
                  </a:lnSpc>
                  <a:spcAft>
                    <a:spcPts val="600"/>
                  </a:spcAft>
                </a:pPr>
                <a:r>
                  <a:rPr lang="fr-FR" sz="1937" dirty="0">
                    <a:solidFill>
                      <a:srgbClr val="384653"/>
                    </a:solidFill>
                    <a:latin typeface="Roboto"/>
                    <a:ea typeface="Roboto"/>
                    <a:cs typeface="Roboto"/>
                    <a:sym typeface="Roboto"/>
                  </a:rPr>
                  <a:t>Un plan généré par l'IA adapté au style d'apprentissage de chaque individu, avec un contenu de cours personnalisé en fonction de son niveau de compétence, de ses intérêts et du temps qu'il peut y consacrer.</a:t>
                </a:r>
                <a:endParaRPr lang="en-US" sz="1937" dirty="0">
                  <a:solidFill>
                    <a:srgbClr val="384653"/>
                  </a:solidFill>
                  <a:latin typeface="Roboto"/>
                  <a:ea typeface="Roboto"/>
                  <a:cs typeface="Roboto"/>
                  <a:sym typeface="Roboto"/>
                </a:endParaRPr>
              </a:p>
            </p:txBody>
          </p:sp>
        </p:grpSp>
        <p:pic>
          <p:nvPicPr>
            <p:cNvPr id="41" name="Graphic 40" descr="Apple outline">
              <a:extLst>
                <a:ext uri="{FF2B5EF4-FFF2-40B4-BE49-F238E27FC236}">
                  <a16:creationId xmlns:a16="http://schemas.microsoft.com/office/drawing/2014/main" id="{6F9B811A-3756-0666-4D25-BC186594B2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259" y="4838486"/>
              <a:ext cx="445143" cy="445143"/>
            </a:xfrm>
            <a:prstGeom prst="rect">
              <a:avLst/>
            </a:prstGeom>
          </p:spPr>
        </p:pic>
      </p:grpSp>
      <p:grpSp>
        <p:nvGrpSpPr>
          <p:cNvPr id="55" name="Group 54" descr="Conversation immersive. La technologie de reconnaissance vocale améliorée par l'IA aide à développer des compétences de conversation, y compris des scénarios de jeu de rôle conçus pour optimiser la rétention de la langue et améliorer la fluidité.">
            <a:extLst>
              <a:ext uri="{FF2B5EF4-FFF2-40B4-BE49-F238E27FC236}">
                <a16:creationId xmlns:a16="http://schemas.microsoft.com/office/drawing/2014/main" id="{72B7D377-C12D-1441-2395-F28F8BF65D2F}"/>
              </a:ext>
            </a:extLst>
          </p:cNvPr>
          <p:cNvGrpSpPr/>
          <p:nvPr/>
        </p:nvGrpSpPr>
        <p:grpSpPr>
          <a:xfrm>
            <a:off x="872591" y="6704022"/>
            <a:ext cx="10495049" cy="1461749"/>
            <a:chOff x="872591" y="6658641"/>
            <a:chExt cx="10495049" cy="1461749"/>
          </a:xfrm>
        </p:grpSpPr>
        <p:grpSp>
          <p:nvGrpSpPr>
            <p:cNvPr id="48" name="Group 47">
              <a:extLst>
                <a:ext uri="{FF2B5EF4-FFF2-40B4-BE49-F238E27FC236}">
                  <a16:creationId xmlns:a16="http://schemas.microsoft.com/office/drawing/2014/main" id="{D2C6B533-01DF-893C-FCCC-812249EA9FAA}"/>
                </a:ext>
              </a:extLst>
            </p:cNvPr>
            <p:cNvGrpSpPr/>
            <p:nvPr/>
          </p:nvGrpSpPr>
          <p:grpSpPr>
            <a:xfrm>
              <a:off x="872591" y="6658641"/>
              <a:ext cx="10495049" cy="1461749"/>
              <a:chOff x="872591" y="6658641"/>
              <a:chExt cx="10495049" cy="1461749"/>
            </a:xfrm>
          </p:grpSpPr>
          <p:grpSp>
            <p:nvGrpSpPr>
              <p:cNvPr id="20" name="Group 20"/>
              <p:cNvGrpSpPr/>
              <p:nvPr/>
            </p:nvGrpSpPr>
            <p:grpSpPr>
              <a:xfrm>
                <a:off x="872591" y="6658641"/>
                <a:ext cx="570167" cy="570167"/>
                <a:chOff x="0" y="0"/>
                <a:chExt cx="760222" cy="760222"/>
              </a:xfrm>
            </p:grpSpPr>
            <p:sp>
              <p:nvSpPr>
                <p:cNvPr id="21" name="Freeform 21"/>
                <p:cNvSpPr/>
                <p:nvPr/>
              </p:nvSpPr>
              <p:spPr>
                <a:xfrm>
                  <a:off x="6350" y="6350"/>
                  <a:ext cx="747522" cy="747522"/>
                </a:xfrm>
                <a:custGeom>
                  <a:avLst/>
                  <a:gdLst/>
                  <a:ahLst/>
                  <a:cxnLst/>
                  <a:rect l="l" t="t" r="r" b="b"/>
                  <a:pathLst>
                    <a:path w="747522" h="747522">
                      <a:moveTo>
                        <a:pt x="0" y="139573"/>
                      </a:moveTo>
                      <a:cubicBezTo>
                        <a:pt x="0" y="62484"/>
                        <a:pt x="62484" y="0"/>
                        <a:pt x="139573" y="0"/>
                      </a:cubicBezTo>
                      <a:lnTo>
                        <a:pt x="607949" y="0"/>
                      </a:lnTo>
                      <a:cubicBezTo>
                        <a:pt x="685038" y="0"/>
                        <a:pt x="747522" y="62484"/>
                        <a:pt x="747522" y="139573"/>
                      </a:cubicBezTo>
                      <a:lnTo>
                        <a:pt x="747522" y="607949"/>
                      </a:lnTo>
                      <a:cubicBezTo>
                        <a:pt x="747522" y="685038"/>
                        <a:pt x="685038" y="747522"/>
                        <a:pt x="607949" y="747522"/>
                      </a:cubicBezTo>
                      <a:lnTo>
                        <a:pt x="139573" y="747522"/>
                      </a:lnTo>
                      <a:cubicBezTo>
                        <a:pt x="62484" y="747522"/>
                        <a:pt x="0" y="685038"/>
                        <a:pt x="0" y="607949"/>
                      </a:cubicBezTo>
                      <a:close/>
                    </a:path>
                  </a:pathLst>
                </a:custGeom>
                <a:solidFill>
                  <a:srgbClr val="95B3D7"/>
                </a:solidFill>
              </p:spPr>
              <p:txBody>
                <a:bodyPr/>
                <a:lstStyle/>
                <a:p>
                  <a:endParaRPr lang="en-CA"/>
                </a:p>
              </p:txBody>
            </p:sp>
            <p:sp>
              <p:nvSpPr>
                <p:cNvPr id="22" name="Freeform 22"/>
                <p:cNvSpPr/>
                <p:nvPr/>
              </p:nvSpPr>
              <p:spPr>
                <a:xfrm>
                  <a:off x="0" y="0"/>
                  <a:ext cx="760222" cy="760222"/>
                </a:xfrm>
                <a:custGeom>
                  <a:avLst/>
                  <a:gdLst/>
                  <a:ahLst/>
                  <a:cxnLst/>
                  <a:rect l="l" t="t" r="r" b="b"/>
                  <a:pathLst>
                    <a:path w="760222" h="760222">
                      <a:moveTo>
                        <a:pt x="0" y="145923"/>
                      </a:moveTo>
                      <a:cubicBezTo>
                        <a:pt x="0" y="65278"/>
                        <a:pt x="65278" y="0"/>
                        <a:pt x="145923" y="0"/>
                      </a:cubicBezTo>
                      <a:lnTo>
                        <a:pt x="614299" y="0"/>
                      </a:lnTo>
                      <a:lnTo>
                        <a:pt x="614299" y="6350"/>
                      </a:lnTo>
                      <a:lnTo>
                        <a:pt x="614299" y="0"/>
                      </a:lnTo>
                      <a:cubicBezTo>
                        <a:pt x="694944" y="0"/>
                        <a:pt x="760222" y="65278"/>
                        <a:pt x="760222" y="145923"/>
                      </a:cubicBezTo>
                      <a:lnTo>
                        <a:pt x="760222" y="614299"/>
                      </a:lnTo>
                      <a:lnTo>
                        <a:pt x="753872" y="614299"/>
                      </a:lnTo>
                      <a:lnTo>
                        <a:pt x="760222" y="614299"/>
                      </a:lnTo>
                      <a:cubicBezTo>
                        <a:pt x="760222" y="694944"/>
                        <a:pt x="694944" y="760222"/>
                        <a:pt x="614299" y="760222"/>
                      </a:cubicBezTo>
                      <a:lnTo>
                        <a:pt x="614299" y="753872"/>
                      </a:lnTo>
                      <a:lnTo>
                        <a:pt x="614299" y="760222"/>
                      </a:lnTo>
                      <a:lnTo>
                        <a:pt x="145923" y="760222"/>
                      </a:lnTo>
                      <a:lnTo>
                        <a:pt x="145923" y="753872"/>
                      </a:lnTo>
                      <a:lnTo>
                        <a:pt x="145923" y="760222"/>
                      </a:lnTo>
                      <a:cubicBezTo>
                        <a:pt x="65278" y="760222"/>
                        <a:pt x="0" y="694944"/>
                        <a:pt x="0" y="614299"/>
                      </a:cubicBezTo>
                      <a:lnTo>
                        <a:pt x="0" y="145923"/>
                      </a:lnTo>
                      <a:lnTo>
                        <a:pt x="6350" y="145923"/>
                      </a:lnTo>
                      <a:lnTo>
                        <a:pt x="0" y="145923"/>
                      </a:lnTo>
                      <a:moveTo>
                        <a:pt x="12700" y="145923"/>
                      </a:moveTo>
                      <a:lnTo>
                        <a:pt x="12700" y="614299"/>
                      </a:lnTo>
                      <a:lnTo>
                        <a:pt x="6350" y="614299"/>
                      </a:lnTo>
                      <a:lnTo>
                        <a:pt x="12700" y="614299"/>
                      </a:lnTo>
                      <a:cubicBezTo>
                        <a:pt x="12700" y="687832"/>
                        <a:pt x="72390" y="747522"/>
                        <a:pt x="145923" y="747522"/>
                      </a:cubicBezTo>
                      <a:lnTo>
                        <a:pt x="614299" y="747522"/>
                      </a:lnTo>
                      <a:cubicBezTo>
                        <a:pt x="687832" y="747522"/>
                        <a:pt x="747522" y="687832"/>
                        <a:pt x="747522" y="614299"/>
                      </a:cubicBezTo>
                      <a:lnTo>
                        <a:pt x="747522" y="145923"/>
                      </a:lnTo>
                      <a:lnTo>
                        <a:pt x="753872" y="145923"/>
                      </a:lnTo>
                      <a:lnTo>
                        <a:pt x="747522" y="145923"/>
                      </a:lnTo>
                      <a:cubicBezTo>
                        <a:pt x="747522" y="72390"/>
                        <a:pt x="687832" y="12700"/>
                        <a:pt x="614299" y="12700"/>
                      </a:cubicBezTo>
                      <a:lnTo>
                        <a:pt x="145923" y="12700"/>
                      </a:lnTo>
                      <a:lnTo>
                        <a:pt x="145923" y="6350"/>
                      </a:lnTo>
                      <a:lnTo>
                        <a:pt x="145923" y="12700"/>
                      </a:lnTo>
                      <a:cubicBezTo>
                        <a:pt x="72390" y="12700"/>
                        <a:pt x="12700" y="72390"/>
                        <a:pt x="12700" y="145923"/>
                      </a:cubicBezTo>
                      <a:close/>
                    </a:path>
                  </a:pathLst>
                </a:custGeom>
                <a:solidFill>
                  <a:srgbClr val="BFD3D8"/>
                </a:solidFill>
              </p:spPr>
              <p:txBody>
                <a:bodyPr/>
                <a:lstStyle/>
                <a:p>
                  <a:endParaRPr lang="en-CA"/>
                </a:p>
              </p:txBody>
            </p:sp>
          </p:grpSp>
          <p:grpSp>
            <p:nvGrpSpPr>
              <p:cNvPr id="38" name="Group 37">
                <a:extLst>
                  <a:ext uri="{FF2B5EF4-FFF2-40B4-BE49-F238E27FC236}">
                    <a16:creationId xmlns:a16="http://schemas.microsoft.com/office/drawing/2014/main" id="{BBBEFAF9-2D37-28A5-2A98-F122AD9F73C5}"/>
                  </a:ext>
                </a:extLst>
              </p:cNvPr>
              <p:cNvGrpSpPr/>
              <p:nvPr/>
            </p:nvGrpSpPr>
            <p:grpSpPr>
              <a:xfrm>
                <a:off x="1674531" y="6658641"/>
                <a:ext cx="9693109" cy="1461749"/>
                <a:chOff x="1674531" y="6702886"/>
                <a:chExt cx="9693109" cy="1461749"/>
              </a:xfrm>
            </p:grpSpPr>
            <p:sp>
              <p:nvSpPr>
                <p:cNvPr id="24" name="TextBox 24"/>
                <p:cNvSpPr txBox="1"/>
                <p:nvPr/>
              </p:nvSpPr>
              <p:spPr>
                <a:xfrm>
                  <a:off x="1674531" y="6702886"/>
                  <a:ext cx="3633044" cy="377026"/>
                </a:xfrm>
                <a:prstGeom prst="rect">
                  <a:avLst/>
                </a:prstGeom>
              </p:spPr>
              <p:txBody>
                <a:bodyPr wrap="square" lIns="0" tIns="0" rIns="0" bIns="0" rtlCol="0" anchor="t">
                  <a:spAutoFit/>
                </a:bodyPr>
                <a:lstStyle/>
                <a:p>
                  <a:pPr>
                    <a:lnSpc>
                      <a:spcPts val="3062"/>
                    </a:lnSpc>
                  </a:pPr>
                  <a:r>
                    <a:rPr lang="en-US" sz="2400" dirty="0">
                      <a:solidFill>
                        <a:srgbClr val="384653"/>
                      </a:solidFill>
                      <a:latin typeface="Arimo"/>
                      <a:ea typeface="Arimo"/>
                      <a:cs typeface="Arimo"/>
                      <a:sym typeface="Arimo"/>
                    </a:rPr>
                    <a:t>Conversation immersive </a:t>
                  </a:r>
                  <a:endParaRPr lang="en-US" dirty="0"/>
                </a:p>
              </p:txBody>
            </p:sp>
            <p:sp>
              <p:nvSpPr>
                <p:cNvPr id="25" name="TextBox 25"/>
                <p:cNvSpPr txBox="1"/>
                <p:nvPr/>
              </p:nvSpPr>
              <p:spPr>
                <a:xfrm>
                  <a:off x="1681905" y="7077799"/>
                  <a:ext cx="9685735" cy="1086836"/>
                </a:xfrm>
                <a:prstGeom prst="rect">
                  <a:avLst/>
                </a:prstGeom>
              </p:spPr>
              <p:txBody>
                <a:bodyPr wrap="square" lIns="0" tIns="0" rIns="0" bIns="0" rtlCol="0" anchor="t">
                  <a:spAutoFit/>
                </a:bodyPr>
                <a:lstStyle/>
                <a:p>
                  <a:pPr>
                    <a:lnSpc>
                      <a:spcPct val="125000"/>
                    </a:lnSpc>
                    <a:spcAft>
                      <a:spcPts val="600"/>
                    </a:spcAft>
                  </a:pPr>
                  <a:r>
                    <a:rPr lang="fr-CA" sz="1937" dirty="0">
                      <a:solidFill>
                        <a:srgbClr val="384653"/>
                      </a:solidFill>
                      <a:latin typeface="Roboto"/>
                      <a:ea typeface="Roboto"/>
                      <a:cs typeface="Roboto"/>
                      <a:sym typeface="Roboto"/>
                    </a:rPr>
                    <a:t>La technologie de reconnaissance vocale améliorée par l'IA aide à développer des compétences de conversation, y compris des scénarios de jeu de rôle conçus pour optimiser la rétention de la langue et améliorer la </a:t>
                  </a:r>
                  <a:r>
                    <a:rPr lang="fr-CA" sz="1937" dirty="0">
                      <a:solidFill>
                        <a:srgbClr val="384653"/>
                      </a:solidFill>
                      <a:latin typeface="Roboto"/>
                      <a:ea typeface="Roboto"/>
                      <a:cs typeface="Roboto"/>
                    </a:rPr>
                    <a:t>fluidité</a:t>
                  </a:r>
                  <a:r>
                    <a:rPr lang="fr-CA" sz="1937" dirty="0">
                      <a:solidFill>
                        <a:srgbClr val="384653"/>
                      </a:solidFill>
                      <a:latin typeface="Roboto"/>
                      <a:ea typeface="Roboto"/>
                      <a:cs typeface="Roboto"/>
                      <a:sym typeface="Roboto"/>
                    </a:rPr>
                    <a:t>.</a:t>
                  </a:r>
                  <a:endParaRPr lang="fr-CA" sz="1937" dirty="0">
                    <a:solidFill>
                      <a:srgbClr val="384653"/>
                    </a:solidFill>
                    <a:latin typeface="Roboto"/>
                    <a:ea typeface="Roboto"/>
                    <a:cs typeface="Roboto"/>
                  </a:endParaRPr>
                </a:p>
              </p:txBody>
            </p:sp>
          </p:grpSp>
        </p:grpSp>
        <p:pic>
          <p:nvPicPr>
            <p:cNvPr id="52" name="Graphic 51" descr="Customer review outline">
              <a:extLst>
                <a:ext uri="{FF2B5EF4-FFF2-40B4-BE49-F238E27FC236}">
                  <a16:creationId xmlns:a16="http://schemas.microsoft.com/office/drawing/2014/main" id="{AFB03C4C-C2E6-7E92-0FA1-2B39679BEF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099" y="6690475"/>
              <a:ext cx="506497" cy="506497"/>
            </a:xfrm>
            <a:prstGeom prst="rect">
              <a:avLst/>
            </a:prstGeom>
          </p:spPr>
        </p:pic>
      </p:grpSp>
      <p:grpSp>
        <p:nvGrpSpPr>
          <p:cNvPr id="56" name="Group 55" descr="Rétroaction en temps réel. Recevoir des commentaires et des suggestions immédiats et personnalisés pour améliorer et accélérer la maîtrise de la langue.">
            <a:extLst>
              <a:ext uri="{FF2B5EF4-FFF2-40B4-BE49-F238E27FC236}">
                <a16:creationId xmlns:a16="http://schemas.microsoft.com/office/drawing/2014/main" id="{73916903-2418-F977-3CFB-8CCF4006581D}"/>
              </a:ext>
            </a:extLst>
          </p:cNvPr>
          <p:cNvGrpSpPr/>
          <p:nvPr/>
        </p:nvGrpSpPr>
        <p:grpSpPr>
          <a:xfrm>
            <a:off x="867384" y="8420018"/>
            <a:ext cx="9690482" cy="1057336"/>
            <a:chOff x="867384" y="8420018"/>
            <a:chExt cx="9690482" cy="1057336"/>
          </a:xfrm>
        </p:grpSpPr>
        <p:grpSp>
          <p:nvGrpSpPr>
            <p:cNvPr id="26" name="Group 26"/>
            <p:cNvGrpSpPr/>
            <p:nvPr/>
          </p:nvGrpSpPr>
          <p:grpSpPr>
            <a:xfrm>
              <a:off x="867384" y="8420018"/>
              <a:ext cx="570167" cy="570167"/>
              <a:chOff x="0" y="0"/>
              <a:chExt cx="760222" cy="760222"/>
            </a:xfrm>
          </p:grpSpPr>
          <p:sp>
            <p:nvSpPr>
              <p:cNvPr id="27" name="Freeform 27"/>
              <p:cNvSpPr/>
              <p:nvPr/>
            </p:nvSpPr>
            <p:spPr>
              <a:xfrm>
                <a:off x="6350" y="6350"/>
                <a:ext cx="747522" cy="747522"/>
              </a:xfrm>
              <a:custGeom>
                <a:avLst/>
                <a:gdLst/>
                <a:ahLst/>
                <a:cxnLst/>
                <a:rect l="l" t="t" r="r" b="b"/>
                <a:pathLst>
                  <a:path w="747522" h="747522">
                    <a:moveTo>
                      <a:pt x="0" y="139573"/>
                    </a:moveTo>
                    <a:cubicBezTo>
                      <a:pt x="0" y="62484"/>
                      <a:pt x="62484" y="0"/>
                      <a:pt x="139573" y="0"/>
                    </a:cubicBezTo>
                    <a:lnTo>
                      <a:pt x="607949" y="0"/>
                    </a:lnTo>
                    <a:cubicBezTo>
                      <a:pt x="685038" y="0"/>
                      <a:pt x="747522" y="62484"/>
                      <a:pt x="747522" y="139573"/>
                    </a:cubicBezTo>
                    <a:lnTo>
                      <a:pt x="747522" y="607949"/>
                    </a:lnTo>
                    <a:cubicBezTo>
                      <a:pt x="747522" y="685038"/>
                      <a:pt x="685038" y="747522"/>
                      <a:pt x="607949" y="747522"/>
                    </a:cubicBezTo>
                    <a:lnTo>
                      <a:pt x="139573" y="747522"/>
                    </a:lnTo>
                    <a:cubicBezTo>
                      <a:pt x="62484" y="747522"/>
                      <a:pt x="0" y="685038"/>
                      <a:pt x="0" y="607949"/>
                    </a:cubicBezTo>
                    <a:close/>
                  </a:path>
                </a:pathLst>
              </a:custGeom>
              <a:solidFill>
                <a:srgbClr val="FF8A97"/>
              </a:solidFill>
            </p:spPr>
            <p:txBody>
              <a:bodyPr/>
              <a:lstStyle/>
              <a:p>
                <a:endParaRPr lang="en-CA"/>
              </a:p>
            </p:txBody>
          </p:sp>
          <p:sp>
            <p:nvSpPr>
              <p:cNvPr id="28" name="Freeform 28"/>
              <p:cNvSpPr/>
              <p:nvPr/>
            </p:nvSpPr>
            <p:spPr>
              <a:xfrm>
                <a:off x="0" y="0"/>
                <a:ext cx="760222" cy="760222"/>
              </a:xfrm>
              <a:custGeom>
                <a:avLst/>
                <a:gdLst/>
                <a:ahLst/>
                <a:cxnLst/>
                <a:rect l="l" t="t" r="r" b="b"/>
                <a:pathLst>
                  <a:path w="760222" h="760222">
                    <a:moveTo>
                      <a:pt x="0" y="145923"/>
                    </a:moveTo>
                    <a:cubicBezTo>
                      <a:pt x="0" y="65278"/>
                      <a:pt x="65278" y="0"/>
                      <a:pt x="145923" y="0"/>
                    </a:cubicBezTo>
                    <a:lnTo>
                      <a:pt x="614299" y="0"/>
                    </a:lnTo>
                    <a:lnTo>
                      <a:pt x="614299" y="6350"/>
                    </a:lnTo>
                    <a:lnTo>
                      <a:pt x="614299" y="0"/>
                    </a:lnTo>
                    <a:cubicBezTo>
                      <a:pt x="694944" y="0"/>
                      <a:pt x="760222" y="65278"/>
                      <a:pt x="760222" y="145923"/>
                    </a:cubicBezTo>
                    <a:lnTo>
                      <a:pt x="760222" y="614299"/>
                    </a:lnTo>
                    <a:lnTo>
                      <a:pt x="753872" y="614299"/>
                    </a:lnTo>
                    <a:lnTo>
                      <a:pt x="760222" y="614299"/>
                    </a:lnTo>
                    <a:cubicBezTo>
                      <a:pt x="760222" y="694944"/>
                      <a:pt x="694944" y="760222"/>
                      <a:pt x="614299" y="760222"/>
                    </a:cubicBezTo>
                    <a:lnTo>
                      <a:pt x="614299" y="753872"/>
                    </a:lnTo>
                    <a:lnTo>
                      <a:pt x="614299" y="760222"/>
                    </a:lnTo>
                    <a:lnTo>
                      <a:pt x="145923" y="760222"/>
                    </a:lnTo>
                    <a:lnTo>
                      <a:pt x="145923" y="753872"/>
                    </a:lnTo>
                    <a:lnTo>
                      <a:pt x="145923" y="760222"/>
                    </a:lnTo>
                    <a:cubicBezTo>
                      <a:pt x="65278" y="760222"/>
                      <a:pt x="0" y="694944"/>
                      <a:pt x="0" y="614299"/>
                    </a:cubicBezTo>
                    <a:lnTo>
                      <a:pt x="0" y="145923"/>
                    </a:lnTo>
                    <a:lnTo>
                      <a:pt x="6350" y="145923"/>
                    </a:lnTo>
                    <a:lnTo>
                      <a:pt x="0" y="145923"/>
                    </a:lnTo>
                    <a:moveTo>
                      <a:pt x="12700" y="145923"/>
                    </a:moveTo>
                    <a:lnTo>
                      <a:pt x="12700" y="614299"/>
                    </a:lnTo>
                    <a:lnTo>
                      <a:pt x="6350" y="614299"/>
                    </a:lnTo>
                    <a:lnTo>
                      <a:pt x="12700" y="614299"/>
                    </a:lnTo>
                    <a:cubicBezTo>
                      <a:pt x="12700" y="687832"/>
                      <a:pt x="72390" y="747522"/>
                      <a:pt x="145923" y="747522"/>
                    </a:cubicBezTo>
                    <a:lnTo>
                      <a:pt x="614299" y="747522"/>
                    </a:lnTo>
                    <a:cubicBezTo>
                      <a:pt x="687832" y="747522"/>
                      <a:pt x="747522" y="687832"/>
                      <a:pt x="747522" y="614299"/>
                    </a:cubicBezTo>
                    <a:lnTo>
                      <a:pt x="747522" y="145923"/>
                    </a:lnTo>
                    <a:lnTo>
                      <a:pt x="753872" y="145923"/>
                    </a:lnTo>
                    <a:lnTo>
                      <a:pt x="747522" y="145923"/>
                    </a:lnTo>
                    <a:cubicBezTo>
                      <a:pt x="747522" y="72390"/>
                      <a:pt x="687832" y="12700"/>
                      <a:pt x="614299" y="12700"/>
                    </a:cubicBezTo>
                    <a:lnTo>
                      <a:pt x="145923" y="12700"/>
                    </a:lnTo>
                    <a:lnTo>
                      <a:pt x="145923" y="6350"/>
                    </a:lnTo>
                    <a:lnTo>
                      <a:pt x="145923" y="12700"/>
                    </a:lnTo>
                    <a:cubicBezTo>
                      <a:pt x="72390" y="12700"/>
                      <a:pt x="12700" y="72390"/>
                      <a:pt x="12700" y="145923"/>
                    </a:cubicBezTo>
                    <a:close/>
                  </a:path>
                </a:pathLst>
              </a:custGeom>
              <a:solidFill>
                <a:srgbClr val="BFD3D8"/>
              </a:solidFill>
            </p:spPr>
            <p:txBody>
              <a:bodyPr/>
              <a:lstStyle/>
              <a:p>
                <a:endParaRPr lang="en-CA"/>
              </a:p>
            </p:txBody>
          </p:sp>
        </p:grpSp>
        <p:grpSp>
          <p:nvGrpSpPr>
            <p:cNvPr id="39" name="Group 38">
              <a:extLst>
                <a:ext uri="{FF2B5EF4-FFF2-40B4-BE49-F238E27FC236}">
                  <a16:creationId xmlns:a16="http://schemas.microsoft.com/office/drawing/2014/main" id="{DF12911F-BAB2-9B2C-7FDB-407D69981457}"/>
                </a:ext>
              </a:extLst>
            </p:cNvPr>
            <p:cNvGrpSpPr/>
            <p:nvPr/>
          </p:nvGrpSpPr>
          <p:grpSpPr>
            <a:xfrm>
              <a:off x="1674531" y="8420018"/>
              <a:ext cx="8883335" cy="1057336"/>
              <a:chOff x="1674531" y="8420018"/>
              <a:chExt cx="8883335" cy="1057336"/>
            </a:xfrm>
          </p:grpSpPr>
          <p:sp>
            <p:nvSpPr>
              <p:cNvPr id="30" name="TextBox 30"/>
              <p:cNvSpPr txBox="1"/>
              <p:nvPr/>
            </p:nvSpPr>
            <p:spPr>
              <a:xfrm>
                <a:off x="1674531" y="8420018"/>
                <a:ext cx="4073126" cy="369332"/>
              </a:xfrm>
              <a:prstGeom prst="rect">
                <a:avLst/>
              </a:prstGeom>
            </p:spPr>
            <p:txBody>
              <a:bodyPr wrap="square" lIns="0" tIns="0" rIns="0" bIns="0" rtlCol="0" anchor="t">
                <a:spAutoFit/>
              </a:bodyPr>
              <a:lstStyle/>
              <a:p>
                <a:pPr>
                  <a:lnSpc>
                    <a:spcPts val="3062"/>
                  </a:lnSpc>
                </a:pPr>
                <a:r>
                  <a:rPr lang="fr-CA" sz="2400" dirty="0">
                    <a:solidFill>
                      <a:srgbClr val="384653"/>
                    </a:solidFill>
                    <a:latin typeface="Arimo"/>
                    <a:ea typeface="Arimo"/>
                    <a:cs typeface="Arimo"/>
                    <a:sym typeface="Arimo"/>
                  </a:rPr>
                  <a:t>Rétroaction en temps réel</a:t>
                </a:r>
                <a:endParaRPr lang="fr-CA" sz="2437" dirty="0">
                  <a:solidFill>
                    <a:srgbClr val="384653"/>
                  </a:solidFill>
                  <a:latin typeface="Arimo"/>
                  <a:ea typeface="Arimo"/>
                  <a:cs typeface="Arimo"/>
                </a:endParaRPr>
              </a:p>
            </p:txBody>
          </p:sp>
          <p:sp>
            <p:nvSpPr>
              <p:cNvPr id="31" name="TextBox 31"/>
              <p:cNvSpPr txBox="1"/>
              <p:nvPr/>
            </p:nvSpPr>
            <p:spPr>
              <a:xfrm>
                <a:off x="1681906" y="8776841"/>
                <a:ext cx="8875960" cy="700513"/>
              </a:xfrm>
              <a:prstGeom prst="rect">
                <a:avLst/>
              </a:prstGeom>
            </p:spPr>
            <p:txBody>
              <a:bodyPr lIns="0" tIns="0" rIns="0" bIns="0" rtlCol="0" anchor="t">
                <a:spAutoFit/>
              </a:bodyPr>
              <a:lstStyle/>
              <a:p>
                <a:pPr>
                  <a:lnSpc>
                    <a:spcPct val="125000"/>
                  </a:lnSpc>
                  <a:spcAft>
                    <a:spcPts val="600"/>
                  </a:spcAft>
                </a:pPr>
                <a:r>
                  <a:rPr lang="fr-CA" sz="1900" noProof="0" dirty="0">
                    <a:solidFill>
                      <a:srgbClr val="384653"/>
                    </a:solidFill>
                    <a:latin typeface="Roboto"/>
                    <a:ea typeface="Roboto"/>
                    <a:cs typeface="Roboto"/>
                    <a:sym typeface="Roboto"/>
                  </a:rPr>
                  <a:t>Recevoir des commentaires et des suggestions immédiats et personnalisés pour améliorer et accélérer la maîtrise de la langue.</a:t>
                </a:r>
              </a:p>
            </p:txBody>
          </p:sp>
        </p:grpSp>
        <p:pic>
          <p:nvPicPr>
            <p:cNvPr id="54" name="Graphic 53" descr="Clock outline">
              <a:extLst>
                <a:ext uri="{FF2B5EF4-FFF2-40B4-BE49-F238E27FC236}">
                  <a16:creationId xmlns:a16="http://schemas.microsoft.com/office/drawing/2014/main" id="{EB6C7533-BD69-8AF1-272E-DF71C2C437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5205" y="8420018"/>
              <a:ext cx="560642" cy="56064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D0C1-F48B-9791-88CA-E43ECCCE0AE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83B5D2F2-3FF0-2DD8-1FBC-FC3D6058B99A}"/>
              </a:ext>
              <a:ext uri="{C183D7F6-B498-43B3-948B-1728B52AA6E4}">
                <adec:decorative xmlns:adec="http://schemas.microsoft.com/office/drawing/2017/decorative" val="1"/>
              </a:ext>
            </a:extLst>
          </p:cNvPr>
          <p:cNvGrpSpPr/>
          <p:nvPr/>
        </p:nvGrpSpPr>
        <p:grpSpPr>
          <a:xfrm>
            <a:off x="0" y="0"/>
            <a:ext cx="18288000" cy="10287000"/>
            <a:chOff x="0" y="0"/>
            <a:chExt cx="24384000" cy="13716000"/>
          </a:xfrm>
        </p:grpSpPr>
        <p:sp>
          <p:nvSpPr>
            <p:cNvPr id="5" name="Freeform 5">
              <a:extLst>
                <a:ext uri="{FF2B5EF4-FFF2-40B4-BE49-F238E27FC236}">
                  <a16:creationId xmlns:a16="http://schemas.microsoft.com/office/drawing/2014/main" id="{F910F9E9-09BF-66C7-3063-C0410FD43FCC}"/>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AF9F5"/>
            </a:solidFill>
          </p:spPr>
          <p:txBody>
            <a:bodyPr/>
            <a:lstStyle/>
            <a:p>
              <a:pPr marL="285750" indent="-285750">
                <a:buFont typeface="Arial" panose="020B0604020202020204" pitchFamily="34" charset="0"/>
                <a:buChar char="•"/>
              </a:pPr>
              <a:endParaRPr lang="en-CA"/>
            </a:p>
          </p:txBody>
        </p:sp>
      </p:grpSp>
      <p:sp>
        <p:nvSpPr>
          <p:cNvPr id="27" name="Rectangle 26">
            <a:extLst>
              <a:ext uri="{FF2B5EF4-FFF2-40B4-BE49-F238E27FC236}">
                <a16:creationId xmlns:a16="http://schemas.microsoft.com/office/drawing/2014/main" id="{F0D791E4-23BD-77DC-6DE5-20A235C55670}"/>
              </a:ext>
              <a:ext uri="{C183D7F6-B498-43B3-948B-1728B52AA6E4}">
                <adec:decorative xmlns:adec="http://schemas.microsoft.com/office/drawing/2017/decorative" val="1"/>
              </a:ext>
            </a:extLst>
          </p:cNvPr>
          <p:cNvSpPr/>
          <p:nvPr/>
        </p:nvSpPr>
        <p:spPr>
          <a:xfrm>
            <a:off x="192505" y="139700"/>
            <a:ext cx="17902989" cy="9982199"/>
          </a:xfrm>
          <a:prstGeom prst="rect">
            <a:avLst/>
          </a:prstGeom>
          <a:solidFill>
            <a:srgbClr val="FAF9F5"/>
          </a:solidFill>
          <a:ln w="444500" cmpd="thickThin">
            <a:solidFill>
              <a:srgbClr val="94BAC7"/>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6">
            <a:extLst>
              <a:ext uri="{FF2B5EF4-FFF2-40B4-BE49-F238E27FC236}">
                <a16:creationId xmlns:a16="http://schemas.microsoft.com/office/drawing/2014/main" id="{7200C618-F703-BFAB-E8C1-CE7CED5DAC0A}"/>
              </a:ext>
            </a:extLst>
          </p:cNvPr>
          <p:cNvSpPr txBox="1">
            <a:spLocks noGrp="1"/>
          </p:cNvSpPr>
          <p:nvPr>
            <p:ph type="title" idx="4294967295"/>
          </p:nvPr>
        </p:nvSpPr>
        <p:spPr>
          <a:xfrm>
            <a:off x="1032868" y="872664"/>
            <a:ext cx="8289875" cy="8493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37"/>
              </a:lnSpc>
              <a:spcBef>
                <a:spcPts val="0"/>
              </a:spcBef>
              <a:spcAft>
                <a:spcPts val="0"/>
              </a:spcAft>
              <a:buClrTx/>
              <a:buSzTx/>
              <a:buFontTx/>
              <a:buNone/>
              <a:tabLst/>
              <a:defRPr/>
            </a:pPr>
            <a:r>
              <a:rPr kumimoji="0" lang="fr-CA" sz="5550" b="0" i="0" u="none" strike="noStrike" kern="1200" cap="none" spc="0" normalizeH="0" baseline="0" noProof="0" dirty="0">
                <a:ln>
                  <a:noFill/>
                </a:ln>
                <a:solidFill>
                  <a:srgbClr val="2E3C4E"/>
                </a:solidFill>
                <a:effectLst/>
                <a:uLnTx/>
                <a:uFillTx/>
                <a:latin typeface="Roboto"/>
                <a:ea typeface="Roboto"/>
                <a:cs typeface="Roboto"/>
                <a:sym typeface="Arimo"/>
              </a:rPr>
              <a:t>Principaux Bénéfices</a:t>
            </a:r>
            <a:endParaRPr kumimoji="0" lang="fr-C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0" name="Diagram 29" descr="Réduction du temps d'apprentissage et des coûts associés. Accessibilité facile et immersion renforcée. Utilisation potentielle pour la rétention des langues (application future).">
            <a:extLst>
              <a:ext uri="{FF2B5EF4-FFF2-40B4-BE49-F238E27FC236}">
                <a16:creationId xmlns:a16="http://schemas.microsoft.com/office/drawing/2014/main" id="{AAEA7B78-2EAB-80DA-660A-C9239D42D517}"/>
              </a:ext>
            </a:extLst>
          </p:cNvPr>
          <p:cNvGraphicFramePr/>
          <p:nvPr>
            <p:extLst>
              <p:ext uri="{D42A27DB-BD31-4B8C-83A1-F6EECF244321}">
                <p14:modId xmlns:p14="http://schemas.microsoft.com/office/powerpoint/2010/main" val="1460182511"/>
              </p:ext>
            </p:extLst>
          </p:nvPr>
        </p:nvGraphicFramePr>
        <p:xfrm>
          <a:off x="1012400" y="1970297"/>
          <a:ext cx="16263197" cy="721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21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0D518-154D-454C-EC79-98FCFB6322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631549-F0E7-B413-C26A-3765979FD3C6}"/>
              </a:ext>
            </a:extLst>
          </p:cNvPr>
          <p:cNvGrpSpPr/>
          <p:nvPr/>
        </p:nvGrpSpPr>
        <p:grpSpPr>
          <a:xfrm>
            <a:off x="0" y="0"/>
            <a:ext cx="18288000" cy="10287000"/>
            <a:chOff x="0" y="0"/>
            <a:chExt cx="24384000" cy="13716000"/>
          </a:xfrm>
        </p:grpSpPr>
        <p:sp>
          <p:nvSpPr>
            <p:cNvPr id="3" name="Freeform 3">
              <a:extLst>
                <a:ext uri="{FF2B5EF4-FFF2-40B4-BE49-F238E27FC236}">
                  <a16:creationId xmlns:a16="http://schemas.microsoft.com/office/drawing/2014/main" id="{A984B582-6A8D-EC85-9D2D-83E41D0D2A72}"/>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C7E0E7"/>
            </a:solidFill>
          </p:spPr>
          <p:txBody>
            <a:bodyPr/>
            <a:lstStyle/>
            <a:p>
              <a:endParaRPr lang="en-CA"/>
            </a:p>
          </p:txBody>
        </p:sp>
      </p:grpSp>
      <p:grpSp>
        <p:nvGrpSpPr>
          <p:cNvPr id="4" name="Group 4">
            <a:extLst>
              <a:ext uri="{FF2B5EF4-FFF2-40B4-BE49-F238E27FC236}">
                <a16:creationId xmlns:a16="http://schemas.microsoft.com/office/drawing/2014/main" id="{BD0D2E00-370C-8E99-3BB7-D8C303F82142}"/>
              </a:ext>
            </a:extLst>
          </p:cNvPr>
          <p:cNvGrpSpPr/>
          <p:nvPr/>
        </p:nvGrpSpPr>
        <p:grpSpPr>
          <a:xfrm>
            <a:off x="0" y="0"/>
            <a:ext cx="18288000" cy="10287000"/>
            <a:chOff x="0" y="0"/>
            <a:chExt cx="24384000" cy="13716000"/>
          </a:xfrm>
        </p:grpSpPr>
        <p:sp>
          <p:nvSpPr>
            <p:cNvPr id="5" name="Freeform 5">
              <a:extLst>
                <a:ext uri="{FF2B5EF4-FFF2-40B4-BE49-F238E27FC236}">
                  <a16:creationId xmlns:a16="http://schemas.microsoft.com/office/drawing/2014/main" id="{C58DF180-50CD-3CE9-E8BE-2E914A438D9C}"/>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AF9F5"/>
            </a:solidFill>
          </p:spPr>
          <p:txBody>
            <a:bodyPr/>
            <a:lstStyle/>
            <a:p>
              <a:endParaRPr lang="en-CA" dirty="0"/>
            </a:p>
          </p:txBody>
        </p:sp>
      </p:grpSp>
      <p:sp>
        <p:nvSpPr>
          <p:cNvPr id="6" name="Freeform 6" descr="preencoded.png">
            <a:extLst>
              <a:ext uri="{FF2B5EF4-FFF2-40B4-BE49-F238E27FC236}">
                <a16:creationId xmlns:a16="http://schemas.microsoft.com/office/drawing/2014/main" id="{FA1A2E8F-C27B-CE33-A9BF-026A76209D49}"/>
              </a:ext>
            </a:extLst>
          </p:cNvPr>
          <p:cNvSpPr/>
          <p:nvPr/>
        </p:nvSpPr>
        <p:spPr>
          <a:xfrm>
            <a:off x="0" y="0"/>
            <a:ext cx="7200900" cy="10287000"/>
          </a:xfrm>
          <a:custGeom>
            <a:avLst/>
            <a:gdLst/>
            <a:ahLst/>
            <a:cxnLst/>
            <a:rect l="l" t="t" r="r" b="b"/>
            <a:pathLst>
              <a:path w="7200900" h="10287000">
                <a:moveTo>
                  <a:pt x="0" y="0"/>
                </a:moveTo>
                <a:lnTo>
                  <a:pt x="7200900" y="0"/>
                </a:lnTo>
                <a:lnTo>
                  <a:pt x="7200900" y="10287000"/>
                </a:lnTo>
                <a:lnTo>
                  <a:pt x="0" y="10287000"/>
                </a:lnTo>
                <a:lnTo>
                  <a:pt x="0" y="0"/>
                </a:lnTo>
                <a:close/>
              </a:path>
            </a:pathLst>
          </a:custGeom>
          <a:blipFill>
            <a:blip r:embed="rId3"/>
            <a:stretch>
              <a:fillRect/>
            </a:stretch>
          </a:blipFill>
        </p:spPr>
        <p:txBody>
          <a:bodyPr/>
          <a:lstStyle/>
          <a:p>
            <a:endParaRPr lang="en-CA"/>
          </a:p>
        </p:txBody>
      </p:sp>
      <p:pic>
        <p:nvPicPr>
          <p:cNvPr id="30" name="Picture 29" descr="Mixed race woman on cellphone">
            <a:extLst>
              <a:ext uri="{FF2B5EF4-FFF2-40B4-BE49-F238E27FC236}">
                <a16:creationId xmlns:a16="http://schemas.microsoft.com/office/drawing/2014/main" id="{B73F5E1C-5C05-3F43-EC85-979738D9CF3F}"/>
              </a:ext>
            </a:extLst>
          </p:cNvPr>
          <p:cNvPicPr>
            <a:picLocks noChangeAspect="1"/>
          </p:cNvPicPr>
          <p:nvPr/>
        </p:nvPicPr>
        <p:blipFill>
          <a:blip r:embed="rId4" cstate="screen">
            <a:extLst>
              <a:ext uri="{28A0092B-C50C-407E-A947-70E740481C1C}">
                <a14:useLocalDpi xmlns:a14="http://schemas.microsoft.com/office/drawing/2010/main"/>
              </a:ext>
            </a:extLst>
          </a:blip>
          <a:srcRect t="-119"/>
          <a:stretch/>
        </p:blipFill>
        <p:spPr>
          <a:xfrm>
            <a:off x="92004" y="0"/>
            <a:ext cx="7200900" cy="10287000"/>
          </a:xfrm>
          <a:prstGeom prst="rect">
            <a:avLst/>
          </a:prstGeom>
        </p:spPr>
      </p:pic>
      <p:sp>
        <p:nvSpPr>
          <p:cNvPr id="31" name="Isosceles Triangle 30">
            <a:extLst>
              <a:ext uri="{FF2B5EF4-FFF2-40B4-BE49-F238E27FC236}">
                <a16:creationId xmlns:a16="http://schemas.microsoft.com/office/drawing/2014/main" id="{042AEF69-8885-789E-EAD1-697B2BFDBBE8}"/>
              </a:ext>
            </a:extLst>
          </p:cNvPr>
          <p:cNvSpPr/>
          <p:nvPr/>
        </p:nvSpPr>
        <p:spPr>
          <a:xfrm flipV="1">
            <a:off x="3785797" y="0"/>
            <a:ext cx="7014215" cy="10287000"/>
          </a:xfrm>
          <a:prstGeom prst="triangle">
            <a:avLst/>
          </a:prstGeom>
          <a:solidFill>
            <a:srgbClr val="FAF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7">
            <a:extLst>
              <a:ext uri="{FF2B5EF4-FFF2-40B4-BE49-F238E27FC236}">
                <a16:creationId xmlns:a16="http://schemas.microsoft.com/office/drawing/2014/main" id="{6B81571D-1042-674E-EEB3-4383E1D1B443}"/>
              </a:ext>
            </a:extLst>
          </p:cNvPr>
          <p:cNvSpPr txBox="1"/>
          <p:nvPr/>
        </p:nvSpPr>
        <p:spPr>
          <a:xfrm>
            <a:off x="6591552" y="1426669"/>
            <a:ext cx="10484628" cy="5401479"/>
          </a:xfrm>
          <a:prstGeom prst="rect">
            <a:avLst/>
          </a:prstGeom>
        </p:spPr>
        <p:txBody>
          <a:bodyPr wrap="square" lIns="0" tIns="0" rIns="0" bIns="0" rtlCol="0" anchor="t">
            <a:spAutoFit/>
          </a:bodyPr>
          <a:lstStyle/>
          <a:p>
            <a:pPr defTabSz="457200">
              <a:spcBef>
                <a:spcPct val="0"/>
              </a:spcBef>
              <a:spcAft>
                <a:spcPts val="600"/>
              </a:spcAft>
              <a:defRPr/>
            </a:pPr>
            <a:r>
              <a:rPr lang="fr-FR" sz="4800" dirty="0">
                <a:latin typeface="Roboto" panose="02000000000000000000" pitchFamily="2" charset="0"/>
                <a:ea typeface="Roboto" panose="02000000000000000000" pitchFamily="2" charset="0"/>
                <a:cs typeface="Roboto" panose="02000000000000000000" pitchFamily="2" charset="0"/>
              </a:rPr>
              <a:t>Pour plus d'informations et les mises à jour sur le projet, veuillez consulter notre page </a:t>
            </a:r>
            <a:r>
              <a:rPr lang="fr-FR" sz="4800" dirty="0" err="1">
                <a:latin typeface="Roboto" panose="02000000000000000000" pitchFamily="2" charset="0"/>
                <a:ea typeface="Roboto" panose="02000000000000000000" pitchFamily="2" charset="0"/>
                <a:cs typeface="Roboto" panose="02000000000000000000" pitchFamily="2" charset="0"/>
              </a:rPr>
              <a:t>GCÉchange</a:t>
            </a:r>
            <a:r>
              <a:rPr lang="fr-FR" sz="4800" dirty="0">
                <a:latin typeface="Roboto" panose="02000000000000000000" pitchFamily="2" charset="0"/>
                <a:ea typeface="Roboto" panose="02000000000000000000" pitchFamily="2" charset="0"/>
                <a:cs typeface="Roboto" panose="02000000000000000000" pitchFamily="2" charset="0"/>
              </a:rPr>
              <a:t>:</a:t>
            </a:r>
          </a:p>
          <a:p>
            <a:pPr defTabSz="457200">
              <a:spcBef>
                <a:spcPct val="0"/>
              </a:spcBef>
              <a:spcAft>
                <a:spcPts val="600"/>
              </a:spcAft>
              <a:defRPr/>
            </a:pPr>
            <a:endParaRPr lang="fr-FR" sz="4800" dirty="0">
              <a:latin typeface="Roboto" panose="02000000000000000000" pitchFamily="2" charset="0"/>
              <a:ea typeface="Roboto" panose="02000000000000000000" pitchFamily="2" charset="0"/>
              <a:cs typeface="Roboto" panose="02000000000000000000" pitchFamily="2" charset="0"/>
              <a:hlinkClick r:id="rId5"/>
            </a:endParaRPr>
          </a:p>
          <a:p>
            <a:pPr defTabSz="457200">
              <a:spcBef>
                <a:spcPct val="0"/>
              </a:spcBef>
              <a:spcAft>
                <a:spcPts val="600"/>
              </a:spcAft>
              <a:defRPr/>
            </a:pPr>
            <a:r>
              <a:rPr lang="en-CA" sz="4800">
                <a:latin typeface="Roboto" panose="02000000000000000000" pitchFamily="2" charset="0"/>
                <a:ea typeface="Roboto" panose="02000000000000000000" pitchFamily="2" charset="0"/>
                <a:cs typeface="Roboto" panose="02000000000000000000" pitchFamily="2" charset="0"/>
                <a:hlinkClick r:id="rId5"/>
              </a:rPr>
              <a:t>Compagnon </a:t>
            </a:r>
            <a:r>
              <a:rPr lang="en-CA" sz="4800" dirty="0" err="1">
                <a:latin typeface="Roboto" panose="02000000000000000000" pitchFamily="2" charset="0"/>
                <a:ea typeface="Roboto" panose="02000000000000000000" pitchFamily="2" charset="0"/>
                <a:cs typeface="Roboto" panose="02000000000000000000" pitchFamily="2" charset="0"/>
                <a:hlinkClick r:id="rId5"/>
              </a:rPr>
              <a:t>d'Apprentissage</a:t>
            </a:r>
            <a:r>
              <a:rPr lang="en-CA" sz="4800" dirty="0">
                <a:latin typeface="Roboto" panose="02000000000000000000" pitchFamily="2" charset="0"/>
                <a:ea typeface="Roboto" panose="02000000000000000000" pitchFamily="2" charset="0"/>
                <a:cs typeface="Roboto" panose="02000000000000000000" pitchFamily="2" charset="0"/>
                <a:hlinkClick r:id="rId5"/>
              </a:rPr>
              <a:t> des </a:t>
            </a:r>
            <a:r>
              <a:rPr lang="en-CA" sz="4800" dirty="0" err="1">
                <a:latin typeface="Roboto" panose="02000000000000000000" pitchFamily="2" charset="0"/>
                <a:ea typeface="Roboto" panose="02000000000000000000" pitchFamily="2" charset="0"/>
                <a:cs typeface="Roboto" panose="02000000000000000000" pitchFamily="2" charset="0"/>
                <a:hlinkClick r:id="rId5"/>
              </a:rPr>
              <a:t>Langues</a:t>
            </a:r>
            <a:endParaRPr lang="en-US" sz="48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pPr lvl="0" defTabSz="457200">
              <a:spcBef>
                <a:spcPct val="0"/>
              </a:spcBef>
              <a:spcAft>
                <a:spcPts val="600"/>
              </a:spcAft>
              <a:defRPr/>
            </a:pPr>
            <a:endParaRPr lang="en-US" sz="4800" dirty="0">
              <a:solidFill>
                <a:schemeClr val="accent2">
                  <a:lumMod val="75000"/>
                </a:schemeClr>
              </a:solidFill>
            </a:endParaRPr>
          </a:p>
        </p:txBody>
      </p:sp>
      <p:sp>
        <p:nvSpPr>
          <p:cNvPr id="11" name="TextBox 10">
            <a:extLst>
              <a:ext uri="{FF2B5EF4-FFF2-40B4-BE49-F238E27FC236}">
                <a16:creationId xmlns:a16="http://schemas.microsoft.com/office/drawing/2014/main" id="{D788E524-1942-2C4F-C097-4F65D4598E05}"/>
              </a:ext>
            </a:extLst>
          </p:cNvPr>
          <p:cNvSpPr txBox="1"/>
          <p:nvPr/>
        </p:nvSpPr>
        <p:spPr>
          <a:xfrm>
            <a:off x="6591551" y="5998897"/>
            <a:ext cx="9365226" cy="923330"/>
          </a:xfrm>
          <a:prstGeom prst="rect">
            <a:avLst/>
          </a:prstGeom>
          <a:noFill/>
        </p:spPr>
        <p:txBody>
          <a:bodyPr wrap="square">
            <a:spAutoFit/>
          </a:bodyPr>
          <a:lstStyle/>
          <a:p>
            <a:pPr lvl="0" defTabSz="457200">
              <a:spcBef>
                <a:spcPts val="1000"/>
              </a:spcBef>
              <a:buClr>
                <a:schemeClr val="accent1"/>
              </a:buClr>
              <a:defRPr/>
            </a:pPr>
            <a:endParaRPr lang="en-US" sz="5400" dirty="0">
              <a:solidFill>
                <a:schemeClr val="tx1">
                  <a:lumMod val="65000"/>
                  <a:lumOff val="35000"/>
                </a:schemeClr>
              </a:solidFill>
            </a:endParaRPr>
          </a:p>
        </p:txBody>
      </p:sp>
    </p:spTree>
    <p:extLst>
      <p:ext uri="{BB962C8B-B14F-4D97-AF65-F5344CB8AC3E}">
        <p14:creationId xmlns:p14="http://schemas.microsoft.com/office/powerpoint/2010/main" val="1794647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rtlCol="0" anchor="t">
        <a:spAutoFit/>
      </a:bodyPr>
      <a:lstStyle>
        <a:defPPr marL="0" marR="0" indent="0" algn="l" defTabSz="914400" rtl="0" eaLnBrk="1" fontAlgn="auto" latinLnBrk="0" hangingPunct="1">
          <a:lnSpc>
            <a:spcPts val="2750"/>
          </a:lnSpc>
          <a:spcBef>
            <a:spcPts val="0"/>
          </a:spcBef>
          <a:spcAft>
            <a:spcPts val="0"/>
          </a:spcAft>
          <a:buClrTx/>
          <a:buSzTx/>
          <a:buFontTx/>
          <a:buNone/>
          <a:tabLst/>
          <a:defRPr kumimoji="0" sz="1800" b="1" i="0" u="none" strike="noStrike" kern="1200" cap="none" spc="0" normalizeH="0" baseline="0" noProof="0" dirty="0">
            <a:ln>
              <a:noFill/>
            </a:ln>
            <a:solidFill>
              <a:srgbClr val="384653"/>
            </a:solidFill>
            <a:effectLst/>
            <a:uLnTx/>
            <a:uFillTx/>
            <a:latin typeface="Roboto"/>
            <a:ea typeface="Roboto"/>
            <a:cs typeface="Roboto"/>
            <a:sym typeface="Roboto"/>
          </a:defRPr>
        </a:defPPr>
      </a:lstStyle>
    </a:txDef>
  </a:objectDefaults>
  <a:extraClrSchemeLst/>
</a:theme>
</file>

<file path=ppt/theme/theme2.xml><?xml version="1.0" encoding="utf-8"?>
<a:theme xmlns:a="http://schemas.openxmlformats.org/drawingml/2006/main" name="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06129d-7949-4012-aa34-bff85346a4cf">
      <Terms xmlns="http://schemas.microsoft.com/office/infopath/2007/PartnerControls"/>
    </lcf76f155ced4ddcb4097134ff3c332f>
    <TaxCatchAll xmlns="f4760878-658a-4717-bbd4-0fd9c09fbb13" xsi:nil="true"/>
    <_dlc_DocId xmlns="f4760878-658a-4717-bbd4-0fd9c09fbb13">RN4WT4KUCRMT-543564755-24961</_dlc_DocId>
    <_dlc_DocIdUrl xmlns="f4760878-658a-4717-bbd4-0fd9c09fbb13">
      <Url>https://056gc.sharepoint.com/sites/OCHRO-PC-OLCE_BDPRH-PC-CELO/_layouts/15/DocIdRedir.aspx?ID=RN4WT4KUCRMT-543564755-24961</Url>
      <Description>RN4WT4KUCRMT-543564755-24961</Description>
    </_dlc_DocIdUrl>
    <Sujets xmlns="0406129d-7949-4012-aa34-bff85346a4cf" xsi:nil="true"/>
    <Status xmlns="0406129d-7949-4012-aa34-bff85346a4cf" xsi:nil="true"/>
    <ReviewCompleted xmlns="0406129d-7949-4012-aa34-bff85346a4cf" xsi:nil="true"/>
    <InstitutionalCode xmlns="0406129d-7949-4012-aa34-bff85346a4cf" xsi:nil="true"/>
    <Provisionamended xmlns="0406129d-7949-4012-aa34-bff85346a4cf" xsi:nil="true"/>
    <Plannercardnumber_x002d_num_x00e9_rodefiche xmlns="0406129d-7949-4012-aa34-bff85346a4cf"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26" ma:contentTypeDescription="Create a new document." ma:contentTypeScope="" ma:versionID="7d1c259e8254f6489401590de8bdd3ff">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ffe963170e12c2b932b327c6c0e0dbbb"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element ref="ns3:lcf76f155ced4ddcb4097134ff3c332f" minOccurs="0"/>
                <xsd:element ref="ns2:TaxCatchAll" minOccurs="0"/>
                <xsd:element ref="ns3:MediaServiceOCR" minOccurs="0"/>
                <xsd:element ref="ns3:Sujets" minOccurs="0"/>
                <xsd:element ref="ns3:Status" minOccurs="0"/>
                <xsd:element ref="ns3:InstitutionalCode" minOccurs="0"/>
                <xsd:element ref="ns3:ReviewCompleted" minOccurs="0"/>
                <xsd:element ref="ns3:Plannercardnumber_x002d_num_x00e9_rodefich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cd2e2e-3050-48af-9cbe-e64569e098d5}" ma:internalName="TaxCatchAll" ma:showField="CatchAllData" ma:web="f4760878-658a-4717-bbd4-0fd9c09fbb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Sujets" ma:index="26" nillable="true" ma:displayName="Sujets" ma:format="Dropdown" ma:internalName="Sujets">
      <xsd:simpleType>
        <xsd:restriction base="dms:Text">
          <xsd:maxLength value="255"/>
        </xsd:restriction>
      </xsd:simpleType>
    </xsd:element>
    <xsd:element name="Status" ma:index="27" nillable="true" ma:displayName="Status" ma:format="Dropdown" ma:internalName="Status">
      <xsd:simpleType>
        <xsd:restriction base="dms:Choice">
          <xsd:enumeration value="Draft"/>
          <xsd:enumeration value="Final"/>
          <xsd:enumeration value="To be approved"/>
          <xsd:enumeration value="Archived"/>
        </xsd:restriction>
      </xsd:simpleType>
    </xsd:element>
    <xsd:element name="InstitutionalCode" ma:index="28" nillable="true" ma:displayName="Institutional Code" ma:format="Dropdown" ma:internalName="InstitutionalCode">
      <xsd:simpleType>
        <xsd:restriction base="dms:Text">
          <xsd:maxLength value="255"/>
        </xsd:restriction>
      </xsd:simpleType>
    </xsd:element>
    <xsd:element name="ReviewCompleted" ma:index="29" nillable="true" ma:displayName="Review Completed" ma:format="Dropdown" ma:internalName="ReviewCompleted">
      <xsd:simpleType>
        <xsd:restriction base="dms:Text">
          <xsd:maxLength value="255"/>
        </xsd:restriction>
      </xsd:simpleType>
    </xsd:element>
    <xsd:element name="Plannercardnumber_x002d_num_x00e9_rodefiche" ma:index="30" nillable="true" ma:displayName="Planner card number -numéro de fiche" ma:format="Dropdown" ma:internalName="Plannercardnumber_x002d_num_x00e9_rodefiche">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23ECE-7F0B-45E1-8C3B-0EEEFE886F99}">
  <ds:schemaRefs>
    <ds:schemaRef ds:uri="http://schemas.microsoft.com/sharepoint/v3/contenttype/forms"/>
  </ds:schemaRefs>
</ds:datastoreItem>
</file>

<file path=customXml/itemProps2.xml><?xml version="1.0" encoding="utf-8"?>
<ds:datastoreItem xmlns:ds="http://schemas.openxmlformats.org/officeDocument/2006/customXml" ds:itemID="{4580B78D-CECC-458A-BDBD-A06F78DF608E}">
  <ds:schemaRefs>
    <ds:schemaRef ds:uri="http://schemas.microsoft.com/office/infopath/2007/PartnerControls"/>
    <ds:schemaRef ds:uri="http://schemas.microsoft.com/office/2006/documentManagement/types"/>
    <ds:schemaRef ds:uri="f4760878-658a-4717-bbd4-0fd9c09fbb13"/>
    <ds:schemaRef ds:uri="http://schemas.openxmlformats.org/package/2006/metadata/core-properties"/>
    <ds:schemaRef ds:uri="http://www.w3.org/XML/1998/namespace"/>
    <ds:schemaRef ds:uri="http://purl.org/dc/elements/1.1/"/>
    <ds:schemaRef ds:uri="http://schemas.microsoft.com/office/2006/metadata/properties"/>
    <ds:schemaRef ds:uri="0406129d-7949-4012-aa34-bff85346a4cf"/>
    <ds:schemaRef ds:uri="http://purl.org/dc/dcmitype/"/>
    <ds:schemaRef ds:uri="http://purl.org/dc/terms/"/>
  </ds:schemaRefs>
</ds:datastoreItem>
</file>

<file path=customXml/itemProps3.xml><?xml version="1.0" encoding="utf-8"?>
<ds:datastoreItem xmlns:ds="http://schemas.openxmlformats.org/officeDocument/2006/customXml" ds:itemID="{3EEA017C-278D-42BE-AD8E-8BB881DBA56E}">
  <ds:schemaRefs>
    <ds:schemaRef ds:uri="http://schemas.microsoft.com/sharepoint/events"/>
  </ds:schemaRefs>
</ds:datastoreItem>
</file>

<file path=customXml/itemProps4.xml><?xml version="1.0" encoding="utf-8"?>
<ds:datastoreItem xmlns:ds="http://schemas.openxmlformats.org/officeDocument/2006/customXml" ds:itemID="{76891AF3-54D6-4121-AFC2-3940D0A33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1</TotalTime>
  <Words>656</Words>
  <Application>Microsoft Office PowerPoint</Application>
  <PresentationFormat>Personnalisé</PresentationFormat>
  <Paragraphs>62</Paragraphs>
  <Slides>5</Slides>
  <Notes>5</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5</vt:i4>
      </vt:variant>
    </vt:vector>
  </HeadingPairs>
  <TitlesOfParts>
    <vt:vector size="11" baseType="lpstr">
      <vt:lpstr>Roboto</vt:lpstr>
      <vt:lpstr>Arimo</vt:lpstr>
      <vt:lpstr>Arial</vt:lpstr>
      <vt:lpstr>Calibri</vt:lpstr>
      <vt:lpstr>Office Theme</vt:lpstr>
      <vt:lpstr>PPT_ESDC_Final_EN01</vt:lpstr>
      <vt:lpstr>Compagnon d’apprentissage linguistique Projet du fond d’investissement</vt:lpstr>
      <vt:lpstr>Accélérer l'apprentissage des langues grâce à des outils basés sur l’IA Un projet d'expérimentation du fonds d'investissement</vt:lpstr>
      <vt:lpstr>Survol de la technologie de tutorat linguistique</vt:lpstr>
      <vt:lpstr>Principaux Bénéfices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Enhancing-Accessibility-Through-Smart-Glasses.pptx</dc:title>
  <dc:creator>Bourji, Rona RB [NC]</dc:creator>
  <cp:lastModifiedBy>Gauthier, Jean-Guy</cp:lastModifiedBy>
  <cp:revision>4</cp:revision>
  <dcterms:created xsi:type="dcterms:W3CDTF">2006-08-16T00:00:00Z</dcterms:created>
  <dcterms:modified xsi:type="dcterms:W3CDTF">2025-11-13T20:04:01Z</dcterms:modified>
  <dc:identifier>DAGp-EBpi20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0x010100ADE860D1223E984692003B2F8D34E609</vt:lpwstr>
  </property>
  <property fmtid="{D5CDD505-2E9C-101B-9397-08002B2CF9AE}" pid="3" name="MediaServiceImageTags">
    <vt:lpwstr/>
  </property>
  <property fmtid="{D5CDD505-2E9C-101B-9397-08002B2CF9AE}" pid="4" name="_dlc_DocIdItemGuid">
    <vt:lpwstr>a3a52665-a146-4a7b-bea9-d389c96dbe55</vt:lpwstr>
  </property>
  <property fmtid="{D5CDD505-2E9C-101B-9397-08002B2CF9AE}" pid="5" name="MSIP_Label_3d0ca00b-3f0e-465a-aac7-1a6a22fcea40_Enabled">
    <vt:lpwstr>true</vt:lpwstr>
  </property>
  <property fmtid="{D5CDD505-2E9C-101B-9397-08002B2CF9AE}" pid="6" name="MSIP_Label_3d0ca00b-3f0e-465a-aac7-1a6a22fcea40_SetDate">
    <vt:lpwstr>2025-11-07T17:01:56Z</vt:lpwstr>
  </property>
  <property fmtid="{D5CDD505-2E9C-101B-9397-08002B2CF9AE}" pid="7" name="MSIP_Label_3d0ca00b-3f0e-465a-aac7-1a6a22fcea40_Method">
    <vt:lpwstr>Privileged</vt:lpwstr>
  </property>
  <property fmtid="{D5CDD505-2E9C-101B-9397-08002B2CF9AE}" pid="8" name="MSIP_Label_3d0ca00b-3f0e-465a-aac7-1a6a22fcea40_Name">
    <vt:lpwstr>3d0ca00b-3f0e-465a-aac7-1a6a22fcea40</vt:lpwstr>
  </property>
  <property fmtid="{D5CDD505-2E9C-101B-9397-08002B2CF9AE}" pid="9" name="MSIP_Label_3d0ca00b-3f0e-465a-aac7-1a6a22fcea40_SiteId">
    <vt:lpwstr>6397df10-4595-4047-9c4f-03311282152b</vt:lpwstr>
  </property>
  <property fmtid="{D5CDD505-2E9C-101B-9397-08002B2CF9AE}" pid="10" name="MSIP_Label_3d0ca00b-3f0e-465a-aac7-1a6a22fcea40_ActionId">
    <vt:lpwstr>9d2a3b87-4a8d-4c89-831d-c735a6e60444</vt:lpwstr>
  </property>
  <property fmtid="{D5CDD505-2E9C-101B-9397-08002B2CF9AE}" pid="11" name="MSIP_Label_3d0ca00b-3f0e-465a-aac7-1a6a22fcea40_ContentBits">
    <vt:lpwstr>1</vt:lpwstr>
  </property>
  <property fmtid="{D5CDD505-2E9C-101B-9397-08002B2CF9AE}" pid="12" name="MSIP_Label_3d0ca00b-3f0e-465a-aac7-1a6a22fcea40_Tag">
    <vt:lpwstr>10, 0, 1, 1</vt:lpwstr>
  </property>
  <property fmtid="{D5CDD505-2E9C-101B-9397-08002B2CF9AE}" pid="13" name="ClassificationContentMarkingHeaderLocations">
    <vt:lpwstr>Office Theme:8\PPT_ESDC_Final_EN01:8</vt:lpwstr>
  </property>
  <property fmtid="{D5CDD505-2E9C-101B-9397-08002B2CF9AE}" pid="14" name="ClassificationContentMarkingHeaderText">
    <vt:lpwstr>UNCLASSIFIED / NON CLASSIFIÉ</vt:lpwstr>
  </property>
</Properties>
</file>