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057" r:id="rId2"/>
    <p:sldId id="5058" r:id="rId3"/>
    <p:sldId id="50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95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8356E-E5BA-4C2A-8395-C6C9007F5213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CA"/>
        </a:p>
      </dgm:t>
    </dgm:pt>
    <dgm:pt modelId="{8F167E54-2582-49D1-8DCE-E758CD90731F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Provides flexibility and empowers employees</a:t>
          </a:r>
          <a:endParaRPr lang="en-CA" sz="1400" b="1"/>
        </a:p>
      </dgm:t>
    </dgm:pt>
    <dgm:pt modelId="{B113EEAF-309C-4229-B346-541280B2AB20}" type="parTrans" cxnId="{E3527BB0-1901-4FFD-B64F-003428B82F78}">
      <dgm:prSet/>
      <dgm:spPr/>
      <dgm:t>
        <a:bodyPr/>
        <a:lstStyle/>
        <a:p>
          <a:endParaRPr lang="en-CA" sz="2000" b="1"/>
        </a:p>
      </dgm:t>
    </dgm:pt>
    <dgm:pt modelId="{EAE42909-BAAE-4EBB-A2D9-F87AF1A5B019}" type="sibTrans" cxnId="{E3527BB0-1901-4FFD-B64F-003428B82F78}">
      <dgm:prSet/>
      <dgm:spPr/>
      <dgm:t>
        <a:bodyPr/>
        <a:lstStyle/>
        <a:p>
          <a:endParaRPr lang="en-CA" sz="2000" b="1"/>
        </a:p>
      </dgm:t>
    </dgm:pt>
    <dgm:pt modelId="{7005AC0B-16D0-4E84-8A2D-F42A9F77D1D4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Fosters collaboration at all levels</a:t>
          </a:r>
          <a:endParaRPr lang="en-CA" sz="1400" b="1"/>
        </a:p>
      </dgm:t>
    </dgm:pt>
    <dgm:pt modelId="{38D8D074-AC1A-4354-96C2-4AFDD5650A99}" type="parTrans" cxnId="{878E5073-1402-40DD-9754-A158DBBE19E6}">
      <dgm:prSet/>
      <dgm:spPr/>
      <dgm:t>
        <a:bodyPr/>
        <a:lstStyle/>
        <a:p>
          <a:endParaRPr lang="en-CA" sz="2000" b="1"/>
        </a:p>
      </dgm:t>
    </dgm:pt>
    <dgm:pt modelId="{7B0540B3-8E93-4D7F-88AE-396E364AC01E}" type="sibTrans" cxnId="{878E5073-1402-40DD-9754-A158DBBE19E6}">
      <dgm:prSet/>
      <dgm:spPr/>
      <dgm:t>
        <a:bodyPr/>
        <a:lstStyle/>
        <a:p>
          <a:endParaRPr lang="en-CA" sz="2000" b="1"/>
        </a:p>
      </dgm:t>
    </dgm:pt>
    <dgm:pt modelId="{BE23E34A-5D02-42D4-BD00-EF127DF6C1A0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Supports employees’ health and well-being</a:t>
          </a:r>
          <a:endParaRPr lang="en-CA" sz="1400" b="1"/>
        </a:p>
      </dgm:t>
    </dgm:pt>
    <dgm:pt modelId="{4CC681C6-9AFA-4E15-A004-332C2DAD1847}" type="parTrans" cxnId="{90451473-4D1D-4C92-BE01-91DDD9D108DB}">
      <dgm:prSet/>
      <dgm:spPr/>
      <dgm:t>
        <a:bodyPr/>
        <a:lstStyle/>
        <a:p>
          <a:endParaRPr lang="en-CA" sz="2000" b="1"/>
        </a:p>
      </dgm:t>
    </dgm:pt>
    <dgm:pt modelId="{21FA8087-F169-4A4F-AC46-5282BC498CA5}" type="sibTrans" cxnId="{90451473-4D1D-4C92-BE01-91DDD9D108DB}">
      <dgm:prSet/>
      <dgm:spPr/>
      <dgm:t>
        <a:bodyPr/>
        <a:lstStyle/>
        <a:p>
          <a:endParaRPr lang="en-CA" sz="2000" b="1"/>
        </a:p>
      </dgm:t>
    </dgm:pt>
    <dgm:pt modelId="{9B127666-5403-48F2-98FC-C0E531B6DAF8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/>
            <a:t>Makes work-life balance a reality</a:t>
          </a:r>
        </a:p>
      </dgm:t>
    </dgm:pt>
    <dgm:pt modelId="{AB3571FF-C657-4470-B863-AAB4EC7C3FDC}" type="parTrans" cxnId="{562284B7-3531-4C85-AB90-D4518896D089}">
      <dgm:prSet/>
      <dgm:spPr/>
      <dgm:t>
        <a:bodyPr/>
        <a:lstStyle/>
        <a:p>
          <a:endParaRPr lang="en-CA" sz="2000" b="1"/>
        </a:p>
      </dgm:t>
    </dgm:pt>
    <dgm:pt modelId="{25F98836-BBC9-4239-AE31-B2EF6169D6CF}" type="sibTrans" cxnId="{562284B7-3531-4C85-AB90-D4518896D089}">
      <dgm:prSet/>
      <dgm:spPr/>
      <dgm:t>
        <a:bodyPr/>
        <a:lstStyle/>
        <a:p>
          <a:endParaRPr lang="en-CA" sz="2000" b="1"/>
        </a:p>
      </dgm:t>
    </dgm:pt>
    <dgm:pt modelId="{781FBD44-1BBF-45A3-ACD8-B282A93594EB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Puts employee experiences and quality of service at the core</a:t>
          </a:r>
          <a:endParaRPr lang="en-CA" sz="1400" b="1"/>
        </a:p>
      </dgm:t>
    </dgm:pt>
    <dgm:pt modelId="{F24322D0-063C-48AF-BFBB-F8EF80941242}" type="parTrans" cxnId="{BE181888-2BF0-43E8-A594-AF0C9DAC66CC}">
      <dgm:prSet/>
      <dgm:spPr/>
      <dgm:t>
        <a:bodyPr/>
        <a:lstStyle/>
        <a:p>
          <a:endParaRPr lang="en-CA" sz="2000" b="1"/>
        </a:p>
      </dgm:t>
    </dgm:pt>
    <dgm:pt modelId="{CAD5AC1F-7229-4C39-A2BC-C631C841B305}" type="sibTrans" cxnId="{BE181888-2BF0-43E8-A594-AF0C9DAC66CC}">
      <dgm:prSet/>
      <dgm:spPr/>
      <dgm:t>
        <a:bodyPr/>
        <a:lstStyle/>
        <a:p>
          <a:endParaRPr lang="en-CA" sz="2000" b="1"/>
        </a:p>
      </dgm:t>
    </dgm:pt>
    <dgm:pt modelId="{FA069900-CE43-4CBF-82F8-25DA3B7834AB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Uses technology in smarter ways</a:t>
          </a:r>
          <a:endParaRPr lang="en-CA" sz="1400" b="1"/>
        </a:p>
      </dgm:t>
    </dgm:pt>
    <dgm:pt modelId="{0FAB442A-57E4-4221-AFFC-E573057C8E4A}" type="parTrans" cxnId="{88FD2C00-7DF7-46D5-874E-2C30F967F0CA}">
      <dgm:prSet/>
      <dgm:spPr/>
      <dgm:t>
        <a:bodyPr/>
        <a:lstStyle/>
        <a:p>
          <a:endParaRPr lang="en-CA" sz="2000" b="1"/>
        </a:p>
      </dgm:t>
    </dgm:pt>
    <dgm:pt modelId="{04C28FE5-B897-4CAD-9F29-AB6EE1E279DB}" type="sibTrans" cxnId="{88FD2C00-7DF7-46D5-874E-2C30F967F0CA}">
      <dgm:prSet/>
      <dgm:spPr/>
      <dgm:t>
        <a:bodyPr/>
        <a:lstStyle/>
        <a:p>
          <a:endParaRPr lang="en-CA" sz="2000" b="1"/>
        </a:p>
      </dgm:t>
    </dgm:pt>
    <dgm:pt modelId="{64ADD05F-9D11-47AF-8B88-56985689702E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Allows the GC to attract and retain the best talents</a:t>
          </a:r>
          <a:endParaRPr lang="en-CA" sz="1400" b="1"/>
        </a:p>
      </dgm:t>
    </dgm:pt>
    <dgm:pt modelId="{A59E5642-BC72-43D1-A088-6E76A53B8143}" type="parTrans" cxnId="{54A9A3A0-357B-4DD3-A964-9B1EA9C904D1}">
      <dgm:prSet/>
      <dgm:spPr/>
      <dgm:t>
        <a:bodyPr/>
        <a:lstStyle/>
        <a:p>
          <a:endParaRPr lang="en-CA" sz="2000" b="1"/>
        </a:p>
      </dgm:t>
    </dgm:pt>
    <dgm:pt modelId="{063670AA-B219-42CD-8756-4D7CAD0DC706}" type="sibTrans" cxnId="{54A9A3A0-357B-4DD3-A964-9B1EA9C904D1}">
      <dgm:prSet/>
      <dgm:spPr/>
      <dgm:t>
        <a:bodyPr/>
        <a:lstStyle/>
        <a:p>
          <a:endParaRPr lang="en-CA" sz="2000" b="1"/>
        </a:p>
      </dgm:t>
    </dgm:pt>
    <dgm:pt modelId="{00BA0591-92BC-4ECD-8765-E63572A0663F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/>
            <a:t>Access to wider pool of employees</a:t>
          </a:r>
        </a:p>
      </dgm:t>
    </dgm:pt>
    <dgm:pt modelId="{6E12B87D-84F9-42E5-B6A7-34EBF861C8DD}" type="parTrans" cxnId="{B2CBCB78-8D8D-4F36-A6B5-21460C65AA45}">
      <dgm:prSet/>
      <dgm:spPr/>
      <dgm:t>
        <a:bodyPr/>
        <a:lstStyle/>
        <a:p>
          <a:endParaRPr lang="en-CA" sz="2000" b="1"/>
        </a:p>
      </dgm:t>
    </dgm:pt>
    <dgm:pt modelId="{8D707DB8-17E5-44A5-B3D8-1673E54DCFD1}" type="sibTrans" cxnId="{B2CBCB78-8D8D-4F36-A6B5-21460C65AA45}">
      <dgm:prSet/>
      <dgm:spPr/>
      <dgm:t>
        <a:bodyPr/>
        <a:lstStyle/>
        <a:p>
          <a:endParaRPr lang="en-CA" sz="2000" b="1"/>
        </a:p>
      </dgm:t>
    </dgm:pt>
    <dgm:pt modelId="{810EEAB2-A4FB-495B-B564-82DFD2FE08B0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Optimizes efficiency of our facilities and creates less waste</a:t>
          </a:r>
          <a:endParaRPr lang="en-CA" sz="1400" b="1"/>
        </a:p>
      </dgm:t>
    </dgm:pt>
    <dgm:pt modelId="{8B1FA751-E524-43A3-8B17-761147B8CB62}" type="parTrans" cxnId="{33F85C42-F603-4819-A4F4-29B010BC0002}">
      <dgm:prSet/>
      <dgm:spPr/>
      <dgm:t>
        <a:bodyPr/>
        <a:lstStyle/>
        <a:p>
          <a:endParaRPr lang="en-CA" sz="2000" b="1"/>
        </a:p>
      </dgm:t>
    </dgm:pt>
    <dgm:pt modelId="{B6779A08-024D-4C0D-9B40-E99D0912AEF7}" type="sibTrans" cxnId="{33F85C42-F603-4819-A4F4-29B010BC0002}">
      <dgm:prSet/>
      <dgm:spPr/>
      <dgm:t>
        <a:bodyPr/>
        <a:lstStyle/>
        <a:p>
          <a:endParaRPr lang="en-CA" sz="2000" b="1"/>
        </a:p>
      </dgm:t>
    </dgm:pt>
    <dgm:pt modelId="{AE40780C-E61B-42BB-B5A6-0B6DEAC346EB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Is designed to service modern Canada</a:t>
          </a:r>
          <a:endParaRPr lang="en-CA" sz="1400" b="1"/>
        </a:p>
      </dgm:t>
    </dgm:pt>
    <dgm:pt modelId="{5DA193D0-D9F1-4133-A136-4F43C43FCBB6}" type="parTrans" cxnId="{F8D1FE6B-F40A-432B-BCBF-088005BD9ABD}">
      <dgm:prSet/>
      <dgm:spPr/>
      <dgm:t>
        <a:bodyPr/>
        <a:lstStyle/>
        <a:p>
          <a:endParaRPr lang="en-CA" sz="2000" b="1"/>
        </a:p>
      </dgm:t>
    </dgm:pt>
    <dgm:pt modelId="{78FC2223-7787-498B-A69B-B0A845DA8870}" type="sibTrans" cxnId="{F8D1FE6B-F40A-432B-BCBF-088005BD9ABD}">
      <dgm:prSet/>
      <dgm:spPr/>
      <dgm:t>
        <a:bodyPr/>
        <a:lstStyle/>
        <a:p>
          <a:endParaRPr lang="en-CA" sz="2000" b="1"/>
        </a:p>
      </dgm:t>
    </dgm:pt>
    <dgm:pt modelId="{D2B9973A-710C-4024-BAA3-A2EEC532805B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Increases personal productivity by providing better technology and </a:t>
          </a:r>
          <a:r>
            <a:rPr lang="en-CA" sz="1400" b="1"/>
            <a:t>work processes</a:t>
          </a:r>
        </a:p>
      </dgm:t>
    </dgm:pt>
    <dgm:pt modelId="{003B5E47-5CE2-4CD9-AAC8-5C7C45BCA7BC}" type="parTrans" cxnId="{80068916-8295-4838-B850-7DCEDCC81260}">
      <dgm:prSet/>
      <dgm:spPr/>
      <dgm:t>
        <a:bodyPr/>
        <a:lstStyle/>
        <a:p>
          <a:endParaRPr lang="en-CA" sz="2000" b="1"/>
        </a:p>
      </dgm:t>
    </dgm:pt>
    <dgm:pt modelId="{1AFA9C71-67D4-4329-9251-C425000F1F49}" type="sibTrans" cxnId="{80068916-8295-4838-B850-7DCEDCC81260}">
      <dgm:prSet/>
      <dgm:spPr/>
      <dgm:t>
        <a:bodyPr/>
        <a:lstStyle/>
        <a:p>
          <a:endParaRPr lang="en-CA" sz="2000" b="1"/>
        </a:p>
      </dgm:t>
    </dgm:pt>
    <dgm:pt modelId="{411D1272-CF94-49B9-819F-247B1BBA4C30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/>
            <a:t>More productive, staying on task with less distractions</a:t>
          </a:r>
        </a:p>
      </dgm:t>
    </dgm:pt>
    <dgm:pt modelId="{1D67B196-9EC7-4868-ACD0-9C4CA8AC28F2}" type="parTrans" cxnId="{056A640A-41C2-47B1-8352-11013B86D946}">
      <dgm:prSet/>
      <dgm:spPr/>
      <dgm:t>
        <a:bodyPr/>
        <a:lstStyle/>
        <a:p>
          <a:endParaRPr lang="en-CA" sz="2000" b="1"/>
        </a:p>
      </dgm:t>
    </dgm:pt>
    <dgm:pt modelId="{C6431021-B2A4-4073-87C7-0B5BA3ECAA7F}" type="sibTrans" cxnId="{056A640A-41C2-47B1-8352-11013B86D946}">
      <dgm:prSet/>
      <dgm:spPr/>
      <dgm:t>
        <a:bodyPr/>
        <a:lstStyle/>
        <a:p>
          <a:endParaRPr lang="en-CA" sz="2000" b="1"/>
        </a:p>
      </dgm:t>
    </dgm:pt>
    <dgm:pt modelId="{31E93D09-4840-42B9-BDFC-6ED88FA5C1C9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/>
            <a:t>Increased employee/team morale</a:t>
          </a:r>
        </a:p>
      </dgm:t>
    </dgm:pt>
    <dgm:pt modelId="{9C694568-2699-43CA-8DDD-57E434724ABA}" type="parTrans" cxnId="{7B0ACA93-E73A-43A0-AA15-62246B7984C9}">
      <dgm:prSet/>
      <dgm:spPr/>
      <dgm:t>
        <a:bodyPr/>
        <a:lstStyle/>
        <a:p>
          <a:endParaRPr lang="en-CA" sz="2000" b="1"/>
        </a:p>
      </dgm:t>
    </dgm:pt>
    <dgm:pt modelId="{4BD44D44-59AA-433C-9AD5-169BC9DB0BBC}" type="sibTrans" cxnId="{7B0ACA93-E73A-43A0-AA15-62246B7984C9}">
      <dgm:prSet/>
      <dgm:spPr/>
      <dgm:t>
        <a:bodyPr/>
        <a:lstStyle/>
        <a:p>
          <a:endParaRPr lang="en-CA" sz="2000" b="1"/>
        </a:p>
      </dgm:t>
    </dgm:pt>
    <dgm:pt modelId="{96F09AC3-E5B3-46DC-AA5F-87F9A16D234B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/>
            <a:t>Offers modern, open, airy, and bright spaces that </a:t>
          </a:r>
          <a:r>
            <a:rPr lang="en-CA" sz="1400" b="1"/>
            <a:t>inspire people</a:t>
          </a:r>
        </a:p>
      </dgm:t>
    </dgm:pt>
    <dgm:pt modelId="{AC3C9042-6803-4544-AAF9-7C141360A265}" type="parTrans" cxnId="{88AB7E35-184D-4ACE-8525-AAE8174BDB2B}">
      <dgm:prSet/>
      <dgm:spPr/>
      <dgm:t>
        <a:bodyPr/>
        <a:lstStyle/>
        <a:p>
          <a:endParaRPr lang="en-CA" sz="2000" b="1"/>
        </a:p>
      </dgm:t>
    </dgm:pt>
    <dgm:pt modelId="{BD2A6B22-9207-4685-98BD-08C37897E561}" type="sibTrans" cxnId="{88AB7E35-184D-4ACE-8525-AAE8174BDB2B}">
      <dgm:prSet/>
      <dgm:spPr/>
      <dgm:t>
        <a:bodyPr/>
        <a:lstStyle/>
        <a:p>
          <a:endParaRPr lang="en-CA" sz="2000" b="1"/>
        </a:p>
      </dgm:t>
    </dgm:pt>
    <dgm:pt modelId="{5444DB83-E58D-459E-823C-CD22CC13DE12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/>
            <a:t>Inclusive: closer to teams, breakdown of barriers and silos</a:t>
          </a:r>
        </a:p>
      </dgm:t>
    </dgm:pt>
    <dgm:pt modelId="{B0B3E83E-8B49-4586-BA35-9247A88880EF}" type="parTrans" cxnId="{1769CE1D-EBFB-4D26-9C8D-55D183235440}">
      <dgm:prSet/>
      <dgm:spPr/>
      <dgm:t>
        <a:bodyPr/>
        <a:lstStyle/>
        <a:p>
          <a:endParaRPr lang="en-CA" sz="2000" b="1"/>
        </a:p>
      </dgm:t>
    </dgm:pt>
    <dgm:pt modelId="{DC9049E2-F64B-4D5B-93A9-6E285DE8F551}" type="sibTrans" cxnId="{1769CE1D-EBFB-4D26-9C8D-55D183235440}">
      <dgm:prSet/>
      <dgm:spPr/>
      <dgm:t>
        <a:bodyPr/>
        <a:lstStyle/>
        <a:p>
          <a:endParaRPr lang="en-CA" sz="2000" b="1"/>
        </a:p>
      </dgm:t>
    </dgm:pt>
    <dgm:pt modelId="{80B833C3-7216-454D-A303-54DA2D22FB10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i="0" dirty="0"/>
            <a:t>Contributes to sustainability goals through data-informed decision making on better ways to work, design, use and manage </a:t>
          </a:r>
          <a:r>
            <a:rPr lang="en-CA" sz="1400" b="1" dirty="0"/>
            <a:t>the workplace</a:t>
          </a:r>
        </a:p>
      </dgm:t>
    </dgm:pt>
    <dgm:pt modelId="{4B88FCE0-C441-42B5-A7D6-0EB3CA464F86}" type="parTrans" cxnId="{1C7BB4E7-54E0-4720-A41E-2189533E54CB}">
      <dgm:prSet/>
      <dgm:spPr/>
      <dgm:t>
        <a:bodyPr/>
        <a:lstStyle/>
        <a:p>
          <a:endParaRPr lang="en-CA" sz="2000" b="1"/>
        </a:p>
      </dgm:t>
    </dgm:pt>
    <dgm:pt modelId="{0BCD9ADC-E8D4-48B9-8712-55C217198A75}" type="sibTrans" cxnId="{1C7BB4E7-54E0-4720-A41E-2189533E54CB}">
      <dgm:prSet/>
      <dgm:spPr/>
      <dgm:t>
        <a:bodyPr/>
        <a:lstStyle/>
        <a:p>
          <a:endParaRPr lang="en-CA" sz="2000" b="1"/>
        </a:p>
      </dgm:t>
    </dgm:pt>
    <dgm:pt modelId="{D9407E14-88C8-43DC-853C-F438319283F2}">
      <dgm:prSet custT="1"/>
      <dgm:spPr>
        <a:ln w="19050">
          <a:solidFill>
            <a:schemeClr val="accent5"/>
          </a:solidFill>
        </a:ln>
      </dgm:spPr>
      <dgm:t>
        <a:bodyPr/>
        <a:lstStyle/>
        <a:p>
          <a:r>
            <a:rPr lang="en-CA" sz="1400" b="1" dirty="0"/>
            <a:t>Reduction of commute times and greenhouse gas emissions</a:t>
          </a:r>
        </a:p>
      </dgm:t>
    </dgm:pt>
    <dgm:pt modelId="{BD7D3B52-E983-4230-9769-E8394B762E63}" type="parTrans" cxnId="{B979A65D-B642-4B17-AF16-55105836D1E3}">
      <dgm:prSet/>
      <dgm:spPr/>
      <dgm:t>
        <a:bodyPr/>
        <a:lstStyle/>
        <a:p>
          <a:endParaRPr lang="en-CA" sz="2000" b="1"/>
        </a:p>
      </dgm:t>
    </dgm:pt>
    <dgm:pt modelId="{E462615D-D16A-4E54-A6B5-42515CC309C0}" type="sibTrans" cxnId="{B979A65D-B642-4B17-AF16-55105836D1E3}">
      <dgm:prSet/>
      <dgm:spPr/>
      <dgm:t>
        <a:bodyPr/>
        <a:lstStyle/>
        <a:p>
          <a:endParaRPr lang="en-CA" sz="2000" b="1"/>
        </a:p>
      </dgm:t>
    </dgm:pt>
    <dgm:pt modelId="{973F547E-8E13-45A2-ADD1-987B2F54C8E6}" type="pres">
      <dgm:prSet presAssocID="{D3D8356E-E5BA-4C2A-8395-C6C9007F5213}" presName="diagram" presStyleCnt="0">
        <dgm:presLayoutVars>
          <dgm:dir/>
          <dgm:resizeHandles val="exact"/>
        </dgm:presLayoutVars>
      </dgm:prSet>
      <dgm:spPr/>
    </dgm:pt>
    <dgm:pt modelId="{8686B6FF-C46E-4E8A-80D0-AA9B559B48E3}" type="pres">
      <dgm:prSet presAssocID="{8F167E54-2582-49D1-8DCE-E758CD90731F}" presName="node" presStyleLbl="node1" presStyleIdx="0" presStyleCnt="17" custLinFactNeighborX="-3797" custLinFactNeighborY="-1010">
        <dgm:presLayoutVars>
          <dgm:bulletEnabled val="1"/>
        </dgm:presLayoutVars>
      </dgm:prSet>
      <dgm:spPr/>
    </dgm:pt>
    <dgm:pt modelId="{92FB317B-683A-4ED9-BD21-C80CCD88C022}" type="pres">
      <dgm:prSet presAssocID="{EAE42909-BAAE-4EBB-A2D9-F87AF1A5B019}" presName="sibTrans" presStyleCnt="0"/>
      <dgm:spPr/>
    </dgm:pt>
    <dgm:pt modelId="{0662AF1F-C935-4D01-A6B4-5EA4C2568946}" type="pres">
      <dgm:prSet presAssocID="{7005AC0B-16D0-4E84-8A2D-F42A9F77D1D4}" presName="node" presStyleLbl="node1" presStyleIdx="1" presStyleCnt="17" custLinFactNeighborX="-3797" custLinFactNeighborY="-1010">
        <dgm:presLayoutVars>
          <dgm:bulletEnabled val="1"/>
        </dgm:presLayoutVars>
      </dgm:prSet>
      <dgm:spPr/>
    </dgm:pt>
    <dgm:pt modelId="{771ED37E-A95C-47ED-838F-A40F0203E2DD}" type="pres">
      <dgm:prSet presAssocID="{7B0540B3-8E93-4D7F-88AE-396E364AC01E}" presName="sibTrans" presStyleCnt="0"/>
      <dgm:spPr/>
    </dgm:pt>
    <dgm:pt modelId="{8798E8F6-EE64-4C49-9461-A827E8602B34}" type="pres">
      <dgm:prSet presAssocID="{BE23E34A-5D02-42D4-BD00-EF127DF6C1A0}" presName="node" presStyleLbl="node1" presStyleIdx="2" presStyleCnt="17" custLinFactNeighborX="-3797" custLinFactNeighborY="-1010">
        <dgm:presLayoutVars>
          <dgm:bulletEnabled val="1"/>
        </dgm:presLayoutVars>
      </dgm:prSet>
      <dgm:spPr/>
    </dgm:pt>
    <dgm:pt modelId="{3F591728-3036-4741-B49E-4D0AA0A5D313}" type="pres">
      <dgm:prSet presAssocID="{21FA8087-F169-4A4F-AC46-5282BC498CA5}" presName="sibTrans" presStyleCnt="0"/>
      <dgm:spPr/>
    </dgm:pt>
    <dgm:pt modelId="{41F5DCD5-D400-46D9-82E0-4FC4B91AB58A}" type="pres">
      <dgm:prSet presAssocID="{9B127666-5403-48F2-98FC-C0E531B6DAF8}" presName="node" presStyleLbl="node1" presStyleIdx="3" presStyleCnt="17" custLinFactNeighborX="-3797" custLinFactNeighborY="-1010">
        <dgm:presLayoutVars>
          <dgm:bulletEnabled val="1"/>
        </dgm:presLayoutVars>
      </dgm:prSet>
      <dgm:spPr/>
    </dgm:pt>
    <dgm:pt modelId="{F3A162BC-F717-4FE1-8A4F-BEBA3A16EEAA}" type="pres">
      <dgm:prSet presAssocID="{25F98836-BBC9-4239-AE31-B2EF6169D6CF}" presName="sibTrans" presStyleCnt="0"/>
      <dgm:spPr/>
    </dgm:pt>
    <dgm:pt modelId="{6AA230C5-FC3B-469E-8FDD-4E03F923DDF3}" type="pres">
      <dgm:prSet presAssocID="{781FBD44-1BBF-45A3-ACD8-B282A93594EB}" presName="node" presStyleLbl="node1" presStyleIdx="4" presStyleCnt="17" custLinFactNeighborX="-3797" custLinFactNeighborY="-1010">
        <dgm:presLayoutVars>
          <dgm:bulletEnabled val="1"/>
        </dgm:presLayoutVars>
      </dgm:prSet>
      <dgm:spPr/>
    </dgm:pt>
    <dgm:pt modelId="{E4213737-C6FF-4621-AB71-2EB2D2131D8F}" type="pres">
      <dgm:prSet presAssocID="{CAD5AC1F-7229-4C39-A2BC-C631C841B305}" presName="sibTrans" presStyleCnt="0"/>
      <dgm:spPr/>
    </dgm:pt>
    <dgm:pt modelId="{EB8E9EA8-3608-4D5A-B308-C92E7559DC77}" type="pres">
      <dgm:prSet presAssocID="{FA069900-CE43-4CBF-82F8-25DA3B7834AB}" presName="node" presStyleLbl="node1" presStyleIdx="5" presStyleCnt="17" custLinFactNeighborX="-3797" custLinFactNeighborY="-1010">
        <dgm:presLayoutVars>
          <dgm:bulletEnabled val="1"/>
        </dgm:presLayoutVars>
      </dgm:prSet>
      <dgm:spPr/>
    </dgm:pt>
    <dgm:pt modelId="{0F079C06-9FED-4DF4-B004-D9AD535386E4}" type="pres">
      <dgm:prSet presAssocID="{04C28FE5-B897-4CAD-9F29-AB6EE1E279DB}" presName="sibTrans" presStyleCnt="0"/>
      <dgm:spPr/>
    </dgm:pt>
    <dgm:pt modelId="{3007B247-79DD-4D8D-B3B4-3B95BFA476DF}" type="pres">
      <dgm:prSet presAssocID="{64ADD05F-9D11-47AF-8B88-56985689702E}" presName="node" presStyleLbl="node1" presStyleIdx="6" presStyleCnt="17" custLinFactNeighborX="-3797" custLinFactNeighborY="-1010">
        <dgm:presLayoutVars>
          <dgm:bulletEnabled val="1"/>
        </dgm:presLayoutVars>
      </dgm:prSet>
      <dgm:spPr/>
    </dgm:pt>
    <dgm:pt modelId="{5F313F2B-1EB8-4453-BB2E-A3535535357F}" type="pres">
      <dgm:prSet presAssocID="{063670AA-B219-42CD-8756-4D7CAD0DC706}" presName="sibTrans" presStyleCnt="0"/>
      <dgm:spPr/>
    </dgm:pt>
    <dgm:pt modelId="{29DAD607-4B34-465B-ACBF-D09A7E5C51F3}" type="pres">
      <dgm:prSet presAssocID="{00BA0591-92BC-4ECD-8765-E63572A0663F}" presName="node" presStyleLbl="node1" presStyleIdx="7" presStyleCnt="17" custLinFactNeighborX="-3797" custLinFactNeighborY="-1010">
        <dgm:presLayoutVars>
          <dgm:bulletEnabled val="1"/>
        </dgm:presLayoutVars>
      </dgm:prSet>
      <dgm:spPr/>
    </dgm:pt>
    <dgm:pt modelId="{30B1A9C7-0DE1-4A07-8A67-2A208B463CEA}" type="pres">
      <dgm:prSet presAssocID="{8D707DB8-17E5-44A5-B3D8-1673E54DCFD1}" presName="sibTrans" presStyleCnt="0"/>
      <dgm:spPr/>
    </dgm:pt>
    <dgm:pt modelId="{A9AF84E5-3885-4D39-A25D-ED4D620B28B6}" type="pres">
      <dgm:prSet presAssocID="{810EEAB2-A4FB-495B-B564-82DFD2FE08B0}" presName="node" presStyleLbl="node1" presStyleIdx="8" presStyleCnt="17" custLinFactNeighborX="-3797" custLinFactNeighborY="-1010">
        <dgm:presLayoutVars>
          <dgm:bulletEnabled val="1"/>
        </dgm:presLayoutVars>
      </dgm:prSet>
      <dgm:spPr/>
    </dgm:pt>
    <dgm:pt modelId="{2928FC0B-83AF-404D-82E0-D7CFCBF38A62}" type="pres">
      <dgm:prSet presAssocID="{B6779A08-024D-4C0D-9B40-E99D0912AEF7}" presName="sibTrans" presStyleCnt="0"/>
      <dgm:spPr/>
    </dgm:pt>
    <dgm:pt modelId="{B276FBF9-4728-4A74-A3EF-B59DB43B6913}" type="pres">
      <dgm:prSet presAssocID="{AE40780C-E61B-42BB-B5A6-0B6DEAC346EB}" presName="node" presStyleLbl="node1" presStyleIdx="9" presStyleCnt="17" custLinFactNeighborX="-3797" custLinFactNeighborY="-1010">
        <dgm:presLayoutVars>
          <dgm:bulletEnabled val="1"/>
        </dgm:presLayoutVars>
      </dgm:prSet>
      <dgm:spPr/>
    </dgm:pt>
    <dgm:pt modelId="{BD237724-B5A6-4D08-91FF-7F4C6698D7E2}" type="pres">
      <dgm:prSet presAssocID="{78FC2223-7787-498B-A69B-B0A845DA8870}" presName="sibTrans" presStyleCnt="0"/>
      <dgm:spPr/>
    </dgm:pt>
    <dgm:pt modelId="{4A580821-2D92-4C23-BB0E-D51C9786ADF7}" type="pres">
      <dgm:prSet presAssocID="{D2B9973A-710C-4024-BAA3-A2EEC532805B}" presName="node" presStyleLbl="node1" presStyleIdx="10" presStyleCnt="17" custLinFactNeighborX="-3797" custLinFactNeighborY="-1010">
        <dgm:presLayoutVars>
          <dgm:bulletEnabled val="1"/>
        </dgm:presLayoutVars>
      </dgm:prSet>
      <dgm:spPr/>
    </dgm:pt>
    <dgm:pt modelId="{D6C19562-56E7-4C52-8B10-FB1041393684}" type="pres">
      <dgm:prSet presAssocID="{1AFA9C71-67D4-4329-9251-C425000F1F49}" presName="sibTrans" presStyleCnt="0"/>
      <dgm:spPr/>
    </dgm:pt>
    <dgm:pt modelId="{A83F01CE-1DEF-4840-BDA5-1C314AA1865D}" type="pres">
      <dgm:prSet presAssocID="{411D1272-CF94-49B9-819F-247B1BBA4C30}" presName="node" presStyleLbl="node1" presStyleIdx="11" presStyleCnt="17" custLinFactNeighborX="-3797" custLinFactNeighborY="-1010">
        <dgm:presLayoutVars>
          <dgm:bulletEnabled val="1"/>
        </dgm:presLayoutVars>
      </dgm:prSet>
      <dgm:spPr/>
    </dgm:pt>
    <dgm:pt modelId="{A2BD5C44-3374-4461-9918-186C0463C152}" type="pres">
      <dgm:prSet presAssocID="{C6431021-B2A4-4073-87C7-0B5BA3ECAA7F}" presName="sibTrans" presStyleCnt="0"/>
      <dgm:spPr/>
    </dgm:pt>
    <dgm:pt modelId="{427B8BF5-2EC7-4797-B9A8-C006164FAB34}" type="pres">
      <dgm:prSet presAssocID="{31E93D09-4840-42B9-BDFC-6ED88FA5C1C9}" presName="node" presStyleLbl="node1" presStyleIdx="12" presStyleCnt="17" custLinFactNeighborX="-3797" custLinFactNeighborY="-1010">
        <dgm:presLayoutVars>
          <dgm:bulletEnabled val="1"/>
        </dgm:presLayoutVars>
      </dgm:prSet>
      <dgm:spPr/>
    </dgm:pt>
    <dgm:pt modelId="{9A4CAF57-2381-4094-ABE4-E80E1E63286B}" type="pres">
      <dgm:prSet presAssocID="{4BD44D44-59AA-433C-9AD5-169BC9DB0BBC}" presName="sibTrans" presStyleCnt="0"/>
      <dgm:spPr/>
    </dgm:pt>
    <dgm:pt modelId="{8F56C50E-723B-470E-B48E-6CF460C5D3D8}" type="pres">
      <dgm:prSet presAssocID="{96F09AC3-E5B3-46DC-AA5F-87F9A16D234B}" presName="node" presStyleLbl="node1" presStyleIdx="13" presStyleCnt="17" custLinFactNeighborX="-3797" custLinFactNeighborY="-1010">
        <dgm:presLayoutVars>
          <dgm:bulletEnabled val="1"/>
        </dgm:presLayoutVars>
      </dgm:prSet>
      <dgm:spPr/>
    </dgm:pt>
    <dgm:pt modelId="{B90EC28B-E855-43C5-B01F-0EC66EBFC25E}" type="pres">
      <dgm:prSet presAssocID="{BD2A6B22-9207-4685-98BD-08C37897E561}" presName="sibTrans" presStyleCnt="0"/>
      <dgm:spPr/>
    </dgm:pt>
    <dgm:pt modelId="{463C1295-D9E3-480D-9946-F3994410E5EA}" type="pres">
      <dgm:prSet presAssocID="{5444DB83-E58D-459E-823C-CD22CC13DE12}" presName="node" presStyleLbl="node1" presStyleIdx="14" presStyleCnt="17" custLinFactNeighborX="-3797" custLinFactNeighborY="-1010">
        <dgm:presLayoutVars>
          <dgm:bulletEnabled val="1"/>
        </dgm:presLayoutVars>
      </dgm:prSet>
      <dgm:spPr/>
    </dgm:pt>
    <dgm:pt modelId="{9294B300-9CD5-4CE6-9D96-634F2E0E6952}" type="pres">
      <dgm:prSet presAssocID="{DC9049E2-F64B-4D5B-93A9-6E285DE8F551}" presName="sibTrans" presStyleCnt="0"/>
      <dgm:spPr/>
    </dgm:pt>
    <dgm:pt modelId="{CA58F2BF-7D37-4680-9611-ED1284DEBC59}" type="pres">
      <dgm:prSet presAssocID="{80B833C3-7216-454D-A303-54DA2D22FB10}" presName="node" presStyleLbl="node1" presStyleIdx="15" presStyleCnt="17">
        <dgm:presLayoutVars>
          <dgm:bulletEnabled val="1"/>
        </dgm:presLayoutVars>
      </dgm:prSet>
      <dgm:spPr/>
    </dgm:pt>
    <dgm:pt modelId="{5699ED0E-DA0D-4BDB-B10F-0F6D76C4A1D1}" type="pres">
      <dgm:prSet presAssocID="{0BCD9ADC-E8D4-48B9-8712-55C217198A75}" presName="sibTrans" presStyleCnt="0"/>
      <dgm:spPr/>
    </dgm:pt>
    <dgm:pt modelId="{2777E30F-C068-40FE-BE93-57A12DD1B8E1}" type="pres">
      <dgm:prSet presAssocID="{D9407E14-88C8-43DC-853C-F438319283F2}" presName="node" presStyleLbl="node1" presStyleIdx="16" presStyleCnt="17" custLinFactNeighborX="-3797" custLinFactNeighborY="-1010">
        <dgm:presLayoutVars>
          <dgm:bulletEnabled val="1"/>
        </dgm:presLayoutVars>
      </dgm:prSet>
      <dgm:spPr/>
    </dgm:pt>
  </dgm:ptLst>
  <dgm:cxnLst>
    <dgm:cxn modelId="{88FD2C00-7DF7-46D5-874E-2C30F967F0CA}" srcId="{D3D8356E-E5BA-4C2A-8395-C6C9007F5213}" destId="{FA069900-CE43-4CBF-82F8-25DA3B7834AB}" srcOrd="5" destOrd="0" parTransId="{0FAB442A-57E4-4221-AFFC-E573057C8E4A}" sibTransId="{04C28FE5-B897-4CAD-9F29-AB6EE1E279DB}"/>
    <dgm:cxn modelId="{056A640A-41C2-47B1-8352-11013B86D946}" srcId="{D3D8356E-E5BA-4C2A-8395-C6C9007F5213}" destId="{411D1272-CF94-49B9-819F-247B1BBA4C30}" srcOrd="11" destOrd="0" parTransId="{1D67B196-9EC7-4868-ACD0-9C4CA8AC28F2}" sibTransId="{C6431021-B2A4-4073-87C7-0B5BA3ECAA7F}"/>
    <dgm:cxn modelId="{24772115-A5EC-46E3-AEBE-A18F5C77ECE8}" type="presOf" srcId="{AE40780C-E61B-42BB-B5A6-0B6DEAC346EB}" destId="{B276FBF9-4728-4A74-A3EF-B59DB43B6913}" srcOrd="0" destOrd="0" presId="urn:microsoft.com/office/officeart/2005/8/layout/default"/>
    <dgm:cxn modelId="{80068916-8295-4838-B850-7DCEDCC81260}" srcId="{D3D8356E-E5BA-4C2A-8395-C6C9007F5213}" destId="{D2B9973A-710C-4024-BAA3-A2EEC532805B}" srcOrd="10" destOrd="0" parTransId="{003B5E47-5CE2-4CD9-AAC8-5C7C45BCA7BC}" sibTransId="{1AFA9C71-67D4-4329-9251-C425000F1F49}"/>
    <dgm:cxn modelId="{1769CE1D-EBFB-4D26-9C8D-55D183235440}" srcId="{D3D8356E-E5BA-4C2A-8395-C6C9007F5213}" destId="{5444DB83-E58D-459E-823C-CD22CC13DE12}" srcOrd="14" destOrd="0" parTransId="{B0B3E83E-8B49-4586-BA35-9247A88880EF}" sibTransId="{DC9049E2-F64B-4D5B-93A9-6E285DE8F551}"/>
    <dgm:cxn modelId="{51690523-9D17-45EB-AD90-78E6177BEE3C}" type="presOf" srcId="{D2B9973A-710C-4024-BAA3-A2EEC532805B}" destId="{4A580821-2D92-4C23-BB0E-D51C9786ADF7}" srcOrd="0" destOrd="0" presId="urn:microsoft.com/office/officeart/2005/8/layout/default"/>
    <dgm:cxn modelId="{6B94592F-D58C-4BE2-A982-D2D062A40D6A}" type="presOf" srcId="{411D1272-CF94-49B9-819F-247B1BBA4C30}" destId="{A83F01CE-1DEF-4840-BDA5-1C314AA1865D}" srcOrd="0" destOrd="0" presId="urn:microsoft.com/office/officeart/2005/8/layout/default"/>
    <dgm:cxn modelId="{88AB7E35-184D-4ACE-8525-AAE8174BDB2B}" srcId="{D3D8356E-E5BA-4C2A-8395-C6C9007F5213}" destId="{96F09AC3-E5B3-46DC-AA5F-87F9A16D234B}" srcOrd="13" destOrd="0" parTransId="{AC3C9042-6803-4544-AAF9-7C141360A265}" sibTransId="{BD2A6B22-9207-4685-98BD-08C37897E561}"/>
    <dgm:cxn modelId="{B979A65D-B642-4B17-AF16-55105836D1E3}" srcId="{D3D8356E-E5BA-4C2A-8395-C6C9007F5213}" destId="{D9407E14-88C8-43DC-853C-F438319283F2}" srcOrd="16" destOrd="0" parTransId="{BD7D3B52-E983-4230-9769-E8394B762E63}" sibTransId="{E462615D-D16A-4E54-A6B5-42515CC309C0}"/>
    <dgm:cxn modelId="{33F85C42-F603-4819-A4F4-29B010BC0002}" srcId="{D3D8356E-E5BA-4C2A-8395-C6C9007F5213}" destId="{810EEAB2-A4FB-495B-B564-82DFD2FE08B0}" srcOrd="8" destOrd="0" parTransId="{8B1FA751-E524-43A3-8B17-761147B8CB62}" sibTransId="{B6779A08-024D-4C0D-9B40-E99D0912AEF7}"/>
    <dgm:cxn modelId="{73FB3664-6076-4A28-BEF0-1AF488649300}" type="presOf" srcId="{BE23E34A-5D02-42D4-BD00-EF127DF6C1A0}" destId="{8798E8F6-EE64-4C49-9461-A827E8602B34}" srcOrd="0" destOrd="0" presId="urn:microsoft.com/office/officeart/2005/8/layout/default"/>
    <dgm:cxn modelId="{8F1E2348-C408-43FC-AA23-4BD81366BA20}" type="presOf" srcId="{5444DB83-E58D-459E-823C-CD22CC13DE12}" destId="{463C1295-D9E3-480D-9946-F3994410E5EA}" srcOrd="0" destOrd="0" presId="urn:microsoft.com/office/officeart/2005/8/layout/default"/>
    <dgm:cxn modelId="{F8D1FE6B-F40A-432B-BCBF-088005BD9ABD}" srcId="{D3D8356E-E5BA-4C2A-8395-C6C9007F5213}" destId="{AE40780C-E61B-42BB-B5A6-0B6DEAC346EB}" srcOrd="9" destOrd="0" parTransId="{5DA193D0-D9F1-4133-A136-4F43C43FCBB6}" sibTransId="{78FC2223-7787-498B-A69B-B0A845DA8870}"/>
    <dgm:cxn modelId="{5F35F14F-5E55-4357-BF09-4D175B83ABB8}" type="presOf" srcId="{D9407E14-88C8-43DC-853C-F438319283F2}" destId="{2777E30F-C068-40FE-BE93-57A12DD1B8E1}" srcOrd="0" destOrd="0" presId="urn:microsoft.com/office/officeart/2005/8/layout/default"/>
    <dgm:cxn modelId="{90451473-4D1D-4C92-BE01-91DDD9D108DB}" srcId="{D3D8356E-E5BA-4C2A-8395-C6C9007F5213}" destId="{BE23E34A-5D02-42D4-BD00-EF127DF6C1A0}" srcOrd="2" destOrd="0" parTransId="{4CC681C6-9AFA-4E15-A004-332C2DAD1847}" sibTransId="{21FA8087-F169-4A4F-AC46-5282BC498CA5}"/>
    <dgm:cxn modelId="{878E5073-1402-40DD-9754-A158DBBE19E6}" srcId="{D3D8356E-E5BA-4C2A-8395-C6C9007F5213}" destId="{7005AC0B-16D0-4E84-8A2D-F42A9F77D1D4}" srcOrd="1" destOrd="0" parTransId="{38D8D074-AC1A-4354-96C2-4AFDD5650A99}" sibTransId="{7B0540B3-8E93-4D7F-88AE-396E364AC01E}"/>
    <dgm:cxn modelId="{B2CBCB78-8D8D-4F36-A6B5-21460C65AA45}" srcId="{D3D8356E-E5BA-4C2A-8395-C6C9007F5213}" destId="{00BA0591-92BC-4ECD-8765-E63572A0663F}" srcOrd="7" destOrd="0" parTransId="{6E12B87D-84F9-42E5-B6A7-34EBF861C8DD}" sibTransId="{8D707DB8-17E5-44A5-B3D8-1673E54DCFD1}"/>
    <dgm:cxn modelId="{A10F1187-59A9-44E9-8B10-31EA04FA662A}" type="presOf" srcId="{9B127666-5403-48F2-98FC-C0E531B6DAF8}" destId="{41F5DCD5-D400-46D9-82E0-4FC4B91AB58A}" srcOrd="0" destOrd="0" presId="urn:microsoft.com/office/officeart/2005/8/layout/default"/>
    <dgm:cxn modelId="{BE181888-2BF0-43E8-A594-AF0C9DAC66CC}" srcId="{D3D8356E-E5BA-4C2A-8395-C6C9007F5213}" destId="{781FBD44-1BBF-45A3-ACD8-B282A93594EB}" srcOrd="4" destOrd="0" parTransId="{F24322D0-063C-48AF-BFBB-F8EF80941242}" sibTransId="{CAD5AC1F-7229-4C39-A2BC-C631C841B305}"/>
    <dgm:cxn modelId="{F1A01E89-82AC-4BC7-8413-43CE07DCD790}" type="presOf" srcId="{31E93D09-4840-42B9-BDFC-6ED88FA5C1C9}" destId="{427B8BF5-2EC7-4797-B9A8-C006164FAB34}" srcOrd="0" destOrd="0" presId="urn:microsoft.com/office/officeart/2005/8/layout/default"/>
    <dgm:cxn modelId="{7B0ACA93-E73A-43A0-AA15-62246B7984C9}" srcId="{D3D8356E-E5BA-4C2A-8395-C6C9007F5213}" destId="{31E93D09-4840-42B9-BDFC-6ED88FA5C1C9}" srcOrd="12" destOrd="0" parTransId="{9C694568-2699-43CA-8DDD-57E434724ABA}" sibTransId="{4BD44D44-59AA-433C-9AD5-169BC9DB0BBC}"/>
    <dgm:cxn modelId="{2290CE9D-4DA4-440A-AAF5-7B4DFCD27F71}" type="presOf" srcId="{00BA0591-92BC-4ECD-8765-E63572A0663F}" destId="{29DAD607-4B34-465B-ACBF-D09A7E5C51F3}" srcOrd="0" destOrd="0" presId="urn:microsoft.com/office/officeart/2005/8/layout/default"/>
    <dgm:cxn modelId="{54A9A3A0-357B-4DD3-A964-9B1EA9C904D1}" srcId="{D3D8356E-E5BA-4C2A-8395-C6C9007F5213}" destId="{64ADD05F-9D11-47AF-8B88-56985689702E}" srcOrd="6" destOrd="0" parTransId="{A59E5642-BC72-43D1-A088-6E76A53B8143}" sibTransId="{063670AA-B219-42CD-8756-4D7CAD0DC706}"/>
    <dgm:cxn modelId="{EC5A4CA1-9926-467A-9175-0156AAFED950}" type="presOf" srcId="{64ADD05F-9D11-47AF-8B88-56985689702E}" destId="{3007B247-79DD-4D8D-B3B4-3B95BFA476DF}" srcOrd="0" destOrd="0" presId="urn:microsoft.com/office/officeart/2005/8/layout/default"/>
    <dgm:cxn modelId="{E3527BB0-1901-4FFD-B64F-003428B82F78}" srcId="{D3D8356E-E5BA-4C2A-8395-C6C9007F5213}" destId="{8F167E54-2582-49D1-8DCE-E758CD90731F}" srcOrd="0" destOrd="0" parTransId="{B113EEAF-309C-4229-B346-541280B2AB20}" sibTransId="{EAE42909-BAAE-4EBB-A2D9-F87AF1A5B019}"/>
    <dgm:cxn modelId="{562284B7-3531-4C85-AB90-D4518896D089}" srcId="{D3D8356E-E5BA-4C2A-8395-C6C9007F5213}" destId="{9B127666-5403-48F2-98FC-C0E531B6DAF8}" srcOrd="3" destOrd="0" parTransId="{AB3571FF-C657-4470-B863-AAB4EC7C3FDC}" sibTransId="{25F98836-BBC9-4239-AE31-B2EF6169D6CF}"/>
    <dgm:cxn modelId="{72115CC7-1B5D-476E-BBFF-3FC5FAB6A209}" type="presOf" srcId="{8F167E54-2582-49D1-8DCE-E758CD90731F}" destId="{8686B6FF-C46E-4E8A-80D0-AA9B559B48E3}" srcOrd="0" destOrd="0" presId="urn:microsoft.com/office/officeart/2005/8/layout/default"/>
    <dgm:cxn modelId="{BE6EF2C7-43AC-4390-8526-A998890A5A79}" type="presOf" srcId="{810EEAB2-A4FB-495B-B564-82DFD2FE08B0}" destId="{A9AF84E5-3885-4D39-A25D-ED4D620B28B6}" srcOrd="0" destOrd="0" presId="urn:microsoft.com/office/officeart/2005/8/layout/default"/>
    <dgm:cxn modelId="{F2A86DCE-9A88-4063-BE13-C4A77605BCC0}" type="presOf" srcId="{781FBD44-1BBF-45A3-ACD8-B282A93594EB}" destId="{6AA230C5-FC3B-469E-8FDD-4E03F923DDF3}" srcOrd="0" destOrd="0" presId="urn:microsoft.com/office/officeart/2005/8/layout/default"/>
    <dgm:cxn modelId="{C8EC73D4-A8EB-419D-8288-FE8BEBA3D0F4}" type="presOf" srcId="{D3D8356E-E5BA-4C2A-8395-C6C9007F5213}" destId="{973F547E-8E13-45A2-ADD1-987B2F54C8E6}" srcOrd="0" destOrd="0" presId="urn:microsoft.com/office/officeart/2005/8/layout/default"/>
    <dgm:cxn modelId="{B71AE1E4-2368-4758-B9DC-DF2BA1EB8DD6}" type="presOf" srcId="{96F09AC3-E5B3-46DC-AA5F-87F9A16D234B}" destId="{8F56C50E-723B-470E-B48E-6CF460C5D3D8}" srcOrd="0" destOrd="0" presId="urn:microsoft.com/office/officeart/2005/8/layout/default"/>
    <dgm:cxn modelId="{1C7BB4E7-54E0-4720-A41E-2189533E54CB}" srcId="{D3D8356E-E5BA-4C2A-8395-C6C9007F5213}" destId="{80B833C3-7216-454D-A303-54DA2D22FB10}" srcOrd="15" destOrd="0" parTransId="{4B88FCE0-C441-42B5-A7D6-0EB3CA464F86}" sibTransId="{0BCD9ADC-E8D4-48B9-8712-55C217198A75}"/>
    <dgm:cxn modelId="{4A5D3AE9-88CD-4015-8436-9BF1AD911A76}" type="presOf" srcId="{7005AC0B-16D0-4E84-8A2D-F42A9F77D1D4}" destId="{0662AF1F-C935-4D01-A6B4-5EA4C2568946}" srcOrd="0" destOrd="0" presId="urn:microsoft.com/office/officeart/2005/8/layout/default"/>
    <dgm:cxn modelId="{8D9984F3-22AF-40DD-995A-5946FE924F67}" type="presOf" srcId="{FA069900-CE43-4CBF-82F8-25DA3B7834AB}" destId="{EB8E9EA8-3608-4D5A-B308-C92E7559DC77}" srcOrd="0" destOrd="0" presId="urn:microsoft.com/office/officeart/2005/8/layout/default"/>
    <dgm:cxn modelId="{06EDABF7-26EA-4A1C-8976-468103F5F901}" type="presOf" srcId="{80B833C3-7216-454D-A303-54DA2D22FB10}" destId="{CA58F2BF-7D37-4680-9611-ED1284DEBC59}" srcOrd="0" destOrd="0" presId="urn:microsoft.com/office/officeart/2005/8/layout/default"/>
    <dgm:cxn modelId="{6CB39A74-599D-4CA1-AB7E-55DD35D97531}" type="presParOf" srcId="{973F547E-8E13-45A2-ADD1-987B2F54C8E6}" destId="{8686B6FF-C46E-4E8A-80D0-AA9B559B48E3}" srcOrd="0" destOrd="0" presId="urn:microsoft.com/office/officeart/2005/8/layout/default"/>
    <dgm:cxn modelId="{95FCC123-9799-4291-BDBF-51ED52FD38DD}" type="presParOf" srcId="{973F547E-8E13-45A2-ADD1-987B2F54C8E6}" destId="{92FB317B-683A-4ED9-BD21-C80CCD88C022}" srcOrd="1" destOrd="0" presId="urn:microsoft.com/office/officeart/2005/8/layout/default"/>
    <dgm:cxn modelId="{04F4EFBB-2E1A-4CC5-90DA-C0A7F3DCF3FB}" type="presParOf" srcId="{973F547E-8E13-45A2-ADD1-987B2F54C8E6}" destId="{0662AF1F-C935-4D01-A6B4-5EA4C2568946}" srcOrd="2" destOrd="0" presId="urn:microsoft.com/office/officeart/2005/8/layout/default"/>
    <dgm:cxn modelId="{CBC78697-0294-43F3-AB81-8CF4E43AD317}" type="presParOf" srcId="{973F547E-8E13-45A2-ADD1-987B2F54C8E6}" destId="{771ED37E-A95C-47ED-838F-A40F0203E2DD}" srcOrd="3" destOrd="0" presId="urn:microsoft.com/office/officeart/2005/8/layout/default"/>
    <dgm:cxn modelId="{0F5DEA32-B5E0-47BB-AA4D-12E44EB7148F}" type="presParOf" srcId="{973F547E-8E13-45A2-ADD1-987B2F54C8E6}" destId="{8798E8F6-EE64-4C49-9461-A827E8602B34}" srcOrd="4" destOrd="0" presId="urn:microsoft.com/office/officeart/2005/8/layout/default"/>
    <dgm:cxn modelId="{42B10359-E545-49BD-9FCC-0E06C9579254}" type="presParOf" srcId="{973F547E-8E13-45A2-ADD1-987B2F54C8E6}" destId="{3F591728-3036-4741-B49E-4D0AA0A5D313}" srcOrd="5" destOrd="0" presId="urn:microsoft.com/office/officeart/2005/8/layout/default"/>
    <dgm:cxn modelId="{A7F991B9-77D1-4D51-A11F-D4DA7D052C9F}" type="presParOf" srcId="{973F547E-8E13-45A2-ADD1-987B2F54C8E6}" destId="{41F5DCD5-D400-46D9-82E0-4FC4B91AB58A}" srcOrd="6" destOrd="0" presId="urn:microsoft.com/office/officeart/2005/8/layout/default"/>
    <dgm:cxn modelId="{74DBD945-0872-4A62-AEF1-D18F233D3C82}" type="presParOf" srcId="{973F547E-8E13-45A2-ADD1-987B2F54C8E6}" destId="{F3A162BC-F717-4FE1-8A4F-BEBA3A16EEAA}" srcOrd="7" destOrd="0" presId="urn:microsoft.com/office/officeart/2005/8/layout/default"/>
    <dgm:cxn modelId="{D9B98511-8744-49F1-A294-71BEAB831F0C}" type="presParOf" srcId="{973F547E-8E13-45A2-ADD1-987B2F54C8E6}" destId="{6AA230C5-FC3B-469E-8FDD-4E03F923DDF3}" srcOrd="8" destOrd="0" presId="urn:microsoft.com/office/officeart/2005/8/layout/default"/>
    <dgm:cxn modelId="{DAB8AB11-B758-467D-A569-2B0C4A8835D5}" type="presParOf" srcId="{973F547E-8E13-45A2-ADD1-987B2F54C8E6}" destId="{E4213737-C6FF-4621-AB71-2EB2D2131D8F}" srcOrd="9" destOrd="0" presId="urn:microsoft.com/office/officeart/2005/8/layout/default"/>
    <dgm:cxn modelId="{94E6D441-573F-4C51-8E23-60EC1BD94189}" type="presParOf" srcId="{973F547E-8E13-45A2-ADD1-987B2F54C8E6}" destId="{EB8E9EA8-3608-4D5A-B308-C92E7559DC77}" srcOrd="10" destOrd="0" presId="urn:microsoft.com/office/officeart/2005/8/layout/default"/>
    <dgm:cxn modelId="{D5172E76-BF6C-438B-B8EF-5921E7F04DBF}" type="presParOf" srcId="{973F547E-8E13-45A2-ADD1-987B2F54C8E6}" destId="{0F079C06-9FED-4DF4-B004-D9AD535386E4}" srcOrd="11" destOrd="0" presId="urn:microsoft.com/office/officeart/2005/8/layout/default"/>
    <dgm:cxn modelId="{004B16FE-1C0E-4E81-9BA9-AB319BBDD162}" type="presParOf" srcId="{973F547E-8E13-45A2-ADD1-987B2F54C8E6}" destId="{3007B247-79DD-4D8D-B3B4-3B95BFA476DF}" srcOrd="12" destOrd="0" presId="urn:microsoft.com/office/officeart/2005/8/layout/default"/>
    <dgm:cxn modelId="{79F83FDD-A229-4147-98B1-9962F8278A48}" type="presParOf" srcId="{973F547E-8E13-45A2-ADD1-987B2F54C8E6}" destId="{5F313F2B-1EB8-4453-BB2E-A3535535357F}" srcOrd="13" destOrd="0" presId="urn:microsoft.com/office/officeart/2005/8/layout/default"/>
    <dgm:cxn modelId="{7B6A3868-DE64-4FFE-8D71-4585793CD0EF}" type="presParOf" srcId="{973F547E-8E13-45A2-ADD1-987B2F54C8E6}" destId="{29DAD607-4B34-465B-ACBF-D09A7E5C51F3}" srcOrd="14" destOrd="0" presId="urn:microsoft.com/office/officeart/2005/8/layout/default"/>
    <dgm:cxn modelId="{0C0E56C2-7123-47B8-88D1-3CAE2156E437}" type="presParOf" srcId="{973F547E-8E13-45A2-ADD1-987B2F54C8E6}" destId="{30B1A9C7-0DE1-4A07-8A67-2A208B463CEA}" srcOrd="15" destOrd="0" presId="urn:microsoft.com/office/officeart/2005/8/layout/default"/>
    <dgm:cxn modelId="{54718E22-4976-41FE-A1B0-AE08CE995BC1}" type="presParOf" srcId="{973F547E-8E13-45A2-ADD1-987B2F54C8E6}" destId="{A9AF84E5-3885-4D39-A25D-ED4D620B28B6}" srcOrd="16" destOrd="0" presId="urn:microsoft.com/office/officeart/2005/8/layout/default"/>
    <dgm:cxn modelId="{A2B68B32-AE7E-4330-B8F0-DB26A2CD128A}" type="presParOf" srcId="{973F547E-8E13-45A2-ADD1-987B2F54C8E6}" destId="{2928FC0B-83AF-404D-82E0-D7CFCBF38A62}" srcOrd="17" destOrd="0" presId="urn:microsoft.com/office/officeart/2005/8/layout/default"/>
    <dgm:cxn modelId="{4372246D-E9CE-44D4-B1F5-086A4AF9900F}" type="presParOf" srcId="{973F547E-8E13-45A2-ADD1-987B2F54C8E6}" destId="{B276FBF9-4728-4A74-A3EF-B59DB43B6913}" srcOrd="18" destOrd="0" presId="urn:microsoft.com/office/officeart/2005/8/layout/default"/>
    <dgm:cxn modelId="{E1EA5F2A-03D2-4750-9587-D5418077E997}" type="presParOf" srcId="{973F547E-8E13-45A2-ADD1-987B2F54C8E6}" destId="{BD237724-B5A6-4D08-91FF-7F4C6698D7E2}" srcOrd="19" destOrd="0" presId="urn:microsoft.com/office/officeart/2005/8/layout/default"/>
    <dgm:cxn modelId="{C55E855C-88D6-40ED-AA96-C5F38030C133}" type="presParOf" srcId="{973F547E-8E13-45A2-ADD1-987B2F54C8E6}" destId="{4A580821-2D92-4C23-BB0E-D51C9786ADF7}" srcOrd="20" destOrd="0" presId="urn:microsoft.com/office/officeart/2005/8/layout/default"/>
    <dgm:cxn modelId="{2BBBA907-BE7D-41A1-8408-28AEA080C56A}" type="presParOf" srcId="{973F547E-8E13-45A2-ADD1-987B2F54C8E6}" destId="{D6C19562-56E7-4C52-8B10-FB1041393684}" srcOrd="21" destOrd="0" presId="urn:microsoft.com/office/officeart/2005/8/layout/default"/>
    <dgm:cxn modelId="{7700BB82-6A40-4D56-B356-BE9AF3C23D25}" type="presParOf" srcId="{973F547E-8E13-45A2-ADD1-987B2F54C8E6}" destId="{A83F01CE-1DEF-4840-BDA5-1C314AA1865D}" srcOrd="22" destOrd="0" presId="urn:microsoft.com/office/officeart/2005/8/layout/default"/>
    <dgm:cxn modelId="{FC8DCFDF-D435-4A81-B4E5-66E7FF38E2BB}" type="presParOf" srcId="{973F547E-8E13-45A2-ADD1-987B2F54C8E6}" destId="{A2BD5C44-3374-4461-9918-186C0463C152}" srcOrd="23" destOrd="0" presId="urn:microsoft.com/office/officeart/2005/8/layout/default"/>
    <dgm:cxn modelId="{8275B648-184C-4192-B34C-2A8816AD7D59}" type="presParOf" srcId="{973F547E-8E13-45A2-ADD1-987B2F54C8E6}" destId="{427B8BF5-2EC7-4797-B9A8-C006164FAB34}" srcOrd="24" destOrd="0" presId="urn:microsoft.com/office/officeart/2005/8/layout/default"/>
    <dgm:cxn modelId="{B784EB55-1906-47F3-95D3-534015512F11}" type="presParOf" srcId="{973F547E-8E13-45A2-ADD1-987B2F54C8E6}" destId="{9A4CAF57-2381-4094-ABE4-E80E1E63286B}" srcOrd="25" destOrd="0" presId="urn:microsoft.com/office/officeart/2005/8/layout/default"/>
    <dgm:cxn modelId="{6B1AE5C5-12C0-4493-9FE3-4BAB5FC9AB4A}" type="presParOf" srcId="{973F547E-8E13-45A2-ADD1-987B2F54C8E6}" destId="{8F56C50E-723B-470E-B48E-6CF460C5D3D8}" srcOrd="26" destOrd="0" presId="urn:microsoft.com/office/officeart/2005/8/layout/default"/>
    <dgm:cxn modelId="{B5F99F48-FF30-4BBD-A8CB-4C420C9B918E}" type="presParOf" srcId="{973F547E-8E13-45A2-ADD1-987B2F54C8E6}" destId="{B90EC28B-E855-43C5-B01F-0EC66EBFC25E}" srcOrd="27" destOrd="0" presId="urn:microsoft.com/office/officeart/2005/8/layout/default"/>
    <dgm:cxn modelId="{2468BCAF-F906-48C6-B90C-76C387B877DA}" type="presParOf" srcId="{973F547E-8E13-45A2-ADD1-987B2F54C8E6}" destId="{463C1295-D9E3-480D-9946-F3994410E5EA}" srcOrd="28" destOrd="0" presId="urn:microsoft.com/office/officeart/2005/8/layout/default"/>
    <dgm:cxn modelId="{CB4C787D-AEC7-45E5-B03E-FC8E229B2556}" type="presParOf" srcId="{973F547E-8E13-45A2-ADD1-987B2F54C8E6}" destId="{9294B300-9CD5-4CE6-9D96-634F2E0E6952}" srcOrd="29" destOrd="0" presId="urn:microsoft.com/office/officeart/2005/8/layout/default"/>
    <dgm:cxn modelId="{AAC0FC45-D1C2-4920-B1D6-DDF77817EC53}" type="presParOf" srcId="{973F547E-8E13-45A2-ADD1-987B2F54C8E6}" destId="{CA58F2BF-7D37-4680-9611-ED1284DEBC59}" srcOrd="30" destOrd="0" presId="urn:microsoft.com/office/officeart/2005/8/layout/default"/>
    <dgm:cxn modelId="{64729FF1-DC1B-4709-8752-A2D767A3399C}" type="presParOf" srcId="{973F547E-8E13-45A2-ADD1-987B2F54C8E6}" destId="{5699ED0E-DA0D-4BDB-B10F-0F6D76C4A1D1}" srcOrd="31" destOrd="0" presId="urn:microsoft.com/office/officeart/2005/8/layout/default"/>
    <dgm:cxn modelId="{953417BF-8352-48CD-A7F2-7C0FCC2E6BFD}" type="presParOf" srcId="{973F547E-8E13-45A2-ADD1-987B2F54C8E6}" destId="{2777E30F-C068-40FE-BE93-57A12DD1B8E1}" srcOrd="3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6B6FF-C46E-4E8A-80D0-AA9B559B48E3}">
      <dsp:nvSpPr>
        <dsp:cNvPr id="0" name=""/>
        <dsp:cNvSpPr/>
      </dsp:nvSpPr>
      <dsp:spPr>
        <a:xfrm>
          <a:off x="0" y="0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Provides flexibility and empowers employees</a:t>
          </a:r>
          <a:endParaRPr lang="en-CA" sz="1400" b="1" kern="1200"/>
        </a:p>
      </dsp:txBody>
      <dsp:txXfrm>
        <a:off x="0" y="0"/>
        <a:ext cx="2188827" cy="1313296"/>
      </dsp:txXfrm>
    </dsp:sp>
    <dsp:sp modelId="{0662AF1F-C935-4D01-A6B4-5EA4C2568946}">
      <dsp:nvSpPr>
        <dsp:cNvPr id="0" name=""/>
        <dsp:cNvSpPr/>
      </dsp:nvSpPr>
      <dsp:spPr>
        <a:xfrm>
          <a:off x="2383765" y="0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Fosters collaboration at all levels</a:t>
          </a:r>
          <a:endParaRPr lang="en-CA" sz="1400" b="1" kern="1200"/>
        </a:p>
      </dsp:txBody>
      <dsp:txXfrm>
        <a:off x="2383765" y="0"/>
        <a:ext cx="2188827" cy="1313296"/>
      </dsp:txXfrm>
    </dsp:sp>
    <dsp:sp modelId="{8798E8F6-EE64-4C49-9461-A827E8602B34}">
      <dsp:nvSpPr>
        <dsp:cNvPr id="0" name=""/>
        <dsp:cNvSpPr/>
      </dsp:nvSpPr>
      <dsp:spPr>
        <a:xfrm>
          <a:off x="4791476" y="0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Supports employees’ health and well-being</a:t>
          </a:r>
          <a:endParaRPr lang="en-CA" sz="1400" b="1" kern="1200"/>
        </a:p>
      </dsp:txBody>
      <dsp:txXfrm>
        <a:off x="4791476" y="0"/>
        <a:ext cx="2188827" cy="1313296"/>
      </dsp:txXfrm>
    </dsp:sp>
    <dsp:sp modelId="{41F5DCD5-D400-46D9-82E0-4FC4B91AB58A}">
      <dsp:nvSpPr>
        <dsp:cNvPr id="0" name=""/>
        <dsp:cNvSpPr/>
      </dsp:nvSpPr>
      <dsp:spPr>
        <a:xfrm>
          <a:off x="7199186" y="0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Makes work-life balance a reality</a:t>
          </a:r>
        </a:p>
      </dsp:txBody>
      <dsp:txXfrm>
        <a:off x="7199186" y="0"/>
        <a:ext cx="2188827" cy="1313296"/>
      </dsp:txXfrm>
    </dsp:sp>
    <dsp:sp modelId="{6AA230C5-FC3B-469E-8FDD-4E03F923DDF3}">
      <dsp:nvSpPr>
        <dsp:cNvPr id="0" name=""/>
        <dsp:cNvSpPr/>
      </dsp:nvSpPr>
      <dsp:spPr>
        <a:xfrm>
          <a:off x="9606897" y="0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Puts employee experiences and quality of service at the core</a:t>
          </a:r>
          <a:endParaRPr lang="en-CA" sz="1400" b="1" kern="1200"/>
        </a:p>
      </dsp:txBody>
      <dsp:txXfrm>
        <a:off x="9606897" y="0"/>
        <a:ext cx="2188827" cy="1313296"/>
      </dsp:txXfrm>
    </dsp:sp>
    <dsp:sp modelId="{EB8E9EA8-3608-4D5A-B308-C92E7559DC77}">
      <dsp:nvSpPr>
        <dsp:cNvPr id="0" name=""/>
        <dsp:cNvSpPr/>
      </dsp:nvSpPr>
      <dsp:spPr>
        <a:xfrm>
          <a:off x="0" y="151983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Uses technology in smarter ways</a:t>
          </a:r>
          <a:endParaRPr lang="en-CA" sz="1400" b="1" kern="1200"/>
        </a:p>
      </dsp:txBody>
      <dsp:txXfrm>
        <a:off x="0" y="1519834"/>
        <a:ext cx="2188827" cy="1313296"/>
      </dsp:txXfrm>
    </dsp:sp>
    <dsp:sp modelId="{3007B247-79DD-4D8D-B3B4-3B95BFA476DF}">
      <dsp:nvSpPr>
        <dsp:cNvPr id="0" name=""/>
        <dsp:cNvSpPr/>
      </dsp:nvSpPr>
      <dsp:spPr>
        <a:xfrm>
          <a:off x="2383765" y="151983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Allows the GC to attract and retain the best talents</a:t>
          </a:r>
          <a:endParaRPr lang="en-CA" sz="1400" b="1" kern="1200"/>
        </a:p>
      </dsp:txBody>
      <dsp:txXfrm>
        <a:off x="2383765" y="1519834"/>
        <a:ext cx="2188827" cy="1313296"/>
      </dsp:txXfrm>
    </dsp:sp>
    <dsp:sp modelId="{29DAD607-4B34-465B-ACBF-D09A7E5C51F3}">
      <dsp:nvSpPr>
        <dsp:cNvPr id="0" name=""/>
        <dsp:cNvSpPr/>
      </dsp:nvSpPr>
      <dsp:spPr>
        <a:xfrm>
          <a:off x="4791476" y="151983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Access to wider pool of employees</a:t>
          </a:r>
        </a:p>
      </dsp:txBody>
      <dsp:txXfrm>
        <a:off x="4791476" y="1519834"/>
        <a:ext cx="2188827" cy="1313296"/>
      </dsp:txXfrm>
    </dsp:sp>
    <dsp:sp modelId="{A9AF84E5-3885-4D39-A25D-ED4D620B28B6}">
      <dsp:nvSpPr>
        <dsp:cNvPr id="0" name=""/>
        <dsp:cNvSpPr/>
      </dsp:nvSpPr>
      <dsp:spPr>
        <a:xfrm>
          <a:off x="7199186" y="151983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Optimizes efficiency of our facilities and creates less waste</a:t>
          </a:r>
          <a:endParaRPr lang="en-CA" sz="1400" b="1" kern="1200"/>
        </a:p>
      </dsp:txBody>
      <dsp:txXfrm>
        <a:off x="7199186" y="1519834"/>
        <a:ext cx="2188827" cy="1313296"/>
      </dsp:txXfrm>
    </dsp:sp>
    <dsp:sp modelId="{B276FBF9-4728-4A74-A3EF-B59DB43B6913}">
      <dsp:nvSpPr>
        <dsp:cNvPr id="0" name=""/>
        <dsp:cNvSpPr/>
      </dsp:nvSpPr>
      <dsp:spPr>
        <a:xfrm>
          <a:off x="9606897" y="151983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Is designed to service modern Canada</a:t>
          </a:r>
          <a:endParaRPr lang="en-CA" sz="1400" b="1" kern="1200"/>
        </a:p>
      </dsp:txBody>
      <dsp:txXfrm>
        <a:off x="9606897" y="1519834"/>
        <a:ext cx="2188827" cy="1313296"/>
      </dsp:txXfrm>
    </dsp:sp>
    <dsp:sp modelId="{4A580821-2D92-4C23-BB0E-D51C9786ADF7}">
      <dsp:nvSpPr>
        <dsp:cNvPr id="0" name=""/>
        <dsp:cNvSpPr/>
      </dsp:nvSpPr>
      <dsp:spPr>
        <a:xfrm>
          <a:off x="0" y="305201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Increases personal productivity by providing better technology and </a:t>
          </a:r>
          <a:r>
            <a:rPr lang="en-CA" sz="1400" b="1" kern="1200"/>
            <a:t>work processes</a:t>
          </a:r>
        </a:p>
      </dsp:txBody>
      <dsp:txXfrm>
        <a:off x="0" y="3052014"/>
        <a:ext cx="2188827" cy="1313296"/>
      </dsp:txXfrm>
    </dsp:sp>
    <dsp:sp modelId="{A83F01CE-1DEF-4840-BDA5-1C314AA1865D}">
      <dsp:nvSpPr>
        <dsp:cNvPr id="0" name=""/>
        <dsp:cNvSpPr/>
      </dsp:nvSpPr>
      <dsp:spPr>
        <a:xfrm>
          <a:off x="2383765" y="305201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More productive, staying on task with less distractions</a:t>
          </a:r>
        </a:p>
      </dsp:txBody>
      <dsp:txXfrm>
        <a:off x="2383765" y="3052014"/>
        <a:ext cx="2188827" cy="1313296"/>
      </dsp:txXfrm>
    </dsp:sp>
    <dsp:sp modelId="{427B8BF5-2EC7-4797-B9A8-C006164FAB34}">
      <dsp:nvSpPr>
        <dsp:cNvPr id="0" name=""/>
        <dsp:cNvSpPr/>
      </dsp:nvSpPr>
      <dsp:spPr>
        <a:xfrm>
          <a:off x="4791476" y="305201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Increased employee/team morale</a:t>
          </a:r>
        </a:p>
      </dsp:txBody>
      <dsp:txXfrm>
        <a:off x="4791476" y="3052014"/>
        <a:ext cx="2188827" cy="1313296"/>
      </dsp:txXfrm>
    </dsp:sp>
    <dsp:sp modelId="{8F56C50E-723B-470E-B48E-6CF460C5D3D8}">
      <dsp:nvSpPr>
        <dsp:cNvPr id="0" name=""/>
        <dsp:cNvSpPr/>
      </dsp:nvSpPr>
      <dsp:spPr>
        <a:xfrm>
          <a:off x="7199186" y="305201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Offers modern, open, airy, and bright spaces that </a:t>
          </a:r>
          <a:r>
            <a:rPr lang="en-CA" sz="1400" b="1" kern="1200"/>
            <a:t>inspire people</a:t>
          </a:r>
        </a:p>
      </dsp:txBody>
      <dsp:txXfrm>
        <a:off x="7199186" y="3052014"/>
        <a:ext cx="2188827" cy="1313296"/>
      </dsp:txXfrm>
    </dsp:sp>
    <dsp:sp modelId="{463C1295-D9E3-480D-9946-F3994410E5EA}">
      <dsp:nvSpPr>
        <dsp:cNvPr id="0" name=""/>
        <dsp:cNvSpPr/>
      </dsp:nvSpPr>
      <dsp:spPr>
        <a:xfrm>
          <a:off x="9606897" y="3052014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Inclusive: closer to teams, breakdown of barriers and silos</a:t>
          </a:r>
        </a:p>
      </dsp:txBody>
      <dsp:txXfrm>
        <a:off x="9606897" y="3052014"/>
        <a:ext cx="2188827" cy="1313296"/>
      </dsp:txXfrm>
    </dsp:sp>
    <dsp:sp modelId="{CA58F2BF-7D37-4680-9611-ED1284DEBC59}">
      <dsp:nvSpPr>
        <dsp:cNvPr id="0" name=""/>
        <dsp:cNvSpPr/>
      </dsp:nvSpPr>
      <dsp:spPr>
        <a:xfrm>
          <a:off x="3670730" y="4597457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Contributes to sustainability goals through data-informed decision making on better ways to work, design, use and manage </a:t>
          </a:r>
          <a:r>
            <a:rPr lang="en-CA" sz="1400" b="1" kern="1200" dirty="0"/>
            <a:t>the workplace</a:t>
          </a:r>
        </a:p>
      </dsp:txBody>
      <dsp:txXfrm>
        <a:off x="3670730" y="4597457"/>
        <a:ext cx="2188827" cy="1313296"/>
      </dsp:txXfrm>
    </dsp:sp>
    <dsp:sp modelId="{2777E30F-C068-40FE-BE93-57A12DD1B8E1}">
      <dsp:nvSpPr>
        <dsp:cNvPr id="0" name=""/>
        <dsp:cNvSpPr/>
      </dsp:nvSpPr>
      <dsp:spPr>
        <a:xfrm>
          <a:off x="5995331" y="4584193"/>
          <a:ext cx="2188827" cy="1313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 dirty="0"/>
            <a:t>Reduction of commute times and greenhouse gas emissions</a:t>
          </a:r>
        </a:p>
      </dsp:txBody>
      <dsp:txXfrm>
        <a:off x="5995331" y="4584193"/>
        <a:ext cx="2188827" cy="1313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4DD8-4AB9-4C4F-9477-9F3FA872050C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C7ED0-7CD9-4236-9C26-E4A0A25CB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441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D862B-005A-4C77-8279-B9A379332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D9C1B-831D-4586-8B75-C0EDFC98B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963D0-9412-439D-B971-E8013993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F88C5-AB83-45FF-A700-79273F0AB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1F17-A28B-4844-9AB6-E874B0EF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03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7349-BF57-4010-8FA5-0836CAC8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D55F2-52B4-439C-99AF-344CCF9D2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0A88B-56B0-4793-8979-5B87CD30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28C56-33DE-450D-B5AD-DCD69B67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FB0D6-57C4-48FE-BBCB-58321709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958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7C9040-CD4D-4B3F-9215-E1E08496E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8A0F9-9F23-4BEC-978C-0A1FE0DCE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B5D90-7F07-4C24-B6DB-A0253ABC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03FE1-8BE9-4F33-BA00-2A0B0419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12AB5-DA8F-44F1-B3BE-85E7F73F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70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595D8-B9EE-4683-95A8-8C234B35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CC75D-C8D2-4D11-B5D7-E651A8B33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52249-3B58-428A-ADCE-04CEB7B8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170E8-7444-4CD0-B4D9-9342426E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9BB1C-742D-4088-BDC6-72D9E336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33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E2CA-A9DA-4D32-B7EF-BEA31FB9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C09E6-264E-4535-9EE5-A31183DAF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FDBD7-7451-410B-907E-A6ACE28A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8EE0A-CAFD-41B4-9A41-CCAF1E66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C1232-3AA3-4635-B699-349E303A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63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34AD-26E5-430E-983F-E8BCD339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DDC27-02A9-48BC-AB24-F399B3F24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77F5F-E8BF-4C19-B1DB-37B8DD92E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B4814-91AC-4B79-9795-9FCAF0F3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52FE7-8A28-4449-B24C-6EB7EEE9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0482C-76D6-46BD-A118-9A91C0F9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963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B5C1-F2A3-4F7D-95D7-F6A6294D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EF1BE-B59F-443A-A095-6A0A92A6D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3C013-7AAC-4203-AB1A-26C849EF9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8B82AE-2425-4DA8-8674-9DBAAC4FD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CF9EE-6FAA-48A5-96AC-C7ACF4095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136A1-74FC-42C3-ACB2-1CEE0A82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B431A-16E1-4B60-BE47-12B33640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36B3F-F4E8-4BCE-8A0B-DB87B602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85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5975-14E3-475D-8BBF-17F61B1B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CF284-64F3-4EE8-8A1D-C4DA1580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28977-E045-4403-9A94-EB9976B3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F1352-756D-4504-ACD2-A92F850F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23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EE71E-9BF6-4360-87E7-E5B582EF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965A9-4C3F-44AA-B825-BD8CB03F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7F606-BC69-458F-AC64-0B993D6F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29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51891-6479-4F00-A66B-209877580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7AC02-8DD3-4853-9D71-14C3CC4A2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75A72-AF43-44CB-8486-5CA30327B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1613C-737C-4B7A-A66D-FFCEBD65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F0936-059E-4389-AE1E-D1A13898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F23FA-142D-4DF6-8CF1-5AACFD24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3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DF42-7370-4A71-A181-785FE54E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48BF2-3431-4287-88EC-6172AA408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9CA2D-3E05-4D23-9422-88704ED8C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5B02E-727C-44E0-AFE3-651E2A137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173BB-E892-40FF-8D63-557C3260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DA19A-D59D-4F65-A77D-2252021C1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47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DB42B-1B7B-484E-9D7A-8A55C8AF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82E38-AAA3-4BC9-9FF6-4CC50BDAD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F72FA-F59C-44A9-A574-5BD4F0179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F065-3518-4C9E-B1F4-8182DEED931B}" type="datetimeFigureOut">
              <a:rPr lang="en-CA" smtClean="0"/>
              <a:t>2022-05-16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83AE3-20BE-492E-94D6-FBDF635F8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50B45-F694-491D-A6DF-F1010D435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DFF0-AB81-4004-AFE9-78129CD609C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67C31-119D-43CF-AB7A-7CAB3393722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245725" y="0"/>
            <a:ext cx="179387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UNCLASSIFIED -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101339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6C6EB6-87EF-4415-BE90-709722B0D843}"/>
              </a:ext>
            </a:extLst>
          </p:cNvPr>
          <p:cNvSpPr txBox="1">
            <a:spLocks/>
          </p:cNvSpPr>
          <p:nvPr/>
        </p:nvSpPr>
        <p:spPr bwMode="auto">
          <a:xfrm>
            <a:off x="393925" y="324054"/>
            <a:ext cx="11006345" cy="83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281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17455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 Vision for the Project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5462BA-2B2A-4498-B0A1-CA178933AE1C}"/>
              </a:ext>
            </a:extLst>
          </p:cNvPr>
          <p:cNvGrpSpPr/>
          <p:nvPr/>
        </p:nvGrpSpPr>
        <p:grpSpPr>
          <a:xfrm>
            <a:off x="393925" y="1864858"/>
            <a:ext cx="11226575" cy="4669088"/>
            <a:chOff x="1813104" y="1826318"/>
            <a:chExt cx="7590953" cy="35865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838BC22B-3C84-4500-86EF-B121A325CC68}"/>
                </a:ext>
              </a:extLst>
            </p:cNvPr>
            <p:cNvSpPr/>
            <p:nvPr/>
          </p:nvSpPr>
          <p:spPr>
            <a:xfrm>
              <a:off x="1813104" y="1826318"/>
              <a:ext cx="7590953" cy="3586531"/>
            </a:xfrm>
            <a:prstGeom prst="cloudCallout">
              <a:avLst>
                <a:gd name="adj1" fmla="val -43317"/>
                <a:gd name="adj2" fmla="val -67950"/>
              </a:avLst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709697-2514-40DC-8FEB-80132D43F9F1}"/>
                </a:ext>
              </a:extLst>
            </p:cNvPr>
            <p:cNvSpPr txBox="1"/>
            <p:nvPr/>
          </p:nvSpPr>
          <p:spPr>
            <a:xfrm>
              <a:off x="5791123" y="2796589"/>
              <a:ext cx="1523857" cy="49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>
                  <a:solidFill>
                    <a:schemeClr val="bg1"/>
                  </a:solidFill>
                </a:rPr>
                <a:t>Inclusivity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6F4F1D-D926-4E61-8E08-58BFB6018125}"/>
                </a:ext>
              </a:extLst>
            </p:cNvPr>
            <p:cNvSpPr txBox="1"/>
            <p:nvPr/>
          </p:nvSpPr>
          <p:spPr>
            <a:xfrm>
              <a:off x="3921068" y="2947978"/>
              <a:ext cx="2434991" cy="851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6000" dirty="0">
                  <a:solidFill>
                    <a:schemeClr val="bg1"/>
                  </a:solidFill>
                </a:rPr>
                <a:t>Mobility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E8156C-7CD1-42B8-996A-2EFD019B4D19}"/>
                </a:ext>
              </a:extLst>
            </p:cNvPr>
            <p:cNvSpPr txBox="1"/>
            <p:nvPr/>
          </p:nvSpPr>
          <p:spPr>
            <a:xfrm>
              <a:off x="4508033" y="3524533"/>
              <a:ext cx="1352850" cy="40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chemeClr val="bg1"/>
                  </a:solidFill>
                </a:rPr>
                <a:t>Digital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6516AF-8D57-43FE-A1CD-51A58C2D0950}"/>
                </a:ext>
              </a:extLst>
            </p:cNvPr>
            <p:cNvSpPr txBox="1"/>
            <p:nvPr/>
          </p:nvSpPr>
          <p:spPr>
            <a:xfrm>
              <a:off x="6444185" y="2195723"/>
              <a:ext cx="1903399" cy="49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>
                  <a:solidFill>
                    <a:schemeClr val="bg1"/>
                  </a:solidFill>
                </a:rPr>
                <a:t>Innovative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7F2AAF-CD8F-4554-9B69-EE6786023778}"/>
                </a:ext>
              </a:extLst>
            </p:cNvPr>
            <p:cNvSpPr txBox="1"/>
            <p:nvPr/>
          </p:nvSpPr>
          <p:spPr>
            <a:xfrm>
              <a:off x="7222845" y="3653482"/>
              <a:ext cx="1644978" cy="49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>
                  <a:solidFill>
                    <a:schemeClr val="bg1"/>
                  </a:solidFill>
                </a:rPr>
                <a:t>MODERN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D23895E-D94B-4D91-98C0-4B8187018DDF}"/>
                </a:ext>
              </a:extLst>
            </p:cNvPr>
            <p:cNvSpPr txBox="1"/>
            <p:nvPr/>
          </p:nvSpPr>
          <p:spPr>
            <a:xfrm>
              <a:off x="4761448" y="2538461"/>
              <a:ext cx="2634437" cy="40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>
                  <a:solidFill>
                    <a:schemeClr val="bg1"/>
                  </a:solidFill>
                </a:rPr>
                <a:t>employee well-being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90B154B-124E-4FE6-B4B8-2F819E4AFDE8}"/>
                </a:ext>
              </a:extLst>
            </p:cNvPr>
            <p:cNvSpPr txBox="1"/>
            <p:nvPr/>
          </p:nvSpPr>
          <p:spPr>
            <a:xfrm>
              <a:off x="7246633" y="2894217"/>
              <a:ext cx="1352850" cy="638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800" b="1" dirty="0">
                  <a:solidFill>
                    <a:schemeClr val="bg1"/>
                  </a:solidFill>
                </a:rPr>
                <a:t>Choice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DA3D0F-A9CD-4D53-A910-6F4D8F979533}"/>
                </a:ext>
              </a:extLst>
            </p:cNvPr>
            <p:cNvSpPr txBox="1"/>
            <p:nvPr/>
          </p:nvSpPr>
          <p:spPr>
            <a:xfrm>
              <a:off x="3347017" y="3954627"/>
              <a:ext cx="1665964" cy="780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6000" b="1" dirty="0">
                  <a:solidFill>
                    <a:schemeClr val="bg1"/>
                  </a:solidFill>
                </a:rPr>
                <a:t>Hybrid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D54ABB-21F1-439D-8D5D-B7AF1D764C4B}"/>
                </a:ext>
              </a:extLst>
            </p:cNvPr>
            <p:cNvSpPr txBox="1"/>
            <p:nvPr/>
          </p:nvSpPr>
          <p:spPr>
            <a:xfrm>
              <a:off x="5081690" y="4468579"/>
              <a:ext cx="1845381" cy="449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b="1" dirty="0">
                  <a:solidFill>
                    <a:schemeClr val="bg1"/>
                  </a:solidFill>
                </a:rPr>
                <a:t>Collaborative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3C78BF4-94BC-4404-B13A-539E4B910EFA}"/>
                </a:ext>
              </a:extLst>
            </p:cNvPr>
            <p:cNvSpPr txBox="1"/>
            <p:nvPr/>
          </p:nvSpPr>
          <p:spPr>
            <a:xfrm>
              <a:off x="4861171" y="4098812"/>
              <a:ext cx="2434990" cy="449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dirty="0">
                  <a:solidFill>
                    <a:schemeClr val="bg1"/>
                  </a:solidFill>
                </a:rPr>
                <a:t>Shared spaces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78C46E-1231-4727-8AE5-6B55D3148D45}"/>
                </a:ext>
              </a:extLst>
            </p:cNvPr>
            <p:cNvSpPr txBox="1"/>
            <p:nvPr/>
          </p:nvSpPr>
          <p:spPr>
            <a:xfrm>
              <a:off x="3173603" y="3619584"/>
              <a:ext cx="1312673" cy="449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dirty="0">
                  <a:solidFill>
                    <a:schemeClr val="bg1"/>
                  </a:solidFill>
                </a:rPr>
                <a:t>Flexibility</a:t>
              </a:r>
              <a:endParaRPr lang="en-CA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819547-AC1A-49A3-B468-EB8A26A34F6B}"/>
                </a:ext>
              </a:extLst>
            </p:cNvPr>
            <p:cNvSpPr txBox="1"/>
            <p:nvPr/>
          </p:nvSpPr>
          <p:spPr>
            <a:xfrm>
              <a:off x="6068364" y="3265385"/>
              <a:ext cx="1560891" cy="49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>
                  <a:solidFill>
                    <a:schemeClr val="bg1"/>
                  </a:solidFill>
                </a:rPr>
                <a:t>Efficiency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0361774-47D5-4566-B112-AA2ADD2577D1}"/>
                </a:ext>
              </a:extLst>
            </p:cNvPr>
            <p:cNvSpPr txBox="1"/>
            <p:nvPr/>
          </p:nvSpPr>
          <p:spPr>
            <a:xfrm>
              <a:off x="2916484" y="2340654"/>
              <a:ext cx="2009166" cy="543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000" b="1" dirty="0">
                  <a:solidFill>
                    <a:schemeClr val="bg1"/>
                  </a:solidFill>
                </a:rPr>
                <a:t>Accessibility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5EC912E-29BE-4B0F-8301-E0F3C4CD2086}"/>
                </a:ext>
              </a:extLst>
            </p:cNvPr>
            <p:cNvSpPr txBox="1"/>
            <p:nvPr/>
          </p:nvSpPr>
          <p:spPr>
            <a:xfrm>
              <a:off x="2475421" y="3288434"/>
              <a:ext cx="1704578" cy="40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chemeClr val="bg1"/>
                  </a:solidFill>
                </a:rPr>
                <a:t>Sustainability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1B3F387-662B-4E59-9043-72E8EF93D478}"/>
                </a:ext>
              </a:extLst>
            </p:cNvPr>
            <p:cNvSpPr txBox="1"/>
            <p:nvPr/>
          </p:nvSpPr>
          <p:spPr>
            <a:xfrm>
              <a:off x="5413159" y="3594575"/>
              <a:ext cx="2015044" cy="780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6000" dirty="0">
                  <a:solidFill>
                    <a:schemeClr val="bg1"/>
                  </a:solidFill>
                </a:rPr>
                <a:t>Healthy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AB0CB9-FAAC-4531-A0CB-8E6AF6707D85}"/>
                </a:ext>
              </a:extLst>
            </p:cNvPr>
            <p:cNvSpPr txBox="1"/>
            <p:nvPr/>
          </p:nvSpPr>
          <p:spPr>
            <a:xfrm>
              <a:off x="6599441" y="4220585"/>
              <a:ext cx="1962356" cy="49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>
                  <a:solidFill>
                    <a:schemeClr val="bg1"/>
                  </a:solidFill>
                </a:rPr>
                <a:t>Technology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194F93-139B-466E-B80D-0FC5554468FA}"/>
                </a:ext>
              </a:extLst>
            </p:cNvPr>
            <p:cNvSpPr txBox="1"/>
            <p:nvPr/>
          </p:nvSpPr>
          <p:spPr>
            <a:xfrm>
              <a:off x="3301502" y="2804668"/>
              <a:ext cx="1560891" cy="40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chemeClr val="bg1"/>
                  </a:solidFill>
                </a:rPr>
                <a:t>TECHNOLOGY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224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6C6EB6-87EF-4415-BE90-709722B0D843}"/>
              </a:ext>
            </a:extLst>
          </p:cNvPr>
          <p:cNvSpPr txBox="1">
            <a:spLocks/>
          </p:cNvSpPr>
          <p:nvPr/>
        </p:nvSpPr>
        <p:spPr bwMode="auto">
          <a:xfrm>
            <a:off x="393924" y="376460"/>
            <a:ext cx="11006345" cy="83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281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17455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 Vision for the Project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1FED2-458F-4DD9-94D4-73EBA9285740}"/>
              </a:ext>
            </a:extLst>
          </p:cNvPr>
          <p:cNvSpPr txBox="1"/>
          <p:nvPr/>
        </p:nvSpPr>
        <p:spPr>
          <a:xfrm>
            <a:off x="478282" y="1357910"/>
            <a:ext cx="11743436" cy="5355312"/>
          </a:xfrm>
          <a:custGeom>
            <a:avLst/>
            <a:gdLst>
              <a:gd name="connsiteX0" fmla="*/ 0 w 11743436"/>
              <a:gd name="connsiteY0" fmla="*/ 0 h 5355312"/>
              <a:gd name="connsiteX1" fmla="*/ 469737 w 11743436"/>
              <a:gd name="connsiteY1" fmla="*/ 0 h 5355312"/>
              <a:gd name="connsiteX2" fmla="*/ 1291778 w 11743436"/>
              <a:gd name="connsiteY2" fmla="*/ 0 h 5355312"/>
              <a:gd name="connsiteX3" fmla="*/ 1878950 w 11743436"/>
              <a:gd name="connsiteY3" fmla="*/ 0 h 5355312"/>
              <a:gd name="connsiteX4" fmla="*/ 2466122 w 11743436"/>
              <a:gd name="connsiteY4" fmla="*/ 0 h 5355312"/>
              <a:gd name="connsiteX5" fmla="*/ 3170728 w 11743436"/>
              <a:gd name="connsiteY5" fmla="*/ 0 h 5355312"/>
              <a:gd name="connsiteX6" fmla="*/ 3757900 w 11743436"/>
              <a:gd name="connsiteY6" fmla="*/ 0 h 5355312"/>
              <a:gd name="connsiteX7" fmla="*/ 4462506 w 11743436"/>
              <a:gd name="connsiteY7" fmla="*/ 0 h 5355312"/>
              <a:gd name="connsiteX8" fmla="*/ 4814809 w 11743436"/>
              <a:gd name="connsiteY8" fmla="*/ 0 h 5355312"/>
              <a:gd name="connsiteX9" fmla="*/ 5519415 w 11743436"/>
              <a:gd name="connsiteY9" fmla="*/ 0 h 5355312"/>
              <a:gd name="connsiteX10" fmla="*/ 5754284 w 11743436"/>
              <a:gd name="connsiteY10" fmla="*/ 0 h 5355312"/>
              <a:gd name="connsiteX11" fmla="*/ 6458890 w 11743436"/>
              <a:gd name="connsiteY11" fmla="*/ 0 h 5355312"/>
              <a:gd name="connsiteX12" fmla="*/ 6693759 w 11743436"/>
              <a:gd name="connsiteY12" fmla="*/ 0 h 5355312"/>
              <a:gd name="connsiteX13" fmla="*/ 7280930 w 11743436"/>
              <a:gd name="connsiteY13" fmla="*/ 0 h 5355312"/>
              <a:gd name="connsiteX14" fmla="*/ 7868102 w 11743436"/>
              <a:gd name="connsiteY14" fmla="*/ 0 h 5355312"/>
              <a:gd name="connsiteX15" fmla="*/ 8220405 w 11743436"/>
              <a:gd name="connsiteY15" fmla="*/ 0 h 5355312"/>
              <a:gd name="connsiteX16" fmla="*/ 8690143 w 11743436"/>
              <a:gd name="connsiteY16" fmla="*/ 0 h 5355312"/>
              <a:gd name="connsiteX17" fmla="*/ 9394749 w 11743436"/>
              <a:gd name="connsiteY17" fmla="*/ 0 h 5355312"/>
              <a:gd name="connsiteX18" fmla="*/ 9629618 w 11743436"/>
              <a:gd name="connsiteY18" fmla="*/ 0 h 5355312"/>
              <a:gd name="connsiteX19" fmla="*/ 10451658 w 11743436"/>
              <a:gd name="connsiteY19" fmla="*/ 0 h 5355312"/>
              <a:gd name="connsiteX20" fmla="*/ 10803961 w 11743436"/>
              <a:gd name="connsiteY20" fmla="*/ 0 h 5355312"/>
              <a:gd name="connsiteX21" fmla="*/ 11743436 w 11743436"/>
              <a:gd name="connsiteY21" fmla="*/ 0 h 5355312"/>
              <a:gd name="connsiteX22" fmla="*/ 11743436 w 11743436"/>
              <a:gd name="connsiteY22" fmla="*/ 434375 h 5355312"/>
              <a:gd name="connsiteX23" fmla="*/ 11743436 w 11743436"/>
              <a:gd name="connsiteY23" fmla="*/ 922304 h 5355312"/>
              <a:gd name="connsiteX24" fmla="*/ 11743436 w 11743436"/>
              <a:gd name="connsiteY24" fmla="*/ 1463785 h 5355312"/>
              <a:gd name="connsiteX25" fmla="*/ 11743436 w 11743436"/>
              <a:gd name="connsiteY25" fmla="*/ 1898161 h 5355312"/>
              <a:gd name="connsiteX26" fmla="*/ 11743436 w 11743436"/>
              <a:gd name="connsiteY26" fmla="*/ 2439642 h 5355312"/>
              <a:gd name="connsiteX27" fmla="*/ 11743436 w 11743436"/>
              <a:gd name="connsiteY27" fmla="*/ 3088230 h 5355312"/>
              <a:gd name="connsiteX28" fmla="*/ 11743436 w 11743436"/>
              <a:gd name="connsiteY28" fmla="*/ 3522605 h 5355312"/>
              <a:gd name="connsiteX29" fmla="*/ 11743436 w 11743436"/>
              <a:gd name="connsiteY29" fmla="*/ 4010534 h 5355312"/>
              <a:gd name="connsiteX30" fmla="*/ 11743436 w 11743436"/>
              <a:gd name="connsiteY30" fmla="*/ 4552015 h 5355312"/>
              <a:gd name="connsiteX31" fmla="*/ 11743436 w 11743436"/>
              <a:gd name="connsiteY31" fmla="*/ 5355312 h 5355312"/>
              <a:gd name="connsiteX32" fmla="*/ 11508567 w 11743436"/>
              <a:gd name="connsiteY32" fmla="*/ 5355312 h 5355312"/>
              <a:gd name="connsiteX33" fmla="*/ 10921395 w 11743436"/>
              <a:gd name="connsiteY33" fmla="*/ 5355312 h 5355312"/>
              <a:gd name="connsiteX34" fmla="*/ 10686527 w 11743436"/>
              <a:gd name="connsiteY34" fmla="*/ 5355312 h 5355312"/>
              <a:gd name="connsiteX35" fmla="*/ 10451658 w 11743436"/>
              <a:gd name="connsiteY35" fmla="*/ 5355312 h 5355312"/>
              <a:gd name="connsiteX36" fmla="*/ 9864486 w 11743436"/>
              <a:gd name="connsiteY36" fmla="*/ 5355312 h 5355312"/>
              <a:gd name="connsiteX37" fmla="*/ 9512183 w 11743436"/>
              <a:gd name="connsiteY37" fmla="*/ 5355312 h 5355312"/>
              <a:gd name="connsiteX38" fmla="*/ 8925011 w 11743436"/>
              <a:gd name="connsiteY38" fmla="*/ 5355312 h 5355312"/>
              <a:gd name="connsiteX39" fmla="*/ 8337840 w 11743436"/>
              <a:gd name="connsiteY39" fmla="*/ 5355312 h 5355312"/>
              <a:gd name="connsiteX40" fmla="*/ 7515799 w 11743436"/>
              <a:gd name="connsiteY40" fmla="*/ 5355312 h 5355312"/>
              <a:gd name="connsiteX41" fmla="*/ 6693759 w 11743436"/>
              <a:gd name="connsiteY41" fmla="*/ 5355312 h 5355312"/>
              <a:gd name="connsiteX42" fmla="*/ 5871718 w 11743436"/>
              <a:gd name="connsiteY42" fmla="*/ 5355312 h 5355312"/>
              <a:gd name="connsiteX43" fmla="*/ 5636849 w 11743436"/>
              <a:gd name="connsiteY43" fmla="*/ 5355312 h 5355312"/>
              <a:gd name="connsiteX44" fmla="*/ 5401981 w 11743436"/>
              <a:gd name="connsiteY44" fmla="*/ 5355312 h 5355312"/>
              <a:gd name="connsiteX45" fmla="*/ 5049677 w 11743436"/>
              <a:gd name="connsiteY45" fmla="*/ 5355312 h 5355312"/>
              <a:gd name="connsiteX46" fmla="*/ 4814809 w 11743436"/>
              <a:gd name="connsiteY46" fmla="*/ 5355312 h 5355312"/>
              <a:gd name="connsiteX47" fmla="*/ 3992768 w 11743436"/>
              <a:gd name="connsiteY47" fmla="*/ 5355312 h 5355312"/>
              <a:gd name="connsiteX48" fmla="*/ 3288162 w 11743436"/>
              <a:gd name="connsiteY48" fmla="*/ 5355312 h 5355312"/>
              <a:gd name="connsiteX49" fmla="*/ 2466122 w 11743436"/>
              <a:gd name="connsiteY49" fmla="*/ 5355312 h 5355312"/>
              <a:gd name="connsiteX50" fmla="*/ 1644081 w 11743436"/>
              <a:gd name="connsiteY50" fmla="*/ 5355312 h 5355312"/>
              <a:gd name="connsiteX51" fmla="*/ 1056909 w 11743436"/>
              <a:gd name="connsiteY51" fmla="*/ 5355312 h 5355312"/>
              <a:gd name="connsiteX52" fmla="*/ 0 w 11743436"/>
              <a:gd name="connsiteY52" fmla="*/ 5355312 h 5355312"/>
              <a:gd name="connsiteX53" fmla="*/ 0 w 11743436"/>
              <a:gd name="connsiteY53" fmla="*/ 4760277 h 5355312"/>
              <a:gd name="connsiteX54" fmla="*/ 0 w 11743436"/>
              <a:gd name="connsiteY54" fmla="*/ 4058136 h 5355312"/>
              <a:gd name="connsiteX55" fmla="*/ 0 w 11743436"/>
              <a:gd name="connsiteY55" fmla="*/ 3516655 h 5355312"/>
              <a:gd name="connsiteX56" fmla="*/ 0 w 11743436"/>
              <a:gd name="connsiteY56" fmla="*/ 2975173 h 5355312"/>
              <a:gd name="connsiteX57" fmla="*/ 0 w 11743436"/>
              <a:gd name="connsiteY57" fmla="*/ 2487245 h 5355312"/>
              <a:gd name="connsiteX58" fmla="*/ 0 w 11743436"/>
              <a:gd name="connsiteY58" fmla="*/ 2052870 h 5355312"/>
              <a:gd name="connsiteX59" fmla="*/ 0 w 11743436"/>
              <a:gd name="connsiteY59" fmla="*/ 1618494 h 5355312"/>
              <a:gd name="connsiteX60" fmla="*/ 0 w 11743436"/>
              <a:gd name="connsiteY60" fmla="*/ 916353 h 5355312"/>
              <a:gd name="connsiteX61" fmla="*/ 0 w 11743436"/>
              <a:gd name="connsiteY61" fmla="*/ 0 h 53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1743436" h="5355312" fill="none" extrusionOk="0">
                <a:moveTo>
                  <a:pt x="0" y="0"/>
                </a:moveTo>
                <a:cubicBezTo>
                  <a:pt x="113722" y="-15678"/>
                  <a:pt x="300205" y="37343"/>
                  <a:pt x="469737" y="0"/>
                </a:cubicBezTo>
                <a:cubicBezTo>
                  <a:pt x="639269" y="-37343"/>
                  <a:pt x="885653" y="98631"/>
                  <a:pt x="1291778" y="0"/>
                </a:cubicBezTo>
                <a:cubicBezTo>
                  <a:pt x="1697903" y="-98631"/>
                  <a:pt x="1662097" y="19253"/>
                  <a:pt x="1878950" y="0"/>
                </a:cubicBezTo>
                <a:cubicBezTo>
                  <a:pt x="2095803" y="-19253"/>
                  <a:pt x="2277687" y="37804"/>
                  <a:pt x="2466122" y="0"/>
                </a:cubicBezTo>
                <a:cubicBezTo>
                  <a:pt x="2654557" y="-37804"/>
                  <a:pt x="2925067" y="33907"/>
                  <a:pt x="3170728" y="0"/>
                </a:cubicBezTo>
                <a:cubicBezTo>
                  <a:pt x="3416389" y="-33907"/>
                  <a:pt x="3543100" y="27594"/>
                  <a:pt x="3757900" y="0"/>
                </a:cubicBezTo>
                <a:cubicBezTo>
                  <a:pt x="3972700" y="-27594"/>
                  <a:pt x="4258641" y="26031"/>
                  <a:pt x="4462506" y="0"/>
                </a:cubicBezTo>
                <a:cubicBezTo>
                  <a:pt x="4666371" y="-26031"/>
                  <a:pt x="4643800" y="30350"/>
                  <a:pt x="4814809" y="0"/>
                </a:cubicBezTo>
                <a:cubicBezTo>
                  <a:pt x="4985818" y="-30350"/>
                  <a:pt x="5211005" y="81607"/>
                  <a:pt x="5519415" y="0"/>
                </a:cubicBezTo>
                <a:cubicBezTo>
                  <a:pt x="5827825" y="-81607"/>
                  <a:pt x="5701591" y="23232"/>
                  <a:pt x="5754284" y="0"/>
                </a:cubicBezTo>
                <a:cubicBezTo>
                  <a:pt x="5806977" y="-23232"/>
                  <a:pt x="6242834" y="30052"/>
                  <a:pt x="6458890" y="0"/>
                </a:cubicBezTo>
                <a:cubicBezTo>
                  <a:pt x="6674946" y="-30052"/>
                  <a:pt x="6595486" y="27185"/>
                  <a:pt x="6693759" y="0"/>
                </a:cubicBezTo>
                <a:cubicBezTo>
                  <a:pt x="6792032" y="-27185"/>
                  <a:pt x="7113248" y="14075"/>
                  <a:pt x="7280930" y="0"/>
                </a:cubicBezTo>
                <a:cubicBezTo>
                  <a:pt x="7448612" y="-14075"/>
                  <a:pt x="7746979" y="29007"/>
                  <a:pt x="7868102" y="0"/>
                </a:cubicBezTo>
                <a:cubicBezTo>
                  <a:pt x="7989225" y="-29007"/>
                  <a:pt x="8046733" y="4139"/>
                  <a:pt x="8220405" y="0"/>
                </a:cubicBezTo>
                <a:cubicBezTo>
                  <a:pt x="8394077" y="-4139"/>
                  <a:pt x="8578903" y="24128"/>
                  <a:pt x="8690143" y="0"/>
                </a:cubicBezTo>
                <a:cubicBezTo>
                  <a:pt x="8801383" y="-24128"/>
                  <a:pt x="9044357" y="48647"/>
                  <a:pt x="9394749" y="0"/>
                </a:cubicBezTo>
                <a:cubicBezTo>
                  <a:pt x="9745141" y="-48647"/>
                  <a:pt x="9525841" y="19896"/>
                  <a:pt x="9629618" y="0"/>
                </a:cubicBezTo>
                <a:cubicBezTo>
                  <a:pt x="9733395" y="-19896"/>
                  <a:pt x="10279050" y="82296"/>
                  <a:pt x="10451658" y="0"/>
                </a:cubicBezTo>
                <a:cubicBezTo>
                  <a:pt x="10624266" y="-82296"/>
                  <a:pt x="10724211" y="6108"/>
                  <a:pt x="10803961" y="0"/>
                </a:cubicBezTo>
                <a:cubicBezTo>
                  <a:pt x="10883711" y="-6108"/>
                  <a:pt x="11318456" y="111264"/>
                  <a:pt x="11743436" y="0"/>
                </a:cubicBezTo>
                <a:cubicBezTo>
                  <a:pt x="11776927" y="163275"/>
                  <a:pt x="11739249" y="263556"/>
                  <a:pt x="11743436" y="434375"/>
                </a:cubicBezTo>
                <a:cubicBezTo>
                  <a:pt x="11747623" y="605194"/>
                  <a:pt x="11689412" y="713963"/>
                  <a:pt x="11743436" y="922304"/>
                </a:cubicBezTo>
                <a:cubicBezTo>
                  <a:pt x="11797460" y="1130645"/>
                  <a:pt x="11703676" y="1334478"/>
                  <a:pt x="11743436" y="1463785"/>
                </a:cubicBezTo>
                <a:cubicBezTo>
                  <a:pt x="11783196" y="1593092"/>
                  <a:pt x="11705742" y="1790005"/>
                  <a:pt x="11743436" y="1898161"/>
                </a:cubicBezTo>
                <a:cubicBezTo>
                  <a:pt x="11781130" y="2006317"/>
                  <a:pt x="11716461" y="2296784"/>
                  <a:pt x="11743436" y="2439642"/>
                </a:cubicBezTo>
                <a:cubicBezTo>
                  <a:pt x="11770411" y="2582500"/>
                  <a:pt x="11736399" y="2771226"/>
                  <a:pt x="11743436" y="3088230"/>
                </a:cubicBezTo>
                <a:cubicBezTo>
                  <a:pt x="11750473" y="3405234"/>
                  <a:pt x="11696632" y="3321269"/>
                  <a:pt x="11743436" y="3522605"/>
                </a:cubicBezTo>
                <a:cubicBezTo>
                  <a:pt x="11790240" y="3723942"/>
                  <a:pt x="11723728" y="3806306"/>
                  <a:pt x="11743436" y="4010534"/>
                </a:cubicBezTo>
                <a:cubicBezTo>
                  <a:pt x="11763144" y="4214762"/>
                  <a:pt x="11716243" y="4417329"/>
                  <a:pt x="11743436" y="4552015"/>
                </a:cubicBezTo>
                <a:cubicBezTo>
                  <a:pt x="11770629" y="4686701"/>
                  <a:pt x="11731879" y="5110619"/>
                  <a:pt x="11743436" y="5355312"/>
                </a:cubicBezTo>
                <a:cubicBezTo>
                  <a:pt x="11637926" y="5383042"/>
                  <a:pt x="11583392" y="5330752"/>
                  <a:pt x="11508567" y="5355312"/>
                </a:cubicBezTo>
                <a:cubicBezTo>
                  <a:pt x="11433742" y="5379872"/>
                  <a:pt x="11121540" y="5348942"/>
                  <a:pt x="10921395" y="5355312"/>
                </a:cubicBezTo>
                <a:cubicBezTo>
                  <a:pt x="10721250" y="5361682"/>
                  <a:pt x="10750191" y="5334694"/>
                  <a:pt x="10686527" y="5355312"/>
                </a:cubicBezTo>
                <a:cubicBezTo>
                  <a:pt x="10622863" y="5375930"/>
                  <a:pt x="10509450" y="5352921"/>
                  <a:pt x="10451658" y="5355312"/>
                </a:cubicBezTo>
                <a:cubicBezTo>
                  <a:pt x="10393866" y="5357703"/>
                  <a:pt x="10058086" y="5334208"/>
                  <a:pt x="9864486" y="5355312"/>
                </a:cubicBezTo>
                <a:cubicBezTo>
                  <a:pt x="9670886" y="5376416"/>
                  <a:pt x="9656299" y="5324628"/>
                  <a:pt x="9512183" y="5355312"/>
                </a:cubicBezTo>
                <a:cubicBezTo>
                  <a:pt x="9368067" y="5385996"/>
                  <a:pt x="9144561" y="5299709"/>
                  <a:pt x="8925011" y="5355312"/>
                </a:cubicBezTo>
                <a:cubicBezTo>
                  <a:pt x="8705461" y="5410915"/>
                  <a:pt x="8582545" y="5320898"/>
                  <a:pt x="8337840" y="5355312"/>
                </a:cubicBezTo>
                <a:cubicBezTo>
                  <a:pt x="8093135" y="5389726"/>
                  <a:pt x="7731562" y="5299071"/>
                  <a:pt x="7515799" y="5355312"/>
                </a:cubicBezTo>
                <a:cubicBezTo>
                  <a:pt x="7300036" y="5411553"/>
                  <a:pt x="6866956" y="5293831"/>
                  <a:pt x="6693759" y="5355312"/>
                </a:cubicBezTo>
                <a:cubicBezTo>
                  <a:pt x="6520562" y="5416793"/>
                  <a:pt x="6267716" y="5296936"/>
                  <a:pt x="5871718" y="5355312"/>
                </a:cubicBezTo>
                <a:cubicBezTo>
                  <a:pt x="5475720" y="5413688"/>
                  <a:pt x="5695906" y="5349118"/>
                  <a:pt x="5636849" y="5355312"/>
                </a:cubicBezTo>
                <a:cubicBezTo>
                  <a:pt x="5577792" y="5361506"/>
                  <a:pt x="5486109" y="5338749"/>
                  <a:pt x="5401981" y="5355312"/>
                </a:cubicBezTo>
                <a:cubicBezTo>
                  <a:pt x="5317853" y="5371875"/>
                  <a:pt x="5178358" y="5339146"/>
                  <a:pt x="5049677" y="5355312"/>
                </a:cubicBezTo>
                <a:cubicBezTo>
                  <a:pt x="4920996" y="5371478"/>
                  <a:pt x="4915666" y="5344867"/>
                  <a:pt x="4814809" y="5355312"/>
                </a:cubicBezTo>
                <a:cubicBezTo>
                  <a:pt x="4713952" y="5365757"/>
                  <a:pt x="4388551" y="5273951"/>
                  <a:pt x="3992768" y="5355312"/>
                </a:cubicBezTo>
                <a:cubicBezTo>
                  <a:pt x="3596985" y="5436673"/>
                  <a:pt x="3528819" y="5290379"/>
                  <a:pt x="3288162" y="5355312"/>
                </a:cubicBezTo>
                <a:cubicBezTo>
                  <a:pt x="3047505" y="5420245"/>
                  <a:pt x="2874296" y="5319418"/>
                  <a:pt x="2466122" y="5355312"/>
                </a:cubicBezTo>
                <a:cubicBezTo>
                  <a:pt x="2057948" y="5391206"/>
                  <a:pt x="2005060" y="5307780"/>
                  <a:pt x="1644081" y="5355312"/>
                </a:cubicBezTo>
                <a:cubicBezTo>
                  <a:pt x="1283102" y="5402844"/>
                  <a:pt x="1300970" y="5324706"/>
                  <a:pt x="1056909" y="5355312"/>
                </a:cubicBezTo>
                <a:cubicBezTo>
                  <a:pt x="812848" y="5385918"/>
                  <a:pt x="351468" y="5276215"/>
                  <a:pt x="0" y="5355312"/>
                </a:cubicBezTo>
                <a:cubicBezTo>
                  <a:pt x="-598" y="5191325"/>
                  <a:pt x="16037" y="5011290"/>
                  <a:pt x="0" y="4760277"/>
                </a:cubicBezTo>
                <a:cubicBezTo>
                  <a:pt x="-16037" y="4509265"/>
                  <a:pt x="78342" y="4248531"/>
                  <a:pt x="0" y="4058136"/>
                </a:cubicBezTo>
                <a:cubicBezTo>
                  <a:pt x="-78342" y="3867741"/>
                  <a:pt x="44339" y="3775233"/>
                  <a:pt x="0" y="3516655"/>
                </a:cubicBezTo>
                <a:cubicBezTo>
                  <a:pt x="-44339" y="3258077"/>
                  <a:pt x="41469" y="3146265"/>
                  <a:pt x="0" y="2975173"/>
                </a:cubicBezTo>
                <a:cubicBezTo>
                  <a:pt x="-41469" y="2804081"/>
                  <a:pt x="38476" y="2700427"/>
                  <a:pt x="0" y="2487245"/>
                </a:cubicBezTo>
                <a:cubicBezTo>
                  <a:pt x="-38476" y="2274063"/>
                  <a:pt x="21991" y="2206773"/>
                  <a:pt x="0" y="2052870"/>
                </a:cubicBezTo>
                <a:cubicBezTo>
                  <a:pt x="-21991" y="1898967"/>
                  <a:pt x="107" y="1711717"/>
                  <a:pt x="0" y="1618494"/>
                </a:cubicBezTo>
                <a:cubicBezTo>
                  <a:pt x="-107" y="1525271"/>
                  <a:pt x="66546" y="1121680"/>
                  <a:pt x="0" y="916353"/>
                </a:cubicBezTo>
                <a:cubicBezTo>
                  <a:pt x="-66546" y="711026"/>
                  <a:pt x="1376" y="435926"/>
                  <a:pt x="0" y="0"/>
                </a:cubicBezTo>
                <a:close/>
              </a:path>
              <a:path w="11743436" h="5355312" stroke="0" extrusionOk="0">
                <a:moveTo>
                  <a:pt x="0" y="0"/>
                </a:moveTo>
                <a:cubicBezTo>
                  <a:pt x="108554" y="-8637"/>
                  <a:pt x="177645" y="3950"/>
                  <a:pt x="234869" y="0"/>
                </a:cubicBezTo>
                <a:cubicBezTo>
                  <a:pt x="292093" y="-3950"/>
                  <a:pt x="542658" y="8258"/>
                  <a:pt x="822041" y="0"/>
                </a:cubicBezTo>
                <a:cubicBezTo>
                  <a:pt x="1101424" y="-8258"/>
                  <a:pt x="1261330" y="75124"/>
                  <a:pt x="1644081" y="0"/>
                </a:cubicBezTo>
                <a:cubicBezTo>
                  <a:pt x="2026832" y="-75124"/>
                  <a:pt x="1915601" y="29441"/>
                  <a:pt x="2113818" y="0"/>
                </a:cubicBezTo>
                <a:cubicBezTo>
                  <a:pt x="2312035" y="-29441"/>
                  <a:pt x="2457226" y="32096"/>
                  <a:pt x="2583556" y="0"/>
                </a:cubicBezTo>
                <a:cubicBezTo>
                  <a:pt x="2709886" y="-32096"/>
                  <a:pt x="2966748" y="702"/>
                  <a:pt x="3288162" y="0"/>
                </a:cubicBezTo>
                <a:cubicBezTo>
                  <a:pt x="3609576" y="-702"/>
                  <a:pt x="3472271" y="24825"/>
                  <a:pt x="3523031" y="0"/>
                </a:cubicBezTo>
                <a:cubicBezTo>
                  <a:pt x="3573791" y="-24825"/>
                  <a:pt x="3898400" y="63757"/>
                  <a:pt x="4110203" y="0"/>
                </a:cubicBezTo>
                <a:cubicBezTo>
                  <a:pt x="4322006" y="-63757"/>
                  <a:pt x="4732735" y="79807"/>
                  <a:pt x="4932243" y="0"/>
                </a:cubicBezTo>
                <a:cubicBezTo>
                  <a:pt x="5131751" y="-79807"/>
                  <a:pt x="5307495" y="53488"/>
                  <a:pt x="5401981" y="0"/>
                </a:cubicBezTo>
                <a:cubicBezTo>
                  <a:pt x="5496467" y="-53488"/>
                  <a:pt x="5754881" y="51634"/>
                  <a:pt x="5871718" y="0"/>
                </a:cubicBezTo>
                <a:cubicBezTo>
                  <a:pt x="5988555" y="-51634"/>
                  <a:pt x="6152072" y="22323"/>
                  <a:pt x="6224021" y="0"/>
                </a:cubicBezTo>
                <a:cubicBezTo>
                  <a:pt x="6295970" y="-22323"/>
                  <a:pt x="6501053" y="6466"/>
                  <a:pt x="6576324" y="0"/>
                </a:cubicBezTo>
                <a:cubicBezTo>
                  <a:pt x="6651595" y="-6466"/>
                  <a:pt x="6762005" y="8484"/>
                  <a:pt x="6928627" y="0"/>
                </a:cubicBezTo>
                <a:cubicBezTo>
                  <a:pt x="7095249" y="-8484"/>
                  <a:pt x="7061582" y="2483"/>
                  <a:pt x="7163496" y="0"/>
                </a:cubicBezTo>
                <a:cubicBezTo>
                  <a:pt x="7265410" y="-2483"/>
                  <a:pt x="7518277" y="53388"/>
                  <a:pt x="7633233" y="0"/>
                </a:cubicBezTo>
                <a:cubicBezTo>
                  <a:pt x="7748189" y="-53388"/>
                  <a:pt x="7877212" y="41242"/>
                  <a:pt x="8102971" y="0"/>
                </a:cubicBezTo>
                <a:cubicBezTo>
                  <a:pt x="8328730" y="-41242"/>
                  <a:pt x="8582030" y="2042"/>
                  <a:pt x="8807577" y="0"/>
                </a:cubicBezTo>
                <a:cubicBezTo>
                  <a:pt x="9033124" y="-2042"/>
                  <a:pt x="8946348" y="27566"/>
                  <a:pt x="9042446" y="0"/>
                </a:cubicBezTo>
                <a:cubicBezTo>
                  <a:pt x="9138544" y="-27566"/>
                  <a:pt x="9656439" y="75811"/>
                  <a:pt x="9864486" y="0"/>
                </a:cubicBezTo>
                <a:cubicBezTo>
                  <a:pt x="10072533" y="-75811"/>
                  <a:pt x="10019797" y="19160"/>
                  <a:pt x="10099355" y="0"/>
                </a:cubicBezTo>
                <a:cubicBezTo>
                  <a:pt x="10178913" y="-19160"/>
                  <a:pt x="10647853" y="53597"/>
                  <a:pt x="10921395" y="0"/>
                </a:cubicBezTo>
                <a:cubicBezTo>
                  <a:pt x="11194937" y="-53597"/>
                  <a:pt x="11351890" y="15803"/>
                  <a:pt x="11743436" y="0"/>
                </a:cubicBezTo>
                <a:cubicBezTo>
                  <a:pt x="11787319" y="153655"/>
                  <a:pt x="11725920" y="438988"/>
                  <a:pt x="11743436" y="595035"/>
                </a:cubicBezTo>
                <a:cubicBezTo>
                  <a:pt x="11760952" y="751083"/>
                  <a:pt x="11726466" y="939658"/>
                  <a:pt x="11743436" y="1029410"/>
                </a:cubicBezTo>
                <a:cubicBezTo>
                  <a:pt x="11760406" y="1119162"/>
                  <a:pt x="11694439" y="1413733"/>
                  <a:pt x="11743436" y="1570892"/>
                </a:cubicBezTo>
                <a:cubicBezTo>
                  <a:pt x="11792433" y="1728051"/>
                  <a:pt x="11719655" y="2088247"/>
                  <a:pt x="11743436" y="2219479"/>
                </a:cubicBezTo>
                <a:cubicBezTo>
                  <a:pt x="11767217" y="2350711"/>
                  <a:pt x="11677643" y="2636122"/>
                  <a:pt x="11743436" y="2868067"/>
                </a:cubicBezTo>
                <a:cubicBezTo>
                  <a:pt x="11809229" y="3100012"/>
                  <a:pt x="11711212" y="3255890"/>
                  <a:pt x="11743436" y="3570208"/>
                </a:cubicBezTo>
                <a:cubicBezTo>
                  <a:pt x="11775660" y="3884526"/>
                  <a:pt x="11703351" y="3939212"/>
                  <a:pt x="11743436" y="4058136"/>
                </a:cubicBezTo>
                <a:cubicBezTo>
                  <a:pt x="11783521" y="4177060"/>
                  <a:pt x="11709342" y="4330303"/>
                  <a:pt x="11743436" y="4599618"/>
                </a:cubicBezTo>
                <a:cubicBezTo>
                  <a:pt x="11777530" y="4868933"/>
                  <a:pt x="11720277" y="5030604"/>
                  <a:pt x="11743436" y="5355312"/>
                </a:cubicBezTo>
                <a:cubicBezTo>
                  <a:pt x="11640029" y="5370868"/>
                  <a:pt x="11415828" y="5323216"/>
                  <a:pt x="11273699" y="5355312"/>
                </a:cubicBezTo>
                <a:cubicBezTo>
                  <a:pt x="11131570" y="5387408"/>
                  <a:pt x="11087239" y="5332611"/>
                  <a:pt x="11038830" y="5355312"/>
                </a:cubicBezTo>
                <a:cubicBezTo>
                  <a:pt x="10990421" y="5378013"/>
                  <a:pt x="10526041" y="5317569"/>
                  <a:pt x="10216789" y="5355312"/>
                </a:cubicBezTo>
                <a:cubicBezTo>
                  <a:pt x="9907537" y="5393055"/>
                  <a:pt x="9773244" y="5276627"/>
                  <a:pt x="9512183" y="5355312"/>
                </a:cubicBezTo>
                <a:cubicBezTo>
                  <a:pt x="9251122" y="5433997"/>
                  <a:pt x="9263276" y="5352896"/>
                  <a:pt x="9159880" y="5355312"/>
                </a:cubicBezTo>
                <a:cubicBezTo>
                  <a:pt x="9056484" y="5357728"/>
                  <a:pt x="9010157" y="5340504"/>
                  <a:pt x="8925011" y="5355312"/>
                </a:cubicBezTo>
                <a:cubicBezTo>
                  <a:pt x="8839865" y="5370120"/>
                  <a:pt x="8326826" y="5321425"/>
                  <a:pt x="8102971" y="5355312"/>
                </a:cubicBezTo>
                <a:cubicBezTo>
                  <a:pt x="7879116" y="5389199"/>
                  <a:pt x="7740647" y="5321474"/>
                  <a:pt x="7515799" y="5355312"/>
                </a:cubicBezTo>
                <a:cubicBezTo>
                  <a:pt x="7290951" y="5389150"/>
                  <a:pt x="7123065" y="5335515"/>
                  <a:pt x="6928627" y="5355312"/>
                </a:cubicBezTo>
                <a:cubicBezTo>
                  <a:pt x="6734189" y="5375109"/>
                  <a:pt x="6588082" y="5311061"/>
                  <a:pt x="6458890" y="5355312"/>
                </a:cubicBezTo>
                <a:cubicBezTo>
                  <a:pt x="6329698" y="5399563"/>
                  <a:pt x="5966451" y="5270845"/>
                  <a:pt x="5754284" y="5355312"/>
                </a:cubicBezTo>
                <a:cubicBezTo>
                  <a:pt x="5542117" y="5439779"/>
                  <a:pt x="5573463" y="5348057"/>
                  <a:pt x="5519415" y="5355312"/>
                </a:cubicBezTo>
                <a:cubicBezTo>
                  <a:pt x="5465367" y="5362567"/>
                  <a:pt x="5252615" y="5328145"/>
                  <a:pt x="5167112" y="5355312"/>
                </a:cubicBezTo>
                <a:cubicBezTo>
                  <a:pt x="5081609" y="5382479"/>
                  <a:pt x="4858576" y="5335298"/>
                  <a:pt x="4697374" y="5355312"/>
                </a:cubicBezTo>
                <a:cubicBezTo>
                  <a:pt x="4536172" y="5375326"/>
                  <a:pt x="4323005" y="5312508"/>
                  <a:pt x="4227637" y="5355312"/>
                </a:cubicBezTo>
                <a:cubicBezTo>
                  <a:pt x="4132269" y="5398116"/>
                  <a:pt x="3860987" y="5300251"/>
                  <a:pt x="3757900" y="5355312"/>
                </a:cubicBezTo>
                <a:cubicBezTo>
                  <a:pt x="3654813" y="5410373"/>
                  <a:pt x="3547712" y="5329841"/>
                  <a:pt x="3405596" y="5355312"/>
                </a:cubicBezTo>
                <a:cubicBezTo>
                  <a:pt x="3263480" y="5380783"/>
                  <a:pt x="3059944" y="5334695"/>
                  <a:pt x="2818425" y="5355312"/>
                </a:cubicBezTo>
                <a:cubicBezTo>
                  <a:pt x="2576906" y="5375929"/>
                  <a:pt x="2428662" y="5328579"/>
                  <a:pt x="2231253" y="5355312"/>
                </a:cubicBezTo>
                <a:cubicBezTo>
                  <a:pt x="2033844" y="5382045"/>
                  <a:pt x="2003081" y="5320962"/>
                  <a:pt x="1878950" y="5355312"/>
                </a:cubicBezTo>
                <a:cubicBezTo>
                  <a:pt x="1754819" y="5389662"/>
                  <a:pt x="1670188" y="5325046"/>
                  <a:pt x="1526647" y="5355312"/>
                </a:cubicBezTo>
                <a:cubicBezTo>
                  <a:pt x="1383106" y="5385578"/>
                  <a:pt x="1284480" y="5321124"/>
                  <a:pt x="1174344" y="5355312"/>
                </a:cubicBezTo>
                <a:cubicBezTo>
                  <a:pt x="1064208" y="5389500"/>
                  <a:pt x="946212" y="5351730"/>
                  <a:pt x="822041" y="5355312"/>
                </a:cubicBezTo>
                <a:cubicBezTo>
                  <a:pt x="697870" y="5358894"/>
                  <a:pt x="695557" y="5336002"/>
                  <a:pt x="587172" y="5355312"/>
                </a:cubicBezTo>
                <a:cubicBezTo>
                  <a:pt x="478787" y="5374622"/>
                  <a:pt x="198547" y="5331841"/>
                  <a:pt x="0" y="5355312"/>
                </a:cubicBezTo>
                <a:cubicBezTo>
                  <a:pt x="-52228" y="5256155"/>
                  <a:pt x="55928" y="5018903"/>
                  <a:pt x="0" y="4867384"/>
                </a:cubicBezTo>
                <a:cubicBezTo>
                  <a:pt x="-55928" y="4715865"/>
                  <a:pt x="15402" y="4550362"/>
                  <a:pt x="0" y="4379455"/>
                </a:cubicBezTo>
                <a:cubicBezTo>
                  <a:pt x="-15402" y="4208548"/>
                  <a:pt x="16988" y="4158185"/>
                  <a:pt x="0" y="3945080"/>
                </a:cubicBezTo>
                <a:cubicBezTo>
                  <a:pt x="-16988" y="3731975"/>
                  <a:pt x="30537" y="3417174"/>
                  <a:pt x="0" y="3242939"/>
                </a:cubicBezTo>
                <a:cubicBezTo>
                  <a:pt x="-30537" y="3068704"/>
                  <a:pt x="22689" y="2899064"/>
                  <a:pt x="0" y="2755011"/>
                </a:cubicBezTo>
                <a:cubicBezTo>
                  <a:pt x="-22689" y="2610958"/>
                  <a:pt x="4587" y="2350942"/>
                  <a:pt x="0" y="2213529"/>
                </a:cubicBezTo>
                <a:cubicBezTo>
                  <a:pt x="-4587" y="2076116"/>
                  <a:pt x="56405" y="1825127"/>
                  <a:pt x="0" y="1725601"/>
                </a:cubicBezTo>
                <a:cubicBezTo>
                  <a:pt x="-56405" y="1626075"/>
                  <a:pt x="25100" y="1412176"/>
                  <a:pt x="0" y="1237672"/>
                </a:cubicBezTo>
                <a:cubicBezTo>
                  <a:pt x="-25100" y="1063168"/>
                  <a:pt x="8774" y="910535"/>
                  <a:pt x="0" y="749744"/>
                </a:cubicBezTo>
                <a:cubicBezTo>
                  <a:pt x="-8774" y="588953"/>
                  <a:pt x="7216" y="233406"/>
                  <a:pt x="0" y="0"/>
                </a:cubicBezTo>
                <a:close/>
              </a:path>
            </a:pathLst>
          </a:custGeom>
          <a:ln w="19050">
            <a:noFill/>
            <a:prstDash val="solid"/>
            <a:extLst>
              <a:ext uri="{C807C97D-BFC1-408E-A445-0C87EB9F89A2}">
                <ask:lineSketchStyleProps xmlns:ask="http://schemas.microsoft.com/office/drawing/2018/sketchyshapes" sd="260677286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After working from home for the last two years, it is now time to look to the future and plan our return to the workplace.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The space will be designed to foster a culture of innovation and improving digital technology  to encourage government wide collaboration, flexibility and efficiency. It will also integrate sustainability and improve the overall health and well-being  of employees and ensuring inclusivity for all.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We will continue to adapt and offer support to all employees during the course of this modernization project. Together our contributions help shape the public service of tomorrow! </a:t>
            </a:r>
            <a:r>
              <a:rPr lang="en-CA" sz="1200" b="1" i="1" dirty="0">
                <a:solidFill>
                  <a:srgbClr val="C00000"/>
                </a:solidFill>
              </a:rPr>
              <a:t>Is that too cheesy???</a:t>
            </a:r>
            <a:endParaRPr lang="en-CA" b="1" i="1" dirty="0">
              <a:solidFill>
                <a:srgbClr val="C0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8C2568-B22B-4096-92CE-B73AB7FA45C7}"/>
              </a:ext>
            </a:extLst>
          </p:cNvPr>
          <p:cNvSpPr txBox="1"/>
          <p:nvPr/>
        </p:nvSpPr>
        <p:spPr>
          <a:xfrm>
            <a:off x="1247067" y="946997"/>
            <a:ext cx="273164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Full Modernization vision: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859DEC-E1C1-4508-A1BA-010306F024C6}"/>
              </a:ext>
            </a:extLst>
          </p:cNvPr>
          <p:cNvSpPr txBox="1"/>
          <p:nvPr/>
        </p:nvSpPr>
        <p:spPr>
          <a:xfrm>
            <a:off x="6582642" y="945674"/>
            <a:ext cx="3226419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Experimental/pathfinder vision: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4DDA10-CC4E-4433-9102-6E590E0AB113}"/>
              </a:ext>
            </a:extLst>
          </p:cNvPr>
          <p:cNvSpPr txBox="1"/>
          <p:nvPr/>
        </p:nvSpPr>
        <p:spPr>
          <a:xfrm>
            <a:off x="5097010" y="1768506"/>
            <a:ext cx="6759664" cy="1754326"/>
          </a:xfrm>
          <a:custGeom>
            <a:avLst/>
            <a:gdLst>
              <a:gd name="connsiteX0" fmla="*/ 0 w 6759664"/>
              <a:gd name="connsiteY0" fmla="*/ 0 h 1754326"/>
              <a:gd name="connsiteX1" fmla="*/ 360515 w 6759664"/>
              <a:gd name="connsiteY1" fmla="*/ 0 h 1754326"/>
              <a:gd name="connsiteX2" fmla="*/ 856224 w 6759664"/>
              <a:gd name="connsiteY2" fmla="*/ 0 h 1754326"/>
              <a:gd name="connsiteX3" fmla="*/ 1419529 w 6759664"/>
              <a:gd name="connsiteY3" fmla="*/ 0 h 1754326"/>
              <a:gd name="connsiteX4" fmla="*/ 1780045 w 6759664"/>
              <a:gd name="connsiteY4" fmla="*/ 0 h 1754326"/>
              <a:gd name="connsiteX5" fmla="*/ 2343350 w 6759664"/>
              <a:gd name="connsiteY5" fmla="*/ 0 h 1754326"/>
              <a:gd name="connsiteX6" fmla="*/ 2771462 w 6759664"/>
              <a:gd name="connsiteY6" fmla="*/ 0 h 1754326"/>
              <a:gd name="connsiteX7" fmla="*/ 3131978 w 6759664"/>
              <a:gd name="connsiteY7" fmla="*/ 0 h 1754326"/>
              <a:gd name="connsiteX8" fmla="*/ 3695283 w 6759664"/>
              <a:gd name="connsiteY8" fmla="*/ 0 h 1754326"/>
              <a:gd name="connsiteX9" fmla="*/ 4055798 w 6759664"/>
              <a:gd name="connsiteY9" fmla="*/ 0 h 1754326"/>
              <a:gd name="connsiteX10" fmla="*/ 4686700 w 6759664"/>
              <a:gd name="connsiteY10" fmla="*/ 0 h 1754326"/>
              <a:gd name="connsiteX11" fmla="*/ 5250006 w 6759664"/>
              <a:gd name="connsiteY11" fmla="*/ 0 h 1754326"/>
              <a:gd name="connsiteX12" fmla="*/ 5813311 w 6759664"/>
              <a:gd name="connsiteY12" fmla="*/ 0 h 1754326"/>
              <a:gd name="connsiteX13" fmla="*/ 6759664 w 6759664"/>
              <a:gd name="connsiteY13" fmla="*/ 0 h 1754326"/>
              <a:gd name="connsiteX14" fmla="*/ 6759664 w 6759664"/>
              <a:gd name="connsiteY14" fmla="*/ 567232 h 1754326"/>
              <a:gd name="connsiteX15" fmla="*/ 6759664 w 6759664"/>
              <a:gd name="connsiteY15" fmla="*/ 1099378 h 1754326"/>
              <a:gd name="connsiteX16" fmla="*/ 6759664 w 6759664"/>
              <a:gd name="connsiteY16" fmla="*/ 1754326 h 1754326"/>
              <a:gd name="connsiteX17" fmla="*/ 6061165 w 6759664"/>
              <a:gd name="connsiteY17" fmla="*/ 1754326 h 1754326"/>
              <a:gd name="connsiteX18" fmla="*/ 5497860 w 6759664"/>
              <a:gd name="connsiteY18" fmla="*/ 1754326 h 1754326"/>
              <a:gd name="connsiteX19" fmla="*/ 4866958 w 6759664"/>
              <a:gd name="connsiteY19" fmla="*/ 1754326 h 1754326"/>
              <a:gd name="connsiteX20" fmla="*/ 4371249 w 6759664"/>
              <a:gd name="connsiteY20" fmla="*/ 1754326 h 1754326"/>
              <a:gd name="connsiteX21" fmla="*/ 3943137 w 6759664"/>
              <a:gd name="connsiteY21" fmla="*/ 1754326 h 1754326"/>
              <a:gd name="connsiteX22" fmla="*/ 3379832 w 6759664"/>
              <a:gd name="connsiteY22" fmla="*/ 1754326 h 1754326"/>
              <a:gd name="connsiteX23" fmla="*/ 2816527 w 6759664"/>
              <a:gd name="connsiteY23" fmla="*/ 1754326 h 1754326"/>
              <a:gd name="connsiteX24" fmla="*/ 2118028 w 6759664"/>
              <a:gd name="connsiteY24" fmla="*/ 1754326 h 1754326"/>
              <a:gd name="connsiteX25" fmla="*/ 1419529 w 6759664"/>
              <a:gd name="connsiteY25" fmla="*/ 1754326 h 1754326"/>
              <a:gd name="connsiteX26" fmla="*/ 923821 w 6759664"/>
              <a:gd name="connsiteY26" fmla="*/ 1754326 h 1754326"/>
              <a:gd name="connsiteX27" fmla="*/ 0 w 6759664"/>
              <a:gd name="connsiteY27" fmla="*/ 1754326 h 1754326"/>
              <a:gd name="connsiteX28" fmla="*/ 0 w 6759664"/>
              <a:gd name="connsiteY28" fmla="*/ 1169551 h 1754326"/>
              <a:gd name="connsiteX29" fmla="*/ 0 w 6759664"/>
              <a:gd name="connsiteY29" fmla="*/ 567232 h 1754326"/>
              <a:gd name="connsiteX30" fmla="*/ 0 w 6759664"/>
              <a:gd name="connsiteY30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759664" h="1754326" fill="none" extrusionOk="0">
                <a:moveTo>
                  <a:pt x="0" y="0"/>
                </a:moveTo>
                <a:cubicBezTo>
                  <a:pt x="80572" y="-42274"/>
                  <a:pt x="261077" y="32657"/>
                  <a:pt x="360515" y="0"/>
                </a:cubicBezTo>
                <a:cubicBezTo>
                  <a:pt x="459953" y="-32657"/>
                  <a:pt x="742196" y="19937"/>
                  <a:pt x="856224" y="0"/>
                </a:cubicBezTo>
                <a:cubicBezTo>
                  <a:pt x="970252" y="-19937"/>
                  <a:pt x="1304908" y="7630"/>
                  <a:pt x="1419529" y="0"/>
                </a:cubicBezTo>
                <a:cubicBezTo>
                  <a:pt x="1534151" y="-7630"/>
                  <a:pt x="1669093" y="15459"/>
                  <a:pt x="1780045" y="0"/>
                </a:cubicBezTo>
                <a:cubicBezTo>
                  <a:pt x="1890997" y="-15459"/>
                  <a:pt x="2208502" y="49249"/>
                  <a:pt x="2343350" y="0"/>
                </a:cubicBezTo>
                <a:cubicBezTo>
                  <a:pt x="2478199" y="-49249"/>
                  <a:pt x="2662002" y="32073"/>
                  <a:pt x="2771462" y="0"/>
                </a:cubicBezTo>
                <a:cubicBezTo>
                  <a:pt x="2880922" y="-32073"/>
                  <a:pt x="2972673" y="24471"/>
                  <a:pt x="3131978" y="0"/>
                </a:cubicBezTo>
                <a:cubicBezTo>
                  <a:pt x="3291283" y="-24471"/>
                  <a:pt x="3469909" y="8144"/>
                  <a:pt x="3695283" y="0"/>
                </a:cubicBezTo>
                <a:cubicBezTo>
                  <a:pt x="3920658" y="-8144"/>
                  <a:pt x="3934574" y="7709"/>
                  <a:pt x="4055798" y="0"/>
                </a:cubicBezTo>
                <a:cubicBezTo>
                  <a:pt x="4177022" y="-7709"/>
                  <a:pt x="4458229" y="24811"/>
                  <a:pt x="4686700" y="0"/>
                </a:cubicBezTo>
                <a:cubicBezTo>
                  <a:pt x="4915171" y="-24811"/>
                  <a:pt x="5038953" y="56786"/>
                  <a:pt x="5250006" y="0"/>
                </a:cubicBezTo>
                <a:cubicBezTo>
                  <a:pt x="5461059" y="-56786"/>
                  <a:pt x="5548368" y="1705"/>
                  <a:pt x="5813311" y="0"/>
                </a:cubicBezTo>
                <a:cubicBezTo>
                  <a:pt x="6078254" y="-1705"/>
                  <a:pt x="6543228" y="6597"/>
                  <a:pt x="6759664" y="0"/>
                </a:cubicBezTo>
                <a:cubicBezTo>
                  <a:pt x="6761473" y="227842"/>
                  <a:pt x="6704939" y="380592"/>
                  <a:pt x="6759664" y="567232"/>
                </a:cubicBezTo>
                <a:cubicBezTo>
                  <a:pt x="6814389" y="753872"/>
                  <a:pt x="6723000" y="840505"/>
                  <a:pt x="6759664" y="1099378"/>
                </a:cubicBezTo>
                <a:cubicBezTo>
                  <a:pt x="6796328" y="1358251"/>
                  <a:pt x="6724362" y="1559268"/>
                  <a:pt x="6759664" y="1754326"/>
                </a:cubicBezTo>
                <a:cubicBezTo>
                  <a:pt x="6512384" y="1827250"/>
                  <a:pt x="6398438" y="1728049"/>
                  <a:pt x="6061165" y="1754326"/>
                </a:cubicBezTo>
                <a:cubicBezTo>
                  <a:pt x="5723892" y="1780603"/>
                  <a:pt x="5734778" y="1734947"/>
                  <a:pt x="5497860" y="1754326"/>
                </a:cubicBezTo>
                <a:cubicBezTo>
                  <a:pt x="5260942" y="1773705"/>
                  <a:pt x="5107781" y="1716513"/>
                  <a:pt x="4866958" y="1754326"/>
                </a:cubicBezTo>
                <a:cubicBezTo>
                  <a:pt x="4626135" y="1792139"/>
                  <a:pt x="4502845" y="1740957"/>
                  <a:pt x="4371249" y="1754326"/>
                </a:cubicBezTo>
                <a:cubicBezTo>
                  <a:pt x="4239653" y="1767695"/>
                  <a:pt x="4097640" y="1748558"/>
                  <a:pt x="3943137" y="1754326"/>
                </a:cubicBezTo>
                <a:cubicBezTo>
                  <a:pt x="3788634" y="1760094"/>
                  <a:pt x="3630890" y="1688551"/>
                  <a:pt x="3379832" y="1754326"/>
                </a:cubicBezTo>
                <a:cubicBezTo>
                  <a:pt x="3128775" y="1820101"/>
                  <a:pt x="3064118" y="1745896"/>
                  <a:pt x="2816527" y="1754326"/>
                </a:cubicBezTo>
                <a:cubicBezTo>
                  <a:pt x="2568936" y="1762756"/>
                  <a:pt x="2450512" y="1673111"/>
                  <a:pt x="2118028" y="1754326"/>
                </a:cubicBezTo>
                <a:cubicBezTo>
                  <a:pt x="1785544" y="1835541"/>
                  <a:pt x="1658391" y="1723576"/>
                  <a:pt x="1419529" y="1754326"/>
                </a:cubicBezTo>
                <a:cubicBezTo>
                  <a:pt x="1180667" y="1785076"/>
                  <a:pt x="1050615" y="1694936"/>
                  <a:pt x="923821" y="1754326"/>
                </a:cubicBezTo>
                <a:cubicBezTo>
                  <a:pt x="797027" y="1813716"/>
                  <a:pt x="274147" y="1698515"/>
                  <a:pt x="0" y="1754326"/>
                </a:cubicBezTo>
                <a:cubicBezTo>
                  <a:pt x="-37869" y="1565283"/>
                  <a:pt x="66235" y="1404309"/>
                  <a:pt x="0" y="1169551"/>
                </a:cubicBezTo>
                <a:cubicBezTo>
                  <a:pt x="-66235" y="934794"/>
                  <a:pt x="61417" y="725055"/>
                  <a:pt x="0" y="567232"/>
                </a:cubicBezTo>
                <a:cubicBezTo>
                  <a:pt x="-61417" y="409409"/>
                  <a:pt x="9314" y="147704"/>
                  <a:pt x="0" y="0"/>
                </a:cubicBezTo>
                <a:close/>
              </a:path>
              <a:path w="6759664" h="1754326" stroke="0" extrusionOk="0">
                <a:moveTo>
                  <a:pt x="0" y="0"/>
                </a:moveTo>
                <a:cubicBezTo>
                  <a:pt x="114789" y="-55863"/>
                  <a:pt x="378054" y="40810"/>
                  <a:pt x="495709" y="0"/>
                </a:cubicBezTo>
                <a:cubicBezTo>
                  <a:pt x="613364" y="-40810"/>
                  <a:pt x="882521" y="9938"/>
                  <a:pt x="991417" y="0"/>
                </a:cubicBezTo>
                <a:cubicBezTo>
                  <a:pt x="1100313" y="-9938"/>
                  <a:pt x="1303083" y="45695"/>
                  <a:pt x="1554723" y="0"/>
                </a:cubicBezTo>
                <a:cubicBezTo>
                  <a:pt x="1806363" y="-45695"/>
                  <a:pt x="1781605" y="7881"/>
                  <a:pt x="1915238" y="0"/>
                </a:cubicBezTo>
                <a:cubicBezTo>
                  <a:pt x="2048872" y="-7881"/>
                  <a:pt x="2159480" y="50125"/>
                  <a:pt x="2343350" y="0"/>
                </a:cubicBezTo>
                <a:cubicBezTo>
                  <a:pt x="2527220" y="-50125"/>
                  <a:pt x="2795082" y="19238"/>
                  <a:pt x="2974252" y="0"/>
                </a:cubicBezTo>
                <a:cubicBezTo>
                  <a:pt x="3153422" y="-19238"/>
                  <a:pt x="3225701" y="37103"/>
                  <a:pt x="3334768" y="0"/>
                </a:cubicBezTo>
                <a:cubicBezTo>
                  <a:pt x="3443835" y="-37103"/>
                  <a:pt x="3543789" y="37830"/>
                  <a:pt x="3695283" y="0"/>
                </a:cubicBezTo>
                <a:cubicBezTo>
                  <a:pt x="3846777" y="-37830"/>
                  <a:pt x="4095399" y="43186"/>
                  <a:pt x="4258588" y="0"/>
                </a:cubicBezTo>
                <a:cubicBezTo>
                  <a:pt x="4421778" y="-43186"/>
                  <a:pt x="4731481" y="70962"/>
                  <a:pt x="4889490" y="0"/>
                </a:cubicBezTo>
                <a:cubicBezTo>
                  <a:pt x="5047499" y="-70962"/>
                  <a:pt x="5335518" y="36495"/>
                  <a:pt x="5452796" y="0"/>
                </a:cubicBezTo>
                <a:cubicBezTo>
                  <a:pt x="5570074" y="-36495"/>
                  <a:pt x="5711262" y="33907"/>
                  <a:pt x="5880908" y="0"/>
                </a:cubicBezTo>
                <a:cubicBezTo>
                  <a:pt x="6050554" y="-33907"/>
                  <a:pt x="6082488" y="19675"/>
                  <a:pt x="6241423" y="0"/>
                </a:cubicBezTo>
                <a:cubicBezTo>
                  <a:pt x="6400359" y="-19675"/>
                  <a:pt x="6547816" y="9295"/>
                  <a:pt x="6759664" y="0"/>
                </a:cubicBezTo>
                <a:cubicBezTo>
                  <a:pt x="6788230" y="125849"/>
                  <a:pt x="6738287" y="375858"/>
                  <a:pt x="6759664" y="584775"/>
                </a:cubicBezTo>
                <a:cubicBezTo>
                  <a:pt x="6781041" y="793692"/>
                  <a:pt x="6750756" y="957666"/>
                  <a:pt x="6759664" y="1116921"/>
                </a:cubicBezTo>
                <a:cubicBezTo>
                  <a:pt x="6768572" y="1276176"/>
                  <a:pt x="6747559" y="1625999"/>
                  <a:pt x="6759664" y="1754326"/>
                </a:cubicBezTo>
                <a:cubicBezTo>
                  <a:pt x="6607536" y="1767109"/>
                  <a:pt x="6450250" y="1711827"/>
                  <a:pt x="6196359" y="1754326"/>
                </a:cubicBezTo>
                <a:cubicBezTo>
                  <a:pt x="5942468" y="1796825"/>
                  <a:pt x="5873740" y="1693210"/>
                  <a:pt x="5633053" y="1754326"/>
                </a:cubicBezTo>
                <a:cubicBezTo>
                  <a:pt x="5392366" y="1815442"/>
                  <a:pt x="5264086" y="1703116"/>
                  <a:pt x="5002151" y="1754326"/>
                </a:cubicBezTo>
                <a:cubicBezTo>
                  <a:pt x="4740216" y="1805536"/>
                  <a:pt x="4591489" y="1702959"/>
                  <a:pt x="4303653" y="1754326"/>
                </a:cubicBezTo>
                <a:cubicBezTo>
                  <a:pt x="4015817" y="1805693"/>
                  <a:pt x="3929553" y="1723670"/>
                  <a:pt x="3605154" y="1754326"/>
                </a:cubicBezTo>
                <a:cubicBezTo>
                  <a:pt x="3280755" y="1784982"/>
                  <a:pt x="3211709" y="1716083"/>
                  <a:pt x="3109445" y="1754326"/>
                </a:cubicBezTo>
                <a:cubicBezTo>
                  <a:pt x="3007181" y="1792569"/>
                  <a:pt x="2809752" y="1711078"/>
                  <a:pt x="2613737" y="1754326"/>
                </a:cubicBezTo>
                <a:cubicBezTo>
                  <a:pt x="2417722" y="1797574"/>
                  <a:pt x="2255311" y="1703433"/>
                  <a:pt x="1915238" y="1754326"/>
                </a:cubicBezTo>
                <a:cubicBezTo>
                  <a:pt x="1575165" y="1805219"/>
                  <a:pt x="1553938" y="1738714"/>
                  <a:pt x="1216740" y="1754326"/>
                </a:cubicBezTo>
                <a:cubicBezTo>
                  <a:pt x="879542" y="1769938"/>
                  <a:pt x="891225" y="1712414"/>
                  <a:pt x="788627" y="1754326"/>
                </a:cubicBezTo>
                <a:cubicBezTo>
                  <a:pt x="686029" y="1796238"/>
                  <a:pt x="388843" y="1729643"/>
                  <a:pt x="0" y="1754326"/>
                </a:cubicBezTo>
                <a:cubicBezTo>
                  <a:pt x="-57671" y="1593249"/>
                  <a:pt x="34682" y="1430116"/>
                  <a:pt x="0" y="1169551"/>
                </a:cubicBezTo>
                <a:cubicBezTo>
                  <a:pt x="-34682" y="908986"/>
                  <a:pt x="53333" y="720923"/>
                  <a:pt x="0" y="602319"/>
                </a:cubicBezTo>
                <a:cubicBezTo>
                  <a:pt x="-53333" y="483715"/>
                  <a:pt x="11561" y="213027"/>
                  <a:pt x="0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extLst>
              <a:ext uri="{C807C97D-BFC1-408E-A445-0C87EB9F89A2}">
                <ask:lineSketchStyleProps xmlns:ask="http://schemas.microsoft.com/office/drawing/2018/sketchyshapes" sd="28542978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b="1" i="1" dirty="0">
                <a:solidFill>
                  <a:schemeClr val="tx1"/>
                </a:solidFill>
              </a:rPr>
              <a:t>Department name </a:t>
            </a:r>
            <a:r>
              <a:rPr lang="en-CA" dirty="0"/>
              <a:t>will be taking part in the workplace transformation program, which aims to provide a modernized </a:t>
            </a:r>
            <a:r>
              <a:rPr lang="en-CA" b="1" dirty="0"/>
              <a:t>pathfinder/pilot</a:t>
            </a:r>
            <a:r>
              <a:rPr lang="en-CA" dirty="0"/>
              <a:t> workplace that will act as a test environment for employees of a </a:t>
            </a:r>
            <a:r>
              <a:rPr lang="en-CA" b="1" dirty="0"/>
              <a:t>specific sector/branch</a:t>
            </a:r>
            <a:r>
              <a:rPr lang="en-CA" dirty="0"/>
              <a:t> in a new hybrid work model. </a:t>
            </a:r>
            <a:r>
              <a:rPr lang="en-CA" dirty="0">
                <a:solidFill>
                  <a:schemeClr val="tx1"/>
                </a:solidFill>
              </a:rPr>
              <a:t>Employee feedback and engagement will influence the design and utilization of the space as well as inform future modernization projects.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A0DD53-35BE-45AE-960A-780CF7110F80}"/>
              </a:ext>
            </a:extLst>
          </p:cNvPr>
          <p:cNvSpPr txBox="1"/>
          <p:nvPr/>
        </p:nvSpPr>
        <p:spPr>
          <a:xfrm>
            <a:off x="800325" y="1768506"/>
            <a:ext cx="4134472" cy="1754326"/>
          </a:xfrm>
          <a:custGeom>
            <a:avLst/>
            <a:gdLst>
              <a:gd name="connsiteX0" fmla="*/ 0 w 4134472"/>
              <a:gd name="connsiteY0" fmla="*/ 0 h 1754326"/>
              <a:gd name="connsiteX1" fmla="*/ 590639 w 4134472"/>
              <a:gd name="connsiteY1" fmla="*/ 0 h 1754326"/>
              <a:gd name="connsiteX2" fmla="*/ 1098588 w 4134472"/>
              <a:gd name="connsiteY2" fmla="*/ 0 h 1754326"/>
              <a:gd name="connsiteX3" fmla="*/ 1647882 w 4134472"/>
              <a:gd name="connsiteY3" fmla="*/ 0 h 1754326"/>
              <a:gd name="connsiteX4" fmla="*/ 2321211 w 4134472"/>
              <a:gd name="connsiteY4" fmla="*/ 0 h 1754326"/>
              <a:gd name="connsiteX5" fmla="*/ 2787815 w 4134472"/>
              <a:gd name="connsiteY5" fmla="*/ 0 h 1754326"/>
              <a:gd name="connsiteX6" fmla="*/ 3378454 w 4134472"/>
              <a:gd name="connsiteY6" fmla="*/ 0 h 1754326"/>
              <a:gd name="connsiteX7" fmla="*/ 4134472 w 4134472"/>
              <a:gd name="connsiteY7" fmla="*/ 0 h 1754326"/>
              <a:gd name="connsiteX8" fmla="*/ 4134472 w 4134472"/>
              <a:gd name="connsiteY8" fmla="*/ 584775 h 1754326"/>
              <a:gd name="connsiteX9" fmla="*/ 4134472 w 4134472"/>
              <a:gd name="connsiteY9" fmla="*/ 1116921 h 1754326"/>
              <a:gd name="connsiteX10" fmla="*/ 4134472 w 4134472"/>
              <a:gd name="connsiteY10" fmla="*/ 1754326 h 1754326"/>
              <a:gd name="connsiteX11" fmla="*/ 3585178 w 4134472"/>
              <a:gd name="connsiteY11" fmla="*/ 1754326 h 1754326"/>
              <a:gd name="connsiteX12" fmla="*/ 3118573 w 4134472"/>
              <a:gd name="connsiteY12" fmla="*/ 1754326 h 1754326"/>
              <a:gd name="connsiteX13" fmla="*/ 2651968 w 4134472"/>
              <a:gd name="connsiteY13" fmla="*/ 1754326 h 1754326"/>
              <a:gd name="connsiteX14" fmla="*/ 2102674 w 4134472"/>
              <a:gd name="connsiteY14" fmla="*/ 1754326 h 1754326"/>
              <a:gd name="connsiteX15" fmla="*/ 1512035 w 4134472"/>
              <a:gd name="connsiteY15" fmla="*/ 1754326 h 1754326"/>
              <a:gd name="connsiteX16" fmla="*/ 1045431 w 4134472"/>
              <a:gd name="connsiteY16" fmla="*/ 1754326 h 1754326"/>
              <a:gd name="connsiteX17" fmla="*/ 0 w 4134472"/>
              <a:gd name="connsiteY17" fmla="*/ 1754326 h 1754326"/>
              <a:gd name="connsiteX18" fmla="*/ 0 w 4134472"/>
              <a:gd name="connsiteY18" fmla="*/ 1169551 h 1754326"/>
              <a:gd name="connsiteX19" fmla="*/ 0 w 4134472"/>
              <a:gd name="connsiteY19" fmla="*/ 567232 h 1754326"/>
              <a:gd name="connsiteX20" fmla="*/ 0 w 4134472"/>
              <a:gd name="connsiteY20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34472" h="1754326" fill="none" extrusionOk="0">
                <a:moveTo>
                  <a:pt x="0" y="0"/>
                </a:moveTo>
                <a:cubicBezTo>
                  <a:pt x="168456" y="-41670"/>
                  <a:pt x="295497" y="4977"/>
                  <a:pt x="590639" y="0"/>
                </a:cubicBezTo>
                <a:cubicBezTo>
                  <a:pt x="885781" y="-4977"/>
                  <a:pt x="969756" y="27393"/>
                  <a:pt x="1098588" y="0"/>
                </a:cubicBezTo>
                <a:cubicBezTo>
                  <a:pt x="1227420" y="-27393"/>
                  <a:pt x="1406019" y="53579"/>
                  <a:pt x="1647882" y="0"/>
                </a:cubicBezTo>
                <a:cubicBezTo>
                  <a:pt x="1889745" y="-53579"/>
                  <a:pt x="2048392" y="54567"/>
                  <a:pt x="2321211" y="0"/>
                </a:cubicBezTo>
                <a:cubicBezTo>
                  <a:pt x="2594030" y="-54567"/>
                  <a:pt x="2649058" y="650"/>
                  <a:pt x="2787815" y="0"/>
                </a:cubicBezTo>
                <a:cubicBezTo>
                  <a:pt x="2926572" y="-650"/>
                  <a:pt x="3155709" y="11661"/>
                  <a:pt x="3378454" y="0"/>
                </a:cubicBezTo>
                <a:cubicBezTo>
                  <a:pt x="3601199" y="-11661"/>
                  <a:pt x="3951498" y="7838"/>
                  <a:pt x="4134472" y="0"/>
                </a:cubicBezTo>
                <a:cubicBezTo>
                  <a:pt x="4183898" y="154377"/>
                  <a:pt x="4119833" y="342801"/>
                  <a:pt x="4134472" y="584775"/>
                </a:cubicBezTo>
                <a:cubicBezTo>
                  <a:pt x="4149111" y="826749"/>
                  <a:pt x="4076591" y="909471"/>
                  <a:pt x="4134472" y="1116921"/>
                </a:cubicBezTo>
                <a:cubicBezTo>
                  <a:pt x="4192353" y="1324371"/>
                  <a:pt x="4078620" y="1551166"/>
                  <a:pt x="4134472" y="1754326"/>
                </a:cubicBezTo>
                <a:cubicBezTo>
                  <a:pt x="3936080" y="1789931"/>
                  <a:pt x="3778028" y="1692775"/>
                  <a:pt x="3585178" y="1754326"/>
                </a:cubicBezTo>
                <a:cubicBezTo>
                  <a:pt x="3392328" y="1815877"/>
                  <a:pt x="3343596" y="1728470"/>
                  <a:pt x="3118573" y="1754326"/>
                </a:cubicBezTo>
                <a:cubicBezTo>
                  <a:pt x="2893550" y="1780182"/>
                  <a:pt x="2809299" y="1717289"/>
                  <a:pt x="2651968" y="1754326"/>
                </a:cubicBezTo>
                <a:cubicBezTo>
                  <a:pt x="2494637" y="1791363"/>
                  <a:pt x="2300224" y="1707133"/>
                  <a:pt x="2102674" y="1754326"/>
                </a:cubicBezTo>
                <a:cubicBezTo>
                  <a:pt x="1905124" y="1801519"/>
                  <a:pt x="1662688" y="1730554"/>
                  <a:pt x="1512035" y="1754326"/>
                </a:cubicBezTo>
                <a:cubicBezTo>
                  <a:pt x="1361382" y="1778098"/>
                  <a:pt x="1219881" y="1711480"/>
                  <a:pt x="1045431" y="1754326"/>
                </a:cubicBezTo>
                <a:cubicBezTo>
                  <a:pt x="870981" y="1797172"/>
                  <a:pt x="314060" y="1643708"/>
                  <a:pt x="0" y="1754326"/>
                </a:cubicBezTo>
                <a:cubicBezTo>
                  <a:pt x="-59397" y="1470121"/>
                  <a:pt x="11202" y="1413898"/>
                  <a:pt x="0" y="1169551"/>
                </a:cubicBezTo>
                <a:cubicBezTo>
                  <a:pt x="-11202" y="925204"/>
                  <a:pt x="52716" y="825739"/>
                  <a:pt x="0" y="567232"/>
                </a:cubicBezTo>
                <a:cubicBezTo>
                  <a:pt x="-52716" y="308725"/>
                  <a:pt x="15979" y="232592"/>
                  <a:pt x="0" y="0"/>
                </a:cubicBezTo>
                <a:close/>
              </a:path>
              <a:path w="4134472" h="1754326" stroke="0" extrusionOk="0">
                <a:moveTo>
                  <a:pt x="0" y="0"/>
                </a:moveTo>
                <a:cubicBezTo>
                  <a:pt x="171805" y="-25114"/>
                  <a:pt x="294568" y="4270"/>
                  <a:pt x="549294" y="0"/>
                </a:cubicBezTo>
                <a:cubicBezTo>
                  <a:pt x="804020" y="-4270"/>
                  <a:pt x="971888" y="60947"/>
                  <a:pt x="1098588" y="0"/>
                </a:cubicBezTo>
                <a:cubicBezTo>
                  <a:pt x="1225288" y="-60947"/>
                  <a:pt x="1531535" y="67860"/>
                  <a:pt x="1689227" y="0"/>
                </a:cubicBezTo>
                <a:cubicBezTo>
                  <a:pt x="1846919" y="-67860"/>
                  <a:pt x="1953185" y="35911"/>
                  <a:pt x="2155832" y="0"/>
                </a:cubicBezTo>
                <a:cubicBezTo>
                  <a:pt x="2358479" y="-35911"/>
                  <a:pt x="2456732" y="39671"/>
                  <a:pt x="2663781" y="0"/>
                </a:cubicBezTo>
                <a:cubicBezTo>
                  <a:pt x="2870830" y="-39671"/>
                  <a:pt x="2992772" y="10540"/>
                  <a:pt x="3295765" y="0"/>
                </a:cubicBezTo>
                <a:cubicBezTo>
                  <a:pt x="3598758" y="-10540"/>
                  <a:pt x="3790719" y="60999"/>
                  <a:pt x="4134472" y="0"/>
                </a:cubicBezTo>
                <a:cubicBezTo>
                  <a:pt x="4179241" y="158535"/>
                  <a:pt x="4105479" y="287193"/>
                  <a:pt x="4134472" y="532146"/>
                </a:cubicBezTo>
                <a:cubicBezTo>
                  <a:pt x="4163465" y="777099"/>
                  <a:pt x="4073598" y="947127"/>
                  <a:pt x="4134472" y="1081834"/>
                </a:cubicBezTo>
                <a:cubicBezTo>
                  <a:pt x="4195346" y="1216541"/>
                  <a:pt x="4063026" y="1523202"/>
                  <a:pt x="4134472" y="1754326"/>
                </a:cubicBezTo>
                <a:cubicBezTo>
                  <a:pt x="4006558" y="1799158"/>
                  <a:pt x="3801562" y="1680747"/>
                  <a:pt x="3502488" y="1754326"/>
                </a:cubicBezTo>
                <a:cubicBezTo>
                  <a:pt x="3203414" y="1827905"/>
                  <a:pt x="3151707" y="1750441"/>
                  <a:pt x="2870505" y="1754326"/>
                </a:cubicBezTo>
                <a:cubicBezTo>
                  <a:pt x="2589303" y="1758211"/>
                  <a:pt x="2442900" y="1694590"/>
                  <a:pt x="2238521" y="1754326"/>
                </a:cubicBezTo>
                <a:cubicBezTo>
                  <a:pt x="2034142" y="1814062"/>
                  <a:pt x="1824704" y="1701364"/>
                  <a:pt x="1689227" y="1754326"/>
                </a:cubicBezTo>
                <a:cubicBezTo>
                  <a:pt x="1553750" y="1807288"/>
                  <a:pt x="1342746" y="1693096"/>
                  <a:pt x="1139933" y="1754326"/>
                </a:cubicBezTo>
                <a:cubicBezTo>
                  <a:pt x="937120" y="1815556"/>
                  <a:pt x="864719" y="1705487"/>
                  <a:pt x="590639" y="1754326"/>
                </a:cubicBezTo>
                <a:cubicBezTo>
                  <a:pt x="316559" y="1803165"/>
                  <a:pt x="267262" y="1746776"/>
                  <a:pt x="0" y="1754326"/>
                </a:cubicBezTo>
                <a:cubicBezTo>
                  <a:pt x="-8165" y="1609073"/>
                  <a:pt x="41527" y="1345992"/>
                  <a:pt x="0" y="1152007"/>
                </a:cubicBezTo>
                <a:cubicBezTo>
                  <a:pt x="-41527" y="958022"/>
                  <a:pt x="27034" y="702987"/>
                  <a:pt x="0" y="567232"/>
                </a:cubicBezTo>
                <a:cubicBezTo>
                  <a:pt x="-27034" y="431478"/>
                  <a:pt x="61918" y="182190"/>
                  <a:pt x="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28542978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b="1" i="1" dirty="0">
                <a:solidFill>
                  <a:schemeClr val="tx1"/>
                </a:solidFill>
              </a:rPr>
              <a:t>Department name </a:t>
            </a:r>
            <a:r>
              <a:rPr lang="en-CA" dirty="0"/>
              <a:t>will be taking part in the workplace transformation program, which aims to provide a </a:t>
            </a:r>
            <a:r>
              <a:rPr lang="en-CA" b="1" i="1" dirty="0"/>
              <a:t>department wide and/or specific sector/branch </a:t>
            </a:r>
            <a:r>
              <a:rPr lang="en-CA" dirty="0"/>
              <a:t>modernized workplace that will support employees in a new hybrid work model.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6B02E1-6C5D-4406-BF27-BE5387A7CDF7}"/>
              </a:ext>
            </a:extLst>
          </p:cNvPr>
          <p:cNvSpPr txBox="1"/>
          <p:nvPr/>
        </p:nvSpPr>
        <p:spPr>
          <a:xfrm>
            <a:off x="800325" y="4474915"/>
            <a:ext cx="4134472" cy="1477328"/>
          </a:xfrm>
          <a:custGeom>
            <a:avLst/>
            <a:gdLst>
              <a:gd name="connsiteX0" fmla="*/ 0 w 4134472"/>
              <a:gd name="connsiteY0" fmla="*/ 0 h 1477328"/>
              <a:gd name="connsiteX1" fmla="*/ 590639 w 4134472"/>
              <a:gd name="connsiteY1" fmla="*/ 0 h 1477328"/>
              <a:gd name="connsiteX2" fmla="*/ 1098588 w 4134472"/>
              <a:gd name="connsiteY2" fmla="*/ 0 h 1477328"/>
              <a:gd name="connsiteX3" fmla="*/ 1647882 w 4134472"/>
              <a:gd name="connsiteY3" fmla="*/ 0 h 1477328"/>
              <a:gd name="connsiteX4" fmla="*/ 2321211 w 4134472"/>
              <a:gd name="connsiteY4" fmla="*/ 0 h 1477328"/>
              <a:gd name="connsiteX5" fmla="*/ 2787815 w 4134472"/>
              <a:gd name="connsiteY5" fmla="*/ 0 h 1477328"/>
              <a:gd name="connsiteX6" fmla="*/ 3378454 w 4134472"/>
              <a:gd name="connsiteY6" fmla="*/ 0 h 1477328"/>
              <a:gd name="connsiteX7" fmla="*/ 4134472 w 4134472"/>
              <a:gd name="connsiteY7" fmla="*/ 0 h 1477328"/>
              <a:gd name="connsiteX8" fmla="*/ 4134472 w 4134472"/>
              <a:gd name="connsiteY8" fmla="*/ 492443 h 1477328"/>
              <a:gd name="connsiteX9" fmla="*/ 4134472 w 4134472"/>
              <a:gd name="connsiteY9" fmla="*/ 940565 h 1477328"/>
              <a:gd name="connsiteX10" fmla="*/ 4134472 w 4134472"/>
              <a:gd name="connsiteY10" fmla="*/ 1477328 h 1477328"/>
              <a:gd name="connsiteX11" fmla="*/ 3585178 w 4134472"/>
              <a:gd name="connsiteY11" fmla="*/ 1477328 h 1477328"/>
              <a:gd name="connsiteX12" fmla="*/ 3118573 w 4134472"/>
              <a:gd name="connsiteY12" fmla="*/ 1477328 h 1477328"/>
              <a:gd name="connsiteX13" fmla="*/ 2651968 w 4134472"/>
              <a:gd name="connsiteY13" fmla="*/ 1477328 h 1477328"/>
              <a:gd name="connsiteX14" fmla="*/ 2102674 w 4134472"/>
              <a:gd name="connsiteY14" fmla="*/ 1477328 h 1477328"/>
              <a:gd name="connsiteX15" fmla="*/ 1512035 w 4134472"/>
              <a:gd name="connsiteY15" fmla="*/ 1477328 h 1477328"/>
              <a:gd name="connsiteX16" fmla="*/ 1045431 w 4134472"/>
              <a:gd name="connsiteY16" fmla="*/ 1477328 h 1477328"/>
              <a:gd name="connsiteX17" fmla="*/ 0 w 4134472"/>
              <a:gd name="connsiteY17" fmla="*/ 1477328 h 1477328"/>
              <a:gd name="connsiteX18" fmla="*/ 0 w 4134472"/>
              <a:gd name="connsiteY18" fmla="*/ 984885 h 1477328"/>
              <a:gd name="connsiteX19" fmla="*/ 0 w 4134472"/>
              <a:gd name="connsiteY19" fmla="*/ 477669 h 1477328"/>
              <a:gd name="connsiteX20" fmla="*/ 0 w 4134472"/>
              <a:gd name="connsiteY20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34472" h="1477328" fill="none" extrusionOk="0">
                <a:moveTo>
                  <a:pt x="0" y="0"/>
                </a:moveTo>
                <a:cubicBezTo>
                  <a:pt x="168456" y="-41670"/>
                  <a:pt x="295497" y="4977"/>
                  <a:pt x="590639" y="0"/>
                </a:cubicBezTo>
                <a:cubicBezTo>
                  <a:pt x="885781" y="-4977"/>
                  <a:pt x="969756" y="27393"/>
                  <a:pt x="1098588" y="0"/>
                </a:cubicBezTo>
                <a:cubicBezTo>
                  <a:pt x="1227420" y="-27393"/>
                  <a:pt x="1406019" y="53579"/>
                  <a:pt x="1647882" y="0"/>
                </a:cubicBezTo>
                <a:cubicBezTo>
                  <a:pt x="1889745" y="-53579"/>
                  <a:pt x="2048392" y="54567"/>
                  <a:pt x="2321211" y="0"/>
                </a:cubicBezTo>
                <a:cubicBezTo>
                  <a:pt x="2594030" y="-54567"/>
                  <a:pt x="2649058" y="650"/>
                  <a:pt x="2787815" y="0"/>
                </a:cubicBezTo>
                <a:cubicBezTo>
                  <a:pt x="2926572" y="-650"/>
                  <a:pt x="3155709" y="11661"/>
                  <a:pt x="3378454" y="0"/>
                </a:cubicBezTo>
                <a:cubicBezTo>
                  <a:pt x="3601199" y="-11661"/>
                  <a:pt x="3951498" y="7838"/>
                  <a:pt x="4134472" y="0"/>
                </a:cubicBezTo>
                <a:cubicBezTo>
                  <a:pt x="4165698" y="176930"/>
                  <a:pt x="4118512" y="296070"/>
                  <a:pt x="4134472" y="492443"/>
                </a:cubicBezTo>
                <a:cubicBezTo>
                  <a:pt x="4150432" y="688816"/>
                  <a:pt x="4094227" y="792794"/>
                  <a:pt x="4134472" y="940565"/>
                </a:cubicBezTo>
                <a:cubicBezTo>
                  <a:pt x="4174717" y="1088336"/>
                  <a:pt x="4115496" y="1219251"/>
                  <a:pt x="4134472" y="1477328"/>
                </a:cubicBezTo>
                <a:cubicBezTo>
                  <a:pt x="3936080" y="1512933"/>
                  <a:pt x="3778028" y="1415777"/>
                  <a:pt x="3585178" y="1477328"/>
                </a:cubicBezTo>
                <a:cubicBezTo>
                  <a:pt x="3392328" y="1538879"/>
                  <a:pt x="3343596" y="1451472"/>
                  <a:pt x="3118573" y="1477328"/>
                </a:cubicBezTo>
                <a:cubicBezTo>
                  <a:pt x="2893550" y="1503184"/>
                  <a:pt x="2809299" y="1440291"/>
                  <a:pt x="2651968" y="1477328"/>
                </a:cubicBezTo>
                <a:cubicBezTo>
                  <a:pt x="2494637" y="1514365"/>
                  <a:pt x="2300224" y="1430135"/>
                  <a:pt x="2102674" y="1477328"/>
                </a:cubicBezTo>
                <a:cubicBezTo>
                  <a:pt x="1905124" y="1524521"/>
                  <a:pt x="1662688" y="1453556"/>
                  <a:pt x="1512035" y="1477328"/>
                </a:cubicBezTo>
                <a:cubicBezTo>
                  <a:pt x="1361382" y="1501100"/>
                  <a:pt x="1219881" y="1434482"/>
                  <a:pt x="1045431" y="1477328"/>
                </a:cubicBezTo>
                <a:cubicBezTo>
                  <a:pt x="870981" y="1520174"/>
                  <a:pt x="314060" y="1366710"/>
                  <a:pt x="0" y="1477328"/>
                </a:cubicBezTo>
                <a:cubicBezTo>
                  <a:pt x="-18003" y="1340128"/>
                  <a:pt x="44179" y="1128386"/>
                  <a:pt x="0" y="984885"/>
                </a:cubicBezTo>
                <a:cubicBezTo>
                  <a:pt x="-44179" y="841384"/>
                  <a:pt x="33695" y="632766"/>
                  <a:pt x="0" y="477669"/>
                </a:cubicBezTo>
                <a:cubicBezTo>
                  <a:pt x="-33695" y="322572"/>
                  <a:pt x="52121" y="215506"/>
                  <a:pt x="0" y="0"/>
                </a:cubicBezTo>
                <a:close/>
              </a:path>
              <a:path w="4134472" h="1477328" stroke="0" extrusionOk="0">
                <a:moveTo>
                  <a:pt x="0" y="0"/>
                </a:moveTo>
                <a:cubicBezTo>
                  <a:pt x="171805" y="-25114"/>
                  <a:pt x="294568" y="4270"/>
                  <a:pt x="549294" y="0"/>
                </a:cubicBezTo>
                <a:cubicBezTo>
                  <a:pt x="804020" y="-4270"/>
                  <a:pt x="971888" y="60947"/>
                  <a:pt x="1098588" y="0"/>
                </a:cubicBezTo>
                <a:cubicBezTo>
                  <a:pt x="1225288" y="-60947"/>
                  <a:pt x="1531535" y="67860"/>
                  <a:pt x="1689227" y="0"/>
                </a:cubicBezTo>
                <a:cubicBezTo>
                  <a:pt x="1846919" y="-67860"/>
                  <a:pt x="1953185" y="35911"/>
                  <a:pt x="2155832" y="0"/>
                </a:cubicBezTo>
                <a:cubicBezTo>
                  <a:pt x="2358479" y="-35911"/>
                  <a:pt x="2456732" y="39671"/>
                  <a:pt x="2663781" y="0"/>
                </a:cubicBezTo>
                <a:cubicBezTo>
                  <a:pt x="2870830" y="-39671"/>
                  <a:pt x="2992772" y="10540"/>
                  <a:pt x="3295765" y="0"/>
                </a:cubicBezTo>
                <a:cubicBezTo>
                  <a:pt x="3598758" y="-10540"/>
                  <a:pt x="3790719" y="60999"/>
                  <a:pt x="4134472" y="0"/>
                </a:cubicBezTo>
                <a:cubicBezTo>
                  <a:pt x="4135895" y="157775"/>
                  <a:pt x="4109170" y="317202"/>
                  <a:pt x="4134472" y="448123"/>
                </a:cubicBezTo>
                <a:cubicBezTo>
                  <a:pt x="4159774" y="579044"/>
                  <a:pt x="4102301" y="782274"/>
                  <a:pt x="4134472" y="911019"/>
                </a:cubicBezTo>
                <a:cubicBezTo>
                  <a:pt x="4166643" y="1039764"/>
                  <a:pt x="4092422" y="1235021"/>
                  <a:pt x="4134472" y="1477328"/>
                </a:cubicBezTo>
                <a:cubicBezTo>
                  <a:pt x="4006558" y="1522160"/>
                  <a:pt x="3801562" y="1403749"/>
                  <a:pt x="3502488" y="1477328"/>
                </a:cubicBezTo>
                <a:cubicBezTo>
                  <a:pt x="3203414" y="1550907"/>
                  <a:pt x="3151707" y="1473443"/>
                  <a:pt x="2870505" y="1477328"/>
                </a:cubicBezTo>
                <a:cubicBezTo>
                  <a:pt x="2589303" y="1481213"/>
                  <a:pt x="2442900" y="1417592"/>
                  <a:pt x="2238521" y="1477328"/>
                </a:cubicBezTo>
                <a:cubicBezTo>
                  <a:pt x="2034142" y="1537064"/>
                  <a:pt x="1824704" y="1424366"/>
                  <a:pt x="1689227" y="1477328"/>
                </a:cubicBezTo>
                <a:cubicBezTo>
                  <a:pt x="1553750" y="1530290"/>
                  <a:pt x="1342746" y="1416098"/>
                  <a:pt x="1139933" y="1477328"/>
                </a:cubicBezTo>
                <a:cubicBezTo>
                  <a:pt x="937120" y="1538558"/>
                  <a:pt x="864719" y="1428489"/>
                  <a:pt x="590639" y="1477328"/>
                </a:cubicBezTo>
                <a:cubicBezTo>
                  <a:pt x="316559" y="1526167"/>
                  <a:pt x="267262" y="1469778"/>
                  <a:pt x="0" y="1477328"/>
                </a:cubicBezTo>
                <a:cubicBezTo>
                  <a:pt x="-38598" y="1238019"/>
                  <a:pt x="41527" y="1147323"/>
                  <a:pt x="0" y="970112"/>
                </a:cubicBezTo>
                <a:cubicBezTo>
                  <a:pt x="-41527" y="792901"/>
                  <a:pt x="12007" y="703170"/>
                  <a:pt x="0" y="477669"/>
                </a:cubicBezTo>
                <a:cubicBezTo>
                  <a:pt x="-12007" y="252168"/>
                  <a:pt x="47837" y="184222"/>
                  <a:pt x="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28542978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A hybrid model will give employees </a:t>
            </a:r>
            <a:r>
              <a:rPr lang="en-CA" b="1" dirty="0"/>
              <a:t>full flexibility </a:t>
            </a:r>
            <a:r>
              <a:rPr lang="en-CA" dirty="0"/>
              <a:t>to work remotely or come into the office based on operational requirements, functions or personal preferences.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A95EDA-F175-4174-8B3F-9A582D6528B8}"/>
              </a:ext>
            </a:extLst>
          </p:cNvPr>
          <p:cNvSpPr txBox="1"/>
          <p:nvPr/>
        </p:nvSpPr>
        <p:spPr>
          <a:xfrm>
            <a:off x="5097010" y="4198078"/>
            <a:ext cx="6759664" cy="1846659"/>
          </a:xfrm>
          <a:custGeom>
            <a:avLst/>
            <a:gdLst>
              <a:gd name="connsiteX0" fmla="*/ 0 w 6759664"/>
              <a:gd name="connsiteY0" fmla="*/ 0 h 1846659"/>
              <a:gd name="connsiteX1" fmla="*/ 360515 w 6759664"/>
              <a:gd name="connsiteY1" fmla="*/ 0 h 1846659"/>
              <a:gd name="connsiteX2" fmla="*/ 721031 w 6759664"/>
              <a:gd name="connsiteY2" fmla="*/ 0 h 1846659"/>
              <a:gd name="connsiteX3" fmla="*/ 1284336 w 6759664"/>
              <a:gd name="connsiteY3" fmla="*/ 0 h 1846659"/>
              <a:gd name="connsiteX4" fmla="*/ 1712448 w 6759664"/>
              <a:gd name="connsiteY4" fmla="*/ 0 h 1846659"/>
              <a:gd name="connsiteX5" fmla="*/ 2072964 w 6759664"/>
              <a:gd name="connsiteY5" fmla="*/ 0 h 1846659"/>
              <a:gd name="connsiteX6" fmla="*/ 2636269 w 6759664"/>
              <a:gd name="connsiteY6" fmla="*/ 0 h 1846659"/>
              <a:gd name="connsiteX7" fmla="*/ 2996784 w 6759664"/>
              <a:gd name="connsiteY7" fmla="*/ 0 h 1846659"/>
              <a:gd name="connsiteX8" fmla="*/ 3627686 w 6759664"/>
              <a:gd name="connsiteY8" fmla="*/ 0 h 1846659"/>
              <a:gd name="connsiteX9" fmla="*/ 4190992 w 6759664"/>
              <a:gd name="connsiteY9" fmla="*/ 0 h 1846659"/>
              <a:gd name="connsiteX10" fmla="*/ 4754297 w 6759664"/>
              <a:gd name="connsiteY10" fmla="*/ 0 h 1846659"/>
              <a:gd name="connsiteX11" fmla="*/ 5385199 w 6759664"/>
              <a:gd name="connsiteY11" fmla="*/ 0 h 1846659"/>
              <a:gd name="connsiteX12" fmla="*/ 5880908 w 6759664"/>
              <a:gd name="connsiteY12" fmla="*/ 0 h 1846659"/>
              <a:gd name="connsiteX13" fmla="*/ 6759664 w 6759664"/>
              <a:gd name="connsiteY13" fmla="*/ 0 h 1846659"/>
              <a:gd name="connsiteX14" fmla="*/ 6759664 w 6759664"/>
              <a:gd name="connsiteY14" fmla="*/ 480131 h 1846659"/>
              <a:gd name="connsiteX15" fmla="*/ 6759664 w 6759664"/>
              <a:gd name="connsiteY15" fmla="*/ 978729 h 1846659"/>
              <a:gd name="connsiteX16" fmla="*/ 6759664 w 6759664"/>
              <a:gd name="connsiteY16" fmla="*/ 1440394 h 1846659"/>
              <a:gd name="connsiteX17" fmla="*/ 6759664 w 6759664"/>
              <a:gd name="connsiteY17" fmla="*/ 1846659 h 1846659"/>
              <a:gd name="connsiteX18" fmla="*/ 6399149 w 6759664"/>
              <a:gd name="connsiteY18" fmla="*/ 1846659 h 1846659"/>
              <a:gd name="connsiteX19" fmla="*/ 5971037 w 6759664"/>
              <a:gd name="connsiteY19" fmla="*/ 1846659 h 1846659"/>
              <a:gd name="connsiteX20" fmla="*/ 5407731 w 6759664"/>
              <a:gd name="connsiteY20" fmla="*/ 1846659 h 1846659"/>
              <a:gd name="connsiteX21" fmla="*/ 4844426 w 6759664"/>
              <a:gd name="connsiteY21" fmla="*/ 1846659 h 1846659"/>
              <a:gd name="connsiteX22" fmla="*/ 4145927 w 6759664"/>
              <a:gd name="connsiteY22" fmla="*/ 1846659 h 1846659"/>
              <a:gd name="connsiteX23" fmla="*/ 3447429 w 6759664"/>
              <a:gd name="connsiteY23" fmla="*/ 1846659 h 1846659"/>
              <a:gd name="connsiteX24" fmla="*/ 2951720 w 6759664"/>
              <a:gd name="connsiteY24" fmla="*/ 1846659 h 1846659"/>
              <a:gd name="connsiteX25" fmla="*/ 2456011 w 6759664"/>
              <a:gd name="connsiteY25" fmla="*/ 1846659 h 1846659"/>
              <a:gd name="connsiteX26" fmla="*/ 1892706 w 6759664"/>
              <a:gd name="connsiteY26" fmla="*/ 1846659 h 1846659"/>
              <a:gd name="connsiteX27" fmla="*/ 1329401 w 6759664"/>
              <a:gd name="connsiteY27" fmla="*/ 1846659 h 1846659"/>
              <a:gd name="connsiteX28" fmla="*/ 901289 w 6759664"/>
              <a:gd name="connsiteY28" fmla="*/ 1846659 h 1846659"/>
              <a:gd name="connsiteX29" fmla="*/ 0 w 6759664"/>
              <a:gd name="connsiteY29" fmla="*/ 1846659 h 1846659"/>
              <a:gd name="connsiteX30" fmla="*/ 0 w 6759664"/>
              <a:gd name="connsiteY30" fmla="*/ 1421927 h 1846659"/>
              <a:gd name="connsiteX31" fmla="*/ 0 w 6759664"/>
              <a:gd name="connsiteY31" fmla="*/ 978729 h 1846659"/>
              <a:gd name="connsiteX32" fmla="*/ 0 w 6759664"/>
              <a:gd name="connsiteY32" fmla="*/ 498598 h 1846659"/>
              <a:gd name="connsiteX33" fmla="*/ 0 w 6759664"/>
              <a:gd name="connsiteY33" fmla="*/ 0 h 184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759664" h="1846659" fill="none" extrusionOk="0">
                <a:moveTo>
                  <a:pt x="0" y="0"/>
                </a:moveTo>
                <a:cubicBezTo>
                  <a:pt x="110255" y="-14789"/>
                  <a:pt x="269024" y="39517"/>
                  <a:pt x="360515" y="0"/>
                </a:cubicBezTo>
                <a:cubicBezTo>
                  <a:pt x="452007" y="-39517"/>
                  <a:pt x="610079" y="15459"/>
                  <a:pt x="721031" y="0"/>
                </a:cubicBezTo>
                <a:cubicBezTo>
                  <a:pt x="831983" y="-15459"/>
                  <a:pt x="1149488" y="49249"/>
                  <a:pt x="1284336" y="0"/>
                </a:cubicBezTo>
                <a:cubicBezTo>
                  <a:pt x="1419185" y="-49249"/>
                  <a:pt x="1602988" y="32073"/>
                  <a:pt x="1712448" y="0"/>
                </a:cubicBezTo>
                <a:cubicBezTo>
                  <a:pt x="1821908" y="-32073"/>
                  <a:pt x="1913659" y="24471"/>
                  <a:pt x="2072964" y="0"/>
                </a:cubicBezTo>
                <a:cubicBezTo>
                  <a:pt x="2232269" y="-24471"/>
                  <a:pt x="2410895" y="8144"/>
                  <a:pt x="2636269" y="0"/>
                </a:cubicBezTo>
                <a:cubicBezTo>
                  <a:pt x="2861644" y="-8144"/>
                  <a:pt x="2875560" y="7709"/>
                  <a:pt x="2996784" y="0"/>
                </a:cubicBezTo>
                <a:cubicBezTo>
                  <a:pt x="3118008" y="-7709"/>
                  <a:pt x="3399215" y="24811"/>
                  <a:pt x="3627686" y="0"/>
                </a:cubicBezTo>
                <a:cubicBezTo>
                  <a:pt x="3856157" y="-24811"/>
                  <a:pt x="3979939" y="56786"/>
                  <a:pt x="4190992" y="0"/>
                </a:cubicBezTo>
                <a:cubicBezTo>
                  <a:pt x="4402045" y="-56786"/>
                  <a:pt x="4489354" y="1705"/>
                  <a:pt x="4754297" y="0"/>
                </a:cubicBezTo>
                <a:cubicBezTo>
                  <a:pt x="5019240" y="-1705"/>
                  <a:pt x="5133658" y="44451"/>
                  <a:pt x="5385199" y="0"/>
                </a:cubicBezTo>
                <a:cubicBezTo>
                  <a:pt x="5636740" y="-44451"/>
                  <a:pt x="5650456" y="23155"/>
                  <a:pt x="5880908" y="0"/>
                </a:cubicBezTo>
                <a:cubicBezTo>
                  <a:pt x="6111360" y="-23155"/>
                  <a:pt x="6478834" y="75978"/>
                  <a:pt x="6759664" y="0"/>
                </a:cubicBezTo>
                <a:cubicBezTo>
                  <a:pt x="6790805" y="229778"/>
                  <a:pt x="6718189" y="240267"/>
                  <a:pt x="6759664" y="480131"/>
                </a:cubicBezTo>
                <a:cubicBezTo>
                  <a:pt x="6801139" y="719995"/>
                  <a:pt x="6746943" y="748705"/>
                  <a:pt x="6759664" y="978729"/>
                </a:cubicBezTo>
                <a:cubicBezTo>
                  <a:pt x="6772385" y="1208753"/>
                  <a:pt x="6720281" y="1279939"/>
                  <a:pt x="6759664" y="1440394"/>
                </a:cubicBezTo>
                <a:cubicBezTo>
                  <a:pt x="6799047" y="1600849"/>
                  <a:pt x="6723092" y="1660554"/>
                  <a:pt x="6759664" y="1846659"/>
                </a:cubicBezTo>
                <a:cubicBezTo>
                  <a:pt x="6587812" y="1861429"/>
                  <a:pt x="6505437" y="1827780"/>
                  <a:pt x="6399149" y="1846659"/>
                </a:cubicBezTo>
                <a:cubicBezTo>
                  <a:pt x="6292862" y="1865538"/>
                  <a:pt x="6125540" y="1840891"/>
                  <a:pt x="5971037" y="1846659"/>
                </a:cubicBezTo>
                <a:cubicBezTo>
                  <a:pt x="5816534" y="1852427"/>
                  <a:pt x="5659050" y="1781453"/>
                  <a:pt x="5407731" y="1846659"/>
                </a:cubicBezTo>
                <a:cubicBezTo>
                  <a:pt x="5156412" y="1911865"/>
                  <a:pt x="5092017" y="1838229"/>
                  <a:pt x="4844426" y="1846659"/>
                </a:cubicBezTo>
                <a:cubicBezTo>
                  <a:pt x="4596835" y="1855089"/>
                  <a:pt x="4478411" y="1765444"/>
                  <a:pt x="4145927" y="1846659"/>
                </a:cubicBezTo>
                <a:cubicBezTo>
                  <a:pt x="3813443" y="1927874"/>
                  <a:pt x="3680422" y="1812779"/>
                  <a:pt x="3447429" y="1846659"/>
                </a:cubicBezTo>
                <a:cubicBezTo>
                  <a:pt x="3214436" y="1880539"/>
                  <a:pt x="3086152" y="1795489"/>
                  <a:pt x="2951720" y="1846659"/>
                </a:cubicBezTo>
                <a:cubicBezTo>
                  <a:pt x="2817288" y="1897829"/>
                  <a:pt x="2647489" y="1834770"/>
                  <a:pt x="2456011" y="1846659"/>
                </a:cubicBezTo>
                <a:cubicBezTo>
                  <a:pt x="2264533" y="1858548"/>
                  <a:pt x="2156793" y="1819915"/>
                  <a:pt x="1892706" y="1846659"/>
                </a:cubicBezTo>
                <a:cubicBezTo>
                  <a:pt x="1628620" y="1873403"/>
                  <a:pt x="1595177" y="1785589"/>
                  <a:pt x="1329401" y="1846659"/>
                </a:cubicBezTo>
                <a:cubicBezTo>
                  <a:pt x="1063625" y="1907729"/>
                  <a:pt x="1024505" y="1812921"/>
                  <a:pt x="901289" y="1846659"/>
                </a:cubicBezTo>
                <a:cubicBezTo>
                  <a:pt x="778073" y="1880397"/>
                  <a:pt x="391023" y="1800109"/>
                  <a:pt x="0" y="1846659"/>
                </a:cubicBezTo>
                <a:cubicBezTo>
                  <a:pt x="-16849" y="1683544"/>
                  <a:pt x="46661" y="1534736"/>
                  <a:pt x="0" y="1421927"/>
                </a:cubicBezTo>
                <a:cubicBezTo>
                  <a:pt x="-46661" y="1309118"/>
                  <a:pt x="20908" y="1155664"/>
                  <a:pt x="0" y="978729"/>
                </a:cubicBezTo>
                <a:cubicBezTo>
                  <a:pt x="-20908" y="801794"/>
                  <a:pt x="23026" y="721670"/>
                  <a:pt x="0" y="498598"/>
                </a:cubicBezTo>
                <a:cubicBezTo>
                  <a:pt x="-23026" y="275526"/>
                  <a:pt x="26203" y="130514"/>
                  <a:pt x="0" y="0"/>
                </a:cubicBezTo>
                <a:close/>
              </a:path>
              <a:path w="6759664" h="1846659" stroke="0" extrusionOk="0">
                <a:moveTo>
                  <a:pt x="0" y="0"/>
                </a:moveTo>
                <a:cubicBezTo>
                  <a:pt x="114789" y="-55863"/>
                  <a:pt x="378054" y="40810"/>
                  <a:pt x="495709" y="0"/>
                </a:cubicBezTo>
                <a:cubicBezTo>
                  <a:pt x="613364" y="-40810"/>
                  <a:pt x="882521" y="9938"/>
                  <a:pt x="991417" y="0"/>
                </a:cubicBezTo>
                <a:cubicBezTo>
                  <a:pt x="1100313" y="-9938"/>
                  <a:pt x="1303083" y="45695"/>
                  <a:pt x="1554723" y="0"/>
                </a:cubicBezTo>
                <a:cubicBezTo>
                  <a:pt x="1806363" y="-45695"/>
                  <a:pt x="1781605" y="7881"/>
                  <a:pt x="1915238" y="0"/>
                </a:cubicBezTo>
                <a:cubicBezTo>
                  <a:pt x="2048872" y="-7881"/>
                  <a:pt x="2159480" y="50125"/>
                  <a:pt x="2343350" y="0"/>
                </a:cubicBezTo>
                <a:cubicBezTo>
                  <a:pt x="2527220" y="-50125"/>
                  <a:pt x="2795082" y="19238"/>
                  <a:pt x="2974252" y="0"/>
                </a:cubicBezTo>
                <a:cubicBezTo>
                  <a:pt x="3153422" y="-19238"/>
                  <a:pt x="3225701" y="37103"/>
                  <a:pt x="3334768" y="0"/>
                </a:cubicBezTo>
                <a:cubicBezTo>
                  <a:pt x="3443835" y="-37103"/>
                  <a:pt x="3543789" y="37830"/>
                  <a:pt x="3695283" y="0"/>
                </a:cubicBezTo>
                <a:cubicBezTo>
                  <a:pt x="3846777" y="-37830"/>
                  <a:pt x="4095399" y="43186"/>
                  <a:pt x="4258588" y="0"/>
                </a:cubicBezTo>
                <a:cubicBezTo>
                  <a:pt x="4421778" y="-43186"/>
                  <a:pt x="4731481" y="70962"/>
                  <a:pt x="4889490" y="0"/>
                </a:cubicBezTo>
                <a:cubicBezTo>
                  <a:pt x="5047499" y="-70962"/>
                  <a:pt x="5335518" y="36495"/>
                  <a:pt x="5452796" y="0"/>
                </a:cubicBezTo>
                <a:cubicBezTo>
                  <a:pt x="5570074" y="-36495"/>
                  <a:pt x="5711262" y="33907"/>
                  <a:pt x="5880908" y="0"/>
                </a:cubicBezTo>
                <a:cubicBezTo>
                  <a:pt x="6050554" y="-33907"/>
                  <a:pt x="6082488" y="19675"/>
                  <a:pt x="6241423" y="0"/>
                </a:cubicBezTo>
                <a:cubicBezTo>
                  <a:pt x="6400359" y="-19675"/>
                  <a:pt x="6547816" y="9295"/>
                  <a:pt x="6759664" y="0"/>
                </a:cubicBezTo>
                <a:cubicBezTo>
                  <a:pt x="6766448" y="180391"/>
                  <a:pt x="6721330" y="351186"/>
                  <a:pt x="6759664" y="461665"/>
                </a:cubicBezTo>
                <a:cubicBezTo>
                  <a:pt x="6797998" y="572145"/>
                  <a:pt x="6729511" y="665402"/>
                  <a:pt x="6759664" y="867930"/>
                </a:cubicBezTo>
                <a:cubicBezTo>
                  <a:pt x="6789817" y="1070458"/>
                  <a:pt x="6714442" y="1118943"/>
                  <a:pt x="6759664" y="1366528"/>
                </a:cubicBezTo>
                <a:cubicBezTo>
                  <a:pt x="6804886" y="1614113"/>
                  <a:pt x="6703305" y="1654423"/>
                  <a:pt x="6759664" y="1846659"/>
                </a:cubicBezTo>
                <a:cubicBezTo>
                  <a:pt x="6625338" y="1908009"/>
                  <a:pt x="6430669" y="1781435"/>
                  <a:pt x="6196359" y="1846659"/>
                </a:cubicBezTo>
                <a:cubicBezTo>
                  <a:pt x="5962049" y="1911883"/>
                  <a:pt x="5827392" y="1795449"/>
                  <a:pt x="5565457" y="1846659"/>
                </a:cubicBezTo>
                <a:cubicBezTo>
                  <a:pt x="5303522" y="1897869"/>
                  <a:pt x="5158025" y="1800397"/>
                  <a:pt x="4866958" y="1846659"/>
                </a:cubicBezTo>
                <a:cubicBezTo>
                  <a:pt x="4575891" y="1892921"/>
                  <a:pt x="4492858" y="1816003"/>
                  <a:pt x="4168459" y="1846659"/>
                </a:cubicBezTo>
                <a:cubicBezTo>
                  <a:pt x="3844060" y="1877315"/>
                  <a:pt x="3919676" y="1805040"/>
                  <a:pt x="3672751" y="1846659"/>
                </a:cubicBezTo>
                <a:cubicBezTo>
                  <a:pt x="3425826" y="1888278"/>
                  <a:pt x="3377690" y="1807096"/>
                  <a:pt x="3177042" y="1846659"/>
                </a:cubicBezTo>
                <a:cubicBezTo>
                  <a:pt x="2976394" y="1886222"/>
                  <a:pt x="2818616" y="1795766"/>
                  <a:pt x="2478543" y="1846659"/>
                </a:cubicBezTo>
                <a:cubicBezTo>
                  <a:pt x="2138470" y="1897552"/>
                  <a:pt x="2117243" y="1831047"/>
                  <a:pt x="1780045" y="1846659"/>
                </a:cubicBezTo>
                <a:cubicBezTo>
                  <a:pt x="1442847" y="1862271"/>
                  <a:pt x="1444589" y="1804079"/>
                  <a:pt x="1351933" y="1846659"/>
                </a:cubicBezTo>
                <a:cubicBezTo>
                  <a:pt x="1259277" y="1889239"/>
                  <a:pt x="985677" y="1840920"/>
                  <a:pt x="721031" y="1846659"/>
                </a:cubicBezTo>
                <a:cubicBezTo>
                  <a:pt x="456385" y="1852398"/>
                  <a:pt x="258342" y="1776807"/>
                  <a:pt x="0" y="1846659"/>
                </a:cubicBezTo>
                <a:cubicBezTo>
                  <a:pt x="-26213" y="1656213"/>
                  <a:pt x="17529" y="1586461"/>
                  <a:pt x="0" y="1348061"/>
                </a:cubicBezTo>
                <a:cubicBezTo>
                  <a:pt x="-17529" y="1109661"/>
                  <a:pt x="21512" y="1131332"/>
                  <a:pt x="0" y="923330"/>
                </a:cubicBezTo>
                <a:cubicBezTo>
                  <a:pt x="-21512" y="715328"/>
                  <a:pt x="38817" y="662080"/>
                  <a:pt x="0" y="517065"/>
                </a:cubicBezTo>
                <a:cubicBezTo>
                  <a:pt x="-38817" y="372050"/>
                  <a:pt x="42903" y="243834"/>
                  <a:pt x="0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extLst>
              <a:ext uri="{C807C97D-BFC1-408E-A445-0C87EB9F89A2}">
                <ask:lineSketchStyleProps xmlns:ask="http://schemas.microsoft.com/office/drawing/2018/sketchyshapes" sd="28542978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As a starting point for our hybrid model, employees will be working from the office </a:t>
            </a:r>
            <a:r>
              <a:rPr lang="en-CA" b="1" dirty="0"/>
              <a:t># of days per week/month </a:t>
            </a:r>
            <a:r>
              <a:rPr lang="en-CA" dirty="0"/>
              <a:t>based on operational requirements, functions or personal preferences. </a:t>
            </a:r>
            <a:r>
              <a:rPr lang="en-CA" b="1" dirty="0"/>
              <a:t>Provide logistics on how the days in the office work. </a:t>
            </a:r>
            <a:r>
              <a:rPr lang="en-CA" dirty="0"/>
              <a:t>With flexibility in mind, this working model may evolve over time based on employee feedback.</a:t>
            </a:r>
            <a:r>
              <a:rPr lang="en-CA" dirty="0">
                <a:solidFill>
                  <a:srgbClr val="C00000"/>
                </a:solidFill>
              </a:rPr>
              <a:t> </a:t>
            </a:r>
            <a:r>
              <a:rPr lang="en-CA" sz="1200" b="1" i="1" dirty="0">
                <a:solidFill>
                  <a:srgbClr val="C00000"/>
                </a:solidFill>
              </a:rPr>
              <a:t>(If going with this option, provide specifics on how it works… ex: any two days of the week based on employee preference, OR, Tuesdays and Thursdays in the office… )</a:t>
            </a:r>
            <a:endParaRPr lang="en-CA" i="1" dirty="0">
              <a:solidFill>
                <a:srgbClr val="C00000"/>
              </a:solidFill>
            </a:endParaRP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5DBA12AF-1849-467B-A646-BFA20B46040D}"/>
              </a:ext>
            </a:extLst>
          </p:cNvPr>
          <p:cNvSpPr/>
          <p:nvPr/>
        </p:nvSpPr>
        <p:spPr>
          <a:xfrm>
            <a:off x="-12700" y="1691443"/>
            <a:ext cx="666382" cy="1754326"/>
          </a:xfrm>
          <a:prstGeom prst="homePlate">
            <a:avLst>
              <a:gd name="adj" fmla="val 29924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pick one of these options</a:t>
            </a:r>
          </a:p>
        </p:txBody>
      </p:sp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5EE9DBC4-CC71-4C23-833E-C95828B59CE5}"/>
              </a:ext>
            </a:extLst>
          </p:cNvPr>
          <p:cNvSpPr/>
          <p:nvPr/>
        </p:nvSpPr>
        <p:spPr>
          <a:xfrm>
            <a:off x="-12700" y="4336416"/>
            <a:ext cx="666382" cy="1754326"/>
          </a:xfrm>
          <a:prstGeom prst="homePlate">
            <a:avLst>
              <a:gd name="adj" fmla="val 29924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pick one of these options</a:t>
            </a:r>
          </a:p>
        </p:txBody>
      </p:sp>
    </p:spTree>
    <p:extLst>
      <p:ext uri="{BB962C8B-B14F-4D97-AF65-F5344CB8AC3E}">
        <p14:creationId xmlns:p14="http://schemas.microsoft.com/office/powerpoint/2010/main" val="411208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078E27C-F62A-42DF-89EA-2929EBB6C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2345218"/>
              </p:ext>
            </p:extLst>
          </p:nvPr>
        </p:nvGraphicFramePr>
        <p:xfrm>
          <a:off x="101600" y="740380"/>
          <a:ext cx="11938000" cy="5911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41F156-6F01-4B09-A238-E6405E628E2B}"/>
              </a:ext>
            </a:extLst>
          </p:cNvPr>
          <p:cNvSpPr txBox="1"/>
          <p:nvPr/>
        </p:nvSpPr>
        <p:spPr>
          <a:xfrm>
            <a:off x="153620" y="205947"/>
            <a:ext cx="627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accent1">
                    <a:lumMod val="50000"/>
                  </a:schemeClr>
                </a:solidFill>
              </a:rPr>
              <a:t>Additional key messages</a:t>
            </a:r>
          </a:p>
        </p:txBody>
      </p:sp>
    </p:spTree>
    <p:extLst>
      <p:ext uri="{BB962C8B-B14F-4D97-AF65-F5344CB8AC3E}">
        <p14:creationId xmlns:p14="http://schemas.microsoft.com/office/powerpoint/2010/main" val="2885300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530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Marie-Catherine Yassa</dc:creator>
  <cp:lastModifiedBy>Marie-Catherine Yassa</cp:lastModifiedBy>
  <cp:revision>6</cp:revision>
  <dcterms:created xsi:type="dcterms:W3CDTF">2022-05-11T18:37:59Z</dcterms:created>
  <dcterms:modified xsi:type="dcterms:W3CDTF">2022-05-16T20:32:12Z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2022-05-11T18:37:59Z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3e535c19-e2c8-424b-85f2-55ee90274c59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