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5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85" r:id="rId15"/>
    <p:sldId id="313" r:id="rId16"/>
    <p:sldId id="287" r:id="rId17"/>
    <p:sldId id="269" r:id="rId18"/>
    <p:sldId id="270" r:id="rId19"/>
    <p:sldId id="288" r:id="rId20"/>
    <p:sldId id="304" r:id="rId21"/>
    <p:sldId id="305" r:id="rId22"/>
    <p:sldId id="322" r:id="rId23"/>
    <p:sldId id="271" r:id="rId24"/>
    <p:sldId id="272" r:id="rId25"/>
    <p:sldId id="273" r:id="rId26"/>
    <p:sldId id="274" r:id="rId27"/>
    <p:sldId id="275" r:id="rId28"/>
    <p:sldId id="308" r:id="rId29"/>
    <p:sldId id="309" r:id="rId30"/>
    <p:sldId id="310" r:id="rId31"/>
    <p:sldId id="311" r:id="rId32"/>
    <p:sldId id="276" r:id="rId33"/>
    <p:sldId id="295" r:id="rId34"/>
    <p:sldId id="312" r:id="rId35"/>
    <p:sldId id="297" r:id="rId36"/>
    <p:sldId id="298" r:id="rId37"/>
    <p:sldId id="300" r:id="rId38"/>
    <p:sldId id="314" r:id="rId39"/>
    <p:sldId id="277" r:id="rId40"/>
    <p:sldId id="315" r:id="rId41"/>
    <p:sldId id="316" r:id="rId42"/>
    <p:sldId id="318" r:id="rId43"/>
    <p:sldId id="319" r:id="rId44"/>
    <p:sldId id="324" r:id="rId45"/>
    <p:sldId id="321" r:id="rId46"/>
    <p:sldId id="325" r:id="rId47"/>
    <p:sldId id="326" r:id="rId48"/>
    <p:sldId id="280" r:id="rId49"/>
    <p:sldId id="281" r:id="rId50"/>
    <p:sldId id="282" r:id="rId51"/>
  </p:sldIdLst>
  <p:sldSz cx="9144000" cy="5143500" type="screen16x9"/>
  <p:notesSz cx="6858000" cy="9144000"/>
  <p:embeddedFontLst>
    <p:embeddedFont>
      <p:font typeface="Raleway" pitchFamily="2" charset="0"/>
      <p:regular r:id="rId53"/>
      <p:bold r:id="rId54"/>
      <p:italic r:id="rId55"/>
      <p:boldItalic r:id="rId56"/>
    </p:embeddedFont>
    <p:embeddedFont>
      <p:font typeface="Roboto" panose="02000000000000000000" pitchFamily="2" charset="0"/>
      <p:regular r:id="rId57"/>
      <p:bold r:id="rId58"/>
      <p:italic r:id="rId59"/>
      <p:boldItalic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63A9051-6ECA-83D5-597B-84BD896BAEEF}" name="Bruneau, Kimberlee K [NC]" initials="BKK[" userId="S::kimberlee.bruneau@hrsdc-rhdcc.gc.ca::acbacd0e-14c0-4aac-8adc-0e4eca29e67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374" autoAdjust="0"/>
  </p:normalViewPr>
  <p:slideViewPr>
    <p:cSldViewPr snapToGrid="0">
      <p:cViewPr varScale="1">
        <p:scale>
          <a:sx n="119" d="100"/>
          <a:sy n="119" d="100"/>
        </p:scale>
        <p:origin x="1296"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3.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1.fntdata"/><Relationship Id="rId58" Type="http://schemas.openxmlformats.org/officeDocument/2006/relationships/font" Target="fonts/font6.fntdata"/><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4.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2.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5.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60" Type="http://schemas.openxmlformats.org/officeDocument/2006/relationships/font" Target="fonts/font8.fntdata"/><Relationship Id="rId65"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325e16863f1_2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g325e16863f1_2_6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325e16863f1_2_3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Let’s take a look at what makes measuring the impact of training and learning successful.</a:t>
            </a:r>
            <a:endParaRPr/>
          </a:p>
          <a:p>
            <a:pPr marL="457200" lvl="0" indent="-298450" algn="l" rtl="0">
              <a:spcBef>
                <a:spcPts val="0"/>
              </a:spcBef>
              <a:spcAft>
                <a:spcPts val="0"/>
              </a:spcAft>
              <a:buSzPts val="1100"/>
              <a:buChar char="●"/>
            </a:pPr>
            <a:r>
              <a:rPr lang="en"/>
              <a:t>A performance needs analysis is different from a training needs analysis.</a:t>
            </a:r>
            <a:endParaRPr/>
          </a:p>
          <a:p>
            <a:pPr marL="914400" lvl="1" indent="-298450" algn="l" rtl="0">
              <a:spcBef>
                <a:spcPts val="0"/>
              </a:spcBef>
              <a:spcAft>
                <a:spcPts val="0"/>
              </a:spcAft>
              <a:buSzPts val="1100"/>
              <a:buChar char="○"/>
            </a:pPr>
            <a:r>
              <a:rPr lang="en"/>
              <a:t>Traditional training needs analysis focuses on tactics and logistics.</a:t>
            </a:r>
            <a:endParaRPr/>
          </a:p>
          <a:p>
            <a:pPr marL="914400" lvl="1" indent="-298450" algn="l" rtl="0">
              <a:spcBef>
                <a:spcPts val="0"/>
              </a:spcBef>
              <a:spcAft>
                <a:spcPts val="0"/>
              </a:spcAft>
              <a:buSzPts val="1100"/>
              <a:buChar char="○"/>
            </a:pPr>
            <a:r>
              <a:rPr lang="en"/>
              <a:t>Performance needs analysis is focused on the skills, capabilities, and behaviors that are needed to archive a business goal.</a:t>
            </a:r>
            <a:endParaRPr/>
          </a:p>
          <a:p>
            <a:pPr marL="457200" lvl="0" indent="-298450" algn="l" rtl="0">
              <a:spcBef>
                <a:spcPts val="0"/>
              </a:spcBef>
              <a:spcAft>
                <a:spcPts val="0"/>
              </a:spcAft>
              <a:buSzPts val="1100"/>
              <a:buChar char="●"/>
            </a:pPr>
            <a:r>
              <a:rPr lang="en"/>
              <a:t>One of the biggest challenges I regularly encounter is that L&amp;D teams do not define impact before trying to measure it.</a:t>
            </a:r>
            <a:endParaRPr/>
          </a:p>
          <a:p>
            <a:pPr marL="914400" lvl="1" indent="-298450" algn="l" rtl="0">
              <a:spcBef>
                <a:spcPts val="0"/>
              </a:spcBef>
              <a:spcAft>
                <a:spcPts val="0"/>
              </a:spcAft>
              <a:buSzPts val="1100"/>
              <a:buChar char="○"/>
            </a:pPr>
            <a:r>
              <a:rPr lang="en"/>
              <a:t>It’s critically important to know what you’re trying to measure before you chase after it.</a:t>
            </a:r>
            <a:endParaRPr/>
          </a:p>
          <a:p>
            <a:pPr marL="914400" lvl="1" indent="-298450" algn="l" rtl="0">
              <a:spcBef>
                <a:spcPts val="0"/>
              </a:spcBef>
              <a:spcAft>
                <a:spcPts val="0"/>
              </a:spcAft>
              <a:buSzPts val="1100"/>
              <a:buChar char="○"/>
            </a:pPr>
            <a:r>
              <a:rPr lang="en"/>
              <a:t>Proactively defining what impact looks like when it shows up real-time, day-to-day on the job helps make measuring impact possible.</a:t>
            </a:r>
            <a:endParaRPr/>
          </a:p>
          <a:p>
            <a:pPr marL="457200" lvl="0" indent="-298450" algn="l" rtl="0">
              <a:spcBef>
                <a:spcPts val="0"/>
              </a:spcBef>
              <a:spcAft>
                <a:spcPts val="0"/>
              </a:spcAft>
              <a:buSzPts val="1100"/>
              <a:buChar char="●"/>
            </a:pPr>
            <a:r>
              <a:rPr lang="en"/>
              <a:t>The most credible, reliable signal for impact are metrics the business uses to measure its performance.</a:t>
            </a:r>
            <a:endParaRPr/>
          </a:p>
          <a:p>
            <a:pPr marL="914400" lvl="1" indent="-298450" algn="l" rtl="0">
              <a:spcBef>
                <a:spcPts val="0"/>
              </a:spcBef>
              <a:spcAft>
                <a:spcPts val="0"/>
              </a:spcAft>
              <a:buSzPts val="1100"/>
              <a:buChar char="○"/>
            </a:pPr>
            <a:r>
              <a:rPr lang="en"/>
              <a:t>LMS data is useful in the right context but it does not give insight into impact on workplace performance.</a:t>
            </a:r>
            <a:endParaRPr/>
          </a:p>
          <a:p>
            <a:pPr marL="914400" lvl="1" indent="-298450" algn="l" rtl="0">
              <a:spcBef>
                <a:spcPts val="0"/>
              </a:spcBef>
              <a:spcAft>
                <a:spcPts val="0"/>
              </a:spcAft>
              <a:buSzPts val="1100"/>
              <a:buChar char="○"/>
            </a:pPr>
            <a:r>
              <a:rPr lang="en"/>
              <a:t>Learning surveys are useful in the right context but they do not give insight into impact on workplace performance.</a:t>
            </a:r>
            <a:endParaRPr/>
          </a:p>
          <a:p>
            <a:pPr marL="457200" lvl="0" indent="-298450" algn="l" rtl="0">
              <a:spcBef>
                <a:spcPts val="0"/>
              </a:spcBef>
              <a:spcAft>
                <a:spcPts val="0"/>
              </a:spcAft>
              <a:buSzPts val="1100"/>
              <a:buChar char="●"/>
            </a:pPr>
            <a:r>
              <a:rPr lang="en"/>
              <a:t>We must align and agree with business partners and stakeholders on what impact looks like when it shows up real-time, day-to-day on the job.</a:t>
            </a:r>
            <a:endParaRPr/>
          </a:p>
          <a:p>
            <a:pPr marL="914400" lvl="1" indent="-298450" algn="l" rtl="0">
              <a:spcBef>
                <a:spcPts val="0"/>
              </a:spcBef>
              <a:spcAft>
                <a:spcPts val="0"/>
              </a:spcAft>
              <a:buSzPts val="1100"/>
              <a:buChar char="○"/>
            </a:pPr>
            <a:r>
              <a:rPr lang="en"/>
              <a:t>Proactive agreement ensures we’re measuring the right thing.</a:t>
            </a:r>
            <a:endParaRPr/>
          </a:p>
          <a:p>
            <a:pPr marL="914400" lvl="1" indent="-298450" algn="l" rtl="0">
              <a:spcBef>
                <a:spcPts val="0"/>
              </a:spcBef>
              <a:spcAft>
                <a:spcPts val="0"/>
              </a:spcAft>
              <a:buSzPts val="1100"/>
              <a:buChar char="○"/>
            </a:pPr>
            <a:r>
              <a:rPr lang="en"/>
              <a:t>Alignment and agreement manages expectations for what we can and cannot measure.</a:t>
            </a:r>
            <a:endParaRPr/>
          </a:p>
        </p:txBody>
      </p:sp>
      <p:sp>
        <p:nvSpPr>
          <p:cNvPr id="420" name="Google Shape;420;g325e16863f1_2_34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325e16863f1_2_3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The biggest point of failure for measuring impact is not planning for impact in the beginning.</a:t>
            </a:r>
            <a:endParaRPr/>
          </a:p>
          <a:p>
            <a:pPr marL="457200" lvl="0" indent="-298450" algn="l" rtl="0">
              <a:spcBef>
                <a:spcPts val="0"/>
              </a:spcBef>
              <a:spcAft>
                <a:spcPts val="0"/>
              </a:spcAft>
              <a:buSzPts val="1100"/>
              <a:buChar char="●"/>
            </a:pPr>
            <a:r>
              <a:rPr lang="en"/>
              <a:t>Before anything is designed, utilized, consumed, or attendended, we must proactively plan for impact in the beginning.</a:t>
            </a:r>
            <a:endParaRPr/>
          </a:p>
          <a:p>
            <a:pPr marL="457200" lvl="0" indent="-298450" algn="l" rtl="0">
              <a:spcBef>
                <a:spcPts val="0"/>
              </a:spcBef>
              <a:spcAft>
                <a:spcPts val="0"/>
              </a:spcAft>
              <a:buSzPts val="1100"/>
              <a:buChar char="●"/>
            </a:pPr>
            <a:r>
              <a:rPr lang="en"/>
              <a:t>Planning for impact in the beginning makes it easier to measure in the end.</a:t>
            </a:r>
            <a:endParaRPr/>
          </a:p>
          <a:p>
            <a:pPr marL="457200" lvl="0" indent="-298450" algn="l" rtl="0">
              <a:spcBef>
                <a:spcPts val="0"/>
              </a:spcBef>
              <a:spcAft>
                <a:spcPts val="0"/>
              </a:spcAft>
              <a:buSzPts val="1100"/>
              <a:buChar char="●"/>
            </a:pPr>
            <a:r>
              <a:rPr lang="en"/>
              <a:t>We’re going to focus today on how to plan for impact in the beginning so it’s easier to measure in the end.</a:t>
            </a:r>
            <a:endParaRPr/>
          </a:p>
          <a:p>
            <a:pPr marL="457200" lvl="0" indent="-298450" algn="l" rtl="0">
              <a:spcBef>
                <a:spcPts val="0"/>
              </a:spcBef>
              <a:spcAft>
                <a:spcPts val="0"/>
              </a:spcAft>
              <a:buSzPts val="1100"/>
              <a:buChar char="●"/>
            </a:pPr>
            <a:r>
              <a:rPr lang="en"/>
              <a:t>We’ll use a case study to illustrate how to proactively plan for measuring the impact of training and learning.</a:t>
            </a:r>
            <a:endParaRPr/>
          </a:p>
        </p:txBody>
      </p:sp>
      <p:sp>
        <p:nvSpPr>
          <p:cNvPr id="438" name="Google Shape;438;g325e16863f1_2_36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320768f1234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320768f1234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Note: This video introduces the case study.</a:t>
            </a:r>
            <a:endParaRPr/>
          </a:p>
          <a:p>
            <a:pPr marL="457200" lvl="0" indent="-298450" algn="l" rtl="0">
              <a:spcBef>
                <a:spcPts val="0"/>
              </a:spcBef>
              <a:spcAft>
                <a:spcPts val="0"/>
              </a:spcAft>
              <a:buSzPts val="1100"/>
              <a:buChar char="●"/>
            </a:pPr>
            <a:r>
              <a:rPr lang="en"/>
              <a:t>Here’s what we know from video:</a:t>
            </a:r>
            <a:endParaRPr/>
          </a:p>
          <a:p>
            <a:pPr marL="914400" lvl="1" indent="-298450" algn="l" rtl="0">
              <a:spcBef>
                <a:spcPts val="0"/>
              </a:spcBef>
              <a:spcAft>
                <a:spcPts val="0"/>
              </a:spcAft>
              <a:buSzPts val="1100"/>
              <a:buChar char="○"/>
            </a:pPr>
            <a:r>
              <a:rPr lang="en"/>
              <a:t>Mobile4Earth is launching a new AI-powered phone.</a:t>
            </a:r>
            <a:endParaRPr/>
          </a:p>
          <a:p>
            <a:pPr marL="914400" lvl="1" indent="-298450" algn="l" rtl="0">
              <a:spcBef>
                <a:spcPts val="0"/>
              </a:spcBef>
              <a:spcAft>
                <a:spcPts val="0"/>
              </a:spcAft>
              <a:buSzPts val="1100"/>
              <a:buChar char="○"/>
            </a:pPr>
            <a:r>
              <a:rPr lang="en"/>
              <a:t>The last time a new phone was launched, there was a decrease in metrics that measure customer service metrics.</a:t>
            </a:r>
            <a:endParaRPr/>
          </a:p>
          <a:p>
            <a:pPr marL="914400" lvl="1" indent="-298450" algn="l" rtl="0">
              <a:spcBef>
                <a:spcPts val="0"/>
              </a:spcBef>
              <a:spcAft>
                <a:spcPts val="0"/>
              </a:spcAft>
              <a:buSzPts val="1100"/>
              <a:buChar char="○"/>
            </a:pPr>
            <a:r>
              <a:rPr lang="en"/>
              <a:t>They want to prevent a decrease in customer service metrics with the launch of the new phone.</a:t>
            </a:r>
            <a:endParaRPr/>
          </a:p>
          <a:p>
            <a:pPr marL="914400" lvl="1" indent="-298450" algn="l" rtl="0">
              <a:spcBef>
                <a:spcPts val="0"/>
              </a:spcBef>
              <a:spcAft>
                <a:spcPts val="0"/>
              </a:spcAft>
              <a:buSzPts val="1100"/>
              <a:buChar char="○"/>
            </a:pPr>
            <a:r>
              <a:rPr lang="en"/>
              <a:t>Napal is an L&amp;D consultant.</a:t>
            </a:r>
            <a:endParaRPr/>
          </a:p>
          <a:p>
            <a:pPr marL="914400" lvl="1" indent="-298450" algn="l" rtl="0">
              <a:spcBef>
                <a:spcPts val="0"/>
              </a:spcBef>
              <a:spcAft>
                <a:spcPts val="0"/>
              </a:spcAft>
              <a:buSzPts val="1100"/>
              <a:buChar char="○"/>
            </a:pPr>
            <a:r>
              <a:rPr lang="en"/>
              <a:t>Carlos is a business manager and submitted a training request using L&amp;D’s new performance needs analysis.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325e16863f1_2_3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Let’s take a look at the performance needs analysis Carlos submitted.</a:t>
            </a:r>
            <a:endParaRPr/>
          </a:p>
          <a:p>
            <a:pPr marL="457200" lvl="0" indent="-298450" algn="l" rtl="0">
              <a:spcBef>
                <a:spcPts val="0"/>
              </a:spcBef>
              <a:spcAft>
                <a:spcPts val="0"/>
              </a:spcAft>
              <a:buSzPts val="1100"/>
              <a:buChar char="●"/>
            </a:pPr>
            <a:r>
              <a:rPr lang="en"/>
              <a:t>Note: Webinar attendees will be asked to use their mobile to scan the QR code to see what Carlos submitted. </a:t>
            </a:r>
            <a:endParaRPr/>
          </a:p>
          <a:p>
            <a:pPr marL="457200" lvl="0" indent="-298450" algn="l" rtl="0">
              <a:spcBef>
                <a:spcPts val="0"/>
              </a:spcBef>
              <a:spcAft>
                <a:spcPts val="0"/>
              </a:spcAft>
              <a:buSzPts val="1100"/>
              <a:buChar char="●"/>
            </a:pPr>
            <a:r>
              <a:rPr lang="en"/>
              <a:t>Note: If webinar attendees do not have a mobile device, they can go to the URL to see what Carlos submitted.</a:t>
            </a:r>
            <a:endParaRPr/>
          </a:p>
          <a:p>
            <a:pPr marL="457200" lvl="0" indent="-298450" algn="l" rtl="0">
              <a:spcBef>
                <a:spcPts val="0"/>
              </a:spcBef>
              <a:spcAft>
                <a:spcPts val="0"/>
              </a:spcAft>
              <a:buSzPts val="1100"/>
              <a:buChar char="●"/>
            </a:pPr>
            <a:r>
              <a:rPr lang="en"/>
              <a:t>Did you notice how the questions are focused on performance?</a:t>
            </a:r>
            <a:endParaRPr/>
          </a:p>
          <a:p>
            <a:pPr marL="457200" lvl="0" indent="-298450" algn="l" rtl="0">
              <a:spcBef>
                <a:spcPts val="0"/>
              </a:spcBef>
              <a:spcAft>
                <a:spcPts val="0"/>
              </a:spcAft>
              <a:buSzPts val="1100"/>
              <a:buChar char="●"/>
            </a:pPr>
            <a:r>
              <a:rPr lang="en"/>
              <a:t>The performance needs analysis is incomplete.</a:t>
            </a:r>
            <a:endParaRPr/>
          </a:p>
          <a:p>
            <a:pPr marL="457200" lvl="0" indent="-298450" algn="l" rtl="0">
              <a:spcBef>
                <a:spcPts val="0"/>
              </a:spcBef>
              <a:spcAft>
                <a:spcPts val="0"/>
              </a:spcAft>
              <a:buSzPts val="1100"/>
              <a:buChar char="●"/>
            </a:pPr>
            <a:r>
              <a:rPr lang="en"/>
              <a:t>There are some questions Carlos could answer and some he could not.</a:t>
            </a:r>
            <a:endParaRPr/>
          </a:p>
          <a:p>
            <a:pPr marL="457200" lvl="0" indent="-298450" algn="l" rtl="0">
              <a:spcBef>
                <a:spcPts val="0"/>
              </a:spcBef>
              <a:spcAft>
                <a:spcPts val="0"/>
              </a:spcAft>
              <a:buSzPts val="1100"/>
              <a:buChar char="●"/>
            </a:pPr>
            <a:r>
              <a:rPr lang="en"/>
              <a:t>Nepal scheduled a follow-up discussion with Carlos to get the answers to questions Carlos did not answer.</a:t>
            </a:r>
            <a:endParaRPr/>
          </a:p>
        </p:txBody>
      </p:sp>
      <p:sp>
        <p:nvSpPr>
          <p:cNvPr id="450" name="Google Shape;450;g325e16863f1_2_3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320768f123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 name="Google Shape;459;g320768f123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Note: This video shows the discussion between Napal and Carlos.</a:t>
            </a:r>
            <a:endParaRPr/>
          </a:p>
          <a:p>
            <a:pPr marL="457200" lvl="0" indent="-298450" algn="l" rtl="0">
              <a:spcBef>
                <a:spcPts val="0"/>
              </a:spcBef>
              <a:spcAft>
                <a:spcPts val="0"/>
              </a:spcAft>
              <a:buSzPts val="1100"/>
              <a:buChar char="●"/>
            </a:pPr>
            <a:r>
              <a:rPr lang="en"/>
              <a:t>Observations from the discussion:</a:t>
            </a:r>
            <a:endParaRPr/>
          </a:p>
          <a:p>
            <a:pPr marL="914400" lvl="1" indent="-298450" algn="l" rtl="0">
              <a:spcBef>
                <a:spcPts val="0"/>
              </a:spcBef>
              <a:spcAft>
                <a:spcPts val="0"/>
              </a:spcAft>
              <a:buSzPts val="1100"/>
              <a:buChar char="○"/>
            </a:pPr>
            <a:r>
              <a:rPr lang="en"/>
              <a:t>Carlos was focused on training. Nepal was focused on performance.</a:t>
            </a:r>
            <a:endParaRPr/>
          </a:p>
          <a:p>
            <a:pPr marL="914400" lvl="1" indent="-298450" algn="l" rtl="0">
              <a:spcBef>
                <a:spcPts val="0"/>
              </a:spcBef>
              <a:spcAft>
                <a:spcPts val="0"/>
              </a:spcAft>
              <a:buSzPts val="1100"/>
              <a:buChar char="○"/>
            </a:pPr>
            <a:r>
              <a:rPr lang="en"/>
              <a:t>The move from a training-focused discussion to a performance-focused discussion is a shift for training requesters and L&amp;D.</a:t>
            </a:r>
            <a:endParaRPr/>
          </a:p>
          <a:p>
            <a:pPr marL="914400" lvl="1" indent="-298450" algn="l" rtl="0">
              <a:spcBef>
                <a:spcPts val="0"/>
              </a:spcBef>
              <a:spcAft>
                <a:spcPts val="0"/>
              </a:spcAft>
              <a:buSzPts val="1100"/>
              <a:buChar char="○"/>
            </a:pPr>
            <a:r>
              <a:rPr lang="en"/>
              <a:t>Nepal’s goal is getting as many answers as he can from Carlos.</a:t>
            </a:r>
            <a:endParaRPr/>
          </a:p>
          <a:p>
            <a:pPr marL="914400" lvl="1" indent="-298450" algn="l" rtl="0">
              <a:spcBef>
                <a:spcPts val="0"/>
              </a:spcBef>
              <a:spcAft>
                <a:spcPts val="0"/>
              </a:spcAft>
              <a:buSzPts val="1100"/>
              <a:buChar char="○"/>
            </a:pPr>
            <a:r>
              <a:rPr lang="en"/>
              <a:t>It’s more than likely that you will have to speak with more than one business partner or stakeholder to get all the answers.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325e16863f1_2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Char char="●"/>
            </a:pPr>
            <a:r>
              <a:rPr lang="en" dirty="0">
                <a:solidFill>
                  <a:schemeClr val="dk1"/>
                </a:solidFill>
              </a:rPr>
              <a:t>Carlos committed to getting answers to questions he could not answer.</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He sent an email to Theodore, and HR business partner, to answer questions about performance expectations.</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Note: Webinar attendees will be asked to use their mobile to scan the QR code to see what Carlos submitted. </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Note: If webinar attendees do not have a mobile device, they can go to the URL to see what Carlos submitted.</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Did you see where Theodore identified specific performance expectations?</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Performance is the foundation for planning for impact in the beginning so it’s easier to measure in the end.</a:t>
            </a:r>
            <a:endParaRPr dirty="0">
              <a:solidFill>
                <a:schemeClr val="dk1"/>
              </a:solidFill>
            </a:endParaRPr>
          </a:p>
        </p:txBody>
      </p:sp>
      <p:sp>
        <p:nvSpPr>
          <p:cNvPr id="464" name="Google Shape;464;g325e16863f1_2_37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325e16863f1_2_3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The most credible, reliable, relevant signal for impact is metrics the business uses to measure its performance.</a:t>
            </a:r>
            <a:endParaRPr/>
          </a:p>
          <a:p>
            <a:pPr marL="457200" lvl="0" indent="-298450" algn="l" rtl="0">
              <a:spcBef>
                <a:spcPts val="0"/>
              </a:spcBef>
              <a:spcAft>
                <a:spcPts val="0"/>
              </a:spcAft>
              <a:buSzPts val="1100"/>
              <a:buChar char="●"/>
            </a:pPr>
            <a:r>
              <a:rPr lang="en"/>
              <a:t>These are examples of the kinds of metrics that businesses use to measure business performance.</a:t>
            </a:r>
            <a:endParaRPr/>
          </a:p>
          <a:p>
            <a:pPr marL="457200" lvl="0" indent="-298450" algn="l" rtl="0">
              <a:spcBef>
                <a:spcPts val="0"/>
              </a:spcBef>
              <a:spcAft>
                <a:spcPts val="0"/>
              </a:spcAft>
              <a:buSzPts val="1100"/>
              <a:buChar char="●"/>
            </a:pPr>
            <a:r>
              <a:rPr lang="en"/>
              <a:t>Did you notice how this does not include LMS data?</a:t>
            </a:r>
            <a:endParaRPr/>
          </a:p>
          <a:p>
            <a:pPr marL="457200" lvl="0" indent="-298450" algn="l" rtl="0">
              <a:spcBef>
                <a:spcPts val="0"/>
              </a:spcBef>
              <a:spcAft>
                <a:spcPts val="0"/>
              </a:spcAft>
              <a:buSzPts val="1100"/>
              <a:buChar char="●"/>
            </a:pPr>
            <a:r>
              <a:rPr lang="en"/>
              <a:t>Did you notice how this does not include survey results?</a:t>
            </a:r>
            <a:endParaRPr/>
          </a:p>
          <a:p>
            <a:pPr marL="457200" lvl="0" indent="-298450" algn="l" rtl="0">
              <a:spcBef>
                <a:spcPts val="0"/>
              </a:spcBef>
              <a:spcAft>
                <a:spcPts val="0"/>
              </a:spcAft>
              <a:buSzPts val="1100"/>
              <a:buChar char="●"/>
            </a:pPr>
            <a:r>
              <a:rPr lang="en"/>
              <a:t>LMS data and learning survey results are helpful in the right context but they do not give insight into impact on business performance.</a:t>
            </a:r>
            <a:endParaRPr/>
          </a:p>
          <a:p>
            <a:pPr marL="457200" lvl="0" indent="-298450" algn="l" rtl="0">
              <a:spcBef>
                <a:spcPts val="0"/>
              </a:spcBef>
              <a:spcAft>
                <a:spcPts val="0"/>
              </a:spcAft>
              <a:buSzPts val="1100"/>
              <a:buChar char="●"/>
            </a:pPr>
            <a:r>
              <a:rPr lang="en"/>
              <a:t>Let’s take a look at a discussion between Napal, Theodore, the HR business partner, and Emily who is on the business analytics team.</a:t>
            </a:r>
            <a:endParaRPr/>
          </a:p>
        </p:txBody>
      </p:sp>
      <p:sp>
        <p:nvSpPr>
          <p:cNvPr id="473" name="Google Shape;473;g325e16863f1_2_38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325e16863f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325e16863f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SLIDES_API97135972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3" name="Google Shape;543;SLIDES_API97135972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 This is Slido interaction slide, please don't delete it.</a:t>
            </a:r>
            <a:br>
              <a:rPr lang="en" dirty="0"/>
            </a:br>
            <a:r>
              <a:rPr lang="en" dirty="0"/>
              <a:t>✅ Click on 'Present with WooClap' and the poll will launch automatically when you get to this slide.</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320768f1234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2" name="Google Shape;552;g320768f1234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25edbcb528_8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I am Kevin M. Yates, the L&amp;D Detective.</a:t>
            </a:r>
            <a:endParaRPr/>
          </a:p>
          <a:p>
            <a:pPr marL="457200" lvl="0" indent="-298450" algn="l" rtl="0">
              <a:spcBef>
                <a:spcPts val="0"/>
              </a:spcBef>
              <a:spcAft>
                <a:spcPts val="0"/>
              </a:spcAft>
              <a:buSzPts val="1100"/>
              <a:buChar char="●"/>
            </a:pPr>
            <a:r>
              <a:rPr lang="en"/>
              <a:t>I am called the L&amp;D Detective because I investigate the impact of training and learning.</a:t>
            </a:r>
            <a:endParaRPr/>
          </a:p>
          <a:p>
            <a:pPr marL="457200" lvl="0" indent="-298450" algn="l" rtl="0">
              <a:spcBef>
                <a:spcPts val="0"/>
              </a:spcBef>
              <a:spcAft>
                <a:spcPts val="0"/>
              </a:spcAft>
              <a:buSzPts val="1100"/>
              <a:buChar char="●"/>
            </a:pPr>
            <a:r>
              <a:rPr lang="en"/>
              <a:t>These are companies for which I have worked and the roles in which I have served.</a:t>
            </a:r>
            <a:endParaRPr/>
          </a:p>
          <a:p>
            <a:pPr marL="457200" lvl="0" indent="-298450" algn="l" rtl="0">
              <a:spcBef>
                <a:spcPts val="0"/>
              </a:spcBef>
              <a:spcAft>
                <a:spcPts val="0"/>
              </a:spcAft>
              <a:buSzPts val="1100"/>
              <a:buChar char="●"/>
            </a:pPr>
            <a:r>
              <a:rPr lang="en"/>
              <a:t>My work experience informs the work I do as the L&amp;D Detective.</a:t>
            </a:r>
            <a:endParaRPr/>
          </a:p>
        </p:txBody>
      </p:sp>
      <p:sp>
        <p:nvSpPr>
          <p:cNvPr id="132" name="Google Shape;132;g325edbcb528_8_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325e16863f1_2_4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7" name="Google Shape;557;g325e16863f1_2_44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325e16863f1_2_4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6" name="Google Shape;566;g325e16863f1_2_45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325e16863f1_2_4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5" name="Google Shape;575;g325e16863f1_2_46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325e16863f1_2_4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5" name="Google Shape;595;g325e16863f1_2_47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325e16863f1_2_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2" name="Google Shape;602;g325e16863f1_2_48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325e16863f1_2_4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9" name="Google Shape;609;g325e16863f1_2_49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25e16863f1_2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Different people define impact in different ways.</a:t>
            </a:r>
            <a:endParaRPr/>
          </a:p>
          <a:p>
            <a:pPr marL="457200" lvl="0" indent="-298450" algn="l" rtl="0">
              <a:spcBef>
                <a:spcPts val="0"/>
              </a:spcBef>
              <a:spcAft>
                <a:spcPts val="0"/>
              </a:spcAft>
              <a:buSzPts val="1100"/>
              <a:buChar char="●"/>
            </a:pPr>
            <a:r>
              <a:rPr lang="en"/>
              <a:t>How do you define impact for training and learning?</a:t>
            </a:r>
            <a:endParaRPr/>
          </a:p>
          <a:p>
            <a:pPr marL="457200" lvl="0" indent="-298450" algn="l" rtl="0">
              <a:spcBef>
                <a:spcPts val="0"/>
              </a:spcBef>
              <a:spcAft>
                <a:spcPts val="0"/>
              </a:spcAft>
              <a:buSzPts val="1100"/>
              <a:buChar char="●"/>
            </a:pPr>
            <a:r>
              <a:rPr lang="en"/>
              <a:t>Note: Audience uses chat to indicate their answer.</a:t>
            </a:r>
            <a:endParaRPr/>
          </a:p>
          <a:p>
            <a:pPr marL="457200" lvl="0" indent="-298450" algn="l" rtl="0">
              <a:spcBef>
                <a:spcPts val="0"/>
              </a:spcBef>
              <a:spcAft>
                <a:spcPts val="0"/>
              </a:spcAft>
              <a:buSzPts val="1100"/>
              <a:buChar char="●"/>
            </a:pPr>
            <a:r>
              <a:rPr lang="en"/>
              <a:t>Note: Webinar host reads five definitions.</a:t>
            </a:r>
            <a:endParaRPr/>
          </a:p>
        </p:txBody>
      </p:sp>
      <p:sp>
        <p:nvSpPr>
          <p:cNvPr id="194" name="Google Shape;194;g325e16863f1_2_13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325e16863f1_2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I define impact as training and learning’s contribution to workplace performance.</a:t>
            </a:r>
            <a:endParaRPr/>
          </a:p>
          <a:p>
            <a:pPr marL="457200" lvl="0" indent="-298450" algn="l" rtl="0">
              <a:spcBef>
                <a:spcPts val="0"/>
              </a:spcBef>
              <a:spcAft>
                <a:spcPts val="0"/>
              </a:spcAft>
              <a:buSzPts val="1100"/>
              <a:buChar char="●"/>
            </a:pPr>
            <a:r>
              <a:rPr lang="en"/>
              <a:t>I use the word “contribution” intentionally because it takes more than training and learning to achieve a business goal.</a:t>
            </a:r>
            <a:endParaRPr/>
          </a:p>
          <a:p>
            <a:pPr marL="457200" lvl="0" indent="-298450" algn="l" rtl="0">
              <a:spcBef>
                <a:spcPts val="0"/>
              </a:spcBef>
              <a:spcAft>
                <a:spcPts val="0"/>
              </a:spcAft>
              <a:buSzPts val="1100"/>
              <a:buChar char="●"/>
            </a:pPr>
            <a:r>
              <a:rPr lang="en"/>
              <a:t>It takes a village to achieve business goals..</a:t>
            </a:r>
            <a:endParaRPr/>
          </a:p>
        </p:txBody>
      </p:sp>
      <p:sp>
        <p:nvSpPr>
          <p:cNvPr id="201" name="Google Shape;201;g325e16863f1_2_14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325e16863f1_2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Workplace performance is a combination of human performance and business performance</a:t>
            </a:r>
            <a:endParaRPr/>
          </a:p>
          <a:p>
            <a:pPr marL="457200" lvl="0" indent="-298450" algn="l" rtl="0">
              <a:spcBef>
                <a:spcPts val="0"/>
              </a:spcBef>
              <a:spcAft>
                <a:spcPts val="0"/>
              </a:spcAft>
              <a:buSzPts val="1100"/>
              <a:buChar char="●"/>
            </a:pPr>
            <a:r>
              <a:rPr lang="en"/>
              <a:t>When I investigate impact, I am investigating training and learning’s contribution to workplace performance.</a:t>
            </a:r>
            <a:endParaRPr/>
          </a:p>
          <a:p>
            <a:pPr marL="457200" lvl="0" indent="-298450" algn="l" rtl="0">
              <a:spcBef>
                <a:spcPts val="0"/>
              </a:spcBef>
              <a:spcAft>
                <a:spcPts val="0"/>
              </a:spcAft>
              <a:buSzPts val="1100"/>
              <a:buChar char="●"/>
            </a:pPr>
            <a:r>
              <a:rPr lang="en"/>
              <a:t>I take into consideration what has potential and power to contribute to workplace performance including but not limited to training and learning as an experience and L&amp;D as a function..</a:t>
            </a:r>
            <a:endParaRPr/>
          </a:p>
        </p:txBody>
      </p:sp>
      <p:sp>
        <p:nvSpPr>
          <p:cNvPr id="208" name="Google Shape;208;g325e16863f1_2_15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325e16863f1_2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These are some, not all, of the influences that have potential and power to contribute to human performance.</a:t>
            </a:r>
            <a:endParaRPr/>
          </a:p>
          <a:p>
            <a:pPr marL="457200" lvl="0" indent="-298450" algn="l" rtl="0">
              <a:spcBef>
                <a:spcPts val="0"/>
              </a:spcBef>
              <a:spcAft>
                <a:spcPts val="0"/>
              </a:spcAft>
              <a:buSzPts val="1100"/>
              <a:buChar char="●"/>
            </a:pPr>
            <a:r>
              <a:rPr lang="en"/>
              <a:t>This is not an all-inclusive list and you may be able to think of other contributors to human performance.</a:t>
            </a:r>
            <a:endParaRPr/>
          </a:p>
          <a:p>
            <a:pPr marL="457200" lvl="0" indent="-298450" algn="l" rtl="0">
              <a:spcBef>
                <a:spcPts val="0"/>
              </a:spcBef>
              <a:spcAft>
                <a:spcPts val="0"/>
              </a:spcAft>
              <a:buSzPts val="1100"/>
              <a:buChar char="●"/>
            </a:pPr>
            <a:r>
              <a:rPr lang="en"/>
              <a:t>These contributors influence human performance.</a:t>
            </a:r>
            <a:endParaRPr/>
          </a:p>
          <a:p>
            <a:pPr marL="457200" lvl="0" indent="-298450" algn="l" rtl="0">
              <a:spcBef>
                <a:spcPts val="0"/>
              </a:spcBef>
              <a:spcAft>
                <a:spcPts val="0"/>
              </a:spcAft>
              <a:buSzPts val="1100"/>
              <a:buChar char="●"/>
            </a:pPr>
            <a:r>
              <a:rPr lang="en"/>
              <a:t>When I measure impact, I am taking into consideration human performance contributors.</a:t>
            </a:r>
            <a:endParaRPr/>
          </a:p>
        </p:txBody>
      </p:sp>
      <p:sp>
        <p:nvSpPr>
          <p:cNvPr id="225" name="Google Shape;225;g325e16863f1_2_16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325e16863f1_2_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These are examples of the teams that have power and potential to influence business performance.</a:t>
            </a:r>
            <a:endParaRPr/>
          </a:p>
          <a:p>
            <a:pPr marL="457200" lvl="0" indent="-298450" algn="l" rtl="0">
              <a:spcBef>
                <a:spcPts val="0"/>
              </a:spcBef>
              <a:spcAft>
                <a:spcPts val="0"/>
              </a:spcAft>
              <a:buSzPts val="1100"/>
              <a:buChar char="●"/>
            </a:pPr>
            <a:r>
              <a:rPr lang="en"/>
              <a:t>This is not an all inclusive list.</a:t>
            </a:r>
            <a:endParaRPr/>
          </a:p>
          <a:p>
            <a:pPr marL="457200" lvl="0" indent="-298450" algn="l" rtl="0">
              <a:spcBef>
                <a:spcPts val="0"/>
              </a:spcBef>
              <a:spcAft>
                <a:spcPts val="0"/>
              </a:spcAft>
              <a:buSzPts val="1100"/>
              <a:buChar char="●"/>
            </a:pPr>
            <a:r>
              <a:rPr lang="en"/>
              <a:t>You may be able to think of teams in your business that contribute to business performance.</a:t>
            </a:r>
            <a:endParaRPr/>
          </a:p>
          <a:p>
            <a:pPr marL="457200" lvl="0" indent="-298450" algn="l" rtl="0">
              <a:spcBef>
                <a:spcPts val="0"/>
              </a:spcBef>
              <a:spcAft>
                <a:spcPts val="0"/>
              </a:spcAft>
              <a:buSzPts val="1100"/>
              <a:buChar char="●"/>
            </a:pPr>
            <a:r>
              <a:rPr lang="en"/>
              <a:t>When I am investigating impact, I take into consideration contributors for human and business performance.</a:t>
            </a:r>
            <a:endParaRPr/>
          </a:p>
        </p:txBody>
      </p:sp>
      <p:sp>
        <p:nvSpPr>
          <p:cNvPr id="295" name="Google Shape;295;g325e16863f1_2_23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325e16863f1_2_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The performance ecosystem is a combination of human performance contributors and business performance contributors.</a:t>
            </a:r>
            <a:endParaRPr/>
          </a:p>
          <a:p>
            <a:pPr marL="457200" lvl="0" indent="-298450" algn="l" rtl="0">
              <a:spcBef>
                <a:spcPts val="0"/>
              </a:spcBef>
              <a:spcAft>
                <a:spcPts val="0"/>
              </a:spcAft>
              <a:buSzPts val="1100"/>
              <a:buChar char="●"/>
            </a:pPr>
            <a:r>
              <a:rPr lang="en"/>
              <a:t>Training and learning as an experience, and L&amp;D as a function are part of the ecosystem and not the only influence on workplace performance.</a:t>
            </a:r>
            <a:endParaRPr/>
          </a:p>
          <a:p>
            <a:pPr marL="457200" lvl="0" indent="-298450" algn="l" rtl="0">
              <a:spcBef>
                <a:spcPts val="0"/>
              </a:spcBef>
              <a:spcAft>
                <a:spcPts val="0"/>
              </a:spcAft>
              <a:buSzPts val="1100"/>
              <a:buChar char="●"/>
            </a:pPr>
            <a:r>
              <a:rPr lang="en"/>
              <a:t>The goal for measuring impact is investigating how elements in the performance ecosystem contribute to human performance and business performance.</a:t>
            </a:r>
            <a:endParaRPr/>
          </a:p>
        </p:txBody>
      </p:sp>
      <p:sp>
        <p:nvSpPr>
          <p:cNvPr id="365" name="Google Shape;365;g325e16863f1_2_30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3234b71d531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7" name="Google Shape;407;g3234b71d531_0_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6"/>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6"/>
        <p:cNvGrpSpPr/>
        <p:nvPr/>
      </p:nvGrpSpPr>
      <p:grpSpPr>
        <a:xfrm>
          <a:off x="0" y="0"/>
          <a:ext cx="0" cy="0"/>
          <a:chOff x="0" y="0"/>
          <a:chExt cx="0" cy="0"/>
        </a:xfrm>
      </p:grpSpPr>
      <p:sp>
        <p:nvSpPr>
          <p:cNvPr id="107" name="Google Shape;107;p2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8" name="Google Shape;108;p23"/>
          <p:cNvSpPr txBox="1">
            <a:spLocks noGrp="1"/>
          </p:cNvSpPr>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9" name="Google Shape;109;p2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0" name="Google Shape;110;p2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1" name="Google Shape;111;p2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2"/>
        <p:cNvGrpSpPr/>
        <p:nvPr/>
      </p:nvGrpSpPr>
      <p:grpSpPr>
        <a:xfrm>
          <a:off x="0" y="0"/>
          <a:ext cx="0" cy="0"/>
          <a:chOff x="0" y="0"/>
          <a:chExt cx="0" cy="0"/>
        </a:xfrm>
      </p:grpSpPr>
      <p:sp>
        <p:nvSpPr>
          <p:cNvPr id="113" name="Google Shape;113;p24"/>
          <p:cNvSpPr txBox="1">
            <a:spLocks noGrp="1"/>
          </p:cNvSpPr>
          <p:nvPr>
            <p:ph type="title"/>
          </p:nvPr>
        </p:nvSpPr>
        <p:spPr>
          <a:xfrm rot="5400000">
            <a:off x="5350073" y="1467445"/>
            <a:ext cx="4358879" cy="19716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4" name="Google Shape;114;p24"/>
          <p:cNvSpPr txBox="1">
            <a:spLocks noGrp="1"/>
          </p:cNvSpPr>
          <p:nvPr>
            <p:ph type="body" idx="1"/>
          </p:nvPr>
        </p:nvSpPr>
        <p:spPr>
          <a:xfrm rot="5400000">
            <a:off x="1349573" y="-447080"/>
            <a:ext cx="4358879" cy="580072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5" name="Google Shape;115;p2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6" name="Google Shape;116;p2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7" name="Google Shape;117;p2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7"/>
        <p:cNvGrpSpPr/>
        <p:nvPr/>
      </p:nvGrpSpPr>
      <p:grpSpPr>
        <a:xfrm>
          <a:off x="0" y="0"/>
          <a:ext cx="0" cy="0"/>
          <a:chOff x="0" y="0"/>
          <a:chExt cx="0" cy="0"/>
        </a:xfrm>
      </p:grpSpPr>
      <p:sp>
        <p:nvSpPr>
          <p:cNvPr id="58" name="Google Shape;58;p15"/>
          <p:cNvSpPr/>
          <p:nvPr/>
        </p:nvSpPr>
        <p:spPr>
          <a:xfrm>
            <a:off x="0" y="0"/>
            <a:ext cx="9144000" cy="424862"/>
          </a:xfrm>
          <a:prstGeom prst="rect">
            <a:avLst/>
          </a:prstGeom>
          <a:gradFill>
            <a:gsLst>
              <a:gs pos="0">
                <a:srgbClr val="213F76"/>
              </a:gs>
              <a:gs pos="50000">
                <a:srgbClr val="2F5CAB"/>
              </a:gs>
              <a:gs pos="100000">
                <a:srgbClr val="3A6FCD"/>
              </a:gs>
            </a:gsLst>
            <a:lin ang="54000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2700">
              <a:solidFill>
                <a:schemeClr val="lt1"/>
              </a:solidFill>
              <a:latin typeface="Calibri"/>
              <a:ea typeface="Calibri"/>
              <a:cs typeface="Calibri"/>
              <a:sym typeface="Calibri"/>
            </a:endParaRPr>
          </a:p>
        </p:txBody>
      </p:sp>
      <p:sp>
        <p:nvSpPr>
          <p:cNvPr id="59" name="Google Shape;59;p15"/>
          <p:cNvSpPr/>
          <p:nvPr/>
        </p:nvSpPr>
        <p:spPr>
          <a:xfrm>
            <a:off x="0" y="4718639"/>
            <a:ext cx="9144000" cy="424861"/>
          </a:xfrm>
          <a:prstGeom prst="rect">
            <a:avLst/>
          </a:prstGeom>
          <a:gradFill>
            <a:gsLst>
              <a:gs pos="0">
                <a:srgbClr val="213F76"/>
              </a:gs>
              <a:gs pos="50000">
                <a:srgbClr val="2F5CAB"/>
              </a:gs>
              <a:gs pos="100000">
                <a:srgbClr val="3A6FCD"/>
              </a:gs>
            </a:gsLst>
            <a:lin ang="162000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 sz="1500">
                <a:solidFill>
                  <a:schemeClr val="lt1"/>
                </a:solidFill>
                <a:latin typeface="Calibri"/>
                <a:ea typeface="Calibri"/>
                <a:cs typeface="Calibri"/>
                <a:sym typeface="Calibri"/>
              </a:rPr>
              <a:t>kevinmyates.com</a:t>
            </a:r>
            <a:endParaRPr sz="1100"/>
          </a:p>
        </p:txBody>
      </p:sp>
      <p:pic>
        <p:nvPicPr>
          <p:cNvPr id="60" name="Google Shape;60;p15" descr="A black background with white text&#10;&#10;Description automatically generated"/>
          <p:cNvPicPr preferRelativeResize="0"/>
          <p:nvPr/>
        </p:nvPicPr>
        <p:blipFill rotWithShape="1">
          <a:blip r:embed="rId2">
            <a:alphaModFix/>
          </a:blip>
          <a:srcRect/>
          <a:stretch/>
        </p:blipFill>
        <p:spPr>
          <a:xfrm>
            <a:off x="7554191" y="4770595"/>
            <a:ext cx="1413162" cy="32418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1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3" name="Google Shape;63;p1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4" name="Google Shape;64;p1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7" name="Google Shape;67;p17"/>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68" name="Google Shape;68;p1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9" name="Google Shape;69;p1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0" name="Google Shape;70;p17"/>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1"/>
        <p:cNvGrpSpPr/>
        <p:nvPr/>
      </p:nvGrpSpPr>
      <p:grpSpPr>
        <a:xfrm>
          <a:off x="0" y="0"/>
          <a:ext cx="0" cy="0"/>
          <a:chOff x="0" y="0"/>
          <a:chExt cx="0" cy="0"/>
        </a:xfrm>
      </p:grpSpPr>
      <p:sp>
        <p:nvSpPr>
          <p:cNvPr id="72" name="Google Shape;72;p18"/>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3" name="Google Shape;73;p18"/>
          <p:cNvSpPr txBox="1">
            <a:spLocks noGrp="1"/>
          </p:cNvSpPr>
          <p:nvPr>
            <p:ph type="body" idx="1"/>
          </p:nvPr>
        </p:nvSpPr>
        <p:spPr>
          <a:xfrm>
            <a:off x="6286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4" name="Google Shape;74;p18"/>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5" name="Google Shape;75;p18"/>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6" name="Google Shape;76;p1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7" name="Google Shape;77;p1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8"/>
        <p:cNvGrpSpPr/>
        <p:nvPr/>
      </p:nvGrpSpPr>
      <p:grpSpPr>
        <a:xfrm>
          <a:off x="0" y="0"/>
          <a:ext cx="0" cy="0"/>
          <a:chOff x="0" y="0"/>
          <a:chExt cx="0" cy="0"/>
        </a:xfrm>
      </p:grpSpPr>
      <p:sp>
        <p:nvSpPr>
          <p:cNvPr id="79" name="Google Shape;79;p19"/>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0" name="Google Shape;80;p19"/>
          <p:cNvSpPr txBox="1">
            <a:spLocks noGrp="1"/>
          </p:cNvSpPr>
          <p:nvPr>
            <p:ph type="body" idx="1"/>
          </p:nvPr>
        </p:nvSpPr>
        <p:spPr>
          <a:xfrm>
            <a:off x="629841"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81" name="Google Shape;81;p19"/>
          <p:cNvSpPr txBox="1">
            <a:spLocks noGrp="1"/>
          </p:cNvSpPr>
          <p:nvPr>
            <p:ph type="body" idx="2"/>
          </p:nvPr>
        </p:nvSpPr>
        <p:spPr>
          <a:xfrm>
            <a:off x="629841" y="1878806"/>
            <a:ext cx="3868340"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2" name="Google Shape;82;p19"/>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83" name="Google Shape;83;p19"/>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4" name="Google Shape;84;p19"/>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5" name="Google Shape;85;p19"/>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6" name="Google Shape;86;p1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7"/>
        <p:cNvGrpSpPr/>
        <p:nvPr/>
      </p:nvGrpSpPr>
      <p:grpSpPr>
        <a:xfrm>
          <a:off x="0" y="0"/>
          <a:ext cx="0" cy="0"/>
          <a:chOff x="0" y="0"/>
          <a:chExt cx="0" cy="0"/>
        </a:xfrm>
      </p:grpSpPr>
      <p:sp>
        <p:nvSpPr>
          <p:cNvPr id="88" name="Google Shape;88;p20"/>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9" name="Google Shape;89;p20"/>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0" name="Google Shape;90;p20"/>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1" name="Google Shape;91;p20"/>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2"/>
        <p:cNvGrpSpPr/>
        <p:nvPr/>
      </p:nvGrpSpPr>
      <p:grpSpPr>
        <a:xfrm>
          <a:off x="0" y="0"/>
          <a:ext cx="0" cy="0"/>
          <a:chOff x="0" y="0"/>
          <a:chExt cx="0" cy="0"/>
        </a:xfrm>
      </p:grpSpPr>
      <p:sp>
        <p:nvSpPr>
          <p:cNvPr id="93" name="Google Shape;93;p21"/>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4" name="Google Shape;94;p21"/>
          <p:cNvSpPr txBox="1">
            <a:spLocks noGrp="1"/>
          </p:cNvSpPr>
          <p:nvPr>
            <p:ph type="body" idx="1"/>
          </p:nvPr>
        </p:nvSpPr>
        <p:spPr>
          <a:xfrm>
            <a:off x="3887391" y="740569"/>
            <a:ext cx="4629150" cy="3655219"/>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95" name="Google Shape;95;p21"/>
          <p:cNvSpPr txBox="1">
            <a:spLocks noGrp="1"/>
          </p:cNvSpPr>
          <p:nvPr>
            <p:ph type="body" idx="2"/>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96" name="Google Shape;96;p2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7" name="Google Shape;97;p2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8" name="Google Shape;98;p21"/>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9"/>
        <p:cNvGrpSpPr/>
        <p:nvPr/>
      </p:nvGrpSpPr>
      <p:grpSpPr>
        <a:xfrm>
          <a:off x="0" y="0"/>
          <a:ext cx="0" cy="0"/>
          <a:chOff x="0" y="0"/>
          <a:chExt cx="0" cy="0"/>
        </a:xfrm>
      </p:grpSpPr>
      <p:sp>
        <p:nvSpPr>
          <p:cNvPr id="100" name="Google Shape;100;p22"/>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1" name="Google Shape;101;p22"/>
          <p:cNvSpPr>
            <a:spLocks noGrp="1"/>
          </p:cNvSpPr>
          <p:nvPr>
            <p:ph type="pic" idx="2"/>
          </p:nvPr>
        </p:nvSpPr>
        <p:spPr>
          <a:xfrm>
            <a:off x="3887391" y="740569"/>
            <a:ext cx="4629150" cy="3655219"/>
          </a:xfrm>
          <a:prstGeom prst="rect">
            <a:avLst/>
          </a:prstGeom>
          <a:noFill/>
          <a:ln>
            <a:noFill/>
          </a:ln>
        </p:spPr>
      </p:sp>
      <p:sp>
        <p:nvSpPr>
          <p:cNvPr id="102" name="Google Shape;102;p22"/>
          <p:cNvSpPr txBox="1">
            <a:spLocks noGrp="1"/>
          </p:cNvSpPr>
          <p:nvPr>
            <p:ph type="body" idx="1"/>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03" name="Google Shape;103;p2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4" name="Google Shape;104;p2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5" name="Google Shape;105;p2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pwi-VejhXpk"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72.jpg"/></Relationships>
</file>

<file path=ppt/slides/_rels/slide1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Ov9XrStCBgg"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75.jpg"/></Relationships>
</file>

<file path=ppt/slides/_rels/slide1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21"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notesSlide" Target="../notesSlides/notesSlide2.xml"/><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83.png"/><Relationship Id="rId13" Type="http://schemas.openxmlformats.org/officeDocument/2006/relationships/image" Target="../media/image88.png"/><Relationship Id="rId3" Type="http://schemas.openxmlformats.org/officeDocument/2006/relationships/image" Target="../media/image78.png"/><Relationship Id="rId7" Type="http://schemas.openxmlformats.org/officeDocument/2006/relationships/image" Target="../media/image82.png"/><Relationship Id="rId12" Type="http://schemas.openxmlformats.org/officeDocument/2006/relationships/image" Target="../media/image8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81.png"/><Relationship Id="rId11" Type="http://schemas.openxmlformats.org/officeDocument/2006/relationships/image" Target="../media/image86.png"/><Relationship Id="rId5" Type="http://schemas.openxmlformats.org/officeDocument/2006/relationships/image" Target="../media/image80.png"/><Relationship Id="rId10" Type="http://schemas.openxmlformats.org/officeDocument/2006/relationships/image" Target="../media/image85.png"/><Relationship Id="rId4" Type="http://schemas.openxmlformats.org/officeDocument/2006/relationships/image" Target="../media/image79.png"/><Relationship Id="rId9" Type="http://schemas.openxmlformats.org/officeDocument/2006/relationships/image" Target="../media/image84.png"/><Relationship Id="rId14" Type="http://schemas.openxmlformats.org/officeDocument/2006/relationships/image" Target="../media/image89.png"/></Relationships>
</file>

<file path=ppt/slides/_rels/slide24.xml.rels><?xml version="1.0" encoding="UTF-8" standalone="yes"?>
<Relationships xmlns="http://schemas.openxmlformats.org/package/2006/relationships"><Relationship Id="rId3" Type="http://schemas.openxmlformats.org/officeDocument/2006/relationships/hyperlink" Target="http://www.youtube.com/watch?v=B9WjBzaO4JM"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90.jpg"/></Relationships>
</file>

<file path=ppt/slides/_rels/slide25.xml.rels><?xml version="1.0" encoding="UTF-8" standalone="yes"?>
<Relationships xmlns="http://schemas.openxmlformats.org/package/2006/relationships"><Relationship Id="rId3" Type="http://schemas.openxmlformats.org/officeDocument/2006/relationships/hyperlink" Target="https://www.sli.do/features-google-slides?interaction-type=TXVsdGlwbGVDaG9pY2U%3D"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91.png"/></Relationships>
</file>

<file path=ppt/slides/_rels/slide26.xml.rels><?xml version="1.0" encoding="UTF-8" standalone="yes"?>
<Relationships xmlns="http://schemas.openxmlformats.org/package/2006/relationships"><Relationship Id="rId3" Type="http://schemas.openxmlformats.org/officeDocument/2006/relationships/hyperlink" Target="http://www.youtube.com/watch?v=sDgESUTnu6s"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92.jpg"/></Relationships>
</file>

<file path=ppt/slides/_rels/slide2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9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9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95.png"/></Relationships>
</file>

<file path=ppt/slides/_rels/slide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50.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98.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5.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4.png"/><Relationship Id="rId17" Type="http://schemas.openxmlformats.org/officeDocument/2006/relationships/image" Target="../media/image39.png"/><Relationship Id="rId2" Type="http://schemas.openxmlformats.org/officeDocument/2006/relationships/notesSlide" Target="../notesSlides/notesSlide6.xml"/><Relationship Id="rId16"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3.png"/><Relationship Id="rId5" Type="http://schemas.openxmlformats.org/officeDocument/2006/relationships/image" Target="../media/image28.png"/><Relationship Id="rId15" Type="http://schemas.openxmlformats.org/officeDocument/2006/relationships/image" Target="../media/image37.png"/><Relationship Id="rId10" Type="http://schemas.openxmlformats.org/officeDocument/2006/relationships/image" Target="../media/image32.png"/><Relationship Id="rId4" Type="http://schemas.openxmlformats.org/officeDocument/2006/relationships/image" Target="../media/image27.png"/><Relationship Id="rId9" Type="http://schemas.openxmlformats.org/officeDocument/2006/relationships/image" Target="../media/image31.png"/><Relationship Id="rId14" Type="http://schemas.openxmlformats.org/officeDocument/2006/relationships/image" Target="../media/image36.png"/></Relationships>
</file>

<file path=ppt/slides/_rels/slide7.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44.png"/><Relationship Id="rId17" Type="http://schemas.openxmlformats.org/officeDocument/2006/relationships/image" Target="../media/image48.png"/><Relationship Id="rId2" Type="http://schemas.openxmlformats.org/officeDocument/2006/relationships/notesSlide" Target="../notesSlides/notesSlide7.xml"/><Relationship Id="rId16"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43.png"/><Relationship Id="rId5" Type="http://schemas.openxmlformats.org/officeDocument/2006/relationships/image" Target="../media/image28.png"/><Relationship Id="rId1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27.png"/><Relationship Id="rId9" Type="http://schemas.openxmlformats.org/officeDocument/2006/relationships/image" Target="../media/image41.png"/><Relationship Id="rId14" Type="http://schemas.openxmlformats.org/officeDocument/2006/relationships/image" Target="../media/image46.png"/></Relationships>
</file>

<file path=ppt/slides/_rels/slide8.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png"/><Relationship Id="rId18" Type="http://schemas.openxmlformats.org/officeDocument/2006/relationships/image" Target="../media/image64.pn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8.png"/><Relationship Id="rId17" Type="http://schemas.openxmlformats.org/officeDocument/2006/relationships/image" Target="../media/image63.png"/><Relationship Id="rId2" Type="http://schemas.openxmlformats.org/officeDocument/2006/relationships/notesSlide" Target="../notesSlides/notesSlide8.xml"/><Relationship Id="rId16"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5" Type="http://schemas.openxmlformats.org/officeDocument/2006/relationships/image" Target="../media/image6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 Id="rId14" Type="http://schemas.openxmlformats.org/officeDocument/2006/relationships/image" Target="../media/image60.png"/></Relationships>
</file>

<file path=ppt/slides/_rels/slide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6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7"/>
          <p:cNvSpPr/>
          <p:nvPr/>
        </p:nvSpPr>
        <p:spPr>
          <a:xfrm>
            <a:off x="1274813" y="1362530"/>
            <a:ext cx="3599309" cy="2542796"/>
          </a:xfrm>
          <a:prstGeom prst="rect">
            <a:avLst/>
          </a:prstGeom>
          <a:gradFill>
            <a:gsLst>
              <a:gs pos="0">
                <a:srgbClr val="213F76"/>
              </a:gs>
              <a:gs pos="50000">
                <a:srgbClr val="2F5CAB"/>
              </a:gs>
              <a:gs pos="100000">
                <a:srgbClr val="3A6FCD"/>
              </a:gs>
            </a:gsLst>
            <a:lin ang="5400000" scaled="0"/>
          </a:gra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lt1"/>
              </a:buClr>
              <a:buSzPts val="2700"/>
              <a:buFont typeface="Calibri"/>
              <a:buNone/>
            </a:pPr>
            <a:endParaRPr sz="2700" b="0" i="0" u="none" strike="noStrike" cap="none">
              <a:solidFill>
                <a:srgbClr val="FFFFFF"/>
              </a:solidFill>
              <a:latin typeface="Calibri"/>
              <a:ea typeface="Calibri"/>
              <a:cs typeface="Calibri"/>
              <a:sym typeface="Calibri"/>
            </a:endParaRPr>
          </a:p>
        </p:txBody>
      </p:sp>
      <p:sp>
        <p:nvSpPr>
          <p:cNvPr id="125" name="Google Shape;125;p27"/>
          <p:cNvSpPr txBox="1"/>
          <p:nvPr/>
        </p:nvSpPr>
        <p:spPr>
          <a:xfrm>
            <a:off x="1427381" y="1307420"/>
            <a:ext cx="3307725" cy="1279800"/>
          </a:xfrm>
          <a:prstGeom prst="rect">
            <a:avLst/>
          </a:prstGeom>
          <a:noFill/>
          <a:ln>
            <a:noFill/>
          </a:ln>
        </p:spPr>
        <p:txBody>
          <a:bodyPr spcFirstLastPara="1" wrap="square" lIns="68575" tIns="68575" rIns="68575" bIns="68575" anchor="b" anchorCtr="0">
            <a:noAutofit/>
          </a:bodyPr>
          <a:lstStyle/>
          <a:p>
            <a:pPr marL="0" marR="0" lvl="0" indent="0" algn="ctr" rtl="0">
              <a:lnSpc>
                <a:spcPct val="100000"/>
              </a:lnSpc>
              <a:spcBef>
                <a:spcPts val="0"/>
              </a:spcBef>
              <a:spcAft>
                <a:spcPts val="0"/>
              </a:spcAft>
              <a:buClr>
                <a:srgbClr val="263238"/>
              </a:buClr>
              <a:buSzPts val="3900"/>
              <a:buFont typeface="Fredoka"/>
              <a:buNone/>
            </a:pPr>
            <a:r>
              <a:rPr lang="en" sz="3300" b="1" i="0" u="none" strike="noStrike" cap="none" dirty="0">
                <a:solidFill>
                  <a:srgbClr val="FFFFFF"/>
                </a:solidFill>
                <a:latin typeface="Calibri"/>
                <a:ea typeface="Calibri"/>
                <a:cs typeface="Calibri"/>
                <a:sym typeface="Calibri"/>
              </a:rPr>
              <a:t>L&amp;D Detective</a:t>
            </a:r>
            <a:endParaRPr sz="3300" b="1" i="0" u="none" strike="noStrike" cap="none" dirty="0">
              <a:solidFill>
                <a:srgbClr val="FFFFFF"/>
              </a:solidFill>
              <a:latin typeface="Calibri"/>
              <a:ea typeface="Calibri"/>
              <a:cs typeface="Calibri"/>
              <a:sym typeface="Calibri"/>
            </a:endParaRPr>
          </a:p>
        </p:txBody>
      </p:sp>
      <p:sp>
        <p:nvSpPr>
          <p:cNvPr id="126" name="Google Shape;126;p27"/>
          <p:cNvSpPr txBox="1"/>
          <p:nvPr/>
        </p:nvSpPr>
        <p:spPr>
          <a:xfrm>
            <a:off x="1337938" y="2638931"/>
            <a:ext cx="3307725" cy="333000"/>
          </a:xfrm>
          <a:prstGeom prst="rect">
            <a:avLst/>
          </a:prstGeom>
          <a:noFill/>
          <a:ln>
            <a:noFill/>
          </a:ln>
        </p:spPr>
        <p:txBody>
          <a:bodyPr spcFirstLastPara="1" wrap="square" lIns="68575" tIns="68575" rIns="68575" bIns="68575" anchor="t" anchorCtr="0">
            <a:noAutofit/>
          </a:bodyPr>
          <a:lstStyle/>
          <a:p>
            <a:pPr marL="342900" marR="0" lvl="0" indent="-254000" algn="ctr" rtl="0">
              <a:lnSpc>
                <a:spcPct val="100000"/>
              </a:lnSpc>
              <a:spcBef>
                <a:spcPts val="0"/>
              </a:spcBef>
              <a:spcAft>
                <a:spcPts val="0"/>
              </a:spcAft>
              <a:buClr>
                <a:srgbClr val="263238"/>
              </a:buClr>
              <a:buSzPts val="2100"/>
              <a:buFont typeface="Raleway"/>
              <a:buNone/>
            </a:pPr>
            <a:r>
              <a:rPr lang="en" sz="1500" b="0" i="0" u="none" strike="noStrike" cap="none" dirty="0">
                <a:solidFill>
                  <a:srgbClr val="FFFFFF"/>
                </a:solidFill>
                <a:latin typeface="Calibri"/>
                <a:ea typeface="Calibri"/>
                <a:cs typeface="Calibri"/>
                <a:sym typeface="Calibri"/>
              </a:rPr>
              <a:t>Measurement Mysteries</a:t>
            </a:r>
            <a:endParaRPr sz="1100" dirty="0"/>
          </a:p>
        </p:txBody>
      </p:sp>
      <p:cxnSp>
        <p:nvCxnSpPr>
          <p:cNvPr id="127" name="Google Shape;127;p27"/>
          <p:cNvCxnSpPr/>
          <p:nvPr/>
        </p:nvCxnSpPr>
        <p:spPr>
          <a:xfrm>
            <a:off x="1720411" y="2587220"/>
            <a:ext cx="2743795" cy="5003"/>
          </a:xfrm>
          <a:prstGeom prst="straightConnector1">
            <a:avLst/>
          </a:prstGeom>
          <a:noFill/>
          <a:ln w="28575" cap="flat" cmpd="sng">
            <a:solidFill>
              <a:srgbClr val="EFEFEF"/>
            </a:solidFill>
            <a:prstDash val="solid"/>
            <a:round/>
            <a:headEnd type="none" w="sm" len="sm"/>
            <a:tailEnd type="none" w="sm" len="sm"/>
          </a:ln>
        </p:spPr>
      </p:cxnSp>
      <p:sp>
        <p:nvSpPr>
          <p:cNvPr id="128" name="Google Shape;128;p27"/>
          <p:cNvSpPr txBox="1"/>
          <p:nvPr/>
        </p:nvSpPr>
        <p:spPr>
          <a:xfrm>
            <a:off x="4008288" y="2067047"/>
            <a:ext cx="796326" cy="392415"/>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FFFFFF"/>
              </a:buClr>
              <a:buSzPts val="2100"/>
              <a:buFont typeface="Calibri"/>
              <a:buNone/>
            </a:pPr>
            <a:r>
              <a:rPr lang="en" sz="2100" b="0" i="0" u="none" strike="noStrike" cap="none">
                <a:solidFill>
                  <a:srgbClr val="FFFFFF"/>
                </a:solidFill>
                <a:latin typeface="Calibri"/>
                <a:ea typeface="Calibri"/>
                <a:cs typeface="Calibri"/>
                <a:sym typeface="Calibri"/>
              </a:rPr>
              <a:t>®</a:t>
            </a:r>
            <a:endParaRPr sz="1100"/>
          </a:p>
        </p:txBody>
      </p:sp>
      <p:pic>
        <p:nvPicPr>
          <p:cNvPr id="129" name="Google Shape;129;p27" descr="A person holding a magnifying glass&#10;&#10;Description automatically generated"/>
          <p:cNvPicPr preferRelativeResize="0"/>
          <p:nvPr/>
        </p:nvPicPr>
        <p:blipFill rotWithShape="1">
          <a:blip r:embed="rId3">
            <a:alphaModFix/>
          </a:blip>
          <a:srcRect/>
          <a:stretch/>
        </p:blipFill>
        <p:spPr>
          <a:xfrm>
            <a:off x="4874123" y="1362531"/>
            <a:ext cx="2542796" cy="254279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6">
                                            <p:txEl>
                                              <p:pRg st="0" end="0"/>
                                            </p:txEl>
                                          </p:spTgt>
                                        </p:tgtEl>
                                        <p:attrNameLst>
                                          <p:attrName>style.visibility</p:attrName>
                                        </p:attrNameLst>
                                      </p:cBhvr>
                                      <p:to>
                                        <p:strVal val="visible"/>
                                      </p:to>
                                    </p:set>
                                    <p:animEffect transition="in" filter="fade">
                                      <p:cBhvr>
                                        <p:cTn id="7" dur="500"/>
                                        <p:tgtEl>
                                          <p:spTgt spid="126">
                                            <p:txEl>
                                              <p:pRg st="0" end="0"/>
                                            </p:txEl>
                                          </p:spTgt>
                                        </p:tgtEl>
                                      </p:cBhvr>
                                    </p:animEffect>
                                  </p:childTnLst>
                                </p:cTn>
                              </p:par>
                              <p:par>
                                <p:cTn id="8" presetID="23" presetClass="entr" presetSubtype="16" fill="hold" nodeType="withEffect">
                                  <p:stCondLst>
                                    <p:cond delay="0"/>
                                  </p:stCondLst>
                                  <p:childTnLst>
                                    <p:set>
                                      <p:cBhvr>
                                        <p:cTn id="9" dur="1" fill="hold">
                                          <p:stCondLst>
                                            <p:cond delay="0"/>
                                          </p:stCondLst>
                                        </p:cTn>
                                        <p:tgtEl>
                                          <p:spTgt spid="127"/>
                                        </p:tgtEl>
                                        <p:attrNameLst>
                                          <p:attrName>style.visibility</p:attrName>
                                        </p:attrNameLst>
                                      </p:cBhvr>
                                      <p:to>
                                        <p:strVal val="visible"/>
                                      </p:to>
                                    </p:set>
                                    <p:anim calcmode="lin" valueType="num">
                                      <p:cBhvr additive="base">
                                        <p:cTn id="10" dur="500"/>
                                        <p:tgtEl>
                                          <p:spTgt spid="127"/>
                                        </p:tgtEl>
                                        <p:attrNameLst>
                                          <p:attrName>ppt_w</p:attrName>
                                        </p:attrNameLst>
                                      </p:cBhvr>
                                      <p:tavLst>
                                        <p:tav tm="0">
                                          <p:val>
                                            <p:strVal val="0"/>
                                          </p:val>
                                        </p:tav>
                                        <p:tav tm="100000">
                                          <p:val>
                                            <p:strVal val="#ppt_w"/>
                                          </p:val>
                                        </p:tav>
                                      </p:tavLst>
                                    </p:anim>
                                    <p:anim calcmode="lin" valueType="num">
                                      <p:cBhvr additive="base">
                                        <p:cTn id="11" dur="500"/>
                                        <p:tgtEl>
                                          <p:spTgt spid="12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36"/>
          <p:cNvSpPr/>
          <p:nvPr/>
        </p:nvSpPr>
        <p:spPr>
          <a:xfrm>
            <a:off x="0" y="0"/>
            <a:ext cx="9144000" cy="424862"/>
          </a:xfrm>
          <a:prstGeom prst="rect">
            <a:avLst/>
          </a:prstGeom>
          <a:gradFill>
            <a:gsLst>
              <a:gs pos="0">
                <a:srgbClr val="213F76"/>
              </a:gs>
              <a:gs pos="50000">
                <a:srgbClr val="2F5CAB"/>
              </a:gs>
              <a:gs pos="100000">
                <a:srgbClr val="3A6FCD"/>
              </a:gs>
            </a:gsLst>
            <a:lin ang="5400000"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lt1"/>
              </a:buClr>
              <a:buSzPts val="2700"/>
              <a:buFont typeface="Calibri"/>
              <a:buNone/>
            </a:pPr>
            <a:endParaRPr sz="2700" b="0" i="0" u="none" strike="noStrike" cap="none">
              <a:solidFill>
                <a:srgbClr val="FFFFFF"/>
              </a:solidFill>
              <a:latin typeface="Calibri"/>
              <a:ea typeface="Calibri"/>
              <a:cs typeface="Calibri"/>
              <a:sym typeface="Calibri"/>
            </a:endParaRPr>
          </a:p>
        </p:txBody>
      </p:sp>
      <p:sp>
        <p:nvSpPr>
          <p:cNvPr id="423" name="Google Shape;423;p36"/>
          <p:cNvSpPr txBox="1"/>
          <p:nvPr/>
        </p:nvSpPr>
        <p:spPr>
          <a:xfrm>
            <a:off x="0" y="-29944"/>
            <a:ext cx="9144000" cy="484748"/>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FFFFFF"/>
              </a:buClr>
              <a:buSzPts val="2700"/>
              <a:buFont typeface="Calibri"/>
              <a:buNone/>
            </a:pPr>
            <a:r>
              <a:rPr lang="en" sz="2700" b="0" i="0" u="none" strike="noStrike" cap="none" dirty="0">
                <a:solidFill>
                  <a:srgbClr val="FFFFFF"/>
                </a:solidFill>
                <a:latin typeface="Calibri"/>
                <a:ea typeface="Calibri"/>
                <a:cs typeface="Calibri"/>
                <a:sym typeface="Calibri"/>
              </a:rPr>
              <a:t>What makes measurement successful?</a:t>
            </a:r>
            <a:endParaRPr sz="1100" dirty="0"/>
          </a:p>
        </p:txBody>
      </p:sp>
      <p:sp>
        <p:nvSpPr>
          <p:cNvPr id="424" name="Google Shape;424;p36"/>
          <p:cNvSpPr txBox="1"/>
          <p:nvPr/>
        </p:nvSpPr>
        <p:spPr>
          <a:xfrm>
            <a:off x="1894922" y="1088963"/>
            <a:ext cx="6392156" cy="695492"/>
          </a:xfrm>
          <a:prstGeom prst="rect">
            <a:avLst/>
          </a:prstGeom>
          <a:no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44546A"/>
              </a:buClr>
              <a:buSzPts val="2100"/>
              <a:buFont typeface="Raleway"/>
              <a:buNone/>
            </a:pPr>
            <a:r>
              <a:rPr lang="en" sz="2100" b="0" i="0" u="none" strike="noStrike" cap="none">
                <a:solidFill>
                  <a:srgbClr val="0C0C0C"/>
                </a:solidFill>
                <a:latin typeface="Calibri"/>
                <a:ea typeface="Calibri"/>
                <a:cs typeface="Calibri"/>
                <a:sym typeface="Calibri"/>
              </a:rPr>
              <a:t>Conduct a performance needs analysis.</a:t>
            </a:r>
            <a:endParaRPr sz="1100"/>
          </a:p>
        </p:txBody>
      </p:sp>
      <p:sp>
        <p:nvSpPr>
          <p:cNvPr id="425" name="Google Shape;425;p36"/>
          <p:cNvSpPr/>
          <p:nvPr/>
        </p:nvSpPr>
        <p:spPr>
          <a:xfrm rot="723810" flipH="1">
            <a:off x="1184683" y="1134575"/>
            <a:ext cx="688924" cy="607000"/>
          </a:xfrm>
          <a:custGeom>
            <a:avLst/>
            <a:gdLst/>
            <a:ahLst/>
            <a:cxnLst/>
            <a:rect l="l" t="t" r="r" b="b"/>
            <a:pathLst>
              <a:path w="18147" h="15989" extrusionOk="0">
                <a:moveTo>
                  <a:pt x="9072" y="1"/>
                </a:moveTo>
                <a:cubicBezTo>
                  <a:pt x="5937" y="1"/>
                  <a:pt x="2962" y="1882"/>
                  <a:pt x="1702" y="4983"/>
                </a:cubicBezTo>
                <a:cubicBezTo>
                  <a:pt x="1" y="9053"/>
                  <a:pt x="1969" y="13723"/>
                  <a:pt x="6072" y="15390"/>
                </a:cubicBezTo>
                <a:cubicBezTo>
                  <a:pt x="7062" y="15796"/>
                  <a:pt x="8087" y="15989"/>
                  <a:pt x="9096" y="15989"/>
                </a:cubicBezTo>
                <a:cubicBezTo>
                  <a:pt x="12236" y="15989"/>
                  <a:pt x="15217" y="14126"/>
                  <a:pt x="16479" y="11021"/>
                </a:cubicBezTo>
                <a:cubicBezTo>
                  <a:pt x="18147" y="6951"/>
                  <a:pt x="16212" y="2281"/>
                  <a:pt x="12109" y="613"/>
                </a:cubicBezTo>
                <a:cubicBezTo>
                  <a:pt x="11115" y="198"/>
                  <a:pt x="10085" y="1"/>
                  <a:pt x="9072" y="1"/>
                </a:cubicBezTo>
                <a:close/>
              </a:path>
            </a:pathLst>
          </a:custGeom>
          <a:solidFill>
            <a:srgbClr val="F2F2F2"/>
          </a:solidFill>
          <a:ln>
            <a:noFill/>
          </a:ln>
          <a:effectLst>
            <a:outerShdw blurRad="50800" dist="38100" dir="2700000" algn="tl" rotWithShape="0">
              <a:srgbClr val="000000">
                <a:alpha val="40000"/>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C0C0C"/>
              </a:solidFill>
              <a:latin typeface="Arial"/>
              <a:ea typeface="Arial"/>
              <a:cs typeface="Arial"/>
              <a:sym typeface="Arial"/>
            </a:endParaRPr>
          </a:p>
        </p:txBody>
      </p:sp>
      <p:sp>
        <p:nvSpPr>
          <p:cNvPr id="426" name="Google Shape;426;p36"/>
          <p:cNvSpPr/>
          <p:nvPr/>
        </p:nvSpPr>
        <p:spPr>
          <a:xfrm rot="723810" flipH="1">
            <a:off x="1184683" y="1782851"/>
            <a:ext cx="688924" cy="607000"/>
          </a:xfrm>
          <a:custGeom>
            <a:avLst/>
            <a:gdLst/>
            <a:ahLst/>
            <a:cxnLst/>
            <a:rect l="l" t="t" r="r" b="b"/>
            <a:pathLst>
              <a:path w="18147" h="15989" extrusionOk="0">
                <a:moveTo>
                  <a:pt x="9072" y="1"/>
                </a:moveTo>
                <a:cubicBezTo>
                  <a:pt x="5937" y="1"/>
                  <a:pt x="2962" y="1882"/>
                  <a:pt x="1702" y="4983"/>
                </a:cubicBezTo>
                <a:cubicBezTo>
                  <a:pt x="1" y="9053"/>
                  <a:pt x="1969" y="13723"/>
                  <a:pt x="6072" y="15390"/>
                </a:cubicBezTo>
                <a:cubicBezTo>
                  <a:pt x="7062" y="15796"/>
                  <a:pt x="8087" y="15989"/>
                  <a:pt x="9096" y="15989"/>
                </a:cubicBezTo>
                <a:cubicBezTo>
                  <a:pt x="12236" y="15989"/>
                  <a:pt x="15217" y="14126"/>
                  <a:pt x="16479" y="11021"/>
                </a:cubicBezTo>
                <a:cubicBezTo>
                  <a:pt x="18147" y="6951"/>
                  <a:pt x="16212" y="2281"/>
                  <a:pt x="12109" y="613"/>
                </a:cubicBezTo>
                <a:cubicBezTo>
                  <a:pt x="11115" y="198"/>
                  <a:pt x="10085" y="1"/>
                  <a:pt x="9072" y="1"/>
                </a:cubicBezTo>
                <a:close/>
              </a:path>
            </a:pathLst>
          </a:custGeom>
          <a:solidFill>
            <a:srgbClr val="F2F2F2"/>
          </a:solidFill>
          <a:ln>
            <a:noFill/>
          </a:ln>
          <a:effectLst>
            <a:outerShdw blurRad="50800" dist="38100" dir="2700000" algn="tl" rotWithShape="0">
              <a:srgbClr val="000000">
                <a:alpha val="40000"/>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C0C0C"/>
              </a:solidFill>
              <a:latin typeface="Arial"/>
              <a:ea typeface="Arial"/>
              <a:cs typeface="Arial"/>
              <a:sym typeface="Arial"/>
            </a:endParaRPr>
          </a:p>
        </p:txBody>
      </p:sp>
      <p:sp>
        <p:nvSpPr>
          <p:cNvPr id="427" name="Google Shape;427;p36"/>
          <p:cNvSpPr/>
          <p:nvPr/>
        </p:nvSpPr>
        <p:spPr>
          <a:xfrm rot="723810" flipH="1">
            <a:off x="1184683" y="2431128"/>
            <a:ext cx="688924" cy="607000"/>
          </a:xfrm>
          <a:custGeom>
            <a:avLst/>
            <a:gdLst/>
            <a:ahLst/>
            <a:cxnLst/>
            <a:rect l="l" t="t" r="r" b="b"/>
            <a:pathLst>
              <a:path w="18147" h="15989" extrusionOk="0">
                <a:moveTo>
                  <a:pt x="9072" y="1"/>
                </a:moveTo>
                <a:cubicBezTo>
                  <a:pt x="5937" y="1"/>
                  <a:pt x="2962" y="1882"/>
                  <a:pt x="1702" y="4983"/>
                </a:cubicBezTo>
                <a:cubicBezTo>
                  <a:pt x="1" y="9053"/>
                  <a:pt x="1969" y="13723"/>
                  <a:pt x="6072" y="15390"/>
                </a:cubicBezTo>
                <a:cubicBezTo>
                  <a:pt x="7062" y="15796"/>
                  <a:pt x="8087" y="15989"/>
                  <a:pt x="9096" y="15989"/>
                </a:cubicBezTo>
                <a:cubicBezTo>
                  <a:pt x="12236" y="15989"/>
                  <a:pt x="15217" y="14126"/>
                  <a:pt x="16479" y="11021"/>
                </a:cubicBezTo>
                <a:cubicBezTo>
                  <a:pt x="18147" y="6951"/>
                  <a:pt x="16212" y="2281"/>
                  <a:pt x="12109" y="613"/>
                </a:cubicBezTo>
                <a:cubicBezTo>
                  <a:pt x="11115" y="198"/>
                  <a:pt x="10085" y="1"/>
                  <a:pt x="9072" y="1"/>
                </a:cubicBezTo>
                <a:close/>
              </a:path>
            </a:pathLst>
          </a:custGeom>
          <a:solidFill>
            <a:srgbClr val="F2F2F2"/>
          </a:solidFill>
          <a:ln>
            <a:noFill/>
          </a:ln>
          <a:effectLst>
            <a:outerShdw blurRad="50800" dist="38100" dir="2700000" algn="tl" rotWithShape="0">
              <a:srgbClr val="000000">
                <a:alpha val="40000"/>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C0C0C"/>
              </a:solidFill>
              <a:latin typeface="Arial"/>
              <a:ea typeface="Arial"/>
              <a:cs typeface="Arial"/>
              <a:sym typeface="Arial"/>
            </a:endParaRPr>
          </a:p>
        </p:txBody>
      </p:sp>
      <p:sp>
        <p:nvSpPr>
          <p:cNvPr id="428" name="Google Shape;428;p36"/>
          <p:cNvSpPr/>
          <p:nvPr/>
        </p:nvSpPr>
        <p:spPr>
          <a:xfrm rot="723810" flipH="1">
            <a:off x="1184683" y="3079405"/>
            <a:ext cx="688924" cy="607000"/>
          </a:xfrm>
          <a:custGeom>
            <a:avLst/>
            <a:gdLst/>
            <a:ahLst/>
            <a:cxnLst/>
            <a:rect l="l" t="t" r="r" b="b"/>
            <a:pathLst>
              <a:path w="18147" h="15989" extrusionOk="0">
                <a:moveTo>
                  <a:pt x="9072" y="1"/>
                </a:moveTo>
                <a:cubicBezTo>
                  <a:pt x="5937" y="1"/>
                  <a:pt x="2962" y="1882"/>
                  <a:pt x="1702" y="4983"/>
                </a:cubicBezTo>
                <a:cubicBezTo>
                  <a:pt x="1" y="9053"/>
                  <a:pt x="1969" y="13723"/>
                  <a:pt x="6072" y="15390"/>
                </a:cubicBezTo>
                <a:cubicBezTo>
                  <a:pt x="7062" y="15796"/>
                  <a:pt x="8087" y="15989"/>
                  <a:pt x="9096" y="15989"/>
                </a:cubicBezTo>
                <a:cubicBezTo>
                  <a:pt x="12236" y="15989"/>
                  <a:pt x="15217" y="14126"/>
                  <a:pt x="16479" y="11021"/>
                </a:cubicBezTo>
                <a:cubicBezTo>
                  <a:pt x="18147" y="6951"/>
                  <a:pt x="16212" y="2281"/>
                  <a:pt x="12109" y="613"/>
                </a:cubicBezTo>
                <a:cubicBezTo>
                  <a:pt x="11115" y="198"/>
                  <a:pt x="10085" y="1"/>
                  <a:pt x="9072" y="1"/>
                </a:cubicBezTo>
                <a:close/>
              </a:path>
            </a:pathLst>
          </a:custGeom>
          <a:solidFill>
            <a:srgbClr val="F2F2F2"/>
          </a:solidFill>
          <a:ln>
            <a:noFill/>
          </a:ln>
          <a:effectLst>
            <a:outerShdw blurRad="50800" dist="38100" dir="2700000" algn="tl" rotWithShape="0">
              <a:srgbClr val="000000">
                <a:alpha val="40000"/>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C0C0C"/>
              </a:solidFill>
              <a:latin typeface="Arial"/>
              <a:ea typeface="Arial"/>
              <a:cs typeface="Arial"/>
              <a:sym typeface="Arial"/>
            </a:endParaRPr>
          </a:p>
        </p:txBody>
      </p:sp>
      <p:sp>
        <p:nvSpPr>
          <p:cNvPr id="429" name="Google Shape;429;p36"/>
          <p:cNvSpPr txBox="1"/>
          <p:nvPr/>
        </p:nvSpPr>
        <p:spPr>
          <a:xfrm>
            <a:off x="1897265" y="1752333"/>
            <a:ext cx="6392156" cy="695491"/>
          </a:xfrm>
          <a:prstGeom prst="rect">
            <a:avLst/>
          </a:prstGeom>
          <a:no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263238"/>
              </a:buClr>
              <a:buSzPts val="2100"/>
              <a:buFont typeface="Raleway"/>
              <a:buNone/>
            </a:pPr>
            <a:r>
              <a:rPr lang="en" sz="2100" b="0" i="0" u="none" strike="noStrike" cap="none">
                <a:solidFill>
                  <a:srgbClr val="0C0C0C"/>
                </a:solidFill>
                <a:latin typeface="Calibri"/>
                <a:ea typeface="Calibri"/>
                <a:cs typeface="Calibri"/>
                <a:sym typeface="Calibri"/>
              </a:rPr>
              <a:t>Define impact before you try to measure it.</a:t>
            </a:r>
            <a:endParaRPr sz="1100"/>
          </a:p>
        </p:txBody>
      </p:sp>
      <p:sp>
        <p:nvSpPr>
          <p:cNvPr id="430" name="Google Shape;430;p36"/>
          <p:cNvSpPr txBox="1"/>
          <p:nvPr/>
        </p:nvSpPr>
        <p:spPr>
          <a:xfrm>
            <a:off x="1894922" y="3081397"/>
            <a:ext cx="6392157" cy="695492"/>
          </a:xfrm>
          <a:prstGeom prst="rect">
            <a:avLst/>
          </a:prstGeom>
          <a:no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263238"/>
              </a:buClr>
              <a:buSzPts val="2100"/>
              <a:buFont typeface="Raleway"/>
              <a:buNone/>
            </a:pPr>
            <a:r>
              <a:rPr lang="en" sz="2100" b="0" i="0" u="none" strike="noStrike" cap="none">
                <a:solidFill>
                  <a:srgbClr val="0C0C0C"/>
                </a:solidFill>
                <a:latin typeface="Calibri"/>
                <a:ea typeface="Calibri"/>
                <a:cs typeface="Calibri"/>
                <a:sym typeface="Calibri"/>
              </a:rPr>
              <a:t>Align and agree on what impact looks like. </a:t>
            </a:r>
            <a:endParaRPr sz="1100"/>
          </a:p>
        </p:txBody>
      </p:sp>
      <p:sp>
        <p:nvSpPr>
          <p:cNvPr id="431" name="Google Shape;431;p36"/>
          <p:cNvSpPr txBox="1"/>
          <p:nvPr/>
        </p:nvSpPr>
        <p:spPr>
          <a:xfrm>
            <a:off x="1897266" y="2428877"/>
            <a:ext cx="6560044" cy="695492"/>
          </a:xfrm>
          <a:prstGeom prst="rect">
            <a:avLst/>
          </a:prstGeom>
          <a:no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263238"/>
              </a:buClr>
              <a:buSzPts val="2100"/>
              <a:buFont typeface="Raleway"/>
              <a:buNone/>
            </a:pPr>
            <a:r>
              <a:rPr lang="en" sz="2100" b="0" i="0" u="none" strike="noStrike" cap="none">
                <a:solidFill>
                  <a:srgbClr val="0C0C0C"/>
                </a:solidFill>
                <a:latin typeface="Calibri"/>
                <a:ea typeface="Calibri"/>
                <a:cs typeface="Calibri"/>
                <a:sym typeface="Calibri"/>
              </a:rPr>
              <a:t>Select a metric that gives a signal for performance impact.</a:t>
            </a:r>
            <a:endParaRPr sz="1100"/>
          </a:p>
        </p:txBody>
      </p:sp>
      <p:pic>
        <p:nvPicPr>
          <p:cNvPr id="432" name="Google Shape;432;p36"/>
          <p:cNvPicPr preferRelativeResize="0"/>
          <p:nvPr/>
        </p:nvPicPr>
        <p:blipFill rotWithShape="1">
          <a:blip r:embed="rId3">
            <a:alphaModFix/>
          </a:blip>
          <a:srcRect/>
          <a:stretch/>
        </p:blipFill>
        <p:spPr>
          <a:xfrm>
            <a:off x="1313849" y="3199073"/>
            <a:ext cx="453469" cy="453469"/>
          </a:xfrm>
          <a:prstGeom prst="rect">
            <a:avLst/>
          </a:prstGeom>
          <a:noFill/>
          <a:ln>
            <a:noFill/>
          </a:ln>
        </p:spPr>
      </p:pic>
      <p:pic>
        <p:nvPicPr>
          <p:cNvPr id="433" name="Google Shape;433;p36"/>
          <p:cNvPicPr preferRelativeResize="0"/>
          <p:nvPr/>
        </p:nvPicPr>
        <p:blipFill rotWithShape="1">
          <a:blip r:embed="rId4">
            <a:alphaModFix/>
          </a:blip>
          <a:srcRect/>
          <a:stretch/>
        </p:blipFill>
        <p:spPr>
          <a:xfrm>
            <a:off x="1359945" y="2565780"/>
            <a:ext cx="361278" cy="361278"/>
          </a:xfrm>
          <a:prstGeom prst="rect">
            <a:avLst/>
          </a:prstGeom>
          <a:noFill/>
          <a:ln>
            <a:noFill/>
          </a:ln>
        </p:spPr>
      </p:pic>
      <p:pic>
        <p:nvPicPr>
          <p:cNvPr id="434" name="Google Shape;434;p36"/>
          <p:cNvPicPr preferRelativeResize="0"/>
          <p:nvPr/>
        </p:nvPicPr>
        <p:blipFill rotWithShape="1">
          <a:blip r:embed="rId5">
            <a:alphaModFix/>
          </a:blip>
          <a:srcRect/>
          <a:stretch/>
        </p:blipFill>
        <p:spPr>
          <a:xfrm>
            <a:off x="1369801" y="1923699"/>
            <a:ext cx="361278" cy="361278"/>
          </a:xfrm>
          <a:prstGeom prst="rect">
            <a:avLst/>
          </a:prstGeom>
          <a:noFill/>
          <a:ln>
            <a:noFill/>
          </a:ln>
        </p:spPr>
      </p:pic>
      <p:pic>
        <p:nvPicPr>
          <p:cNvPr id="435" name="Google Shape;435;p36"/>
          <p:cNvPicPr preferRelativeResize="0"/>
          <p:nvPr/>
        </p:nvPicPr>
        <p:blipFill rotWithShape="1">
          <a:blip r:embed="rId6">
            <a:alphaModFix/>
          </a:blip>
          <a:srcRect/>
          <a:stretch/>
        </p:blipFill>
        <p:spPr>
          <a:xfrm>
            <a:off x="1369801" y="1265165"/>
            <a:ext cx="361278" cy="36127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24"/>
                                        </p:tgtEl>
                                        <p:attrNameLst>
                                          <p:attrName>style.visibility</p:attrName>
                                        </p:attrNameLst>
                                      </p:cBhvr>
                                      <p:to>
                                        <p:strVal val="visible"/>
                                      </p:to>
                                    </p:set>
                                    <p:animEffect transition="in" filter="fade">
                                      <p:cBhvr>
                                        <p:cTn id="7" dur="500"/>
                                        <p:tgtEl>
                                          <p:spTgt spid="424"/>
                                        </p:tgtEl>
                                      </p:cBhvr>
                                    </p:animEffect>
                                  </p:childTnLst>
                                </p:cTn>
                              </p:par>
                              <p:par>
                                <p:cTn id="8" presetID="10" presetClass="entr" presetSubtype="0" fill="hold" nodeType="withEffect">
                                  <p:stCondLst>
                                    <p:cond delay="0"/>
                                  </p:stCondLst>
                                  <p:childTnLst>
                                    <p:set>
                                      <p:cBhvr>
                                        <p:cTn id="9" dur="1" fill="hold">
                                          <p:stCondLst>
                                            <p:cond delay="0"/>
                                          </p:stCondLst>
                                        </p:cTn>
                                        <p:tgtEl>
                                          <p:spTgt spid="425"/>
                                        </p:tgtEl>
                                        <p:attrNameLst>
                                          <p:attrName>style.visibility</p:attrName>
                                        </p:attrNameLst>
                                      </p:cBhvr>
                                      <p:to>
                                        <p:strVal val="visible"/>
                                      </p:to>
                                    </p:set>
                                    <p:animEffect transition="in" filter="fade">
                                      <p:cBhvr>
                                        <p:cTn id="10" dur="500"/>
                                        <p:tgtEl>
                                          <p:spTgt spid="425"/>
                                        </p:tgtEl>
                                      </p:cBhvr>
                                    </p:animEffect>
                                  </p:childTnLst>
                                </p:cTn>
                              </p:par>
                              <p:par>
                                <p:cTn id="11" presetID="10" presetClass="entr" presetSubtype="0" fill="hold" nodeType="withEffect">
                                  <p:stCondLst>
                                    <p:cond delay="0"/>
                                  </p:stCondLst>
                                  <p:childTnLst>
                                    <p:set>
                                      <p:cBhvr>
                                        <p:cTn id="12" dur="1" fill="hold">
                                          <p:stCondLst>
                                            <p:cond delay="0"/>
                                          </p:stCondLst>
                                        </p:cTn>
                                        <p:tgtEl>
                                          <p:spTgt spid="426"/>
                                        </p:tgtEl>
                                        <p:attrNameLst>
                                          <p:attrName>style.visibility</p:attrName>
                                        </p:attrNameLst>
                                      </p:cBhvr>
                                      <p:to>
                                        <p:strVal val="visible"/>
                                      </p:to>
                                    </p:set>
                                    <p:animEffect transition="in" filter="fade">
                                      <p:cBhvr>
                                        <p:cTn id="13" dur="500"/>
                                        <p:tgtEl>
                                          <p:spTgt spid="426"/>
                                        </p:tgtEl>
                                      </p:cBhvr>
                                    </p:animEffect>
                                  </p:childTnLst>
                                </p:cTn>
                              </p:par>
                              <p:par>
                                <p:cTn id="14" presetID="10" presetClass="entr" presetSubtype="0" fill="hold" nodeType="withEffect">
                                  <p:stCondLst>
                                    <p:cond delay="0"/>
                                  </p:stCondLst>
                                  <p:childTnLst>
                                    <p:set>
                                      <p:cBhvr>
                                        <p:cTn id="15" dur="1" fill="hold">
                                          <p:stCondLst>
                                            <p:cond delay="0"/>
                                          </p:stCondLst>
                                        </p:cTn>
                                        <p:tgtEl>
                                          <p:spTgt spid="427"/>
                                        </p:tgtEl>
                                        <p:attrNameLst>
                                          <p:attrName>style.visibility</p:attrName>
                                        </p:attrNameLst>
                                      </p:cBhvr>
                                      <p:to>
                                        <p:strVal val="visible"/>
                                      </p:to>
                                    </p:set>
                                    <p:animEffect transition="in" filter="fade">
                                      <p:cBhvr>
                                        <p:cTn id="16" dur="500"/>
                                        <p:tgtEl>
                                          <p:spTgt spid="427"/>
                                        </p:tgtEl>
                                      </p:cBhvr>
                                    </p:animEffect>
                                  </p:childTnLst>
                                </p:cTn>
                              </p:par>
                              <p:par>
                                <p:cTn id="17" presetID="10" presetClass="entr" presetSubtype="0" fill="hold" nodeType="withEffect">
                                  <p:stCondLst>
                                    <p:cond delay="0"/>
                                  </p:stCondLst>
                                  <p:childTnLst>
                                    <p:set>
                                      <p:cBhvr>
                                        <p:cTn id="18" dur="1" fill="hold">
                                          <p:stCondLst>
                                            <p:cond delay="0"/>
                                          </p:stCondLst>
                                        </p:cTn>
                                        <p:tgtEl>
                                          <p:spTgt spid="428"/>
                                        </p:tgtEl>
                                        <p:attrNameLst>
                                          <p:attrName>style.visibility</p:attrName>
                                        </p:attrNameLst>
                                      </p:cBhvr>
                                      <p:to>
                                        <p:strVal val="visible"/>
                                      </p:to>
                                    </p:set>
                                    <p:animEffect transition="in" filter="fade">
                                      <p:cBhvr>
                                        <p:cTn id="19" dur="500"/>
                                        <p:tgtEl>
                                          <p:spTgt spid="428"/>
                                        </p:tgtEl>
                                      </p:cBhvr>
                                    </p:animEffect>
                                  </p:childTnLst>
                                </p:cTn>
                              </p:par>
                              <p:par>
                                <p:cTn id="20" presetID="10" presetClass="entr" presetSubtype="0" fill="hold" nodeType="withEffect">
                                  <p:stCondLst>
                                    <p:cond delay="0"/>
                                  </p:stCondLst>
                                  <p:childTnLst>
                                    <p:set>
                                      <p:cBhvr>
                                        <p:cTn id="21" dur="1" fill="hold">
                                          <p:stCondLst>
                                            <p:cond delay="0"/>
                                          </p:stCondLst>
                                        </p:cTn>
                                        <p:tgtEl>
                                          <p:spTgt spid="429"/>
                                        </p:tgtEl>
                                        <p:attrNameLst>
                                          <p:attrName>style.visibility</p:attrName>
                                        </p:attrNameLst>
                                      </p:cBhvr>
                                      <p:to>
                                        <p:strVal val="visible"/>
                                      </p:to>
                                    </p:set>
                                    <p:animEffect transition="in" filter="fade">
                                      <p:cBhvr>
                                        <p:cTn id="22" dur="500"/>
                                        <p:tgtEl>
                                          <p:spTgt spid="429"/>
                                        </p:tgtEl>
                                      </p:cBhvr>
                                    </p:animEffect>
                                  </p:childTnLst>
                                </p:cTn>
                              </p:par>
                              <p:par>
                                <p:cTn id="23" presetID="10" presetClass="entr" presetSubtype="0" fill="hold" nodeType="withEffect">
                                  <p:stCondLst>
                                    <p:cond delay="0"/>
                                  </p:stCondLst>
                                  <p:childTnLst>
                                    <p:set>
                                      <p:cBhvr>
                                        <p:cTn id="24" dur="1" fill="hold">
                                          <p:stCondLst>
                                            <p:cond delay="0"/>
                                          </p:stCondLst>
                                        </p:cTn>
                                        <p:tgtEl>
                                          <p:spTgt spid="430"/>
                                        </p:tgtEl>
                                        <p:attrNameLst>
                                          <p:attrName>style.visibility</p:attrName>
                                        </p:attrNameLst>
                                      </p:cBhvr>
                                      <p:to>
                                        <p:strVal val="visible"/>
                                      </p:to>
                                    </p:set>
                                    <p:animEffect transition="in" filter="fade">
                                      <p:cBhvr>
                                        <p:cTn id="25" dur="500"/>
                                        <p:tgtEl>
                                          <p:spTgt spid="430"/>
                                        </p:tgtEl>
                                      </p:cBhvr>
                                    </p:animEffect>
                                  </p:childTnLst>
                                </p:cTn>
                              </p:par>
                              <p:par>
                                <p:cTn id="26" presetID="10" presetClass="entr" presetSubtype="0" fill="hold" nodeType="withEffect">
                                  <p:stCondLst>
                                    <p:cond delay="0"/>
                                  </p:stCondLst>
                                  <p:childTnLst>
                                    <p:set>
                                      <p:cBhvr>
                                        <p:cTn id="27" dur="1" fill="hold">
                                          <p:stCondLst>
                                            <p:cond delay="0"/>
                                          </p:stCondLst>
                                        </p:cTn>
                                        <p:tgtEl>
                                          <p:spTgt spid="431"/>
                                        </p:tgtEl>
                                        <p:attrNameLst>
                                          <p:attrName>style.visibility</p:attrName>
                                        </p:attrNameLst>
                                      </p:cBhvr>
                                      <p:to>
                                        <p:strVal val="visible"/>
                                      </p:to>
                                    </p:set>
                                    <p:animEffect transition="in" filter="fade">
                                      <p:cBhvr>
                                        <p:cTn id="28" dur="500"/>
                                        <p:tgtEl>
                                          <p:spTgt spid="431"/>
                                        </p:tgtEl>
                                      </p:cBhvr>
                                    </p:animEffect>
                                  </p:childTnLst>
                                </p:cTn>
                              </p:par>
                              <p:par>
                                <p:cTn id="29" presetID="10" presetClass="entr" presetSubtype="0" fill="hold" nodeType="withEffect">
                                  <p:stCondLst>
                                    <p:cond delay="0"/>
                                  </p:stCondLst>
                                  <p:childTnLst>
                                    <p:set>
                                      <p:cBhvr>
                                        <p:cTn id="30" dur="1" fill="hold">
                                          <p:stCondLst>
                                            <p:cond delay="0"/>
                                          </p:stCondLst>
                                        </p:cTn>
                                        <p:tgtEl>
                                          <p:spTgt spid="432"/>
                                        </p:tgtEl>
                                        <p:attrNameLst>
                                          <p:attrName>style.visibility</p:attrName>
                                        </p:attrNameLst>
                                      </p:cBhvr>
                                      <p:to>
                                        <p:strVal val="visible"/>
                                      </p:to>
                                    </p:set>
                                    <p:animEffect transition="in" filter="fade">
                                      <p:cBhvr>
                                        <p:cTn id="31" dur="500"/>
                                        <p:tgtEl>
                                          <p:spTgt spid="432"/>
                                        </p:tgtEl>
                                      </p:cBhvr>
                                    </p:animEffect>
                                  </p:childTnLst>
                                </p:cTn>
                              </p:par>
                              <p:par>
                                <p:cTn id="32" presetID="10" presetClass="entr" presetSubtype="0" fill="hold" nodeType="withEffect">
                                  <p:stCondLst>
                                    <p:cond delay="0"/>
                                  </p:stCondLst>
                                  <p:childTnLst>
                                    <p:set>
                                      <p:cBhvr>
                                        <p:cTn id="33" dur="1" fill="hold">
                                          <p:stCondLst>
                                            <p:cond delay="0"/>
                                          </p:stCondLst>
                                        </p:cTn>
                                        <p:tgtEl>
                                          <p:spTgt spid="433"/>
                                        </p:tgtEl>
                                        <p:attrNameLst>
                                          <p:attrName>style.visibility</p:attrName>
                                        </p:attrNameLst>
                                      </p:cBhvr>
                                      <p:to>
                                        <p:strVal val="visible"/>
                                      </p:to>
                                    </p:set>
                                    <p:animEffect transition="in" filter="fade">
                                      <p:cBhvr>
                                        <p:cTn id="34" dur="500"/>
                                        <p:tgtEl>
                                          <p:spTgt spid="433"/>
                                        </p:tgtEl>
                                      </p:cBhvr>
                                    </p:animEffect>
                                  </p:childTnLst>
                                </p:cTn>
                              </p:par>
                              <p:par>
                                <p:cTn id="35" presetID="10" presetClass="entr" presetSubtype="0" fill="hold" nodeType="withEffect">
                                  <p:stCondLst>
                                    <p:cond delay="0"/>
                                  </p:stCondLst>
                                  <p:childTnLst>
                                    <p:set>
                                      <p:cBhvr>
                                        <p:cTn id="36" dur="1" fill="hold">
                                          <p:stCondLst>
                                            <p:cond delay="0"/>
                                          </p:stCondLst>
                                        </p:cTn>
                                        <p:tgtEl>
                                          <p:spTgt spid="434"/>
                                        </p:tgtEl>
                                        <p:attrNameLst>
                                          <p:attrName>style.visibility</p:attrName>
                                        </p:attrNameLst>
                                      </p:cBhvr>
                                      <p:to>
                                        <p:strVal val="visible"/>
                                      </p:to>
                                    </p:set>
                                    <p:animEffect transition="in" filter="fade">
                                      <p:cBhvr>
                                        <p:cTn id="37" dur="500"/>
                                        <p:tgtEl>
                                          <p:spTgt spid="434"/>
                                        </p:tgtEl>
                                      </p:cBhvr>
                                    </p:animEffect>
                                  </p:childTnLst>
                                </p:cTn>
                              </p:par>
                              <p:par>
                                <p:cTn id="38" presetID="10" presetClass="entr" presetSubtype="0" fill="hold" nodeType="withEffect">
                                  <p:stCondLst>
                                    <p:cond delay="0"/>
                                  </p:stCondLst>
                                  <p:childTnLst>
                                    <p:set>
                                      <p:cBhvr>
                                        <p:cTn id="39" dur="1" fill="hold">
                                          <p:stCondLst>
                                            <p:cond delay="0"/>
                                          </p:stCondLst>
                                        </p:cTn>
                                        <p:tgtEl>
                                          <p:spTgt spid="435"/>
                                        </p:tgtEl>
                                        <p:attrNameLst>
                                          <p:attrName>style.visibility</p:attrName>
                                        </p:attrNameLst>
                                      </p:cBhvr>
                                      <p:to>
                                        <p:strVal val="visible"/>
                                      </p:to>
                                    </p:set>
                                    <p:animEffect transition="in" filter="fade">
                                      <p:cBhvr>
                                        <p:cTn id="40" dur="500"/>
                                        <p:tgtEl>
                                          <p:spTgt spid="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pic>
        <p:nvPicPr>
          <p:cNvPr id="440" name="Google Shape;440;p37" descr="A close-up of a pendulum&#10;&#10;Description automatically generated"/>
          <p:cNvPicPr preferRelativeResize="0"/>
          <p:nvPr/>
        </p:nvPicPr>
        <p:blipFill rotWithShape="1">
          <a:blip r:embed="rId3">
            <a:alphaModFix/>
          </a:blip>
          <a:srcRect l="3555" r="3554"/>
          <a:stretch/>
        </p:blipFill>
        <p:spPr>
          <a:xfrm>
            <a:off x="-1" y="0"/>
            <a:ext cx="9144001" cy="5143500"/>
          </a:xfrm>
          <a:prstGeom prst="rect">
            <a:avLst/>
          </a:prstGeom>
          <a:noFill/>
          <a:ln>
            <a:noFill/>
          </a:ln>
        </p:spPr>
      </p:pic>
      <p:sp>
        <p:nvSpPr>
          <p:cNvPr id="441" name="Google Shape;441;p37"/>
          <p:cNvSpPr/>
          <p:nvPr/>
        </p:nvSpPr>
        <p:spPr>
          <a:xfrm>
            <a:off x="-1" y="0"/>
            <a:ext cx="9144000" cy="5143500"/>
          </a:xfrm>
          <a:prstGeom prst="rect">
            <a:avLst/>
          </a:prstGeom>
          <a:solidFill>
            <a:schemeClr val="accent1">
              <a:alpha val="84705"/>
            </a:scheme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442" name="Google Shape;442;p37"/>
          <p:cNvSpPr txBox="1"/>
          <p:nvPr/>
        </p:nvSpPr>
        <p:spPr>
          <a:xfrm>
            <a:off x="738488" y="1668588"/>
            <a:ext cx="7852655" cy="1731243"/>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FFFFFF"/>
              </a:buClr>
              <a:buSzPts val="3600"/>
              <a:buFont typeface="Calibri"/>
              <a:buNone/>
            </a:pPr>
            <a:r>
              <a:rPr lang="en" sz="3600" b="0" i="0" u="none" strike="noStrike" cap="none" dirty="0">
                <a:solidFill>
                  <a:srgbClr val="FFFFFF"/>
                </a:solidFill>
                <a:latin typeface="Calibri"/>
                <a:ea typeface="Calibri"/>
                <a:cs typeface="Calibri"/>
                <a:sym typeface="Calibri"/>
              </a:rPr>
              <a:t>If you do not plan for impact in the beginning, it will be difficult to measure in the end.</a:t>
            </a:r>
            <a:endParaRPr sz="11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pic>
        <p:nvPicPr>
          <p:cNvPr id="447" name="Google Shape;447;p38" descr="This video introduces the case study for Mobile4Earth." title="L&amp;D Detective Measurement Mysteries - Version 2, Video 1">
            <a:hlinkClick r:id="rId3"/>
          </p:cNvPr>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47"/>
                                        </p:tgtEl>
                                        <p:attrNameLst>
                                          <p:attrName>style.visibility</p:attrName>
                                        </p:attrNameLst>
                                      </p:cBhvr>
                                      <p:to>
                                        <p:strVal val="visible"/>
                                      </p:to>
                                    </p:set>
                                    <p:animEffect transition="in" filter="fade">
                                      <p:cBhvr>
                                        <p:cTn id="7" dur="1000"/>
                                        <p:tgtEl>
                                          <p:spTgt spid="4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39"/>
          <p:cNvSpPr/>
          <p:nvPr/>
        </p:nvSpPr>
        <p:spPr>
          <a:xfrm>
            <a:off x="0" y="0"/>
            <a:ext cx="9144000" cy="424862"/>
          </a:xfrm>
          <a:prstGeom prst="rect">
            <a:avLst/>
          </a:prstGeom>
          <a:gradFill>
            <a:gsLst>
              <a:gs pos="0">
                <a:srgbClr val="213F76"/>
              </a:gs>
              <a:gs pos="50000">
                <a:srgbClr val="2F5CAB"/>
              </a:gs>
              <a:gs pos="100000">
                <a:srgbClr val="3A6FCD"/>
              </a:gs>
            </a:gsLst>
            <a:lin ang="5400000"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lt1"/>
              </a:buClr>
              <a:buSzPts val="2700"/>
              <a:buFont typeface="Calibri"/>
              <a:buNone/>
            </a:pPr>
            <a:endParaRPr sz="2700" b="0" i="0" u="none" strike="noStrike" cap="none">
              <a:solidFill>
                <a:srgbClr val="FFFFFF"/>
              </a:solidFill>
              <a:latin typeface="Calibri"/>
              <a:ea typeface="Calibri"/>
              <a:cs typeface="Calibri"/>
              <a:sym typeface="Calibri"/>
            </a:endParaRPr>
          </a:p>
        </p:txBody>
      </p:sp>
      <p:pic>
        <p:nvPicPr>
          <p:cNvPr id="453" name="Google Shape;453;p39"/>
          <p:cNvPicPr preferRelativeResize="0"/>
          <p:nvPr/>
        </p:nvPicPr>
        <p:blipFill rotWithShape="1">
          <a:blip r:embed="rId3">
            <a:alphaModFix/>
          </a:blip>
          <a:srcRect/>
          <a:stretch/>
        </p:blipFill>
        <p:spPr>
          <a:xfrm flipH="1">
            <a:off x="1686056" y="2149469"/>
            <a:ext cx="529211" cy="529211"/>
          </a:xfrm>
          <a:prstGeom prst="rect">
            <a:avLst/>
          </a:prstGeom>
          <a:noFill/>
          <a:ln>
            <a:noFill/>
          </a:ln>
        </p:spPr>
      </p:pic>
      <p:pic>
        <p:nvPicPr>
          <p:cNvPr id="454" name="Google Shape;454;p39"/>
          <p:cNvPicPr preferRelativeResize="0"/>
          <p:nvPr/>
        </p:nvPicPr>
        <p:blipFill rotWithShape="1">
          <a:blip r:embed="rId3">
            <a:alphaModFix/>
          </a:blip>
          <a:srcRect/>
          <a:stretch/>
        </p:blipFill>
        <p:spPr>
          <a:xfrm flipH="1">
            <a:off x="1830016" y="2316389"/>
            <a:ext cx="529211" cy="529211"/>
          </a:xfrm>
          <a:prstGeom prst="rect">
            <a:avLst/>
          </a:prstGeom>
          <a:noFill/>
          <a:ln>
            <a:noFill/>
          </a:ln>
        </p:spPr>
      </p:pic>
      <p:pic>
        <p:nvPicPr>
          <p:cNvPr id="455" name="Google Shape;455;p39"/>
          <p:cNvPicPr preferRelativeResize="0"/>
          <p:nvPr/>
        </p:nvPicPr>
        <p:blipFill rotWithShape="1">
          <a:blip r:embed="rId4">
            <a:alphaModFix/>
          </a:blip>
          <a:srcRect/>
          <a:stretch/>
        </p:blipFill>
        <p:spPr>
          <a:xfrm>
            <a:off x="2514485" y="485417"/>
            <a:ext cx="4115027" cy="4115027"/>
          </a:xfrm>
          <a:prstGeom prst="rect">
            <a:avLst/>
          </a:prstGeom>
          <a:noFill/>
          <a:ln>
            <a:noFill/>
          </a:ln>
        </p:spPr>
      </p:pic>
      <p:sp>
        <p:nvSpPr>
          <p:cNvPr id="456" name="Google Shape;456;p39"/>
          <p:cNvSpPr txBox="1"/>
          <p:nvPr/>
        </p:nvSpPr>
        <p:spPr>
          <a:xfrm>
            <a:off x="2891275" y="4237016"/>
            <a:ext cx="3361450" cy="301212"/>
          </a:xfrm>
          <a:prstGeom prst="rect">
            <a:avLst/>
          </a:prstGeom>
          <a:noFill/>
          <a:ln>
            <a:noFill/>
          </a:ln>
        </p:spPr>
        <p:txBody>
          <a:bodyPr spcFirstLastPara="1" wrap="square" lIns="68575" tIns="68575" rIns="68575" bIns="6857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0" i="0" u="none" strike="noStrike" cap="none">
                <a:solidFill>
                  <a:srgbClr val="305DBF"/>
                </a:solidFill>
                <a:latin typeface="Calibri"/>
                <a:ea typeface="Calibri"/>
                <a:cs typeface="Calibri"/>
                <a:sym typeface="Calibri"/>
              </a:rPr>
              <a:t>kevinmyates.com/pna1</a:t>
            </a:r>
            <a:endParaRPr sz="1100"/>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305DB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54"/>
                                        </p:tgtEl>
                                        <p:attrNameLst>
                                          <p:attrName>style.visibility</p:attrName>
                                        </p:attrNameLst>
                                      </p:cBhvr>
                                      <p:to>
                                        <p:strVal val="visible"/>
                                      </p:to>
                                    </p:set>
                                    <p:anim calcmode="lin" valueType="num">
                                      <p:cBhvr additive="base">
                                        <p:cTn id="7" dur="500"/>
                                        <p:tgtEl>
                                          <p:spTgt spid="454"/>
                                        </p:tgtEl>
                                        <p:attrNameLst>
                                          <p:attrName>ppt_w</p:attrName>
                                        </p:attrNameLst>
                                      </p:cBhvr>
                                      <p:tavLst>
                                        <p:tav tm="0">
                                          <p:val>
                                            <p:strVal val="0"/>
                                          </p:val>
                                        </p:tav>
                                        <p:tav tm="100000">
                                          <p:val>
                                            <p:strVal val="#ppt_w"/>
                                          </p:val>
                                        </p:tav>
                                      </p:tavLst>
                                    </p:anim>
                                    <p:anim calcmode="lin" valueType="num">
                                      <p:cBhvr additive="base">
                                        <p:cTn id="8" dur="500"/>
                                        <p:tgtEl>
                                          <p:spTgt spid="454"/>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455"/>
                                        </p:tgtEl>
                                        <p:attrNameLst>
                                          <p:attrName>style.visibility</p:attrName>
                                        </p:attrNameLst>
                                      </p:cBhvr>
                                      <p:to>
                                        <p:strVal val="visible"/>
                                      </p:to>
                                    </p:set>
                                    <p:anim calcmode="lin" valueType="num">
                                      <p:cBhvr additive="base">
                                        <p:cTn id="11" dur="500"/>
                                        <p:tgtEl>
                                          <p:spTgt spid="455"/>
                                        </p:tgtEl>
                                        <p:attrNameLst>
                                          <p:attrName>ppt_w</p:attrName>
                                        </p:attrNameLst>
                                      </p:cBhvr>
                                      <p:tavLst>
                                        <p:tav tm="0">
                                          <p:val>
                                            <p:strVal val="0"/>
                                          </p:val>
                                        </p:tav>
                                        <p:tav tm="100000">
                                          <p:val>
                                            <p:strVal val="#ppt_w"/>
                                          </p:val>
                                        </p:tav>
                                      </p:tavLst>
                                    </p:anim>
                                    <p:anim calcmode="lin" valueType="num">
                                      <p:cBhvr additive="base">
                                        <p:cTn id="12" dur="500"/>
                                        <p:tgtEl>
                                          <p:spTgt spid="455"/>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456">
                                            <p:txEl>
                                              <p:pRg st="0" end="0"/>
                                            </p:txEl>
                                          </p:spTgt>
                                        </p:tgtEl>
                                        <p:attrNameLst>
                                          <p:attrName>style.visibility</p:attrName>
                                        </p:attrNameLst>
                                      </p:cBhvr>
                                      <p:to>
                                        <p:strVal val="visible"/>
                                      </p:to>
                                    </p:set>
                                    <p:anim calcmode="lin" valueType="num">
                                      <p:cBhvr additive="base">
                                        <p:cTn id="15" dur="500"/>
                                        <p:tgtEl>
                                          <p:spTgt spid="456">
                                            <p:txEl>
                                              <p:pRg st="0" end="0"/>
                                            </p:txEl>
                                          </p:spTgt>
                                        </p:tgtEl>
                                        <p:attrNameLst>
                                          <p:attrName>ppt_w</p:attrName>
                                        </p:attrNameLst>
                                      </p:cBhvr>
                                      <p:tavLst>
                                        <p:tav tm="0">
                                          <p:val>
                                            <p:strVal val="0"/>
                                          </p:val>
                                        </p:tav>
                                        <p:tav tm="100000">
                                          <p:val>
                                            <p:strVal val="#ppt_w"/>
                                          </p:val>
                                        </p:tav>
                                      </p:tavLst>
                                    </p:anim>
                                    <p:anim calcmode="lin" valueType="num">
                                      <p:cBhvr additive="base">
                                        <p:cTn id="16" dur="500"/>
                                        <p:tgtEl>
                                          <p:spTgt spid="456">
                                            <p:txEl>
                                              <p:pRg st="0" end="0"/>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456">
                                            <p:txEl>
                                              <p:pRg st="1" end="1"/>
                                            </p:txEl>
                                          </p:spTgt>
                                        </p:tgtEl>
                                        <p:attrNameLst>
                                          <p:attrName>style.visibility</p:attrName>
                                        </p:attrNameLst>
                                      </p:cBhvr>
                                      <p:to>
                                        <p:strVal val="visible"/>
                                      </p:to>
                                    </p:set>
                                    <p:anim calcmode="lin" valueType="num">
                                      <p:cBhvr additive="base">
                                        <p:cTn id="19" dur="500"/>
                                        <p:tgtEl>
                                          <p:spTgt spid="456">
                                            <p:txEl>
                                              <p:pRg st="1" end="1"/>
                                            </p:txEl>
                                          </p:spTgt>
                                        </p:tgtEl>
                                        <p:attrNameLst>
                                          <p:attrName>ppt_w</p:attrName>
                                        </p:attrNameLst>
                                      </p:cBhvr>
                                      <p:tavLst>
                                        <p:tav tm="0">
                                          <p:val>
                                            <p:strVal val="0"/>
                                          </p:val>
                                        </p:tav>
                                        <p:tav tm="100000">
                                          <p:val>
                                            <p:strVal val="#ppt_w"/>
                                          </p:val>
                                        </p:tav>
                                      </p:tavLst>
                                    </p:anim>
                                    <p:anim calcmode="lin" valueType="num">
                                      <p:cBhvr additive="base">
                                        <p:cTn id="20" dur="500"/>
                                        <p:tgtEl>
                                          <p:spTgt spid="456">
                                            <p:txEl>
                                              <p:pRg st="1" end="1"/>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rme libre : forme 3">
            <a:extLst>
              <a:ext uri="{FF2B5EF4-FFF2-40B4-BE49-F238E27FC236}">
                <a16:creationId xmlns:a16="http://schemas.microsoft.com/office/drawing/2014/main" id="{4B1210D0-DEFC-829A-E711-0A7392D12B6E}"/>
              </a:ext>
            </a:extLst>
          </p:cNvPr>
          <p:cNvSpPr/>
          <p:nvPr/>
        </p:nvSpPr>
        <p:spPr>
          <a:xfrm>
            <a:off x="2216279" y="984095"/>
            <a:ext cx="6661500" cy="1084190"/>
          </a:xfrm>
          <a:custGeom>
            <a:avLst/>
            <a:gdLst>
              <a:gd name="connsiteX0" fmla="*/ 174628 w 1047750"/>
              <a:gd name="connsiteY0" fmla="*/ 0 h 3901440"/>
              <a:gd name="connsiteX1" fmla="*/ 873122 w 1047750"/>
              <a:gd name="connsiteY1" fmla="*/ 0 h 3901440"/>
              <a:gd name="connsiteX2" fmla="*/ 1047750 w 1047750"/>
              <a:gd name="connsiteY2" fmla="*/ 174628 h 3901440"/>
              <a:gd name="connsiteX3" fmla="*/ 1047750 w 1047750"/>
              <a:gd name="connsiteY3" fmla="*/ 3901440 h 3901440"/>
              <a:gd name="connsiteX4" fmla="*/ 1047750 w 1047750"/>
              <a:gd name="connsiteY4" fmla="*/ 3901440 h 3901440"/>
              <a:gd name="connsiteX5" fmla="*/ 0 w 1047750"/>
              <a:gd name="connsiteY5" fmla="*/ 3901440 h 3901440"/>
              <a:gd name="connsiteX6" fmla="*/ 0 w 1047750"/>
              <a:gd name="connsiteY6" fmla="*/ 3901440 h 3901440"/>
              <a:gd name="connsiteX7" fmla="*/ 0 w 1047750"/>
              <a:gd name="connsiteY7" fmla="*/ 174628 h 3901440"/>
              <a:gd name="connsiteX8" fmla="*/ 174628 w 1047750"/>
              <a:gd name="connsiteY8" fmla="*/ 0 h 390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0" h="3901440">
                <a:moveTo>
                  <a:pt x="1047750" y="650251"/>
                </a:moveTo>
                <a:lnTo>
                  <a:pt x="1047750" y="3251189"/>
                </a:lnTo>
                <a:cubicBezTo>
                  <a:pt x="1047750" y="3610311"/>
                  <a:pt x="1026753" y="3901440"/>
                  <a:pt x="1000853" y="3901440"/>
                </a:cubicBezTo>
                <a:lnTo>
                  <a:pt x="0" y="3901440"/>
                </a:lnTo>
                <a:lnTo>
                  <a:pt x="0" y="3901440"/>
                </a:lnTo>
                <a:lnTo>
                  <a:pt x="0" y="0"/>
                </a:lnTo>
                <a:lnTo>
                  <a:pt x="0" y="0"/>
                </a:lnTo>
                <a:lnTo>
                  <a:pt x="1000853" y="0"/>
                </a:lnTo>
                <a:cubicBezTo>
                  <a:pt x="1026753" y="0"/>
                  <a:pt x="1047750" y="291129"/>
                  <a:pt x="1047750" y="650251"/>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9531" tIns="75911" rIns="100676" bIns="75913" numCol="1" spcCol="1270" anchor="ctr" anchorCtr="0">
            <a:noAutofit/>
          </a:bodyPr>
          <a:lstStyle/>
          <a:p>
            <a:pPr marL="246063" lvl="1" algn="l" defTabSz="577850">
              <a:lnSpc>
                <a:spcPct val="90000"/>
              </a:lnSpc>
              <a:spcBef>
                <a:spcPct val="0"/>
              </a:spcBef>
              <a:spcAft>
                <a:spcPts val="600"/>
              </a:spcAft>
            </a:pPr>
            <a:r>
              <a:rPr lang="en-CA" sz="1600" kern="1200" dirty="0">
                <a:latin typeface="Calibri" panose="020F0502020204030204" pitchFamily="34" charset="0"/>
                <a:cs typeface="Calibri" panose="020F0502020204030204" pitchFamily="34" charset="0"/>
              </a:rPr>
              <a:t>We want a half-day training program for customer service representatives that helps them handle calls for our new AI phone.</a:t>
            </a:r>
            <a:r>
              <a:rPr lang="fr-CA" sz="1600" kern="1200" dirty="0">
                <a:latin typeface="Calibri" panose="020F0502020204030204" pitchFamily="34" charset="0"/>
                <a:cs typeface="Calibri" panose="020F0502020204030204" pitchFamily="34" charset="0"/>
              </a:rPr>
              <a:t> </a:t>
            </a:r>
            <a:r>
              <a:rPr lang="en-CA" sz="1600" kern="1200" dirty="0">
                <a:latin typeface="Calibri" panose="020F0502020204030204" pitchFamily="34" charset="0"/>
                <a:cs typeface="Calibri" panose="020F0502020204030204" pitchFamily="34" charset="0"/>
              </a:rPr>
              <a:t>The training needs to have role-play and tests to ensure they prove their knowledge.</a:t>
            </a:r>
            <a:endParaRPr lang="fr-CA" sz="1600" kern="1200" dirty="0">
              <a:latin typeface="Calibri" panose="020F0502020204030204" pitchFamily="34" charset="0"/>
              <a:cs typeface="Calibri" panose="020F0502020204030204" pitchFamily="34" charset="0"/>
            </a:endParaRPr>
          </a:p>
        </p:txBody>
      </p:sp>
      <p:sp>
        <p:nvSpPr>
          <p:cNvPr id="5" name="Forme libre : forme 4">
            <a:extLst>
              <a:ext uri="{FF2B5EF4-FFF2-40B4-BE49-F238E27FC236}">
                <a16:creationId xmlns:a16="http://schemas.microsoft.com/office/drawing/2014/main" id="{8688C258-6B67-9531-D993-42847106AD14}"/>
              </a:ext>
            </a:extLst>
          </p:cNvPr>
          <p:cNvSpPr/>
          <p:nvPr/>
        </p:nvSpPr>
        <p:spPr>
          <a:xfrm>
            <a:off x="279608" y="923861"/>
            <a:ext cx="2126542" cy="1204658"/>
          </a:xfrm>
          <a:custGeom>
            <a:avLst/>
            <a:gdLst>
              <a:gd name="connsiteX0" fmla="*/ 0 w 2194560"/>
              <a:gd name="connsiteY0" fmla="*/ 218286 h 1309687"/>
              <a:gd name="connsiteX1" fmla="*/ 218286 w 2194560"/>
              <a:gd name="connsiteY1" fmla="*/ 0 h 1309687"/>
              <a:gd name="connsiteX2" fmla="*/ 1976274 w 2194560"/>
              <a:gd name="connsiteY2" fmla="*/ 0 h 1309687"/>
              <a:gd name="connsiteX3" fmla="*/ 2194560 w 2194560"/>
              <a:gd name="connsiteY3" fmla="*/ 218286 h 1309687"/>
              <a:gd name="connsiteX4" fmla="*/ 2194560 w 2194560"/>
              <a:gd name="connsiteY4" fmla="*/ 1091401 h 1309687"/>
              <a:gd name="connsiteX5" fmla="*/ 1976274 w 2194560"/>
              <a:gd name="connsiteY5" fmla="*/ 1309687 h 1309687"/>
              <a:gd name="connsiteX6" fmla="*/ 218286 w 2194560"/>
              <a:gd name="connsiteY6" fmla="*/ 1309687 h 1309687"/>
              <a:gd name="connsiteX7" fmla="*/ 0 w 2194560"/>
              <a:gd name="connsiteY7" fmla="*/ 1091401 h 1309687"/>
              <a:gd name="connsiteX8" fmla="*/ 0 w 2194560"/>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1309687">
                <a:moveTo>
                  <a:pt x="0" y="218286"/>
                </a:moveTo>
                <a:cubicBezTo>
                  <a:pt x="0" y="97730"/>
                  <a:pt x="97730" y="0"/>
                  <a:pt x="218286" y="0"/>
                </a:cubicBezTo>
                <a:lnTo>
                  <a:pt x="1976274" y="0"/>
                </a:lnTo>
                <a:cubicBezTo>
                  <a:pt x="2096830" y="0"/>
                  <a:pt x="2194560" y="97730"/>
                  <a:pt x="2194560" y="218286"/>
                </a:cubicBezTo>
                <a:lnTo>
                  <a:pt x="2194560" y="1091401"/>
                </a:lnTo>
                <a:cubicBezTo>
                  <a:pt x="2194560" y="1211957"/>
                  <a:pt x="2096830" y="1309687"/>
                  <a:pt x="1976274" y="1309687"/>
                </a:cubicBezTo>
                <a:lnTo>
                  <a:pt x="218286" y="1309687"/>
                </a:lnTo>
                <a:cubicBezTo>
                  <a:pt x="97730" y="1309687"/>
                  <a:pt x="0" y="1211957"/>
                  <a:pt x="0" y="1091401"/>
                </a:cubicBezTo>
                <a:lnTo>
                  <a:pt x="0" y="21828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0134" tIns="102034" rIns="140134" bIns="102034" numCol="1" spcCol="1270" anchor="ctr" anchorCtr="0">
            <a:noAutofit/>
          </a:bodyPr>
          <a:lstStyle/>
          <a:p>
            <a:pPr marL="0" lvl="0" indent="0" algn="ctr" defTabSz="889000">
              <a:lnSpc>
                <a:spcPct val="90000"/>
              </a:lnSpc>
              <a:spcBef>
                <a:spcPct val="0"/>
              </a:spcBef>
              <a:spcAft>
                <a:spcPct val="35000"/>
              </a:spcAft>
              <a:buNone/>
            </a:pPr>
            <a:r>
              <a:rPr lang="en-CA" sz="1800" kern="1200" dirty="0">
                <a:latin typeface="Calibri" panose="020F0502020204030204" pitchFamily="34" charset="0"/>
                <a:cs typeface="Calibri" panose="020F0502020204030204" pitchFamily="34" charset="0"/>
              </a:rPr>
              <a:t>What is the business goal?</a:t>
            </a:r>
            <a:endParaRPr lang="fr-CA" sz="1800" kern="1200" dirty="0">
              <a:latin typeface="Calibri" panose="020F0502020204030204" pitchFamily="34" charset="0"/>
              <a:cs typeface="Calibri" panose="020F0502020204030204" pitchFamily="34" charset="0"/>
            </a:endParaRPr>
          </a:p>
        </p:txBody>
      </p:sp>
      <p:sp>
        <p:nvSpPr>
          <p:cNvPr id="6" name="Forme libre : forme 5">
            <a:extLst>
              <a:ext uri="{FF2B5EF4-FFF2-40B4-BE49-F238E27FC236}">
                <a16:creationId xmlns:a16="http://schemas.microsoft.com/office/drawing/2014/main" id="{A3FF7B2D-0F8D-B91E-94E3-1C24B6873749}"/>
              </a:ext>
            </a:extLst>
          </p:cNvPr>
          <p:cNvSpPr/>
          <p:nvPr/>
        </p:nvSpPr>
        <p:spPr>
          <a:xfrm>
            <a:off x="2168126" y="2233918"/>
            <a:ext cx="6687115" cy="1084190"/>
          </a:xfrm>
          <a:custGeom>
            <a:avLst/>
            <a:gdLst>
              <a:gd name="connsiteX0" fmla="*/ 174628 w 1047750"/>
              <a:gd name="connsiteY0" fmla="*/ 0 h 3901440"/>
              <a:gd name="connsiteX1" fmla="*/ 873122 w 1047750"/>
              <a:gd name="connsiteY1" fmla="*/ 0 h 3901440"/>
              <a:gd name="connsiteX2" fmla="*/ 1047750 w 1047750"/>
              <a:gd name="connsiteY2" fmla="*/ 174628 h 3901440"/>
              <a:gd name="connsiteX3" fmla="*/ 1047750 w 1047750"/>
              <a:gd name="connsiteY3" fmla="*/ 3901440 h 3901440"/>
              <a:gd name="connsiteX4" fmla="*/ 1047750 w 1047750"/>
              <a:gd name="connsiteY4" fmla="*/ 3901440 h 3901440"/>
              <a:gd name="connsiteX5" fmla="*/ 0 w 1047750"/>
              <a:gd name="connsiteY5" fmla="*/ 3901440 h 3901440"/>
              <a:gd name="connsiteX6" fmla="*/ 0 w 1047750"/>
              <a:gd name="connsiteY6" fmla="*/ 3901440 h 3901440"/>
              <a:gd name="connsiteX7" fmla="*/ 0 w 1047750"/>
              <a:gd name="connsiteY7" fmla="*/ 174628 h 3901440"/>
              <a:gd name="connsiteX8" fmla="*/ 174628 w 1047750"/>
              <a:gd name="connsiteY8" fmla="*/ 0 h 390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0" h="3901440">
                <a:moveTo>
                  <a:pt x="1047750" y="650251"/>
                </a:moveTo>
                <a:lnTo>
                  <a:pt x="1047750" y="3251189"/>
                </a:lnTo>
                <a:cubicBezTo>
                  <a:pt x="1047750" y="3610311"/>
                  <a:pt x="1026753" y="3901440"/>
                  <a:pt x="1000853" y="3901440"/>
                </a:cubicBezTo>
                <a:lnTo>
                  <a:pt x="0" y="3901440"/>
                </a:lnTo>
                <a:lnTo>
                  <a:pt x="0" y="3901440"/>
                </a:lnTo>
                <a:lnTo>
                  <a:pt x="0" y="0"/>
                </a:lnTo>
                <a:lnTo>
                  <a:pt x="0" y="0"/>
                </a:lnTo>
                <a:lnTo>
                  <a:pt x="1000853" y="0"/>
                </a:lnTo>
                <a:cubicBezTo>
                  <a:pt x="1026753" y="0"/>
                  <a:pt x="1047750" y="291129"/>
                  <a:pt x="1047750" y="650251"/>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9531" tIns="75912" rIns="100676" bIns="75912" numCol="1" spcCol="1270" anchor="ctr" anchorCtr="0">
            <a:noAutofit/>
          </a:bodyPr>
          <a:lstStyle/>
          <a:p>
            <a:pPr marL="246063" lvl="1" algn="l" defTabSz="577850">
              <a:lnSpc>
                <a:spcPct val="90000"/>
              </a:lnSpc>
              <a:spcBef>
                <a:spcPct val="0"/>
              </a:spcBef>
              <a:spcAft>
                <a:spcPct val="15000"/>
              </a:spcAft>
            </a:pPr>
            <a:r>
              <a:rPr lang="en-CA" sz="1600" kern="1200" dirty="0">
                <a:latin typeface="Calibri" panose="020F0502020204030204" pitchFamily="34" charset="0"/>
                <a:cs typeface="Calibri" panose="020F0502020204030204" pitchFamily="34" charset="0"/>
              </a:rPr>
              <a:t>The opportunity is ensuring customer service reps are ready for the release of our new AI-powered phone.</a:t>
            </a:r>
            <a:endParaRPr lang="fr-CA" sz="1600" kern="1200" dirty="0">
              <a:latin typeface="Calibri" panose="020F0502020204030204" pitchFamily="34" charset="0"/>
              <a:cs typeface="Calibri" panose="020F0502020204030204" pitchFamily="34" charset="0"/>
            </a:endParaRPr>
          </a:p>
        </p:txBody>
      </p:sp>
      <p:sp>
        <p:nvSpPr>
          <p:cNvPr id="7" name="Forme libre : forme 6">
            <a:extLst>
              <a:ext uri="{FF2B5EF4-FFF2-40B4-BE49-F238E27FC236}">
                <a16:creationId xmlns:a16="http://schemas.microsoft.com/office/drawing/2014/main" id="{1E9EB7EB-A94C-CE78-5AB0-2A09253C1049}"/>
              </a:ext>
            </a:extLst>
          </p:cNvPr>
          <p:cNvSpPr/>
          <p:nvPr/>
        </p:nvSpPr>
        <p:spPr>
          <a:xfrm>
            <a:off x="264617" y="2173683"/>
            <a:ext cx="2126543" cy="1204658"/>
          </a:xfrm>
          <a:custGeom>
            <a:avLst/>
            <a:gdLst>
              <a:gd name="connsiteX0" fmla="*/ 0 w 2194560"/>
              <a:gd name="connsiteY0" fmla="*/ 218286 h 1309687"/>
              <a:gd name="connsiteX1" fmla="*/ 218286 w 2194560"/>
              <a:gd name="connsiteY1" fmla="*/ 0 h 1309687"/>
              <a:gd name="connsiteX2" fmla="*/ 1976274 w 2194560"/>
              <a:gd name="connsiteY2" fmla="*/ 0 h 1309687"/>
              <a:gd name="connsiteX3" fmla="*/ 2194560 w 2194560"/>
              <a:gd name="connsiteY3" fmla="*/ 218286 h 1309687"/>
              <a:gd name="connsiteX4" fmla="*/ 2194560 w 2194560"/>
              <a:gd name="connsiteY4" fmla="*/ 1091401 h 1309687"/>
              <a:gd name="connsiteX5" fmla="*/ 1976274 w 2194560"/>
              <a:gd name="connsiteY5" fmla="*/ 1309687 h 1309687"/>
              <a:gd name="connsiteX6" fmla="*/ 218286 w 2194560"/>
              <a:gd name="connsiteY6" fmla="*/ 1309687 h 1309687"/>
              <a:gd name="connsiteX7" fmla="*/ 0 w 2194560"/>
              <a:gd name="connsiteY7" fmla="*/ 1091401 h 1309687"/>
              <a:gd name="connsiteX8" fmla="*/ 0 w 2194560"/>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1309687">
                <a:moveTo>
                  <a:pt x="0" y="218286"/>
                </a:moveTo>
                <a:cubicBezTo>
                  <a:pt x="0" y="97730"/>
                  <a:pt x="97730" y="0"/>
                  <a:pt x="218286" y="0"/>
                </a:cubicBezTo>
                <a:lnTo>
                  <a:pt x="1976274" y="0"/>
                </a:lnTo>
                <a:cubicBezTo>
                  <a:pt x="2096830" y="0"/>
                  <a:pt x="2194560" y="97730"/>
                  <a:pt x="2194560" y="218286"/>
                </a:cubicBezTo>
                <a:lnTo>
                  <a:pt x="2194560" y="1091401"/>
                </a:lnTo>
                <a:cubicBezTo>
                  <a:pt x="2194560" y="1211957"/>
                  <a:pt x="2096830" y="1309687"/>
                  <a:pt x="1976274" y="1309687"/>
                </a:cubicBezTo>
                <a:lnTo>
                  <a:pt x="218286" y="1309687"/>
                </a:lnTo>
                <a:cubicBezTo>
                  <a:pt x="97730" y="1309687"/>
                  <a:pt x="0" y="1211957"/>
                  <a:pt x="0" y="1091401"/>
                </a:cubicBezTo>
                <a:lnTo>
                  <a:pt x="0" y="21828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0134" tIns="102034" rIns="140134" bIns="102034" numCol="1" spcCol="1270" anchor="ctr" anchorCtr="0">
            <a:noAutofit/>
          </a:bodyPr>
          <a:lstStyle/>
          <a:p>
            <a:pPr marL="0" lvl="0" indent="0" algn="ctr" defTabSz="889000">
              <a:lnSpc>
                <a:spcPct val="90000"/>
              </a:lnSpc>
              <a:spcBef>
                <a:spcPct val="0"/>
              </a:spcBef>
              <a:spcAft>
                <a:spcPct val="35000"/>
              </a:spcAft>
              <a:buNone/>
            </a:pPr>
            <a:r>
              <a:rPr lang="en-CA" sz="1800" kern="1200" dirty="0">
                <a:latin typeface="Calibri" panose="020F0502020204030204" pitchFamily="34" charset="0"/>
                <a:cs typeface="Calibri" panose="020F0502020204030204" pitchFamily="34" charset="0"/>
              </a:rPr>
              <a:t>What is the opportunity or problem to solve?</a:t>
            </a:r>
            <a:endParaRPr lang="fr-CA" sz="1800" kern="1200" dirty="0">
              <a:latin typeface="Calibri" panose="020F0502020204030204" pitchFamily="34" charset="0"/>
              <a:cs typeface="Calibri" panose="020F0502020204030204" pitchFamily="34" charset="0"/>
            </a:endParaRPr>
          </a:p>
        </p:txBody>
      </p:sp>
      <p:sp>
        <p:nvSpPr>
          <p:cNvPr id="8" name="Forme libre : forme 7">
            <a:extLst>
              <a:ext uri="{FF2B5EF4-FFF2-40B4-BE49-F238E27FC236}">
                <a16:creationId xmlns:a16="http://schemas.microsoft.com/office/drawing/2014/main" id="{6C23592E-759B-6F2A-5D71-6E9633533784}"/>
              </a:ext>
            </a:extLst>
          </p:cNvPr>
          <p:cNvSpPr/>
          <p:nvPr/>
        </p:nvSpPr>
        <p:spPr>
          <a:xfrm>
            <a:off x="2189746" y="3496784"/>
            <a:ext cx="6661499" cy="1084190"/>
          </a:xfrm>
          <a:custGeom>
            <a:avLst/>
            <a:gdLst>
              <a:gd name="connsiteX0" fmla="*/ 174628 w 1047750"/>
              <a:gd name="connsiteY0" fmla="*/ 0 h 3901440"/>
              <a:gd name="connsiteX1" fmla="*/ 873122 w 1047750"/>
              <a:gd name="connsiteY1" fmla="*/ 0 h 3901440"/>
              <a:gd name="connsiteX2" fmla="*/ 1047750 w 1047750"/>
              <a:gd name="connsiteY2" fmla="*/ 174628 h 3901440"/>
              <a:gd name="connsiteX3" fmla="*/ 1047750 w 1047750"/>
              <a:gd name="connsiteY3" fmla="*/ 3901440 h 3901440"/>
              <a:gd name="connsiteX4" fmla="*/ 1047750 w 1047750"/>
              <a:gd name="connsiteY4" fmla="*/ 3901440 h 3901440"/>
              <a:gd name="connsiteX5" fmla="*/ 0 w 1047750"/>
              <a:gd name="connsiteY5" fmla="*/ 3901440 h 3901440"/>
              <a:gd name="connsiteX6" fmla="*/ 0 w 1047750"/>
              <a:gd name="connsiteY6" fmla="*/ 3901440 h 3901440"/>
              <a:gd name="connsiteX7" fmla="*/ 0 w 1047750"/>
              <a:gd name="connsiteY7" fmla="*/ 174628 h 3901440"/>
              <a:gd name="connsiteX8" fmla="*/ 174628 w 1047750"/>
              <a:gd name="connsiteY8" fmla="*/ 0 h 390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0" h="3901440">
                <a:moveTo>
                  <a:pt x="1047750" y="650251"/>
                </a:moveTo>
                <a:lnTo>
                  <a:pt x="1047750" y="3251189"/>
                </a:lnTo>
                <a:cubicBezTo>
                  <a:pt x="1047750" y="3610311"/>
                  <a:pt x="1026753" y="3901440"/>
                  <a:pt x="1000853" y="3901440"/>
                </a:cubicBezTo>
                <a:lnTo>
                  <a:pt x="0" y="3901440"/>
                </a:lnTo>
                <a:lnTo>
                  <a:pt x="0" y="3901440"/>
                </a:lnTo>
                <a:lnTo>
                  <a:pt x="0" y="0"/>
                </a:lnTo>
                <a:lnTo>
                  <a:pt x="0" y="0"/>
                </a:lnTo>
                <a:lnTo>
                  <a:pt x="1000853" y="0"/>
                </a:lnTo>
                <a:cubicBezTo>
                  <a:pt x="1026753" y="0"/>
                  <a:pt x="1047750" y="291129"/>
                  <a:pt x="1047750" y="650251"/>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9531" tIns="75912" rIns="100676" bIns="75912" numCol="1" spcCol="1270" anchor="ctr" anchorCtr="0">
            <a:noAutofit/>
          </a:bodyPr>
          <a:lstStyle/>
          <a:p>
            <a:pPr marL="246063" lvl="1" algn="l" defTabSz="577850">
              <a:lnSpc>
                <a:spcPct val="90000"/>
              </a:lnSpc>
              <a:spcBef>
                <a:spcPct val="0"/>
              </a:spcBef>
              <a:spcAft>
                <a:spcPct val="15000"/>
              </a:spcAft>
            </a:pPr>
            <a:r>
              <a:rPr lang="en-CA" sz="1600" kern="1200" dirty="0">
                <a:latin typeface="Calibri" panose="020F0502020204030204" pitchFamily="34" charset="0"/>
                <a:cs typeface="Calibri" panose="020F0502020204030204" pitchFamily="34" charset="0"/>
              </a:rPr>
              <a:t>We need L&amp;D to perform the training for customer service reps.</a:t>
            </a:r>
            <a:endParaRPr lang="fr-CA" sz="1600" kern="1200" dirty="0">
              <a:latin typeface="Calibri" panose="020F0502020204030204" pitchFamily="34" charset="0"/>
              <a:cs typeface="Calibri" panose="020F0502020204030204" pitchFamily="34" charset="0"/>
            </a:endParaRPr>
          </a:p>
        </p:txBody>
      </p:sp>
      <p:sp>
        <p:nvSpPr>
          <p:cNvPr id="9" name="Forme libre : forme 8">
            <a:extLst>
              <a:ext uri="{FF2B5EF4-FFF2-40B4-BE49-F238E27FC236}">
                <a16:creationId xmlns:a16="http://schemas.microsoft.com/office/drawing/2014/main" id="{89AAD91E-00E8-2D83-137B-6A81F28FD4E8}"/>
              </a:ext>
            </a:extLst>
          </p:cNvPr>
          <p:cNvSpPr/>
          <p:nvPr/>
        </p:nvSpPr>
        <p:spPr>
          <a:xfrm>
            <a:off x="257071" y="3428783"/>
            <a:ext cx="2135428" cy="1204658"/>
          </a:xfrm>
          <a:custGeom>
            <a:avLst/>
            <a:gdLst>
              <a:gd name="connsiteX0" fmla="*/ 0 w 2194560"/>
              <a:gd name="connsiteY0" fmla="*/ 218286 h 1309687"/>
              <a:gd name="connsiteX1" fmla="*/ 218286 w 2194560"/>
              <a:gd name="connsiteY1" fmla="*/ 0 h 1309687"/>
              <a:gd name="connsiteX2" fmla="*/ 1976274 w 2194560"/>
              <a:gd name="connsiteY2" fmla="*/ 0 h 1309687"/>
              <a:gd name="connsiteX3" fmla="*/ 2194560 w 2194560"/>
              <a:gd name="connsiteY3" fmla="*/ 218286 h 1309687"/>
              <a:gd name="connsiteX4" fmla="*/ 2194560 w 2194560"/>
              <a:gd name="connsiteY4" fmla="*/ 1091401 h 1309687"/>
              <a:gd name="connsiteX5" fmla="*/ 1976274 w 2194560"/>
              <a:gd name="connsiteY5" fmla="*/ 1309687 h 1309687"/>
              <a:gd name="connsiteX6" fmla="*/ 218286 w 2194560"/>
              <a:gd name="connsiteY6" fmla="*/ 1309687 h 1309687"/>
              <a:gd name="connsiteX7" fmla="*/ 0 w 2194560"/>
              <a:gd name="connsiteY7" fmla="*/ 1091401 h 1309687"/>
              <a:gd name="connsiteX8" fmla="*/ 0 w 2194560"/>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1309687">
                <a:moveTo>
                  <a:pt x="0" y="218286"/>
                </a:moveTo>
                <a:cubicBezTo>
                  <a:pt x="0" y="97730"/>
                  <a:pt x="97730" y="0"/>
                  <a:pt x="218286" y="0"/>
                </a:cubicBezTo>
                <a:lnTo>
                  <a:pt x="1976274" y="0"/>
                </a:lnTo>
                <a:cubicBezTo>
                  <a:pt x="2096830" y="0"/>
                  <a:pt x="2194560" y="97730"/>
                  <a:pt x="2194560" y="218286"/>
                </a:cubicBezTo>
                <a:lnTo>
                  <a:pt x="2194560" y="1091401"/>
                </a:lnTo>
                <a:cubicBezTo>
                  <a:pt x="2194560" y="1211957"/>
                  <a:pt x="2096830" y="1309687"/>
                  <a:pt x="1976274" y="1309687"/>
                </a:cubicBezTo>
                <a:lnTo>
                  <a:pt x="218286" y="1309687"/>
                </a:lnTo>
                <a:cubicBezTo>
                  <a:pt x="97730" y="1309687"/>
                  <a:pt x="0" y="1211957"/>
                  <a:pt x="0" y="1091401"/>
                </a:cubicBezTo>
                <a:lnTo>
                  <a:pt x="0" y="21828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0134" tIns="102034" rIns="140134" bIns="102034" numCol="1" spcCol="1270" anchor="ctr" anchorCtr="0">
            <a:noAutofit/>
          </a:bodyPr>
          <a:lstStyle/>
          <a:p>
            <a:pPr marL="0" lvl="0" indent="0" algn="ctr" defTabSz="889000">
              <a:lnSpc>
                <a:spcPct val="90000"/>
              </a:lnSpc>
              <a:spcBef>
                <a:spcPct val="0"/>
              </a:spcBef>
              <a:spcAft>
                <a:spcPct val="35000"/>
              </a:spcAft>
              <a:buNone/>
            </a:pPr>
            <a:r>
              <a:rPr lang="en-CA" sz="1800" kern="1200" dirty="0">
                <a:latin typeface="Calibri" panose="020F0502020204030204" pitchFamily="34" charset="0"/>
                <a:cs typeface="Calibri" panose="020F0502020204030204" pitchFamily="34" charset="0"/>
              </a:rPr>
              <a:t>Whose performance is needed?</a:t>
            </a:r>
            <a:endParaRPr lang="fr-CA" sz="1800" kern="1200" dirty="0">
              <a:latin typeface="Calibri" panose="020F0502020204030204" pitchFamily="34" charset="0"/>
              <a:cs typeface="Calibri" panose="020F0502020204030204" pitchFamily="34" charset="0"/>
            </a:endParaRPr>
          </a:p>
        </p:txBody>
      </p:sp>
      <p:sp>
        <p:nvSpPr>
          <p:cNvPr id="10" name="Google Shape;394;p34">
            <a:extLst>
              <a:ext uri="{FF2B5EF4-FFF2-40B4-BE49-F238E27FC236}">
                <a16:creationId xmlns:a16="http://schemas.microsoft.com/office/drawing/2014/main" id="{AFBD3281-98D3-62E3-EAFA-0A780C8ADD8E}"/>
              </a:ext>
            </a:extLst>
          </p:cNvPr>
          <p:cNvSpPr txBox="1"/>
          <p:nvPr/>
        </p:nvSpPr>
        <p:spPr>
          <a:xfrm>
            <a:off x="0" y="-41240"/>
            <a:ext cx="9144000" cy="484748"/>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FFFFFF"/>
              </a:buClr>
              <a:buSzPts val="2700"/>
              <a:buFont typeface="Calibri"/>
              <a:buNone/>
            </a:pPr>
            <a:r>
              <a:rPr lang="en" sz="2700" b="0" i="0" u="none" strike="noStrike" cap="none" dirty="0">
                <a:solidFill>
                  <a:srgbClr val="FFFFFF"/>
                </a:solidFill>
                <a:latin typeface="Calibri"/>
                <a:ea typeface="Calibri"/>
                <a:cs typeface="Calibri"/>
                <a:sym typeface="Calibri"/>
              </a:rPr>
              <a:t>Performance </a:t>
            </a:r>
            <a:r>
              <a:rPr lang="en" sz="2700" dirty="0">
                <a:solidFill>
                  <a:srgbClr val="FFFFFF"/>
                </a:solidFill>
                <a:latin typeface="Calibri"/>
                <a:ea typeface="Calibri"/>
                <a:cs typeface="Calibri"/>
                <a:sym typeface="Calibri"/>
              </a:rPr>
              <a:t>Needs Analysis</a:t>
            </a:r>
            <a:endParaRPr sz="1100" dirty="0"/>
          </a:p>
        </p:txBody>
      </p:sp>
      <p:sp>
        <p:nvSpPr>
          <p:cNvPr id="11" name="ZoneTexte 10">
            <a:extLst>
              <a:ext uri="{FF2B5EF4-FFF2-40B4-BE49-F238E27FC236}">
                <a16:creationId xmlns:a16="http://schemas.microsoft.com/office/drawing/2014/main" id="{1BCAE8A6-08D7-3D7B-18A1-634379D64CB3}"/>
              </a:ext>
            </a:extLst>
          </p:cNvPr>
          <p:cNvSpPr txBox="1"/>
          <p:nvPr/>
        </p:nvSpPr>
        <p:spPr>
          <a:xfrm>
            <a:off x="288758" y="567003"/>
            <a:ext cx="8589021" cy="313932"/>
          </a:xfrm>
          <a:prstGeom prst="rect">
            <a:avLst/>
          </a:prstGeom>
          <a:noFill/>
        </p:spPr>
        <p:txBody>
          <a:bodyPr wrap="square">
            <a:spAutoFit/>
          </a:bodyPr>
          <a:lstStyle/>
          <a:p>
            <a:pPr algn="l">
              <a:lnSpc>
                <a:spcPct val="90000"/>
              </a:lnSpc>
            </a:pPr>
            <a:r>
              <a:rPr lang="en-CA" sz="1600" b="1" i="0" dirty="0">
                <a:solidFill>
                  <a:srgbClr val="5E5E5E"/>
                </a:solidFill>
                <a:effectLst/>
                <a:latin typeface="Calibri" panose="020F0502020204030204" pitchFamily="34" charset="0"/>
                <a:cs typeface="Calibri" panose="020F0502020204030204" pitchFamily="34" charset="0"/>
              </a:rPr>
              <a:t>Prepared by: </a:t>
            </a:r>
            <a:r>
              <a:rPr lang="en-CA" sz="1600" b="0" i="0" dirty="0">
                <a:solidFill>
                  <a:srgbClr val="5E5E5E"/>
                </a:solidFill>
                <a:effectLst/>
                <a:latin typeface="Calibri" panose="020F0502020204030204" pitchFamily="34" charset="0"/>
                <a:cs typeface="Calibri" panose="020F0502020204030204" pitchFamily="34" charset="0"/>
              </a:rPr>
              <a:t>Carlos Rivera     </a:t>
            </a:r>
            <a:r>
              <a:rPr lang="en-CA" sz="1600" b="1" i="0" dirty="0">
                <a:solidFill>
                  <a:srgbClr val="5E5E5E"/>
                </a:solidFill>
                <a:effectLst/>
                <a:latin typeface="Calibri" panose="020F0502020204030204" pitchFamily="34" charset="0"/>
                <a:cs typeface="Calibri" panose="020F0502020204030204" pitchFamily="34" charset="0"/>
              </a:rPr>
              <a:t>Department: </a:t>
            </a:r>
            <a:r>
              <a:rPr lang="en-CA" sz="1600" dirty="0">
                <a:solidFill>
                  <a:srgbClr val="5E5E5E"/>
                </a:solidFill>
                <a:latin typeface="Calibri" panose="020F0502020204030204" pitchFamily="34" charset="0"/>
                <a:cs typeface="Calibri" panose="020F0502020204030204" pitchFamily="34" charset="0"/>
              </a:rPr>
              <a:t>Products &amp; Innovation     </a:t>
            </a:r>
            <a:r>
              <a:rPr lang="en-CA" sz="1600" b="1" i="0" dirty="0">
                <a:solidFill>
                  <a:srgbClr val="5E5E5E"/>
                </a:solidFill>
                <a:effectLst/>
                <a:latin typeface="Calibri" panose="020F0502020204030204" pitchFamily="34" charset="0"/>
                <a:cs typeface="Calibri" panose="020F0502020204030204" pitchFamily="34" charset="0"/>
              </a:rPr>
              <a:t>Project Number:</a:t>
            </a:r>
            <a:r>
              <a:rPr lang="en-CA" sz="1600" b="1" dirty="0">
                <a:solidFill>
                  <a:srgbClr val="5E5E5E"/>
                </a:solidFill>
                <a:latin typeface="Calibri" panose="020F0502020204030204" pitchFamily="34" charset="0"/>
                <a:cs typeface="Calibri" panose="020F0502020204030204" pitchFamily="34" charset="0"/>
              </a:rPr>
              <a:t>   </a:t>
            </a:r>
            <a:r>
              <a:rPr lang="en-CA" sz="1600" b="0" i="0" dirty="0">
                <a:solidFill>
                  <a:srgbClr val="5E5E5E"/>
                </a:solidFill>
                <a:effectLst/>
                <a:latin typeface="Calibri" panose="020F0502020204030204" pitchFamily="34" charset="0"/>
                <a:cs typeface="Calibri" panose="020F0502020204030204" pitchFamily="34" charset="0"/>
              </a:rPr>
              <a:t>05893</a:t>
            </a:r>
          </a:p>
        </p:txBody>
      </p:sp>
    </p:spTree>
    <p:extLst>
      <p:ext uri="{BB962C8B-B14F-4D97-AF65-F5344CB8AC3E}">
        <p14:creationId xmlns:p14="http://schemas.microsoft.com/office/powerpoint/2010/main" val="1045929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rme libre : forme 3">
            <a:extLst>
              <a:ext uri="{FF2B5EF4-FFF2-40B4-BE49-F238E27FC236}">
                <a16:creationId xmlns:a16="http://schemas.microsoft.com/office/drawing/2014/main" id="{0CA12005-BC6C-3FA0-73AB-CB335750F034}"/>
              </a:ext>
            </a:extLst>
          </p:cNvPr>
          <p:cNvSpPr/>
          <p:nvPr/>
        </p:nvSpPr>
        <p:spPr>
          <a:xfrm>
            <a:off x="2630905" y="587778"/>
            <a:ext cx="6240629" cy="1195487"/>
          </a:xfrm>
          <a:custGeom>
            <a:avLst/>
            <a:gdLst>
              <a:gd name="connsiteX0" fmla="*/ 174628 w 1047750"/>
              <a:gd name="connsiteY0" fmla="*/ 0 h 3901440"/>
              <a:gd name="connsiteX1" fmla="*/ 873122 w 1047750"/>
              <a:gd name="connsiteY1" fmla="*/ 0 h 3901440"/>
              <a:gd name="connsiteX2" fmla="*/ 1047750 w 1047750"/>
              <a:gd name="connsiteY2" fmla="*/ 174628 h 3901440"/>
              <a:gd name="connsiteX3" fmla="*/ 1047750 w 1047750"/>
              <a:gd name="connsiteY3" fmla="*/ 3901440 h 3901440"/>
              <a:gd name="connsiteX4" fmla="*/ 1047750 w 1047750"/>
              <a:gd name="connsiteY4" fmla="*/ 3901440 h 3901440"/>
              <a:gd name="connsiteX5" fmla="*/ 0 w 1047750"/>
              <a:gd name="connsiteY5" fmla="*/ 3901440 h 3901440"/>
              <a:gd name="connsiteX6" fmla="*/ 0 w 1047750"/>
              <a:gd name="connsiteY6" fmla="*/ 3901440 h 3901440"/>
              <a:gd name="connsiteX7" fmla="*/ 0 w 1047750"/>
              <a:gd name="connsiteY7" fmla="*/ 174628 h 3901440"/>
              <a:gd name="connsiteX8" fmla="*/ 174628 w 1047750"/>
              <a:gd name="connsiteY8" fmla="*/ 0 h 390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0" h="3901440">
                <a:moveTo>
                  <a:pt x="1047750" y="650251"/>
                </a:moveTo>
                <a:lnTo>
                  <a:pt x="1047750" y="3251189"/>
                </a:lnTo>
                <a:cubicBezTo>
                  <a:pt x="1047750" y="3610311"/>
                  <a:pt x="1026753" y="3901440"/>
                  <a:pt x="1000853" y="3901440"/>
                </a:cubicBezTo>
                <a:lnTo>
                  <a:pt x="0" y="3901440"/>
                </a:lnTo>
                <a:lnTo>
                  <a:pt x="0" y="3901440"/>
                </a:lnTo>
                <a:lnTo>
                  <a:pt x="0" y="0"/>
                </a:lnTo>
                <a:lnTo>
                  <a:pt x="0" y="0"/>
                </a:lnTo>
                <a:lnTo>
                  <a:pt x="1000853" y="0"/>
                </a:lnTo>
                <a:cubicBezTo>
                  <a:pt x="1026753" y="0"/>
                  <a:pt x="1047750" y="291129"/>
                  <a:pt x="1047750" y="650251"/>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7151" tIns="79721" rIns="108296" bIns="79723" numCol="1" spcCol="1270" anchor="ctr" anchorCtr="0">
            <a:noAutofit/>
          </a:bodyPr>
          <a:lstStyle/>
          <a:p>
            <a:pPr marL="155575" lvl="1" algn="l" defTabSz="622300">
              <a:lnSpc>
                <a:spcPct val="90000"/>
              </a:lnSpc>
              <a:spcBef>
                <a:spcPct val="0"/>
              </a:spcBef>
              <a:spcAft>
                <a:spcPct val="15000"/>
              </a:spcAft>
            </a:pPr>
            <a:r>
              <a:rPr lang="en-CA" sz="1600" kern="1200" dirty="0">
                <a:latin typeface="Calibri" panose="020F0502020204030204" pitchFamily="34" charset="0"/>
                <a:cs typeface="Calibri" panose="020F0502020204030204" pitchFamily="34" charset="0"/>
              </a:rPr>
              <a:t>I’m not sure how to answer this question.</a:t>
            </a:r>
          </a:p>
        </p:txBody>
      </p:sp>
      <p:sp>
        <p:nvSpPr>
          <p:cNvPr id="5" name="Forme libre : forme 4">
            <a:extLst>
              <a:ext uri="{FF2B5EF4-FFF2-40B4-BE49-F238E27FC236}">
                <a16:creationId xmlns:a16="http://schemas.microsoft.com/office/drawing/2014/main" id="{8B6F866B-179C-AAA4-A2A8-B17E2AC7B056}"/>
              </a:ext>
            </a:extLst>
          </p:cNvPr>
          <p:cNvSpPr/>
          <p:nvPr/>
        </p:nvSpPr>
        <p:spPr>
          <a:xfrm>
            <a:off x="272466" y="537882"/>
            <a:ext cx="2446671" cy="1310930"/>
          </a:xfrm>
          <a:custGeom>
            <a:avLst/>
            <a:gdLst>
              <a:gd name="connsiteX0" fmla="*/ 0 w 2194560"/>
              <a:gd name="connsiteY0" fmla="*/ 218286 h 1309687"/>
              <a:gd name="connsiteX1" fmla="*/ 218286 w 2194560"/>
              <a:gd name="connsiteY1" fmla="*/ 0 h 1309687"/>
              <a:gd name="connsiteX2" fmla="*/ 1976274 w 2194560"/>
              <a:gd name="connsiteY2" fmla="*/ 0 h 1309687"/>
              <a:gd name="connsiteX3" fmla="*/ 2194560 w 2194560"/>
              <a:gd name="connsiteY3" fmla="*/ 218286 h 1309687"/>
              <a:gd name="connsiteX4" fmla="*/ 2194560 w 2194560"/>
              <a:gd name="connsiteY4" fmla="*/ 1091401 h 1309687"/>
              <a:gd name="connsiteX5" fmla="*/ 1976274 w 2194560"/>
              <a:gd name="connsiteY5" fmla="*/ 1309687 h 1309687"/>
              <a:gd name="connsiteX6" fmla="*/ 218286 w 2194560"/>
              <a:gd name="connsiteY6" fmla="*/ 1309687 h 1309687"/>
              <a:gd name="connsiteX7" fmla="*/ 0 w 2194560"/>
              <a:gd name="connsiteY7" fmla="*/ 1091401 h 1309687"/>
              <a:gd name="connsiteX8" fmla="*/ 0 w 2194560"/>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1309687">
                <a:moveTo>
                  <a:pt x="0" y="218286"/>
                </a:moveTo>
                <a:cubicBezTo>
                  <a:pt x="0" y="97730"/>
                  <a:pt x="97730" y="0"/>
                  <a:pt x="218286" y="0"/>
                </a:cubicBezTo>
                <a:lnTo>
                  <a:pt x="1976274" y="0"/>
                </a:lnTo>
                <a:cubicBezTo>
                  <a:pt x="2096830" y="0"/>
                  <a:pt x="2194560" y="97730"/>
                  <a:pt x="2194560" y="218286"/>
                </a:cubicBezTo>
                <a:lnTo>
                  <a:pt x="2194560" y="1091401"/>
                </a:lnTo>
                <a:cubicBezTo>
                  <a:pt x="2194560" y="1211957"/>
                  <a:pt x="2096830" y="1309687"/>
                  <a:pt x="1976274" y="1309687"/>
                </a:cubicBezTo>
                <a:lnTo>
                  <a:pt x="218286" y="1309687"/>
                </a:lnTo>
                <a:cubicBezTo>
                  <a:pt x="97730" y="1309687"/>
                  <a:pt x="0" y="1211957"/>
                  <a:pt x="0" y="1091401"/>
                </a:cubicBezTo>
                <a:lnTo>
                  <a:pt x="0" y="21828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4894" tIns="94414" rIns="124894" bIns="94414" numCol="1" spcCol="1270" anchor="ctr" anchorCtr="0">
            <a:noAutofit/>
          </a:bodyPr>
          <a:lstStyle/>
          <a:p>
            <a:pPr marL="0" lvl="0" indent="0" algn="ctr" defTabSz="711200">
              <a:lnSpc>
                <a:spcPct val="90000"/>
              </a:lnSpc>
              <a:spcBef>
                <a:spcPct val="0"/>
              </a:spcBef>
              <a:spcAft>
                <a:spcPct val="35000"/>
              </a:spcAft>
              <a:buNone/>
            </a:pPr>
            <a:r>
              <a:rPr lang="en-CA" sz="1800" kern="1200" dirty="0">
                <a:latin typeface="Calibri" panose="020F0502020204030204" pitchFamily="34" charset="0"/>
                <a:cs typeface="Calibri" panose="020F0502020204030204" pitchFamily="34" charset="0"/>
              </a:rPr>
              <a:t>What are the performance requirements for achieving the business goal?</a:t>
            </a:r>
            <a:endParaRPr lang="fr-CA" sz="1800" kern="1200" dirty="0">
              <a:latin typeface="Calibri" panose="020F0502020204030204" pitchFamily="34" charset="0"/>
              <a:cs typeface="Calibri" panose="020F0502020204030204" pitchFamily="34" charset="0"/>
            </a:endParaRPr>
          </a:p>
        </p:txBody>
      </p:sp>
      <p:sp>
        <p:nvSpPr>
          <p:cNvPr id="6" name="Forme libre : forme 5">
            <a:extLst>
              <a:ext uri="{FF2B5EF4-FFF2-40B4-BE49-F238E27FC236}">
                <a16:creationId xmlns:a16="http://schemas.microsoft.com/office/drawing/2014/main" id="{2654A6DE-56FC-7C6C-0F81-3066D1540605}"/>
              </a:ext>
            </a:extLst>
          </p:cNvPr>
          <p:cNvSpPr/>
          <p:nvPr/>
        </p:nvSpPr>
        <p:spPr>
          <a:xfrm>
            <a:off x="2630905" y="1979904"/>
            <a:ext cx="6240629" cy="1179838"/>
          </a:xfrm>
          <a:custGeom>
            <a:avLst/>
            <a:gdLst>
              <a:gd name="connsiteX0" fmla="*/ 174628 w 1047750"/>
              <a:gd name="connsiteY0" fmla="*/ 0 h 3901440"/>
              <a:gd name="connsiteX1" fmla="*/ 873122 w 1047750"/>
              <a:gd name="connsiteY1" fmla="*/ 0 h 3901440"/>
              <a:gd name="connsiteX2" fmla="*/ 1047750 w 1047750"/>
              <a:gd name="connsiteY2" fmla="*/ 174628 h 3901440"/>
              <a:gd name="connsiteX3" fmla="*/ 1047750 w 1047750"/>
              <a:gd name="connsiteY3" fmla="*/ 3901440 h 3901440"/>
              <a:gd name="connsiteX4" fmla="*/ 1047750 w 1047750"/>
              <a:gd name="connsiteY4" fmla="*/ 3901440 h 3901440"/>
              <a:gd name="connsiteX5" fmla="*/ 0 w 1047750"/>
              <a:gd name="connsiteY5" fmla="*/ 3901440 h 3901440"/>
              <a:gd name="connsiteX6" fmla="*/ 0 w 1047750"/>
              <a:gd name="connsiteY6" fmla="*/ 3901440 h 3901440"/>
              <a:gd name="connsiteX7" fmla="*/ 0 w 1047750"/>
              <a:gd name="connsiteY7" fmla="*/ 174628 h 3901440"/>
              <a:gd name="connsiteX8" fmla="*/ 174628 w 1047750"/>
              <a:gd name="connsiteY8" fmla="*/ 0 h 390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0" h="3901440">
                <a:moveTo>
                  <a:pt x="1047750" y="650251"/>
                </a:moveTo>
                <a:lnTo>
                  <a:pt x="1047750" y="3251189"/>
                </a:lnTo>
                <a:cubicBezTo>
                  <a:pt x="1047750" y="3610311"/>
                  <a:pt x="1026753" y="3901440"/>
                  <a:pt x="1000853" y="3901440"/>
                </a:cubicBezTo>
                <a:lnTo>
                  <a:pt x="0" y="3901440"/>
                </a:lnTo>
                <a:lnTo>
                  <a:pt x="0" y="3901440"/>
                </a:lnTo>
                <a:lnTo>
                  <a:pt x="0" y="0"/>
                </a:lnTo>
                <a:lnTo>
                  <a:pt x="0" y="0"/>
                </a:lnTo>
                <a:lnTo>
                  <a:pt x="1000853" y="0"/>
                </a:lnTo>
                <a:cubicBezTo>
                  <a:pt x="1026753" y="0"/>
                  <a:pt x="1047750" y="291129"/>
                  <a:pt x="1047750" y="650251"/>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7151" tIns="79722" rIns="108296" bIns="79722" numCol="1" spcCol="1270" anchor="ctr" anchorCtr="0">
            <a:noAutofit/>
          </a:bodyPr>
          <a:lstStyle/>
          <a:p>
            <a:pPr marL="155575" lvl="1" algn="l" defTabSz="622300">
              <a:lnSpc>
                <a:spcPct val="90000"/>
              </a:lnSpc>
              <a:spcBef>
                <a:spcPct val="0"/>
              </a:spcBef>
              <a:spcAft>
                <a:spcPct val="15000"/>
              </a:spcAft>
            </a:pPr>
            <a:r>
              <a:rPr lang="en-CA" sz="1600" kern="1200" dirty="0">
                <a:latin typeface="Calibri" panose="020F0502020204030204" pitchFamily="34" charset="0"/>
                <a:cs typeface="Calibri" panose="020F0502020204030204" pitchFamily="34" charset="0"/>
              </a:rPr>
              <a:t>I’m not sure how to answer this question.</a:t>
            </a:r>
          </a:p>
        </p:txBody>
      </p:sp>
      <p:sp>
        <p:nvSpPr>
          <p:cNvPr id="7" name="Forme libre : forme 6">
            <a:extLst>
              <a:ext uri="{FF2B5EF4-FFF2-40B4-BE49-F238E27FC236}">
                <a16:creationId xmlns:a16="http://schemas.microsoft.com/office/drawing/2014/main" id="{3EBDB488-3E9D-FD9B-39E1-C5E34D7F5BA9}"/>
              </a:ext>
            </a:extLst>
          </p:cNvPr>
          <p:cNvSpPr/>
          <p:nvPr/>
        </p:nvSpPr>
        <p:spPr>
          <a:xfrm>
            <a:off x="272466" y="1914359"/>
            <a:ext cx="2446671" cy="1310930"/>
          </a:xfrm>
          <a:custGeom>
            <a:avLst/>
            <a:gdLst>
              <a:gd name="connsiteX0" fmla="*/ 0 w 2194560"/>
              <a:gd name="connsiteY0" fmla="*/ 218286 h 1309687"/>
              <a:gd name="connsiteX1" fmla="*/ 218286 w 2194560"/>
              <a:gd name="connsiteY1" fmla="*/ 0 h 1309687"/>
              <a:gd name="connsiteX2" fmla="*/ 1976274 w 2194560"/>
              <a:gd name="connsiteY2" fmla="*/ 0 h 1309687"/>
              <a:gd name="connsiteX3" fmla="*/ 2194560 w 2194560"/>
              <a:gd name="connsiteY3" fmla="*/ 218286 h 1309687"/>
              <a:gd name="connsiteX4" fmla="*/ 2194560 w 2194560"/>
              <a:gd name="connsiteY4" fmla="*/ 1091401 h 1309687"/>
              <a:gd name="connsiteX5" fmla="*/ 1976274 w 2194560"/>
              <a:gd name="connsiteY5" fmla="*/ 1309687 h 1309687"/>
              <a:gd name="connsiteX6" fmla="*/ 218286 w 2194560"/>
              <a:gd name="connsiteY6" fmla="*/ 1309687 h 1309687"/>
              <a:gd name="connsiteX7" fmla="*/ 0 w 2194560"/>
              <a:gd name="connsiteY7" fmla="*/ 1091401 h 1309687"/>
              <a:gd name="connsiteX8" fmla="*/ 0 w 2194560"/>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1309687">
                <a:moveTo>
                  <a:pt x="0" y="218286"/>
                </a:moveTo>
                <a:cubicBezTo>
                  <a:pt x="0" y="97730"/>
                  <a:pt x="97730" y="0"/>
                  <a:pt x="218286" y="0"/>
                </a:cubicBezTo>
                <a:lnTo>
                  <a:pt x="1976274" y="0"/>
                </a:lnTo>
                <a:cubicBezTo>
                  <a:pt x="2096830" y="0"/>
                  <a:pt x="2194560" y="97730"/>
                  <a:pt x="2194560" y="218286"/>
                </a:cubicBezTo>
                <a:lnTo>
                  <a:pt x="2194560" y="1091401"/>
                </a:lnTo>
                <a:cubicBezTo>
                  <a:pt x="2194560" y="1211957"/>
                  <a:pt x="2096830" y="1309687"/>
                  <a:pt x="1976274" y="1309687"/>
                </a:cubicBezTo>
                <a:lnTo>
                  <a:pt x="218286" y="1309687"/>
                </a:lnTo>
                <a:cubicBezTo>
                  <a:pt x="97730" y="1309687"/>
                  <a:pt x="0" y="1211957"/>
                  <a:pt x="0" y="1091401"/>
                </a:cubicBezTo>
                <a:lnTo>
                  <a:pt x="0" y="21828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4894" tIns="94414" rIns="124894" bIns="94414" numCol="1" spcCol="1270" anchor="ctr" anchorCtr="0">
            <a:noAutofit/>
          </a:bodyPr>
          <a:lstStyle/>
          <a:p>
            <a:pPr marL="0" lvl="0" indent="0" algn="ctr" defTabSz="711200">
              <a:lnSpc>
                <a:spcPct val="90000"/>
              </a:lnSpc>
              <a:spcBef>
                <a:spcPct val="0"/>
              </a:spcBef>
              <a:spcAft>
                <a:spcPct val="35000"/>
              </a:spcAft>
              <a:buNone/>
            </a:pPr>
            <a:r>
              <a:rPr lang="en-CA" sz="1800" kern="1200" dirty="0">
                <a:latin typeface="Calibri" panose="020F0502020204030204" pitchFamily="34" charset="0"/>
                <a:cs typeface="Calibri" panose="020F0502020204030204" pitchFamily="34" charset="0"/>
              </a:rPr>
              <a:t>What difference in performance is needed to achieve the                      business goal?</a:t>
            </a:r>
            <a:endParaRPr lang="fr-CA" sz="1800" kern="1200" dirty="0">
              <a:latin typeface="Calibri" panose="020F0502020204030204" pitchFamily="34" charset="0"/>
              <a:cs typeface="Calibri" panose="020F0502020204030204" pitchFamily="34" charset="0"/>
            </a:endParaRPr>
          </a:p>
        </p:txBody>
      </p:sp>
      <p:sp>
        <p:nvSpPr>
          <p:cNvPr id="8" name="Forme libre : forme 7">
            <a:extLst>
              <a:ext uri="{FF2B5EF4-FFF2-40B4-BE49-F238E27FC236}">
                <a16:creationId xmlns:a16="http://schemas.microsoft.com/office/drawing/2014/main" id="{D84EA05B-2C1D-67C2-8D11-A7283C8CD8C9}"/>
              </a:ext>
            </a:extLst>
          </p:cNvPr>
          <p:cNvSpPr/>
          <p:nvPr/>
        </p:nvSpPr>
        <p:spPr>
          <a:xfrm>
            <a:off x="2630905" y="3356381"/>
            <a:ext cx="6240629" cy="1199341"/>
          </a:xfrm>
          <a:custGeom>
            <a:avLst/>
            <a:gdLst>
              <a:gd name="connsiteX0" fmla="*/ 174628 w 1047750"/>
              <a:gd name="connsiteY0" fmla="*/ 0 h 3901440"/>
              <a:gd name="connsiteX1" fmla="*/ 873122 w 1047750"/>
              <a:gd name="connsiteY1" fmla="*/ 0 h 3901440"/>
              <a:gd name="connsiteX2" fmla="*/ 1047750 w 1047750"/>
              <a:gd name="connsiteY2" fmla="*/ 174628 h 3901440"/>
              <a:gd name="connsiteX3" fmla="*/ 1047750 w 1047750"/>
              <a:gd name="connsiteY3" fmla="*/ 3901440 h 3901440"/>
              <a:gd name="connsiteX4" fmla="*/ 1047750 w 1047750"/>
              <a:gd name="connsiteY4" fmla="*/ 3901440 h 3901440"/>
              <a:gd name="connsiteX5" fmla="*/ 0 w 1047750"/>
              <a:gd name="connsiteY5" fmla="*/ 3901440 h 3901440"/>
              <a:gd name="connsiteX6" fmla="*/ 0 w 1047750"/>
              <a:gd name="connsiteY6" fmla="*/ 3901440 h 3901440"/>
              <a:gd name="connsiteX7" fmla="*/ 0 w 1047750"/>
              <a:gd name="connsiteY7" fmla="*/ 174628 h 3901440"/>
              <a:gd name="connsiteX8" fmla="*/ 174628 w 1047750"/>
              <a:gd name="connsiteY8" fmla="*/ 0 h 390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0" h="3901440">
                <a:moveTo>
                  <a:pt x="1047750" y="650251"/>
                </a:moveTo>
                <a:lnTo>
                  <a:pt x="1047750" y="3251189"/>
                </a:lnTo>
                <a:cubicBezTo>
                  <a:pt x="1047750" y="3610311"/>
                  <a:pt x="1026753" y="3901440"/>
                  <a:pt x="1000853" y="3901440"/>
                </a:cubicBezTo>
                <a:lnTo>
                  <a:pt x="0" y="3901440"/>
                </a:lnTo>
                <a:lnTo>
                  <a:pt x="0" y="3901440"/>
                </a:lnTo>
                <a:lnTo>
                  <a:pt x="0" y="0"/>
                </a:lnTo>
                <a:lnTo>
                  <a:pt x="0" y="0"/>
                </a:lnTo>
                <a:lnTo>
                  <a:pt x="1000853" y="0"/>
                </a:lnTo>
                <a:cubicBezTo>
                  <a:pt x="1026753" y="0"/>
                  <a:pt x="1047750" y="291129"/>
                  <a:pt x="1047750" y="650251"/>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7151" tIns="79722" rIns="108296" bIns="79722" numCol="1" spcCol="1270" anchor="ctr" anchorCtr="0">
            <a:noAutofit/>
          </a:bodyPr>
          <a:lstStyle/>
          <a:p>
            <a:pPr marL="155575" lvl="1" algn="l" defTabSz="622300">
              <a:lnSpc>
                <a:spcPct val="90000"/>
              </a:lnSpc>
              <a:spcBef>
                <a:spcPct val="0"/>
              </a:spcBef>
              <a:spcAft>
                <a:spcPct val="15000"/>
              </a:spcAft>
            </a:pPr>
            <a:r>
              <a:rPr lang="en-CA" sz="1600" kern="1200" dirty="0">
                <a:latin typeface="Calibri" panose="020F0502020204030204" pitchFamily="34" charset="0"/>
                <a:cs typeface="Calibri" panose="020F0502020204030204" pitchFamily="34" charset="0"/>
              </a:rPr>
              <a:t>The risks are that if customer service reps are not able to resolve customer calls for the new phone, our reputation as the industry leader in customer service will be lost.</a:t>
            </a:r>
            <a:endParaRPr lang="fr-CA" sz="1600" kern="1200" dirty="0">
              <a:latin typeface="Calibri" panose="020F0502020204030204" pitchFamily="34" charset="0"/>
              <a:cs typeface="Calibri" panose="020F0502020204030204" pitchFamily="34" charset="0"/>
            </a:endParaRPr>
          </a:p>
        </p:txBody>
      </p:sp>
      <p:sp>
        <p:nvSpPr>
          <p:cNvPr id="9" name="Forme libre : forme 8">
            <a:extLst>
              <a:ext uri="{FF2B5EF4-FFF2-40B4-BE49-F238E27FC236}">
                <a16:creationId xmlns:a16="http://schemas.microsoft.com/office/drawing/2014/main" id="{AA15ED00-44FC-2E4B-8331-088B5E2426A5}"/>
              </a:ext>
            </a:extLst>
          </p:cNvPr>
          <p:cNvSpPr/>
          <p:nvPr/>
        </p:nvSpPr>
        <p:spPr>
          <a:xfrm>
            <a:off x="272466" y="3290835"/>
            <a:ext cx="2446671" cy="1310930"/>
          </a:xfrm>
          <a:custGeom>
            <a:avLst/>
            <a:gdLst>
              <a:gd name="connsiteX0" fmla="*/ 0 w 2194560"/>
              <a:gd name="connsiteY0" fmla="*/ 218286 h 1309687"/>
              <a:gd name="connsiteX1" fmla="*/ 218286 w 2194560"/>
              <a:gd name="connsiteY1" fmla="*/ 0 h 1309687"/>
              <a:gd name="connsiteX2" fmla="*/ 1976274 w 2194560"/>
              <a:gd name="connsiteY2" fmla="*/ 0 h 1309687"/>
              <a:gd name="connsiteX3" fmla="*/ 2194560 w 2194560"/>
              <a:gd name="connsiteY3" fmla="*/ 218286 h 1309687"/>
              <a:gd name="connsiteX4" fmla="*/ 2194560 w 2194560"/>
              <a:gd name="connsiteY4" fmla="*/ 1091401 h 1309687"/>
              <a:gd name="connsiteX5" fmla="*/ 1976274 w 2194560"/>
              <a:gd name="connsiteY5" fmla="*/ 1309687 h 1309687"/>
              <a:gd name="connsiteX6" fmla="*/ 218286 w 2194560"/>
              <a:gd name="connsiteY6" fmla="*/ 1309687 h 1309687"/>
              <a:gd name="connsiteX7" fmla="*/ 0 w 2194560"/>
              <a:gd name="connsiteY7" fmla="*/ 1091401 h 1309687"/>
              <a:gd name="connsiteX8" fmla="*/ 0 w 2194560"/>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1309687">
                <a:moveTo>
                  <a:pt x="0" y="218286"/>
                </a:moveTo>
                <a:cubicBezTo>
                  <a:pt x="0" y="97730"/>
                  <a:pt x="97730" y="0"/>
                  <a:pt x="218286" y="0"/>
                </a:cubicBezTo>
                <a:lnTo>
                  <a:pt x="1976274" y="0"/>
                </a:lnTo>
                <a:cubicBezTo>
                  <a:pt x="2096830" y="0"/>
                  <a:pt x="2194560" y="97730"/>
                  <a:pt x="2194560" y="218286"/>
                </a:cubicBezTo>
                <a:lnTo>
                  <a:pt x="2194560" y="1091401"/>
                </a:lnTo>
                <a:cubicBezTo>
                  <a:pt x="2194560" y="1211957"/>
                  <a:pt x="2096830" y="1309687"/>
                  <a:pt x="1976274" y="1309687"/>
                </a:cubicBezTo>
                <a:lnTo>
                  <a:pt x="218286" y="1309687"/>
                </a:lnTo>
                <a:cubicBezTo>
                  <a:pt x="97730" y="1309687"/>
                  <a:pt x="0" y="1211957"/>
                  <a:pt x="0" y="1091401"/>
                </a:cubicBezTo>
                <a:lnTo>
                  <a:pt x="0" y="21828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4894" tIns="94414" rIns="124894" bIns="94414" numCol="1" spcCol="1270" anchor="ctr" anchorCtr="0">
            <a:noAutofit/>
          </a:bodyPr>
          <a:lstStyle/>
          <a:p>
            <a:pPr marL="0" lvl="0" indent="0" algn="ctr" defTabSz="711200">
              <a:lnSpc>
                <a:spcPct val="90000"/>
              </a:lnSpc>
              <a:spcBef>
                <a:spcPct val="0"/>
              </a:spcBef>
              <a:spcAft>
                <a:spcPct val="35000"/>
              </a:spcAft>
              <a:buNone/>
            </a:pPr>
            <a:r>
              <a:rPr lang="en-CA" sz="1800" kern="1200" dirty="0">
                <a:latin typeface="Calibri" panose="020F0502020204030204" pitchFamily="34" charset="0"/>
                <a:cs typeface="Calibri" panose="020F0502020204030204" pitchFamily="34" charset="0"/>
              </a:rPr>
              <a:t>What are the                 potential risks                            to performance?</a:t>
            </a:r>
            <a:endParaRPr lang="fr-CA" sz="1800" kern="1200" dirty="0">
              <a:latin typeface="Calibri" panose="020F0502020204030204" pitchFamily="34" charset="0"/>
              <a:cs typeface="Calibri" panose="020F0502020204030204" pitchFamily="34" charset="0"/>
            </a:endParaRPr>
          </a:p>
        </p:txBody>
      </p:sp>
      <p:sp>
        <p:nvSpPr>
          <p:cNvPr id="10" name="Google Shape;394;p34">
            <a:extLst>
              <a:ext uri="{FF2B5EF4-FFF2-40B4-BE49-F238E27FC236}">
                <a16:creationId xmlns:a16="http://schemas.microsoft.com/office/drawing/2014/main" id="{2133E1B9-5D57-903E-EF2F-172FD8E369C7}"/>
              </a:ext>
            </a:extLst>
          </p:cNvPr>
          <p:cNvSpPr txBox="1"/>
          <p:nvPr/>
        </p:nvSpPr>
        <p:spPr>
          <a:xfrm>
            <a:off x="0" y="-28062"/>
            <a:ext cx="9144000" cy="484748"/>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FFFFFF"/>
              </a:buClr>
              <a:buSzPts val="2700"/>
              <a:buFont typeface="Calibri"/>
              <a:buNone/>
            </a:pPr>
            <a:r>
              <a:rPr lang="en" sz="2700" b="0" i="0" u="none" strike="noStrike" cap="none" dirty="0">
                <a:solidFill>
                  <a:srgbClr val="FFFFFF"/>
                </a:solidFill>
                <a:latin typeface="Calibri"/>
                <a:ea typeface="Calibri"/>
                <a:cs typeface="Calibri"/>
                <a:sym typeface="Calibri"/>
              </a:rPr>
              <a:t>Performance </a:t>
            </a:r>
            <a:r>
              <a:rPr lang="en" sz="2700" dirty="0">
                <a:solidFill>
                  <a:srgbClr val="FFFFFF"/>
                </a:solidFill>
                <a:latin typeface="Calibri"/>
                <a:ea typeface="Calibri"/>
                <a:cs typeface="Calibri"/>
                <a:sym typeface="Calibri"/>
              </a:rPr>
              <a:t>Needs Analysis</a:t>
            </a:r>
            <a:endParaRPr sz="1100" dirty="0"/>
          </a:p>
        </p:txBody>
      </p:sp>
    </p:spTree>
    <p:extLst>
      <p:ext uri="{BB962C8B-B14F-4D97-AF65-F5344CB8AC3E}">
        <p14:creationId xmlns:p14="http://schemas.microsoft.com/office/powerpoint/2010/main" val="634055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rme libre : forme 3">
            <a:extLst>
              <a:ext uri="{FF2B5EF4-FFF2-40B4-BE49-F238E27FC236}">
                <a16:creationId xmlns:a16="http://schemas.microsoft.com/office/drawing/2014/main" id="{0CA12005-BC6C-3FA0-73AB-CB335750F034}"/>
              </a:ext>
            </a:extLst>
          </p:cNvPr>
          <p:cNvSpPr/>
          <p:nvPr/>
        </p:nvSpPr>
        <p:spPr>
          <a:xfrm>
            <a:off x="2574759" y="587779"/>
            <a:ext cx="6312816" cy="1261032"/>
          </a:xfrm>
          <a:custGeom>
            <a:avLst/>
            <a:gdLst>
              <a:gd name="connsiteX0" fmla="*/ 174628 w 1047750"/>
              <a:gd name="connsiteY0" fmla="*/ 0 h 3901440"/>
              <a:gd name="connsiteX1" fmla="*/ 873122 w 1047750"/>
              <a:gd name="connsiteY1" fmla="*/ 0 h 3901440"/>
              <a:gd name="connsiteX2" fmla="*/ 1047750 w 1047750"/>
              <a:gd name="connsiteY2" fmla="*/ 174628 h 3901440"/>
              <a:gd name="connsiteX3" fmla="*/ 1047750 w 1047750"/>
              <a:gd name="connsiteY3" fmla="*/ 3901440 h 3901440"/>
              <a:gd name="connsiteX4" fmla="*/ 1047750 w 1047750"/>
              <a:gd name="connsiteY4" fmla="*/ 3901440 h 3901440"/>
              <a:gd name="connsiteX5" fmla="*/ 0 w 1047750"/>
              <a:gd name="connsiteY5" fmla="*/ 3901440 h 3901440"/>
              <a:gd name="connsiteX6" fmla="*/ 0 w 1047750"/>
              <a:gd name="connsiteY6" fmla="*/ 3901440 h 3901440"/>
              <a:gd name="connsiteX7" fmla="*/ 0 w 1047750"/>
              <a:gd name="connsiteY7" fmla="*/ 174628 h 3901440"/>
              <a:gd name="connsiteX8" fmla="*/ 174628 w 1047750"/>
              <a:gd name="connsiteY8" fmla="*/ 0 h 390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0" h="3901440">
                <a:moveTo>
                  <a:pt x="1047750" y="650251"/>
                </a:moveTo>
                <a:lnTo>
                  <a:pt x="1047750" y="3251189"/>
                </a:lnTo>
                <a:cubicBezTo>
                  <a:pt x="1047750" y="3610311"/>
                  <a:pt x="1026753" y="3901440"/>
                  <a:pt x="1000853" y="3901440"/>
                </a:cubicBezTo>
                <a:lnTo>
                  <a:pt x="0" y="3901440"/>
                </a:lnTo>
                <a:lnTo>
                  <a:pt x="0" y="3901440"/>
                </a:lnTo>
                <a:lnTo>
                  <a:pt x="0" y="0"/>
                </a:lnTo>
                <a:lnTo>
                  <a:pt x="0" y="0"/>
                </a:lnTo>
                <a:lnTo>
                  <a:pt x="1000853" y="0"/>
                </a:lnTo>
                <a:cubicBezTo>
                  <a:pt x="1026753" y="0"/>
                  <a:pt x="1047750" y="291129"/>
                  <a:pt x="1047750" y="650251"/>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7151" tIns="79721" rIns="108296" bIns="79723" numCol="1" spcCol="1270" anchor="ctr" anchorCtr="0">
            <a:noAutofit/>
          </a:bodyPr>
          <a:lstStyle/>
          <a:p>
            <a:pPr marL="155575" lvl="1" algn="l" defTabSz="622300">
              <a:lnSpc>
                <a:spcPct val="90000"/>
              </a:lnSpc>
              <a:spcBef>
                <a:spcPct val="0"/>
              </a:spcBef>
              <a:spcAft>
                <a:spcPct val="15000"/>
              </a:spcAft>
            </a:pPr>
            <a:r>
              <a:rPr lang="en-CA" sz="1600" kern="1200" dirty="0">
                <a:latin typeface="Calibri" panose="020F0502020204030204" pitchFamily="34" charset="0"/>
                <a:cs typeface="Calibri" panose="020F0502020204030204" pitchFamily="34" charset="0"/>
              </a:rPr>
              <a:t>I don’t know how to answer this question.</a:t>
            </a:r>
            <a:endParaRPr lang="fr-CA" sz="1400" kern="1200" dirty="0"/>
          </a:p>
        </p:txBody>
      </p:sp>
      <p:sp>
        <p:nvSpPr>
          <p:cNvPr id="5" name="Forme libre : forme 4">
            <a:extLst>
              <a:ext uri="{FF2B5EF4-FFF2-40B4-BE49-F238E27FC236}">
                <a16:creationId xmlns:a16="http://schemas.microsoft.com/office/drawing/2014/main" id="{8B6F866B-179C-AAA4-A2A8-B17E2AC7B056}"/>
              </a:ext>
            </a:extLst>
          </p:cNvPr>
          <p:cNvSpPr/>
          <p:nvPr/>
        </p:nvSpPr>
        <p:spPr>
          <a:xfrm>
            <a:off x="256425" y="537882"/>
            <a:ext cx="2422608" cy="1310930"/>
          </a:xfrm>
          <a:custGeom>
            <a:avLst/>
            <a:gdLst>
              <a:gd name="connsiteX0" fmla="*/ 0 w 2194560"/>
              <a:gd name="connsiteY0" fmla="*/ 218286 h 1309687"/>
              <a:gd name="connsiteX1" fmla="*/ 218286 w 2194560"/>
              <a:gd name="connsiteY1" fmla="*/ 0 h 1309687"/>
              <a:gd name="connsiteX2" fmla="*/ 1976274 w 2194560"/>
              <a:gd name="connsiteY2" fmla="*/ 0 h 1309687"/>
              <a:gd name="connsiteX3" fmla="*/ 2194560 w 2194560"/>
              <a:gd name="connsiteY3" fmla="*/ 218286 h 1309687"/>
              <a:gd name="connsiteX4" fmla="*/ 2194560 w 2194560"/>
              <a:gd name="connsiteY4" fmla="*/ 1091401 h 1309687"/>
              <a:gd name="connsiteX5" fmla="*/ 1976274 w 2194560"/>
              <a:gd name="connsiteY5" fmla="*/ 1309687 h 1309687"/>
              <a:gd name="connsiteX6" fmla="*/ 218286 w 2194560"/>
              <a:gd name="connsiteY6" fmla="*/ 1309687 h 1309687"/>
              <a:gd name="connsiteX7" fmla="*/ 0 w 2194560"/>
              <a:gd name="connsiteY7" fmla="*/ 1091401 h 1309687"/>
              <a:gd name="connsiteX8" fmla="*/ 0 w 2194560"/>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1309687">
                <a:moveTo>
                  <a:pt x="0" y="218286"/>
                </a:moveTo>
                <a:cubicBezTo>
                  <a:pt x="0" y="97730"/>
                  <a:pt x="97730" y="0"/>
                  <a:pt x="218286" y="0"/>
                </a:cubicBezTo>
                <a:lnTo>
                  <a:pt x="1976274" y="0"/>
                </a:lnTo>
                <a:cubicBezTo>
                  <a:pt x="2096830" y="0"/>
                  <a:pt x="2194560" y="97730"/>
                  <a:pt x="2194560" y="218286"/>
                </a:cubicBezTo>
                <a:lnTo>
                  <a:pt x="2194560" y="1091401"/>
                </a:lnTo>
                <a:cubicBezTo>
                  <a:pt x="2194560" y="1211957"/>
                  <a:pt x="2096830" y="1309687"/>
                  <a:pt x="1976274" y="1309687"/>
                </a:cubicBezTo>
                <a:lnTo>
                  <a:pt x="218286" y="1309687"/>
                </a:lnTo>
                <a:cubicBezTo>
                  <a:pt x="97730" y="1309687"/>
                  <a:pt x="0" y="1211957"/>
                  <a:pt x="0" y="1091401"/>
                </a:cubicBezTo>
                <a:lnTo>
                  <a:pt x="0" y="21828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4894" tIns="94414" rIns="124894" bIns="94414" numCol="1" spcCol="1270" anchor="ctr" anchorCtr="0">
            <a:noAutofit/>
          </a:bodyPr>
          <a:lstStyle/>
          <a:p>
            <a:pPr marL="0" lvl="0" indent="0" algn="ctr" defTabSz="711200">
              <a:lnSpc>
                <a:spcPct val="90000"/>
              </a:lnSpc>
              <a:spcBef>
                <a:spcPct val="0"/>
              </a:spcBef>
              <a:spcAft>
                <a:spcPct val="35000"/>
              </a:spcAft>
              <a:buNone/>
            </a:pPr>
            <a:r>
              <a:rPr lang="en-CA" sz="1800" kern="1200" dirty="0">
                <a:latin typeface="Calibri" panose="020F0502020204030204" pitchFamily="34" charset="0"/>
                <a:cs typeface="Calibri" panose="020F0502020204030204" pitchFamily="34" charset="0"/>
              </a:rPr>
              <a:t>What has potential to activate or maintain performance? </a:t>
            </a:r>
            <a:endParaRPr lang="fr-CA" sz="1800" kern="1200" dirty="0">
              <a:latin typeface="Calibri" panose="020F0502020204030204" pitchFamily="34" charset="0"/>
              <a:cs typeface="Calibri" panose="020F0502020204030204" pitchFamily="34" charset="0"/>
            </a:endParaRPr>
          </a:p>
        </p:txBody>
      </p:sp>
      <p:sp>
        <p:nvSpPr>
          <p:cNvPr id="6" name="Forme libre : forme 5">
            <a:extLst>
              <a:ext uri="{FF2B5EF4-FFF2-40B4-BE49-F238E27FC236}">
                <a16:creationId xmlns:a16="http://schemas.microsoft.com/office/drawing/2014/main" id="{2654A6DE-56FC-7C6C-0F81-3066D1540605}"/>
              </a:ext>
            </a:extLst>
          </p:cNvPr>
          <p:cNvSpPr/>
          <p:nvPr/>
        </p:nvSpPr>
        <p:spPr>
          <a:xfrm>
            <a:off x="2574759" y="1930008"/>
            <a:ext cx="6312816" cy="1261032"/>
          </a:xfrm>
          <a:custGeom>
            <a:avLst/>
            <a:gdLst>
              <a:gd name="connsiteX0" fmla="*/ 174628 w 1047750"/>
              <a:gd name="connsiteY0" fmla="*/ 0 h 3901440"/>
              <a:gd name="connsiteX1" fmla="*/ 873122 w 1047750"/>
              <a:gd name="connsiteY1" fmla="*/ 0 h 3901440"/>
              <a:gd name="connsiteX2" fmla="*/ 1047750 w 1047750"/>
              <a:gd name="connsiteY2" fmla="*/ 174628 h 3901440"/>
              <a:gd name="connsiteX3" fmla="*/ 1047750 w 1047750"/>
              <a:gd name="connsiteY3" fmla="*/ 3901440 h 3901440"/>
              <a:gd name="connsiteX4" fmla="*/ 1047750 w 1047750"/>
              <a:gd name="connsiteY4" fmla="*/ 3901440 h 3901440"/>
              <a:gd name="connsiteX5" fmla="*/ 0 w 1047750"/>
              <a:gd name="connsiteY5" fmla="*/ 3901440 h 3901440"/>
              <a:gd name="connsiteX6" fmla="*/ 0 w 1047750"/>
              <a:gd name="connsiteY6" fmla="*/ 3901440 h 3901440"/>
              <a:gd name="connsiteX7" fmla="*/ 0 w 1047750"/>
              <a:gd name="connsiteY7" fmla="*/ 174628 h 3901440"/>
              <a:gd name="connsiteX8" fmla="*/ 174628 w 1047750"/>
              <a:gd name="connsiteY8" fmla="*/ 0 h 390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0" h="3901440">
                <a:moveTo>
                  <a:pt x="1047750" y="650251"/>
                </a:moveTo>
                <a:lnTo>
                  <a:pt x="1047750" y="3251189"/>
                </a:lnTo>
                <a:cubicBezTo>
                  <a:pt x="1047750" y="3610311"/>
                  <a:pt x="1026753" y="3901440"/>
                  <a:pt x="1000853" y="3901440"/>
                </a:cubicBezTo>
                <a:lnTo>
                  <a:pt x="0" y="3901440"/>
                </a:lnTo>
                <a:lnTo>
                  <a:pt x="0" y="3901440"/>
                </a:lnTo>
                <a:lnTo>
                  <a:pt x="0" y="0"/>
                </a:lnTo>
                <a:lnTo>
                  <a:pt x="0" y="0"/>
                </a:lnTo>
                <a:lnTo>
                  <a:pt x="1000853" y="0"/>
                </a:lnTo>
                <a:cubicBezTo>
                  <a:pt x="1026753" y="0"/>
                  <a:pt x="1047750" y="291129"/>
                  <a:pt x="1047750" y="650251"/>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7151" tIns="79722" rIns="108296" bIns="79722" numCol="1" spcCol="1270" anchor="ctr" anchorCtr="0">
            <a:noAutofit/>
          </a:bodyPr>
          <a:lstStyle/>
          <a:p>
            <a:pPr marL="155575" lvl="1" algn="l" defTabSz="622300">
              <a:lnSpc>
                <a:spcPct val="90000"/>
              </a:lnSpc>
              <a:spcBef>
                <a:spcPct val="0"/>
              </a:spcBef>
              <a:spcAft>
                <a:spcPct val="15000"/>
              </a:spcAft>
            </a:pPr>
            <a:r>
              <a:rPr lang="en-CA" sz="1600" kern="1200" dirty="0">
                <a:latin typeface="Calibri" panose="020F0502020204030204" pitchFamily="34" charset="0"/>
                <a:cs typeface="Calibri" panose="020F0502020204030204" pitchFamily="34" charset="0"/>
              </a:rPr>
              <a:t>The training team will help us achieve the business goal with training programs that help customer service representatives support the new phone.</a:t>
            </a:r>
            <a:endParaRPr lang="fr-CA" sz="1600" kern="1200" dirty="0">
              <a:latin typeface="Calibri" panose="020F0502020204030204" pitchFamily="34" charset="0"/>
              <a:cs typeface="Calibri" panose="020F0502020204030204" pitchFamily="34" charset="0"/>
            </a:endParaRPr>
          </a:p>
        </p:txBody>
      </p:sp>
      <p:sp>
        <p:nvSpPr>
          <p:cNvPr id="7" name="Forme libre : forme 6">
            <a:extLst>
              <a:ext uri="{FF2B5EF4-FFF2-40B4-BE49-F238E27FC236}">
                <a16:creationId xmlns:a16="http://schemas.microsoft.com/office/drawing/2014/main" id="{3EBDB488-3E9D-FD9B-39E1-C5E34D7F5BA9}"/>
              </a:ext>
            </a:extLst>
          </p:cNvPr>
          <p:cNvSpPr/>
          <p:nvPr/>
        </p:nvSpPr>
        <p:spPr>
          <a:xfrm>
            <a:off x="256425" y="1914359"/>
            <a:ext cx="2422608" cy="1310930"/>
          </a:xfrm>
          <a:custGeom>
            <a:avLst/>
            <a:gdLst>
              <a:gd name="connsiteX0" fmla="*/ 0 w 2194560"/>
              <a:gd name="connsiteY0" fmla="*/ 218286 h 1309687"/>
              <a:gd name="connsiteX1" fmla="*/ 218286 w 2194560"/>
              <a:gd name="connsiteY1" fmla="*/ 0 h 1309687"/>
              <a:gd name="connsiteX2" fmla="*/ 1976274 w 2194560"/>
              <a:gd name="connsiteY2" fmla="*/ 0 h 1309687"/>
              <a:gd name="connsiteX3" fmla="*/ 2194560 w 2194560"/>
              <a:gd name="connsiteY3" fmla="*/ 218286 h 1309687"/>
              <a:gd name="connsiteX4" fmla="*/ 2194560 w 2194560"/>
              <a:gd name="connsiteY4" fmla="*/ 1091401 h 1309687"/>
              <a:gd name="connsiteX5" fmla="*/ 1976274 w 2194560"/>
              <a:gd name="connsiteY5" fmla="*/ 1309687 h 1309687"/>
              <a:gd name="connsiteX6" fmla="*/ 218286 w 2194560"/>
              <a:gd name="connsiteY6" fmla="*/ 1309687 h 1309687"/>
              <a:gd name="connsiteX7" fmla="*/ 0 w 2194560"/>
              <a:gd name="connsiteY7" fmla="*/ 1091401 h 1309687"/>
              <a:gd name="connsiteX8" fmla="*/ 0 w 2194560"/>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1309687">
                <a:moveTo>
                  <a:pt x="0" y="218286"/>
                </a:moveTo>
                <a:cubicBezTo>
                  <a:pt x="0" y="97730"/>
                  <a:pt x="97730" y="0"/>
                  <a:pt x="218286" y="0"/>
                </a:cubicBezTo>
                <a:lnTo>
                  <a:pt x="1976274" y="0"/>
                </a:lnTo>
                <a:cubicBezTo>
                  <a:pt x="2096830" y="0"/>
                  <a:pt x="2194560" y="97730"/>
                  <a:pt x="2194560" y="218286"/>
                </a:cubicBezTo>
                <a:lnTo>
                  <a:pt x="2194560" y="1091401"/>
                </a:lnTo>
                <a:cubicBezTo>
                  <a:pt x="2194560" y="1211957"/>
                  <a:pt x="2096830" y="1309687"/>
                  <a:pt x="1976274" y="1309687"/>
                </a:cubicBezTo>
                <a:lnTo>
                  <a:pt x="218286" y="1309687"/>
                </a:lnTo>
                <a:cubicBezTo>
                  <a:pt x="97730" y="1309687"/>
                  <a:pt x="0" y="1211957"/>
                  <a:pt x="0" y="1091401"/>
                </a:cubicBezTo>
                <a:lnTo>
                  <a:pt x="0" y="21828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4894" tIns="94414" rIns="124894" bIns="94414" numCol="1" spcCol="1270" anchor="ctr" anchorCtr="0">
            <a:noAutofit/>
          </a:bodyPr>
          <a:lstStyle/>
          <a:p>
            <a:pPr marL="0" lvl="0" indent="0" algn="ctr" defTabSz="711200">
              <a:lnSpc>
                <a:spcPct val="90000"/>
              </a:lnSpc>
              <a:spcBef>
                <a:spcPct val="0"/>
              </a:spcBef>
              <a:spcAft>
                <a:spcPct val="35000"/>
              </a:spcAft>
              <a:buNone/>
            </a:pPr>
            <a:r>
              <a:rPr lang="en-CA" sz="1800" kern="1200" dirty="0">
                <a:latin typeface="Calibri" panose="020F0502020204030204" pitchFamily="34" charset="0"/>
                <a:cs typeface="Calibri" panose="020F0502020204030204" pitchFamily="34" charset="0"/>
              </a:rPr>
              <a:t>Who is contributions to the business goal and how?</a:t>
            </a:r>
            <a:endParaRPr lang="fr-CA" sz="1800" kern="1200" dirty="0">
              <a:latin typeface="Calibri" panose="020F0502020204030204" pitchFamily="34" charset="0"/>
              <a:cs typeface="Calibri" panose="020F0502020204030204" pitchFamily="34" charset="0"/>
            </a:endParaRPr>
          </a:p>
        </p:txBody>
      </p:sp>
      <p:sp>
        <p:nvSpPr>
          <p:cNvPr id="8" name="Forme libre : forme 7">
            <a:extLst>
              <a:ext uri="{FF2B5EF4-FFF2-40B4-BE49-F238E27FC236}">
                <a16:creationId xmlns:a16="http://schemas.microsoft.com/office/drawing/2014/main" id="{D84EA05B-2C1D-67C2-8D11-A7283C8CD8C9}"/>
              </a:ext>
            </a:extLst>
          </p:cNvPr>
          <p:cNvSpPr/>
          <p:nvPr/>
        </p:nvSpPr>
        <p:spPr>
          <a:xfrm>
            <a:off x="2574759" y="3306485"/>
            <a:ext cx="6312816" cy="1249236"/>
          </a:xfrm>
          <a:custGeom>
            <a:avLst/>
            <a:gdLst>
              <a:gd name="connsiteX0" fmla="*/ 174628 w 1047750"/>
              <a:gd name="connsiteY0" fmla="*/ 0 h 3901440"/>
              <a:gd name="connsiteX1" fmla="*/ 873122 w 1047750"/>
              <a:gd name="connsiteY1" fmla="*/ 0 h 3901440"/>
              <a:gd name="connsiteX2" fmla="*/ 1047750 w 1047750"/>
              <a:gd name="connsiteY2" fmla="*/ 174628 h 3901440"/>
              <a:gd name="connsiteX3" fmla="*/ 1047750 w 1047750"/>
              <a:gd name="connsiteY3" fmla="*/ 3901440 h 3901440"/>
              <a:gd name="connsiteX4" fmla="*/ 1047750 w 1047750"/>
              <a:gd name="connsiteY4" fmla="*/ 3901440 h 3901440"/>
              <a:gd name="connsiteX5" fmla="*/ 0 w 1047750"/>
              <a:gd name="connsiteY5" fmla="*/ 3901440 h 3901440"/>
              <a:gd name="connsiteX6" fmla="*/ 0 w 1047750"/>
              <a:gd name="connsiteY6" fmla="*/ 3901440 h 3901440"/>
              <a:gd name="connsiteX7" fmla="*/ 0 w 1047750"/>
              <a:gd name="connsiteY7" fmla="*/ 174628 h 3901440"/>
              <a:gd name="connsiteX8" fmla="*/ 174628 w 1047750"/>
              <a:gd name="connsiteY8" fmla="*/ 0 h 390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0" h="3901440">
                <a:moveTo>
                  <a:pt x="1047750" y="650251"/>
                </a:moveTo>
                <a:lnTo>
                  <a:pt x="1047750" y="3251189"/>
                </a:lnTo>
                <a:cubicBezTo>
                  <a:pt x="1047750" y="3610311"/>
                  <a:pt x="1026753" y="3901440"/>
                  <a:pt x="1000853" y="3901440"/>
                </a:cubicBezTo>
                <a:lnTo>
                  <a:pt x="0" y="3901440"/>
                </a:lnTo>
                <a:lnTo>
                  <a:pt x="0" y="3901440"/>
                </a:lnTo>
                <a:lnTo>
                  <a:pt x="0" y="0"/>
                </a:lnTo>
                <a:lnTo>
                  <a:pt x="0" y="0"/>
                </a:lnTo>
                <a:lnTo>
                  <a:pt x="1000853" y="0"/>
                </a:lnTo>
                <a:cubicBezTo>
                  <a:pt x="1026753" y="0"/>
                  <a:pt x="1047750" y="291129"/>
                  <a:pt x="1047750" y="650251"/>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7151" tIns="79722" rIns="108296" bIns="79722" numCol="1" spcCol="1270" anchor="ctr" anchorCtr="0">
            <a:noAutofit/>
          </a:bodyPr>
          <a:lstStyle/>
          <a:p>
            <a:pPr marL="155575" lvl="1" algn="l" defTabSz="666750">
              <a:lnSpc>
                <a:spcPct val="90000"/>
              </a:lnSpc>
              <a:spcBef>
                <a:spcPct val="0"/>
              </a:spcBef>
              <a:spcAft>
                <a:spcPct val="15000"/>
              </a:spcAft>
            </a:pPr>
            <a:r>
              <a:rPr lang="en-CA" sz="1600" kern="1200" dirty="0">
                <a:latin typeface="Calibri" panose="020F0502020204030204" pitchFamily="34" charset="0"/>
                <a:cs typeface="Calibri" panose="020F0502020204030204" pitchFamily="34" charset="0"/>
              </a:rPr>
              <a:t>We’ll use the surveys you guys send out.</a:t>
            </a:r>
            <a:endParaRPr lang="fr-CA" sz="1600" kern="1200" dirty="0">
              <a:latin typeface="Calibri" panose="020F0502020204030204" pitchFamily="34" charset="0"/>
              <a:cs typeface="Calibri" panose="020F0502020204030204" pitchFamily="34" charset="0"/>
            </a:endParaRPr>
          </a:p>
        </p:txBody>
      </p:sp>
      <p:sp>
        <p:nvSpPr>
          <p:cNvPr id="9" name="Forme libre : forme 8">
            <a:extLst>
              <a:ext uri="{FF2B5EF4-FFF2-40B4-BE49-F238E27FC236}">
                <a16:creationId xmlns:a16="http://schemas.microsoft.com/office/drawing/2014/main" id="{AA15ED00-44FC-2E4B-8331-088B5E2426A5}"/>
              </a:ext>
            </a:extLst>
          </p:cNvPr>
          <p:cNvSpPr/>
          <p:nvPr/>
        </p:nvSpPr>
        <p:spPr>
          <a:xfrm>
            <a:off x="256425" y="3290835"/>
            <a:ext cx="2422608" cy="1310930"/>
          </a:xfrm>
          <a:custGeom>
            <a:avLst/>
            <a:gdLst>
              <a:gd name="connsiteX0" fmla="*/ 0 w 2194560"/>
              <a:gd name="connsiteY0" fmla="*/ 218286 h 1309687"/>
              <a:gd name="connsiteX1" fmla="*/ 218286 w 2194560"/>
              <a:gd name="connsiteY1" fmla="*/ 0 h 1309687"/>
              <a:gd name="connsiteX2" fmla="*/ 1976274 w 2194560"/>
              <a:gd name="connsiteY2" fmla="*/ 0 h 1309687"/>
              <a:gd name="connsiteX3" fmla="*/ 2194560 w 2194560"/>
              <a:gd name="connsiteY3" fmla="*/ 218286 h 1309687"/>
              <a:gd name="connsiteX4" fmla="*/ 2194560 w 2194560"/>
              <a:gd name="connsiteY4" fmla="*/ 1091401 h 1309687"/>
              <a:gd name="connsiteX5" fmla="*/ 1976274 w 2194560"/>
              <a:gd name="connsiteY5" fmla="*/ 1309687 h 1309687"/>
              <a:gd name="connsiteX6" fmla="*/ 218286 w 2194560"/>
              <a:gd name="connsiteY6" fmla="*/ 1309687 h 1309687"/>
              <a:gd name="connsiteX7" fmla="*/ 0 w 2194560"/>
              <a:gd name="connsiteY7" fmla="*/ 1091401 h 1309687"/>
              <a:gd name="connsiteX8" fmla="*/ 0 w 2194560"/>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1309687">
                <a:moveTo>
                  <a:pt x="0" y="218286"/>
                </a:moveTo>
                <a:cubicBezTo>
                  <a:pt x="0" y="97730"/>
                  <a:pt x="97730" y="0"/>
                  <a:pt x="218286" y="0"/>
                </a:cubicBezTo>
                <a:lnTo>
                  <a:pt x="1976274" y="0"/>
                </a:lnTo>
                <a:cubicBezTo>
                  <a:pt x="2096830" y="0"/>
                  <a:pt x="2194560" y="97730"/>
                  <a:pt x="2194560" y="218286"/>
                </a:cubicBezTo>
                <a:lnTo>
                  <a:pt x="2194560" y="1091401"/>
                </a:lnTo>
                <a:cubicBezTo>
                  <a:pt x="2194560" y="1211957"/>
                  <a:pt x="2096830" y="1309687"/>
                  <a:pt x="1976274" y="1309687"/>
                </a:cubicBezTo>
                <a:lnTo>
                  <a:pt x="218286" y="1309687"/>
                </a:lnTo>
                <a:cubicBezTo>
                  <a:pt x="97730" y="1309687"/>
                  <a:pt x="0" y="1211957"/>
                  <a:pt x="0" y="1091401"/>
                </a:cubicBezTo>
                <a:lnTo>
                  <a:pt x="0" y="21828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4894" tIns="94414" rIns="124894" bIns="94414" numCol="1" spcCol="1270" anchor="ctr" anchorCtr="0">
            <a:noAutofit/>
          </a:bodyPr>
          <a:lstStyle/>
          <a:p>
            <a:pPr marL="0" lvl="0" indent="0" algn="ctr" defTabSz="711200">
              <a:lnSpc>
                <a:spcPct val="90000"/>
              </a:lnSpc>
              <a:spcBef>
                <a:spcPct val="0"/>
              </a:spcBef>
              <a:spcAft>
                <a:spcPct val="35000"/>
              </a:spcAft>
              <a:buNone/>
            </a:pPr>
            <a:r>
              <a:rPr lang="en-CA" sz="1800" kern="1200" dirty="0">
                <a:latin typeface="Calibri" panose="020F0502020204030204" pitchFamily="34" charset="0"/>
                <a:cs typeface="Calibri" panose="020F0502020204030204" pitchFamily="34" charset="0"/>
              </a:rPr>
              <a:t>What are the key performance indicators that measure performance? </a:t>
            </a:r>
            <a:endParaRPr lang="fr-CA" sz="1800" kern="1200" dirty="0">
              <a:latin typeface="Calibri" panose="020F0502020204030204" pitchFamily="34" charset="0"/>
              <a:cs typeface="Calibri" panose="020F0502020204030204" pitchFamily="34" charset="0"/>
            </a:endParaRPr>
          </a:p>
        </p:txBody>
      </p:sp>
      <p:sp>
        <p:nvSpPr>
          <p:cNvPr id="10" name="Google Shape;394;p34">
            <a:extLst>
              <a:ext uri="{FF2B5EF4-FFF2-40B4-BE49-F238E27FC236}">
                <a16:creationId xmlns:a16="http://schemas.microsoft.com/office/drawing/2014/main" id="{2133E1B9-5D57-903E-EF2F-172FD8E369C7}"/>
              </a:ext>
            </a:extLst>
          </p:cNvPr>
          <p:cNvSpPr txBox="1"/>
          <p:nvPr/>
        </p:nvSpPr>
        <p:spPr>
          <a:xfrm>
            <a:off x="0" y="-28062"/>
            <a:ext cx="9144000" cy="484748"/>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FFFFFF"/>
              </a:buClr>
              <a:buSzPts val="2700"/>
              <a:buFont typeface="Calibri"/>
              <a:buNone/>
            </a:pPr>
            <a:r>
              <a:rPr lang="en" sz="2700" b="0" i="0" u="none" strike="noStrike" cap="none" dirty="0">
                <a:solidFill>
                  <a:srgbClr val="FFFFFF"/>
                </a:solidFill>
                <a:latin typeface="Calibri"/>
                <a:ea typeface="Calibri"/>
                <a:cs typeface="Calibri"/>
                <a:sym typeface="Calibri"/>
              </a:rPr>
              <a:t>Performance </a:t>
            </a:r>
            <a:r>
              <a:rPr lang="en" sz="2700" dirty="0">
                <a:solidFill>
                  <a:srgbClr val="FFFFFF"/>
                </a:solidFill>
                <a:latin typeface="Calibri"/>
                <a:ea typeface="Calibri"/>
                <a:cs typeface="Calibri"/>
                <a:sym typeface="Calibri"/>
              </a:rPr>
              <a:t>Needs Analysis</a:t>
            </a:r>
            <a:endParaRPr sz="1100" dirty="0"/>
          </a:p>
        </p:txBody>
      </p:sp>
    </p:spTree>
    <p:extLst>
      <p:ext uri="{BB962C8B-B14F-4D97-AF65-F5344CB8AC3E}">
        <p14:creationId xmlns:p14="http://schemas.microsoft.com/office/powerpoint/2010/main" val="3365129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pic>
        <p:nvPicPr>
          <p:cNvPr id="461" name="Google Shape;461;p40" descr="This video illustrates the discussion between Napal and Carlos." title="L&amp;D Detective Measurement Mysteries - Version 2, Video 2">
            <a:hlinkClick r:id="rId3"/>
          </p:cNvPr>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61"/>
                                        </p:tgtEl>
                                        <p:attrNameLst>
                                          <p:attrName>style.visibility</p:attrName>
                                        </p:attrNameLst>
                                      </p:cBhvr>
                                      <p:to>
                                        <p:strVal val="visible"/>
                                      </p:to>
                                    </p:set>
                                    <p:animEffect transition="in" filter="fade">
                                      <p:cBhvr>
                                        <p:cTn id="7" dur="1000"/>
                                        <p:tgtEl>
                                          <p:spTgt spid="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41"/>
          <p:cNvSpPr/>
          <p:nvPr/>
        </p:nvSpPr>
        <p:spPr>
          <a:xfrm>
            <a:off x="0" y="0"/>
            <a:ext cx="9144000" cy="424862"/>
          </a:xfrm>
          <a:prstGeom prst="rect">
            <a:avLst/>
          </a:prstGeom>
          <a:gradFill>
            <a:gsLst>
              <a:gs pos="0">
                <a:srgbClr val="213F76"/>
              </a:gs>
              <a:gs pos="50000">
                <a:srgbClr val="2F5CAB"/>
              </a:gs>
              <a:gs pos="100000">
                <a:srgbClr val="3A6FCD"/>
              </a:gs>
            </a:gsLst>
            <a:lin ang="54000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2700">
              <a:solidFill>
                <a:schemeClr val="lt1"/>
              </a:solidFill>
              <a:latin typeface="Calibri"/>
              <a:ea typeface="Calibri"/>
              <a:cs typeface="Calibri"/>
              <a:sym typeface="Calibri"/>
            </a:endParaRPr>
          </a:p>
        </p:txBody>
      </p:sp>
      <p:pic>
        <p:nvPicPr>
          <p:cNvPr id="467" name="Google Shape;467;p41"/>
          <p:cNvPicPr preferRelativeResize="0"/>
          <p:nvPr/>
        </p:nvPicPr>
        <p:blipFill rotWithShape="1">
          <a:blip r:embed="rId3">
            <a:alphaModFix/>
          </a:blip>
          <a:srcRect/>
          <a:stretch/>
        </p:blipFill>
        <p:spPr>
          <a:xfrm flipH="1">
            <a:off x="1686056" y="2149469"/>
            <a:ext cx="529211" cy="529211"/>
          </a:xfrm>
          <a:prstGeom prst="rect">
            <a:avLst/>
          </a:prstGeom>
          <a:noFill/>
          <a:ln>
            <a:noFill/>
          </a:ln>
        </p:spPr>
      </p:pic>
      <p:pic>
        <p:nvPicPr>
          <p:cNvPr id="468" name="Google Shape;468;p41"/>
          <p:cNvPicPr preferRelativeResize="0"/>
          <p:nvPr/>
        </p:nvPicPr>
        <p:blipFill rotWithShape="1">
          <a:blip r:embed="rId3">
            <a:alphaModFix/>
          </a:blip>
          <a:srcRect/>
          <a:stretch/>
        </p:blipFill>
        <p:spPr>
          <a:xfrm flipH="1">
            <a:off x="1830016" y="2316389"/>
            <a:ext cx="529211" cy="529211"/>
          </a:xfrm>
          <a:prstGeom prst="rect">
            <a:avLst/>
          </a:prstGeom>
          <a:noFill/>
          <a:ln>
            <a:noFill/>
          </a:ln>
        </p:spPr>
      </p:pic>
      <p:pic>
        <p:nvPicPr>
          <p:cNvPr id="469" name="Google Shape;469;p41"/>
          <p:cNvPicPr preferRelativeResize="0"/>
          <p:nvPr/>
        </p:nvPicPr>
        <p:blipFill rotWithShape="1">
          <a:blip r:embed="rId4">
            <a:alphaModFix/>
          </a:blip>
          <a:srcRect/>
          <a:stretch/>
        </p:blipFill>
        <p:spPr>
          <a:xfrm>
            <a:off x="2514485" y="485417"/>
            <a:ext cx="4115027" cy="4115027"/>
          </a:xfrm>
          <a:prstGeom prst="rect">
            <a:avLst/>
          </a:prstGeom>
          <a:noFill/>
          <a:ln>
            <a:noFill/>
          </a:ln>
        </p:spPr>
      </p:pic>
      <p:sp>
        <p:nvSpPr>
          <p:cNvPr id="470" name="Google Shape;470;p41"/>
          <p:cNvSpPr txBox="1"/>
          <p:nvPr/>
        </p:nvSpPr>
        <p:spPr>
          <a:xfrm>
            <a:off x="2891275" y="4237016"/>
            <a:ext cx="3361450" cy="301212"/>
          </a:xfrm>
          <a:prstGeom prst="rect">
            <a:avLst/>
          </a:prstGeom>
          <a:noFill/>
          <a:ln>
            <a:noFill/>
          </a:ln>
        </p:spPr>
        <p:txBody>
          <a:bodyPr spcFirstLastPara="1" wrap="square" lIns="68575" tIns="68575" rIns="68575" bIns="6857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0" i="0" u="none" strike="noStrike" cap="none">
                <a:solidFill>
                  <a:srgbClr val="305DBF"/>
                </a:solidFill>
                <a:latin typeface="Calibri"/>
                <a:ea typeface="Calibri"/>
                <a:cs typeface="Calibri"/>
                <a:sym typeface="Calibri"/>
              </a:rPr>
              <a:t>kevinmyates.com/v2email1</a:t>
            </a:r>
            <a:endParaRPr sz="1100"/>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305DB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68"/>
                                        </p:tgtEl>
                                        <p:attrNameLst>
                                          <p:attrName>style.visibility</p:attrName>
                                        </p:attrNameLst>
                                      </p:cBhvr>
                                      <p:to>
                                        <p:strVal val="visible"/>
                                      </p:to>
                                    </p:set>
                                    <p:anim calcmode="lin" valueType="num">
                                      <p:cBhvr additive="base">
                                        <p:cTn id="7" dur="500"/>
                                        <p:tgtEl>
                                          <p:spTgt spid="468"/>
                                        </p:tgtEl>
                                        <p:attrNameLst>
                                          <p:attrName>ppt_w</p:attrName>
                                        </p:attrNameLst>
                                      </p:cBhvr>
                                      <p:tavLst>
                                        <p:tav tm="0">
                                          <p:val>
                                            <p:strVal val="0"/>
                                          </p:val>
                                        </p:tav>
                                        <p:tav tm="100000">
                                          <p:val>
                                            <p:strVal val="#ppt_w"/>
                                          </p:val>
                                        </p:tav>
                                      </p:tavLst>
                                    </p:anim>
                                    <p:anim calcmode="lin" valueType="num">
                                      <p:cBhvr additive="base">
                                        <p:cTn id="8" dur="500"/>
                                        <p:tgtEl>
                                          <p:spTgt spid="468"/>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469"/>
                                        </p:tgtEl>
                                        <p:attrNameLst>
                                          <p:attrName>style.visibility</p:attrName>
                                        </p:attrNameLst>
                                      </p:cBhvr>
                                      <p:to>
                                        <p:strVal val="visible"/>
                                      </p:to>
                                    </p:set>
                                    <p:anim calcmode="lin" valueType="num">
                                      <p:cBhvr additive="base">
                                        <p:cTn id="11" dur="500"/>
                                        <p:tgtEl>
                                          <p:spTgt spid="469"/>
                                        </p:tgtEl>
                                        <p:attrNameLst>
                                          <p:attrName>ppt_w</p:attrName>
                                        </p:attrNameLst>
                                      </p:cBhvr>
                                      <p:tavLst>
                                        <p:tav tm="0">
                                          <p:val>
                                            <p:strVal val="0"/>
                                          </p:val>
                                        </p:tav>
                                        <p:tav tm="100000">
                                          <p:val>
                                            <p:strVal val="#ppt_w"/>
                                          </p:val>
                                        </p:tav>
                                      </p:tavLst>
                                    </p:anim>
                                    <p:anim calcmode="lin" valueType="num">
                                      <p:cBhvr additive="base">
                                        <p:cTn id="12" dur="500"/>
                                        <p:tgtEl>
                                          <p:spTgt spid="469"/>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470">
                                            <p:txEl>
                                              <p:pRg st="0" end="0"/>
                                            </p:txEl>
                                          </p:spTgt>
                                        </p:tgtEl>
                                        <p:attrNameLst>
                                          <p:attrName>style.visibility</p:attrName>
                                        </p:attrNameLst>
                                      </p:cBhvr>
                                      <p:to>
                                        <p:strVal val="visible"/>
                                      </p:to>
                                    </p:set>
                                    <p:anim calcmode="lin" valueType="num">
                                      <p:cBhvr additive="base">
                                        <p:cTn id="15" dur="500"/>
                                        <p:tgtEl>
                                          <p:spTgt spid="470">
                                            <p:txEl>
                                              <p:pRg st="0" end="0"/>
                                            </p:txEl>
                                          </p:spTgt>
                                        </p:tgtEl>
                                        <p:attrNameLst>
                                          <p:attrName>ppt_w</p:attrName>
                                        </p:attrNameLst>
                                      </p:cBhvr>
                                      <p:tavLst>
                                        <p:tav tm="0">
                                          <p:val>
                                            <p:strVal val="0"/>
                                          </p:val>
                                        </p:tav>
                                        <p:tav tm="100000">
                                          <p:val>
                                            <p:strVal val="#ppt_w"/>
                                          </p:val>
                                        </p:tav>
                                      </p:tavLst>
                                    </p:anim>
                                    <p:anim calcmode="lin" valueType="num">
                                      <p:cBhvr additive="base">
                                        <p:cTn id="16" dur="500"/>
                                        <p:tgtEl>
                                          <p:spTgt spid="470">
                                            <p:txEl>
                                              <p:pRg st="0" end="0"/>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470">
                                            <p:txEl>
                                              <p:pRg st="1" end="1"/>
                                            </p:txEl>
                                          </p:spTgt>
                                        </p:tgtEl>
                                        <p:attrNameLst>
                                          <p:attrName>style.visibility</p:attrName>
                                        </p:attrNameLst>
                                      </p:cBhvr>
                                      <p:to>
                                        <p:strVal val="visible"/>
                                      </p:to>
                                    </p:set>
                                    <p:anim calcmode="lin" valueType="num">
                                      <p:cBhvr additive="base">
                                        <p:cTn id="19" dur="500"/>
                                        <p:tgtEl>
                                          <p:spTgt spid="470">
                                            <p:txEl>
                                              <p:pRg st="1" end="1"/>
                                            </p:txEl>
                                          </p:spTgt>
                                        </p:tgtEl>
                                        <p:attrNameLst>
                                          <p:attrName>ppt_w</p:attrName>
                                        </p:attrNameLst>
                                      </p:cBhvr>
                                      <p:tavLst>
                                        <p:tav tm="0">
                                          <p:val>
                                            <p:strVal val="0"/>
                                          </p:val>
                                        </p:tav>
                                        <p:tav tm="100000">
                                          <p:val>
                                            <p:strVal val="#ppt_w"/>
                                          </p:val>
                                        </p:tav>
                                      </p:tavLst>
                                    </p:anim>
                                    <p:anim calcmode="lin" valueType="num">
                                      <p:cBhvr additive="base">
                                        <p:cTn id="20" dur="500"/>
                                        <p:tgtEl>
                                          <p:spTgt spid="470">
                                            <p:txEl>
                                              <p:pRg st="1" end="1"/>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94;p34">
            <a:extLst>
              <a:ext uri="{FF2B5EF4-FFF2-40B4-BE49-F238E27FC236}">
                <a16:creationId xmlns:a16="http://schemas.microsoft.com/office/drawing/2014/main" id="{628AB03D-331A-3CE1-ED50-9CD93B0CC5BA}"/>
              </a:ext>
            </a:extLst>
          </p:cNvPr>
          <p:cNvSpPr txBox="1"/>
          <p:nvPr/>
        </p:nvSpPr>
        <p:spPr>
          <a:xfrm>
            <a:off x="0" y="0"/>
            <a:ext cx="9144000" cy="484718"/>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FFFFFF"/>
              </a:buClr>
              <a:buSzPts val="2700"/>
              <a:buFont typeface="Calibri"/>
              <a:buNone/>
            </a:pPr>
            <a:r>
              <a:rPr lang="en-CA" sz="2700" dirty="0">
                <a:solidFill>
                  <a:srgbClr val="FFFFFF"/>
                </a:solidFill>
                <a:latin typeface="Calibri"/>
                <a:cs typeface="Calibri"/>
                <a:sym typeface="Calibri"/>
              </a:rPr>
              <a:t>E</a:t>
            </a:r>
            <a:r>
              <a:rPr lang="fr-CA" sz="2700" dirty="0">
                <a:solidFill>
                  <a:srgbClr val="FFFFFF"/>
                </a:solidFill>
                <a:latin typeface="Calibri"/>
                <a:cs typeface="Calibri"/>
                <a:sym typeface="Calibri"/>
              </a:rPr>
              <a:t>mail between Carlos, Theodore, and Napal</a:t>
            </a:r>
            <a:endParaRPr lang="fr-CA" sz="1100" dirty="0"/>
          </a:p>
        </p:txBody>
      </p:sp>
      <p:sp>
        <p:nvSpPr>
          <p:cNvPr id="4" name="ZoneTexte 3">
            <a:extLst>
              <a:ext uri="{FF2B5EF4-FFF2-40B4-BE49-F238E27FC236}">
                <a16:creationId xmlns:a16="http://schemas.microsoft.com/office/drawing/2014/main" id="{94B1C97A-35BA-3028-C1F7-8AFB4B98002B}"/>
              </a:ext>
            </a:extLst>
          </p:cNvPr>
          <p:cNvSpPr txBox="1"/>
          <p:nvPr/>
        </p:nvSpPr>
        <p:spPr>
          <a:xfrm>
            <a:off x="264695" y="484718"/>
            <a:ext cx="8630652" cy="4385816"/>
          </a:xfrm>
          <a:prstGeom prst="rect">
            <a:avLst/>
          </a:prstGeom>
          <a:noFill/>
        </p:spPr>
        <p:txBody>
          <a:bodyPr wrap="square">
            <a:spAutoFit/>
          </a:bodyPr>
          <a:lstStyle/>
          <a:p>
            <a:pPr algn="l">
              <a:tabLst>
                <a:tab pos="449263" algn="l"/>
              </a:tabLst>
            </a:pPr>
            <a:r>
              <a:rPr lang="en-CA" sz="1600" b="1" i="0" dirty="0">
                <a:solidFill>
                  <a:srgbClr val="5E5E5E"/>
                </a:solidFill>
                <a:effectLst/>
                <a:latin typeface="Calibri" panose="020F0502020204030204" pitchFamily="34" charset="0"/>
                <a:cs typeface="Calibri" panose="020F0502020204030204" pitchFamily="34" charset="0"/>
              </a:rPr>
              <a:t>From</a:t>
            </a:r>
            <a:r>
              <a:rPr lang="en-CA" sz="1600" b="0" i="0" dirty="0">
                <a:solidFill>
                  <a:srgbClr val="5E5E5E"/>
                </a:solidFill>
                <a:effectLst/>
                <a:latin typeface="Calibri" panose="020F0502020204030204" pitchFamily="34" charset="0"/>
                <a:cs typeface="Calibri" panose="020F0502020204030204" pitchFamily="34" charset="0"/>
              </a:rPr>
              <a:t>: Carlos Rivera</a:t>
            </a:r>
          </a:p>
          <a:p>
            <a:pPr algn="l"/>
            <a:r>
              <a:rPr lang="en-CA" sz="1600" b="1" i="0" dirty="0">
                <a:solidFill>
                  <a:srgbClr val="5E5E5E"/>
                </a:solidFill>
                <a:effectLst/>
                <a:latin typeface="Calibri" panose="020F0502020204030204" pitchFamily="34" charset="0"/>
                <a:cs typeface="Calibri" panose="020F0502020204030204" pitchFamily="34" charset="0"/>
              </a:rPr>
              <a:t>To</a:t>
            </a:r>
            <a:r>
              <a:rPr lang="en-CA" sz="1600" b="0" i="0" dirty="0">
                <a:solidFill>
                  <a:srgbClr val="5E5E5E"/>
                </a:solidFill>
                <a:effectLst/>
                <a:latin typeface="Calibri" panose="020F0502020204030204" pitchFamily="34" charset="0"/>
                <a:cs typeface="Calibri" panose="020F0502020204030204" pitchFamily="34" charset="0"/>
              </a:rPr>
              <a:t>: Theodore Von</a:t>
            </a:r>
          </a:p>
          <a:p>
            <a:pPr algn="l"/>
            <a:r>
              <a:rPr lang="en-CA" sz="1600" b="1" i="0" dirty="0">
                <a:solidFill>
                  <a:srgbClr val="5E5E5E"/>
                </a:solidFill>
                <a:effectLst/>
                <a:latin typeface="Calibri" panose="020F0502020204030204" pitchFamily="34" charset="0"/>
                <a:cs typeface="Calibri" panose="020F0502020204030204" pitchFamily="34" charset="0"/>
              </a:rPr>
              <a:t>Cc</a:t>
            </a:r>
            <a:r>
              <a:rPr lang="en-CA" sz="1600" b="0" i="0" dirty="0">
                <a:solidFill>
                  <a:srgbClr val="5E5E5E"/>
                </a:solidFill>
                <a:effectLst/>
                <a:latin typeface="Calibri" panose="020F0502020204030204" pitchFamily="34" charset="0"/>
                <a:cs typeface="Calibri" panose="020F0502020204030204" pitchFamily="34" charset="0"/>
              </a:rPr>
              <a:t>: Napal Arun</a:t>
            </a:r>
          </a:p>
          <a:p>
            <a:pPr>
              <a:lnSpc>
                <a:spcPct val="150000"/>
              </a:lnSpc>
              <a:spcBef>
                <a:spcPts val="600"/>
              </a:spcBef>
            </a:pPr>
            <a:r>
              <a:rPr lang="en-CA" sz="1600" b="1" dirty="0">
                <a:solidFill>
                  <a:srgbClr val="5E5E5E"/>
                </a:solidFill>
                <a:latin typeface="Calibri" panose="020F0502020204030204" pitchFamily="34" charset="0"/>
                <a:cs typeface="Calibri" panose="020F0502020204030204" pitchFamily="34" charset="0"/>
              </a:rPr>
              <a:t>Subject: Customer Service Reps Performance Expectations</a:t>
            </a:r>
          </a:p>
          <a:p>
            <a:pPr algn="l">
              <a:lnSpc>
                <a:spcPct val="110000"/>
              </a:lnSpc>
              <a:spcBef>
                <a:spcPts val="1200"/>
              </a:spcBef>
            </a:pPr>
            <a:r>
              <a:rPr lang="en-CA" sz="1600" b="0" i="0" dirty="0">
                <a:solidFill>
                  <a:srgbClr val="5E5E5E"/>
                </a:solidFill>
                <a:effectLst/>
                <a:latin typeface="Calibri" panose="020F0502020204030204" pitchFamily="34" charset="0"/>
                <a:cs typeface="Calibri" panose="020F0502020204030204" pitchFamily="34" charset="0"/>
              </a:rPr>
              <a:t>Hello Theodore. We’re working with L&amp;D to create training for our customer service representatives. The training will be for the release of our new AI-powered phone, the M4E 300. We’re working with Napal on the L&amp;D team, and I’ve copied him on this message.</a:t>
            </a:r>
          </a:p>
          <a:p>
            <a:pPr algn="l">
              <a:lnSpc>
                <a:spcPct val="110000"/>
              </a:lnSpc>
              <a:spcBef>
                <a:spcPts val="1200"/>
              </a:spcBef>
            </a:pPr>
            <a:r>
              <a:rPr lang="en-CA" sz="1600" b="0" i="0" dirty="0">
                <a:solidFill>
                  <a:srgbClr val="5E5E5E"/>
                </a:solidFill>
                <a:effectLst/>
                <a:latin typeface="Calibri" panose="020F0502020204030204" pitchFamily="34" charset="0"/>
                <a:cs typeface="Calibri" panose="020F0502020204030204" pitchFamily="34" charset="0"/>
              </a:rPr>
              <a:t>Napal asked about performance expectations for customer service reps. Do you have a job description or something similar you can share? Please let us know and thank you for your help. </a:t>
            </a:r>
          </a:p>
          <a:p>
            <a:pPr algn="l"/>
            <a:endParaRPr lang="en-CA" sz="1600" dirty="0">
              <a:solidFill>
                <a:srgbClr val="5E5E5E"/>
              </a:solidFill>
              <a:latin typeface="Calibri" panose="020F0502020204030204" pitchFamily="34" charset="0"/>
              <a:cs typeface="Calibri" panose="020F0502020204030204" pitchFamily="34" charset="0"/>
            </a:endParaRPr>
          </a:p>
          <a:p>
            <a:pPr algn="l"/>
            <a:endParaRPr lang="en-CA" sz="1600" dirty="0">
              <a:solidFill>
                <a:srgbClr val="5E5E5E"/>
              </a:solidFill>
              <a:latin typeface="Calibri" panose="020F0502020204030204" pitchFamily="34" charset="0"/>
              <a:cs typeface="Calibri" panose="020F0502020204030204" pitchFamily="34" charset="0"/>
            </a:endParaRPr>
          </a:p>
          <a:p>
            <a:pPr algn="l"/>
            <a:r>
              <a:rPr lang="fr-CA" sz="1600" b="0" i="0" dirty="0">
                <a:solidFill>
                  <a:srgbClr val="5E5E5E"/>
                </a:solidFill>
                <a:effectLst/>
                <a:latin typeface="Calibri" panose="020F0502020204030204" pitchFamily="34" charset="0"/>
                <a:cs typeface="Calibri" panose="020F0502020204030204" pitchFamily="34" charset="0"/>
              </a:rPr>
              <a:t>Carlos Rivera</a:t>
            </a:r>
          </a:p>
          <a:p>
            <a:pPr algn="l"/>
            <a:r>
              <a:rPr lang="fr-CA" sz="1600" b="0" i="0" dirty="0">
                <a:solidFill>
                  <a:srgbClr val="5E5E5E"/>
                </a:solidFill>
                <a:effectLst/>
                <a:latin typeface="Calibri" panose="020F0502020204030204" pitchFamily="34" charset="0"/>
                <a:cs typeface="Calibri" panose="020F0502020204030204" pitchFamily="34" charset="0"/>
              </a:rPr>
              <a:t>Products &amp; Innovation</a:t>
            </a:r>
          </a:p>
          <a:p>
            <a:pPr algn="l"/>
            <a:r>
              <a:rPr lang="fr-CA" sz="1600" b="0" i="0" dirty="0">
                <a:solidFill>
                  <a:srgbClr val="5E5E5E"/>
                </a:solidFill>
                <a:effectLst/>
                <a:latin typeface="Calibri" panose="020F0502020204030204" pitchFamily="34" charset="0"/>
                <a:cs typeface="Calibri" panose="020F0502020204030204" pitchFamily="34" charset="0"/>
              </a:rPr>
              <a:t>Mobile4Earth</a:t>
            </a:r>
          </a:p>
          <a:p>
            <a:pPr algn="l"/>
            <a:endParaRPr lang="en-CA" b="0" i="0" dirty="0">
              <a:solidFill>
                <a:srgbClr val="5E5E5E"/>
              </a:solidFill>
              <a:effectLst/>
              <a:latin typeface="Roboto" panose="02000000000000000000" pitchFamily="2" charset="0"/>
            </a:endParaRPr>
          </a:p>
        </p:txBody>
      </p:sp>
      <p:cxnSp>
        <p:nvCxnSpPr>
          <p:cNvPr id="5" name="Straight Connector 4">
            <a:extLst>
              <a:ext uri="{FF2B5EF4-FFF2-40B4-BE49-F238E27FC236}">
                <a16:creationId xmlns:a16="http://schemas.microsoft.com/office/drawing/2014/main" id="{BC73DF0A-9024-ED69-9837-4F30D89CF06C}"/>
              </a:ext>
            </a:extLst>
          </p:cNvPr>
          <p:cNvCxnSpPr>
            <a:cxnSpLocks/>
          </p:cNvCxnSpPr>
          <p:nvPr/>
        </p:nvCxnSpPr>
        <p:spPr>
          <a:xfrm>
            <a:off x="264695" y="3614997"/>
            <a:ext cx="3695075"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9765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grpSp>
        <p:nvGrpSpPr>
          <p:cNvPr id="134" name="Google Shape;134;p28"/>
          <p:cNvGrpSpPr/>
          <p:nvPr/>
        </p:nvGrpSpPr>
        <p:grpSpPr>
          <a:xfrm>
            <a:off x="323342" y="3159872"/>
            <a:ext cx="1257224" cy="633878"/>
            <a:chOff x="431123" y="4213162"/>
            <a:chExt cx="3382739" cy="845170"/>
          </a:xfrm>
        </p:grpSpPr>
        <p:sp>
          <p:nvSpPr>
            <p:cNvPr id="135" name="Google Shape;135;p28"/>
            <p:cNvSpPr/>
            <p:nvPr/>
          </p:nvSpPr>
          <p:spPr>
            <a:xfrm>
              <a:off x="431123" y="4213162"/>
              <a:ext cx="3382739" cy="84517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pic>
          <p:nvPicPr>
            <p:cNvPr id="136" name="Google Shape;136;p28" descr="A blue and black logo&#10;&#10;Description automatically generated"/>
            <p:cNvPicPr preferRelativeResize="0"/>
            <p:nvPr/>
          </p:nvPicPr>
          <p:blipFill rotWithShape="1">
            <a:blip r:embed="rId3">
              <a:alphaModFix/>
            </a:blip>
            <a:srcRect/>
            <a:stretch/>
          </p:blipFill>
          <p:spPr>
            <a:xfrm>
              <a:off x="622631" y="4522584"/>
              <a:ext cx="2999718" cy="259710"/>
            </a:xfrm>
            <a:prstGeom prst="rect">
              <a:avLst/>
            </a:prstGeom>
            <a:noFill/>
            <a:ln>
              <a:noFill/>
            </a:ln>
          </p:spPr>
        </p:pic>
      </p:grpSp>
      <p:sp>
        <p:nvSpPr>
          <p:cNvPr id="137" name="Google Shape;137;p28"/>
          <p:cNvSpPr/>
          <p:nvPr/>
        </p:nvSpPr>
        <p:spPr>
          <a:xfrm>
            <a:off x="4577161" y="1133977"/>
            <a:ext cx="989846" cy="855629"/>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1" i="0" u="none" strike="noStrike" cap="none">
              <a:solidFill>
                <a:srgbClr val="FFFFFF"/>
              </a:solidFill>
              <a:latin typeface="Calibri"/>
              <a:ea typeface="Calibri"/>
              <a:cs typeface="Calibri"/>
              <a:sym typeface="Calibri"/>
            </a:endParaRPr>
          </a:p>
        </p:txBody>
      </p:sp>
      <p:sp>
        <p:nvSpPr>
          <p:cNvPr id="138" name="Google Shape;138;p28"/>
          <p:cNvSpPr/>
          <p:nvPr/>
        </p:nvSpPr>
        <p:spPr>
          <a:xfrm>
            <a:off x="5657186" y="1136990"/>
            <a:ext cx="989846" cy="855629"/>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1" i="0" u="none" strike="noStrike" cap="none">
              <a:solidFill>
                <a:srgbClr val="FFFFFF"/>
              </a:solidFill>
              <a:latin typeface="Calibri"/>
              <a:ea typeface="Calibri"/>
              <a:cs typeface="Calibri"/>
              <a:sym typeface="Calibri"/>
            </a:endParaRPr>
          </a:p>
        </p:txBody>
      </p:sp>
      <p:sp>
        <p:nvSpPr>
          <p:cNvPr id="139" name="Google Shape;139;p28"/>
          <p:cNvSpPr/>
          <p:nvPr/>
        </p:nvSpPr>
        <p:spPr>
          <a:xfrm>
            <a:off x="6737207" y="1128914"/>
            <a:ext cx="989846" cy="855629"/>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1" i="0" u="none" strike="noStrike" cap="none">
              <a:solidFill>
                <a:srgbClr val="FFFFFF"/>
              </a:solidFill>
              <a:latin typeface="Calibri"/>
              <a:ea typeface="Calibri"/>
              <a:cs typeface="Calibri"/>
              <a:sym typeface="Calibri"/>
            </a:endParaRPr>
          </a:p>
        </p:txBody>
      </p:sp>
      <p:sp>
        <p:nvSpPr>
          <p:cNvPr id="140" name="Google Shape;140;p28"/>
          <p:cNvSpPr/>
          <p:nvPr/>
        </p:nvSpPr>
        <p:spPr>
          <a:xfrm>
            <a:off x="7817228" y="1128453"/>
            <a:ext cx="989846" cy="855629"/>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1" i="0" u="none" strike="noStrike" cap="none">
              <a:solidFill>
                <a:srgbClr val="FFFFFF"/>
              </a:solidFill>
              <a:latin typeface="Calibri"/>
              <a:ea typeface="Calibri"/>
              <a:cs typeface="Calibri"/>
              <a:sym typeface="Calibri"/>
            </a:endParaRPr>
          </a:p>
        </p:txBody>
      </p:sp>
      <p:sp>
        <p:nvSpPr>
          <p:cNvPr id="141" name="Google Shape;141;p28"/>
          <p:cNvSpPr/>
          <p:nvPr/>
        </p:nvSpPr>
        <p:spPr>
          <a:xfrm>
            <a:off x="4577161" y="2035978"/>
            <a:ext cx="989846" cy="855629"/>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1" i="0" u="none" strike="noStrike" cap="none">
              <a:solidFill>
                <a:srgbClr val="FFFFFF"/>
              </a:solidFill>
              <a:latin typeface="Calibri"/>
              <a:ea typeface="Calibri"/>
              <a:cs typeface="Calibri"/>
              <a:sym typeface="Calibri"/>
            </a:endParaRPr>
          </a:p>
        </p:txBody>
      </p:sp>
      <p:sp>
        <p:nvSpPr>
          <p:cNvPr id="142" name="Google Shape;142;p28"/>
          <p:cNvSpPr/>
          <p:nvPr/>
        </p:nvSpPr>
        <p:spPr>
          <a:xfrm>
            <a:off x="5657183" y="2038991"/>
            <a:ext cx="989846" cy="855629"/>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1" i="0" u="none" strike="noStrike" cap="none">
              <a:solidFill>
                <a:srgbClr val="FFFFFF"/>
              </a:solidFill>
              <a:latin typeface="Calibri"/>
              <a:ea typeface="Calibri"/>
              <a:cs typeface="Calibri"/>
              <a:sym typeface="Calibri"/>
            </a:endParaRPr>
          </a:p>
        </p:txBody>
      </p:sp>
      <p:sp>
        <p:nvSpPr>
          <p:cNvPr id="143" name="Google Shape;143;p28"/>
          <p:cNvSpPr/>
          <p:nvPr/>
        </p:nvSpPr>
        <p:spPr>
          <a:xfrm>
            <a:off x="6737206" y="2030916"/>
            <a:ext cx="989846" cy="855629"/>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1" i="0" u="none" strike="noStrike" cap="none">
              <a:solidFill>
                <a:srgbClr val="FFFFFF"/>
              </a:solidFill>
              <a:latin typeface="Calibri"/>
              <a:ea typeface="Calibri"/>
              <a:cs typeface="Calibri"/>
              <a:sym typeface="Calibri"/>
            </a:endParaRPr>
          </a:p>
        </p:txBody>
      </p:sp>
      <p:sp>
        <p:nvSpPr>
          <p:cNvPr id="144" name="Google Shape;144;p28"/>
          <p:cNvSpPr/>
          <p:nvPr/>
        </p:nvSpPr>
        <p:spPr>
          <a:xfrm>
            <a:off x="6737204" y="2932917"/>
            <a:ext cx="989846" cy="855629"/>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1" i="0" u="none" strike="noStrike" cap="none">
              <a:solidFill>
                <a:srgbClr val="FFFFFF"/>
              </a:solidFill>
              <a:latin typeface="Calibri"/>
              <a:ea typeface="Calibri"/>
              <a:cs typeface="Calibri"/>
              <a:sym typeface="Calibri"/>
            </a:endParaRPr>
          </a:p>
        </p:txBody>
      </p:sp>
      <p:sp>
        <p:nvSpPr>
          <p:cNvPr id="145" name="Google Shape;145;p28"/>
          <p:cNvSpPr/>
          <p:nvPr/>
        </p:nvSpPr>
        <p:spPr>
          <a:xfrm>
            <a:off x="4577161" y="2937980"/>
            <a:ext cx="989846" cy="855629"/>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1" i="0" u="none" strike="noStrike" cap="none">
              <a:solidFill>
                <a:srgbClr val="FFFFFF"/>
              </a:solidFill>
              <a:latin typeface="Calibri"/>
              <a:ea typeface="Calibri"/>
              <a:cs typeface="Calibri"/>
              <a:sym typeface="Calibri"/>
            </a:endParaRPr>
          </a:p>
        </p:txBody>
      </p:sp>
      <p:sp>
        <p:nvSpPr>
          <p:cNvPr id="146" name="Google Shape;146;p28"/>
          <p:cNvSpPr/>
          <p:nvPr/>
        </p:nvSpPr>
        <p:spPr>
          <a:xfrm>
            <a:off x="5657183" y="2940992"/>
            <a:ext cx="989846" cy="855629"/>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1" i="0" u="none" strike="noStrike" cap="none">
              <a:solidFill>
                <a:srgbClr val="FFFFFF"/>
              </a:solidFill>
              <a:latin typeface="Calibri"/>
              <a:ea typeface="Calibri"/>
              <a:cs typeface="Calibri"/>
              <a:sym typeface="Calibri"/>
            </a:endParaRPr>
          </a:p>
        </p:txBody>
      </p:sp>
      <p:sp>
        <p:nvSpPr>
          <p:cNvPr id="147" name="Google Shape;147;p28"/>
          <p:cNvSpPr txBox="1"/>
          <p:nvPr/>
        </p:nvSpPr>
        <p:spPr>
          <a:xfrm>
            <a:off x="4445507" y="2447566"/>
            <a:ext cx="1201559" cy="772202"/>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400"/>
              <a:buFont typeface="Calibri"/>
              <a:buNone/>
            </a:pPr>
            <a:r>
              <a:rPr lang="en" sz="1400" b="0" i="0" u="none" strike="noStrike" cap="none">
                <a:solidFill>
                  <a:srgbClr val="000000"/>
                </a:solidFill>
                <a:latin typeface="Calibri"/>
                <a:ea typeface="Calibri"/>
                <a:cs typeface="Calibri"/>
                <a:sym typeface="Calibri"/>
              </a:rPr>
              <a:t>Learning Operations</a:t>
            </a:r>
            <a:endParaRPr sz="1100"/>
          </a:p>
        </p:txBody>
      </p:sp>
      <p:sp>
        <p:nvSpPr>
          <p:cNvPr id="148" name="Google Shape;148;p28"/>
          <p:cNvSpPr txBox="1"/>
          <p:nvPr/>
        </p:nvSpPr>
        <p:spPr>
          <a:xfrm>
            <a:off x="5563081" y="3316450"/>
            <a:ext cx="1143282" cy="540542"/>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400"/>
              <a:buFont typeface="Calibri"/>
              <a:buNone/>
            </a:pPr>
            <a:r>
              <a:rPr lang="en" sz="1400" b="0" i="0" u="none" strike="noStrike" cap="none">
                <a:solidFill>
                  <a:srgbClr val="000000"/>
                </a:solidFill>
                <a:latin typeface="Calibri"/>
                <a:ea typeface="Calibri"/>
                <a:cs typeface="Calibri"/>
                <a:sym typeface="Calibri"/>
              </a:rPr>
              <a:t>Impact </a:t>
            </a:r>
            <a:endParaRPr sz="1100"/>
          </a:p>
          <a:p>
            <a:pPr marL="0" marR="0" lvl="0" indent="0" algn="ctr" rtl="0">
              <a:lnSpc>
                <a:spcPct val="100000"/>
              </a:lnSpc>
              <a:spcBef>
                <a:spcPts val="0"/>
              </a:spcBef>
              <a:spcAft>
                <a:spcPts val="0"/>
              </a:spcAft>
              <a:buClr>
                <a:srgbClr val="000000"/>
              </a:buClr>
              <a:buSzPts val="1400"/>
              <a:buFont typeface="Calibri"/>
              <a:buNone/>
            </a:pPr>
            <a:r>
              <a:rPr lang="en" sz="1400" b="0" i="0" u="none" strike="noStrike" cap="none">
                <a:solidFill>
                  <a:srgbClr val="000000"/>
                </a:solidFill>
                <a:latin typeface="Calibri"/>
                <a:ea typeface="Calibri"/>
                <a:cs typeface="Calibri"/>
                <a:sym typeface="Calibri"/>
              </a:rPr>
              <a:t>Analytics</a:t>
            </a:r>
            <a:endParaRPr sz="1100"/>
          </a:p>
        </p:txBody>
      </p:sp>
      <p:sp>
        <p:nvSpPr>
          <p:cNvPr id="149" name="Google Shape;149;p28"/>
          <p:cNvSpPr txBox="1"/>
          <p:nvPr/>
        </p:nvSpPr>
        <p:spPr>
          <a:xfrm>
            <a:off x="6624809" y="1543090"/>
            <a:ext cx="1180549" cy="1003863"/>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400"/>
              <a:buFont typeface="Calibri"/>
              <a:buNone/>
            </a:pPr>
            <a:r>
              <a:rPr lang="en" sz="1400" b="0" i="0" u="none" strike="noStrike" cap="none">
                <a:solidFill>
                  <a:srgbClr val="000000"/>
                </a:solidFill>
                <a:latin typeface="Calibri"/>
                <a:ea typeface="Calibri"/>
                <a:cs typeface="Calibri"/>
                <a:sym typeface="Calibri"/>
              </a:rPr>
              <a:t>Measurement</a:t>
            </a:r>
            <a:endParaRPr sz="1100"/>
          </a:p>
          <a:p>
            <a:pPr marL="0" marR="0" lvl="0" indent="0" algn="ctr" rtl="0">
              <a:lnSpc>
                <a:spcPct val="100000"/>
              </a:lnSpc>
              <a:spcBef>
                <a:spcPts val="0"/>
              </a:spcBef>
              <a:spcAft>
                <a:spcPts val="0"/>
              </a:spcAft>
              <a:buClr>
                <a:srgbClr val="000000"/>
              </a:buClr>
              <a:buSzPts val="1400"/>
              <a:buFont typeface="Calibri"/>
              <a:buNone/>
            </a:pPr>
            <a:r>
              <a:rPr lang="en" sz="1400" b="0" i="0" u="none" strike="noStrike" cap="none">
                <a:solidFill>
                  <a:srgbClr val="000000"/>
                </a:solidFill>
                <a:latin typeface="Calibri"/>
                <a:ea typeface="Calibri"/>
                <a:cs typeface="Calibri"/>
                <a:sym typeface="Calibri"/>
              </a:rPr>
              <a:t> &amp; Evaluation</a:t>
            </a:r>
            <a:endParaRPr sz="1100"/>
          </a:p>
        </p:txBody>
      </p:sp>
      <p:sp>
        <p:nvSpPr>
          <p:cNvPr id="150" name="Google Shape;150;p28"/>
          <p:cNvSpPr txBox="1"/>
          <p:nvPr/>
        </p:nvSpPr>
        <p:spPr>
          <a:xfrm>
            <a:off x="5695811" y="2486985"/>
            <a:ext cx="1072711" cy="540542"/>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Calibri"/>
              <a:buNone/>
            </a:pPr>
            <a:r>
              <a:rPr lang="en" sz="1400" b="0" i="0" u="none" strike="noStrike" cap="none">
                <a:solidFill>
                  <a:srgbClr val="000000"/>
                </a:solidFill>
                <a:latin typeface="Calibri"/>
                <a:ea typeface="Calibri"/>
                <a:cs typeface="Calibri"/>
                <a:sym typeface="Calibri"/>
              </a:rPr>
              <a:t>Facilitation</a:t>
            </a:r>
            <a:endParaRPr sz="1100"/>
          </a:p>
        </p:txBody>
      </p:sp>
      <p:sp>
        <p:nvSpPr>
          <p:cNvPr id="151" name="Google Shape;151;p28"/>
          <p:cNvSpPr txBox="1"/>
          <p:nvPr/>
        </p:nvSpPr>
        <p:spPr>
          <a:xfrm>
            <a:off x="6603598" y="2416821"/>
            <a:ext cx="1252352" cy="772202"/>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400"/>
              <a:buFont typeface="Calibri"/>
              <a:buNone/>
            </a:pPr>
            <a:r>
              <a:rPr lang="en" sz="1400" b="0" i="0" u="none" strike="noStrike" cap="none">
                <a:solidFill>
                  <a:srgbClr val="000000"/>
                </a:solidFill>
                <a:latin typeface="Calibri"/>
                <a:ea typeface="Calibri"/>
                <a:cs typeface="Calibri"/>
                <a:sym typeface="Calibri"/>
              </a:rPr>
              <a:t>Leadership Development</a:t>
            </a:r>
            <a:endParaRPr sz="1100"/>
          </a:p>
        </p:txBody>
      </p:sp>
      <p:sp>
        <p:nvSpPr>
          <p:cNvPr id="152" name="Google Shape;152;p28"/>
          <p:cNvSpPr txBox="1"/>
          <p:nvPr/>
        </p:nvSpPr>
        <p:spPr>
          <a:xfrm>
            <a:off x="5530815" y="1551208"/>
            <a:ext cx="1180549" cy="540542"/>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400"/>
              <a:buFont typeface="Calibri"/>
              <a:buNone/>
            </a:pPr>
            <a:r>
              <a:rPr lang="en" sz="1400" b="0" i="0" u="none" strike="noStrike" cap="none">
                <a:solidFill>
                  <a:srgbClr val="000000"/>
                </a:solidFill>
                <a:latin typeface="Calibri"/>
                <a:ea typeface="Calibri"/>
                <a:cs typeface="Calibri"/>
                <a:sym typeface="Calibri"/>
              </a:rPr>
              <a:t>Instructional Design</a:t>
            </a:r>
            <a:endParaRPr sz="1100"/>
          </a:p>
        </p:txBody>
      </p:sp>
      <p:sp>
        <p:nvSpPr>
          <p:cNvPr id="153" name="Google Shape;153;p28"/>
          <p:cNvSpPr txBox="1"/>
          <p:nvPr/>
        </p:nvSpPr>
        <p:spPr>
          <a:xfrm>
            <a:off x="7723127" y="1539327"/>
            <a:ext cx="1143282" cy="540542"/>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400"/>
              <a:buFont typeface="Calibri"/>
              <a:buNone/>
            </a:pPr>
            <a:r>
              <a:rPr lang="en" sz="1400" b="0" i="0" u="none" strike="noStrike" cap="none">
                <a:solidFill>
                  <a:srgbClr val="000000"/>
                </a:solidFill>
                <a:latin typeface="Calibri"/>
                <a:ea typeface="Calibri"/>
                <a:cs typeface="Calibri"/>
                <a:sym typeface="Calibri"/>
              </a:rPr>
              <a:t>Learning Solutions</a:t>
            </a:r>
            <a:endParaRPr sz="1100"/>
          </a:p>
        </p:txBody>
      </p:sp>
      <p:sp>
        <p:nvSpPr>
          <p:cNvPr id="154" name="Google Shape;154;p28"/>
          <p:cNvSpPr txBox="1"/>
          <p:nvPr/>
        </p:nvSpPr>
        <p:spPr>
          <a:xfrm>
            <a:off x="6616967" y="3323532"/>
            <a:ext cx="1208254" cy="1003863"/>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400"/>
              <a:buFont typeface="Calibri"/>
              <a:buNone/>
            </a:pPr>
            <a:r>
              <a:rPr lang="en" sz="1400" b="0" i="0" u="none" strike="noStrike" cap="none">
                <a:solidFill>
                  <a:srgbClr val="000000"/>
                </a:solidFill>
                <a:latin typeface="Calibri"/>
                <a:ea typeface="Calibri"/>
                <a:cs typeface="Calibri"/>
                <a:sym typeface="Calibri"/>
              </a:rPr>
              <a:t>Curriculum Development</a:t>
            </a:r>
            <a:endParaRPr sz="1100"/>
          </a:p>
        </p:txBody>
      </p:sp>
      <p:sp>
        <p:nvSpPr>
          <p:cNvPr id="155" name="Google Shape;155;p28"/>
          <p:cNvSpPr txBox="1"/>
          <p:nvPr/>
        </p:nvSpPr>
        <p:spPr>
          <a:xfrm>
            <a:off x="4459960" y="1542002"/>
            <a:ext cx="1216786" cy="772202"/>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400"/>
              <a:buFont typeface="Calibri"/>
              <a:buNone/>
            </a:pPr>
            <a:r>
              <a:rPr lang="en" sz="1400" b="0" i="0" u="none" strike="noStrike" cap="none">
                <a:solidFill>
                  <a:srgbClr val="000000"/>
                </a:solidFill>
                <a:latin typeface="Calibri"/>
                <a:ea typeface="Calibri"/>
                <a:cs typeface="Calibri"/>
                <a:sym typeface="Calibri"/>
              </a:rPr>
              <a:t>Program Management</a:t>
            </a:r>
            <a:endParaRPr sz="1100"/>
          </a:p>
        </p:txBody>
      </p:sp>
      <p:sp>
        <p:nvSpPr>
          <p:cNvPr id="156" name="Google Shape;156;p28"/>
          <p:cNvSpPr txBox="1"/>
          <p:nvPr/>
        </p:nvSpPr>
        <p:spPr>
          <a:xfrm>
            <a:off x="4450705" y="3365599"/>
            <a:ext cx="1238830" cy="540542"/>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400"/>
              <a:buFont typeface="Calibri"/>
              <a:buNone/>
            </a:pPr>
            <a:r>
              <a:rPr lang="en" sz="1400" b="0" i="0" u="none" strike="noStrike" cap="none">
                <a:solidFill>
                  <a:srgbClr val="000000"/>
                </a:solidFill>
                <a:latin typeface="Calibri"/>
                <a:ea typeface="Calibri"/>
                <a:cs typeface="Calibri"/>
                <a:sym typeface="Calibri"/>
              </a:rPr>
              <a:t>Onboarding</a:t>
            </a:r>
            <a:endParaRPr sz="1100"/>
          </a:p>
        </p:txBody>
      </p:sp>
      <p:sp>
        <p:nvSpPr>
          <p:cNvPr id="157" name="Google Shape;157;p28"/>
          <p:cNvSpPr/>
          <p:nvPr/>
        </p:nvSpPr>
        <p:spPr>
          <a:xfrm>
            <a:off x="7817227" y="2030456"/>
            <a:ext cx="989846" cy="855629"/>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1" i="0" u="none" strike="noStrike" cap="none">
              <a:solidFill>
                <a:srgbClr val="FFFFFF"/>
              </a:solidFill>
              <a:latin typeface="Calibri"/>
              <a:ea typeface="Calibri"/>
              <a:cs typeface="Calibri"/>
              <a:sym typeface="Calibri"/>
            </a:endParaRPr>
          </a:p>
        </p:txBody>
      </p:sp>
      <p:sp>
        <p:nvSpPr>
          <p:cNvPr id="158" name="Google Shape;158;p28"/>
          <p:cNvSpPr txBox="1"/>
          <p:nvPr/>
        </p:nvSpPr>
        <p:spPr>
          <a:xfrm>
            <a:off x="7663067" y="2425797"/>
            <a:ext cx="1252352" cy="540542"/>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400"/>
              <a:buFont typeface="Calibri"/>
              <a:buNone/>
            </a:pPr>
            <a:r>
              <a:rPr lang="en" sz="1400" b="0" i="0" u="none" strike="noStrike" cap="none">
                <a:solidFill>
                  <a:srgbClr val="000000"/>
                </a:solidFill>
                <a:latin typeface="Calibri"/>
                <a:ea typeface="Calibri"/>
                <a:cs typeface="Calibri"/>
                <a:sym typeface="Calibri"/>
              </a:rPr>
              <a:t>Learning Technology</a:t>
            </a:r>
            <a:endParaRPr sz="1100"/>
          </a:p>
        </p:txBody>
      </p:sp>
      <p:grpSp>
        <p:nvGrpSpPr>
          <p:cNvPr id="159" name="Google Shape;159;p28"/>
          <p:cNvGrpSpPr/>
          <p:nvPr/>
        </p:nvGrpSpPr>
        <p:grpSpPr>
          <a:xfrm>
            <a:off x="1616325" y="2463277"/>
            <a:ext cx="1244071" cy="633877"/>
            <a:chOff x="2155100" y="3284369"/>
            <a:chExt cx="1658761" cy="845170"/>
          </a:xfrm>
        </p:grpSpPr>
        <p:sp>
          <p:nvSpPr>
            <p:cNvPr id="160" name="Google Shape;160;p28"/>
            <p:cNvSpPr/>
            <p:nvPr/>
          </p:nvSpPr>
          <p:spPr>
            <a:xfrm>
              <a:off x="2155100" y="3284369"/>
              <a:ext cx="1658761" cy="84517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pic>
          <p:nvPicPr>
            <p:cNvPr id="161" name="Google Shape;161;p28" descr="A black and white logo&#10;&#10;Description automatically generated"/>
            <p:cNvPicPr preferRelativeResize="0"/>
            <p:nvPr/>
          </p:nvPicPr>
          <p:blipFill rotWithShape="1">
            <a:blip r:embed="rId4">
              <a:alphaModFix/>
            </a:blip>
            <a:srcRect/>
            <a:stretch/>
          </p:blipFill>
          <p:spPr>
            <a:xfrm>
              <a:off x="2251236" y="3578894"/>
              <a:ext cx="1424314" cy="264626"/>
            </a:xfrm>
            <a:prstGeom prst="rect">
              <a:avLst/>
            </a:prstGeom>
            <a:noFill/>
            <a:ln>
              <a:noFill/>
            </a:ln>
          </p:spPr>
        </p:pic>
      </p:grpSp>
      <p:grpSp>
        <p:nvGrpSpPr>
          <p:cNvPr id="162" name="Google Shape;162;p28"/>
          <p:cNvGrpSpPr/>
          <p:nvPr/>
        </p:nvGrpSpPr>
        <p:grpSpPr>
          <a:xfrm>
            <a:off x="336496" y="2421962"/>
            <a:ext cx="1244071" cy="741070"/>
            <a:chOff x="448661" y="3229283"/>
            <a:chExt cx="1658761" cy="988093"/>
          </a:xfrm>
        </p:grpSpPr>
        <p:sp>
          <p:nvSpPr>
            <p:cNvPr id="163" name="Google Shape;163;p28"/>
            <p:cNvSpPr/>
            <p:nvPr/>
          </p:nvSpPr>
          <p:spPr>
            <a:xfrm>
              <a:off x="448661" y="3284370"/>
              <a:ext cx="1658761" cy="84517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pic>
          <p:nvPicPr>
            <p:cNvPr id="164" name="Google Shape;164;p28" descr="A colorful hexagon with a white circle in the center&#10;&#10;Description automatically generated"/>
            <p:cNvPicPr preferRelativeResize="0"/>
            <p:nvPr/>
          </p:nvPicPr>
          <p:blipFill rotWithShape="1">
            <a:blip r:embed="rId5">
              <a:alphaModFix/>
            </a:blip>
            <a:srcRect/>
            <a:stretch/>
          </p:blipFill>
          <p:spPr>
            <a:xfrm>
              <a:off x="759661" y="3229283"/>
              <a:ext cx="988093" cy="988093"/>
            </a:xfrm>
            <a:prstGeom prst="rect">
              <a:avLst/>
            </a:prstGeom>
            <a:noFill/>
            <a:ln>
              <a:noFill/>
            </a:ln>
          </p:spPr>
        </p:pic>
      </p:grpSp>
      <p:grpSp>
        <p:nvGrpSpPr>
          <p:cNvPr id="165" name="Google Shape;165;p28"/>
          <p:cNvGrpSpPr/>
          <p:nvPr/>
        </p:nvGrpSpPr>
        <p:grpSpPr>
          <a:xfrm>
            <a:off x="1603172" y="1799909"/>
            <a:ext cx="1257224" cy="633878"/>
            <a:chOff x="2137562" y="2399879"/>
            <a:chExt cx="1676299" cy="845170"/>
          </a:xfrm>
        </p:grpSpPr>
        <p:sp>
          <p:nvSpPr>
            <p:cNvPr id="166" name="Google Shape;166;p28"/>
            <p:cNvSpPr/>
            <p:nvPr/>
          </p:nvSpPr>
          <p:spPr>
            <a:xfrm>
              <a:off x="2137562" y="2399879"/>
              <a:ext cx="1676299" cy="84517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pic>
          <p:nvPicPr>
            <p:cNvPr id="167" name="Google Shape;167;p28" descr="A black background with a black square&#10;&#10;Description automatically generated with medium confidence"/>
            <p:cNvPicPr preferRelativeResize="0"/>
            <p:nvPr/>
          </p:nvPicPr>
          <p:blipFill rotWithShape="1">
            <a:blip r:embed="rId6">
              <a:alphaModFix/>
            </a:blip>
            <a:srcRect/>
            <a:stretch/>
          </p:blipFill>
          <p:spPr>
            <a:xfrm>
              <a:off x="2395785" y="2707744"/>
              <a:ext cx="1244284" cy="245941"/>
            </a:xfrm>
            <a:prstGeom prst="rect">
              <a:avLst/>
            </a:prstGeom>
            <a:noFill/>
            <a:ln>
              <a:noFill/>
            </a:ln>
          </p:spPr>
        </p:pic>
      </p:grpSp>
      <p:grpSp>
        <p:nvGrpSpPr>
          <p:cNvPr id="168" name="Google Shape;168;p28"/>
          <p:cNvGrpSpPr/>
          <p:nvPr/>
        </p:nvGrpSpPr>
        <p:grpSpPr>
          <a:xfrm>
            <a:off x="1603172" y="1117535"/>
            <a:ext cx="1257224" cy="633878"/>
            <a:chOff x="2137562" y="1490047"/>
            <a:chExt cx="1676299" cy="845170"/>
          </a:xfrm>
        </p:grpSpPr>
        <p:sp>
          <p:nvSpPr>
            <p:cNvPr id="169" name="Google Shape;169;p28"/>
            <p:cNvSpPr/>
            <p:nvPr/>
          </p:nvSpPr>
          <p:spPr>
            <a:xfrm>
              <a:off x="2137562" y="1490047"/>
              <a:ext cx="1676299" cy="84517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1" i="0" u="none" strike="noStrike" cap="none">
                <a:solidFill>
                  <a:srgbClr val="FFFFFF"/>
                </a:solidFill>
                <a:latin typeface="Calibri"/>
                <a:ea typeface="Calibri"/>
                <a:cs typeface="Calibri"/>
                <a:sym typeface="Calibri"/>
              </a:endParaRPr>
            </a:p>
          </p:txBody>
        </p:sp>
        <p:pic>
          <p:nvPicPr>
            <p:cNvPr id="170" name="Google Shape;170;p28" descr="A yellow and red logo&#10;&#10;Description automatically generated"/>
            <p:cNvPicPr preferRelativeResize="0"/>
            <p:nvPr/>
          </p:nvPicPr>
          <p:blipFill rotWithShape="1">
            <a:blip r:embed="rId7">
              <a:alphaModFix/>
            </a:blip>
            <a:srcRect/>
            <a:stretch/>
          </p:blipFill>
          <p:spPr>
            <a:xfrm>
              <a:off x="2663240" y="1661076"/>
              <a:ext cx="655458" cy="463942"/>
            </a:xfrm>
            <a:prstGeom prst="rect">
              <a:avLst/>
            </a:prstGeom>
            <a:noFill/>
            <a:ln>
              <a:noFill/>
            </a:ln>
          </p:spPr>
        </p:pic>
      </p:grpSp>
      <p:grpSp>
        <p:nvGrpSpPr>
          <p:cNvPr id="171" name="Google Shape;171;p28"/>
          <p:cNvGrpSpPr/>
          <p:nvPr/>
        </p:nvGrpSpPr>
        <p:grpSpPr>
          <a:xfrm>
            <a:off x="323342" y="1799909"/>
            <a:ext cx="1257224" cy="633878"/>
            <a:chOff x="431123" y="2399879"/>
            <a:chExt cx="1676299" cy="845170"/>
          </a:xfrm>
        </p:grpSpPr>
        <p:sp>
          <p:nvSpPr>
            <p:cNvPr id="172" name="Google Shape;172;p28"/>
            <p:cNvSpPr/>
            <p:nvPr/>
          </p:nvSpPr>
          <p:spPr>
            <a:xfrm>
              <a:off x="431123" y="2399879"/>
              <a:ext cx="1676299" cy="84517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pic>
          <p:nvPicPr>
            <p:cNvPr id="173" name="Google Shape;173;p28" descr="A blue and black logo&#10;&#10;Description automatically generated"/>
            <p:cNvPicPr preferRelativeResize="0"/>
            <p:nvPr/>
          </p:nvPicPr>
          <p:blipFill rotWithShape="1">
            <a:blip r:embed="rId8">
              <a:alphaModFix/>
            </a:blip>
            <a:srcRect/>
            <a:stretch/>
          </p:blipFill>
          <p:spPr>
            <a:xfrm>
              <a:off x="607974" y="2711275"/>
              <a:ext cx="1291468" cy="224493"/>
            </a:xfrm>
            <a:prstGeom prst="rect">
              <a:avLst/>
            </a:prstGeom>
            <a:noFill/>
            <a:ln>
              <a:noFill/>
            </a:ln>
          </p:spPr>
        </p:pic>
      </p:grpSp>
      <p:pic>
        <p:nvPicPr>
          <p:cNvPr id="174" name="Google Shape;174;p28" descr="List "/>
          <p:cNvPicPr preferRelativeResize="0"/>
          <p:nvPr/>
        </p:nvPicPr>
        <p:blipFill rotWithShape="1">
          <a:blip r:embed="rId9">
            <a:alphaModFix/>
          </a:blip>
          <a:srcRect/>
          <a:stretch/>
        </p:blipFill>
        <p:spPr>
          <a:xfrm>
            <a:off x="4915413" y="1215464"/>
            <a:ext cx="305877" cy="305877"/>
          </a:xfrm>
          <a:prstGeom prst="rect">
            <a:avLst/>
          </a:prstGeom>
          <a:noFill/>
          <a:ln>
            <a:noFill/>
          </a:ln>
        </p:spPr>
      </p:pic>
      <p:pic>
        <p:nvPicPr>
          <p:cNvPr id="175" name="Google Shape;175;p28" descr="Graphic design "/>
          <p:cNvPicPr preferRelativeResize="0"/>
          <p:nvPr/>
        </p:nvPicPr>
        <p:blipFill rotWithShape="1">
          <a:blip r:embed="rId10">
            <a:alphaModFix/>
          </a:blip>
          <a:srcRect/>
          <a:stretch/>
        </p:blipFill>
        <p:spPr>
          <a:xfrm>
            <a:off x="5958338" y="1211663"/>
            <a:ext cx="327664" cy="327665"/>
          </a:xfrm>
          <a:prstGeom prst="rect">
            <a:avLst/>
          </a:prstGeom>
          <a:noFill/>
          <a:ln>
            <a:noFill/>
          </a:ln>
        </p:spPr>
      </p:pic>
      <p:pic>
        <p:nvPicPr>
          <p:cNvPr id="176" name="Google Shape;176;p28" descr="Length "/>
          <p:cNvPicPr preferRelativeResize="0"/>
          <p:nvPr/>
        </p:nvPicPr>
        <p:blipFill rotWithShape="1">
          <a:blip r:embed="rId11">
            <a:alphaModFix/>
          </a:blip>
          <a:srcRect/>
          <a:stretch/>
        </p:blipFill>
        <p:spPr>
          <a:xfrm rot="-7298919">
            <a:off x="7029841" y="1148768"/>
            <a:ext cx="395682" cy="395682"/>
          </a:xfrm>
          <a:prstGeom prst="rect">
            <a:avLst/>
          </a:prstGeom>
          <a:noFill/>
          <a:ln>
            <a:noFill/>
          </a:ln>
        </p:spPr>
      </p:pic>
      <p:pic>
        <p:nvPicPr>
          <p:cNvPr id="177" name="Google Shape;177;p28" descr="School "/>
          <p:cNvPicPr preferRelativeResize="0"/>
          <p:nvPr/>
        </p:nvPicPr>
        <p:blipFill rotWithShape="1">
          <a:blip r:embed="rId12">
            <a:alphaModFix/>
          </a:blip>
          <a:srcRect/>
          <a:stretch/>
        </p:blipFill>
        <p:spPr>
          <a:xfrm>
            <a:off x="8162917" y="1215464"/>
            <a:ext cx="298460" cy="298460"/>
          </a:xfrm>
          <a:prstGeom prst="rect">
            <a:avLst/>
          </a:prstGeom>
          <a:noFill/>
          <a:ln>
            <a:noFill/>
          </a:ln>
        </p:spPr>
      </p:pic>
      <p:pic>
        <p:nvPicPr>
          <p:cNvPr id="178" name="Google Shape;178;p28" descr="Settings "/>
          <p:cNvPicPr preferRelativeResize="0"/>
          <p:nvPr/>
        </p:nvPicPr>
        <p:blipFill rotWithShape="1">
          <a:blip r:embed="rId13">
            <a:alphaModFix/>
          </a:blip>
          <a:srcRect/>
          <a:stretch/>
        </p:blipFill>
        <p:spPr>
          <a:xfrm>
            <a:off x="4883323" y="2135006"/>
            <a:ext cx="305877" cy="305877"/>
          </a:xfrm>
          <a:prstGeom prst="rect">
            <a:avLst/>
          </a:prstGeom>
          <a:noFill/>
          <a:ln>
            <a:noFill/>
          </a:ln>
        </p:spPr>
      </p:pic>
      <p:pic>
        <p:nvPicPr>
          <p:cNvPr id="179" name="Google Shape;179;p28" descr="Presentation "/>
          <p:cNvPicPr preferRelativeResize="0"/>
          <p:nvPr/>
        </p:nvPicPr>
        <p:blipFill rotWithShape="1">
          <a:blip r:embed="rId14">
            <a:alphaModFix/>
          </a:blip>
          <a:srcRect/>
          <a:stretch/>
        </p:blipFill>
        <p:spPr>
          <a:xfrm>
            <a:off x="5947331" y="2115752"/>
            <a:ext cx="348040" cy="348040"/>
          </a:xfrm>
          <a:prstGeom prst="rect">
            <a:avLst/>
          </a:prstGeom>
          <a:noFill/>
          <a:ln>
            <a:noFill/>
          </a:ln>
        </p:spPr>
      </p:pic>
      <p:pic>
        <p:nvPicPr>
          <p:cNvPr id="180" name="Google Shape;180;p28" descr="Podium "/>
          <p:cNvPicPr preferRelativeResize="0"/>
          <p:nvPr/>
        </p:nvPicPr>
        <p:blipFill rotWithShape="1">
          <a:blip r:embed="rId15">
            <a:alphaModFix/>
          </a:blip>
          <a:srcRect/>
          <a:stretch/>
        </p:blipFill>
        <p:spPr>
          <a:xfrm>
            <a:off x="7067120" y="2132753"/>
            <a:ext cx="325303" cy="325303"/>
          </a:xfrm>
          <a:prstGeom prst="rect">
            <a:avLst/>
          </a:prstGeom>
          <a:noFill/>
          <a:ln>
            <a:noFill/>
          </a:ln>
        </p:spPr>
      </p:pic>
      <p:pic>
        <p:nvPicPr>
          <p:cNvPr id="181" name="Google Shape;181;p28" descr="Online learning "/>
          <p:cNvPicPr preferRelativeResize="0"/>
          <p:nvPr/>
        </p:nvPicPr>
        <p:blipFill rotWithShape="1">
          <a:blip r:embed="rId16">
            <a:alphaModFix/>
          </a:blip>
          <a:srcRect/>
          <a:stretch/>
        </p:blipFill>
        <p:spPr>
          <a:xfrm>
            <a:off x="8140919" y="2115595"/>
            <a:ext cx="342460" cy="342460"/>
          </a:xfrm>
          <a:prstGeom prst="rect">
            <a:avLst/>
          </a:prstGeom>
          <a:noFill/>
          <a:ln>
            <a:noFill/>
          </a:ln>
        </p:spPr>
      </p:pic>
      <p:pic>
        <p:nvPicPr>
          <p:cNvPr id="182" name="Google Shape;182;p28" descr="User "/>
          <p:cNvPicPr preferRelativeResize="0"/>
          <p:nvPr/>
        </p:nvPicPr>
        <p:blipFill rotWithShape="1">
          <a:blip r:embed="rId17">
            <a:alphaModFix/>
          </a:blip>
          <a:srcRect/>
          <a:stretch/>
        </p:blipFill>
        <p:spPr>
          <a:xfrm>
            <a:off x="4920504" y="3019254"/>
            <a:ext cx="312506" cy="312506"/>
          </a:xfrm>
          <a:prstGeom prst="rect">
            <a:avLst/>
          </a:prstGeom>
          <a:noFill/>
          <a:ln>
            <a:noFill/>
          </a:ln>
        </p:spPr>
      </p:pic>
      <p:pic>
        <p:nvPicPr>
          <p:cNvPr id="183" name="Google Shape;183;p28" descr="Analytics "/>
          <p:cNvPicPr preferRelativeResize="0"/>
          <p:nvPr/>
        </p:nvPicPr>
        <p:blipFill rotWithShape="1">
          <a:blip r:embed="rId18">
            <a:alphaModFix/>
          </a:blip>
          <a:srcRect/>
          <a:stretch/>
        </p:blipFill>
        <p:spPr>
          <a:xfrm>
            <a:off x="5966285" y="3056627"/>
            <a:ext cx="300083" cy="300083"/>
          </a:xfrm>
          <a:prstGeom prst="rect">
            <a:avLst/>
          </a:prstGeom>
          <a:noFill/>
          <a:ln>
            <a:noFill/>
          </a:ln>
        </p:spPr>
      </p:pic>
      <p:pic>
        <p:nvPicPr>
          <p:cNvPr id="184" name="Google Shape;184;p28" descr="Book "/>
          <p:cNvPicPr preferRelativeResize="0"/>
          <p:nvPr/>
        </p:nvPicPr>
        <p:blipFill rotWithShape="1">
          <a:blip r:embed="rId19">
            <a:alphaModFix/>
          </a:blip>
          <a:srcRect/>
          <a:stretch/>
        </p:blipFill>
        <p:spPr>
          <a:xfrm>
            <a:off x="7082642" y="3031346"/>
            <a:ext cx="300413" cy="300413"/>
          </a:xfrm>
          <a:prstGeom prst="rect">
            <a:avLst/>
          </a:prstGeom>
          <a:noFill/>
          <a:ln>
            <a:noFill/>
          </a:ln>
        </p:spPr>
      </p:pic>
      <p:grpSp>
        <p:nvGrpSpPr>
          <p:cNvPr id="185" name="Google Shape;185;p28"/>
          <p:cNvGrpSpPr/>
          <p:nvPr/>
        </p:nvGrpSpPr>
        <p:grpSpPr>
          <a:xfrm>
            <a:off x="1627544" y="3032683"/>
            <a:ext cx="1238830" cy="851295"/>
            <a:chOff x="431123" y="4040043"/>
            <a:chExt cx="3382739" cy="1135060"/>
          </a:xfrm>
        </p:grpSpPr>
        <p:sp>
          <p:nvSpPr>
            <p:cNvPr id="186" name="Google Shape;186;p28"/>
            <p:cNvSpPr/>
            <p:nvPr/>
          </p:nvSpPr>
          <p:spPr>
            <a:xfrm>
              <a:off x="431123" y="4213162"/>
              <a:ext cx="3382739" cy="84517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pic>
          <p:nvPicPr>
            <p:cNvPr id="187" name="Google Shape;187;p28"/>
            <p:cNvPicPr preferRelativeResize="0"/>
            <p:nvPr/>
          </p:nvPicPr>
          <p:blipFill rotWithShape="1">
            <a:blip r:embed="rId20">
              <a:alphaModFix/>
            </a:blip>
            <a:srcRect/>
            <a:stretch/>
          </p:blipFill>
          <p:spPr>
            <a:xfrm>
              <a:off x="945564" y="4040043"/>
              <a:ext cx="2346006" cy="1135060"/>
            </a:xfrm>
            <a:prstGeom prst="rect">
              <a:avLst/>
            </a:prstGeom>
            <a:noFill/>
            <a:ln>
              <a:noFill/>
            </a:ln>
          </p:spPr>
        </p:pic>
      </p:grpSp>
      <p:pic>
        <p:nvPicPr>
          <p:cNvPr id="188" name="Google Shape;188;p28" descr="A person holding a magnifying glass&#10;&#10;Description automatically generated"/>
          <p:cNvPicPr preferRelativeResize="0"/>
          <p:nvPr/>
        </p:nvPicPr>
        <p:blipFill rotWithShape="1">
          <a:blip r:embed="rId21">
            <a:alphaModFix/>
          </a:blip>
          <a:srcRect/>
          <a:stretch/>
        </p:blipFill>
        <p:spPr>
          <a:xfrm>
            <a:off x="2927984" y="1619918"/>
            <a:ext cx="1604087" cy="1604087"/>
          </a:xfrm>
          <a:prstGeom prst="ellipse">
            <a:avLst/>
          </a:prstGeom>
          <a:noFill/>
          <a:ln>
            <a:noFill/>
          </a:ln>
          <a:effectLst>
            <a:outerShdw blurRad="50800" dist="38100" dir="2700000" algn="tl" rotWithShape="0">
              <a:srgbClr val="000000">
                <a:alpha val="40000"/>
              </a:srgbClr>
            </a:outerShdw>
          </a:effectLst>
        </p:spPr>
      </p:pic>
      <p:grpSp>
        <p:nvGrpSpPr>
          <p:cNvPr id="189" name="Google Shape;189;p28"/>
          <p:cNvGrpSpPr/>
          <p:nvPr/>
        </p:nvGrpSpPr>
        <p:grpSpPr>
          <a:xfrm>
            <a:off x="323342" y="1117535"/>
            <a:ext cx="1257224" cy="633878"/>
            <a:chOff x="431123" y="1490047"/>
            <a:chExt cx="1676299" cy="845170"/>
          </a:xfrm>
        </p:grpSpPr>
        <p:sp>
          <p:nvSpPr>
            <p:cNvPr id="190" name="Google Shape;190;p28"/>
            <p:cNvSpPr/>
            <p:nvPr/>
          </p:nvSpPr>
          <p:spPr>
            <a:xfrm>
              <a:off x="431123" y="1490047"/>
              <a:ext cx="1676299" cy="84517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1" i="0" u="none" strike="noStrike" cap="none">
                <a:solidFill>
                  <a:srgbClr val="FFFFFF"/>
                </a:solidFill>
                <a:latin typeface="Calibri"/>
                <a:ea typeface="Calibri"/>
                <a:cs typeface="Calibri"/>
                <a:sym typeface="Calibri"/>
              </a:endParaRPr>
            </a:p>
          </p:txBody>
        </p:sp>
        <p:pic>
          <p:nvPicPr>
            <p:cNvPr id="191" name="Google Shape;191;p28" descr="A logo with a blue and black text&#10;&#10;Description automatically generated"/>
            <p:cNvPicPr preferRelativeResize="0"/>
            <p:nvPr/>
          </p:nvPicPr>
          <p:blipFill rotWithShape="1">
            <a:blip r:embed="rId22">
              <a:alphaModFix/>
            </a:blip>
            <a:srcRect l="22140" t="38971" r="21996" b="37694"/>
            <a:stretch/>
          </p:blipFill>
          <p:spPr>
            <a:xfrm>
              <a:off x="504214" y="1686938"/>
              <a:ext cx="1530475" cy="479557"/>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500"/>
                                  </p:stCondLst>
                                  <p:childTnLst>
                                    <p:set>
                                      <p:cBhvr>
                                        <p:cTn id="6" dur="1" fill="hold">
                                          <p:stCondLst>
                                            <p:cond delay="0"/>
                                          </p:stCondLst>
                                        </p:cTn>
                                        <p:tgtEl>
                                          <p:spTgt spid="134"/>
                                        </p:tgtEl>
                                        <p:attrNameLst>
                                          <p:attrName>style.visibility</p:attrName>
                                        </p:attrNameLst>
                                      </p:cBhvr>
                                      <p:to>
                                        <p:strVal val="visible"/>
                                      </p:to>
                                    </p:set>
                                    <p:anim calcmode="lin" valueType="num">
                                      <p:cBhvr additive="base">
                                        <p:cTn id="7" dur="500"/>
                                        <p:tgtEl>
                                          <p:spTgt spid="134"/>
                                        </p:tgtEl>
                                        <p:attrNameLst>
                                          <p:attrName>ppt_w</p:attrName>
                                        </p:attrNameLst>
                                      </p:cBhvr>
                                      <p:tavLst>
                                        <p:tav tm="0">
                                          <p:val>
                                            <p:strVal val="0"/>
                                          </p:val>
                                        </p:tav>
                                        <p:tav tm="100000">
                                          <p:val>
                                            <p:strVal val="#ppt_w"/>
                                          </p:val>
                                        </p:tav>
                                      </p:tavLst>
                                    </p:anim>
                                    <p:anim calcmode="lin" valueType="num">
                                      <p:cBhvr additive="base">
                                        <p:cTn id="8" dur="500"/>
                                        <p:tgtEl>
                                          <p:spTgt spid="134"/>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500"/>
                                  </p:stCondLst>
                                  <p:childTnLst>
                                    <p:set>
                                      <p:cBhvr>
                                        <p:cTn id="10" dur="1" fill="hold">
                                          <p:stCondLst>
                                            <p:cond delay="0"/>
                                          </p:stCondLst>
                                        </p:cTn>
                                        <p:tgtEl>
                                          <p:spTgt spid="159"/>
                                        </p:tgtEl>
                                        <p:attrNameLst>
                                          <p:attrName>style.visibility</p:attrName>
                                        </p:attrNameLst>
                                      </p:cBhvr>
                                      <p:to>
                                        <p:strVal val="visible"/>
                                      </p:to>
                                    </p:set>
                                    <p:anim calcmode="lin" valueType="num">
                                      <p:cBhvr additive="base">
                                        <p:cTn id="11" dur="500"/>
                                        <p:tgtEl>
                                          <p:spTgt spid="159"/>
                                        </p:tgtEl>
                                        <p:attrNameLst>
                                          <p:attrName>ppt_w</p:attrName>
                                        </p:attrNameLst>
                                      </p:cBhvr>
                                      <p:tavLst>
                                        <p:tav tm="0">
                                          <p:val>
                                            <p:strVal val="0"/>
                                          </p:val>
                                        </p:tav>
                                        <p:tav tm="100000">
                                          <p:val>
                                            <p:strVal val="#ppt_w"/>
                                          </p:val>
                                        </p:tav>
                                      </p:tavLst>
                                    </p:anim>
                                    <p:anim calcmode="lin" valueType="num">
                                      <p:cBhvr additive="base">
                                        <p:cTn id="12" dur="500"/>
                                        <p:tgtEl>
                                          <p:spTgt spid="159"/>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50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500"/>
                                        <p:tgtEl>
                                          <p:spTgt spid="162"/>
                                        </p:tgtEl>
                                        <p:attrNameLst>
                                          <p:attrName>ppt_w</p:attrName>
                                        </p:attrNameLst>
                                      </p:cBhvr>
                                      <p:tavLst>
                                        <p:tav tm="0">
                                          <p:val>
                                            <p:strVal val="0"/>
                                          </p:val>
                                        </p:tav>
                                        <p:tav tm="100000">
                                          <p:val>
                                            <p:strVal val="#ppt_w"/>
                                          </p:val>
                                        </p:tav>
                                      </p:tavLst>
                                    </p:anim>
                                    <p:anim calcmode="lin" valueType="num">
                                      <p:cBhvr additive="base">
                                        <p:cTn id="16" dur="500"/>
                                        <p:tgtEl>
                                          <p:spTgt spid="162"/>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500"/>
                                  </p:stCondLst>
                                  <p:childTnLst>
                                    <p:set>
                                      <p:cBhvr>
                                        <p:cTn id="18" dur="1" fill="hold">
                                          <p:stCondLst>
                                            <p:cond delay="0"/>
                                          </p:stCondLst>
                                        </p:cTn>
                                        <p:tgtEl>
                                          <p:spTgt spid="165"/>
                                        </p:tgtEl>
                                        <p:attrNameLst>
                                          <p:attrName>style.visibility</p:attrName>
                                        </p:attrNameLst>
                                      </p:cBhvr>
                                      <p:to>
                                        <p:strVal val="visible"/>
                                      </p:to>
                                    </p:set>
                                    <p:anim calcmode="lin" valueType="num">
                                      <p:cBhvr additive="base">
                                        <p:cTn id="19" dur="500"/>
                                        <p:tgtEl>
                                          <p:spTgt spid="165"/>
                                        </p:tgtEl>
                                        <p:attrNameLst>
                                          <p:attrName>ppt_w</p:attrName>
                                        </p:attrNameLst>
                                      </p:cBhvr>
                                      <p:tavLst>
                                        <p:tav tm="0">
                                          <p:val>
                                            <p:strVal val="0"/>
                                          </p:val>
                                        </p:tav>
                                        <p:tav tm="100000">
                                          <p:val>
                                            <p:strVal val="#ppt_w"/>
                                          </p:val>
                                        </p:tav>
                                      </p:tavLst>
                                    </p:anim>
                                    <p:anim calcmode="lin" valueType="num">
                                      <p:cBhvr additive="base">
                                        <p:cTn id="20" dur="500"/>
                                        <p:tgtEl>
                                          <p:spTgt spid="165"/>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500"/>
                                  </p:stCondLst>
                                  <p:childTnLst>
                                    <p:set>
                                      <p:cBhvr>
                                        <p:cTn id="22" dur="1" fill="hold">
                                          <p:stCondLst>
                                            <p:cond delay="0"/>
                                          </p:stCondLst>
                                        </p:cTn>
                                        <p:tgtEl>
                                          <p:spTgt spid="168"/>
                                        </p:tgtEl>
                                        <p:attrNameLst>
                                          <p:attrName>style.visibility</p:attrName>
                                        </p:attrNameLst>
                                      </p:cBhvr>
                                      <p:to>
                                        <p:strVal val="visible"/>
                                      </p:to>
                                    </p:set>
                                    <p:anim calcmode="lin" valueType="num">
                                      <p:cBhvr additive="base">
                                        <p:cTn id="23" dur="500"/>
                                        <p:tgtEl>
                                          <p:spTgt spid="168"/>
                                        </p:tgtEl>
                                        <p:attrNameLst>
                                          <p:attrName>ppt_w</p:attrName>
                                        </p:attrNameLst>
                                      </p:cBhvr>
                                      <p:tavLst>
                                        <p:tav tm="0">
                                          <p:val>
                                            <p:strVal val="0"/>
                                          </p:val>
                                        </p:tav>
                                        <p:tav tm="100000">
                                          <p:val>
                                            <p:strVal val="#ppt_w"/>
                                          </p:val>
                                        </p:tav>
                                      </p:tavLst>
                                    </p:anim>
                                    <p:anim calcmode="lin" valueType="num">
                                      <p:cBhvr additive="base">
                                        <p:cTn id="24" dur="500"/>
                                        <p:tgtEl>
                                          <p:spTgt spid="168"/>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500"/>
                                  </p:stCondLst>
                                  <p:childTnLst>
                                    <p:set>
                                      <p:cBhvr>
                                        <p:cTn id="26" dur="1" fill="hold">
                                          <p:stCondLst>
                                            <p:cond delay="0"/>
                                          </p:stCondLst>
                                        </p:cTn>
                                        <p:tgtEl>
                                          <p:spTgt spid="171"/>
                                        </p:tgtEl>
                                        <p:attrNameLst>
                                          <p:attrName>style.visibility</p:attrName>
                                        </p:attrNameLst>
                                      </p:cBhvr>
                                      <p:to>
                                        <p:strVal val="visible"/>
                                      </p:to>
                                    </p:set>
                                    <p:anim calcmode="lin" valueType="num">
                                      <p:cBhvr additive="base">
                                        <p:cTn id="27" dur="500"/>
                                        <p:tgtEl>
                                          <p:spTgt spid="171"/>
                                        </p:tgtEl>
                                        <p:attrNameLst>
                                          <p:attrName>ppt_w</p:attrName>
                                        </p:attrNameLst>
                                      </p:cBhvr>
                                      <p:tavLst>
                                        <p:tav tm="0">
                                          <p:val>
                                            <p:strVal val="0"/>
                                          </p:val>
                                        </p:tav>
                                        <p:tav tm="100000">
                                          <p:val>
                                            <p:strVal val="#ppt_w"/>
                                          </p:val>
                                        </p:tav>
                                      </p:tavLst>
                                    </p:anim>
                                    <p:anim calcmode="lin" valueType="num">
                                      <p:cBhvr additive="base">
                                        <p:cTn id="28" dur="500"/>
                                        <p:tgtEl>
                                          <p:spTgt spid="171"/>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1000"/>
                                  </p:stCondLst>
                                  <p:childTnLst>
                                    <p:set>
                                      <p:cBhvr>
                                        <p:cTn id="30" dur="1" fill="hold">
                                          <p:stCondLst>
                                            <p:cond delay="0"/>
                                          </p:stCondLst>
                                        </p:cTn>
                                        <p:tgtEl>
                                          <p:spTgt spid="137"/>
                                        </p:tgtEl>
                                        <p:attrNameLst>
                                          <p:attrName>style.visibility</p:attrName>
                                        </p:attrNameLst>
                                      </p:cBhvr>
                                      <p:to>
                                        <p:strVal val="visible"/>
                                      </p:to>
                                    </p:set>
                                    <p:anim calcmode="lin" valueType="num">
                                      <p:cBhvr additive="base">
                                        <p:cTn id="31" dur="500"/>
                                        <p:tgtEl>
                                          <p:spTgt spid="137"/>
                                        </p:tgtEl>
                                        <p:attrNameLst>
                                          <p:attrName>ppt_w</p:attrName>
                                        </p:attrNameLst>
                                      </p:cBhvr>
                                      <p:tavLst>
                                        <p:tav tm="0">
                                          <p:val>
                                            <p:strVal val="0"/>
                                          </p:val>
                                        </p:tav>
                                        <p:tav tm="100000">
                                          <p:val>
                                            <p:strVal val="#ppt_w"/>
                                          </p:val>
                                        </p:tav>
                                      </p:tavLst>
                                    </p:anim>
                                    <p:anim calcmode="lin" valueType="num">
                                      <p:cBhvr additive="base">
                                        <p:cTn id="32" dur="500"/>
                                        <p:tgtEl>
                                          <p:spTgt spid="137"/>
                                        </p:tgtEl>
                                        <p:attrNameLst>
                                          <p:attrName>ppt_h</p:attrName>
                                        </p:attrNameLst>
                                      </p:cBhvr>
                                      <p:tavLst>
                                        <p:tav tm="0">
                                          <p:val>
                                            <p:strVal val="0"/>
                                          </p:val>
                                        </p:tav>
                                        <p:tav tm="100000">
                                          <p:val>
                                            <p:strVal val="#ppt_h"/>
                                          </p:val>
                                        </p:tav>
                                      </p:tavLst>
                                    </p:anim>
                                  </p:childTnLst>
                                </p:cTn>
                              </p:par>
                              <p:par>
                                <p:cTn id="33" presetID="23" presetClass="entr" presetSubtype="16" fill="hold" nodeType="withEffect">
                                  <p:stCondLst>
                                    <p:cond delay="1000"/>
                                  </p:stCondLst>
                                  <p:childTnLst>
                                    <p:set>
                                      <p:cBhvr>
                                        <p:cTn id="34" dur="1" fill="hold">
                                          <p:stCondLst>
                                            <p:cond delay="0"/>
                                          </p:stCondLst>
                                        </p:cTn>
                                        <p:tgtEl>
                                          <p:spTgt spid="138"/>
                                        </p:tgtEl>
                                        <p:attrNameLst>
                                          <p:attrName>style.visibility</p:attrName>
                                        </p:attrNameLst>
                                      </p:cBhvr>
                                      <p:to>
                                        <p:strVal val="visible"/>
                                      </p:to>
                                    </p:set>
                                    <p:anim calcmode="lin" valueType="num">
                                      <p:cBhvr additive="base">
                                        <p:cTn id="35" dur="500"/>
                                        <p:tgtEl>
                                          <p:spTgt spid="138"/>
                                        </p:tgtEl>
                                        <p:attrNameLst>
                                          <p:attrName>ppt_w</p:attrName>
                                        </p:attrNameLst>
                                      </p:cBhvr>
                                      <p:tavLst>
                                        <p:tav tm="0">
                                          <p:val>
                                            <p:strVal val="0"/>
                                          </p:val>
                                        </p:tav>
                                        <p:tav tm="100000">
                                          <p:val>
                                            <p:strVal val="#ppt_w"/>
                                          </p:val>
                                        </p:tav>
                                      </p:tavLst>
                                    </p:anim>
                                    <p:anim calcmode="lin" valueType="num">
                                      <p:cBhvr additive="base">
                                        <p:cTn id="36" dur="500"/>
                                        <p:tgtEl>
                                          <p:spTgt spid="138"/>
                                        </p:tgtEl>
                                        <p:attrNameLst>
                                          <p:attrName>ppt_h</p:attrName>
                                        </p:attrNameLst>
                                      </p:cBhvr>
                                      <p:tavLst>
                                        <p:tav tm="0">
                                          <p:val>
                                            <p:strVal val="0"/>
                                          </p:val>
                                        </p:tav>
                                        <p:tav tm="100000">
                                          <p:val>
                                            <p:strVal val="#ppt_h"/>
                                          </p:val>
                                        </p:tav>
                                      </p:tavLst>
                                    </p:anim>
                                  </p:childTnLst>
                                </p:cTn>
                              </p:par>
                              <p:par>
                                <p:cTn id="37" presetID="23" presetClass="entr" presetSubtype="16" fill="hold" nodeType="withEffect">
                                  <p:stCondLst>
                                    <p:cond delay="1000"/>
                                  </p:stCondLst>
                                  <p:childTnLst>
                                    <p:set>
                                      <p:cBhvr>
                                        <p:cTn id="38" dur="1" fill="hold">
                                          <p:stCondLst>
                                            <p:cond delay="0"/>
                                          </p:stCondLst>
                                        </p:cTn>
                                        <p:tgtEl>
                                          <p:spTgt spid="139"/>
                                        </p:tgtEl>
                                        <p:attrNameLst>
                                          <p:attrName>style.visibility</p:attrName>
                                        </p:attrNameLst>
                                      </p:cBhvr>
                                      <p:to>
                                        <p:strVal val="visible"/>
                                      </p:to>
                                    </p:set>
                                    <p:anim calcmode="lin" valueType="num">
                                      <p:cBhvr additive="base">
                                        <p:cTn id="39" dur="500"/>
                                        <p:tgtEl>
                                          <p:spTgt spid="139"/>
                                        </p:tgtEl>
                                        <p:attrNameLst>
                                          <p:attrName>ppt_w</p:attrName>
                                        </p:attrNameLst>
                                      </p:cBhvr>
                                      <p:tavLst>
                                        <p:tav tm="0">
                                          <p:val>
                                            <p:strVal val="0"/>
                                          </p:val>
                                        </p:tav>
                                        <p:tav tm="100000">
                                          <p:val>
                                            <p:strVal val="#ppt_w"/>
                                          </p:val>
                                        </p:tav>
                                      </p:tavLst>
                                    </p:anim>
                                    <p:anim calcmode="lin" valueType="num">
                                      <p:cBhvr additive="base">
                                        <p:cTn id="40" dur="500"/>
                                        <p:tgtEl>
                                          <p:spTgt spid="139"/>
                                        </p:tgtEl>
                                        <p:attrNameLst>
                                          <p:attrName>ppt_h</p:attrName>
                                        </p:attrNameLst>
                                      </p:cBhvr>
                                      <p:tavLst>
                                        <p:tav tm="0">
                                          <p:val>
                                            <p:strVal val="0"/>
                                          </p:val>
                                        </p:tav>
                                        <p:tav tm="100000">
                                          <p:val>
                                            <p:strVal val="#ppt_h"/>
                                          </p:val>
                                        </p:tav>
                                      </p:tavLst>
                                    </p:anim>
                                  </p:childTnLst>
                                </p:cTn>
                              </p:par>
                              <p:par>
                                <p:cTn id="41" presetID="23" presetClass="entr" presetSubtype="16" fill="hold" nodeType="withEffect">
                                  <p:stCondLst>
                                    <p:cond delay="1000"/>
                                  </p:stCondLst>
                                  <p:childTnLst>
                                    <p:set>
                                      <p:cBhvr>
                                        <p:cTn id="42" dur="1" fill="hold">
                                          <p:stCondLst>
                                            <p:cond delay="0"/>
                                          </p:stCondLst>
                                        </p:cTn>
                                        <p:tgtEl>
                                          <p:spTgt spid="140"/>
                                        </p:tgtEl>
                                        <p:attrNameLst>
                                          <p:attrName>style.visibility</p:attrName>
                                        </p:attrNameLst>
                                      </p:cBhvr>
                                      <p:to>
                                        <p:strVal val="visible"/>
                                      </p:to>
                                    </p:set>
                                    <p:anim calcmode="lin" valueType="num">
                                      <p:cBhvr additive="base">
                                        <p:cTn id="43" dur="500"/>
                                        <p:tgtEl>
                                          <p:spTgt spid="140"/>
                                        </p:tgtEl>
                                        <p:attrNameLst>
                                          <p:attrName>ppt_w</p:attrName>
                                        </p:attrNameLst>
                                      </p:cBhvr>
                                      <p:tavLst>
                                        <p:tav tm="0">
                                          <p:val>
                                            <p:strVal val="0"/>
                                          </p:val>
                                        </p:tav>
                                        <p:tav tm="100000">
                                          <p:val>
                                            <p:strVal val="#ppt_w"/>
                                          </p:val>
                                        </p:tav>
                                      </p:tavLst>
                                    </p:anim>
                                    <p:anim calcmode="lin" valueType="num">
                                      <p:cBhvr additive="base">
                                        <p:cTn id="44" dur="500"/>
                                        <p:tgtEl>
                                          <p:spTgt spid="140"/>
                                        </p:tgtEl>
                                        <p:attrNameLst>
                                          <p:attrName>ppt_h</p:attrName>
                                        </p:attrNameLst>
                                      </p:cBhvr>
                                      <p:tavLst>
                                        <p:tav tm="0">
                                          <p:val>
                                            <p:strVal val="0"/>
                                          </p:val>
                                        </p:tav>
                                        <p:tav tm="100000">
                                          <p:val>
                                            <p:strVal val="#ppt_h"/>
                                          </p:val>
                                        </p:tav>
                                      </p:tavLst>
                                    </p:anim>
                                  </p:childTnLst>
                                </p:cTn>
                              </p:par>
                              <p:par>
                                <p:cTn id="45" presetID="23" presetClass="entr" presetSubtype="16" fill="hold" nodeType="withEffect">
                                  <p:stCondLst>
                                    <p:cond delay="1000"/>
                                  </p:stCondLst>
                                  <p:childTnLst>
                                    <p:set>
                                      <p:cBhvr>
                                        <p:cTn id="46" dur="1" fill="hold">
                                          <p:stCondLst>
                                            <p:cond delay="0"/>
                                          </p:stCondLst>
                                        </p:cTn>
                                        <p:tgtEl>
                                          <p:spTgt spid="141"/>
                                        </p:tgtEl>
                                        <p:attrNameLst>
                                          <p:attrName>style.visibility</p:attrName>
                                        </p:attrNameLst>
                                      </p:cBhvr>
                                      <p:to>
                                        <p:strVal val="visible"/>
                                      </p:to>
                                    </p:set>
                                    <p:anim calcmode="lin" valueType="num">
                                      <p:cBhvr additive="base">
                                        <p:cTn id="47" dur="500"/>
                                        <p:tgtEl>
                                          <p:spTgt spid="141"/>
                                        </p:tgtEl>
                                        <p:attrNameLst>
                                          <p:attrName>ppt_w</p:attrName>
                                        </p:attrNameLst>
                                      </p:cBhvr>
                                      <p:tavLst>
                                        <p:tav tm="0">
                                          <p:val>
                                            <p:strVal val="0"/>
                                          </p:val>
                                        </p:tav>
                                        <p:tav tm="100000">
                                          <p:val>
                                            <p:strVal val="#ppt_w"/>
                                          </p:val>
                                        </p:tav>
                                      </p:tavLst>
                                    </p:anim>
                                    <p:anim calcmode="lin" valueType="num">
                                      <p:cBhvr additive="base">
                                        <p:cTn id="48" dur="500"/>
                                        <p:tgtEl>
                                          <p:spTgt spid="141"/>
                                        </p:tgtEl>
                                        <p:attrNameLst>
                                          <p:attrName>ppt_h</p:attrName>
                                        </p:attrNameLst>
                                      </p:cBhvr>
                                      <p:tavLst>
                                        <p:tav tm="0">
                                          <p:val>
                                            <p:strVal val="0"/>
                                          </p:val>
                                        </p:tav>
                                        <p:tav tm="100000">
                                          <p:val>
                                            <p:strVal val="#ppt_h"/>
                                          </p:val>
                                        </p:tav>
                                      </p:tavLst>
                                    </p:anim>
                                  </p:childTnLst>
                                </p:cTn>
                              </p:par>
                              <p:par>
                                <p:cTn id="49" presetID="23" presetClass="entr" presetSubtype="16" fill="hold" nodeType="withEffect">
                                  <p:stCondLst>
                                    <p:cond delay="1000"/>
                                  </p:stCondLst>
                                  <p:childTnLst>
                                    <p:set>
                                      <p:cBhvr>
                                        <p:cTn id="50" dur="1" fill="hold">
                                          <p:stCondLst>
                                            <p:cond delay="0"/>
                                          </p:stCondLst>
                                        </p:cTn>
                                        <p:tgtEl>
                                          <p:spTgt spid="142"/>
                                        </p:tgtEl>
                                        <p:attrNameLst>
                                          <p:attrName>style.visibility</p:attrName>
                                        </p:attrNameLst>
                                      </p:cBhvr>
                                      <p:to>
                                        <p:strVal val="visible"/>
                                      </p:to>
                                    </p:set>
                                    <p:anim calcmode="lin" valueType="num">
                                      <p:cBhvr additive="base">
                                        <p:cTn id="51" dur="500"/>
                                        <p:tgtEl>
                                          <p:spTgt spid="142"/>
                                        </p:tgtEl>
                                        <p:attrNameLst>
                                          <p:attrName>ppt_w</p:attrName>
                                        </p:attrNameLst>
                                      </p:cBhvr>
                                      <p:tavLst>
                                        <p:tav tm="0">
                                          <p:val>
                                            <p:strVal val="0"/>
                                          </p:val>
                                        </p:tav>
                                        <p:tav tm="100000">
                                          <p:val>
                                            <p:strVal val="#ppt_w"/>
                                          </p:val>
                                        </p:tav>
                                      </p:tavLst>
                                    </p:anim>
                                    <p:anim calcmode="lin" valueType="num">
                                      <p:cBhvr additive="base">
                                        <p:cTn id="52" dur="500"/>
                                        <p:tgtEl>
                                          <p:spTgt spid="142"/>
                                        </p:tgtEl>
                                        <p:attrNameLst>
                                          <p:attrName>ppt_h</p:attrName>
                                        </p:attrNameLst>
                                      </p:cBhvr>
                                      <p:tavLst>
                                        <p:tav tm="0">
                                          <p:val>
                                            <p:strVal val="0"/>
                                          </p:val>
                                        </p:tav>
                                        <p:tav tm="100000">
                                          <p:val>
                                            <p:strVal val="#ppt_h"/>
                                          </p:val>
                                        </p:tav>
                                      </p:tavLst>
                                    </p:anim>
                                  </p:childTnLst>
                                </p:cTn>
                              </p:par>
                              <p:par>
                                <p:cTn id="53" presetID="23" presetClass="entr" presetSubtype="16" fill="hold" nodeType="withEffect">
                                  <p:stCondLst>
                                    <p:cond delay="1000"/>
                                  </p:stCondLst>
                                  <p:childTnLst>
                                    <p:set>
                                      <p:cBhvr>
                                        <p:cTn id="54" dur="1" fill="hold">
                                          <p:stCondLst>
                                            <p:cond delay="0"/>
                                          </p:stCondLst>
                                        </p:cTn>
                                        <p:tgtEl>
                                          <p:spTgt spid="143"/>
                                        </p:tgtEl>
                                        <p:attrNameLst>
                                          <p:attrName>style.visibility</p:attrName>
                                        </p:attrNameLst>
                                      </p:cBhvr>
                                      <p:to>
                                        <p:strVal val="visible"/>
                                      </p:to>
                                    </p:set>
                                    <p:anim calcmode="lin" valueType="num">
                                      <p:cBhvr additive="base">
                                        <p:cTn id="55" dur="500"/>
                                        <p:tgtEl>
                                          <p:spTgt spid="143"/>
                                        </p:tgtEl>
                                        <p:attrNameLst>
                                          <p:attrName>ppt_w</p:attrName>
                                        </p:attrNameLst>
                                      </p:cBhvr>
                                      <p:tavLst>
                                        <p:tav tm="0">
                                          <p:val>
                                            <p:strVal val="0"/>
                                          </p:val>
                                        </p:tav>
                                        <p:tav tm="100000">
                                          <p:val>
                                            <p:strVal val="#ppt_w"/>
                                          </p:val>
                                        </p:tav>
                                      </p:tavLst>
                                    </p:anim>
                                    <p:anim calcmode="lin" valueType="num">
                                      <p:cBhvr additive="base">
                                        <p:cTn id="56" dur="500"/>
                                        <p:tgtEl>
                                          <p:spTgt spid="143"/>
                                        </p:tgtEl>
                                        <p:attrNameLst>
                                          <p:attrName>ppt_h</p:attrName>
                                        </p:attrNameLst>
                                      </p:cBhvr>
                                      <p:tavLst>
                                        <p:tav tm="0">
                                          <p:val>
                                            <p:strVal val="0"/>
                                          </p:val>
                                        </p:tav>
                                        <p:tav tm="100000">
                                          <p:val>
                                            <p:strVal val="#ppt_h"/>
                                          </p:val>
                                        </p:tav>
                                      </p:tavLst>
                                    </p:anim>
                                  </p:childTnLst>
                                </p:cTn>
                              </p:par>
                              <p:par>
                                <p:cTn id="57" presetID="23" presetClass="entr" presetSubtype="16" fill="hold" nodeType="withEffect">
                                  <p:stCondLst>
                                    <p:cond delay="1000"/>
                                  </p:stCondLst>
                                  <p:childTnLst>
                                    <p:set>
                                      <p:cBhvr>
                                        <p:cTn id="58" dur="1" fill="hold">
                                          <p:stCondLst>
                                            <p:cond delay="0"/>
                                          </p:stCondLst>
                                        </p:cTn>
                                        <p:tgtEl>
                                          <p:spTgt spid="144"/>
                                        </p:tgtEl>
                                        <p:attrNameLst>
                                          <p:attrName>style.visibility</p:attrName>
                                        </p:attrNameLst>
                                      </p:cBhvr>
                                      <p:to>
                                        <p:strVal val="visible"/>
                                      </p:to>
                                    </p:set>
                                    <p:anim calcmode="lin" valueType="num">
                                      <p:cBhvr additive="base">
                                        <p:cTn id="59" dur="500"/>
                                        <p:tgtEl>
                                          <p:spTgt spid="144"/>
                                        </p:tgtEl>
                                        <p:attrNameLst>
                                          <p:attrName>ppt_w</p:attrName>
                                        </p:attrNameLst>
                                      </p:cBhvr>
                                      <p:tavLst>
                                        <p:tav tm="0">
                                          <p:val>
                                            <p:strVal val="0"/>
                                          </p:val>
                                        </p:tav>
                                        <p:tav tm="100000">
                                          <p:val>
                                            <p:strVal val="#ppt_w"/>
                                          </p:val>
                                        </p:tav>
                                      </p:tavLst>
                                    </p:anim>
                                    <p:anim calcmode="lin" valueType="num">
                                      <p:cBhvr additive="base">
                                        <p:cTn id="60" dur="500"/>
                                        <p:tgtEl>
                                          <p:spTgt spid="144"/>
                                        </p:tgtEl>
                                        <p:attrNameLst>
                                          <p:attrName>ppt_h</p:attrName>
                                        </p:attrNameLst>
                                      </p:cBhvr>
                                      <p:tavLst>
                                        <p:tav tm="0">
                                          <p:val>
                                            <p:strVal val="0"/>
                                          </p:val>
                                        </p:tav>
                                        <p:tav tm="100000">
                                          <p:val>
                                            <p:strVal val="#ppt_h"/>
                                          </p:val>
                                        </p:tav>
                                      </p:tavLst>
                                    </p:anim>
                                  </p:childTnLst>
                                </p:cTn>
                              </p:par>
                              <p:par>
                                <p:cTn id="61" presetID="23" presetClass="entr" presetSubtype="16" fill="hold" nodeType="withEffect">
                                  <p:stCondLst>
                                    <p:cond delay="1000"/>
                                  </p:stCondLst>
                                  <p:childTnLst>
                                    <p:set>
                                      <p:cBhvr>
                                        <p:cTn id="62" dur="1" fill="hold">
                                          <p:stCondLst>
                                            <p:cond delay="0"/>
                                          </p:stCondLst>
                                        </p:cTn>
                                        <p:tgtEl>
                                          <p:spTgt spid="145"/>
                                        </p:tgtEl>
                                        <p:attrNameLst>
                                          <p:attrName>style.visibility</p:attrName>
                                        </p:attrNameLst>
                                      </p:cBhvr>
                                      <p:to>
                                        <p:strVal val="visible"/>
                                      </p:to>
                                    </p:set>
                                    <p:anim calcmode="lin" valueType="num">
                                      <p:cBhvr additive="base">
                                        <p:cTn id="63" dur="500"/>
                                        <p:tgtEl>
                                          <p:spTgt spid="145"/>
                                        </p:tgtEl>
                                        <p:attrNameLst>
                                          <p:attrName>ppt_w</p:attrName>
                                        </p:attrNameLst>
                                      </p:cBhvr>
                                      <p:tavLst>
                                        <p:tav tm="0">
                                          <p:val>
                                            <p:strVal val="0"/>
                                          </p:val>
                                        </p:tav>
                                        <p:tav tm="100000">
                                          <p:val>
                                            <p:strVal val="#ppt_w"/>
                                          </p:val>
                                        </p:tav>
                                      </p:tavLst>
                                    </p:anim>
                                    <p:anim calcmode="lin" valueType="num">
                                      <p:cBhvr additive="base">
                                        <p:cTn id="64" dur="500"/>
                                        <p:tgtEl>
                                          <p:spTgt spid="145"/>
                                        </p:tgtEl>
                                        <p:attrNameLst>
                                          <p:attrName>ppt_h</p:attrName>
                                        </p:attrNameLst>
                                      </p:cBhvr>
                                      <p:tavLst>
                                        <p:tav tm="0">
                                          <p:val>
                                            <p:strVal val="0"/>
                                          </p:val>
                                        </p:tav>
                                        <p:tav tm="100000">
                                          <p:val>
                                            <p:strVal val="#ppt_h"/>
                                          </p:val>
                                        </p:tav>
                                      </p:tavLst>
                                    </p:anim>
                                  </p:childTnLst>
                                </p:cTn>
                              </p:par>
                              <p:par>
                                <p:cTn id="65" presetID="23" presetClass="entr" presetSubtype="16" fill="hold" nodeType="withEffect">
                                  <p:stCondLst>
                                    <p:cond delay="1000"/>
                                  </p:stCondLst>
                                  <p:childTnLst>
                                    <p:set>
                                      <p:cBhvr>
                                        <p:cTn id="66" dur="1" fill="hold">
                                          <p:stCondLst>
                                            <p:cond delay="0"/>
                                          </p:stCondLst>
                                        </p:cTn>
                                        <p:tgtEl>
                                          <p:spTgt spid="146"/>
                                        </p:tgtEl>
                                        <p:attrNameLst>
                                          <p:attrName>style.visibility</p:attrName>
                                        </p:attrNameLst>
                                      </p:cBhvr>
                                      <p:to>
                                        <p:strVal val="visible"/>
                                      </p:to>
                                    </p:set>
                                    <p:anim calcmode="lin" valueType="num">
                                      <p:cBhvr additive="base">
                                        <p:cTn id="67" dur="500"/>
                                        <p:tgtEl>
                                          <p:spTgt spid="146"/>
                                        </p:tgtEl>
                                        <p:attrNameLst>
                                          <p:attrName>ppt_w</p:attrName>
                                        </p:attrNameLst>
                                      </p:cBhvr>
                                      <p:tavLst>
                                        <p:tav tm="0">
                                          <p:val>
                                            <p:strVal val="0"/>
                                          </p:val>
                                        </p:tav>
                                        <p:tav tm="100000">
                                          <p:val>
                                            <p:strVal val="#ppt_w"/>
                                          </p:val>
                                        </p:tav>
                                      </p:tavLst>
                                    </p:anim>
                                    <p:anim calcmode="lin" valueType="num">
                                      <p:cBhvr additive="base">
                                        <p:cTn id="68" dur="500"/>
                                        <p:tgtEl>
                                          <p:spTgt spid="146"/>
                                        </p:tgtEl>
                                        <p:attrNameLst>
                                          <p:attrName>ppt_h</p:attrName>
                                        </p:attrNameLst>
                                      </p:cBhvr>
                                      <p:tavLst>
                                        <p:tav tm="0">
                                          <p:val>
                                            <p:strVal val="0"/>
                                          </p:val>
                                        </p:tav>
                                        <p:tav tm="100000">
                                          <p:val>
                                            <p:strVal val="#ppt_h"/>
                                          </p:val>
                                        </p:tav>
                                      </p:tavLst>
                                    </p:anim>
                                  </p:childTnLst>
                                </p:cTn>
                              </p:par>
                              <p:par>
                                <p:cTn id="69" presetID="23" presetClass="entr" presetSubtype="16" fill="hold" nodeType="withEffect">
                                  <p:stCondLst>
                                    <p:cond delay="1000"/>
                                  </p:stCondLst>
                                  <p:childTnLst>
                                    <p:set>
                                      <p:cBhvr>
                                        <p:cTn id="70" dur="1" fill="hold">
                                          <p:stCondLst>
                                            <p:cond delay="0"/>
                                          </p:stCondLst>
                                        </p:cTn>
                                        <p:tgtEl>
                                          <p:spTgt spid="147"/>
                                        </p:tgtEl>
                                        <p:attrNameLst>
                                          <p:attrName>style.visibility</p:attrName>
                                        </p:attrNameLst>
                                      </p:cBhvr>
                                      <p:to>
                                        <p:strVal val="visible"/>
                                      </p:to>
                                    </p:set>
                                    <p:anim calcmode="lin" valueType="num">
                                      <p:cBhvr additive="base">
                                        <p:cTn id="71" dur="500"/>
                                        <p:tgtEl>
                                          <p:spTgt spid="147"/>
                                        </p:tgtEl>
                                        <p:attrNameLst>
                                          <p:attrName>ppt_w</p:attrName>
                                        </p:attrNameLst>
                                      </p:cBhvr>
                                      <p:tavLst>
                                        <p:tav tm="0">
                                          <p:val>
                                            <p:strVal val="0"/>
                                          </p:val>
                                        </p:tav>
                                        <p:tav tm="100000">
                                          <p:val>
                                            <p:strVal val="#ppt_w"/>
                                          </p:val>
                                        </p:tav>
                                      </p:tavLst>
                                    </p:anim>
                                    <p:anim calcmode="lin" valueType="num">
                                      <p:cBhvr additive="base">
                                        <p:cTn id="72" dur="500"/>
                                        <p:tgtEl>
                                          <p:spTgt spid="147"/>
                                        </p:tgtEl>
                                        <p:attrNameLst>
                                          <p:attrName>ppt_h</p:attrName>
                                        </p:attrNameLst>
                                      </p:cBhvr>
                                      <p:tavLst>
                                        <p:tav tm="0">
                                          <p:val>
                                            <p:strVal val="0"/>
                                          </p:val>
                                        </p:tav>
                                        <p:tav tm="100000">
                                          <p:val>
                                            <p:strVal val="#ppt_h"/>
                                          </p:val>
                                        </p:tav>
                                      </p:tavLst>
                                    </p:anim>
                                  </p:childTnLst>
                                </p:cTn>
                              </p:par>
                              <p:par>
                                <p:cTn id="73" presetID="23" presetClass="entr" presetSubtype="16" fill="hold" nodeType="withEffect">
                                  <p:stCondLst>
                                    <p:cond delay="1000"/>
                                  </p:stCondLst>
                                  <p:childTnLst>
                                    <p:set>
                                      <p:cBhvr>
                                        <p:cTn id="74" dur="1" fill="hold">
                                          <p:stCondLst>
                                            <p:cond delay="0"/>
                                          </p:stCondLst>
                                        </p:cTn>
                                        <p:tgtEl>
                                          <p:spTgt spid="148"/>
                                        </p:tgtEl>
                                        <p:attrNameLst>
                                          <p:attrName>style.visibility</p:attrName>
                                        </p:attrNameLst>
                                      </p:cBhvr>
                                      <p:to>
                                        <p:strVal val="visible"/>
                                      </p:to>
                                    </p:set>
                                    <p:anim calcmode="lin" valueType="num">
                                      <p:cBhvr additive="base">
                                        <p:cTn id="75" dur="500"/>
                                        <p:tgtEl>
                                          <p:spTgt spid="148"/>
                                        </p:tgtEl>
                                        <p:attrNameLst>
                                          <p:attrName>ppt_w</p:attrName>
                                        </p:attrNameLst>
                                      </p:cBhvr>
                                      <p:tavLst>
                                        <p:tav tm="0">
                                          <p:val>
                                            <p:strVal val="0"/>
                                          </p:val>
                                        </p:tav>
                                        <p:tav tm="100000">
                                          <p:val>
                                            <p:strVal val="#ppt_w"/>
                                          </p:val>
                                        </p:tav>
                                      </p:tavLst>
                                    </p:anim>
                                    <p:anim calcmode="lin" valueType="num">
                                      <p:cBhvr additive="base">
                                        <p:cTn id="76" dur="500"/>
                                        <p:tgtEl>
                                          <p:spTgt spid="148"/>
                                        </p:tgtEl>
                                        <p:attrNameLst>
                                          <p:attrName>ppt_h</p:attrName>
                                        </p:attrNameLst>
                                      </p:cBhvr>
                                      <p:tavLst>
                                        <p:tav tm="0">
                                          <p:val>
                                            <p:strVal val="0"/>
                                          </p:val>
                                        </p:tav>
                                        <p:tav tm="100000">
                                          <p:val>
                                            <p:strVal val="#ppt_h"/>
                                          </p:val>
                                        </p:tav>
                                      </p:tavLst>
                                    </p:anim>
                                  </p:childTnLst>
                                </p:cTn>
                              </p:par>
                              <p:par>
                                <p:cTn id="77" presetID="23" presetClass="entr" presetSubtype="16" fill="hold" nodeType="withEffect">
                                  <p:stCondLst>
                                    <p:cond delay="1000"/>
                                  </p:stCondLst>
                                  <p:childTnLst>
                                    <p:set>
                                      <p:cBhvr>
                                        <p:cTn id="78" dur="1" fill="hold">
                                          <p:stCondLst>
                                            <p:cond delay="0"/>
                                          </p:stCondLst>
                                        </p:cTn>
                                        <p:tgtEl>
                                          <p:spTgt spid="149"/>
                                        </p:tgtEl>
                                        <p:attrNameLst>
                                          <p:attrName>style.visibility</p:attrName>
                                        </p:attrNameLst>
                                      </p:cBhvr>
                                      <p:to>
                                        <p:strVal val="visible"/>
                                      </p:to>
                                    </p:set>
                                    <p:anim calcmode="lin" valueType="num">
                                      <p:cBhvr additive="base">
                                        <p:cTn id="79" dur="500"/>
                                        <p:tgtEl>
                                          <p:spTgt spid="149"/>
                                        </p:tgtEl>
                                        <p:attrNameLst>
                                          <p:attrName>ppt_w</p:attrName>
                                        </p:attrNameLst>
                                      </p:cBhvr>
                                      <p:tavLst>
                                        <p:tav tm="0">
                                          <p:val>
                                            <p:strVal val="0"/>
                                          </p:val>
                                        </p:tav>
                                        <p:tav tm="100000">
                                          <p:val>
                                            <p:strVal val="#ppt_w"/>
                                          </p:val>
                                        </p:tav>
                                      </p:tavLst>
                                    </p:anim>
                                    <p:anim calcmode="lin" valueType="num">
                                      <p:cBhvr additive="base">
                                        <p:cTn id="80" dur="500"/>
                                        <p:tgtEl>
                                          <p:spTgt spid="149"/>
                                        </p:tgtEl>
                                        <p:attrNameLst>
                                          <p:attrName>ppt_h</p:attrName>
                                        </p:attrNameLst>
                                      </p:cBhvr>
                                      <p:tavLst>
                                        <p:tav tm="0">
                                          <p:val>
                                            <p:strVal val="0"/>
                                          </p:val>
                                        </p:tav>
                                        <p:tav tm="100000">
                                          <p:val>
                                            <p:strVal val="#ppt_h"/>
                                          </p:val>
                                        </p:tav>
                                      </p:tavLst>
                                    </p:anim>
                                  </p:childTnLst>
                                </p:cTn>
                              </p:par>
                              <p:par>
                                <p:cTn id="81" presetID="23" presetClass="entr" presetSubtype="16" fill="hold" nodeType="withEffect">
                                  <p:stCondLst>
                                    <p:cond delay="1000"/>
                                  </p:stCondLst>
                                  <p:childTnLst>
                                    <p:set>
                                      <p:cBhvr>
                                        <p:cTn id="82" dur="1" fill="hold">
                                          <p:stCondLst>
                                            <p:cond delay="0"/>
                                          </p:stCondLst>
                                        </p:cTn>
                                        <p:tgtEl>
                                          <p:spTgt spid="150"/>
                                        </p:tgtEl>
                                        <p:attrNameLst>
                                          <p:attrName>style.visibility</p:attrName>
                                        </p:attrNameLst>
                                      </p:cBhvr>
                                      <p:to>
                                        <p:strVal val="visible"/>
                                      </p:to>
                                    </p:set>
                                    <p:anim calcmode="lin" valueType="num">
                                      <p:cBhvr additive="base">
                                        <p:cTn id="83" dur="500"/>
                                        <p:tgtEl>
                                          <p:spTgt spid="150"/>
                                        </p:tgtEl>
                                        <p:attrNameLst>
                                          <p:attrName>ppt_w</p:attrName>
                                        </p:attrNameLst>
                                      </p:cBhvr>
                                      <p:tavLst>
                                        <p:tav tm="0">
                                          <p:val>
                                            <p:strVal val="0"/>
                                          </p:val>
                                        </p:tav>
                                        <p:tav tm="100000">
                                          <p:val>
                                            <p:strVal val="#ppt_w"/>
                                          </p:val>
                                        </p:tav>
                                      </p:tavLst>
                                    </p:anim>
                                    <p:anim calcmode="lin" valueType="num">
                                      <p:cBhvr additive="base">
                                        <p:cTn id="84" dur="500"/>
                                        <p:tgtEl>
                                          <p:spTgt spid="150"/>
                                        </p:tgtEl>
                                        <p:attrNameLst>
                                          <p:attrName>ppt_h</p:attrName>
                                        </p:attrNameLst>
                                      </p:cBhvr>
                                      <p:tavLst>
                                        <p:tav tm="0">
                                          <p:val>
                                            <p:strVal val="0"/>
                                          </p:val>
                                        </p:tav>
                                        <p:tav tm="100000">
                                          <p:val>
                                            <p:strVal val="#ppt_h"/>
                                          </p:val>
                                        </p:tav>
                                      </p:tavLst>
                                    </p:anim>
                                  </p:childTnLst>
                                </p:cTn>
                              </p:par>
                              <p:par>
                                <p:cTn id="85" presetID="23" presetClass="entr" presetSubtype="16" fill="hold" nodeType="withEffect">
                                  <p:stCondLst>
                                    <p:cond delay="1000"/>
                                  </p:stCondLst>
                                  <p:childTnLst>
                                    <p:set>
                                      <p:cBhvr>
                                        <p:cTn id="86" dur="1" fill="hold">
                                          <p:stCondLst>
                                            <p:cond delay="0"/>
                                          </p:stCondLst>
                                        </p:cTn>
                                        <p:tgtEl>
                                          <p:spTgt spid="151"/>
                                        </p:tgtEl>
                                        <p:attrNameLst>
                                          <p:attrName>style.visibility</p:attrName>
                                        </p:attrNameLst>
                                      </p:cBhvr>
                                      <p:to>
                                        <p:strVal val="visible"/>
                                      </p:to>
                                    </p:set>
                                    <p:anim calcmode="lin" valueType="num">
                                      <p:cBhvr additive="base">
                                        <p:cTn id="87" dur="500"/>
                                        <p:tgtEl>
                                          <p:spTgt spid="151"/>
                                        </p:tgtEl>
                                        <p:attrNameLst>
                                          <p:attrName>ppt_w</p:attrName>
                                        </p:attrNameLst>
                                      </p:cBhvr>
                                      <p:tavLst>
                                        <p:tav tm="0">
                                          <p:val>
                                            <p:strVal val="0"/>
                                          </p:val>
                                        </p:tav>
                                        <p:tav tm="100000">
                                          <p:val>
                                            <p:strVal val="#ppt_w"/>
                                          </p:val>
                                        </p:tav>
                                      </p:tavLst>
                                    </p:anim>
                                    <p:anim calcmode="lin" valueType="num">
                                      <p:cBhvr additive="base">
                                        <p:cTn id="88" dur="500"/>
                                        <p:tgtEl>
                                          <p:spTgt spid="151"/>
                                        </p:tgtEl>
                                        <p:attrNameLst>
                                          <p:attrName>ppt_h</p:attrName>
                                        </p:attrNameLst>
                                      </p:cBhvr>
                                      <p:tavLst>
                                        <p:tav tm="0">
                                          <p:val>
                                            <p:strVal val="0"/>
                                          </p:val>
                                        </p:tav>
                                        <p:tav tm="100000">
                                          <p:val>
                                            <p:strVal val="#ppt_h"/>
                                          </p:val>
                                        </p:tav>
                                      </p:tavLst>
                                    </p:anim>
                                  </p:childTnLst>
                                </p:cTn>
                              </p:par>
                              <p:par>
                                <p:cTn id="89" presetID="23" presetClass="entr" presetSubtype="16" fill="hold" nodeType="withEffect">
                                  <p:stCondLst>
                                    <p:cond delay="1000"/>
                                  </p:stCondLst>
                                  <p:childTnLst>
                                    <p:set>
                                      <p:cBhvr>
                                        <p:cTn id="90" dur="1" fill="hold">
                                          <p:stCondLst>
                                            <p:cond delay="0"/>
                                          </p:stCondLst>
                                        </p:cTn>
                                        <p:tgtEl>
                                          <p:spTgt spid="152"/>
                                        </p:tgtEl>
                                        <p:attrNameLst>
                                          <p:attrName>style.visibility</p:attrName>
                                        </p:attrNameLst>
                                      </p:cBhvr>
                                      <p:to>
                                        <p:strVal val="visible"/>
                                      </p:to>
                                    </p:set>
                                    <p:anim calcmode="lin" valueType="num">
                                      <p:cBhvr additive="base">
                                        <p:cTn id="91" dur="500"/>
                                        <p:tgtEl>
                                          <p:spTgt spid="152"/>
                                        </p:tgtEl>
                                        <p:attrNameLst>
                                          <p:attrName>ppt_w</p:attrName>
                                        </p:attrNameLst>
                                      </p:cBhvr>
                                      <p:tavLst>
                                        <p:tav tm="0">
                                          <p:val>
                                            <p:strVal val="0"/>
                                          </p:val>
                                        </p:tav>
                                        <p:tav tm="100000">
                                          <p:val>
                                            <p:strVal val="#ppt_w"/>
                                          </p:val>
                                        </p:tav>
                                      </p:tavLst>
                                    </p:anim>
                                    <p:anim calcmode="lin" valueType="num">
                                      <p:cBhvr additive="base">
                                        <p:cTn id="92" dur="500"/>
                                        <p:tgtEl>
                                          <p:spTgt spid="152"/>
                                        </p:tgtEl>
                                        <p:attrNameLst>
                                          <p:attrName>ppt_h</p:attrName>
                                        </p:attrNameLst>
                                      </p:cBhvr>
                                      <p:tavLst>
                                        <p:tav tm="0">
                                          <p:val>
                                            <p:strVal val="0"/>
                                          </p:val>
                                        </p:tav>
                                        <p:tav tm="100000">
                                          <p:val>
                                            <p:strVal val="#ppt_h"/>
                                          </p:val>
                                        </p:tav>
                                      </p:tavLst>
                                    </p:anim>
                                  </p:childTnLst>
                                </p:cTn>
                              </p:par>
                              <p:par>
                                <p:cTn id="93" presetID="23" presetClass="entr" presetSubtype="16" fill="hold" nodeType="withEffect">
                                  <p:stCondLst>
                                    <p:cond delay="1000"/>
                                  </p:stCondLst>
                                  <p:childTnLst>
                                    <p:set>
                                      <p:cBhvr>
                                        <p:cTn id="94" dur="1" fill="hold">
                                          <p:stCondLst>
                                            <p:cond delay="0"/>
                                          </p:stCondLst>
                                        </p:cTn>
                                        <p:tgtEl>
                                          <p:spTgt spid="153"/>
                                        </p:tgtEl>
                                        <p:attrNameLst>
                                          <p:attrName>style.visibility</p:attrName>
                                        </p:attrNameLst>
                                      </p:cBhvr>
                                      <p:to>
                                        <p:strVal val="visible"/>
                                      </p:to>
                                    </p:set>
                                    <p:anim calcmode="lin" valueType="num">
                                      <p:cBhvr additive="base">
                                        <p:cTn id="95" dur="500"/>
                                        <p:tgtEl>
                                          <p:spTgt spid="153"/>
                                        </p:tgtEl>
                                        <p:attrNameLst>
                                          <p:attrName>ppt_w</p:attrName>
                                        </p:attrNameLst>
                                      </p:cBhvr>
                                      <p:tavLst>
                                        <p:tav tm="0">
                                          <p:val>
                                            <p:strVal val="0"/>
                                          </p:val>
                                        </p:tav>
                                        <p:tav tm="100000">
                                          <p:val>
                                            <p:strVal val="#ppt_w"/>
                                          </p:val>
                                        </p:tav>
                                      </p:tavLst>
                                    </p:anim>
                                    <p:anim calcmode="lin" valueType="num">
                                      <p:cBhvr additive="base">
                                        <p:cTn id="96" dur="500"/>
                                        <p:tgtEl>
                                          <p:spTgt spid="153"/>
                                        </p:tgtEl>
                                        <p:attrNameLst>
                                          <p:attrName>ppt_h</p:attrName>
                                        </p:attrNameLst>
                                      </p:cBhvr>
                                      <p:tavLst>
                                        <p:tav tm="0">
                                          <p:val>
                                            <p:strVal val="0"/>
                                          </p:val>
                                        </p:tav>
                                        <p:tav tm="100000">
                                          <p:val>
                                            <p:strVal val="#ppt_h"/>
                                          </p:val>
                                        </p:tav>
                                      </p:tavLst>
                                    </p:anim>
                                  </p:childTnLst>
                                </p:cTn>
                              </p:par>
                              <p:par>
                                <p:cTn id="97" presetID="23" presetClass="entr" presetSubtype="16" fill="hold" nodeType="withEffect">
                                  <p:stCondLst>
                                    <p:cond delay="1000"/>
                                  </p:stCondLst>
                                  <p:childTnLst>
                                    <p:set>
                                      <p:cBhvr>
                                        <p:cTn id="98" dur="1" fill="hold">
                                          <p:stCondLst>
                                            <p:cond delay="0"/>
                                          </p:stCondLst>
                                        </p:cTn>
                                        <p:tgtEl>
                                          <p:spTgt spid="154"/>
                                        </p:tgtEl>
                                        <p:attrNameLst>
                                          <p:attrName>style.visibility</p:attrName>
                                        </p:attrNameLst>
                                      </p:cBhvr>
                                      <p:to>
                                        <p:strVal val="visible"/>
                                      </p:to>
                                    </p:set>
                                    <p:anim calcmode="lin" valueType="num">
                                      <p:cBhvr additive="base">
                                        <p:cTn id="99" dur="500"/>
                                        <p:tgtEl>
                                          <p:spTgt spid="154"/>
                                        </p:tgtEl>
                                        <p:attrNameLst>
                                          <p:attrName>ppt_w</p:attrName>
                                        </p:attrNameLst>
                                      </p:cBhvr>
                                      <p:tavLst>
                                        <p:tav tm="0">
                                          <p:val>
                                            <p:strVal val="0"/>
                                          </p:val>
                                        </p:tav>
                                        <p:tav tm="100000">
                                          <p:val>
                                            <p:strVal val="#ppt_w"/>
                                          </p:val>
                                        </p:tav>
                                      </p:tavLst>
                                    </p:anim>
                                    <p:anim calcmode="lin" valueType="num">
                                      <p:cBhvr additive="base">
                                        <p:cTn id="100" dur="500"/>
                                        <p:tgtEl>
                                          <p:spTgt spid="154"/>
                                        </p:tgtEl>
                                        <p:attrNameLst>
                                          <p:attrName>ppt_h</p:attrName>
                                        </p:attrNameLst>
                                      </p:cBhvr>
                                      <p:tavLst>
                                        <p:tav tm="0">
                                          <p:val>
                                            <p:strVal val="0"/>
                                          </p:val>
                                        </p:tav>
                                        <p:tav tm="100000">
                                          <p:val>
                                            <p:strVal val="#ppt_h"/>
                                          </p:val>
                                        </p:tav>
                                      </p:tavLst>
                                    </p:anim>
                                  </p:childTnLst>
                                </p:cTn>
                              </p:par>
                              <p:par>
                                <p:cTn id="101" presetID="23" presetClass="entr" presetSubtype="16" fill="hold" nodeType="withEffect">
                                  <p:stCondLst>
                                    <p:cond delay="1000"/>
                                  </p:stCondLst>
                                  <p:childTnLst>
                                    <p:set>
                                      <p:cBhvr>
                                        <p:cTn id="102" dur="1" fill="hold">
                                          <p:stCondLst>
                                            <p:cond delay="0"/>
                                          </p:stCondLst>
                                        </p:cTn>
                                        <p:tgtEl>
                                          <p:spTgt spid="155"/>
                                        </p:tgtEl>
                                        <p:attrNameLst>
                                          <p:attrName>style.visibility</p:attrName>
                                        </p:attrNameLst>
                                      </p:cBhvr>
                                      <p:to>
                                        <p:strVal val="visible"/>
                                      </p:to>
                                    </p:set>
                                    <p:anim calcmode="lin" valueType="num">
                                      <p:cBhvr additive="base">
                                        <p:cTn id="103" dur="500"/>
                                        <p:tgtEl>
                                          <p:spTgt spid="155"/>
                                        </p:tgtEl>
                                        <p:attrNameLst>
                                          <p:attrName>ppt_w</p:attrName>
                                        </p:attrNameLst>
                                      </p:cBhvr>
                                      <p:tavLst>
                                        <p:tav tm="0">
                                          <p:val>
                                            <p:strVal val="0"/>
                                          </p:val>
                                        </p:tav>
                                        <p:tav tm="100000">
                                          <p:val>
                                            <p:strVal val="#ppt_w"/>
                                          </p:val>
                                        </p:tav>
                                      </p:tavLst>
                                    </p:anim>
                                    <p:anim calcmode="lin" valueType="num">
                                      <p:cBhvr additive="base">
                                        <p:cTn id="104" dur="500"/>
                                        <p:tgtEl>
                                          <p:spTgt spid="155"/>
                                        </p:tgtEl>
                                        <p:attrNameLst>
                                          <p:attrName>ppt_h</p:attrName>
                                        </p:attrNameLst>
                                      </p:cBhvr>
                                      <p:tavLst>
                                        <p:tav tm="0">
                                          <p:val>
                                            <p:strVal val="0"/>
                                          </p:val>
                                        </p:tav>
                                        <p:tav tm="100000">
                                          <p:val>
                                            <p:strVal val="#ppt_h"/>
                                          </p:val>
                                        </p:tav>
                                      </p:tavLst>
                                    </p:anim>
                                  </p:childTnLst>
                                </p:cTn>
                              </p:par>
                              <p:par>
                                <p:cTn id="105" presetID="23" presetClass="entr" presetSubtype="16" fill="hold" nodeType="withEffect">
                                  <p:stCondLst>
                                    <p:cond delay="1000"/>
                                  </p:stCondLst>
                                  <p:childTnLst>
                                    <p:set>
                                      <p:cBhvr>
                                        <p:cTn id="106" dur="1" fill="hold">
                                          <p:stCondLst>
                                            <p:cond delay="0"/>
                                          </p:stCondLst>
                                        </p:cTn>
                                        <p:tgtEl>
                                          <p:spTgt spid="156"/>
                                        </p:tgtEl>
                                        <p:attrNameLst>
                                          <p:attrName>style.visibility</p:attrName>
                                        </p:attrNameLst>
                                      </p:cBhvr>
                                      <p:to>
                                        <p:strVal val="visible"/>
                                      </p:to>
                                    </p:set>
                                    <p:anim calcmode="lin" valueType="num">
                                      <p:cBhvr additive="base">
                                        <p:cTn id="107" dur="500"/>
                                        <p:tgtEl>
                                          <p:spTgt spid="156"/>
                                        </p:tgtEl>
                                        <p:attrNameLst>
                                          <p:attrName>ppt_w</p:attrName>
                                        </p:attrNameLst>
                                      </p:cBhvr>
                                      <p:tavLst>
                                        <p:tav tm="0">
                                          <p:val>
                                            <p:strVal val="0"/>
                                          </p:val>
                                        </p:tav>
                                        <p:tav tm="100000">
                                          <p:val>
                                            <p:strVal val="#ppt_w"/>
                                          </p:val>
                                        </p:tav>
                                      </p:tavLst>
                                    </p:anim>
                                    <p:anim calcmode="lin" valueType="num">
                                      <p:cBhvr additive="base">
                                        <p:cTn id="108" dur="500"/>
                                        <p:tgtEl>
                                          <p:spTgt spid="156"/>
                                        </p:tgtEl>
                                        <p:attrNameLst>
                                          <p:attrName>ppt_h</p:attrName>
                                        </p:attrNameLst>
                                      </p:cBhvr>
                                      <p:tavLst>
                                        <p:tav tm="0">
                                          <p:val>
                                            <p:strVal val="0"/>
                                          </p:val>
                                        </p:tav>
                                        <p:tav tm="100000">
                                          <p:val>
                                            <p:strVal val="#ppt_h"/>
                                          </p:val>
                                        </p:tav>
                                      </p:tavLst>
                                    </p:anim>
                                  </p:childTnLst>
                                </p:cTn>
                              </p:par>
                              <p:par>
                                <p:cTn id="109" presetID="23" presetClass="entr" presetSubtype="16" fill="hold" nodeType="withEffect">
                                  <p:stCondLst>
                                    <p:cond delay="1000"/>
                                  </p:stCondLst>
                                  <p:childTnLst>
                                    <p:set>
                                      <p:cBhvr>
                                        <p:cTn id="110" dur="1" fill="hold">
                                          <p:stCondLst>
                                            <p:cond delay="0"/>
                                          </p:stCondLst>
                                        </p:cTn>
                                        <p:tgtEl>
                                          <p:spTgt spid="157"/>
                                        </p:tgtEl>
                                        <p:attrNameLst>
                                          <p:attrName>style.visibility</p:attrName>
                                        </p:attrNameLst>
                                      </p:cBhvr>
                                      <p:to>
                                        <p:strVal val="visible"/>
                                      </p:to>
                                    </p:set>
                                    <p:anim calcmode="lin" valueType="num">
                                      <p:cBhvr additive="base">
                                        <p:cTn id="111" dur="500"/>
                                        <p:tgtEl>
                                          <p:spTgt spid="157"/>
                                        </p:tgtEl>
                                        <p:attrNameLst>
                                          <p:attrName>ppt_w</p:attrName>
                                        </p:attrNameLst>
                                      </p:cBhvr>
                                      <p:tavLst>
                                        <p:tav tm="0">
                                          <p:val>
                                            <p:strVal val="0"/>
                                          </p:val>
                                        </p:tav>
                                        <p:tav tm="100000">
                                          <p:val>
                                            <p:strVal val="#ppt_w"/>
                                          </p:val>
                                        </p:tav>
                                      </p:tavLst>
                                    </p:anim>
                                    <p:anim calcmode="lin" valueType="num">
                                      <p:cBhvr additive="base">
                                        <p:cTn id="112" dur="500"/>
                                        <p:tgtEl>
                                          <p:spTgt spid="157"/>
                                        </p:tgtEl>
                                        <p:attrNameLst>
                                          <p:attrName>ppt_h</p:attrName>
                                        </p:attrNameLst>
                                      </p:cBhvr>
                                      <p:tavLst>
                                        <p:tav tm="0">
                                          <p:val>
                                            <p:strVal val="0"/>
                                          </p:val>
                                        </p:tav>
                                        <p:tav tm="100000">
                                          <p:val>
                                            <p:strVal val="#ppt_h"/>
                                          </p:val>
                                        </p:tav>
                                      </p:tavLst>
                                    </p:anim>
                                  </p:childTnLst>
                                </p:cTn>
                              </p:par>
                              <p:par>
                                <p:cTn id="113" presetID="23" presetClass="entr" presetSubtype="16" fill="hold" nodeType="withEffect">
                                  <p:stCondLst>
                                    <p:cond delay="1000"/>
                                  </p:stCondLst>
                                  <p:childTnLst>
                                    <p:set>
                                      <p:cBhvr>
                                        <p:cTn id="114" dur="1" fill="hold">
                                          <p:stCondLst>
                                            <p:cond delay="0"/>
                                          </p:stCondLst>
                                        </p:cTn>
                                        <p:tgtEl>
                                          <p:spTgt spid="158"/>
                                        </p:tgtEl>
                                        <p:attrNameLst>
                                          <p:attrName>style.visibility</p:attrName>
                                        </p:attrNameLst>
                                      </p:cBhvr>
                                      <p:to>
                                        <p:strVal val="visible"/>
                                      </p:to>
                                    </p:set>
                                    <p:anim calcmode="lin" valueType="num">
                                      <p:cBhvr additive="base">
                                        <p:cTn id="115" dur="500"/>
                                        <p:tgtEl>
                                          <p:spTgt spid="158"/>
                                        </p:tgtEl>
                                        <p:attrNameLst>
                                          <p:attrName>ppt_w</p:attrName>
                                        </p:attrNameLst>
                                      </p:cBhvr>
                                      <p:tavLst>
                                        <p:tav tm="0">
                                          <p:val>
                                            <p:strVal val="0"/>
                                          </p:val>
                                        </p:tav>
                                        <p:tav tm="100000">
                                          <p:val>
                                            <p:strVal val="#ppt_w"/>
                                          </p:val>
                                        </p:tav>
                                      </p:tavLst>
                                    </p:anim>
                                    <p:anim calcmode="lin" valueType="num">
                                      <p:cBhvr additive="base">
                                        <p:cTn id="116" dur="500"/>
                                        <p:tgtEl>
                                          <p:spTgt spid="158"/>
                                        </p:tgtEl>
                                        <p:attrNameLst>
                                          <p:attrName>ppt_h</p:attrName>
                                        </p:attrNameLst>
                                      </p:cBhvr>
                                      <p:tavLst>
                                        <p:tav tm="0">
                                          <p:val>
                                            <p:strVal val="0"/>
                                          </p:val>
                                        </p:tav>
                                        <p:tav tm="100000">
                                          <p:val>
                                            <p:strVal val="#ppt_h"/>
                                          </p:val>
                                        </p:tav>
                                      </p:tavLst>
                                    </p:anim>
                                  </p:childTnLst>
                                </p:cTn>
                              </p:par>
                              <p:par>
                                <p:cTn id="117" presetID="23" presetClass="entr" presetSubtype="16" fill="hold" nodeType="withEffect">
                                  <p:stCondLst>
                                    <p:cond delay="1000"/>
                                  </p:stCondLst>
                                  <p:childTnLst>
                                    <p:set>
                                      <p:cBhvr>
                                        <p:cTn id="118" dur="1" fill="hold">
                                          <p:stCondLst>
                                            <p:cond delay="0"/>
                                          </p:stCondLst>
                                        </p:cTn>
                                        <p:tgtEl>
                                          <p:spTgt spid="174"/>
                                        </p:tgtEl>
                                        <p:attrNameLst>
                                          <p:attrName>style.visibility</p:attrName>
                                        </p:attrNameLst>
                                      </p:cBhvr>
                                      <p:to>
                                        <p:strVal val="visible"/>
                                      </p:to>
                                    </p:set>
                                    <p:anim calcmode="lin" valueType="num">
                                      <p:cBhvr additive="base">
                                        <p:cTn id="119" dur="500"/>
                                        <p:tgtEl>
                                          <p:spTgt spid="174"/>
                                        </p:tgtEl>
                                        <p:attrNameLst>
                                          <p:attrName>ppt_w</p:attrName>
                                        </p:attrNameLst>
                                      </p:cBhvr>
                                      <p:tavLst>
                                        <p:tav tm="0">
                                          <p:val>
                                            <p:strVal val="0"/>
                                          </p:val>
                                        </p:tav>
                                        <p:tav tm="100000">
                                          <p:val>
                                            <p:strVal val="#ppt_w"/>
                                          </p:val>
                                        </p:tav>
                                      </p:tavLst>
                                    </p:anim>
                                    <p:anim calcmode="lin" valueType="num">
                                      <p:cBhvr additive="base">
                                        <p:cTn id="120" dur="500"/>
                                        <p:tgtEl>
                                          <p:spTgt spid="174"/>
                                        </p:tgtEl>
                                        <p:attrNameLst>
                                          <p:attrName>ppt_h</p:attrName>
                                        </p:attrNameLst>
                                      </p:cBhvr>
                                      <p:tavLst>
                                        <p:tav tm="0">
                                          <p:val>
                                            <p:strVal val="0"/>
                                          </p:val>
                                        </p:tav>
                                        <p:tav tm="100000">
                                          <p:val>
                                            <p:strVal val="#ppt_h"/>
                                          </p:val>
                                        </p:tav>
                                      </p:tavLst>
                                    </p:anim>
                                  </p:childTnLst>
                                </p:cTn>
                              </p:par>
                              <p:par>
                                <p:cTn id="121" presetID="23" presetClass="entr" presetSubtype="16" fill="hold" nodeType="withEffect">
                                  <p:stCondLst>
                                    <p:cond delay="1000"/>
                                  </p:stCondLst>
                                  <p:childTnLst>
                                    <p:set>
                                      <p:cBhvr>
                                        <p:cTn id="122" dur="1" fill="hold">
                                          <p:stCondLst>
                                            <p:cond delay="0"/>
                                          </p:stCondLst>
                                        </p:cTn>
                                        <p:tgtEl>
                                          <p:spTgt spid="175"/>
                                        </p:tgtEl>
                                        <p:attrNameLst>
                                          <p:attrName>style.visibility</p:attrName>
                                        </p:attrNameLst>
                                      </p:cBhvr>
                                      <p:to>
                                        <p:strVal val="visible"/>
                                      </p:to>
                                    </p:set>
                                    <p:anim calcmode="lin" valueType="num">
                                      <p:cBhvr additive="base">
                                        <p:cTn id="123" dur="500"/>
                                        <p:tgtEl>
                                          <p:spTgt spid="175"/>
                                        </p:tgtEl>
                                        <p:attrNameLst>
                                          <p:attrName>ppt_w</p:attrName>
                                        </p:attrNameLst>
                                      </p:cBhvr>
                                      <p:tavLst>
                                        <p:tav tm="0">
                                          <p:val>
                                            <p:strVal val="0"/>
                                          </p:val>
                                        </p:tav>
                                        <p:tav tm="100000">
                                          <p:val>
                                            <p:strVal val="#ppt_w"/>
                                          </p:val>
                                        </p:tav>
                                      </p:tavLst>
                                    </p:anim>
                                    <p:anim calcmode="lin" valueType="num">
                                      <p:cBhvr additive="base">
                                        <p:cTn id="124" dur="500"/>
                                        <p:tgtEl>
                                          <p:spTgt spid="175"/>
                                        </p:tgtEl>
                                        <p:attrNameLst>
                                          <p:attrName>ppt_h</p:attrName>
                                        </p:attrNameLst>
                                      </p:cBhvr>
                                      <p:tavLst>
                                        <p:tav tm="0">
                                          <p:val>
                                            <p:strVal val="0"/>
                                          </p:val>
                                        </p:tav>
                                        <p:tav tm="100000">
                                          <p:val>
                                            <p:strVal val="#ppt_h"/>
                                          </p:val>
                                        </p:tav>
                                      </p:tavLst>
                                    </p:anim>
                                  </p:childTnLst>
                                </p:cTn>
                              </p:par>
                              <p:par>
                                <p:cTn id="125" presetID="23" presetClass="entr" presetSubtype="16" fill="hold" nodeType="withEffect">
                                  <p:stCondLst>
                                    <p:cond delay="1000"/>
                                  </p:stCondLst>
                                  <p:childTnLst>
                                    <p:set>
                                      <p:cBhvr>
                                        <p:cTn id="126" dur="1" fill="hold">
                                          <p:stCondLst>
                                            <p:cond delay="0"/>
                                          </p:stCondLst>
                                        </p:cTn>
                                        <p:tgtEl>
                                          <p:spTgt spid="176"/>
                                        </p:tgtEl>
                                        <p:attrNameLst>
                                          <p:attrName>style.visibility</p:attrName>
                                        </p:attrNameLst>
                                      </p:cBhvr>
                                      <p:to>
                                        <p:strVal val="visible"/>
                                      </p:to>
                                    </p:set>
                                    <p:anim calcmode="lin" valueType="num">
                                      <p:cBhvr additive="base">
                                        <p:cTn id="127" dur="500"/>
                                        <p:tgtEl>
                                          <p:spTgt spid="176"/>
                                        </p:tgtEl>
                                        <p:attrNameLst>
                                          <p:attrName>ppt_w</p:attrName>
                                        </p:attrNameLst>
                                      </p:cBhvr>
                                      <p:tavLst>
                                        <p:tav tm="0">
                                          <p:val>
                                            <p:strVal val="0"/>
                                          </p:val>
                                        </p:tav>
                                        <p:tav tm="100000">
                                          <p:val>
                                            <p:strVal val="#ppt_w"/>
                                          </p:val>
                                        </p:tav>
                                      </p:tavLst>
                                    </p:anim>
                                    <p:anim calcmode="lin" valueType="num">
                                      <p:cBhvr additive="base">
                                        <p:cTn id="128" dur="500"/>
                                        <p:tgtEl>
                                          <p:spTgt spid="176"/>
                                        </p:tgtEl>
                                        <p:attrNameLst>
                                          <p:attrName>ppt_h</p:attrName>
                                        </p:attrNameLst>
                                      </p:cBhvr>
                                      <p:tavLst>
                                        <p:tav tm="0">
                                          <p:val>
                                            <p:strVal val="0"/>
                                          </p:val>
                                        </p:tav>
                                        <p:tav tm="100000">
                                          <p:val>
                                            <p:strVal val="#ppt_h"/>
                                          </p:val>
                                        </p:tav>
                                      </p:tavLst>
                                    </p:anim>
                                  </p:childTnLst>
                                </p:cTn>
                              </p:par>
                              <p:par>
                                <p:cTn id="129" presetID="23" presetClass="entr" presetSubtype="16" fill="hold" nodeType="withEffect">
                                  <p:stCondLst>
                                    <p:cond delay="1000"/>
                                  </p:stCondLst>
                                  <p:childTnLst>
                                    <p:set>
                                      <p:cBhvr>
                                        <p:cTn id="130" dur="1" fill="hold">
                                          <p:stCondLst>
                                            <p:cond delay="0"/>
                                          </p:stCondLst>
                                        </p:cTn>
                                        <p:tgtEl>
                                          <p:spTgt spid="177"/>
                                        </p:tgtEl>
                                        <p:attrNameLst>
                                          <p:attrName>style.visibility</p:attrName>
                                        </p:attrNameLst>
                                      </p:cBhvr>
                                      <p:to>
                                        <p:strVal val="visible"/>
                                      </p:to>
                                    </p:set>
                                    <p:anim calcmode="lin" valueType="num">
                                      <p:cBhvr additive="base">
                                        <p:cTn id="131" dur="500"/>
                                        <p:tgtEl>
                                          <p:spTgt spid="177"/>
                                        </p:tgtEl>
                                        <p:attrNameLst>
                                          <p:attrName>ppt_w</p:attrName>
                                        </p:attrNameLst>
                                      </p:cBhvr>
                                      <p:tavLst>
                                        <p:tav tm="0">
                                          <p:val>
                                            <p:strVal val="0"/>
                                          </p:val>
                                        </p:tav>
                                        <p:tav tm="100000">
                                          <p:val>
                                            <p:strVal val="#ppt_w"/>
                                          </p:val>
                                        </p:tav>
                                      </p:tavLst>
                                    </p:anim>
                                    <p:anim calcmode="lin" valueType="num">
                                      <p:cBhvr additive="base">
                                        <p:cTn id="132" dur="500"/>
                                        <p:tgtEl>
                                          <p:spTgt spid="177"/>
                                        </p:tgtEl>
                                        <p:attrNameLst>
                                          <p:attrName>ppt_h</p:attrName>
                                        </p:attrNameLst>
                                      </p:cBhvr>
                                      <p:tavLst>
                                        <p:tav tm="0">
                                          <p:val>
                                            <p:strVal val="0"/>
                                          </p:val>
                                        </p:tav>
                                        <p:tav tm="100000">
                                          <p:val>
                                            <p:strVal val="#ppt_h"/>
                                          </p:val>
                                        </p:tav>
                                      </p:tavLst>
                                    </p:anim>
                                  </p:childTnLst>
                                </p:cTn>
                              </p:par>
                              <p:par>
                                <p:cTn id="133" presetID="23" presetClass="entr" presetSubtype="16" fill="hold" nodeType="withEffect">
                                  <p:stCondLst>
                                    <p:cond delay="1000"/>
                                  </p:stCondLst>
                                  <p:childTnLst>
                                    <p:set>
                                      <p:cBhvr>
                                        <p:cTn id="134" dur="1" fill="hold">
                                          <p:stCondLst>
                                            <p:cond delay="0"/>
                                          </p:stCondLst>
                                        </p:cTn>
                                        <p:tgtEl>
                                          <p:spTgt spid="178"/>
                                        </p:tgtEl>
                                        <p:attrNameLst>
                                          <p:attrName>style.visibility</p:attrName>
                                        </p:attrNameLst>
                                      </p:cBhvr>
                                      <p:to>
                                        <p:strVal val="visible"/>
                                      </p:to>
                                    </p:set>
                                    <p:anim calcmode="lin" valueType="num">
                                      <p:cBhvr additive="base">
                                        <p:cTn id="135" dur="500"/>
                                        <p:tgtEl>
                                          <p:spTgt spid="178"/>
                                        </p:tgtEl>
                                        <p:attrNameLst>
                                          <p:attrName>ppt_w</p:attrName>
                                        </p:attrNameLst>
                                      </p:cBhvr>
                                      <p:tavLst>
                                        <p:tav tm="0">
                                          <p:val>
                                            <p:strVal val="0"/>
                                          </p:val>
                                        </p:tav>
                                        <p:tav tm="100000">
                                          <p:val>
                                            <p:strVal val="#ppt_w"/>
                                          </p:val>
                                        </p:tav>
                                      </p:tavLst>
                                    </p:anim>
                                    <p:anim calcmode="lin" valueType="num">
                                      <p:cBhvr additive="base">
                                        <p:cTn id="136" dur="500"/>
                                        <p:tgtEl>
                                          <p:spTgt spid="178"/>
                                        </p:tgtEl>
                                        <p:attrNameLst>
                                          <p:attrName>ppt_h</p:attrName>
                                        </p:attrNameLst>
                                      </p:cBhvr>
                                      <p:tavLst>
                                        <p:tav tm="0">
                                          <p:val>
                                            <p:strVal val="0"/>
                                          </p:val>
                                        </p:tav>
                                        <p:tav tm="100000">
                                          <p:val>
                                            <p:strVal val="#ppt_h"/>
                                          </p:val>
                                        </p:tav>
                                      </p:tavLst>
                                    </p:anim>
                                  </p:childTnLst>
                                </p:cTn>
                              </p:par>
                              <p:par>
                                <p:cTn id="137" presetID="23" presetClass="entr" presetSubtype="16" fill="hold" nodeType="withEffect">
                                  <p:stCondLst>
                                    <p:cond delay="1000"/>
                                  </p:stCondLst>
                                  <p:childTnLst>
                                    <p:set>
                                      <p:cBhvr>
                                        <p:cTn id="138" dur="1" fill="hold">
                                          <p:stCondLst>
                                            <p:cond delay="0"/>
                                          </p:stCondLst>
                                        </p:cTn>
                                        <p:tgtEl>
                                          <p:spTgt spid="179"/>
                                        </p:tgtEl>
                                        <p:attrNameLst>
                                          <p:attrName>style.visibility</p:attrName>
                                        </p:attrNameLst>
                                      </p:cBhvr>
                                      <p:to>
                                        <p:strVal val="visible"/>
                                      </p:to>
                                    </p:set>
                                    <p:anim calcmode="lin" valueType="num">
                                      <p:cBhvr additive="base">
                                        <p:cTn id="139" dur="500"/>
                                        <p:tgtEl>
                                          <p:spTgt spid="179"/>
                                        </p:tgtEl>
                                        <p:attrNameLst>
                                          <p:attrName>ppt_w</p:attrName>
                                        </p:attrNameLst>
                                      </p:cBhvr>
                                      <p:tavLst>
                                        <p:tav tm="0">
                                          <p:val>
                                            <p:strVal val="0"/>
                                          </p:val>
                                        </p:tav>
                                        <p:tav tm="100000">
                                          <p:val>
                                            <p:strVal val="#ppt_w"/>
                                          </p:val>
                                        </p:tav>
                                      </p:tavLst>
                                    </p:anim>
                                    <p:anim calcmode="lin" valueType="num">
                                      <p:cBhvr additive="base">
                                        <p:cTn id="140" dur="500"/>
                                        <p:tgtEl>
                                          <p:spTgt spid="179"/>
                                        </p:tgtEl>
                                        <p:attrNameLst>
                                          <p:attrName>ppt_h</p:attrName>
                                        </p:attrNameLst>
                                      </p:cBhvr>
                                      <p:tavLst>
                                        <p:tav tm="0">
                                          <p:val>
                                            <p:strVal val="0"/>
                                          </p:val>
                                        </p:tav>
                                        <p:tav tm="100000">
                                          <p:val>
                                            <p:strVal val="#ppt_h"/>
                                          </p:val>
                                        </p:tav>
                                      </p:tavLst>
                                    </p:anim>
                                  </p:childTnLst>
                                </p:cTn>
                              </p:par>
                              <p:par>
                                <p:cTn id="141" presetID="23" presetClass="entr" presetSubtype="16" fill="hold" nodeType="withEffect">
                                  <p:stCondLst>
                                    <p:cond delay="1000"/>
                                  </p:stCondLst>
                                  <p:childTnLst>
                                    <p:set>
                                      <p:cBhvr>
                                        <p:cTn id="142" dur="1" fill="hold">
                                          <p:stCondLst>
                                            <p:cond delay="0"/>
                                          </p:stCondLst>
                                        </p:cTn>
                                        <p:tgtEl>
                                          <p:spTgt spid="180"/>
                                        </p:tgtEl>
                                        <p:attrNameLst>
                                          <p:attrName>style.visibility</p:attrName>
                                        </p:attrNameLst>
                                      </p:cBhvr>
                                      <p:to>
                                        <p:strVal val="visible"/>
                                      </p:to>
                                    </p:set>
                                    <p:anim calcmode="lin" valueType="num">
                                      <p:cBhvr additive="base">
                                        <p:cTn id="143" dur="500"/>
                                        <p:tgtEl>
                                          <p:spTgt spid="180"/>
                                        </p:tgtEl>
                                        <p:attrNameLst>
                                          <p:attrName>ppt_w</p:attrName>
                                        </p:attrNameLst>
                                      </p:cBhvr>
                                      <p:tavLst>
                                        <p:tav tm="0">
                                          <p:val>
                                            <p:strVal val="0"/>
                                          </p:val>
                                        </p:tav>
                                        <p:tav tm="100000">
                                          <p:val>
                                            <p:strVal val="#ppt_w"/>
                                          </p:val>
                                        </p:tav>
                                      </p:tavLst>
                                    </p:anim>
                                    <p:anim calcmode="lin" valueType="num">
                                      <p:cBhvr additive="base">
                                        <p:cTn id="144" dur="500"/>
                                        <p:tgtEl>
                                          <p:spTgt spid="180"/>
                                        </p:tgtEl>
                                        <p:attrNameLst>
                                          <p:attrName>ppt_h</p:attrName>
                                        </p:attrNameLst>
                                      </p:cBhvr>
                                      <p:tavLst>
                                        <p:tav tm="0">
                                          <p:val>
                                            <p:strVal val="0"/>
                                          </p:val>
                                        </p:tav>
                                        <p:tav tm="100000">
                                          <p:val>
                                            <p:strVal val="#ppt_h"/>
                                          </p:val>
                                        </p:tav>
                                      </p:tavLst>
                                    </p:anim>
                                  </p:childTnLst>
                                </p:cTn>
                              </p:par>
                              <p:par>
                                <p:cTn id="145" presetID="23" presetClass="entr" presetSubtype="16" fill="hold" nodeType="withEffect">
                                  <p:stCondLst>
                                    <p:cond delay="1000"/>
                                  </p:stCondLst>
                                  <p:childTnLst>
                                    <p:set>
                                      <p:cBhvr>
                                        <p:cTn id="146" dur="1" fill="hold">
                                          <p:stCondLst>
                                            <p:cond delay="0"/>
                                          </p:stCondLst>
                                        </p:cTn>
                                        <p:tgtEl>
                                          <p:spTgt spid="181"/>
                                        </p:tgtEl>
                                        <p:attrNameLst>
                                          <p:attrName>style.visibility</p:attrName>
                                        </p:attrNameLst>
                                      </p:cBhvr>
                                      <p:to>
                                        <p:strVal val="visible"/>
                                      </p:to>
                                    </p:set>
                                    <p:anim calcmode="lin" valueType="num">
                                      <p:cBhvr additive="base">
                                        <p:cTn id="147" dur="500"/>
                                        <p:tgtEl>
                                          <p:spTgt spid="181"/>
                                        </p:tgtEl>
                                        <p:attrNameLst>
                                          <p:attrName>ppt_w</p:attrName>
                                        </p:attrNameLst>
                                      </p:cBhvr>
                                      <p:tavLst>
                                        <p:tav tm="0">
                                          <p:val>
                                            <p:strVal val="0"/>
                                          </p:val>
                                        </p:tav>
                                        <p:tav tm="100000">
                                          <p:val>
                                            <p:strVal val="#ppt_w"/>
                                          </p:val>
                                        </p:tav>
                                      </p:tavLst>
                                    </p:anim>
                                    <p:anim calcmode="lin" valueType="num">
                                      <p:cBhvr additive="base">
                                        <p:cTn id="148" dur="500"/>
                                        <p:tgtEl>
                                          <p:spTgt spid="181"/>
                                        </p:tgtEl>
                                        <p:attrNameLst>
                                          <p:attrName>ppt_h</p:attrName>
                                        </p:attrNameLst>
                                      </p:cBhvr>
                                      <p:tavLst>
                                        <p:tav tm="0">
                                          <p:val>
                                            <p:strVal val="0"/>
                                          </p:val>
                                        </p:tav>
                                        <p:tav tm="100000">
                                          <p:val>
                                            <p:strVal val="#ppt_h"/>
                                          </p:val>
                                        </p:tav>
                                      </p:tavLst>
                                    </p:anim>
                                  </p:childTnLst>
                                </p:cTn>
                              </p:par>
                              <p:par>
                                <p:cTn id="149" presetID="23" presetClass="entr" presetSubtype="16" fill="hold" nodeType="withEffect">
                                  <p:stCondLst>
                                    <p:cond delay="1000"/>
                                  </p:stCondLst>
                                  <p:childTnLst>
                                    <p:set>
                                      <p:cBhvr>
                                        <p:cTn id="150" dur="1" fill="hold">
                                          <p:stCondLst>
                                            <p:cond delay="0"/>
                                          </p:stCondLst>
                                        </p:cTn>
                                        <p:tgtEl>
                                          <p:spTgt spid="182"/>
                                        </p:tgtEl>
                                        <p:attrNameLst>
                                          <p:attrName>style.visibility</p:attrName>
                                        </p:attrNameLst>
                                      </p:cBhvr>
                                      <p:to>
                                        <p:strVal val="visible"/>
                                      </p:to>
                                    </p:set>
                                    <p:anim calcmode="lin" valueType="num">
                                      <p:cBhvr additive="base">
                                        <p:cTn id="151" dur="500"/>
                                        <p:tgtEl>
                                          <p:spTgt spid="182"/>
                                        </p:tgtEl>
                                        <p:attrNameLst>
                                          <p:attrName>ppt_w</p:attrName>
                                        </p:attrNameLst>
                                      </p:cBhvr>
                                      <p:tavLst>
                                        <p:tav tm="0">
                                          <p:val>
                                            <p:strVal val="0"/>
                                          </p:val>
                                        </p:tav>
                                        <p:tav tm="100000">
                                          <p:val>
                                            <p:strVal val="#ppt_w"/>
                                          </p:val>
                                        </p:tav>
                                      </p:tavLst>
                                    </p:anim>
                                    <p:anim calcmode="lin" valueType="num">
                                      <p:cBhvr additive="base">
                                        <p:cTn id="152" dur="500"/>
                                        <p:tgtEl>
                                          <p:spTgt spid="182"/>
                                        </p:tgtEl>
                                        <p:attrNameLst>
                                          <p:attrName>ppt_h</p:attrName>
                                        </p:attrNameLst>
                                      </p:cBhvr>
                                      <p:tavLst>
                                        <p:tav tm="0">
                                          <p:val>
                                            <p:strVal val="0"/>
                                          </p:val>
                                        </p:tav>
                                        <p:tav tm="100000">
                                          <p:val>
                                            <p:strVal val="#ppt_h"/>
                                          </p:val>
                                        </p:tav>
                                      </p:tavLst>
                                    </p:anim>
                                  </p:childTnLst>
                                </p:cTn>
                              </p:par>
                              <p:par>
                                <p:cTn id="153" presetID="23" presetClass="entr" presetSubtype="16" fill="hold" nodeType="withEffect">
                                  <p:stCondLst>
                                    <p:cond delay="1000"/>
                                  </p:stCondLst>
                                  <p:childTnLst>
                                    <p:set>
                                      <p:cBhvr>
                                        <p:cTn id="154" dur="1" fill="hold">
                                          <p:stCondLst>
                                            <p:cond delay="0"/>
                                          </p:stCondLst>
                                        </p:cTn>
                                        <p:tgtEl>
                                          <p:spTgt spid="183"/>
                                        </p:tgtEl>
                                        <p:attrNameLst>
                                          <p:attrName>style.visibility</p:attrName>
                                        </p:attrNameLst>
                                      </p:cBhvr>
                                      <p:to>
                                        <p:strVal val="visible"/>
                                      </p:to>
                                    </p:set>
                                    <p:anim calcmode="lin" valueType="num">
                                      <p:cBhvr additive="base">
                                        <p:cTn id="155" dur="500"/>
                                        <p:tgtEl>
                                          <p:spTgt spid="183"/>
                                        </p:tgtEl>
                                        <p:attrNameLst>
                                          <p:attrName>ppt_w</p:attrName>
                                        </p:attrNameLst>
                                      </p:cBhvr>
                                      <p:tavLst>
                                        <p:tav tm="0">
                                          <p:val>
                                            <p:strVal val="0"/>
                                          </p:val>
                                        </p:tav>
                                        <p:tav tm="100000">
                                          <p:val>
                                            <p:strVal val="#ppt_w"/>
                                          </p:val>
                                        </p:tav>
                                      </p:tavLst>
                                    </p:anim>
                                    <p:anim calcmode="lin" valueType="num">
                                      <p:cBhvr additive="base">
                                        <p:cTn id="156" dur="500"/>
                                        <p:tgtEl>
                                          <p:spTgt spid="183"/>
                                        </p:tgtEl>
                                        <p:attrNameLst>
                                          <p:attrName>ppt_h</p:attrName>
                                        </p:attrNameLst>
                                      </p:cBhvr>
                                      <p:tavLst>
                                        <p:tav tm="0">
                                          <p:val>
                                            <p:strVal val="0"/>
                                          </p:val>
                                        </p:tav>
                                        <p:tav tm="100000">
                                          <p:val>
                                            <p:strVal val="#ppt_h"/>
                                          </p:val>
                                        </p:tav>
                                      </p:tavLst>
                                    </p:anim>
                                  </p:childTnLst>
                                </p:cTn>
                              </p:par>
                              <p:par>
                                <p:cTn id="157" presetID="23" presetClass="entr" presetSubtype="16" fill="hold" nodeType="withEffect">
                                  <p:stCondLst>
                                    <p:cond delay="1000"/>
                                  </p:stCondLst>
                                  <p:childTnLst>
                                    <p:set>
                                      <p:cBhvr>
                                        <p:cTn id="158" dur="1" fill="hold">
                                          <p:stCondLst>
                                            <p:cond delay="0"/>
                                          </p:stCondLst>
                                        </p:cTn>
                                        <p:tgtEl>
                                          <p:spTgt spid="184"/>
                                        </p:tgtEl>
                                        <p:attrNameLst>
                                          <p:attrName>style.visibility</p:attrName>
                                        </p:attrNameLst>
                                      </p:cBhvr>
                                      <p:to>
                                        <p:strVal val="visible"/>
                                      </p:to>
                                    </p:set>
                                    <p:anim calcmode="lin" valueType="num">
                                      <p:cBhvr additive="base">
                                        <p:cTn id="159" dur="500"/>
                                        <p:tgtEl>
                                          <p:spTgt spid="184"/>
                                        </p:tgtEl>
                                        <p:attrNameLst>
                                          <p:attrName>ppt_w</p:attrName>
                                        </p:attrNameLst>
                                      </p:cBhvr>
                                      <p:tavLst>
                                        <p:tav tm="0">
                                          <p:val>
                                            <p:strVal val="0"/>
                                          </p:val>
                                        </p:tav>
                                        <p:tav tm="100000">
                                          <p:val>
                                            <p:strVal val="#ppt_w"/>
                                          </p:val>
                                        </p:tav>
                                      </p:tavLst>
                                    </p:anim>
                                    <p:anim calcmode="lin" valueType="num">
                                      <p:cBhvr additive="base">
                                        <p:cTn id="160" dur="500"/>
                                        <p:tgtEl>
                                          <p:spTgt spid="184"/>
                                        </p:tgtEl>
                                        <p:attrNameLst>
                                          <p:attrName>ppt_h</p:attrName>
                                        </p:attrNameLst>
                                      </p:cBhvr>
                                      <p:tavLst>
                                        <p:tav tm="0">
                                          <p:val>
                                            <p:strVal val="0"/>
                                          </p:val>
                                        </p:tav>
                                        <p:tav tm="100000">
                                          <p:val>
                                            <p:strVal val="#ppt_h"/>
                                          </p:val>
                                        </p:tav>
                                      </p:tavLst>
                                    </p:anim>
                                  </p:childTnLst>
                                </p:cTn>
                              </p:par>
                              <p:par>
                                <p:cTn id="161" presetID="23" presetClass="entr" presetSubtype="16" fill="hold" nodeType="withEffect">
                                  <p:stCondLst>
                                    <p:cond delay="500"/>
                                  </p:stCondLst>
                                  <p:childTnLst>
                                    <p:set>
                                      <p:cBhvr>
                                        <p:cTn id="162" dur="1" fill="hold">
                                          <p:stCondLst>
                                            <p:cond delay="0"/>
                                          </p:stCondLst>
                                        </p:cTn>
                                        <p:tgtEl>
                                          <p:spTgt spid="185"/>
                                        </p:tgtEl>
                                        <p:attrNameLst>
                                          <p:attrName>style.visibility</p:attrName>
                                        </p:attrNameLst>
                                      </p:cBhvr>
                                      <p:to>
                                        <p:strVal val="visible"/>
                                      </p:to>
                                    </p:set>
                                    <p:anim calcmode="lin" valueType="num">
                                      <p:cBhvr additive="base">
                                        <p:cTn id="163" dur="500"/>
                                        <p:tgtEl>
                                          <p:spTgt spid="185"/>
                                        </p:tgtEl>
                                        <p:attrNameLst>
                                          <p:attrName>ppt_w</p:attrName>
                                        </p:attrNameLst>
                                      </p:cBhvr>
                                      <p:tavLst>
                                        <p:tav tm="0">
                                          <p:val>
                                            <p:strVal val="0"/>
                                          </p:val>
                                        </p:tav>
                                        <p:tav tm="100000">
                                          <p:val>
                                            <p:strVal val="#ppt_w"/>
                                          </p:val>
                                        </p:tav>
                                      </p:tavLst>
                                    </p:anim>
                                    <p:anim calcmode="lin" valueType="num">
                                      <p:cBhvr additive="base">
                                        <p:cTn id="164" dur="500"/>
                                        <p:tgtEl>
                                          <p:spTgt spid="185"/>
                                        </p:tgtEl>
                                        <p:attrNameLst>
                                          <p:attrName>ppt_h</p:attrName>
                                        </p:attrNameLst>
                                      </p:cBhvr>
                                      <p:tavLst>
                                        <p:tav tm="0">
                                          <p:val>
                                            <p:strVal val="0"/>
                                          </p:val>
                                        </p:tav>
                                        <p:tav tm="100000">
                                          <p:val>
                                            <p:strVal val="#ppt_h"/>
                                          </p:val>
                                        </p:tav>
                                      </p:tavLst>
                                    </p:anim>
                                  </p:childTnLst>
                                </p:cTn>
                              </p:par>
                              <p:par>
                                <p:cTn id="165" presetID="23" presetClass="entr" presetSubtype="16" fill="hold" nodeType="withEffect">
                                  <p:stCondLst>
                                    <p:cond delay="500"/>
                                  </p:stCondLst>
                                  <p:childTnLst>
                                    <p:set>
                                      <p:cBhvr>
                                        <p:cTn id="166" dur="1" fill="hold">
                                          <p:stCondLst>
                                            <p:cond delay="0"/>
                                          </p:stCondLst>
                                        </p:cTn>
                                        <p:tgtEl>
                                          <p:spTgt spid="189"/>
                                        </p:tgtEl>
                                        <p:attrNameLst>
                                          <p:attrName>style.visibility</p:attrName>
                                        </p:attrNameLst>
                                      </p:cBhvr>
                                      <p:to>
                                        <p:strVal val="visible"/>
                                      </p:to>
                                    </p:set>
                                    <p:anim calcmode="lin" valueType="num">
                                      <p:cBhvr additive="base">
                                        <p:cTn id="167" dur="500"/>
                                        <p:tgtEl>
                                          <p:spTgt spid="189"/>
                                        </p:tgtEl>
                                        <p:attrNameLst>
                                          <p:attrName>ppt_w</p:attrName>
                                        </p:attrNameLst>
                                      </p:cBhvr>
                                      <p:tavLst>
                                        <p:tav tm="0">
                                          <p:val>
                                            <p:strVal val="0"/>
                                          </p:val>
                                        </p:tav>
                                        <p:tav tm="100000">
                                          <p:val>
                                            <p:strVal val="#ppt_w"/>
                                          </p:val>
                                        </p:tav>
                                      </p:tavLst>
                                    </p:anim>
                                    <p:anim calcmode="lin" valueType="num">
                                      <p:cBhvr additive="base">
                                        <p:cTn id="168" dur="500"/>
                                        <p:tgtEl>
                                          <p:spTgt spid="18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94;p34">
            <a:extLst>
              <a:ext uri="{FF2B5EF4-FFF2-40B4-BE49-F238E27FC236}">
                <a16:creationId xmlns:a16="http://schemas.microsoft.com/office/drawing/2014/main" id="{628AB03D-331A-3CE1-ED50-9CD93B0CC5BA}"/>
              </a:ext>
            </a:extLst>
          </p:cNvPr>
          <p:cNvSpPr txBox="1"/>
          <p:nvPr/>
        </p:nvSpPr>
        <p:spPr>
          <a:xfrm>
            <a:off x="0" y="0"/>
            <a:ext cx="9144000" cy="484718"/>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FFFFFF"/>
              </a:buClr>
              <a:buSzPts val="2700"/>
              <a:buFont typeface="Calibri"/>
              <a:buNone/>
            </a:pPr>
            <a:r>
              <a:rPr lang="en-CA" sz="2700" dirty="0">
                <a:solidFill>
                  <a:srgbClr val="FFFFFF"/>
                </a:solidFill>
                <a:latin typeface="Calibri"/>
                <a:cs typeface="Calibri"/>
                <a:sym typeface="Calibri"/>
              </a:rPr>
              <a:t>E</a:t>
            </a:r>
            <a:r>
              <a:rPr lang="fr-CA" sz="2700" dirty="0">
                <a:solidFill>
                  <a:srgbClr val="FFFFFF"/>
                </a:solidFill>
                <a:latin typeface="Calibri"/>
                <a:cs typeface="Calibri"/>
                <a:sym typeface="Calibri"/>
              </a:rPr>
              <a:t>mail between Carlos, Theodore, and Napal</a:t>
            </a:r>
            <a:endParaRPr lang="fr-CA" sz="1100" dirty="0"/>
          </a:p>
        </p:txBody>
      </p:sp>
      <p:sp>
        <p:nvSpPr>
          <p:cNvPr id="4" name="ZoneTexte 3">
            <a:extLst>
              <a:ext uri="{FF2B5EF4-FFF2-40B4-BE49-F238E27FC236}">
                <a16:creationId xmlns:a16="http://schemas.microsoft.com/office/drawing/2014/main" id="{94B1C97A-35BA-3028-C1F7-8AFB4B98002B}"/>
              </a:ext>
            </a:extLst>
          </p:cNvPr>
          <p:cNvSpPr txBox="1"/>
          <p:nvPr/>
        </p:nvSpPr>
        <p:spPr>
          <a:xfrm>
            <a:off x="256675" y="484718"/>
            <a:ext cx="8638672" cy="4268861"/>
          </a:xfrm>
          <a:prstGeom prst="rect">
            <a:avLst/>
          </a:prstGeom>
          <a:noFill/>
        </p:spPr>
        <p:txBody>
          <a:bodyPr wrap="square">
            <a:spAutoFit/>
          </a:bodyPr>
          <a:lstStyle/>
          <a:p>
            <a:pPr algn="l">
              <a:tabLst>
                <a:tab pos="449263" algn="l"/>
              </a:tabLst>
            </a:pPr>
            <a:r>
              <a:rPr lang="en-CA" sz="1600" b="1" i="0" dirty="0">
                <a:solidFill>
                  <a:srgbClr val="5E5E5E"/>
                </a:solidFill>
                <a:effectLst/>
                <a:latin typeface="Calibri" panose="020F0502020204030204" pitchFamily="34" charset="0"/>
                <a:cs typeface="Calibri" panose="020F0502020204030204" pitchFamily="34" charset="0"/>
              </a:rPr>
              <a:t>From: </a:t>
            </a:r>
            <a:r>
              <a:rPr lang="en-CA" sz="1600" i="0" dirty="0">
                <a:solidFill>
                  <a:srgbClr val="5E5E5E"/>
                </a:solidFill>
                <a:effectLst/>
                <a:latin typeface="Calibri" panose="020F0502020204030204" pitchFamily="34" charset="0"/>
                <a:cs typeface="Calibri" panose="020F0502020204030204" pitchFamily="34" charset="0"/>
              </a:rPr>
              <a:t>Napal Arun</a:t>
            </a:r>
          </a:p>
          <a:p>
            <a:pPr algn="l">
              <a:tabLst>
                <a:tab pos="449263" algn="l"/>
              </a:tabLst>
            </a:pPr>
            <a:r>
              <a:rPr lang="en-CA" sz="1600" b="1" i="0" dirty="0">
                <a:solidFill>
                  <a:srgbClr val="5E5E5E"/>
                </a:solidFill>
                <a:effectLst/>
                <a:latin typeface="Calibri" panose="020F0502020204030204" pitchFamily="34" charset="0"/>
                <a:cs typeface="Calibri" panose="020F0502020204030204" pitchFamily="34" charset="0"/>
              </a:rPr>
              <a:t>To: </a:t>
            </a:r>
            <a:r>
              <a:rPr lang="en-CA" sz="1600" i="0" dirty="0">
                <a:solidFill>
                  <a:srgbClr val="5E5E5E"/>
                </a:solidFill>
                <a:effectLst/>
                <a:latin typeface="Calibri" panose="020F0502020204030204" pitchFamily="34" charset="0"/>
                <a:cs typeface="Calibri" panose="020F0502020204030204" pitchFamily="34" charset="0"/>
              </a:rPr>
              <a:t>Theodore Von</a:t>
            </a:r>
          </a:p>
          <a:p>
            <a:pPr algn="l">
              <a:tabLst>
                <a:tab pos="449263" algn="l"/>
              </a:tabLst>
            </a:pPr>
            <a:r>
              <a:rPr lang="en-CA" sz="1600" b="1" i="0" dirty="0">
                <a:solidFill>
                  <a:srgbClr val="5E5E5E"/>
                </a:solidFill>
                <a:effectLst/>
                <a:latin typeface="Calibri" panose="020F0502020204030204" pitchFamily="34" charset="0"/>
                <a:cs typeface="Calibri" panose="020F0502020204030204" pitchFamily="34" charset="0"/>
              </a:rPr>
              <a:t>Cc: </a:t>
            </a:r>
            <a:r>
              <a:rPr lang="en-CA" sz="1600" i="0" dirty="0">
                <a:solidFill>
                  <a:srgbClr val="5E5E5E"/>
                </a:solidFill>
                <a:effectLst/>
                <a:latin typeface="Calibri" panose="020F0502020204030204" pitchFamily="34" charset="0"/>
                <a:cs typeface="Calibri" panose="020F0502020204030204" pitchFamily="34" charset="0"/>
              </a:rPr>
              <a:t>Carlos Rivera</a:t>
            </a:r>
          </a:p>
          <a:p>
            <a:pPr>
              <a:lnSpc>
                <a:spcPct val="150000"/>
              </a:lnSpc>
              <a:spcBef>
                <a:spcPts val="600"/>
              </a:spcBef>
              <a:tabLst>
                <a:tab pos="449263" algn="l"/>
              </a:tabLst>
            </a:pPr>
            <a:r>
              <a:rPr lang="en-CA" sz="1600" b="1" dirty="0">
                <a:solidFill>
                  <a:srgbClr val="5E5E5E"/>
                </a:solidFill>
                <a:latin typeface="Calibri" panose="020F0502020204030204" pitchFamily="34" charset="0"/>
                <a:cs typeface="Calibri" panose="020F0502020204030204" pitchFamily="34" charset="0"/>
              </a:rPr>
              <a:t>Subject: </a:t>
            </a:r>
            <a:r>
              <a:rPr lang="en-CA" sz="1600" dirty="0">
                <a:solidFill>
                  <a:srgbClr val="5E5E5E"/>
                </a:solidFill>
                <a:latin typeface="Calibri" panose="020F0502020204030204" pitchFamily="34" charset="0"/>
                <a:cs typeface="Calibri" panose="020F0502020204030204" pitchFamily="34" charset="0"/>
              </a:rPr>
              <a:t>Re: Customer Service Reps Performance Expectations</a:t>
            </a:r>
          </a:p>
          <a:p>
            <a:pPr>
              <a:lnSpc>
                <a:spcPct val="110000"/>
              </a:lnSpc>
              <a:spcBef>
                <a:spcPts val="1200"/>
              </a:spcBef>
              <a:tabLst>
                <a:tab pos="449263" algn="l"/>
              </a:tabLst>
            </a:pPr>
            <a:r>
              <a:rPr lang="en-CA" sz="1600" dirty="0">
                <a:solidFill>
                  <a:srgbClr val="5E5E5E"/>
                </a:solidFill>
                <a:latin typeface="Calibri" panose="020F0502020204030204" pitchFamily="34" charset="0"/>
                <a:cs typeface="Calibri" panose="020F0502020204030204" pitchFamily="34" charset="0"/>
              </a:rPr>
              <a:t>Hello Theodore. We’re conducting a performance needs analysis for the training request from Carlos. We’re looking for something that describes skills, behaviors, and capabilities customer service reps need to perform their jobs.</a:t>
            </a:r>
          </a:p>
          <a:p>
            <a:pPr>
              <a:lnSpc>
                <a:spcPct val="110000"/>
              </a:lnSpc>
              <a:spcBef>
                <a:spcPts val="1200"/>
              </a:spcBef>
              <a:tabLst>
                <a:tab pos="449263" algn="l"/>
              </a:tabLst>
            </a:pPr>
            <a:r>
              <a:rPr lang="en-CA" sz="1600" dirty="0">
                <a:solidFill>
                  <a:srgbClr val="5E5E5E"/>
                </a:solidFill>
                <a:latin typeface="Calibri" panose="020F0502020204030204" pitchFamily="34" charset="0"/>
                <a:cs typeface="Calibri" panose="020F0502020204030204" pitchFamily="34" charset="0"/>
              </a:rPr>
              <a:t>Ideally, we need something that describes performance expectations for customer service reps. Do you have something we can use?</a:t>
            </a:r>
          </a:p>
          <a:p>
            <a:pPr algn="l">
              <a:lnSpc>
                <a:spcPct val="120000"/>
              </a:lnSpc>
              <a:tabLst>
                <a:tab pos="449263" algn="l"/>
              </a:tabLst>
            </a:pPr>
            <a:endParaRPr lang="en-CA" sz="1600" i="0" dirty="0">
              <a:solidFill>
                <a:srgbClr val="5E5E5E"/>
              </a:solidFill>
              <a:effectLst/>
              <a:latin typeface="Calibri" panose="020F0502020204030204" pitchFamily="34" charset="0"/>
              <a:cs typeface="Calibri" panose="020F0502020204030204" pitchFamily="34" charset="0"/>
            </a:endParaRPr>
          </a:p>
          <a:p>
            <a:pPr algn="l">
              <a:lnSpc>
                <a:spcPct val="120000"/>
              </a:lnSpc>
              <a:tabLst>
                <a:tab pos="449263" algn="l"/>
              </a:tabLst>
            </a:pPr>
            <a:endParaRPr lang="en-CA" sz="1600" i="0" dirty="0">
              <a:solidFill>
                <a:srgbClr val="5E5E5E"/>
              </a:solidFill>
              <a:effectLst/>
              <a:latin typeface="Calibri" panose="020F0502020204030204" pitchFamily="34" charset="0"/>
              <a:cs typeface="Calibri" panose="020F0502020204030204" pitchFamily="34" charset="0"/>
            </a:endParaRPr>
          </a:p>
          <a:p>
            <a:pPr>
              <a:tabLst>
                <a:tab pos="449263" algn="l"/>
              </a:tabLst>
            </a:pPr>
            <a:r>
              <a:rPr lang="en-CA" sz="1600" dirty="0">
                <a:solidFill>
                  <a:srgbClr val="5E5E5E"/>
                </a:solidFill>
                <a:latin typeface="Calibri" panose="020F0502020204030204" pitchFamily="34" charset="0"/>
                <a:cs typeface="Calibri" panose="020F0502020204030204" pitchFamily="34" charset="0"/>
              </a:rPr>
              <a:t>Napal Arun</a:t>
            </a:r>
          </a:p>
          <a:p>
            <a:pPr>
              <a:tabLst>
                <a:tab pos="449263" algn="l"/>
              </a:tabLst>
            </a:pPr>
            <a:r>
              <a:rPr lang="en-CA" sz="1600" dirty="0">
                <a:solidFill>
                  <a:srgbClr val="5E5E5E"/>
                </a:solidFill>
                <a:latin typeface="Calibri" panose="020F0502020204030204" pitchFamily="34" charset="0"/>
                <a:cs typeface="Calibri" panose="020F0502020204030204" pitchFamily="34" charset="0"/>
              </a:rPr>
              <a:t>L&amp;D Learning &amp; Performance Consultant</a:t>
            </a:r>
          </a:p>
          <a:p>
            <a:pPr>
              <a:tabLst>
                <a:tab pos="449263" algn="l"/>
              </a:tabLst>
            </a:pPr>
            <a:r>
              <a:rPr lang="en-CA" sz="1600" dirty="0">
                <a:solidFill>
                  <a:srgbClr val="5E5E5E"/>
                </a:solidFill>
                <a:latin typeface="Calibri" panose="020F0502020204030204" pitchFamily="34" charset="0"/>
                <a:cs typeface="Calibri" panose="020F0502020204030204" pitchFamily="34" charset="0"/>
              </a:rPr>
              <a:t>Mobile4Earth</a:t>
            </a:r>
          </a:p>
        </p:txBody>
      </p:sp>
      <p:cxnSp>
        <p:nvCxnSpPr>
          <p:cNvPr id="3" name="Straight Connector 2">
            <a:extLst>
              <a:ext uri="{FF2B5EF4-FFF2-40B4-BE49-F238E27FC236}">
                <a16:creationId xmlns:a16="http://schemas.microsoft.com/office/drawing/2014/main" id="{DEA2A6FF-1BB1-111E-0613-1F835F3AEA7C}"/>
              </a:ext>
            </a:extLst>
          </p:cNvPr>
          <p:cNvCxnSpPr>
            <a:cxnSpLocks/>
          </p:cNvCxnSpPr>
          <p:nvPr/>
        </p:nvCxnSpPr>
        <p:spPr>
          <a:xfrm>
            <a:off x="250232" y="3681928"/>
            <a:ext cx="3695075"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33239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94;p34">
            <a:extLst>
              <a:ext uri="{FF2B5EF4-FFF2-40B4-BE49-F238E27FC236}">
                <a16:creationId xmlns:a16="http://schemas.microsoft.com/office/drawing/2014/main" id="{628AB03D-331A-3CE1-ED50-9CD93B0CC5BA}"/>
              </a:ext>
            </a:extLst>
          </p:cNvPr>
          <p:cNvSpPr txBox="1"/>
          <p:nvPr/>
        </p:nvSpPr>
        <p:spPr>
          <a:xfrm>
            <a:off x="0" y="0"/>
            <a:ext cx="9144000" cy="484718"/>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FFFFFF"/>
              </a:buClr>
              <a:buSzPts val="2700"/>
              <a:buFont typeface="Calibri"/>
              <a:buNone/>
            </a:pPr>
            <a:r>
              <a:rPr lang="en-CA" sz="2700" dirty="0">
                <a:solidFill>
                  <a:srgbClr val="FFFFFF"/>
                </a:solidFill>
                <a:latin typeface="Calibri"/>
                <a:cs typeface="Calibri"/>
                <a:sym typeface="Calibri"/>
              </a:rPr>
              <a:t>E</a:t>
            </a:r>
            <a:r>
              <a:rPr lang="fr-CA" sz="2700" dirty="0">
                <a:solidFill>
                  <a:srgbClr val="FFFFFF"/>
                </a:solidFill>
                <a:latin typeface="Calibri"/>
                <a:cs typeface="Calibri"/>
                <a:sym typeface="Calibri"/>
              </a:rPr>
              <a:t>mail between Carlos, Theodore, and Napal</a:t>
            </a:r>
            <a:endParaRPr lang="fr-CA" sz="1100" dirty="0"/>
          </a:p>
        </p:txBody>
      </p:sp>
      <p:sp>
        <p:nvSpPr>
          <p:cNvPr id="4" name="ZoneTexte 3">
            <a:extLst>
              <a:ext uri="{FF2B5EF4-FFF2-40B4-BE49-F238E27FC236}">
                <a16:creationId xmlns:a16="http://schemas.microsoft.com/office/drawing/2014/main" id="{94B1C97A-35BA-3028-C1F7-8AFB4B98002B}"/>
              </a:ext>
            </a:extLst>
          </p:cNvPr>
          <p:cNvSpPr txBox="1"/>
          <p:nvPr/>
        </p:nvSpPr>
        <p:spPr>
          <a:xfrm>
            <a:off x="248653" y="484718"/>
            <a:ext cx="8638673" cy="3604064"/>
          </a:xfrm>
          <a:prstGeom prst="rect">
            <a:avLst/>
          </a:prstGeom>
          <a:noFill/>
        </p:spPr>
        <p:txBody>
          <a:bodyPr wrap="square">
            <a:spAutoFit/>
          </a:bodyPr>
          <a:lstStyle/>
          <a:p>
            <a:pPr algn="l"/>
            <a:r>
              <a:rPr lang="en-CA" sz="1600" b="1" i="0" dirty="0">
                <a:solidFill>
                  <a:srgbClr val="5E5E5E"/>
                </a:solidFill>
                <a:effectLst/>
                <a:latin typeface="Calibri" panose="020F0502020204030204" pitchFamily="34" charset="0"/>
                <a:cs typeface="Calibri" panose="020F0502020204030204" pitchFamily="34" charset="0"/>
              </a:rPr>
              <a:t>From</a:t>
            </a:r>
            <a:r>
              <a:rPr lang="en-CA" sz="1600" b="0" i="0" dirty="0">
                <a:solidFill>
                  <a:srgbClr val="5E5E5E"/>
                </a:solidFill>
                <a:effectLst/>
                <a:latin typeface="Calibri" panose="020F0502020204030204" pitchFamily="34" charset="0"/>
                <a:cs typeface="Calibri" panose="020F0502020204030204" pitchFamily="34" charset="0"/>
              </a:rPr>
              <a:t>: Theodore Von</a:t>
            </a:r>
          </a:p>
          <a:p>
            <a:pPr algn="l"/>
            <a:r>
              <a:rPr lang="en-CA" sz="1600" b="1" i="0" dirty="0">
                <a:solidFill>
                  <a:srgbClr val="5E5E5E"/>
                </a:solidFill>
                <a:effectLst/>
                <a:latin typeface="Calibri" panose="020F0502020204030204" pitchFamily="34" charset="0"/>
                <a:cs typeface="Calibri" panose="020F0502020204030204" pitchFamily="34" charset="0"/>
              </a:rPr>
              <a:t>To</a:t>
            </a:r>
            <a:r>
              <a:rPr lang="en-CA" sz="1600" b="0" i="0" dirty="0">
                <a:solidFill>
                  <a:srgbClr val="5E5E5E"/>
                </a:solidFill>
                <a:effectLst/>
                <a:latin typeface="Calibri" panose="020F0502020204030204" pitchFamily="34" charset="0"/>
                <a:cs typeface="Calibri" panose="020F0502020204030204" pitchFamily="34" charset="0"/>
              </a:rPr>
              <a:t>: Napal Arun</a:t>
            </a:r>
          </a:p>
          <a:p>
            <a:pPr algn="l"/>
            <a:r>
              <a:rPr lang="en-CA" sz="1600" b="1" i="0" dirty="0">
                <a:solidFill>
                  <a:srgbClr val="5E5E5E"/>
                </a:solidFill>
                <a:effectLst/>
                <a:latin typeface="Calibri" panose="020F0502020204030204" pitchFamily="34" charset="0"/>
                <a:cs typeface="Calibri" panose="020F0502020204030204" pitchFamily="34" charset="0"/>
              </a:rPr>
              <a:t>Cc</a:t>
            </a:r>
            <a:r>
              <a:rPr lang="en-CA" sz="1600" b="0" i="0" dirty="0">
                <a:solidFill>
                  <a:srgbClr val="5E5E5E"/>
                </a:solidFill>
                <a:effectLst/>
                <a:latin typeface="Calibri" panose="020F0502020204030204" pitchFamily="34" charset="0"/>
                <a:cs typeface="Calibri" panose="020F0502020204030204" pitchFamily="34" charset="0"/>
              </a:rPr>
              <a:t>: Carlos Rivera</a:t>
            </a:r>
          </a:p>
          <a:p>
            <a:pPr algn="l"/>
            <a:endParaRPr lang="en-CA" sz="1600" b="0" i="0" dirty="0">
              <a:solidFill>
                <a:srgbClr val="5E5E5E"/>
              </a:solidFill>
              <a:effectLst/>
              <a:latin typeface="Calibri" panose="020F0502020204030204" pitchFamily="34" charset="0"/>
              <a:cs typeface="Calibri" panose="020F0502020204030204" pitchFamily="34" charset="0"/>
            </a:endParaRPr>
          </a:p>
          <a:p>
            <a:pPr>
              <a:lnSpc>
                <a:spcPct val="150000"/>
              </a:lnSpc>
              <a:spcBef>
                <a:spcPts val="600"/>
              </a:spcBef>
              <a:tabLst>
                <a:tab pos="449263" algn="l"/>
              </a:tabLst>
            </a:pPr>
            <a:r>
              <a:rPr lang="en-CA" sz="1600" b="1" dirty="0">
                <a:solidFill>
                  <a:srgbClr val="5E5E5E"/>
                </a:solidFill>
                <a:latin typeface="Calibri" panose="020F0502020204030204" pitchFamily="34" charset="0"/>
                <a:cs typeface="Calibri" panose="020F0502020204030204" pitchFamily="34" charset="0"/>
              </a:rPr>
              <a:t>Subject: </a:t>
            </a:r>
            <a:r>
              <a:rPr lang="en-CA" sz="1600" dirty="0">
                <a:solidFill>
                  <a:srgbClr val="5E5E5E"/>
                </a:solidFill>
                <a:latin typeface="Calibri" panose="020F0502020204030204" pitchFamily="34" charset="0"/>
                <a:cs typeface="Calibri" panose="020F0502020204030204" pitchFamily="34" charset="0"/>
              </a:rPr>
              <a:t>Re: Customer Service Rep Performance Expectations</a:t>
            </a:r>
          </a:p>
          <a:p>
            <a:pPr>
              <a:lnSpc>
                <a:spcPct val="120000"/>
              </a:lnSpc>
              <a:spcBef>
                <a:spcPts val="1200"/>
              </a:spcBef>
              <a:tabLst>
                <a:tab pos="449263" algn="l"/>
              </a:tabLst>
            </a:pPr>
            <a:r>
              <a:rPr lang="en-CA" sz="1600" dirty="0">
                <a:solidFill>
                  <a:srgbClr val="5E5E5E"/>
                </a:solidFill>
                <a:latin typeface="Calibri" panose="020F0502020204030204" pitchFamily="34" charset="0"/>
                <a:cs typeface="Calibri" panose="020F0502020204030204" pitchFamily="34" charset="0"/>
              </a:rPr>
              <a:t>Hello Napal. Thank you for the clarification. A job description might be too broad and general. Take a look at the performance expectations grid below for customer service reps and let me know if you need anything else.</a:t>
            </a:r>
          </a:p>
          <a:p>
            <a:pPr>
              <a:lnSpc>
                <a:spcPct val="120000"/>
              </a:lnSpc>
              <a:spcBef>
                <a:spcPts val="1200"/>
              </a:spcBef>
              <a:tabLst>
                <a:tab pos="449263" algn="l"/>
              </a:tabLst>
            </a:pPr>
            <a:endParaRPr lang="en-CA" dirty="0">
              <a:solidFill>
                <a:srgbClr val="5E5E5E"/>
              </a:solidFill>
              <a:latin typeface="Calibri" panose="020F0502020204030204" pitchFamily="34" charset="0"/>
              <a:cs typeface="Calibri" panose="020F0502020204030204" pitchFamily="34" charset="0"/>
            </a:endParaRPr>
          </a:p>
          <a:p>
            <a:pPr algn="r">
              <a:lnSpc>
                <a:spcPct val="120000"/>
              </a:lnSpc>
              <a:spcBef>
                <a:spcPts val="1200"/>
              </a:spcBef>
              <a:tabLst>
                <a:tab pos="449263" algn="l"/>
              </a:tabLst>
            </a:pPr>
            <a:r>
              <a:rPr lang="en-CA" i="1" dirty="0">
                <a:solidFill>
                  <a:srgbClr val="5E5E5E"/>
                </a:solidFill>
                <a:latin typeface="Calibri" panose="020F0502020204030204" pitchFamily="34" charset="0"/>
                <a:cs typeface="Calibri" panose="020F0502020204030204" pitchFamily="34" charset="0"/>
              </a:rPr>
              <a:t>(see table on next slide)</a:t>
            </a:r>
          </a:p>
          <a:p>
            <a:pPr algn="l"/>
            <a:endParaRPr lang="en-CA" b="0" i="0" dirty="0">
              <a:solidFill>
                <a:srgbClr val="5E5E5E"/>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191676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94;p34">
            <a:extLst>
              <a:ext uri="{FF2B5EF4-FFF2-40B4-BE49-F238E27FC236}">
                <a16:creationId xmlns:a16="http://schemas.microsoft.com/office/drawing/2014/main" id="{628AB03D-331A-3CE1-ED50-9CD93B0CC5BA}"/>
              </a:ext>
            </a:extLst>
          </p:cNvPr>
          <p:cNvSpPr txBox="1"/>
          <p:nvPr/>
        </p:nvSpPr>
        <p:spPr>
          <a:xfrm>
            <a:off x="0" y="0"/>
            <a:ext cx="9144000" cy="484718"/>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FFFFFF"/>
              </a:buClr>
              <a:buSzPts val="2700"/>
              <a:buFont typeface="Calibri"/>
              <a:buNone/>
            </a:pPr>
            <a:r>
              <a:rPr lang="en-CA" sz="2700" dirty="0">
                <a:solidFill>
                  <a:srgbClr val="FFFFFF"/>
                </a:solidFill>
                <a:latin typeface="Calibri"/>
                <a:cs typeface="Calibri"/>
                <a:sym typeface="Calibri"/>
              </a:rPr>
              <a:t>E</a:t>
            </a:r>
            <a:r>
              <a:rPr lang="fr-CA" sz="2700" dirty="0">
                <a:solidFill>
                  <a:srgbClr val="FFFFFF"/>
                </a:solidFill>
                <a:latin typeface="Calibri"/>
                <a:cs typeface="Calibri"/>
                <a:sym typeface="Calibri"/>
              </a:rPr>
              <a:t>mail between Carlos, Theodore, and Napal</a:t>
            </a:r>
            <a:endParaRPr lang="fr-CA" sz="1100" dirty="0"/>
          </a:p>
        </p:txBody>
      </p:sp>
      <p:pic>
        <p:nvPicPr>
          <p:cNvPr id="5" name="Picture 4">
            <a:extLst>
              <a:ext uri="{FF2B5EF4-FFF2-40B4-BE49-F238E27FC236}">
                <a16:creationId xmlns:a16="http://schemas.microsoft.com/office/drawing/2014/main" id="{2E679796-D266-4112-6D55-9E3A55E41B88}"/>
              </a:ext>
            </a:extLst>
          </p:cNvPr>
          <p:cNvPicPr>
            <a:picLocks noChangeAspect="1"/>
          </p:cNvPicPr>
          <p:nvPr/>
        </p:nvPicPr>
        <p:blipFill>
          <a:blip r:embed="rId2"/>
          <a:stretch>
            <a:fillRect/>
          </a:stretch>
        </p:blipFill>
        <p:spPr>
          <a:xfrm>
            <a:off x="256674" y="755274"/>
            <a:ext cx="8662737" cy="2806069"/>
          </a:xfrm>
          <a:prstGeom prst="rect">
            <a:avLst/>
          </a:prstGeom>
        </p:spPr>
      </p:pic>
      <p:sp>
        <p:nvSpPr>
          <p:cNvPr id="6" name="ZoneTexte 3">
            <a:extLst>
              <a:ext uri="{FF2B5EF4-FFF2-40B4-BE49-F238E27FC236}">
                <a16:creationId xmlns:a16="http://schemas.microsoft.com/office/drawing/2014/main" id="{D361D4B0-AA76-5BE8-FD51-6AC6E036F012}"/>
              </a:ext>
            </a:extLst>
          </p:cNvPr>
          <p:cNvSpPr txBox="1"/>
          <p:nvPr/>
        </p:nvSpPr>
        <p:spPr>
          <a:xfrm>
            <a:off x="256674" y="3834815"/>
            <a:ext cx="6658080" cy="830997"/>
          </a:xfrm>
          <a:prstGeom prst="rect">
            <a:avLst/>
          </a:prstGeom>
          <a:noFill/>
        </p:spPr>
        <p:txBody>
          <a:bodyPr wrap="square">
            <a:spAutoFit/>
          </a:bodyPr>
          <a:lstStyle/>
          <a:p>
            <a:pPr algn="l"/>
            <a:r>
              <a:rPr lang="en-CA" sz="1600" b="0" i="0" dirty="0">
                <a:solidFill>
                  <a:srgbClr val="5E5E5E"/>
                </a:solidFill>
                <a:effectLst/>
                <a:latin typeface="Calibri" panose="020F0502020204030204" pitchFamily="34" charset="0"/>
                <a:cs typeface="Calibri" panose="020F0502020204030204" pitchFamily="34" charset="0"/>
              </a:rPr>
              <a:t>Theodore Von</a:t>
            </a:r>
          </a:p>
          <a:p>
            <a:pPr algn="l"/>
            <a:r>
              <a:rPr lang="en-CA" sz="1600" b="0" i="0" dirty="0">
                <a:solidFill>
                  <a:srgbClr val="5E5E5E"/>
                </a:solidFill>
                <a:effectLst/>
                <a:latin typeface="Calibri" panose="020F0502020204030204" pitchFamily="34" charset="0"/>
                <a:cs typeface="Calibri" panose="020F0502020204030204" pitchFamily="34" charset="0"/>
              </a:rPr>
              <a:t>HR Business Partner</a:t>
            </a:r>
          </a:p>
          <a:p>
            <a:pPr algn="l"/>
            <a:r>
              <a:rPr lang="en-CA" sz="1600" b="0" i="0" dirty="0">
                <a:solidFill>
                  <a:srgbClr val="5E5E5E"/>
                </a:solidFill>
                <a:effectLst/>
                <a:latin typeface="Calibri" panose="020F0502020204030204" pitchFamily="34" charset="0"/>
                <a:cs typeface="Calibri" panose="020F0502020204030204" pitchFamily="34" charset="0"/>
              </a:rPr>
              <a:t>Mobile4Earth</a:t>
            </a:r>
          </a:p>
        </p:txBody>
      </p:sp>
      <p:cxnSp>
        <p:nvCxnSpPr>
          <p:cNvPr id="7" name="Straight Connector 6">
            <a:extLst>
              <a:ext uri="{FF2B5EF4-FFF2-40B4-BE49-F238E27FC236}">
                <a16:creationId xmlns:a16="http://schemas.microsoft.com/office/drawing/2014/main" id="{628F19B4-FD2A-3120-7FC4-BDC96A84446E}"/>
              </a:ext>
            </a:extLst>
          </p:cNvPr>
          <p:cNvCxnSpPr>
            <a:cxnSpLocks/>
          </p:cNvCxnSpPr>
          <p:nvPr/>
        </p:nvCxnSpPr>
        <p:spPr>
          <a:xfrm>
            <a:off x="261014" y="3804835"/>
            <a:ext cx="3695075"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01087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42"/>
          <p:cNvSpPr/>
          <p:nvPr/>
        </p:nvSpPr>
        <p:spPr>
          <a:xfrm>
            <a:off x="0" y="0"/>
            <a:ext cx="9144000" cy="424862"/>
          </a:xfrm>
          <a:prstGeom prst="rect">
            <a:avLst/>
          </a:prstGeom>
          <a:gradFill>
            <a:gsLst>
              <a:gs pos="0">
                <a:srgbClr val="213F76"/>
              </a:gs>
              <a:gs pos="50000">
                <a:srgbClr val="2F5CAB"/>
              </a:gs>
              <a:gs pos="100000">
                <a:srgbClr val="3A6FCD"/>
              </a:gs>
            </a:gsLst>
            <a:lin ang="5400000"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FFFFFF"/>
              </a:buClr>
              <a:buSzPts val="2700"/>
              <a:buFont typeface="Calibri"/>
              <a:buNone/>
            </a:pPr>
            <a:r>
              <a:rPr lang="en" sz="2700" b="0" i="0" u="none" strike="noStrike" cap="none" dirty="0">
                <a:solidFill>
                  <a:srgbClr val="FFFFFF"/>
                </a:solidFill>
                <a:latin typeface="Calibri"/>
                <a:ea typeface="Calibri"/>
                <a:cs typeface="Calibri"/>
                <a:sym typeface="Calibri"/>
              </a:rPr>
              <a:t>Impact targets (example of metrics)</a:t>
            </a:r>
            <a:endParaRPr sz="1100" dirty="0"/>
          </a:p>
        </p:txBody>
      </p:sp>
      <p:grpSp>
        <p:nvGrpSpPr>
          <p:cNvPr id="476" name="Google Shape;476;p42"/>
          <p:cNvGrpSpPr/>
          <p:nvPr/>
        </p:nvGrpSpPr>
        <p:grpSpPr>
          <a:xfrm>
            <a:off x="2003977" y="2161142"/>
            <a:ext cx="705095" cy="1514506"/>
            <a:chOff x="2713527" y="2028686"/>
            <a:chExt cx="993600" cy="2134199"/>
          </a:xfrm>
        </p:grpSpPr>
        <p:sp>
          <p:nvSpPr>
            <p:cNvPr id="477" name="Google Shape;477;p42"/>
            <p:cNvSpPr/>
            <p:nvPr/>
          </p:nvSpPr>
          <p:spPr>
            <a:xfrm>
              <a:off x="2713527" y="2028686"/>
              <a:ext cx="993600" cy="993599"/>
            </a:xfrm>
            <a:prstGeom prst="ellipse">
              <a:avLst/>
            </a:prstGeom>
            <a:solidFill>
              <a:srgbClr val="305DBF"/>
            </a:solidFill>
            <a:ln>
              <a:noFill/>
            </a:ln>
            <a:effectLst>
              <a:outerShdw blurRad="50800" dist="38100" dir="2700000" algn="tl" rotWithShape="0">
                <a:srgbClr val="000000">
                  <a:alpha val="40000"/>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cxnSp>
          <p:nvCxnSpPr>
            <p:cNvPr id="478" name="Google Shape;478;p42"/>
            <p:cNvCxnSpPr>
              <a:stCxn id="477" idx="4"/>
              <a:endCxn id="479" idx="0"/>
            </p:cNvCxnSpPr>
            <p:nvPr/>
          </p:nvCxnSpPr>
          <p:spPr>
            <a:xfrm>
              <a:off x="3210327" y="3022285"/>
              <a:ext cx="9000" cy="1140600"/>
            </a:xfrm>
            <a:prstGeom prst="straightConnector1">
              <a:avLst/>
            </a:prstGeom>
            <a:noFill/>
            <a:ln w="19050" cap="flat" cmpd="sng">
              <a:solidFill>
                <a:srgbClr val="305DBF"/>
              </a:solidFill>
              <a:prstDash val="dot"/>
              <a:round/>
              <a:headEnd type="none" w="sm" len="sm"/>
              <a:tailEnd type="oval" w="med" len="med"/>
            </a:ln>
          </p:spPr>
        </p:cxnSp>
      </p:grpSp>
      <p:grpSp>
        <p:nvGrpSpPr>
          <p:cNvPr id="480" name="Google Shape;480;p42"/>
          <p:cNvGrpSpPr/>
          <p:nvPr/>
        </p:nvGrpSpPr>
        <p:grpSpPr>
          <a:xfrm>
            <a:off x="2629304" y="1831167"/>
            <a:ext cx="705095" cy="1520464"/>
            <a:chOff x="3594720" y="1563700"/>
            <a:chExt cx="993601" cy="2142600"/>
          </a:xfrm>
        </p:grpSpPr>
        <p:sp>
          <p:nvSpPr>
            <p:cNvPr id="481" name="Google Shape;481;p42"/>
            <p:cNvSpPr/>
            <p:nvPr/>
          </p:nvSpPr>
          <p:spPr>
            <a:xfrm rot="10800000" flipH="1">
              <a:off x="3594720" y="2712700"/>
              <a:ext cx="993601" cy="993600"/>
            </a:xfrm>
            <a:prstGeom prst="ellipse">
              <a:avLst/>
            </a:prstGeom>
            <a:solidFill>
              <a:srgbClr val="407BFF"/>
            </a:solidFill>
            <a:ln>
              <a:noFill/>
            </a:ln>
            <a:effectLst>
              <a:outerShdw blurRad="50800" dist="38100" dir="2700000" algn="tl" rotWithShape="0">
                <a:srgbClr val="000000">
                  <a:alpha val="40000"/>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cxnSp>
          <p:nvCxnSpPr>
            <p:cNvPr id="482" name="Google Shape;482;p42"/>
            <p:cNvCxnSpPr>
              <a:stCxn id="481" idx="4"/>
              <a:endCxn id="483" idx="2"/>
            </p:cNvCxnSpPr>
            <p:nvPr/>
          </p:nvCxnSpPr>
          <p:spPr>
            <a:xfrm rot="10800000" flipH="1">
              <a:off x="4091521" y="1563700"/>
              <a:ext cx="9000" cy="1149000"/>
            </a:xfrm>
            <a:prstGeom prst="straightConnector1">
              <a:avLst/>
            </a:prstGeom>
            <a:noFill/>
            <a:ln w="19050" cap="flat" cmpd="sng">
              <a:solidFill>
                <a:srgbClr val="407BFF"/>
              </a:solidFill>
              <a:prstDash val="dot"/>
              <a:round/>
              <a:headEnd type="none" w="sm" len="sm"/>
              <a:tailEnd type="oval" w="med" len="med"/>
            </a:ln>
          </p:spPr>
        </p:cxnSp>
      </p:grpSp>
      <p:grpSp>
        <p:nvGrpSpPr>
          <p:cNvPr id="484" name="Google Shape;484;p42"/>
          <p:cNvGrpSpPr/>
          <p:nvPr/>
        </p:nvGrpSpPr>
        <p:grpSpPr>
          <a:xfrm>
            <a:off x="3875522" y="1831062"/>
            <a:ext cx="705093" cy="1520575"/>
            <a:chOff x="5350866" y="1563545"/>
            <a:chExt cx="993600" cy="2142755"/>
          </a:xfrm>
        </p:grpSpPr>
        <p:sp>
          <p:nvSpPr>
            <p:cNvPr id="485" name="Google Shape;485;p42"/>
            <p:cNvSpPr/>
            <p:nvPr/>
          </p:nvSpPr>
          <p:spPr>
            <a:xfrm rot="10800000" flipH="1">
              <a:off x="5350866" y="2712701"/>
              <a:ext cx="993600" cy="993599"/>
            </a:xfrm>
            <a:prstGeom prst="ellipse">
              <a:avLst/>
            </a:prstGeom>
            <a:solidFill>
              <a:srgbClr val="407BFF"/>
            </a:solidFill>
            <a:ln>
              <a:noFill/>
            </a:ln>
            <a:effectLst>
              <a:outerShdw blurRad="50800" dist="38100" dir="2700000" algn="tl" rotWithShape="0">
                <a:srgbClr val="000000">
                  <a:alpha val="40000"/>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cxnSp>
          <p:nvCxnSpPr>
            <p:cNvPr id="486" name="Google Shape;486;p42"/>
            <p:cNvCxnSpPr>
              <a:stCxn id="487" idx="2"/>
              <a:endCxn id="485" idx="4"/>
            </p:cNvCxnSpPr>
            <p:nvPr/>
          </p:nvCxnSpPr>
          <p:spPr>
            <a:xfrm flipH="1">
              <a:off x="5847686" y="1563545"/>
              <a:ext cx="9000" cy="1149300"/>
            </a:xfrm>
            <a:prstGeom prst="straightConnector1">
              <a:avLst/>
            </a:prstGeom>
            <a:noFill/>
            <a:ln w="19050" cap="flat" cmpd="sng">
              <a:solidFill>
                <a:srgbClr val="407BFF"/>
              </a:solidFill>
              <a:prstDash val="dot"/>
              <a:round/>
              <a:headEnd type="oval" w="med" len="med"/>
              <a:tailEnd type="none" w="sm" len="sm"/>
            </a:ln>
          </p:spPr>
        </p:cxnSp>
      </p:grpSp>
      <p:grpSp>
        <p:nvGrpSpPr>
          <p:cNvPr id="488" name="Google Shape;488;p42"/>
          <p:cNvGrpSpPr/>
          <p:nvPr/>
        </p:nvGrpSpPr>
        <p:grpSpPr>
          <a:xfrm>
            <a:off x="3246981" y="2161142"/>
            <a:ext cx="705095" cy="1514506"/>
            <a:chOff x="4465131" y="2028686"/>
            <a:chExt cx="993600" cy="2134199"/>
          </a:xfrm>
        </p:grpSpPr>
        <p:sp>
          <p:nvSpPr>
            <p:cNvPr id="489" name="Google Shape;489;p42"/>
            <p:cNvSpPr/>
            <p:nvPr/>
          </p:nvSpPr>
          <p:spPr>
            <a:xfrm>
              <a:off x="4465131" y="2028686"/>
              <a:ext cx="993600" cy="993599"/>
            </a:xfrm>
            <a:prstGeom prst="ellipse">
              <a:avLst/>
            </a:prstGeom>
            <a:solidFill>
              <a:srgbClr val="305DBF"/>
            </a:solidFill>
            <a:ln>
              <a:noFill/>
            </a:ln>
            <a:effectLst>
              <a:outerShdw blurRad="50800" dist="38100" dir="2700000" algn="tl" rotWithShape="0">
                <a:srgbClr val="000000">
                  <a:alpha val="40000"/>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cxnSp>
          <p:nvCxnSpPr>
            <p:cNvPr id="490" name="Google Shape;490;p42"/>
            <p:cNvCxnSpPr>
              <a:stCxn id="489" idx="4"/>
              <a:endCxn id="491" idx="0"/>
            </p:cNvCxnSpPr>
            <p:nvPr/>
          </p:nvCxnSpPr>
          <p:spPr>
            <a:xfrm>
              <a:off x="4961931" y="3022285"/>
              <a:ext cx="9000" cy="1140600"/>
            </a:xfrm>
            <a:prstGeom prst="straightConnector1">
              <a:avLst/>
            </a:prstGeom>
            <a:noFill/>
            <a:ln w="19050" cap="flat" cmpd="sng">
              <a:solidFill>
                <a:srgbClr val="305DBF"/>
              </a:solidFill>
              <a:prstDash val="dot"/>
              <a:round/>
              <a:headEnd type="none" w="sm" len="sm"/>
              <a:tailEnd type="oval" w="med" len="med"/>
            </a:ln>
          </p:spPr>
        </p:cxnSp>
      </p:grpSp>
      <p:grpSp>
        <p:nvGrpSpPr>
          <p:cNvPr id="492" name="Google Shape;492;p42"/>
          <p:cNvGrpSpPr/>
          <p:nvPr/>
        </p:nvGrpSpPr>
        <p:grpSpPr>
          <a:xfrm>
            <a:off x="4555115" y="2161142"/>
            <a:ext cx="705095" cy="1514506"/>
            <a:chOff x="6308517" y="2028686"/>
            <a:chExt cx="993600" cy="2134199"/>
          </a:xfrm>
        </p:grpSpPr>
        <p:sp>
          <p:nvSpPr>
            <p:cNvPr id="493" name="Google Shape;493;p42"/>
            <p:cNvSpPr/>
            <p:nvPr/>
          </p:nvSpPr>
          <p:spPr>
            <a:xfrm>
              <a:off x="6308517" y="2028686"/>
              <a:ext cx="993600" cy="993599"/>
            </a:xfrm>
            <a:prstGeom prst="ellipse">
              <a:avLst/>
            </a:prstGeom>
            <a:solidFill>
              <a:srgbClr val="305DBF"/>
            </a:solidFill>
            <a:ln>
              <a:noFill/>
            </a:ln>
            <a:effectLst>
              <a:outerShdw blurRad="50800" dist="38100" dir="2700000" algn="tl" rotWithShape="0">
                <a:srgbClr val="000000">
                  <a:alpha val="40000"/>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cxnSp>
          <p:nvCxnSpPr>
            <p:cNvPr id="494" name="Google Shape;494;p42"/>
            <p:cNvCxnSpPr>
              <a:stCxn id="493" idx="4"/>
              <a:endCxn id="495" idx="0"/>
            </p:cNvCxnSpPr>
            <p:nvPr/>
          </p:nvCxnSpPr>
          <p:spPr>
            <a:xfrm>
              <a:off x="6805317" y="3022285"/>
              <a:ext cx="9000" cy="1140600"/>
            </a:xfrm>
            <a:prstGeom prst="straightConnector1">
              <a:avLst/>
            </a:prstGeom>
            <a:noFill/>
            <a:ln w="19050" cap="flat" cmpd="sng">
              <a:solidFill>
                <a:srgbClr val="305DBF"/>
              </a:solidFill>
              <a:prstDash val="dot"/>
              <a:round/>
              <a:headEnd type="none" w="sm" len="sm"/>
              <a:tailEnd type="oval" w="med" len="med"/>
            </a:ln>
          </p:spPr>
        </p:cxnSp>
      </p:grpSp>
      <p:grpSp>
        <p:nvGrpSpPr>
          <p:cNvPr id="496" name="Google Shape;496;p42"/>
          <p:cNvGrpSpPr/>
          <p:nvPr/>
        </p:nvGrpSpPr>
        <p:grpSpPr>
          <a:xfrm>
            <a:off x="5179480" y="1830958"/>
            <a:ext cx="705095" cy="1520678"/>
            <a:chOff x="7188357" y="1563400"/>
            <a:chExt cx="993600" cy="2142900"/>
          </a:xfrm>
        </p:grpSpPr>
        <p:sp>
          <p:nvSpPr>
            <p:cNvPr id="497" name="Google Shape;497;p42"/>
            <p:cNvSpPr/>
            <p:nvPr/>
          </p:nvSpPr>
          <p:spPr>
            <a:xfrm rot="10800000" flipH="1">
              <a:off x="7188357" y="2712700"/>
              <a:ext cx="993600" cy="993600"/>
            </a:xfrm>
            <a:prstGeom prst="ellipse">
              <a:avLst/>
            </a:prstGeom>
            <a:solidFill>
              <a:srgbClr val="407BFF"/>
            </a:solidFill>
            <a:ln>
              <a:noFill/>
            </a:ln>
            <a:effectLst>
              <a:outerShdw blurRad="50800" dist="38100" dir="2700000" algn="tl" rotWithShape="0">
                <a:srgbClr val="000000">
                  <a:alpha val="40000"/>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cxnSp>
          <p:nvCxnSpPr>
            <p:cNvPr id="498" name="Google Shape;498;p42"/>
            <p:cNvCxnSpPr>
              <a:stCxn id="497" idx="4"/>
              <a:endCxn id="499" idx="2"/>
            </p:cNvCxnSpPr>
            <p:nvPr/>
          </p:nvCxnSpPr>
          <p:spPr>
            <a:xfrm rot="10800000" flipH="1">
              <a:off x="7685157" y="1563400"/>
              <a:ext cx="9000" cy="1149300"/>
            </a:xfrm>
            <a:prstGeom prst="straightConnector1">
              <a:avLst/>
            </a:prstGeom>
            <a:noFill/>
            <a:ln w="19050" cap="flat" cmpd="sng">
              <a:solidFill>
                <a:srgbClr val="407BFF"/>
              </a:solidFill>
              <a:prstDash val="dot"/>
              <a:round/>
              <a:headEnd type="none" w="sm" len="sm"/>
              <a:tailEnd type="oval" w="med" len="med"/>
            </a:ln>
          </p:spPr>
        </p:cxnSp>
      </p:grpSp>
      <p:grpSp>
        <p:nvGrpSpPr>
          <p:cNvPr id="500" name="Google Shape;500;p42"/>
          <p:cNvGrpSpPr/>
          <p:nvPr/>
        </p:nvGrpSpPr>
        <p:grpSpPr>
          <a:xfrm>
            <a:off x="1378668" y="1802005"/>
            <a:ext cx="705094" cy="1549631"/>
            <a:chOff x="1832360" y="1522600"/>
            <a:chExt cx="993599" cy="2183700"/>
          </a:xfrm>
        </p:grpSpPr>
        <p:sp>
          <p:nvSpPr>
            <p:cNvPr id="501" name="Google Shape;501;p42"/>
            <p:cNvSpPr/>
            <p:nvPr/>
          </p:nvSpPr>
          <p:spPr>
            <a:xfrm rot="10800000" flipH="1">
              <a:off x="1832360" y="2712700"/>
              <a:ext cx="993599" cy="993600"/>
            </a:xfrm>
            <a:prstGeom prst="ellipse">
              <a:avLst/>
            </a:prstGeom>
            <a:solidFill>
              <a:srgbClr val="407BFF"/>
            </a:solidFill>
            <a:ln>
              <a:noFill/>
            </a:ln>
            <a:effectLst>
              <a:outerShdw blurRad="50800" dist="38100" dir="2700000" algn="tl" rotWithShape="0">
                <a:srgbClr val="000000">
                  <a:alpha val="40000"/>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cxnSp>
          <p:nvCxnSpPr>
            <p:cNvPr id="502" name="Google Shape;502;p42"/>
            <p:cNvCxnSpPr>
              <a:stCxn id="501" idx="4"/>
              <a:endCxn id="503" idx="2"/>
            </p:cNvCxnSpPr>
            <p:nvPr/>
          </p:nvCxnSpPr>
          <p:spPr>
            <a:xfrm rot="10800000" flipH="1">
              <a:off x="2329160" y="1522600"/>
              <a:ext cx="12300" cy="1190100"/>
            </a:xfrm>
            <a:prstGeom prst="straightConnector1">
              <a:avLst/>
            </a:prstGeom>
            <a:noFill/>
            <a:ln w="19050" cap="flat" cmpd="sng">
              <a:solidFill>
                <a:srgbClr val="407BFF"/>
              </a:solidFill>
              <a:prstDash val="dot"/>
              <a:round/>
              <a:headEnd type="none" w="sm" len="sm"/>
              <a:tailEnd type="oval" w="med" len="med"/>
            </a:ln>
          </p:spPr>
        </p:cxnSp>
      </p:grpSp>
      <p:grpSp>
        <p:nvGrpSpPr>
          <p:cNvPr id="504" name="Google Shape;504;p42"/>
          <p:cNvGrpSpPr/>
          <p:nvPr/>
        </p:nvGrpSpPr>
        <p:grpSpPr>
          <a:xfrm>
            <a:off x="760996" y="2161142"/>
            <a:ext cx="705095" cy="1514451"/>
            <a:chOff x="961952" y="2028686"/>
            <a:chExt cx="993600" cy="2134122"/>
          </a:xfrm>
        </p:grpSpPr>
        <p:sp>
          <p:nvSpPr>
            <p:cNvPr id="505" name="Google Shape;505;p42"/>
            <p:cNvSpPr/>
            <p:nvPr/>
          </p:nvSpPr>
          <p:spPr>
            <a:xfrm>
              <a:off x="961952" y="2028686"/>
              <a:ext cx="993600" cy="993599"/>
            </a:xfrm>
            <a:prstGeom prst="ellipse">
              <a:avLst/>
            </a:prstGeom>
            <a:solidFill>
              <a:srgbClr val="305DBF"/>
            </a:solidFill>
            <a:ln>
              <a:noFill/>
            </a:ln>
            <a:effectLst>
              <a:outerShdw blurRad="50800" dist="38100" dir="2700000" algn="tl" rotWithShape="0">
                <a:srgbClr val="000000">
                  <a:alpha val="40000"/>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cxnSp>
          <p:nvCxnSpPr>
            <p:cNvPr id="506" name="Google Shape;506;p42"/>
            <p:cNvCxnSpPr>
              <a:stCxn id="507" idx="0"/>
              <a:endCxn id="505" idx="4"/>
            </p:cNvCxnSpPr>
            <p:nvPr/>
          </p:nvCxnSpPr>
          <p:spPr>
            <a:xfrm rot="10800000">
              <a:off x="1458751" y="3022208"/>
              <a:ext cx="0" cy="1140600"/>
            </a:xfrm>
            <a:prstGeom prst="straightConnector1">
              <a:avLst/>
            </a:prstGeom>
            <a:noFill/>
            <a:ln w="19050" cap="flat" cmpd="sng">
              <a:solidFill>
                <a:srgbClr val="305DBF"/>
              </a:solidFill>
              <a:prstDash val="dot"/>
              <a:round/>
              <a:headEnd type="oval" w="med" len="med"/>
              <a:tailEnd type="none" w="sm" len="sm"/>
            </a:ln>
          </p:spPr>
        </p:cxnSp>
      </p:grpSp>
      <p:sp>
        <p:nvSpPr>
          <p:cNvPr id="503" name="Google Shape;503;p42"/>
          <p:cNvSpPr txBox="1"/>
          <p:nvPr/>
        </p:nvSpPr>
        <p:spPr>
          <a:xfrm>
            <a:off x="976858" y="1250905"/>
            <a:ext cx="1526054" cy="551174"/>
          </a:xfrm>
          <a:prstGeom prst="rect">
            <a:avLst/>
          </a:prstGeom>
          <a:noFill/>
          <a:ln>
            <a:noFill/>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rgbClr val="000000"/>
              </a:buClr>
              <a:buSzPts val="1800"/>
              <a:buFont typeface="Calibri"/>
              <a:buNone/>
            </a:pPr>
            <a:r>
              <a:rPr lang="en" sz="1800" b="0" i="0" u="none" strike="noStrike" cap="none">
                <a:solidFill>
                  <a:srgbClr val="000000"/>
                </a:solidFill>
                <a:latin typeface="Calibri"/>
                <a:ea typeface="Calibri"/>
                <a:cs typeface="Calibri"/>
                <a:sym typeface="Calibri"/>
              </a:rPr>
              <a:t>Employee Engagement</a:t>
            </a:r>
            <a:endParaRPr sz="1100"/>
          </a:p>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83" name="Google Shape;483;p42"/>
          <p:cNvSpPr txBox="1"/>
          <p:nvPr/>
        </p:nvSpPr>
        <p:spPr>
          <a:xfrm>
            <a:off x="2355878" y="1279889"/>
            <a:ext cx="1264736" cy="551174"/>
          </a:xfrm>
          <a:prstGeom prst="rect">
            <a:avLst/>
          </a:prstGeom>
          <a:noFill/>
          <a:ln>
            <a:noFill/>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rgbClr val="000000"/>
              </a:buClr>
              <a:buSzPts val="1800"/>
              <a:buFont typeface="Calibri"/>
              <a:buNone/>
            </a:pPr>
            <a:r>
              <a:rPr lang="en" sz="1800" b="0" i="0" u="none" strike="noStrike" cap="none">
                <a:solidFill>
                  <a:srgbClr val="000000"/>
                </a:solidFill>
                <a:latin typeface="Calibri"/>
                <a:ea typeface="Calibri"/>
                <a:cs typeface="Calibri"/>
                <a:sym typeface="Calibri"/>
              </a:rPr>
              <a:t>Time</a:t>
            </a:r>
            <a:endParaRPr sz="1100"/>
          </a:p>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87" name="Google Shape;487;p42"/>
          <p:cNvSpPr txBox="1"/>
          <p:nvPr/>
        </p:nvSpPr>
        <p:spPr>
          <a:xfrm>
            <a:off x="3602102" y="1279888"/>
            <a:ext cx="1264736" cy="551174"/>
          </a:xfrm>
          <a:prstGeom prst="rect">
            <a:avLst/>
          </a:prstGeom>
          <a:noFill/>
          <a:ln>
            <a:noFill/>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rgbClr val="000000"/>
              </a:buClr>
              <a:buSzPts val="1800"/>
              <a:buFont typeface="Calibri"/>
              <a:buNone/>
            </a:pPr>
            <a:r>
              <a:rPr lang="en" sz="1800" b="0" i="0" u="none" strike="noStrike" cap="none">
                <a:solidFill>
                  <a:srgbClr val="000000"/>
                </a:solidFill>
                <a:latin typeface="Calibri"/>
                <a:ea typeface="Calibri"/>
                <a:cs typeface="Calibri"/>
                <a:sym typeface="Calibri"/>
              </a:rPr>
              <a:t>Repeat Customers</a:t>
            </a:r>
            <a:endParaRPr sz="1100"/>
          </a:p>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07" name="Google Shape;507;p42"/>
          <p:cNvSpPr txBox="1"/>
          <p:nvPr/>
        </p:nvSpPr>
        <p:spPr>
          <a:xfrm>
            <a:off x="419062" y="3675593"/>
            <a:ext cx="1388962" cy="551174"/>
          </a:xfrm>
          <a:prstGeom prst="rect">
            <a:avLst/>
          </a:prstGeom>
          <a:noFill/>
          <a:ln>
            <a:noFill/>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rgbClr val="000000"/>
              </a:buClr>
              <a:buSzPts val="1800"/>
              <a:buFont typeface="Calibri"/>
              <a:buNone/>
            </a:pPr>
            <a:r>
              <a:rPr lang="en" sz="1800" b="0" i="0" u="none" strike="noStrike" cap="none">
                <a:solidFill>
                  <a:srgbClr val="000000"/>
                </a:solidFill>
                <a:latin typeface="Calibri"/>
                <a:ea typeface="Calibri"/>
                <a:cs typeface="Calibri"/>
                <a:sym typeface="Calibri"/>
              </a:rPr>
              <a:t>Production</a:t>
            </a:r>
            <a:endParaRPr sz="1100"/>
          </a:p>
        </p:txBody>
      </p:sp>
      <p:sp>
        <p:nvSpPr>
          <p:cNvPr id="479" name="Google Shape;479;p42"/>
          <p:cNvSpPr txBox="1"/>
          <p:nvPr/>
        </p:nvSpPr>
        <p:spPr>
          <a:xfrm>
            <a:off x="1730550" y="3675593"/>
            <a:ext cx="1264736" cy="551174"/>
          </a:xfrm>
          <a:prstGeom prst="rect">
            <a:avLst/>
          </a:prstGeom>
          <a:noFill/>
          <a:ln>
            <a:noFill/>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rgbClr val="000000"/>
              </a:buClr>
              <a:buSzPts val="1800"/>
              <a:buFont typeface="Calibri"/>
              <a:buNone/>
            </a:pPr>
            <a:r>
              <a:rPr lang="en" sz="1800" b="0" i="0" u="none" strike="noStrike" cap="none">
                <a:solidFill>
                  <a:srgbClr val="000000"/>
                </a:solidFill>
                <a:latin typeface="Calibri"/>
                <a:ea typeface="Calibri"/>
                <a:cs typeface="Calibri"/>
                <a:sym typeface="Calibri"/>
              </a:rPr>
              <a:t>Sales</a:t>
            </a:r>
            <a:endParaRPr sz="1100"/>
          </a:p>
        </p:txBody>
      </p:sp>
      <p:sp>
        <p:nvSpPr>
          <p:cNvPr id="491" name="Google Shape;491;p42"/>
          <p:cNvSpPr txBox="1"/>
          <p:nvPr/>
        </p:nvSpPr>
        <p:spPr>
          <a:xfrm>
            <a:off x="2973553" y="3675593"/>
            <a:ext cx="1264736" cy="551174"/>
          </a:xfrm>
          <a:prstGeom prst="rect">
            <a:avLst/>
          </a:prstGeom>
          <a:noFill/>
          <a:ln>
            <a:noFill/>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rgbClr val="000000"/>
              </a:buClr>
              <a:buSzPts val="1800"/>
              <a:buFont typeface="Calibri"/>
              <a:buNone/>
            </a:pPr>
            <a:r>
              <a:rPr lang="en" sz="1800" b="0" i="0" u="none" strike="noStrike" cap="none">
                <a:solidFill>
                  <a:srgbClr val="000000"/>
                </a:solidFill>
                <a:latin typeface="Calibri"/>
                <a:ea typeface="Calibri"/>
                <a:cs typeface="Calibri"/>
                <a:sym typeface="Calibri"/>
              </a:rPr>
              <a:t>Turnover</a:t>
            </a:r>
            <a:endParaRPr sz="1100"/>
          </a:p>
        </p:txBody>
      </p:sp>
      <p:sp>
        <p:nvSpPr>
          <p:cNvPr id="495" name="Google Shape;495;p42"/>
          <p:cNvSpPr txBox="1"/>
          <p:nvPr/>
        </p:nvSpPr>
        <p:spPr>
          <a:xfrm>
            <a:off x="4281686" y="3675593"/>
            <a:ext cx="1264736" cy="551174"/>
          </a:xfrm>
          <a:prstGeom prst="rect">
            <a:avLst/>
          </a:prstGeom>
          <a:noFill/>
          <a:ln>
            <a:noFill/>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rgbClr val="000000"/>
              </a:buClr>
              <a:buSzPts val="1800"/>
              <a:buFont typeface="Calibri"/>
              <a:buNone/>
            </a:pPr>
            <a:r>
              <a:rPr lang="en" sz="1800" b="0" i="0" u="none" strike="noStrike" cap="none">
                <a:solidFill>
                  <a:srgbClr val="000000"/>
                </a:solidFill>
                <a:latin typeface="Calibri"/>
                <a:ea typeface="Calibri"/>
                <a:cs typeface="Calibri"/>
                <a:sym typeface="Calibri"/>
              </a:rPr>
              <a:t>Speed</a:t>
            </a:r>
            <a:endParaRPr sz="1100"/>
          </a:p>
        </p:txBody>
      </p:sp>
      <p:sp>
        <p:nvSpPr>
          <p:cNvPr id="499" name="Google Shape;499;p42"/>
          <p:cNvSpPr txBox="1"/>
          <p:nvPr/>
        </p:nvSpPr>
        <p:spPr>
          <a:xfrm>
            <a:off x="4906053" y="1279888"/>
            <a:ext cx="1264736" cy="551174"/>
          </a:xfrm>
          <a:prstGeom prst="rect">
            <a:avLst/>
          </a:prstGeom>
          <a:noFill/>
          <a:ln>
            <a:noFill/>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latin typeface="Calibri"/>
                <a:ea typeface="Calibri"/>
                <a:cs typeface="Calibri"/>
                <a:sym typeface="Calibri"/>
              </a:rPr>
              <a:t>Market Share</a:t>
            </a:r>
            <a:endParaRPr sz="1100"/>
          </a:p>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508" name="Google Shape;508;p42"/>
          <p:cNvGrpSpPr/>
          <p:nvPr/>
        </p:nvGrpSpPr>
        <p:grpSpPr>
          <a:xfrm>
            <a:off x="6450231" y="1801747"/>
            <a:ext cx="705093" cy="1510499"/>
            <a:chOff x="5350866" y="1577744"/>
            <a:chExt cx="993600" cy="2128556"/>
          </a:xfrm>
        </p:grpSpPr>
        <p:sp>
          <p:nvSpPr>
            <p:cNvPr id="509" name="Google Shape;509;p42"/>
            <p:cNvSpPr/>
            <p:nvPr/>
          </p:nvSpPr>
          <p:spPr>
            <a:xfrm rot="10800000" flipH="1">
              <a:off x="5350866" y="2712699"/>
              <a:ext cx="993600" cy="993601"/>
            </a:xfrm>
            <a:prstGeom prst="ellipse">
              <a:avLst/>
            </a:prstGeom>
            <a:solidFill>
              <a:srgbClr val="407BFF"/>
            </a:solidFill>
            <a:ln>
              <a:noFill/>
            </a:ln>
            <a:effectLst>
              <a:outerShdw blurRad="50800" dist="38100" dir="2700000" algn="tl" rotWithShape="0">
                <a:srgbClr val="000000">
                  <a:alpha val="40000"/>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cxnSp>
          <p:nvCxnSpPr>
            <p:cNvPr id="510" name="Google Shape;510;p42"/>
            <p:cNvCxnSpPr>
              <a:stCxn id="511" idx="2"/>
              <a:endCxn id="509" idx="4"/>
            </p:cNvCxnSpPr>
            <p:nvPr/>
          </p:nvCxnSpPr>
          <p:spPr>
            <a:xfrm>
              <a:off x="5839193" y="1577744"/>
              <a:ext cx="8400" cy="1134900"/>
            </a:xfrm>
            <a:prstGeom prst="straightConnector1">
              <a:avLst/>
            </a:prstGeom>
            <a:noFill/>
            <a:ln w="19050" cap="flat" cmpd="sng">
              <a:solidFill>
                <a:srgbClr val="407BFF"/>
              </a:solidFill>
              <a:prstDash val="dot"/>
              <a:round/>
              <a:headEnd type="oval" w="med" len="med"/>
              <a:tailEnd type="none" w="sm" len="sm"/>
            </a:ln>
          </p:spPr>
        </p:cxnSp>
      </p:grpSp>
      <p:grpSp>
        <p:nvGrpSpPr>
          <p:cNvPr id="512" name="Google Shape;512;p42"/>
          <p:cNvGrpSpPr/>
          <p:nvPr/>
        </p:nvGrpSpPr>
        <p:grpSpPr>
          <a:xfrm>
            <a:off x="5821689" y="2121749"/>
            <a:ext cx="705095" cy="1514507"/>
            <a:chOff x="4465131" y="2028686"/>
            <a:chExt cx="993600" cy="2134201"/>
          </a:xfrm>
        </p:grpSpPr>
        <p:sp>
          <p:nvSpPr>
            <p:cNvPr id="513" name="Google Shape;513;p42"/>
            <p:cNvSpPr/>
            <p:nvPr/>
          </p:nvSpPr>
          <p:spPr>
            <a:xfrm>
              <a:off x="4465131" y="2028686"/>
              <a:ext cx="993600" cy="993601"/>
            </a:xfrm>
            <a:prstGeom prst="ellipse">
              <a:avLst/>
            </a:prstGeom>
            <a:solidFill>
              <a:srgbClr val="305DBF"/>
            </a:solidFill>
            <a:ln>
              <a:noFill/>
            </a:ln>
            <a:effectLst>
              <a:outerShdw blurRad="50800" dist="38100" dir="2700000" algn="tl" rotWithShape="0">
                <a:srgbClr val="000000">
                  <a:alpha val="40000"/>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cxnSp>
          <p:nvCxnSpPr>
            <p:cNvPr id="514" name="Google Shape;514;p42"/>
            <p:cNvCxnSpPr>
              <a:stCxn id="513" idx="4"/>
              <a:endCxn id="515" idx="0"/>
            </p:cNvCxnSpPr>
            <p:nvPr/>
          </p:nvCxnSpPr>
          <p:spPr>
            <a:xfrm>
              <a:off x="4961931" y="3022287"/>
              <a:ext cx="9000" cy="1140600"/>
            </a:xfrm>
            <a:prstGeom prst="straightConnector1">
              <a:avLst/>
            </a:prstGeom>
            <a:noFill/>
            <a:ln w="19050" cap="flat" cmpd="sng">
              <a:solidFill>
                <a:srgbClr val="305DBF"/>
              </a:solidFill>
              <a:prstDash val="dot"/>
              <a:round/>
              <a:headEnd type="none" w="sm" len="sm"/>
              <a:tailEnd type="oval" w="med" len="med"/>
            </a:ln>
          </p:spPr>
        </p:cxnSp>
      </p:grpSp>
      <p:grpSp>
        <p:nvGrpSpPr>
          <p:cNvPr id="516" name="Google Shape;516;p42"/>
          <p:cNvGrpSpPr/>
          <p:nvPr/>
        </p:nvGrpSpPr>
        <p:grpSpPr>
          <a:xfrm>
            <a:off x="7129823" y="2121749"/>
            <a:ext cx="705094" cy="1514507"/>
            <a:chOff x="6308517" y="2028686"/>
            <a:chExt cx="993600" cy="2134201"/>
          </a:xfrm>
        </p:grpSpPr>
        <p:sp>
          <p:nvSpPr>
            <p:cNvPr id="517" name="Google Shape;517;p42"/>
            <p:cNvSpPr/>
            <p:nvPr/>
          </p:nvSpPr>
          <p:spPr>
            <a:xfrm>
              <a:off x="6308517" y="2028686"/>
              <a:ext cx="993600" cy="993601"/>
            </a:xfrm>
            <a:prstGeom prst="ellipse">
              <a:avLst/>
            </a:prstGeom>
            <a:solidFill>
              <a:srgbClr val="305DBF"/>
            </a:solidFill>
            <a:ln>
              <a:noFill/>
            </a:ln>
            <a:effectLst>
              <a:outerShdw blurRad="50800" dist="38100" dir="2700000" algn="tl" rotWithShape="0">
                <a:srgbClr val="000000">
                  <a:alpha val="40000"/>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cxnSp>
          <p:nvCxnSpPr>
            <p:cNvPr id="518" name="Google Shape;518;p42"/>
            <p:cNvCxnSpPr>
              <a:stCxn id="517" idx="4"/>
              <a:endCxn id="519" idx="0"/>
            </p:cNvCxnSpPr>
            <p:nvPr/>
          </p:nvCxnSpPr>
          <p:spPr>
            <a:xfrm>
              <a:off x="6805317" y="3022287"/>
              <a:ext cx="9000" cy="1140600"/>
            </a:xfrm>
            <a:prstGeom prst="straightConnector1">
              <a:avLst/>
            </a:prstGeom>
            <a:noFill/>
            <a:ln w="19050" cap="flat" cmpd="sng">
              <a:solidFill>
                <a:srgbClr val="305DBF"/>
              </a:solidFill>
              <a:prstDash val="dot"/>
              <a:round/>
              <a:headEnd type="none" w="sm" len="sm"/>
              <a:tailEnd type="oval" w="med" len="med"/>
            </a:ln>
          </p:spPr>
        </p:cxnSp>
      </p:grpSp>
      <p:grpSp>
        <p:nvGrpSpPr>
          <p:cNvPr id="520" name="Google Shape;520;p42"/>
          <p:cNvGrpSpPr/>
          <p:nvPr/>
        </p:nvGrpSpPr>
        <p:grpSpPr>
          <a:xfrm>
            <a:off x="7754188" y="1791568"/>
            <a:ext cx="705095" cy="1520677"/>
            <a:chOff x="7188357" y="1563401"/>
            <a:chExt cx="993600" cy="2142899"/>
          </a:xfrm>
        </p:grpSpPr>
        <p:sp>
          <p:nvSpPr>
            <p:cNvPr id="521" name="Google Shape;521;p42"/>
            <p:cNvSpPr/>
            <p:nvPr/>
          </p:nvSpPr>
          <p:spPr>
            <a:xfrm rot="10800000" flipH="1">
              <a:off x="7188357" y="2712701"/>
              <a:ext cx="993600" cy="993599"/>
            </a:xfrm>
            <a:prstGeom prst="ellipse">
              <a:avLst/>
            </a:prstGeom>
            <a:solidFill>
              <a:srgbClr val="407BFF"/>
            </a:solidFill>
            <a:ln>
              <a:noFill/>
            </a:ln>
            <a:effectLst>
              <a:outerShdw blurRad="50800" dist="38100" dir="2700000" algn="tl" rotWithShape="0">
                <a:srgbClr val="000000">
                  <a:alpha val="40000"/>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cxnSp>
          <p:nvCxnSpPr>
            <p:cNvPr id="522" name="Google Shape;522;p42"/>
            <p:cNvCxnSpPr>
              <a:stCxn id="521" idx="4"/>
              <a:endCxn id="523" idx="2"/>
            </p:cNvCxnSpPr>
            <p:nvPr/>
          </p:nvCxnSpPr>
          <p:spPr>
            <a:xfrm rot="10800000" flipH="1">
              <a:off x="7685157" y="1563401"/>
              <a:ext cx="9000" cy="1149300"/>
            </a:xfrm>
            <a:prstGeom prst="straightConnector1">
              <a:avLst/>
            </a:prstGeom>
            <a:noFill/>
            <a:ln w="19050" cap="flat" cmpd="sng">
              <a:solidFill>
                <a:srgbClr val="407BFF"/>
              </a:solidFill>
              <a:prstDash val="dot"/>
              <a:round/>
              <a:headEnd type="none" w="sm" len="sm"/>
              <a:tailEnd type="oval" w="med" len="med"/>
            </a:ln>
          </p:spPr>
        </p:cxnSp>
      </p:grpSp>
      <p:sp>
        <p:nvSpPr>
          <p:cNvPr id="511" name="Google Shape;511;p42"/>
          <p:cNvSpPr txBox="1"/>
          <p:nvPr/>
        </p:nvSpPr>
        <p:spPr>
          <a:xfrm>
            <a:off x="6081834" y="1250572"/>
            <a:ext cx="1429862" cy="551174"/>
          </a:xfrm>
          <a:prstGeom prst="rect">
            <a:avLst/>
          </a:prstGeom>
          <a:noFill/>
          <a:ln>
            <a:noFill/>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rgbClr val="000000"/>
              </a:buClr>
              <a:buSzPts val="1800"/>
              <a:buFont typeface="Calibri"/>
              <a:buNone/>
            </a:pPr>
            <a:r>
              <a:rPr lang="en" sz="1800" b="0" i="0" u="none" strike="noStrike" cap="none">
                <a:solidFill>
                  <a:srgbClr val="000000"/>
                </a:solidFill>
                <a:latin typeface="Calibri"/>
                <a:ea typeface="Calibri"/>
                <a:cs typeface="Calibri"/>
                <a:sym typeface="Calibri"/>
              </a:rPr>
              <a:t>Customer Satisfaction</a:t>
            </a:r>
            <a:endParaRPr sz="1100"/>
          </a:p>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15" name="Google Shape;515;p42"/>
          <p:cNvSpPr txBox="1"/>
          <p:nvPr/>
        </p:nvSpPr>
        <p:spPr>
          <a:xfrm>
            <a:off x="5548262" y="3636199"/>
            <a:ext cx="1264735" cy="551174"/>
          </a:xfrm>
          <a:prstGeom prst="rect">
            <a:avLst/>
          </a:prstGeom>
          <a:noFill/>
          <a:ln>
            <a:noFill/>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rgbClr val="000000"/>
              </a:buClr>
              <a:buSzPts val="1800"/>
              <a:buFont typeface="Calibri"/>
              <a:buNone/>
            </a:pPr>
            <a:r>
              <a:rPr lang="en" sz="1800" b="0" i="0" u="none" strike="noStrike" cap="none">
                <a:solidFill>
                  <a:srgbClr val="000000"/>
                </a:solidFill>
                <a:latin typeface="Calibri"/>
                <a:ea typeface="Calibri"/>
                <a:cs typeface="Calibri"/>
                <a:sym typeface="Calibri"/>
              </a:rPr>
              <a:t>Quality</a:t>
            </a:r>
            <a:endParaRPr sz="1100"/>
          </a:p>
        </p:txBody>
      </p:sp>
      <p:sp>
        <p:nvSpPr>
          <p:cNvPr id="519" name="Google Shape;519;p42"/>
          <p:cNvSpPr txBox="1"/>
          <p:nvPr/>
        </p:nvSpPr>
        <p:spPr>
          <a:xfrm>
            <a:off x="6856394" y="3636199"/>
            <a:ext cx="1264735" cy="551174"/>
          </a:xfrm>
          <a:prstGeom prst="rect">
            <a:avLst/>
          </a:prstGeom>
          <a:noFill/>
          <a:ln>
            <a:noFill/>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rgbClr val="000000"/>
              </a:buClr>
              <a:buSzPts val="1800"/>
              <a:buFont typeface="Calibri"/>
              <a:buNone/>
            </a:pPr>
            <a:r>
              <a:rPr lang="en" sz="1800" b="0" i="0" u="none" strike="noStrike" cap="none">
                <a:solidFill>
                  <a:srgbClr val="000000"/>
                </a:solidFill>
                <a:latin typeface="Calibri"/>
                <a:ea typeface="Calibri"/>
                <a:cs typeface="Calibri"/>
                <a:sym typeface="Calibri"/>
              </a:rPr>
              <a:t>Errors</a:t>
            </a:r>
            <a:endParaRPr sz="1100"/>
          </a:p>
        </p:txBody>
      </p:sp>
      <p:sp>
        <p:nvSpPr>
          <p:cNvPr id="523" name="Google Shape;523;p42"/>
          <p:cNvSpPr txBox="1"/>
          <p:nvPr/>
        </p:nvSpPr>
        <p:spPr>
          <a:xfrm>
            <a:off x="7480760" y="1240495"/>
            <a:ext cx="1264735" cy="551174"/>
          </a:xfrm>
          <a:prstGeom prst="rect">
            <a:avLst/>
          </a:prstGeom>
          <a:noFill/>
          <a:ln>
            <a:noFill/>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rgbClr val="000000"/>
              </a:buClr>
              <a:buSzPts val="1800"/>
              <a:buFont typeface="Calibri"/>
              <a:buNone/>
            </a:pPr>
            <a:r>
              <a:rPr lang="en" sz="1800" b="0" i="0" u="none" strike="noStrike" cap="none">
                <a:solidFill>
                  <a:srgbClr val="000000"/>
                </a:solidFill>
                <a:latin typeface="Calibri"/>
                <a:ea typeface="Calibri"/>
                <a:cs typeface="Calibri"/>
                <a:sym typeface="Calibri"/>
              </a:rPr>
              <a:t>Order Fulfillment</a:t>
            </a:r>
            <a:endParaRPr sz="1100"/>
          </a:p>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524" name="Google Shape;524;p42" descr="settings"/>
          <p:cNvPicPr preferRelativeResize="0"/>
          <p:nvPr/>
        </p:nvPicPr>
        <p:blipFill rotWithShape="1">
          <a:blip r:embed="rId3">
            <a:alphaModFix/>
          </a:blip>
          <a:srcRect/>
          <a:stretch/>
        </p:blipFill>
        <p:spPr>
          <a:xfrm>
            <a:off x="922857" y="2315713"/>
            <a:ext cx="388979" cy="388979"/>
          </a:xfrm>
          <a:prstGeom prst="rect">
            <a:avLst/>
          </a:prstGeom>
          <a:noFill/>
          <a:ln>
            <a:noFill/>
          </a:ln>
        </p:spPr>
      </p:pic>
      <p:pic>
        <p:nvPicPr>
          <p:cNvPr id="525" name="Google Shape;525;p42"/>
          <p:cNvPicPr preferRelativeResize="0"/>
          <p:nvPr/>
        </p:nvPicPr>
        <p:blipFill rotWithShape="1">
          <a:blip r:embed="rId4">
            <a:alphaModFix/>
          </a:blip>
          <a:srcRect/>
          <a:stretch/>
        </p:blipFill>
        <p:spPr>
          <a:xfrm>
            <a:off x="1535688" y="2804600"/>
            <a:ext cx="388979" cy="388979"/>
          </a:xfrm>
          <a:prstGeom prst="rect">
            <a:avLst/>
          </a:prstGeom>
          <a:noFill/>
          <a:ln>
            <a:noFill/>
          </a:ln>
        </p:spPr>
      </p:pic>
      <p:pic>
        <p:nvPicPr>
          <p:cNvPr id="526" name="Google Shape;526;p42"/>
          <p:cNvPicPr preferRelativeResize="0"/>
          <p:nvPr/>
        </p:nvPicPr>
        <p:blipFill rotWithShape="1">
          <a:blip r:embed="rId5">
            <a:alphaModFix/>
          </a:blip>
          <a:srcRect/>
          <a:stretch/>
        </p:blipFill>
        <p:spPr>
          <a:xfrm>
            <a:off x="2167931" y="2287046"/>
            <a:ext cx="385964" cy="388979"/>
          </a:xfrm>
          <a:prstGeom prst="rect">
            <a:avLst/>
          </a:prstGeom>
          <a:noFill/>
          <a:ln>
            <a:noFill/>
          </a:ln>
        </p:spPr>
      </p:pic>
      <p:pic>
        <p:nvPicPr>
          <p:cNvPr id="527" name="Google Shape;527;p42"/>
          <p:cNvPicPr preferRelativeResize="0"/>
          <p:nvPr/>
        </p:nvPicPr>
        <p:blipFill rotWithShape="1">
          <a:blip r:embed="rId6">
            <a:alphaModFix/>
          </a:blip>
          <a:srcRect/>
          <a:stretch/>
        </p:blipFill>
        <p:spPr>
          <a:xfrm>
            <a:off x="2792561" y="2794578"/>
            <a:ext cx="385964" cy="388979"/>
          </a:xfrm>
          <a:prstGeom prst="rect">
            <a:avLst/>
          </a:prstGeom>
          <a:noFill/>
          <a:ln>
            <a:noFill/>
          </a:ln>
        </p:spPr>
      </p:pic>
      <p:pic>
        <p:nvPicPr>
          <p:cNvPr id="528" name="Google Shape;528;p42"/>
          <p:cNvPicPr preferRelativeResize="0"/>
          <p:nvPr/>
        </p:nvPicPr>
        <p:blipFill rotWithShape="1">
          <a:blip r:embed="rId7">
            <a:alphaModFix/>
          </a:blip>
          <a:srcRect/>
          <a:stretch/>
        </p:blipFill>
        <p:spPr>
          <a:xfrm>
            <a:off x="3444386" y="2334161"/>
            <a:ext cx="350667" cy="353408"/>
          </a:xfrm>
          <a:prstGeom prst="rect">
            <a:avLst/>
          </a:prstGeom>
          <a:noFill/>
          <a:ln>
            <a:noFill/>
          </a:ln>
        </p:spPr>
      </p:pic>
      <p:pic>
        <p:nvPicPr>
          <p:cNvPr id="529" name="Google Shape;529;p42"/>
          <p:cNvPicPr preferRelativeResize="0"/>
          <p:nvPr/>
        </p:nvPicPr>
        <p:blipFill rotWithShape="1">
          <a:blip r:embed="rId8">
            <a:alphaModFix/>
          </a:blip>
          <a:srcRect/>
          <a:stretch/>
        </p:blipFill>
        <p:spPr>
          <a:xfrm>
            <a:off x="4046996" y="2809127"/>
            <a:ext cx="385964" cy="388979"/>
          </a:xfrm>
          <a:prstGeom prst="rect">
            <a:avLst/>
          </a:prstGeom>
          <a:noFill/>
          <a:ln>
            <a:noFill/>
          </a:ln>
        </p:spPr>
      </p:pic>
      <p:pic>
        <p:nvPicPr>
          <p:cNvPr id="530" name="Google Shape;530;p42"/>
          <p:cNvPicPr preferRelativeResize="0"/>
          <p:nvPr/>
        </p:nvPicPr>
        <p:blipFill rotWithShape="1">
          <a:blip r:embed="rId9">
            <a:alphaModFix/>
          </a:blip>
          <a:srcRect/>
          <a:stretch/>
        </p:blipFill>
        <p:spPr>
          <a:xfrm>
            <a:off x="4721072" y="2298590"/>
            <a:ext cx="385964" cy="388979"/>
          </a:xfrm>
          <a:prstGeom prst="rect">
            <a:avLst/>
          </a:prstGeom>
          <a:noFill/>
          <a:ln>
            <a:noFill/>
          </a:ln>
        </p:spPr>
      </p:pic>
      <p:pic>
        <p:nvPicPr>
          <p:cNvPr id="531" name="Google Shape;531;p42"/>
          <p:cNvPicPr preferRelativeResize="0"/>
          <p:nvPr/>
        </p:nvPicPr>
        <p:blipFill rotWithShape="1">
          <a:blip r:embed="rId10">
            <a:alphaModFix/>
          </a:blip>
          <a:srcRect/>
          <a:stretch/>
        </p:blipFill>
        <p:spPr>
          <a:xfrm>
            <a:off x="5356028" y="2794578"/>
            <a:ext cx="385964" cy="388979"/>
          </a:xfrm>
          <a:prstGeom prst="rect">
            <a:avLst/>
          </a:prstGeom>
          <a:noFill/>
          <a:ln>
            <a:noFill/>
          </a:ln>
        </p:spPr>
      </p:pic>
      <p:pic>
        <p:nvPicPr>
          <p:cNvPr id="532" name="Google Shape;532;p42"/>
          <p:cNvPicPr preferRelativeResize="0"/>
          <p:nvPr/>
        </p:nvPicPr>
        <p:blipFill rotWithShape="1">
          <a:blip r:embed="rId11">
            <a:alphaModFix/>
          </a:blip>
          <a:srcRect/>
          <a:stretch/>
        </p:blipFill>
        <p:spPr>
          <a:xfrm>
            <a:off x="5983435" y="2268260"/>
            <a:ext cx="385964" cy="388979"/>
          </a:xfrm>
          <a:prstGeom prst="rect">
            <a:avLst/>
          </a:prstGeom>
          <a:noFill/>
          <a:ln>
            <a:noFill/>
          </a:ln>
        </p:spPr>
      </p:pic>
      <p:pic>
        <p:nvPicPr>
          <p:cNvPr id="533" name="Google Shape;533;p42"/>
          <p:cNvPicPr preferRelativeResize="0"/>
          <p:nvPr/>
        </p:nvPicPr>
        <p:blipFill rotWithShape="1">
          <a:blip r:embed="rId12">
            <a:alphaModFix/>
          </a:blip>
          <a:srcRect/>
          <a:stretch/>
        </p:blipFill>
        <p:spPr>
          <a:xfrm>
            <a:off x="6633235" y="2750788"/>
            <a:ext cx="385963" cy="388979"/>
          </a:xfrm>
          <a:prstGeom prst="rect">
            <a:avLst/>
          </a:prstGeom>
          <a:noFill/>
          <a:ln>
            <a:noFill/>
          </a:ln>
        </p:spPr>
      </p:pic>
      <p:pic>
        <p:nvPicPr>
          <p:cNvPr id="534" name="Google Shape;534;p42"/>
          <p:cNvPicPr preferRelativeResize="0"/>
          <p:nvPr/>
        </p:nvPicPr>
        <p:blipFill rotWithShape="1">
          <a:blip r:embed="rId13">
            <a:alphaModFix/>
          </a:blip>
          <a:srcRect/>
          <a:stretch/>
        </p:blipFill>
        <p:spPr>
          <a:xfrm>
            <a:off x="7333738" y="2300495"/>
            <a:ext cx="355915" cy="358697"/>
          </a:xfrm>
          <a:prstGeom prst="rect">
            <a:avLst/>
          </a:prstGeom>
          <a:noFill/>
          <a:ln>
            <a:noFill/>
          </a:ln>
        </p:spPr>
      </p:pic>
      <p:pic>
        <p:nvPicPr>
          <p:cNvPr id="535" name="Google Shape;535;p42"/>
          <p:cNvPicPr preferRelativeResize="0"/>
          <p:nvPr/>
        </p:nvPicPr>
        <p:blipFill rotWithShape="1">
          <a:blip r:embed="rId14">
            <a:alphaModFix/>
          </a:blip>
          <a:srcRect/>
          <a:stretch/>
        </p:blipFill>
        <p:spPr>
          <a:xfrm>
            <a:off x="7907362" y="2794578"/>
            <a:ext cx="385963" cy="38897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28"/>
                                        </p:tgtEl>
                                        <p:attrNameLst>
                                          <p:attrName>style.visibility</p:attrName>
                                        </p:attrNameLst>
                                      </p:cBhvr>
                                      <p:to>
                                        <p:strVal val="visible"/>
                                      </p:to>
                                    </p:set>
                                    <p:anim calcmode="lin" valueType="num">
                                      <p:cBhvr additive="base">
                                        <p:cTn id="7" dur="500"/>
                                        <p:tgtEl>
                                          <p:spTgt spid="528"/>
                                        </p:tgtEl>
                                        <p:attrNameLst>
                                          <p:attrName>ppt_w</p:attrName>
                                        </p:attrNameLst>
                                      </p:cBhvr>
                                      <p:tavLst>
                                        <p:tav tm="0">
                                          <p:val>
                                            <p:strVal val="0"/>
                                          </p:val>
                                        </p:tav>
                                        <p:tav tm="100000">
                                          <p:val>
                                            <p:strVal val="#ppt_w"/>
                                          </p:val>
                                        </p:tav>
                                      </p:tavLst>
                                    </p:anim>
                                    <p:anim calcmode="lin" valueType="num">
                                      <p:cBhvr additive="base">
                                        <p:cTn id="8" dur="500"/>
                                        <p:tgtEl>
                                          <p:spTgt spid="528"/>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508"/>
                                        </p:tgtEl>
                                        <p:attrNameLst>
                                          <p:attrName>style.visibility</p:attrName>
                                        </p:attrNameLst>
                                      </p:cBhvr>
                                      <p:to>
                                        <p:strVal val="visible"/>
                                      </p:to>
                                    </p:set>
                                    <p:anim calcmode="lin" valueType="num">
                                      <p:cBhvr additive="base">
                                        <p:cTn id="11" dur="500"/>
                                        <p:tgtEl>
                                          <p:spTgt spid="508"/>
                                        </p:tgtEl>
                                        <p:attrNameLst>
                                          <p:attrName>ppt_w</p:attrName>
                                        </p:attrNameLst>
                                      </p:cBhvr>
                                      <p:tavLst>
                                        <p:tav tm="0">
                                          <p:val>
                                            <p:strVal val="0"/>
                                          </p:val>
                                        </p:tav>
                                        <p:tav tm="100000">
                                          <p:val>
                                            <p:strVal val="#ppt_w"/>
                                          </p:val>
                                        </p:tav>
                                      </p:tavLst>
                                    </p:anim>
                                    <p:anim calcmode="lin" valueType="num">
                                      <p:cBhvr additive="base">
                                        <p:cTn id="12" dur="500"/>
                                        <p:tgtEl>
                                          <p:spTgt spid="508"/>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526"/>
                                        </p:tgtEl>
                                        <p:attrNameLst>
                                          <p:attrName>style.visibility</p:attrName>
                                        </p:attrNameLst>
                                      </p:cBhvr>
                                      <p:to>
                                        <p:strVal val="visible"/>
                                      </p:to>
                                    </p:set>
                                    <p:anim calcmode="lin" valueType="num">
                                      <p:cBhvr additive="base">
                                        <p:cTn id="15" dur="500"/>
                                        <p:tgtEl>
                                          <p:spTgt spid="526"/>
                                        </p:tgtEl>
                                        <p:attrNameLst>
                                          <p:attrName>ppt_w</p:attrName>
                                        </p:attrNameLst>
                                      </p:cBhvr>
                                      <p:tavLst>
                                        <p:tav tm="0">
                                          <p:val>
                                            <p:strVal val="0"/>
                                          </p:val>
                                        </p:tav>
                                        <p:tav tm="100000">
                                          <p:val>
                                            <p:strVal val="#ppt_w"/>
                                          </p:val>
                                        </p:tav>
                                      </p:tavLst>
                                    </p:anim>
                                    <p:anim calcmode="lin" valueType="num">
                                      <p:cBhvr additive="base">
                                        <p:cTn id="16" dur="500"/>
                                        <p:tgtEl>
                                          <p:spTgt spid="526"/>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523"/>
                                        </p:tgtEl>
                                        <p:attrNameLst>
                                          <p:attrName>style.visibility</p:attrName>
                                        </p:attrNameLst>
                                      </p:cBhvr>
                                      <p:to>
                                        <p:strVal val="visible"/>
                                      </p:to>
                                    </p:set>
                                    <p:anim calcmode="lin" valueType="num">
                                      <p:cBhvr additive="base">
                                        <p:cTn id="19" dur="500"/>
                                        <p:tgtEl>
                                          <p:spTgt spid="523"/>
                                        </p:tgtEl>
                                        <p:attrNameLst>
                                          <p:attrName>ppt_w</p:attrName>
                                        </p:attrNameLst>
                                      </p:cBhvr>
                                      <p:tavLst>
                                        <p:tav tm="0">
                                          <p:val>
                                            <p:strVal val="0"/>
                                          </p:val>
                                        </p:tav>
                                        <p:tav tm="100000">
                                          <p:val>
                                            <p:strVal val="#ppt_w"/>
                                          </p:val>
                                        </p:tav>
                                      </p:tavLst>
                                    </p:anim>
                                    <p:anim calcmode="lin" valueType="num">
                                      <p:cBhvr additive="base">
                                        <p:cTn id="20" dur="500"/>
                                        <p:tgtEl>
                                          <p:spTgt spid="523"/>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535"/>
                                        </p:tgtEl>
                                        <p:attrNameLst>
                                          <p:attrName>style.visibility</p:attrName>
                                        </p:attrNameLst>
                                      </p:cBhvr>
                                      <p:to>
                                        <p:strVal val="visible"/>
                                      </p:to>
                                    </p:set>
                                    <p:anim calcmode="lin" valueType="num">
                                      <p:cBhvr additive="base">
                                        <p:cTn id="23" dur="500"/>
                                        <p:tgtEl>
                                          <p:spTgt spid="535"/>
                                        </p:tgtEl>
                                        <p:attrNameLst>
                                          <p:attrName>ppt_w</p:attrName>
                                        </p:attrNameLst>
                                      </p:cBhvr>
                                      <p:tavLst>
                                        <p:tav tm="0">
                                          <p:val>
                                            <p:strVal val="0"/>
                                          </p:val>
                                        </p:tav>
                                        <p:tav tm="100000">
                                          <p:val>
                                            <p:strVal val="#ppt_w"/>
                                          </p:val>
                                        </p:tav>
                                      </p:tavLst>
                                    </p:anim>
                                    <p:anim calcmode="lin" valueType="num">
                                      <p:cBhvr additive="base">
                                        <p:cTn id="24" dur="500"/>
                                        <p:tgtEl>
                                          <p:spTgt spid="535"/>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515"/>
                                        </p:tgtEl>
                                        <p:attrNameLst>
                                          <p:attrName>style.visibility</p:attrName>
                                        </p:attrNameLst>
                                      </p:cBhvr>
                                      <p:to>
                                        <p:strVal val="visible"/>
                                      </p:to>
                                    </p:set>
                                    <p:anim calcmode="lin" valueType="num">
                                      <p:cBhvr additive="base">
                                        <p:cTn id="27" dur="500"/>
                                        <p:tgtEl>
                                          <p:spTgt spid="515"/>
                                        </p:tgtEl>
                                        <p:attrNameLst>
                                          <p:attrName>ppt_w</p:attrName>
                                        </p:attrNameLst>
                                      </p:cBhvr>
                                      <p:tavLst>
                                        <p:tav tm="0">
                                          <p:val>
                                            <p:strVal val="0"/>
                                          </p:val>
                                        </p:tav>
                                        <p:tav tm="100000">
                                          <p:val>
                                            <p:strVal val="#ppt_w"/>
                                          </p:val>
                                        </p:tav>
                                      </p:tavLst>
                                    </p:anim>
                                    <p:anim calcmode="lin" valueType="num">
                                      <p:cBhvr additive="base">
                                        <p:cTn id="28" dur="500"/>
                                        <p:tgtEl>
                                          <p:spTgt spid="515"/>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529"/>
                                        </p:tgtEl>
                                        <p:attrNameLst>
                                          <p:attrName>style.visibility</p:attrName>
                                        </p:attrNameLst>
                                      </p:cBhvr>
                                      <p:to>
                                        <p:strVal val="visible"/>
                                      </p:to>
                                    </p:set>
                                    <p:anim calcmode="lin" valueType="num">
                                      <p:cBhvr additive="base">
                                        <p:cTn id="31" dur="500"/>
                                        <p:tgtEl>
                                          <p:spTgt spid="529"/>
                                        </p:tgtEl>
                                        <p:attrNameLst>
                                          <p:attrName>ppt_w</p:attrName>
                                        </p:attrNameLst>
                                      </p:cBhvr>
                                      <p:tavLst>
                                        <p:tav tm="0">
                                          <p:val>
                                            <p:strVal val="0"/>
                                          </p:val>
                                        </p:tav>
                                        <p:tav tm="100000">
                                          <p:val>
                                            <p:strVal val="#ppt_w"/>
                                          </p:val>
                                        </p:tav>
                                      </p:tavLst>
                                    </p:anim>
                                    <p:anim calcmode="lin" valueType="num">
                                      <p:cBhvr additive="base">
                                        <p:cTn id="32" dur="500"/>
                                        <p:tgtEl>
                                          <p:spTgt spid="529"/>
                                        </p:tgtEl>
                                        <p:attrNameLst>
                                          <p:attrName>ppt_h</p:attrName>
                                        </p:attrNameLst>
                                      </p:cBhvr>
                                      <p:tavLst>
                                        <p:tav tm="0">
                                          <p:val>
                                            <p:str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527"/>
                                        </p:tgtEl>
                                        <p:attrNameLst>
                                          <p:attrName>style.visibility</p:attrName>
                                        </p:attrNameLst>
                                      </p:cBhvr>
                                      <p:to>
                                        <p:strVal val="visible"/>
                                      </p:to>
                                    </p:set>
                                    <p:anim calcmode="lin" valueType="num">
                                      <p:cBhvr additive="base">
                                        <p:cTn id="35" dur="500"/>
                                        <p:tgtEl>
                                          <p:spTgt spid="527"/>
                                        </p:tgtEl>
                                        <p:attrNameLst>
                                          <p:attrName>ppt_w</p:attrName>
                                        </p:attrNameLst>
                                      </p:cBhvr>
                                      <p:tavLst>
                                        <p:tav tm="0">
                                          <p:val>
                                            <p:strVal val="0"/>
                                          </p:val>
                                        </p:tav>
                                        <p:tav tm="100000">
                                          <p:val>
                                            <p:strVal val="#ppt_w"/>
                                          </p:val>
                                        </p:tav>
                                      </p:tavLst>
                                    </p:anim>
                                    <p:anim calcmode="lin" valueType="num">
                                      <p:cBhvr additive="base">
                                        <p:cTn id="36" dur="500"/>
                                        <p:tgtEl>
                                          <p:spTgt spid="527"/>
                                        </p:tgtEl>
                                        <p:attrNameLst>
                                          <p:attrName>ppt_h</p:attrName>
                                        </p:attrNameLst>
                                      </p:cBhvr>
                                      <p:tavLst>
                                        <p:tav tm="0">
                                          <p:val>
                                            <p:str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534"/>
                                        </p:tgtEl>
                                        <p:attrNameLst>
                                          <p:attrName>style.visibility</p:attrName>
                                        </p:attrNameLst>
                                      </p:cBhvr>
                                      <p:to>
                                        <p:strVal val="visible"/>
                                      </p:to>
                                    </p:set>
                                    <p:anim calcmode="lin" valueType="num">
                                      <p:cBhvr additive="base">
                                        <p:cTn id="39" dur="500"/>
                                        <p:tgtEl>
                                          <p:spTgt spid="534"/>
                                        </p:tgtEl>
                                        <p:attrNameLst>
                                          <p:attrName>ppt_w</p:attrName>
                                        </p:attrNameLst>
                                      </p:cBhvr>
                                      <p:tavLst>
                                        <p:tav tm="0">
                                          <p:val>
                                            <p:strVal val="0"/>
                                          </p:val>
                                        </p:tav>
                                        <p:tav tm="100000">
                                          <p:val>
                                            <p:strVal val="#ppt_w"/>
                                          </p:val>
                                        </p:tav>
                                      </p:tavLst>
                                    </p:anim>
                                    <p:anim calcmode="lin" valueType="num">
                                      <p:cBhvr additive="base">
                                        <p:cTn id="40" dur="500"/>
                                        <p:tgtEl>
                                          <p:spTgt spid="534"/>
                                        </p:tgtEl>
                                        <p:attrNameLst>
                                          <p:attrName>ppt_h</p:attrName>
                                        </p:attrNameLst>
                                      </p:cBhvr>
                                      <p:tavLst>
                                        <p:tav tm="0">
                                          <p:val>
                                            <p:str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483"/>
                                        </p:tgtEl>
                                        <p:attrNameLst>
                                          <p:attrName>style.visibility</p:attrName>
                                        </p:attrNameLst>
                                      </p:cBhvr>
                                      <p:to>
                                        <p:strVal val="visible"/>
                                      </p:to>
                                    </p:set>
                                    <p:anim calcmode="lin" valueType="num">
                                      <p:cBhvr additive="base">
                                        <p:cTn id="43" dur="500"/>
                                        <p:tgtEl>
                                          <p:spTgt spid="483"/>
                                        </p:tgtEl>
                                        <p:attrNameLst>
                                          <p:attrName>ppt_w</p:attrName>
                                        </p:attrNameLst>
                                      </p:cBhvr>
                                      <p:tavLst>
                                        <p:tav tm="0">
                                          <p:val>
                                            <p:strVal val="0"/>
                                          </p:val>
                                        </p:tav>
                                        <p:tav tm="100000">
                                          <p:val>
                                            <p:strVal val="#ppt_w"/>
                                          </p:val>
                                        </p:tav>
                                      </p:tavLst>
                                    </p:anim>
                                    <p:anim calcmode="lin" valueType="num">
                                      <p:cBhvr additive="base">
                                        <p:cTn id="44" dur="500"/>
                                        <p:tgtEl>
                                          <p:spTgt spid="483"/>
                                        </p:tgtEl>
                                        <p:attrNameLst>
                                          <p:attrName>ppt_h</p:attrName>
                                        </p:attrNameLst>
                                      </p:cBhvr>
                                      <p:tavLst>
                                        <p:tav tm="0">
                                          <p:val>
                                            <p:strVal val="0"/>
                                          </p:val>
                                        </p:tav>
                                        <p:tav tm="100000">
                                          <p:val>
                                            <p:strVal val="#ppt_h"/>
                                          </p:val>
                                        </p:tav>
                                      </p:tavLst>
                                    </p:anim>
                                  </p:childTnLst>
                                </p:cTn>
                              </p:par>
                              <p:par>
                                <p:cTn id="45" presetID="23" presetClass="entr" presetSubtype="16" fill="hold" nodeType="withEffect">
                                  <p:stCondLst>
                                    <p:cond delay="0"/>
                                  </p:stCondLst>
                                  <p:childTnLst>
                                    <p:set>
                                      <p:cBhvr>
                                        <p:cTn id="46" dur="1" fill="hold">
                                          <p:stCondLst>
                                            <p:cond delay="0"/>
                                          </p:stCondLst>
                                        </p:cTn>
                                        <p:tgtEl>
                                          <p:spTgt spid="516"/>
                                        </p:tgtEl>
                                        <p:attrNameLst>
                                          <p:attrName>style.visibility</p:attrName>
                                        </p:attrNameLst>
                                      </p:cBhvr>
                                      <p:to>
                                        <p:strVal val="visible"/>
                                      </p:to>
                                    </p:set>
                                    <p:anim calcmode="lin" valueType="num">
                                      <p:cBhvr additive="base">
                                        <p:cTn id="47" dur="500"/>
                                        <p:tgtEl>
                                          <p:spTgt spid="516"/>
                                        </p:tgtEl>
                                        <p:attrNameLst>
                                          <p:attrName>ppt_w</p:attrName>
                                        </p:attrNameLst>
                                      </p:cBhvr>
                                      <p:tavLst>
                                        <p:tav tm="0">
                                          <p:val>
                                            <p:strVal val="0"/>
                                          </p:val>
                                        </p:tav>
                                        <p:tav tm="100000">
                                          <p:val>
                                            <p:strVal val="#ppt_w"/>
                                          </p:val>
                                        </p:tav>
                                      </p:tavLst>
                                    </p:anim>
                                    <p:anim calcmode="lin" valueType="num">
                                      <p:cBhvr additive="base">
                                        <p:cTn id="48" dur="500"/>
                                        <p:tgtEl>
                                          <p:spTgt spid="516"/>
                                        </p:tgtEl>
                                        <p:attrNameLst>
                                          <p:attrName>ppt_h</p:attrName>
                                        </p:attrNameLst>
                                      </p:cBhvr>
                                      <p:tavLst>
                                        <p:tav tm="0">
                                          <p:val>
                                            <p:strVal val="0"/>
                                          </p:val>
                                        </p:tav>
                                        <p:tav tm="100000">
                                          <p:val>
                                            <p:strVal val="#ppt_h"/>
                                          </p:val>
                                        </p:tav>
                                      </p:tavLst>
                                    </p:anim>
                                  </p:childTnLst>
                                </p:cTn>
                              </p:par>
                              <p:par>
                                <p:cTn id="49" presetID="23" presetClass="entr" presetSubtype="16" fill="hold" nodeType="withEffect">
                                  <p:stCondLst>
                                    <p:cond delay="0"/>
                                  </p:stCondLst>
                                  <p:childTnLst>
                                    <p:set>
                                      <p:cBhvr>
                                        <p:cTn id="50" dur="1" fill="hold">
                                          <p:stCondLst>
                                            <p:cond delay="0"/>
                                          </p:stCondLst>
                                        </p:cTn>
                                        <p:tgtEl>
                                          <p:spTgt spid="511"/>
                                        </p:tgtEl>
                                        <p:attrNameLst>
                                          <p:attrName>style.visibility</p:attrName>
                                        </p:attrNameLst>
                                      </p:cBhvr>
                                      <p:to>
                                        <p:strVal val="visible"/>
                                      </p:to>
                                    </p:set>
                                    <p:anim calcmode="lin" valueType="num">
                                      <p:cBhvr additive="base">
                                        <p:cTn id="51" dur="500"/>
                                        <p:tgtEl>
                                          <p:spTgt spid="511"/>
                                        </p:tgtEl>
                                        <p:attrNameLst>
                                          <p:attrName>ppt_w</p:attrName>
                                        </p:attrNameLst>
                                      </p:cBhvr>
                                      <p:tavLst>
                                        <p:tav tm="0">
                                          <p:val>
                                            <p:strVal val="0"/>
                                          </p:val>
                                        </p:tav>
                                        <p:tav tm="100000">
                                          <p:val>
                                            <p:strVal val="#ppt_w"/>
                                          </p:val>
                                        </p:tav>
                                      </p:tavLst>
                                    </p:anim>
                                    <p:anim calcmode="lin" valueType="num">
                                      <p:cBhvr additive="base">
                                        <p:cTn id="52" dur="500"/>
                                        <p:tgtEl>
                                          <p:spTgt spid="511"/>
                                        </p:tgtEl>
                                        <p:attrNameLst>
                                          <p:attrName>ppt_h</p:attrName>
                                        </p:attrNameLst>
                                      </p:cBhvr>
                                      <p:tavLst>
                                        <p:tav tm="0">
                                          <p:val>
                                            <p:strVal val="0"/>
                                          </p:val>
                                        </p:tav>
                                        <p:tav tm="100000">
                                          <p:val>
                                            <p:strVal val="#ppt_h"/>
                                          </p:val>
                                        </p:tav>
                                      </p:tavLst>
                                    </p:anim>
                                  </p:childTnLst>
                                </p:cTn>
                              </p:par>
                              <p:par>
                                <p:cTn id="53" presetID="23" presetClass="entr" presetSubtype="16" fill="hold" nodeType="withEffect">
                                  <p:stCondLst>
                                    <p:cond delay="0"/>
                                  </p:stCondLst>
                                  <p:childTnLst>
                                    <p:set>
                                      <p:cBhvr>
                                        <p:cTn id="54" dur="1" fill="hold">
                                          <p:stCondLst>
                                            <p:cond delay="0"/>
                                          </p:stCondLst>
                                        </p:cTn>
                                        <p:tgtEl>
                                          <p:spTgt spid="492"/>
                                        </p:tgtEl>
                                        <p:attrNameLst>
                                          <p:attrName>style.visibility</p:attrName>
                                        </p:attrNameLst>
                                      </p:cBhvr>
                                      <p:to>
                                        <p:strVal val="visible"/>
                                      </p:to>
                                    </p:set>
                                    <p:anim calcmode="lin" valueType="num">
                                      <p:cBhvr additive="base">
                                        <p:cTn id="55" dur="500"/>
                                        <p:tgtEl>
                                          <p:spTgt spid="492"/>
                                        </p:tgtEl>
                                        <p:attrNameLst>
                                          <p:attrName>ppt_w</p:attrName>
                                        </p:attrNameLst>
                                      </p:cBhvr>
                                      <p:tavLst>
                                        <p:tav tm="0">
                                          <p:val>
                                            <p:strVal val="0"/>
                                          </p:val>
                                        </p:tav>
                                        <p:tav tm="100000">
                                          <p:val>
                                            <p:strVal val="#ppt_w"/>
                                          </p:val>
                                        </p:tav>
                                      </p:tavLst>
                                    </p:anim>
                                    <p:anim calcmode="lin" valueType="num">
                                      <p:cBhvr additive="base">
                                        <p:cTn id="56" dur="500"/>
                                        <p:tgtEl>
                                          <p:spTgt spid="492"/>
                                        </p:tgtEl>
                                        <p:attrNameLst>
                                          <p:attrName>ppt_h</p:attrName>
                                        </p:attrNameLst>
                                      </p:cBhvr>
                                      <p:tavLst>
                                        <p:tav tm="0">
                                          <p:val>
                                            <p:strVal val="0"/>
                                          </p:val>
                                        </p:tav>
                                        <p:tav tm="100000">
                                          <p:val>
                                            <p:strVal val="#ppt_h"/>
                                          </p:val>
                                        </p:tav>
                                      </p:tavLst>
                                    </p:anim>
                                  </p:childTnLst>
                                </p:cTn>
                              </p:par>
                              <p:par>
                                <p:cTn id="57" presetID="23" presetClass="entr" presetSubtype="16" fill="hold" nodeType="withEffect">
                                  <p:stCondLst>
                                    <p:cond delay="0"/>
                                  </p:stCondLst>
                                  <p:childTnLst>
                                    <p:set>
                                      <p:cBhvr>
                                        <p:cTn id="58" dur="1" fill="hold">
                                          <p:stCondLst>
                                            <p:cond delay="0"/>
                                          </p:stCondLst>
                                        </p:cTn>
                                        <p:tgtEl>
                                          <p:spTgt spid="504"/>
                                        </p:tgtEl>
                                        <p:attrNameLst>
                                          <p:attrName>style.visibility</p:attrName>
                                        </p:attrNameLst>
                                      </p:cBhvr>
                                      <p:to>
                                        <p:strVal val="visible"/>
                                      </p:to>
                                    </p:set>
                                    <p:anim calcmode="lin" valueType="num">
                                      <p:cBhvr additive="base">
                                        <p:cTn id="59" dur="500"/>
                                        <p:tgtEl>
                                          <p:spTgt spid="504"/>
                                        </p:tgtEl>
                                        <p:attrNameLst>
                                          <p:attrName>ppt_w</p:attrName>
                                        </p:attrNameLst>
                                      </p:cBhvr>
                                      <p:tavLst>
                                        <p:tav tm="0">
                                          <p:val>
                                            <p:strVal val="0"/>
                                          </p:val>
                                        </p:tav>
                                        <p:tav tm="100000">
                                          <p:val>
                                            <p:strVal val="#ppt_w"/>
                                          </p:val>
                                        </p:tav>
                                      </p:tavLst>
                                    </p:anim>
                                    <p:anim calcmode="lin" valueType="num">
                                      <p:cBhvr additive="base">
                                        <p:cTn id="60" dur="500"/>
                                        <p:tgtEl>
                                          <p:spTgt spid="504"/>
                                        </p:tgtEl>
                                        <p:attrNameLst>
                                          <p:attrName>ppt_h</p:attrName>
                                        </p:attrNameLst>
                                      </p:cBhvr>
                                      <p:tavLst>
                                        <p:tav tm="0">
                                          <p:val>
                                            <p:str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499"/>
                                        </p:tgtEl>
                                        <p:attrNameLst>
                                          <p:attrName>style.visibility</p:attrName>
                                        </p:attrNameLst>
                                      </p:cBhvr>
                                      <p:to>
                                        <p:strVal val="visible"/>
                                      </p:to>
                                    </p:set>
                                    <p:anim calcmode="lin" valueType="num">
                                      <p:cBhvr additive="base">
                                        <p:cTn id="63" dur="500"/>
                                        <p:tgtEl>
                                          <p:spTgt spid="499"/>
                                        </p:tgtEl>
                                        <p:attrNameLst>
                                          <p:attrName>ppt_w</p:attrName>
                                        </p:attrNameLst>
                                      </p:cBhvr>
                                      <p:tavLst>
                                        <p:tav tm="0">
                                          <p:val>
                                            <p:strVal val="0"/>
                                          </p:val>
                                        </p:tav>
                                        <p:tav tm="100000">
                                          <p:val>
                                            <p:strVal val="#ppt_w"/>
                                          </p:val>
                                        </p:tav>
                                      </p:tavLst>
                                    </p:anim>
                                    <p:anim calcmode="lin" valueType="num">
                                      <p:cBhvr additive="base">
                                        <p:cTn id="64" dur="500"/>
                                        <p:tgtEl>
                                          <p:spTgt spid="499"/>
                                        </p:tgtEl>
                                        <p:attrNameLst>
                                          <p:attrName>ppt_h</p:attrName>
                                        </p:attrNameLst>
                                      </p:cBhvr>
                                      <p:tavLst>
                                        <p:tav tm="0">
                                          <p:val>
                                            <p:strVal val="0"/>
                                          </p:val>
                                        </p:tav>
                                        <p:tav tm="100000">
                                          <p:val>
                                            <p:strVal val="#ppt_h"/>
                                          </p:val>
                                        </p:tav>
                                      </p:tavLst>
                                    </p:anim>
                                  </p:childTnLst>
                                </p:cTn>
                              </p:par>
                              <p:par>
                                <p:cTn id="65" presetID="23" presetClass="entr" presetSubtype="16" fill="hold" nodeType="withEffect">
                                  <p:stCondLst>
                                    <p:cond delay="0"/>
                                  </p:stCondLst>
                                  <p:childTnLst>
                                    <p:set>
                                      <p:cBhvr>
                                        <p:cTn id="66" dur="1" fill="hold">
                                          <p:stCondLst>
                                            <p:cond delay="0"/>
                                          </p:stCondLst>
                                        </p:cTn>
                                        <p:tgtEl>
                                          <p:spTgt spid="530"/>
                                        </p:tgtEl>
                                        <p:attrNameLst>
                                          <p:attrName>style.visibility</p:attrName>
                                        </p:attrNameLst>
                                      </p:cBhvr>
                                      <p:to>
                                        <p:strVal val="visible"/>
                                      </p:to>
                                    </p:set>
                                    <p:anim calcmode="lin" valueType="num">
                                      <p:cBhvr additive="base">
                                        <p:cTn id="67" dur="500"/>
                                        <p:tgtEl>
                                          <p:spTgt spid="530"/>
                                        </p:tgtEl>
                                        <p:attrNameLst>
                                          <p:attrName>ppt_w</p:attrName>
                                        </p:attrNameLst>
                                      </p:cBhvr>
                                      <p:tavLst>
                                        <p:tav tm="0">
                                          <p:val>
                                            <p:strVal val="0"/>
                                          </p:val>
                                        </p:tav>
                                        <p:tav tm="100000">
                                          <p:val>
                                            <p:strVal val="#ppt_w"/>
                                          </p:val>
                                        </p:tav>
                                      </p:tavLst>
                                    </p:anim>
                                    <p:anim calcmode="lin" valueType="num">
                                      <p:cBhvr additive="base">
                                        <p:cTn id="68" dur="500"/>
                                        <p:tgtEl>
                                          <p:spTgt spid="530"/>
                                        </p:tgtEl>
                                        <p:attrNameLst>
                                          <p:attrName>ppt_h</p:attrName>
                                        </p:attrNameLst>
                                      </p:cBhvr>
                                      <p:tavLst>
                                        <p:tav tm="0">
                                          <p:val>
                                            <p:strVal val="0"/>
                                          </p:val>
                                        </p:tav>
                                        <p:tav tm="100000">
                                          <p:val>
                                            <p:strVal val="#ppt_h"/>
                                          </p:val>
                                        </p:tav>
                                      </p:tavLst>
                                    </p:anim>
                                  </p:childTnLst>
                                </p:cTn>
                              </p:par>
                              <p:par>
                                <p:cTn id="69" presetID="23" presetClass="entr" presetSubtype="16" fill="hold" nodeType="withEffect">
                                  <p:stCondLst>
                                    <p:cond delay="0"/>
                                  </p:stCondLst>
                                  <p:childTnLst>
                                    <p:set>
                                      <p:cBhvr>
                                        <p:cTn id="70" dur="1" fill="hold">
                                          <p:stCondLst>
                                            <p:cond delay="0"/>
                                          </p:stCondLst>
                                        </p:cTn>
                                        <p:tgtEl>
                                          <p:spTgt spid="476"/>
                                        </p:tgtEl>
                                        <p:attrNameLst>
                                          <p:attrName>style.visibility</p:attrName>
                                        </p:attrNameLst>
                                      </p:cBhvr>
                                      <p:to>
                                        <p:strVal val="visible"/>
                                      </p:to>
                                    </p:set>
                                    <p:anim calcmode="lin" valueType="num">
                                      <p:cBhvr additive="base">
                                        <p:cTn id="71" dur="500"/>
                                        <p:tgtEl>
                                          <p:spTgt spid="476"/>
                                        </p:tgtEl>
                                        <p:attrNameLst>
                                          <p:attrName>ppt_w</p:attrName>
                                        </p:attrNameLst>
                                      </p:cBhvr>
                                      <p:tavLst>
                                        <p:tav tm="0">
                                          <p:val>
                                            <p:strVal val="0"/>
                                          </p:val>
                                        </p:tav>
                                        <p:tav tm="100000">
                                          <p:val>
                                            <p:strVal val="#ppt_w"/>
                                          </p:val>
                                        </p:tav>
                                      </p:tavLst>
                                    </p:anim>
                                    <p:anim calcmode="lin" valueType="num">
                                      <p:cBhvr additive="base">
                                        <p:cTn id="72" dur="500"/>
                                        <p:tgtEl>
                                          <p:spTgt spid="476"/>
                                        </p:tgtEl>
                                        <p:attrNameLst>
                                          <p:attrName>ppt_h</p:attrName>
                                        </p:attrNameLst>
                                      </p:cBhvr>
                                      <p:tavLst>
                                        <p:tav tm="0">
                                          <p:val>
                                            <p:strVal val="0"/>
                                          </p:val>
                                        </p:tav>
                                        <p:tav tm="100000">
                                          <p:val>
                                            <p:strVal val="#ppt_h"/>
                                          </p:val>
                                        </p:tav>
                                      </p:tavLst>
                                    </p:anim>
                                  </p:childTnLst>
                                </p:cTn>
                              </p:par>
                              <p:par>
                                <p:cTn id="73" presetID="23" presetClass="entr" presetSubtype="16" fill="hold" nodeType="withEffect">
                                  <p:stCondLst>
                                    <p:cond delay="0"/>
                                  </p:stCondLst>
                                  <p:childTnLst>
                                    <p:set>
                                      <p:cBhvr>
                                        <p:cTn id="74" dur="1" fill="hold">
                                          <p:stCondLst>
                                            <p:cond delay="0"/>
                                          </p:stCondLst>
                                        </p:cTn>
                                        <p:tgtEl>
                                          <p:spTgt spid="531"/>
                                        </p:tgtEl>
                                        <p:attrNameLst>
                                          <p:attrName>style.visibility</p:attrName>
                                        </p:attrNameLst>
                                      </p:cBhvr>
                                      <p:to>
                                        <p:strVal val="visible"/>
                                      </p:to>
                                    </p:set>
                                    <p:anim calcmode="lin" valueType="num">
                                      <p:cBhvr additive="base">
                                        <p:cTn id="75" dur="500"/>
                                        <p:tgtEl>
                                          <p:spTgt spid="531"/>
                                        </p:tgtEl>
                                        <p:attrNameLst>
                                          <p:attrName>ppt_w</p:attrName>
                                        </p:attrNameLst>
                                      </p:cBhvr>
                                      <p:tavLst>
                                        <p:tav tm="0">
                                          <p:val>
                                            <p:strVal val="0"/>
                                          </p:val>
                                        </p:tav>
                                        <p:tav tm="100000">
                                          <p:val>
                                            <p:strVal val="#ppt_w"/>
                                          </p:val>
                                        </p:tav>
                                      </p:tavLst>
                                    </p:anim>
                                    <p:anim calcmode="lin" valueType="num">
                                      <p:cBhvr additive="base">
                                        <p:cTn id="76" dur="500"/>
                                        <p:tgtEl>
                                          <p:spTgt spid="531"/>
                                        </p:tgtEl>
                                        <p:attrNameLst>
                                          <p:attrName>ppt_h</p:attrName>
                                        </p:attrNameLst>
                                      </p:cBhvr>
                                      <p:tavLst>
                                        <p:tav tm="0">
                                          <p:val>
                                            <p:strVal val="0"/>
                                          </p:val>
                                        </p:tav>
                                        <p:tav tm="100000">
                                          <p:val>
                                            <p:strVal val="#ppt_h"/>
                                          </p:val>
                                        </p:tav>
                                      </p:tavLst>
                                    </p:anim>
                                  </p:childTnLst>
                                </p:cTn>
                              </p:par>
                              <p:par>
                                <p:cTn id="77" presetID="23" presetClass="entr" presetSubtype="16" fill="hold" nodeType="withEffect">
                                  <p:stCondLst>
                                    <p:cond delay="0"/>
                                  </p:stCondLst>
                                  <p:childTnLst>
                                    <p:set>
                                      <p:cBhvr>
                                        <p:cTn id="78" dur="1" fill="hold">
                                          <p:stCondLst>
                                            <p:cond delay="0"/>
                                          </p:stCondLst>
                                        </p:cTn>
                                        <p:tgtEl>
                                          <p:spTgt spid="480"/>
                                        </p:tgtEl>
                                        <p:attrNameLst>
                                          <p:attrName>style.visibility</p:attrName>
                                        </p:attrNameLst>
                                      </p:cBhvr>
                                      <p:to>
                                        <p:strVal val="visible"/>
                                      </p:to>
                                    </p:set>
                                    <p:anim calcmode="lin" valueType="num">
                                      <p:cBhvr additive="base">
                                        <p:cTn id="79" dur="500"/>
                                        <p:tgtEl>
                                          <p:spTgt spid="480"/>
                                        </p:tgtEl>
                                        <p:attrNameLst>
                                          <p:attrName>ppt_w</p:attrName>
                                        </p:attrNameLst>
                                      </p:cBhvr>
                                      <p:tavLst>
                                        <p:tav tm="0">
                                          <p:val>
                                            <p:strVal val="0"/>
                                          </p:val>
                                        </p:tav>
                                        <p:tav tm="100000">
                                          <p:val>
                                            <p:strVal val="#ppt_w"/>
                                          </p:val>
                                        </p:tav>
                                      </p:tavLst>
                                    </p:anim>
                                    <p:anim calcmode="lin" valueType="num">
                                      <p:cBhvr additive="base">
                                        <p:cTn id="80" dur="500"/>
                                        <p:tgtEl>
                                          <p:spTgt spid="480"/>
                                        </p:tgtEl>
                                        <p:attrNameLst>
                                          <p:attrName>ppt_h</p:attrName>
                                        </p:attrNameLst>
                                      </p:cBhvr>
                                      <p:tavLst>
                                        <p:tav tm="0">
                                          <p:val>
                                            <p:strVal val="0"/>
                                          </p:val>
                                        </p:tav>
                                        <p:tav tm="100000">
                                          <p:val>
                                            <p:strVal val="#ppt_h"/>
                                          </p:val>
                                        </p:tav>
                                      </p:tavLst>
                                    </p:anim>
                                  </p:childTnLst>
                                </p:cTn>
                              </p:par>
                              <p:par>
                                <p:cTn id="81" presetID="23" presetClass="entr" presetSubtype="16" fill="hold" nodeType="withEffect">
                                  <p:stCondLst>
                                    <p:cond delay="0"/>
                                  </p:stCondLst>
                                  <p:childTnLst>
                                    <p:set>
                                      <p:cBhvr>
                                        <p:cTn id="82" dur="1" fill="hold">
                                          <p:stCondLst>
                                            <p:cond delay="0"/>
                                          </p:stCondLst>
                                        </p:cTn>
                                        <p:tgtEl>
                                          <p:spTgt spid="507"/>
                                        </p:tgtEl>
                                        <p:attrNameLst>
                                          <p:attrName>style.visibility</p:attrName>
                                        </p:attrNameLst>
                                      </p:cBhvr>
                                      <p:to>
                                        <p:strVal val="visible"/>
                                      </p:to>
                                    </p:set>
                                    <p:anim calcmode="lin" valueType="num">
                                      <p:cBhvr additive="base">
                                        <p:cTn id="83" dur="500"/>
                                        <p:tgtEl>
                                          <p:spTgt spid="507"/>
                                        </p:tgtEl>
                                        <p:attrNameLst>
                                          <p:attrName>ppt_w</p:attrName>
                                        </p:attrNameLst>
                                      </p:cBhvr>
                                      <p:tavLst>
                                        <p:tav tm="0">
                                          <p:val>
                                            <p:strVal val="0"/>
                                          </p:val>
                                        </p:tav>
                                        <p:tav tm="100000">
                                          <p:val>
                                            <p:strVal val="#ppt_w"/>
                                          </p:val>
                                        </p:tav>
                                      </p:tavLst>
                                    </p:anim>
                                    <p:anim calcmode="lin" valueType="num">
                                      <p:cBhvr additive="base">
                                        <p:cTn id="84" dur="500"/>
                                        <p:tgtEl>
                                          <p:spTgt spid="507"/>
                                        </p:tgtEl>
                                        <p:attrNameLst>
                                          <p:attrName>ppt_h</p:attrName>
                                        </p:attrNameLst>
                                      </p:cBhvr>
                                      <p:tavLst>
                                        <p:tav tm="0">
                                          <p:val>
                                            <p:strVal val="0"/>
                                          </p:val>
                                        </p:tav>
                                        <p:tav tm="100000">
                                          <p:val>
                                            <p:strVal val="#ppt_h"/>
                                          </p:val>
                                        </p:tav>
                                      </p:tavLst>
                                    </p:anim>
                                  </p:childTnLst>
                                </p:cTn>
                              </p:par>
                              <p:par>
                                <p:cTn id="85" presetID="23" presetClass="entr" presetSubtype="16" fill="hold" nodeType="withEffect">
                                  <p:stCondLst>
                                    <p:cond delay="0"/>
                                  </p:stCondLst>
                                  <p:childTnLst>
                                    <p:set>
                                      <p:cBhvr>
                                        <p:cTn id="86" dur="1" fill="hold">
                                          <p:stCondLst>
                                            <p:cond delay="0"/>
                                          </p:stCondLst>
                                        </p:cTn>
                                        <p:tgtEl>
                                          <p:spTgt spid="519"/>
                                        </p:tgtEl>
                                        <p:attrNameLst>
                                          <p:attrName>style.visibility</p:attrName>
                                        </p:attrNameLst>
                                      </p:cBhvr>
                                      <p:to>
                                        <p:strVal val="visible"/>
                                      </p:to>
                                    </p:set>
                                    <p:anim calcmode="lin" valueType="num">
                                      <p:cBhvr additive="base">
                                        <p:cTn id="87" dur="500"/>
                                        <p:tgtEl>
                                          <p:spTgt spid="519"/>
                                        </p:tgtEl>
                                        <p:attrNameLst>
                                          <p:attrName>ppt_w</p:attrName>
                                        </p:attrNameLst>
                                      </p:cBhvr>
                                      <p:tavLst>
                                        <p:tav tm="0">
                                          <p:val>
                                            <p:strVal val="0"/>
                                          </p:val>
                                        </p:tav>
                                        <p:tav tm="100000">
                                          <p:val>
                                            <p:strVal val="#ppt_w"/>
                                          </p:val>
                                        </p:tav>
                                      </p:tavLst>
                                    </p:anim>
                                    <p:anim calcmode="lin" valueType="num">
                                      <p:cBhvr additive="base">
                                        <p:cTn id="88" dur="500"/>
                                        <p:tgtEl>
                                          <p:spTgt spid="519"/>
                                        </p:tgtEl>
                                        <p:attrNameLst>
                                          <p:attrName>ppt_h</p:attrName>
                                        </p:attrNameLst>
                                      </p:cBhvr>
                                      <p:tavLst>
                                        <p:tav tm="0">
                                          <p:val>
                                            <p:strVal val="0"/>
                                          </p:val>
                                        </p:tav>
                                        <p:tav tm="100000">
                                          <p:val>
                                            <p:strVal val="#ppt_h"/>
                                          </p:val>
                                        </p:tav>
                                      </p:tavLst>
                                    </p:anim>
                                  </p:childTnLst>
                                </p:cTn>
                              </p:par>
                              <p:par>
                                <p:cTn id="89" presetID="23" presetClass="entr" presetSubtype="16" fill="hold" nodeType="withEffect">
                                  <p:stCondLst>
                                    <p:cond delay="0"/>
                                  </p:stCondLst>
                                  <p:childTnLst>
                                    <p:set>
                                      <p:cBhvr>
                                        <p:cTn id="90" dur="1" fill="hold">
                                          <p:stCondLst>
                                            <p:cond delay="0"/>
                                          </p:stCondLst>
                                        </p:cTn>
                                        <p:tgtEl>
                                          <p:spTgt spid="532"/>
                                        </p:tgtEl>
                                        <p:attrNameLst>
                                          <p:attrName>style.visibility</p:attrName>
                                        </p:attrNameLst>
                                      </p:cBhvr>
                                      <p:to>
                                        <p:strVal val="visible"/>
                                      </p:to>
                                    </p:set>
                                    <p:anim calcmode="lin" valueType="num">
                                      <p:cBhvr additive="base">
                                        <p:cTn id="91" dur="500"/>
                                        <p:tgtEl>
                                          <p:spTgt spid="532"/>
                                        </p:tgtEl>
                                        <p:attrNameLst>
                                          <p:attrName>ppt_w</p:attrName>
                                        </p:attrNameLst>
                                      </p:cBhvr>
                                      <p:tavLst>
                                        <p:tav tm="0">
                                          <p:val>
                                            <p:strVal val="0"/>
                                          </p:val>
                                        </p:tav>
                                        <p:tav tm="100000">
                                          <p:val>
                                            <p:strVal val="#ppt_w"/>
                                          </p:val>
                                        </p:tav>
                                      </p:tavLst>
                                    </p:anim>
                                    <p:anim calcmode="lin" valueType="num">
                                      <p:cBhvr additive="base">
                                        <p:cTn id="92" dur="500"/>
                                        <p:tgtEl>
                                          <p:spTgt spid="532"/>
                                        </p:tgtEl>
                                        <p:attrNameLst>
                                          <p:attrName>ppt_h</p:attrName>
                                        </p:attrNameLst>
                                      </p:cBhvr>
                                      <p:tavLst>
                                        <p:tav tm="0">
                                          <p:val>
                                            <p:strVal val="0"/>
                                          </p:val>
                                        </p:tav>
                                        <p:tav tm="100000">
                                          <p:val>
                                            <p:strVal val="#ppt_h"/>
                                          </p:val>
                                        </p:tav>
                                      </p:tavLst>
                                    </p:anim>
                                  </p:childTnLst>
                                </p:cTn>
                              </p:par>
                              <p:par>
                                <p:cTn id="93" presetID="23" presetClass="entr" presetSubtype="16" fill="hold" nodeType="withEffect">
                                  <p:stCondLst>
                                    <p:cond delay="0"/>
                                  </p:stCondLst>
                                  <p:childTnLst>
                                    <p:set>
                                      <p:cBhvr>
                                        <p:cTn id="94" dur="1" fill="hold">
                                          <p:stCondLst>
                                            <p:cond delay="0"/>
                                          </p:stCondLst>
                                        </p:cTn>
                                        <p:tgtEl>
                                          <p:spTgt spid="512"/>
                                        </p:tgtEl>
                                        <p:attrNameLst>
                                          <p:attrName>style.visibility</p:attrName>
                                        </p:attrNameLst>
                                      </p:cBhvr>
                                      <p:to>
                                        <p:strVal val="visible"/>
                                      </p:to>
                                    </p:set>
                                    <p:anim calcmode="lin" valueType="num">
                                      <p:cBhvr additive="base">
                                        <p:cTn id="95" dur="500"/>
                                        <p:tgtEl>
                                          <p:spTgt spid="512"/>
                                        </p:tgtEl>
                                        <p:attrNameLst>
                                          <p:attrName>ppt_w</p:attrName>
                                        </p:attrNameLst>
                                      </p:cBhvr>
                                      <p:tavLst>
                                        <p:tav tm="0">
                                          <p:val>
                                            <p:strVal val="0"/>
                                          </p:val>
                                        </p:tav>
                                        <p:tav tm="100000">
                                          <p:val>
                                            <p:strVal val="#ppt_w"/>
                                          </p:val>
                                        </p:tav>
                                      </p:tavLst>
                                    </p:anim>
                                    <p:anim calcmode="lin" valueType="num">
                                      <p:cBhvr additive="base">
                                        <p:cTn id="96" dur="500"/>
                                        <p:tgtEl>
                                          <p:spTgt spid="512"/>
                                        </p:tgtEl>
                                        <p:attrNameLst>
                                          <p:attrName>ppt_h</p:attrName>
                                        </p:attrNameLst>
                                      </p:cBhvr>
                                      <p:tavLst>
                                        <p:tav tm="0">
                                          <p:val>
                                            <p:strVal val="0"/>
                                          </p:val>
                                        </p:tav>
                                        <p:tav tm="100000">
                                          <p:val>
                                            <p:strVal val="#ppt_h"/>
                                          </p:val>
                                        </p:tav>
                                      </p:tavLst>
                                    </p:anim>
                                  </p:childTnLst>
                                </p:cTn>
                              </p:par>
                              <p:par>
                                <p:cTn id="97" presetID="23" presetClass="entr" presetSubtype="16" fill="hold" nodeType="withEffect">
                                  <p:stCondLst>
                                    <p:cond delay="0"/>
                                  </p:stCondLst>
                                  <p:childTnLst>
                                    <p:set>
                                      <p:cBhvr>
                                        <p:cTn id="98" dur="1" fill="hold">
                                          <p:stCondLst>
                                            <p:cond delay="0"/>
                                          </p:stCondLst>
                                        </p:cTn>
                                        <p:tgtEl>
                                          <p:spTgt spid="503"/>
                                        </p:tgtEl>
                                        <p:attrNameLst>
                                          <p:attrName>style.visibility</p:attrName>
                                        </p:attrNameLst>
                                      </p:cBhvr>
                                      <p:to>
                                        <p:strVal val="visible"/>
                                      </p:to>
                                    </p:set>
                                    <p:anim calcmode="lin" valueType="num">
                                      <p:cBhvr additive="base">
                                        <p:cTn id="99" dur="500"/>
                                        <p:tgtEl>
                                          <p:spTgt spid="503"/>
                                        </p:tgtEl>
                                        <p:attrNameLst>
                                          <p:attrName>ppt_w</p:attrName>
                                        </p:attrNameLst>
                                      </p:cBhvr>
                                      <p:tavLst>
                                        <p:tav tm="0">
                                          <p:val>
                                            <p:strVal val="0"/>
                                          </p:val>
                                        </p:tav>
                                        <p:tav tm="100000">
                                          <p:val>
                                            <p:strVal val="#ppt_w"/>
                                          </p:val>
                                        </p:tav>
                                      </p:tavLst>
                                    </p:anim>
                                    <p:anim calcmode="lin" valueType="num">
                                      <p:cBhvr additive="base">
                                        <p:cTn id="100" dur="500"/>
                                        <p:tgtEl>
                                          <p:spTgt spid="503"/>
                                        </p:tgtEl>
                                        <p:attrNameLst>
                                          <p:attrName>ppt_h</p:attrName>
                                        </p:attrNameLst>
                                      </p:cBhvr>
                                      <p:tavLst>
                                        <p:tav tm="0">
                                          <p:val>
                                            <p:strVal val="0"/>
                                          </p:val>
                                        </p:tav>
                                        <p:tav tm="100000">
                                          <p:val>
                                            <p:strVal val="#ppt_h"/>
                                          </p:val>
                                        </p:tav>
                                      </p:tavLst>
                                    </p:anim>
                                  </p:childTnLst>
                                </p:cTn>
                              </p:par>
                              <p:par>
                                <p:cTn id="101" presetID="23" presetClass="entr" presetSubtype="16" fill="hold" nodeType="withEffect">
                                  <p:stCondLst>
                                    <p:cond delay="0"/>
                                  </p:stCondLst>
                                  <p:childTnLst>
                                    <p:set>
                                      <p:cBhvr>
                                        <p:cTn id="102" dur="1" fill="hold">
                                          <p:stCondLst>
                                            <p:cond delay="0"/>
                                          </p:stCondLst>
                                        </p:cTn>
                                        <p:tgtEl>
                                          <p:spTgt spid="496"/>
                                        </p:tgtEl>
                                        <p:attrNameLst>
                                          <p:attrName>style.visibility</p:attrName>
                                        </p:attrNameLst>
                                      </p:cBhvr>
                                      <p:to>
                                        <p:strVal val="visible"/>
                                      </p:to>
                                    </p:set>
                                    <p:anim calcmode="lin" valueType="num">
                                      <p:cBhvr additive="base">
                                        <p:cTn id="103" dur="500"/>
                                        <p:tgtEl>
                                          <p:spTgt spid="496"/>
                                        </p:tgtEl>
                                        <p:attrNameLst>
                                          <p:attrName>ppt_w</p:attrName>
                                        </p:attrNameLst>
                                      </p:cBhvr>
                                      <p:tavLst>
                                        <p:tav tm="0">
                                          <p:val>
                                            <p:strVal val="0"/>
                                          </p:val>
                                        </p:tav>
                                        <p:tav tm="100000">
                                          <p:val>
                                            <p:strVal val="#ppt_w"/>
                                          </p:val>
                                        </p:tav>
                                      </p:tavLst>
                                    </p:anim>
                                    <p:anim calcmode="lin" valueType="num">
                                      <p:cBhvr additive="base">
                                        <p:cTn id="104" dur="500"/>
                                        <p:tgtEl>
                                          <p:spTgt spid="496"/>
                                        </p:tgtEl>
                                        <p:attrNameLst>
                                          <p:attrName>ppt_h</p:attrName>
                                        </p:attrNameLst>
                                      </p:cBhvr>
                                      <p:tavLst>
                                        <p:tav tm="0">
                                          <p:val>
                                            <p:strVal val="0"/>
                                          </p:val>
                                        </p:tav>
                                        <p:tav tm="100000">
                                          <p:val>
                                            <p:strVal val="#ppt_h"/>
                                          </p:val>
                                        </p:tav>
                                      </p:tavLst>
                                    </p:anim>
                                  </p:childTnLst>
                                </p:cTn>
                              </p:par>
                              <p:par>
                                <p:cTn id="105" presetID="23" presetClass="entr" presetSubtype="16" fill="hold" nodeType="withEffect">
                                  <p:stCondLst>
                                    <p:cond delay="0"/>
                                  </p:stCondLst>
                                  <p:childTnLst>
                                    <p:set>
                                      <p:cBhvr>
                                        <p:cTn id="106" dur="1" fill="hold">
                                          <p:stCondLst>
                                            <p:cond delay="0"/>
                                          </p:stCondLst>
                                        </p:cTn>
                                        <p:tgtEl>
                                          <p:spTgt spid="533"/>
                                        </p:tgtEl>
                                        <p:attrNameLst>
                                          <p:attrName>style.visibility</p:attrName>
                                        </p:attrNameLst>
                                      </p:cBhvr>
                                      <p:to>
                                        <p:strVal val="visible"/>
                                      </p:to>
                                    </p:set>
                                    <p:anim calcmode="lin" valueType="num">
                                      <p:cBhvr additive="base">
                                        <p:cTn id="107" dur="500"/>
                                        <p:tgtEl>
                                          <p:spTgt spid="533"/>
                                        </p:tgtEl>
                                        <p:attrNameLst>
                                          <p:attrName>ppt_w</p:attrName>
                                        </p:attrNameLst>
                                      </p:cBhvr>
                                      <p:tavLst>
                                        <p:tav tm="0">
                                          <p:val>
                                            <p:strVal val="0"/>
                                          </p:val>
                                        </p:tav>
                                        <p:tav tm="100000">
                                          <p:val>
                                            <p:strVal val="#ppt_w"/>
                                          </p:val>
                                        </p:tav>
                                      </p:tavLst>
                                    </p:anim>
                                    <p:anim calcmode="lin" valueType="num">
                                      <p:cBhvr additive="base">
                                        <p:cTn id="108" dur="500"/>
                                        <p:tgtEl>
                                          <p:spTgt spid="533"/>
                                        </p:tgtEl>
                                        <p:attrNameLst>
                                          <p:attrName>ppt_h</p:attrName>
                                        </p:attrNameLst>
                                      </p:cBhvr>
                                      <p:tavLst>
                                        <p:tav tm="0">
                                          <p:val>
                                            <p:strVal val="0"/>
                                          </p:val>
                                        </p:tav>
                                        <p:tav tm="100000">
                                          <p:val>
                                            <p:strVal val="#ppt_h"/>
                                          </p:val>
                                        </p:tav>
                                      </p:tavLst>
                                    </p:anim>
                                  </p:childTnLst>
                                </p:cTn>
                              </p:par>
                              <p:par>
                                <p:cTn id="109" presetID="23" presetClass="entr" presetSubtype="16" fill="hold" nodeType="withEffect">
                                  <p:stCondLst>
                                    <p:cond delay="0"/>
                                  </p:stCondLst>
                                  <p:childTnLst>
                                    <p:set>
                                      <p:cBhvr>
                                        <p:cTn id="110" dur="1" fill="hold">
                                          <p:stCondLst>
                                            <p:cond delay="0"/>
                                          </p:stCondLst>
                                        </p:cTn>
                                        <p:tgtEl>
                                          <p:spTgt spid="484"/>
                                        </p:tgtEl>
                                        <p:attrNameLst>
                                          <p:attrName>style.visibility</p:attrName>
                                        </p:attrNameLst>
                                      </p:cBhvr>
                                      <p:to>
                                        <p:strVal val="visible"/>
                                      </p:to>
                                    </p:set>
                                    <p:anim calcmode="lin" valueType="num">
                                      <p:cBhvr additive="base">
                                        <p:cTn id="111" dur="500"/>
                                        <p:tgtEl>
                                          <p:spTgt spid="484"/>
                                        </p:tgtEl>
                                        <p:attrNameLst>
                                          <p:attrName>ppt_w</p:attrName>
                                        </p:attrNameLst>
                                      </p:cBhvr>
                                      <p:tavLst>
                                        <p:tav tm="0">
                                          <p:val>
                                            <p:strVal val="0"/>
                                          </p:val>
                                        </p:tav>
                                        <p:tav tm="100000">
                                          <p:val>
                                            <p:strVal val="#ppt_w"/>
                                          </p:val>
                                        </p:tav>
                                      </p:tavLst>
                                    </p:anim>
                                    <p:anim calcmode="lin" valueType="num">
                                      <p:cBhvr additive="base">
                                        <p:cTn id="112" dur="500"/>
                                        <p:tgtEl>
                                          <p:spTgt spid="484"/>
                                        </p:tgtEl>
                                        <p:attrNameLst>
                                          <p:attrName>ppt_h</p:attrName>
                                        </p:attrNameLst>
                                      </p:cBhvr>
                                      <p:tavLst>
                                        <p:tav tm="0">
                                          <p:val>
                                            <p:strVal val="0"/>
                                          </p:val>
                                        </p:tav>
                                        <p:tav tm="100000">
                                          <p:val>
                                            <p:strVal val="#ppt_h"/>
                                          </p:val>
                                        </p:tav>
                                      </p:tavLst>
                                    </p:anim>
                                  </p:childTnLst>
                                </p:cTn>
                              </p:par>
                              <p:par>
                                <p:cTn id="113" presetID="23" presetClass="entr" presetSubtype="16" fill="hold" nodeType="withEffect">
                                  <p:stCondLst>
                                    <p:cond delay="0"/>
                                  </p:stCondLst>
                                  <p:childTnLst>
                                    <p:set>
                                      <p:cBhvr>
                                        <p:cTn id="114" dur="1" fill="hold">
                                          <p:stCondLst>
                                            <p:cond delay="0"/>
                                          </p:stCondLst>
                                        </p:cTn>
                                        <p:tgtEl>
                                          <p:spTgt spid="525"/>
                                        </p:tgtEl>
                                        <p:attrNameLst>
                                          <p:attrName>style.visibility</p:attrName>
                                        </p:attrNameLst>
                                      </p:cBhvr>
                                      <p:to>
                                        <p:strVal val="visible"/>
                                      </p:to>
                                    </p:set>
                                    <p:anim calcmode="lin" valueType="num">
                                      <p:cBhvr additive="base">
                                        <p:cTn id="115" dur="500"/>
                                        <p:tgtEl>
                                          <p:spTgt spid="525"/>
                                        </p:tgtEl>
                                        <p:attrNameLst>
                                          <p:attrName>ppt_w</p:attrName>
                                        </p:attrNameLst>
                                      </p:cBhvr>
                                      <p:tavLst>
                                        <p:tav tm="0">
                                          <p:val>
                                            <p:strVal val="0"/>
                                          </p:val>
                                        </p:tav>
                                        <p:tav tm="100000">
                                          <p:val>
                                            <p:strVal val="#ppt_w"/>
                                          </p:val>
                                        </p:tav>
                                      </p:tavLst>
                                    </p:anim>
                                    <p:anim calcmode="lin" valueType="num">
                                      <p:cBhvr additive="base">
                                        <p:cTn id="116" dur="500"/>
                                        <p:tgtEl>
                                          <p:spTgt spid="525"/>
                                        </p:tgtEl>
                                        <p:attrNameLst>
                                          <p:attrName>ppt_h</p:attrName>
                                        </p:attrNameLst>
                                      </p:cBhvr>
                                      <p:tavLst>
                                        <p:tav tm="0">
                                          <p:val>
                                            <p:strVal val="0"/>
                                          </p:val>
                                        </p:tav>
                                        <p:tav tm="100000">
                                          <p:val>
                                            <p:strVal val="#ppt_h"/>
                                          </p:val>
                                        </p:tav>
                                      </p:tavLst>
                                    </p:anim>
                                  </p:childTnLst>
                                </p:cTn>
                              </p:par>
                              <p:par>
                                <p:cTn id="117" presetID="23" presetClass="entr" presetSubtype="16" fill="hold" nodeType="withEffect">
                                  <p:stCondLst>
                                    <p:cond delay="0"/>
                                  </p:stCondLst>
                                  <p:childTnLst>
                                    <p:set>
                                      <p:cBhvr>
                                        <p:cTn id="118" dur="1" fill="hold">
                                          <p:stCondLst>
                                            <p:cond delay="0"/>
                                          </p:stCondLst>
                                        </p:cTn>
                                        <p:tgtEl>
                                          <p:spTgt spid="479"/>
                                        </p:tgtEl>
                                        <p:attrNameLst>
                                          <p:attrName>style.visibility</p:attrName>
                                        </p:attrNameLst>
                                      </p:cBhvr>
                                      <p:to>
                                        <p:strVal val="visible"/>
                                      </p:to>
                                    </p:set>
                                    <p:anim calcmode="lin" valueType="num">
                                      <p:cBhvr additive="base">
                                        <p:cTn id="119" dur="500"/>
                                        <p:tgtEl>
                                          <p:spTgt spid="479"/>
                                        </p:tgtEl>
                                        <p:attrNameLst>
                                          <p:attrName>ppt_w</p:attrName>
                                        </p:attrNameLst>
                                      </p:cBhvr>
                                      <p:tavLst>
                                        <p:tav tm="0">
                                          <p:val>
                                            <p:strVal val="0"/>
                                          </p:val>
                                        </p:tav>
                                        <p:tav tm="100000">
                                          <p:val>
                                            <p:strVal val="#ppt_w"/>
                                          </p:val>
                                        </p:tav>
                                      </p:tavLst>
                                    </p:anim>
                                    <p:anim calcmode="lin" valueType="num">
                                      <p:cBhvr additive="base">
                                        <p:cTn id="120" dur="500"/>
                                        <p:tgtEl>
                                          <p:spTgt spid="479"/>
                                        </p:tgtEl>
                                        <p:attrNameLst>
                                          <p:attrName>ppt_h</p:attrName>
                                        </p:attrNameLst>
                                      </p:cBhvr>
                                      <p:tavLst>
                                        <p:tav tm="0">
                                          <p:val>
                                            <p:strVal val="0"/>
                                          </p:val>
                                        </p:tav>
                                        <p:tav tm="100000">
                                          <p:val>
                                            <p:strVal val="#ppt_h"/>
                                          </p:val>
                                        </p:tav>
                                      </p:tavLst>
                                    </p:anim>
                                  </p:childTnLst>
                                </p:cTn>
                              </p:par>
                              <p:par>
                                <p:cTn id="121" presetID="23" presetClass="entr" presetSubtype="16" fill="hold" nodeType="withEffect">
                                  <p:stCondLst>
                                    <p:cond delay="0"/>
                                  </p:stCondLst>
                                  <p:childTnLst>
                                    <p:set>
                                      <p:cBhvr>
                                        <p:cTn id="122" dur="1" fill="hold">
                                          <p:stCondLst>
                                            <p:cond delay="0"/>
                                          </p:stCondLst>
                                        </p:cTn>
                                        <p:tgtEl>
                                          <p:spTgt spid="524"/>
                                        </p:tgtEl>
                                        <p:attrNameLst>
                                          <p:attrName>style.visibility</p:attrName>
                                        </p:attrNameLst>
                                      </p:cBhvr>
                                      <p:to>
                                        <p:strVal val="visible"/>
                                      </p:to>
                                    </p:set>
                                    <p:anim calcmode="lin" valueType="num">
                                      <p:cBhvr additive="base">
                                        <p:cTn id="123" dur="500"/>
                                        <p:tgtEl>
                                          <p:spTgt spid="524"/>
                                        </p:tgtEl>
                                        <p:attrNameLst>
                                          <p:attrName>ppt_w</p:attrName>
                                        </p:attrNameLst>
                                      </p:cBhvr>
                                      <p:tavLst>
                                        <p:tav tm="0">
                                          <p:val>
                                            <p:strVal val="0"/>
                                          </p:val>
                                        </p:tav>
                                        <p:tav tm="100000">
                                          <p:val>
                                            <p:strVal val="#ppt_w"/>
                                          </p:val>
                                        </p:tav>
                                      </p:tavLst>
                                    </p:anim>
                                    <p:anim calcmode="lin" valueType="num">
                                      <p:cBhvr additive="base">
                                        <p:cTn id="124" dur="500"/>
                                        <p:tgtEl>
                                          <p:spTgt spid="524"/>
                                        </p:tgtEl>
                                        <p:attrNameLst>
                                          <p:attrName>ppt_h</p:attrName>
                                        </p:attrNameLst>
                                      </p:cBhvr>
                                      <p:tavLst>
                                        <p:tav tm="0">
                                          <p:val>
                                            <p:strVal val="0"/>
                                          </p:val>
                                        </p:tav>
                                        <p:tav tm="100000">
                                          <p:val>
                                            <p:strVal val="#ppt_h"/>
                                          </p:val>
                                        </p:tav>
                                      </p:tavLst>
                                    </p:anim>
                                  </p:childTnLst>
                                </p:cTn>
                              </p:par>
                              <p:par>
                                <p:cTn id="125" presetID="23" presetClass="entr" presetSubtype="16" fill="hold" nodeType="withEffect">
                                  <p:stCondLst>
                                    <p:cond delay="0"/>
                                  </p:stCondLst>
                                  <p:childTnLst>
                                    <p:set>
                                      <p:cBhvr>
                                        <p:cTn id="126" dur="1" fill="hold">
                                          <p:stCondLst>
                                            <p:cond delay="0"/>
                                          </p:stCondLst>
                                        </p:cTn>
                                        <p:tgtEl>
                                          <p:spTgt spid="488"/>
                                        </p:tgtEl>
                                        <p:attrNameLst>
                                          <p:attrName>style.visibility</p:attrName>
                                        </p:attrNameLst>
                                      </p:cBhvr>
                                      <p:to>
                                        <p:strVal val="visible"/>
                                      </p:to>
                                    </p:set>
                                    <p:anim calcmode="lin" valueType="num">
                                      <p:cBhvr additive="base">
                                        <p:cTn id="127" dur="500"/>
                                        <p:tgtEl>
                                          <p:spTgt spid="488"/>
                                        </p:tgtEl>
                                        <p:attrNameLst>
                                          <p:attrName>ppt_w</p:attrName>
                                        </p:attrNameLst>
                                      </p:cBhvr>
                                      <p:tavLst>
                                        <p:tav tm="0">
                                          <p:val>
                                            <p:strVal val="0"/>
                                          </p:val>
                                        </p:tav>
                                        <p:tav tm="100000">
                                          <p:val>
                                            <p:strVal val="#ppt_w"/>
                                          </p:val>
                                        </p:tav>
                                      </p:tavLst>
                                    </p:anim>
                                    <p:anim calcmode="lin" valueType="num">
                                      <p:cBhvr additive="base">
                                        <p:cTn id="128" dur="500"/>
                                        <p:tgtEl>
                                          <p:spTgt spid="488"/>
                                        </p:tgtEl>
                                        <p:attrNameLst>
                                          <p:attrName>ppt_h</p:attrName>
                                        </p:attrNameLst>
                                      </p:cBhvr>
                                      <p:tavLst>
                                        <p:tav tm="0">
                                          <p:val>
                                            <p:strVal val="0"/>
                                          </p:val>
                                        </p:tav>
                                        <p:tav tm="100000">
                                          <p:val>
                                            <p:strVal val="#ppt_h"/>
                                          </p:val>
                                        </p:tav>
                                      </p:tavLst>
                                    </p:anim>
                                  </p:childTnLst>
                                </p:cTn>
                              </p:par>
                              <p:par>
                                <p:cTn id="129" presetID="23" presetClass="entr" presetSubtype="16" fill="hold" nodeType="withEffect">
                                  <p:stCondLst>
                                    <p:cond delay="0"/>
                                  </p:stCondLst>
                                  <p:childTnLst>
                                    <p:set>
                                      <p:cBhvr>
                                        <p:cTn id="130" dur="1" fill="hold">
                                          <p:stCondLst>
                                            <p:cond delay="0"/>
                                          </p:stCondLst>
                                        </p:cTn>
                                        <p:tgtEl>
                                          <p:spTgt spid="520"/>
                                        </p:tgtEl>
                                        <p:attrNameLst>
                                          <p:attrName>style.visibility</p:attrName>
                                        </p:attrNameLst>
                                      </p:cBhvr>
                                      <p:to>
                                        <p:strVal val="visible"/>
                                      </p:to>
                                    </p:set>
                                    <p:anim calcmode="lin" valueType="num">
                                      <p:cBhvr additive="base">
                                        <p:cTn id="131" dur="500"/>
                                        <p:tgtEl>
                                          <p:spTgt spid="520"/>
                                        </p:tgtEl>
                                        <p:attrNameLst>
                                          <p:attrName>ppt_w</p:attrName>
                                        </p:attrNameLst>
                                      </p:cBhvr>
                                      <p:tavLst>
                                        <p:tav tm="0">
                                          <p:val>
                                            <p:strVal val="0"/>
                                          </p:val>
                                        </p:tav>
                                        <p:tav tm="100000">
                                          <p:val>
                                            <p:strVal val="#ppt_w"/>
                                          </p:val>
                                        </p:tav>
                                      </p:tavLst>
                                    </p:anim>
                                    <p:anim calcmode="lin" valueType="num">
                                      <p:cBhvr additive="base">
                                        <p:cTn id="132" dur="500"/>
                                        <p:tgtEl>
                                          <p:spTgt spid="520"/>
                                        </p:tgtEl>
                                        <p:attrNameLst>
                                          <p:attrName>ppt_h</p:attrName>
                                        </p:attrNameLst>
                                      </p:cBhvr>
                                      <p:tavLst>
                                        <p:tav tm="0">
                                          <p:val>
                                            <p:strVal val="0"/>
                                          </p:val>
                                        </p:tav>
                                        <p:tav tm="100000">
                                          <p:val>
                                            <p:strVal val="#ppt_h"/>
                                          </p:val>
                                        </p:tav>
                                      </p:tavLst>
                                    </p:anim>
                                  </p:childTnLst>
                                </p:cTn>
                              </p:par>
                              <p:par>
                                <p:cTn id="133" presetID="23" presetClass="entr" presetSubtype="16" fill="hold" nodeType="withEffect">
                                  <p:stCondLst>
                                    <p:cond delay="0"/>
                                  </p:stCondLst>
                                  <p:childTnLst>
                                    <p:set>
                                      <p:cBhvr>
                                        <p:cTn id="134" dur="1" fill="hold">
                                          <p:stCondLst>
                                            <p:cond delay="0"/>
                                          </p:stCondLst>
                                        </p:cTn>
                                        <p:tgtEl>
                                          <p:spTgt spid="491"/>
                                        </p:tgtEl>
                                        <p:attrNameLst>
                                          <p:attrName>style.visibility</p:attrName>
                                        </p:attrNameLst>
                                      </p:cBhvr>
                                      <p:to>
                                        <p:strVal val="visible"/>
                                      </p:to>
                                    </p:set>
                                    <p:anim calcmode="lin" valueType="num">
                                      <p:cBhvr additive="base">
                                        <p:cTn id="135" dur="500"/>
                                        <p:tgtEl>
                                          <p:spTgt spid="491"/>
                                        </p:tgtEl>
                                        <p:attrNameLst>
                                          <p:attrName>ppt_w</p:attrName>
                                        </p:attrNameLst>
                                      </p:cBhvr>
                                      <p:tavLst>
                                        <p:tav tm="0">
                                          <p:val>
                                            <p:strVal val="0"/>
                                          </p:val>
                                        </p:tav>
                                        <p:tav tm="100000">
                                          <p:val>
                                            <p:strVal val="#ppt_w"/>
                                          </p:val>
                                        </p:tav>
                                      </p:tavLst>
                                    </p:anim>
                                    <p:anim calcmode="lin" valueType="num">
                                      <p:cBhvr additive="base">
                                        <p:cTn id="136" dur="500"/>
                                        <p:tgtEl>
                                          <p:spTgt spid="491"/>
                                        </p:tgtEl>
                                        <p:attrNameLst>
                                          <p:attrName>ppt_h</p:attrName>
                                        </p:attrNameLst>
                                      </p:cBhvr>
                                      <p:tavLst>
                                        <p:tav tm="0">
                                          <p:val>
                                            <p:strVal val="0"/>
                                          </p:val>
                                        </p:tav>
                                        <p:tav tm="100000">
                                          <p:val>
                                            <p:strVal val="#ppt_h"/>
                                          </p:val>
                                        </p:tav>
                                      </p:tavLst>
                                    </p:anim>
                                  </p:childTnLst>
                                </p:cTn>
                              </p:par>
                              <p:par>
                                <p:cTn id="137" presetID="23" presetClass="entr" presetSubtype="16" fill="hold" nodeType="withEffect">
                                  <p:stCondLst>
                                    <p:cond delay="0"/>
                                  </p:stCondLst>
                                  <p:childTnLst>
                                    <p:set>
                                      <p:cBhvr>
                                        <p:cTn id="138" dur="1" fill="hold">
                                          <p:stCondLst>
                                            <p:cond delay="0"/>
                                          </p:stCondLst>
                                        </p:cTn>
                                        <p:tgtEl>
                                          <p:spTgt spid="500"/>
                                        </p:tgtEl>
                                        <p:attrNameLst>
                                          <p:attrName>style.visibility</p:attrName>
                                        </p:attrNameLst>
                                      </p:cBhvr>
                                      <p:to>
                                        <p:strVal val="visible"/>
                                      </p:to>
                                    </p:set>
                                    <p:anim calcmode="lin" valueType="num">
                                      <p:cBhvr additive="base">
                                        <p:cTn id="139" dur="500"/>
                                        <p:tgtEl>
                                          <p:spTgt spid="500"/>
                                        </p:tgtEl>
                                        <p:attrNameLst>
                                          <p:attrName>ppt_w</p:attrName>
                                        </p:attrNameLst>
                                      </p:cBhvr>
                                      <p:tavLst>
                                        <p:tav tm="0">
                                          <p:val>
                                            <p:strVal val="0"/>
                                          </p:val>
                                        </p:tav>
                                        <p:tav tm="100000">
                                          <p:val>
                                            <p:strVal val="#ppt_w"/>
                                          </p:val>
                                        </p:tav>
                                      </p:tavLst>
                                    </p:anim>
                                    <p:anim calcmode="lin" valueType="num">
                                      <p:cBhvr additive="base">
                                        <p:cTn id="140" dur="500"/>
                                        <p:tgtEl>
                                          <p:spTgt spid="500"/>
                                        </p:tgtEl>
                                        <p:attrNameLst>
                                          <p:attrName>ppt_h</p:attrName>
                                        </p:attrNameLst>
                                      </p:cBhvr>
                                      <p:tavLst>
                                        <p:tav tm="0">
                                          <p:val>
                                            <p:strVal val="0"/>
                                          </p:val>
                                        </p:tav>
                                        <p:tav tm="100000">
                                          <p:val>
                                            <p:strVal val="#ppt_h"/>
                                          </p:val>
                                        </p:tav>
                                      </p:tavLst>
                                    </p:anim>
                                  </p:childTnLst>
                                </p:cTn>
                              </p:par>
                              <p:par>
                                <p:cTn id="141" presetID="23" presetClass="entr" presetSubtype="16" fill="hold" nodeType="withEffect">
                                  <p:stCondLst>
                                    <p:cond delay="0"/>
                                  </p:stCondLst>
                                  <p:childTnLst>
                                    <p:set>
                                      <p:cBhvr>
                                        <p:cTn id="142" dur="1" fill="hold">
                                          <p:stCondLst>
                                            <p:cond delay="0"/>
                                          </p:stCondLst>
                                        </p:cTn>
                                        <p:tgtEl>
                                          <p:spTgt spid="495"/>
                                        </p:tgtEl>
                                        <p:attrNameLst>
                                          <p:attrName>style.visibility</p:attrName>
                                        </p:attrNameLst>
                                      </p:cBhvr>
                                      <p:to>
                                        <p:strVal val="visible"/>
                                      </p:to>
                                    </p:set>
                                    <p:anim calcmode="lin" valueType="num">
                                      <p:cBhvr additive="base">
                                        <p:cTn id="143" dur="500"/>
                                        <p:tgtEl>
                                          <p:spTgt spid="495"/>
                                        </p:tgtEl>
                                        <p:attrNameLst>
                                          <p:attrName>ppt_w</p:attrName>
                                        </p:attrNameLst>
                                      </p:cBhvr>
                                      <p:tavLst>
                                        <p:tav tm="0">
                                          <p:val>
                                            <p:strVal val="0"/>
                                          </p:val>
                                        </p:tav>
                                        <p:tav tm="100000">
                                          <p:val>
                                            <p:strVal val="#ppt_w"/>
                                          </p:val>
                                        </p:tav>
                                      </p:tavLst>
                                    </p:anim>
                                    <p:anim calcmode="lin" valueType="num">
                                      <p:cBhvr additive="base">
                                        <p:cTn id="144" dur="500"/>
                                        <p:tgtEl>
                                          <p:spTgt spid="495"/>
                                        </p:tgtEl>
                                        <p:attrNameLst>
                                          <p:attrName>ppt_h</p:attrName>
                                        </p:attrNameLst>
                                      </p:cBhvr>
                                      <p:tavLst>
                                        <p:tav tm="0">
                                          <p:val>
                                            <p:strVal val="0"/>
                                          </p:val>
                                        </p:tav>
                                        <p:tav tm="100000">
                                          <p:val>
                                            <p:strVal val="#ppt_h"/>
                                          </p:val>
                                        </p:tav>
                                      </p:tavLst>
                                    </p:anim>
                                  </p:childTnLst>
                                </p:cTn>
                              </p:par>
                              <p:par>
                                <p:cTn id="145" presetID="23" presetClass="entr" presetSubtype="16" fill="hold" nodeType="withEffect">
                                  <p:stCondLst>
                                    <p:cond delay="0"/>
                                  </p:stCondLst>
                                  <p:childTnLst>
                                    <p:set>
                                      <p:cBhvr>
                                        <p:cTn id="146" dur="1" fill="hold">
                                          <p:stCondLst>
                                            <p:cond delay="0"/>
                                          </p:stCondLst>
                                        </p:cTn>
                                        <p:tgtEl>
                                          <p:spTgt spid="487"/>
                                        </p:tgtEl>
                                        <p:attrNameLst>
                                          <p:attrName>style.visibility</p:attrName>
                                        </p:attrNameLst>
                                      </p:cBhvr>
                                      <p:to>
                                        <p:strVal val="visible"/>
                                      </p:to>
                                    </p:set>
                                    <p:anim calcmode="lin" valueType="num">
                                      <p:cBhvr additive="base">
                                        <p:cTn id="147" dur="500"/>
                                        <p:tgtEl>
                                          <p:spTgt spid="487"/>
                                        </p:tgtEl>
                                        <p:attrNameLst>
                                          <p:attrName>ppt_w</p:attrName>
                                        </p:attrNameLst>
                                      </p:cBhvr>
                                      <p:tavLst>
                                        <p:tav tm="0">
                                          <p:val>
                                            <p:strVal val="0"/>
                                          </p:val>
                                        </p:tav>
                                        <p:tav tm="100000">
                                          <p:val>
                                            <p:strVal val="#ppt_w"/>
                                          </p:val>
                                        </p:tav>
                                      </p:tavLst>
                                    </p:anim>
                                    <p:anim calcmode="lin" valueType="num">
                                      <p:cBhvr additive="base">
                                        <p:cTn id="148" dur="500"/>
                                        <p:tgtEl>
                                          <p:spTgt spid="48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pic>
        <p:nvPicPr>
          <p:cNvPr id="540" name="Google Shape;540;p43" descr="This video illustrate the discussion between Napal, Emily, and Theodore." title="L&amp;D Detective Measurement Mysteries - Version 2, Video 3">
            <a:hlinkClick r:id="rId3"/>
          </p:cNvPr>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40"/>
                                        </p:tgtEl>
                                        <p:attrNameLst>
                                          <p:attrName>style.visibility</p:attrName>
                                        </p:attrNameLst>
                                      </p:cBhvr>
                                      <p:to>
                                        <p:strVal val="visible"/>
                                      </p:to>
                                    </p:set>
                                    <p:animEffect transition="in" filter="fade">
                                      <p:cBhvr>
                                        <p:cTn id="7" dur="1000"/>
                                        <p:tgtEl>
                                          <p:spTgt spid="5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44"/>
        <p:cNvGrpSpPr/>
        <p:nvPr/>
      </p:nvGrpSpPr>
      <p:grpSpPr>
        <a:xfrm>
          <a:off x="0" y="0"/>
          <a:ext cx="0" cy="0"/>
          <a:chOff x="0" y="0"/>
          <a:chExt cx="0" cy="0"/>
        </a:xfrm>
      </p:grpSpPr>
      <p:pic>
        <p:nvPicPr>
          <p:cNvPr id="545" name="Google Shape;545;p44" descr="poll-type-id">
            <a:hlinkClick r:id="rId3"/>
          </p:cNvPr>
          <p:cNvPicPr preferRelativeResize="0"/>
          <p:nvPr/>
        </p:nvPicPr>
        <p:blipFill>
          <a:blip r:embed="rId4">
            <a:alphaModFix/>
          </a:blip>
          <a:stretch>
            <a:fillRect/>
          </a:stretch>
        </p:blipFill>
        <p:spPr>
          <a:xfrm>
            <a:off x="508000" y="1657350"/>
            <a:ext cx="1828800" cy="1828800"/>
          </a:xfrm>
          <a:prstGeom prst="rect">
            <a:avLst/>
          </a:prstGeom>
          <a:noFill/>
          <a:ln>
            <a:noFill/>
          </a:ln>
        </p:spPr>
      </p:pic>
      <p:sp>
        <p:nvSpPr>
          <p:cNvPr id="547" name="Google Shape;547;p44" descr="title-id"/>
          <p:cNvSpPr txBox="1"/>
          <p:nvPr/>
        </p:nvSpPr>
        <p:spPr>
          <a:xfrm>
            <a:off x="2590800" y="1928813"/>
            <a:ext cx="6045300" cy="1285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600" b="1" dirty="0">
                <a:solidFill>
                  <a:srgbClr val="5B5B5B"/>
                </a:solidFill>
                <a:latin typeface="Calibri" panose="020F0502020204030204" pitchFamily="34" charset="0"/>
                <a:ea typeface="Roboto"/>
                <a:cs typeface="Calibri" panose="020F0502020204030204" pitchFamily="34" charset="0"/>
                <a:sym typeface="Roboto"/>
              </a:rPr>
              <a:t>How often are you asked to isolate the impact of training?</a:t>
            </a:r>
            <a:endParaRPr sz="3600" b="1" dirty="0">
              <a:solidFill>
                <a:srgbClr val="5B5B5B"/>
              </a:solidFill>
              <a:latin typeface="Calibri" panose="020F0502020204030204" pitchFamily="34" charset="0"/>
              <a:ea typeface="Roboto"/>
              <a:cs typeface="Calibri" panose="020F0502020204030204" pitchFamily="34" charset="0"/>
              <a:sym typeface="Roboto"/>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pic>
        <p:nvPicPr>
          <p:cNvPr id="554" name="Google Shape;554;p45" descr="This video illustrates the discussion between Napal and Carla." title="L&amp;D Detective Measurement Mysteries - Version 2, Video 4">
            <a:hlinkClick r:id="rId3"/>
          </p:cNvPr>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54"/>
                                        </p:tgtEl>
                                        <p:attrNameLst>
                                          <p:attrName>style.visibility</p:attrName>
                                        </p:attrNameLst>
                                      </p:cBhvr>
                                      <p:to>
                                        <p:strVal val="visible"/>
                                      </p:to>
                                    </p:set>
                                    <p:animEffect transition="in" filter="fade">
                                      <p:cBhvr>
                                        <p:cTn id="7" dur="1000"/>
                                        <p:tgtEl>
                                          <p:spTgt spid="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46"/>
          <p:cNvSpPr/>
          <p:nvPr/>
        </p:nvSpPr>
        <p:spPr>
          <a:xfrm>
            <a:off x="0" y="0"/>
            <a:ext cx="9144000" cy="424862"/>
          </a:xfrm>
          <a:prstGeom prst="rect">
            <a:avLst/>
          </a:prstGeom>
          <a:gradFill>
            <a:gsLst>
              <a:gs pos="0">
                <a:srgbClr val="213F76"/>
              </a:gs>
              <a:gs pos="50000">
                <a:srgbClr val="2F5CAB"/>
              </a:gs>
              <a:gs pos="100000">
                <a:srgbClr val="3A6FCD"/>
              </a:gs>
            </a:gsLst>
            <a:lin ang="5400000"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lt1"/>
              </a:buClr>
              <a:buSzPts val="2700"/>
              <a:buFont typeface="Calibri"/>
              <a:buNone/>
            </a:pPr>
            <a:endParaRPr sz="2700" b="0" i="0" u="none" strike="noStrike" cap="none">
              <a:solidFill>
                <a:srgbClr val="FFFFFF"/>
              </a:solidFill>
              <a:latin typeface="Calibri"/>
              <a:ea typeface="Calibri"/>
              <a:cs typeface="Calibri"/>
              <a:sym typeface="Calibri"/>
            </a:endParaRPr>
          </a:p>
        </p:txBody>
      </p:sp>
      <p:pic>
        <p:nvPicPr>
          <p:cNvPr id="560" name="Google Shape;560;p46"/>
          <p:cNvPicPr preferRelativeResize="0"/>
          <p:nvPr/>
        </p:nvPicPr>
        <p:blipFill rotWithShape="1">
          <a:blip r:embed="rId3">
            <a:alphaModFix/>
          </a:blip>
          <a:srcRect/>
          <a:stretch/>
        </p:blipFill>
        <p:spPr>
          <a:xfrm flipH="1">
            <a:off x="1686056" y="2149469"/>
            <a:ext cx="529211" cy="529211"/>
          </a:xfrm>
          <a:prstGeom prst="rect">
            <a:avLst/>
          </a:prstGeom>
          <a:noFill/>
          <a:ln>
            <a:noFill/>
          </a:ln>
        </p:spPr>
      </p:pic>
      <p:pic>
        <p:nvPicPr>
          <p:cNvPr id="561" name="Google Shape;561;p46"/>
          <p:cNvPicPr preferRelativeResize="0"/>
          <p:nvPr/>
        </p:nvPicPr>
        <p:blipFill rotWithShape="1">
          <a:blip r:embed="rId3">
            <a:alphaModFix/>
          </a:blip>
          <a:srcRect/>
          <a:stretch/>
        </p:blipFill>
        <p:spPr>
          <a:xfrm flipH="1">
            <a:off x="1830016" y="2316389"/>
            <a:ext cx="529211" cy="529211"/>
          </a:xfrm>
          <a:prstGeom prst="rect">
            <a:avLst/>
          </a:prstGeom>
          <a:noFill/>
          <a:ln>
            <a:noFill/>
          </a:ln>
        </p:spPr>
      </p:pic>
      <p:pic>
        <p:nvPicPr>
          <p:cNvPr id="562" name="Google Shape;562;p46"/>
          <p:cNvPicPr preferRelativeResize="0"/>
          <p:nvPr/>
        </p:nvPicPr>
        <p:blipFill rotWithShape="1">
          <a:blip r:embed="rId4">
            <a:alphaModFix/>
          </a:blip>
          <a:srcRect/>
          <a:stretch/>
        </p:blipFill>
        <p:spPr>
          <a:xfrm>
            <a:off x="2514485" y="485417"/>
            <a:ext cx="4115027" cy="4115027"/>
          </a:xfrm>
          <a:prstGeom prst="rect">
            <a:avLst/>
          </a:prstGeom>
          <a:noFill/>
          <a:ln>
            <a:noFill/>
          </a:ln>
        </p:spPr>
      </p:pic>
      <p:sp>
        <p:nvSpPr>
          <p:cNvPr id="563" name="Google Shape;563;p46"/>
          <p:cNvSpPr txBox="1"/>
          <p:nvPr/>
        </p:nvSpPr>
        <p:spPr>
          <a:xfrm>
            <a:off x="2891275" y="4237016"/>
            <a:ext cx="3361450" cy="301212"/>
          </a:xfrm>
          <a:prstGeom prst="rect">
            <a:avLst/>
          </a:prstGeom>
          <a:noFill/>
          <a:ln>
            <a:noFill/>
          </a:ln>
        </p:spPr>
        <p:txBody>
          <a:bodyPr spcFirstLastPara="1" wrap="square" lIns="68575" tIns="68575" rIns="68575" bIns="6857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0" i="0" u="none" strike="noStrike" cap="none">
                <a:solidFill>
                  <a:srgbClr val="305DBF"/>
                </a:solidFill>
                <a:latin typeface="Calibri"/>
                <a:ea typeface="Calibri"/>
                <a:cs typeface="Calibri"/>
                <a:sym typeface="Calibri"/>
              </a:rPr>
              <a:t>kevinmyates.com/pna2</a:t>
            </a:r>
            <a:endParaRPr sz="1100"/>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305DB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61"/>
                                        </p:tgtEl>
                                        <p:attrNameLst>
                                          <p:attrName>style.visibility</p:attrName>
                                        </p:attrNameLst>
                                      </p:cBhvr>
                                      <p:to>
                                        <p:strVal val="visible"/>
                                      </p:to>
                                    </p:set>
                                    <p:anim calcmode="lin" valueType="num">
                                      <p:cBhvr additive="base">
                                        <p:cTn id="7" dur="500"/>
                                        <p:tgtEl>
                                          <p:spTgt spid="561"/>
                                        </p:tgtEl>
                                        <p:attrNameLst>
                                          <p:attrName>ppt_w</p:attrName>
                                        </p:attrNameLst>
                                      </p:cBhvr>
                                      <p:tavLst>
                                        <p:tav tm="0">
                                          <p:val>
                                            <p:strVal val="0"/>
                                          </p:val>
                                        </p:tav>
                                        <p:tav tm="100000">
                                          <p:val>
                                            <p:strVal val="#ppt_w"/>
                                          </p:val>
                                        </p:tav>
                                      </p:tavLst>
                                    </p:anim>
                                    <p:anim calcmode="lin" valueType="num">
                                      <p:cBhvr additive="base">
                                        <p:cTn id="8" dur="500"/>
                                        <p:tgtEl>
                                          <p:spTgt spid="561"/>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562"/>
                                        </p:tgtEl>
                                        <p:attrNameLst>
                                          <p:attrName>style.visibility</p:attrName>
                                        </p:attrNameLst>
                                      </p:cBhvr>
                                      <p:to>
                                        <p:strVal val="visible"/>
                                      </p:to>
                                    </p:set>
                                    <p:anim calcmode="lin" valueType="num">
                                      <p:cBhvr additive="base">
                                        <p:cTn id="11" dur="500"/>
                                        <p:tgtEl>
                                          <p:spTgt spid="562"/>
                                        </p:tgtEl>
                                        <p:attrNameLst>
                                          <p:attrName>ppt_w</p:attrName>
                                        </p:attrNameLst>
                                      </p:cBhvr>
                                      <p:tavLst>
                                        <p:tav tm="0">
                                          <p:val>
                                            <p:strVal val="0"/>
                                          </p:val>
                                        </p:tav>
                                        <p:tav tm="100000">
                                          <p:val>
                                            <p:strVal val="#ppt_w"/>
                                          </p:val>
                                        </p:tav>
                                      </p:tavLst>
                                    </p:anim>
                                    <p:anim calcmode="lin" valueType="num">
                                      <p:cBhvr additive="base">
                                        <p:cTn id="12" dur="500"/>
                                        <p:tgtEl>
                                          <p:spTgt spid="562"/>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563">
                                            <p:txEl>
                                              <p:pRg st="0" end="0"/>
                                            </p:txEl>
                                          </p:spTgt>
                                        </p:tgtEl>
                                        <p:attrNameLst>
                                          <p:attrName>style.visibility</p:attrName>
                                        </p:attrNameLst>
                                      </p:cBhvr>
                                      <p:to>
                                        <p:strVal val="visible"/>
                                      </p:to>
                                    </p:set>
                                    <p:anim calcmode="lin" valueType="num">
                                      <p:cBhvr additive="base">
                                        <p:cTn id="15" dur="500"/>
                                        <p:tgtEl>
                                          <p:spTgt spid="563">
                                            <p:txEl>
                                              <p:pRg st="0" end="0"/>
                                            </p:txEl>
                                          </p:spTgt>
                                        </p:tgtEl>
                                        <p:attrNameLst>
                                          <p:attrName>ppt_w</p:attrName>
                                        </p:attrNameLst>
                                      </p:cBhvr>
                                      <p:tavLst>
                                        <p:tav tm="0">
                                          <p:val>
                                            <p:strVal val="0"/>
                                          </p:val>
                                        </p:tav>
                                        <p:tav tm="100000">
                                          <p:val>
                                            <p:strVal val="#ppt_w"/>
                                          </p:val>
                                        </p:tav>
                                      </p:tavLst>
                                    </p:anim>
                                    <p:anim calcmode="lin" valueType="num">
                                      <p:cBhvr additive="base">
                                        <p:cTn id="16" dur="500"/>
                                        <p:tgtEl>
                                          <p:spTgt spid="563">
                                            <p:txEl>
                                              <p:pRg st="0" end="0"/>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563">
                                            <p:txEl>
                                              <p:pRg st="1" end="1"/>
                                            </p:txEl>
                                          </p:spTgt>
                                        </p:tgtEl>
                                        <p:attrNameLst>
                                          <p:attrName>style.visibility</p:attrName>
                                        </p:attrNameLst>
                                      </p:cBhvr>
                                      <p:to>
                                        <p:strVal val="visible"/>
                                      </p:to>
                                    </p:set>
                                    <p:anim calcmode="lin" valueType="num">
                                      <p:cBhvr additive="base">
                                        <p:cTn id="19" dur="500"/>
                                        <p:tgtEl>
                                          <p:spTgt spid="563">
                                            <p:txEl>
                                              <p:pRg st="1" end="1"/>
                                            </p:txEl>
                                          </p:spTgt>
                                        </p:tgtEl>
                                        <p:attrNameLst>
                                          <p:attrName>ppt_w</p:attrName>
                                        </p:attrNameLst>
                                      </p:cBhvr>
                                      <p:tavLst>
                                        <p:tav tm="0">
                                          <p:val>
                                            <p:strVal val="0"/>
                                          </p:val>
                                        </p:tav>
                                        <p:tav tm="100000">
                                          <p:val>
                                            <p:strVal val="#ppt_w"/>
                                          </p:val>
                                        </p:tav>
                                      </p:tavLst>
                                    </p:anim>
                                    <p:anim calcmode="lin" valueType="num">
                                      <p:cBhvr additive="base">
                                        <p:cTn id="20" dur="500"/>
                                        <p:tgtEl>
                                          <p:spTgt spid="563">
                                            <p:txEl>
                                              <p:pRg st="1" end="1"/>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rme libre : forme 3">
            <a:extLst>
              <a:ext uri="{FF2B5EF4-FFF2-40B4-BE49-F238E27FC236}">
                <a16:creationId xmlns:a16="http://schemas.microsoft.com/office/drawing/2014/main" id="{4B1210D0-DEFC-829A-E711-0A7392D12B6E}"/>
              </a:ext>
            </a:extLst>
          </p:cNvPr>
          <p:cNvSpPr/>
          <p:nvPr/>
        </p:nvSpPr>
        <p:spPr>
          <a:xfrm>
            <a:off x="2008682" y="965506"/>
            <a:ext cx="6878644" cy="1163547"/>
          </a:xfrm>
          <a:custGeom>
            <a:avLst/>
            <a:gdLst>
              <a:gd name="connsiteX0" fmla="*/ 174628 w 1047750"/>
              <a:gd name="connsiteY0" fmla="*/ 0 h 3901440"/>
              <a:gd name="connsiteX1" fmla="*/ 873122 w 1047750"/>
              <a:gd name="connsiteY1" fmla="*/ 0 h 3901440"/>
              <a:gd name="connsiteX2" fmla="*/ 1047750 w 1047750"/>
              <a:gd name="connsiteY2" fmla="*/ 174628 h 3901440"/>
              <a:gd name="connsiteX3" fmla="*/ 1047750 w 1047750"/>
              <a:gd name="connsiteY3" fmla="*/ 3901440 h 3901440"/>
              <a:gd name="connsiteX4" fmla="*/ 1047750 w 1047750"/>
              <a:gd name="connsiteY4" fmla="*/ 3901440 h 3901440"/>
              <a:gd name="connsiteX5" fmla="*/ 0 w 1047750"/>
              <a:gd name="connsiteY5" fmla="*/ 3901440 h 3901440"/>
              <a:gd name="connsiteX6" fmla="*/ 0 w 1047750"/>
              <a:gd name="connsiteY6" fmla="*/ 3901440 h 3901440"/>
              <a:gd name="connsiteX7" fmla="*/ 0 w 1047750"/>
              <a:gd name="connsiteY7" fmla="*/ 174628 h 3901440"/>
              <a:gd name="connsiteX8" fmla="*/ 174628 w 1047750"/>
              <a:gd name="connsiteY8" fmla="*/ 0 h 390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0" h="3901440">
                <a:moveTo>
                  <a:pt x="1047750" y="650251"/>
                </a:moveTo>
                <a:lnTo>
                  <a:pt x="1047750" y="3251189"/>
                </a:lnTo>
                <a:cubicBezTo>
                  <a:pt x="1047750" y="3610311"/>
                  <a:pt x="1026753" y="3901440"/>
                  <a:pt x="1000853" y="3901440"/>
                </a:cubicBezTo>
                <a:lnTo>
                  <a:pt x="0" y="3901440"/>
                </a:lnTo>
                <a:lnTo>
                  <a:pt x="0" y="3901440"/>
                </a:lnTo>
                <a:lnTo>
                  <a:pt x="0" y="0"/>
                </a:lnTo>
                <a:lnTo>
                  <a:pt x="0" y="0"/>
                </a:lnTo>
                <a:lnTo>
                  <a:pt x="1000853" y="0"/>
                </a:lnTo>
                <a:cubicBezTo>
                  <a:pt x="1026753" y="0"/>
                  <a:pt x="1047750" y="291129"/>
                  <a:pt x="1047750" y="650251"/>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9531" tIns="75911" rIns="100676" bIns="75913" numCol="1" spcCol="1270" anchor="ctr" anchorCtr="0">
            <a:noAutofit/>
          </a:bodyPr>
          <a:lstStyle/>
          <a:p>
            <a:pPr marL="246063" lvl="1" algn="l" defTabSz="577850">
              <a:lnSpc>
                <a:spcPct val="90000"/>
              </a:lnSpc>
              <a:spcBef>
                <a:spcPct val="0"/>
              </a:spcBef>
              <a:spcAft>
                <a:spcPts val="600"/>
              </a:spcAft>
            </a:pPr>
            <a:r>
              <a:rPr lang="en-CA" sz="1600" kern="1200" dirty="0">
                <a:latin typeface="Calibri" panose="020F0502020204030204" pitchFamily="34" charset="0"/>
                <a:cs typeface="Calibri" panose="020F0502020204030204" pitchFamily="34" charset="0"/>
              </a:rPr>
              <a:t>Maintain customer service experience scores for first call resolution, customer call time, and customer care and tone at 90% favourability.</a:t>
            </a:r>
          </a:p>
        </p:txBody>
      </p:sp>
      <p:sp>
        <p:nvSpPr>
          <p:cNvPr id="5" name="Forme libre : forme 4">
            <a:extLst>
              <a:ext uri="{FF2B5EF4-FFF2-40B4-BE49-F238E27FC236}">
                <a16:creationId xmlns:a16="http://schemas.microsoft.com/office/drawing/2014/main" id="{8688C258-6B67-9531-D993-42847106AD14}"/>
              </a:ext>
            </a:extLst>
          </p:cNvPr>
          <p:cNvSpPr/>
          <p:nvPr/>
        </p:nvSpPr>
        <p:spPr>
          <a:xfrm>
            <a:off x="256675" y="939903"/>
            <a:ext cx="1886920" cy="1204658"/>
          </a:xfrm>
          <a:custGeom>
            <a:avLst/>
            <a:gdLst>
              <a:gd name="connsiteX0" fmla="*/ 0 w 2194560"/>
              <a:gd name="connsiteY0" fmla="*/ 218286 h 1309687"/>
              <a:gd name="connsiteX1" fmla="*/ 218286 w 2194560"/>
              <a:gd name="connsiteY1" fmla="*/ 0 h 1309687"/>
              <a:gd name="connsiteX2" fmla="*/ 1976274 w 2194560"/>
              <a:gd name="connsiteY2" fmla="*/ 0 h 1309687"/>
              <a:gd name="connsiteX3" fmla="*/ 2194560 w 2194560"/>
              <a:gd name="connsiteY3" fmla="*/ 218286 h 1309687"/>
              <a:gd name="connsiteX4" fmla="*/ 2194560 w 2194560"/>
              <a:gd name="connsiteY4" fmla="*/ 1091401 h 1309687"/>
              <a:gd name="connsiteX5" fmla="*/ 1976274 w 2194560"/>
              <a:gd name="connsiteY5" fmla="*/ 1309687 h 1309687"/>
              <a:gd name="connsiteX6" fmla="*/ 218286 w 2194560"/>
              <a:gd name="connsiteY6" fmla="*/ 1309687 h 1309687"/>
              <a:gd name="connsiteX7" fmla="*/ 0 w 2194560"/>
              <a:gd name="connsiteY7" fmla="*/ 1091401 h 1309687"/>
              <a:gd name="connsiteX8" fmla="*/ 0 w 2194560"/>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1309687">
                <a:moveTo>
                  <a:pt x="0" y="218286"/>
                </a:moveTo>
                <a:cubicBezTo>
                  <a:pt x="0" y="97730"/>
                  <a:pt x="97730" y="0"/>
                  <a:pt x="218286" y="0"/>
                </a:cubicBezTo>
                <a:lnTo>
                  <a:pt x="1976274" y="0"/>
                </a:lnTo>
                <a:cubicBezTo>
                  <a:pt x="2096830" y="0"/>
                  <a:pt x="2194560" y="97730"/>
                  <a:pt x="2194560" y="218286"/>
                </a:cubicBezTo>
                <a:lnTo>
                  <a:pt x="2194560" y="1091401"/>
                </a:lnTo>
                <a:cubicBezTo>
                  <a:pt x="2194560" y="1211957"/>
                  <a:pt x="2096830" y="1309687"/>
                  <a:pt x="1976274" y="1309687"/>
                </a:cubicBezTo>
                <a:lnTo>
                  <a:pt x="218286" y="1309687"/>
                </a:lnTo>
                <a:cubicBezTo>
                  <a:pt x="97730" y="1309687"/>
                  <a:pt x="0" y="1211957"/>
                  <a:pt x="0" y="1091401"/>
                </a:cubicBezTo>
                <a:lnTo>
                  <a:pt x="0" y="21828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0134" tIns="102034" rIns="140134" bIns="102034" numCol="1" spcCol="1270" anchor="ctr" anchorCtr="0">
            <a:noAutofit/>
          </a:bodyPr>
          <a:lstStyle/>
          <a:p>
            <a:pPr marL="0" lvl="0" indent="0" algn="ctr" defTabSz="889000">
              <a:lnSpc>
                <a:spcPct val="90000"/>
              </a:lnSpc>
              <a:spcBef>
                <a:spcPct val="0"/>
              </a:spcBef>
              <a:spcAft>
                <a:spcPct val="35000"/>
              </a:spcAft>
              <a:buNone/>
            </a:pPr>
            <a:r>
              <a:rPr lang="en-CA" sz="1800" kern="1200" dirty="0">
                <a:latin typeface="Calibri" panose="020F0502020204030204" pitchFamily="34" charset="0"/>
                <a:cs typeface="Calibri" panose="020F0502020204030204" pitchFamily="34" charset="0"/>
              </a:rPr>
              <a:t>What is the business goal?</a:t>
            </a:r>
            <a:endParaRPr lang="fr-CA" sz="1800" kern="1200" dirty="0">
              <a:latin typeface="Calibri" panose="020F0502020204030204" pitchFamily="34" charset="0"/>
              <a:cs typeface="Calibri" panose="020F0502020204030204" pitchFamily="34" charset="0"/>
            </a:endParaRPr>
          </a:p>
        </p:txBody>
      </p:sp>
      <p:sp>
        <p:nvSpPr>
          <p:cNvPr id="6" name="Forme libre : forme 5">
            <a:extLst>
              <a:ext uri="{FF2B5EF4-FFF2-40B4-BE49-F238E27FC236}">
                <a16:creationId xmlns:a16="http://schemas.microsoft.com/office/drawing/2014/main" id="{A3FF7B2D-0F8D-B91E-94E3-1C24B6873749}"/>
              </a:ext>
            </a:extLst>
          </p:cNvPr>
          <p:cNvSpPr/>
          <p:nvPr/>
        </p:nvSpPr>
        <p:spPr>
          <a:xfrm>
            <a:off x="2008682" y="2214394"/>
            <a:ext cx="6878644" cy="1136657"/>
          </a:xfrm>
          <a:custGeom>
            <a:avLst/>
            <a:gdLst>
              <a:gd name="connsiteX0" fmla="*/ 174628 w 1047750"/>
              <a:gd name="connsiteY0" fmla="*/ 0 h 3901440"/>
              <a:gd name="connsiteX1" fmla="*/ 873122 w 1047750"/>
              <a:gd name="connsiteY1" fmla="*/ 0 h 3901440"/>
              <a:gd name="connsiteX2" fmla="*/ 1047750 w 1047750"/>
              <a:gd name="connsiteY2" fmla="*/ 174628 h 3901440"/>
              <a:gd name="connsiteX3" fmla="*/ 1047750 w 1047750"/>
              <a:gd name="connsiteY3" fmla="*/ 3901440 h 3901440"/>
              <a:gd name="connsiteX4" fmla="*/ 1047750 w 1047750"/>
              <a:gd name="connsiteY4" fmla="*/ 3901440 h 3901440"/>
              <a:gd name="connsiteX5" fmla="*/ 0 w 1047750"/>
              <a:gd name="connsiteY5" fmla="*/ 3901440 h 3901440"/>
              <a:gd name="connsiteX6" fmla="*/ 0 w 1047750"/>
              <a:gd name="connsiteY6" fmla="*/ 3901440 h 3901440"/>
              <a:gd name="connsiteX7" fmla="*/ 0 w 1047750"/>
              <a:gd name="connsiteY7" fmla="*/ 174628 h 3901440"/>
              <a:gd name="connsiteX8" fmla="*/ 174628 w 1047750"/>
              <a:gd name="connsiteY8" fmla="*/ 0 h 390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0" h="3901440">
                <a:moveTo>
                  <a:pt x="1047750" y="650251"/>
                </a:moveTo>
                <a:lnTo>
                  <a:pt x="1047750" y="3251189"/>
                </a:lnTo>
                <a:cubicBezTo>
                  <a:pt x="1047750" y="3610311"/>
                  <a:pt x="1026753" y="3901440"/>
                  <a:pt x="1000853" y="3901440"/>
                </a:cubicBezTo>
                <a:lnTo>
                  <a:pt x="0" y="3901440"/>
                </a:lnTo>
                <a:lnTo>
                  <a:pt x="0" y="3901440"/>
                </a:lnTo>
                <a:lnTo>
                  <a:pt x="0" y="0"/>
                </a:lnTo>
                <a:lnTo>
                  <a:pt x="0" y="0"/>
                </a:lnTo>
                <a:lnTo>
                  <a:pt x="1000853" y="0"/>
                </a:lnTo>
                <a:cubicBezTo>
                  <a:pt x="1026753" y="0"/>
                  <a:pt x="1047750" y="291129"/>
                  <a:pt x="1047750" y="650251"/>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9531" tIns="75912" rIns="100676" bIns="75912" numCol="1" spcCol="1270" anchor="ctr" anchorCtr="0">
            <a:noAutofit/>
          </a:bodyPr>
          <a:lstStyle/>
          <a:p>
            <a:pPr marL="246063" lvl="1" algn="l" defTabSz="577850">
              <a:lnSpc>
                <a:spcPct val="90000"/>
              </a:lnSpc>
              <a:spcBef>
                <a:spcPct val="0"/>
              </a:spcBef>
              <a:spcAft>
                <a:spcPct val="15000"/>
              </a:spcAft>
            </a:pPr>
            <a:r>
              <a:rPr lang="en-CA" sz="1500" kern="1200" dirty="0">
                <a:latin typeface="Calibri" panose="020F0502020204030204" pitchFamily="34" charset="0"/>
                <a:cs typeface="Calibri" panose="020F0502020204030204" pitchFamily="34" charset="0"/>
              </a:rPr>
              <a:t>The Products &amp; Innovation team is releasing a new AI-powered mobile phone. Customer service experience scores dropped below target goal of 90% favourability with release of the last new phone. Customer service representatives were not prepared or ready. The opportunity is ensuring customer service representatives are ready for release of the new AI-powered phone.</a:t>
            </a:r>
          </a:p>
        </p:txBody>
      </p:sp>
      <p:sp>
        <p:nvSpPr>
          <p:cNvPr id="7" name="Forme libre : forme 6">
            <a:extLst>
              <a:ext uri="{FF2B5EF4-FFF2-40B4-BE49-F238E27FC236}">
                <a16:creationId xmlns:a16="http://schemas.microsoft.com/office/drawing/2014/main" id="{1E9EB7EB-A94C-CE78-5AB0-2A09253C1049}"/>
              </a:ext>
            </a:extLst>
          </p:cNvPr>
          <p:cNvSpPr/>
          <p:nvPr/>
        </p:nvSpPr>
        <p:spPr>
          <a:xfrm>
            <a:off x="241346" y="2167239"/>
            <a:ext cx="1894805" cy="1223359"/>
          </a:xfrm>
          <a:custGeom>
            <a:avLst/>
            <a:gdLst>
              <a:gd name="connsiteX0" fmla="*/ 0 w 2194560"/>
              <a:gd name="connsiteY0" fmla="*/ 218286 h 1309687"/>
              <a:gd name="connsiteX1" fmla="*/ 218286 w 2194560"/>
              <a:gd name="connsiteY1" fmla="*/ 0 h 1309687"/>
              <a:gd name="connsiteX2" fmla="*/ 1976274 w 2194560"/>
              <a:gd name="connsiteY2" fmla="*/ 0 h 1309687"/>
              <a:gd name="connsiteX3" fmla="*/ 2194560 w 2194560"/>
              <a:gd name="connsiteY3" fmla="*/ 218286 h 1309687"/>
              <a:gd name="connsiteX4" fmla="*/ 2194560 w 2194560"/>
              <a:gd name="connsiteY4" fmla="*/ 1091401 h 1309687"/>
              <a:gd name="connsiteX5" fmla="*/ 1976274 w 2194560"/>
              <a:gd name="connsiteY5" fmla="*/ 1309687 h 1309687"/>
              <a:gd name="connsiteX6" fmla="*/ 218286 w 2194560"/>
              <a:gd name="connsiteY6" fmla="*/ 1309687 h 1309687"/>
              <a:gd name="connsiteX7" fmla="*/ 0 w 2194560"/>
              <a:gd name="connsiteY7" fmla="*/ 1091401 h 1309687"/>
              <a:gd name="connsiteX8" fmla="*/ 0 w 2194560"/>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1309687">
                <a:moveTo>
                  <a:pt x="0" y="218286"/>
                </a:moveTo>
                <a:cubicBezTo>
                  <a:pt x="0" y="97730"/>
                  <a:pt x="97730" y="0"/>
                  <a:pt x="218286" y="0"/>
                </a:cubicBezTo>
                <a:lnTo>
                  <a:pt x="1976274" y="0"/>
                </a:lnTo>
                <a:cubicBezTo>
                  <a:pt x="2096830" y="0"/>
                  <a:pt x="2194560" y="97730"/>
                  <a:pt x="2194560" y="218286"/>
                </a:cubicBezTo>
                <a:lnTo>
                  <a:pt x="2194560" y="1091401"/>
                </a:lnTo>
                <a:cubicBezTo>
                  <a:pt x="2194560" y="1211957"/>
                  <a:pt x="2096830" y="1309687"/>
                  <a:pt x="1976274" y="1309687"/>
                </a:cubicBezTo>
                <a:lnTo>
                  <a:pt x="218286" y="1309687"/>
                </a:lnTo>
                <a:cubicBezTo>
                  <a:pt x="97730" y="1309687"/>
                  <a:pt x="0" y="1211957"/>
                  <a:pt x="0" y="1091401"/>
                </a:cubicBezTo>
                <a:lnTo>
                  <a:pt x="0" y="21828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0134" tIns="102034" rIns="140134" bIns="102034" numCol="1" spcCol="1270" anchor="ctr" anchorCtr="0">
            <a:noAutofit/>
          </a:bodyPr>
          <a:lstStyle/>
          <a:p>
            <a:pPr marL="0" lvl="0" indent="0" algn="ctr" defTabSz="889000">
              <a:lnSpc>
                <a:spcPct val="90000"/>
              </a:lnSpc>
              <a:spcBef>
                <a:spcPct val="0"/>
              </a:spcBef>
              <a:spcAft>
                <a:spcPct val="35000"/>
              </a:spcAft>
              <a:buNone/>
            </a:pPr>
            <a:r>
              <a:rPr lang="en-CA" sz="1800" kern="1200" dirty="0">
                <a:latin typeface="Calibri" panose="020F0502020204030204" pitchFamily="34" charset="0"/>
                <a:cs typeface="Calibri" panose="020F0502020204030204" pitchFamily="34" charset="0"/>
              </a:rPr>
              <a:t>What is the opportunity or problem to solve?</a:t>
            </a:r>
            <a:endParaRPr lang="fr-CA" sz="1800" kern="1200" dirty="0">
              <a:latin typeface="Calibri" panose="020F0502020204030204" pitchFamily="34" charset="0"/>
              <a:cs typeface="Calibri" panose="020F0502020204030204" pitchFamily="34" charset="0"/>
            </a:endParaRPr>
          </a:p>
        </p:txBody>
      </p:sp>
      <p:sp>
        <p:nvSpPr>
          <p:cNvPr id="8" name="Forme libre : forme 7">
            <a:extLst>
              <a:ext uri="{FF2B5EF4-FFF2-40B4-BE49-F238E27FC236}">
                <a16:creationId xmlns:a16="http://schemas.microsoft.com/office/drawing/2014/main" id="{6C23592E-759B-6F2A-5D71-6E9633533784}"/>
              </a:ext>
            </a:extLst>
          </p:cNvPr>
          <p:cNvSpPr/>
          <p:nvPr/>
        </p:nvSpPr>
        <p:spPr>
          <a:xfrm>
            <a:off x="2031219" y="3488762"/>
            <a:ext cx="6852789" cy="1136657"/>
          </a:xfrm>
          <a:custGeom>
            <a:avLst/>
            <a:gdLst>
              <a:gd name="connsiteX0" fmla="*/ 174628 w 1047750"/>
              <a:gd name="connsiteY0" fmla="*/ 0 h 3901440"/>
              <a:gd name="connsiteX1" fmla="*/ 873122 w 1047750"/>
              <a:gd name="connsiteY1" fmla="*/ 0 h 3901440"/>
              <a:gd name="connsiteX2" fmla="*/ 1047750 w 1047750"/>
              <a:gd name="connsiteY2" fmla="*/ 174628 h 3901440"/>
              <a:gd name="connsiteX3" fmla="*/ 1047750 w 1047750"/>
              <a:gd name="connsiteY3" fmla="*/ 3901440 h 3901440"/>
              <a:gd name="connsiteX4" fmla="*/ 1047750 w 1047750"/>
              <a:gd name="connsiteY4" fmla="*/ 3901440 h 3901440"/>
              <a:gd name="connsiteX5" fmla="*/ 0 w 1047750"/>
              <a:gd name="connsiteY5" fmla="*/ 3901440 h 3901440"/>
              <a:gd name="connsiteX6" fmla="*/ 0 w 1047750"/>
              <a:gd name="connsiteY6" fmla="*/ 3901440 h 3901440"/>
              <a:gd name="connsiteX7" fmla="*/ 0 w 1047750"/>
              <a:gd name="connsiteY7" fmla="*/ 174628 h 3901440"/>
              <a:gd name="connsiteX8" fmla="*/ 174628 w 1047750"/>
              <a:gd name="connsiteY8" fmla="*/ 0 h 390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0" h="3901440">
                <a:moveTo>
                  <a:pt x="1047750" y="650251"/>
                </a:moveTo>
                <a:lnTo>
                  <a:pt x="1047750" y="3251189"/>
                </a:lnTo>
                <a:cubicBezTo>
                  <a:pt x="1047750" y="3610311"/>
                  <a:pt x="1026753" y="3901440"/>
                  <a:pt x="1000853" y="3901440"/>
                </a:cubicBezTo>
                <a:lnTo>
                  <a:pt x="0" y="3901440"/>
                </a:lnTo>
                <a:lnTo>
                  <a:pt x="0" y="3901440"/>
                </a:lnTo>
                <a:lnTo>
                  <a:pt x="0" y="0"/>
                </a:lnTo>
                <a:lnTo>
                  <a:pt x="0" y="0"/>
                </a:lnTo>
                <a:lnTo>
                  <a:pt x="1000853" y="0"/>
                </a:lnTo>
                <a:cubicBezTo>
                  <a:pt x="1026753" y="0"/>
                  <a:pt x="1047750" y="291129"/>
                  <a:pt x="1047750" y="650251"/>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9531" tIns="75912" rIns="100676" bIns="75912" numCol="1" spcCol="1270" anchor="ctr" anchorCtr="0">
            <a:noAutofit/>
          </a:bodyPr>
          <a:lstStyle/>
          <a:p>
            <a:pPr marL="246063" lvl="1" defTabSz="577850">
              <a:lnSpc>
                <a:spcPct val="90000"/>
              </a:lnSpc>
              <a:spcBef>
                <a:spcPct val="0"/>
              </a:spcBef>
              <a:spcAft>
                <a:spcPct val="15000"/>
              </a:spcAft>
            </a:pPr>
            <a:r>
              <a:rPr lang="en-CA" sz="1600" kern="1200" dirty="0">
                <a:latin typeface="Calibri" panose="020F0502020204030204" pitchFamily="34" charset="0"/>
                <a:cs typeface="Calibri" panose="020F0502020204030204" pitchFamily="34" charset="0"/>
              </a:rPr>
              <a:t>Customer service representatives for mobile phone support in all regions and offices.</a:t>
            </a:r>
          </a:p>
        </p:txBody>
      </p:sp>
      <p:sp>
        <p:nvSpPr>
          <p:cNvPr id="9" name="Forme libre : forme 8">
            <a:extLst>
              <a:ext uri="{FF2B5EF4-FFF2-40B4-BE49-F238E27FC236}">
                <a16:creationId xmlns:a16="http://schemas.microsoft.com/office/drawing/2014/main" id="{89AAD91E-00E8-2D83-137B-6A81F28FD4E8}"/>
              </a:ext>
            </a:extLst>
          </p:cNvPr>
          <p:cNvSpPr/>
          <p:nvPr/>
        </p:nvSpPr>
        <p:spPr>
          <a:xfrm>
            <a:off x="256337" y="3444825"/>
            <a:ext cx="1894805" cy="1204658"/>
          </a:xfrm>
          <a:custGeom>
            <a:avLst/>
            <a:gdLst>
              <a:gd name="connsiteX0" fmla="*/ 0 w 2194560"/>
              <a:gd name="connsiteY0" fmla="*/ 218286 h 1309687"/>
              <a:gd name="connsiteX1" fmla="*/ 218286 w 2194560"/>
              <a:gd name="connsiteY1" fmla="*/ 0 h 1309687"/>
              <a:gd name="connsiteX2" fmla="*/ 1976274 w 2194560"/>
              <a:gd name="connsiteY2" fmla="*/ 0 h 1309687"/>
              <a:gd name="connsiteX3" fmla="*/ 2194560 w 2194560"/>
              <a:gd name="connsiteY3" fmla="*/ 218286 h 1309687"/>
              <a:gd name="connsiteX4" fmla="*/ 2194560 w 2194560"/>
              <a:gd name="connsiteY4" fmla="*/ 1091401 h 1309687"/>
              <a:gd name="connsiteX5" fmla="*/ 1976274 w 2194560"/>
              <a:gd name="connsiteY5" fmla="*/ 1309687 h 1309687"/>
              <a:gd name="connsiteX6" fmla="*/ 218286 w 2194560"/>
              <a:gd name="connsiteY6" fmla="*/ 1309687 h 1309687"/>
              <a:gd name="connsiteX7" fmla="*/ 0 w 2194560"/>
              <a:gd name="connsiteY7" fmla="*/ 1091401 h 1309687"/>
              <a:gd name="connsiteX8" fmla="*/ 0 w 2194560"/>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1309687">
                <a:moveTo>
                  <a:pt x="0" y="218286"/>
                </a:moveTo>
                <a:cubicBezTo>
                  <a:pt x="0" y="97730"/>
                  <a:pt x="97730" y="0"/>
                  <a:pt x="218286" y="0"/>
                </a:cubicBezTo>
                <a:lnTo>
                  <a:pt x="1976274" y="0"/>
                </a:lnTo>
                <a:cubicBezTo>
                  <a:pt x="2096830" y="0"/>
                  <a:pt x="2194560" y="97730"/>
                  <a:pt x="2194560" y="218286"/>
                </a:cubicBezTo>
                <a:lnTo>
                  <a:pt x="2194560" y="1091401"/>
                </a:lnTo>
                <a:cubicBezTo>
                  <a:pt x="2194560" y="1211957"/>
                  <a:pt x="2096830" y="1309687"/>
                  <a:pt x="1976274" y="1309687"/>
                </a:cubicBezTo>
                <a:lnTo>
                  <a:pt x="218286" y="1309687"/>
                </a:lnTo>
                <a:cubicBezTo>
                  <a:pt x="97730" y="1309687"/>
                  <a:pt x="0" y="1211957"/>
                  <a:pt x="0" y="1091401"/>
                </a:cubicBezTo>
                <a:lnTo>
                  <a:pt x="0" y="21828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0134" tIns="102034" rIns="140134" bIns="102034" numCol="1" spcCol="1270" anchor="ctr" anchorCtr="0">
            <a:noAutofit/>
          </a:bodyPr>
          <a:lstStyle/>
          <a:p>
            <a:pPr marL="0" lvl="0" indent="0" algn="ctr" defTabSz="889000">
              <a:lnSpc>
                <a:spcPct val="90000"/>
              </a:lnSpc>
              <a:spcBef>
                <a:spcPct val="0"/>
              </a:spcBef>
              <a:spcAft>
                <a:spcPct val="35000"/>
              </a:spcAft>
              <a:buNone/>
            </a:pPr>
            <a:r>
              <a:rPr lang="en-CA" sz="1800" kern="1200" dirty="0">
                <a:latin typeface="Calibri" panose="020F0502020204030204" pitchFamily="34" charset="0"/>
                <a:cs typeface="Calibri" panose="020F0502020204030204" pitchFamily="34" charset="0"/>
              </a:rPr>
              <a:t>Whose performance is needed?</a:t>
            </a:r>
            <a:endParaRPr lang="fr-CA" sz="1800" kern="1200" dirty="0">
              <a:latin typeface="Calibri" panose="020F0502020204030204" pitchFamily="34" charset="0"/>
              <a:cs typeface="Calibri" panose="020F0502020204030204" pitchFamily="34" charset="0"/>
            </a:endParaRPr>
          </a:p>
        </p:txBody>
      </p:sp>
      <p:sp>
        <p:nvSpPr>
          <p:cNvPr id="10" name="Google Shape;394;p34">
            <a:extLst>
              <a:ext uri="{FF2B5EF4-FFF2-40B4-BE49-F238E27FC236}">
                <a16:creationId xmlns:a16="http://schemas.microsoft.com/office/drawing/2014/main" id="{AFBD3281-98D3-62E3-EAFA-0A780C8ADD8E}"/>
              </a:ext>
            </a:extLst>
          </p:cNvPr>
          <p:cNvSpPr txBox="1"/>
          <p:nvPr/>
        </p:nvSpPr>
        <p:spPr>
          <a:xfrm>
            <a:off x="0" y="-41240"/>
            <a:ext cx="9144000" cy="438551"/>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FFFFFF"/>
              </a:buClr>
              <a:buSzPts val="2700"/>
              <a:buFont typeface="Calibri"/>
              <a:buNone/>
            </a:pPr>
            <a:r>
              <a:rPr lang="en-CA" sz="2400" b="0" i="0" u="none" strike="noStrike" cap="none" dirty="0">
                <a:solidFill>
                  <a:srgbClr val="FFFFFF"/>
                </a:solidFill>
                <a:latin typeface="Calibri"/>
                <a:ea typeface="Calibri"/>
                <a:cs typeface="Calibri"/>
                <a:sym typeface="Calibri"/>
              </a:rPr>
              <a:t>Performance Needs Analysis</a:t>
            </a:r>
            <a:endParaRPr lang="en-CA" sz="2400" dirty="0"/>
          </a:p>
        </p:txBody>
      </p:sp>
      <p:sp>
        <p:nvSpPr>
          <p:cNvPr id="2" name="ZoneTexte 10">
            <a:extLst>
              <a:ext uri="{FF2B5EF4-FFF2-40B4-BE49-F238E27FC236}">
                <a16:creationId xmlns:a16="http://schemas.microsoft.com/office/drawing/2014/main" id="{C1F259CF-9699-40F6-4DEA-3AD891E80F85}"/>
              </a:ext>
            </a:extLst>
          </p:cNvPr>
          <p:cNvSpPr txBox="1"/>
          <p:nvPr/>
        </p:nvSpPr>
        <p:spPr>
          <a:xfrm>
            <a:off x="322290" y="541758"/>
            <a:ext cx="7883247" cy="313932"/>
          </a:xfrm>
          <a:prstGeom prst="rect">
            <a:avLst/>
          </a:prstGeom>
          <a:noFill/>
        </p:spPr>
        <p:txBody>
          <a:bodyPr wrap="square">
            <a:spAutoFit/>
          </a:bodyPr>
          <a:lstStyle/>
          <a:p>
            <a:pPr algn="l">
              <a:lnSpc>
                <a:spcPct val="90000"/>
              </a:lnSpc>
            </a:pPr>
            <a:r>
              <a:rPr lang="en-CA" sz="1600" b="1" i="0" dirty="0">
                <a:solidFill>
                  <a:srgbClr val="5E5E5E"/>
                </a:solidFill>
                <a:effectLst/>
                <a:latin typeface="Calibri" panose="020F0502020204030204" pitchFamily="34" charset="0"/>
                <a:cs typeface="Calibri" panose="020F0502020204030204" pitchFamily="34" charset="0"/>
              </a:rPr>
              <a:t>Prepared by: </a:t>
            </a:r>
            <a:r>
              <a:rPr lang="en-CA" sz="1600" b="0" i="0" dirty="0">
                <a:solidFill>
                  <a:srgbClr val="5E5E5E"/>
                </a:solidFill>
                <a:effectLst/>
                <a:latin typeface="Calibri" panose="020F0502020204030204" pitchFamily="34" charset="0"/>
                <a:cs typeface="Calibri" panose="020F0502020204030204" pitchFamily="34" charset="0"/>
              </a:rPr>
              <a:t>Napal Arun	</a:t>
            </a:r>
            <a:r>
              <a:rPr lang="en-CA" sz="1600" b="1" i="0" dirty="0">
                <a:solidFill>
                  <a:srgbClr val="5E5E5E"/>
                </a:solidFill>
                <a:effectLst/>
                <a:latin typeface="Calibri" panose="020F0502020204030204" pitchFamily="34" charset="0"/>
                <a:cs typeface="Calibri" panose="020F0502020204030204" pitchFamily="34" charset="0"/>
              </a:rPr>
              <a:t>Department: </a:t>
            </a:r>
            <a:r>
              <a:rPr lang="en-CA" sz="1600" dirty="0">
                <a:solidFill>
                  <a:srgbClr val="5E5E5E"/>
                </a:solidFill>
                <a:latin typeface="Calibri" panose="020F0502020204030204" pitchFamily="34" charset="0"/>
                <a:cs typeface="Calibri" panose="020F0502020204030204" pitchFamily="34" charset="0"/>
              </a:rPr>
              <a:t>L&amp;D	</a:t>
            </a:r>
            <a:r>
              <a:rPr lang="en-CA" sz="1600" b="1" i="0" dirty="0">
                <a:solidFill>
                  <a:srgbClr val="5E5E5E"/>
                </a:solidFill>
                <a:effectLst/>
                <a:latin typeface="Calibri" panose="020F0502020204030204" pitchFamily="34" charset="0"/>
                <a:cs typeface="Calibri" panose="020F0502020204030204" pitchFamily="34" charset="0"/>
              </a:rPr>
              <a:t>Project Number:</a:t>
            </a:r>
            <a:r>
              <a:rPr lang="en-CA" sz="1600" b="1" dirty="0">
                <a:solidFill>
                  <a:srgbClr val="5E5E5E"/>
                </a:solidFill>
                <a:latin typeface="Calibri" panose="020F0502020204030204" pitchFamily="34" charset="0"/>
                <a:cs typeface="Calibri" panose="020F0502020204030204" pitchFamily="34" charset="0"/>
              </a:rPr>
              <a:t> </a:t>
            </a:r>
            <a:r>
              <a:rPr lang="en-CA" sz="1600" b="0" i="0" dirty="0">
                <a:solidFill>
                  <a:srgbClr val="5E5E5E"/>
                </a:solidFill>
                <a:effectLst/>
                <a:latin typeface="Calibri" panose="020F0502020204030204" pitchFamily="34" charset="0"/>
                <a:cs typeface="Calibri" panose="020F0502020204030204" pitchFamily="34" charset="0"/>
              </a:rPr>
              <a:t>05893</a:t>
            </a:r>
          </a:p>
        </p:txBody>
      </p:sp>
    </p:spTree>
    <p:extLst>
      <p:ext uri="{BB962C8B-B14F-4D97-AF65-F5344CB8AC3E}">
        <p14:creationId xmlns:p14="http://schemas.microsoft.com/office/powerpoint/2010/main" val="1603026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ECCDFB08-1C15-2FE7-2E77-79CBF5D266A0}"/>
              </a:ext>
            </a:extLst>
          </p:cNvPr>
          <p:cNvSpPr/>
          <p:nvPr/>
        </p:nvSpPr>
        <p:spPr>
          <a:xfrm>
            <a:off x="264695" y="693932"/>
            <a:ext cx="8622631" cy="520271"/>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Google Shape;394;p34">
            <a:extLst>
              <a:ext uri="{FF2B5EF4-FFF2-40B4-BE49-F238E27FC236}">
                <a16:creationId xmlns:a16="http://schemas.microsoft.com/office/drawing/2014/main" id="{AFBD3281-98D3-62E3-EAFA-0A780C8ADD8E}"/>
              </a:ext>
            </a:extLst>
          </p:cNvPr>
          <p:cNvSpPr txBox="1"/>
          <p:nvPr/>
        </p:nvSpPr>
        <p:spPr>
          <a:xfrm>
            <a:off x="0" y="-41240"/>
            <a:ext cx="9144000" cy="438551"/>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FFFFFF"/>
              </a:buClr>
              <a:buSzPts val="2700"/>
              <a:buFont typeface="Calibri"/>
              <a:buNone/>
            </a:pPr>
            <a:r>
              <a:rPr lang="en-CA" sz="2400" b="0" i="0" u="none" strike="noStrike" cap="none" dirty="0">
                <a:solidFill>
                  <a:srgbClr val="FFFFFF"/>
                </a:solidFill>
                <a:latin typeface="Calibri"/>
                <a:ea typeface="Calibri"/>
                <a:cs typeface="Calibri"/>
                <a:sym typeface="Calibri"/>
              </a:rPr>
              <a:t>Performance Needs Analysis</a:t>
            </a:r>
            <a:endParaRPr lang="en-CA" sz="2400" dirty="0"/>
          </a:p>
        </p:txBody>
      </p:sp>
      <p:sp>
        <p:nvSpPr>
          <p:cNvPr id="3" name="TextBox 2">
            <a:extLst>
              <a:ext uri="{FF2B5EF4-FFF2-40B4-BE49-F238E27FC236}">
                <a16:creationId xmlns:a16="http://schemas.microsoft.com/office/drawing/2014/main" id="{103FEF80-1DE2-2847-98ED-AE939E45A2F1}"/>
              </a:ext>
            </a:extLst>
          </p:cNvPr>
          <p:cNvSpPr txBox="1"/>
          <p:nvPr/>
        </p:nvSpPr>
        <p:spPr>
          <a:xfrm>
            <a:off x="264695" y="784790"/>
            <a:ext cx="8614609" cy="369332"/>
          </a:xfrm>
          <a:prstGeom prst="rect">
            <a:avLst/>
          </a:prstGeom>
          <a:noFill/>
        </p:spPr>
        <p:txBody>
          <a:bodyPr wrap="square" rtlCol="0">
            <a:spAutoFit/>
          </a:bodyPr>
          <a:lstStyle/>
          <a:p>
            <a:pPr algn="ctr"/>
            <a:r>
              <a:rPr lang="en-CA" sz="1800" dirty="0">
                <a:solidFill>
                  <a:schemeClr val="bg1"/>
                </a:solidFill>
                <a:latin typeface="Calibri" panose="020F0502020204030204" pitchFamily="34" charset="0"/>
                <a:cs typeface="Calibri" panose="020F0502020204030204" pitchFamily="34" charset="0"/>
              </a:rPr>
              <a:t>What are the performance requirements for achieving the business goal? </a:t>
            </a:r>
          </a:p>
        </p:txBody>
      </p:sp>
      <p:graphicFrame>
        <p:nvGraphicFramePr>
          <p:cNvPr id="12" name="Table 11">
            <a:extLst>
              <a:ext uri="{FF2B5EF4-FFF2-40B4-BE49-F238E27FC236}">
                <a16:creationId xmlns:a16="http://schemas.microsoft.com/office/drawing/2014/main" id="{B025A309-8A14-7CF8-2FFF-02A06DF06722}"/>
              </a:ext>
            </a:extLst>
          </p:cNvPr>
          <p:cNvGraphicFramePr>
            <a:graphicFrameLocks noGrp="1"/>
          </p:cNvGraphicFramePr>
          <p:nvPr>
            <p:extLst>
              <p:ext uri="{D42A27DB-BD31-4B8C-83A1-F6EECF244321}">
                <p14:modId xmlns:p14="http://schemas.microsoft.com/office/powerpoint/2010/main" val="4147407209"/>
              </p:ext>
            </p:extLst>
          </p:nvPr>
        </p:nvGraphicFramePr>
        <p:xfrm>
          <a:off x="264695" y="1401162"/>
          <a:ext cx="8622631" cy="2975039"/>
        </p:xfrm>
        <a:graphic>
          <a:graphicData uri="http://schemas.openxmlformats.org/drawingml/2006/table">
            <a:tbl>
              <a:tblPr firstRow="1" bandRow="1">
                <a:tableStyleId>{5C22544A-7EE6-4342-B048-85BDC9FD1C3A}</a:tableStyleId>
              </a:tblPr>
              <a:tblGrid>
                <a:gridCol w="2527791">
                  <a:extLst>
                    <a:ext uri="{9D8B030D-6E8A-4147-A177-3AD203B41FA5}">
                      <a16:colId xmlns:a16="http://schemas.microsoft.com/office/drawing/2014/main" val="2759556994"/>
                    </a:ext>
                  </a:extLst>
                </a:gridCol>
                <a:gridCol w="6094840">
                  <a:extLst>
                    <a:ext uri="{9D8B030D-6E8A-4147-A177-3AD203B41FA5}">
                      <a16:colId xmlns:a16="http://schemas.microsoft.com/office/drawing/2014/main" val="3182103109"/>
                    </a:ext>
                  </a:extLst>
                </a:gridCol>
              </a:tblGrid>
              <a:tr h="370840">
                <a:tc>
                  <a:txBody>
                    <a:bodyPr/>
                    <a:lstStyle/>
                    <a:p>
                      <a:pPr marR="0" algn="l" rtl="0">
                        <a:lnSpc>
                          <a:spcPct val="100000"/>
                        </a:lnSpc>
                        <a:spcBef>
                          <a:spcPts val="0"/>
                        </a:spcBef>
                        <a:spcAft>
                          <a:spcPts val="0"/>
                        </a:spcAft>
                        <a:buClr>
                          <a:srgbClr val="000000"/>
                        </a:buClr>
                        <a:buFont typeface="Arial"/>
                      </a:pPr>
                      <a:r>
                        <a:rPr lang="en-CA" sz="1600" b="1" i="0" u="none" strike="noStrike" cap="none" dirty="0">
                          <a:solidFill>
                            <a:schemeClr val="dk1"/>
                          </a:solidFill>
                          <a:effectLst/>
                          <a:latin typeface="Calibri" panose="020F0502020204030204" pitchFamily="34" charset="0"/>
                          <a:ea typeface="+mn-ea"/>
                          <a:cs typeface="Calibri" panose="020F0502020204030204" pitchFamily="34" charset="0"/>
                          <a:sym typeface="Arial"/>
                        </a:rPr>
                        <a:t>Skill</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tc>
                  <a:txBody>
                    <a:bodyPr/>
                    <a:lstStyle/>
                    <a:p>
                      <a:pPr marR="0" algn="l" rtl="0">
                        <a:lnSpc>
                          <a:spcPct val="100000"/>
                        </a:lnSpc>
                        <a:spcBef>
                          <a:spcPts val="0"/>
                        </a:spcBef>
                        <a:spcAft>
                          <a:spcPts val="0"/>
                        </a:spcAft>
                        <a:buClr>
                          <a:srgbClr val="000000"/>
                        </a:buClr>
                        <a:buFont typeface="Arial"/>
                      </a:pPr>
                      <a:r>
                        <a:rPr lang="en-CA" sz="1600" b="1" i="0" u="none" strike="noStrike" cap="none" dirty="0">
                          <a:solidFill>
                            <a:schemeClr val="dk1"/>
                          </a:solidFill>
                          <a:effectLst/>
                          <a:latin typeface="Calibri" panose="020F0502020204030204" pitchFamily="34" charset="0"/>
                          <a:ea typeface="+mn-ea"/>
                          <a:cs typeface="Calibri" panose="020F0502020204030204" pitchFamily="34" charset="0"/>
                          <a:sym typeface="Arial"/>
                        </a:rPr>
                        <a:t>Performance Expectation</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36152263"/>
                  </a:ext>
                </a:extLst>
              </a:tr>
              <a:tr h="370840">
                <a:tc>
                  <a:txBody>
                    <a:bodyPr/>
                    <a:lstStyle/>
                    <a:p>
                      <a:r>
                        <a:rPr lang="en-CA" sz="1400" b="0" i="0" u="none" strike="noStrike" cap="none" dirty="0">
                          <a:solidFill>
                            <a:schemeClr val="dk1"/>
                          </a:solidFill>
                          <a:effectLst/>
                          <a:latin typeface="Calibri" panose="020F0502020204030204" pitchFamily="34" charset="0"/>
                          <a:ea typeface="+mn-ea"/>
                          <a:cs typeface="Calibri" panose="020F0502020204030204" pitchFamily="34" charset="0"/>
                          <a:sym typeface="Arial"/>
                        </a:rPr>
                        <a:t>Problem Solving</a:t>
                      </a:r>
                      <a:endParaRPr lang="en-CA" sz="1400" dirty="0">
                        <a:solidFill>
                          <a:schemeClr val="tx1"/>
                        </a:solidFill>
                        <a:latin typeface="Calibri" panose="020F0502020204030204" pitchFamily="34" charset="0"/>
                        <a:cs typeface="Calibri" panose="020F0502020204030204" pitchFamily="34" charset="0"/>
                      </a:endParaRP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CA" sz="1400" b="0" i="0" u="none" strike="noStrike" cap="none" dirty="0">
                          <a:solidFill>
                            <a:schemeClr val="dk1"/>
                          </a:solidFill>
                          <a:effectLst/>
                          <a:latin typeface="Calibri" panose="020F0502020204030204" pitchFamily="34" charset="0"/>
                          <a:ea typeface="+mn-ea"/>
                          <a:cs typeface="Calibri" panose="020F0502020204030204" pitchFamily="34" charset="0"/>
                          <a:sym typeface="Arial"/>
                        </a:rPr>
                        <a:t>Resolve reported issue on first contact without transferring the call to tier 2 support.</a:t>
                      </a:r>
                      <a:endParaRPr lang="en-CA" sz="1400" dirty="0">
                        <a:solidFill>
                          <a:schemeClr val="tx1"/>
                        </a:solidFill>
                        <a:latin typeface="Calibri" panose="020F0502020204030204" pitchFamily="34" charset="0"/>
                        <a:cs typeface="Calibri" panose="020F0502020204030204" pitchFamily="34" charset="0"/>
                      </a:endParaRP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71144315"/>
                  </a:ext>
                </a:extLst>
              </a:tr>
              <a:tr h="370840">
                <a:tc>
                  <a:txBody>
                    <a:bodyPr/>
                    <a:lstStyle/>
                    <a:p>
                      <a:r>
                        <a:rPr lang="en-CA" sz="1400" b="0" i="0" u="none" strike="noStrike" cap="none" dirty="0">
                          <a:solidFill>
                            <a:schemeClr val="dk1"/>
                          </a:solidFill>
                          <a:effectLst/>
                          <a:latin typeface="Calibri" panose="020F0502020204030204" pitchFamily="34" charset="0"/>
                          <a:ea typeface="+mn-ea"/>
                          <a:cs typeface="Calibri" panose="020F0502020204030204" pitchFamily="34" charset="0"/>
                          <a:sym typeface="Arial"/>
                        </a:rPr>
                        <a:t>Speed</a:t>
                      </a:r>
                      <a:endParaRPr lang="en-CA" sz="1400" dirty="0">
                        <a:solidFill>
                          <a:schemeClr val="tx1"/>
                        </a:solidFill>
                        <a:latin typeface="Calibri" panose="020F0502020204030204" pitchFamily="34" charset="0"/>
                        <a:cs typeface="Calibri" panose="020F0502020204030204" pitchFamily="34" charset="0"/>
                      </a:endParaRP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tc>
                  <a:txBody>
                    <a:bodyPr/>
                    <a:lstStyle/>
                    <a:p>
                      <a:pPr>
                        <a:lnSpc>
                          <a:spcPct val="120000"/>
                        </a:lnSpc>
                      </a:pPr>
                      <a:r>
                        <a:rPr lang="en-CA" sz="1400" b="0" i="0" u="none" strike="noStrike" cap="none" dirty="0">
                          <a:solidFill>
                            <a:schemeClr val="dk1"/>
                          </a:solidFill>
                          <a:effectLst/>
                          <a:latin typeface="Calibri" panose="020F0502020204030204" pitchFamily="34" charset="0"/>
                          <a:ea typeface="+mn-ea"/>
                          <a:cs typeface="Calibri" panose="020F0502020204030204" pitchFamily="34" charset="0"/>
                          <a:sym typeface="Arial"/>
                        </a:rPr>
                        <a:t>Resolve reported issue quickly and expeditiously based on call type:</a:t>
                      </a:r>
                      <a:br>
                        <a:rPr lang="en-CA" sz="1400" dirty="0">
                          <a:latin typeface="Calibri" panose="020F0502020204030204" pitchFamily="34" charset="0"/>
                          <a:cs typeface="Calibri" panose="020F0502020204030204" pitchFamily="34" charset="0"/>
                        </a:rPr>
                      </a:br>
                      <a:r>
                        <a:rPr lang="en-CA" sz="1400" b="0" i="0" u="none" strike="noStrike" cap="none" dirty="0">
                          <a:solidFill>
                            <a:schemeClr val="dk1"/>
                          </a:solidFill>
                          <a:effectLst/>
                          <a:latin typeface="Calibri" panose="020F0502020204030204" pitchFamily="34" charset="0"/>
                          <a:ea typeface="+mn-ea"/>
                          <a:cs typeface="Calibri" panose="020F0502020204030204" pitchFamily="34" charset="0"/>
                          <a:sym typeface="Arial"/>
                        </a:rPr>
                        <a:t>Type 1 – 5 minutes or less</a:t>
                      </a:r>
                      <a:br>
                        <a:rPr lang="en-CA" sz="1400" dirty="0">
                          <a:latin typeface="Calibri" panose="020F0502020204030204" pitchFamily="34" charset="0"/>
                          <a:cs typeface="Calibri" panose="020F0502020204030204" pitchFamily="34" charset="0"/>
                        </a:rPr>
                      </a:br>
                      <a:r>
                        <a:rPr lang="en-CA" sz="1400" b="0" i="0" u="none" strike="noStrike" cap="none" dirty="0">
                          <a:solidFill>
                            <a:schemeClr val="dk1"/>
                          </a:solidFill>
                          <a:effectLst/>
                          <a:latin typeface="Calibri" panose="020F0502020204030204" pitchFamily="34" charset="0"/>
                          <a:ea typeface="+mn-ea"/>
                          <a:cs typeface="Calibri" panose="020F0502020204030204" pitchFamily="34" charset="0"/>
                          <a:sym typeface="Arial"/>
                        </a:rPr>
                        <a:t>Type 2 – 5 to 10 minutes</a:t>
                      </a:r>
                      <a:br>
                        <a:rPr lang="en-CA" sz="1400" dirty="0">
                          <a:latin typeface="Calibri" panose="020F0502020204030204" pitchFamily="34" charset="0"/>
                          <a:cs typeface="Calibri" panose="020F0502020204030204" pitchFamily="34" charset="0"/>
                        </a:rPr>
                      </a:br>
                      <a:r>
                        <a:rPr lang="en-CA" sz="1400" b="0" i="0" u="none" strike="noStrike" cap="none" dirty="0">
                          <a:solidFill>
                            <a:schemeClr val="dk1"/>
                          </a:solidFill>
                          <a:effectLst/>
                          <a:latin typeface="Calibri" panose="020F0502020204030204" pitchFamily="34" charset="0"/>
                          <a:ea typeface="+mn-ea"/>
                          <a:cs typeface="Calibri" panose="020F0502020204030204" pitchFamily="34" charset="0"/>
                          <a:sym typeface="Arial"/>
                        </a:rPr>
                        <a:t>Type 3 – 10 to 15 minutes</a:t>
                      </a:r>
                      <a:br>
                        <a:rPr lang="en-CA" sz="1400" dirty="0">
                          <a:latin typeface="Calibri" panose="020F0502020204030204" pitchFamily="34" charset="0"/>
                          <a:cs typeface="Calibri" panose="020F0502020204030204" pitchFamily="34" charset="0"/>
                        </a:rPr>
                      </a:br>
                      <a:r>
                        <a:rPr lang="en-CA" sz="1400" b="0" i="0" u="none" strike="noStrike" cap="none" dirty="0">
                          <a:solidFill>
                            <a:schemeClr val="dk1"/>
                          </a:solidFill>
                          <a:effectLst/>
                          <a:latin typeface="Calibri" panose="020F0502020204030204" pitchFamily="34" charset="0"/>
                          <a:ea typeface="+mn-ea"/>
                          <a:cs typeface="Calibri" panose="020F0502020204030204" pitchFamily="34" charset="0"/>
                          <a:sym typeface="Arial"/>
                        </a:rPr>
                        <a:t>Type 4 – 15 minutes or more</a:t>
                      </a:r>
                      <a:endParaRPr lang="en-CA" sz="1400" dirty="0">
                        <a:solidFill>
                          <a:schemeClr val="tx1"/>
                        </a:solidFill>
                        <a:latin typeface="Calibri" panose="020F0502020204030204" pitchFamily="34" charset="0"/>
                        <a:cs typeface="Calibri" panose="020F0502020204030204" pitchFamily="34" charset="0"/>
                      </a:endParaRP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510405938"/>
                  </a:ext>
                </a:extLst>
              </a:tr>
              <a:tr h="370840">
                <a:tc>
                  <a:txBody>
                    <a:bodyPr/>
                    <a:lstStyle/>
                    <a:p>
                      <a:r>
                        <a:rPr lang="en-CA" sz="1400" b="0" i="0" u="none" strike="noStrike" cap="none" dirty="0">
                          <a:solidFill>
                            <a:schemeClr val="dk1"/>
                          </a:solidFill>
                          <a:effectLst/>
                          <a:latin typeface="Calibri" panose="020F0502020204030204" pitchFamily="34" charset="0"/>
                          <a:ea typeface="+mn-ea"/>
                          <a:cs typeface="Calibri" panose="020F0502020204030204" pitchFamily="34" charset="0"/>
                          <a:sym typeface="Arial"/>
                        </a:rPr>
                        <a:t>Customer Focus</a:t>
                      </a:r>
                      <a:endParaRPr lang="en-CA" sz="1400" dirty="0">
                        <a:solidFill>
                          <a:schemeClr val="tx1"/>
                        </a:solidFill>
                        <a:latin typeface="Calibri" panose="020F0502020204030204" pitchFamily="34" charset="0"/>
                        <a:cs typeface="Calibri" panose="020F0502020204030204" pitchFamily="34" charset="0"/>
                      </a:endParaRP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CA" sz="1400" b="0" i="0" u="none" strike="noStrike" cap="none" dirty="0">
                          <a:solidFill>
                            <a:schemeClr val="dk1"/>
                          </a:solidFill>
                          <a:effectLst/>
                          <a:latin typeface="Calibri" panose="020F0502020204030204" pitchFamily="34" charset="0"/>
                          <a:ea typeface="+mn-ea"/>
                          <a:cs typeface="Calibri" panose="020F0502020204030204" pitchFamily="34" charset="0"/>
                          <a:sym typeface="Arial"/>
                        </a:rPr>
                        <a:t>Interact with customers in ways that acknowledge their concerns, answers their questions, and solves their problems while maintaining a pleasant and helpful demeanor.</a:t>
                      </a:r>
                      <a:endParaRPr lang="en-CA" sz="1400" dirty="0">
                        <a:solidFill>
                          <a:schemeClr val="tx1"/>
                        </a:solidFill>
                        <a:latin typeface="Calibri" panose="020F0502020204030204" pitchFamily="34" charset="0"/>
                        <a:cs typeface="Calibri" panose="020F0502020204030204" pitchFamily="34" charset="0"/>
                      </a:endParaRP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36783963"/>
                  </a:ext>
                </a:extLst>
              </a:tr>
            </a:tbl>
          </a:graphicData>
        </a:graphic>
      </p:graphicFrame>
    </p:spTree>
    <p:extLst>
      <p:ext uri="{BB962C8B-B14F-4D97-AF65-F5344CB8AC3E}">
        <p14:creationId xmlns:p14="http://schemas.microsoft.com/office/powerpoint/2010/main" val="663163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Google Shape;196;p29" descr="A close-up of a pendulum&#10;&#10;Description automatically generated"/>
          <p:cNvPicPr preferRelativeResize="0"/>
          <p:nvPr/>
        </p:nvPicPr>
        <p:blipFill rotWithShape="1">
          <a:blip r:embed="rId3">
            <a:alphaModFix/>
          </a:blip>
          <a:srcRect l="3555" r="3554"/>
          <a:stretch/>
        </p:blipFill>
        <p:spPr>
          <a:xfrm>
            <a:off x="-1" y="0"/>
            <a:ext cx="9144001" cy="5143500"/>
          </a:xfrm>
          <a:prstGeom prst="rect">
            <a:avLst/>
          </a:prstGeom>
          <a:noFill/>
          <a:ln>
            <a:noFill/>
          </a:ln>
        </p:spPr>
      </p:pic>
      <p:sp>
        <p:nvSpPr>
          <p:cNvPr id="197" name="Google Shape;197;p29"/>
          <p:cNvSpPr/>
          <p:nvPr/>
        </p:nvSpPr>
        <p:spPr>
          <a:xfrm>
            <a:off x="-1" y="0"/>
            <a:ext cx="9144000" cy="5143500"/>
          </a:xfrm>
          <a:prstGeom prst="rect">
            <a:avLst/>
          </a:prstGeom>
          <a:solidFill>
            <a:schemeClr val="accent1">
              <a:alpha val="84705"/>
            </a:scheme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198" name="Google Shape;198;p29"/>
          <p:cNvSpPr txBox="1"/>
          <p:nvPr/>
        </p:nvSpPr>
        <p:spPr>
          <a:xfrm>
            <a:off x="1834049" y="1983128"/>
            <a:ext cx="7009701" cy="1177245"/>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FFFFFF"/>
              </a:buClr>
              <a:buSzPts val="3600"/>
              <a:buFont typeface="Calibri"/>
              <a:buNone/>
            </a:pPr>
            <a:r>
              <a:rPr lang="en" sz="3600" b="0" i="0" u="none" strike="noStrike" cap="none" dirty="0">
                <a:solidFill>
                  <a:srgbClr val="FFFFFF"/>
                </a:solidFill>
                <a:latin typeface="Calibri"/>
                <a:ea typeface="Calibri"/>
                <a:cs typeface="Calibri"/>
                <a:sym typeface="Calibri"/>
              </a:rPr>
              <a:t>How do you define impact for training and learning?</a:t>
            </a:r>
            <a:endParaRPr sz="11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rme libre : forme 5">
            <a:extLst>
              <a:ext uri="{FF2B5EF4-FFF2-40B4-BE49-F238E27FC236}">
                <a16:creationId xmlns:a16="http://schemas.microsoft.com/office/drawing/2014/main" id="{A3FF7B2D-0F8D-B91E-94E3-1C24B6873749}"/>
              </a:ext>
            </a:extLst>
          </p:cNvPr>
          <p:cNvSpPr/>
          <p:nvPr/>
        </p:nvSpPr>
        <p:spPr>
          <a:xfrm>
            <a:off x="2461548" y="789854"/>
            <a:ext cx="6433799" cy="1631126"/>
          </a:xfrm>
          <a:custGeom>
            <a:avLst/>
            <a:gdLst>
              <a:gd name="connsiteX0" fmla="*/ 174628 w 1047750"/>
              <a:gd name="connsiteY0" fmla="*/ 0 h 3901440"/>
              <a:gd name="connsiteX1" fmla="*/ 873122 w 1047750"/>
              <a:gd name="connsiteY1" fmla="*/ 0 h 3901440"/>
              <a:gd name="connsiteX2" fmla="*/ 1047750 w 1047750"/>
              <a:gd name="connsiteY2" fmla="*/ 174628 h 3901440"/>
              <a:gd name="connsiteX3" fmla="*/ 1047750 w 1047750"/>
              <a:gd name="connsiteY3" fmla="*/ 3901440 h 3901440"/>
              <a:gd name="connsiteX4" fmla="*/ 1047750 w 1047750"/>
              <a:gd name="connsiteY4" fmla="*/ 3901440 h 3901440"/>
              <a:gd name="connsiteX5" fmla="*/ 0 w 1047750"/>
              <a:gd name="connsiteY5" fmla="*/ 3901440 h 3901440"/>
              <a:gd name="connsiteX6" fmla="*/ 0 w 1047750"/>
              <a:gd name="connsiteY6" fmla="*/ 3901440 h 3901440"/>
              <a:gd name="connsiteX7" fmla="*/ 0 w 1047750"/>
              <a:gd name="connsiteY7" fmla="*/ 174628 h 3901440"/>
              <a:gd name="connsiteX8" fmla="*/ 174628 w 1047750"/>
              <a:gd name="connsiteY8" fmla="*/ 0 h 390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0" h="3901440">
                <a:moveTo>
                  <a:pt x="1047750" y="650251"/>
                </a:moveTo>
                <a:lnTo>
                  <a:pt x="1047750" y="3251189"/>
                </a:lnTo>
                <a:cubicBezTo>
                  <a:pt x="1047750" y="3610311"/>
                  <a:pt x="1026753" y="3901440"/>
                  <a:pt x="1000853" y="3901440"/>
                </a:cubicBezTo>
                <a:lnTo>
                  <a:pt x="0" y="3901440"/>
                </a:lnTo>
                <a:lnTo>
                  <a:pt x="0" y="3901440"/>
                </a:lnTo>
                <a:lnTo>
                  <a:pt x="0" y="0"/>
                </a:lnTo>
                <a:lnTo>
                  <a:pt x="0" y="0"/>
                </a:lnTo>
                <a:lnTo>
                  <a:pt x="1000853" y="0"/>
                </a:lnTo>
                <a:cubicBezTo>
                  <a:pt x="1026753" y="0"/>
                  <a:pt x="1047750" y="291129"/>
                  <a:pt x="1047750" y="650251"/>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9531" tIns="75912" rIns="100676" bIns="75912" numCol="1" spcCol="1270" anchor="ctr" anchorCtr="0">
            <a:noAutofit/>
          </a:bodyPr>
          <a:lstStyle/>
          <a:p>
            <a:pPr marL="246063" lvl="1" algn="l" defTabSz="577850">
              <a:lnSpc>
                <a:spcPct val="90000"/>
              </a:lnSpc>
              <a:spcBef>
                <a:spcPct val="0"/>
              </a:spcBef>
              <a:spcAft>
                <a:spcPct val="15000"/>
              </a:spcAft>
            </a:pPr>
            <a:r>
              <a:rPr lang="en-CA" sz="1600" kern="1200" dirty="0">
                <a:latin typeface="Calibri" panose="020F0502020204030204" pitchFamily="34" charset="0"/>
                <a:cs typeface="Calibri" panose="020F0502020204030204" pitchFamily="34" charset="0"/>
              </a:rPr>
              <a:t>In this instance, there is no change needed in performance. The goal is sustaining customer service representative performance so that customer experience scores are maintained at 90% goal.</a:t>
            </a:r>
          </a:p>
        </p:txBody>
      </p:sp>
      <p:sp>
        <p:nvSpPr>
          <p:cNvPr id="7" name="Forme libre : forme 6">
            <a:extLst>
              <a:ext uri="{FF2B5EF4-FFF2-40B4-BE49-F238E27FC236}">
                <a16:creationId xmlns:a16="http://schemas.microsoft.com/office/drawing/2014/main" id="{1E9EB7EB-A94C-CE78-5AB0-2A09253C1049}"/>
              </a:ext>
            </a:extLst>
          </p:cNvPr>
          <p:cNvSpPr/>
          <p:nvPr/>
        </p:nvSpPr>
        <p:spPr>
          <a:xfrm>
            <a:off x="247449" y="750998"/>
            <a:ext cx="2341838" cy="1669983"/>
          </a:xfrm>
          <a:custGeom>
            <a:avLst/>
            <a:gdLst>
              <a:gd name="connsiteX0" fmla="*/ 0 w 2194560"/>
              <a:gd name="connsiteY0" fmla="*/ 218286 h 1309687"/>
              <a:gd name="connsiteX1" fmla="*/ 218286 w 2194560"/>
              <a:gd name="connsiteY1" fmla="*/ 0 h 1309687"/>
              <a:gd name="connsiteX2" fmla="*/ 1976274 w 2194560"/>
              <a:gd name="connsiteY2" fmla="*/ 0 h 1309687"/>
              <a:gd name="connsiteX3" fmla="*/ 2194560 w 2194560"/>
              <a:gd name="connsiteY3" fmla="*/ 218286 h 1309687"/>
              <a:gd name="connsiteX4" fmla="*/ 2194560 w 2194560"/>
              <a:gd name="connsiteY4" fmla="*/ 1091401 h 1309687"/>
              <a:gd name="connsiteX5" fmla="*/ 1976274 w 2194560"/>
              <a:gd name="connsiteY5" fmla="*/ 1309687 h 1309687"/>
              <a:gd name="connsiteX6" fmla="*/ 218286 w 2194560"/>
              <a:gd name="connsiteY6" fmla="*/ 1309687 h 1309687"/>
              <a:gd name="connsiteX7" fmla="*/ 0 w 2194560"/>
              <a:gd name="connsiteY7" fmla="*/ 1091401 h 1309687"/>
              <a:gd name="connsiteX8" fmla="*/ 0 w 2194560"/>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1309687">
                <a:moveTo>
                  <a:pt x="0" y="218286"/>
                </a:moveTo>
                <a:cubicBezTo>
                  <a:pt x="0" y="97730"/>
                  <a:pt x="97730" y="0"/>
                  <a:pt x="218286" y="0"/>
                </a:cubicBezTo>
                <a:lnTo>
                  <a:pt x="1976274" y="0"/>
                </a:lnTo>
                <a:cubicBezTo>
                  <a:pt x="2096830" y="0"/>
                  <a:pt x="2194560" y="97730"/>
                  <a:pt x="2194560" y="218286"/>
                </a:cubicBezTo>
                <a:lnTo>
                  <a:pt x="2194560" y="1091401"/>
                </a:lnTo>
                <a:cubicBezTo>
                  <a:pt x="2194560" y="1211957"/>
                  <a:pt x="2096830" y="1309687"/>
                  <a:pt x="1976274" y="1309687"/>
                </a:cubicBezTo>
                <a:lnTo>
                  <a:pt x="218286" y="1309687"/>
                </a:lnTo>
                <a:cubicBezTo>
                  <a:pt x="97730" y="1309687"/>
                  <a:pt x="0" y="1211957"/>
                  <a:pt x="0" y="1091401"/>
                </a:cubicBezTo>
                <a:lnTo>
                  <a:pt x="0" y="21828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0134" tIns="102034" rIns="140134" bIns="102034" numCol="1" spcCol="1270" anchor="ctr" anchorCtr="0">
            <a:noAutofit/>
          </a:bodyPr>
          <a:lstStyle/>
          <a:p>
            <a:pPr marL="0" lvl="0" indent="0" algn="ctr" defTabSz="889000">
              <a:lnSpc>
                <a:spcPct val="90000"/>
              </a:lnSpc>
              <a:spcBef>
                <a:spcPct val="0"/>
              </a:spcBef>
              <a:spcAft>
                <a:spcPct val="35000"/>
              </a:spcAft>
              <a:buNone/>
            </a:pPr>
            <a:r>
              <a:rPr lang="en-CA" sz="1800" kern="1200" dirty="0">
                <a:latin typeface="Calibri" panose="020F0502020204030204" pitchFamily="34" charset="0"/>
                <a:cs typeface="Calibri" panose="020F0502020204030204" pitchFamily="34" charset="0"/>
              </a:rPr>
              <a:t>What difference in performance is needed to achieve the business goal?</a:t>
            </a:r>
          </a:p>
        </p:txBody>
      </p:sp>
      <p:sp>
        <p:nvSpPr>
          <p:cNvPr id="8" name="Forme libre : forme 7">
            <a:extLst>
              <a:ext uri="{FF2B5EF4-FFF2-40B4-BE49-F238E27FC236}">
                <a16:creationId xmlns:a16="http://schemas.microsoft.com/office/drawing/2014/main" id="{6C23592E-759B-6F2A-5D71-6E9633533784}"/>
              </a:ext>
            </a:extLst>
          </p:cNvPr>
          <p:cNvSpPr/>
          <p:nvPr/>
        </p:nvSpPr>
        <p:spPr>
          <a:xfrm>
            <a:off x="2518611" y="2602205"/>
            <a:ext cx="6373772" cy="1638208"/>
          </a:xfrm>
          <a:custGeom>
            <a:avLst/>
            <a:gdLst>
              <a:gd name="connsiteX0" fmla="*/ 174628 w 1047750"/>
              <a:gd name="connsiteY0" fmla="*/ 0 h 3901440"/>
              <a:gd name="connsiteX1" fmla="*/ 873122 w 1047750"/>
              <a:gd name="connsiteY1" fmla="*/ 0 h 3901440"/>
              <a:gd name="connsiteX2" fmla="*/ 1047750 w 1047750"/>
              <a:gd name="connsiteY2" fmla="*/ 174628 h 3901440"/>
              <a:gd name="connsiteX3" fmla="*/ 1047750 w 1047750"/>
              <a:gd name="connsiteY3" fmla="*/ 3901440 h 3901440"/>
              <a:gd name="connsiteX4" fmla="*/ 1047750 w 1047750"/>
              <a:gd name="connsiteY4" fmla="*/ 3901440 h 3901440"/>
              <a:gd name="connsiteX5" fmla="*/ 0 w 1047750"/>
              <a:gd name="connsiteY5" fmla="*/ 3901440 h 3901440"/>
              <a:gd name="connsiteX6" fmla="*/ 0 w 1047750"/>
              <a:gd name="connsiteY6" fmla="*/ 3901440 h 3901440"/>
              <a:gd name="connsiteX7" fmla="*/ 0 w 1047750"/>
              <a:gd name="connsiteY7" fmla="*/ 174628 h 3901440"/>
              <a:gd name="connsiteX8" fmla="*/ 174628 w 1047750"/>
              <a:gd name="connsiteY8" fmla="*/ 0 h 390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0" h="3901440">
                <a:moveTo>
                  <a:pt x="1047750" y="650251"/>
                </a:moveTo>
                <a:lnTo>
                  <a:pt x="1047750" y="3251189"/>
                </a:lnTo>
                <a:cubicBezTo>
                  <a:pt x="1047750" y="3610311"/>
                  <a:pt x="1026753" y="3901440"/>
                  <a:pt x="1000853" y="3901440"/>
                </a:cubicBezTo>
                <a:lnTo>
                  <a:pt x="0" y="3901440"/>
                </a:lnTo>
                <a:lnTo>
                  <a:pt x="0" y="3901440"/>
                </a:lnTo>
                <a:lnTo>
                  <a:pt x="0" y="0"/>
                </a:lnTo>
                <a:lnTo>
                  <a:pt x="0" y="0"/>
                </a:lnTo>
                <a:lnTo>
                  <a:pt x="1000853" y="0"/>
                </a:lnTo>
                <a:cubicBezTo>
                  <a:pt x="1026753" y="0"/>
                  <a:pt x="1047750" y="291129"/>
                  <a:pt x="1047750" y="650251"/>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9531" tIns="75912" rIns="100676" bIns="75912" numCol="1" spcCol="1270" anchor="ctr" anchorCtr="0">
            <a:noAutofit/>
          </a:bodyPr>
          <a:lstStyle/>
          <a:p>
            <a:pPr marL="179388" lvl="1" defTabSz="577850">
              <a:lnSpc>
                <a:spcPct val="90000"/>
              </a:lnSpc>
              <a:spcBef>
                <a:spcPct val="0"/>
              </a:spcBef>
              <a:spcAft>
                <a:spcPct val="15000"/>
              </a:spcAft>
            </a:pPr>
            <a:r>
              <a:rPr lang="en-CA" sz="1600" kern="1200" dirty="0">
                <a:latin typeface="Calibri" panose="020F0502020204030204" pitchFamily="34" charset="0"/>
                <a:cs typeface="Calibri" panose="020F0502020204030204" pitchFamily="34" charset="0"/>
              </a:rPr>
              <a:t>Risks to customer service representative performance include:</a:t>
            </a:r>
          </a:p>
          <a:p>
            <a:pPr marL="539750" lvl="1" indent="-179388" defTabSz="577850">
              <a:lnSpc>
                <a:spcPct val="90000"/>
              </a:lnSpc>
              <a:spcBef>
                <a:spcPct val="0"/>
              </a:spcBef>
              <a:spcAft>
                <a:spcPct val="15000"/>
              </a:spcAft>
              <a:buFont typeface="Arial"/>
              <a:buChar char="•"/>
            </a:pPr>
            <a:r>
              <a:rPr lang="en-CA" sz="1600" kern="1200" dirty="0">
                <a:latin typeface="Calibri" panose="020F0502020204030204" pitchFamily="34" charset="0"/>
                <a:cs typeface="Calibri" panose="020F0502020204030204" pitchFamily="34" charset="0"/>
              </a:rPr>
              <a:t>The M4E 300 being released before customer service representatives are ready for support.</a:t>
            </a:r>
          </a:p>
          <a:p>
            <a:pPr marL="539750" lvl="1" indent="-179388" defTabSz="577850">
              <a:lnSpc>
                <a:spcPct val="90000"/>
              </a:lnSpc>
              <a:spcBef>
                <a:spcPct val="0"/>
              </a:spcBef>
              <a:spcAft>
                <a:spcPct val="15000"/>
              </a:spcAft>
              <a:buFont typeface="Arial"/>
              <a:buChar char="•"/>
            </a:pPr>
            <a:r>
              <a:rPr lang="en-CA" sz="1600" kern="1200" dirty="0">
                <a:latin typeface="Calibri" panose="020F0502020204030204" pitchFamily="34" charset="0"/>
                <a:cs typeface="Calibri" panose="020F0502020204030204" pitchFamily="34" charset="0"/>
              </a:rPr>
              <a:t>Customer service reps not having access to frequently asked questions, problems, and appropriate resolutions.</a:t>
            </a:r>
          </a:p>
          <a:p>
            <a:pPr marL="539750" lvl="1" indent="-179388" defTabSz="577850">
              <a:lnSpc>
                <a:spcPct val="90000"/>
              </a:lnSpc>
              <a:spcBef>
                <a:spcPct val="0"/>
              </a:spcBef>
              <a:spcAft>
                <a:spcPct val="15000"/>
              </a:spcAft>
              <a:buFont typeface="Arial"/>
              <a:buChar char="•"/>
            </a:pPr>
            <a:r>
              <a:rPr lang="en-CA" sz="1600" kern="1200" dirty="0">
                <a:latin typeface="Calibri" panose="020F0502020204030204" pitchFamily="34" charset="0"/>
                <a:cs typeface="Calibri" panose="020F0502020204030204" pitchFamily="34" charset="0"/>
              </a:rPr>
              <a:t>Customers asking questions or reporting problems for which there is no documented answer or resolution.</a:t>
            </a:r>
          </a:p>
        </p:txBody>
      </p:sp>
      <p:sp>
        <p:nvSpPr>
          <p:cNvPr id="9" name="Forme libre : forme 8">
            <a:extLst>
              <a:ext uri="{FF2B5EF4-FFF2-40B4-BE49-F238E27FC236}">
                <a16:creationId xmlns:a16="http://schemas.microsoft.com/office/drawing/2014/main" id="{89AAD91E-00E8-2D83-137B-6A81F28FD4E8}"/>
              </a:ext>
            </a:extLst>
          </p:cNvPr>
          <p:cNvSpPr/>
          <p:nvPr/>
        </p:nvSpPr>
        <p:spPr>
          <a:xfrm>
            <a:off x="247449" y="2570431"/>
            <a:ext cx="2420426" cy="1669982"/>
          </a:xfrm>
          <a:custGeom>
            <a:avLst/>
            <a:gdLst>
              <a:gd name="connsiteX0" fmla="*/ 0 w 2194560"/>
              <a:gd name="connsiteY0" fmla="*/ 218286 h 1309687"/>
              <a:gd name="connsiteX1" fmla="*/ 218286 w 2194560"/>
              <a:gd name="connsiteY1" fmla="*/ 0 h 1309687"/>
              <a:gd name="connsiteX2" fmla="*/ 1976274 w 2194560"/>
              <a:gd name="connsiteY2" fmla="*/ 0 h 1309687"/>
              <a:gd name="connsiteX3" fmla="*/ 2194560 w 2194560"/>
              <a:gd name="connsiteY3" fmla="*/ 218286 h 1309687"/>
              <a:gd name="connsiteX4" fmla="*/ 2194560 w 2194560"/>
              <a:gd name="connsiteY4" fmla="*/ 1091401 h 1309687"/>
              <a:gd name="connsiteX5" fmla="*/ 1976274 w 2194560"/>
              <a:gd name="connsiteY5" fmla="*/ 1309687 h 1309687"/>
              <a:gd name="connsiteX6" fmla="*/ 218286 w 2194560"/>
              <a:gd name="connsiteY6" fmla="*/ 1309687 h 1309687"/>
              <a:gd name="connsiteX7" fmla="*/ 0 w 2194560"/>
              <a:gd name="connsiteY7" fmla="*/ 1091401 h 1309687"/>
              <a:gd name="connsiteX8" fmla="*/ 0 w 2194560"/>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1309687">
                <a:moveTo>
                  <a:pt x="0" y="218286"/>
                </a:moveTo>
                <a:cubicBezTo>
                  <a:pt x="0" y="97730"/>
                  <a:pt x="97730" y="0"/>
                  <a:pt x="218286" y="0"/>
                </a:cubicBezTo>
                <a:lnTo>
                  <a:pt x="1976274" y="0"/>
                </a:lnTo>
                <a:cubicBezTo>
                  <a:pt x="2096830" y="0"/>
                  <a:pt x="2194560" y="97730"/>
                  <a:pt x="2194560" y="218286"/>
                </a:cubicBezTo>
                <a:lnTo>
                  <a:pt x="2194560" y="1091401"/>
                </a:lnTo>
                <a:cubicBezTo>
                  <a:pt x="2194560" y="1211957"/>
                  <a:pt x="2096830" y="1309687"/>
                  <a:pt x="1976274" y="1309687"/>
                </a:cubicBezTo>
                <a:lnTo>
                  <a:pt x="218286" y="1309687"/>
                </a:lnTo>
                <a:cubicBezTo>
                  <a:pt x="97730" y="1309687"/>
                  <a:pt x="0" y="1211957"/>
                  <a:pt x="0" y="1091401"/>
                </a:cubicBezTo>
                <a:lnTo>
                  <a:pt x="0" y="21828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0134" tIns="102034" rIns="140134" bIns="102034" numCol="1" spcCol="1270" anchor="ctr" anchorCtr="0">
            <a:noAutofit/>
          </a:bodyPr>
          <a:lstStyle/>
          <a:p>
            <a:pPr marL="0" lvl="0" indent="0" algn="ctr" defTabSz="889000">
              <a:lnSpc>
                <a:spcPct val="90000"/>
              </a:lnSpc>
              <a:spcBef>
                <a:spcPct val="0"/>
              </a:spcBef>
              <a:spcAft>
                <a:spcPct val="35000"/>
              </a:spcAft>
              <a:buNone/>
            </a:pPr>
            <a:r>
              <a:rPr lang="en-CA" sz="1800" kern="1200" dirty="0">
                <a:latin typeface="Calibri" panose="020F0502020204030204" pitchFamily="34" charset="0"/>
                <a:cs typeface="Calibri" panose="020F0502020204030204" pitchFamily="34" charset="0"/>
              </a:rPr>
              <a:t>What are the potential risks to performance?</a:t>
            </a:r>
          </a:p>
        </p:txBody>
      </p:sp>
      <p:sp>
        <p:nvSpPr>
          <p:cNvPr id="10" name="Google Shape;394;p34">
            <a:extLst>
              <a:ext uri="{FF2B5EF4-FFF2-40B4-BE49-F238E27FC236}">
                <a16:creationId xmlns:a16="http://schemas.microsoft.com/office/drawing/2014/main" id="{AFBD3281-98D3-62E3-EAFA-0A780C8ADD8E}"/>
              </a:ext>
            </a:extLst>
          </p:cNvPr>
          <p:cNvSpPr txBox="1"/>
          <p:nvPr/>
        </p:nvSpPr>
        <p:spPr>
          <a:xfrm>
            <a:off x="0" y="-41240"/>
            <a:ext cx="9144000" cy="438551"/>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FFFFFF"/>
              </a:buClr>
              <a:buSzPts val="2700"/>
              <a:buFont typeface="Calibri"/>
              <a:buNone/>
            </a:pPr>
            <a:r>
              <a:rPr lang="en-CA" sz="2400" b="0" i="0" u="none" strike="noStrike" cap="none" dirty="0">
                <a:solidFill>
                  <a:srgbClr val="FFFFFF"/>
                </a:solidFill>
                <a:latin typeface="Calibri"/>
                <a:ea typeface="Calibri"/>
                <a:cs typeface="Calibri"/>
                <a:sym typeface="Calibri"/>
              </a:rPr>
              <a:t>Performance Need Analysis</a:t>
            </a:r>
            <a:endParaRPr lang="en-CA" sz="2400" dirty="0"/>
          </a:p>
        </p:txBody>
      </p:sp>
    </p:spTree>
    <p:extLst>
      <p:ext uri="{BB962C8B-B14F-4D97-AF65-F5344CB8AC3E}">
        <p14:creationId xmlns:p14="http://schemas.microsoft.com/office/powerpoint/2010/main" val="3915203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500"/>
                                        <p:tgtEl>
                                          <p:spTgt spid="8">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Effect transition="in" filter="fade">
                                      <p:cBhvr>
                                        <p:cTn id="18" dur="500"/>
                                        <p:tgtEl>
                                          <p:spTgt spid="8">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fade">
                                      <p:cBhvr>
                                        <p:cTn id="21"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rme libre : forme 3">
            <a:extLst>
              <a:ext uri="{FF2B5EF4-FFF2-40B4-BE49-F238E27FC236}">
                <a16:creationId xmlns:a16="http://schemas.microsoft.com/office/drawing/2014/main" id="{4B1210D0-DEFC-829A-E711-0A7392D12B6E}"/>
              </a:ext>
            </a:extLst>
          </p:cNvPr>
          <p:cNvSpPr/>
          <p:nvPr/>
        </p:nvSpPr>
        <p:spPr>
          <a:xfrm>
            <a:off x="2030721" y="593557"/>
            <a:ext cx="6848584" cy="1234555"/>
          </a:xfrm>
          <a:custGeom>
            <a:avLst/>
            <a:gdLst>
              <a:gd name="connsiteX0" fmla="*/ 174628 w 1047750"/>
              <a:gd name="connsiteY0" fmla="*/ 0 h 3901440"/>
              <a:gd name="connsiteX1" fmla="*/ 873122 w 1047750"/>
              <a:gd name="connsiteY1" fmla="*/ 0 h 3901440"/>
              <a:gd name="connsiteX2" fmla="*/ 1047750 w 1047750"/>
              <a:gd name="connsiteY2" fmla="*/ 174628 h 3901440"/>
              <a:gd name="connsiteX3" fmla="*/ 1047750 w 1047750"/>
              <a:gd name="connsiteY3" fmla="*/ 3901440 h 3901440"/>
              <a:gd name="connsiteX4" fmla="*/ 1047750 w 1047750"/>
              <a:gd name="connsiteY4" fmla="*/ 3901440 h 3901440"/>
              <a:gd name="connsiteX5" fmla="*/ 0 w 1047750"/>
              <a:gd name="connsiteY5" fmla="*/ 3901440 h 3901440"/>
              <a:gd name="connsiteX6" fmla="*/ 0 w 1047750"/>
              <a:gd name="connsiteY6" fmla="*/ 3901440 h 3901440"/>
              <a:gd name="connsiteX7" fmla="*/ 0 w 1047750"/>
              <a:gd name="connsiteY7" fmla="*/ 174628 h 3901440"/>
              <a:gd name="connsiteX8" fmla="*/ 174628 w 1047750"/>
              <a:gd name="connsiteY8" fmla="*/ 0 h 390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0" h="3901440">
                <a:moveTo>
                  <a:pt x="1047750" y="650251"/>
                </a:moveTo>
                <a:lnTo>
                  <a:pt x="1047750" y="3251189"/>
                </a:lnTo>
                <a:cubicBezTo>
                  <a:pt x="1047750" y="3610311"/>
                  <a:pt x="1026753" y="3901440"/>
                  <a:pt x="1000853" y="3901440"/>
                </a:cubicBezTo>
                <a:lnTo>
                  <a:pt x="0" y="3901440"/>
                </a:lnTo>
                <a:lnTo>
                  <a:pt x="0" y="3901440"/>
                </a:lnTo>
                <a:lnTo>
                  <a:pt x="0" y="0"/>
                </a:lnTo>
                <a:lnTo>
                  <a:pt x="0" y="0"/>
                </a:lnTo>
                <a:lnTo>
                  <a:pt x="1000853" y="0"/>
                </a:lnTo>
                <a:cubicBezTo>
                  <a:pt x="1026753" y="0"/>
                  <a:pt x="1047750" y="291129"/>
                  <a:pt x="1047750" y="650251"/>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9531" tIns="75911" rIns="100676" bIns="75913" numCol="1" spcCol="1270" anchor="ctr" anchorCtr="0">
            <a:noAutofit/>
          </a:bodyPr>
          <a:lstStyle/>
          <a:p>
            <a:pPr marL="449263" indent="-179388" defTabSz="577850">
              <a:lnSpc>
                <a:spcPct val="90000"/>
              </a:lnSpc>
              <a:spcBef>
                <a:spcPct val="0"/>
              </a:spcBef>
              <a:spcAft>
                <a:spcPts val="100"/>
              </a:spcAft>
              <a:buChar char="•"/>
            </a:pPr>
            <a:r>
              <a:rPr lang="en-CA" sz="1550" kern="1200" dirty="0">
                <a:latin typeface="Calibri" panose="020F0502020204030204" pitchFamily="34" charset="0"/>
                <a:cs typeface="Calibri" panose="020F0502020204030204" pitchFamily="34" charset="0"/>
              </a:rPr>
              <a:t>Access to frequently asked questions, reported problems, and resolutions</a:t>
            </a:r>
          </a:p>
          <a:p>
            <a:pPr marL="449263" indent="-179388" defTabSz="577850">
              <a:lnSpc>
                <a:spcPct val="90000"/>
              </a:lnSpc>
              <a:spcBef>
                <a:spcPct val="0"/>
              </a:spcBef>
              <a:spcAft>
                <a:spcPts val="100"/>
              </a:spcAft>
              <a:buChar char="•"/>
            </a:pPr>
            <a:r>
              <a:rPr lang="en-CA" sz="1550" kern="1200" dirty="0">
                <a:latin typeface="Calibri" panose="020F0502020204030204" pitchFamily="34" charset="0"/>
                <a:cs typeface="Calibri" panose="020F0502020204030204" pitchFamily="34" charset="0"/>
              </a:rPr>
              <a:t>Manager coaching and support</a:t>
            </a:r>
          </a:p>
          <a:p>
            <a:pPr marL="449263" indent="-179388" defTabSz="577850">
              <a:lnSpc>
                <a:spcPct val="90000"/>
              </a:lnSpc>
              <a:spcBef>
                <a:spcPct val="0"/>
              </a:spcBef>
              <a:spcAft>
                <a:spcPts val="100"/>
              </a:spcAft>
              <a:buChar char="•"/>
            </a:pPr>
            <a:r>
              <a:rPr lang="en-CA" sz="1550" kern="1200" dirty="0">
                <a:latin typeface="Calibri" panose="020F0502020204030204" pitchFamily="34" charset="0"/>
                <a:cs typeface="Calibri" panose="020F0502020204030204" pitchFamily="34" charset="0"/>
              </a:rPr>
              <a:t>Incentives, rewards, and recognition</a:t>
            </a:r>
          </a:p>
          <a:p>
            <a:pPr marL="449263" indent="-179388" defTabSz="577850">
              <a:lnSpc>
                <a:spcPct val="90000"/>
              </a:lnSpc>
              <a:spcBef>
                <a:spcPct val="0"/>
              </a:spcBef>
              <a:spcAft>
                <a:spcPts val="100"/>
              </a:spcAft>
              <a:buChar char="•"/>
            </a:pPr>
            <a:r>
              <a:rPr lang="en-CA" sz="1550" kern="1200" dirty="0">
                <a:latin typeface="Calibri" panose="020F0502020204030204" pitchFamily="34" charset="0"/>
                <a:cs typeface="Calibri" panose="020F0502020204030204" pitchFamily="34" charset="0"/>
              </a:rPr>
              <a:t>Products &amp; Innovation team is conducting hands-on labs for the new phone.</a:t>
            </a:r>
          </a:p>
        </p:txBody>
      </p:sp>
      <p:sp>
        <p:nvSpPr>
          <p:cNvPr id="5" name="Forme libre : forme 4">
            <a:extLst>
              <a:ext uri="{FF2B5EF4-FFF2-40B4-BE49-F238E27FC236}">
                <a16:creationId xmlns:a16="http://schemas.microsoft.com/office/drawing/2014/main" id="{8688C258-6B67-9531-D993-42847106AD14}"/>
              </a:ext>
            </a:extLst>
          </p:cNvPr>
          <p:cNvSpPr/>
          <p:nvPr/>
        </p:nvSpPr>
        <p:spPr>
          <a:xfrm>
            <a:off x="255623" y="554895"/>
            <a:ext cx="1985879" cy="1300910"/>
          </a:xfrm>
          <a:custGeom>
            <a:avLst/>
            <a:gdLst>
              <a:gd name="connsiteX0" fmla="*/ 0 w 2194560"/>
              <a:gd name="connsiteY0" fmla="*/ 218286 h 1309687"/>
              <a:gd name="connsiteX1" fmla="*/ 218286 w 2194560"/>
              <a:gd name="connsiteY1" fmla="*/ 0 h 1309687"/>
              <a:gd name="connsiteX2" fmla="*/ 1976274 w 2194560"/>
              <a:gd name="connsiteY2" fmla="*/ 0 h 1309687"/>
              <a:gd name="connsiteX3" fmla="*/ 2194560 w 2194560"/>
              <a:gd name="connsiteY3" fmla="*/ 218286 h 1309687"/>
              <a:gd name="connsiteX4" fmla="*/ 2194560 w 2194560"/>
              <a:gd name="connsiteY4" fmla="*/ 1091401 h 1309687"/>
              <a:gd name="connsiteX5" fmla="*/ 1976274 w 2194560"/>
              <a:gd name="connsiteY5" fmla="*/ 1309687 h 1309687"/>
              <a:gd name="connsiteX6" fmla="*/ 218286 w 2194560"/>
              <a:gd name="connsiteY6" fmla="*/ 1309687 h 1309687"/>
              <a:gd name="connsiteX7" fmla="*/ 0 w 2194560"/>
              <a:gd name="connsiteY7" fmla="*/ 1091401 h 1309687"/>
              <a:gd name="connsiteX8" fmla="*/ 0 w 2194560"/>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1309687">
                <a:moveTo>
                  <a:pt x="0" y="218286"/>
                </a:moveTo>
                <a:cubicBezTo>
                  <a:pt x="0" y="97730"/>
                  <a:pt x="97730" y="0"/>
                  <a:pt x="218286" y="0"/>
                </a:cubicBezTo>
                <a:lnTo>
                  <a:pt x="1976274" y="0"/>
                </a:lnTo>
                <a:cubicBezTo>
                  <a:pt x="2096830" y="0"/>
                  <a:pt x="2194560" y="97730"/>
                  <a:pt x="2194560" y="218286"/>
                </a:cubicBezTo>
                <a:lnTo>
                  <a:pt x="2194560" y="1091401"/>
                </a:lnTo>
                <a:cubicBezTo>
                  <a:pt x="2194560" y="1211957"/>
                  <a:pt x="2096830" y="1309687"/>
                  <a:pt x="1976274" y="1309687"/>
                </a:cubicBezTo>
                <a:lnTo>
                  <a:pt x="218286" y="1309687"/>
                </a:lnTo>
                <a:cubicBezTo>
                  <a:pt x="97730" y="1309687"/>
                  <a:pt x="0" y="1211957"/>
                  <a:pt x="0" y="1091401"/>
                </a:cubicBezTo>
                <a:lnTo>
                  <a:pt x="0" y="21828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0134" tIns="102034" rIns="140134" bIns="102034" numCol="1" spcCol="1270" anchor="ctr" anchorCtr="0">
            <a:noAutofit/>
          </a:bodyPr>
          <a:lstStyle/>
          <a:p>
            <a:pPr marL="0" lvl="0" indent="0" algn="ctr" defTabSz="889000">
              <a:lnSpc>
                <a:spcPct val="90000"/>
              </a:lnSpc>
              <a:spcBef>
                <a:spcPct val="0"/>
              </a:spcBef>
              <a:spcAft>
                <a:spcPct val="35000"/>
              </a:spcAft>
              <a:buNone/>
            </a:pPr>
            <a:r>
              <a:rPr lang="en-CA" sz="1800" kern="1200" dirty="0">
                <a:latin typeface="Calibri" panose="020F0502020204030204" pitchFamily="34" charset="0"/>
                <a:cs typeface="Calibri" panose="020F0502020204030204" pitchFamily="34" charset="0"/>
              </a:rPr>
              <a:t>What has potential to activate or maintain performance?</a:t>
            </a:r>
          </a:p>
        </p:txBody>
      </p:sp>
      <p:sp>
        <p:nvSpPr>
          <p:cNvPr id="6" name="Forme libre : forme 5">
            <a:extLst>
              <a:ext uri="{FF2B5EF4-FFF2-40B4-BE49-F238E27FC236}">
                <a16:creationId xmlns:a16="http://schemas.microsoft.com/office/drawing/2014/main" id="{A3FF7B2D-0F8D-B91E-94E3-1C24B6873749}"/>
              </a:ext>
            </a:extLst>
          </p:cNvPr>
          <p:cNvSpPr/>
          <p:nvPr/>
        </p:nvSpPr>
        <p:spPr>
          <a:xfrm>
            <a:off x="2021305" y="1916039"/>
            <a:ext cx="6857999" cy="1317583"/>
          </a:xfrm>
          <a:custGeom>
            <a:avLst/>
            <a:gdLst>
              <a:gd name="connsiteX0" fmla="*/ 174628 w 1047750"/>
              <a:gd name="connsiteY0" fmla="*/ 0 h 3901440"/>
              <a:gd name="connsiteX1" fmla="*/ 873122 w 1047750"/>
              <a:gd name="connsiteY1" fmla="*/ 0 h 3901440"/>
              <a:gd name="connsiteX2" fmla="*/ 1047750 w 1047750"/>
              <a:gd name="connsiteY2" fmla="*/ 174628 h 3901440"/>
              <a:gd name="connsiteX3" fmla="*/ 1047750 w 1047750"/>
              <a:gd name="connsiteY3" fmla="*/ 3901440 h 3901440"/>
              <a:gd name="connsiteX4" fmla="*/ 1047750 w 1047750"/>
              <a:gd name="connsiteY4" fmla="*/ 3901440 h 3901440"/>
              <a:gd name="connsiteX5" fmla="*/ 0 w 1047750"/>
              <a:gd name="connsiteY5" fmla="*/ 3901440 h 3901440"/>
              <a:gd name="connsiteX6" fmla="*/ 0 w 1047750"/>
              <a:gd name="connsiteY6" fmla="*/ 3901440 h 3901440"/>
              <a:gd name="connsiteX7" fmla="*/ 0 w 1047750"/>
              <a:gd name="connsiteY7" fmla="*/ 174628 h 3901440"/>
              <a:gd name="connsiteX8" fmla="*/ 174628 w 1047750"/>
              <a:gd name="connsiteY8" fmla="*/ 0 h 390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0" h="3901440">
                <a:moveTo>
                  <a:pt x="1047750" y="650251"/>
                </a:moveTo>
                <a:lnTo>
                  <a:pt x="1047750" y="3251189"/>
                </a:lnTo>
                <a:cubicBezTo>
                  <a:pt x="1047750" y="3610311"/>
                  <a:pt x="1026753" y="3901440"/>
                  <a:pt x="1000853" y="3901440"/>
                </a:cubicBezTo>
                <a:lnTo>
                  <a:pt x="0" y="3901440"/>
                </a:lnTo>
                <a:lnTo>
                  <a:pt x="0" y="3901440"/>
                </a:lnTo>
                <a:lnTo>
                  <a:pt x="0" y="0"/>
                </a:lnTo>
                <a:lnTo>
                  <a:pt x="0" y="0"/>
                </a:lnTo>
                <a:lnTo>
                  <a:pt x="1000853" y="0"/>
                </a:lnTo>
                <a:cubicBezTo>
                  <a:pt x="1026753" y="0"/>
                  <a:pt x="1047750" y="291129"/>
                  <a:pt x="1047750" y="650251"/>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9531" tIns="75912" rIns="100676" bIns="75912" numCol="1" spcCol="1270" anchor="ctr" anchorCtr="0">
            <a:noAutofit/>
          </a:bodyPr>
          <a:lstStyle/>
          <a:p>
            <a:pPr marL="449263" lvl="1" indent="-179388" algn="l" defTabSz="577850">
              <a:lnSpc>
                <a:spcPct val="90000"/>
              </a:lnSpc>
              <a:spcBef>
                <a:spcPct val="0"/>
              </a:spcBef>
              <a:spcAft>
                <a:spcPts val="100"/>
              </a:spcAft>
              <a:buChar char="•"/>
            </a:pPr>
            <a:r>
              <a:rPr lang="en-CA" sz="1550" kern="1200" dirty="0">
                <a:latin typeface="Calibri" panose="020F0502020204030204" pitchFamily="34" charset="0"/>
                <a:cs typeface="Calibri" panose="020F0502020204030204" pitchFamily="34" charset="0"/>
              </a:rPr>
              <a:t>Technology team is implementing a new knowledge system for the                             M4E 300 for customer service reps.</a:t>
            </a:r>
          </a:p>
          <a:p>
            <a:pPr marL="449263" lvl="1" indent="-179388" algn="l" defTabSz="577850">
              <a:lnSpc>
                <a:spcPct val="90000"/>
              </a:lnSpc>
              <a:spcBef>
                <a:spcPct val="0"/>
              </a:spcBef>
              <a:spcAft>
                <a:spcPts val="100"/>
              </a:spcAft>
              <a:buChar char="•"/>
            </a:pPr>
            <a:r>
              <a:rPr lang="en-CA" sz="1550" kern="1200" dirty="0">
                <a:latin typeface="Calibri" panose="020F0502020204030204" pitchFamily="34" charset="0"/>
                <a:cs typeface="Calibri" panose="020F0502020204030204" pitchFamily="34" charset="0"/>
              </a:rPr>
              <a:t>Benefits team is exploring incentives and rewards for customer service reps who meet or exceed performance expectations.</a:t>
            </a:r>
          </a:p>
          <a:p>
            <a:pPr marL="449263" lvl="1" indent="-179388" algn="l" defTabSz="577850">
              <a:lnSpc>
                <a:spcPct val="90000"/>
              </a:lnSpc>
              <a:spcBef>
                <a:spcPct val="0"/>
              </a:spcBef>
              <a:spcAft>
                <a:spcPts val="100"/>
              </a:spcAft>
              <a:buChar char="•"/>
            </a:pPr>
            <a:r>
              <a:rPr lang="en-CA" sz="1550" kern="1200" dirty="0">
                <a:latin typeface="Calibri" panose="020F0502020204030204" pitchFamily="34" charset="0"/>
                <a:cs typeface="Calibri" panose="020F0502020204030204" pitchFamily="34" charset="0"/>
              </a:rPr>
              <a:t>Customer service managers are getting trained on how to use the new phone.</a:t>
            </a:r>
          </a:p>
        </p:txBody>
      </p:sp>
      <p:sp>
        <p:nvSpPr>
          <p:cNvPr id="7" name="Forme libre : forme 6">
            <a:extLst>
              <a:ext uri="{FF2B5EF4-FFF2-40B4-BE49-F238E27FC236}">
                <a16:creationId xmlns:a16="http://schemas.microsoft.com/office/drawing/2014/main" id="{1E9EB7EB-A94C-CE78-5AB0-2A09253C1049}"/>
              </a:ext>
            </a:extLst>
          </p:cNvPr>
          <p:cNvSpPr/>
          <p:nvPr/>
        </p:nvSpPr>
        <p:spPr>
          <a:xfrm>
            <a:off x="240633" y="1900968"/>
            <a:ext cx="1985880" cy="1336283"/>
          </a:xfrm>
          <a:custGeom>
            <a:avLst/>
            <a:gdLst>
              <a:gd name="connsiteX0" fmla="*/ 0 w 2194560"/>
              <a:gd name="connsiteY0" fmla="*/ 218286 h 1309687"/>
              <a:gd name="connsiteX1" fmla="*/ 218286 w 2194560"/>
              <a:gd name="connsiteY1" fmla="*/ 0 h 1309687"/>
              <a:gd name="connsiteX2" fmla="*/ 1976274 w 2194560"/>
              <a:gd name="connsiteY2" fmla="*/ 0 h 1309687"/>
              <a:gd name="connsiteX3" fmla="*/ 2194560 w 2194560"/>
              <a:gd name="connsiteY3" fmla="*/ 218286 h 1309687"/>
              <a:gd name="connsiteX4" fmla="*/ 2194560 w 2194560"/>
              <a:gd name="connsiteY4" fmla="*/ 1091401 h 1309687"/>
              <a:gd name="connsiteX5" fmla="*/ 1976274 w 2194560"/>
              <a:gd name="connsiteY5" fmla="*/ 1309687 h 1309687"/>
              <a:gd name="connsiteX6" fmla="*/ 218286 w 2194560"/>
              <a:gd name="connsiteY6" fmla="*/ 1309687 h 1309687"/>
              <a:gd name="connsiteX7" fmla="*/ 0 w 2194560"/>
              <a:gd name="connsiteY7" fmla="*/ 1091401 h 1309687"/>
              <a:gd name="connsiteX8" fmla="*/ 0 w 2194560"/>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1309687">
                <a:moveTo>
                  <a:pt x="0" y="218286"/>
                </a:moveTo>
                <a:cubicBezTo>
                  <a:pt x="0" y="97730"/>
                  <a:pt x="97730" y="0"/>
                  <a:pt x="218286" y="0"/>
                </a:cubicBezTo>
                <a:lnTo>
                  <a:pt x="1976274" y="0"/>
                </a:lnTo>
                <a:cubicBezTo>
                  <a:pt x="2096830" y="0"/>
                  <a:pt x="2194560" y="97730"/>
                  <a:pt x="2194560" y="218286"/>
                </a:cubicBezTo>
                <a:lnTo>
                  <a:pt x="2194560" y="1091401"/>
                </a:lnTo>
                <a:cubicBezTo>
                  <a:pt x="2194560" y="1211957"/>
                  <a:pt x="2096830" y="1309687"/>
                  <a:pt x="1976274" y="1309687"/>
                </a:cubicBezTo>
                <a:lnTo>
                  <a:pt x="218286" y="1309687"/>
                </a:lnTo>
                <a:cubicBezTo>
                  <a:pt x="97730" y="1309687"/>
                  <a:pt x="0" y="1211957"/>
                  <a:pt x="0" y="1091401"/>
                </a:cubicBezTo>
                <a:lnTo>
                  <a:pt x="0" y="21828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0134" tIns="102034" rIns="140134" bIns="102034" numCol="1" spcCol="1270" anchor="ctr" anchorCtr="0">
            <a:noAutofit/>
          </a:bodyPr>
          <a:lstStyle/>
          <a:p>
            <a:pPr algn="ctr" defTabSz="889000">
              <a:lnSpc>
                <a:spcPct val="90000"/>
              </a:lnSpc>
              <a:spcBef>
                <a:spcPct val="0"/>
              </a:spcBef>
              <a:spcAft>
                <a:spcPct val="35000"/>
              </a:spcAft>
            </a:pPr>
            <a:r>
              <a:rPr lang="en-CA" sz="1800" kern="1200" dirty="0">
                <a:latin typeface="Calibri" panose="020F0502020204030204" pitchFamily="34" charset="0"/>
                <a:cs typeface="Calibri" panose="020F0502020204030204" pitchFamily="34" charset="0"/>
              </a:rPr>
              <a:t>Who is contributing to the business goal and how?</a:t>
            </a:r>
          </a:p>
        </p:txBody>
      </p:sp>
      <p:sp>
        <p:nvSpPr>
          <p:cNvPr id="8" name="Forme libre : forme 7">
            <a:extLst>
              <a:ext uri="{FF2B5EF4-FFF2-40B4-BE49-F238E27FC236}">
                <a16:creationId xmlns:a16="http://schemas.microsoft.com/office/drawing/2014/main" id="{6C23592E-759B-6F2A-5D71-6E9633533784}"/>
              </a:ext>
            </a:extLst>
          </p:cNvPr>
          <p:cNvSpPr/>
          <p:nvPr/>
        </p:nvSpPr>
        <p:spPr>
          <a:xfrm>
            <a:off x="2030721" y="3271022"/>
            <a:ext cx="6857999" cy="1317583"/>
          </a:xfrm>
          <a:custGeom>
            <a:avLst/>
            <a:gdLst>
              <a:gd name="connsiteX0" fmla="*/ 174628 w 1047750"/>
              <a:gd name="connsiteY0" fmla="*/ 0 h 3901440"/>
              <a:gd name="connsiteX1" fmla="*/ 873122 w 1047750"/>
              <a:gd name="connsiteY1" fmla="*/ 0 h 3901440"/>
              <a:gd name="connsiteX2" fmla="*/ 1047750 w 1047750"/>
              <a:gd name="connsiteY2" fmla="*/ 174628 h 3901440"/>
              <a:gd name="connsiteX3" fmla="*/ 1047750 w 1047750"/>
              <a:gd name="connsiteY3" fmla="*/ 3901440 h 3901440"/>
              <a:gd name="connsiteX4" fmla="*/ 1047750 w 1047750"/>
              <a:gd name="connsiteY4" fmla="*/ 3901440 h 3901440"/>
              <a:gd name="connsiteX5" fmla="*/ 0 w 1047750"/>
              <a:gd name="connsiteY5" fmla="*/ 3901440 h 3901440"/>
              <a:gd name="connsiteX6" fmla="*/ 0 w 1047750"/>
              <a:gd name="connsiteY6" fmla="*/ 3901440 h 3901440"/>
              <a:gd name="connsiteX7" fmla="*/ 0 w 1047750"/>
              <a:gd name="connsiteY7" fmla="*/ 174628 h 3901440"/>
              <a:gd name="connsiteX8" fmla="*/ 174628 w 1047750"/>
              <a:gd name="connsiteY8" fmla="*/ 0 h 390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0" h="3901440">
                <a:moveTo>
                  <a:pt x="1047750" y="650251"/>
                </a:moveTo>
                <a:lnTo>
                  <a:pt x="1047750" y="3251189"/>
                </a:lnTo>
                <a:cubicBezTo>
                  <a:pt x="1047750" y="3610311"/>
                  <a:pt x="1026753" y="3901440"/>
                  <a:pt x="1000853" y="3901440"/>
                </a:cubicBezTo>
                <a:lnTo>
                  <a:pt x="0" y="3901440"/>
                </a:lnTo>
                <a:lnTo>
                  <a:pt x="0" y="3901440"/>
                </a:lnTo>
                <a:lnTo>
                  <a:pt x="0" y="0"/>
                </a:lnTo>
                <a:lnTo>
                  <a:pt x="0" y="0"/>
                </a:lnTo>
                <a:lnTo>
                  <a:pt x="1000853" y="0"/>
                </a:lnTo>
                <a:cubicBezTo>
                  <a:pt x="1026753" y="0"/>
                  <a:pt x="1047750" y="291129"/>
                  <a:pt x="1047750" y="650251"/>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9531" tIns="75912" rIns="100676" bIns="75912" numCol="1" spcCol="1270" anchor="ctr" anchorCtr="0">
            <a:noAutofit/>
          </a:bodyPr>
          <a:lstStyle/>
          <a:p>
            <a:pPr marL="449263" lvl="1" indent="-179388" defTabSz="577850">
              <a:lnSpc>
                <a:spcPct val="90000"/>
              </a:lnSpc>
              <a:spcBef>
                <a:spcPct val="0"/>
              </a:spcBef>
              <a:spcAft>
                <a:spcPct val="15000"/>
              </a:spcAft>
              <a:buFont typeface="Arial"/>
              <a:buChar char="•"/>
            </a:pPr>
            <a:r>
              <a:rPr lang="en-CA" sz="1600" kern="1200" dirty="0">
                <a:latin typeface="Calibri" panose="020F0502020204030204" pitchFamily="34" charset="0"/>
                <a:cs typeface="Calibri" panose="020F0502020204030204" pitchFamily="34" charset="0"/>
              </a:rPr>
              <a:t>First call resolution</a:t>
            </a:r>
          </a:p>
          <a:p>
            <a:pPr marL="449263" lvl="1" indent="-179388" defTabSz="577850">
              <a:lnSpc>
                <a:spcPct val="90000"/>
              </a:lnSpc>
              <a:spcBef>
                <a:spcPct val="0"/>
              </a:spcBef>
              <a:spcAft>
                <a:spcPct val="15000"/>
              </a:spcAft>
              <a:buFont typeface="Arial"/>
              <a:buChar char="•"/>
            </a:pPr>
            <a:r>
              <a:rPr lang="en-CA" sz="1600" kern="1200" dirty="0">
                <a:latin typeface="Calibri" panose="020F0502020204030204" pitchFamily="34" charset="0"/>
                <a:cs typeface="Calibri" panose="020F0502020204030204" pitchFamily="34" charset="0"/>
              </a:rPr>
              <a:t>Customer call time</a:t>
            </a:r>
          </a:p>
          <a:p>
            <a:pPr marL="449263" lvl="1" indent="-179388" defTabSz="577850">
              <a:lnSpc>
                <a:spcPct val="90000"/>
              </a:lnSpc>
              <a:spcBef>
                <a:spcPct val="0"/>
              </a:spcBef>
              <a:spcAft>
                <a:spcPct val="15000"/>
              </a:spcAft>
              <a:buFont typeface="Arial"/>
              <a:buChar char="•"/>
            </a:pPr>
            <a:r>
              <a:rPr lang="en-CA" sz="1600" kern="1200" dirty="0">
                <a:latin typeface="Calibri" panose="020F0502020204030204" pitchFamily="34" charset="0"/>
                <a:cs typeface="Calibri" panose="020F0502020204030204" pitchFamily="34" charset="0"/>
              </a:rPr>
              <a:t>Customer care and tone</a:t>
            </a:r>
          </a:p>
        </p:txBody>
      </p:sp>
      <p:sp>
        <p:nvSpPr>
          <p:cNvPr id="9" name="Forme libre : forme 8">
            <a:extLst>
              <a:ext uri="{FF2B5EF4-FFF2-40B4-BE49-F238E27FC236}">
                <a16:creationId xmlns:a16="http://schemas.microsoft.com/office/drawing/2014/main" id="{89AAD91E-00E8-2D83-137B-6A81F28FD4E8}"/>
              </a:ext>
            </a:extLst>
          </p:cNvPr>
          <p:cNvSpPr/>
          <p:nvPr/>
        </p:nvSpPr>
        <p:spPr>
          <a:xfrm>
            <a:off x="255281" y="3252321"/>
            <a:ext cx="1994177" cy="1336284"/>
          </a:xfrm>
          <a:custGeom>
            <a:avLst/>
            <a:gdLst>
              <a:gd name="connsiteX0" fmla="*/ 0 w 2194560"/>
              <a:gd name="connsiteY0" fmla="*/ 218286 h 1309687"/>
              <a:gd name="connsiteX1" fmla="*/ 218286 w 2194560"/>
              <a:gd name="connsiteY1" fmla="*/ 0 h 1309687"/>
              <a:gd name="connsiteX2" fmla="*/ 1976274 w 2194560"/>
              <a:gd name="connsiteY2" fmla="*/ 0 h 1309687"/>
              <a:gd name="connsiteX3" fmla="*/ 2194560 w 2194560"/>
              <a:gd name="connsiteY3" fmla="*/ 218286 h 1309687"/>
              <a:gd name="connsiteX4" fmla="*/ 2194560 w 2194560"/>
              <a:gd name="connsiteY4" fmla="*/ 1091401 h 1309687"/>
              <a:gd name="connsiteX5" fmla="*/ 1976274 w 2194560"/>
              <a:gd name="connsiteY5" fmla="*/ 1309687 h 1309687"/>
              <a:gd name="connsiteX6" fmla="*/ 218286 w 2194560"/>
              <a:gd name="connsiteY6" fmla="*/ 1309687 h 1309687"/>
              <a:gd name="connsiteX7" fmla="*/ 0 w 2194560"/>
              <a:gd name="connsiteY7" fmla="*/ 1091401 h 1309687"/>
              <a:gd name="connsiteX8" fmla="*/ 0 w 2194560"/>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1309687">
                <a:moveTo>
                  <a:pt x="0" y="218286"/>
                </a:moveTo>
                <a:cubicBezTo>
                  <a:pt x="0" y="97730"/>
                  <a:pt x="97730" y="0"/>
                  <a:pt x="218286" y="0"/>
                </a:cubicBezTo>
                <a:lnTo>
                  <a:pt x="1976274" y="0"/>
                </a:lnTo>
                <a:cubicBezTo>
                  <a:pt x="2096830" y="0"/>
                  <a:pt x="2194560" y="97730"/>
                  <a:pt x="2194560" y="218286"/>
                </a:cubicBezTo>
                <a:lnTo>
                  <a:pt x="2194560" y="1091401"/>
                </a:lnTo>
                <a:cubicBezTo>
                  <a:pt x="2194560" y="1211957"/>
                  <a:pt x="2096830" y="1309687"/>
                  <a:pt x="1976274" y="1309687"/>
                </a:cubicBezTo>
                <a:lnTo>
                  <a:pt x="218286" y="1309687"/>
                </a:lnTo>
                <a:cubicBezTo>
                  <a:pt x="97730" y="1309687"/>
                  <a:pt x="0" y="1211957"/>
                  <a:pt x="0" y="1091401"/>
                </a:cubicBezTo>
                <a:lnTo>
                  <a:pt x="0" y="21828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0134" tIns="102034" rIns="140134" bIns="102034" numCol="1" spcCol="1270" anchor="ctr" anchorCtr="0">
            <a:noAutofit/>
          </a:bodyPr>
          <a:lstStyle/>
          <a:p>
            <a:pPr marL="0" lvl="0" indent="0" algn="ctr" defTabSz="889000">
              <a:lnSpc>
                <a:spcPct val="90000"/>
              </a:lnSpc>
              <a:spcBef>
                <a:spcPct val="0"/>
              </a:spcBef>
              <a:spcAft>
                <a:spcPct val="35000"/>
              </a:spcAft>
              <a:buFont typeface="Arial"/>
              <a:buNone/>
            </a:pPr>
            <a:r>
              <a:rPr lang="en-CA" sz="1800" kern="1200" dirty="0">
                <a:latin typeface="Calibri" panose="020F0502020204030204" pitchFamily="34" charset="0"/>
                <a:cs typeface="Calibri" panose="020F0502020204030204" pitchFamily="34" charset="0"/>
              </a:rPr>
              <a:t>What are the key performance indicators that measure performance?</a:t>
            </a:r>
          </a:p>
        </p:txBody>
      </p:sp>
      <p:sp>
        <p:nvSpPr>
          <p:cNvPr id="10" name="Google Shape;394;p34">
            <a:extLst>
              <a:ext uri="{FF2B5EF4-FFF2-40B4-BE49-F238E27FC236}">
                <a16:creationId xmlns:a16="http://schemas.microsoft.com/office/drawing/2014/main" id="{AFBD3281-98D3-62E3-EAFA-0A780C8ADD8E}"/>
              </a:ext>
            </a:extLst>
          </p:cNvPr>
          <p:cNvSpPr txBox="1"/>
          <p:nvPr/>
        </p:nvSpPr>
        <p:spPr>
          <a:xfrm>
            <a:off x="0" y="-41240"/>
            <a:ext cx="9144000" cy="438551"/>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FFFFFF"/>
              </a:buClr>
              <a:buSzPts val="2700"/>
              <a:buFont typeface="Calibri"/>
              <a:buNone/>
            </a:pPr>
            <a:r>
              <a:rPr lang="en-CA" sz="2400" b="0" i="0" u="none" strike="noStrike" cap="none" dirty="0">
                <a:solidFill>
                  <a:srgbClr val="FFFFFF"/>
                </a:solidFill>
                <a:latin typeface="Calibri"/>
                <a:ea typeface="Calibri"/>
                <a:cs typeface="Calibri"/>
                <a:sym typeface="Calibri"/>
              </a:rPr>
              <a:t>Performance Needs Analysis</a:t>
            </a:r>
          </a:p>
        </p:txBody>
      </p:sp>
    </p:spTree>
    <p:extLst>
      <p:ext uri="{BB962C8B-B14F-4D97-AF65-F5344CB8AC3E}">
        <p14:creationId xmlns:p14="http://schemas.microsoft.com/office/powerpoint/2010/main" val="2188104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500"/>
                                        <p:tgtEl>
                                          <p:spTgt spid="6">
                                            <p:txEl>
                                              <p:pRg st="0" end="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fade">
                                      <p:cBhvr>
                                        <p:cTn id="24" dur="500"/>
                                        <p:tgtEl>
                                          <p:spTgt spid="6">
                                            <p:txEl>
                                              <p:pRg st="1" end="1"/>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fade">
                                      <p:cBhvr>
                                        <p:cTn id="27" dur="500"/>
                                        <p:tgtEl>
                                          <p:spTgt spid="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fade">
                                      <p:cBhvr>
                                        <p:cTn id="32" dur="500"/>
                                        <p:tgtEl>
                                          <p:spTgt spid="8">
                                            <p:txEl>
                                              <p:pRg st="0" end="0"/>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8">
                                            <p:txEl>
                                              <p:pRg st="1" end="1"/>
                                            </p:txEl>
                                          </p:spTgt>
                                        </p:tgtEl>
                                        <p:attrNameLst>
                                          <p:attrName>style.visibility</p:attrName>
                                        </p:attrNameLst>
                                      </p:cBhvr>
                                      <p:to>
                                        <p:strVal val="visible"/>
                                      </p:to>
                                    </p:set>
                                    <p:animEffect transition="in" filter="fade">
                                      <p:cBhvr>
                                        <p:cTn id="35" dur="500"/>
                                        <p:tgtEl>
                                          <p:spTgt spid="8">
                                            <p:txEl>
                                              <p:pRg st="1" end="1"/>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8">
                                            <p:txEl>
                                              <p:pRg st="2" end="2"/>
                                            </p:txEl>
                                          </p:spTgt>
                                        </p:tgtEl>
                                        <p:attrNameLst>
                                          <p:attrName>style.visibility</p:attrName>
                                        </p:attrNameLst>
                                      </p:cBhvr>
                                      <p:to>
                                        <p:strVal val="visible"/>
                                      </p:to>
                                    </p:set>
                                    <p:animEffect transition="in" filter="fade">
                                      <p:cBhvr>
                                        <p:cTn id="38"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47"/>
          <p:cNvSpPr/>
          <p:nvPr/>
        </p:nvSpPr>
        <p:spPr>
          <a:xfrm>
            <a:off x="0" y="0"/>
            <a:ext cx="9144000" cy="424862"/>
          </a:xfrm>
          <a:prstGeom prst="rect">
            <a:avLst/>
          </a:prstGeom>
          <a:gradFill>
            <a:gsLst>
              <a:gs pos="0">
                <a:srgbClr val="213F76"/>
              </a:gs>
              <a:gs pos="50000">
                <a:srgbClr val="2F5CAB"/>
              </a:gs>
              <a:gs pos="100000">
                <a:srgbClr val="3A6FCD"/>
              </a:gs>
            </a:gsLst>
            <a:lin ang="5400000"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lt1"/>
              </a:buClr>
              <a:buSzPts val="2700"/>
              <a:buFont typeface="Calibri"/>
              <a:buNone/>
            </a:pPr>
            <a:endParaRPr sz="2700" b="0" i="0" u="none" strike="noStrike" cap="none">
              <a:solidFill>
                <a:srgbClr val="FFFFFF"/>
              </a:solidFill>
              <a:latin typeface="Calibri"/>
              <a:ea typeface="Calibri"/>
              <a:cs typeface="Calibri"/>
              <a:sym typeface="Calibri"/>
            </a:endParaRPr>
          </a:p>
        </p:txBody>
      </p:sp>
      <p:pic>
        <p:nvPicPr>
          <p:cNvPr id="569" name="Google Shape;569;p47"/>
          <p:cNvPicPr preferRelativeResize="0"/>
          <p:nvPr/>
        </p:nvPicPr>
        <p:blipFill rotWithShape="1">
          <a:blip r:embed="rId3">
            <a:alphaModFix/>
          </a:blip>
          <a:srcRect/>
          <a:stretch/>
        </p:blipFill>
        <p:spPr>
          <a:xfrm flipH="1">
            <a:off x="1686056" y="2149469"/>
            <a:ext cx="529211" cy="529211"/>
          </a:xfrm>
          <a:prstGeom prst="rect">
            <a:avLst/>
          </a:prstGeom>
          <a:noFill/>
          <a:ln>
            <a:noFill/>
          </a:ln>
        </p:spPr>
      </p:pic>
      <p:pic>
        <p:nvPicPr>
          <p:cNvPr id="570" name="Google Shape;570;p47"/>
          <p:cNvPicPr preferRelativeResize="0"/>
          <p:nvPr/>
        </p:nvPicPr>
        <p:blipFill rotWithShape="1">
          <a:blip r:embed="rId3">
            <a:alphaModFix/>
          </a:blip>
          <a:srcRect/>
          <a:stretch/>
        </p:blipFill>
        <p:spPr>
          <a:xfrm flipH="1">
            <a:off x="1830016" y="2316389"/>
            <a:ext cx="529211" cy="529211"/>
          </a:xfrm>
          <a:prstGeom prst="rect">
            <a:avLst/>
          </a:prstGeom>
          <a:noFill/>
          <a:ln>
            <a:noFill/>
          </a:ln>
        </p:spPr>
      </p:pic>
      <p:pic>
        <p:nvPicPr>
          <p:cNvPr id="571" name="Google Shape;571;p47"/>
          <p:cNvPicPr preferRelativeResize="0"/>
          <p:nvPr/>
        </p:nvPicPr>
        <p:blipFill rotWithShape="1">
          <a:blip r:embed="rId4">
            <a:alphaModFix/>
          </a:blip>
          <a:srcRect/>
          <a:stretch/>
        </p:blipFill>
        <p:spPr>
          <a:xfrm>
            <a:off x="2514485" y="485417"/>
            <a:ext cx="4115027" cy="4115027"/>
          </a:xfrm>
          <a:prstGeom prst="rect">
            <a:avLst/>
          </a:prstGeom>
          <a:noFill/>
          <a:ln>
            <a:noFill/>
          </a:ln>
        </p:spPr>
      </p:pic>
      <p:sp>
        <p:nvSpPr>
          <p:cNvPr id="572" name="Google Shape;572;p47"/>
          <p:cNvSpPr txBox="1"/>
          <p:nvPr/>
        </p:nvSpPr>
        <p:spPr>
          <a:xfrm>
            <a:off x="2891275" y="4237016"/>
            <a:ext cx="3361450" cy="301212"/>
          </a:xfrm>
          <a:prstGeom prst="rect">
            <a:avLst/>
          </a:prstGeom>
          <a:noFill/>
          <a:ln>
            <a:noFill/>
          </a:ln>
        </p:spPr>
        <p:txBody>
          <a:bodyPr spcFirstLastPara="1" wrap="square" lIns="68575" tIns="68575" rIns="68575" bIns="6857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0" i="0" u="none" strike="noStrike" cap="none">
                <a:solidFill>
                  <a:srgbClr val="305DBF"/>
                </a:solidFill>
                <a:latin typeface="Calibri"/>
                <a:ea typeface="Calibri"/>
                <a:cs typeface="Calibri"/>
                <a:sym typeface="Calibri"/>
              </a:rPr>
              <a:t>kevinmyates.com/v2email2</a:t>
            </a:r>
            <a:endParaRPr sz="1100"/>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305DB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70"/>
                                        </p:tgtEl>
                                        <p:attrNameLst>
                                          <p:attrName>style.visibility</p:attrName>
                                        </p:attrNameLst>
                                      </p:cBhvr>
                                      <p:to>
                                        <p:strVal val="visible"/>
                                      </p:to>
                                    </p:set>
                                    <p:anim calcmode="lin" valueType="num">
                                      <p:cBhvr additive="base">
                                        <p:cTn id="7" dur="500"/>
                                        <p:tgtEl>
                                          <p:spTgt spid="570"/>
                                        </p:tgtEl>
                                        <p:attrNameLst>
                                          <p:attrName>ppt_w</p:attrName>
                                        </p:attrNameLst>
                                      </p:cBhvr>
                                      <p:tavLst>
                                        <p:tav tm="0">
                                          <p:val>
                                            <p:strVal val="0"/>
                                          </p:val>
                                        </p:tav>
                                        <p:tav tm="100000">
                                          <p:val>
                                            <p:strVal val="#ppt_w"/>
                                          </p:val>
                                        </p:tav>
                                      </p:tavLst>
                                    </p:anim>
                                    <p:anim calcmode="lin" valueType="num">
                                      <p:cBhvr additive="base">
                                        <p:cTn id="8" dur="500"/>
                                        <p:tgtEl>
                                          <p:spTgt spid="570"/>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571"/>
                                        </p:tgtEl>
                                        <p:attrNameLst>
                                          <p:attrName>style.visibility</p:attrName>
                                        </p:attrNameLst>
                                      </p:cBhvr>
                                      <p:to>
                                        <p:strVal val="visible"/>
                                      </p:to>
                                    </p:set>
                                    <p:anim calcmode="lin" valueType="num">
                                      <p:cBhvr additive="base">
                                        <p:cTn id="11" dur="500"/>
                                        <p:tgtEl>
                                          <p:spTgt spid="571"/>
                                        </p:tgtEl>
                                        <p:attrNameLst>
                                          <p:attrName>ppt_w</p:attrName>
                                        </p:attrNameLst>
                                      </p:cBhvr>
                                      <p:tavLst>
                                        <p:tav tm="0">
                                          <p:val>
                                            <p:strVal val="0"/>
                                          </p:val>
                                        </p:tav>
                                        <p:tav tm="100000">
                                          <p:val>
                                            <p:strVal val="#ppt_w"/>
                                          </p:val>
                                        </p:tav>
                                      </p:tavLst>
                                    </p:anim>
                                    <p:anim calcmode="lin" valueType="num">
                                      <p:cBhvr additive="base">
                                        <p:cTn id="12" dur="500"/>
                                        <p:tgtEl>
                                          <p:spTgt spid="571"/>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572">
                                            <p:txEl>
                                              <p:pRg st="0" end="0"/>
                                            </p:txEl>
                                          </p:spTgt>
                                        </p:tgtEl>
                                        <p:attrNameLst>
                                          <p:attrName>style.visibility</p:attrName>
                                        </p:attrNameLst>
                                      </p:cBhvr>
                                      <p:to>
                                        <p:strVal val="visible"/>
                                      </p:to>
                                    </p:set>
                                    <p:anim calcmode="lin" valueType="num">
                                      <p:cBhvr additive="base">
                                        <p:cTn id="15" dur="500"/>
                                        <p:tgtEl>
                                          <p:spTgt spid="572">
                                            <p:txEl>
                                              <p:pRg st="0" end="0"/>
                                            </p:txEl>
                                          </p:spTgt>
                                        </p:tgtEl>
                                        <p:attrNameLst>
                                          <p:attrName>ppt_w</p:attrName>
                                        </p:attrNameLst>
                                      </p:cBhvr>
                                      <p:tavLst>
                                        <p:tav tm="0">
                                          <p:val>
                                            <p:strVal val="0"/>
                                          </p:val>
                                        </p:tav>
                                        <p:tav tm="100000">
                                          <p:val>
                                            <p:strVal val="#ppt_w"/>
                                          </p:val>
                                        </p:tav>
                                      </p:tavLst>
                                    </p:anim>
                                    <p:anim calcmode="lin" valueType="num">
                                      <p:cBhvr additive="base">
                                        <p:cTn id="16" dur="500"/>
                                        <p:tgtEl>
                                          <p:spTgt spid="572">
                                            <p:txEl>
                                              <p:pRg st="0" end="0"/>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572">
                                            <p:txEl>
                                              <p:pRg st="1" end="1"/>
                                            </p:txEl>
                                          </p:spTgt>
                                        </p:tgtEl>
                                        <p:attrNameLst>
                                          <p:attrName>style.visibility</p:attrName>
                                        </p:attrNameLst>
                                      </p:cBhvr>
                                      <p:to>
                                        <p:strVal val="visible"/>
                                      </p:to>
                                    </p:set>
                                    <p:anim calcmode="lin" valueType="num">
                                      <p:cBhvr additive="base">
                                        <p:cTn id="19" dur="500"/>
                                        <p:tgtEl>
                                          <p:spTgt spid="572">
                                            <p:txEl>
                                              <p:pRg st="1" end="1"/>
                                            </p:txEl>
                                          </p:spTgt>
                                        </p:tgtEl>
                                        <p:attrNameLst>
                                          <p:attrName>ppt_w</p:attrName>
                                        </p:attrNameLst>
                                      </p:cBhvr>
                                      <p:tavLst>
                                        <p:tav tm="0">
                                          <p:val>
                                            <p:strVal val="0"/>
                                          </p:val>
                                        </p:tav>
                                        <p:tav tm="100000">
                                          <p:val>
                                            <p:strVal val="#ppt_w"/>
                                          </p:val>
                                        </p:tav>
                                      </p:tavLst>
                                    </p:anim>
                                    <p:anim calcmode="lin" valueType="num">
                                      <p:cBhvr additive="base">
                                        <p:cTn id="20" dur="500"/>
                                        <p:tgtEl>
                                          <p:spTgt spid="572">
                                            <p:txEl>
                                              <p:pRg st="1" end="1"/>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94;p34">
            <a:extLst>
              <a:ext uri="{FF2B5EF4-FFF2-40B4-BE49-F238E27FC236}">
                <a16:creationId xmlns:a16="http://schemas.microsoft.com/office/drawing/2014/main" id="{106F3721-FE54-484B-9984-47318F65D160}"/>
              </a:ext>
            </a:extLst>
          </p:cNvPr>
          <p:cNvSpPr txBox="1"/>
          <p:nvPr/>
        </p:nvSpPr>
        <p:spPr>
          <a:xfrm>
            <a:off x="0" y="0"/>
            <a:ext cx="9144000" cy="484718"/>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FFFFFF"/>
              </a:buClr>
              <a:buSzPts val="2700"/>
              <a:buFont typeface="Calibri"/>
              <a:buNone/>
            </a:pPr>
            <a:r>
              <a:rPr lang="en-CA" sz="2700" dirty="0">
                <a:solidFill>
                  <a:srgbClr val="FFFFFF"/>
                </a:solidFill>
                <a:latin typeface="Calibri"/>
                <a:cs typeface="Calibri"/>
                <a:sym typeface="Calibri"/>
              </a:rPr>
              <a:t>E</a:t>
            </a:r>
            <a:r>
              <a:rPr lang="fr-CA" sz="2700" dirty="0">
                <a:solidFill>
                  <a:srgbClr val="FFFFFF"/>
                </a:solidFill>
                <a:latin typeface="Calibri"/>
                <a:cs typeface="Calibri"/>
                <a:sym typeface="Calibri"/>
              </a:rPr>
              <a:t>mail between Napal, Carlos, and Jessica</a:t>
            </a:r>
            <a:endParaRPr lang="fr-CA" sz="1100" dirty="0"/>
          </a:p>
        </p:txBody>
      </p:sp>
      <p:sp>
        <p:nvSpPr>
          <p:cNvPr id="4" name="ZoneTexte 3">
            <a:extLst>
              <a:ext uri="{FF2B5EF4-FFF2-40B4-BE49-F238E27FC236}">
                <a16:creationId xmlns:a16="http://schemas.microsoft.com/office/drawing/2014/main" id="{7A8B9689-3088-A9CE-F923-19CAD4022863}"/>
              </a:ext>
            </a:extLst>
          </p:cNvPr>
          <p:cNvSpPr txBox="1"/>
          <p:nvPr/>
        </p:nvSpPr>
        <p:spPr>
          <a:xfrm>
            <a:off x="268941" y="653143"/>
            <a:ext cx="7315200" cy="2497863"/>
          </a:xfrm>
          <a:prstGeom prst="rect">
            <a:avLst/>
          </a:prstGeom>
          <a:noFill/>
        </p:spPr>
        <p:txBody>
          <a:bodyPr wrap="square">
            <a:spAutoFit/>
          </a:bodyPr>
          <a:lstStyle/>
          <a:p>
            <a:pPr algn="l">
              <a:lnSpc>
                <a:spcPct val="110000"/>
              </a:lnSpc>
            </a:pPr>
            <a:r>
              <a:rPr lang="en-CA" sz="1600" b="1" i="0" dirty="0">
                <a:solidFill>
                  <a:srgbClr val="5E5E5E"/>
                </a:solidFill>
                <a:effectLst/>
                <a:latin typeface="Calibri" panose="020F0502020204030204" pitchFamily="34" charset="0"/>
                <a:cs typeface="Calibri" panose="020F0502020204030204" pitchFamily="34" charset="0"/>
              </a:rPr>
              <a:t>From: </a:t>
            </a:r>
            <a:r>
              <a:rPr lang="en-CA" sz="1600" b="0" i="0" dirty="0">
                <a:solidFill>
                  <a:srgbClr val="5E5E5E"/>
                </a:solidFill>
                <a:effectLst/>
                <a:latin typeface="Calibri" panose="020F0502020204030204" pitchFamily="34" charset="0"/>
                <a:cs typeface="Calibri" panose="020F0502020204030204" pitchFamily="34" charset="0"/>
              </a:rPr>
              <a:t>Napal Arun</a:t>
            </a:r>
          </a:p>
          <a:p>
            <a:pPr algn="l">
              <a:lnSpc>
                <a:spcPct val="110000"/>
              </a:lnSpc>
            </a:pPr>
            <a:r>
              <a:rPr lang="en-CA" sz="1600" b="1" i="0" dirty="0">
                <a:solidFill>
                  <a:srgbClr val="5E5E5E"/>
                </a:solidFill>
                <a:effectLst/>
                <a:latin typeface="Calibri" panose="020F0502020204030204" pitchFamily="34" charset="0"/>
                <a:cs typeface="Calibri" panose="020F0502020204030204" pitchFamily="34" charset="0"/>
              </a:rPr>
              <a:t>To</a:t>
            </a:r>
            <a:r>
              <a:rPr lang="en-CA" sz="1600" b="0" i="0" dirty="0">
                <a:solidFill>
                  <a:srgbClr val="5E5E5E"/>
                </a:solidFill>
                <a:effectLst/>
                <a:latin typeface="Calibri" panose="020F0502020204030204" pitchFamily="34" charset="0"/>
                <a:cs typeface="Calibri" panose="020F0502020204030204" pitchFamily="34" charset="0"/>
              </a:rPr>
              <a:t>: Carlos Rivera</a:t>
            </a:r>
          </a:p>
          <a:p>
            <a:pPr algn="l">
              <a:lnSpc>
                <a:spcPct val="110000"/>
              </a:lnSpc>
            </a:pPr>
            <a:r>
              <a:rPr lang="en-CA" sz="1600" b="1" i="0" dirty="0">
                <a:solidFill>
                  <a:srgbClr val="5E5E5E"/>
                </a:solidFill>
                <a:effectLst/>
                <a:latin typeface="Calibri" panose="020F0502020204030204" pitchFamily="34" charset="0"/>
                <a:cs typeface="Calibri" panose="020F0502020204030204" pitchFamily="34" charset="0"/>
              </a:rPr>
              <a:t>Cc</a:t>
            </a:r>
            <a:r>
              <a:rPr lang="en-CA" sz="1600" b="0" i="0" dirty="0">
                <a:solidFill>
                  <a:srgbClr val="5E5E5E"/>
                </a:solidFill>
                <a:effectLst/>
                <a:latin typeface="Calibri" panose="020F0502020204030204" pitchFamily="34" charset="0"/>
                <a:cs typeface="Calibri" panose="020F0502020204030204" pitchFamily="34" charset="0"/>
              </a:rPr>
              <a:t>: Jessica Finley</a:t>
            </a:r>
          </a:p>
          <a:p>
            <a:pPr algn="l">
              <a:lnSpc>
                <a:spcPct val="110000"/>
              </a:lnSpc>
            </a:pPr>
            <a:endParaRPr lang="en-CA" sz="1600" b="0" i="0" dirty="0">
              <a:solidFill>
                <a:srgbClr val="5E5E5E"/>
              </a:solidFill>
              <a:effectLst/>
              <a:latin typeface="Calibri" panose="020F0502020204030204" pitchFamily="34" charset="0"/>
              <a:cs typeface="Calibri" panose="020F0502020204030204" pitchFamily="34" charset="0"/>
            </a:endParaRPr>
          </a:p>
          <a:p>
            <a:pPr algn="l">
              <a:lnSpc>
                <a:spcPct val="150000"/>
              </a:lnSpc>
              <a:spcBef>
                <a:spcPts val="600"/>
              </a:spcBef>
              <a:spcAft>
                <a:spcPts val="600"/>
              </a:spcAft>
            </a:pPr>
            <a:r>
              <a:rPr lang="en-CA" sz="1600" b="1" i="0" dirty="0">
                <a:solidFill>
                  <a:srgbClr val="5E5E5E"/>
                </a:solidFill>
                <a:effectLst/>
                <a:latin typeface="Calibri" panose="020F0502020204030204" pitchFamily="34" charset="0"/>
                <a:cs typeface="Calibri" panose="020F0502020204030204" pitchFamily="34" charset="0"/>
              </a:rPr>
              <a:t>Subject: </a:t>
            </a:r>
            <a:r>
              <a:rPr lang="en-CA" sz="1600" i="0" dirty="0">
                <a:solidFill>
                  <a:srgbClr val="5E5E5E"/>
                </a:solidFill>
                <a:effectLst/>
                <a:latin typeface="Calibri" panose="020F0502020204030204" pitchFamily="34" charset="0"/>
                <a:cs typeface="Calibri" panose="020F0502020204030204" pitchFamily="34" charset="0"/>
              </a:rPr>
              <a:t>Proposal for Supporting Release of the M4E 300</a:t>
            </a:r>
          </a:p>
          <a:p>
            <a:pPr algn="l">
              <a:lnSpc>
                <a:spcPct val="110000"/>
              </a:lnSpc>
            </a:pPr>
            <a:r>
              <a:rPr lang="en-CA" sz="1600" b="0" i="0" dirty="0">
                <a:solidFill>
                  <a:srgbClr val="5E5E5E"/>
                </a:solidFill>
                <a:effectLst/>
                <a:latin typeface="Calibri" panose="020F0502020204030204" pitchFamily="34" charset="0"/>
                <a:cs typeface="Calibri" panose="020F0502020204030204" pitchFamily="34" charset="0"/>
              </a:rPr>
              <a:t>Hello Carlos. We have reviewed your training request in preparation for release of the M4E 300. Please see our proposal below. I am copying Jessica Finley, the Customer Service Director.</a:t>
            </a:r>
          </a:p>
        </p:txBody>
      </p:sp>
    </p:spTree>
    <p:extLst>
      <p:ext uri="{BB962C8B-B14F-4D97-AF65-F5344CB8AC3E}">
        <p14:creationId xmlns:p14="http://schemas.microsoft.com/office/powerpoint/2010/main" val="5019295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94;p34">
            <a:extLst>
              <a:ext uri="{FF2B5EF4-FFF2-40B4-BE49-F238E27FC236}">
                <a16:creationId xmlns:a16="http://schemas.microsoft.com/office/drawing/2014/main" id="{106F3721-FE54-484B-9984-47318F65D160}"/>
              </a:ext>
            </a:extLst>
          </p:cNvPr>
          <p:cNvSpPr txBox="1"/>
          <p:nvPr/>
        </p:nvSpPr>
        <p:spPr>
          <a:xfrm>
            <a:off x="0" y="0"/>
            <a:ext cx="9144000" cy="484718"/>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FFFFFF"/>
              </a:buClr>
              <a:buSzPts val="2700"/>
              <a:buFont typeface="Calibri"/>
              <a:buNone/>
            </a:pPr>
            <a:r>
              <a:rPr lang="en-CA" sz="2700" dirty="0">
                <a:solidFill>
                  <a:srgbClr val="FFFFFF"/>
                </a:solidFill>
                <a:latin typeface="Calibri"/>
                <a:cs typeface="Calibri"/>
                <a:sym typeface="Calibri"/>
              </a:rPr>
              <a:t>E</a:t>
            </a:r>
            <a:r>
              <a:rPr lang="fr-CA" sz="2700" dirty="0">
                <a:solidFill>
                  <a:srgbClr val="FFFFFF"/>
                </a:solidFill>
                <a:latin typeface="Calibri"/>
                <a:cs typeface="Calibri"/>
                <a:sym typeface="Calibri"/>
              </a:rPr>
              <a:t>mail between Napal, Carlos, and Jessica</a:t>
            </a:r>
            <a:endParaRPr lang="fr-CA" sz="1100" dirty="0"/>
          </a:p>
        </p:txBody>
      </p:sp>
      <p:sp>
        <p:nvSpPr>
          <p:cNvPr id="4" name="ZoneTexte 3">
            <a:extLst>
              <a:ext uri="{FF2B5EF4-FFF2-40B4-BE49-F238E27FC236}">
                <a16:creationId xmlns:a16="http://schemas.microsoft.com/office/drawing/2014/main" id="{7A8B9689-3088-A9CE-F923-19CAD4022863}"/>
              </a:ext>
            </a:extLst>
          </p:cNvPr>
          <p:cNvSpPr txBox="1"/>
          <p:nvPr/>
        </p:nvSpPr>
        <p:spPr>
          <a:xfrm>
            <a:off x="179441" y="412573"/>
            <a:ext cx="8785118" cy="1454501"/>
          </a:xfrm>
          <a:prstGeom prst="rect">
            <a:avLst/>
          </a:prstGeom>
          <a:noFill/>
        </p:spPr>
        <p:txBody>
          <a:bodyPr wrap="square">
            <a:spAutoFit/>
          </a:bodyPr>
          <a:lstStyle/>
          <a:p>
            <a:pPr algn="l">
              <a:lnSpc>
                <a:spcPct val="150000"/>
              </a:lnSpc>
            </a:pPr>
            <a:r>
              <a:rPr lang="en-CA" sz="1600" b="1" i="0" dirty="0">
                <a:solidFill>
                  <a:srgbClr val="5E5E5E"/>
                </a:solidFill>
                <a:effectLst/>
                <a:latin typeface="Calibri" panose="020F0502020204030204" pitchFamily="34" charset="0"/>
                <a:cs typeface="Calibri" panose="020F0502020204030204" pitchFamily="34" charset="0"/>
              </a:rPr>
              <a:t>Business Goal</a:t>
            </a:r>
          </a:p>
          <a:p>
            <a:pPr algn="l"/>
            <a:r>
              <a:rPr lang="en-CA" sz="1600" b="0" i="0" dirty="0">
                <a:solidFill>
                  <a:srgbClr val="5E5E5E"/>
                </a:solidFill>
                <a:effectLst/>
                <a:latin typeface="Calibri" panose="020F0502020204030204" pitchFamily="34" charset="0"/>
                <a:cs typeface="Calibri" panose="020F0502020204030204" pitchFamily="34" charset="0"/>
              </a:rPr>
              <a:t>Maintain customer service experience scores for </a:t>
            </a:r>
            <a:r>
              <a:rPr lang="en-CA" sz="1600" b="1" i="0" dirty="0">
                <a:solidFill>
                  <a:srgbClr val="5E5E5E"/>
                </a:solidFill>
                <a:effectLst/>
                <a:latin typeface="Calibri" panose="020F0502020204030204" pitchFamily="34" charset="0"/>
                <a:cs typeface="Calibri" panose="020F0502020204030204" pitchFamily="34" charset="0"/>
              </a:rPr>
              <a:t>first call resolution, customer call time,</a:t>
            </a:r>
            <a:r>
              <a:rPr lang="en-CA" sz="1600" b="0" i="0" dirty="0">
                <a:solidFill>
                  <a:srgbClr val="5E5E5E"/>
                </a:solidFill>
                <a:effectLst/>
                <a:latin typeface="Calibri" panose="020F0502020204030204" pitchFamily="34" charset="0"/>
                <a:cs typeface="Calibri" panose="020F0502020204030204" pitchFamily="34" charset="0"/>
              </a:rPr>
              <a:t> and </a:t>
            </a:r>
            <a:r>
              <a:rPr lang="en-CA" sz="1600" b="1" i="0" dirty="0">
                <a:solidFill>
                  <a:srgbClr val="5E5E5E"/>
                </a:solidFill>
                <a:effectLst/>
                <a:latin typeface="Calibri" panose="020F0502020204030204" pitchFamily="34" charset="0"/>
                <a:cs typeface="Calibri" panose="020F0502020204030204" pitchFamily="34" charset="0"/>
              </a:rPr>
              <a:t>customer care and tone </a:t>
            </a:r>
            <a:r>
              <a:rPr lang="en-CA" sz="1600" b="0" i="0" dirty="0">
                <a:solidFill>
                  <a:srgbClr val="5E5E5E"/>
                </a:solidFill>
                <a:effectLst/>
                <a:latin typeface="Calibri" panose="020F0502020204030204" pitchFamily="34" charset="0"/>
                <a:cs typeface="Calibri" panose="020F0502020204030204" pitchFamily="34" charset="0"/>
              </a:rPr>
              <a:t>at 90% favourability.</a:t>
            </a:r>
          </a:p>
          <a:p>
            <a:pPr algn="l"/>
            <a:endParaRPr lang="en-CA" sz="900" b="0" i="0" dirty="0">
              <a:solidFill>
                <a:srgbClr val="5E5E5E"/>
              </a:solidFill>
              <a:effectLst/>
              <a:latin typeface="Calibri" panose="020F0502020204030204" pitchFamily="34" charset="0"/>
              <a:cs typeface="Calibri" panose="020F0502020204030204" pitchFamily="34" charset="0"/>
            </a:endParaRPr>
          </a:p>
          <a:p>
            <a:pPr algn="l">
              <a:lnSpc>
                <a:spcPct val="150000"/>
              </a:lnSpc>
            </a:pPr>
            <a:r>
              <a:rPr lang="en-CA" sz="1600" b="1" i="0" dirty="0">
                <a:solidFill>
                  <a:srgbClr val="5E5E5E"/>
                </a:solidFill>
                <a:effectLst/>
                <a:latin typeface="Calibri" panose="020F0502020204030204" pitchFamily="34" charset="0"/>
                <a:cs typeface="Calibri" panose="020F0502020204030204" pitchFamily="34" charset="0"/>
              </a:rPr>
              <a:t>Customer Service Representative Performance Expectations</a:t>
            </a:r>
          </a:p>
        </p:txBody>
      </p:sp>
      <p:pic>
        <p:nvPicPr>
          <p:cNvPr id="3" name="Picture 2">
            <a:extLst>
              <a:ext uri="{FF2B5EF4-FFF2-40B4-BE49-F238E27FC236}">
                <a16:creationId xmlns:a16="http://schemas.microsoft.com/office/drawing/2014/main" id="{789C744A-48F3-C1CF-8953-5D227350E190}"/>
              </a:ext>
            </a:extLst>
          </p:cNvPr>
          <p:cNvPicPr>
            <a:picLocks noChangeAspect="1"/>
          </p:cNvPicPr>
          <p:nvPr/>
        </p:nvPicPr>
        <p:blipFill>
          <a:blip r:embed="rId2"/>
          <a:stretch>
            <a:fillRect/>
          </a:stretch>
        </p:blipFill>
        <p:spPr>
          <a:xfrm>
            <a:off x="256673" y="1867075"/>
            <a:ext cx="8638959" cy="2760768"/>
          </a:xfrm>
          <a:prstGeom prst="rect">
            <a:avLst/>
          </a:prstGeom>
        </p:spPr>
      </p:pic>
    </p:spTree>
    <p:extLst>
      <p:ext uri="{BB962C8B-B14F-4D97-AF65-F5344CB8AC3E}">
        <p14:creationId xmlns:p14="http://schemas.microsoft.com/office/powerpoint/2010/main" val="32891578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09FCF43A-060A-81DF-6F2A-4DED60E361F8}"/>
              </a:ext>
            </a:extLst>
          </p:cNvPr>
          <p:cNvSpPr txBox="1"/>
          <p:nvPr/>
        </p:nvSpPr>
        <p:spPr>
          <a:xfrm>
            <a:off x="276625" y="401461"/>
            <a:ext cx="8586638" cy="338554"/>
          </a:xfrm>
          <a:prstGeom prst="rect">
            <a:avLst/>
          </a:prstGeom>
          <a:noFill/>
        </p:spPr>
        <p:txBody>
          <a:bodyPr wrap="square">
            <a:spAutoFit/>
          </a:bodyPr>
          <a:lstStyle/>
          <a:p>
            <a:pPr algn="l"/>
            <a:r>
              <a:rPr lang="fr-CA" sz="1600" b="1" i="0" dirty="0">
                <a:solidFill>
                  <a:srgbClr val="5E5E5E"/>
                </a:solidFill>
                <a:effectLst/>
                <a:latin typeface="Calibri" panose="020F0502020204030204" pitchFamily="34" charset="0"/>
                <a:cs typeface="Calibri" panose="020F0502020204030204" pitchFamily="34" charset="0"/>
              </a:rPr>
              <a:t>Impact Target KPIs</a:t>
            </a:r>
          </a:p>
        </p:txBody>
      </p:sp>
      <p:sp>
        <p:nvSpPr>
          <p:cNvPr id="13" name="ZoneTexte 12">
            <a:extLst>
              <a:ext uri="{FF2B5EF4-FFF2-40B4-BE49-F238E27FC236}">
                <a16:creationId xmlns:a16="http://schemas.microsoft.com/office/drawing/2014/main" id="{4ECB411A-C61E-F47B-B2AA-20B897DC2711}"/>
              </a:ext>
            </a:extLst>
          </p:cNvPr>
          <p:cNvSpPr txBox="1"/>
          <p:nvPr/>
        </p:nvSpPr>
        <p:spPr>
          <a:xfrm>
            <a:off x="276625" y="3235375"/>
            <a:ext cx="8586636" cy="1384995"/>
          </a:xfrm>
          <a:prstGeom prst="rect">
            <a:avLst/>
          </a:prstGeom>
          <a:noFill/>
        </p:spPr>
        <p:txBody>
          <a:bodyPr wrap="square">
            <a:spAutoFit/>
          </a:bodyPr>
          <a:lstStyle/>
          <a:p>
            <a:pPr algn="l">
              <a:spcAft>
                <a:spcPts val="800"/>
              </a:spcAft>
            </a:pPr>
            <a:r>
              <a:rPr lang="en-CA" sz="1600" b="1" i="0" dirty="0">
                <a:solidFill>
                  <a:srgbClr val="5E5E5E"/>
                </a:solidFill>
                <a:effectLst/>
                <a:latin typeface="Calibri" panose="020F0502020204030204" pitchFamily="34" charset="0"/>
                <a:cs typeface="Calibri" panose="020F0502020204030204" pitchFamily="34" charset="0"/>
              </a:rPr>
              <a:t>Impact Measurement</a:t>
            </a:r>
          </a:p>
          <a:p>
            <a:pPr algn="l">
              <a:spcAft>
                <a:spcPts val="1000"/>
              </a:spcAft>
            </a:pPr>
            <a:r>
              <a:rPr lang="en-CA" sz="1300" b="0" i="0" dirty="0">
                <a:solidFill>
                  <a:srgbClr val="5E5E5E"/>
                </a:solidFill>
                <a:effectLst/>
                <a:latin typeface="Calibri" panose="020F0502020204030204" pitchFamily="34" charset="0"/>
                <a:cs typeface="Calibri" panose="020F0502020204030204" pitchFamily="34" charset="0"/>
              </a:rPr>
              <a:t>We will evaluate training and learning’s contribution to maintaining customer experience scores for first call resolution, customer call time, and customer care and tone.</a:t>
            </a:r>
          </a:p>
          <a:p>
            <a:pPr algn="l">
              <a:spcAft>
                <a:spcPts val="1000"/>
              </a:spcAft>
            </a:pPr>
            <a:r>
              <a:rPr lang="en-CA" sz="1300" b="0" i="1" dirty="0">
                <a:solidFill>
                  <a:srgbClr val="5E5E5E"/>
                </a:solidFill>
                <a:effectLst/>
                <a:latin typeface="Calibri" panose="020F0502020204030204" pitchFamily="34" charset="0"/>
                <a:cs typeface="Calibri" panose="020F0502020204030204" pitchFamily="34" charset="0"/>
              </a:rPr>
              <a:t>Note: Isolating training and learning’s unique contribution is not an option due to the need for training customer service representatives across regions and offices in the same time period.</a:t>
            </a:r>
            <a:endParaRPr lang="en-CA" sz="1300" b="0" i="0" dirty="0">
              <a:solidFill>
                <a:srgbClr val="5E5E5E"/>
              </a:solidFill>
              <a:effectLst/>
              <a:latin typeface="Calibri" panose="020F0502020204030204" pitchFamily="34" charset="0"/>
              <a:cs typeface="Calibri" panose="020F0502020204030204" pitchFamily="34" charset="0"/>
            </a:endParaRPr>
          </a:p>
        </p:txBody>
      </p:sp>
      <p:graphicFrame>
        <p:nvGraphicFramePr>
          <p:cNvPr id="2" name="Table 1">
            <a:extLst>
              <a:ext uri="{FF2B5EF4-FFF2-40B4-BE49-F238E27FC236}">
                <a16:creationId xmlns:a16="http://schemas.microsoft.com/office/drawing/2014/main" id="{360EB36B-67EC-DFFF-6CC1-A35CC27FEDDB}"/>
              </a:ext>
            </a:extLst>
          </p:cNvPr>
          <p:cNvGraphicFramePr>
            <a:graphicFrameLocks noGrp="1"/>
          </p:cNvGraphicFramePr>
          <p:nvPr>
            <p:extLst>
              <p:ext uri="{D42A27DB-BD31-4B8C-83A1-F6EECF244321}">
                <p14:modId xmlns:p14="http://schemas.microsoft.com/office/powerpoint/2010/main" val="2254271425"/>
              </p:ext>
            </p:extLst>
          </p:nvPr>
        </p:nvGraphicFramePr>
        <p:xfrm>
          <a:off x="276624" y="755404"/>
          <a:ext cx="8586637" cy="1483360"/>
        </p:xfrm>
        <a:graphic>
          <a:graphicData uri="http://schemas.openxmlformats.org/drawingml/2006/table">
            <a:tbl>
              <a:tblPr firstRow="1" bandRow="1">
                <a:tableStyleId>{5C22544A-7EE6-4342-B048-85BDC9FD1C3A}</a:tableStyleId>
              </a:tblPr>
              <a:tblGrid>
                <a:gridCol w="1954625">
                  <a:extLst>
                    <a:ext uri="{9D8B030D-6E8A-4147-A177-3AD203B41FA5}">
                      <a16:colId xmlns:a16="http://schemas.microsoft.com/office/drawing/2014/main" val="2759556994"/>
                    </a:ext>
                  </a:extLst>
                </a:gridCol>
                <a:gridCol w="2837492">
                  <a:extLst>
                    <a:ext uri="{9D8B030D-6E8A-4147-A177-3AD203B41FA5}">
                      <a16:colId xmlns:a16="http://schemas.microsoft.com/office/drawing/2014/main" val="3182103109"/>
                    </a:ext>
                  </a:extLst>
                </a:gridCol>
                <a:gridCol w="3794520">
                  <a:extLst>
                    <a:ext uri="{9D8B030D-6E8A-4147-A177-3AD203B41FA5}">
                      <a16:colId xmlns:a16="http://schemas.microsoft.com/office/drawing/2014/main" val="2799079722"/>
                    </a:ext>
                  </a:extLst>
                </a:gridCol>
              </a:tblGrid>
              <a:tr h="370840">
                <a:tc>
                  <a:txBody>
                    <a:bodyPr/>
                    <a:lstStyle/>
                    <a:p>
                      <a:pPr marR="0" algn="l" rtl="0">
                        <a:lnSpc>
                          <a:spcPct val="100000"/>
                        </a:lnSpc>
                        <a:spcBef>
                          <a:spcPts val="0"/>
                        </a:spcBef>
                        <a:spcAft>
                          <a:spcPts val="0"/>
                        </a:spcAft>
                        <a:buClr>
                          <a:srgbClr val="000000"/>
                        </a:buClr>
                        <a:buFont typeface="Arial"/>
                      </a:pPr>
                      <a:r>
                        <a:rPr lang="en-CA" sz="1400" b="1" i="0" u="none" strike="noStrike" cap="none" dirty="0">
                          <a:solidFill>
                            <a:schemeClr val="dk1"/>
                          </a:solidFill>
                          <a:effectLst/>
                          <a:latin typeface="Calibri" panose="020F0502020204030204" pitchFamily="34" charset="0"/>
                          <a:ea typeface="+mn-ea"/>
                          <a:cs typeface="Calibri" panose="020F0502020204030204" pitchFamily="34" charset="0"/>
                          <a:sym typeface="Arial"/>
                        </a:rPr>
                        <a:t>KPI</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tc>
                  <a:txBody>
                    <a:bodyPr/>
                    <a:lstStyle/>
                    <a:p>
                      <a:pPr marR="0" algn="l" rtl="0">
                        <a:lnSpc>
                          <a:spcPct val="100000"/>
                        </a:lnSpc>
                        <a:spcBef>
                          <a:spcPts val="0"/>
                        </a:spcBef>
                        <a:spcAft>
                          <a:spcPts val="0"/>
                        </a:spcAft>
                        <a:buClr>
                          <a:srgbClr val="000000"/>
                        </a:buClr>
                        <a:buFont typeface="Arial"/>
                      </a:pPr>
                      <a:r>
                        <a:rPr lang="en-CA" sz="1400" b="1" i="0" u="none" strike="noStrike" cap="none" dirty="0">
                          <a:solidFill>
                            <a:schemeClr val="dk1"/>
                          </a:solidFill>
                          <a:effectLst/>
                          <a:latin typeface="Calibri" panose="020F0502020204030204" pitchFamily="34" charset="0"/>
                          <a:ea typeface="+mn-ea"/>
                          <a:cs typeface="Calibri" panose="020F0502020204030204" pitchFamily="34" charset="0"/>
                          <a:sym typeface="Arial"/>
                        </a:rPr>
                        <a:t>Source</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tc>
                  <a:txBody>
                    <a:bodyPr/>
                    <a:lstStyle/>
                    <a:p>
                      <a:pPr marR="0" algn="l" rtl="0">
                        <a:lnSpc>
                          <a:spcPct val="100000"/>
                        </a:lnSpc>
                        <a:spcBef>
                          <a:spcPts val="0"/>
                        </a:spcBef>
                        <a:spcAft>
                          <a:spcPts val="0"/>
                        </a:spcAft>
                        <a:buClr>
                          <a:srgbClr val="000000"/>
                        </a:buClr>
                        <a:buFont typeface="Arial"/>
                      </a:pPr>
                      <a:r>
                        <a:rPr lang="en-CA" sz="1400" b="1" i="0" u="none" strike="noStrike" cap="none" dirty="0">
                          <a:solidFill>
                            <a:schemeClr val="dk1"/>
                          </a:solidFill>
                          <a:effectLst/>
                          <a:latin typeface="Calibri" panose="020F0502020204030204" pitchFamily="34" charset="0"/>
                          <a:ea typeface="+mn-ea"/>
                          <a:cs typeface="Calibri" panose="020F0502020204030204" pitchFamily="34" charset="0"/>
                          <a:sym typeface="Arial"/>
                        </a:rPr>
                        <a:t>Owner</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36152263"/>
                  </a:ext>
                </a:extLst>
              </a:tr>
              <a:tr h="370840">
                <a:tc>
                  <a:txBody>
                    <a:bodyPr/>
                    <a:lstStyle/>
                    <a:p>
                      <a:pPr marR="0" algn="l" rtl="0">
                        <a:lnSpc>
                          <a:spcPct val="100000"/>
                        </a:lnSpc>
                        <a:spcBef>
                          <a:spcPts val="0"/>
                        </a:spcBef>
                        <a:spcAft>
                          <a:spcPts val="0"/>
                        </a:spcAft>
                        <a:buClr>
                          <a:srgbClr val="000000"/>
                        </a:buClr>
                        <a:buFont typeface="Arial"/>
                      </a:pPr>
                      <a:r>
                        <a:rPr lang="en-CA" sz="1400" b="0" i="0" u="none" strike="noStrike" cap="none" dirty="0">
                          <a:solidFill>
                            <a:schemeClr val="dk1"/>
                          </a:solidFill>
                          <a:effectLst/>
                          <a:latin typeface="Calibri" panose="020F0502020204030204" pitchFamily="34" charset="0"/>
                          <a:ea typeface="+mn-ea"/>
                          <a:cs typeface="Calibri" panose="020F0502020204030204" pitchFamily="34" charset="0"/>
                          <a:sym typeface="Arial"/>
                        </a:rPr>
                        <a:t>First Call Resolution</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tc rowSpan="3">
                  <a:txBody>
                    <a:bodyPr/>
                    <a:lstStyle/>
                    <a:p>
                      <a:endParaRPr lang="en-CA" sz="1400" dirty="0">
                        <a:solidFill>
                          <a:schemeClr val="tx1"/>
                        </a:solidFill>
                        <a:latin typeface="Calibri" panose="020F0502020204030204" pitchFamily="34" charset="0"/>
                        <a:cs typeface="Calibri" panose="020F0502020204030204" pitchFamily="34" charset="0"/>
                      </a:endParaRPr>
                    </a:p>
                    <a:p>
                      <a:r>
                        <a:rPr lang="en-CA" sz="1400" dirty="0">
                          <a:solidFill>
                            <a:schemeClr val="tx1"/>
                          </a:solidFill>
                          <a:latin typeface="Calibri" panose="020F0502020204030204" pitchFamily="34" charset="0"/>
                          <a:cs typeface="Calibri" panose="020F0502020204030204" pitchFamily="34" charset="0"/>
                        </a:rPr>
                        <a:t>Business Performance KPI Dashboard</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tc rowSpan="3">
                  <a:txBody>
                    <a:bodyPr/>
                    <a:lstStyle/>
                    <a:p>
                      <a:endParaRPr lang="en-CA" sz="1400" dirty="0">
                        <a:solidFill>
                          <a:schemeClr val="tx1"/>
                        </a:solidFill>
                        <a:latin typeface="Calibri" panose="020F0502020204030204" pitchFamily="34" charset="0"/>
                        <a:cs typeface="Calibri" panose="020F0502020204030204" pitchFamily="34" charset="0"/>
                      </a:endParaRPr>
                    </a:p>
                    <a:p>
                      <a:r>
                        <a:rPr lang="en-CA" sz="1400" dirty="0">
                          <a:solidFill>
                            <a:schemeClr val="tx1"/>
                          </a:solidFill>
                          <a:latin typeface="Calibri" panose="020F0502020204030204" pitchFamily="34" charset="0"/>
                          <a:cs typeface="Calibri" panose="020F0502020204030204" pitchFamily="34" charset="0"/>
                        </a:rPr>
                        <a:t>Emma Tisdale, Business Performance Metrics Team</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71144315"/>
                  </a:ext>
                </a:extLst>
              </a:tr>
              <a:tr h="370840">
                <a:tc>
                  <a:txBody>
                    <a:bodyPr/>
                    <a:lstStyle/>
                    <a:p>
                      <a:r>
                        <a:rPr lang="en-CA" sz="1400" b="0" i="0" u="none" strike="noStrike" cap="none" dirty="0">
                          <a:solidFill>
                            <a:schemeClr val="dk1"/>
                          </a:solidFill>
                          <a:effectLst/>
                          <a:latin typeface="Calibri" panose="020F0502020204030204" pitchFamily="34" charset="0"/>
                          <a:ea typeface="+mn-ea"/>
                          <a:cs typeface="Calibri" panose="020F0502020204030204" pitchFamily="34" charset="0"/>
                          <a:sym typeface="Arial"/>
                        </a:rPr>
                        <a:t>Customer Call Time</a:t>
                      </a:r>
                      <a:endParaRPr lang="en-CA" sz="1400" dirty="0">
                        <a:solidFill>
                          <a:schemeClr val="tx1"/>
                        </a:solidFill>
                        <a:latin typeface="Calibri" panose="020F0502020204030204" pitchFamily="34" charset="0"/>
                        <a:cs typeface="Calibri" panose="020F0502020204030204" pitchFamily="34" charset="0"/>
                      </a:endParaRP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tc vMerge="1">
                  <a:txBody>
                    <a:bodyPr/>
                    <a:lstStyle/>
                    <a:p>
                      <a:pPr>
                        <a:lnSpc>
                          <a:spcPct val="120000"/>
                        </a:lnSpc>
                      </a:pPr>
                      <a:endParaRPr lang="en-CA" sz="1200" dirty="0">
                        <a:solidFill>
                          <a:schemeClr val="tx1"/>
                        </a:solidFill>
                        <a:latin typeface="Calibri" panose="020F0502020204030204" pitchFamily="34" charset="0"/>
                        <a:cs typeface="Calibri" panose="020F0502020204030204" pitchFamily="34" charset="0"/>
                      </a:endParaRP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tc vMerge="1">
                  <a:txBody>
                    <a:bodyPr/>
                    <a:lstStyle/>
                    <a:p>
                      <a:pPr>
                        <a:lnSpc>
                          <a:spcPct val="120000"/>
                        </a:lnSpc>
                      </a:pPr>
                      <a:endParaRPr lang="en-CA" sz="1200" dirty="0">
                        <a:solidFill>
                          <a:schemeClr val="tx1"/>
                        </a:solidFill>
                        <a:latin typeface="Calibri" panose="020F0502020204030204" pitchFamily="34" charset="0"/>
                        <a:cs typeface="Calibri" panose="020F0502020204030204" pitchFamily="34" charset="0"/>
                      </a:endParaRP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510405938"/>
                  </a:ext>
                </a:extLst>
              </a:tr>
              <a:tr h="370840">
                <a:tc>
                  <a:txBody>
                    <a:bodyPr/>
                    <a:lstStyle/>
                    <a:p>
                      <a:r>
                        <a:rPr lang="en-CA" sz="1400" b="0" i="0" u="none" strike="noStrike" cap="none" dirty="0">
                          <a:solidFill>
                            <a:schemeClr val="dk1"/>
                          </a:solidFill>
                          <a:effectLst/>
                          <a:latin typeface="Calibri" panose="020F0502020204030204" pitchFamily="34" charset="0"/>
                          <a:ea typeface="+mn-ea"/>
                          <a:cs typeface="Calibri" panose="020F0502020204030204" pitchFamily="34" charset="0"/>
                          <a:sym typeface="Arial"/>
                        </a:rPr>
                        <a:t>Customer Care &amp; Tone</a:t>
                      </a:r>
                      <a:endParaRPr lang="en-CA" sz="1400" dirty="0">
                        <a:solidFill>
                          <a:schemeClr val="tx1"/>
                        </a:solidFill>
                        <a:latin typeface="Calibri" panose="020F0502020204030204" pitchFamily="34" charset="0"/>
                        <a:cs typeface="Calibri" panose="020F0502020204030204" pitchFamily="34" charset="0"/>
                      </a:endParaRP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tc vMerge="1">
                  <a:txBody>
                    <a:bodyPr/>
                    <a:lstStyle/>
                    <a:p>
                      <a:endParaRPr lang="en-CA" sz="1200" dirty="0">
                        <a:solidFill>
                          <a:schemeClr val="tx1"/>
                        </a:solidFill>
                        <a:latin typeface="Calibri" panose="020F0502020204030204" pitchFamily="34" charset="0"/>
                        <a:cs typeface="Calibri" panose="020F0502020204030204" pitchFamily="34" charset="0"/>
                      </a:endParaRP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tc vMerge="1">
                  <a:txBody>
                    <a:bodyPr/>
                    <a:lstStyle/>
                    <a:p>
                      <a:endParaRPr lang="en-CA" sz="1200" dirty="0">
                        <a:solidFill>
                          <a:schemeClr val="tx1"/>
                        </a:solidFill>
                        <a:latin typeface="Calibri" panose="020F0502020204030204" pitchFamily="34" charset="0"/>
                        <a:cs typeface="Calibri" panose="020F0502020204030204" pitchFamily="34" charset="0"/>
                      </a:endParaRP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36783963"/>
                  </a:ext>
                </a:extLst>
              </a:tr>
            </a:tbl>
          </a:graphicData>
        </a:graphic>
      </p:graphicFrame>
      <p:sp>
        <p:nvSpPr>
          <p:cNvPr id="5" name="TextBox 4">
            <a:extLst>
              <a:ext uri="{FF2B5EF4-FFF2-40B4-BE49-F238E27FC236}">
                <a16:creationId xmlns:a16="http://schemas.microsoft.com/office/drawing/2014/main" id="{4B9A88BF-07F5-7EF7-B6E1-52FF69857C1E}"/>
              </a:ext>
            </a:extLst>
          </p:cNvPr>
          <p:cNvSpPr txBox="1"/>
          <p:nvPr/>
        </p:nvSpPr>
        <p:spPr>
          <a:xfrm>
            <a:off x="276624" y="2263517"/>
            <a:ext cx="8586637" cy="892552"/>
          </a:xfrm>
          <a:prstGeom prst="rect">
            <a:avLst/>
          </a:prstGeom>
          <a:noFill/>
        </p:spPr>
        <p:txBody>
          <a:bodyPr wrap="square" rtlCol="0">
            <a:spAutoFit/>
          </a:bodyPr>
          <a:lstStyle/>
          <a:p>
            <a:pPr algn="l"/>
            <a:r>
              <a:rPr lang="en-CA" sz="1300" b="0" i="1" dirty="0">
                <a:solidFill>
                  <a:srgbClr val="5E5E5E"/>
                </a:solidFill>
                <a:effectLst/>
                <a:latin typeface="Calibri" panose="020F0502020204030204" pitchFamily="34" charset="0"/>
                <a:cs typeface="Calibri" panose="020F0502020204030204" pitchFamily="34" charset="0"/>
              </a:rPr>
              <a:t>Notes:</a:t>
            </a:r>
          </a:p>
          <a:p>
            <a:pPr marL="449263" lvl="3" indent="-179388">
              <a:buFont typeface="Arial" panose="020B0604020202020204" pitchFamily="34" charset="0"/>
              <a:buChar char="•"/>
            </a:pPr>
            <a:r>
              <a:rPr lang="en-CA" sz="1300" b="0" i="1" dirty="0">
                <a:solidFill>
                  <a:srgbClr val="5E5E5E"/>
                </a:solidFill>
                <a:effectLst/>
                <a:latin typeface="Calibri" panose="020F0502020204030204" pitchFamily="34" charset="0"/>
                <a:cs typeface="Calibri" panose="020F0502020204030204" pitchFamily="34" charset="0"/>
              </a:rPr>
              <a:t>Performance expectations for </a:t>
            </a:r>
            <a:r>
              <a:rPr lang="en-CA" sz="1300" b="1" i="1" dirty="0">
                <a:solidFill>
                  <a:srgbClr val="5E5E5E"/>
                </a:solidFill>
                <a:effectLst/>
                <a:latin typeface="Calibri" panose="020F0502020204030204" pitchFamily="34" charset="0"/>
                <a:cs typeface="Calibri" panose="020F0502020204030204" pitchFamily="34" charset="0"/>
              </a:rPr>
              <a:t>problem solving</a:t>
            </a:r>
            <a:r>
              <a:rPr lang="en-CA" sz="1300" b="0" i="1" dirty="0">
                <a:solidFill>
                  <a:srgbClr val="5E5E5E"/>
                </a:solidFill>
                <a:effectLst/>
                <a:latin typeface="Calibri" panose="020F0502020204030204" pitchFamily="34" charset="0"/>
                <a:cs typeface="Calibri" panose="020F0502020204030204" pitchFamily="34" charset="0"/>
              </a:rPr>
              <a:t> impacts </a:t>
            </a:r>
            <a:r>
              <a:rPr lang="en-CA" sz="1300" b="1" i="1" dirty="0">
                <a:solidFill>
                  <a:srgbClr val="5E5E5E"/>
                </a:solidFill>
                <a:effectLst/>
                <a:latin typeface="Calibri" panose="020F0502020204030204" pitchFamily="34" charset="0"/>
                <a:cs typeface="Calibri" panose="020F0502020204030204" pitchFamily="34" charset="0"/>
              </a:rPr>
              <a:t>first call resolution</a:t>
            </a:r>
            <a:endParaRPr lang="en-CA" sz="1300" b="0" i="1" dirty="0">
              <a:solidFill>
                <a:srgbClr val="5E5E5E"/>
              </a:solidFill>
              <a:effectLst/>
              <a:latin typeface="Calibri" panose="020F0502020204030204" pitchFamily="34" charset="0"/>
              <a:cs typeface="Calibri" panose="020F0502020204030204" pitchFamily="34" charset="0"/>
            </a:endParaRPr>
          </a:p>
          <a:p>
            <a:pPr marL="449263" lvl="3" indent="-179388">
              <a:buFont typeface="Arial" panose="020B0604020202020204" pitchFamily="34" charset="0"/>
              <a:buChar char="•"/>
            </a:pPr>
            <a:r>
              <a:rPr lang="en-CA" sz="1300" b="0" i="1" dirty="0">
                <a:solidFill>
                  <a:srgbClr val="5E5E5E"/>
                </a:solidFill>
                <a:effectLst/>
                <a:latin typeface="Calibri" panose="020F0502020204030204" pitchFamily="34" charset="0"/>
                <a:cs typeface="Calibri" panose="020F0502020204030204" pitchFamily="34" charset="0"/>
              </a:rPr>
              <a:t>Performance expectations for </a:t>
            </a:r>
            <a:r>
              <a:rPr lang="en-CA" sz="1300" b="1" i="1" dirty="0">
                <a:solidFill>
                  <a:srgbClr val="5E5E5E"/>
                </a:solidFill>
                <a:effectLst/>
                <a:latin typeface="Calibri" panose="020F0502020204030204" pitchFamily="34" charset="0"/>
                <a:cs typeface="Calibri" panose="020F0502020204030204" pitchFamily="34" charset="0"/>
              </a:rPr>
              <a:t>speed</a:t>
            </a:r>
            <a:r>
              <a:rPr lang="en-CA" sz="1300" b="0" i="1" dirty="0">
                <a:solidFill>
                  <a:srgbClr val="5E5E5E"/>
                </a:solidFill>
                <a:effectLst/>
                <a:latin typeface="Calibri" panose="020F0502020204030204" pitchFamily="34" charset="0"/>
                <a:cs typeface="Calibri" panose="020F0502020204030204" pitchFamily="34" charset="0"/>
              </a:rPr>
              <a:t> impacts </a:t>
            </a:r>
            <a:r>
              <a:rPr lang="en-CA" sz="1300" b="1" i="1" dirty="0">
                <a:solidFill>
                  <a:srgbClr val="5E5E5E"/>
                </a:solidFill>
                <a:effectLst/>
                <a:latin typeface="Calibri" panose="020F0502020204030204" pitchFamily="34" charset="0"/>
                <a:cs typeface="Calibri" panose="020F0502020204030204" pitchFamily="34" charset="0"/>
              </a:rPr>
              <a:t>customer call time</a:t>
            </a:r>
            <a:endParaRPr lang="en-CA" sz="1300" b="0" i="1" dirty="0">
              <a:solidFill>
                <a:srgbClr val="5E5E5E"/>
              </a:solidFill>
              <a:effectLst/>
              <a:latin typeface="Calibri" panose="020F0502020204030204" pitchFamily="34" charset="0"/>
              <a:cs typeface="Calibri" panose="020F0502020204030204" pitchFamily="34" charset="0"/>
            </a:endParaRPr>
          </a:p>
          <a:p>
            <a:pPr marL="449263" lvl="3" indent="-179388">
              <a:buFont typeface="Arial" panose="020B0604020202020204" pitchFamily="34" charset="0"/>
              <a:buChar char="•"/>
            </a:pPr>
            <a:r>
              <a:rPr lang="en-CA" sz="1300" b="0" i="1" dirty="0">
                <a:solidFill>
                  <a:srgbClr val="5E5E5E"/>
                </a:solidFill>
                <a:effectLst/>
                <a:latin typeface="Calibri" panose="020F0502020204030204" pitchFamily="34" charset="0"/>
                <a:cs typeface="Calibri" panose="020F0502020204030204" pitchFamily="34" charset="0"/>
              </a:rPr>
              <a:t>Performance expectations for </a:t>
            </a:r>
            <a:r>
              <a:rPr lang="en-CA" sz="1300" b="1" i="1" dirty="0">
                <a:solidFill>
                  <a:srgbClr val="5E5E5E"/>
                </a:solidFill>
                <a:effectLst/>
                <a:latin typeface="Calibri" panose="020F0502020204030204" pitchFamily="34" charset="0"/>
                <a:cs typeface="Calibri" panose="020F0502020204030204" pitchFamily="34" charset="0"/>
              </a:rPr>
              <a:t>customer focus</a:t>
            </a:r>
            <a:r>
              <a:rPr lang="en-CA" sz="1300" b="0" i="1" dirty="0">
                <a:solidFill>
                  <a:srgbClr val="5E5E5E"/>
                </a:solidFill>
                <a:effectLst/>
                <a:latin typeface="Calibri" panose="020F0502020204030204" pitchFamily="34" charset="0"/>
                <a:cs typeface="Calibri" panose="020F0502020204030204" pitchFamily="34" charset="0"/>
              </a:rPr>
              <a:t> impacts </a:t>
            </a:r>
            <a:r>
              <a:rPr lang="en-CA" sz="1300" b="1" i="1" dirty="0">
                <a:solidFill>
                  <a:srgbClr val="5E5E5E"/>
                </a:solidFill>
                <a:effectLst/>
                <a:latin typeface="Calibri" panose="020F0502020204030204" pitchFamily="34" charset="0"/>
                <a:cs typeface="Calibri" panose="020F0502020204030204" pitchFamily="34" charset="0"/>
              </a:rPr>
              <a:t>customer care and tone</a:t>
            </a:r>
            <a:endParaRPr lang="en-CA" sz="1300" b="0" i="1" dirty="0">
              <a:solidFill>
                <a:srgbClr val="5E5E5E"/>
              </a:solidFill>
              <a:effectLst/>
              <a:latin typeface="Calibri" panose="020F0502020204030204" pitchFamily="34" charset="0"/>
              <a:cs typeface="Calibri" panose="020F0502020204030204" pitchFamily="34" charset="0"/>
            </a:endParaRPr>
          </a:p>
        </p:txBody>
      </p:sp>
      <p:sp>
        <p:nvSpPr>
          <p:cNvPr id="10" name="Google Shape;394;p34">
            <a:extLst>
              <a:ext uri="{FF2B5EF4-FFF2-40B4-BE49-F238E27FC236}">
                <a16:creationId xmlns:a16="http://schemas.microsoft.com/office/drawing/2014/main" id="{CC3720A5-3D57-FF74-3175-BBF1A81E3628}"/>
              </a:ext>
            </a:extLst>
          </p:cNvPr>
          <p:cNvSpPr txBox="1"/>
          <p:nvPr/>
        </p:nvSpPr>
        <p:spPr>
          <a:xfrm>
            <a:off x="0" y="0"/>
            <a:ext cx="9144000" cy="484718"/>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FFFFFF"/>
              </a:buClr>
              <a:buSzPts val="2700"/>
              <a:buFont typeface="Calibri"/>
              <a:buNone/>
            </a:pPr>
            <a:r>
              <a:rPr lang="en-CA" sz="2700" dirty="0">
                <a:solidFill>
                  <a:srgbClr val="FFFFFF"/>
                </a:solidFill>
                <a:latin typeface="Calibri"/>
                <a:cs typeface="Calibri"/>
                <a:sym typeface="Calibri"/>
              </a:rPr>
              <a:t>E</a:t>
            </a:r>
            <a:r>
              <a:rPr lang="fr-CA" sz="2700" dirty="0">
                <a:solidFill>
                  <a:srgbClr val="FFFFFF"/>
                </a:solidFill>
                <a:latin typeface="Calibri"/>
                <a:cs typeface="Calibri"/>
                <a:sym typeface="Calibri"/>
              </a:rPr>
              <a:t>mail between Napal, Carlos, and Jessica</a:t>
            </a:r>
            <a:endParaRPr lang="fr-CA" sz="1100" dirty="0"/>
          </a:p>
        </p:txBody>
      </p:sp>
    </p:spTree>
    <p:extLst>
      <p:ext uri="{BB962C8B-B14F-4D97-AF65-F5344CB8AC3E}">
        <p14:creationId xmlns:p14="http://schemas.microsoft.com/office/powerpoint/2010/main" val="10797115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0577D38-F1DC-6E7B-69EF-C94B5F36E574}"/>
              </a:ext>
            </a:extLst>
          </p:cNvPr>
          <p:cNvSpPr txBox="1"/>
          <p:nvPr/>
        </p:nvSpPr>
        <p:spPr>
          <a:xfrm>
            <a:off x="266949" y="484718"/>
            <a:ext cx="8612356" cy="338554"/>
          </a:xfrm>
          <a:prstGeom prst="rect">
            <a:avLst/>
          </a:prstGeom>
          <a:noFill/>
        </p:spPr>
        <p:txBody>
          <a:bodyPr wrap="square">
            <a:spAutoFit/>
          </a:bodyPr>
          <a:lstStyle/>
          <a:p>
            <a:pPr algn="l"/>
            <a:r>
              <a:rPr lang="fr-CA" sz="1600" b="1" i="0" dirty="0">
                <a:solidFill>
                  <a:srgbClr val="5E5E5E"/>
                </a:solidFill>
                <a:effectLst/>
                <a:latin typeface="Calibri" panose="020F0502020204030204" pitchFamily="34" charset="0"/>
                <a:cs typeface="Calibri" panose="020F0502020204030204" pitchFamily="34" charset="0"/>
              </a:rPr>
              <a:t>Solutions &amp; Performance Contributors</a:t>
            </a:r>
          </a:p>
        </p:txBody>
      </p:sp>
      <p:graphicFrame>
        <p:nvGraphicFramePr>
          <p:cNvPr id="2" name="Table 1">
            <a:extLst>
              <a:ext uri="{FF2B5EF4-FFF2-40B4-BE49-F238E27FC236}">
                <a16:creationId xmlns:a16="http://schemas.microsoft.com/office/drawing/2014/main" id="{28001FC8-8585-67AB-8B63-4F84E19002F0}"/>
              </a:ext>
            </a:extLst>
          </p:cNvPr>
          <p:cNvGraphicFramePr>
            <a:graphicFrameLocks noGrp="1"/>
          </p:cNvGraphicFramePr>
          <p:nvPr>
            <p:extLst>
              <p:ext uri="{D42A27DB-BD31-4B8C-83A1-F6EECF244321}">
                <p14:modId xmlns:p14="http://schemas.microsoft.com/office/powerpoint/2010/main" val="1526653062"/>
              </p:ext>
            </p:extLst>
          </p:nvPr>
        </p:nvGraphicFramePr>
        <p:xfrm>
          <a:off x="251565" y="989644"/>
          <a:ext cx="8627739" cy="2945410"/>
        </p:xfrm>
        <a:graphic>
          <a:graphicData uri="http://schemas.openxmlformats.org/drawingml/2006/table">
            <a:tbl>
              <a:tblPr firstRow="1" bandRow="1">
                <a:tableStyleId>{5C22544A-7EE6-4342-B048-85BDC9FD1C3A}</a:tableStyleId>
              </a:tblPr>
              <a:tblGrid>
                <a:gridCol w="1659102">
                  <a:extLst>
                    <a:ext uri="{9D8B030D-6E8A-4147-A177-3AD203B41FA5}">
                      <a16:colId xmlns:a16="http://schemas.microsoft.com/office/drawing/2014/main" val="2759556994"/>
                    </a:ext>
                  </a:extLst>
                </a:gridCol>
                <a:gridCol w="5611910">
                  <a:extLst>
                    <a:ext uri="{9D8B030D-6E8A-4147-A177-3AD203B41FA5}">
                      <a16:colId xmlns:a16="http://schemas.microsoft.com/office/drawing/2014/main" val="3182103109"/>
                    </a:ext>
                  </a:extLst>
                </a:gridCol>
                <a:gridCol w="1356727">
                  <a:extLst>
                    <a:ext uri="{9D8B030D-6E8A-4147-A177-3AD203B41FA5}">
                      <a16:colId xmlns:a16="http://schemas.microsoft.com/office/drawing/2014/main" val="2427521636"/>
                    </a:ext>
                  </a:extLst>
                </a:gridCol>
              </a:tblGrid>
              <a:tr h="280068">
                <a:tc>
                  <a:txBody>
                    <a:bodyPr/>
                    <a:lstStyle/>
                    <a:p>
                      <a:pPr algn="l"/>
                      <a:r>
                        <a:rPr lang="en-CA" sz="1600" dirty="0">
                          <a:solidFill>
                            <a:srgbClr val="5E5E5E"/>
                          </a:solidFill>
                          <a:effectLst/>
                          <a:latin typeface="Calibri" panose="020F0502020204030204" pitchFamily="34" charset="0"/>
                          <a:cs typeface="Calibri" panose="020F0502020204030204" pitchFamily="34" charset="0"/>
                        </a:rPr>
                        <a:t>Solution</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lang="en-CA" sz="1600">
                          <a:solidFill>
                            <a:srgbClr val="5E5E5E"/>
                          </a:solidFill>
                          <a:effectLst/>
                          <a:latin typeface="Calibri" panose="020F0502020204030204" pitchFamily="34" charset="0"/>
                          <a:cs typeface="Calibri" panose="020F0502020204030204" pitchFamily="34" charset="0"/>
                        </a:rPr>
                        <a:t>Description</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lang="en-CA" sz="1600">
                          <a:solidFill>
                            <a:srgbClr val="5E5E5E"/>
                          </a:solidFill>
                          <a:effectLst/>
                          <a:latin typeface="Calibri" panose="020F0502020204030204" pitchFamily="34" charset="0"/>
                          <a:cs typeface="Calibri" panose="020F0502020204030204" pitchFamily="34" charset="0"/>
                        </a:rPr>
                        <a:t>Contributor</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36152263"/>
                  </a:ext>
                </a:extLst>
              </a:tr>
              <a:tr h="436385">
                <a:tc>
                  <a:txBody>
                    <a:bodyPr/>
                    <a:lstStyle/>
                    <a:p>
                      <a:pPr algn="l"/>
                      <a:r>
                        <a:rPr lang="en-CA" sz="1600" b="0">
                          <a:solidFill>
                            <a:srgbClr val="5E5E5E"/>
                          </a:solidFill>
                          <a:effectLst/>
                          <a:latin typeface="Calibri" panose="020F0502020204030204" pitchFamily="34" charset="0"/>
                          <a:cs typeface="Calibri" panose="020F0502020204030204" pitchFamily="34" charset="0"/>
                        </a:rPr>
                        <a:t>Videos</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CA" sz="1600" b="0" dirty="0">
                          <a:solidFill>
                            <a:srgbClr val="5E5E5E"/>
                          </a:solidFill>
                          <a:effectLst/>
                          <a:latin typeface="Calibri" panose="020F0502020204030204" pitchFamily="34" charset="0"/>
                          <a:cs typeface="Calibri" panose="020F0502020204030204" pitchFamily="34" charset="0"/>
                        </a:rPr>
                        <a:t>Illustrates features and functionality for the M4E 300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CA" sz="1600" b="0">
                          <a:solidFill>
                            <a:srgbClr val="5E5E5E"/>
                          </a:solidFill>
                          <a:effectLst/>
                          <a:latin typeface="Calibri" panose="020F0502020204030204" pitchFamily="34" charset="0"/>
                          <a:cs typeface="Calibri" panose="020F0502020204030204" pitchFamily="34" charset="0"/>
                        </a:rPr>
                        <a:t>L&amp;D</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71144315"/>
                  </a:ext>
                </a:extLst>
              </a:tr>
              <a:tr h="436385">
                <a:tc>
                  <a:txBody>
                    <a:bodyPr/>
                    <a:lstStyle/>
                    <a:p>
                      <a:pPr algn="l"/>
                      <a:r>
                        <a:rPr lang="en-CA" sz="1600" b="0" dirty="0">
                          <a:solidFill>
                            <a:srgbClr val="5E5E5E"/>
                          </a:solidFill>
                          <a:effectLst/>
                          <a:latin typeface="Calibri" panose="020F0502020204030204" pitchFamily="34" charset="0"/>
                          <a:cs typeface="Calibri" panose="020F0502020204030204" pitchFamily="34" charset="0"/>
                        </a:rPr>
                        <a:t>Training</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CA" sz="1600" b="0">
                          <a:solidFill>
                            <a:srgbClr val="5E5E5E"/>
                          </a:solidFill>
                          <a:effectLst/>
                          <a:latin typeface="Calibri" panose="020F0502020204030204" pitchFamily="34" charset="0"/>
                          <a:cs typeface="Calibri" panose="020F0502020204030204" pitchFamily="34" charset="0"/>
                        </a:rPr>
                        <a:t>Instructor-led classroom programs for customer service reps and managers</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CA" sz="1600" b="0">
                          <a:solidFill>
                            <a:srgbClr val="5E5E5E"/>
                          </a:solidFill>
                          <a:effectLst/>
                          <a:latin typeface="Calibri" panose="020F0502020204030204" pitchFamily="34" charset="0"/>
                          <a:cs typeface="Calibri" panose="020F0502020204030204" pitchFamily="34" charset="0"/>
                        </a:rPr>
                        <a:t>L&amp;D</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510405938"/>
                  </a:ext>
                </a:extLst>
              </a:tr>
              <a:tr h="436385">
                <a:tc>
                  <a:txBody>
                    <a:bodyPr/>
                    <a:lstStyle/>
                    <a:p>
                      <a:pPr algn="l"/>
                      <a:r>
                        <a:rPr lang="en-CA" sz="1600" b="0" dirty="0">
                          <a:solidFill>
                            <a:srgbClr val="5E5E5E"/>
                          </a:solidFill>
                          <a:effectLst/>
                          <a:latin typeface="Calibri" panose="020F0502020204030204" pitchFamily="34" charset="0"/>
                          <a:cs typeface="Calibri" panose="020F0502020204030204" pitchFamily="34" charset="0"/>
                        </a:rPr>
                        <a:t>Ask M4E 300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CA" sz="1600" b="0" dirty="0">
                          <a:solidFill>
                            <a:srgbClr val="5E5E5E"/>
                          </a:solidFill>
                          <a:effectLst/>
                          <a:latin typeface="Calibri" panose="020F0502020204030204" pitchFamily="34" charset="0"/>
                          <a:cs typeface="Calibri" panose="020F0502020204030204" pitchFamily="34" charset="0"/>
                        </a:rPr>
                        <a:t>Knowledge base with FAQs and problem resolutions</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CA" sz="1600" b="0">
                          <a:solidFill>
                            <a:srgbClr val="5E5E5E"/>
                          </a:solidFill>
                          <a:effectLst/>
                          <a:latin typeface="Calibri" panose="020F0502020204030204" pitchFamily="34" charset="0"/>
                          <a:cs typeface="Calibri" panose="020F0502020204030204" pitchFamily="34" charset="0"/>
                        </a:rPr>
                        <a:t>Technology</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72205887"/>
                  </a:ext>
                </a:extLst>
              </a:tr>
              <a:tr h="436385">
                <a:tc>
                  <a:txBody>
                    <a:bodyPr/>
                    <a:lstStyle/>
                    <a:p>
                      <a:pPr algn="l"/>
                      <a:r>
                        <a:rPr lang="en-CA" sz="1600" b="0">
                          <a:solidFill>
                            <a:srgbClr val="5E5E5E"/>
                          </a:solidFill>
                          <a:effectLst/>
                          <a:latin typeface="Calibri" panose="020F0502020204030204" pitchFamily="34" charset="0"/>
                          <a:cs typeface="Calibri" panose="020F0502020204030204" pitchFamily="34" charset="0"/>
                        </a:rPr>
                        <a:t>Rewards &amp; Recognition</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CA" sz="1600" b="0">
                          <a:solidFill>
                            <a:srgbClr val="5E5E5E"/>
                          </a:solidFill>
                          <a:effectLst/>
                          <a:latin typeface="Calibri" panose="020F0502020204030204" pitchFamily="34" charset="0"/>
                          <a:cs typeface="Calibri" panose="020F0502020204030204" pitchFamily="34" charset="0"/>
                        </a:rPr>
                        <a:t>Incentive program for customer service reps who meet or exceed performance expectations</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CA" sz="1600" b="0">
                          <a:solidFill>
                            <a:srgbClr val="5E5E5E"/>
                          </a:solidFill>
                          <a:effectLst/>
                          <a:latin typeface="Calibri" panose="020F0502020204030204" pitchFamily="34" charset="0"/>
                          <a:cs typeface="Calibri" panose="020F0502020204030204" pitchFamily="34" charset="0"/>
                        </a:rPr>
                        <a:t>Benefits</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36783963"/>
                  </a:ext>
                </a:extLst>
              </a:tr>
              <a:tr h="402796">
                <a:tc>
                  <a:txBody>
                    <a:bodyPr/>
                    <a:lstStyle/>
                    <a:p>
                      <a:pPr algn="l"/>
                      <a:r>
                        <a:rPr lang="en-CA" sz="1600" b="0" dirty="0">
                          <a:solidFill>
                            <a:srgbClr val="5E5E5E"/>
                          </a:solidFill>
                          <a:effectLst/>
                          <a:latin typeface="Calibri" panose="020F0502020204030204" pitchFamily="34" charset="0"/>
                          <a:cs typeface="Calibri" panose="020F0502020204030204" pitchFamily="34" charset="0"/>
                        </a:rPr>
                        <a:t>Hands-On Labs</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CA" sz="1600" b="0" dirty="0">
                          <a:solidFill>
                            <a:srgbClr val="5E5E5E"/>
                          </a:solidFill>
                          <a:effectLst/>
                          <a:latin typeface="Calibri" panose="020F0502020204030204" pitchFamily="34" charset="0"/>
                          <a:cs typeface="Calibri" panose="020F0502020204030204" pitchFamily="34" charset="0"/>
                        </a:rPr>
                        <a:t>Experimentation centers for using the M4E 300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CA" sz="1600" b="0" dirty="0">
                          <a:solidFill>
                            <a:srgbClr val="5E5E5E"/>
                          </a:solidFill>
                          <a:effectLst/>
                          <a:latin typeface="Calibri" panose="020F0502020204030204" pitchFamily="34" charset="0"/>
                          <a:cs typeface="Calibri" panose="020F0502020204030204" pitchFamily="34" charset="0"/>
                        </a:rPr>
                        <a:t>Products &amp; Innovation</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87010717"/>
                  </a:ext>
                </a:extLst>
              </a:tr>
            </a:tbl>
          </a:graphicData>
        </a:graphic>
      </p:graphicFrame>
      <p:sp>
        <p:nvSpPr>
          <p:cNvPr id="5" name="Google Shape;394;p34">
            <a:extLst>
              <a:ext uri="{FF2B5EF4-FFF2-40B4-BE49-F238E27FC236}">
                <a16:creationId xmlns:a16="http://schemas.microsoft.com/office/drawing/2014/main" id="{08F55AE9-819C-0830-3F59-CB7FFBD4EF19}"/>
              </a:ext>
            </a:extLst>
          </p:cNvPr>
          <p:cNvSpPr txBox="1"/>
          <p:nvPr/>
        </p:nvSpPr>
        <p:spPr>
          <a:xfrm>
            <a:off x="0" y="0"/>
            <a:ext cx="9144000" cy="484718"/>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FFFFFF"/>
              </a:buClr>
              <a:buSzPts val="2700"/>
              <a:buFont typeface="Calibri"/>
              <a:buNone/>
            </a:pPr>
            <a:r>
              <a:rPr lang="en-CA" sz="2700" dirty="0">
                <a:solidFill>
                  <a:srgbClr val="FFFFFF"/>
                </a:solidFill>
                <a:latin typeface="Calibri"/>
                <a:cs typeface="Calibri"/>
                <a:sym typeface="Calibri"/>
              </a:rPr>
              <a:t>E</a:t>
            </a:r>
            <a:r>
              <a:rPr lang="fr-CA" sz="2700" dirty="0">
                <a:solidFill>
                  <a:srgbClr val="FFFFFF"/>
                </a:solidFill>
                <a:latin typeface="Calibri"/>
                <a:cs typeface="Calibri"/>
                <a:sym typeface="Calibri"/>
              </a:rPr>
              <a:t>mail between Napal, Carlos, and Jessica</a:t>
            </a:r>
            <a:endParaRPr lang="fr-CA" sz="1100" dirty="0"/>
          </a:p>
        </p:txBody>
      </p:sp>
    </p:spTree>
    <p:extLst>
      <p:ext uri="{BB962C8B-B14F-4D97-AF65-F5344CB8AC3E}">
        <p14:creationId xmlns:p14="http://schemas.microsoft.com/office/powerpoint/2010/main" val="20408291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D89E0C09-0ABF-15B4-62E3-E0FB43732D97}"/>
              </a:ext>
            </a:extLst>
          </p:cNvPr>
          <p:cNvSpPr txBox="1"/>
          <p:nvPr/>
        </p:nvSpPr>
        <p:spPr>
          <a:xfrm>
            <a:off x="249484" y="3211490"/>
            <a:ext cx="8637842" cy="1523494"/>
          </a:xfrm>
          <a:prstGeom prst="rect">
            <a:avLst/>
          </a:prstGeom>
          <a:noFill/>
        </p:spPr>
        <p:txBody>
          <a:bodyPr wrap="square">
            <a:spAutoFit/>
          </a:bodyPr>
          <a:lstStyle/>
          <a:p>
            <a:pPr algn="l">
              <a:lnSpc>
                <a:spcPct val="150000"/>
              </a:lnSpc>
            </a:pPr>
            <a:r>
              <a:rPr lang="en-CA" sz="1600" b="0" i="0" dirty="0">
                <a:solidFill>
                  <a:srgbClr val="5E5E5E"/>
                </a:solidFill>
                <a:effectLst/>
                <a:latin typeface="Calibri" panose="020F0502020204030204" pitchFamily="34" charset="0"/>
                <a:cs typeface="Calibri" panose="020F0502020204030204" pitchFamily="34" charset="0"/>
              </a:rPr>
              <a:t>Please confirm your approval and let me know if you have any questions.</a:t>
            </a:r>
          </a:p>
          <a:p>
            <a:pPr algn="l">
              <a:lnSpc>
                <a:spcPct val="150000"/>
              </a:lnSpc>
            </a:pPr>
            <a:endParaRPr lang="en-CA" b="0" i="0" dirty="0">
              <a:solidFill>
                <a:srgbClr val="5E5E5E"/>
              </a:solidFill>
              <a:effectLst/>
              <a:latin typeface="Calibri" panose="020F0502020204030204" pitchFamily="34" charset="0"/>
              <a:cs typeface="Calibri" panose="020F0502020204030204" pitchFamily="34" charset="0"/>
            </a:endParaRPr>
          </a:p>
          <a:p>
            <a:pPr algn="l"/>
            <a:r>
              <a:rPr lang="en-CA" sz="1600" b="0" i="0" dirty="0">
                <a:solidFill>
                  <a:srgbClr val="5E5E5E"/>
                </a:solidFill>
                <a:effectLst/>
                <a:latin typeface="Calibri" panose="020F0502020204030204" pitchFamily="34" charset="0"/>
                <a:cs typeface="Calibri" panose="020F0502020204030204" pitchFamily="34" charset="0"/>
              </a:rPr>
              <a:t>Napal Arun</a:t>
            </a:r>
          </a:p>
          <a:p>
            <a:pPr algn="l"/>
            <a:r>
              <a:rPr lang="en-CA" sz="1600" b="0" i="0" dirty="0">
                <a:solidFill>
                  <a:srgbClr val="5E5E5E"/>
                </a:solidFill>
                <a:effectLst/>
                <a:latin typeface="Calibri" panose="020F0502020204030204" pitchFamily="34" charset="0"/>
                <a:cs typeface="Calibri" panose="020F0502020204030204" pitchFamily="34" charset="0"/>
              </a:rPr>
              <a:t>L&amp;D Learning &amp; Performance Consultant</a:t>
            </a:r>
          </a:p>
          <a:p>
            <a:pPr algn="l"/>
            <a:r>
              <a:rPr lang="en-CA" sz="1600" b="0" i="0" dirty="0">
                <a:solidFill>
                  <a:srgbClr val="5E5E5E"/>
                </a:solidFill>
                <a:effectLst/>
                <a:latin typeface="Calibri" panose="020F0502020204030204" pitchFamily="34" charset="0"/>
                <a:cs typeface="Calibri" panose="020F0502020204030204" pitchFamily="34" charset="0"/>
              </a:rPr>
              <a:t>Mobile4Earth</a:t>
            </a:r>
          </a:p>
        </p:txBody>
      </p:sp>
      <p:sp>
        <p:nvSpPr>
          <p:cNvPr id="5" name="ZoneTexte 4">
            <a:extLst>
              <a:ext uri="{FF2B5EF4-FFF2-40B4-BE49-F238E27FC236}">
                <a16:creationId xmlns:a16="http://schemas.microsoft.com/office/drawing/2014/main" id="{CAB6D17C-EFCE-F03C-1085-04F423162BA4}"/>
              </a:ext>
            </a:extLst>
          </p:cNvPr>
          <p:cNvSpPr txBox="1"/>
          <p:nvPr/>
        </p:nvSpPr>
        <p:spPr>
          <a:xfrm>
            <a:off x="249484" y="547015"/>
            <a:ext cx="8637842" cy="338554"/>
          </a:xfrm>
          <a:prstGeom prst="rect">
            <a:avLst/>
          </a:prstGeom>
          <a:noFill/>
        </p:spPr>
        <p:txBody>
          <a:bodyPr wrap="square">
            <a:spAutoFit/>
          </a:bodyPr>
          <a:lstStyle/>
          <a:p>
            <a:pPr algn="l"/>
            <a:r>
              <a:rPr lang="fr-CA" sz="1600" b="1" i="0" dirty="0">
                <a:solidFill>
                  <a:srgbClr val="5E5E5E"/>
                </a:solidFill>
                <a:effectLst/>
                <a:latin typeface="Calibri" panose="020F0502020204030204" pitchFamily="34" charset="0"/>
                <a:cs typeface="Calibri" panose="020F0502020204030204" pitchFamily="34" charset="0"/>
              </a:rPr>
              <a:t>Timelines</a:t>
            </a:r>
            <a:endParaRPr lang="fr-CA" sz="1200" dirty="0"/>
          </a:p>
        </p:txBody>
      </p:sp>
      <p:graphicFrame>
        <p:nvGraphicFramePr>
          <p:cNvPr id="11" name="Tableau 10">
            <a:extLst>
              <a:ext uri="{FF2B5EF4-FFF2-40B4-BE49-F238E27FC236}">
                <a16:creationId xmlns:a16="http://schemas.microsoft.com/office/drawing/2014/main" id="{8053152B-505F-9B0B-899D-27611B4D68EA}"/>
              </a:ext>
            </a:extLst>
          </p:cNvPr>
          <p:cNvGraphicFramePr>
            <a:graphicFrameLocks noGrp="1"/>
          </p:cNvGraphicFramePr>
          <p:nvPr/>
        </p:nvGraphicFramePr>
        <p:xfrm>
          <a:off x="9097896" y="1844168"/>
          <a:ext cx="208280" cy="304800"/>
        </p:xfrm>
        <a:graphic>
          <a:graphicData uri="http://schemas.openxmlformats.org/drawingml/2006/table">
            <a:tbl>
              <a:tblPr/>
              <a:tblGrid>
                <a:gridCol w="208280">
                  <a:extLst>
                    <a:ext uri="{9D8B030D-6E8A-4147-A177-3AD203B41FA5}">
                      <a16:colId xmlns:a16="http://schemas.microsoft.com/office/drawing/2014/main" val="1977849821"/>
                    </a:ext>
                  </a:extLst>
                </a:gridCol>
              </a:tblGrid>
              <a:tr h="0">
                <a:tc>
                  <a:txBody>
                    <a:bodyPr/>
                    <a:lstStyle/>
                    <a:p>
                      <a:endParaRPr lang="fr-CA"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2102474702"/>
                  </a:ext>
                </a:extLst>
              </a:tr>
            </a:tbl>
          </a:graphicData>
        </a:graphic>
      </p:graphicFrame>
      <p:graphicFrame>
        <p:nvGraphicFramePr>
          <p:cNvPr id="4" name="Table 3">
            <a:extLst>
              <a:ext uri="{FF2B5EF4-FFF2-40B4-BE49-F238E27FC236}">
                <a16:creationId xmlns:a16="http://schemas.microsoft.com/office/drawing/2014/main" id="{BDC2625C-8194-1C52-14E1-3FD2A22C6BD3}"/>
              </a:ext>
            </a:extLst>
          </p:cNvPr>
          <p:cNvGraphicFramePr>
            <a:graphicFrameLocks noGrp="1"/>
          </p:cNvGraphicFramePr>
          <p:nvPr>
            <p:extLst>
              <p:ext uri="{D42A27DB-BD31-4B8C-83A1-F6EECF244321}">
                <p14:modId xmlns:p14="http://schemas.microsoft.com/office/powerpoint/2010/main" val="414737436"/>
              </p:ext>
            </p:extLst>
          </p:nvPr>
        </p:nvGraphicFramePr>
        <p:xfrm>
          <a:off x="256674" y="886195"/>
          <a:ext cx="8630652" cy="2209762"/>
        </p:xfrm>
        <a:graphic>
          <a:graphicData uri="http://schemas.openxmlformats.org/drawingml/2006/table">
            <a:tbl>
              <a:tblPr firstRow="1" bandRow="1">
                <a:tableStyleId>{5C22544A-7EE6-4342-B048-85BDC9FD1C3A}</a:tableStyleId>
              </a:tblPr>
              <a:tblGrid>
                <a:gridCol w="2799347">
                  <a:extLst>
                    <a:ext uri="{9D8B030D-6E8A-4147-A177-3AD203B41FA5}">
                      <a16:colId xmlns:a16="http://schemas.microsoft.com/office/drawing/2014/main" val="2759556994"/>
                    </a:ext>
                  </a:extLst>
                </a:gridCol>
                <a:gridCol w="5831305">
                  <a:extLst>
                    <a:ext uri="{9D8B030D-6E8A-4147-A177-3AD203B41FA5}">
                      <a16:colId xmlns:a16="http://schemas.microsoft.com/office/drawing/2014/main" val="3182103109"/>
                    </a:ext>
                  </a:extLst>
                </a:gridCol>
              </a:tblGrid>
              <a:tr h="329126">
                <a:tc>
                  <a:txBody>
                    <a:bodyPr/>
                    <a:lstStyle/>
                    <a:p>
                      <a:pPr algn="l"/>
                      <a:r>
                        <a:rPr lang="en-CA" sz="1600" dirty="0">
                          <a:solidFill>
                            <a:srgbClr val="5E5E5E"/>
                          </a:solidFill>
                          <a:effectLst/>
                          <a:latin typeface="Calibri" panose="020F0502020204030204" pitchFamily="34" charset="0"/>
                          <a:cs typeface="Calibri" panose="020F0502020204030204" pitchFamily="34" charset="0"/>
                        </a:rPr>
                        <a:t>Times</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lang="en-CA" sz="1600" dirty="0">
                          <a:solidFill>
                            <a:srgbClr val="5E5E5E"/>
                          </a:solidFill>
                          <a:effectLst/>
                          <a:latin typeface="Calibri" panose="020F0502020204030204" pitchFamily="34" charset="0"/>
                          <a:cs typeface="Calibri" panose="020F0502020204030204" pitchFamily="34" charset="0"/>
                        </a:rPr>
                        <a:t>Actions</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36152263"/>
                  </a:ext>
                </a:extLst>
              </a:tr>
              <a:tr h="380758">
                <a:tc>
                  <a:txBody>
                    <a:bodyPr/>
                    <a:lstStyle/>
                    <a:p>
                      <a:pPr algn="l"/>
                      <a:r>
                        <a:rPr lang="en-CA" sz="1600" b="0" dirty="0">
                          <a:solidFill>
                            <a:srgbClr val="5E5E5E"/>
                          </a:solidFill>
                          <a:effectLst/>
                          <a:latin typeface="Calibri" panose="020F0502020204030204" pitchFamily="34" charset="0"/>
                          <a:cs typeface="Calibri" panose="020F0502020204030204" pitchFamily="34" charset="0"/>
                        </a:rPr>
                        <a:t>Week 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CA" sz="1600" b="0">
                          <a:solidFill>
                            <a:srgbClr val="5E5E5E"/>
                          </a:solidFill>
                          <a:effectLst/>
                          <a:latin typeface="Calibri" panose="020F0502020204030204" pitchFamily="34" charset="0"/>
                          <a:cs typeface="Calibri" panose="020F0502020204030204" pitchFamily="34" charset="0"/>
                        </a:rPr>
                        <a:t>Release features and functionality videos</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71144315"/>
                  </a:ext>
                </a:extLst>
              </a:tr>
              <a:tr h="380758">
                <a:tc>
                  <a:txBody>
                    <a:bodyPr/>
                    <a:lstStyle/>
                    <a:p>
                      <a:pPr algn="l"/>
                      <a:r>
                        <a:rPr lang="en-CA" sz="1600" b="0">
                          <a:solidFill>
                            <a:srgbClr val="5E5E5E"/>
                          </a:solidFill>
                          <a:effectLst/>
                          <a:latin typeface="Calibri" panose="020F0502020204030204" pitchFamily="34" charset="0"/>
                          <a:cs typeface="Calibri" panose="020F0502020204030204" pitchFamily="34" charset="0"/>
                        </a:rPr>
                        <a:t>Weeks 2 &amp; 3</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CA" sz="1600" b="0">
                          <a:solidFill>
                            <a:srgbClr val="5E5E5E"/>
                          </a:solidFill>
                          <a:effectLst/>
                          <a:latin typeface="Calibri" panose="020F0502020204030204" pitchFamily="34" charset="0"/>
                          <a:cs typeface="Calibri" panose="020F0502020204030204" pitchFamily="34" charset="0"/>
                        </a:rPr>
                        <a:t>Complete training for customer service managers</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510405938"/>
                  </a:ext>
                </a:extLst>
              </a:tr>
              <a:tr h="380758">
                <a:tc>
                  <a:txBody>
                    <a:bodyPr/>
                    <a:lstStyle/>
                    <a:p>
                      <a:pPr algn="l"/>
                      <a:r>
                        <a:rPr lang="en-CA" sz="1600" b="0" dirty="0">
                          <a:solidFill>
                            <a:srgbClr val="5E5E5E"/>
                          </a:solidFill>
                          <a:effectLst/>
                          <a:latin typeface="Calibri" panose="020F0502020204030204" pitchFamily="34" charset="0"/>
                          <a:cs typeface="Calibri" panose="020F0502020204030204" pitchFamily="34" charset="0"/>
                        </a:rPr>
                        <a:t>Weeks 3 &amp; 4</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CA" sz="1600" b="0">
                          <a:solidFill>
                            <a:srgbClr val="5E5E5E"/>
                          </a:solidFill>
                          <a:effectLst/>
                          <a:latin typeface="Calibri" panose="020F0502020204030204" pitchFamily="34" charset="0"/>
                          <a:cs typeface="Calibri" panose="020F0502020204030204" pitchFamily="34" charset="0"/>
                        </a:rPr>
                        <a:t>Complete training for customer service reps</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72205887"/>
                  </a:ext>
                </a:extLst>
              </a:tr>
              <a:tr h="380758">
                <a:tc>
                  <a:txBody>
                    <a:bodyPr/>
                    <a:lstStyle/>
                    <a:p>
                      <a:pPr algn="l"/>
                      <a:r>
                        <a:rPr lang="en-CA" sz="1600" b="0">
                          <a:solidFill>
                            <a:srgbClr val="5E5E5E"/>
                          </a:solidFill>
                          <a:effectLst/>
                          <a:latin typeface="Calibri" panose="020F0502020204030204" pitchFamily="34" charset="0"/>
                          <a:cs typeface="Calibri" panose="020F0502020204030204" pitchFamily="34" charset="0"/>
                        </a:rPr>
                        <a:t>Week 1 post M4E 300 launch</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CA" sz="1600" b="0">
                          <a:solidFill>
                            <a:srgbClr val="5E5E5E"/>
                          </a:solidFill>
                          <a:effectLst/>
                          <a:latin typeface="Calibri" panose="020F0502020204030204" pitchFamily="34" charset="0"/>
                          <a:cs typeface="Calibri" panose="020F0502020204030204" pitchFamily="34" charset="0"/>
                        </a:rPr>
                        <a:t>Measure and report results</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36783963"/>
                  </a:ext>
                </a:extLst>
              </a:tr>
              <a:tr h="351450">
                <a:tc>
                  <a:txBody>
                    <a:bodyPr/>
                    <a:lstStyle/>
                    <a:p>
                      <a:pPr algn="l"/>
                      <a:r>
                        <a:rPr lang="en-CA" sz="1600" b="0" dirty="0">
                          <a:solidFill>
                            <a:srgbClr val="5E5E5E"/>
                          </a:solidFill>
                          <a:effectLst/>
                          <a:latin typeface="Calibri" panose="020F0502020204030204" pitchFamily="34" charset="0"/>
                          <a:cs typeface="Calibri" panose="020F0502020204030204" pitchFamily="34" charset="0"/>
                        </a:rPr>
                        <a:t>Week 2 post M4E 300 launch</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CA" sz="1600" b="0" dirty="0">
                          <a:solidFill>
                            <a:srgbClr val="5E5E5E"/>
                          </a:solidFill>
                          <a:effectLst/>
                          <a:latin typeface="Calibri" panose="020F0502020204030204" pitchFamily="34" charset="0"/>
                          <a:cs typeface="Calibri" panose="020F0502020204030204" pitchFamily="34" charset="0"/>
                        </a:rPr>
                        <a:t>Measure and report results</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87010717"/>
                  </a:ext>
                </a:extLst>
              </a:tr>
            </a:tbl>
          </a:graphicData>
        </a:graphic>
      </p:graphicFrame>
      <p:cxnSp>
        <p:nvCxnSpPr>
          <p:cNvPr id="2" name="Straight Connector 1">
            <a:extLst>
              <a:ext uri="{FF2B5EF4-FFF2-40B4-BE49-F238E27FC236}">
                <a16:creationId xmlns:a16="http://schemas.microsoft.com/office/drawing/2014/main" id="{596F4C7D-B38F-C2E8-7DBA-E820BDEA1DE3}"/>
              </a:ext>
            </a:extLst>
          </p:cNvPr>
          <p:cNvCxnSpPr>
            <a:cxnSpLocks/>
          </p:cNvCxnSpPr>
          <p:nvPr/>
        </p:nvCxnSpPr>
        <p:spPr>
          <a:xfrm>
            <a:off x="271137" y="3797684"/>
            <a:ext cx="3695075"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Google Shape;394;p34">
            <a:extLst>
              <a:ext uri="{FF2B5EF4-FFF2-40B4-BE49-F238E27FC236}">
                <a16:creationId xmlns:a16="http://schemas.microsoft.com/office/drawing/2014/main" id="{2075DD03-D48A-351F-B615-E9853D5E48D5}"/>
              </a:ext>
            </a:extLst>
          </p:cNvPr>
          <p:cNvSpPr txBox="1"/>
          <p:nvPr/>
        </p:nvSpPr>
        <p:spPr>
          <a:xfrm>
            <a:off x="0" y="0"/>
            <a:ext cx="9144000" cy="484718"/>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FFFFFF"/>
              </a:buClr>
              <a:buSzPts val="2700"/>
              <a:buFont typeface="Calibri"/>
              <a:buNone/>
            </a:pPr>
            <a:r>
              <a:rPr lang="en-CA" sz="2700" dirty="0">
                <a:solidFill>
                  <a:srgbClr val="FFFFFF"/>
                </a:solidFill>
                <a:latin typeface="Calibri"/>
                <a:cs typeface="Calibri"/>
                <a:sym typeface="Calibri"/>
              </a:rPr>
              <a:t>E</a:t>
            </a:r>
            <a:r>
              <a:rPr lang="fr-CA" sz="2700" dirty="0">
                <a:solidFill>
                  <a:srgbClr val="FFFFFF"/>
                </a:solidFill>
                <a:latin typeface="Calibri"/>
                <a:cs typeface="Calibri"/>
                <a:sym typeface="Calibri"/>
              </a:rPr>
              <a:t>mail between Napal, Carlos, and Jessica</a:t>
            </a:r>
            <a:endParaRPr lang="fr-CA" sz="1100" dirty="0"/>
          </a:p>
        </p:txBody>
      </p:sp>
    </p:spTree>
    <p:extLst>
      <p:ext uri="{BB962C8B-B14F-4D97-AF65-F5344CB8AC3E}">
        <p14:creationId xmlns:p14="http://schemas.microsoft.com/office/powerpoint/2010/main" val="4612653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94;p34">
            <a:extLst>
              <a:ext uri="{FF2B5EF4-FFF2-40B4-BE49-F238E27FC236}">
                <a16:creationId xmlns:a16="http://schemas.microsoft.com/office/drawing/2014/main" id="{106F3721-FE54-484B-9984-47318F65D160}"/>
              </a:ext>
            </a:extLst>
          </p:cNvPr>
          <p:cNvSpPr txBox="1"/>
          <p:nvPr/>
        </p:nvSpPr>
        <p:spPr>
          <a:xfrm>
            <a:off x="0" y="0"/>
            <a:ext cx="9144000" cy="484718"/>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FFFFFF"/>
              </a:buClr>
              <a:buSzPts val="2700"/>
              <a:buFont typeface="Calibri"/>
              <a:buNone/>
            </a:pPr>
            <a:r>
              <a:rPr lang="en-CA" sz="2700" dirty="0">
                <a:solidFill>
                  <a:srgbClr val="FFFFFF"/>
                </a:solidFill>
                <a:latin typeface="Calibri"/>
                <a:cs typeface="Calibri"/>
                <a:sym typeface="Calibri"/>
              </a:rPr>
              <a:t>E</a:t>
            </a:r>
            <a:r>
              <a:rPr lang="fr-CA" sz="2700" dirty="0">
                <a:solidFill>
                  <a:srgbClr val="FFFFFF"/>
                </a:solidFill>
                <a:latin typeface="Calibri"/>
                <a:cs typeface="Calibri"/>
                <a:sym typeface="Calibri"/>
              </a:rPr>
              <a:t>mail between Napal, Carlos, and Jessica</a:t>
            </a:r>
            <a:endParaRPr lang="fr-CA" sz="1100" dirty="0"/>
          </a:p>
        </p:txBody>
      </p:sp>
      <p:sp>
        <p:nvSpPr>
          <p:cNvPr id="4" name="ZoneTexte 3">
            <a:extLst>
              <a:ext uri="{FF2B5EF4-FFF2-40B4-BE49-F238E27FC236}">
                <a16:creationId xmlns:a16="http://schemas.microsoft.com/office/drawing/2014/main" id="{7A8B9689-3088-A9CE-F923-19CAD4022863}"/>
              </a:ext>
            </a:extLst>
          </p:cNvPr>
          <p:cNvSpPr txBox="1"/>
          <p:nvPr/>
        </p:nvSpPr>
        <p:spPr>
          <a:xfrm>
            <a:off x="268940" y="653143"/>
            <a:ext cx="8618385" cy="3507370"/>
          </a:xfrm>
          <a:prstGeom prst="rect">
            <a:avLst/>
          </a:prstGeom>
          <a:noFill/>
        </p:spPr>
        <p:txBody>
          <a:bodyPr wrap="square">
            <a:spAutoFit/>
          </a:bodyPr>
          <a:lstStyle/>
          <a:p>
            <a:pPr algn="l">
              <a:lnSpc>
                <a:spcPct val="110000"/>
              </a:lnSpc>
            </a:pPr>
            <a:r>
              <a:rPr lang="pt-BR" sz="1600" b="1" i="0" dirty="0">
                <a:solidFill>
                  <a:srgbClr val="5E5E5E"/>
                </a:solidFill>
                <a:effectLst/>
                <a:latin typeface="Calibri" panose="020F0502020204030204" pitchFamily="34" charset="0"/>
                <a:cs typeface="Calibri" panose="020F0502020204030204" pitchFamily="34" charset="0"/>
              </a:rPr>
              <a:t>From: </a:t>
            </a:r>
            <a:r>
              <a:rPr lang="pt-BR" sz="1600" i="0" dirty="0">
                <a:solidFill>
                  <a:srgbClr val="5E5E5E"/>
                </a:solidFill>
                <a:effectLst/>
                <a:latin typeface="Calibri" panose="020F0502020204030204" pitchFamily="34" charset="0"/>
                <a:cs typeface="Calibri" panose="020F0502020204030204" pitchFamily="34" charset="0"/>
              </a:rPr>
              <a:t>Carlos Rivera</a:t>
            </a:r>
          </a:p>
          <a:p>
            <a:pPr algn="l">
              <a:lnSpc>
                <a:spcPct val="110000"/>
              </a:lnSpc>
            </a:pPr>
            <a:r>
              <a:rPr lang="pt-BR" sz="1600" b="1" i="0" dirty="0">
                <a:solidFill>
                  <a:srgbClr val="5E5E5E"/>
                </a:solidFill>
                <a:effectLst/>
                <a:latin typeface="Calibri" panose="020F0502020204030204" pitchFamily="34" charset="0"/>
                <a:cs typeface="Calibri" panose="020F0502020204030204" pitchFamily="34" charset="0"/>
              </a:rPr>
              <a:t>To: </a:t>
            </a:r>
            <a:r>
              <a:rPr lang="pt-BR" sz="1600" i="0" dirty="0">
                <a:solidFill>
                  <a:srgbClr val="5E5E5E"/>
                </a:solidFill>
                <a:effectLst/>
                <a:latin typeface="Calibri" panose="020F0502020204030204" pitchFamily="34" charset="0"/>
                <a:cs typeface="Calibri" panose="020F0502020204030204" pitchFamily="34" charset="0"/>
              </a:rPr>
              <a:t>Napal Arun</a:t>
            </a:r>
          </a:p>
          <a:p>
            <a:pPr algn="l">
              <a:lnSpc>
                <a:spcPct val="110000"/>
              </a:lnSpc>
            </a:pPr>
            <a:r>
              <a:rPr lang="pt-BR" sz="1600" b="1" i="0" dirty="0">
                <a:solidFill>
                  <a:srgbClr val="5E5E5E"/>
                </a:solidFill>
                <a:effectLst/>
                <a:latin typeface="Calibri" panose="020F0502020204030204" pitchFamily="34" charset="0"/>
                <a:cs typeface="Calibri" panose="020F0502020204030204" pitchFamily="34" charset="0"/>
              </a:rPr>
              <a:t>Cc: </a:t>
            </a:r>
            <a:r>
              <a:rPr lang="pt-BR" sz="1600" i="0" dirty="0">
                <a:solidFill>
                  <a:srgbClr val="5E5E5E"/>
                </a:solidFill>
                <a:effectLst/>
                <a:latin typeface="Calibri" panose="020F0502020204030204" pitchFamily="34" charset="0"/>
                <a:cs typeface="Calibri" panose="020F0502020204030204" pitchFamily="34" charset="0"/>
              </a:rPr>
              <a:t>Jessica Finley</a:t>
            </a:r>
          </a:p>
          <a:p>
            <a:pPr algn="l">
              <a:lnSpc>
                <a:spcPct val="150000"/>
              </a:lnSpc>
              <a:spcBef>
                <a:spcPts val="600"/>
              </a:spcBef>
              <a:spcAft>
                <a:spcPts val="600"/>
              </a:spcAft>
            </a:pPr>
            <a:r>
              <a:rPr lang="en-CA" sz="1600" b="1" i="0" dirty="0">
                <a:solidFill>
                  <a:srgbClr val="5E5E5E"/>
                </a:solidFill>
                <a:effectLst/>
                <a:latin typeface="Calibri" panose="020F0502020204030204" pitchFamily="34" charset="0"/>
                <a:cs typeface="Calibri" panose="020F0502020204030204" pitchFamily="34" charset="0"/>
              </a:rPr>
              <a:t>Subject: </a:t>
            </a:r>
            <a:r>
              <a:rPr lang="en-CA" sz="1600" i="0" dirty="0">
                <a:solidFill>
                  <a:srgbClr val="5E5E5E"/>
                </a:solidFill>
                <a:effectLst/>
                <a:latin typeface="Calibri" panose="020F0502020204030204" pitchFamily="34" charset="0"/>
                <a:cs typeface="Calibri" panose="020F0502020204030204" pitchFamily="34" charset="0"/>
              </a:rPr>
              <a:t>Re: Proposal for Supporting Release of the M4E 300</a:t>
            </a:r>
          </a:p>
          <a:p>
            <a:pPr algn="l">
              <a:lnSpc>
                <a:spcPct val="110000"/>
              </a:lnSpc>
            </a:pPr>
            <a:r>
              <a:rPr lang="en-CA" sz="1600" b="0" i="0" dirty="0">
                <a:solidFill>
                  <a:srgbClr val="5E5E5E"/>
                </a:solidFill>
                <a:effectLst/>
                <a:latin typeface="Calibri" panose="020F0502020204030204" pitchFamily="34" charset="0"/>
                <a:cs typeface="Calibri" panose="020F0502020204030204" pitchFamily="34" charset="0"/>
              </a:rPr>
              <a:t>Hello Napal. Thanks for following up with your recommendations. You have my approval to move forward. I welcome any feedback from Jessica.</a:t>
            </a:r>
          </a:p>
          <a:p>
            <a:pPr algn="l">
              <a:lnSpc>
                <a:spcPct val="110000"/>
              </a:lnSpc>
            </a:pPr>
            <a:endParaRPr lang="en-CA" sz="1600" dirty="0">
              <a:solidFill>
                <a:srgbClr val="5E5E5E"/>
              </a:solidFill>
              <a:latin typeface="Calibri" panose="020F0502020204030204" pitchFamily="34" charset="0"/>
              <a:cs typeface="Calibri" panose="020F0502020204030204" pitchFamily="34" charset="0"/>
            </a:endParaRPr>
          </a:p>
          <a:p>
            <a:pPr algn="l">
              <a:lnSpc>
                <a:spcPct val="110000"/>
              </a:lnSpc>
            </a:pPr>
            <a:endParaRPr lang="en-CA" sz="1600" b="0" i="0" dirty="0">
              <a:solidFill>
                <a:srgbClr val="5E5E5E"/>
              </a:solidFill>
              <a:effectLst/>
              <a:latin typeface="Calibri" panose="020F0502020204030204" pitchFamily="34" charset="0"/>
              <a:cs typeface="Calibri" panose="020F0502020204030204" pitchFamily="34" charset="0"/>
            </a:endParaRPr>
          </a:p>
          <a:p>
            <a:pPr algn="l"/>
            <a:r>
              <a:rPr lang="fr-CA" sz="1600" b="0" i="0" dirty="0">
                <a:solidFill>
                  <a:srgbClr val="5E5E5E"/>
                </a:solidFill>
                <a:effectLst/>
                <a:latin typeface="Calibri" panose="020F0502020204030204" pitchFamily="34" charset="0"/>
                <a:cs typeface="Calibri" panose="020F0502020204030204" pitchFamily="34" charset="0"/>
              </a:rPr>
              <a:t>Carlos Rivera</a:t>
            </a:r>
          </a:p>
          <a:p>
            <a:pPr algn="l"/>
            <a:r>
              <a:rPr lang="fr-CA" sz="1600" b="0" i="0" dirty="0" err="1">
                <a:solidFill>
                  <a:srgbClr val="5E5E5E"/>
                </a:solidFill>
                <a:effectLst/>
                <a:latin typeface="Calibri" panose="020F0502020204030204" pitchFamily="34" charset="0"/>
                <a:cs typeface="Calibri" panose="020F0502020204030204" pitchFamily="34" charset="0"/>
              </a:rPr>
              <a:t>Products</a:t>
            </a:r>
            <a:r>
              <a:rPr lang="fr-CA" sz="1600" b="0" i="0" dirty="0">
                <a:solidFill>
                  <a:srgbClr val="5E5E5E"/>
                </a:solidFill>
                <a:effectLst/>
                <a:latin typeface="Calibri" panose="020F0502020204030204" pitchFamily="34" charset="0"/>
                <a:cs typeface="Calibri" panose="020F0502020204030204" pitchFamily="34" charset="0"/>
              </a:rPr>
              <a:t> &amp; Innovation</a:t>
            </a:r>
          </a:p>
          <a:p>
            <a:pPr algn="l"/>
            <a:r>
              <a:rPr lang="fr-CA" sz="1600" b="0" i="0" dirty="0">
                <a:solidFill>
                  <a:srgbClr val="5E5E5E"/>
                </a:solidFill>
                <a:effectLst/>
                <a:latin typeface="Calibri" panose="020F0502020204030204" pitchFamily="34" charset="0"/>
                <a:cs typeface="Calibri" panose="020F0502020204030204" pitchFamily="34" charset="0"/>
              </a:rPr>
              <a:t>Mobile4Earth</a:t>
            </a:r>
          </a:p>
          <a:p>
            <a:pPr algn="l">
              <a:lnSpc>
                <a:spcPct val="110000"/>
              </a:lnSpc>
            </a:pPr>
            <a:endParaRPr lang="en-CA" sz="1600" b="0" i="0" dirty="0">
              <a:solidFill>
                <a:srgbClr val="5E5E5E"/>
              </a:solidFill>
              <a:effectLst/>
              <a:latin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12D22B08-FBFD-F454-2483-886D621A4AD2}"/>
              </a:ext>
            </a:extLst>
          </p:cNvPr>
          <p:cNvCxnSpPr>
            <a:cxnSpLocks/>
          </p:cNvCxnSpPr>
          <p:nvPr/>
        </p:nvCxnSpPr>
        <p:spPr>
          <a:xfrm>
            <a:off x="268940" y="2912942"/>
            <a:ext cx="3695075"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91021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48"/>
          <p:cNvSpPr/>
          <p:nvPr/>
        </p:nvSpPr>
        <p:spPr>
          <a:xfrm>
            <a:off x="0" y="0"/>
            <a:ext cx="9144000" cy="424862"/>
          </a:xfrm>
          <a:prstGeom prst="rect">
            <a:avLst/>
          </a:prstGeom>
          <a:gradFill>
            <a:gsLst>
              <a:gs pos="0">
                <a:srgbClr val="213F76"/>
              </a:gs>
              <a:gs pos="50000">
                <a:srgbClr val="2F5CAB"/>
              </a:gs>
              <a:gs pos="100000">
                <a:srgbClr val="3A6FCD"/>
              </a:gs>
            </a:gsLst>
            <a:lin ang="5400000"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lt1"/>
              </a:buClr>
              <a:buSzPts val="2700"/>
              <a:buFont typeface="Calibri"/>
              <a:buNone/>
            </a:pPr>
            <a:endParaRPr sz="2700" b="0" i="0" u="none" strike="noStrike" cap="none">
              <a:solidFill>
                <a:srgbClr val="FFFFFF"/>
              </a:solidFill>
              <a:latin typeface="Calibri"/>
              <a:ea typeface="Calibri"/>
              <a:cs typeface="Calibri"/>
              <a:sym typeface="Calibri"/>
            </a:endParaRPr>
          </a:p>
        </p:txBody>
      </p:sp>
      <p:pic>
        <p:nvPicPr>
          <p:cNvPr id="578" name="Google Shape;578;p48"/>
          <p:cNvPicPr preferRelativeResize="0"/>
          <p:nvPr/>
        </p:nvPicPr>
        <p:blipFill rotWithShape="1">
          <a:blip r:embed="rId3">
            <a:alphaModFix/>
          </a:blip>
          <a:srcRect/>
          <a:stretch/>
        </p:blipFill>
        <p:spPr>
          <a:xfrm flipH="1">
            <a:off x="1686056" y="2149469"/>
            <a:ext cx="529211" cy="529211"/>
          </a:xfrm>
          <a:prstGeom prst="rect">
            <a:avLst/>
          </a:prstGeom>
          <a:noFill/>
          <a:ln>
            <a:noFill/>
          </a:ln>
        </p:spPr>
      </p:pic>
      <p:pic>
        <p:nvPicPr>
          <p:cNvPr id="579" name="Google Shape;579;p48"/>
          <p:cNvPicPr preferRelativeResize="0"/>
          <p:nvPr/>
        </p:nvPicPr>
        <p:blipFill rotWithShape="1">
          <a:blip r:embed="rId3">
            <a:alphaModFix/>
          </a:blip>
          <a:srcRect/>
          <a:stretch/>
        </p:blipFill>
        <p:spPr>
          <a:xfrm flipH="1">
            <a:off x="1830016" y="2316389"/>
            <a:ext cx="529211" cy="529211"/>
          </a:xfrm>
          <a:prstGeom prst="rect">
            <a:avLst/>
          </a:prstGeom>
          <a:noFill/>
          <a:ln>
            <a:noFill/>
          </a:ln>
        </p:spPr>
      </p:pic>
      <p:pic>
        <p:nvPicPr>
          <p:cNvPr id="580" name="Google Shape;580;p48"/>
          <p:cNvPicPr preferRelativeResize="0"/>
          <p:nvPr/>
        </p:nvPicPr>
        <p:blipFill rotWithShape="1">
          <a:blip r:embed="rId4">
            <a:alphaModFix/>
          </a:blip>
          <a:srcRect/>
          <a:stretch/>
        </p:blipFill>
        <p:spPr>
          <a:xfrm>
            <a:off x="2514485" y="485417"/>
            <a:ext cx="4115027" cy="4115027"/>
          </a:xfrm>
          <a:prstGeom prst="rect">
            <a:avLst/>
          </a:prstGeom>
          <a:noFill/>
          <a:ln>
            <a:noFill/>
          </a:ln>
        </p:spPr>
      </p:pic>
      <p:sp>
        <p:nvSpPr>
          <p:cNvPr id="581" name="Google Shape;581;p48"/>
          <p:cNvSpPr txBox="1"/>
          <p:nvPr/>
        </p:nvSpPr>
        <p:spPr>
          <a:xfrm>
            <a:off x="2891275" y="4237016"/>
            <a:ext cx="3361450" cy="301212"/>
          </a:xfrm>
          <a:prstGeom prst="rect">
            <a:avLst/>
          </a:prstGeom>
          <a:noFill/>
          <a:ln>
            <a:noFill/>
          </a:ln>
        </p:spPr>
        <p:txBody>
          <a:bodyPr spcFirstLastPara="1" wrap="square" lIns="68575" tIns="68575" rIns="68575" bIns="6857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0" i="0" u="none" strike="noStrike" cap="none">
                <a:solidFill>
                  <a:srgbClr val="305DBF"/>
                </a:solidFill>
                <a:latin typeface="Calibri"/>
                <a:ea typeface="Calibri"/>
                <a:cs typeface="Calibri"/>
                <a:sym typeface="Calibri"/>
              </a:rPr>
              <a:t>kevinmyates.com/v2impactdesign</a:t>
            </a:r>
            <a:endParaRPr sz="1100"/>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305DB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79"/>
                                        </p:tgtEl>
                                        <p:attrNameLst>
                                          <p:attrName>style.visibility</p:attrName>
                                        </p:attrNameLst>
                                      </p:cBhvr>
                                      <p:to>
                                        <p:strVal val="visible"/>
                                      </p:to>
                                    </p:set>
                                    <p:anim calcmode="lin" valueType="num">
                                      <p:cBhvr additive="base">
                                        <p:cTn id="7" dur="500"/>
                                        <p:tgtEl>
                                          <p:spTgt spid="579"/>
                                        </p:tgtEl>
                                        <p:attrNameLst>
                                          <p:attrName>ppt_w</p:attrName>
                                        </p:attrNameLst>
                                      </p:cBhvr>
                                      <p:tavLst>
                                        <p:tav tm="0">
                                          <p:val>
                                            <p:strVal val="0"/>
                                          </p:val>
                                        </p:tav>
                                        <p:tav tm="100000">
                                          <p:val>
                                            <p:strVal val="#ppt_w"/>
                                          </p:val>
                                        </p:tav>
                                      </p:tavLst>
                                    </p:anim>
                                    <p:anim calcmode="lin" valueType="num">
                                      <p:cBhvr additive="base">
                                        <p:cTn id="8" dur="500"/>
                                        <p:tgtEl>
                                          <p:spTgt spid="579"/>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580"/>
                                        </p:tgtEl>
                                        <p:attrNameLst>
                                          <p:attrName>style.visibility</p:attrName>
                                        </p:attrNameLst>
                                      </p:cBhvr>
                                      <p:to>
                                        <p:strVal val="visible"/>
                                      </p:to>
                                    </p:set>
                                    <p:anim calcmode="lin" valueType="num">
                                      <p:cBhvr additive="base">
                                        <p:cTn id="11" dur="500"/>
                                        <p:tgtEl>
                                          <p:spTgt spid="580"/>
                                        </p:tgtEl>
                                        <p:attrNameLst>
                                          <p:attrName>ppt_w</p:attrName>
                                        </p:attrNameLst>
                                      </p:cBhvr>
                                      <p:tavLst>
                                        <p:tav tm="0">
                                          <p:val>
                                            <p:strVal val="0"/>
                                          </p:val>
                                        </p:tav>
                                        <p:tav tm="100000">
                                          <p:val>
                                            <p:strVal val="#ppt_w"/>
                                          </p:val>
                                        </p:tav>
                                      </p:tavLst>
                                    </p:anim>
                                    <p:anim calcmode="lin" valueType="num">
                                      <p:cBhvr additive="base">
                                        <p:cTn id="12" dur="500"/>
                                        <p:tgtEl>
                                          <p:spTgt spid="580"/>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581">
                                            <p:txEl>
                                              <p:pRg st="0" end="0"/>
                                            </p:txEl>
                                          </p:spTgt>
                                        </p:tgtEl>
                                        <p:attrNameLst>
                                          <p:attrName>style.visibility</p:attrName>
                                        </p:attrNameLst>
                                      </p:cBhvr>
                                      <p:to>
                                        <p:strVal val="visible"/>
                                      </p:to>
                                    </p:set>
                                    <p:anim calcmode="lin" valueType="num">
                                      <p:cBhvr additive="base">
                                        <p:cTn id="15" dur="500"/>
                                        <p:tgtEl>
                                          <p:spTgt spid="581">
                                            <p:txEl>
                                              <p:pRg st="0" end="0"/>
                                            </p:txEl>
                                          </p:spTgt>
                                        </p:tgtEl>
                                        <p:attrNameLst>
                                          <p:attrName>ppt_w</p:attrName>
                                        </p:attrNameLst>
                                      </p:cBhvr>
                                      <p:tavLst>
                                        <p:tav tm="0">
                                          <p:val>
                                            <p:strVal val="0"/>
                                          </p:val>
                                        </p:tav>
                                        <p:tav tm="100000">
                                          <p:val>
                                            <p:strVal val="#ppt_w"/>
                                          </p:val>
                                        </p:tav>
                                      </p:tavLst>
                                    </p:anim>
                                    <p:anim calcmode="lin" valueType="num">
                                      <p:cBhvr additive="base">
                                        <p:cTn id="16" dur="500"/>
                                        <p:tgtEl>
                                          <p:spTgt spid="581">
                                            <p:txEl>
                                              <p:pRg st="0" end="0"/>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581">
                                            <p:txEl>
                                              <p:pRg st="1" end="1"/>
                                            </p:txEl>
                                          </p:spTgt>
                                        </p:tgtEl>
                                        <p:attrNameLst>
                                          <p:attrName>style.visibility</p:attrName>
                                        </p:attrNameLst>
                                      </p:cBhvr>
                                      <p:to>
                                        <p:strVal val="visible"/>
                                      </p:to>
                                    </p:set>
                                    <p:anim calcmode="lin" valueType="num">
                                      <p:cBhvr additive="base">
                                        <p:cTn id="19" dur="500"/>
                                        <p:tgtEl>
                                          <p:spTgt spid="581">
                                            <p:txEl>
                                              <p:pRg st="1" end="1"/>
                                            </p:txEl>
                                          </p:spTgt>
                                        </p:tgtEl>
                                        <p:attrNameLst>
                                          <p:attrName>ppt_w</p:attrName>
                                        </p:attrNameLst>
                                      </p:cBhvr>
                                      <p:tavLst>
                                        <p:tav tm="0">
                                          <p:val>
                                            <p:strVal val="0"/>
                                          </p:val>
                                        </p:tav>
                                        <p:tav tm="100000">
                                          <p:val>
                                            <p:strVal val="#ppt_w"/>
                                          </p:val>
                                        </p:tav>
                                      </p:tavLst>
                                    </p:anim>
                                    <p:anim calcmode="lin" valueType="num">
                                      <p:cBhvr additive="base">
                                        <p:cTn id="20" dur="500"/>
                                        <p:tgtEl>
                                          <p:spTgt spid="581">
                                            <p:txEl>
                                              <p:pRg st="1" end="1"/>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03" name="Google Shape;203;p30" descr="A close-up of a pendulum&#10;&#10;Description automatically generated"/>
          <p:cNvPicPr preferRelativeResize="0"/>
          <p:nvPr/>
        </p:nvPicPr>
        <p:blipFill rotWithShape="1">
          <a:blip r:embed="rId3">
            <a:alphaModFix/>
          </a:blip>
          <a:srcRect l="3555" r="3554"/>
          <a:stretch/>
        </p:blipFill>
        <p:spPr>
          <a:xfrm>
            <a:off x="-1" y="0"/>
            <a:ext cx="9144001" cy="5143500"/>
          </a:xfrm>
          <a:prstGeom prst="rect">
            <a:avLst/>
          </a:prstGeom>
          <a:noFill/>
          <a:ln>
            <a:noFill/>
          </a:ln>
        </p:spPr>
      </p:pic>
      <p:sp>
        <p:nvSpPr>
          <p:cNvPr id="204" name="Google Shape;204;p30"/>
          <p:cNvSpPr/>
          <p:nvPr/>
        </p:nvSpPr>
        <p:spPr>
          <a:xfrm>
            <a:off x="-1" y="0"/>
            <a:ext cx="9144000" cy="5143500"/>
          </a:xfrm>
          <a:prstGeom prst="rect">
            <a:avLst/>
          </a:prstGeom>
          <a:solidFill>
            <a:schemeClr val="accent1">
              <a:alpha val="84705"/>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05" name="Google Shape;205;p30"/>
          <p:cNvSpPr txBox="1"/>
          <p:nvPr/>
        </p:nvSpPr>
        <p:spPr>
          <a:xfrm>
            <a:off x="861646" y="1983128"/>
            <a:ext cx="8282354" cy="1177245"/>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3600" dirty="0">
                <a:solidFill>
                  <a:schemeClr val="lt1"/>
                </a:solidFill>
                <a:latin typeface="Calibri"/>
                <a:ea typeface="Calibri"/>
                <a:cs typeface="Calibri"/>
                <a:sym typeface="Calibri"/>
              </a:rPr>
              <a:t>Impact is training and learning’s </a:t>
            </a:r>
            <a:r>
              <a:rPr lang="en" sz="3600" b="1" dirty="0">
                <a:solidFill>
                  <a:schemeClr val="lt1"/>
                </a:solidFill>
                <a:latin typeface="Calibri"/>
                <a:ea typeface="Calibri"/>
                <a:cs typeface="Calibri"/>
                <a:sym typeface="Calibri"/>
              </a:rPr>
              <a:t>contribution</a:t>
            </a:r>
            <a:r>
              <a:rPr lang="en" sz="3600" dirty="0">
                <a:solidFill>
                  <a:schemeClr val="lt1"/>
                </a:solidFill>
                <a:latin typeface="Calibri"/>
                <a:ea typeface="Calibri"/>
                <a:cs typeface="Calibri"/>
                <a:sym typeface="Calibri"/>
              </a:rPr>
              <a:t> to workplace </a:t>
            </a:r>
            <a:r>
              <a:rPr lang="en" sz="3600" b="1" dirty="0">
                <a:solidFill>
                  <a:schemeClr val="lt1"/>
                </a:solidFill>
                <a:latin typeface="Calibri"/>
                <a:ea typeface="Calibri"/>
                <a:cs typeface="Calibri"/>
                <a:sym typeface="Calibri"/>
              </a:rPr>
              <a:t>performance</a:t>
            </a:r>
            <a:r>
              <a:rPr lang="en" sz="3600" dirty="0">
                <a:solidFill>
                  <a:schemeClr val="lt1"/>
                </a:solidFill>
                <a:latin typeface="Calibri"/>
                <a:ea typeface="Calibri"/>
                <a:cs typeface="Calibri"/>
                <a:sym typeface="Calibri"/>
              </a:rPr>
              <a:t>.</a:t>
            </a:r>
            <a:endParaRPr sz="11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rme libre : forme 3">
            <a:extLst>
              <a:ext uri="{FF2B5EF4-FFF2-40B4-BE49-F238E27FC236}">
                <a16:creationId xmlns:a16="http://schemas.microsoft.com/office/drawing/2014/main" id="{4B1210D0-DEFC-829A-E711-0A7392D12B6E}"/>
              </a:ext>
            </a:extLst>
          </p:cNvPr>
          <p:cNvSpPr/>
          <p:nvPr/>
        </p:nvSpPr>
        <p:spPr>
          <a:xfrm>
            <a:off x="1740568" y="872624"/>
            <a:ext cx="7162800" cy="3689711"/>
          </a:xfrm>
          <a:custGeom>
            <a:avLst/>
            <a:gdLst>
              <a:gd name="connsiteX0" fmla="*/ 174628 w 1047750"/>
              <a:gd name="connsiteY0" fmla="*/ 0 h 3901440"/>
              <a:gd name="connsiteX1" fmla="*/ 873122 w 1047750"/>
              <a:gd name="connsiteY1" fmla="*/ 0 h 3901440"/>
              <a:gd name="connsiteX2" fmla="*/ 1047750 w 1047750"/>
              <a:gd name="connsiteY2" fmla="*/ 174628 h 3901440"/>
              <a:gd name="connsiteX3" fmla="*/ 1047750 w 1047750"/>
              <a:gd name="connsiteY3" fmla="*/ 3901440 h 3901440"/>
              <a:gd name="connsiteX4" fmla="*/ 1047750 w 1047750"/>
              <a:gd name="connsiteY4" fmla="*/ 3901440 h 3901440"/>
              <a:gd name="connsiteX5" fmla="*/ 0 w 1047750"/>
              <a:gd name="connsiteY5" fmla="*/ 3901440 h 3901440"/>
              <a:gd name="connsiteX6" fmla="*/ 0 w 1047750"/>
              <a:gd name="connsiteY6" fmla="*/ 3901440 h 3901440"/>
              <a:gd name="connsiteX7" fmla="*/ 0 w 1047750"/>
              <a:gd name="connsiteY7" fmla="*/ 174628 h 3901440"/>
              <a:gd name="connsiteX8" fmla="*/ 174628 w 1047750"/>
              <a:gd name="connsiteY8" fmla="*/ 0 h 390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0" h="3901440">
                <a:moveTo>
                  <a:pt x="1047750" y="650251"/>
                </a:moveTo>
                <a:lnTo>
                  <a:pt x="1047750" y="3251189"/>
                </a:lnTo>
                <a:cubicBezTo>
                  <a:pt x="1047750" y="3610311"/>
                  <a:pt x="1026753" y="3901440"/>
                  <a:pt x="1000853" y="3901440"/>
                </a:cubicBezTo>
                <a:lnTo>
                  <a:pt x="0" y="3901440"/>
                </a:lnTo>
                <a:lnTo>
                  <a:pt x="0" y="3901440"/>
                </a:lnTo>
                <a:lnTo>
                  <a:pt x="0" y="0"/>
                </a:lnTo>
                <a:lnTo>
                  <a:pt x="0" y="0"/>
                </a:lnTo>
                <a:lnTo>
                  <a:pt x="1000853" y="0"/>
                </a:lnTo>
                <a:cubicBezTo>
                  <a:pt x="1026753" y="0"/>
                  <a:pt x="1047750" y="291129"/>
                  <a:pt x="1047750" y="650251"/>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9531" tIns="75911" rIns="100676" bIns="75913" numCol="1" spcCol="1270" anchor="ctr" anchorCtr="0">
            <a:noAutofit/>
          </a:bodyPr>
          <a:lstStyle/>
          <a:p>
            <a:pPr marL="246063" lvl="1" algn="l" defTabSz="577850">
              <a:lnSpc>
                <a:spcPct val="90000"/>
              </a:lnSpc>
              <a:spcBef>
                <a:spcPct val="0"/>
              </a:spcBef>
              <a:spcAft>
                <a:spcPts val="600"/>
              </a:spcAft>
            </a:pPr>
            <a:r>
              <a:rPr lang="en-CA" sz="1600" kern="1200" dirty="0">
                <a:latin typeface="Calibri" panose="020F0502020204030204" pitchFamily="34" charset="0"/>
                <a:cs typeface="Calibri" panose="020F0502020204030204" pitchFamily="34" charset="0"/>
              </a:rPr>
              <a:t>Alignment with Learning Solutions:</a:t>
            </a:r>
          </a:p>
          <a:p>
            <a:pPr marL="449263" lvl="1" indent="-114300" algn="l" defTabSz="577850">
              <a:lnSpc>
                <a:spcPct val="90000"/>
              </a:lnSpc>
              <a:spcBef>
                <a:spcPct val="0"/>
              </a:spcBef>
              <a:spcAft>
                <a:spcPts val="600"/>
              </a:spcAft>
              <a:buChar char="•"/>
            </a:pPr>
            <a:r>
              <a:rPr lang="en-CA" sz="1600" kern="1200" dirty="0">
                <a:latin typeface="Calibri" panose="020F0502020204030204" pitchFamily="34" charset="0"/>
                <a:cs typeface="Calibri" panose="020F0502020204030204" pitchFamily="34" charset="0"/>
              </a:rPr>
              <a:t>The business goal is maintaing customer service experience scores for first call resolution, customer call time, and customer care and tone at 90% favourability.</a:t>
            </a:r>
          </a:p>
          <a:p>
            <a:pPr marL="449263" lvl="1" indent="-114300" algn="l" defTabSz="577850">
              <a:lnSpc>
                <a:spcPct val="90000"/>
              </a:lnSpc>
              <a:spcBef>
                <a:spcPct val="0"/>
              </a:spcBef>
              <a:spcAft>
                <a:spcPts val="600"/>
              </a:spcAft>
              <a:buChar char="•"/>
            </a:pPr>
            <a:r>
              <a:rPr lang="en-CA" sz="1600" kern="1200" dirty="0">
                <a:latin typeface="Calibri" panose="020F0502020204030204" pitchFamily="34" charset="0"/>
                <a:cs typeface="Calibri" panose="020F0502020204030204" pitchFamily="34" charset="0"/>
              </a:rPr>
              <a:t>Learning solutions should include:</a:t>
            </a:r>
          </a:p>
          <a:p>
            <a:pPr marL="801688" lvl="1" indent="-285750" algn="l" defTabSz="577850">
              <a:lnSpc>
                <a:spcPct val="90000"/>
              </a:lnSpc>
              <a:spcBef>
                <a:spcPct val="0"/>
              </a:spcBef>
              <a:spcAft>
                <a:spcPts val="600"/>
              </a:spcAft>
              <a:buFont typeface="Wingdings" panose="05000000000000000000" pitchFamily="2" charset="2"/>
              <a:buChar char="ü"/>
            </a:pPr>
            <a:r>
              <a:rPr lang="en-CA" sz="1600" kern="1200" dirty="0">
                <a:latin typeface="Calibri" panose="020F0502020204030204" pitchFamily="34" charset="0"/>
                <a:cs typeface="Calibri" panose="020F0502020204030204" pitchFamily="34" charset="0"/>
              </a:rPr>
              <a:t>messaging in program descriptions that highlight how the training supports the maintenance of these customer service experience scores.</a:t>
            </a:r>
          </a:p>
          <a:p>
            <a:pPr marL="801688" lvl="1" indent="-285750" algn="l" defTabSz="577850">
              <a:lnSpc>
                <a:spcPct val="90000"/>
              </a:lnSpc>
              <a:spcBef>
                <a:spcPct val="0"/>
              </a:spcBef>
              <a:spcAft>
                <a:spcPts val="600"/>
              </a:spcAft>
              <a:buFont typeface="Wingdings" panose="05000000000000000000" pitchFamily="2" charset="2"/>
              <a:buChar char="ü"/>
            </a:pPr>
            <a:r>
              <a:rPr lang="en-CA" sz="1600" kern="1200" dirty="0">
                <a:latin typeface="Calibri" panose="020F0502020204030204" pitchFamily="34" charset="0"/>
                <a:cs typeface="Calibri" panose="020F0502020204030204" pitchFamily="34" charset="0"/>
              </a:rPr>
              <a:t>Scripts for discussion guides, eLearning simulations, and manager coaching sessions should state and reinforce the business goal.</a:t>
            </a:r>
          </a:p>
          <a:p>
            <a:pPr marL="801688" lvl="1" indent="-285750" algn="l" defTabSz="577850">
              <a:lnSpc>
                <a:spcPct val="90000"/>
              </a:lnSpc>
              <a:spcBef>
                <a:spcPct val="0"/>
              </a:spcBef>
              <a:spcAft>
                <a:spcPts val="600"/>
              </a:spcAft>
              <a:buFont typeface="Wingdings" panose="05000000000000000000" pitchFamily="2" charset="2"/>
              <a:buChar char="ü"/>
            </a:pPr>
            <a:r>
              <a:rPr lang="en-CA" sz="1600" kern="1200" dirty="0">
                <a:latin typeface="Calibri" panose="020F0502020204030204" pitchFamily="34" charset="0"/>
                <a:cs typeface="Calibri" panose="020F0502020204030204" pitchFamily="34" charset="0"/>
              </a:rPr>
              <a:t>Training content should be anchored in skills and behaviors that support the business goal, including problem-solving, speed, and customer focus.</a:t>
            </a:r>
          </a:p>
          <a:p>
            <a:pPr marL="801688" lvl="1" indent="-285750" algn="l" defTabSz="577850">
              <a:lnSpc>
                <a:spcPct val="90000"/>
              </a:lnSpc>
              <a:spcBef>
                <a:spcPct val="0"/>
              </a:spcBef>
              <a:spcAft>
                <a:spcPts val="600"/>
              </a:spcAft>
              <a:buFont typeface="Wingdings" panose="05000000000000000000" pitchFamily="2" charset="2"/>
              <a:buChar char="ü"/>
            </a:pPr>
            <a:r>
              <a:rPr lang="en-CA" sz="1600" kern="1200" dirty="0">
                <a:latin typeface="Calibri" panose="020F0502020204030204" pitchFamily="34" charset="0"/>
                <a:cs typeface="Calibri" panose="020F0502020204030204" pitchFamily="34" charset="0"/>
              </a:rPr>
              <a:t>Illustrate through examples and role-plays what happens when these skills and behaviors are applied successfully to maintain performance standards.</a:t>
            </a:r>
          </a:p>
        </p:txBody>
      </p:sp>
      <p:sp>
        <p:nvSpPr>
          <p:cNvPr id="5" name="Forme libre : forme 4">
            <a:extLst>
              <a:ext uri="{FF2B5EF4-FFF2-40B4-BE49-F238E27FC236}">
                <a16:creationId xmlns:a16="http://schemas.microsoft.com/office/drawing/2014/main" id="{8688C258-6B67-9531-D993-42847106AD14}"/>
              </a:ext>
            </a:extLst>
          </p:cNvPr>
          <p:cNvSpPr/>
          <p:nvPr/>
        </p:nvSpPr>
        <p:spPr>
          <a:xfrm>
            <a:off x="240632" y="849260"/>
            <a:ext cx="1806313" cy="3729117"/>
          </a:xfrm>
          <a:custGeom>
            <a:avLst/>
            <a:gdLst>
              <a:gd name="connsiteX0" fmla="*/ 0 w 2194560"/>
              <a:gd name="connsiteY0" fmla="*/ 218286 h 1309687"/>
              <a:gd name="connsiteX1" fmla="*/ 218286 w 2194560"/>
              <a:gd name="connsiteY1" fmla="*/ 0 h 1309687"/>
              <a:gd name="connsiteX2" fmla="*/ 1976274 w 2194560"/>
              <a:gd name="connsiteY2" fmla="*/ 0 h 1309687"/>
              <a:gd name="connsiteX3" fmla="*/ 2194560 w 2194560"/>
              <a:gd name="connsiteY3" fmla="*/ 218286 h 1309687"/>
              <a:gd name="connsiteX4" fmla="*/ 2194560 w 2194560"/>
              <a:gd name="connsiteY4" fmla="*/ 1091401 h 1309687"/>
              <a:gd name="connsiteX5" fmla="*/ 1976274 w 2194560"/>
              <a:gd name="connsiteY5" fmla="*/ 1309687 h 1309687"/>
              <a:gd name="connsiteX6" fmla="*/ 218286 w 2194560"/>
              <a:gd name="connsiteY6" fmla="*/ 1309687 h 1309687"/>
              <a:gd name="connsiteX7" fmla="*/ 0 w 2194560"/>
              <a:gd name="connsiteY7" fmla="*/ 1091401 h 1309687"/>
              <a:gd name="connsiteX8" fmla="*/ 0 w 2194560"/>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1309687">
                <a:moveTo>
                  <a:pt x="0" y="218286"/>
                </a:moveTo>
                <a:cubicBezTo>
                  <a:pt x="0" y="97730"/>
                  <a:pt x="97730" y="0"/>
                  <a:pt x="218286" y="0"/>
                </a:cubicBezTo>
                <a:lnTo>
                  <a:pt x="1976274" y="0"/>
                </a:lnTo>
                <a:cubicBezTo>
                  <a:pt x="2096830" y="0"/>
                  <a:pt x="2194560" y="97730"/>
                  <a:pt x="2194560" y="218286"/>
                </a:cubicBezTo>
                <a:lnTo>
                  <a:pt x="2194560" y="1091401"/>
                </a:lnTo>
                <a:cubicBezTo>
                  <a:pt x="2194560" y="1211957"/>
                  <a:pt x="2096830" y="1309687"/>
                  <a:pt x="1976274" y="1309687"/>
                </a:cubicBezTo>
                <a:lnTo>
                  <a:pt x="218286" y="1309687"/>
                </a:lnTo>
                <a:cubicBezTo>
                  <a:pt x="97730" y="1309687"/>
                  <a:pt x="0" y="1211957"/>
                  <a:pt x="0" y="1091401"/>
                </a:cubicBezTo>
                <a:lnTo>
                  <a:pt x="0" y="21828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0134" tIns="102034" rIns="140134" bIns="102034" numCol="1" spcCol="1270" anchor="ctr" anchorCtr="0">
            <a:noAutofit/>
          </a:bodyPr>
          <a:lstStyle/>
          <a:p>
            <a:pPr marL="0" lvl="0" indent="0" algn="ctr" defTabSz="889000">
              <a:lnSpc>
                <a:spcPct val="90000"/>
              </a:lnSpc>
              <a:spcBef>
                <a:spcPct val="0"/>
              </a:spcBef>
              <a:spcAft>
                <a:spcPct val="35000"/>
              </a:spcAft>
              <a:buNone/>
            </a:pPr>
            <a:r>
              <a:rPr lang="en-CA" sz="1800" kern="1200" dirty="0">
                <a:latin typeface="Calibri" panose="020F0502020204030204" pitchFamily="34" charset="0"/>
                <a:cs typeface="Calibri" panose="020F0502020204030204" pitchFamily="34" charset="0"/>
              </a:rPr>
              <a:t>What is the business goal?</a:t>
            </a:r>
          </a:p>
        </p:txBody>
      </p:sp>
      <p:sp>
        <p:nvSpPr>
          <p:cNvPr id="3" name="Google Shape;394;p34">
            <a:extLst>
              <a:ext uri="{FF2B5EF4-FFF2-40B4-BE49-F238E27FC236}">
                <a16:creationId xmlns:a16="http://schemas.microsoft.com/office/drawing/2014/main" id="{5B550933-6ADE-FD45-805D-CC5A19EED2F8}"/>
              </a:ext>
            </a:extLst>
          </p:cNvPr>
          <p:cNvSpPr txBox="1"/>
          <p:nvPr/>
        </p:nvSpPr>
        <p:spPr>
          <a:xfrm>
            <a:off x="0" y="0"/>
            <a:ext cx="9144000" cy="484718"/>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FFFFFF"/>
              </a:buClr>
              <a:buSzPts val="2700"/>
              <a:buFont typeface="Calibri"/>
              <a:buNone/>
            </a:pPr>
            <a:r>
              <a:rPr lang="en-CA" sz="2700" dirty="0">
                <a:solidFill>
                  <a:srgbClr val="FFFFFF"/>
                </a:solidFill>
                <a:latin typeface="Calibri"/>
                <a:cs typeface="Calibri"/>
                <a:sym typeface="Calibri"/>
              </a:rPr>
              <a:t>Impact-Based Design Document</a:t>
            </a:r>
            <a:endParaRPr lang="fr-CA" sz="1100" dirty="0"/>
          </a:p>
        </p:txBody>
      </p:sp>
      <p:sp>
        <p:nvSpPr>
          <p:cNvPr id="6" name="ZoneTexte 10">
            <a:extLst>
              <a:ext uri="{FF2B5EF4-FFF2-40B4-BE49-F238E27FC236}">
                <a16:creationId xmlns:a16="http://schemas.microsoft.com/office/drawing/2014/main" id="{6AEBABC0-D44B-FC7E-7CE7-A345C47D3EC7}"/>
              </a:ext>
            </a:extLst>
          </p:cNvPr>
          <p:cNvSpPr txBox="1"/>
          <p:nvPr/>
        </p:nvSpPr>
        <p:spPr>
          <a:xfrm>
            <a:off x="322290" y="517695"/>
            <a:ext cx="7883247" cy="313932"/>
          </a:xfrm>
          <a:prstGeom prst="rect">
            <a:avLst/>
          </a:prstGeom>
          <a:noFill/>
        </p:spPr>
        <p:txBody>
          <a:bodyPr wrap="square">
            <a:spAutoFit/>
          </a:bodyPr>
          <a:lstStyle/>
          <a:p>
            <a:pPr algn="l">
              <a:lnSpc>
                <a:spcPct val="90000"/>
              </a:lnSpc>
            </a:pPr>
            <a:r>
              <a:rPr lang="en-CA" sz="1600" b="1" i="0" dirty="0">
                <a:solidFill>
                  <a:srgbClr val="5E5E5E"/>
                </a:solidFill>
                <a:effectLst/>
                <a:latin typeface="Calibri" panose="020F0502020204030204" pitchFamily="34" charset="0"/>
                <a:cs typeface="Calibri" panose="020F0502020204030204" pitchFamily="34" charset="0"/>
              </a:rPr>
              <a:t>Prepared by: </a:t>
            </a:r>
            <a:r>
              <a:rPr lang="en-CA" sz="1600" b="0" i="0" dirty="0">
                <a:solidFill>
                  <a:srgbClr val="5E5E5E"/>
                </a:solidFill>
                <a:effectLst/>
                <a:latin typeface="Calibri" panose="020F0502020204030204" pitchFamily="34" charset="0"/>
                <a:cs typeface="Calibri" panose="020F0502020204030204" pitchFamily="34" charset="0"/>
              </a:rPr>
              <a:t>Napal Arun	</a:t>
            </a:r>
            <a:r>
              <a:rPr lang="en-CA" sz="1600" b="1" i="0" dirty="0">
                <a:solidFill>
                  <a:srgbClr val="5E5E5E"/>
                </a:solidFill>
                <a:effectLst/>
                <a:latin typeface="Calibri" panose="020F0502020204030204" pitchFamily="34" charset="0"/>
                <a:cs typeface="Calibri" panose="020F0502020204030204" pitchFamily="34" charset="0"/>
              </a:rPr>
              <a:t>Department: </a:t>
            </a:r>
            <a:r>
              <a:rPr lang="en-CA" sz="1600" dirty="0">
                <a:solidFill>
                  <a:srgbClr val="5E5E5E"/>
                </a:solidFill>
                <a:latin typeface="Calibri" panose="020F0502020204030204" pitchFamily="34" charset="0"/>
                <a:cs typeface="Calibri" panose="020F0502020204030204" pitchFamily="34" charset="0"/>
              </a:rPr>
              <a:t>L&amp;D	</a:t>
            </a:r>
            <a:r>
              <a:rPr lang="en-CA" sz="1600" b="1" i="0" dirty="0">
                <a:solidFill>
                  <a:srgbClr val="5E5E5E"/>
                </a:solidFill>
                <a:effectLst/>
                <a:latin typeface="Calibri" panose="020F0502020204030204" pitchFamily="34" charset="0"/>
                <a:cs typeface="Calibri" panose="020F0502020204030204" pitchFamily="34" charset="0"/>
              </a:rPr>
              <a:t>Project Number:</a:t>
            </a:r>
            <a:r>
              <a:rPr lang="en-CA" sz="1600" b="1" dirty="0">
                <a:solidFill>
                  <a:srgbClr val="5E5E5E"/>
                </a:solidFill>
                <a:latin typeface="Calibri" panose="020F0502020204030204" pitchFamily="34" charset="0"/>
                <a:cs typeface="Calibri" panose="020F0502020204030204" pitchFamily="34" charset="0"/>
              </a:rPr>
              <a:t> </a:t>
            </a:r>
            <a:r>
              <a:rPr lang="en-CA" sz="1600" b="0" i="0" dirty="0">
                <a:solidFill>
                  <a:srgbClr val="5E5E5E"/>
                </a:solidFill>
                <a:effectLst/>
                <a:latin typeface="Calibri" panose="020F0502020204030204" pitchFamily="34" charset="0"/>
                <a:cs typeface="Calibri" panose="020F0502020204030204" pitchFamily="34" charset="0"/>
              </a:rPr>
              <a:t>05893</a:t>
            </a:r>
          </a:p>
        </p:txBody>
      </p:sp>
    </p:spTree>
    <p:extLst>
      <p:ext uri="{BB962C8B-B14F-4D97-AF65-F5344CB8AC3E}">
        <p14:creationId xmlns:p14="http://schemas.microsoft.com/office/powerpoint/2010/main" val="1014588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fade">
                                      <p:cBhvr>
                                        <p:cTn id="25"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rme libre : forme 3">
            <a:extLst>
              <a:ext uri="{FF2B5EF4-FFF2-40B4-BE49-F238E27FC236}">
                <a16:creationId xmlns:a16="http://schemas.microsoft.com/office/drawing/2014/main" id="{4B1210D0-DEFC-829A-E711-0A7392D12B6E}"/>
              </a:ext>
            </a:extLst>
          </p:cNvPr>
          <p:cNvSpPr/>
          <p:nvPr/>
        </p:nvSpPr>
        <p:spPr>
          <a:xfrm>
            <a:off x="1941095" y="2302042"/>
            <a:ext cx="6962273" cy="2377292"/>
          </a:xfrm>
          <a:custGeom>
            <a:avLst/>
            <a:gdLst>
              <a:gd name="connsiteX0" fmla="*/ 174628 w 1047750"/>
              <a:gd name="connsiteY0" fmla="*/ 0 h 3901440"/>
              <a:gd name="connsiteX1" fmla="*/ 873122 w 1047750"/>
              <a:gd name="connsiteY1" fmla="*/ 0 h 3901440"/>
              <a:gd name="connsiteX2" fmla="*/ 1047750 w 1047750"/>
              <a:gd name="connsiteY2" fmla="*/ 174628 h 3901440"/>
              <a:gd name="connsiteX3" fmla="*/ 1047750 w 1047750"/>
              <a:gd name="connsiteY3" fmla="*/ 3901440 h 3901440"/>
              <a:gd name="connsiteX4" fmla="*/ 1047750 w 1047750"/>
              <a:gd name="connsiteY4" fmla="*/ 3901440 h 3901440"/>
              <a:gd name="connsiteX5" fmla="*/ 0 w 1047750"/>
              <a:gd name="connsiteY5" fmla="*/ 3901440 h 3901440"/>
              <a:gd name="connsiteX6" fmla="*/ 0 w 1047750"/>
              <a:gd name="connsiteY6" fmla="*/ 3901440 h 3901440"/>
              <a:gd name="connsiteX7" fmla="*/ 0 w 1047750"/>
              <a:gd name="connsiteY7" fmla="*/ 174628 h 3901440"/>
              <a:gd name="connsiteX8" fmla="*/ 174628 w 1047750"/>
              <a:gd name="connsiteY8" fmla="*/ 0 h 390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0" h="3901440">
                <a:moveTo>
                  <a:pt x="1047750" y="650251"/>
                </a:moveTo>
                <a:lnTo>
                  <a:pt x="1047750" y="3251189"/>
                </a:lnTo>
                <a:cubicBezTo>
                  <a:pt x="1047750" y="3610311"/>
                  <a:pt x="1026753" y="3901440"/>
                  <a:pt x="1000853" y="3901440"/>
                </a:cubicBezTo>
                <a:lnTo>
                  <a:pt x="0" y="3901440"/>
                </a:lnTo>
                <a:lnTo>
                  <a:pt x="0" y="3901440"/>
                </a:lnTo>
                <a:lnTo>
                  <a:pt x="0" y="0"/>
                </a:lnTo>
                <a:lnTo>
                  <a:pt x="0" y="0"/>
                </a:lnTo>
                <a:lnTo>
                  <a:pt x="1000853" y="0"/>
                </a:lnTo>
                <a:cubicBezTo>
                  <a:pt x="1026753" y="0"/>
                  <a:pt x="1047750" y="291129"/>
                  <a:pt x="1047750" y="650251"/>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9531" tIns="75911" rIns="100676" bIns="75913" numCol="1" spcCol="1270" anchor="ctr" anchorCtr="0">
            <a:noAutofit/>
          </a:bodyPr>
          <a:lstStyle/>
          <a:p>
            <a:pPr marL="179388" lvl="1" algn="l" defTabSz="577850">
              <a:lnSpc>
                <a:spcPct val="90000"/>
              </a:lnSpc>
              <a:spcBef>
                <a:spcPct val="0"/>
              </a:spcBef>
              <a:spcAft>
                <a:spcPts val="600"/>
              </a:spcAft>
            </a:pPr>
            <a:r>
              <a:rPr lang="en-CA" sz="1550" kern="1200" dirty="0">
                <a:latin typeface="Calibri" panose="020F0502020204030204" pitchFamily="34" charset="0"/>
                <a:cs typeface="Calibri" panose="020F0502020204030204" pitchFamily="34" charset="0"/>
              </a:rPr>
              <a:t>Design Considerations for the Target Audience:</a:t>
            </a:r>
          </a:p>
          <a:p>
            <a:pPr marL="449263" lvl="1" indent="-179388" algn="l" defTabSz="577850">
              <a:lnSpc>
                <a:spcPct val="90000"/>
              </a:lnSpc>
              <a:spcBef>
                <a:spcPct val="0"/>
              </a:spcBef>
              <a:spcAft>
                <a:spcPts val="600"/>
              </a:spcAft>
              <a:buChar char="•"/>
            </a:pPr>
            <a:r>
              <a:rPr lang="en-CA" sz="1550" kern="1200" dirty="0">
                <a:latin typeface="Calibri" panose="020F0502020204030204" pitchFamily="34" charset="0"/>
                <a:cs typeface="Calibri" panose="020F0502020204030204" pitchFamily="34" charset="0"/>
              </a:rPr>
              <a:t>Offer localized versions of training solutions for regions where English is a second language.</a:t>
            </a:r>
          </a:p>
          <a:p>
            <a:pPr marL="449263" lvl="1" indent="-179388" algn="l" defTabSz="577850">
              <a:lnSpc>
                <a:spcPct val="90000"/>
              </a:lnSpc>
              <a:spcBef>
                <a:spcPct val="0"/>
              </a:spcBef>
              <a:spcAft>
                <a:spcPts val="600"/>
              </a:spcAft>
              <a:buChar char="•"/>
            </a:pPr>
            <a:r>
              <a:rPr lang="en-CA" sz="1550" kern="1200" dirty="0">
                <a:latin typeface="Calibri" panose="020F0502020204030204" pitchFamily="34" charset="0"/>
                <a:cs typeface="Calibri" panose="020F0502020204030204" pitchFamily="34" charset="0"/>
              </a:rPr>
              <a:t>Consult with representatives from different regions to ensure cultural considerations are factored into the content.</a:t>
            </a:r>
          </a:p>
          <a:p>
            <a:pPr marL="449263" lvl="1" indent="-179388" algn="l" defTabSz="577850">
              <a:lnSpc>
                <a:spcPct val="90000"/>
              </a:lnSpc>
              <a:spcBef>
                <a:spcPct val="0"/>
              </a:spcBef>
              <a:spcAft>
                <a:spcPts val="600"/>
              </a:spcAft>
              <a:buChar char="•"/>
            </a:pPr>
            <a:r>
              <a:rPr lang="en-CA" sz="1550" kern="1200" dirty="0">
                <a:latin typeface="Calibri" panose="020F0502020204030204" pitchFamily="34" charset="0"/>
                <a:cs typeface="Calibri" panose="020F0502020204030204" pitchFamily="34" charset="0"/>
              </a:rPr>
              <a:t>Work closely with customer service managers to gather input on challenges and opportunities, incorporating their feedback into the design.</a:t>
            </a:r>
          </a:p>
          <a:p>
            <a:pPr marL="449263" lvl="1" indent="-179388" algn="l" defTabSz="577850">
              <a:lnSpc>
                <a:spcPct val="90000"/>
              </a:lnSpc>
              <a:spcBef>
                <a:spcPct val="0"/>
              </a:spcBef>
              <a:spcAft>
                <a:spcPts val="600"/>
              </a:spcAft>
              <a:buChar char="•"/>
            </a:pPr>
            <a:r>
              <a:rPr lang="en-CA" sz="1550" kern="1200" dirty="0">
                <a:latin typeface="Calibri" panose="020F0502020204030204" pitchFamily="34" charset="0"/>
                <a:cs typeface="Calibri" panose="020F0502020204030204" pitchFamily="34" charset="0"/>
              </a:rPr>
              <a:t>Engage customer service representatives to understand their perspective on challenges and opportunities, using their input to enhance the relevance of the training content</a:t>
            </a:r>
          </a:p>
        </p:txBody>
      </p:sp>
      <p:sp>
        <p:nvSpPr>
          <p:cNvPr id="5" name="Forme libre : forme 4">
            <a:extLst>
              <a:ext uri="{FF2B5EF4-FFF2-40B4-BE49-F238E27FC236}">
                <a16:creationId xmlns:a16="http://schemas.microsoft.com/office/drawing/2014/main" id="{8688C258-6B67-9531-D993-42847106AD14}"/>
              </a:ext>
            </a:extLst>
          </p:cNvPr>
          <p:cNvSpPr/>
          <p:nvPr/>
        </p:nvSpPr>
        <p:spPr>
          <a:xfrm>
            <a:off x="232611" y="2232021"/>
            <a:ext cx="1957136" cy="2447313"/>
          </a:xfrm>
          <a:custGeom>
            <a:avLst/>
            <a:gdLst>
              <a:gd name="connsiteX0" fmla="*/ 0 w 2194560"/>
              <a:gd name="connsiteY0" fmla="*/ 218286 h 1309687"/>
              <a:gd name="connsiteX1" fmla="*/ 218286 w 2194560"/>
              <a:gd name="connsiteY1" fmla="*/ 0 h 1309687"/>
              <a:gd name="connsiteX2" fmla="*/ 1976274 w 2194560"/>
              <a:gd name="connsiteY2" fmla="*/ 0 h 1309687"/>
              <a:gd name="connsiteX3" fmla="*/ 2194560 w 2194560"/>
              <a:gd name="connsiteY3" fmla="*/ 218286 h 1309687"/>
              <a:gd name="connsiteX4" fmla="*/ 2194560 w 2194560"/>
              <a:gd name="connsiteY4" fmla="*/ 1091401 h 1309687"/>
              <a:gd name="connsiteX5" fmla="*/ 1976274 w 2194560"/>
              <a:gd name="connsiteY5" fmla="*/ 1309687 h 1309687"/>
              <a:gd name="connsiteX6" fmla="*/ 218286 w 2194560"/>
              <a:gd name="connsiteY6" fmla="*/ 1309687 h 1309687"/>
              <a:gd name="connsiteX7" fmla="*/ 0 w 2194560"/>
              <a:gd name="connsiteY7" fmla="*/ 1091401 h 1309687"/>
              <a:gd name="connsiteX8" fmla="*/ 0 w 2194560"/>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1309687">
                <a:moveTo>
                  <a:pt x="0" y="218286"/>
                </a:moveTo>
                <a:cubicBezTo>
                  <a:pt x="0" y="97730"/>
                  <a:pt x="97730" y="0"/>
                  <a:pt x="218286" y="0"/>
                </a:cubicBezTo>
                <a:lnTo>
                  <a:pt x="1976274" y="0"/>
                </a:lnTo>
                <a:cubicBezTo>
                  <a:pt x="2096830" y="0"/>
                  <a:pt x="2194560" y="97730"/>
                  <a:pt x="2194560" y="218286"/>
                </a:cubicBezTo>
                <a:lnTo>
                  <a:pt x="2194560" y="1091401"/>
                </a:lnTo>
                <a:cubicBezTo>
                  <a:pt x="2194560" y="1211957"/>
                  <a:pt x="2096830" y="1309687"/>
                  <a:pt x="1976274" y="1309687"/>
                </a:cubicBezTo>
                <a:lnTo>
                  <a:pt x="218286" y="1309687"/>
                </a:lnTo>
                <a:cubicBezTo>
                  <a:pt x="97730" y="1309687"/>
                  <a:pt x="0" y="1211957"/>
                  <a:pt x="0" y="1091401"/>
                </a:cubicBezTo>
                <a:lnTo>
                  <a:pt x="0" y="21828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0134" tIns="102034" rIns="140134" bIns="102034" numCol="1" spcCol="1270" anchor="ctr" anchorCtr="0">
            <a:noAutofit/>
          </a:bodyPr>
          <a:lstStyle/>
          <a:p>
            <a:pPr marL="0" lvl="0" indent="0" algn="ctr" defTabSz="889000">
              <a:lnSpc>
                <a:spcPct val="90000"/>
              </a:lnSpc>
              <a:spcBef>
                <a:spcPct val="0"/>
              </a:spcBef>
              <a:spcAft>
                <a:spcPct val="35000"/>
              </a:spcAft>
              <a:buNone/>
            </a:pPr>
            <a:r>
              <a:rPr lang="en-CA" sz="1800" kern="1200" dirty="0">
                <a:latin typeface="Calibri" panose="020F0502020204030204" pitchFamily="34" charset="0"/>
                <a:cs typeface="Calibri" panose="020F0502020204030204" pitchFamily="34" charset="0"/>
              </a:rPr>
              <a:t>Whose performance is needed?</a:t>
            </a:r>
            <a:endParaRPr lang="fr-CA" sz="1800" kern="1200" dirty="0">
              <a:latin typeface="Calibri" panose="020F0502020204030204" pitchFamily="34" charset="0"/>
              <a:cs typeface="Calibri" panose="020F0502020204030204" pitchFamily="34" charset="0"/>
            </a:endParaRPr>
          </a:p>
        </p:txBody>
      </p:sp>
      <p:sp>
        <p:nvSpPr>
          <p:cNvPr id="3" name="Forme libre : forme 5">
            <a:extLst>
              <a:ext uri="{FF2B5EF4-FFF2-40B4-BE49-F238E27FC236}">
                <a16:creationId xmlns:a16="http://schemas.microsoft.com/office/drawing/2014/main" id="{A3FF7B2D-0F8D-B91E-94E3-1C24B6873749}"/>
              </a:ext>
            </a:extLst>
          </p:cNvPr>
          <p:cNvSpPr/>
          <p:nvPr/>
        </p:nvSpPr>
        <p:spPr>
          <a:xfrm>
            <a:off x="1941095" y="505327"/>
            <a:ext cx="6962273" cy="1685476"/>
          </a:xfrm>
          <a:custGeom>
            <a:avLst/>
            <a:gdLst>
              <a:gd name="connsiteX0" fmla="*/ 174628 w 1047750"/>
              <a:gd name="connsiteY0" fmla="*/ 0 h 3901440"/>
              <a:gd name="connsiteX1" fmla="*/ 873122 w 1047750"/>
              <a:gd name="connsiteY1" fmla="*/ 0 h 3901440"/>
              <a:gd name="connsiteX2" fmla="*/ 1047750 w 1047750"/>
              <a:gd name="connsiteY2" fmla="*/ 174628 h 3901440"/>
              <a:gd name="connsiteX3" fmla="*/ 1047750 w 1047750"/>
              <a:gd name="connsiteY3" fmla="*/ 3901440 h 3901440"/>
              <a:gd name="connsiteX4" fmla="*/ 1047750 w 1047750"/>
              <a:gd name="connsiteY4" fmla="*/ 3901440 h 3901440"/>
              <a:gd name="connsiteX5" fmla="*/ 0 w 1047750"/>
              <a:gd name="connsiteY5" fmla="*/ 3901440 h 3901440"/>
              <a:gd name="connsiteX6" fmla="*/ 0 w 1047750"/>
              <a:gd name="connsiteY6" fmla="*/ 3901440 h 3901440"/>
              <a:gd name="connsiteX7" fmla="*/ 0 w 1047750"/>
              <a:gd name="connsiteY7" fmla="*/ 174628 h 3901440"/>
              <a:gd name="connsiteX8" fmla="*/ 174628 w 1047750"/>
              <a:gd name="connsiteY8" fmla="*/ 0 h 390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0" h="3901440">
                <a:moveTo>
                  <a:pt x="1047750" y="650251"/>
                </a:moveTo>
                <a:lnTo>
                  <a:pt x="1047750" y="3251189"/>
                </a:lnTo>
                <a:cubicBezTo>
                  <a:pt x="1047750" y="3610311"/>
                  <a:pt x="1026753" y="3901440"/>
                  <a:pt x="1000853" y="3901440"/>
                </a:cubicBezTo>
                <a:lnTo>
                  <a:pt x="0" y="3901440"/>
                </a:lnTo>
                <a:lnTo>
                  <a:pt x="0" y="3901440"/>
                </a:lnTo>
                <a:lnTo>
                  <a:pt x="0" y="0"/>
                </a:lnTo>
                <a:lnTo>
                  <a:pt x="0" y="0"/>
                </a:lnTo>
                <a:lnTo>
                  <a:pt x="1000853" y="0"/>
                </a:lnTo>
                <a:cubicBezTo>
                  <a:pt x="1026753" y="0"/>
                  <a:pt x="1047750" y="291129"/>
                  <a:pt x="1047750" y="650251"/>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9531" tIns="75912" rIns="100676" bIns="75912" numCol="1" spcCol="1270" anchor="ctr" anchorCtr="0">
            <a:noAutofit/>
          </a:bodyPr>
          <a:lstStyle/>
          <a:p>
            <a:pPr marL="449263" lvl="1" indent="-179388" algn="l" defTabSz="577850">
              <a:lnSpc>
                <a:spcPct val="90000"/>
              </a:lnSpc>
              <a:spcBef>
                <a:spcPct val="0"/>
              </a:spcBef>
              <a:spcAft>
                <a:spcPct val="15000"/>
              </a:spcAft>
              <a:buChar char="•"/>
            </a:pPr>
            <a:r>
              <a:rPr lang="en-CA" sz="1550" kern="1200" dirty="0">
                <a:latin typeface="Calibri" panose="020F0502020204030204" pitchFamily="34" charset="0"/>
                <a:cs typeface="Calibri" panose="020F0502020204030204" pitchFamily="34" charset="0"/>
              </a:rPr>
              <a:t>Create scenarios and simulations that replicate challenges experienced during previous product releases where customer service representatives were unprepared.</a:t>
            </a:r>
          </a:p>
          <a:p>
            <a:pPr marL="449263" lvl="1" indent="-179388" algn="l" defTabSz="577850">
              <a:lnSpc>
                <a:spcPct val="90000"/>
              </a:lnSpc>
              <a:spcBef>
                <a:spcPct val="0"/>
              </a:spcBef>
              <a:spcAft>
                <a:spcPct val="15000"/>
              </a:spcAft>
              <a:buChar char="•"/>
            </a:pPr>
            <a:r>
              <a:rPr lang="en-CA" sz="1550" kern="1200" dirty="0">
                <a:latin typeface="Calibri" panose="020F0502020204030204" pitchFamily="34" charset="0"/>
                <a:cs typeface="Calibri" panose="020F0502020204030204" pitchFamily="34" charset="0"/>
              </a:rPr>
              <a:t>Illustrate the impact of the expected performance outcomes on maintaining customer service experience scores.</a:t>
            </a:r>
          </a:p>
          <a:p>
            <a:pPr marL="449263" lvl="1" indent="-179388" algn="l" defTabSz="577850">
              <a:lnSpc>
                <a:spcPct val="90000"/>
              </a:lnSpc>
              <a:spcBef>
                <a:spcPct val="0"/>
              </a:spcBef>
              <a:spcAft>
                <a:spcPct val="15000"/>
              </a:spcAft>
              <a:buChar char="•"/>
            </a:pPr>
            <a:r>
              <a:rPr lang="en-CA" sz="1550" kern="1200" dirty="0">
                <a:latin typeface="Calibri" panose="020F0502020204030204" pitchFamily="34" charset="0"/>
                <a:cs typeface="Calibri" panose="020F0502020204030204" pitchFamily="34" charset="0"/>
              </a:rPr>
              <a:t>Show how skill application can prevent drops in customer satisfaction during the rollout of the new AI-powered phone.</a:t>
            </a:r>
          </a:p>
        </p:txBody>
      </p:sp>
      <p:sp>
        <p:nvSpPr>
          <p:cNvPr id="11" name="Forme libre : forme 6">
            <a:extLst>
              <a:ext uri="{FF2B5EF4-FFF2-40B4-BE49-F238E27FC236}">
                <a16:creationId xmlns:a16="http://schemas.microsoft.com/office/drawing/2014/main" id="{1E9EB7EB-A94C-CE78-5AB0-2A09253C1049}"/>
              </a:ext>
            </a:extLst>
          </p:cNvPr>
          <p:cNvSpPr/>
          <p:nvPr/>
        </p:nvSpPr>
        <p:spPr>
          <a:xfrm>
            <a:off x="232611" y="464166"/>
            <a:ext cx="1957136" cy="1747246"/>
          </a:xfrm>
          <a:custGeom>
            <a:avLst/>
            <a:gdLst>
              <a:gd name="connsiteX0" fmla="*/ 0 w 2194560"/>
              <a:gd name="connsiteY0" fmla="*/ 218286 h 1309687"/>
              <a:gd name="connsiteX1" fmla="*/ 218286 w 2194560"/>
              <a:gd name="connsiteY1" fmla="*/ 0 h 1309687"/>
              <a:gd name="connsiteX2" fmla="*/ 1976274 w 2194560"/>
              <a:gd name="connsiteY2" fmla="*/ 0 h 1309687"/>
              <a:gd name="connsiteX3" fmla="*/ 2194560 w 2194560"/>
              <a:gd name="connsiteY3" fmla="*/ 218286 h 1309687"/>
              <a:gd name="connsiteX4" fmla="*/ 2194560 w 2194560"/>
              <a:gd name="connsiteY4" fmla="*/ 1091401 h 1309687"/>
              <a:gd name="connsiteX5" fmla="*/ 1976274 w 2194560"/>
              <a:gd name="connsiteY5" fmla="*/ 1309687 h 1309687"/>
              <a:gd name="connsiteX6" fmla="*/ 218286 w 2194560"/>
              <a:gd name="connsiteY6" fmla="*/ 1309687 h 1309687"/>
              <a:gd name="connsiteX7" fmla="*/ 0 w 2194560"/>
              <a:gd name="connsiteY7" fmla="*/ 1091401 h 1309687"/>
              <a:gd name="connsiteX8" fmla="*/ 0 w 2194560"/>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1309687">
                <a:moveTo>
                  <a:pt x="0" y="218286"/>
                </a:moveTo>
                <a:cubicBezTo>
                  <a:pt x="0" y="97730"/>
                  <a:pt x="97730" y="0"/>
                  <a:pt x="218286" y="0"/>
                </a:cubicBezTo>
                <a:lnTo>
                  <a:pt x="1976274" y="0"/>
                </a:lnTo>
                <a:cubicBezTo>
                  <a:pt x="2096830" y="0"/>
                  <a:pt x="2194560" y="97730"/>
                  <a:pt x="2194560" y="218286"/>
                </a:cubicBezTo>
                <a:lnTo>
                  <a:pt x="2194560" y="1091401"/>
                </a:lnTo>
                <a:cubicBezTo>
                  <a:pt x="2194560" y="1211957"/>
                  <a:pt x="2096830" y="1309687"/>
                  <a:pt x="1976274" y="1309687"/>
                </a:cubicBezTo>
                <a:lnTo>
                  <a:pt x="218286" y="1309687"/>
                </a:lnTo>
                <a:cubicBezTo>
                  <a:pt x="97730" y="1309687"/>
                  <a:pt x="0" y="1211957"/>
                  <a:pt x="0" y="1091401"/>
                </a:cubicBezTo>
                <a:lnTo>
                  <a:pt x="0" y="21828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0134" tIns="102034" rIns="140134" bIns="102034" numCol="1" spcCol="1270" anchor="ctr" anchorCtr="0">
            <a:noAutofit/>
          </a:bodyPr>
          <a:lstStyle/>
          <a:p>
            <a:pPr marL="0" lvl="0" indent="0" algn="ctr" defTabSz="800100">
              <a:lnSpc>
                <a:spcPct val="90000"/>
              </a:lnSpc>
              <a:spcBef>
                <a:spcPct val="0"/>
              </a:spcBef>
              <a:spcAft>
                <a:spcPct val="35000"/>
              </a:spcAft>
              <a:buNone/>
            </a:pPr>
            <a:r>
              <a:rPr lang="en-CA" sz="1800" kern="1200" dirty="0">
                <a:latin typeface="Calibri" panose="020F0502020204030204" pitchFamily="34" charset="0"/>
                <a:cs typeface="Calibri" panose="020F0502020204030204" pitchFamily="34" charset="0"/>
              </a:rPr>
              <a:t>Contextualization in the Learning Experience</a:t>
            </a:r>
            <a:endParaRPr lang="fr-CA" sz="1800" kern="1200" dirty="0">
              <a:latin typeface="Calibri" panose="020F0502020204030204" pitchFamily="34" charset="0"/>
              <a:cs typeface="Calibri" panose="020F0502020204030204" pitchFamily="34" charset="0"/>
            </a:endParaRPr>
          </a:p>
        </p:txBody>
      </p:sp>
      <p:sp>
        <p:nvSpPr>
          <p:cNvPr id="12" name="Google Shape;394;p34">
            <a:extLst>
              <a:ext uri="{FF2B5EF4-FFF2-40B4-BE49-F238E27FC236}">
                <a16:creationId xmlns:a16="http://schemas.microsoft.com/office/drawing/2014/main" id="{40492075-D9B7-21BE-7F4C-5257690F794D}"/>
              </a:ext>
            </a:extLst>
          </p:cNvPr>
          <p:cNvSpPr txBox="1"/>
          <p:nvPr/>
        </p:nvSpPr>
        <p:spPr>
          <a:xfrm>
            <a:off x="0" y="0"/>
            <a:ext cx="9144000" cy="484718"/>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FFFFFF"/>
              </a:buClr>
              <a:buSzPts val="2700"/>
              <a:buFont typeface="Calibri"/>
              <a:buNone/>
            </a:pPr>
            <a:r>
              <a:rPr lang="en-CA" sz="2700" dirty="0">
                <a:solidFill>
                  <a:srgbClr val="FFFFFF"/>
                </a:solidFill>
                <a:latin typeface="Calibri"/>
                <a:cs typeface="Calibri"/>
                <a:sym typeface="Calibri"/>
              </a:rPr>
              <a:t>Impact-Based Design Document</a:t>
            </a:r>
            <a:endParaRPr lang="fr-CA" sz="1100" dirty="0"/>
          </a:p>
        </p:txBody>
      </p:sp>
    </p:spTree>
    <p:extLst>
      <p:ext uri="{BB962C8B-B14F-4D97-AF65-F5344CB8AC3E}">
        <p14:creationId xmlns:p14="http://schemas.microsoft.com/office/powerpoint/2010/main" val="40148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500"/>
                                        <p:tgtEl>
                                          <p:spTgt spid="4">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500"/>
                                        <p:tgtEl>
                                          <p:spTgt spid="4">
                                            <p:txEl>
                                              <p:pRg st="1" end="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fade">
                                      <p:cBhvr>
                                        <p:cTn id="24" dur="500"/>
                                        <p:tgtEl>
                                          <p:spTgt spid="4">
                                            <p:txEl>
                                              <p:pRg st="2" end="2"/>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ECCDFB08-1C15-2FE7-2E77-79CBF5D266A0}"/>
              </a:ext>
            </a:extLst>
          </p:cNvPr>
          <p:cNvSpPr/>
          <p:nvPr/>
        </p:nvSpPr>
        <p:spPr>
          <a:xfrm>
            <a:off x="239843" y="485443"/>
            <a:ext cx="8639461" cy="438551"/>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a:extLst>
              <a:ext uri="{FF2B5EF4-FFF2-40B4-BE49-F238E27FC236}">
                <a16:creationId xmlns:a16="http://schemas.microsoft.com/office/drawing/2014/main" id="{103FEF80-1DE2-2847-98ED-AE939E45A2F1}"/>
              </a:ext>
            </a:extLst>
          </p:cNvPr>
          <p:cNvSpPr txBox="1"/>
          <p:nvPr/>
        </p:nvSpPr>
        <p:spPr>
          <a:xfrm>
            <a:off x="264696" y="535441"/>
            <a:ext cx="8614608" cy="338554"/>
          </a:xfrm>
          <a:prstGeom prst="rect">
            <a:avLst/>
          </a:prstGeom>
          <a:noFill/>
        </p:spPr>
        <p:txBody>
          <a:bodyPr wrap="square" rtlCol="0">
            <a:spAutoFit/>
          </a:bodyPr>
          <a:lstStyle/>
          <a:p>
            <a:pPr algn="ctr"/>
            <a:r>
              <a:rPr lang="en-CA" sz="1600" dirty="0">
                <a:solidFill>
                  <a:schemeClr val="bg1"/>
                </a:solidFill>
              </a:rPr>
              <a:t> </a:t>
            </a:r>
            <a:r>
              <a:rPr lang="en-CA" sz="1600" dirty="0">
                <a:solidFill>
                  <a:schemeClr val="bg1"/>
                </a:solidFill>
                <a:latin typeface="Calibri" panose="020F0502020204030204" pitchFamily="34" charset="0"/>
                <a:cs typeface="Calibri" panose="020F0502020204030204" pitchFamily="34" charset="0"/>
              </a:rPr>
              <a:t>What are the performance requirements for achieving the business goal?</a:t>
            </a:r>
          </a:p>
        </p:txBody>
      </p:sp>
      <p:graphicFrame>
        <p:nvGraphicFramePr>
          <p:cNvPr id="12" name="Table 11">
            <a:extLst>
              <a:ext uri="{FF2B5EF4-FFF2-40B4-BE49-F238E27FC236}">
                <a16:creationId xmlns:a16="http://schemas.microsoft.com/office/drawing/2014/main" id="{B025A309-8A14-7CF8-2FFF-02A06DF06722}"/>
              </a:ext>
            </a:extLst>
          </p:cNvPr>
          <p:cNvGraphicFramePr>
            <a:graphicFrameLocks noGrp="1"/>
          </p:cNvGraphicFramePr>
          <p:nvPr>
            <p:extLst>
              <p:ext uri="{D42A27DB-BD31-4B8C-83A1-F6EECF244321}">
                <p14:modId xmlns:p14="http://schemas.microsoft.com/office/powerpoint/2010/main" val="1059731384"/>
              </p:ext>
            </p:extLst>
          </p:nvPr>
        </p:nvGraphicFramePr>
        <p:xfrm>
          <a:off x="264696" y="1350108"/>
          <a:ext cx="8614608" cy="2927718"/>
        </p:xfrm>
        <a:graphic>
          <a:graphicData uri="http://schemas.openxmlformats.org/drawingml/2006/table">
            <a:tbl>
              <a:tblPr firstRow="1" bandRow="1">
                <a:tableStyleId>{5C22544A-7EE6-4342-B048-85BDC9FD1C3A}</a:tableStyleId>
              </a:tblPr>
              <a:tblGrid>
                <a:gridCol w="2525440">
                  <a:extLst>
                    <a:ext uri="{9D8B030D-6E8A-4147-A177-3AD203B41FA5}">
                      <a16:colId xmlns:a16="http://schemas.microsoft.com/office/drawing/2014/main" val="2759556994"/>
                    </a:ext>
                  </a:extLst>
                </a:gridCol>
                <a:gridCol w="6089168">
                  <a:extLst>
                    <a:ext uri="{9D8B030D-6E8A-4147-A177-3AD203B41FA5}">
                      <a16:colId xmlns:a16="http://schemas.microsoft.com/office/drawing/2014/main" val="3182103109"/>
                    </a:ext>
                  </a:extLst>
                </a:gridCol>
              </a:tblGrid>
              <a:tr h="323519">
                <a:tc>
                  <a:txBody>
                    <a:bodyPr/>
                    <a:lstStyle/>
                    <a:p>
                      <a:pPr algn="l"/>
                      <a:r>
                        <a:rPr lang="en-CA" sz="1400" dirty="0">
                          <a:solidFill>
                            <a:schemeClr val="tx1"/>
                          </a:solidFill>
                          <a:effectLst/>
                          <a:latin typeface="Calibri" panose="020F0502020204030204" pitchFamily="34" charset="0"/>
                          <a:cs typeface="Calibri" panose="020F0502020204030204" pitchFamily="34" charset="0"/>
                        </a:rPr>
                        <a:t>Skill</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lang="en-CA" sz="1400" dirty="0">
                          <a:solidFill>
                            <a:schemeClr val="tx1"/>
                          </a:solidFill>
                          <a:effectLst/>
                          <a:latin typeface="Calibri" panose="020F0502020204030204" pitchFamily="34" charset="0"/>
                          <a:cs typeface="Calibri" panose="020F0502020204030204" pitchFamily="34" charset="0"/>
                        </a:rPr>
                        <a:t>Performance Expectation</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36152263"/>
                  </a:ext>
                </a:extLst>
              </a:tr>
              <a:tr h="431573">
                <a:tc>
                  <a:txBody>
                    <a:bodyPr/>
                    <a:lstStyle/>
                    <a:p>
                      <a:r>
                        <a:rPr lang="en-CA" sz="1400" b="0" dirty="0">
                          <a:solidFill>
                            <a:schemeClr val="tx1"/>
                          </a:solidFill>
                          <a:effectLst/>
                          <a:latin typeface="Calibri" panose="020F0502020204030204" pitchFamily="34" charset="0"/>
                          <a:cs typeface="Calibri" panose="020F0502020204030204" pitchFamily="34" charset="0"/>
                        </a:rPr>
                        <a:t>Problem Solving</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lang="en-CA" sz="1400" b="0" dirty="0">
                          <a:solidFill>
                            <a:schemeClr val="tx1"/>
                          </a:solidFill>
                          <a:effectLst/>
                          <a:latin typeface="Calibri" panose="020F0502020204030204" pitchFamily="34" charset="0"/>
                          <a:cs typeface="Calibri" panose="020F0502020204030204" pitchFamily="34" charset="0"/>
                        </a:rPr>
                        <a:t>Resolve reported issue on first contact without transferring the call to tier 2 support.</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71144315"/>
                  </a:ext>
                </a:extLst>
              </a:tr>
              <a:tr h="1201322">
                <a:tc>
                  <a:txBody>
                    <a:bodyPr/>
                    <a:lstStyle/>
                    <a:p>
                      <a:r>
                        <a:rPr lang="en-CA" sz="1400" b="0" dirty="0">
                          <a:solidFill>
                            <a:schemeClr val="tx1"/>
                          </a:solidFill>
                          <a:effectLst/>
                          <a:latin typeface="Calibri" panose="020F0502020204030204" pitchFamily="34" charset="0"/>
                          <a:cs typeface="Calibri" panose="020F0502020204030204" pitchFamily="34" charset="0"/>
                        </a:rPr>
                        <a:t>Speed</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tc>
                  <a:txBody>
                    <a:bodyPr/>
                    <a:lstStyle/>
                    <a:p>
                      <a:pPr algn="l">
                        <a:lnSpc>
                          <a:spcPct val="120000"/>
                        </a:lnSpc>
                      </a:pPr>
                      <a:r>
                        <a:rPr lang="en-CA" sz="1400" b="0" dirty="0">
                          <a:solidFill>
                            <a:schemeClr val="tx1"/>
                          </a:solidFill>
                          <a:effectLst/>
                          <a:latin typeface="Calibri" panose="020F0502020204030204" pitchFamily="34" charset="0"/>
                          <a:cs typeface="Calibri" panose="020F0502020204030204" pitchFamily="34" charset="0"/>
                        </a:rPr>
                        <a:t>Resolve reported issue quickly and expeditiously based on call type:</a:t>
                      </a:r>
                      <a:br>
                        <a:rPr lang="en-CA" sz="1400" b="0" dirty="0">
                          <a:solidFill>
                            <a:schemeClr val="tx1"/>
                          </a:solidFill>
                          <a:effectLst/>
                          <a:latin typeface="Calibri" panose="020F0502020204030204" pitchFamily="34" charset="0"/>
                          <a:cs typeface="Calibri" panose="020F0502020204030204" pitchFamily="34" charset="0"/>
                        </a:rPr>
                      </a:br>
                      <a:r>
                        <a:rPr lang="en-CA" sz="1400" b="0" dirty="0">
                          <a:solidFill>
                            <a:schemeClr val="tx1"/>
                          </a:solidFill>
                          <a:effectLst/>
                          <a:latin typeface="Calibri" panose="020F0502020204030204" pitchFamily="34" charset="0"/>
                          <a:cs typeface="Calibri" panose="020F0502020204030204" pitchFamily="34" charset="0"/>
                        </a:rPr>
                        <a:t>Type 1 – 5 minutes or less</a:t>
                      </a:r>
                      <a:br>
                        <a:rPr lang="en-CA" sz="1400" b="0" dirty="0">
                          <a:solidFill>
                            <a:schemeClr val="tx1"/>
                          </a:solidFill>
                          <a:effectLst/>
                          <a:latin typeface="Calibri" panose="020F0502020204030204" pitchFamily="34" charset="0"/>
                          <a:cs typeface="Calibri" panose="020F0502020204030204" pitchFamily="34" charset="0"/>
                        </a:rPr>
                      </a:br>
                      <a:r>
                        <a:rPr lang="en-CA" sz="1400" b="0" dirty="0">
                          <a:solidFill>
                            <a:schemeClr val="tx1"/>
                          </a:solidFill>
                          <a:effectLst/>
                          <a:latin typeface="Calibri" panose="020F0502020204030204" pitchFamily="34" charset="0"/>
                          <a:cs typeface="Calibri" panose="020F0502020204030204" pitchFamily="34" charset="0"/>
                        </a:rPr>
                        <a:t>Type 2 – 5 to 10 minutes</a:t>
                      </a:r>
                      <a:br>
                        <a:rPr lang="en-CA" sz="1400" b="0" dirty="0">
                          <a:solidFill>
                            <a:schemeClr val="tx1"/>
                          </a:solidFill>
                          <a:effectLst/>
                          <a:latin typeface="Calibri" panose="020F0502020204030204" pitchFamily="34" charset="0"/>
                          <a:cs typeface="Calibri" panose="020F0502020204030204" pitchFamily="34" charset="0"/>
                        </a:rPr>
                      </a:br>
                      <a:r>
                        <a:rPr lang="en-CA" sz="1400" b="0" dirty="0">
                          <a:solidFill>
                            <a:schemeClr val="tx1"/>
                          </a:solidFill>
                          <a:effectLst/>
                          <a:latin typeface="Calibri" panose="020F0502020204030204" pitchFamily="34" charset="0"/>
                          <a:cs typeface="Calibri" panose="020F0502020204030204" pitchFamily="34" charset="0"/>
                        </a:rPr>
                        <a:t>Type 3 – 10 to 15 minutes</a:t>
                      </a:r>
                      <a:br>
                        <a:rPr lang="en-CA" sz="1400" b="0" dirty="0">
                          <a:solidFill>
                            <a:schemeClr val="tx1"/>
                          </a:solidFill>
                          <a:effectLst/>
                          <a:latin typeface="Calibri" panose="020F0502020204030204" pitchFamily="34" charset="0"/>
                          <a:cs typeface="Calibri" panose="020F0502020204030204" pitchFamily="34" charset="0"/>
                        </a:rPr>
                      </a:br>
                      <a:r>
                        <a:rPr lang="en-CA" sz="1400" b="0" dirty="0">
                          <a:solidFill>
                            <a:schemeClr val="tx1"/>
                          </a:solidFill>
                          <a:effectLst/>
                          <a:latin typeface="Calibri" panose="020F0502020204030204" pitchFamily="34" charset="0"/>
                          <a:cs typeface="Calibri" panose="020F0502020204030204" pitchFamily="34" charset="0"/>
                        </a:rPr>
                        <a:t>Type 4 – 15 minutes or more</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510405938"/>
                  </a:ext>
                </a:extLst>
              </a:tr>
              <a:tr h="604202">
                <a:tc>
                  <a:txBody>
                    <a:bodyPr/>
                    <a:lstStyle/>
                    <a:p>
                      <a:r>
                        <a:rPr lang="en-CA" sz="1400" b="0" dirty="0">
                          <a:solidFill>
                            <a:schemeClr val="tx1"/>
                          </a:solidFill>
                          <a:effectLst/>
                          <a:latin typeface="Calibri" panose="020F0502020204030204" pitchFamily="34" charset="0"/>
                          <a:cs typeface="Calibri" panose="020F0502020204030204" pitchFamily="34" charset="0"/>
                        </a:rPr>
                        <a:t>Customer Focus</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lang="en-CA" sz="1400" b="0" dirty="0">
                          <a:solidFill>
                            <a:schemeClr val="tx1"/>
                          </a:solidFill>
                          <a:effectLst/>
                          <a:latin typeface="Calibri" panose="020F0502020204030204" pitchFamily="34" charset="0"/>
                          <a:cs typeface="Calibri" panose="020F0502020204030204" pitchFamily="34" charset="0"/>
                        </a:rPr>
                        <a:t>Interact with customers in ways that acknowledge their concerns, answers their questions, and solves their problems while maintaining a pleasant and helpful demeanor.</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36783963"/>
                  </a:ext>
                </a:extLst>
              </a:tr>
            </a:tbl>
          </a:graphicData>
        </a:graphic>
      </p:graphicFrame>
      <p:sp>
        <p:nvSpPr>
          <p:cNvPr id="2" name="TextBox 1">
            <a:extLst>
              <a:ext uri="{FF2B5EF4-FFF2-40B4-BE49-F238E27FC236}">
                <a16:creationId xmlns:a16="http://schemas.microsoft.com/office/drawing/2014/main" id="{3821B497-0139-1DF8-3E1C-95053DFCC869}"/>
              </a:ext>
            </a:extLst>
          </p:cNvPr>
          <p:cNvSpPr txBox="1"/>
          <p:nvPr/>
        </p:nvSpPr>
        <p:spPr>
          <a:xfrm>
            <a:off x="264696" y="977510"/>
            <a:ext cx="8614608" cy="338554"/>
          </a:xfrm>
          <a:prstGeom prst="rect">
            <a:avLst/>
          </a:prstGeom>
          <a:noFill/>
        </p:spPr>
        <p:txBody>
          <a:bodyPr wrap="square" rtlCol="0">
            <a:spAutoFit/>
          </a:bodyPr>
          <a:lstStyle/>
          <a:p>
            <a:r>
              <a:rPr lang="en-CA" sz="1600" b="0" i="0" dirty="0">
                <a:solidFill>
                  <a:srgbClr val="5E5E5E"/>
                </a:solidFill>
                <a:effectLst/>
                <a:latin typeface="Calibri" panose="020F0502020204030204" pitchFamily="34" charset="0"/>
                <a:cs typeface="Calibri" panose="020F0502020204030204" pitchFamily="34" charset="0"/>
              </a:rPr>
              <a:t>Connection Between Learning Outcomes and Performance Targets</a:t>
            </a:r>
            <a:endParaRPr lang="en-CA" sz="16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7E0E0824-733F-BC6B-1CF9-998A3011D38E}"/>
              </a:ext>
            </a:extLst>
          </p:cNvPr>
          <p:cNvSpPr txBox="1"/>
          <p:nvPr/>
        </p:nvSpPr>
        <p:spPr>
          <a:xfrm>
            <a:off x="264695" y="4239710"/>
            <a:ext cx="8614607" cy="492443"/>
          </a:xfrm>
          <a:prstGeom prst="rect">
            <a:avLst/>
          </a:prstGeom>
          <a:noFill/>
        </p:spPr>
        <p:txBody>
          <a:bodyPr wrap="square" rtlCol="0">
            <a:spAutoFit/>
          </a:bodyPr>
          <a:lstStyle/>
          <a:p>
            <a:pPr marL="171450" indent="-171450" algn="l">
              <a:buFont typeface="Arial" panose="020B0604020202020204" pitchFamily="34" charset="0"/>
              <a:buChar char="•"/>
            </a:pPr>
            <a:r>
              <a:rPr lang="en-CA" sz="1300" b="0" i="0" dirty="0">
                <a:solidFill>
                  <a:srgbClr val="5E5E5E"/>
                </a:solidFill>
                <a:effectLst/>
                <a:latin typeface="Calibri" panose="020F0502020204030204" pitchFamily="34" charset="0"/>
                <a:cs typeface="Calibri" panose="020F0502020204030204" pitchFamily="34" charset="0"/>
              </a:rPr>
              <a:t>Use videos and role-plays to illustrate these behaviors and the resulting performance outcomes.</a:t>
            </a:r>
          </a:p>
          <a:p>
            <a:pPr marL="171450" indent="-171450" algn="l">
              <a:buFont typeface="Arial" panose="020B0604020202020204" pitchFamily="34" charset="0"/>
              <a:buChar char="•"/>
            </a:pPr>
            <a:r>
              <a:rPr lang="en-CA" sz="1300" b="0" i="0" dirty="0">
                <a:solidFill>
                  <a:srgbClr val="5E5E5E"/>
                </a:solidFill>
                <a:effectLst/>
                <a:latin typeface="Calibri" panose="020F0502020204030204" pitchFamily="34" charset="0"/>
                <a:cs typeface="Calibri" panose="020F0502020204030204" pitchFamily="34" charset="0"/>
              </a:rPr>
              <a:t>Demonstrate the negative impact on business goals when the required skills and behaviors are not used.</a:t>
            </a:r>
          </a:p>
        </p:txBody>
      </p:sp>
      <p:sp>
        <p:nvSpPr>
          <p:cNvPr id="5" name="Google Shape;394;p34">
            <a:extLst>
              <a:ext uri="{FF2B5EF4-FFF2-40B4-BE49-F238E27FC236}">
                <a16:creationId xmlns:a16="http://schemas.microsoft.com/office/drawing/2014/main" id="{DA487882-5EE1-D1B1-8CB9-EEDCAD44494C}"/>
              </a:ext>
            </a:extLst>
          </p:cNvPr>
          <p:cNvSpPr txBox="1"/>
          <p:nvPr/>
        </p:nvSpPr>
        <p:spPr>
          <a:xfrm>
            <a:off x="0" y="0"/>
            <a:ext cx="9144000" cy="484718"/>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FFFFFF"/>
              </a:buClr>
              <a:buSzPts val="2700"/>
              <a:buFont typeface="Calibri"/>
              <a:buNone/>
            </a:pPr>
            <a:r>
              <a:rPr lang="en-CA" sz="2700" dirty="0">
                <a:solidFill>
                  <a:srgbClr val="FFFFFF"/>
                </a:solidFill>
                <a:latin typeface="Calibri"/>
                <a:cs typeface="Calibri"/>
                <a:sym typeface="Calibri"/>
              </a:rPr>
              <a:t>Impact-Based Design Document</a:t>
            </a:r>
            <a:endParaRPr lang="fr-CA" sz="1100" dirty="0"/>
          </a:p>
        </p:txBody>
      </p:sp>
    </p:spTree>
    <p:extLst>
      <p:ext uri="{BB962C8B-B14F-4D97-AF65-F5344CB8AC3E}">
        <p14:creationId xmlns:p14="http://schemas.microsoft.com/office/powerpoint/2010/main" val="135029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rme libre : forme 3">
            <a:extLst>
              <a:ext uri="{FF2B5EF4-FFF2-40B4-BE49-F238E27FC236}">
                <a16:creationId xmlns:a16="http://schemas.microsoft.com/office/drawing/2014/main" id="{4B1210D0-DEFC-829A-E711-0A7392D12B6E}"/>
              </a:ext>
            </a:extLst>
          </p:cNvPr>
          <p:cNvSpPr/>
          <p:nvPr/>
        </p:nvSpPr>
        <p:spPr>
          <a:xfrm>
            <a:off x="1876925" y="2657564"/>
            <a:ext cx="7016972" cy="1974390"/>
          </a:xfrm>
          <a:custGeom>
            <a:avLst/>
            <a:gdLst>
              <a:gd name="connsiteX0" fmla="*/ 174628 w 1047750"/>
              <a:gd name="connsiteY0" fmla="*/ 0 h 3901440"/>
              <a:gd name="connsiteX1" fmla="*/ 873122 w 1047750"/>
              <a:gd name="connsiteY1" fmla="*/ 0 h 3901440"/>
              <a:gd name="connsiteX2" fmla="*/ 1047750 w 1047750"/>
              <a:gd name="connsiteY2" fmla="*/ 174628 h 3901440"/>
              <a:gd name="connsiteX3" fmla="*/ 1047750 w 1047750"/>
              <a:gd name="connsiteY3" fmla="*/ 3901440 h 3901440"/>
              <a:gd name="connsiteX4" fmla="*/ 1047750 w 1047750"/>
              <a:gd name="connsiteY4" fmla="*/ 3901440 h 3901440"/>
              <a:gd name="connsiteX5" fmla="*/ 0 w 1047750"/>
              <a:gd name="connsiteY5" fmla="*/ 3901440 h 3901440"/>
              <a:gd name="connsiteX6" fmla="*/ 0 w 1047750"/>
              <a:gd name="connsiteY6" fmla="*/ 3901440 h 3901440"/>
              <a:gd name="connsiteX7" fmla="*/ 0 w 1047750"/>
              <a:gd name="connsiteY7" fmla="*/ 174628 h 3901440"/>
              <a:gd name="connsiteX8" fmla="*/ 174628 w 1047750"/>
              <a:gd name="connsiteY8" fmla="*/ 0 h 390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0" h="3901440">
                <a:moveTo>
                  <a:pt x="1047750" y="650251"/>
                </a:moveTo>
                <a:lnTo>
                  <a:pt x="1047750" y="3251189"/>
                </a:lnTo>
                <a:cubicBezTo>
                  <a:pt x="1047750" y="3610311"/>
                  <a:pt x="1026753" y="3901440"/>
                  <a:pt x="1000853" y="3901440"/>
                </a:cubicBezTo>
                <a:lnTo>
                  <a:pt x="0" y="3901440"/>
                </a:lnTo>
                <a:lnTo>
                  <a:pt x="0" y="3901440"/>
                </a:lnTo>
                <a:lnTo>
                  <a:pt x="0" y="0"/>
                </a:lnTo>
                <a:lnTo>
                  <a:pt x="0" y="0"/>
                </a:lnTo>
                <a:lnTo>
                  <a:pt x="1000853" y="0"/>
                </a:lnTo>
                <a:cubicBezTo>
                  <a:pt x="1026753" y="0"/>
                  <a:pt x="1047750" y="291129"/>
                  <a:pt x="1047750" y="650251"/>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9531" tIns="75911" rIns="100676" bIns="75913" numCol="1" spcCol="1270" anchor="ctr" anchorCtr="0">
            <a:noAutofit/>
          </a:bodyPr>
          <a:lstStyle/>
          <a:p>
            <a:pPr marL="179388" lvl="1" algn="l" defTabSz="577850">
              <a:lnSpc>
                <a:spcPct val="90000"/>
              </a:lnSpc>
              <a:spcBef>
                <a:spcPct val="0"/>
              </a:spcBef>
              <a:spcAft>
                <a:spcPts val="600"/>
              </a:spcAft>
            </a:pPr>
            <a:r>
              <a:rPr lang="en-CA" sz="1500" kern="1200" dirty="0">
                <a:latin typeface="Calibri" panose="020F0502020204030204" pitchFamily="34" charset="0"/>
                <a:cs typeface="Calibri" panose="020F0502020204030204" pitchFamily="34" charset="0"/>
              </a:rPr>
              <a:t>Mitigation of Risks to Performance</a:t>
            </a:r>
          </a:p>
          <a:p>
            <a:pPr marL="449263" lvl="1" indent="-179388" algn="l" defTabSz="577850">
              <a:lnSpc>
                <a:spcPct val="90000"/>
              </a:lnSpc>
              <a:spcBef>
                <a:spcPct val="0"/>
              </a:spcBef>
              <a:spcAft>
                <a:spcPts val="600"/>
              </a:spcAft>
              <a:buChar char="•"/>
            </a:pPr>
            <a:r>
              <a:rPr lang="en-CA" sz="1500" kern="1200" dirty="0">
                <a:latin typeface="Calibri" panose="020F0502020204030204" pitchFamily="34" charset="0"/>
                <a:cs typeface="Calibri" panose="020F0502020204030204" pitchFamily="34" charset="0"/>
              </a:rPr>
              <a:t>Develop realistic scenarios in the eLearning simulation that reflect the challenges customer service representatives might face with the new phone.</a:t>
            </a:r>
          </a:p>
          <a:p>
            <a:pPr marL="449263" lvl="1" indent="-179388" algn="l" defTabSz="577850">
              <a:lnSpc>
                <a:spcPct val="90000"/>
              </a:lnSpc>
              <a:spcBef>
                <a:spcPct val="0"/>
              </a:spcBef>
              <a:spcAft>
                <a:spcPts val="600"/>
              </a:spcAft>
              <a:buChar char="•"/>
            </a:pPr>
            <a:r>
              <a:rPr lang="en-CA" sz="1500" kern="1200" dirty="0">
                <a:latin typeface="Calibri" panose="020F0502020204030204" pitchFamily="34" charset="0"/>
                <a:cs typeface="Calibri" panose="020F0502020204030204" pitchFamily="34" charset="0"/>
              </a:rPr>
              <a:t>Clearly define roles and responsibilities for managers and customer service representatives in maintaining customer service standards.</a:t>
            </a:r>
          </a:p>
          <a:p>
            <a:pPr marL="449263" lvl="1" indent="-179388" algn="l" defTabSz="577850">
              <a:lnSpc>
                <a:spcPct val="90000"/>
              </a:lnSpc>
              <a:spcBef>
                <a:spcPct val="0"/>
              </a:spcBef>
              <a:spcAft>
                <a:spcPts val="600"/>
              </a:spcAft>
              <a:buChar char="•"/>
            </a:pPr>
            <a:r>
              <a:rPr lang="en-CA" sz="1500" kern="1200" dirty="0">
                <a:latin typeface="Calibri" panose="020F0502020204030204" pitchFamily="34" charset="0"/>
                <a:cs typeface="Calibri" panose="020F0502020204030204" pitchFamily="34" charset="0"/>
              </a:rPr>
              <a:t>Capture feedback from customer service representatives and managers and use it to make necessary adjustments to the training content.</a:t>
            </a:r>
          </a:p>
        </p:txBody>
      </p:sp>
      <p:sp>
        <p:nvSpPr>
          <p:cNvPr id="5" name="Forme libre : forme 4">
            <a:extLst>
              <a:ext uri="{FF2B5EF4-FFF2-40B4-BE49-F238E27FC236}">
                <a16:creationId xmlns:a16="http://schemas.microsoft.com/office/drawing/2014/main" id="{8688C258-6B67-9531-D993-42847106AD14}"/>
              </a:ext>
            </a:extLst>
          </p:cNvPr>
          <p:cNvSpPr/>
          <p:nvPr/>
        </p:nvSpPr>
        <p:spPr>
          <a:xfrm>
            <a:off x="250103" y="2657564"/>
            <a:ext cx="1806313" cy="1974390"/>
          </a:xfrm>
          <a:custGeom>
            <a:avLst/>
            <a:gdLst>
              <a:gd name="connsiteX0" fmla="*/ 0 w 2194560"/>
              <a:gd name="connsiteY0" fmla="*/ 218286 h 1309687"/>
              <a:gd name="connsiteX1" fmla="*/ 218286 w 2194560"/>
              <a:gd name="connsiteY1" fmla="*/ 0 h 1309687"/>
              <a:gd name="connsiteX2" fmla="*/ 1976274 w 2194560"/>
              <a:gd name="connsiteY2" fmla="*/ 0 h 1309687"/>
              <a:gd name="connsiteX3" fmla="*/ 2194560 w 2194560"/>
              <a:gd name="connsiteY3" fmla="*/ 218286 h 1309687"/>
              <a:gd name="connsiteX4" fmla="*/ 2194560 w 2194560"/>
              <a:gd name="connsiteY4" fmla="*/ 1091401 h 1309687"/>
              <a:gd name="connsiteX5" fmla="*/ 1976274 w 2194560"/>
              <a:gd name="connsiteY5" fmla="*/ 1309687 h 1309687"/>
              <a:gd name="connsiteX6" fmla="*/ 218286 w 2194560"/>
              <a:gd name="connsiteY6" fmla="*/ 1309687 h 1309687"/>
              <a:gd name="connsiteX7" fmla="*/ 0 w 2194560"/>
              <a:gd name="connsiteY7" fmla="*/ 1091401 h 1309687"/>
              <a:gd name="connsiteX8" fmla="*/ 0 w 2194560"/>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1309687">
                <a:moveTo>
                  <a:pt x="0" y="218286"/>
                </a:moveTo>
                <a:cubicBezTo>
                  <a:pt x="0" y="97730"/>
                  <a:pt x="97730" y="0"/>
                  <a:pt x="218286" y="0"/>
                </a:cubicBezTo>
                <a:lnTo>
                  <a:pt x="1976274" y="0"/>
                </a:lnTo>
                <a:cubicBezTo>
                  <a:pt x="2096830" y="0"/>
                  <a:pt x="2194560" y="97730"/>
                  <a:pt x="2194560" y="218286"/>
                </a:cubicBezTo>
                <a:lnTo>
                  <a:pt x="2194560" y="1091401"/>
                </a:lnTo>
                <a:cubicBezTo>
                  <a:pt x="2194560" y="1211957"/>
                  <a:pt x="2096830" y="1309687"/>
                  <a:pt x="1976274" y="1309687"/>
                </a:cubicBezTo>
                <a:lnTo>
                  <a:pt x="218286" y="1309687"/>
                </a:lnTo>
                <a:cubicBezTo>
                  <a:pt x="97730" y="1309687"/>
                  <a:pt x="0" y="1211957"/>
                  <a:pt x="0" y="1091401"/>
                </a:cubicBezTo>
                <a:lnTo>
                  <a:pt x="0" y="21828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0134" tIns="102034" rIns="140134" bIns="102034" numCol="1" spcCol="1270" anchor="ctr" anchorCtr="0">
            <a:noAutofit/>
          </a:bodyPr>
          <a:lstStyle/>
          <a:p>
            <a:pPr marL="0" lvl="0" indent="0" algn="ctr" defTabSz="889000">
              <a:lnSpc>
                <a:spcPct val="90000"/>
              </a:lnSpc>
              <a:spcBef>
                <a:spcPct val="0"/>
              </a:spcBef>
              <a:spcAft>
                <a:spcPct val="35000"/>
              </a:spcAft>
              <a:buNone/>
            </a:pPr>
            <a:r>
              <a:rPr lang="en-CA" sz="1800" kern="1200" dirty="0">
                <a:latin typeface="Calibri" panose="020F0502020204030204" pitchFamily="34" charset="0"/>
                <a:cs typeface="Calibri" panose="020F0502020204030204" pitchFamily="34" charset="0"/>
              </a:rPr>
              <a:t>What are the potential                    risks to performance?</a:t>
            </a:r>
          </a:p>
        </p:txBody>
      </p:sp>
      <p:sp>
        <p:nvSpPr>
          <p:cNvPr id="3" name="Forme libre : forme 5">
            <a:extLst>
              <a:ext uri="{FF2B5EF4-FFF2-40B4-BE49-F238E27FC236}">
                <a16:creationId xmlns:a16="http://schemas.microsoft.com/office/drawing/2014/main" id="{A3FF7B2D-0F8D-B91E-94E3-1C24B6873749}"/>
              </a:ext>
            </a:extLst>
          </p:cNvPr>
          <p:cNvSpPr/>
          <p:nvPr/>
        </p:nvSpPr>
        <p:spPr>
          <a:xfrm>
            <a:off x="1772653" y="468743"/>
            <a:ext cx="7121245" cy="2017193"/>
          </a:xfrm>
          <a:custGeom>
            <a:avLst/>
            <a:gdLst>
              <a:gd name="connsiteX0" fmla="*/ 174628 w 1047750"/>
              <a:gd name="connsiteY0" fmla="*/ 0 h 3901440"/>
              <a:gd name="connsiteX1" fmla="*/ 873122 w 1047750"/>
              <a:gd name="connsiteY1" fmla="*/ 0 h 3901440"/>
              <a:gd name="connsiteX2" fmla="*/ 1047750 w 1047750"/>
              <a:gd name="connsiteY2" fmla="*/ 174628 h 3901440"/>
              <a:gd name="connsiteX3" fmla="*/ 1047750 w 1047750"/>
              <a:gd name="connsiteY3" fmla="*/ 3901440 h 3901440"/>
              <a:gd name="connsiteX4" fmla="*/ 1047750 w 1047750"/>
              <a:gd name="connsiteY4" fmla="*/ 3901440 h 3901440"/>
              <a:gd name="connsiteX5" fmla="*/ 0 w 1047750"/>
              <a:gd name="connsiteY5" fmla="*/ 3901440 h 3901440"/>
              <a:gd name="connsiteX6" fmla="*/ 0 w 1047750"/>
              <a:gd name="connsiteY6" fmla="*/ 3901440 h 3901440"/>
              <a:gd name="connsiteX7" fmla="*/ 0 w 1047750"/>
              <a:gd name="connsiteY7" fmla="*/ 174628 h 3901440"/>
              <a:gd name="connsiteX8" fmla="*/ 174628 w 1047750"/>
              <a:gd name="connsiteY8" fmla="*/ 0 h 390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0" h="3901440">
                <a:moveTo>
                  <a:pt x="1047750" y="650251"/>
                </a:moveTo>
                <a:lnTo>
                  <a:pt x="1047750" y="3251189"/>
                </a:lnTo>
                <a:cubicBezTo>
                  <a:pt x="1047750" y="3610311"/>
                  <a:pt x="1026753" y="3901440"/>
                  <a:pt x="1000853" y="3901440"/>
                </a:cubicBezTo>
                <a:lnTo>
                  <a:pt x="0" y="3901440"/>
                </a:lnTo>
                <a:lnTo>
                  <a:pt x="0" y="3901440"/>
                </a:lnTo>
                <a:lnTo>
                  <a:pt x="0" y="0"/>
                </a:lnTo>
                <a:lnTo>
                  <a:pt x="0" y="0"/>
                </a:lnTo>
                <a:lnTo>
                  <a:pt x="1000853" y="0"/>
                </a:lnTo>
                <a:cubicBezTo>
                  <a:pt x="1026753" y="0"/>
                  <a:pt x="1047750" y="291129"/>
                  <a:pt x="1047750" y="650251"/>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9531" tIns="75912" rIns="100676" bIns="75912" numCol="1" spcCol="1270" anchor="ctr" anchorCtr="0">
            <a:noAutofit/>
          </a:bodyPr>
          <a:lstStyle/>
          <a:p>
            <a:pPr marL="269875" lvl="1" algn="l" defTabSz="577850">
              <a:lnSpc>
                <a:spcPct val="90000"/>
              </a:lnSpc>
              <a:spcBef>
                <a:spcPct val="0"/>
              </a:spcBef>
              <a:spcAft>
                <a:spcPct val="15000"/>
              </a:spcAft>
            </a:pPr>
            <a:r>
              <a:rPr lang="en-CA" sz="1500" kern="1200" dirty="0">
                <a:latin typeface="Calibri" panose="020F0502020204030204" pitchFamily="34" charset="0"/>
                <a:cs typeface="Calibri" panose="020F0502020204030204" pitchFamily="34" charset="0"/>
              </a:rPr>
              <a:t>Approach to Closing the Performance Gap</a:t>
            </a:r>
          </a:p>
          <a:p>
            <a:pPr marL="539750" lvl="1" indent="-179388" algn="l" defTabSz="577850">
              <a:lnSpc>
                <a:spcPct val="90000"/>
              </a:lnSpc>
              <a:spcBef>
                <a:spcPct val="0"/>
              </a:spcBef>
              <a:spcAft>
                <a:spcPct val="15000"/>
              </a:spcAft>
              <a:buChar char="•"/>
            </a:pPr>
            <a:r>
              <a:rPr lang="en-CA" sz="1500" kern="1200" dirty="0">
                <a:latin typeface="Calibri" panose="020F0502020204030204" pitchFamily="34" charset="0"/>
                <a:cs typeface="Calibri" panose="020F0502020204030204" pitchFamily="34" charset="0"/>
              </a:rPr>
              <a:t>Describe the potential consequences of failing to maintain required performance, such as a drop in customer service experience scores.</a:t>
            </a:r>
          </a:p>
          <a:p>
            <a:pPr marL="539750" lvl="1" indent="-179388" algn="l" defTabSz="577850">
              <a:lnSpc>
                <a:spcPct val="90000"/>
              </a:lnSpc>
              <a:spcBef>
                <a:spcPct val="0"/>
              </a:spcBef>
              <a:spcAft>
                <a:spcPct val="15000"/>
              </a:spcAft>
              <a:buChar char="•"/>
            </a:pPr>
            <a:r>
              <a:rPr lang="en-CA" sz="1500" kern="1200" dirty="0">
                <a:latin typeface="Calibri" panose="020F0502020204030204" pitchFamily="34" charset="0"/>
                <a:cs typeface="Calibri" panose="020F0502020204030204" pitchFamily="34" charset="0"/>
              </a:rPr>
              <a:t>Provide examples of critical skills and behaviors that impact customer satisfaction.</a:t>
            </a:r>
          </a:p>
          <a:p>
            <a:pPr marL="539750" lvl="1" indent="-179388" algn="l" defTabSz="577850">
              <a:lnSpc>
                <a:spcPct val="90000"/>
              </a:lnSpc>
              <a:spcBef>
                <a:spcPct val="0"/>
              </a:spcBef>
              <a:spcAft>
                <a:spcPct val="15000"/>
              </a:spcAft>
              <a:buChar char="•"/>
            </a:pPr>
            <a:r>
              <a:rPr lang="en-CA" sz="1500" kern="1200" dirty="0">
                <a:latin typeface="Calibri" panose="020F0502020204030204" pitchFamily="34" charset="0"/>
                <a:cs typeface="Calibri" panose="020F0502020204030204" pitchFamily="34" charset="0"/>
              </a:rPr>
              <a:t>Compare and contrast desired behaviors with those that could jeopardize the business goal.</a:t>
            </a:r>
          </a:p>
          <a:p>
            <a:pPr marL="539750" lvl="1" indent="-179388" algn="l" defTabSz="577850">
              <a:lnSpc>
                <a:spcPct val="90000"/>
              </a:lnSpc>
              <a:spcBef>
                <a:spcPct val="0"/>
              </a:spcBef>
              <a:spcAft>
                <a:spcPct val="15000"/>
              </a:spcAft>
              <a:buChar char="•"/>
            </a:pPr>
            <a:r>
              <a:rPr lang="en-CA" sz="1500" kern="1200" dirty="0">
                <a:latin typeface="Calibri" panose="020F0502020204030204" pitchFamily="34" charset="0"/>
                <a:cs typeface="Calibri" panose="020F0502020204030204" pitchFamily="34" charset="0"/>
              </a:rPr>
              <a:t>Include knowledge checks that evaluate understanding of performance expectations.</a:t>
            </a:r>
          </a:p>
        </p:txBody>
      </p:sp>
      <p:sp>
        <p:nvSpPr>
          <p:cNvPr id="11" name="Forme libre : forme 6">
            <a:extLst>
              <a:ext uri="{FF2B5EF4-FFF2-40B4-BE49-F238E27FC236}">
                <a16:creationId xmlns:a16="http://schemas.microsoft.com/office/drawing/2014/main" id="{1E9EB7EB-A94C-CE78-5AB0-2A09253C1049}"/>
              </a:ext>
            </a:extLst>
          </p:cNvPr>
          <p:cNvSpPr/>
          <p:nvPr/>
        </p:nvSpPr>
        <p:spPr>
          <a:xfrm>
            <a:off x="250102" y="464165"/>
            <a:ext cx="1806314" cy="2017193"/>
          </a:xfrm>
          <a:custGeom>
            <a:avLst/>
            <a:gdLst>
              <a:gd name="connsiteX0" fmla="*/ 0 w 2194560"/>
              <a:gd name="connsiteY0" fmla="*/ 218286 h 1309687"/>
              <a:gd name="connsiteX1" fmla="*/ 218286 w 2194560"/>
              <a:gd name="connsiteY1" fmla="*/ 0 h 1309687"/>
              <a:gd name="connsiteX2" fmla="*/ 1976274 w 2194560"/>
              <a:gd name="connsiteY2" fmla="*/ 0 h 1309687"/>
              <a:gd name="connsiteX3" fmla="*/ 2194560 w 2194560"/>
              <a:gd name="connsiteY3" fmla="*/ 218286 h 1309687"/>
              <a:gd name="connsiteX4" fmla="*/ 2194560 w 2194560"/>
              <a:gd name="connsiteY4" fmla="*/ 1091401 h 1309687"/>
              <a:gd name="connsiteX5" fmla="*/ 1976274 w 2194560"/>
              <a:gd name="connsiteY5" fmla="*/ 1309687 h 1309687"/>
              <a:gd name="connsiteX6" fmla="*/ 218286 w 2194560"/>
              <a:gd name="connsiteY6" fmla="*/ 1309687 h 1309687"/>
              <a:gd name="connsiteX7" fmla="*/ 0 w 2194560"/>
              <a:gd name="connsiteY7" fmla="*/ 1091401 h 1309687"/>
              <a:gd name="connsiteX8" fmla="*/ 0 w 2194560"/>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1309687">
                <a:moveTo>
                  <a:pt x="0" y="218286"/>
                </a:moveTo>
                <a:cubicBezTo>
                  <a:pt x="0" y="97730"/>
                  <a:pt x="97730" y="0"/>
                  <a:pt x="218286" y="0"/>
                </a:cubicBezTo>
                <a:lnTo>
                  <a:pt x="1976274" y="0"/>
                </a:lnTo>
                <a:cubicBezTo>
                  <a:pt x="2096830" y="0"/>
                  <a:pt x="2194560" y="97730"/>
                  <a:pt x="2194560" y="218286"/>
                </a:cubicBezTo>
                <a:lnTo>
                  <a:pt x="2194560" y="1091401"/>
                </a:lnTo>
                <a:cubicBezTo>
                  <a:pt x="2194560" y="1211957"/>
                  <a:pt x="2096830" y="1309687"/>
                  <a:pt x="1976274" y="1309687"/>
                </a:cubicBezTo>
                <a:lnTo>
                  <a:pt x="218286" y="1309687"/>
                </a:lnTo>
                <a:cubicBezTo>
                  <a:pt x="97730" y="1309687"/>
                  <a:pt x="0" y="1211957"/>
                  <a:pt x="0" y="1091401"/>
                </a:cubicBezTo>
                <a:lnTo>
                  <a:pt x="0" y="21828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0134" tIns="102034" rIns="140134" bIns="102034" numCol="1" spcCol="1270" anchor="ctr" anchorCtr="0">
            <a:noAutofit/>
          </a:bodyPr>
          <a:lstStyle/>
          <a:p>
            <a:pPr marL="0" lvl="0" indent="0" algn="ctr" defTabSz="800100">
              <a:lnSpc>
                <a:spcPct val="90000"/>
              </a:lnSpc>
              <a:spcBef>
                <a:spcPct val="0"/>
              </a:spcBef>
              <a:spcAft>
                <a:spcPct val="35000"/>
              </a:spcAft>
              <a:buNone/>
            </a:pPr>
            <a:r>
              <a:rPr lang="en-CA" sz="1800" kern="1200" dirty="0">
                <a:latin typeface="Calibri" panose="020F0502020204030204" pitchFamily="34" charset="0"/>
                <a:cs typeface="Calibri" panose="020F0502020204030204" pitchFamily="34" charset="0"/>
              </a:rPr>
              <a:t>What difference in performance is needed to achieve the business goal?</a:t>
            </a:r>
          </a:p>
        </p:txBody>
      </p:sp>
      <p:sp>
        <p:nvSpPr>
          <p:cNvPr id="6" name="Google Shape;394;p34">
            <a:extLst>
              <a:ext uri="{FF2B5EF4-FFF2-40B4-BE49-F238E27FC236}">
                <a16:creationId xmlns:a16="http://schemas.microsoft.com/office/drawing/2014/main" id="{5541DA38-19F6-FCF3-823A-EE7B4034893D}"/>
              </a:ext>
            </a:extLst>
          </p:cNvPr>
          <p:cNvSpPr txBox="1"/>
          <p:nvPr/>
        </p:nvSpPr>
        <p:spPr>
          <a:xfrm>
            <a:off x="0" y="0"/>
            <a:ext cx="9144000" cy="484718"/>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FFFFFF"/>
              </a:buClr>
              <a:buSzPts val="2700"/>
              <a:buFont typeface="Calibri"/>
              <a:buNone/>
            </a:pPr>
            <a:r>
              <a:rPr lang="en-CA" sz="2700" dirty="0">
                <a:solidFill>
                  <a:srgbClr val="FFFFFF"/>
                </a:solidFill>
                <a:latin typeface="Calibri"/>
                <a:cs typeface="Calibri"/>
                <a:sym typeface="Calibri"/>
              </a:rPr>
              <a:t>Impact-Based Design Document</a:t>
            </a:r>
            <a:endParaRPr lang="fr-CA" sz="1100" dirty="0"/>
          </a:p>
        </p:txBody>
      </p:sp>
    </p:spTree>
    <p:extLst>
      <p:ext uri="{BB962C8B-B14F-4D97-AF65-F5344CB8AC3E}">
        <p14:creationId xmlns:p14="http://schemas.microsoft.com/office/powerpoint/2010/main" val="4150435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500"/>
                                        <p:tgtEl>
                                          <p:spTgt spid="4">
                                            <p:txEl>
                                              <p:pRg st="0" end="0"/>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
                                        <p:tgtEl>
                                          <p:spTgt spid="4">
                                            <p:txEl>
                                              <p:pRg st="1" end="1"/>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fade">
                                      <p:cBhvr>
                                        <p:cTn id="30" dur="500"/>
                                        <p:tgtEl>
                                          <p:spTgt spid="4">
                                            <p:txEl>
                                              <p:pRg st="2" end="2"/>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fade">
                                      <p:cBhvr>
                                        <p:cTn id="3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rme libre : forme 3">
            <a:extLst>
              <a:ext uri="{FF2B5EF4-FFF2-40B4-BE49-F238E27FC236}">
                <a16:creationId xmlns:a16="http://schemas.microsoft.com/office/drawing/2014/main" id="{4B1210D0-DEFC-829A-E711-0A7392D12B6E}"/>
              </a:ext>
            </a:extLst>
          </p:cNvPr>
          <p:cNvSpPr/>
          <p:nvPr/>
        </p:nvSpPr>
        <p:spPr>
          <a:xfrm>
            <a:off x="1909011" y="697832"/>
            <a:ext cx="6973167" cy="3290472"/>
          </a:xfrm>
          <a:custGeom>
            <a:avLst/>
            <a:gdLst>
              <a:gd name="connsiteX0" fmla="*/ 174628 w 1047750"/>
              <a:gd name="connsiteY0" fmla="*/ 0 h 3901440"/>
              <a:gd name="connsiteX1" fmla="*/ 873122 w 1047750"/>
              <a:gd name="connsiteY1" fmla="*/ 0 h 3901440"/>
              <a:gd name="connsiteX2" fmla="*/ 1047750 w 1047750"/>
              <a:gd name="connsiteY2" fmla="*/ 174628 h 3901440"/>
              <a:gd name="connsiteX3" fmla="*/ 1047750 w 1047750"/>
              <a:gd name="connsiteY3" fmla="*/ 3901440 h 3901440"/>
              <a:gd name="connsiteX4" fmla="*/ 1047750 w 1047750"/>
              <a:gd name="connsiteY4" fmla="*/ 3901440 h 3901440"/>
              <a:gd name="connsiteX5" fmla="*/ 0 w 1047750"/>
              <a:gd name="connsiteY5" fmla="*/ 3901440 h 3901440"/>
              <a:gd name="connsiteX6" fmla="*/ 0 w 1047750"/>
              <a:gd name="connsiteY6" fmla="*/ 3901440 h 3901440"/>
              <a:gd name="connsiteX7" fmla="*/ 0 w 1047750"/>
              <a:gd name="connsiteY7" fmla="*/ 174628 h 3901440"/>
              <a:gd name="connsiteX8" fmla="*/ 174628 w 1047750"/>
              <a:gd name="connsiteY8" fmla="*/ 0 h 390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0" h="3901440">
                <a:moveTo>
                  <a:pt x="1047750" y="650251"/>
                </a:moveTo>
                <a:lnTo>
                  <a:pt x="1047750" y="3251189"/>
                </a:lnTo>
                <a:cubicBezTo>
                  <a:pt x="1047750" y="3610311"/>
                  <a:pt x="1026753" y="3901440"/>
                  <a:pt x="1000853" y="3901440"/>
                </a:cubicBezTo>
                <a:lnTo>
                  <a:pt x="0" y="3901440"/>
                </a:lnTo>
                <a:lnTo>
                  <a:pt x="0" y="3901440"/>
                </a:lnTo>
                <a:lnTo>
                  <a:pt x="0" y="0"/>
                </a:lnTo>
                <a:lnTo>
                  <a:pt x="0" y="0"/>
                </a:lnTo>
                <a:lnTo>
                  <a:pt x="1000853" y="0"/>
                </a:lnTo>
                <a:cubicBezTo>
                  <a:pt x="1026753" y="0"/>
                  <a:pt x="1047750" y="291129"/>
                  <a:pt x="1047750" y="650251"/>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9531" tIns="75911" rIns="100676" bIns="75913" numCol="1" spcCol="1270" anchor="ctr" anchorCtr="0">
            <a:noAutofit/>
          </a:bodyPr>
          <a:lstStyle/>
          <a:p>
            <a:pPr marL="269875" lvl="1" algn="l" defTabSz="577850">
              <a:lnSpc>
                <a:spcPct val="90000"/>
              </a:lnSpc>
              <a:spcBef>
                <a:spcPct val="0"/>
              </a:spcBef>
              <a:spcAft>
                <a:spcPts val="600"/>
              </a:spcAft>
            </a:pPr>
            <a:r>
              <a:rPr lang="en-CA" sz="1600" kern="1200" dirty="0">
                <a:latin typeface="Calibri" panose="020F0502020204030204" pitchFamily="34" charset="0"/>
                <a:cs typeface="Calibri" panose="020F0502020204030204" pitchFamily="34" charset="0"/>
              </a:rPr>
              <a:t>Strategies for Influencing Performance</a:t>
            </a:r>
          </a:p>
          <a:p>
            <a:pPr marL="449263" lvl="1" indent="-179388" algn="l" defTabSz="577850">
              <a:lnSpc>
                <a:spcPct val="90000"/>
              </a:lnSpc>
              <a:spcBef>
                <a:spcPct val="0"/>
              </a:spcBef>
              <a:spcAft>
                <a:spcPts val="600"/>
              </a:spcAft>
              <a:buChar char="•"/>
            </a:pPr>
            <a:r>
              <a:rPr lang="en-CA" sz="1600" kern="1200" dirty="0">
                <a:latin typeface="Calibri" panose="020F0502020204030204" pitchFamily="34" charset="0"/>
                <a:cs typeface="Calibri" panose="020F0502020204030204" pitchFamily="34" charset="0"/>
              </a:rPr>
              <a:t>Create discussion guides for managers and customer service representatives that set clear expectations for maintaining customer service standards.</a:t>
            </a:r>
          </a:p>
          <a:p>
            <a:pPr marL="449263" lvl="1" indent="-179388" algn="l" defTabSz="577850">
              <a:lnSpc>
                <a:spcPct val="90000"/>
              </a:lnSpc>
              <a:spcBef>
                <a:spcPct val="0"/>
              </a:spcBef>
              <a:spcAft>
                <a:spcPts val="600"/>
              </a:spcAft>
              <a:buChar char="•"/>
            </a:pPr>
            <a:r>
              <a:rPr lang="en-CA" sz="1600" kern="1200" dirty="0">
                <a:latin typeface="Calibri" panose="020F0502020204030204" pitchFamily="34" charset="0"/>
                <a:cs typeface="Calibri" panose="020F0502020204030204" pitchFamily="34" charset="0"/>
              </a:rPr>
              <a:t>Develop an eLearning simulation that covers potential challenges and scenarios specific to the new AI-powered phone.</a:t>
            </a:r>
          </a:p>
          <a:p>
            <a:pPr marL="449263" lvl="1" indent="-179388" algn="l" defTabSz="577850">
              <a:lnSpc>
                <a:spcPct val="90000"/>
              </a:lnSpc>
              <a:spcBef>
                <a:spcPct val="0"/>
              </a:spcBef>
              <a:spcAft>
                <a:spcPts val="600"/>
              </a:spcAft>
              <a:buChar char="•"/>
            </a:pPr>
            <a:r>
              <a:rPr lang="en-CA" sz="1600" kern="1200" dirty="0">
                <a:latin typeface="Calibri" panose="020F0502020204030204" pitchFamily="34" charset="0"/>
                <a:cs typeface="Calibri" panose="020F0502020204030204" pitchFamily="34" charset="0"/>
              </a:rPr>
              <a:t>Create facilitator guides for manager-led coaching sessions.</a:t>
            </a:r>
          </a:p>
          <a:p>
            <a:pPr marL="449263" lvl="1" indent="-179388" algn="l" defTabSz="577850">
              <a:lnSpc>
                <a:spcPct val="90000"/>
              </a:lnSpc>
              <a:spcBef>
                <a:spcPct val="0"/>
              </a:spcBef>
              <a:spcAft>
                <a:spcPts val="600"/>
              </a:spcAft>
              <a:buChar char="•"/>
            </a:pPr>
            <a:r>
              <a:rPr lang="en-CA" sz="1600" kern="1200" dirty="0">
                <a:latin typeface="Calibri" panose="020F0502020204030204" pitchFamily="34" charset="0"/>
                <a:cs typeface="Calibri" panose="020F0502020204030204" pitchFamily="34" charset="0"/>
              </a:rPr>
              <a:t>Make the eLearning simulation mandatory for all customer service representatives.</a:t>
            </a:r>
          </a:p>
          <a:p>
            <a:pPr marL="334963" lvl="1" algn="l" defTabSz="577850">
              <a:lnSpc>
                <a:spcPct val="90000"/>
              </a:lnSpc>
              <a:spcBef>
                <a:spcPct val="0"/>
              </a:spcBef>
              <a:spcAft>
                <a:spcPts val="600"/>
              </a:spcAft>
            </a:pPr>
            <a:endParaRPr lang="en-CA" kern="1200" dirty="0">
              <a:latin typeface="Calibri" panose="020F0502020204030204" pitchFamily="34" charset="0"/>
              <a:cs typeface="Calibri" panose="020F0502020204030204" pitchFamily="34" charset="0"/>
            </a:endParaRPr>
          </a:p>
        </p:txBody>
      </p:sp>
      <p:sp>
        <p:nvSpPr>
          <p:cNvPr id="5" name="Forme libre : forme 4">
            <a:extLst>
              <a:ext uri="{FF2B5EF4-FFF2-40B4-BE49-F238E27FC236}">
                <a16:creationId xmlns:a16="http://schemas.microsoft.com/office/drawing/2014/main" id="{8688C258-6B67-9531-D993-42847106AD14}"/>
              </a:ext>
            </a:extLst>
          </p:cNvPr>
          <p:cNvSpPr/>
          <p:nvPr/>
        </p:nvSpPr>
        <p:spPr>
          <a:xfrm>
            <a:off x="261822" y="697832"/>
            <a:ext cx="1806313" cy="3290472"/>
          </a:xfrm>
          <a:custGeom>
            <a:avLst/>
            <a:gdLst>
              <a:gd name="connsiteX0" fmla="*/ 0 w 2194560"/>
              <a:gd name="connsiteY0" fmla="*/ 218286 h 1309687"/>
              <a:gd name="connsiteX1" fmla="*/ 218286 w 2194560"/>
              <a:gd name="connsiteY1" fmla="*/ 0 h 1309687"/>
              <a:gd name="connsiteX2" fmla="*/ 1976274 w 2194560"/>
              <a:gd name="connsiteY2" fmla="*/ 0 h 1309687"/>
              <a:gd name="connsiteX3" fmla="*/ 2194560 w 2194560"/>
              <a:gd name="connsiteY3" fmla="*/ 218286 h 1309687"/>
              <a:gd name="connsiteX4" fmla="*/ 2194560 w 2194560"/>
              <a:gd name="connsiteY4" fmla="*/ 1091401 h 1309687"/>
              <a:gd name="connsiteX5" fmla="*/ 1976274 w 2194560"/>
              <a:gd name="connsiteY5" fmla="*/ 1309687 h 1309687"/>
              <a:gd name="connsiteX6" fmla="*/ 218286 w 2194560"/>
              <a:gd name="connsiteY6" fmla="*/ 1309687 h 1309687"/>
              <a:gd name="connsiteX7" fmla="*/ 0 w 2194560"/>
              <a:gd name="connsiteY7" fmla="*/ 1091401 h 1309687"/>
              <a:gd name="connsiteX8" fmla="*/ 0 w 2194560"/>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1309687">
                <a:moveTo>
                  <a:pt x="0" y="218286"/>
                </a:moveTo>
                <a:cubicBezTo>
                  <a:pt x="0" y="97730"/>
                  <a:pt x="97730" y="0"/>
                  <a:pt x="218286" y="0"/>
                </a:cubicBezTo>
                <a:lnTo>
                  <a:pt x="1976274" y="0"/>
                </a:lnTo>
                <a:cubicBezTo>
                  <a:pt x="2096830" y="0"/>
                  <a:pt x="2194560" y="97730"/>
                  <a:pt x="2194560" y="218286"/>
                </a:cubicBezTo>
                <a:lnTo>
                  <a:pt x="2194560" y="1091401"/>
                </a:lnTo>
                <a:cubicBezTo>
                  <a:pt x="2194560" y="1211957"/>
                  <a:pt x="2096830" y="1309687"/>
                  <a:pt x="1976274" y="1309687"/>
                </a:cubicBezTo>
                <a:lnTo>
                  <a:pt x="218286" y="1309687"/>
                </a:lnTo>
                <a:cubicBezTo>
                  <a:pt x="97730" y="1309687"/>
                  <a:pt x="0" y="1211957"/>
                  <a:pt x="0" y="1091401"/>
                </a:cubicBezTo>
                <a:lnTo>
                  <a:pt x="0" y="21828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0134" tIns="102034" rIns="140134" bIns="102034" numCol="1" spcCol="1270" anchor="ctr" anchorCtr="0">
            <a:noAutofit/>
          </a:bodyPr>
          <a:lstStyle/>
          <a:p>
            <a:pPr marL="0" lvl="0" indent="0" algn="ctr" defTabSz="889000">
              <a:lnSpc>
                <a:spcPct val="90000"/>
              </a:lnSpc>
              <a:spcBef>
                <a:spcPct val="0"/>
              </a:spcBef>
              <a:spcAft>
                <a:spcPct val="35000"/>
              </a:spcAft>
              <a:buNone/>
            </a:pPr>
            <a:r>
              <a:rPr lang="en-CA" sz="1800" kern="1200" dirty="0">
                <a:latin typeface="Calibri" panose="020F0502020204030204" pitchFamily="34" charset="0"/>
                <a:cs typeface="Calibri" panose="020F0502020204030204" pitchFamily="34" charset="0"/>
              </a:rPr>
              <a:t>What has potential to activate or maintain performance?</a:t>
            </a:r>
          </a:p>
        </p:txBody>
      </p:sp>
      <p:sp>
        <p:nvSpPr>
          <p:cNvPr id="3" name="Google Shape;394;p34">
            <a:extLst>
              <a:ext uri="{FF2B5EF4-FFF2-40B4-BE49-F238E27FC236}">
                <a16:creationId xmlns:a16="http://schemas.microsoft.com/office/drawing/2014/main" id="{5B550933-6ADE-FD45-805D-CC5A19EED2F8}"/>
              </a:ext>
            </a:extLst>
          </p:cNvPr>
          <p:cNvSpPr txBox="1"/>
          <p:nvPr/>
        </p:nvSpPr>
        <p:spPr>
          <a:xfrm>
            <a:off x="0" y="0"/>
            <a:ext cx="9144000" cy="484718"/>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FFFFFF"/>
              </a:buClr>
              <a:buSzPts val="2700"/>
              <a:buFont typeface="Calibri"/>
              <a:buNone/>
            </a:pPr>
            <a:r>
              <a:rPr lang="en-CA" sz="2700" dirty="0">
                <a:solidFill>
                  <a:srgbClr val="FFFFFF"/>
                </a:solidFill>
                <a:latin typeface="Calibri"/>
                <a:cs typeface="Calibri"/>
                <a:sym typeface="Calibri"/>
              </a:rPr>
              <a:t>Impact-Based Design Document</a:t>
            </a:r>
            <a:endParaRPr lang="fr-CA" sz="1100" dirty="0"/>
          </a:p>
        </p:txBody>
      </p:sp>
    </p:spTree>
    <p:extLst>
      <p:ext uri="{BB962C8B-B14F-4D97-AF65-F5344CB8AC3E}">
        <p14:creationId xmlns:p14="http://schemas.microsoft.com/office/powerpoint/2010/main" val="1946191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rme libre : forme 3">
            <a:extLst>
              <a:ext uri="{FF2B5EF4-FFF2-40B4-BE49-F238E27FC236}">
                <a16:creationId xmlns:a16="http://schemas.microsoft.com/office/drawing/2014/main" id="{4B1210D0-DEFC-829A-E711-0A7392D12B6E}"/>
              </a:ext>
            </a:extLst>
          </p:cNvPr>
          <p:cNvSpPr/>
          <p:nvPr/>
        </p:nvSpPr>
        <p:spPr>
          <a:xfrm>
            <a:off x="1876925" y="2885937"/>
            <a:ext cx="7016971" cy="1764534"/>
          </a:xfrm>
          <a:custGeom>
            <a:avLst/>
            <a:gdLst>
              <a:gd name="connsiteX0" fmla="*/ 174628 w 1047750"/>
              <a:gd name="connsiteY0" fmla="*/ 0 h 3901440"/>
              <a:gd name="connsiteX1" fmla="*/ 873122 w 1047750"/>
              <a:gd name="connsiteY1" fmla="*/ 0 h 3901440"/>
              <a:gd name="connsiteX2" fmla="*/ 1047750 w 1047750"/>
              <a:gd name="connsiteY2" fmla="*/ 174628 h 3901440"/>
              <a:gd name="connsiteX3" fmla="*/ 1047750 w 1047750"/>
              <a:gd name="connsiteY3" fmla="*/ 3901440 h 3901440"/>
              <a:gd name="connsiteX4" fmla="*/ 1047750 w 1047750"/>
              <a:gd name="connsiteY4" fmla="*/ 3901440 h 3901440"/>
              <a:gd name="connsiteX5" fmla="*/ 0 w 1047750"/>
              <a:gd name="connsiteY5" fmla="*/ 3901440 h 3901440"/>
              <a:gd name="connsiteX6" fmla="*/ 0 w 1047750"/>
              <a:gd name="connsiteY6" fmla="*/ 3901440 h 3901440"/>
              <a:gd name="connsiteX7" fmla="*/ 0 w 1047750"/>
              <a:gd name="connsiteY7" fmla="*/ 174628 h 3901440"/>
              <a:gd name="connsiteX8" fmla="*/ 174628 w 1047750"/>
              <a:gd name="connsiteY8" fmla="*/ 0 h 390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0" h="3901440">
                <a:moveTo>
                  <a:pt x="1047750" y="650251"/>
                </a:moveTo>
                <a:lnTo>
                  <a:pt x="1047750" y="3251189"/>
                </a:lnTo>
                <a:cubicBezTo>
                  <a:pt x="1047750" y="3610311"/>
                  <a:pt x="1026753" y="3901440"/>
                  <a:pt x="1000853" y="3901440"/>
                </a:cubicBezTo>
                <a:lnTo>
                  <a:pt x="0" y="3901440"/>
                </a:lnTo>
                <a:lnTo>
                  <a:pt x="0" y="3901440"/>
                </a:lnTo>
                <a:lnTo>
                  <a:pt x="0" y="0"/>
                </a:lnTo>
                <a:lnTo>
                  <a:pt x="0" y="0"/>
                </a:lnTo>
                <a:lnTo>
                  <a:pt x="1000853" y="0"/>
                </a:lnTo>
                <a:cubicBezTo>
                  <a:pt x="1026753" y="0"/>
                  <a:pt x="1047750" y="291129"/>
                  <a:pt x="1047750" y="650251"/>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9531" tIns="75911" rIns="100676" bIns="75913" numCol="1" spcCol="1270" anchor="ctr" anchorCtr="0">
            <a:noAutofit/>
          </a:bodyPr>
          <a:lstStyle/>
          <a:p>
            <a:pPr marL="179388" lvl="1" algn="l" defTabSz="577850">
              <a:lnSpc>
                <a:spcPct val="90000"/>
              </a:lnSpc>
              <a:spcBef>
                <a:spcPct val="0"/>
              </a:spcBef>
              <a:spcAft>
                <a:spcPts val="600"/>
              </a:spcAft>
            </a:pPr>
            <a:r>
              <a:rPr lang="en-CA" sz="1500" kern="1200" dirty="0">
                <a:latin typeface="Calibri" panose="020F0502020204030204" pitchFamily="34" charset="0"/>
                <a:cs typeface="Calibri" panose="020F0502020204030204" pitchFamily="34" charset="0"/>
              </a:rPr>
              <a:t>Metrics for Training and Learning’s Contribution</a:t>
            </a:r>
          </a:p>
          <a:p>
            <a:pPr marL="449263" lvl="1" indent="-179388" algn="l" defTabSz="577850">
              <a:lnSpc>
                <a:spcPct val="90000"/>
              </a:lnSpc>
              <a:spcBef>
                <a:spcPct val="0"/>
              </a:spcBef>
              <a:spcAft>
                <a:spcPts val="600"/>
              </a:spcAft>
              <a:buChar char="•"/>
            </a:pPr>
            <a:r>
              <a:rPr lang="en-CA" sz="1500" kern="1200" dirty="0">
                <a:latin typeface="Calibri" panose="020F0502020204030204" pitchFamily="34" charset="0"/>
                <a:cs typeface="Calibri" panose="020F0502020204030204" pitchFamily="34" charset="0"/>
              </a:rPr>
              <a:t>First call resolution</a:t>
            </a:r>
          </a:p>
          <a:p>
            <a:pPr marL="449263" lvl="1" indent="-179388" algn="l" defTabSz="577850">
              <a:lnSpc>
                <a:spcPct val="90000"/>
              </a:lnSpc>
              <a:spcBef>
                <a:spcPct val="0"/>
              </a:spcBef>
              <a:spcAft>
                <a:spcPts val="600"/>
              </a:spcAft>
              <a:buChar char="•"/>
            </a:pPr>
            <a:r>
              <a:rPr lang="en-CA" sz="1500" kern="1200" dirty="0">
                <a:latin typeface="Calibri" panose="020F0502020204030204" pitchFamily="34" charset="0"/>
                <a:cs typeface="Calibri" panose="020F0502020204030204" pitchFamily="34" charset="0"/>
              </a:rPr>
              <a:t>Customer call time</a:t>
            </a:r>
          </a:p>
          <a:p>
            <a:pPr marL="449263" lvl="1" indent="-179388" algn="l" defTabSz="577850">
              <a:lnSpc>
                <a:spcPct val="90000"/>
              </a:lnSpc>
              <a:spcBef>
                <a:spcPct val="0"/>
              </a:spcBef>
              <a:spcAft>
                <a:spcPts val="600"/>
              </a:spcAft>
              <a:buChar char="•"/>
            </a:pPr>
            <a:r>
              <a:rPr lang="en-CA" sz="1500" kern="1200" dirty="0">
                <a:latin typeface="Calibri" panose="020F0502020204030204" pitchFamily="34" charset="0"/>
                <a:cs typeface="Calibri" panose="020F0502020204030204" pitchFamily="34" charset="0"/>
              </a:rPr>
              <a:t>Customer care and tone</a:t>
            </a:r>
          </a:p>
          <a:p>
            <a:pPr marL="449263" lvl="1" indent="-179388" algn="l" defTabSz="577850">
              <a:lnSpc>
                <a:spcPct val="90000"/>
              </a:lnSpc>
              <a:spcBef>
                <a:spcPct val="0"/>
              </a:spcBef>
              <a:spcAft>
                <a:spcPts val="600"/>
              </a:spcAft>
              <a:buChar char="•"/>
            </a:pPr>
            <a:r>
              <a:rPr lang="en-CA" sz="1500" kern="1200" dirty="0">
                <a:latin typeface="Calibri" panose="020F0502020204030204" pitchFamily="34" charset="0"/>
                <a:cs typeface="Calibri" panose="020F0502020204030204" pitchFamily="34" charset="0"/>
              </a:rPr>
              <a:t>These KPIs give a signal for training and learning’s contribution to maintaining the desired customer service standards.</a:t>
            </a:r>
          </a:p>
        </p:txBody>
      </p:sp>
      <p:sp>
        <p:nvSpPr>
          <p:cNvPr id="5" name="Forme libre : forme 4">
            <a:extLst>
              <a:ext uri="{FF2B5EF4-FFF2-40B4-BE49-F238E27FC236}">
                <a16:creationId xmlns:a16="http://schemas.microsoft.com/office/drawing/2014/main" id="{8688C258-6B67-9531-D993-42847106AD14}"/>
              </a:ext>
            </a:extLst>
          </p:cNvPr>
          <p:cNvSpPr/>
          <p:nvPr/>
        </p:nvSpPr>
        <p:spPr>
          <a:xfrm>
            <a:off x="250103" y="2853419"/>
            <a:ext cx="1806313" cy="1797052"/>
          </a:xfrm>
          <a:custGeom>
            <a:avLst/>
            <a:gdLst>
              <a:gd name="connsiteX0" fmla="*/ 0 w 2194560"/>
              <a:gd name="connsiteY0" fmla="*/ 218286 h 1309687"/>
              <a:gd name="connsiteX1" fmla="*/ 218286 w 2194560"/>
              <a:gd name="connsiteY1" fmla="*/ 0 h 1309687"/>
              <a:gd name="connsiteX2" fmla="*/ 1976274 w 2194560"/>
              <a:gd name="connsiteY2" fmla="*/ 0 h 1309687"/>
              <a:gd name="connsiteX3" fmla="*/ 2194560 w 2194560"/>
              <a:gd name="connsiteY3" fmla="*/ 218286 h 1309687"/>
              <a:gd name="connsiteX4" fmla="*/ 2194560 w 2194560"/>
              <a:gd name="connsiteY4" fmla="*/ 1091401 h 1309687"/>
              <a:gd name="connsiteX5" fmla="*/ 1976274 w 2194560"/>
              <a:gd name="connsiteY5" fmla="*/ 1309687 h 1309687"/>
              <a:gd name="connsiteX6" fmla="*/ 218286 w 2194560"/>
              <a:gd name="connsiteY6" fmla="*/ 1309687 h 1309687"/>
              <a:gd name="connsiteX7" fmla="*/ 0 w 2194560"/>
              <a:gd name="connsiteY7" fmla="*/ 1091401 h 1309687"/>
              <a:gd name="connsiteX8" fmla="*/ 0 w 2194560"/>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1309687">
                <a:moveTo>
                  <a:pt x="0" y="218286"/>
                </a:moveTo>
                <a:cubicBezTo>
                  <a:pt x="0" y="97730"/>
                  <a:pt x="97730" y="0"/>
                  <a:pt x="218286" y="0"/>
                </a:cubicBezTo>
                <a:lnTo>
                  <a:pt x="1976274" y="0"/>
                </a:lnTo>
                <a:cubicBezTo>
                  <a:pt x="2096830" y="0"/>
                  <a:pt x="2194560" y="97730"/>
                  <a:pt x="2194560" y="218286"/>
                </a:cubicBezTo>
                <a:lnTo>
                  <a:pt x="2194560" y="1091401"/>
                </a:lnTo>
                <a:cubicBezTo>
                  <a:pt x="2194560" y="1211957"/>
                  <a:pt x="2096830" y="1309687"/>
                  <a:pt x="1976274" y="1309687"/>
                </a:cubicBezTo>
                <a:lnTo>
                  <a:pt x="218286" y="1309687"/>
                </a:lnTo>
                <a:cubicBezTo>
                  <a:pt x="97730" y="1309687"/>
                  <a:pt x="0" y="1211957"/>
                  <a:pt x="0" y="1091401"/>
                </a:cubicBezTo>
                <a:lnTo>
                  <a:pt x="0" y="21828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0134" tIns="102034" rIns="140134" bIns="102034" numCol="1" spcCol="1270" anchor="ctr" anchorCtr="0">
            <a:noAutofit/>
          </a:bodyPr>
          <a:lstStyle/>
          <a:p>
            <a:pPr marL="0" lvl="0" indent="0" algn="ctr" defTabSz="889000">
              <a:lnSpc>
                <a:spcPct val="90000"/>
              </a:lnSpc>
              <a:spcBef>
                <a:spcPct val="0"/>
              </a:spcBef>
              <a:spcAft>
                <a:spcPct val="35000"/>
              </a:spcAft>
              <a:buNone/>
            </a:pPr>
            <a:r>
              <a:rPr lang="en-CA" sz="1800" kern="1200" dirty="0">
                <a:latin typeface="Calibri" panose="020F0502020204030204" pitchFamily="34" charset="0"/>
                <a:cs typeface="Calibri" panose="020F0502020204030204" pitchFamily="34" charset="0"/>
              </a:rPr>
              <a:t>What are the key                 performance indicators that measure performance?</a:t>
            </a:r>
          </a:p>
        </p:txBody>
      </p:sp>
      <p:sp>
        <p:nvSpPr>
          <p:cNvPr id="3" name="Forme libre : forme 5">
            <a:extLst>
              <a:ext uri="{FF2B5EF4-FFF2-40B4-BE49-F238E27FC236}">
                <a16:creationId xmlns:a16="http://schemas.microsoft.com/office/drawing/2014/main" id="{A3FF7B2D-0F8D-B91E-94E3-1C24B6873749}"/>
              </a:ext>
            </a:extLst>
          </p:cNvPr>
          <p:cNvSpPr/>
          <p:nvPr/>
        </p:nvSpPr>
        <p:spPr>
          <a:xfrm>
            <a:off x="1876926" y="517236"/>
            <a:ext cx="7016972" cy="2207001"/>
          </a:xfrm>
          <a:custGeom>
            <a:avLst/>
            <a:gdLst>
              <a:gd name="connsiteX0" fmla="*/ 174628 w 1047750"/>
              <a:gd name="connsiteY0" fmla="*/ 0 h 3901440"/>
              <a:gd name="connsiteX1" fmla="*/ 873122 w 1047750"/>
              <a:gd name="connsiteY1" fmla="*/ 0 h 3901440"/>
              <a:gd name="connsiteX2" fmla="*/ 1047750 w 1047750"/>
              <a:gd name="connsiteY2" fmla="*/ 174628 h 3901440"/>
              <a:gd name="connsiteX3" fmla="*/ 1047750 w 1047750"/>
              <a:gd name="connsiteY3" fmla="*/ 3901440 h 3901440"/>
              <a:gd name="connsiteX4" fmla="*/ 1047750 w 1047750"/>
              <a:gd name="connsiteY4" fmla="*/ 3901440 h 3901440"/>
              <a:gd name="connsiteX5" fmla="*/ 0 w 1047750"/>
              <a:gd name="connsiteY5" fmla="*/ 3901440 h 3901440"/>
              <a:gd name="connsiteX6" fmla="*/ 0 w 1047750"/>
              <a:gd name="connsiteY6" fmla="*/ 3901440 h 3901440"/>
              <a:gd name="connsiteX7" fmla="*/ 0 w 1047750"/>
              <a:gd name="connsiteY7" fmla="*/ 174628 h 3901440"/>
              <a:gd name="connsiteX8" fmla="*/ 174628 w 1047750"/>
              <a:gd name="connsiteY8" fmla="*/ 0 h 390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0" h="3901440">
                <a:moveTo>
                  <a:pt x="1047750" y="650251"/>
                </a:moveTo>
                <a:lnTo>
                  <a:pt x="1047750" y="3251189"/>
                </a:lnTo>
                <a:cubicBezTo>
                  <a:pt x="1047750" y="3610311"/>
                  <a:pt x="1026753" y="3901440"/>
                  <a:pt x="1000853" y="3901440"/>
                </a:cubicBezTo>
                <a:lnTo>
                  <a:pt x="0" y="3901440"/>
                </a:lnTo>
                <a:lnTo>
                  <a:pt x="0" y="3901440"/>
                </a:lnTo>
                <a:lnTo>
                  <a:pt x="0" y="0"/>
                </a:lnTo>
                <a:lnTo>
                  <a:pt x="0" y="0"/>
                </a:lnTo>
                <a:lnTo>
                  <a:pt x="1000853" y="0"/>
                </a:lnTo>
                <a:cubicBezTo>
                  <a:pt x="1026753" y="0"/>
                  <a:pt x="1047750" y="291129"/>
                  <a:pt x="1047750" y="650251"/>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9531" tIns="75912" rIns="100676" bIns="75912" numCol="1" spcCol="1270" anchor="ctr" anchorCtr="0">
            <a:noAutofit/>
          </a:bodyPr>
          <a:lstStyle/>
          <a:p>
            <a:pPr marL="360363" lvl="1" indent="-180975" algn="l" defTabSz="577850">
              <a:lnSpc>
                <a:spcPct val="110000"/>
              </a:lnSpc>
              <a:spcBef>
                <a:spcPct val="0"/>
              </a:spcBef>
              <a:spcAft>
                <a:spcPts val="100"/>
              </a:spcAft>
            </a:pPr>
            <a:r>
              <a:rPr lang="en-CA" sz="1500" kern="1200" dirty="0">
                <a:latin typeface="Calibri" panose="020F0502020204030204" pitchFamily="34" charset="0"/>
                <a:cs typeface="Calibri" panose="020F0502020204030204" pitchFamily="34" charset="0"/>
              </a:rPr>
              <a:t>Collaboration with Cross-Functional Partners:</a:t>
            </a:r>
          </a:p>
          <a:p>
            <a:pPr marL="449263" lvl="1" indent="-179388" algn="l" defTabSz="577850">
              <a:spcBef>
                <a:spcPct val="0"/>
              </a:spcBef>
              <a:spcAft>
                <a:spcPts val="300"/>
              </a:spcAft>
              <a:buChar char="•"/>
            </a:pPr>
            <a:r>
              <a:rPr lang="en-CA" sz="1500" kern="1200" dirty="0">
                <a:latin typeface="Calibri" panose="020F0502020204030204" pitchFamily="34" charset="0"/>
                <a:cs typeface="Calibri" panose="020F0502020204030204" pitchFamily="34" charset="0"/>
              </a:rPr>
              <a:t>Align messaging and communication in discussion guides, eLearning simulations, and manager coaching sessions with the knowledge system implemented by the Technology team.</a:t>
            </a:r>
          </a:p>
          <a:p>
            <a:pPr marL="449263" lvl="1" indent="-179388" algn="l" defTabSz="577850">
              <a:spcBef>
                <a:spcPct val="0"/>
              </a:spcBef>
              <a:spcAft>
                <a:spcPts val="300"/>
              </a:spcAft>
              <a:buChar char="•"/>
            </a:pPr>
            <a:r>
              <a:rPr lang="en-CA" sz="1500" kern="1200" dirty="0">
                <a:latin typeface="Calibri" panose="020F0502020204030204" pitchFamily="34" charset="0"/>
                <a:cs typeface="Calibri" panose="020F0502020204030204" pitchFamily="34" charset="0"/>
              </a:rPr>
              <a:t>Collaborate with the Products &amp; Innovation team to ensure that hands-on labs for the new phone are integrated into the training.</a:t>
            </a:r>
          </a:p>
          <a:p>
            <a:pPr marL="449263" lvl="1" indent="-179388" algn="l" defTabSz="577850">
              <a:spcBef>
                <a:spcPct val="0"/>
              </a:spcBef>
              <a:spcAft>
                <a:spcPts val="300"/>
              </a:spcAft>
              <a:buChar char="•"/>
            </a:pPr>
            <a:r>
              <a:rPr lang="en-CA" sz="1500" kern="1200" dirty="0">
                <a:latin typeface="Calibri" panose="020F0502020204030204" pitchFamily="34" charset="0"/>
                <a:cs typeface="Calibri" panose="020F0502020204030204" pitchFamily="34" charset="0"/>
              </a:rPr>
              <a:t>Work with the Benefits team to align the incentives and rewards system with performance targets.</a:t>
            </a:r>
          </a:p>
          <a:p>
            <a:pPr marL="449263" lvl="1" indent="-179388" algn="l" defTabSz="577850">
              <a:spcBef>
                <a:spcPct val="0"/>
              </a:spcBef>
              <a:spcAft>
                <a:spcPts val="300"/>
              </a:spcAft>
              <a:buChar char="•"/>
            </a:pPr>
            <a:r>
              <a:rPr lang="en-CA" sz="1500" kern="1200" dirty="0">
                <a:latin typeface="Calibri" panose="020F0502020204030204" pitchFamily="34" charset="0"/>
                <a:cs typeface="Calibri" panose="020F0502020204030204" pitchFamily="34" charset="0"/>
              </a:rPr>
              <a:t>Meet regularly with cross-functional teams to review progress towards the goal.</a:t>
            </a:r>
          </a:p>
        </p:txBody>
      </p:sp>
      <p:sp>
        <p:nvSpPr>
          <p:cNvPr id="11" name="Forme libre : forme 6">
            <a:extLst>
              <a:ext uri="{FF2B5EF4-FFF2-40B4-BE49-F238E27FC236}">
                <a16:creationId xmlns:a16="http://schemas.microsoft.com/office/drawing/2014/main" id="{1E9EB7EB-A94C-CE78-5AB0-2A09253C1049}"/>
              </a:ext>
            </a:extLst>
          </p:cNvPr>
          <p:cNvSpPr/>
          <p:nvPr/>
        </p:nvSpPr>
        <p:spPr>
          <a:xfrm>
            <a:off x="250102" y="512659"/>
            <a:ext cx="1806314" cy="2244096"/>
          </a:xfrm>
          <a:custGeom>
            <a:avLst/>
            <a:gdLst>
              <a:gd name="connsiteX0" fmla="*/ 0 w 2194560"/>
              <a:gd name="connsiteY0" fmla="*/ 218286 h 1309687"/>
              <a:gd name="connsiteX1" fmla="*/ 218286 w 2194560"/>
              <a:gd name="connsiteY1" fmla="*/ 0 h 1309687"/>
              <a:gd name="connsiteX2" fmla="*/ 1976274 w 2194560"/>
              <a:gd name="connsiteY2" fmla="*/ 0 h 1309687"/>
              <a:gd name="connsiteX3" fmla="*/ 2194560 w 2194560"/>
              <a:gd name="connsiteY3" fmla="*/ 218286 h 1309687"/>
              <a:gd name="connsiteX4" fmla="*/ 2194560 w 2194560"/>
              <a:gd name="connsiteY4" fmla="*/ 1091401 h 1309687"/>
              <a:gd name="connsiteX5" fmla="*/ 1976274 w 2194560"/>
              <a:gd name="connsiteY5" fmla="*/ 1309687 h 1309687"/>
              <a:gd name="connsiteX6" fmla="*/ 218286 w 2194560"/>
              <a:gd name="connsiteY6" fmla="*/ 1309687 h 1309687"/>
              <a:gd name="connsiteX7" fmla="*/ 0 w 2194560"/>
              <a:gd name="connsiteY7" fmla="*/ 1091401 h 1309687"/>
              <a:gd name="connsiteX8" fmla="*/ 0 w 2194560"/>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1309687">
                <a:moveTo>
                  <a:pt x="0" y="218286"/>
                </a:moveTo>
                <a:cubicBezTo>
                  <a:pt x="0" y="97730"/>
                  <a:pt x="97730" y="0"/>
                  <a:pt x="218286" y="0"/>
                </a:cubicBezTo>
                <a:lnTo>
                  <a:pt x="1976274" y="0"/>
                </a:lnTo>
                <a:cubicBezTo>
                  <a:pt x="2096830" y="0"/>
                  <a:pt x="2194560" y="97730"/>
                  <a:pt x="2194560" y="218286"/>
                </a:cubicBezTo>
                <a:lnTo>
                  <a:pt x="2194560" y="1091401"/>
                </a:lnTo>
                <a:cubicBezTo>
                  <a:pt x="2194560" y="1211957"/>
                  <a:pt x="2096830" y="1309687"/>
                  <a:pt x="1976274" y="1309687"/>
                </a:cubicBezTo>
                <a:lnTo>
                  <a:pt x="218286" y="1309687"/>
                </a:lnTo>
                <a:cubicBezTo>
                  <a:pt x="97730" y="1309687"/>
                  <a:pt x="0" y="1211957"/>
                  <a:pt x="0" y="1091401"/>
                </a:cubicBezTo>
                <a:lnTo>
                  <a:pt x="0" y="21828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0134" tIns="102034" rIns="140134" bIns="102034" numCol="1" spcCol="1270" anchor="ctr" anchorCtr="0">
            <a:noAutofit/>
          </a:bodyPr>
          <a:lstStyle/>
          <a:p>
            <a:pPr marL="0" lvl="0" indent="0" algn="ctr" defTabSz="800100">
              <a:lnSpc>
                <a:spcPct val="90000"/>
              </a:lnSpc>
              <a:spcBef>
                <a:spcPct val="0"/>
              </a:spcBef>
              <a:spcAft>
                <a:spcPct val="35000"/>
              </a:spcAft>
              <a:buNone/>
            </a:pPr>
            <a:r>
              <a:rPr lang="en-CA" sz="1800" kern="1200" dirty="0">
                <a:latin typeface="Calibri" panose="020F0502020204030204" pitchFamily="34" charset="0"/>
                <a:cs typeface="Calibri" panose="020F0502020204030204" pitchFamily="34" charset="0"/>
              </a:rPr>
              <a:t>Who is contributing to the business goal and how?</a:t>
            </a:r>
          </a:p>
        </p:txBody>
      </p:sp>
      <p:sp>
        <p:nvSpPr>
          <p:cNvPr id="6" name="Google Shape;394;p34">
            <a:extLst>
              <a:ext uri="{FF2B5EF4-FFF2-40B4-BE49-F238E27FC236}">
                <a16:creationId xmlns:a16="http://schemas.microsoft.com/office/drawing/2014/main" id="{59B892CD-5209-28C7-032F-2C64C3F0530F}"/>
              </a:ext>
            </a:extLst>
          </p:cNvPr>
          <p:cNvSpPr txBox="1"/>
          <p:nvPr/>
        </p:nvSpPr>
        <p:spPr>
          <a:xfrm>
            <a:off x="0" y="0"/>
            <a:ext cx="9144000" cy="484718"/>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FFFFFF"/>
              </a:buClr>
              <a:buSzPts val="2700"/>
              <a:buFont typeface="Calibri"/>
              <a:buNone/>
            </a:pPr>
            <a:r>
              <a:rPr lang="en-CA" sz="2700" dirty="0">
                <a:solidFill>
                  <a:srgbClr val="FFFFFF"/>
                </a:solidFill>
                <a:latin typeface="Calibri"/>
                <a:cs typeface="Calibri"/>
                <a:sym typeface="Calibri"/>
              </a:rPr>
              <a:t>Impact-Based Design Document</a:t>
            </a:r>
            <a:endParaRPr lang="fr-CA" sz="1100" dirty="0"/>
          </a:p>
        </p:txBody>
      </p:sp>
    </p:spTree>
    <p:extLst>
      <p:ext uri="{BB962C8B-B14F-4D97-AF65-F5344CB8AC3E}">
        <p14:creationId xmlns:p14="http://schemas.microsoft.com/office/powerpoint/2010/main" val="3692250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94;p34">
            <a:extLst>
              <a:ext uri="{FF2B5EF4-FFF2-40B4-BE49-F238E27FC236}">
                <a16:creationId xmlns:a16="http://schemas.microsoft.com/office/drawing/2014/main" id="{106F3721-FE54-484B-9984-47318F65D160}"/>
              </a:ext>
            </a:extLst>
          </p:cNvPr>
          <p:cNvSpPr txBox="1"/>
          <p:nvPr/>
        </p:nvSpPr>
        <p:spPr>
          <a:xfrm>
            <a:off x="0" y="0"/>
            <a:ext cx="9144000" cy="484718"/>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FFFFFF"/>
              </a:buClr>
              <a:buSzPts val="2700"/>
              <a:buFont typeface="Calibri"/>
              <a:buNone/>
            </a:pPr>
            <a:r>
              <a:rPr lang="en-CA" sz="2700" dirty="0">
                <a:solidFill>
                  <a:srgbClr val="FFFFFF"/>
                </a:solidFill>
                <a:latin typeface="Calibri"/>
                <a:cs typeface="Calibri"/>
                <a:sym typeface="Calibri"/>
              </a:rPr>
              <a:t>Executive Summary</a:t>
            </a:r>
            <a:endParaRPr lang="fr-CA" sz="1100" dirty="0"/>
          </a:p>
        </p:txBody>
      </p:sp>
      <p:sp>
        <p:nvSpPr>
          <p:cNvPr id="6" name="TextBox 5">
            <a:extLst>
              <a:ext uri="{FF2B5EF4-FFF2-40B4-BE49-F238E27FC236}">
                <a16:creationId xmlns:a16="http://schemas.microsoft.com/office/drawing/2014/main" id="{7D0C2732-2167-B1E2-674F-F72DC891DE3A}"/>
              </a:ext>
            </a:extLst>
          </p:cNvPr>
          <p:cNvSpPr txBox="1"/>
          <p:nvPr/>
        </p:nvSpPr>
        <p:spPr>
          <a:xfrm>
            <a:off x="256674" y="560665"/>
            <a:ext cx="8630652" cy="3259867"/>
          </a:xfrm>
          <a:prstGeom prst="rect">
            <a:avLst/>
          </a:prstGeom>
          <a:noFill/>
        </p:spPr>
        <p:txBody>
          <a:bodyPr wrap="square">
            <a:spAutoFit/>
          </a:bodyPr>
          <a:lstStyle/>
          <a:p>
            <a:pPr marL="285750" lvl="0" indent="-285750" algn="l" rtl="0">
              <a:spcBef>
                <a:spcPts val="0"/>
              </a:spcBef>
              <a:spcAft>
                <a:spcPts val="300"/>
              </a:spcAft>
              <a:buClr>
                <a:schemeClr val="dk1"/>
              </a:buClr>
              <a:buSzPts val="1800"/>
              <a:buFont typeface="Arial" panose="020B0604020202020204" pitchFamily="34" charset="0"/>
              <a:buChar char="•"/>
            </a:pPr>
            <a:r>
              <a:rPr lang="en-CA" sz="1600" dirty="0">
                <a:latin typeface="Calibri" panose="020F0502020204030204" pitchFamily="34" charset="0"/>
                <a:cs typeface="Calibri" panose="020F0502020204030204" pitchFamily="34" charset="0"/>
              </a:rPr>
              <a:t>Mobile4Earth launched a new AI-powered phone, the M4E300.</a:t>
            </a:r>
          </a:p>
          <a:p>
            <a:pPr marL="285750" lvl="0" indent="-285750" algn="l" rtl="0">
              <a:spcBef>
                <a:spcPts val="800"/>
              </a:spcBef>
              <a:spcAft>
                <a:spcPts val="300"/>
              </a:spcAft>
              <a:buClr>
                <a:schemeClr val="dk1"/>
              </a:buClr>
              <a:buSzPts val="1800"/>
              <a:buFont typeface="Arial" panose="020B0604020202020204" pitchFamily="34" charset="0"/>
              <a:buChar char="•"/>
            </a:pPr>
            <a:r>
              <a:rPr lang="en-CA" sz="1600" dirty="0">
                <a:latin typeface="Calibri" panose="020F0502020204030204" pitchFamily="34" charset="0"/>
                <a:cs typeface="Calibri" panose="020F0502020204030204" pitchFamily="34" charset="0"/>
              </a:rPr>
              <a:t>The goal is </a:t>
            </a:r>
            <a:r>
              <a:rPr lang="en-CA" sz="1600" b="1" dirty="0">
                <a:latin typeface="Calibri" panose="020F0502020204030204" pitchFamily="34" charset="0"/>
                <a:cs typeface="Calibri" panose="020F0502020204030204" pitchFamily="34" charset="0"/>
              </a:rPr>
              <a:t>maintaining 90% </a:t>
            </a:r>
            <a:r>
              <a:rPr lang="en-CA" sz="1600" b="1" dirty="0" err="1">
                <a:latin typeface="Calibri" panose="020F0502020204030204" pitchFamily="34" charset="0"/>
                <a:cs typeface="Calibri" panose="020F0502020204030204" pitchFamily="34" charset="0"/>
              </a:rPr>
              <a:t>favorability</a:t>
            </a:r>
            <a:r>
              <a:rPr lang="en-CA" sz="1600" dirty="0">
                <a:latin typeface="Calibri" panose="020F0502020204030204" pitchFamily="34" charset="0"/>
                <a:cs typeface="Calibri" panose="020F0502020204030204" pitchFamily="34" charset="0"/>
              </a:rPr>
              <a:t> for customer service metrics when the M4E300 launches.</a:t>
            </a:r>
          </a:p>
          <a:p>
            <a:pPr marL="285750" lvl="0" indent="-285750" algn="l" rtl="0">
              <a:spcBef>
                <a:spcPts val="800"/>
              </a:spcBef>
              <a:spcAft>
                <a:spcPts val="300"/>
              </a:spcAft>
              <a:buSzPts val="1800"/>
              <a:buFont typeface="Arial" panose="020B0604020202020204" pitchFamily="34" charset="0"/>
              <a:buChar char="•"/>
            </a:pPr>
            <a:r>
              <a:rPr lang="en-CA" sz="1600" dirty="0">
                <a:latin typeface="Calibri" panose="020F0502020204030204" pitchFamily="34" charset="0"/>
                <a:cs typeface="Calibri" panose="020F0502020204030204" pitchFamily="34" charset="0"/>
              </a:rPr>
              <a:t>Multiple teams including Products &amp; Innovation, Benefits, Technology, and L&amp;D, are collectively contributing to goal.</a:t>
            </a:r>
          </a:p>
          <a:p>
            <a:pPr marL="285750" lvl="0" indent="-285750" algn="l" rtl="0">
              <a:spcBef>
                <a:spcPts val="800"/>
              </a:spcBef>
              <a:spcAft>
                <a:spcPts val="300"/>
              </a:spcAft>
              <a:buClr>
                <a:schemeClr val="dk1"/>
              </a:buClr>
              <a:buSzPts val="1800"/>
              <a:buFont typeface="Arial" panose="020B0604020202020204" pitchFamily="34" charset="0"/>
              <a:buChar char="•"/>
            </a:pPr>
            <a:r>
              <a:rPr lang="en-CA" sz="1600" dirty="0">
                <a:latin typeface="Calibri" panose="020F0502020204030204" pitchFamily="34" charset="0"/>
                <a:cs typeface="Calibri" panose="020F0502020204030204" pitchFamily="34" charset="0"/>
              </a:rPr>
              <a:t>One week post-launch: First Call Resolution 87% (</a:t>
            </a:r>
            <a:r>
              <a:rPr lang="en-CA" sz="1600" dirty="0">
                <a:solidFill>
                  <a:srgbClr val="FF0000"/>
                </a:solidFill>
                <a:latin typeface="Calibri" panose="020F0502020204030204" pitchFamily="34" charset="0"/>
                <a:cs typeface="Calibri" panose="020F0502020204030204" pitchFamily="34" charset="0"/>
              </a:rPr>
              <a:t>↓</a:t>
            </a:r>
            <a:r>
              <a:rPr lang="en-CA" sz="1600" dirty="0">
                <a:latin typeface="Calibri" panose="020F0502020204030204" pitchFamily="34" charset="0"/>
                <a:cs typeface="Calibri" panose="020F0502020204030204" pitchFamily="34" charset="0"/>
              </a:rPr>
              <a:t>2%), Customer Call Time 88% (</a:t>
            </a:r>
            <a:r>
              <a:rPr lang="en-CA" sz="1600" dirty="0">
                <a:solidFill>
                  <a:srgbClr val="FF0000"/>
                </a:solidFill>
                <a:latin typeface="Calibri" panose="020F0502020204030204" pitchFamily="34" charset="0"/>
                <a:cs typeface="Calibri" panose="020F0502020204030204" pitchFamily="34" charset="0"/>
              </a:rPr>
              <a:t>↓</a:t>
            </a:r>
            <a:r>
              <a:rPr lang="en-CA" sz="1600" dirty="0">
                <a:latin typeface="Calibri" panose="020F0502020204030204" pitchFamily="34" charset="0"/>
                <a:cs typeface="Calibri" panose="020F0502020204030204" pitchFamily="34" charset="0"/>
              </a:rPr>
              <a:t>3%), Customer Care &amp; Tone 93% (</a:t>
            </a:r>
            <a:r>
              <a:rPr lang="en-CA" sz="1600" dirty="0">
                <a:solidFill>
                  <a:srgbClr val="00B050"/>
                </a:solidFill>
                <a:latin typeface="Calibri" panose="020F0502020204030204" pitchFamily="34" charset="0"/>
                <a:cs typeface="Calibri" panose="020F0502020204030204" pitchFamily="34" charset="0"/>
              </a:rPr>
              <a:t>↑</a:t>
            </a:r>
            <a:r>
              <a:rPr lang="en-CA" sz="1600" dirty="0">
                <a:latin typeface="Calibri" panose="020F0502020204030204" pitchFamily="34" charset="0"/>
                <a:cs typeface="Calibri" panose="020F0502020204030204" pitchFamily="34" charset="0"/>
              </a:rPr>
              <a:t>5%).</a:t>
            </a:r>
          </a:p>
          <a:p>
            <a:pPr marL="285750" lvl="0" indent="-285750" algn="l" rtl="0">
              <a:spcBef>
                <a:spcPts val="800"/>
              </a:spcBef>
              <a:spcAft>
                <a:spcPts val="300"/>
              </a:spcAft>
              <a:buClr>
                <a:schemeClr val="dk1"/>
              </a:buClr>
              <a:buSzPts val="1800"/>
              <a:buFont typeface="Arial" panose="020B0604020202020204" pitchFamily="34" charset="0"/>
              <a:buChar char="•"/>
            </a:pPr>
            <a:r>
              <a:rPr lang="en-CA" sz="1600" dirty="0">
                <a:latin typeface="Calibri" panose="020F0502020204030204" pitchFamily="34" charset="0"/>
                <a:cs typeface="Calibri" panose="020F0502020204030204" pitchFamily="34" charset="0"/>
              </a:rPr>
              <a:t>Two weeks post-launch: First Call Resolution 89% (</a:t>
            </a:r>
            <a:r>
              <a:rPr lang="en-CA" sz="1600" dirty="0">
                <a:solidFill>
                  <a:srgbClr val="00B050"/>
                </a:solidFill>
                <a:latin typeface="Calibri" panose="020F0502020204030204" pitchFamily="34" charset="0"/>
                <a:cs typeface="Calibri" panose="020F0502020204030204" pitchFamily="34" charset="0"/>
              </a:rPr>
              <a:t>↑</a:t>
            </a:r>
            <a:r>
              <a:rPr lang="en-CA" sz="1600" dirty="0">
                <a:latin typeface="Calibri" panose="020F0502020204030204" pitchFamily="34" charset="0"/>
                <a:cs typeface="Calibri" panose="020F0502020204030204" pitchFamily="34" charset="0"/>
              </a:rPr>
              <a:t>2%), Customer Call Time 90% (</a:t>
            </a:r>
            <a:r>
              <a:rPr lang="en-CA" sz="1600" dirty="0">
                <a:solidFill>
                  <a:srgbClr val="00B050"/>
                </a:solidFill>
                <a:latin typeface="Calibri" panose="020F0502020204030204" pitchFamily="34" charset="0"/>
                <a:cs typeface="Calibri" panose="020F0502020204030204" pitchFamily="34" charset="0"/>
              </a:rPr>
              <a:t>↑</a:t>
            </a:r>
            <a:r>
              <a:rPr lang="en-CA" sz="1600" dirty="0">
                <a:latin typeface="Calibri" panose="020F0502020204030204" pitchFamily="34" charset="0"/>
                <a:cs typeface="Calibri" panose="020F0502020204030204" pitchFamily="34" charset="0"/>
              </a:rPr>
              <a:t>2%), Customer Care &amp; Tone 91% (</a:t>
            </a:r>
            <a:r>
              <a:rPr lang="en-CA" sz="1600" dirty="0">
                <a:solidFill>
                  <a:srgbClr val="FF0000"/>
                </a:solidFill>
                <a:latin typeface="Calibri" panose="020F0502020204030204" pitchFamily="34" charset="0"/>
                <a:cs typeface="Calibri" panose="020F0502020204030204" pitchFamily="34" charset="0"/>
              </a:rPr>
              <a:t>↓</a:t>
            </a:r>
            <a:r>
              <a:rPr lang="en-CA" sz="1600" dirty="0">
                <a:latin typeface="Calibri" panose="020F0502020204030204" pitchFamily="34" charset="0"/>
                <a:cs typeface="Calibri" panose="020F0502020204030204" pitchFamily="34" charset="0"/>
              </a:rPr>
              <a:t>2%).</a:t>
            </a:r>
          </a:p>
          <a:p>
            <a:pPr marL="285750" lvl="0" indent="-285750" algn="l" rtl="0">
              <a:spcBef>
                <a:spcPts val="800"/>
              </a:spcBef>
              <a:spcAft>
                <a:spcPts val="300"/>
              </a:spcAft>
              <a:buClr>
                <a:schemeClr val="dk1"/>
              </a:buClr>
              <a:buSzPts val="1800"/>
              <a:buFont typeface="Arial" panose="020B0604020202020204" pitchFamily="34" charset="0"/>
              <a:buChar char="•"/>
            </a:pPr>
            <a:r>
              <a:rPr lang="en-CA" sz="1600" dirty="0">
                <a:latin typeface="Calibri" panose="020F0502020204030204" pitchFamily="34" charset="0"/>
                <a:cs typeface="Calibri" panose="020F0502020204030204" pitchFamily="34" charset="0"/>
              </a:rPr>
              <a:t>We are trending in the right direction towards goal and will continue monitoring collective contributions and performance for customer service metrics. </a:t>
            </a:r>
          </a:p>
        </p:txBody>
      </p:sp>
    </p:spTree>
    <p:extLst>
      <p:ext uri="{BB962C8B-B14F-4D97-AF65-F5344CB8AC3E}">
        <p14:creationId xmlns:p14="http://schemas.microsoft.com/office/powerpoint/2010/main" val="41759838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592;p50" title="Points scored">
            <a:extLst>
              <a:ext uri="{FF2B5EF4-FFF2-40B4-BE49-F238E27FC236}">
                <a16:creationId xmlns:a16="http://schemas.microsoft.com/office/drawing/2014/main" id="{FDB111FA-17EC-1ABB-94F4-700614703066}"/>
              </a:ext>
            </a:extLst>
          </p:cNvPr>
          <p:cNvPicPr preferRelativeResize="0"/>
          <p:nvPr/>
        </p:nvPicPr>
        <p:blipFill>
          <a:blip r:embed="rId2">
            <a:alphaModFix/>
          </a:blip>
          <a:stretch>
            <a:fillRect/>
          </a:stretch>
        </p:blipFill>
        <p:spPr>
          <a:xfrm>
            <a:off x="240632" y="465221"/>
            <a:ext cx="8646694" cy="4259180"/>
          </a:xfrm>
          <a:prstGeom prst="rect">
            <a:avLst/>
          </a:prstGeom>
          <a:noFill/>
          <a:ln>
            <a:noFill/>
          </a:ln>
        </p:spPr>
      </p:pic>
      <p:sp>
        <p:nvSpPr>
          <p:cNvPr id="3" name="Google Shape;394;p34">
            <a:extLst>
              <a:ext uri="{FF2B5EF4-FFF2-40B4-BE49-F238E27FC236}">
                <a16:creationId xmlns:a16="http://schemas.microsoft.com/office/drawing/2014/main" id="{1B059C3E-035E-98D9-CE7F-C60B9DAF76E7}"/>
              </a:ext>
            </a:extLst>
          </p:cNvPr>
          <p:cNvSpPr txBox="1"/>
          <p:nvPr/>
        </p:nvSpPr>
        <p:spPr>
          <a:xfrm>
            <a:off x="0" y="0"/>
            <a:ext cx="9144000" cy="484718"/>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FFFFFF"/>
              </a:buClr>
              <a:buSzPts val="2700"/>
              <a:buFont typeface="Calibri"/>
              <a:buNone/>
            </a:pPr>
            <a:r>
              <a:rPr lang="en-CA" sz="2700" dirty="0">
                <a:solidFill>
                  <a:srgbClr val="FFFFFF"/>
                </a:solidFill>
                <a:latin typeface="Calibri"/>
                <a:cs typeface="Calibri"/>
                <a:sym typeface="Calibri"/>
              </a:rPr>
              <a:t>Executive Summary</a:t>
            </a:r>
            <a:endParaRPr lang="fr-CA" sz="1100" dirty="0"/>
          </a:p>
        </p:txBody>
      </p:sp>
    </p:spTree>
    <p:extLst>
      <p:ext uri="{BB962C8B-B14F-4D97-AF65-F5344CB8AC3E}">
        <p14:creationId xmlns:p14="http://schemas.microsoft.com/office/powerpoint/2010/main" val="13745999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pic>
        <p:nvPicPr>
          <p:cNvPr id="597" name="Google Shape;597;p51" descr="A close-up of a pendulum&#10;&#10;Description automatically generated"/>
          <p:cNvPicPr preferRelativeResize="0"/>
          <p:nvPr/>
        </p:nvPicPr>
        <p:blipFill rotWithShape="1">
          <a:blip r:embed="rId3">
            <a:alphaModFix/>
          </a:blip>
          <a:srcRect l="3555" r="3554"/>
          <a:stretch/>
        </p:blipFill>
        <p:spPr>
          <a:xfrm>
            <a:off x="-1" y="0"/>
            <a:ext cx="9144001" cy="5143500"/>
          </a:xfrm>
          <a:prstGeom prst="rect">
            <a:avLst/>
          </a:prstGeom>
          <a:noFill/>
          <a:ln>
            <a:noFill/>
          </a:ln>
        </p:spPr>
      </p:pic>
      <p:sp>
        <p:nvSpPr>
          <p:cNvPr id="598" name="Google Shape;598;p51"/>
          <p:cNvSpPr/>
          <p:nvPr/>
        </p:nvSpPr>
        <p:spPr>
          <a:xfrm>
            <a:off x="-1" y="0"/>
            <a:ext cx="9144000" cy="5143500"/>
          </a:xfrm>
          <a:prstGeom prst="rect">
            <a:avLst/>
          </a:prstGeom>
          <a:solidFill>
            <a:schemeClr val="accent1">
              <a:alpha val="84705"/>
            </a:scheme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599" name="Google Shape;599;p51"/>
          <p:cNvSpPr txBox="1"/>
          <p:nvPr/>
        </p:nvSpPr>
        <p:spPr>
          <a:xfrm>
            <a:off x="738488" y="1668588"/>
            <a:ext cx="7852655" cy="1731243"/>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FFFFFF"/>
              </a:buClr>
              <a:buSzPts val="3600"/>
              <a:buFont typeface="Calibri"/>
              <a:buNone/>
            </a:pPr>
            <a:r>
              <a:rPr lang="en" sz="3600" b="0" i="0" u="none" strike="noStrike" cap="none">
                <a:solidFill>
                  <a:srgbClr val="FFFFFF"/>
                </a:solidFill>
                <a:latin typeface="Calibri"/>
                <a:ea typeface="Calibri"/>
                <a:cs typeface="Calibri"/>
                <a:sym typeface="Calibri"/>
              </a:rPr>
              <a:t>If you do not plan for impact in the beginning, it will be difficult to measure in the end.</a:t>
            </a:r>
            <a:endParaRPr sz="11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pic>
        <p:nvPicPr>
          <p:cNvPr id="604" name="Google Shape;604;p52" descr="A close-up of a pendulum&#10;&#10;Description automatically generated"/>
          <p:cNvPicPr preferRelativeResize="0"/>
          <p:nvPr/>
        </p:nvPicPr>
        <p:blipFill rotWithShape="1">
          <a:blip r:embed="rId3">
            <a:alphaModFix/>
          </a:blip>
          <a:srcRect l="3555" r="3554"/>
          <a:stretch/>
        </p:blipFill>
        <p:spPr>
          <a:xfrm>
            <a:off x="-1" y="0"/>
            <a:ext cx="9144001" cy="5143500"/>
          </a:xfrm>
          <a:prstGeom prst="rect">
            <a:avLst/>
          </a:prstGeom>
          <a:noFill/>
          <a:ln>
            <a:noFill/>
          </a:ln>
        </p:spPr>
      </p:pic>
      <p:sp>
        <p:nvSpPr>
          <p:cNvPr id="605" name="Google Shape;605;p52"/>
          <p:cNvSpPr/>
          <p:nvPr/>
        </p:nvSpPr>
        <p:spPr>
          <a:xfrm>
            <a:off x="-1" y="0"/>
            <a:ext cx="9144000" cy="5143500"/>
          </a:xfrm>
          <a:prstGeom prst="rect">
            <a:avLst/>
          </a:prstGeom>
          <a:solidFill>
            <a:schemeClr val="accent1">
              <a:alpha val="84705"/>
            </a:scheme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606" name="Google Shape;606;p52"/>
          <p:cNvSpPr txBox="1"/>
          <p:nvPr/>
        </p:nvSpPr>
        <p:spPr>
          <a:xfrm>
            <a:off x="861646" y="1983128"/>
            <a:ext cx="8282354" cy="1177245"/>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FFFFFF"/>
              </a:buClr>
              <a:buSzPts val="3600"/>
              <a:buFont typeface="Calibri"/>
              <a:buNone/>
            </a:pPr>
            <a:r>
              <a:rPr lang="en" sz="3600" b="0" i="0" u="none" strike="noStrike" cap="none">
                <a:solidFill>
                  <a:srgbClr val="FFFFFF"/>
                </a:solidFill>
                <a:latin typeface="Calibri"/>
                <a:ea typeface="Calibri"/>
                <a:cs typeface="Calibri"/>
                <a:sym typeface="Calibri"/>
              </a:rPr>
              <a:t>Impact is training and learning’s </a:t>
            </a:r>
            <a:r>
              <a:rPr lang="en" sz="3600" b="1" i="0" u="none" strike="noStrike" cap="none">
                <a:solidFill>
                  <a:srgbClr val="FFFFFF"/>
                </a:solidFill>
                <a:latin typeface="Calibri"/>
                <a:ea typeface="Calibri"/>
                <a:cs typeface="Calibri"/>
                <a:sym typeface="Calibri"/>
              </a:rPr>
              <a:t>contribution</a:t>
            </a:r>
            <a:r>
              <a:rPr lang="en" sz="3600" b="0" i="0" u="none" strike="noStrike" cap="none">
                <a:solidFill>
                  <a:srgbClr val="FFFFFF"/>
                </a:solidFill>
                <a:latin typeface="Calibri"/>
                <a:ea typeface="Calibri"/>
                <a:cs typeface="Calibri"/>
                <a:sym typeface="Calibri"/>
              </a:rPr>
              <a:t> to workplace </a:t>
            </a:r>
            <a:r>
              <a:rPr lang="en" sz="3600" b="1" i="0" u="none" strike="noStrike" cap="none">
                <a:solidFill>
                  <a:srgbClr val="FFFFFF"/>
                </a:solidFill>
                <a:latin typeface="Calibri"/>
                <a:ea typeface="Calibri"/>
                <a:cs typeface="Calibri"/>
                <a:sym typeface="Calibri"/>
              </a:rPr>
              <a:t>performance</a:t>
            </a:r>
            <a:r>
              <a:rPr lang="en" sz="3600" b="0" i="0" u="none" strike="noStrike" cap="none">
                <a:solidFill>
                  <a:srgbClr val="FFFFFF"/>
                </a:solidFill>
                <a:latin typeface="Calibri"/>
                <a:ea typeface="Calibri"/>
                <a:cs typeface="Calibri"/>
                <a:sym typeface="Calibri"/>
              </a:rPr>
              <a:t>.</a:t>
            </a:r>
            <a:endParaRPr sz="11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1"/>
          <p:cNvSpPr/>
          <p:nvPr/>
        </p:nvSpPr>
        <p:spPr>
          <a:xfrm rot="723810" flipH="1">
            <a:off x="1117623" y="1418192"/>
            <a:ext cx="1675327" cy="1476104"/>
          </a:xfrm>
          <a:custGeom>
            <a:avLst/>
            <a:gdLst/>
            <a:ahLst/>
            <a:cxnLst/>
            <a:rect l="l" t="t" r="r" b="b"/>
            <a:pathLst>
              <a:path w="18147" h="15989" extrusionOk="0">
                <a:moveTo>
                  <a:pt x="9072" y="1"/>
                </a:moveTo>
                <a:cubicBezTo>
                  <a:pt x="5937" y="1"/>
                  <a:pt x="2962" y="1882"/>
                  <a:pt x="1702" y="4983"/>
                </a:cubicBezTo>
                <a:cubicBezTo>
                  <a:pt x="1" y="9053"/>
                  <a:pt x="1969" y="13723"/>
                  <a:pt x="6072" y="15390"/>
                </a:cubicBezTo>
                <a:cubicBezTo>
                  <a:pt x="7062" y="15796"/>
                  <a:pt x="8087" y="15989"/>
                  <a:pt x="9096" y="15989"/>
                </a:cubicBezTo>
                <a:cubicBezTo>
                  <a:pt x="12236" y="15989"/>
                  <a:pt x="15217" y="14126"/>
                  <a:pt x="16479" y="11021"/>
                </a:cubicBezTo>
                <a:cubicBezTo>
                  <a:pt x="18147" y="6951"/>
                  <a:pt x="16212" y="2281"/>
                  <a:pt x="12109" y="613"/>
                </a:cubicBezTo>
                <a:cubicBezTo>
                  <a:pt x="11115" y="198"/>
                  <a:pt x="10085" y="1"/>
                  <a:pt x="9072" y="1"/>
                </a:cubicBezTo>
                <a:close/>
              </a:path>
            </a:pathLst>
          </a:custGeom>
          <a:solidFill>
            <a:srgbClr val="F2F2F2"/>
          </a:solidFill>
          <a:ln>
            <a:noFill/>
          </a:ln>
          <a:effectLst>
            <a:outerShdw blurRad="50800" dist="38100" dir="2700000" algn="tl" rotWithShape="0">
              <a:srgbClr val="000000">
                <a:alpha val="40000"/>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C0C0C"/>
              </a:solidFill>
              <a:latin typeface="Arial"/>
              <a:ea typeface="Arial"/>
              <a:cs typeface="Arial"/>
              <a:sym typeface="Arial"/>
            </a:endParaRPr>
          </a:p>
        </p:txBody>
      </p:sp>
      <p:sp>
        <p:nvSpPr>
          <p:cNvPr id="211" name="Google Shape;211;p31"/>
          <p:cNvSpPr/>
          <p:nvPr/>
        </p:nvSpPr>
        <p:spPr>
          <a:xfrm rot="723810" flipH="1">
            <a:off x="3734335" y="1413491"/>
            <a:ext cx="1675328" cy="1476104"/>
          </a:xfrm>
          <a:custGeom>
            <a:avLst/>
            <a:gdLst/>
            <a:ahLst/>
            <a:cxnLst/>
            <a:rect l="l" t="t" r="r" b="b"/>
            <a:pathLst>
              <a:path w="18147" h="15989" extrusionOk="0">
                <a:moveTo>
                  <a:pt x="9072" y="1"/>
                </a:moveTo>
                <a:cubicBezTo>
                  <a:pt x="5937" y="1"/>
                  <a:pt x="2962" y="1882"/>
                  <a:pt x="1702" y="4983"/>
                </a:cubicBezTo>
                <a:cubicBezTo>
                  <a:pt x="1" y="9053"/>
                  <a:pt x="1969" y="13723"/>
                  <a:pt x="6072" y="15390"/>
                </a:cubicBezTo>
                <a:cubicBezTo>
                  <a:pt x="7062" y="15796"/>
                  <a:pt x="8087" y="15989"/>
                  <a:pt x="9096" y="15989"/>
                </a:cubicBezTo>
                <a:cubicBezTo>
                  <a:pt x="12236" y="15989"/>
                  <a:pt x="15217" y="14126"/>
                  <a:pt x="16479" y="11021"/>
                </a:cubicBezTo>
                <a:cubicBezTo>
                  <a:pt x="18147" y="6951"/>
                  <a:pt x="16212" y="2281"/>
                  <a:pt x="12109" y="613"/>
                </a:cubicBezTo>
                <a:cubicBezTo>
                  <a:pt x="11115" y="198"/>
                  <a:pt x="10085" y="1"/>
                  <a:pt x="9072" y="1"/>
                </a:cubicBezTo>
                <a:close/>
              </a:path>
            </a:pathLst>
          </a:custGeom>
          <a:solidFill>
            <a:srgbClr val="F2F2F2"/>
          </a:solidFill>
          <a:ln>
            <a:noFill/>
          </a:ln>
          <a:effectLst>
            <a:outerShdw blurRad="50800" dist="38100" dir="2700000" algn="tl" rotWithShape="0">
              <a:srgbClr val="000000">
                <a:alpha val="40000"/>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C0C0C"/>
              </a:solidFill>
              <a:latin typeface="Arial"/>
              <a:ea typeface="Arial"/>
              <a:cs typeface="Arial"/>
              <a:sym typeface="Arial"/>
            </a:endParaRPr>
          </a:p>
        </p:txBody>
      </p:sp>
      <p:sp>
        <p:nvSpPr>
          <p:cNvPr id="212" name="Google Shape;212;p31"/>
          <p:cNvSpPr/>
          <p:nvPr/>
        </p:nvSpPr>
        <p:spPr>
          <a:xfrm rot="723810" flipH="1">
            <a:off x="6351048" y="1408790"/>
            <a:ext cx="1675328" cy="1476104"/>
          </a:xfrm>
          <a:custGeom>
            <a:avLst/>
            <a:gdLst/>
            <a:ahLst/>
            <a:cxnLst/>
            <a:rect l="l" t="t" r="r" b="b"/>
            <a:pathLst>
              <a:path w="18147" h="15989" extrusionOk="0">
                <a:moveTo>
                  <a:pt x="9072" y="1"/>
                </a:moveTo>
                <a:cubicBezTo>
                  <a:pt x="5937" y="1"/>
                  <a:pt x="2962" y="1882"/>
                  <a:pt x="1702" y="4983"/>
                </a:cubicBezTo>
                <a:cubicBezTo>
                  <a:pt x="1" y="9053"/>
                  <a:pt x="1969" y="13723"/>
                  <a:pt x="6072" y="15390"/>
                </a:cubicBezTo>
                <a:cubicBezTo>
                  <a:pt x="7062" y="15796"/>
                  <a:pt x="8087" y="15989"/>
                  <a:pt x="9096" y="15989"/>
                </a:cubicBezTo>
                <a:cubicBezTo>
                  <a:pt x="12236" y="15989"/>
                  <a:pt x="15217" y="14126"/>
                  <a:pt x="16479" y="11021"/>
                </a:cubicBezTo>
                <a:cubicBezTo>
                  <a:pt x="18147" y="6951"/>
                  <a:pt x="16212" y="2281"/>
                  <a:pt x="12109" y="613"/>
                </a:cubicBezTo>
                <a:cubicBezTo>
                  <a:pt x="11115" y="198"/>
                  <a:pt x="10085" y="1"/>
                  <a:pt x="9072" y="1"/>
                </a:cubicBezTo>
                <a:close/>
              </a:path>
            </a:pathLst>
          </a:custGeom>
          <a:solidFill>
            <a:srgbClr val="F2F2F2"/>
          </a:solidFill>
          <a:ln>
            <a:noFill/>
          </a:ln>
          <a:effectLst>
            <a:outerShdw blurRad="50800" dist="38100" dir="2700000" algn="tl" rotWithShape="0">
              <a:srgbClr val="000000">
                <a:alpha val="40000"/>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C0C0C"/>
              </a:solidFill>
              <a:latin typeface="Arial"/>
              <a:ea typeface="Arial"/>
              <a:cs typeface="Arial"/>
              <a:sym typeface="Arial"/>
            </a:endParaRPr>
          </a:p>
        </p:txBody>
      </p:sp>
      <p:sp>
        <p:nvSpPr>
          <p:cNvPr id="213" name="Google Shape;213;p31"/>
          <p:cNvSpPr/>
          <p:nvPr/>
        </p:nvSpPr>
        <p:spPr>
          <a:xfrm>
            <a:off x="0" y="0"/>
            <a:ext cx="9144000" cy="424862"/>
          </a:xfrm>
          <a:prstGeom prst="rect">
            <a:avLst/>
          </a:prstGeom>
          <a:gradFill>
            <a:gsLst>
              <a:gs pos="0">
                <a:srgbClr val="213F76"/>
              </a:gs>
              <a:gs pos="50000">
                <a:srgbClr val="2F5CAB"/>
              </a:gs>
              <a:gs pos="100000">
                <a:srgbClr val="3A6FCD"/>
              </a:gs>
            </a:gsLst>
            <a:lin ang="5400000"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lt1"/>
              </a:buClr>
              <a:buSzPts val="2700"/>
              <a:buFont typeface="Calibri"/>
              <a:buNone/>
            </a:pPr>
            <a:endParaRPr sz="2700" b="0" i="0" u="none" strike="noStrike" cap="none">
              <a:solidFill>
                <a:srgbClr val="FFFFFF"/>
              </a:solidFill>
              <a:latin typeface="Calibri"/>
              <a:ea typeface="Calibri"/>
              <a:cs typeface="Calibri"/>
              <a:sym typeface="Calibri"/>
            </a:endParaRPr>
          </a:p>
        </p:txBody>
      </p:sp>
      <p:sp>
        <p:nvSpPr>
          <p:cNvPr id="214" name="Google Shape;214;p31"/>
          <p:cNvSpPr txBox="1"/>
          <p:nvPr/>
        </p:nvSpPr>
        <p:spPr>
          <a:xfrm>
            <a:off x="0" y="-29944"/>
            <a:ext cx="9144000" cy="484748"/>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FFFFFF"/>
              </a:buClr>
              <a:buSzPts val="2700"/>
              <a:buFont typeface="Calibri"/>
              <a:buNone/>
            </a:pPr>
            <a:r>
              <a:rPr lang="en" sz="2700" b="0" i="0" u="none" strike="noStrike" cap="none">
                <a:solidFill>
                  <a:srgbClr val="FFFFFF"/>
                </a:solidFill>
                <a:latin typeface="Calibri"/>
                <a:ea typeface="Calibri"/>
                <a:cs typeface="Calibri"/>
                <a:sym typeface="Calibri"/>
              </a:rPr>
              <a:t>The formula for workplace performance</a:t>
            </a:r>
            <a:endParaRPr sz="1100"/>
          </a:p>
        </p:txBody>
      </p:sp>
      <p:pic>
        <p:nvPicPr>
          <p:cNvPr id="215" name="Google Shape;215;p31"/>
          <p:cNvPicPr preferRelativeResize="0"/>
          <p:nvPr/>
        </p:nvPicPr>
        <p:blipFill rotWithShape="1">
          <a:blip r:embed="rId3">
            <a:alphaModFix/>
          </a:blip>
          <a:srcRect/>
          <a:stretch/>
        </p:blipFill>
        <p:spPr>
          <a:xfrm>
            <a:off x="6694551" y="1584700"/>
            <a:ext cx="998381" cy="998381"/>
          </a:xfrm>
          <a:prstGeom prst="rect">
            <a:avLst/>
          </a:prstGeom>
          <a:noFill/>
          <a:ln>
            <a:noFill/>
          </a:ln>
        </p:spPr>
      </p:pic>
      <p:sp>
        <p:nvSpPr>
          <p:cNvPr id="216" name="Google Shape;216;p31"/>
          <p:cNvSpPr txBox="1"/>
          <p:nvPr/>
        </p:nvSpPr>
        <p:spPr>
          <a:xfrm>
            <a:off x="1152572" y="2923034"/>
            <a:ext cx="1559993" cy="71558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2100"/>
              <a:buFont typeface="Calibri"/>
              <a:buNone/>
            </a:pPr>
            <a:r>
              <a:rPr lang="en" sz="2100" b="0" i="0" u="none" strike="noStrike" cap="none">
                <a:solidFill>
                  <a:srgbClr val="000000"/>
                </a:solidFill>
                <a:latin typeface="Calibri"/>
                <a:ea typeface="Calibri"/>
                <a:cs typeface="Calibri"/>
                <a:sym typeface="Calibri"/>
              </a:rPr>
              <a:t>Human Performance</a:t>
            </a:r>
            <a:endParaRPr sz="1100"/>
          </a:p>
        </p:txBody>
      </p:sp>
      <p:sp>
        <p:nvSpPr>
          <p:cNvPr id="217" name="Google Shape;217;p31"/>
          <p:cNvSpPr txBox="1"/>
          <p:nvPr/>
        </p:nvSpPr>
        <p:spPr>
          <a:xfrm>
            <a:off x="3765994" y="2923034"/>
            <a:ext cx="1559993" cy="71558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2100"/>
              <a:buFont typeface="Calibri"/>
              <a:buNone/>
            </a:pPr>
            <a:r>
              <a:rPr lang="en" sz="2100" b="0" i="0" u="none" strike="noStrike" cap="none">
                <a:solidFill>
                  <a:srgbClr val="000000"/>
                </a:solidFill>
                <a:latin typeface="Calibri"/>
                <a:ea typeface="Calibri"/>
                <a:cs typeface="Calibri"/>
                <a:sym typeface="Calibri"/>
              </a:rPr>
              <a:t>Business Performance</a:t>
            </a:r>
            <a:endParaRPr sz="1100"/>
          </a:p>
        </p:txBody>
      </p:sp>
      <p:sp>
        <p:nvSpPr>
          <p:cNvPr id="218" name="Google Shape;218;p31"/>
          <p:cNvSpPr txBox="1"/>
          <p:nvPr/>
        </p:nvSpPr>
        <p:spPr>
          <a:xfrm>
            <a:off x="6450280" y="2923034"/>
            <a:ext cx="1663277" cy="71558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2100"/>
              <a:buFont typeface="Calibri"/>
              <a:buNone/>
            </a:pPr>
            <a:r>
              <a:rPr lang="en" sz="2100" b="0" i="0" u="none" strike="noStrike" cap="none">
                <a:solidFill>
                  <a:srgbClr val="000000"/>
                </a:solidFill>
                <a:latin typeface="Calibri"/>
                <a:ea typeface="Calibri"/>
                <a:cs typeface="Calibri"/>
                <a:sym typeface="Calibri"/>
              </a:rPr>
              <a:t>Workplace Performance</a:t>
            </a:r>
            <a:endParaRPr sz="1100"/>
          </a:p>
        </p:txBody>
      </p:sp>
      <p:sp>
        <p:nvSpPr>
          <p:cNvPr id="219" name="Google Shape;219;p31"/>
          <p:cNvSpPr/>
          <p:nvPr/>
        </p:nvSpPr>
        <p:spPr>
          <a:xfrm>
            <a:off x="2976253" y="1967020"/>
            <a:ext cx="585407" cy="585407"/>
          </a:xfrm>
          <a:prstGeom prst="mathPlus">
            <a:avLst>
              <a:gd name="adj1" fmla="val 23520"/>
            </a:avLst>
          </a:prstGeom>
          <a:solidFill>
            <a:srgbClr val="A5A5A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220" name="Google Shape;220;p31"/>
          <p:cNvSpPr/>
          <p:nvPr/>
        </p:nvSpPr>
        <p:spPr>
          <a:xfrm>
            <a:off x="5545304" y="1920691"/>
            <a:ext cx="585407" cy="585407"/>
          </a:xfrm>
          <a:prstGeom prst="mathEqual">
            <a:avLst>
              <a:gd name="adj1" fmla="val 23520"/>
              <a:gd name="adj2" fmla="val 11760"/>
            </a:avLst>
          </a:prstGeom>
          <a:solidFill>
            <a:srgbClr val="A5A5A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000000"/>
              </a:solidFill>
              <a:latin typeface="Calibri"/>
              <a:ea typeface="Calibri"/>
              <a:cs typeface="Calibri"/>
              <a:sym typeface="Calibri"/>
            </a:endParaRPr>
          </a:p>
        </p:txBody>
      </p:sp>
      <p:pic>
        <p:nvPicPr>
          <p:cNvPr id="221" name="Google Shape;221;p31"/>
          <p:cNvPicPr preferRelativeResize="0"/>
          <p:nvPr/>
        </p:nvPicPr>
        <p:blipFill rotWithShape="1">
          <a:blip r:embed="rId4">
            <a:alphaModFix/>
          </a:blip>
          <a:srcRect/>
          <a:stretch/>
        </p:blipFill>
        <p:spPr>
          <a:xfrm>
            <a:off x="1474180" y="1666302"/>
            <a:ext cx="916778" cy="916778"/>
          </a:xfrm>
          <a:prstGeom prst="rect">
            <a:avLst/>
          </a:prstGeom>
          <a:noFill/>
          <a:ln>
            <a:noFill/>
          </a:ln>
        </p:spPr>
      </p:pic>
      <p:pic>
        <p:nvPicPr>
          <p:cNvPr id="222" name="Google Shape;222;p31"/>
          <p:cNvPicPr preferRelativeResize="0"/>
          <p:nvPr/>
        </p:nvPicPr>
        <p:blipFill rotWithShape="1">
          <a:blip r:embed="rId5">
            <a:alphaModFix/>
          </a:blip>
          <a:srcRect/>
          <a:stretch/>
        </p:blipFill>
        <p:spPr>
          <a:xfrm>
            <a:off x="4140983" y="1709716"/>
            <a:ext cx="862034" cy="86203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0"/>
                                        </p:tgtEl>
                                        <p:attrNameLst>
                                          <p:attrName>style.visibility</p:attrName>
                                        </p:attrNameLst>
                                      </p:cBhvr>
                                      <p:to>
                                        <p:strVal val="visible"/>
                                      </p:to>
                                    </p:set>
                                    <p:animEffect transition="in" filter="fade">
                                      <p:cBhvr>
                                        <p:cTn id="7" dur="500"/>
                                        <p:tgtEl>
                                          <p:spTgt spid="210"/>
                                        </p:tgtEl>
                                      </p:cBhvr>
                                    </p:animEffect>
                                  </p:childTnLst>
                                </p:cTn>
                              </p:par>
                              <p:par>
                                <p:cTn id="8" presetID="10" presetClass="entr" presetSubtype="0" fill="hold" nodeType="withEffect">
                                  <p:stCondLst>
                                    <p:cond delay="0"/>
                                  </p:stCondLst>
                                  <p:childTnLst>
                                    <p:set>
                                      <p:cBhvr>
                                        <p:cTn id="9" dur="1" fill="hold">
                                          <p:stCondLst>
                                            <p:cond delay="0"/>
                                          </p:stCondLst>
                                        </p:cTn>
                                        <p:tgtEl>
                                          <p:spTgt spid="211"/>
                                        </p:tgtEl>
                                        <p:attrNameLst>
                                          <p:attrName>style.visibility</p:attrName>
                                        </p:attrNameLst>
                                      </p:cBhvr>
                                      <p:to>
                                        <p:strVal val="visible"/>
                                      </p:to>
                                    </p:set>
                                    <p:animEffect transition="in" filter="fade">
                                      <p:cBhvr>
                                        <p:cTn id="10" dur="500"/>
                                        <p:tgtEl>
                                          <p:spTgt spid="211"/>
                                        </p:tgtEl>
                                      </p:cBhvr>
                                    </p:animEffect>
                                  </p:childTnLst>
                                </p:cTn>
                              </p:par>
                              <p:par>
                                <p:cTn id="11" presetID="10" presetClass="entr" presetSubtype="0" fill="hold" nodeType="withEffect">
                                  <p:stCondLst>
                                    <p:cond delay="0"/>
                                  </p:stCondLst>
                                  <p:childTnLst>
                                    <p:set>
                                      <p:cBhvr>
                                        <p:cTn id="12" dur="1" fill="hold">
                                          <p:stCondLst>
                                            <p:cond delay="0"/>
                                          </p:stCondLst>
                                        </p:cTn>
                                        <p:tgtEl>
                                          <p:spTgt spid="216"/>
                                        </p:tgtEl>
                                        <p:attrNameLst>
                                          <p:attrName>style.visibility</p:attrName>
                                        </p:attrNameLst>
                                      </p:cBhvr>
                                      <p:to>
                                        <p:strVal val="visible"/>
                                      </p:to>
                                    </p:set>
                                    <p:animEffect transition="in" filter="fade">
                                      <p:cBhvr>
                                        <p:cTn id="13" dur="500"/>
                                        <p:tgtEl>
                                          <p:spTgt spid="216"/>
                                        </p:tgtEl>
                                      </p:cBhvr>
                                    </p:animEffect>
                                  </p:childTnLst>
                                </p:cTn>
                              </p:par>
                              <p:par>
                                <p:cTn id="14" presetID="10" presetClass="entr" presetSubtype="0" fill="hold" nodeType="withEffect">
                                  <p:stCondLst>
                                    <p:cond delay="0"/>
                                  </p:stCondLst>
                                  <p:childTnLst>
                                    <p:set>
                                      <p:cBhvr>
                                        <p:cTn id="15" dur="1" fill="hold">
                                          <p:stCondLst>
                                            <p:cond delay="0"/>
                                          </p:stCondLst>
                                        </p:cTn>
                                        <p:tgtEl>
                                          <p:spTgt spid="217"/>
                                        </p:tgtEl>
                                        <p:attrNameLst>
                                          <p:attrName>style.visibility</p:attrName>
                                        </p:attrNameLst>
                                      </p:cBhvr>
                                      <p:to>
                                        <p:strVal val="visible"/>
                                      </p:to>
                                    </p:set>
                                    <p:animEffect transition="in" filter="fade">
                                      <p:cBhvr>
                                        <p:cTn id="16" dur="500"/>
                                        <p:tgtEl>
                                          <p:spTgt spid="217"/>
                                        </p:tgtEl>
                                      </p:cBhvr>
                                    </p:animEffect>
                                  </p:childTnLst>
                                </p:cTn>
                              </p:par>
                              <p:par>
                                <p:cTn id="17" presetID="10" presetClass="entr" presetSubtype="0" fill="hold" nodeType="withEffect">
                                  <p:stCondLst>
                                    <p:cond delay="0"/>
                                  </p:stCondLst>
                                  <p:childTnLst>
                                    <p:set>
                                      <p:cBhvr>
                                        <p:cTn id="18" dur="1" fill="hold">
                                          <p:stCondLst>
                                            <p:cond delay="0"/>
                                          </p:stCondLst>
                                        </p:cTn>
                                        <p:tgtEl>
                                          <p:spTgt spid="219"/>
                                        </p:tgtEl>
                                        <p:attrNameLst>
                                          <p:attrName>style.visibility</p:attrName>
                                        </p:attrNameLst>
                                      </p:cBhvr>
                                      <p:to>
                                        <p:strVal val="visible"/>
                                      </p:to>
                                    </p:set>
                                    <p:animEffect transition="in" filter="fade">
                                      <p:cBhvr>
                                        <p:cTn id="19" dur="500"/>
                                        <p:tgtEl>
                                          <p:spTgt spid="219"/>
                                        </p:tgtEl>
                                      </p:cBhvr>
                                    </p:animEffect>
                                  </p:childTnLst>
                                </p:cTn>
                              </p:par>
                              <p:par>
                                <p:cTn id="20" presetID="10" presetClass="entr" presetSubtype="0" fill="hold" nodeType="withEffect">
                                  <p:stCondLst>
                                    <p:cond delay="0"/>
                                  </p:stCondLst>
                                  <p:childTnLst>
                                    <p:set>
                                      <p:cBhvr>
                                        <p:cTn id="21" dur="1" fill="hold">
                                          <p:stCondLst>
                                            <p:cond delay="0"/>
                                          </p:stCondLst>
                                        </p:cTn>
                                        <p:tgtEl>
                                          <p:spTgt spid="221"/>
                                        </p:tgtEl>
                                        <p:attrNameLst>
                                          <p:attrName>style.visibility</p:attrName>
                                        </p:attrNameLst>
                                      </p:cBhvr>
                                      <p:to>
                                        <p:strVal val="visible"/>
                                      </p:to>
                                    </p:set>
                                    <p:animEffect transition="in" filter="fade">
                                      <p:cBhvr>
                                        <p:cTn id="22" dur="500"/>
                                        <p:tgtEl>
                                          <p:spTgt spid="221"/>
                                        </p:tgtEl>
                                      </p:cBhvr>
                                    </p:animEffect>
                                  </p:childTnLst>
                                </p:cTn>
                              </p:par>
                              <p:par>
                                <p:cTn id="23" presetID="10" presetClass="entr" presetSubtype="0" fill="hold" nodeType="withEffect">
                                  <p:stCondLst>
                                    <p:cond delay="0"/>
                                  </p:stCondLst>
                                  <p:childTnLst>
                                    <p:set>
                                      <p:cBhvr>
                                        <p:cTn id="24" dur="1" fill="hold">
                                          <p:stCondLst>
                                            <p:cond delay="0"/>
                                          </p:stCondLst>
                                        </p:cTn>
                                        <p:tgtEl>
                                          <p:spTgt spid="222"/>
                                        </p:tgtEl>
                                        <p:attrNameLst>
                                          <p:attrName>style.visibility</p:attrName>
                                        </p:attrNameLst>
                                      </p:cBhvr>
                                      <p:to>
                                        <p:strVal val="visible"/>
                                      </p:to>
                                    </p:set>
                                    <p:animEffect transition="in" filter="fade">
                                      <p:cBhvr>
                                        <p:cTn id="25" dur="500"/>
                                        <p:tgtEl>
                                          <p:spTgt spid="222"/>
                                        </p:tgtEl>
                                      </p:cBhvr>
                                    </p:animEffect>
                                  </p:childTnLst>
                                </p:cTn>
                              </p:par>
                              <p:par>
                                <p:cTn id="26" presetID="2" presetClass="entr" presetSubtype="2" fill="hold" nodeType="withEffect">
                                  <p:stCondLst>
                                    <p:cond delay="500"/>
                                  </p:stCondLst>
                                  <p:childTnLst>
                                    <p:set>
                                      <p:cBhvr>
                                        <p:cTn id="27" dur="1" fill="hold">
                                          <p:stCondLst>
                                            <p:cond delay="0"/>
                                          </p:stCondLst>
                                        </p:cTn>
                                        <p:tgtEl>
                                          <p:spTgt spid="212"/>
                                        </p:tgtEl>
                                        <p:attrNameLst>
                                          <p:attrName>style.visibility</p:attrName>
                                        </p:attrNameLst>
                                      </p:cBhvr>
                                      <p:to>
                                        <p:strVal val="visible"/>
                                      </p:to>
                                    </p:set>
                                    <p:anim calcmode="lin" valueType="num">
                                      <p:cBhvr additive="base">
                                        <p:cTn id="28" dur="500"/>
                                        <p:tgtEl>
                                          <p:spTgt spid="212"/>
                                        </p:tgtEl>
                                        <p:attrNameLst>
                                          <p:attrName>ppt_x</p:attrName>
                                        </p:attrNameLst>
                                      </p:cBhvr>
                                      <p:tavLst>
                                        <p:tav tm="0">
                                          <p:val>
                                            <p:strVal val="#ppt_x+1"/>
                                          </p:val>
                                        </p:tav>
                                        <p:tav tm="100000">
                                          <p:val>
                                            <p:strVal val="#ppt_x"/>
                                          </p:val>
                                        </p:tav>
                                      </p:tavLst>
                                    </p:anim>
                                  </p:childTnLst>
                                </p:cTn>
                              </p:par>
                              <p:par>
                                <p:cTn id="29" presetID="2" presetClass="entr" presetSubtype="2" fill="hold" nodeType="withEffect">
                                  <p:stCondLst>
                                    <p:cond delay="500"/>
                                  </p:stCondLst>
                                  <p:childTnLst>
                                    <p:set>
                                      <p:cBhvr>
                                        <p:cTn id="30" dur="1" fill="hold">
                                          <p:stCondLst>
                                            <p:cond delay="0"/>
                                          </p:stCondLst>
                                        </p:cTn>
                                        <p:tgtEl>
                                          <p:spTgt spid="215"/>
                                        </p:tgtEl>
                                        <p:attrNameLst>
                                          <p:attrName>style.visibility</p:attrName>
                                        </p:attrNameLst>
                                      </p:cBhvr>
                                      <p:to>
                                        <p:strVal val="visible"/>
                                      </p:to>
                                    </p:set>
                                    <p:anim calcmode="lin" valueType="num">
                                      <p:cBhvr additive="base">
                                        <p:cTn id="31" dur="500"/>
                                        <p:tgtEl>
                                          <p:spTgt spid="215"/>
                                        </p:tgtEl>
                                        <p:attrNameLst>
                                          <p:attrName>ppt_x</p:attrName>
                                        </p:attrNameLst>
                                      </p:cBhvr>
                                      <p:tavLst>
                                        <p:tav tm="0">
                                          <p:val>
                                            <p:strVal val="#ppt_x+1"/>
                                          </p:val>
                                        </p:tav>
                                        <p:tav tm="100000">
                                          <p:val>
                                            <p:strVal val="#ppt_x"/>
                                          </p:val>
                                        </p:tav>
                                      </p:tavLst>
                                    </p:anim>
                                  </p:childTnLst>
                                </p:cTn>
                              </p:par>
                              <p:par>
                                <p:cTn id="32" presetID="2" presetClass="entr" presetSubtype="2" fill="hold" nodeType="withEffect">
                                  <p:stCondLst>
                                    <p:cond delay="500"/>
                                  </p:stCondLst>
                                  <p:childTnLst>
                                    <p:set>
                                      <p:cBhvr>
                                        <p:cTn id="33" dur="1" fill="hold">
                                          <p:stCondLst>
                                            <p:cond delay="0"/>
                                          </p:stCondLst>
                                        </p:cTn>
                                        <p:tgtEl>
                                          <p:spTgt spid="218"/>
                                        </p:tgtEl>
                                        <p:attrNameLst>
                                          <p:attrName>style.visibility</p:attrName>
                                        </p:attrNameLst>
                                      </p:cBhvr>
                                      <p:to>
                                        <p:strVal val="visible"/>
                                      </p:to>
                                    </p:set>
                                    <p:anim calcmode="lin" valueType="num">
                                      <p:cBhvr additive="base">
                                        <p:cTn id="34" dur="500"/>
                                        <p:tgtEl>
                                          <p:spTgt spid="218"/>
                                        </p:tgtEl>
                                        <p:attrNameLst>
                                          <p:attrName>ppt_x</p:attrName>
                                        </p:attrNameLst>
                                      </p:cBhvr>
                                      <p:tavLst>
                                        <p:tav tm="0">
                                          <p:val>
                                            <p:strVal val="#ppt_x+1"/>
                                          </p:val>
                                        </p:tav>
                                        <p:tav tm="100000">
                                          <p:val>
                                            <p:strVal val="#ppt_x"/>
                                          </p:val>
                                        </p:tav>
                                      </p:tavLst>
                                    </p:anim>
                                  </p:childTnLst>
                                </p:cTn>
                              </p:par>
                              <p:par>
                                <p:cTn id="35" presetID="2" presetClass="entr" presetSubtype="2" fill="hold" nodeType="withEffect">
                                  <p:stCondLst>
                                    <p:cond delay="500"/>
                                  </p:stCondLst>
                                  <p:childTnLst>
                                    <p:set>
                                      <p:cBhvr>
                                        <p:cTn id="36" dur="1" fill="hold">
                                          <p:stCondLst>
                                            <p:cond delay="0"/>
                                          </p:stCondLst>
                                        </p:cTn>
                                        <p:tgtEl>
                                          <p:spTgt spid="220"/>
                                        </p:tgtEl>
                                        <p:attrNameLst>
                                          <p:attrName>style.visibility</p:attrName>
                                        </p:attrNameLst>
                                      </p:cBhvr>
                                      <p:to>
                                        <p:strVal val="visible"/>
                                      </p:to>
                                    </p:set>
                                    <p:anim calcmode="lin" valueType="num">
                                      <p:cBhvr additive="base">
                                        <p:cTn id="37" dur="500"/>
                                        <p:tgtEl>
                                          <p:spTgt spid="22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53"/>
          <p:cNvSpPr txBox="1"/>
          <p:nvPr/>
        </p:nvSpPr>
        <p:spPr>
          <a:xfrm>
            <a:off x="3057482" y="1163579"/>
            <a:ext cx="3755210" cy="918657"/>
          </a:xfrm>
          <a:prstGeom prst="rect">
            <a:avLst/>
          </a:prstGeom>
          <a:noFill/>
          <a:ln>
            <a:noFill/>
          </a:ln>
        </p:spPr>
        <p:txBody>
          <a:bodyPr spcFirstLastPara="1" wrap="square" lIns="68575" tIns="68575" rIns="68575" bIns="68575" anchor="t" anchorCtr="0">
            <a:noAutofit/>
          </a:bodyPr>
          <a:lstStyle/>
          <a:p>
            <a:pPr marL="0" marR="0" lvl="0" indent="0" algn="l" rtl="0">
              <a:lnSpc>
                <a:spcPct val="100000"/>
              </a:lnSpc>
              <a:spcBef>
                <a:spcPts val="0"/>
              </a:spcBef>
              <a:spcAft>
                <a:spcPts val="0"/>
              </a:spcAft>
              <a:buClr>
                <a:srgbClr val="263238"/>
              </a:buClr>
              <a:buSzPts val="2100"/>
              <a:buFont typeface="Raleway"/>
              <a:buNone/>
            </a:pPr>
            <a:r>
              <a:rPr lang="en" sz="2100" b="0" i="0" u="none" strike="noStrike" cap="none">
                <a:solidFill>
                  <a:srgbClr val="263238"/>
                </a:solidFill>
                <a:latin typeface="Calibri"/>
                <a:ea typeface="Calibri"/>
                <a:cs typeface="Calibri"/>
                <a:sym typeface="Calibri"/>
              </a:rPr>
              <a:t>Email: </a:t>
            </a:r>
            <a:r>
              <a:rPr lang="en" sz="2100" b="0" i="0" u="none" strike="noStrike" cap="none">
                <a:solidFill>
                  <a:srgbClr val="305DBF"/>
                </a:solidFill>
                <a:latin typeface="Calibri"/>
                <a:ea typeface="Calibri"/>
                <a:cs typeface="Calibri"/>
                <a:sym typeface="Calibri"/>
              </a:rPr>
              <a:t>kevin@kevinmyates.com</a:t>
            </a:r>
            <a:endParaRPr sz="1100"/>
          </a:p>
        </p:txBody>
      </p:sp>
      <p:sp>
        <p:nvSpPr>
          <p:cNvPr id="612" name="Google Shape;612;p53"/>
          <p:cNvSpPr/>
          <p:nvPr/>
        </p:nvSpPr>
        <p:spPr>
          <a:xfrm>
            <a:off x="0" y="0"/>
            <a:ext cx="9144000" cy="424862"/>
          </a:xfrm>
          <a:prstGeom prst="rect">
            <a:avLst/>
          </a:prstGeom>
          <a:gradFill>
            <a:gsLst>
              <a:gs pos="0">
                <a:srgbClr val="213F76"/>
              </a:gs>
              <a:gs pos="50000">
                <a:srgbClr val="2F5CAB"/>
              </a:gs>
              <a:gs pos="100000">
                <a:srgbClr val="3A6FCD"/>
              </a:gs>
            </a:gsLst>
            <a:lin ang="5400000"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lt1"/>
              </a:buClr>
              <a:buSzPts val="2700"/>
              <a:buFont typeface="Calibri"/>
              <a:buNone/>
            </a:pPr>
            <a:endParaRPr sz="2700" b="0" i="0" u="none" strike="noStrike" cap="none">
              <a:solidFill>
                <a:srgbClr val="FFFFFF"/>
              </a:solidFill>
              <a:latin typeface="Calibri"/>
              <a:ea typeface="Calibri"/>
              <a:cs typeface="Calibri"/>
              <a:sym typeface="Calibri"/>
            </a:endParaRPr>
          </a:p>
        </p:txBody>
      </p:sp>
      <p:sp>
        <p:nvSpPr>
          <p:cNvPr id="613" name="Google Shape;613;p53"/>
          <p:cNvSpPr txBox="1"/>
          <p:nvPr/>
        </p:nvSpPr>
        <p:spPr>
          <a:xfrm>
            <a:off x="2938557" y="383089"/>
            <a:ext cx="3235725" cy="742950"/>
          </a:xfrm>
          <a:prstGeom prst="rect">
            <a:avLst/>
          </a:prstGeom>
          <a:noFill/>
          <a:ln>
            <a:noFill/>
          </a:ln>
        </p:spPr>
        <p:txBody>
          <a:bodyPr spcFirstLastPara="1" wrap="square" lIns="68575" tIns="68575" rIns="68575" bIns="68575" anchor="t" anchorCtr="0">
            <a:noAutofit/>
          </a:bodyPr>
          <a:lstStyle/>
          <a:p>
            <a:pPr marL="0" marR="0" lvl="0" indent="0" algn="l" rtl="0">
              <a:lnSpc>
                <a:spcPct val="100000"/>
              </a:lnSpc>
              <a:spcBef>
                <a:spcPts val="0"/>
              </a:spcBef>
              <a:spcAft>
                <a:spcPts val="0"/>
              </a:spcAft>
              <a:buClr>
                <a:srgbClr val="263238"/>
              </a:buClr>
              <a:buSzPts val="3800"/>
              <a:buFont typeface="Fredoka"/>
              <a:buNone/>
            </a:pPr>
            <a:r>
              <a:rPr lang="en" sz="5400" b="1" i="0" u="none" strike="noStrike" cap="none">
                <a:solidFill>
                  <a:srgbClr val="305DBF"/>
                </a:solidFill>
                <a:latin typeface="Calibri"/>
                <a:ea typeface="Calibri"/>
                <a:cs typeface="Calibri"/>
                <a:sym typeface="Calibri"/>
              </a:rPr>
              <a:t>Thank you</a:t>
            </a:r>
            <a:endParaRPr sz="1100"/>
          </a:p>
        </p:txBody>
      </p:sp>
      <p:sp>
        <p:nvSpPr>
          <p:cNvPr id="614" name="Google Shape;614;p53"/>
          <p:cNvSpPr/>
          <p:nvPr/>
        </p:nvSpPr>
        <p:spPr>
          <a:xfrm>
            <a:off x="3547627" y="1737563"/>
            <a:ext cx="112731" cy="91944"/>
          </a:xfrm>
          <a:custGeom>
            <a:avLst/>
            <a:gdLst/>
            <a:ahLst/>
            <a:cxnLst/>
            <a:rect l="l" t="t" r="r" b="b"/>
            <a:pathLst>
              <a:path w="19122" h="15596" extrusionOk="0">
                <a:moveTo>
                  <a:pt x="12981" y="0"/>
                </a:moveTo>
                <a:cubicBezTo>
                  <a:pt x="12091" y="0"/>
                  <a:pt x="10821" y="352"/>
                  <a:pt x="9915" y="1352"/>
                </a:cubicBezTo>
                <a:cubicBezTo>
                  <a:pt x="9203" y="2141"/>
                  <a:pt x="8847" y="3174"/>
                  <a:pt x="8856" y="4430"/>
                </a:cubicBezTo>
                <a:cubicBezTo>
                  <a:pt x="6243" y="4110"/>
                  <a:pt x="4101" y="2933"/>
                  <a:pt x="2323" y="846"/>
                </a:cubicBezTo>
                <a:cubicBezTo>
                  <a:pt x="2216" y="723"/>
                  <a:pt x="2064" y="650"/>
                  <a:pt x="1902" y="650"/>
                </a:cubicBezTo>
                <a:cubicBezTo>
                  <a:pt x="1875" y="650"/>
                  <a:pt x="1848" y="652"/>
                  <a:pt x="1820" y="656"/>
                </a:cubicBezTo>
                <a:cubicBezTo>
                  <a:pt x="1631" y="683"/>
                  <a:pt x="1468" y="805"/>
                  <a:pt x="1391" y="977"/>
                </a:cubicBezTo>
                <a:cubicBezTo>
                  <a:pt x="695" y="2512"/>
                  <a:pt x="701" y="3895"/>
                  <a:pt x="1403" y="5113"/>
                </a:cubicBezTo>
                <a:cubicBezTo>
                  <a:pt x="1389" y="5111"/>
                  <a:pt x="1374" y="5111"/>
                  <a:pt x="1360" y="5111"/>
                </a:cubicBezTo>
                <a:cubicBezTo>
                  <a:pt x="1076" y="5111"/>
                  <a:pt x="803" y="5375"/>
                  <a:pt x="824" y="5707"/>
                </a:cubicBezTo>
                <a:cubicBezTo>
                  <a:pt x="916" y="7101"/>
                  <a:pt x="1428" y="8182"/>
                  <a:pt x="2351" y="8934"/>
                </a:cubicBezTo>
                <a:cubicBezTo>
                  <a:pt x="2176" y="9073"/>
                  <a:pt x="2102" y="9307"/>
                  <a:pt x="2164" y="9524"/>
                </a:cubicBezTo>
                <a:cubicBezTo>
                  <a:pt x="2456" y="10535"/>
                  <a:pt x="3310" y="11633"/>
                  <a:pt x="4615" y="12155"/>
                </a:cubicBezTo>
                <a:cubicBezTo>
                  <a:pt x="3657" y="12655"/>
                  <a:pt x="2516" y="12903"/>
                  <a:pt x="1345" y="12903"/>
                </a:cubicBezTo>
                <a:cubicBezTo>
                  <a:pt x="1111" y="12903"/>
                  <a:pt x="876" y="12893"/>
                  <a:pt x="641" y="12873"/>
                </a:cubicBezTo>
                <a:cubicBezTo>
                  <a:pt x="628" y="12872"/>
                  <a:pt x="615" y="12872"/>
                  <a:pt x="603" y="12872"/>
                </a:cubicBezTo>
                <a:cubicBezTo>
                  <a:pt x="362" y="12872"/>
                  <a:pt x="155" y="13031"/>
                  <a:pt x="78" y="13266"/>
                </a:cubicBezTo>
                <a:cubicBezTo>
                  <a:pt x="0" y="13512"/>
                  <a:pt x="113" y="13788"/>
                  <a:pt x="334" y="13922"/>
                </a:cubicBezTo>
                <a:cubicBezTo>
                  <a:pt x="1162" y="14423"/>
                  <a:pt x="3243" y="15596"/>
                  <a:pt x="6294" y="15596"/>
                </a:cubicBezTo>
                <a:cubicBezTo>
                  <a:pt x="14568" y="15596"/>
                  <a:pt x="17244" y="8279"/>
                  <a:pt x="17244" y="4736"/>
                </a:cubicBezTo>
                <a:cubicBezTo>
                  <a:pt x="17241" y="4515"/>
                  <a:pt x="17243" y="4541"/>
                  <a:pt x="17230" y="4426"/>
                </a:cubicBezTo>
                <a:cubicBezTo>
                  <a:pt x="17250" y="4403"/>
                  <a:pt x="17326" y="4347"/>
                  <a:pt x="17386" y="4301"/>
                </a:cubicBezTo>
                <a:cubicBezTo>
                  <a:pt x="17696" y="4067"/>
                  <a:pt x="18237" y="3680"/>
                  <a:pt x="18983" y="2590"/>
                </a:cubicBezTo>
                <a:cubicBezTo>
                  <a:pt x="19121" y="2386"/>
                  <a:pt x="19111" y="2118"/>
                  <a:pt x="18957" y="1925"/>
                </a:cubicBezTo>
                <a:cubicBezTo>
                  <a:pt x="18840" y="1779"/>
                  <a:pt x="18708" y="1722"/>
                  <a:pt x="18558" y="1722"/>
                </a:cubicBezTo>
                <a:cubicBezTo>
                  <a:pt x="18451" y="1722"/>
                  <a:pt x="18336" y="1751"/>
                  <a:pt x="18212" y="1799"/>
                </a:cubicBezTo>
                <a:cubicBezTo>
                  <a:pt x="18352" y="1553"/>
                  <a:pt x="18467" y="1291"/>
                  <a:pt x="18559" y="1014"/>
                </a:cubicBezTo>
                <a:cubicBezTo>
                  <a:pt x="18631" y="800"/>
                  <a:pt x="18553" y="614"/>
                  <a:pt x="18382" y="465"/>
                </a:cubicBezTo>
                <a:cubicBezTo>
                  <a:pt x="18282" y="379"/>
                  <a:pt x="18151" y="335"/>
                  <a:pt x="18020" y="335"/>
                </a:cubicBezTo>
                <a:cubicBezTo>
                  <a:pt x="17928" y="335"/>
                  <a:pt x="17837" y="356"/>
                  <a:pt x="17754" y="398"/>
                </a:cubicBezTo>
                <a:cubicBezTo>
                  <a:pt x="16848" y="856"/>
                  <a:pt x="16172" y="1054"/>
                  <a:pt x="15873" y="1113"/>
                </a:cubicBezTo>
                <a:cubicBezTo>
                  <a:pt x="15090" y="395"/>
                  <a:pt x="14251" y="0"/>
                  <a:pt x="12981" y="0"/>
                </a:cubicBezTo>
                <a:close/>
              </a:path>
            </a:pathLst>
          </a:custGeom>
          <a:noFill/>
          <a:ln w="19050" cap="flat"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5" name="Google Shape;615;p53"/>
          <p:cNvSpPr/>
          <p:nvPr/>
        </p:nvSpPr>
        <p:spPr>
          <a:xfrm>
            <a:off x="3139210" y="1656307"/>
            <a:ext cx="243537" cy="243818"/>
          </a:xfrm>
          <a:custGeom>
            <a:avLst/>
            <a:gdLst/>
            <a:ahLst/>
            <a:cxnLst/>
            <a:rect l="l" t="t" r="r" b="b"/>
            <a:pathLst>
              <a:path w="28555" h="28588" extrusionOk="0">
                <a:moveTo>
                  <a:pt x="14278" y="0"/>
                </a:moveTo>
                <a:cubicBezTo>
                  <a:pt x="6372" y="0"/>
                  <a:pt x="1" y="6405"/>
                  <a:pt x="1" y="14277"/>
                </a:cubicBezTo>
                <a:cubicBezTo>
                  <a:pt x="1" y="22183"/>
                  <a:pt x="6372" y="28587"/>
                  <a:pt x="14278" y="28587"/>
                </a:cubicBezTo>
                <a:cubicBezTo>
                  <a:pt x="22150" y="28587"/>
                  <a:pt x="28554" y="22183"/>
                  <a:pt x="28554" y="14277"/>
                </a:cubicBezTo>
                <a:cubicBezTo>
                  <a:pt x="28554" y="6405"/>
                  <a:pt x="22150" y="0"/>
                  <a:pt x="14278" y="0"/>
                </a:cubicBezTo>
                <a:close/>
              </a:path>
            </a:pathLst>
          </a:custGeom>
          <a:solidFill>
            <a:srgbClr val="305DBF"/>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6" name="Google Shape;616;p53"/>
          <p:cNvSpPr/>
          <p:nvPr/>
        </p:nvSpPr>
        <p:spPr>
          <a:xfrm>
            <a:off x="3205785" y="1751045"/>
            <a:ext cx="25040" cy="81372"/>
          </a:xfrm>
          <a:custGeom>
            <a:avLst/>
            <a:gdLst/>
            <a:ahLst/>
            <a:cxnLst/>
            <a:rect l="l" t="t" r="r" b="b"/>
            <a:pathLst>
              <a:path w="2936" h="9541" extrusionOk="0">
                <a:moveTo>
                  <a:pt x="0" y="0"/>
                </a:moveTo>
                <a:lnTo>
                  <a:pt x="0" y="9540"/>
                </a:lnTo>
                <a:lnTo>
                  <a:pt x="2936" y="9540"/>
                </a:lnTo>
                <a:lnTo>
                  <a:pt x="2936" y="0"/>
                </a:lnTo>
                <a:close/>
              </a:path>
            </a:pathLst>
          </a:custGeom>
          <a:solidFill>
            <a:srgbClr val="FFFFFF"/>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7" name="Google Shape;617;p53"/>
          <p:cNvSpPr/>
          <p:nvPr/>
        </p:nvSpPr>
        <p:spPr>
          <a:xfrm>
            <a:off x="3203226" y="1710218"/>
            <a:ext cx="35283" cy="30302"/>
          </a:xfrm>
          <a:custGeom>
            <a:avLst/>
            <a:gdLst/>
            <a:ahLst/>
            <a:cxnLst/>
            <a:rect l="l" t="t" r="r" b="b"/>
            <a:pathLst>
              <a:path w="4137" h="3553" extrusionOk="0">
                <a:moveTo>
                  <a:pt x="1784" y="1"/>
                </a:moveTo>
                <a:cubicBezTo>
                  <a:pt x="870" y="1"/>
                  <a:pt x="0" y="702"/>
                  <a:pt x="0" y="1785"/>
                </a:cubicBezTo>
                <a:cubicBezTo>
                  <a:pt x="0" y="2752"/>
                  <a:pt x="767" y="3520"/>
                  <a:pt x="1768" y="3553"/>
                </a:cubicBezTo>
                <a:cubicBezTo>
                  <a:pt x="3336" y="3553"/>
                  <a:pt x="4136" y="1652"/>
                  <a:pt x="3036" y="517"/>
                </a:cubicBezTo>
                <a:cubicBezTo>
                  <a:pt x="2669" y="161"/>
                  <a:pt x="2221" y="1"/>
                  <a:pt x="1784" y="1"/>
                </a:cubicBezTo>
                <a:close/>
              </a:path>
            </a:pathLst>
          </a:custGeom>
          <a:solidFill>
            <a:srgbClr val="FFFFFF"/>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8" name="Google Shape;618;p53"/>
          <p:cNvSpPr/>
          <p:nvPr/>
        </p:nvSpPr>
        <p:spPr>
          <a:xfrm>
            <a:off x="3247038" y="1748485"/>
            <a:ext cx="78242" cy="83931"/>
          </a:xfrm>
          <a:custGeom>
            <a:avLst/>
            <a:gdLst/>
            <a:ahLst/>
            <a:cxnLst/>
            <a:rect l="l" t="t" r="r" b="b"/>
            <a:pathLst>
              <a:path w="9174" h="9841" extrusionOk="0">
                <a:moveTo>
                  <a:pt x="5704" y="0"/>
                </a:moveTo>
                <a:cubicBezTo>
                  <a:pt x="4537" y="0"/>
                  <a:pt x="3436" y="600"/>
                  <a:pt x="2835" y="1601"/>
                </a:cubicBezTo>
                <a:lnTo>
                  <a:pt x="2835" y="300"/>
                </a:lnTo>
                <a:lnTo>
                  <a:pt x="0" y="300"/>
                </a:lnTo>
                <a:lnTo>
                  <a:pt x="0" y="9840"/>
                </a:lnTo>
                <a:lnTo>
                  <a:pt x="2835" y="9840"/>
                </a:lnTo>
                <a:lnTo>
                  <a:pt x="2835" y="4837"/>
                </a:lnTo>
                <a:cubicBezTo>
                  <a:pt x="2835" y="3503"/>
                  <a:pt x="3436" y="2702"/>
                  <a:pt x="4637" y="2702"/>
                </a:cubicBezTo>
                <a:cubicBezTo>
                  <a:pt x="5704" y="2702"/>
                  <a:pt x="6238" y="3469"/>
                  <a:pt x="6238" y="4837"/>
                </a:cubicBezTo>
                <a:lnTo>
                  <a:pt x="6238" y="9840"/>
                </a:lnTo>
                <a:lnTo>
                  <a:pt x="9173" y="9840"/>
                </a:lnTo>
                <a:lnTo>
                  <a:pt x="9173" y="3803"/>
                </a:lnTo>
                <a:cubicBezTo>
                  <a:pt x="9173" y="1234"/>
                  <a:pt x="7739" y="0"/>
                  <a:pt x="5704" y="0"/>
                </a:cubicBezTo>
                <a:close/>
              </a:path>
            </a:pathLst>
          </a:custGeom>
          <a:solidFill>
            <a:srgbClr val="FFFFFF"/>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9" name="Google Shape;619;p53"/>
          <p:cNvSpPr/>
          <p:nvPr/>
        </p:nvSpPr>
        <p:spPr>
          <a:xfrm>
            <a:off x="3704836" y="1656308"/>
            <a:ext cx="243429" cy="242509"/>
          </a:xfrm>
          <a:custGeom>
            <a:avLst/>
            <a:gdLst/>
            <a:ahLst/>
            <a:cxnLst/>
            <a:rect l="l" t="t" r="r" b="b"/>
            <a:pathLst>
              <a:path w="8106" h="8073" extrusionOk="0">
                <a:moveTo>
                  <a:pt x="3976" y="0"/>
                </a:moveTo>
                <a:cubicBezTo>
                  <a:pt x="1769" y="0"/>
                  <a:pt x="0" y="1822"/>
                  <a:pt x="0" y="4037"/>
                </a:cubicBezTo>
                <a:cubicBezTo>
                  <a:pt x="0" y="6272"/>
                  <a:pt x="1801" y="8073"/>
                  <a:pt x="4036" y="8073"/>
                </a:cubicBezTo>
                <a:cubicBezTo>
                  <a:pt x="6271" y="8073"/>
                  <a:pt x="8106" y="6272"/>
                  <a:pt x="8106" y="4037"/>
                </a:cubicBezTo>
                <a:cubicBezTo>
                  <a:pt x="8106" y="1802"/>
                  <a:pt x="6271" y="0"/>
                  <a:pt x="4036" y="0"/>
                </a:cubicBezTo>
                <a:cubicBezTo>
                  <a:pt x="4016" y="0"/>
                  <a:pt x="3996" y="0"/>
                  <a:pt x="3976" y="0"/>
                </a:cubicBezTo>
                <a:close/>
              </a:path>
            </a:pathLst>
          </a:custGeom>
          <a:solidFill>
            <a:srgbClr val="305DBF"/>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0" name="Google Shape;620;p53"/>
          <p:cNvSpPr/>
          <p:nvPr/>
        </p:nvSpPr>
        <p:spPr>
          <a:xfrm>
            <a:off x="3791986" y="1703411"/>
            <a:ext cx="69131" cy="147313"/>
          </a:xfrm>
          <a:custGeom>
            <a:avLst/>
            <a:gdLst/>
            <a:ahLst/>
            <a:cxnLst/>
            <a:rect l="l" t="t" r="r" b="b"/>
            <a:pathLst>
              <a:path w="2302" h="4904" extrusionOk="0">
                <a:moveTo>
                  <a:pt x="1601" y="0"/>
                </a:moveTo>
                <a:cubicBezTo>
                  <a:pt x="868" y="0"/>
                  <a:pt x="534" y="334"/>
                  <a:pt x="534" y="968"/>
                </a:cubicBezTo>
                <a:lnTo>
                  <a:pt x="534" y="1601"/>
                </a:lnTo>
                <a:lnTo>
                  <a:pt x="0" y="1601"/>
                </a:lnTo>
                <a:lnTo>
                  <a:pt x="0" y="2435"/>
                </a:lnTo>
                <a:lnTo>
                  <a:pt x="534" y="2435"/>
                </a:lnTo>
                <a:lnTo>
                  <a:pt x="534" y="4904"/>
                </a:lnTo>
                <a:lnTo>
                  <a:pt x="1501" y="4904"/>
                </a:lnTo>
                <a:lnTo>
                  <a:pt x="1501" y="2435"/>
                </a:lnTo>
                <a:lnTo>
                  <a:pt x="2235" y="2435"/>
                </a:lnTo>
                <a:lnTo>
                  <a:pt x="2302" y="1601"/>
                </a:lnTo>
                <a:lnTo>
                  <a:pt x="1535" y="1601"/>
                </a:lnTo>
                <a:lnTo>
                  <a:pt x="1535" y="1134"/>
                </a:lnTo>
                <a:cubicBezTo>
                  <a:pt x="1535" y="934"/>
                  <a:pt x="1568" y="868"/>
                  <a:pt x="1768" y="868"/>
                </a:cubicBezTo>
                <a:lnTo>
                  <a:pt x="2302" y="868"/>
                </a:lnTo>
                <a:lnTo>
                  <a:pt x="2302" y="0"/>
                </a:lnTo>
                <a:close/>
              </a:path>
            </a:pathLst>
          </a:custGeom>
          <a:solidFill>
            <a:srgbClr val="FFFFFF"/>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1" name="Google Shape;621;p53"/>
          <p:cNvSpPr/>
          <p:nvPr/>
        </p:nvSpPr>
        <p:spPr>
          <a:xfrm>
            <a:off x="3423904" y="1662281"/>
            <a:ext cx="243429" cy="242509"/>
          </a:xfrm>
          <a:custGeom>
            <a:avLst/>
            <a:gdLst/>
            <a:ahLst/>
            <a:cxnLst/>
            <a:rect l="l" t="t" r="r" b="b"/>
            <a:pathLst>
              <a:path w="8106" h="8073" extrusionOk="0">
                <a:moveTo>
                  <a:pt x="3976" y="0"/>
                </a:moveTo>
                <a:cubicBezTo>
                  <a:pt x="1769" y="0"/>
                  <a:pt x="0" y="1822"/>
                  <a:pt x="0" y="4037"/>
                </a:cubicBezTo>
                <a:cubicBezTo>
                  <a:pt x="0" y="6272"/>
                  <a:pt x="1801" y="8073"/>
                  <a:pt x="4036" y="8073"/>
                </a:cubicBezTo>
                <a:cubicBezTo>
                  <a:pt x="6271" y="8073"/>
                  <a:pt x="8106" y="6272"/>
                  <a:pt x="8106" y="4037"/>
                </a:cubicBezTo>
                <a:cubicBezTo>
                  <a:pt x="8106" y="1802"/>
                  <a:pt x="6271" y="0"/>
                  <a:pt x="4036" y="0"/>
                </a:cubicBezTo>
                <a:cubicBezTo>
                  <a:pt x="4016" y="0"/>
                  <a:pt x="3996" y="0"/>
                  <a:pt x="3976" y="0"/>
                </a:cubicBezTo>
                <a:close/>
              </a:path>
            </a:pathLst>
          </a:custGeom>
          <a:solidFill>
            <a:srgbClr val="305DBF"/>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22" name="Google Shape;622;p53"/>
          <p:cNvPicPr preferRelativeResize="0"/>
          <p:nvPr/>
        </p:nvPicPr>
        <p:blipFill rotWithShape="1">
          <a:blip r:embed="rId3">
            <a:alphaModFix/>
          </a:blip>
          <a:srcRect/>
          <a:stretch/>
        </p:blipFill>
        <p:spPr>
          <a:xfrm>
            <a:off x="3468399" y="1703410"/>
            <a:ext cx="157209" cy="157209"/>
          </a:xfrm>
          <a:prstGeom prst="rect">
            <a:avLst/>
          </a:prstGeom>
          <a:noFill/>
          <a:ln>
            <a:noFill/>
          </a:ln>
        </p:spPr>
      </p:pic>
      <p:grpSp>
        <p:nvGrpSpPr>
          <p:cNvPr id="623" name="Google Shape;623;p53"/>
          <p:cNvGrpSpPr/>
          <p:nvPr/>
        </p:nvGrpSpPr>
        <p:grpSpPr>
          <a:xfrm>
            <a:off x="3989423" y="1653122"/>
            <a:ext cx="248351" cy="247892"/>
            <a:chOff x="5700381" y="2231638"/>
            <a:chExt cx="331135" cy="330522"/>
          </a:xfrm>
        </p:grpSpPr>
        <p:sp>
          <p:nvSpPr>
            <p:cNvPr id="624" name="Google Shape;624;p53"/>
            <p:cNvSpPr/>
            <p:nvPr/>
          </p:nvSpPr>
          <p:spPr>
            <a:xfrm>
              <a:off x="5700381" y="2231638"/>
              <a:ext cx="331135" cy="330522"/>
            </a:xfrm>
            <a:custGeom>
              <a:avLst/>
              <a:gdLst/>
              <a:ahLst/>
              <a:cxnLst/>
              <a:rect l="l" t="t" r="r" b="b"/>
              <a:pathLst>
                <a:path w="17847" h="17814" extrusionOk="0">
                  <a:moveTo>
                    <a:pt x="8907" y="0"/>
                  </a:moveTo>
                  <a:cubicBezTo>
                    <a:pt x="4003" y="0"/>
                    <a:pt x="0" y="3970"/>
                    <a:pt x="0" y="8907"/>
                  </a:cubicBezTo>
                  <a:cubicBezTo>
                    <a:pt x="0" y="13810"/>
                    <a:pt x="4003" y="17813"/>
                    <a:pt x="8907" y="17813"/>
                  </a:cubicBezTo>
                  <a:cubicBezTo>
                    <a:pt x="13844" y="17813"/>
                    <a:pt x="17846" y="13810"/>
                    <a:pt x="17846" y="8907"/>
                  </a:cubicBezTo>
                  <a:cubicBezTo>
                    <a:pt x="17846" y="3970"/>
                    <a:pt x="13844" y="0"/>
                    <a:pt x="8907" y="0"/>
                  </a:cubicBezTo>
                  <a:close/>
                </a:path>
              </a:pathLst>
            </a:custGeom>
            <a:solidFill>
              <a:srgbClr val="305DBF"/>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25" name="Google Shape;625;p53" descr="Threads "/>
            <p:cNvPicPr preferRelativeResize="0"/>
            <p:nvPr/>
          </p:nvPicPr>
          <p:blipFill rotWithShape="1">
            <a:blip r:embed="rId4">
              <a:alphaModFix/>
            </a:blip>
            <a:srcRect/>
            <a:stretch/>
          </p:blipFill>
          <p:spPr>
            <a:xfrm>
              <a:off x="5757745" y="2290856"/>
              <a:ext cx="212085" cy="212085"/>
            </a:xfrm>
            <a:prstGeom prst="rect">
              <a:avLst/>
            </a:prstGeom>
            <a:noFill/>
            <a:ln>
              <a:noFill/>
            </a:ln>
          </p:spPr>
        </p:pic>
      </p:grpSp>
      <p:pic>
        <p:nvPicPr>
          <p:cNvPr id="626" name="Google Shape;626;p53" descr="A person holding a magnifying glass&#10;&#10;Description automatically generated"/>
          <p:cNvPicPr preferRelativeResize="0"/>
          <p:nvPr/>
        </p:nvPicPr>
        <p:blipFill rotWithShape="1">
          <a:blip r:embed="rId5">
            <a:alphaModFix/>
          </a:blip>
          <a:srcRect/>
          <a:stretch/>
        </p:blipFill>
        <p:spPr>
          <a:xfrm>
            <a:off x="3394120" y="2116389"/>
            <a:ext cx="2324600" cy="2324600"/>
          </a:xfrm>
          <a:prstGeom prst="ellipse">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2"/>
          <p:cNvSpPr/>
          <p:nvPr/>
        </p:nvSpPr>
        <p:spPr>
          <a:xfrm>
            <a:off x="0" y="0"/>
            <a:ext cx="9144000" cy="424862"/>
          </a:xfrm>
          <a:prstGeom prst="rect">
            <a:avLst/>
          </a:prstGeom>
          <a:gradFill>
            <a:gsLst>
              <a:gs pos="0">
                <a:srgbClr val="213F76"/>
              </a:gs>
              <a:gs pos="50000">
                <a:srgbClr val="2F5CAB"/>
              </a:gs>
              <a:gs pos="100000">
                <a:srgbClr val="3A6FCD"/>
              </a:gs>
            </a:gsLst>
            <a:lin ang="5400000"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lt1"/>
              </a:buClr>
              <a:buSzPts val="2700"/>
              <a:buFont typeface="Calibri"/>
              <a:buNone/>
            </a:pPr>
            <a:endParaRPr sz="2700" b="0" i="0" u="none" strike="noStrike" cap="none">
              <a:solidFill>
                <a:srgbClr val="FFFFFF"/>
              </a:solidFill>
              <a:latin typeface="Calibri"/>
              <a:ea typeface="Calibri"/>
              <a:cs typeface="Calibri"/>
              <a:sym typeface="Calibri"/>
            </a:endParaRPr>
          </a:p>
        </p:txBody>
      </p:sp>
      <p:pic>
        <p:nvPicPr>
          <p:cNvPr id="228" name="Google Shape;228;p32" descr="Head with gears outline"/>
          <p:cNvPicPr preferRelativeResize="0"/>
          <p:nvPr/>
        </p:nvPicPr>
        <p:blipFill rotWithShape="1">
          <a:blip r:embed="rId3">
            <a:alphaModFix/>
          </a:blip>
          <a:srcRect/>
          <a:stretch/>
        </p:blipFill>
        <p:spPr>
          <a:xfrm>
            <a:off x="6448631" y="6944687"/>
            <a:ext cx="685800" cy="685800"/>
          </a:xfrm>
          <a:prstGeom prst="rect">
            <a:avLst/>
          </a:prstGeom>
          <a:noFill/>
          <a:ln>
            <a:noFill/>
          </a:ln>
        </p:spPr>
      </p:pic>
      <p:sp>
        <p:nvSpPr>
          <p:cNvPr id="229" name="Google Shape;229;p32"/>
          <p:cNvSpPr txBox="1"/>
          <p:nvPr/>
        </p:nvSpPr>
        <p:spPr>
          <a:xfrm>
            <a:off x="1799192" y="6278079"/>
            <a:ext cx="1325424" cy="300083"/>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500"/>
              <a:buFont typeface="Calibri"/>
              <a:buNone/>
            </a:pPr>
            <a:r>
              <a:rPr lang="en" sz="1500" b="0" i="0" u="none" strike="noStrike" cap="none">
                <a:solidFill>
                  <a:srgbClr val="000000"/>
                </a:solidFill>
                <a:latin typeface="Calibri"/>
                <a:ea typeface="Calibri"/>
                <a:cs typeface="Calibri"/>
                <a:sym typeface="Calibri"/>
              </a:rPr>
              <a:t>Workload</a:t>
            </a:r>
            <a:endParaRPr sz="1100"/>
          </a:p>
        </p:txBody>
      </p:sp>
      <p:sp>
        <p:nvSpPr>
          <p:cNvPr id="230" name="Google Shape;230;p32"/>
          <p:cNvSpPr txBox="1"/>
          <p:nvPr/>
        </p:nvSpPr>
        <p:spPr>
          <a:xfrm>
            <a:off x="1571168" y="7603437"/>
            <a:ext cx="1984517" cy="300082"/>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500"/>
              <a:buFont typeface="Calibri"/>
              <a:buNone/>
            </a:pPr>
            <a:r>
              <a:rPr lang="en" sz="1500" b="0" i="0" u="none" strike="noStrike" cap="none">
                <a:solidFill>
                  <a:srgbClr val="000000"/>
                </a:solidFill>
                <a:latin typeface="Calibri"/>
                <a:ea typeface="Calibri"/>
                <a:cs typeface="Calibri"/>
                <a:sym typeface="Calibri"/>
              </a:rPr>
              <a:t>Rewards &amp; Recognition</a:t>
            </a:r>
            <a:endParaRPr sz="1100"/>
          </a:p>
        </p:txBody>
      </p:sp>
      <p:sp>
        <p:nvSpPr>
          <p:cNvPr id="231" name="Google Shape;231;p32"/>
          <p:cNvSpPr txBox="1"/>
          <p:nvPr/>
        </p:nvSpPr>
        <p:spPr>
          <a:xfrm>
            <a:off x="1571168" y="8843463"/>
            <a:ext cx="1912187" cy="300082"/>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500"/>
              <a:buFont typeface="Calibri"/>
              <a:buNone/>
            </a:pPr>
            <a:r>
              <a:rPr lang="en" sz="1500" b="0" i="0" u="none" strike="noStrike" cap="none">
                <a:solidFill>
                  <a:srgbClr val="000000"/>
                </a:solidFill>
                <a:latin typeface="Calibri"/>
                <a:ea typeface="Calibri"/>
                <a:cs typeface="Calibri"/>
                <a:sym typeface="Calibri"/>
              </a:rPr>
              <a:t>Tools &amp; Technology</a:t>
            </a:r>
            <a:endParaRPr sz="1100"/>
          </a:p>
        </p:txBody>
      </p:sp>
      <p:pic>
        <p:nvPicPr>
          <p:cNvPr id="232" name="Google Shape;232;p32" descr="Money outline"/>
          <p:cNvPicPr preferRelativeResize="0"/>
          <p:nvPr/>
        </p:nvPicPr>
        <p:blipFill rotWithShape="1">
          <a:blip r:embed="rId4">
            <a:alphaModFix/>
          </a:blip>
          <a:srcRect/>
          <a:stretch/>
        </p:blipFill>
        <p:spPr>
          <a:xfrm>
            <a:off x="4351556" y="8133675"/>
            <a:ext cx="685800" cy="685800"/>
          </a:xfrm>
          <a:prstGeom prst="rect">
            <a:avLst/>
          </a:prstGeom>
          <a:noFill/>
          <a:ln>
            <a:noFill/>
          </a:ln>
        </p:spPr>
      </p:pic>
      <p:sp>
        <p:nvSpPr>
          <p:cNvPr id="233" name="Google Shape;233;p32"/>
          <p:cNvSpPr txBox="1"/>
          <p:nvPr/>
        </p:nvSpPr>
        <p:spPr>
          <a:xfrm>
            <a:off x="6091220" y="7587669"/>
            <a:ext cx="1375052" cy="300082"/>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500"/>
              <a:buFont typeface="Calibri"/>
              <a:buNone/>
            </a:pPr>
            <a:r>
              <a:rPr lang="en" sz="1500" b="0" i="0" u="none" strike="noStrike" cap="none">
                <a:solidFill>
                  <a:srgbClr val="000000"/>
                </a:solidFill>
                <a:latin typeface="Calibri"/>
                <a:ea typeface="Calibri"/>
                <a:cs typeface="Calibri"/>
                <a:sym typeface="Calibri"/>
              </a:rPr>
              <a:t>Natural Ability</a:t>
            </a:r>
            <a:endParaRPr sz="1100"/>
          </a:p>
        </p:txBody>
      </p:sp>
      <p:sp>
        <p:nvSpPr>
          <p:cNvPr id="234" name="Google Shape;234;p32"/>
          <p:cNvSpPr txBox="1"/>
          <p:nvPr/>
        </p:nvSpPr>
        <p:spPr>
          <a:xfrm>
            <a:off x="5838578" y="6282336"/>
            <a:ext cx="1627693" cy="530915"/>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500"/>
              <a:buFont typeface="Calibri"/>
              <a:buNone/>
            </a:pPr>
            <a:r>
              <a:rPr lang="en" sz="1500" b="0" i="0" u="none" strike="noStrike" cap="none">
                <a:solidFill>
                  <a:srgbClr val="000000"/>
                </a:solidFill>
                <a:latin typeface="Calibri"/>
                <a:ea typeface="Calibri"/>
                <a:cs typeface="Calibri"/>
                <a:sym typeface="Calibri"/>
              </a:rPr>
              <a:t>Manager Coaching &amp; Support</a:t>
            </a:r>
            <a:endParaRPr sz="1100"/>
          </a:p>
        </p:txBody>
      </p:sp>
      <p:sp>
        <p:nvSpPr>
          <p:cNvPr id="235" name="Google Shape;235;p32"/>
          <p:cNvSpPr txBox="1"/>
          <p:nvPr/>
        </p:nvSpPr>
        <p:spPr>
          <a:xfrm>
            <a:off x="3663624" y="8827695"/>
            <a:ext cx="2061664" cy="300082"/>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500"/>
              <a:buFont typeface="Calibri"/>
              <a:buNone/>
            </a:pPr>
            <a:r>
              <a:rPr lang="en" sz="1500" b="0" i="0" u="none" strike="noStrike" cap="none">
                <a:solidFill>
                  <a:srgbClr val="000000"/>
                </a:solidFill>
                <a:latin typeface="Calibri"/>
                <a:ea typeface="Calibri"/>
                <a:cs typeface="Calibri"/>
                <a:sym typeface="Calibri"/>
              </a:rPr>
              <a:t>Compensation</a:t>
            </a:r>
            <a:endParaRPr sz="1100"/>
          </a:p>
        </p:txBody>
      </p:sp>
      <p:pic>
        <p:nvPicPr>
          <p:cNvPr id="236" name="Google Shape;236;p32" descr="Remote learning language outline"/>
          <p:cNvPicPr preferRelativeResize="0"/>
          <p:nvPr/>
        </p:nvPicPr>
        <p:blipFill rotWithShape="1">
          <a:blip r:embed="rId5">
            <a:alphaModFix/>
          </a:blip>
          <a:srcRect/>
          <a:stretch/>
        </p:blipFill>
        <p:spPr>
          <a:xfrm>
            <a:off x="6372387" y="8133675"/>
            <a:ext cx="685800" cy="685800"/>
          </a:xfrm>
          <a:prstGeom prst="rect">
            <a:avLst/>
          </a:prstGeom>
          <a:noFill/>
          <a:ln>
            <a:noFill/>
          </a:ln>
        </p:spPr>
      </p:pic>
      <p:sp>
        <p:nvSpPr>
          <p:cNvPr id="237" name="Google Shape;237;p32"/>
          <p:cNvSpPr txBox="1"/>
          <p:nvPr/>
        </p:nvSpPr>
        <p:spPr>
          <a:xfrm>
            <a:off x="6052575" y="8819475"/>
            <a:ext cx="1325424" cy="530915"/>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500"/>
              <a:buFont typeface="Calibri"/>
              <a:buNone/>
            </a:pPr>
            <a:r>
              <a:rPr lang="en" sz="1500" b="0" i="0" u="none" strike="noStrike" cap="none">
                <a:solidFill>
                  <a:srgbClr val="000000"/>
                </a:solidFill>
                <a:latin typeface="Calibri"/>
                <a:ea typeface="Calibri"/>
                <a:cs typeface="Calibri"/>
                <a:sym typeface="Calibri"/>
              </a:rPr>
              <a:t>Training &amp; Development</a:t>
            </a:r>
            <a:endParaRPr sz="1100"/>
          </a:p>
        </p:txBody>
      </p:sp>
      <p:sp>
        <p:nvSpPr>
          <p:cNvPr id="238" name="Google Shape;238;p32"/>
          <p:cNvSpPr txBox="1"/>
          <p:nvPr/>
        </p:nvSpPr>
        <p:spPr>
          <a:xfrm>
            <a:off x="3723490" y="6278079"/>
            <a:ext cx="1627692" cy="300083"/>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500"/>
              <a:buFont typeface="Calibri"/>
              <a:buNone/>
            </a:pPr>
            <a:r>
              <a:rPr lang="en" sz="1500" b="0" i="0" u="none" strike="noStrike" cap="none">
                <a:solidFill>
                  <a:srgbClr val="000000"/>
                </a:solidFill>
                <a:latin typeface="Calibri"/>
                <a:ea typeface="Calibri"/>
                <a:cs typeface="Calibri"/>
                <a:sym typeface="Calibri"/>
              </a:rPr>
              <a:t>Workplace Culture</a:t>
            </a:r>
            <a:endParaRPr sz="1100"/>
          </a:p>
        </p:txBody>
      </p:sp>
      <p:pic>
        <p:nvPicPr>
          <p:cNvPr id="239" name="Google Shape;239;p32" descr="Connections outline"/>
          <p:cNvPicPr preferRelativeResize="0"/>
          <p:nvPr/>
        </p:nvPicPr>
        <p:blipFill rotWithShape="1">
          <a:blip r:embed="rId6">
            <a:alphaModFix/>
          </a:blip>
          <a:srcRect/>
          <a:stretch/>
        </p:blipFill>
        <p:spPr>
          <a:xfrm>
            <a:off x="4155743" y="5625290"/>
            <a:ext cx="685800" cy="685800"/>
          </a:xfrm>
          <a:prstGeom prst="rect">
            <a:avLst/>
          </a:prstGeom>
          <a:noFill/>
          <a:ln>
            <a:noFill/>
          </a:ln>
        </p:spPr>
      </p:pic>
      <p:sp>
        <p:nvSpPr>
          <p:cNvPr id="240" name="Google Shape;240;p32"/>
          <p:cNvSpPr txBox="1"/>
          <p:nvPr/>
        </p:nvSpPr>
        <p:spPr>
          <a:xfrm>
            <a:off x="0" y="-29944"/>
            <a:ext cx="9144000" cy="484748"/>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FFFFFF"/>
              </a:buClr>
              <a:buSzPts val="2700"/>
              <a:buFont typeface="Calibri"/>
              <a:buNone/>
            </a:pPr>
            <a:r>
              <a:rPr lang="en" sz="2700" b="0" i="0" u="none" strike="noStrike" cap="none">
                <a:solidFill>
                  <a:srgbClr val="FFFFFF"/>
                </a:solidFill>
                <a:latin typeface="Calibri"/>
                <a:ea typeface="Calibri"/>
                <a:cs typeface="Calibri"/>
                <a:sym typeface="Calibri"/>
              </a:rPr>
              <a:t>Human performance contributors</a:t>
            </a:r>
            <a:endParaRPr sz="1100"/>
          </a:p>
        </p:txBody>
      </p:sp>
      <p:pic>
        <p:nvPicPr>
          <p:cNvPr id="241" name="Google Shape;241;p32" descr="Business Growth outline"/>
          <p:cNvPicPr preferRelativeResize="0"/>
          <p:nvPr/>
        </p:nvPicPr>
        <p:blipFill rotWithShape="1">
          <a:blip r:embed="rId7">
            <a:alphaModFix/>
          </a:blip>
          <a:srcRect/>
          <a:stretch/>
        </p:blipFill>
        <p:spPr>
          <a:xfrm>
            <a:off x="4189111" y="6963879"/>
            <a:ext cx="1032569" cy="1032568"/>
          </a:xfrm>
          <a:prstGeom prst="rect">
            <a:avLst/>
          </a:prstGeom>
          <a:noFill/>
          <a:ln>
            <a:noFill/>
          </a:ln>
        </p:spPr>
      </p:pic>
      <p:sp>
        <p:nvSpPr>
          <p:cNvPr id="242" name="Google Shape;242;p32"/>
          <p:cNvSpPr/>
          <p:nvPr/>
        </p:nvSpPr>
        <p:spPr>
          <a:xfrm flipH="1">
            <a:off x="5248083" y="1062352"/>
            <a:ext cx="2218186" cy="571166"/>
          </a:xfrm>
          <a:prstGeom prst="roundRect">
            <a:avLst>
              <a:gd name="adj" fmla="val 50000"/>
            </a:avLst>
          </a:prstGeom>
          <a:solidFill>
            <a:srgbClr val="376BC8"/>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3" name="Google Shape;243;p32"/>
          <p:cNvSpPr/>
          <p:nvPr/>
        </p:nvSpPr>
        <p:spPr>
          <a:xfrm>
            <a:off x="5116545" y="1056756"/>
            <a:ext cx="591275" cy="591336"/>
          </a:xfrm>
          <a:custGeom>
            <a:avLst/>
            <a:gdLst/>
            <a:ahLst/>
            <a:cxnLst/>
            <a:rect l="l" t="t" r="r" b="b"/>
            <a:pathLst>
              <a:path w="6557" h="6558" extrusionOk="0">
                <a:moveTo>
                  <a:pt x="3279" y="1"/>
                </a:moveTo>
                <a:cubicBezTo>
                  <a:pt x="1469" y="1"/>
                  <a:pt x="1" y="1469"/>
                  <a:pt x="1" y="3280"/>
                </a:cubicBezTo>
                <a:cubicBezTo>
                  <a:pt x="1" y="5090"/>
                  <a:pt x="1469" y="6558"/>
                  <a:pt x="3279" y="6558"/>
                </a:cubicBezTo>
                <a:cubicBezTo>
                  <a:pt x="5089" y="6558"/>
                  <a:pt x="6557" y="5090"/>
                  <a:pt x="6557" y="3280"/>
                </a:cubicBezTo>
                <a:cubicBezTo>
                  <a:pt x="6557" y="1469"/>
                  <a:pt x="5089" y="1"/>
                  <a:pt x="3279" y="1"/>
                </a:cubicBezTo>
                <a:close/>
              </a:path>
            </a:pathLst>
          </a:custGeom>
          <a:solidFill>
            <a:srgbClr val="FFFFFF"/>
          </a:solidFill>
          <a:ln w="38100" cap="flat" cmpd="sng">
            <a:solidFill>
              <a:srgbClr val="CCCCCC"/>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4" name="Google Shape;244;p32"/>
          <p:cNvSpPr txBox="1"/>
          <p:nvPr/>
        </p:nvSpPr>
        <p:spPr>
          <a:xfrm>
            <a:off x="5768117" y="1150542"/>
            <a:ext cx="1762792" cy="384024"/>
          </a:xfrm>
          <a:prstGeom prst="rect">
            <a:avLst/>
          </a:prstGeom>
          <a:no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FFFFFF"/>
              </a:buClr>
              <a:buSzPts val="1800"/>
              <a:buFont typeface="Calibri"/>
              <a:buNone/>
            </a:pPr>
            <a:r>
              <a:rPr lang="en" sz="1800" b="0" i="0" u="none" strike="noStrike" cap="none">
                <a:solidFill>
                  <a:srgbClr val="FFFFFF"/>
                </a:solidFill>
                <a:latin typeface="Calibri"/>
                <a:ea typeface="Calibri"/>
                <a:cs typeface="Calibri"/>
                <a:sym typeface="Calibri"/>
              </a:rPr>
              <a:t>Workplace Culture</a:t>
            </a:r>
            <a:endParaRPr sz="1100"/>
          </a:p>
        </p:txBody>
      </p:sp>
      <p:sp>
        <p:nvSpPr>
          <p:cNvPr id="245" name="Google Shape;245;p32"/>
          <p:cNvSpPr/>
          <p:nvPr/>
        </p:nvSpPr>
        <p:spPr>
          <a:xfrm flipH="1">
            <a:off x="5899655" y="1901837"/>
            <a:ext cx="2349155" cy="571166"/>
          </a:xfrm>
          <a:prstGeom prst="roundRect">
            <a:avLst>
              <a:gd name="adj" fmla="val 50000"/>
            </a:avLst>
          </a:prstGeom>
          <a:solidFill>
            <a:srgbClr val="155BAA"/>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6" name="Google Shape;246;p32"/>
          <p:cNvSpPr/>
          <p:nvPr/>
        </p:nvSpPr>
        <p:spPr>
          <a:xfrm>
            <a:off x="5768117" y="1896242"/>
            <a:ext cx="591275" cy="591336"/>
          </a:xfrm>
          <a:custGeom>
            <a:avLst/>
            <a:gdLst/>
            <a:ahLst/>
            <a:cxnLst/>
            <a:rect l="l" t="t" r="r" b="b"/>
            <a:pathLst>
              <a:path w="6557" h="6558" extrusionOk="0">
                <a:moveTo>
                  <a:pt x="3279" y="1"/>
                </a:moveTo>
                <a:cubicBezTo>
                  <a:pt x="1469" y="1"/>
                  <a:pt x="1" y="1469"/>
                  <a:pt x="1" y="3280"/>
                </a:cubicBezTo>
                <a:cubicBezTo>
                  <a:pt x="1" y="5090"/>
                  <a:pt x="1469" y="6558"/>
                  <a:pt x="3279" y="6558"/>
                </a:cubicBezTo>
                <a:cubicBezTo>
                  <a:pt x="5089" y="6558"/>
                  <a:pt x="6557" y="5090"/>
                  <a:pt x="6557" y="3280"/>
                </a:cubicBezTo>
                <a:cubicBezTo>
                  <a:pt x="6557" y="1469"/>
                  <a:pt x="5089" y="1"/>
                  <a:pt x="3279" y="1"/>
                </a:cubicBezTo>
                <a:close/>
              </a:path>
            </a:pathLst>
          </a:custGeom>
          <a:solidFill>
            <a:srgbClr val="FFFFFF"/>
          </a:solidFill>
          <a:ln w="38100" cap="flat" cmpd="sng">
            <a:solidFill>
              <a:srgbClr val="CCCCCC"/>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7" name="Google Shape;247;p32"/>
          <p:cNvSpPr txBox="1"/>
          <p:nvPr/>
        </p:nvSpPr>
        <p:spPr>
          <a:xfrm>
            <a:off x="6364247" y="2022346"/>
            <a:ext cx="1892617" cy="384024"/>
          </a:xfrm>
          <a:prstGeom prst="rect">
            <a:avLst/>
          </a:prstGeom>
          <a:no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FFFFFF"/>
              </a:buClr>
              <a:buSzPts val="1800"/>
              <a:buFont typeface="Calibri"/>
              <a:buNone/>
            </a:pPr>
            <a:r>
              <a:rPr lang="en" sz="1800" b="0" i="0" u="none" strike="noStrike" cap="none">
                <a:solidFill>
                  <a:srgbClr val="FFFFFF"/>
                </a:solidFill>
                <a:latin typeface="Calibri"/>
                <a:ea typeface="Calibri"/>
                <a:cs typeface="Calibri"/>
                <a:sym typeface="Calibri"/>
              </a:rPr>
              <a:t>Manager Coaching &amp; Support</a:t>
            </a:r>
            <a:endParaRPr sz="1100"/>
          </a:p>
        </p:txBody>
      </p:sp>
      <p:sp>
        <p:nvSpPr>
          <p:cNvPr id="248" name="Google Shape;248;p32"/>
          <p:cNvSpPr/>
          <p:nvPr/>
        </p:nvSpPr>
        <p:spPr>
          <a:xfrm flipH="1">
            <a:off x="5899655" y="2741159"/>
            <a:ext cx="2218187" cy="571166"/>
          </a:xfrm>
          <a:prstGeom prst="roundRect">
            <a:avLst>
              <a:gd name="adj" fmla="val 50000"/>
            </a:avLst>
          </a:prstGeom>
          <a:solidFill>
            <a:srgbClr val="0F377F"/>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9" name="Google Shape;249;p32"/>
          <p:cNvSpPr/>
          <p:nvPr/>
        </p:nvSpPr>
        <p:spPr>
          <a:xfrm>
            <a:off x="5768117" y="2735564"/>
            <a:ext cx="591275" cy="591336"/>
          </a:xfrm>
          <a:custGeom>
            <a:avLst/>
            <a:gdLst/>
            <a:ahLst/>
            <a:cxnLst/>
            <a:rect l="l" t="t" r="r" b="b"/>
            <a:pathLst>
              <a:path w="6557" h="6558" extrusionOk="0">
                <a:moveTo>
                  <a:pt x="3279" y="1"/>
                </a:moveTo>
                <a:cubicBezTo>
                  <a:pt x="1469" y="1"/>
                  <a:pt x="1" y="1469"/>
                  <a:pt x="1" y="3280"/>
                </a:cubicBezTo>
                <a:cubicBezTo>
                  <a:pt x="1" y="5090"/>
                  <a:pt x="1469" y="6558"/>
                  <a:pt x="3279" y="6558"/>
                </a:cubicBezTo>
                <a:cubicBezTo>
                  <a:pt x="5089" y="6558"/>
                  <a:pt x="6557" y="5090"/>
                  <a:pt x="6557" y="3280"/>
                </a:cubicBezTo>
                <a:cubicBezTo>
                  <a:pt x="6557" y="1469"/>
                  <a:pt x="5089" y="1"/>
                  <a:pt x="3279" y="1"/>
                </a:cubicBezTo>
                <a:close/>
              </a:path>
            </a:pathLst>
          </a:custGeom>
          <a:solidFill>
            <a:srgbClr val="FFFFFF"/>
          </a:solidFill>
          <a:ln w="38100" cap="flat" cmpd="sng">
            <a:solidFill>
              <a:srgbClr val="CCCCCC"/>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0" name="Google Shape;250;p32"/>
          <p:cNvSpPr txBox="1"/>
          <p:nvPr/>
        </p:nvSpPr>
        <p:spPr>
          <a:xfrm>
            <a:off x="6391400" y="2839220"/>
            <a:ext cx="1726443" cy="384024"/>
          </a:xfrm>
          <a:prstGeom prst="rect">
            <a:avLst/>
          </a:prstGeom>
          <a:no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FFFFFF"/>
              </a:buClr>
              <a:buSzPts val="1800"/>
              <a:buFont typeface="Calibri"/>
              <a:buNone/>
            </a:pPr>
            <a:r>
              <a:rPr lang="en" sz="1800" b="0" i="0" u="none" strike="noStrike" cap="none">
                <a:solidFill>
                  <a:srgbClr val="FFFFFF"/>
                </a:solidFill>
                <a:latin typeface="Calibri"/>
                <a:ea typeface="Calibri"/>
                <a:cs typeface="Calibri"/>
                <a:sym typeface="Calibri"/>
              </a:rPr>
              <a:t>Natural Ability</a:t>
            </a:r>
            <a:endParaRPr sz="1100"/>
          </a:p>
        </p:txBody>
      </p:sp>
      <p:sp>
        <p:nvSpPr>
          <p:cNvPr id="251" name="Google Shape;251;p32"/>
          <p:cNvSpPr/>
          <p:nvPr/>
        </p:nvSpPr>
        <p:spPr>
          <a:xfrm>
            <a:off x="1208335" y="2741159"/>
            <a:ext cx="2036006" cy="571166"/>
          </a:xfrm>
          <a:prstGeom prst="roundRect">
            <a:avLst>
              <a:gd name="adj" fmla="val 50000"/>
            </a:avLst>
          </a:prstGeom>
          <a:solidFill>
            <a:srgbClr val="10377F"/>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2" name="Google Shape;252;p32"/>
          <p:cNvSpPr/>
          <p:nvPr/>
        </p:nvSpPr>
        <p:spPr>
          <a:xfrm flipH="1">
            <a:off x="2784607" y="2735564"/>
            <a:ext cx="591274" cy="591336"/>
          </a:xfrm>
          <a:custGeom>
            <a:avLst/>
            <a:gdLst/>
            <a:ahLst/>
            <a:cxnLst/>
            <a:rect l="l" t="t" r="r" b="b"/>
            <a:pathLst>
              <a:path w="6557" h="6558" extrusionOk="0">
                <a:moveTo>
                  <a:pt x="3279" y="1"/>
                </a:moveTo>
                <a:cubicBezTo>
                  <a:pt x="1469" y="1"/>
                  <a:pt x="1" y="1469"/>
                  <a:pt x="1" y="3280"/>
                </a:cubicBezTo>
                <a:cubicBezTo>
                  <a:pt x="1" y="5090"/>
                  <a:pt x="1469" y="6558"/>
                  <a:pt x="3279" y="6558"/>
                </a:cubicBezTo>
                <a:cubicBezTo>
                  <a:pt x="5089" y="6558"/>
                  <a:pt x="6557" y="5090"/>
                  <a:pt x="6557" y="3280"/>
                </a:cubicBezTo>
                <a:cubicBezTo>
                  <a:pt x="6557" y="1469"/>
                  <a:pt x="5089" y="1"/>
                  <a:pt x="3279" y="1"/>
                </a:cubicBezTo>
                <a:close/>
              </a:path>
            </a:pathLst>
          </a:custGeom>
          <a:solidFill>
            <a:srgbClr val="FFFFFF"/>
          </a:solidFill>
          <a:ln w="38100" cap="flat" cmpd="sng">
            <a:solidFill>
              <a:srgbClr val="CCCCCC"/>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3" name="Google Shape;253;p32"/>
          <p:cNvSpPr txBox="1"/>
          <p:nvPr/>
        </p:nvSpPr>
        <p:spPr>
          <a:xfrm>
            <a:off x="1290505" y="2839220"/>
            <a:ext cx="1440612" cy="384024"/>
          </a:xfrm>
          <a:prstGeom prst="rect">
            <a:avLst/>
          </a:prstGeom>
          <a:noFill/>
          <a:ln>
            <a:noFill/>
          </a:ln>
        </p:spPr>
        <p:txBody>
          <a:bodyPr spcFirstLastPara="1" wrap="square" lIns="68575" tIns="68575" rIns="68575" bIns="68575" anchor="ctr" anchorCtr="0">
            <a:noAutofit/>
          </a:bodyPr>
          <a:lstStyle/>
          <a:p>
            <a:pPr marL="0" marR="0" lvl="0" indent="0" algn="r" rtl="0">
              <a:lnSpc>
                <a:spcPct val="100000"/>
              </a:lnSpc>
              <a:spcBef>
                <a:spcPts val="0"/>
              </a:spcBef>
              <a:spcAft>
                <a:spcPts val="0"/>
              </a:spcAft>
              <a:buClr>
                <a:srgbClr val="FFFFFF"/>
              </a:buClr>
              <a:buSzPts val="1800"/>
              <a:buFont typeface="Calibri"/>
              <a:buNone/>
            </a:pPr>
            <a:r>
              <a:rPr lang="en" sz="1800" b="0" i="0" u="none" strike="noStrike" cap="none">
                <a:solidFill>
                  <a:srgbClr val="FFFFFF"/>
                </a:solidFill>
                <a:latin typeface="Calibri"/>
                <a:ea typeface="Calibri"/>
                <a:cs typeface="Calibri"/>
                <a:sym typeface="Calibri"/>
              </a:rPr>
              <a:t>Tools &amp; Technology</a:t>
            </a:r>
            <a:endParaRPr sz="1100"/>
          </a:p>
        </p:txBody>
      </p:sp>
      <p:sp>
        <p:nvSpPr>
          <p:cNvPr id="254" name="Google Shape;254;p32"/>
          <p:cNvSpPr/>
          <p:nvPr/>
        </p:nvSpPr>
        <p:spPr>
          <a:xfrm flipH="1">
            <a:off x="5248083" y="3582497"/>
            <a:ext cx="2218187" cy="571166"/>
          </a:xfrm>
          <a:prstGeom prst="roundRect">
            <a:avLst>
              <a:gd name="adj" fmla="val 50000"/>
            </a:avLst>
          </a:prstGeom>
          <a:solidFill>
            <a:srgbClr val="0B1353"/>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5" name="Google Shape;255;p32"/>
          <p:cNvSpPr/>
          <p:nvPr/>
        </p:nvSpPr>
        <p:spPr>
          <a:xfrm>
            <a:off x="5116545" y="3576902"/>
            <a:ext cx="591275" cy="591336"/>
          </a:xfrm>
          <a:custGeom>
            <a:avLst/>
            <a:gdLst/>
            <a:ahLst/>
            <a:cxnLst/>
            <a:rect l="l" t="t" r="r" b="b"/>
            <a:pathLst>
              <a:path w="6557" h="6558" extrusionOk="0">
                <a:moveTo>
                  <a:pt x="3279" y="1"/>
                </a:moveTo>
                <a:cubicBezTo>
                  <a:pt x="1469" y="1"/>
                  <a:pt x="1" y="1469"/>
                  <a:pt x="1" y="3280"/>
                </a:cubicBezTo>
                <a:cubicBezTo>
                  <a:pt x="1" y="5090"/>
                  <a:pt x="1469" y="6558"/>
                  <a:pt x="3279" y="6558"/>
                </a:cubicBezTo>
                <a:cubicBezTo>
                  <a:pt x="5089" y="6558"/>
                  <a:pt x="6557" y="5090"/>
                  <a:pt x="6557" y="3280"/>
                </a:cubicBezTo>
                <a:cubicBezTo>
                  <a:pt x="6557" y="1469"/>
                  <a:pt x="5089" y="1"/>
                  <a:pt x="3279" y="1"/>
                </a:cubicBezTo>
                <a:close/>
              </a:path>
            </a:pathLst>
          </a:custGeom>
          <a:solidFill>
            <a:srgbClr val="FFFFFF"/>
          </a:solidFill>
          <a:ln w="38100" cap="flat" cmpd="sng">
            <a:solidFill>
              <a:srgbClr val="CCCCCC"/>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6" name="Google Shape;256;p32"/>
          <p:cNvSpPr txBox="1"/>
          <p:nvPr/>
        </p:nvSpPr>
        <p:spPr>
          <a:xfrm>
            <a:off x="5758373" y="3680557"/>
            <a:ext cx="1707899" cy="384024"/>
          </a:xfrm>
          <a:prstGeom prst="rect">
            <a:avLst/>
          </a:prstGeom>
          <a:no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FFFFFF"/>
              </a:buClr>
              <a:buSzPts val="1800"/>
              <a:buFont typeface="Calibri"/>
              <a:buNone/>
            </a:pPr>
            <a:r>
              <a:rPr lang="en" sz="1800" b="0" i="0" u="none" strike="noStrike" cap="none">
                <a:solidFill>
                  <a:srgbClr val="FFFFFF"/>
                </a:solidFill>
                <a:latin typeface="Calibri"/>
                <a:ea typeface="Calibri"/>
                <a:cs typeface="Calibri"/>
                <a:sym typeface="Calibri"/>
              </a:rPr>
              <a:t>Training &amp; Development</a:t>
            </a:r>
            <a:endParaRPr sz="1100"/>
          </a:p>
        </p:txBody>
      </p:sp>
      <p:sp>
        <p:nvSpPr>
          <p:cNvPr id="257" name="Google Shape;257;p32"/>
          <p:cNvSpPr/>
          <p:nvPr/>
        </p:nvSpPr>
        <p:spPr>
          <a:xfrm>
            <a:off x="1794464" y="3582497"/>
            <a:ext cx="2036006" cy="571166"/>
          </a:xfrm>
          <a:prstGeom prst="roundRect">
            <a:avLst>
              <a:gd name="adj" fmla="val 50000"/>
            </a:avLst>
          </a:prstGeom>
          <a:solidFill>
            <a:srgbClr val="0B1354"/>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8" name="Google Shape;258;p32"/>
          <p:cNvSpPr/>
          <p:nvPr/>
        </p:nvSpPr>
        <p:spPr>
          <a:xfrm flipH="1">
            <a:off x="3370736" y="3576902"/>
            <a:ext cx="591275" cy="591336"/>
          </a:xfrm>
          <a:custGeom>
            <a:avLst/>
            <a:gdLst/>
            <a:ahLst/>
            <a:cxnLst/>
            <a:rect l="l" t="t" r="r" b="b"/>
            <a:pathLst>
              <a:path w="6557" h="6558" extrusionOk="0">
                <a:moveTo>
                  <a:pt x="3279" y="1"/>
                </a:moveTo>
                <a:cubicBezTo>
                  <a:pt x="1469" y="1"/>
                  <a:pt x="1" y="1469"/>
                  <a:pt x="1" y="3280"/>
                </a:cubicBezTo>
                <a:cubicBezTo>
                  <a:pt x="1" y="5090"/>
                  <a:pt x="1469" y="6558"/>
                  <a:pt x="3279" y="6558"/>
                </a:cubicBezTo>
                <a:cubicBezTo>
                  <a:pt x="5089" y="6558"/>
                  <a:pt x="6557" y="5090"/>
                  <a:pt x="6557" y="3280"/>
                </a:cubicBezTo>
                <a:cubicBezTo>
                  <a:pt x="6557" y="1469"/>
                  <a:pt x="5089" y="1"/>
                  <a:pt x="3279" y="1"/>
                </a:cubicBezTo>
                <a:close/>
              </a:path>
            </a:pathLst>
          </a:custGeom>
          <a:solidFill>
            <a:srgbClr val="FFFFFF"/>
          </a:solidFill>
          <a:ln w="38100" cap="flat" cmpd="sng">
            <a:solidFill>
              <a:srgbClr val="CCCCCC"/>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9" name="Google Shape;259;p32"/>
          <p:cNvSpPr txBox="1"/>
          <p:nvPr/>
        </p:nvSpPr>
        <p:spPr>
          <a:xfrm>
            <a:off x="1743911" y="3680557"/>
            <a:ext cx="1583290" cy="384024"/>
          </a:xfrm>
          <a:prstGeom prst="rect">
            <a:avLst/>
          </a:prstGeom>
          <a:noFill/>
          <a:ln>
            <a:noFill/>
          </a:ln>
        </p:spPr>
        <p:txBody>
          <a:bodyPr spcFirstLastPara="1" wrap="square" lIns="68575" tIns="68575" rIns="68575" bIns="68575"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en" sz="1800" b="0" i="0" u="none" strike="noStrike" cap="none">
                <a:solidFill>
                  <a:srgbClr val="FFFFFF"/>
                </a:solidFill>
                <a:latin typeface="Calibri"/>
                <a:ea typeface="Calibri"/>
                <a:cs typeface="Calibri"/>
                <a:sym typeface="Calibri"/>
              </a:rPr>
              <a:t>Compensation</a:t>
            </a:r>
            <a:endParaRPr sz="1800" b="0" i="0" u="none" strike="noStrike" cap="none">
              <a:solidFill>
                <a:srgbClr val="FFFFFF"/>
              </a:solidFill>
              <a:latin typeface="Calibri"/>
              <a:ea typeface="Calibri"/>
              <a:cs typeface="Calibri"/>
              <a:sym typeface="Calibri"/>
            </a:endParaRPr>
          </a:p>
        </p:txBody>
      </p:sp>
      <p:sp>
        <p:nvSpPr>
          <p:cNvPr id="260" name="Google Shape;260;p32"/>
          <p:cNvSpPr/>
          <p:nvPr/>
        </p:nvSpPr>
        <p:spPr>
          <a:xfrm>
            <a:off x="1208335" y="1901837"/>
            <a:ext cx="2036006" cy="571166"/>
          </a:xfrm>
          <a:prstGeom prst="roundRect">
            <a:avLst>
              <a:gd name="adj" fmla="val 50000"/>
            </a:avLst>
          </a:prstGeom>
          <a:solidFill>
            <a:srgbClr val="165BAA"/>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61" name="Google Shape;261;p32"/>
          <p:cNvSpPr/>
          <p:nvPr/>
        </p:nvSpPr>
        <p:spPr>
          <a:xfrm flipH="1">
            <a:off x="2784607" y="1896242"/>
            <a:ext cx="591274" cy="591336"/>
          </a:xfrm>
          <a:custGeom>
            <a:avLst/>
            <a:gdLst/>
            <a:ahLst/>
            <a:cxnLst/>
            <a:rect l="l" t="t" r="r" b="b"/>
            <a:pathLst>
              <a:path w="6557" h="6558" extrusionOk="0">
                <a:moveTo>
                  <a:pt x="3279" y="1"/>
                </a:moveTo>
                <a:cubicBezTo>
                  <a:pt x="1469" y="1"/>
                  <a:pt x="1" y="1469"/>
                  <a:pt x="1" y="3280"/>
                </a:cubicBezTo>
                <a:cubicBezTo>
                  <a:pt x="1" y="5090"/>
                  <a:pt x="1469" y="6558"/>
                  <a:pt x="3279" y="6558"/>
                </a:cubicBezTo>
                <a:cubicBezTo>
                  <a:pt x="5089" y="6558"/>
                  <a:pt x="6557" y="5090"/>
                  <a:pt x="6557" y="3280"/>
                </a:cubicBezTo>
                <a:cubicBezTo>
                  <a:pt x="6557" y="1469"/>
                  <a:pt x="5089" y="1"/>
                  <a:pt x="3279" y="1"/>
                </a:cubicBezTo>
                <a:close/>
              </a:path>
            </a:pathLst>
          </a:custGeom>
          <a:solidFill>
            <a:srgbClr val="FFFFFF"/>
          </a:solidFill>
          <a:ln w="38100" cap="flat" cmpd="sng">
            <a:solidFill>
              <a:srgbClr val="CCCCCC"/>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62" name="Google Shape;262;p32"/>
          <p:cNvSpPr txBox="1"/>
          <p:nvPr/>
        </p:nvSpPr>
        <p:spPr>
          <a:xfrm>
            <a:off x="1290505" y="1999898"/>
            <a:ext cx="1440612" cy="384024"/>
          </a:xfrm>
          <a:prstGeom prst="rect">
            <a:avLst/>
          </a:prstGeom>
          <a:noFill/>
          <a:ln>
            <a:noFill/>
          </a:ln>
        </p:spPr>
        <p:txBody>
          <a:bodyPr spcFirstLastPara="1" wrap="square" lIns="68575" tIns="68575" rIns="68575" bIns="68575" anchor="ctr" anchorCtr="0">
            <a:noAutofit/>
          </a:bodyPr>
          <a:lstStyle/>
          <a:p>
            <a:pPr marL="0" marR="0" lvl="0" indent="0" algn="r" rtl="0">
              <a:lnSpc>
                <a:spcPct val="100000"/>
              </a:lnSpc>
              <a:spcBef>
                <a:spcPts val="0"/>
              </a:spcBef>
              <a:spcAft>
                <a:spcPts val="0"/>
              </a:spcAft>
              <a:buClr>
                <a:srgbClr val="FFFFFF"/>
              </a:buClr>
              <a:buSzPts val="1800"/>
              <a:buFont typeface="Calibri"/>
              <a:buNone/>
            </a:pPr>
            <a:r>
              <a:rPr lang="en" sz="1800" b="0" i="0" u="none" strike="noStrike" cap="none" dirty="0">
                <a:solidFill>
                  <a:srgbClr val="FFFFFF"/>
                </a:solidFill>
                <a:latin typeface="Calibri"/>
                <a:ea typeface="Calibri"/>
                <a:cs typeface="Calibri"/>
                <a:sym typeface="Calibri"/>
              </a:rPr>
              <a:t>Rewards &amp; Recognition</a:t>
            </a:r>
            <a:endParaRPr sz="1100" dirty="0"/>
          </a:p>
        </p:txBody>
      </p:sp>
      <p:sp>
        <p:nvSpPr>
          <p:cNvPr id="263" name="Google Shape;263;p32"/>
          <p:cNvSpPr/>
          <p:nvPr/>
        </p:nvSpPr>
        <p:spPr>
          <a:xfrm>
            <a:off x="1770354" y="1062352"/>
            <a:ext cx="2036006" cy="571166"/>
          </a:xfrm>
          <a:prstGeom prst="roundRect">
            <a:avLst>
              <a:gd name="adj" fmla="val 50000"/>
            </a:avLst>
          </a:prstGeom>
          <a:solidFill>
            <a:srgbClr val="376BC8"/>
          </a:solidFill>
          <a:ln w="9525" cap="flat" cmpd="sng">
            <a:solidFill>
              <a:srgbClr val="376BC8"/>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64" name="Google Shape;264;p32"/>
          <p:cNvSpPr/>
          <p:nvPr/>
        </p:nvSpPr>
        <p:spPr>
          <a:xfrm flipH="1">
            <a:off x="3346626" y="1056756"/>
            <a:ext cx="591275" cy="591336"/>
          </a:xfrm>
          <a:custGeom>
            <a:avLst/>
            <a:gdLst/>
            <a:ahLst/>
            <a:cxnLst/>
            <a:rect l="l" t="t" r="r" b="b"/>
            <a:pathLst>
              <a:path w="6557" h="6558" extrusionOk="0">
                <a:moveTo>
                  <a:pt x="3279" y="1"/>
                </a:moveTo>
                <a:cubicBezTo>
                  <a:pt x="1469" y="1"/>
                  <a:pt x="1" y="1469"/>
                  <a:pt x="1" y="3280"/>
                </a:cubicBezTo>
                <a:cubicBezTo>
                  <a:pt x="1" y="5090"/>
                  <a:pt x="1469" y="6558"/>
                  <a:pt x="3279" y="6558"/>
                </a:cubicBezTo>
                <a:cubicBezTo>
                  <a:pt x="5089" y="6558"/>
                  <a:pt x="6557" y="5090"/>
                  <a:pt x="6557" y="3280"/>
                </a:cubicBezTo>
                <a:cubicBezTo>
                  <a:pt x="6557" y="1469"/>
                  <a:pt x="5089" y="1"/>
                  <a:pt x="3279" y="1"/>
                </a:cubicBezTo>
                <a:close/>
              </a:path>
            </a:pathLst>
          </a:custGeom>
          <a:solidFill>
            <a:srgbClr val="FFFFFF"/>
          </a:solidFill>
          <a:ln w="38100" cap="flat" cmpd="sng">
            <a:solidFill>
              <a:srgbClr val="CCCCCC"/>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65" name="Google Shape;265;p32"/>
          <p:cNvSpPr txBox="1"/>
          <p:nvPr/>
        </p:nvSpPr>
        <p:spPr>
          <a:xfrm>
            <a:off x="1886088" y="1150022"/>
            <a:ext cx="1440612" cy="384024"/>
          </a:xfrm>
          <a:prstGeom prst="rect">
            <a:avLst/>
          </a:prstGeom>
          <a:noFill/>
          <a:ln>
            <a:noFill/>
          </a:ln>
        </p:spPr>
        <p:txBody>
          <a:bodyPr spcFirstLastPara="1" wrap="square" lIns="68575" tIns="68575" rIns="68575" bIns="68575"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en" sz="1800" b="0" i="0" u="none" strike="noStrike" cap="none">
                <a:solidFill>
                  <a:srgbClr val="FFFFFF"/>
                </a:solidFill>
                <a:latin typeface="Calibri"/>
                <a:ea typeface="Calibri"/>
                <a:cs typeface="Calibri"/>
                <a:sym typeface="Calibri"/>
              </a:rPr>
              <a:t>Workload</a:t>
            </a:r>
            <a:endParaRPr sz="1800" b="0" i="0" u="none" strike="noStrike" cap="none">
              <a:solidFill>
                <a:srgbClr val="FFFFFF"/>
              </a:solidFill>
              <a:latin typeface="Calibri"/>
              <a:ea typeface="Calibri"/>
              <a:cs typeface="Calibri"/>
              <a:sym typeface="Calibri"/>
            </a:endParaRPr>
          </a:p>
        </p:txBody>
      </p:sp>
      <p:sp>
        <p:nvSpPr>
          <p:cNvPr id="266" name="Google Shape;266;p32"/>
          <p:cNvSpPr/>
          <p:nvPr/>
        </p:nvSpPr>
        <p:spPr>
          <a:xfrm>
            <a:off x="3622004" y="1682230"/>
            <a:ext cx="835806" cy="1875795"/>
          </a:xfrm>
          <a:custGeom>
            <a:avLst/>
            <a:gdLst/>
            <a:ahLst/>
            <a:cxnLst/>
            <a:rect l="l" t="t" r="r" b="b"/>
            <a:pathLst>
              <a:path w="12976" h="29122" fill="none" extrusionOk="0">
                <a:moveTo>
                  <a:pt x="12976" y="29122"/>
                </a:moveTo>
                <a:cubicBezTo>
                  <a:pt x="5673" y="28288"/>
                  <a:pt x="1" y="22087"/>
                  <a:pt x="1" y="14561"/>
                </a:cubicBezTo>
                <a:cubicBezTo>
                  <a:pt x="1" y="7035"/>
                  <a:pt x="5673" y="834"/>
                  <a:pt x="12976" y="0"/>
                </a:cubicBezTo>
              </a:path>
            </a:pathLst>
          </a:custGeom>
          <a:noFill/>
          <a:ln w="19050" cap="rnd" cmpd="sng">
            <a:solidFill>
              <a:srgbClr val="C6C6C6"/>
            </a:solidFill>
            <a:prstDash val="dot"/>
            <a:miter lim="1027"/>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67" name="Google Shape;267;p32"/>
          <p:cNvSpPr/>
          <p:nvPr/>
        </p:nvSpPr>
        <p:spPr>
          <a:xfrm>
            <a:off x="4444082" y="3545384"/>
            <a:ext cx="26280" cy="24928"/>
          </a:xfrm>
          <a:custGeom>
            <a:avLst/>
            <a:gdLst/>
            <a:ahLst/>
            <a:cxnLst/>
            <a:rect l="l" t="t" r="r" b="b"/>
            <a:pathLst>
              <a:path w="408" h="387" extrusionOk="0">
                <a:moveTo>
                  <a:pt x="203" y="1"/>
                </a:moveTo>
                <a:cubicBezTo>
                  <a:pt x="106" y="1"/>
                  <a:pt x="23" y="73"/>
                  <a:pt x="11" y="171"/>
                </a:cubicBezTo>
                <a:cubicBezTo>
                  <a:pt x="0" y="278"/>
                  <a:pt x="76" y="374"/>
                  <a:pt x="182" y="385"/>
                </a:cubicBezTo>
                <a:cubicBezTo>
                  <a:pt x="189" y="386"/>
                  <a:pt x="197" y="386"/>
                  <a:pt x="204" y="386"/>
                </a:cubicBezTo>
                <a:cubicBezTo>
                  <a:pt x="301" y="386"/>
                  <a:pt x="384" y="314"/>
                  <a:pt x="396" y="216"/>
                </a:cubicBezTo>
                <a:cubicBezTo>
                  <a:pt x="408" y="110"/>
                  <a:pt x="332" y="14"/>
                  <a:pt x="225" y="2"/>
                </a:cubicBezTo>
                <a:cubicBezTo>
                  <a:pt x="217" y="1"/>
                  <a:pt x="210" y="1"/>
                  <a:pt x="203" y="1"/>
                </a:cubicBezTo>
                <a:close/>
              </a:path>
            </a:pathLst>
          </a:custGeom>
          <a:solidFill>
            <a:srgbClr val="C6C6C6"/>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68" name="Google Shape;268;p32"/>
          <p:cNvSpPr/>
          <p:nvPr/>
        </p:nvSpPr>
        <p:spPr>
          <a:xfrm>
            <a:off x="4686203" y="1682230"/>
            <a:ext cx="835806" cy="1875795"/>
          </a:xfrm>
          <a:custGeom>
            <a:avLst/>
            <a:gdLst/>
            <a:ahLst/>
            <a:cxnLst/>
            <a:rect l="l" t="t" r="r" b="b"/>
            <a:pathLst>
              <a:path w="12976" h="29122" fill="none" extrusionOk="0">
                <a:moveTo>
                  <a:pt x="1" y="29122"/>
                </a:moveTo>
                <a:cubicBezTo>
                  <a:pt x="7303" y="28288"/>
                  <a:pt x="12975" y="22087"/>
                  <a:pt x="12975" y="14561"/>
                </a:cubicBezTo>
                <a:cubicBezTo>
                  <a:pt x="12975" y="7035"/>
                  <a:pt x="7303" y="834"/>
                  <a:pt x="1" y="0"/>
                </a:cubicBezTo>
              </a:path>
            </a:pathLst>
          </a:custGeom>
          <a:noFill/>
          <a:ln w="19050" cap="rnd" cmpd="sng">
            <a:solidFill>
              <a:srgbClr val="C6C6C6"/>
            </a:solidFill>
            <a:prstDash val="dot"/>
            <a:miter lim="1027"/>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69" name="Google Shape;269;p32"/>
          <p:cNvSpPr/>
          <p:nvPr/>
        </p:nvSpPr>
        <p:spPr>
          <a:xfrm>
            <a:off x="4673707" y="3545384"/>
            <a:ext cx="26344" cy="24928"/>
          </a:xfrm>
          <a:custGeom>
            <a:avLst/>
            <a:gdLst/>
            <a:ahLst/>
            <a:cxnLst/>
            <a:rect l="l" t="t" r="r" b="b"/>
            <a:pathLst>
              <a:path w="409" h="387" extrusionOk="0">
                <a:moveTo>
                  <a:pt x="205" y="1"/>
                </a:moveTo>
                <a:cubicBezTo>
                  <a:pt x="197" y="1"/>
                  <a:pt x="190" y="1"/>
                  <a:pt x="182" y="2"/>
                </a:cubicBezTo>
                <a:cubicBezTo>
                  <a:pt x="77" y="14"/>
                  <a:pt x="1" y="110"/>
                  <a:pt x="13" y="216"/>
                </a:cubicBezTo>
                <a:cubicBezTo>
                  <a:pt x="23" y="314"/>
                  <a:pt x="106" y="386"/>
                  <a:pt x="204" y="386"/>
                </a:cubicBezTo>
                <a:cubicBezTo>
                  <a:pt x="211" y="386"/>
                  <a:pt x="219" y="386"/>
                  <a:pt x="227" y="385"/>
                </a:cubicBezTo>
                <a:cubicBezTo>
                  <a:pt x="332" y="374"/>
                  <a:pt x="408" y="278"/>
                  <a:pt x="396" y="171"/>
                </a:cubicBezTo>
                <a:cubicBezTo>
                  <a:pt x="385" y="73"/>
                  <a:pt x="301" y="1"/>
                  <a:pt x="205" y="1"/>
                </a:cubicBezTo>
                <a:close/>
              </a:path>
            </a:pathLst>
          </a:custGeom>
          <a:solidFill>
            <a:srgbClr val="C6C6C6"/>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70" name="Google Shape;270;p32"/>
          <p:cNvSpPr/>
          <p:nvPr/>
        </p:nvSpPr>
        <p:spPr>
          <a:xfrm>
            <a:off x="3744127" y="1786255"/>
            <a:ext cx="796643" cy="796642"/>
          </a:xfrm>
          <a:custGeom>
            <a:avLst/>
            <a:gdLst/>
            <a:ahLst/>
            <a:cxnLst/>
            <a:rect l="l" t="t" r="r" b="b"/>
            <a:pathLst>
              <a:path w="12368" h="12368" extrusionOk="0">
                <a:moveTo>
                  <a:pt x="12368" y="0"/>
                </a:moveTo>
                <a:cubicBezTo>
                  <a:pt x="5670" y="294"/>
                  <a:pt x="294" y="5670"/>
                  <a:pt x="0" y="12368"/>
                </a:cubicBezTo>
                <a:lnTo>
                  <a:pt x="1707" y="12368"/>
                </a:lnTo>
                <a:cubicBezTo>
                  <a:pt x="1998" y="6613"/>
                  <a:pt x="6613" y="1998"/>
                  <a:pt x="12368" y="1707"/>
                </a:cubicBezTo>
                <a:lnTo>
                  <a:pt x="12368" y="0"/>
                </a:lnTo>
                <a:close/>
              </a:path>
            </a:pathLst>
          </a:custGeom>
          <a:solidFill>
            <a:srgbClr val="C6C6C6"/>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71" name="Google Shape;271;p32"/>
          <p:cNvSpPr/>
          <p:nvPr/>
        </p:nvSpPr>
        <p:spPr>
          <a:xfrm>
            <a:off x="4625786" y="1786770"/>
            <a:ext cx="786144" cy="796127"/>
          </a:xfrm>
          <a:custGeom>
            <a:avLst/>
            <a:gdLst/>
            <a:ahLst/>
            <a:cxnLst/>
            <a:rect l="l" t="t" r="r" b="b"/>
            <a:pathLst>
              <a:path w="12205" h="12360" extrusionOk="0">
                <a:moveTo>
                  <a:pt x="1" y="0"/>
                </a:moveTo>
                <a:lnTo>
                  <a:pt x="1" y="1712"/>
                </a:lnTo>
                <a:cubicBezTo>
                  <a:pt x="5678" y="2082"/>
                  <a:pt x="10208" y="6661"/>
                  <a:pt x="10497" y="12360"/>
                </a:cubicBezTo>
                <a:lnTo>
                  <a:pt x="12204" y="12360"/>
                </a:lnTo>
                <a:cubicBezTo>
                  <a:pt x="11912" y="5718"/>
                  <a:pt x="6622" y="374"/>
                  <a:pt x="1" y="0"/>
                </a:cubicBezTo>
                <a:close/>
              </a:path>
            </a:pathLst>
          </a:custGeom>
          <a:solidFill>
            <a:srgbClr val="C6C6C6"/>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72" name="Google Shape;272;p32"/>
          <p:cNvSpPr/>
          <p:nvPr/>
        </p:nvSpPr>
        <p:spPr>
          <a:xfrm>
            <a:off x="4625786" y="2667913"/>
            <a:ext cx="785564" cy="785564"/>
          </a:xfrm>
          <a:custGeom>
            <a:avLst/>
            <a:gdLst/>
            <a:ahLst/>
            <a:cxnLst/>
            <a:rect l="l" t="t" r="r" b="b"/>
            <a:pathLst>
              <a:path w="12196" h="12196" extrusionOk="0">
                <a:moveTo>
                  <a:pt x="10485" y="1"/>
                </a:moveTo>
                <a:cubicBezTo>
                  <a:pt x="10117" y="5624"/>
                  <a:pt x="5624" y="10118"/>
                  <a:pt x="1" y="10485"/>
                </a:cubicBezTo>
                <a:lnTo>
                  <a:pt x="1" y="12196"/>
                </a:lnTo>
                <a:cubicBezTo>
                  <a:pt x="6567" y="11825"/>
                  <a:pt x="11825" y="6567"/>
                  <a:pt x="12196" y="1"/>
                </a:cubicBezTo>
                <a:close/>
              </a:path>
            </a:pathLst>
          </a:custGeom>
          <a:solidFill>
            <a:srgbClr val="C6C6C6"/>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73" name="Google Shape;273;p32"/>
          <p:cNvSpPr/>
          <p:nvPr/>
        </p:nvSpPr>
        <p:spPr>
          <a:xfrm>
            <a:off x="3744643" y="2667913"/>
            <a:ext cx="796127" cy="786144"/>
          </a:xfrm>
          <a:custGeom>
            <a:avLst/>
            <a:gdLst/>
            <a:ahLst/>
            <a:cxnLst/>
            <a:rect l="l" t="t" r="r" b="b"/>
            <a:pathLst>
              <a:path w="12360" h="12205" extrusionOk="0">
                <a:moveTo>
                  <a:pt x="0" y="1"/>
                </a:moveTo>
                <a:cubicBezTo>
                  <a:pt x="374" y="6622"/>
                  <a:pt x="5717" y="11912"/>
                  <a:pt x="12360" y="12204"/>
                </a:cubicBezTo>
                <a:lnTo>
                  <a:pt x="12360" y="10497"/>
                </a:lnTo>
                <a:cubicBezTo>
                  <a:pt x="6661" y="10208"/>
                  <a:pt x="2082" y="5678"/>
                  <a:pt x="1712" y="1"/>
                </a:cubicBezTo>
                <a:close/>
              </a:path>
            </a:pathLst>
          </a:custGeom>
          <a:solidFill>
            <a:srgbClr val="C6C6C6"/>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74" name="Google Shape;274;p32"/>
          <p:cNvSpPr/>
          <p:nvPr/>
        </p:nvSpPr>
        <p:spPr>
          <a:xfrm>
            <a:off x="3795785" y="1837976"/>
            <a:ext cx="1564366" cy="1564301"/>
          </a:xfrm>
          <a:custGeom>
            <a:avLst/>
            <a:gdLst/>
            <a:ahLst/>
            <a:cxnLst/>
            <a:rect l="l" t="t" r="r" b="b"/>
            <a:pathLst>
              <a:path w="24287" h="24286" fill="none" extrusionOk="0">
                <a:moveTo>
                  <a:pt x="24287" y="12143"/>
                </a:moveTo>
                <a:cubicBezTo>
                  <a:pt x="24287" y="18850"/>
                  <a:pt x="18851" y="24286"/>
                  <a:pt x="12144" y="24286"/>
                </a:cubicBezTo>
                <a:cubicBezTo>
                  <a:pt x="5437" y="24286"/>
                  <a:pt x="0" y="18850"/>
                  <a:pt x="0" y="12143"/>
                </a:cubicBezTo>
                <a:cubicBezTo>
                  <a:pt x="0" y="5436"/>
                  <a:pt x="5437" y="0"/>
                  <a:pt x="12144" y="0"/>
                </a:cubicBezTo>
                <a:cubicBezTo>
                  <a:pt x="18851" y="0"/>
                  <a:pt x="24287" y="5436"/>
                  <a:pt x="24287" y="12143"/>
                </a:cubicBezTo>
                <a:close/>
              </a:path>
            </a:pathLst>
          </a:custGeom>
          <a:noFill/>
          <a:ln w="9525" cap="flat" cmpd="sng">
            <a:solidFill>
              <a:srgbClr val="FFFFFF"/>
            </a:solidFill>
            <a:prstDash val="solid"/>
            <a:miter lim="1027"/>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75" name="Google Shape;275;p32"/>
          <p:cNvSpPr/>
          <p:nvPr/>
        </p:nvSpPr>
        <p:spPr>
          <a:xfrm>
            <a:off x="4916215" y="3391056"/>
            <a:ext cx="149499" cy="149499"/>
          </a:xfrm>
          <a:custGeom>
            <a:avLst/>
            <a:gdLst/>
            <a:ahLst/>
            <a:cxnLst/>
            <a:rect l="l" t="t" r="r" b="b"/>
            <a:pathLst>
              <a:path w="2321" h="2321" extrusionOk="0">
                <a:moveTo>
                  <a:pt x="1161" y="0"/>
                </a:moveTo>
                <a:cubicBezTo>
                  <a:pt x="520" y="0"/>
                  <a:pt x="0" y="519"/>
                  <a:pt x="0" y="1160"/>
                </a:cubicBezTo>
                <a:cubicBezTo>
                  <a:pt x="0" y="1801"/>
                  <a:pt x="520" y="2321"/>
                  <a:pt x="1161" y="2321"/>
                </a:cubicBezTo>
                <a:cubicBezTo>
                  <a:pt x="1802" y="2321"/>
                  <a:pt x="2321" y="1801"/>
                  <a:pt x="2321" y="1160"/>
                </a:cubicBezTo>
                <a:cubicBezTo>
                  <a:pt x="2321" y="519"/>
                  <a:pt x="1802" y="0"/>
                  <a:pt x="1161" y="0"/>
                </a:cubicBezTo>
                <a:close/>
              </a:path>
            </a:pathLst>
          </a:custGeom>
          <a:solidFill>
            <a:srgbClr val="0B1353"/>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76" name="Google Shape;276;p32"/>
          <p:cNvSpPr/>
          <p:nvPr/>
        </p:nvSpPr>
        <p:spPr>
          <a:xfrm>
            <a:off x="5348927" y="2116683"/>
            <a:ext cx="149499" cy="149499"/>
          </a:xfrm>
          <a:custGeom>
            <a:avLst/>
            <a:gdLst/>
            <a:ahLst/>
            <a:cxnLst/>
            <a:rect l="l" t="t" r="r" b="b"/>
            <a:pathLst>
              <a:path w="2321" h="2321" extrusionOk="0">
                <a:moveTo>
                  <a:pt x="1160" y="0"/>
                </a:moveTo>
                <a:cubicBezTo>
                  <a:pt x="519" y="0"/>
                  <a:pt x="0" y="519"/>
                  <a:pt x="0" y="1160"/>
                </a:cubicBezTo>
                <a:cubicBezTo>
                  <a:pt x="0" y="1801"/>
                  <a:pt x="519" y="2321"/>
                  <a:pt x="1160" y="2321"/>
                </a:cubicBezTo>
                <a:cubicBezTo>
                  <a:pt x="1801" y="2321"/>
                  <a:pt x="2321" y="1801"/>
                  <a:pt x="2321" y="1160"/>
                </a:cubicBezTo>
                <a:cubicBezTo>
                  <a:pt x="2321" y="519"/>
                  <a:pt x="1801" y="0"/>
                  <a:pt x="1160" y="0"/>
                </a:cubicBezTo>
                <a:close/>
              </a:path>
            </a:pathLst>
          </a:custGeom>
          <a:solidFill>
            <a:srgbClr val="155BAA"/>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77" name="Google Shape;277;p32"/>
          <p:cNvSpPr/>
          <p:nvPr/>
        </p:nvSpPr>
        <p:spPr>
          <a:xfrm>
            <a:off x="4916215" y="1699686"/>
            <a:ext cx="149499" cy="149499"/>
          </a:xfrm>
          <a:custGeom>
            <a:avLst/>
            <a:gdLst/>
            <a:ahLst/>
            <a:cxnLst/>
            <a:rect l="l" t="t" r="r" b="b"/>
            <a:pathLst>
              <a:path w="2321" h="2321" extrusionOk="0">
                <a:moveTo>
                  <a:pt x="1161" y="0"/>
                </a:moveTo>
                <a:cubicBezTo>
                  <a:pt x="520" y="0"/>
                  <a:pt x="0" y="520"/>
                  <a:pt x="0" y="1160"/>
                </a:cubicBezTo>
                <a:cubicBezTo>
                  <a:pt x="0" y="1801"/>
                  <a:pt x="520" y="2321"/>
                  <a:pt x="1161" y="2321"/>
                </a:cubicBezTo>
                <a:cubicBezTo>
                  <a:pt x="1802" y="2321"/>
                  <a:pt x="2321" y="1801"/>
                  <a:pt x="2321" y="1160"/>
                </a:cubicBezTo>
                <a:cubicBezTo>
                  <a:pt x="2321" y="520"/>
                  <a:pt x="1802" y="0"/>
                  <a:pt x="1161" y="0"/>
                </a:cubicBezTo>
                <a:close/>
              </a:path>
            </a:pathLst>
          </a:custGeom>
          <a:solidFill>
            <a:schemeClr val="accent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78" name="Google Shape;278;p32"/>
          <p:cNvSpPr/>
          <p:nvPr/>
        </p:nvSpPr>
        <p:spPr>
          <a:xfrm>
            <a:off x="5348927" y="2974058"/>
            <a:ext cx="149499" cy="149563"/>
          </a:xfrm>
          <a:custGeom>
            <a:avLst/>
            <a:gdLst/>
            <a:ahLst/>
            <a:cxnLst/>
            <a:rect l="l" t="t" r="r" b="b"/>
            <a:pathLst>
              <a:path w="2321" h="2322" extrusionOk="0">
                <a:moveTo>
                  <a:pt x="1160" y="1"/>
                </a:moveTo>
                <a:cubicBezTo>
                  <a:pt x="519" y="1"/>
                  <a:pt x="0" y="521"/>
                  <a:pt x="0" y="1162"/>
                </a:cubicBezTo>
                <a:cubicBezTo>
                  <a:pt x="0" y="1803"/>
                  <a:pt x="519" y="2321"/>
                  <a:pt x="1160" y="2321"/>
                </a:cubicBezTo>
                <a:cubicBezTo>
                  <a:pt x="1801" y="2321"/>
                  <a:pt x="2321" y="1803"/>
                  <a:pt x="2321" y="1162"/>
                </a:cubicBezTo>
                <a:cubicBezTo>
                  <a:pt x="2321" y="521"/>
                  <a:pt x="1801" y="1"/>
                  <a:pt x="1160" y="1"/>
                </a:cubicBezTo>
                <a:close/>
              </a:path>
            </a:pathLst>
          </a:custGeom>
          <a:solidFill>
            <a:srgbClr val="0F377F"/>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79" name="Google Shape;279;p32"/>
          <p:cNvSpPr/>
          <p:nvPr/>
        </p:nvSpPr>
        <p:spPr>
          <a:xfrm>
            <a:off x="4082478" y="3391056"/>
            <a:ext cx="149499" cy="149499"/>
          </a:xfrm>
          <a:custGeom>
            <a:avLst/>
            <a:gdLst/>
            <a:ahLst/>
            <a:cxnLst/>
            <a:rect l="l" t="t" r="r" b="b"/>
            <a:pathLst>
              <a:path w="2321" h="2321" extrusionOk="0">
                <a:moveTo>
                  <a:pt x="1160" y="0"/>
                </a:moveTo>
                <a:cubicBezTo>
                  <a:pt x="519" y="0"/>
                  <a:pt x="0" y="519"/>
                  <a:pt x="0" y="1160"/>
                </a:cubicBezTo>
                <a:cubicBezTo>
                  <a:pt x="0" y="1801"/>
                  <a:pt x="519" y="2321"/>
                  <a:pt x="1160" y="2321"/>
                </a:cubicBezTo>
                <a:cubicBezTo>
                  <a:pt x="1801" y="2321"/>
                  <a:pt x="2321" y="1801"/>
                  <a:pt x="2321" y="1160"/>
                </a:cubicBezTo>
                <a:cubicBezTo>
                  <a:pt x="2321" y="519"/>
                  <a:pt x="1801" y="0"/>
                  <a:pt x="1160" y="0"/>
                </a:cubicBezTo>
                <a:close/>
              </a:path>
            </a:pathLst>
          </a:custGeom>
          <a:solidFill>
            <a:srgbClr val="0B1354"/>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80" name="Google Shape;280;p32"/>
          <p:cNvSpPr/>
          <p:nvPr/>
        </p:nvSpPr>
        <p:spPr>
          <a:xfrm>
            <a:off x="3649765" y="2116683"/>
            <a:ext cx="149499" cy="149499"/>
          </a:xfrm>
          <a:custGeom>
            <a:avLst/>
            <a:gdLst/>
            <a:ahLst/>
            <a:cxnLst/>
            <a:rect l="l" t="t" r="r" b="b"/>
            <a:pathLst>
              <a:path w="2321" h="2321" extrusionOk="0">
                <a:moveTo>
                  <a:pt x="1161" y="0"/>
                </a:moveTo>
                <a:cubicBezTo>
                  <a:pt x="520" y="0"/>
                  <a:pt x="0" y="519"/>
                  <a:pt x="0" y="1160"/>
                </a:cubicBezTo>
                <a:cubicBezTo>
                  <a:pt x="0" y="1801"/>
                  <a:pt x="520" y="2321"/>
                  <a:pt x="1161" y="2321"/>
                </a:cubicBezTo>
                <a:cubicBezTo>
                  <a:pt x="1802" y="2321"/>
                  <a:pt x="2321" y="1801"/>
                  <a:pt x="2321" y="1160"/>
                </a:cubicBezTo>
                <a:cubicBezTo>
                  <a:pt x="2321" y="519"/>
                  <a:pt x="1802" y="0"/>
                  <a:pt x="1161" y="0"/>
                </a:cubicBezTo>
                <a:close/>
              </a:path>
            </a:pathLst>
          </a:custGeom>
          <a:solidFill>
            <a:srgbClr val="165BAA"/>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81" name="Google Shape;281;p32"/>
          <p:cNvSpPr/>
          <p:nvPr/>
        </p:nvSpPr>
        <p:spPr>
          <a:xfrm>
            <a:off x="4082478" y="1699686"/>
            <a:ext cx="149499" cy="149499"/>
          </a:xfrm>
          <a:custGeom>
            <a:avLst/>
            <a:gdLst/>
            <a:ahLst/>
            <a:cxnLst/>
            <a:rect l="l" t="t" r="r" b="b"/>
            <a:pathLst>
              <a:path w="2321" h="2321" extrusionOk="0">
                <a:moveTo>
                  <a:pt x="1160" y="0"/>
                </a:moveTo>
                <a:cubicBezTo>
                  <a:pt x="519" y="0"/>
                  <a:pt x="0" y="520"/>
                  <a:pt x="0" y="1160"/>
                </a:cubicBezTo>
                <a:cubicBezTo>
                  <a:pt x="0" y="1801"/>
                  <a:pt x="519" y="2321"/>
                  <a:pt x="1160" y="2321"/>
                </a:cubicBezTo>
                <a:cubicBezTo>
                  <a:pt x="1801" y="2321"/>
                  <a:pt x="2321" y="1801"/>
                  <a:pt x="2321" y="1160"/>
                </a:cubicBezTo>
                <a:cubicBezTo>
                  <a:pt x="2321" y="520"/>
                  <a:pt x="1801" y="0"/>
                  <a:pt x="1160" y="0"/>
                </a:cubicBezTo>
                <a:close/>
              </a:path>
            </a:pathLst>
          </a:custGeom>
          <a:solidFill>
            <a:schemeClr val="accent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82" name="Google Shape;282;p32"/>
          <p:cNvSpPr/>
          <p:nvPr/>
        </p:nvSpPr>
        <p:spPr>
          <a:xfrm>
            <a:off x="3649765" y="2974058"/>
            <a:ext cx="149499" cy="149563"/>
          </a:xfrm>
          <a:custGeom>
            <a:avLst/>
            <a:gdLst/>
            <a:ahLst/>
            <a:cxnLst/>
            <a:rect l="l" t="t" r="r" b="b"/>
            <a:pathLst>
              <a:path w="2321" h="2322" extrusionOk="0">
                <a:moveTo>
                  <a:pt x="1161" y="1"/>
                </a:moveTo>
                <a:cubicBezTo>
                  <a:pt x="520" y="1"/>
                  <a:pt x="0" y="521"/>
                  <a:pt x="0" y="1162"/>
                </a:cubicBezTo>
                <a:cubicBezTo>
                  <a:pt x="0" y="1803"/>
                  <a:pt x="520" y="2321"/>
                  <a:pt x="1161" y="2321"/>
                </a:cubicBezTo>
                <a:cubicBezTo>
                  <a:pt x="1802" y="2321"/>
                  <a:pt x="2321" y="1803"/>
                  <a:pt x="2321" y="1162"/>
                </a:cubicBezTo>
                <a:cubicBezTo>
                  <a:pt x="2321" y="521"/>
                  <a:pt x="1802" y="1"/>
                  <a:pt x="1161" y="1"/>
                </a:cubicBezTo>
                <a:close/>
              </a:path>
            </a:pathLst>
          </a:custGeom>
          <a:solidFill>
            <a:srgbClr val="10377F"/>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283" name="Google Shape;283;p32"/>
          <p:cNvPicPr preferRelativeResize="0"/>
          <p:nvPr/>
        </p:nvPicPr>
        <p:blipFill rotWithShape="1">
          <a:blip r:embed="rId8">
            <a:alphaModFix/>
          </a:blip>
          <a:srcRect/>
          <a:stretch/>
        </p:blipFill>
        <p:spPr>
          <a:xfrm>
            <a:off x="4093784" y="2085977"/>
            <a:ext cx="916778" cy="916778"/>
          </a:xfrm>
          <a:prstGeom prst="rect">
            <a:avLst/>
          </a:prstGeom>
          <a:noFill/>
          <a:ln>
            <a:noFill/>
          </a:ln>
        </p:spPr>
      </p:pic>
      <p:pic>
        <p:nvPicPr>
          <p:cNvPr id="284" name="Google Shape;284;p32"/>
          <p:cNvPicPr preferRelativeResize="0"/>
          <p:nvPr/>
        </p:nvPicPr>
        <p:blipFill rotWithShape="1">
          <a:blip r:embed="rId9">
            <a:alphaModFix/>
          </a:blip>
          <a:srcRect/>
          <a:stretch/>
        </p:blipFill>
        <p:spPr>
          <a:xfrm>
            <a:off x="3450990" y="1138715"/>
            <a:ext cx="382546" cy="382546"/>
          </a:xfrm>
          <a:prstGeom prst="rect">
            <a:avLst/>
          </a:prstGeom>
          <a:noFill/>
          <a:ln>
            <a:noFill/>
          </a:ln>
        </p:spPr>
      </p:pic>
      <p:pic>
        <p:nvPicPr>
          <p:cNvPr id="285" name="Google Shape;285;p32"/>
          <p:cNvPicPr preferRelativeResize="0"/>
          <p:nvPr/>
        </p:nvPicPr>
        <p:blipFill rotWithShape="1">
          <a:blip r:embed="rId10">
            <a:alphaModFix/>
          </a:blip>
          <a:srcRect/>
          <a:stretch/>
        </p:blipFill>
        <p:spPr>
          <a:xfrm>
            <a:off x="2897780" y="1993671"/>
            <a:ext cx="364773" cy="364773"/>
          </a:xfrm>
          <a:prstGeom prst="rect">
            <a:avLst/>
          </a:prstGeom>
          <a:noFill/>
          <a:ln>
            <a:noFill/>
          </a:ln>
        </p:spPr>
      </p:pic>
      <p:pic>
        <p:nvPicPr>
          <p:cNvPr id="286" name="Google Shape;286;p32"/>
          <p:cNvPicPr preferRelativeResize="0"/>
          <p:nvPr/>
        </p:nvPicPr>
        <p:blipFill rotWithShape="1">
          <a:blip r:embed="rId11">
            <a:alphaModFix/>
          </a:blip>
          <a:srcRect/>
          <a:stretch/>
        </p:blipFill>
        <p:spPr>
          <a:xfrm>
            <a:off x="2868787" y="2823853"/>
            <a:ext cx="412783" cy="412783"/>
          </a:xfrm>
          <a:prstGeom prst="rect">
            <a:avLst/>
          </a:prstGeom>
          <a:noFill/>
          <a:ln>
            <a:noFill/>
          </a:ln>
        </p:spPr>
      </p:pic>
      <p:pic>
        <p:nvPicPr>
          <p:cNvPr id="287" name="Google Shape;287;p32"/>
          <p:cNvPicPr preferRelativeResize="0"/>
          <p:nvPr/>
        </p:nvPicPr>
        <p:blipFill rotWithShape="1">
          <a:blip r:embed="rId12">
            <a:alphaModFix/>
          </a:blip>
          <a:srcRect/>
          <a:stretch/>
        </p:blipFill>
        <p:spPr>
          <a:xfrm>
            <a:off x="3481652" y="3675301"/>
            <a:ext cx="363944" cy="363944"/>
          </a:xfrm>
          <a:prstGeom prst="rect">
            <a:avLst/>
          </a:prstGeom>
          <a:noFill/>
          <a:ln>
            <a:noFill/>
          </a:ln>
        </p:spPr>
      </p:pic>
      <p:pic>
        <p:nvPicPr>
          <p:cNvPr id="288" name="Google Shape;288;p32"/>
          <p:cNvPicPr preferRelativeResize="0"/>
          <p:nvPr/>
        </p:nvPicPr>
        <p:blipFill rotWithShape="1">
          <a:blip r:embed="rId13">
            <a:alphaModFix/>
          </a:blip>
          <a:srcRect/>
          <a:stretch/>
        </p:blipFill>
        <p:spPr>
          <a:xfrm>
            <a:off x="5213588" y="3676122"/>
            <a:ext cx="396682" cy="396682"/>
          </a:xfrm>
          <a:prstGeom prst="rect">
            <a:avLst/>
          </a:prstGeom>
          <a:noFill/>
          <a:ln>
            <a:noFill/>
          </a:ln>
        </p:spPr>
      </p:pic>
      <p:pic>
        <p:nvPicPr>
          <p:cNvPr id="289" name="Google Shape;289;p32"/>
          <p:cNvPicPr preferRelativeResize="0"/>
          <p:nvPr/>
        </p:nvPicPr>
        <p:blipFill rotWithShape="1">
          <a:blip r:embed="rId14">
            <a:alphaModFix/>
          </a:blip>
          <a:srcRect/>
          <a:stretch/>
        </p:blipFill>
        <p:spPr>
          <a:xfrm>
            <a:off x="5901468" y="2865935"/>
            <a:ext cx="342900" cy="342900"/>
          </a:xfrm>
          <a:prstGeom prst="rect">
            <a:avLst/>
          </a:prstGeom>
          <a:noFill/>
          <a:ln>
            <a:noFill/>
          </a:ln>
        </p:spPr>
      </p:pic>
      <p:pic>
        <p:nvPicPr>
          <p:cNvPr id="290" name="Google Shape;290;p32" descr="Boardroom outline"/>
          <p:cNvPicPr preferRelativeResize="0"/>
          <p:nvPr/>
        </p:nvPicPr>
        <p:blipFill rotWithShape="1">
          <a:blip r:embed="rId15">
            <a:alphaModFix/>
          </a:blip>
          <a:srcRect/>
          <a:stretch/>
        </p:blipFill>
        <p:spPr>
          <a:xfrm>
            <a:off x="6440285" y="5764742"/>
            <a:ext cx="685800" cy="685800"/>
          </a:xfrm>
          <a:prstGeom prst="rect">
            <a:avLst/>
          </a:prstGeom>
          <a:noFill/>
          <a:ln>
            <a:noFill/>
          </a:ln>
        </p:spPr>
      </p:pic>
      <p:pic>
        <p:nvPicPr>
          <p:cNvPr id="291" name="Google Shape;291;p32"/>
          <p:cNvPicPr preferRelativeResize="0"/>
          <p:nvPr/>
        </p:nvPicPr>
        <p:blipFill rotWithShape="1">
          <a:blip r:embed="rId16">
            <a:alphaModFix/>
          </a:blip>
          <a:srcRect/>
          <a:stretch/>
        </p:blipFill>
        <p:spPr>
          <a:xfrm>
            <a:off x="5892605" y="2010195"/>
            <a:ext cx="336213" cy="336213"/>
          </a:xfrm>
          <a:prstGeom prst="rect">
            <a:avLst/>
          </a:prstGeom>
          <a:noFill/>
          <a:ln>
            <a:noFill/>
          </a:ln>
        </p:spPr>
      </p:pic>
      <p:pic>
        <p:nvPicPr>
          <p:cNvPr id="292" name="Google Shape;292;p32"/>
          <p:cNvPicPr preferRelativeResize="0"/>
          <p:nvPr/>
        </p:nvPicPr>
        <p:blipFill rotWithShape="1">
          <a:blip r:embed="rId17">
            <a:alphaModFix/>
          </a:blip>
          <a:srcRect/>
          <a:stretch/>
        </p:blipFill>
        <p:spPr>
          <a:xfrm>
            <a:off x="5221680" y="1176446"/>
            <a:ext cx="378138" cy="37813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42"/>
                                        </p:tgtEl>
                                        <p:attrNameLst>
                                          <p:attrName>style.visibility</p:attrName>
                                        </p:attrNameLst>
                                      </p:cBhvr>
                                      <p:to>
                                        <p:strVal val="visible"/>
                                      </p:to>
                                    </p:set>
                                    <p:anim calcmode="lin" valueType="num">
                                      <p:cBhvr additive="base">
                                        <p:cTn id="7" dur="500"/>
                                        <p:tgtEl>
                                          <p:spTgt spid="242"/>
                                        </p:tgtEl>
                                        <p:attrNameLst>
                                          <p:attrName>ppt_w</p:attrName>
                                        </p:attrNameLst>
                                      </p:cBhvr>
                                      <p:tavLst>
                                        <p:tav tm="0">
                                          <p:val>
                                            <p:strVal val="0"/>
                                          </p:val>
                                        </p:tav>
                                        <p:tav tm="100000">
                                          <p:val>
                                            <p:strVal val="#ppt_w"/>
                                          </p:val>
                                        </p:tav>
                                      </p:tavLst>
                                    </p:anim>
                                    <p:anim calcmode="lin" valueType="num">
                                      <p:cBhvr additive="base">
                                        <p:cTn id="8" dur="500"/>
                                        <p:tgtEl>
                                          <p:spTgt spid="242"/>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43"/>
                                        </p:tgtEl>
                                        <p:attrNameLst>
                                          <p:attrName>style.visibility</p:attrName>
                                        </p:attrNameLst>
                                      </p:cBhvr>
                                      <p:to>
                                        <p:strVal val="visible"/>
                                      </p:to>
                                    </p:set>
                                    <p:anim calcmode="lin" valueType="num">
                                      <p:cBhvr additive="base">
                                        <p:cTn id="11" dur="500"/>
                                        <p:tgtEl>
                                          <p:spTgt spid="243"/>
                                        </p:tgtEl>
                                        <p:attrNameLst>
                                          <p:attrName>ppt_w</p:attrName>
                                        </p:attrNameLst>
                                      </p:cBhvr>
                                      <p:tavLst>
                                        <p:tav tm="0">
                                          <p:val>
                                            <p:strVal val="0"/>
                                          </p:val>
                                        </p:tav>
                                        <p:tav tm="100000">
                                          <p:val>
                                            <p:strVal val="#ppt_w"/>
                                          </p:val>
                                        </p:tav>
                                      </p:tavLst>
                                    </p:anim>
                                    <p:anim calcmode="lin" valueType="num">
                                      <p:cBhvr additive="base">
                                        <p:cTn id="12" dur="500"/>
                                        <p:tgtEl>
                                          <p:spTgt spid="243"/>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244"/>
                                        </p:tgtEl>
                                        <p:attrNameLst>
                                          <p:attrName>style.visibility</p:attrName>
                                        </p:attrNameLst>
                                      </p:cBhvr>
                                      <p:to>
                                        <p:strVal val="visible"/>
                                      </p:to>
                                    </p:set>
                                    <p:anim calcmode="lin" valueType="num">
                                      <p:cBhvr additive="base">
                                        <p:cTn id="15" dur="500"/>
                                        <p:tgtEl>
                                          <p:spTgt spid="244"/>
                                        </p:tgtEl>
                                        <p:attrNameLst>
                                          <p:attrName>ppt_w</p:attrName>
                                        </p:attrNameLst>
                                      </p:cBhvr>
                                      <p:tavLst>
                                        <p:tav tm="0">
                                          <p:val>
                                            <p:strVal val="0"/>
                                          </p:val>
                                        </p:tav>
                                        <p:tav tm="100000">
                                          <p:val>
                                            <p:strVal val="#ppt_w"/>
                                          </p:val>
                                        </p:tav>
                                      </p:tavLst>
                                    </p:anim>
                                    <p:anim calcmode="lin" valueType="num">
                                      <p:cBhvr additive="base">
                                        <p:cTn id="16" dur="500"/>
                                        <p:tgtEl>
                                          <p:spTgt spid="244"/>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277"/>
                                        </p:tgtEl>
                                        <p:attrNameLst>
                                          <p:attrName>style.visibility</p:attrName>
                                        </p:attrNameLst>
                                      </p:cBhvr>
                                      <p:to>
                                        <p:strVal val="visible"/>
                                      </p:to>
                                    </p:set>
                                    <p:anim calcmode="lin" valueType="num">
                                      <p:cBhvr additive="base">
                                        <p:cTn id="19" dur="500"/>
                                        <p:tgtEl>
                                          <p:spTgt spid="277"/>
                                        </p:tgtEl>
                                        <p:attrNameLst>
                                          <p:attrName>ppt_w</p:attrName>
                                        </p:attrNameLst>
                                      </p:cBhvr>
                                      <p:tavLst>
                                        <p:tav tm="0">
                                          <p:val>
                                            <p:strVal val="0"/>
                                          </p:val>
                                        </p:tav>
                                        <p:tav tm="100000">
                                          <p:val>
                                            <p:strVal val="#ppt_w"/>
                                          </p:val>
                                        </p:tav>
                                      </p:tavLst>
                                    </p:anim>
                                    <p:anim calcmode="lin" valueType="num">
                                      <p:cBhvr additive="base">
                                        <p:cTn id="20" dur="500"/>
                                        <p:tgtEl>
                                          <p:spTgt spid="277"/>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292"/>
                                        </p:tgtEl>
                                        <p:attrNameLst>
                                          <p:attrName>style.visibility</p:attrName>
                                        </p:attrNameLst>
                                      </p:cBhvr>
                                      <p:to>
                                        <p:strVal val="visible"/>
                                      </p:to>
                                    </p:set>
                                    <p:anim calcmode="lin" valueType="num">
                                      <p:cBhvr additive="base">
                                        <p:cTn id="23" dur="500"/>
                                        <p:tgtEl>
                                          <p:spTgt spid="292"/>
                                        </p:tgtEl>
                                        <p:attrNameLst>
                                          <p:attrName>ppt_w</p:attrName>
                                        </p:attrNameLst>
                                      </p:cBhvr>
                                      <p:tavLst>
                                        <p:tav tm="0">
                                          <p:val>
                                            <p:strVal val="0"/>
                                          </p:val>
                                        </p:tav>
                                        <p:tav tm="100000">
                                          <p:val>
                                            <p:strVal val="#ppt_w"/>
                                          </p:val>
                                        </p:tav>
                                      </p:tavLst>
                                    </p:anim>
                                    <p:anim calcmode="lin" valueType="num">
                                      <p:cBhvr additive="base">
                                        <p:cTn id="24" dur="500"/>
                                        <p:tgtEl>
                                          <p:spTgt spid="292"/>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500"/>
                                  </p:stCondLst>
                                  <p:childTnLst>
                                    <p:set>
                                      <p:cBhvr>
                                        <p:cTn id="26" dur="1" fill="hold">
                                          <p:stCondLst>
                                            <p:cond delay="0"/>
                                          </p:stCondLst>
                                        </p:cTn>
                                        <p:tgtEl>
                                          <p:spTgt spid="245"/>
                                        </p:tgtEl>
                                        <p:attrNameLst>
                                          <p:attrName>style.visibility</p:attrName>
                                        </p:attrNameLst>
                                      </p:cBhvr>
                                      <p:to>
                                        <p:strVal val="visible"/>
                                      </p:to>
                                    </p:set>
                                    <p:anim calcmode="lin" valueType="num">
                                      <p:cBhvr additive="base">
                                        <p:cTn id="27" dur="500"/>
                                        <p:tgtEl>
                                          <p:spTgt spid="245"/>
                                        </p:tgtEl>
                                        <p:attrNameLst>
                                          <p:attrName>ppt_w</p:attrName>
                                        </p:attrNameLst>
                                      </p:cBhvr>
                                      <p:tavLst>
                                        <p:tav tm="0">
                                          <p:val>
                                            <p:strVal val="0"/>
                                          </p:val>
                                        </p:tav>
                                        <p:tav tm="100000">
                                          <p:val>
                                            <p:strVal val="#ppt_w"/>
                                          </p:val>
                                        </p:tav>
                                      </p:tavLst>
                                    </p:anim>
                                    <p:anim calcmode="lin" valueType="num">
                                      <p:cBhvr additive="base">
                                        <p:cTn id="28" dur="500"/>
                                        <p:tgtEl>
                                          <p:spTgt spid="245"/>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500"/>
                                  </p:stCondLst>
                                  <p:childTnLst>
                                    <p:set>
                                      <p:cBhvr>
                                        <p:cTn id="30" dur="1" fill="hold">
                                          <p:stCondLst>
                                            <p:cond delay="0"/>
                                          </p:stCondLst>
                                        </p:cTn>
                                        <p:tgtEl>
                                          <p:spTgt spid="246"/>
                                        </p:tgtEl>
                                        <p:attrNameLst>
                                          <p:attrName>style.visibility</p:attrName>
                                        </p:attrNameLst>
                                      </p:cBhvr>
                                      <p:to>
                                        <p:strVal val="visible"/>
                                      </p:to>
                                    </p:set>
                                    <p:anim calcmode="lin" valueType="num">
                                      <p:cBhvr additive="base">
                                        <p:cTn id="31" dur="500"/>
                                        <p:tgtEl>
                                          <p:spTgt spid="246"/>
                                        </p:tgtEl>
                                        <p:attrNameLst>
                                          <p:attrName>ppt_w</p:attrName>
                                        </p:attrNameLst>
                                      </p:cBhvr>
                                      <p:tavLst>
                                        <p:tav tm="0">
                                          <p:val>
                                            <p:strVal val="0"/>
                                          </p:val>
                                        </p:tav>
                                        <p:tav tm="100000">
                                          <p:val>
                                            <p:strVal val="#ppt_w"/>
                                          </p:val>
                                        </p:tav>
                                      </p:tavLst>
                                    </p:anim>
                                    <p:anim calcmode="lin" valueType="num">
                                      <p:cBhvr additive="base">
                                        <p:cTn id="32" dur="500"/>
                                        <p:tgtEl>
                                          <p:spTgt spid="246"/>
                                        </p:tgtEl>
                                        <p:attrNameLst>
                                          <p:attrName>ppt_h</p:attrName>
                                        </p:attrNameLst>
                                      </p:cBhvr>
                                      <p:tavLst>
                                        <p:tav tm="0">
                                          <p:val>
                                            <p:strVal val="0"/>
                                          </p:val>
                                        </p:tav>
                                        <p:tav tm="100000">
                                          <p:val>
                                            <p:strVal val="#ppt_h"/>
                                          </p:val>
                                        </p:tav>
                                      </p:tavLst>
                                    </p:anim>
                                  </p:childTnLst>
                                </p:cTn>
                              </p:par>
                              <p:par>
                                <p:cTn id="33" presetID="23" presetClass="entr" presetSubtype="16" fill="hold" nodeType="withEffect">
                                  <p:stCondLst>
                                    <p:cond delay="500"/>
                                  </p:stCondLst>
                                  <p:childTnLst>
                                    <p:set>
                                      <p:cBhvr>
                                        <p:cTn id="34" dur="1" fill="hold">
                                          <p:stCondLst>
                                            <p:cond delay="0"/>
                                          </p:stCondLst>
                                        </p:cTn>
                                        <p:tgtEl>
                                          <p:spTgt spid="247"/>
                                        </p:tgtEl>
                                        <p:attrNameLst>
                                          <p:attrName>style.visibility</p:attrName>
                                        </p:attrNameLst>
                                      </p:cBhvr>
                                      <p:to>
                                        <p:strVal val="visible"/>
                                      </p:to>
                                    </p:set>
                                    <p:anim calcmode="lin" valueType="num">
                                      <p:cBhvr additive="base">
                                        <p:cTn id="35" dur="500"/>
                                        <p:tgtEl>
                                          <p:spTgt spid="247"/>
                                        </p:tgtEl>
                                        <p:attrNameLst>
                                          <p:attrName>ppt_w</p:attrName>
                                        </p:attrNameLst>
                                      </p:cBhvr>
                                      <p:tavLst>
                                        <p:tav tm="0">
                                          <p:val>
                                            <p:strVal val="0"/>
                                          </p:val>
                                        </p:tav>
                                        <p:tav tm="100000">
                                          <p:val>
                                            <p:strVal val="#ppt_w"/>
                                          </p:val>
                                        </p:tav>
                                      </p:tavLst>
                                    </p:anim>
                                    <p:anim calcmode="lin" valueType="num">
                                      <p:cBhvr additive="base">
                                        <p:cTn id="36" dur="500"/>
                                        <p:tgtEl>
                                          <p:spTgt spid="247"/>
                                        </p:tgtEl>
                                        <p:attrNameLst>
                                          <p:attrName>ppt_h</p:attrName>
                                        </p:attrNameLst>
                                      </p:cBhvr>
                                      <p:tavLst>
                                        <p:tav tm="0">
                                          <p:val>
                                            <p:strVal val="0"/>
                                          </p:val>
                                        </p:tav>
                                        <p:tav tm="100000">
                                          <p:val>
                                            <p:strVal val="#ppt_h"/>
                                          </p:val>
                                        </p:tav>
                                      </p:tavLst>
                                    </p:anim>
                                  </p:childTnLst>
                                </p:cTn>
                              </p:par>
                              <p:par>
                                <p:cTn id="37" presetID="23" presetClass="entr" presetSubtype="16" fill="hold" nodeType="withEffect">
                                  <p:stCondLst>
                                    <p:cond delay="500"/>
                                  </p:stCondLst>
                                  <p:childTnLst>
                                    <p:set>
                                      <p:cBhvr>
                                        <p:cTn id="38" dur="1" fill="hold">
                                          <p:stCondLst>
                                            <p:cond delay="0"/>
                                          </p:stCondLst>
                                        </p:cTn>
                                        <p:tgtEl>
                                          <p:spTgt spid="276"/>
                                        </p:tgtEl>
                                        <p:attrNameLst>
                                          <p:attrName>style.visibility</p:attrName>
                                        </p:attrNameLst>
                                      </p:cBhvr>
                                      <p:to>
                                        <p:strVal val="visible"/>
                                      </p:to>
                                    </p:set>
                                    <p:anim calcmode="lin" valueType="num">
                                      <p:cBhvr additive="base">
                                        <p:cTn id="39" dur="500"/>
                                        <p:tgtEl>
                                          <p:spTgt spid="276"/>
                                        </p:tgtEl>
                                        <p:attrNameLst>
                                          <p:attrName>ppt_w</p:attrName>
                                        </p:attrNameLst>
                                      </p:cBhvr>
                                      <p:tavLst>
                                        <p:tav tm="0">
                                          <p:val>
                                            <p:strVal val="0"/>
                                          </p:val>
                                        </p:tav>
                                        <p:tav tm="100000">
                                          <p:val>
                                            <p:strVal val="#ppt_w"/>
                                          </p:val>
                                        </p:tav>
                                      </p:tavLst>
                                    </p:anim>
                                    <p:anim calcmode="lin" valueType="num">
                                      <p:cBhvr additive="base">
                                        <p:cTn id="40" dur="500"/>
                                        <p:tgtEl>
                                          <p:spTgt spid="276"/>
                                        </p:tgtEl>
                                        <p:attrNameLst>
                                          <p:attrName>ppt_h</p:attrName>
                                        </p:attrNameLst>
                                      </p:cBhvr>
                                      <p:tavLst>
                                        <p:tav tm="0">
                                          <p:val>
                                            <p:strVal val="0"/>
                                          </p:val>
                                        </p:tav>
                                        <p:tav tm="100000">
                                          <p:val>
                                            <p:strVal val="#ppt_h"/>
                                          </p:val>
                                        </p:tav>
                                      </p:tavLst>
                                    </p:anim>
                                  </p:childTnLst>
                                </p:cTn>
                              </p:par>
                              <p:par>
                                <p:cTn id="41" presetID="23" presetClass="entr" presetSubtype="16" fill="hold" nodeType="withEffect">
                                  <p:stCondLst>
                                    <p:cond delay="500"/>
                                  </p:stCondLst>
                                  <p:childTnLst>
                                    <p:set>
                                      <p:cBhvr>
                                        <p:cTn id="42" dur="1" fill="hold">
                                          <p:stCondLst>
                                            <p:cond delay="0"/>
                                          </p:stCondLst>
                                        </p:cTn>
                                        <p:tgtEl>
                                          <p:spTgt spid="291"/>
                                        </p:tgtEl>
                                        <p:attrNameLst>
                                          <p:attrName>style.visibility</p:attrName>
                                        </p:attrNameLst>
                                      </p:cBhvr>
                                      <p:to>
                                        <p:strVal val="visible"/>
                                      </p:to>
                                    </p:set>
                                    <p:anim calcmode="lin" valueType="num">
                                      <p:cBhvr additive="base">
                                        <p:cTn id="43" dur="500"/>
                                        <p:tgtEl>
                                          <p:spTgt spid="291"/>
                                        </p:tgtEl>
                                        <p:attrNameLst>
                                          <p:attrName>ppt_w</p:attrName>
                                        </p:attrNameLst>
                                      </p:cBhvr>
                                      <p:tavLst>
                                        <p:tav tm="0">
                                          <p:val>
                                            <p:strVal val="0"/>
                                          </p:val>
                                        </p:tav>
                                        <p:tav tm="100000">
                                          <p:val>
                                            <p:strVal val="#ppt_w"/>
                                          </p:val>
                                        </p:tav>
                                      </p:tavLst>
                                    </p:anim>
                                    <p:anim calcmode="lin" valueType="num">
                                      <p:cBhvr additive="base">
                                        <p:cTn id="44" dur="500"/>
                                        <p:tgtEl>
                                          <p:spTgt spid="291"/>
                                        </p:tgtEl>
                                        <p:attrNameLst>
                                          <p:attrName>ppt_h</p:attrName>
                                        </p:attrNameLst>
                                      </p:cBhvr>
                                      <p:tavLst>
                                        <p:tav tm="0">
                                          <p:val>
                                            <p:strVal val="0"/>
                                          </p:val>
                                        </p:tav>
                                        <p:tav tm="100000">
                                          <p:val>
                                            <p:strVal val="#ppt_h"/>
                                          </p:val>
                                        </p:tav>
                                      </p:tavLst>
                                    </p:anim>
                                  </p:childTnLst>
                                </p:cTn>
                              </p:par>
                              <p:par>
                                <p:cTn id="45" presetID="23" presetClass="entr" presetSubtype="16" fill="hold" nodeType="withEffect">
                                  <p:stCondLst>
                                    <p:cond delay="1000"/>
                                  </p:stCondLst>
                                  <p:childTnLst>
                                    <p:set>
                                      <p:cBhvr>
                                        <p:cTn id="46" dur="1" fill="hold">
                                          <p:stCondLst>
                                            <p:cond delay="0"/>
                                          </p:stCondLst>
                                        </p:cTn>
                                        <p:tgtEl>
                                          <p:spTgt spid="248"/>
                                        </p:tgtEl>
                                        <p:attrNameLst>
                                          <p:attrName>style.visibility</p:attrName>
                                        </p:attrNameLst>
                                      </p:cBhvr>
                                      <p:to>
                                        <p:strVal val="visible"/>
                                      </p:to>
                                    </p:set>
                                    <p:anim calcmode="lin" valueType="num">
                                      <p:cBhvr additive="base">
                                        <p:cTn id="47" dur="500"/>
                                        <p:tgtEl>
                                          <p:spTgt spid="248"/>
                                        </p:tgtEl>
                                        <p:attrNameLst>
                                          <p:attrName>ppt_w</p:attrName>
                                        </p:attrNameLst>
                                      </p:cBhvr>
                                      <p:tavLst>
                                        <p:tav tm="0">
                                          <p:val>
                                            <p:strVal val="0"/>
                                          </p:val>
                                        </p:tav>
                                        <p:tav tm="100000">
                                          <p:val>
                                            <p:strVal val="#ppt_w"/>
                                          </p:val>
                                        </p:tav>
                                      </p:tavLst>
                                    </p:anim>
                                    <p:anim calcmode="lin" valueType="num">
                                      <p:cBhvr additive="base">
                                        <p:cTn id="48" dur="500"/>
                                        <p:tgtEl>
                                          <p:spTgt spid="248"/>
                                        </p:tgtEl>
                                        <p:attrNameLst>
                                          <p:attrName>ppt_h</p:attrName>
                                        </p:attrNameLst>
                                      </p:cBhvr>
                                      <p:tavLst>
                                        <p:tav tm="0">
                                          <p:val>
                                            <p:strVal val="0"/>
                                          </p:val>
                                        </p:tav>
                                        <p:tav tm="100000">
                                          <p:val>
                                            <p:strVal val="#ppt_h"/>
                                          </p:val>
                                        </p:tav>
                                      </p:tavLst>
                                    </p:anim>
                                  </p:childTnLst>
                                </p:cTn>
                              </p:par>
                              <p:par>
                                <p:cTn id="49" presetID="23" presetClass="entr" presetSubtype="16" fill="hold" nodeType="withEffect">
                                  <p:stCondLst>
                                    <p:cond delay="1000"/>
                                  </p:stCondLst>
                                  <p:childTnLst>
                                    <p:set>
                                      <p:cBhvr>
                                        <p:cTn id="50" dur="1" fill="hold">
                                          <p:stCondLst>
                                            <p:cond delay="0"/>
                                          </p:stCondLst>
                                        </p:cTn>
                                        <p:tgtEl>
                                          <p:spTgt spid="249"/>
                                        </p:tgtEl>
                                        <p:attrNameLst>
                                          <p:attrName>style.visibility</p:attrName>
                                        </p:attrNameLst>
                                      </p:cBhvr>
                                      <p:to>
                                        <p:strVal val="visible"/>
                                      </p:to>
                                    </p:set>
                                    <p:anim calcmode="lin" valueType="num">
                                      <p:cBhvr additive="base">
                                        <p:cTn id="51" dur="500"/>
                                        <p:tgtEl>
                                          <p:spTgt spid="249"/>
                                        </p:tgtEl>
                                        <p:attrNameLst>
                                          <p:attrName>ppt_w</p:attrName>
                                        </p:attrNameLst>
                                      </p:cBhvr>
                                      <p:tavLst>
                                        <p:tav tm="0">
                                          <p:val>
                                            <p:strVal val="0"/>
                                          </p:val>
                                        </p:tav>
                                        <p:tav tm="100000">
                                          <p:val>
                                            <p:strVal val="#ppt_w"/>
                                          </p:val>
                                        </p:tav>
                                      </p:tavLst>
                                    </p:anim>
                                    <p:anim calcmode="lin" valueType="num">
                                      <p:cBhvr additive="base">
                                        <p:cTn id="52" dur="500"/>
                                        <p:tgtEl>
                                          <p:spTgt spid="249"/>
                                        </p:tgtEl>
                                        <p:attrNameLst>
                                          <p:attrName>ppt_h</p:attrName>
                                        </p:attrNameLst>
                                      </p:cBhvr>
                                      <p:tavLst>
                                        <p:tav tm="0">
                                          <p:val>
                                            <p:strVal val="0"/>
                                          </p:val>
                                        </p:tav>
                                        <p:tav tm="100000">
                                          <p:val>
                                            <p:strVal val="#ppt_h"/>
                                          </p:val>
                                        </p:tav>
                                      </p:tavLst>
                                    </p:anim>
                                  </p:childTnLst>
                                </p:cTn>
                              </p:par>
                              <p:par>
                                <p:cTn id="53" presetID="23" presetClass="entr" presetSubtype="16" fill="hold" nodeType="withEffect">
                                  <p:stCondLst>
                                    <p:cond delay="1000"/>
                                  </p:stCondLst>
                                  <p:childTnLst>
                                    <p:set>
                                      <p:cBhvr>
                                        <p:cTn id="54" dur="1" fill="hold">
                                          <p:stCondLst>
                                            <p:cond delay="0"/>
                                          </p:stCondLst>
                                        </p:cTn>
                                        <p:tgtEl>
                                          <p:spTgt spid="250"/>
                                        </p:tgtEl>
                                        <p:attrNameLst>
                                          <p:attrName>style.visibility</p:attrName>
                                        </p:attrNameLst>
                                      </p:cBhvr>
                                      <p:to>
                                        <p:strVal val="visible"/>
                                      </p:to>
                                    </p:set>
                                    <p:anim calcmode="lin" valueType="num">
                                      <p:cBhvr additive="base">
                                        <p:cTn id="55" dur="500"/>
                                        <p:tgtEl>
                                          <p:spTgt spid="250"/>
                                        </p:tgtEl>
                                        <p:attrNameLst>
                                          <p:attrName>ppt_w</p:attrName>
                                        </p:attrNameLst>
                                      </p:cBhvr>
                                      <p:tavLst>
                                        <p:tav tm="0">
                                          <p:val>
                                            <p:strVal val="0"/>
                                          </p:val>
                                        </p:tav>
                                        <p:tav tm="100000">
                                          <p:val>
                                            <p:strVal val="#ppt_w"/>
                                          </p:val>
                                        </p:tav>
                                      </p:tavLst>
                                    </p:anim>
                                    <p:anim calcmode="lin" valueType="num">
                                      <p:cBhvr additive="base">
                                        <p:cTn id="56" dur="500"/>
                                        <p:tgtEl>
                                          <p:spTgt spid="250"/>
                                        </p:tgtEl>
                                        <p:attrNameLst>
                                          <p:attrName>ppt_h</p:attrName>
                                        </p:attrNameLst>
                                      </p:cBhvr>
                                      <p:tavLst>
                                        <p:tav tm="0">
                                          <p:val>
                                            <p:strVal val="0"/>
                                          </p:val>
                                        </p:tav>
                                        <p:tav tm="100000">
                                          <p:val>
                                            <p:strVal val="#ppt_h"/>
                                          </p:val>
                                        </p:tav>
                                      </p:tavLst>
                                    </p:anim>
                                  </p:childTnLst>
                                </p:cTn>
                              </p:par>
                              <p:par>
                                <p:cTn id="57" presetID="23" presetClass="entr" presetSubtype="16" fill="hold" nodeType="withEffect">
                                  <p:stCondLst>
                                    <p:cond delay="1000"/>
                                  </p:stCondLst>
                                  <p:childTnLst>
                                    <p:set>
                                      <p:cBhvr>
                                        <p:cTn id="58" dur="1" fill="hold">
                                          <p:stCondLst>
                                            <p:cond delay="0"/>
                                          </p:stCondLst>
                                        </p:cTn>
                                        <p:tgtEl>
                                          <p:spTgt spid="278"/>
                                        </p:tgtEl>
                                        <p:attrNameLst>
                                          <p:attrName>style.visibility</p:attrName>
                                        </p:attrNameLst>
                                      </p:cBhvr>
                                      <p:to>
                                        <p:strVal val="visible"/>
                                      </p:to>
                                    </p:set>
                                    <p:anim calcmode="lin" valueType="num">
                                      <p:cBhvr additive="base">
                                        <p:cTn id="59" dur="500"/>
                                        <p:tgtEl>
                                          <p:spTgt spid="278"/>
                                        </p:tgtEl>
                                        <p:attrNameLst>
                                          <p:attrName>ppt_w</p:attrName>
                                        </p:attrNameLst>
                                      </p:cBhvr>
                                      <p:tavLst>
                                        <p:tav tm="0">
                                          <p:val>
                                            <p:strVal val="0"/>
                                          </p:val>
                                        </p:tav>
                                        <p:tav tm="100000">
                                          <p:val>
                                            <p:strVal val="#ppt_w"/>
                                          </p:val>
                                        </p:tav>
                                      </p:tavLst>
                                    </p:anim>
                                    <p:anim calcmode="lin" valueType="num">
                                      <p:cBhvr additive="base">
                                        <p:cTn id="60" dur="500"/>
                                        <p:tgtEl>
                                          <p:spTgt spid="278"/>
                                        </p:tgtEl>
                                        <p:attrNameLst>
                                          <p:attrName>ppt_h</p:attrName>
                                        </p:attrNameLst>
                                      </p:cBhvr>
                                      <p:tavLst>
                                        <p:tav tm="0">
                                          <p:val>
                                            <p:strVal val="0"/>
                                          </p:val>
                                        </p:tav>
                                        <p:tav tm="100000">
                                          <p:val>
                                            <p:strVal val="#ppt_h"/>
                                          </p:val>
                                        </p:tav>
                                      </p:tavLst>
                                    </p:anim>
                                  </p:childTnLst>
                                </p:cTn>
                              </p:par>
                              <p:par>
                                <p:cTn id="61" presetID="23" presetClass="entr" presetSubtype="16" fill="hold" nodeType="withEffect">
                                  <p:stCondLst>
                                    <p:cond delay="1000"/>
                                  </p:stCondLst>
                                  <p:childTnLst>
                                    <p:set>
                                      <p:cBhvr>
                                        <p:cTn id="62" dur="1" fill="hold">
                                          <p:stCondLst>
                                            <p:cond delay="0"/>
                                          </p:stCondLst>
                                        </p:cTn>
                                        <p:tgtEl>
                                          <p:spTgt spid="289"/>
                                        </p:tgtEl>
                                        <p:attrNameLst>
                                          <p:attrName>style.visibility</p:attrName>
                                        </p:attrNameLst>
                                      </p:cBhvr>
                                      <p:to>
                                        <p:strVal val="visible"/>
                                      </p:to>
                                    </p:set>
                                    <p:anim calcmode="lin" valueType="num">
                                      <p:cBhvr additive="base">
                                        <p:cTn id="63" dur="500"/>
                                        <p:tgtEl>
                                          <p:spTgt spid="289"/>
                                        </p:tgtEl>
                                        <p:attrNameLst>
                                          <p:attrName>ppt_w</p:attrName>
                                        </p:attrNameLst>
                                      </p:cBhvr>
                                      <p:tavLst>
                                        <p:tav tm="0">
                                          <p:val>
                                            <p:strVal val="0"/>
                                          </p:val>
                                        </p:tav>
                                        <p:tav tm="100000">
                                          <p:val>
                                            <p:strVal val="#ppt_w"/>
                                          </p:val>
                                        </p:tav>
                                      </p:tavLst>
                                    </p:anim>
                                    <p:anim calcmode="lin" valueType="num">
                                      <p:cBhvr additive="base">
                                        <p:cTn id="64" dur="500"/>
                                        <p:tgtEl>
                                          <p:spTgt spid="289"/>
                                        </p:tgtEl>
                                        <p:attrNameLst>
                                          <p:attrName>ppt_h</p:attrName>
                                        </p:attrNameLst>
                                      </p:cBhvr>
                                      <p:tavLst>
                                        <p:tav tm="0">
                                          <p:val>
                                            <p:strVal val="0"/>
                                          </p:val>
                                        </p:tav>
                                        <p:tav tm="100000">
                                          <p:val>
                                            <p:strVal val="#ppt_h"/>
                                          </p:val>
                                        </p:tav>
                                      </p:tavLst>
                                    </p:anim>
                                  </p:childTnLst>
                                </p:cTn>
                              </p:par>
                              <p:par>
                                <p:cTn id="65" presetID="23" presetClass="entr" presetSubtype="16" fill="hold" nodeType="withEffect">
                                  <p:stCondLst>
                                    <p:cond delay="1500"/>
                                  </p:stCondLst>
                                  <p:childTnLst>
                                    <p:set>
                                      <p:cBhvr>
                                        <p:cTn id="66" dur="1" fill="hold">
                                          <p:stCondLst>
                                            <p:cond delay="0"/>
                                          </p:stCondLst>
                                        </p:cTn>
                                        <p:tgtEl>
                                          <p:spTgt spid="254"/>
                                        </p:tgtEl>
                                        <p:attrNameLst>
                                          <p:attrName>style.visibility</p:attrName>
                                        </p:attrNameLst>
                                      </p:cBhvr>
                                      <p:to>
                                        <p:strVal val="visible"/>
                                      </p:to>
                                    </p:set>
                                    <p:anim calcmode="lin" valueType="num">
                                      <p:cBhvr additive="base">
                                        <p:cTn id="67" dur="500"/>
                                        <p:tgtEl>
                                          <p:spTgt spid="254"/>
                                        </p:tgtEl>
                                        <p:attrNameLst>
                                          <p:attrName>ppt_w</p:attrName>
                                        </p:attrNameLst>
                                      </p:cBhvr>
                                      <p:tavLst>
                                        <p:tav tm="0">
                                          <p:val>
                                            <p:strVal val="0"/>
                                          </p:val>
                                        </p:tav>
                                        <p:tav tm="100000">
                                          <p:val>
                                            <p:strVal val="#ppt_w"/>
                                          </p:val>
                                        </p:tav>
                                      </p:tavLst>
                                    </p:anim>
                                    <p:anim calcmode="lin" valueType="num">
                                      <p:cBhvr additive="base">
                                        <p:cTn id="68" dur="500"/>
                                        <p:tgtEl>
                                          <p:spTgt spid="254"/>
                                        </p:tgtEl>
                                        <p:attrNameLst>
                                          <p:attrName>ppt_h</p:attrName>
                                        </p:attrNameLst>
                                      </p:cBhvr>
                                      <p:tavLst>
                                        <p:tav tm="0">
                                          <p:val>
                                            <p:strVal val="0"/>
                                          </p:val>
                                        </p:tav>
                                        <p:tav tm="100000">
                                          <p:val>
                                            <p:strVal val="#ppt_h"/>
                                          </p:val>
                                        </p:tav>
                                      </p:tavLst>
                                    </p:anim>
                                  </p:childTnLst>
                                </p:cTn>
                              </p:par>
                              <p:par>
                                <p:cTn id="69" presetID="23" presetClass="entr" presetSubtype="16" fill="hold" nodeType="withEffect">
                                  <p:stCondLst>
                                    <p:cond delay="1500"/>
                                  </p:stCondLst>
                                  <p:childTnLst>
                                    <p:set>
                                      <p:cBhvr>
                                        <p:cTn id="70" dur="1" fill="hold">
                                          <p:stCondLst>
                                            <p:cond delay="0"/>
                                          </p:stCondLst>
                                        </p:cTn>
                                        <p:tgtEl>
                                          <p:spTgt spid="255"/>
                                        </p:tgtEl>
                                        <p:attrNameLst>
                                          <p:attrName>style.visibility</p:attrName>
                                        </p:attrNameLst>
                                      </p:cBhvr>
                                      <p:to>
                                        <p:strVal val="visible"/>
                                      </p:to>
                                    </p:set>
                                    <p:anim calcmode="lin" valueType="num">
                                      <p:cBhvr additive="base">
                                        <p:cTn id="71" dur="500"/>
                                        <p:tgtEl>
                                          <p:spTgt spid="255"/>
                                        </p:tgtEl>
                                        <p:attrNameLst>
                                          <p:attrName>ppt_w</p:attrName>
                                        </p:attrNameLst>
                                      </p:cBhvr>
                                      <p:tavLst>
                                        <p:tav tm="0">
                                          <p:val>
                                            <p:strVal val="0"/>
                                          </p:val>
                                        </p:tav>
                                        <p:tav tm="100000">
                                          <p:val>
                                            <p:strVal val="#ppt_w"/>
                                          </p:val>
                                        </p:tav>
                                      </p:tavLst>
                                    </p:anim>
                                    <p:anim calcmode="lin" valueType="num">
                                      <p:cBhvr additive="base">
                                        <p:cTn id="72" dur="500"/>
                                        <p:tgtEl>
                                          <p:spTgt spid="255"/>
                                        </p:tgtEl>
                                        <p:attrNameLst>
                                          <p:attrName>ppt_h</p:attrName>
                                        </p:attrNameLst>
                                      </p:cBhvr>
                                      <p:tavLst>
                                        <p:tav tm="0">
                                          <p:val>
                                            <p:strVal val="0"/>
                                          </p:val>
                                        </p:tav>
                                        <p:tav tm="100000">
                                          <p:val>
                                            <p:strVal val="#ppt_h"/>
                                          </p:val>
                                        </p:tav>
                                      </p:tavLst>
                                    </p:anim>
                                  </p:childTnLst>
                                </p:cTn>
                              </p:par>
                              <p:par>
                                <p:cTn id="73" presetID="23" presetClass="entr" presetSubtype="16" fill="hold" nodeType="withEffect">
                                  <p:stCondLst>
                                    <p:cond delay="1500"/>
                                  </p:stCondLst>
                                  <p:childTnLst>
                                    <p:set>
                                      <p:cBhvr>
                                        <p:cTn id="74" dur="1" fill="hold">
                                          <p:stCondLst>
                                            <p:cond delay="0"/>
                                          </p:stCondLst>
                                        </p:cTn>
                                        <p:tgtEl>
                                          <p:spTgt spid="256"/>
                                        </p:tgtEl>
                                        <p:attrNameLst>
                                          <p:attrName>style.visibility</p:attrName>
                                        </p:attrNameLst>
                                      </p:cBhvr>
                                      <p:to>
                                        <p:strVal val="visible"/>
                                      </p:to>
                                    </p:set>
                                    <p:anim calcmode="lin" valueType="num">
                                      <p:cBhvr additive="base">
                                        <p:cTn id="75" dur="500"/>
                                        <p:tgtEl>
                                          <p:spTgt spid="256"/>
                                        </p:tgtEl>
                                        <p:attrNameLst>
                                          <p:attrName>ppt_w</p:attrName>
                                        </p:attrNameLst>
                                      </p:cBhvr>
                                      <p:tavLst>
                                        <p:tav tm="0">
                                          <p:val>
                                            <p:strVal val="0"/>
                                          </p:val>
                                        </p:tav>
                                        <p:tav tm="100000">
                                          <p:val>
                                            <p:strVal val="#ppt_w"/>
                                          </p:val>
                                        </p:tav>
                                      </p:tavLst>
                                    </p:anim>
                                    <p:anim calcmode="lin" valueType="num">
                                      <p:cBhvr additive="base">
                                        <p:cTn id="76" dur="500"/>
                                        <p:tgtEl>
                                          <p:spTgt spid="256"/>
                                        </p:tgtEl>
                                        <p:attrNameLst>
                                          <p:attrName>ppt_h</p:attrName>
                                        </p:attrNameLst>
                                      </p:cBhvr>
                                      <p:tavLst>
                                        <p:tav tm="0">
                                          <p:val>
                                            <p:strVal val="0"/>
                                          </p:val>
                                        </p:tav>
                                        <p:tav tm="100000">
                                          <p:val>
                                            <p:strVal val="#ppt_h"/>
                                          </p:val>
                                        </p:tav>
                                      </p:tavLst>
                                    </p:anim>
                                  </p:childTnLst>
                                </p:cTn>
                              </p:par>
                              <p:par>
                                <p:cTn id="77" presetID="23" presetClass="entr" presetSubtype="16" fill="hold" nodeType="withEffect">
                                  <p:stCondLst>
                                    <p:cond delay="1500"/>
                                  </p:stCondLst>
                                  <p:childTnLst>
                                    <p:set>
                                      <p:cBhvr>
                                        <p:cTn id="78" dur="1" fill="hold">
                                          <p:stCondLst>
                                            <p:cond delay="0"/>
                                          </p:stCondLst>
                                        </p:cTn>
                                        <p:tgtEl>
                                          <p:spTgt spid="275"/>
                                        </p:tgtEl>
                                        <p:attrNameLst>
                                          <p:attrName>style.visibility</p:attrName>
                                        </p:attrNameLst>
                                      </p:cBhvr>
                                      <p:to>
                                        <p:strVal val="visible"/>
                                      </p:to>
                                    </p:set>
                                    <p:anim calcmode="lin" valueType="num">
                                      <p:cBhvr additive="base">
                                        <p:cTn id="79" dur="500"/>
                                        <p:tgtEl>
                                          <p:spTgt spid="275"/>
                                        </p:tgtEl>
                                        <p:attrNameLst>
                                          <p:attrName>ppt_w</p:attrName>
                                        </p:attrNameLst>
                                      </p:cBhvr>
                                      <p:tavLst>
                                        <p:tav tm="0">
                                          <p:val>
                                            <p:strVal val="0"/>
                                          </p:val>
                                        </p:tav>
                                        <p:tav tm="100000">
                                          <p:val>
                                            <p:strVal val="#ppt_w"/>
                                          </p:val>
                                        </p:tav>
                                      </p:tavLst>
                                    </p:anim>
                                    <p:anim calcmode="lin" valueType="num">
                                      <p:cBhvr additive="base">
                                        <p:cTn id="80" dur="500"/>
                                        <p:tgtEl>
                                          <p:spTgt spid="275"/>
                                        </p:tgtEl>
                                        <p:attrNameLst>
                                          <p:attrName>ppt_h</p:attrName>
                                        </p:attrNameLst>
                                      </p:cBhvr>
                                      <p:tavLst>
                                        <p:tav tm="0">
                                          <p:val>
                                            <p:strVal val="0"/>
                                          </p:val>
                                        </p:tav>
                                        <p:tav tm="100000">
                                          <p:val>
                                            <p:strVal val="#ppt_h"/>
                                          </p:val>
                                        </p:tav>
                                      </p:tavLst>
                                    </p:anim>
                                  </p:childTnLst>
                                </p:cTn>
                              </p:par>
                              <p:par>
                                <p:cTn id="81" presetID="23" presetClass="entr" presetSubtype="16" fill="hold" nodeType="withEffect">
                                  <p:stCondLst>
                                    <p:cond delay="1500"/>
                                  </p:stCondLst>
                                  <p:childTnLst>
                                    <p:set>
                                      <p:cBhvr>
                                        <p:cTn id="82" dur="1" fill="hold">
                                          <p:stCondLst>
                                            <p:cond delay="0"/>
                                          </p:stCondLst>
                                        </p:cTn>
                                        <p:tgtEl>
                                          <p:spTgt spid="288"/>
                                        </p:tgtEl>
                                        <p:attrNameLst>
                                          <p:attrName>style.visibility</p:attrName>
                                        </p:attrNameLst>
                                      </p:cBhvr>
                                      <p:to>
                                        <p:strVal val="visible"/>
                                      </p:to>
                                    </p:set>
                                    <p:anim calcmode="lin" valueType="num">
                                      <p:cBhvr additive="base">
                                        <p:cTn id="83" dur="500"/>
                                        <p:tgtEl>
                                          <p:spTgt spid="288"/>
                                        </p:tgtEl>
                                        <p:attrNameLst>
                                          <p:attrName>ppt_w</p:attrName>
                                        </p:attrNameLst>
                                      </p:cBhvr>
                                      <p:tavLst>
                                        <p:tav tm="0">
                                          <p:val>
                                            <p:strVal val="0"/>
                                          </p:val>
                                        </p:tav>
                                        <p:tav tm="100000">
                                          <p:val>
                                            <p:strVal val="#ppt_w"/>
                                          </p:val>
                                        </p:tav>
                                      </p:tavLst>
                                    </p:anim>
                                    <p:anim calcmode="lin" valueType="num">
                                      <p:cBhvr additive="base">
                                        <p:cTn id="84" dur="500"/>
                                        <p:tgtEl>
                                          <p:spTgt spid="288"/>
                                        </p:tgtEl>
                                        <p:attrNameLst>
                                          <p:attrName>ppt_h</p:attrName>
                                        </p:attrNameLst>
                                      </p:cBhvr>
                                      <p:tavLst>
                                        <p:tav tm="0">
                                          <p:val>
                                            <p:strVal val="0"/>
                                          </p:val>
                                        </p:tav>
                                        <p:tav tm="100000">
                                          <p:val>
                                            <p:strVal val="#ppt_h"/>
                                          </p:val>
                                        </p:tav>
                                      </p:tavLst>
                                    </p:anim>
                                  </p:childTnLst>
                                </p:cTn>
                              </p:par>
                              <p:par>
                                <p:cTn id="85" presetID="23" presetClass="entr" presetSubtype="16" fill="hold" nodeType="withEffect">
                                  <p:stCondLst>
                                    <p:cond delay="2000"/>
                                  </p:stCondLst>
                                  <p:childTnLst>
                                    <p:set>
                                      <p:cBhvr>
                                        <p:cTn id="86" dur="1" fill="hold">
                                          <p:stCondLst>
                                            <p:cond delay="0"/>
                                          </p:stCondLst>
                                        </p:cTn>
                                        <p:tgtEl>
                                          <p:spTgt spid="257"/>
                                        </p:tgtEl>
                                        <p:attrNameLst>
                                          <p:attrName>style.visibility</p:attrName>
                                        </p:attrNameLst>
                                      </p:cBhvr>
                                      <p:to>
                                        <p:strVal val="visible"/>
                                      </p:to>
                                    </p:set>
                                    <p:anim calcmode="lin" valueType="num">
                                      <p:cBhvr additive="base">
                                        <p:cTn id="87" dur="500"/>
                                        <p:tgtEl>
                                          <p:spTgt spid="257"/>
                                        </p:tgtEl>
                                        <p:attrNameLst>
                                          <p:attrName>ppt_w</p:attrName>
                                        </p:attrNameLst>
                                      </p:cBhvr>
                                      <p:tavLst>
                                        <p:tav tm="0">
                                          <p:val>
                                            <p:strVal val="0"/>
                                          </p:val>
                                        </p:tav>
                                        <p:tav tm="100000">
                                          <p:val>
                                            <p:strVal val="#ppt_w"/>
                                          </p:val>
                                        </p:tav>
                                      </p:tavLst>
                                    </p:anim>
                                    <p:anim calcmode="lin" valueType="num">
                                      <p:cBhvr additive="base">
                                        <p:cTn id="88" dur="500"/>
                                        <p:tgtEl>
                                          <p:spTgt spid="257"/>
                                        </p:tgtEl>
                                        <p:attrNameLst>
                                          <p:attrName>ppt_h</p:attrName>
                                        </p:attrNameLst>
                                      </p:cBhvr>
                                      <p:tavLst>
                                        <p:tav tm="0">
                                          <p:val>
                                            <p:strVal val="0"/>
                                          </p:val>
                                        </p:tav>
                                        <p:tav tm="100000">
                                          <p:val>
                                            <p:strVal val="#ppt_h"/>
                                          </p:val>
                                        </p:tav>
                                      </p:tavLst>
                                    </p:anim>
                                  </p:childTnLst>
                                </p:cTn>
                              </p:par>
                              <p:par>
                                <p:cTn id="89" presetID="23" presetClass="entr" presetSubtype="16" fill="hold" nodeType="withEffect">
                                  <p:stCondLst>
                                    <p:cond delay="2000"/>
                                  </p:stCondLst>
                                  <p:childTnLst>
                                    <p:set>
                                      <p:cBhvr>
                                        <p:cTn id="90" dur="1" fill="hold">
                                          <p:stCondLst>
                                            <p:cond delay="0"/>
                                          </p:stCondLst>
                                        </p:cTn>
                                        <p:tgtEl>
                                          <p:spTgt spid="258"/>
                                        </p:tgtEl>
                                        <p:attrNameLst>
                                          <p:attrName>style.visibility</p:attrName>
                                        </p:attrNameLst>
                                      </p:cBhvr>
                                      <p:to>
                                        <p:strVal val="visible"/>
                                      </p:to>
                                    </p:set>
                                    <p:anim calcmode="lin" valueType="num">
                                      <p:cBhvr additive="base">
                                        <p:cTn id="91" dur="500"/>
                                        <p:tgtEl>
                                          <p:spTgt spid="258"/>
                                        </p:tgtEl>
                                        <p:attrNameLst>
                                          <p:attrName>ppt_w</p:attrName>
                                        </p:attrNameLst>
                                      </p:cBhvr>
                                      <p:tavLst>
                                        <p:tav tm="0">
                                          <p:val>
                                            <p:strVal val="0"/>
                                          </p:val>
                                        </p:tav>
                                        <p:tav tm="100000">
                                          <p:val>
                                            <p:strVal val="#ppt_w"/>
                                          </p:val>
                                        </p:tav>
                                      </p:tavLst>
                                    </p:anim>
                                    <p:anim calcmode="lin" valueType="num">
                                      <p:cBhvr additive="base">
                                        <p:cTn id="92" dur="500"/>
                                        <p:tgtEl>
                                          <p:spTgt spid="258"/>
                                        </p:tgtEl>
                                        <p:attrNameLst>
                                          <p:attrName>ppt_h</p:attrName>
                                        </p:attrNameLst>
                                      </p:cBhvr>
                                      <p:tavLst>
                                        <p:tav tm="0">
                                          <p:val>
                                            <p:strVal val="0"/>
                                          </p:val>
                                        </p:tav>
                                        <p:tav tm="100000">
                                          <p:val>
                                            <p:strVal val="#ppt_h"/>
                                          </p:val>
                                        </p:tav>
                                      </p:tavLst>
                                    </p:anim>
                                  </p:childTnLst>
                                </p:cTn>
                              </p:par>
                              <p:par>
                                <p:cTn id="93" presetID="23" presetClass="entr" presetSubtype="16" fill="hold" nodeType="withEffect">
                                  <p:stCondLst>
                                    <p:cond delay="2000"/>
                                  </p:stCondLst>
                                  <p:childTnLst>
                                    <p:set>
                                      <p:cBhvr>
                                        <p:cTn id="94" dur="1" fill="hold">
                                          <p:stCondLst>
                                            <p:cond delay="0"/>
                                          </p:stCondLst>
                                        </p:cTn>
                                        <p:tgtEl>
                                          <p:spTgt spid="259"/>
                                        </p:tgtEl>
                                        <p:attrNameLst>
                                          <p:attrName>style.visibility</p:attrName>
                                        </p:attrNameLst>
                                      </p:cBhvr>
                                      <p:to>
                                        <p:strVal val="visible"/>
                                      </p:to>
                                    </p:set>
                                    <p:anim calcmode="lin" valueType="num">
                                      <p:cBhvr additive="base">
                                        <p:cTn id="95" dur="500"/>
                                        <p:tgtEl>
                                          <p:spTgt spid="259"/>
                                        </p:tgtEl>
                                        <p:attrNameLst>
                                          <p:attrName>ppt_w</p:attrName>
                                        </p:attrNameLst>
                                      </p:cBhvr>
                                      <p:tavLst>
                                        <p:tav tm="0">
                                          <p:val>
                                            <p:strVal val="0"/>
                                          </p:val>
                                        </p:tav>
                                        <p:tav tm="100000">
                                          <p:val>
                                            <p:strVal val="#ppt_w"/>
                                          </p:val>
                                        </p:tav>
                                      </p:tavLst>
                                    </p:anim>
                                    <p:anim calcmode="lin" valueType="num">
                                      <p:cBhvr additive="base">
                                        <p:cTn id="96" dur="500"/>
                                        <p:tgtEl>
                                          <p:spTgt spid="259"/>
                                        </p:tgtEl>
                                        <p:attrNameLst>
                                          <p:attrName>ppt_h</p:attrName>
                                        </p:attrNameLst>
                                      </p:cBhvr>
                                      <p:tavLst>
                                        <p:tav tm="0">
                                          <p:val>
                                            <p:strVal val="0"/>
                                          </p:val>
                                        </p:tav>
                                        <p:tav tm="100000">
                                          <p:val>
                                            <p:strVal val="#ppt_h"/>
                                          </p:val>
                                        </p:tav>
                                      </p:tavLst>
                                    </p:anim>
                                  </p:childTnLst>
                                </p:cTn>
                              </p:par>
                              <p:par>
                                <p:cTn id="97" presetID="23" presetClass="entr" presetSubtype="16" fill="hold" nodeType="withEffect">
                                  <p:stCondLst>
                                    <p:cond delay="2000"/>
                                  </p:stCondLst>
                                  <p:childTnLst>
                                    <p:set>
                                      <p:cBhvr>
                                        <p:cTn id="98" dur="1" fill="hold">
                                          <p:stCondLst>
                                            <p:cond delay="0"/>
                                          </p:stCondLst>
                                        </p:cTn>
                                        <p:tgtEl>
                                          <p:spTgt spid="267"/>
                                        </p:tgtEl>
                                        <p:attrNameLst>
                                          <p:attrName>style.visibility</p:attrName>
                                        </p:attrNameLst>
                                      </p:cBhvr>
                                      <p:to>
                                        <p:strVal val="visible"/>
                                      </p:to>
                                    </p:set>
                                    <p:anim calcmode="lin" valueType="num">
                                      <p:cBhvr additive="base">
                                        <p:cTn id="99" dur="500"/>
                                        <p:tgtEl>
                                          <p:spTgt spid="267"/>
                                        </p:tgtEl>
                                        <p:attrNameLst>
                                          <p:attrName>ppt_w</p:attrName>
                                        </p:attrNameLst>
                                      </p:cBhvr>
                                      <p:tavLst>
                                        <p:tav tm="0">
                                          <p:val>
                                            <p:strVal val="0"/>
                                          </p:val>
                                        </p:tav>
                                        <p:tav tm="100000">
                                          <p:val>
                                            <p:strVal val="#ppt_w"/>
                                          </p:val>
                                        </p:tav>
                                      </p:tavLst>
                                    </p:anim>
                                    <p:anim calcmode="lin" valueType="num">
                                      <p:cBhvr additive="base">
                                        <p:cTn id="100" dur="500"/>
                                        <p:tgtEl>
                                          <p:spTgt spid="267"/>
                                        </p:tgtEl>
                                        <p:attrNameLst>
                                          <p:attrName>ppt_h</p:attrName>
                                        </p:attrNameLst>
                                      </p:cBhvr>
                                      <p:tavLst>
                                        <p:tav tm="0">
                                          <p:val>
                                            <p:strVal val="0"/>
                                          </p:val>
                                        </p:tav>
                                        <p:tav tm="100000">
                                          <p:val>
                                            <p:strVal val="#ppt_h"/>
                                          </p:val>
                                        </p:tav>
                                      </p:tavLst>
                                    </p:anim>
                                  </p:childTnLst>
                                </p:cTn>
                              </p:par>
                              <p:par>
                                <p:cTn id="101" presetID="23" presetClass="entr" presetSubtype="16" fill="hold" nodeType="withEffect">
                                  <p:stCondLst>
                                    <p:cond delay="2000"/>
                                  </p:stCondLst>
                                  <p:childTnLst>
                                    <p:set>
                                      <p:cBhvr>
                                        <p:cTn id="102" dur="1" fill="hold">
                                          <p:stCondLst>
                                            <p:cond delay="0"/>
                                          </p:stCondLst>
                                        </p:cTn>
                                        <p:tgtEl>
                                          <p:spTgt spid="279"/>
                                        </p:tgtEl>
                                        <p:attrNameLst>
                                          <p:attrName>style.visibility</p:attrName>
                                        </p:attrNameLst>
                                      </p:cBhvr>
                                      <p:to>
                                        <p:strVal val="visible"/>
                                      </p:to>
                                    </p:set>
                                    <p:anim calcmode="lin" valueType="num">
                                      <p:cBhvr additive="base">
                                        <p:cTn id="103" dur="500"/>
                                        <p:tgtEl>
                                          <p:spTgt spid="279"/>
                                        </p:tgtEl>
                                        <p:attrNameLst>
                                          <p:attrName>ppt_w</p:attrName>
                                        </p:attrNameLst>
                                      </p:cBhvr>
                                      <p:tavLst>
                                        <p:tav tm="0">
                                          <p:val>
                                            <p:strVal val="0"/>
                                          </p:val>
                                        </p:tav>
                                        <p:tav tm="100000">
                                          <p:val>
                                            <p:strVal val="#ppt_w"/>
                                          </p:val>
                                        </p:tav>
                                      </p:tavLst>
                                    </p:anim>
                                    <p:anim calcmode="lin" valueType="num">
                                      <p:cBhvr additive="base">
                                        <p:cTn id="104" dur="500"/>
                                        <p:tgtEl>
                                          <p:spTgt spid="279"/>
                                        </p:tgtEl>
                                        <p:attrNameLst>
                                          <p:attrName>ppt_h</p:attrName>
                                        </p:attrNameLst>
                                      </p:cBhvr>
                                      <p:tavLst>
                                        <p:tav tm="0">
                                          <p:val>
                                            <p:strVal val="0"/>
                                          </p:val>
                                        </p:tav>
                                        <p:tav tm="100000">
                                          <p:val>
                                            <p:strVal val="#ppt_h"/>
                                          </p:val>
                                        </p:tav>
                                      </p:tavLst>
                                    </p:anim>
                                  </p:childTnLst>
                                </p:cTn>
                              </p:par>
                              <p:par>
                                <p:cTn id="105" presetID="23" presetClass="entr" presetSubtype="16" fill="hold" nodeType="withEffect">
                                  <p:stCondLst>
                                    <p:cond delay="2000"/>
                                  </p:stCondLst>
                                  <p:childTnLst>
                                    <p:set>
                                      <p:cBhvr>
                                        <p:cTn id="106" dur="1" fill="hold">
                                          <p:stCondLst>
                                            <p:cond delay="0"/>
                                          </p:stCondLst>
                                        </p:cTn>
                                        <p:tgtEl>
                                          <p:spTgt spid="287"/>
                                        </p:tgtEl>
                                        <p:attrNameLst>
                                          <p:attrName>style.visibility</p:attrName>
                                        </p:attrNameLst>
                                      </p:cBhvr>
                                      <p:to>
                                        <p:strVal val="visible"/>
                                      </p:to>
                                    </p:set>
                                    <p:anim calcmode="lin" valueType="num">
                                      <p:cBhvr additive="base">
                                        <p:cTn id="107" dur="500"/>
                                        <p:tgtEl>
                                          <p:spTgt spid="287"/>
                                        </p:tgtEl>
                                        <p:attrNameLst>
                                          <p:attrName>ppt_w</p:attrName>
                                        </p:attrNameLst>
                                      </p:cBhvr>
                                      <p:tavLst>
                                        <p:tav tm="0">
                                          <p:val>
                                            <p:strVal val="0"/>
                                          </p:val>
                                        </p:tav>
                                        <p:tav tm="100000">
                                          <p:val>
                                            <p:strVal val="#ppt_w"/>
                                          </p:val>
                                        </p:tav>
                                      </p:tavLst>
                                    </p:anim>
                                    <p:anim calcmode="lin" valueType="num">
                                      <p:cBhvr additive="base">
                                        <p:cTn id="108" dur="500"/>
                                        <p:tgtEl>
                                          <p:spTgt spid="287"/>
                                        </p:tgtEl>
                                        <p:attrNameLst>
                                          <p:attrName>ppt_h</p:attrName>
                                        </p:attrNameLst>
                                      </p:cBhvr>
                                      <p:tavLst>
                                        <p:tav tm="0">
                                          <p:val>
                                            <p:strVal val="0"/>
                                          </p:val>
                                        </p:tav>
                                        <p:tav tm="100000">
                                          <p:val>
                                            <p:strVal val="#ppt_h"/>
                                          </p:val>
                                        </p:tav>
                                      </p:tavLst>
                                    </p:anim>
                                  </p:childTnLst>
                                </p:cTn>
                              </p:par>
                              <p:par>
                                <p:cTn id="109" presetID="23" presetClass="entr" presetSubtype="16" fill="hold" nodeType="withEffect">
                                  <p:stCondLst>
                                    <p:cond delay="2500"/>
                                  </p:stCondLst>
                                  <p:childTnLst>
                                    <p:set>
                                      <p:cBhvr>
                                        <p:cTn id="110" dur="1" fill="hold">
                                          <p:stCondLst>
                                            <p:cond delay="0"/>
                                          </p:stCondLst>
                                        </p:cTn>
                                        <p:tgtEl>
                                          <p:spTgt spid="251"/>
                                        </p:tgtEl>
                                        <p:attrNameLst>
                                          <p:attrName>style.visibility</p:attrName>
                                        </p:attrNameLst>
                                      </p:cBhvr>
                                      <p:to>
                                        <p:strVal val="visible"/>
                                      </p:to>
                                    </p:set>
                                    <p:anim calcmode="lin" valueType="num">
                                      <p:cBhvr additive="base">
                                        <p:cTn id="111" dur="500"/>
                                        <p:tgtEl>
                                          <p:spTgt spid="251"/>
                                        </p:tgtEl>
                                        <p:attrNameLst>
                                          <p:attrName>ppt_w</p:attrName>
                                        </p:attrNameLst>
                                      </p:cBhvr>
                                      <p:tavLst>
                                        <p:tav tm="0">
                                          <p:val>
                                            <p:strVal val="0"/>
                                          </p:val>
                                        </p:tav>
                                        <p:tav tm="100000">
                                          <p:val>
                                            <p:strVal val="#ppt_w"/>
                                          </p:val>
                                        </p:tav>
                                      </p:tavLst>
                                    </p:anim>
                                    <p:anim calcmode="lin" valueType="num">
                                      <p:cBhvr additive="base">
                                        <p:cTn id="112" dur="500"/>
                                        <p:tgtEl>
                                          <p:spTgt spid="251"/>
                                        </p:tgtEl>
                                        <p:attrNameLst>
                                          <p:attrName>ppt_h</p:attrName>
                                        </p:attrNameLst>
                                      </p:cBhvr>
                                      <p:tavLst>
                                        <p:tav tm="0">
                                          <p:val>
                                            <p:strVal val="0"/>
                                          </p:val>
                                        </p:tav>
                                        <p:tav tm="100000">
                                          <p:val>
                                            <p:strVal val="#ppt_h"/>
                                          </p:val>
                                        </p:tav>
                                      </p:tavLst>
                                    </p:anim>
                                  </p:childTnLst>
                                </p:cTn>
                              </p:par>
                              <p:par>
                                <p:cTn id="113" presetID="23" presetClass="entr" presetSubtype="16" fill="hold" nodeType="withEffect">
                                  <p:stCondLst>
                                    <p:cond delay="2500"/>
                                  </p:stCondLst>
                                  <p:childTnLst>
                                    <p:set>
                                      <p:cBhvr>
                                        <p:cTn id="114" dur="1" fill="hold">
                                          <p:stCondLst>
                                            <p:cond delay="0"/>
                                          </p:stCondLst>
                                        </p:cTn>
                                        <p:tgtEl>
                                          <p:spTgt spid="252"/>
                                        </p:tgtEl>
                                        <p:attrNameLst>
                                          <p:attrName>style.visibility</p:attrName>
                                        </p:attrNameLst>
                                      </p:cBhvr>
                                      <p:to>
                                        <p:strVal val="visible"/>
                                      </p:to>
                                    </p:set>
                                    <p:anim calcmode="lin" valueType="num">
                                      <p:cBhvr additive="base">
                                        <p:cTn id="115" dur="500"/>
                                        <p:tgtEl>
                                          <p:spTgt spid="252"/>
                                        </p:tgtEl>
                                        <p:attrNameLst>
                                          <p:attrName>ppt_w</p:attrName>
                                        </p:attrNameLst>
                                      </p:cBhvr>
                                      <p:tavLst>
                                        <p:tav tm="0">
                                          <p:val>
                                            <p:strVal val="0"/>
                                          </p:val>
                                        </p:tav>
                                        <p:tav tm="100000">
                                          <p:val>
                                            <p:strVal val="#ppt_w"/>
                                          </p:val>
                                        </p:tav>
                                      </p:tavLst>
                                    </p:anim>
                                    <p:anim calcmode="lin" valueType="num">
                                      <p:cBhvr additive="base">
                                        <p:cTn id="116" dur="500"/>
                                        <p:tgtEl>
                                          <p:spTgt spid="252"/>
                                        </p:tgtEl>
                                        <p:attrNameLst>
                                          <p:attrName>ppt_h</p:attrName>
                                        </p:attrNameLst>
                                      </p:cBhvr>
                                      <p:tavLst>
                                        <p:tav tm="0">
                                          <p:val>
                                            <p:strVal val="0"/>
                                          </p:val>
                                        </p:tav>
                                        <p:tav tm="100000">
                                          <p:val>
                                            <p:strVal val="#ppt_h"/>
                                          </p:val>
                                        </p:tav>
                                      </p:tavLst>
                                    </p:anim>
                                  </p:childTnLst>
                                </p:cTn>
                              </p:par>
                              <p:par>
                                <p:cTn id="117" presetID="23" presetClass="entr" presetSubtype="16" fill="hold" nodeType="withEffect">
                                  <p:stCondLst>
                                    <p:cond delay="2500"/>
                                  </p:stCondLst>
                                  <p:childTnLst>
                                    <p:set>
                                      <p:cBhvr>
                                        <p:cTn id="118" dur="1" fill="hold">
                                          <p:stCondLst>
                                            <p:cond delay="0"/>
                                          </p:stCondLst>
                                        </p:cTn>
                                        <p:tgtEl>
                                          <p:spTgt spid="253"/>
                                        </p:tgtEl>
                                        <p:attrNameLst>
                                          <p:attrName>style.visibility</p:attrName>
                                        </p:attrNameLst>
                                      </p:cBhvr>
                                      <p:to>
                                        <p:strVal val="visible"/>
                                      </p:to>
                                    </p:set>
                                    <p:anim calcmode="lin" valueType="num">
                                      <p:cBhvr additive="base">
                                        <p:cTn id="119" dur="500"/>
                                        <p:tgtEl>
                                          <p:spTgt spid="253"/>
                                        </p:tgtEl>
                                        <p:attrNameLst>
                                          <p:attrName>ppt_w</p:attrName>
                                        </p:attrNameLst>
                                      </p:cBhvr>
                                      <p:tavLst>
                                        <p:tav tm="0">
                                          <p:val>
                                            <p:strVal val="0"/>
                                          </p:val>
                                        </p:tav>
                                        <p:tav tm="100000">
                                          <p:val>
                                            <p:strVal val="#ppt_w"/>
                                          </p:val>
                                        </p:tav>
                                      </p:tavLst>
                                    </p:anim>
                                    <p:anim calcmode="lin" valueType="num">
                                      <p:cBhvr additive="base">
                                        <p:cTn id="120" dur="500"/>
                                        <p:tgtEl>
                                          <p:spTgt spid="253"/>
                                        </p:tgtEl>
                                        <p:attrNameLst>
                                          <p:attrName>ppt_h</p:attrName>
                                        </p:attrNameLst>
                                      </p:cBhvr>
                                      <p:tavLst>
                                        <p:tav tm="0">
                                          <p:val>
                                            <p:strVal val="0"/>
                                          </p:val>
                                        </p:tav>
                                        <p:tav tm="100000">
                                          <p:val>
                                            <p:strVal val="#ppt_h"/>
                                          </p:val>
                                        </p:tav>
                                      </p:tavLst>
                                    </p:anim>
                                  </p:childTnLst>
                                </p:cTn>
                              </p:par>
                              <p:par>
                                <p:cTn id="121" presetID="23" presetClass="entr" presetSubtype="16" fill="hold" nodeType="withEffect">
                                  <p:stCondLst>
                                    <p:cond delay="2500"/>
                                  </p:stCondLst>
                                  <p:childTnLst>
                                    <p:set>
                                      <p:cBhvr>
                                        <p:cTn id="122" dur="1" fill="hold">
                                          <p:stCondLst>
                                            <p:cond delay="0"/>
                                          </p:stCondLst>
                                        </p:cTn>
                                        <p:tgtEl>
                                          <p:spTgt spid="282"/>
                                        </p:tgtEl>
                                        <p:attrNameLst>
                                          <p:attrName>style.visibility</p:attrName>
                                        </p:attrNameLst>
                                      </p:cBhvr>
                                      <p:to>
                                        <p:strVal val="visible"/>
                                      </p:to>
                                    </p:set>
                                    <p:anim calcmode="lin" valueType="num">
                                      <p:cBhvr additive="base">
                                        <p:cTn id="123" dur="500"/>
                                        <p:tgtEl>
                                          <p:spTgt spid="282"/>
                                        </p:tgtEl>
                                        <p:attrNameLst>
                                          <p:attrName>ppt_w</p:attrName>
                                        </p:attrNameLst>
                                      </p:cBhvr>
                                      <p:tavLst>
                                        <p:tav tm="0">
                                          <p:val>
                                            <p:strVal val="0"/>
                                          </p:val>
                                        </p:tav>
                                        <p:tav tm="100000">
                                          <p:val>
                                            <p:strVal val="#ppt_w"/>
                                          </p:val>
                                        </p:tav>
                                      </p:tavLst>
                                    </p:anim>
                                    <p:anim calcmode="lin" valueType="num">
                                      <p:cBhvr additive="base">
                                        <p:cTn id="124" dur="500"/>
                                        <p:tgtEl>
                                          <p:spTgt spid="282"/>
                                        </p:tgtEl>
                                        <p:attrNameLst>
                                          <p:attrName>ppt_h</p:attrName>
                                        </p:attrNameLst>
                                      </p:cBhvr>
                                      <p:tavLst>
                                        <p:tav tm="0">
                                          <p:val>
                                            <p:strVal val="0"/>
                                          </p:val>
                                        </p:tav>
                                        <p:tav tm="100000">
                                          <p:val>
                                            <p:strVal val="#ppt_h"/>
                                          </p:val>
                                        </p:tav>
                                      </p:tavLst>
                                    </p:anim>
                                  </p:childTnLst>
                                </p:cTn>
                              </p:par>
                              <p:par>
                                <p:cTn id="125" presetID="23" presetClass="entr" presetSubtype="16" fill="hold" nodeType="withEffect">
                                  <p:stCondLst>
                                    <p:cond delay="2500"/>
                                  </p:stCondLst>
                                  <p:childTnLst>
                                    <p:set>
                                      <p:cBhvr>
                                        <p:cTn id="126" dur="1" fill="hold">
                                          <p:stCondLst>
                                            <p:cond delay="0"/>
                                          </p:stCondLst>
                                        </p:cTn>
                                        <p:tgtEl>
                                          <p:spTgt spid="286"/>
                                        </p:tgtEl>
                                        <p:attrNameLst>
                                          <p:attrName>style.visibility</p:attrName>
                                        </p:attrNameLst>
                                      </p:cBhvr>
                                      <p:to>
                                        <p:strVal val="visible"/>
                                      </p:to>
                                    </p:set>
                                    <p:anim calcmode="lin" valueType="num">
                                      <p:cBhvr additive="base">
                                        <p:cTn id="127" dur="500"/>
                                        <p:tgtEl>
                                          <p:spTgt spid="286"/>
                                        </p:tgtEl>
                                        <p:attrNameLst>
                                          <p:attrName>ppt_w</p:attrName>
                                        </p:attrNameLst>
                                      </p:cBhvr>
                                      <p:tavLst>
                                        <p:tav tm="0">
                                          <p:val>
                                            <p:strVal val="0"/>
                                          </p:val>
                                        </p:tav>
                                        <p:tav tm="100000">
                                          <p:val>
                                            <p:strVal val="#ppt_w"/>
                                          </p:val>
                                        </p:tav>
                                      </p:tavLst>
                                    </p:anim>
                                    <p:anim calcmode="lin" valueType="num">
                                      <p:cBhvr additive="base">
                                        <p:cTn id="128" dur="500"/>
                                        <p:tgtEl>
                                          <p:spTgt spid="286"/>
                                        </p:tgtEl>
                                        <p:attrNameLst>
                                          <p:attrName>ppt_h</p:attrName>
                                        </p:attrNameLst>
                                      </p:cBhvr>
                                      <p:tavLst>
                                        <p:tav tm="0">
                                          <p:val>
                                            <p:strVal val="0"/>
                                          </p:val>
                                        </p:tav>
                                        <p:tav tm="100000">
                                          <p:val>
                                            <p:strVal val="#ppt_h"/>
                                          </p:val>
                                        </p:tav>
                                      </p:tavLst>
                                    </p:anim>
                                  </p:childTnLst>
                                </p:cTn>
                              </p:par>
                              <p:par>
                                <p:cTn id="129" presetID="23" presetClass="entr" presetSubtype="16" fill="hold" nodeType="withEffect">
                                  <p:stCondLst>
                                    <p:cond delay="3000"/>
                                  </p:stCondLst>
                                  <p:childTnLst>
                                    <p:set>
                                      <p:cBhvr>
                                        <p:cTn id="130" dur="1" fill="hold">
                                          <p:stCondLst>
                                            <p:cond delay="0"/>
                                          </p:stCondLst>
                                        </p:cTn>
                                        <p:tgtEl>
                                          <p:spTgt spid="260"/>
                                        </p:tgtEl>
                                        <p:attrNameLst>
                                          <p:attrName>style.visibility</p:attrName>
                                        </p:attrNameLst>
                                      </p:cBhvr>
                                      <p:to>
                                        <p:strVal val="visible"/>
                                      </p:to>
                                    </p:set>
                                    <p:anim calcmode="lin" valueType="num">
                                      <p:cBhvr additive="base">
                                        <p:cTn id="131" dur="500"/>
                                        <p:tgtEl>
                                          <p:spTgt spid="260"/>
                                        </p:tgtEl>
                                        <p:attrNameLst>
                                          <p:attrName>ppt_w</p:attrName>
                                        </p:attrNameLst>
                                      </p:cBhvr>
                                      <p:tavLst>
                                        <p:tav tm="0">
                                          <p:val>
                                            <p:strVal val="0"/>
                                          </p:val>
                                        </p:tav>
                                        <p:tav tm="100000">
                                          <p:val>
                                            <p:strVal val="#ppt_w"/>
                                          </p:val>
                                        </p:tav>
                                      </p:tavLst>
                                    </p:anim>
                                    <p:anim calcmode="lin" valueType="num">
                                      <p:cBhvr additive="base">
                                        <p:cTn id="132" dur="500"/>
                                        <p:tgtEl>
                                          <p:spTgt spid="260"/>
                                        </p:tgtEl>
                                        <p:attrNameLst>
                                          <p:attrName>ppt_h</p:attrName>
                                        </p:attrNameLst>
                                      </p:cBhvr>
                                      <p:tavLst>
                                        <p:tav tm="0">
                                          <p:val>
                                            <p:strVal val="0"/>
                                          </p:val>
                                        </p:tav>
                                        <p:tav tm="100000">
                                          <p:val>
                                            <p:strVal val="#ppt_h"/>
                                          </p:val>
                                        </p:tav>
                                      </p:tavLst>
                                    </p:anim>
                                  </p:childTnLst>
                                </p:cTn>
                              </p:par>
                              <p:par>
                                <p:cTn id="133" presetID="23" presetClass="entr" presetSubtype="16" fill="hold" nodeType="withEffect">
                                  <p:stCondLst>
                                    <p:cond delay="3000"/>
                                  </p:stCondLst>
                                  <p:childTnLst>
                                    <p:set>
                                      <p:cBhvr>
                                        <p:cTn id="134" dur="1" fill="hold">
                                          <p:stCondLst>
                                            <p:cond delay="0"/>
                                          </p:stCondLst>
                                        </p:cTn>
                                        <p:tgtEl>
                                          <p:spTgt spid="261"/>
                                        </p:tgtEl>
                                        <p:attrNameLst>
                                          <p:attrName>style.visibility</p:attrName>
                                        </p:attrNameLst>
                                      </p:cBhvr>
                                      <p:to>
                                        <p:strVal val="visible"/>
                                      </p:to>
                                    </p:set>
                                    <p:anim calcmode="lin" valueType="num">
                                      <p:cBhvr additive="base">
                                        <p:cTn id="135" dur="500"/>
                                        <p:tgtEl>
                                          <p:spTgt spid="261"/>
                                        </p:tgtEl>
                                        <p:attrNameLst>
                                          <p:attrName>ppt_w</p:attrName>
                                        </p:attrNameLst>
                                      </p:cBhvr>
                                      <p:tavLst>
                                        <p:tav tm="0">
                                          <p:val>
                                            <p:strVal val="0"/>
                                          </p:val>
                                        </p:tav>
                                        <p:tav tm="100000">
                                          <p:val>
                                            <p:strVal val="#ppt_w"/>
                                          </p:val>
                                        </p:tav>
                                      </p:tavLst>
                                    </p:anim>
                                    <p:anim calcmode="lin" valueType="num">
                                      <p:cBhvr additive="base">
                                        <p:cTn id="136" dur="500"/>
                                        <p:tgtEl>
                                          <p:spTgt spid="261"/>
                                        </p:tgtEl>
                                        <p:attrNameLst>
                                          <p:attrName>ppt_h</p:attrName>
                                        </p:attrNameLst>
                                      </p:cBhvr>
                                      <p:tavLst>
                                        <p:tav tm="0">
                                          <p:val>
                                            <p:strVal val="0"/>
                                          </p:val>
                                        </p:tav>
                                        <p:tav tm="100000">
                                          <p:val>
                                            <p:strVal val="#ppt_h"/>
                                          </p:val>
                                        </p:tav>
                                      </p:tavLst>
                                    </p:anim>
                                  </p:childTnLst>
                                </p:cTn>
                              </p:par>
                              <p:par>
                                <p:cTn id="137" presetID="23" presetClass="entr" presetSubtype="16" fill="hold" nodeType="withEffect">
                                  <p:stCondLst>
                                    <p:cond delay="3000"/>
                                  </p:stCondLst>
                                  <p:childTnLst>
                                    <p:set>
                                      <p:cBhvr>
                                        <p:cTn id="138" dur="1" fill="hold">
                                          <p:stCondLst>
                                            <p:cond delay="0"/>
                                          </p:stCondLst>
                                        </p:cTn>
                                        <p:tgtEl>
                                          <p:spTgt spid="262"/>
                                        </p:tgtEl>
                                        <p:attrNameLst>
                                          <p:attrName>style.visibility</p:attrName>
                                        </p:attrNameLst>
                                      </p:cBhvr>
                                      <p:to>
                                        <p:strVal val="visible"/>
                                      </p:to>
                                    </p:set>
                                    <p:anim calcmode="lin" valueType="num">
                                      <p:cBhvr additive="base">
                                        <p:cTn id="139" dur="500"/>
                                        <p:tgtEl>
                                          <p:spTgt spid="262"/>
                                        </p:tgtEl>
                                        <p:attrNameLst>
                                          <p:attrName>ppt_w</p:attrName>
                                        </p:attrNameLst>
                                      </p:cBhvr>
                                      <p:tavLst>
                                        <p:tav tm="0">
                                          <p:val>
                                            <p:strVal val="0"/>
                                          </p:val>
                                        </p:tav>
                                        <p:tav tm="100000">
                                          <p:val>
                                            <p:strVal val="#ppt_w"/>
                                          </p:val>
                                        </p:tav>
                                      </p:tavLst>
                                    </p:anim>
                                    <p:anim calcmode="lin" valueType="num">
                                      <p:cBhvr additive="base">
                                        <p:cTn id="140" dur="500"/>
                                        <p:tgtEl>
                                          <p:spTgt spid="262"/>
                                        </p:tgtEl>
                                        <p:attrNameLst>
                                          <p:attrName>ppt_h</p:attrName>
                                        </p:attrNameLst>
                                      </p:cBhvr>
                                      <p:tavLst>
                                        <p:tav tm="0">
                                          <p:val>
                                            <p:strVal val="0"/>
                                          </p:val>
                                        </p:tav>
                                        <p:tav tm="100000">
                                          <p:val>
                                            <p:strVal val="#ppt_h"/>
                                          </p:val>
                                        </p:tav>
                                      </p:tavLst>
                                    </p:anim>
                                  </p:childTnLst>
                                </p:cTn>
                              </p:par>
                              <p:par>
                                <p:cTn id="141" presetID="23" presetClass="entr" presetSubtype="16" fill="hold" nodeType="withEffect">
                                  <p:stCondLst>
                                    <p:cond delay="3000"/>
                                  </p:stCondLst>
                                  <p:childTnLst>
                                    <p:set>
                                      <p:cBhvr>
                                        <p:cTn id="142" dur="1" fill="hold">
                                          <p:stCondLst>
                                            <p:cond delay="0"/>
                                          </p:stCondLst>
                                        </p:cTn>
                                        <p:tgtEl>
                                          <p:spTgt spid="280"/>
                                        </p:tgtEl>
                                        <p:attrNameLst>
                                          <p:attrName>style.visibility</p:attrName>
                                        </p:attrNameLst>
                                      </p:cBhvr>
                                      <p:to>
                                        <p:strVal val="visible"/>
                                      </p:to>
                                    </p:set>
                                    <p:anim calcmode="lin" valueType="num">
                                      <p:cBhvr additive="base">
                                        <p:cTn id="143" dur="500"/>
                                        <p:tgtEl>
                                          <p:spTgt spid="280"/>
                                        </p:tgtEl>
                                        <p:attrNameLst>
                                          <p:attrName>ppt_w</p:attrName>
                                        </p:attrNameLst>
                                      </p:cBhvr>
                                      <p:tavLst>
                                        <p:tav tm="0">
                                          <p:val>
                                            <p:strVal val="0"/>
                                          </p:val>
                                        </p:tav>
                                        <p:tav tm="100000">
                                          <p:val>
                                            <p:strVal val="#ppt_w"/>
                                          </p:val>
                                        </p:tav>
                                      </p:tavLst>
                                    </p:anim>
                                    <p:anim calcmode="lin" valueType="num">
                                      <p:cBhvr additive="base">
                                        <p:cTn id="144" dur="500"/>
                                        <p:tgtEl>
                                          <p:spTgt spid="280"/>
                                        </p:tgtEl>
                                        <p:attrNameLst>
                                          <p:attrName>ppt_h</p:attrName>
                                        </p:attrNameLst>
                                      </p:cBhvr>
                                      <p:tavLst>
                                        <p:tav tm="0">
                                          <p:val>
                                            <p:strVal val="0"/>
                                          </p:val>
                                        </p:tav>
                                        <p:tav tm="100000">
                                          <p:val>
                                            <p:strVal val="#ppt_h"/>
                                          </p:val>
                                        </p:tav>
                                      </p:tavLst>
                                    </p:anim>
                                  </p:childTnLst>
                                </p:cTn>
                              </p:par>
                              <p:par>
                                <p:cTn id="145" presetID="23" presetClass="entr" presetSubtype="16" fill="hold" nodeType="withEffect">
                                  <p:stCondLst>
                                    <p:cond delay="3000"/>
                                  </p:stCondLst>
                                  <p:childTnLst>
                                    <p:set>
                                      <p:cBhvr>
                                        <p:cTn id="146" dur="1" fill="hold">
                                          <p:stCondLst>
                                            <p:cond delay="0"/>
                                          </p:stCondLst>
                                        </p:cTn>
                                        <p:tgtEl>
                                          <p:spTgt spid="285"/>
                                        </p:tgtEl>
                                        <p:attrNameLst>
                                          <p:attrName>style.visibility</p:attrName>
                                        </p:attrNameLst>
                                      </p:cBhvr>
                                      <p:to>
                                        <p:strVal val="visible"/>
                                      </p:to>
                                    </p:set>
                                    <p:anim calcmode="lin" valueType="num">
                                      <p:cBhvr additive="base">
                                        <p:cTn id="147" dur="500"/>
                                        <p:tgtEl>
                                          <p:spTgt spid="285"/>
                                        </p:tgtEl>
                                        <p:attrNameLst>
                                          <p:attrName>ppt_w</p:attrName>
                                        </p:attrNameLst>
                                      </p:cBhvr>
                                      <p:tavLst>
                                        <p:tav tm="0">
                                          <p:val>
                                            <p:strVal val="0"/>
                                          </p:val>
                                        </p:tav>
                                        <p:tav tm="100000">
                                          <p:val>
                                            <p:strVal val="#ppt_w"/>
                                          </p:val>
                                        </p:tav>
                                      </p:tavLst>
                                    </p:anim>
                                    <p:anim calcmode="lin" valueType="num">
                                      <p:cBhvr additive="base">
                                        <p:cTn id="148" dur="500"/>
                                        <p:tgtEl>
                                          <p:spTgt spid="285"/>
                                        </p:tgtEl>
                                        <p:attrNameLst>
                                          <p:attrName>ppt_h</p:attrName>
                                        </p:attrNameLst>
                                      </p:cBhvr>
                                      <p:tavLst>
                                        <p:tav tm="0">
                                          <p:val>
                                            <p:strVal val="0"/>
                                          </p:val>
                                        </p:tav>
                                        <p:tav tm="100000">
                                          <p:val>
                                            <p:strVal val="#ppt_h"/>
                                          </p:val>
                                        </p:tav>
                                      </p:tavLst>
                                    </p:anim>
                                  </p:childTnLst>
                                </p:cTn>
                              </p:par>
                              <p:par>
                                <p:cTn id="149" presetID="23" presetClass="entr" presetSubtype="16" fill="hold" nodeType="withEffect">
                                  <p:stCondLst>
                                    <p:cond delay="3500"/>
                                  </p:stCondLst>
                                  <p:childTnLst>
                                    <p:set>
                                      <p:cBhvr>
                                        <p:cTn id="150" dur="1" fill="hold">
                                          <p:stCondLst>
                                            <p:cond delay="0"/>
                                          </p:stCondLst>
                                        </p:cTn>
                                        <p:tgtEl>
                                          <p:spTgt spid="263"/>
                                        </p:tgtEl>
                                        <p:attrNameLst>
                                          <p:attrName>style.visibility</p:attrName>
                                        </p:attrNameLst>
                                      </p:cBhvr>
                                      <p:to>
                                        <p:strVal val="visible"/>
                                      </p:to>
                                    </p:set>
                                    <p:anim calcmode="lin" valueType="num">
                                      <p:cBhvr additive="base">
                                        <p:cTn id="151" dur="500"/>
                                        <p:tgtEl>
                                          <p:spTgt spid="263"/>
                                        </p:tgtEl>
                                        <p:attrNameLst>
                                          <p:attrName>ppt_w</p:attrName>
                                        </p:attrNameLst>
                                      </p:cBhvr>
                                      <p:tavLst>
                                        <p:tav tm="0">
                                          <p:val>
                                            <p:strVal val="0"/>
                                          </p:val>
                                        </p:tav>
                                        <p:tav tm="100000">
                                          <p:val>
                                            <p:strVal val="#ppt_w"/>
                                          </p:val>
                                        </p:tav>
                                      </p:tavLst>
                                    </p:anim>
                                    <p:anim calcmode="lin" valueType="num">
                                      <p:cBhvr additive="base">
                                        <p:cTn id="152" dur="500"/>
                                        <p:tgtEl>
                                          <p:spTgt spid="263"/>
                                        </p:tgtEl>
                                        <p:attrNameLst>
                                          <p:attrName>ppt_h</p:attrName>
                                        </p:attrNameLst>
                                      </p:cBhvr>
                                      <p:tavLst>
                                        <p:tav tm="0">
                                          <p:val>
                                            <p:strVal val="0"/>
                                          </p:val>
                                        </p:tav>
                                        <p:tav tm="100000">
                                          <p:val>
                                            <p:strVal val="#ppt_h"/>
                                          </p:val>
                                        </p:tav>
                                      </p:tavLst>
                                    </p:anim>
                                  </p:childTnLst>
                                </p:cTn>
                              </p:par>
                              <p:par>
                                <p:cTn id="153" presetID="23" presetClass="entr" presetSubtype="16" fill="hold" nodeType="withEffect">
                                  <p:stCondLst>
                                    <p:cond delay="3500"/>
                                  </p:stCondLst>
                                  <p:childTnLst>
                                    <p:set>
                                      <p:cBhvr>
                                        <p:cTn id="154" dur="1" fill="hold">
                                          <p:stCondLst>
                                            <p:cond delay="0"/>
                                          </p:stCondLst>
                                        </p:cTn>
                                        <p:tgtEl>
                                          <p:spTgt spid="264"/>
                                        </p:tgtEl>
                                        <p:attrNameLst>
                                          <p:attrName>style.visibility</p:attrName>
                                        </p:attrNameLst>
                                      </p:cBhvr>
                                      <p:to>
                                        <p:strVal val="visible"/>
                                      </p:to>
                                    </p:set>
                                    <p:anim calcmode="lin" valueType="num">
                                      <p:cBhvr additive="base">
                                        <p:cTn id="155" dur="500"/>
                                        <p:tgtEl>
                                          <p:spTgt spid="264"/>
                                        </p:tgtEl>
                                        <p:attrNameLst>
                                          <p:attrName>ppt_w</p:attrName>
                                        </p:attrNameLst>
                                      </p:cBhvr>
                                      <p:tavLst>
                                        <p:tav tm="0">
                                          <p:val>
                                            <p:strVal val="0"/>
                                          </p:val>
                                        </p:tav>
                                        <p:tav tm="100000">
                                          <p:val>
                                            <p:strVal val="#ppt_w"/>
                                          </p:val>
                                        </p:tav>
                                      </p:tavLst>
                                    </p:anim>
                                    <p:anim calcmode="lin" valueType="num">
                                      <p:cBhvr additive="base">
                                        <p:cTn id="156" dur="500"/>
                                        <p:tgtEl>
                                          <p:spTgt spid="264"/>
                                        </p:tgtEl>
                                        <p:attrNameLst>
                                          <p:attrName>ppt_h</p:attrName>
                                        </p:attrNameLst>
                                      </p:cBhvr>
                                      <p:tavLst>
                                        <p:tav tm="0">
                                          <p:val>
                                            <p:strVal val="0"/>
                                          </p:val>
                                        </p:tav>
                                        <p:tav tm="100000">
                                          <p:val>
                                            <p:strVal val="#ppt_h"/>
                                          </p:val>
                                        </p:tav>
                                      </p:tavLst>
                                    </p:anim>
                                  </p:childTnLst>
                                </p:cTn>
                              </p:par>
                              <p:par>
                                <p:cTn id="157" presetID="23" presetClass="entr" presetSubtype="16" fill="hold" nodeType="withEffect">
                                  <p:stCondLst>
                                    <p:cond delay="3500"/>
                                  </p:stCondLst>
                                  <p:childTnLst>
                                    <p:set>
                                      <p:cBhvr>
                                        <p:cTn id="158" dur="1" fill="hold">
                                          <p:stCondLst>
                                            <p:cond delay="0"/>
                                          </p:stCondLst>
                                        </p:cTn>
                                        <p:tgtEl>
                                          <p:spTgt spid="265"/>
                                        </p:tgtEl>
                                        <p:attrNameLst>
                                          <p:attrName>style.visibility</p:attrName>
                                        </p:attrNameLst>
                                      </p:cBhvr>
                                      <p:to>
                                        <p:strVal val="visible"/>
                                      </p:to>
                                    </p:set>
                                    <p:anim calcmode="lin" valueType="num">
                                      <p:cBhvr additive="base">
                                        <p:cTn id="159" dur="500"/>
                                        <p:tgtEl>
                                          <p:spTgt spid="265"/>
                                        </p:tgtEl>
                                        <p:attrNameLst>
                                          <p:attrName>ppt_w</p:attrName>
                                        </p:attrNameLst>
                                      </p:cBhvr>
                                      <p:tavLst>
                                        <p:tav tm="0">
                                          <p:val>
                                            <p:strVal val="0"/>
                                          </p:val>
                                        </p:tav>
                                        <p:tav tm="100000">
                                          <p:val>
                                            <p:strVal val="#ppt_w"/>
                                          </p:val>
                                        </p:tav>
                                      </p:tavLst>
                                    </p:anim>
                                    <p:anim calcmode="lin" valueType="num">
                                      <p:cBhvr additive="base">
                                        <p:cTn id="160" dur="500"/>
                                        <p:tgtEl>
                                          <p:spTgt spid="265"/>
                                        </p:tgtEl>
                                        <p:attrNameLst>
                                          <p:attrName>ppt_h</p:attrName>
                                        </p:attrNameLst>
                                      </p:cBhvr>
                                      <p:tavLst>
                                        <p:tav tm="0">
                                          <p:val>
                                            <p:strVal val="0"/>
                                          </p:val>
                                        </p:tav>
                                        <p:tav tm="100000">
                                          <p:val>
                                            <p:strVal val="#ppt_h"/>
                                          </p:val>
                                        </p:tav>
                                      </p:tavLst>
                                    </p:anim>
                                  </p:childTnLst>
                                </p:cTn>
                              </p:par>
                              <p:par>
                                <p:cTn id="161" presetID="23" presetClass="entr" presetSubtype="16" fill="hold" nodeType="withEffect">
                                  <p:stCondLst>
                                    <p:cond delay="3500"/>
                                  </p:stCondLst>
                                  <p:childTnLst>
                                    <p:set>
                                      <p:cBhvr>
                                        <p:cTn id="162" dur="1" fill="hold">
                                          <p:stCondLst>
                                            <p:cond delay="0"/>
                                          </p:stCondLst>
                                        </p:cTn>
                                        <p:tgtEl>
                                          <p:spTgt spid="281"/>
                                        </p:tgtEl>
                                        <p:attrNameLst>
                                          <p:attrName>style.visibility</p:attrName>
                                        </p:attrNameLst>
                                      </p:cBhvr>
                                      <p:to>
                                        <p:strVal val="visible"/>
                                      </p:to>
                                    </p:set>
                                    <p:anim calcmode="lin" valueType="num">
                                      <p:cBhvr additive="base">
                                        <p:cTn id="163" dur="500"/>
                                        <p:tgtEl>
                                          <p:spTgt spid="281"/>
                                        </p:tgtEl>
                                        <p:attrNameLst>
                                          <p:attrName>ppt_w</p:attrName>
                                        </p:attrNameLst>
                                      </p:cBhvr>
                                      <p:tavLst>
                                        <p:tav tm="0">
                                          <p:val>
                                            <p:strVal val="0"/>
                                          </p:val>
                                        </p:tav>
                                        <p:tav tm="100000">
                                          <p:val>
                                            <p:strVal val="#ppt_w"/>
                                          </p:val>
                                        </p:tav>
                                      </p:tavLst>
                                    </p:anim>
                                    <p:anim calcmode="lin" valueType="num">
                                      <p:cBhvr additive="base">
                                        <p:cTn id="164" dur="500"/>
                                        <p:tgtEl>
                                          <p:spTgt spid="281"/>
                                        </p:tgtEl>
                                        <p:attrNameLst>
                                          <p:attrName>ppt_h</p:attrName>
                                        </p:attrNameLst>
                                      </p:cBhvr>
                                      <p:tavLst>
                                        <p:tav tm="0">
                                          <p:val>
                                            <p:strVal val="0"/>
                                          </p:val>
                                        </p:tav>
                                        <p:tav tm="100000">
                                          <p:val>
                                            <p:strVal val="#ppt_h"/>
                                          </p:val>
                                        </p:tav>
                                      </p:tavLst>
                                    </p:anim>
                                  </p:childTnLst>
                                </p:cTn>
                              </p:par>
                              <p:par>
                                <p:cTn id="165" presetID="23" presetClass="entr" presetSubtype="16" fill="hold" nodeType="withEffect">
                                  <p:stCondLst>
                                    <p:cond delay="3500"/>
                                  </p:stCondLst>
                                  <p:childTnLst>
                                    <p:set>
                                      <p:cBhvr>
                                        <p:cTn id="166" dur="1" fill="hold">
                                          <p:stCondLst>
                                            <p:cond delay="0"/>
                                          </p:stCondLst>
                                        </p:cTn>
                                        <p:tgtEl>
                                          <p:spTgt spid="284"/>
                                        </p:tgtEl>
                                        <p:attrNameLst>
                                          <p:attrName>style.visibility</p:attrName>
                                        </p:attrNameLst>
                                      </p:cBhvr>
                                      <p:to>
                                        <p:strVal val="visible"/>
                                      </p:to>
                                    </p:set>
                                    <p:anim calcmode="lin" valueType="num">
                                      <p:cBhvr additive="base">
                                        <p:cTn id="167" dur="500"/>
                                        <p:tgtEl>
                                          <p:spTgt spid="284"/>
                                        </p:tgtEl>
                                        <p:attrNameLst>
                                          <p:attrName>ppt_w</p:attrName>
                                        </p:attrNameLst>
                                      </p:cBhvr>
                                      <p:tavLst>
                                        <p:tav tm="0">
                                          <p:val>
                                            <p:strVal val="0"/>
                                          </p:val>
                                        </p:tav>
                                        <p:tav tm="100000">
                                          <p:val>
                                            <p:strVal val="#ppt_w"/>
                                          </p:val>
                                        </p:tav>
                                      </p:tavLst>
                                    </p:anim>
                                    <p:anim calcmode="lin" valueType="num">
                                      <p:cBhvr additive="base">
                                        <p:cTn id="168" dur="500"/>
                                        <p:tgtEl>
                                          <p:spTgt spid="28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33"/>
          <p:cNvSpPr/>
          <p:nvPr/>
        </p:nvSpPr>
        <p:spPr>
          <a:xfrm>
            <a:off x="0" y="0"/>
            <a:ext cx="9144000" cy="424862"/>
          </a:xfrm>
          <a:prstGeom prst="rect">
            <a:avLst/>
          </a:prstGeom>
          <a:gradFill>
            <a:gsLst>
              <a:gs pos="0">
                <a:srgbClr val="213F76"/>
              </a:gs>
              <a:gs pos="50000">
                <a:srgbClr val="2F5CAB"/>
              </a:gs>
              <a:gs pos="100000">
                <a:srgbClr val="3A6FCD"/>
              </a:gs>
            </a:gsLst>
            <a:lin ang="5400000"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lt1"/>
              </a:buClr>
              <a:buSzPts val="2700"/>
              <a:buFont typeface="Calibri"/>
              <a:buNone/>
            </a:pPr>
            <a:endParaRPr sz="2700" b="0" i="0" u="none" strike="noStrike" cap="none">
              <a:solidFill>
                <a:srgbClr val="FFFFFF"/>
              </a:solidFill>
              <a:latin typeface="Calibri"/>
              <a:ea typeface="Calibri"/>
              <a:cs typeface="Calibri"/>
              <a:sym typeface="Calibri"/>
            </a:endParaRPr>
          </a:p>
        </p:txBody>
      </p:sp>
      <p:pic>
        <p:nvPicPr>
          <p:cNvPr id="298" name="Google Shape;298;p33" descr="Head with gears outline"/>
          <p:cNvPicPr preferRelativeResize="0"/>
          <p:nvPr/>
        </p:nvPicPr>
        <p:blipFill rotWithShape="1">
          <a:blip r:embed="rId3">
            <a:alphaModFix/>
          </a:blip>
          <a:srcRect/>
          <a:stretch/>
        </p:blipFill>
        <p:spPr>
          <a:xfrm>
            <a:off x="6448631" y="6944687"/>
            <a:ext cx="685800" cy="685800"/>
          </a:xfrm>
          <a:prstGeom prst="rect">
            <a:avLst/>
          </a:prstGeom>
          <a:noFill/>
          <a:ln>
            <a:noFill/>
          </a:ln>
        </p:spPr>
      </p:pic>
      <p:sp>
        <p:nvSpPr>
          <p:cNvPr id="299" name="Google Shape;299;p33"/>
          <p:cNvSpPr txBox="1"/>
          <p:nvPr/>
        </p:nvSpPr>
        <p:spPr>
          <a:xfrm>
            <a:off x="1799192" y="6278079"/>
            <a:ext cx="1325424" cy="300083"/>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500"/>
              <a:buFont typeface="Calibri"/>
              <a:buNone/>
            </a:pPr>
            <a:r>
              <a:rPr lang="en" sz="1500" b="0" i="0" u="none" strike="noStrike" cap="none">
                <a:solidFill>
                  <a:srgbClr val="000000"/>
                </a:solidFill>
                <a:latin typeface="Calibri"/>
                <a:ea typeface="Calibri"/>
                <a:cs typeface="Calibri"/>
                <a:sym typeface="Calibri"/>
              </a:rPr>
              <a:t>Workload</a:t>
            </a:r>
            <a:endParaRPr sz="1100"/>
          </a:p>
        </p:txBody>
      </p:sp>
      <p:sp>
        <p:nvSpPr>
          <p:cNvPr id="300" name="Google Shape;300;p33"/>
          <p:cNvSpPr txBox="1"/>
          <p:nvPr/>
        </p:nvSpPr>
        <p:spPr>
          <a:xfrm>
            <a:off x="1571168" y="7603437"/>
            <a:ext cx="1984517" cy="300082"/>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500"/>
              <a:buFont typeface="Calibri"/>
              <a:buNone/>
            </a:pPr>
            <a:r>
              <a:rPr lang="en" sz="1500" b="0" i="0" u="none" strike="noStrike" cap="none">
                <a:solidFill>
                  <a:srgbClr val="000000"/>
                </a:solidFill>
                <a:latin typeface="Calibri"/>
                <a:ea typeface="Calibri"/>
                <a:cs typeface="Calibri"/>
                <a:sym typeface="Calibri"/>
              </a:rPr>
              <a:t>Rewards &amp; Recognition</a:t>
            </a:r>
            <a:endParaRPr sz="1100"/>
          </a:p>
        </p:txBody>
      </p:sp>
      <p:sp>
        <p:nvSpPr>
          <p:cNvPr id="301" name="Google Shape;301;p33"/>
          <p:cNvSpPr txBox="1"/>
          <p:nvPr/>
        </p:nvSpPr>
        <p:spPr>
          <a:xfrm>
            <a:off x="1571168" y="8843463"/>
            <a:ext cx="1912187" cy="300082"/>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500"/>
              <a:buFont typeface="Calibri"/>
              <a:buNone/>
            </a:pPr>
            <a:r>
              <a:rPr lang="en" sz="1500" b="0" i="0" u="none" strike="noStrike" cap="none">
                <a:solidFill>
                  <a:srgbClr val="000000"/>
                </a:solidFill>
                <a:latin typeface="Calibri"/>
                <a:ea typeface="Calibri"/>
                <a:cs typeface="Calibri"/>
                <a:sym typeface="Calibri"/>
              </a:rPr>
              <a:t>Tools &amp; Technology</a:t>
            </a:r>
            <a:endParaRPr sz="1100"/>
          </a:p>
        </p:txBody>
      </p:sp>
      <p:pic>
        <p:nvPicPr>
          <p:cNvPr id="302" name="Google Shape;302;p33" descr="Money outline"/>
          <p:cNvPicPr preferRelativeResize="0"/>
          <p:nvPr/>
        </p:nvPicPr>
        <p:blipFill rotWithShape="1">
          <a:blip r:embed="rId4">
            <a:alphaModFix/>
          </a:blip>
          <a:srcRect/>
          <a:stretch/>
        </p:blipFill>
        <p:spPr>
          <a:xfrm>
            <a:off x="4351556" y="8133675"/>
            <a:ext cx="685800" cy="685800"/>
          </a:xfrm>
          <a:prstGeom prst="rect">
            <a:avLst/>
          </a:prstGeom>
          <a:noFill/>
          <a:ln>
            <a:noFill/>
          </a:ln>
        </p:spPr>
      </p:pic>
      <p:sp>
        <p:nvSpPr>
          <p:cNvPr id="303" name="Google Shape;303;p33"/>
          <p:cNvSpPr txBox="1"/>
          <p:nvPr/>
        </p:nvSpPr>
        <p:spPr>
          <a:xfrm>
            <a:off x="6091220" y="7587669"/>
            <a:ext cx="1375052" cy="300082"/>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500"/>
              <a:buFont typeface="Calibri"/>
              <a:buNone/>
            </a:pPr>
            <a:r>
              <a:rPr lang="en" sz="1500" b="0" i="0" u="none" strike="noStrike" cap="none">
                <a:solidFill>
                  <a:srgbClr val="000000"/>
                </a:solidFill>
                <a:latin typeface="Calibri"/>
                <a:ea typeface="Calibri"/>
                <a:cs typeface="Calibri"/>
                <a:sym typeface="Calibri"/>
              </a:rPr>
              <a:t>Natural Ability</a:t>
            </a:r>
            <a:endParaRPr sz="1100"/>
          </a:p>
        </p:txBody>
      </p:sp>
      <p:sp>
        <p:nvSpPr>
          <p:cNvPr id="304" name="Google Shape;304;p33"/>
          <p:cNvSpPr txBox="1"/>
          <p:nvPr/>
        </p:nvSpPr>
        <p:spPr>
          <a:xfrm>
            <a:off x="5838578" y="6282336"/>
            <a:ext cx="1627693" cy="530915"/>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500"/>
              <a:buFont typeface="Calibri"/>
              <a:buNone/>
            </a:pPr>
            <a:r>
              <a:rPr lang="en" sz="1500" b="0" i="0" u="none" strike="noStrike" cap="none">
                <a:solidFill>
                  <a:srgbClr val="000000"/>
                </a:solidFill>
                <a:latin typeface="Calibri"/>
                <a:ea typeface="Calibri"/>
                <a:cs typeface="Calibri"/>
                <a:sym typeface="Calibri"/>
              </a:rPr>
              <a:t>Manager Coaching &amp; Support</a:t>
            </a:r>
            <a:endParaRPr sz="1100"/>
          </a:p>
        </p:txBody>
      </p:sp>
      <p:sp>
        <p:nvSpPr>
          <p:cNvPr id="305" name="Google Shape;305;p33"/>
          <p:cNvSpPr txBox="1"/>
          <p:nvPr/>
        </p:nvSpPr>
        <p:spPr>
          <a:xfrm>
            <a:off x="3663624" y="8827695"/>
            <a:ext cx="2061664" cy="300082"/>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500"/>
              <a:buFont typeface="Calibri"/>
              <a:buNone/>
            </a:pPr>
            <a:r>
              <a:rPr lang="en" sz="1500" b="0" i="0" u="none" strike="noStrike" cap="none">
                <a:solidFill>
                  <a:srgbClr val="000000"/>
                </a:solidFill>
                <a:latin typeface="Calibri"/>
                <a:ea typeface="Calibri"/>
                <a:cs typeface="Calibri"/>
                <a:sym typeface="Calibri"/>
              </a:rPr>
              <a:t>Compensation</a:t>
            </a:r>
            <a:endParaRPr sz="1100"/>
          </a:p>
        </p:txBody>
      </p:sp>
      <p:pic>
        <p:nvPicPr>
          <p:cNvPr id="306" name="Google Shape;306;p33" descr="Remote learning language outline"/>
          <p:cNvPicPr preferRelativeResize="0"/>
          <p:nvPr/>
        </p:nvPicPr>
        <p:blipFill rotWithShape="1">
          <a:blip r:embed="rId5">
            <a:alphaModFix/>
          </a:blip>
          <a:srcRect/>
          <a:stretch/>
        </p:blipFill>
        <p:spPr>
          <a:xfrm>
            <a:off x="6372387" y="8133675"/>
            <a:ext cx="685800" cy="685800"/>
          </a:xfrm>
          <a:prstGeom prst="rect">
            <a:avLst/>
          </a:prstGeom>
          <a:noFill/>
          <a:ln>
            <a:noFill/>
          </a:ln>
        </p:spPr>
      </p:pic>
      <p:sp>
        <p:nvSpPr>
          <p:cNvPr id="307" name="Google Shape;307;p33"/>
          <p:cNvSpPr txBox="1"/>
          <p:nvPr/>
        </p:nvSpPr>
        <p:spPr>
          <a:xfrm>
            <a:off x="6052575" y="8819475"/>
            <a:ext cx="1325424" cy="530915"/>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500"/>
              <a:buFont typeface="Calibri"/>
              <a:buNone/>
            </a:pPr>
            <a:r>
              <a:rPr lang="en" sz="1500" b="0" i="0" u="none" strike="noStrike" cap="none">
                <a:solidFill>
                  <a:srgbClr val="000000"/>
                </a:solidFill>
                <a:latin typeface="Calibri"/>
                <a:ea typeface="Calibri"/>
                <a:cs typeface="Calibri"/>
                <a:sym typeface="Calibri"/>
              </a:rPr>
              <a:t>Training &amp; Development</a:t>
            </a:r>
            <a:endParaRPr sz="1100"/>
          </a:p>
        </p:txBody>
      </p:sp>
      <p:sp>
        <p:nvSpPr>
          <p:cNvPr id="308" name="Google Shape;308;p33"/>
          <p:cNvSpPr txBox="1"/>
          <p:nvPr/>
        </p:nvSpPr>
        <p:spPr>
          <a:xfrm>
            <a:off x="3723490" y="6278079"/>
            <a:ext cx="1627692" cy="300083"/>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500"/>
              <a:buFont typeface="Calibri"/>
              <a:buNone/>
            </a:pPr>
            <a:r>
              <a:rPr lang="en" sz="1500" b="0" i="0" u="none" strike="noStrike" cap="none">
                <a:solidFill>
                  <a:srgbClr val="000000"/>
                </a:solidFill>
                <a:latin typeface="Calibri"/>
                <a:ea typeface="Calibri"/>
                <a:cs typeface="Calibri"/>
                <a:sym typeface="Calibri"/>
              </a:rPr>
              <a:t>Workplace Culture</a:t>
            </a:r>
            <a:endParaRPr sz="1100"/>
          </a:p>
        </p:txBody>
      </p:sp>
      <p:pic>
        <p:nvPicPr>
          <p:cNvPr id="309" name="Google Shape;309;p33" descr="Connections outline"/>
          <p:cNvPicPr preferRelativeResize="0"/>
          <p:nvPr/>
        </p:nvPicPr>
        <p:blipFill rotWithShape="1">
          <a:blip r:embed="rId6">
            <a:alphaModFix/>
          </a:blip>
          <a:srcRect/>
          <a:stretch/>
        </p:blipFill>
        <p:spPr>
          <a:xfrm>
            <a:off x="4155743" y="5625290"/>
            <a:ext cx="685800" cy="685800"/>
          </a:xfrm>
          <a:prstGeom prst="rect">
            <a:avLst/>
          </a:prstGeom>
          <a:noFill/>
          <a:ln>
            <a:noFill/>
          </a:ln>
        </p:spPr>
      </p:pic>
      <p:sp>
        <p:nvSpPr>
          <p:cNvPr id="310" name="Google Shape;310;p33"/>
          <p:cNvSpPr txBox="1"/>
          <p:nvPr/>
        </p:nvSpPr>
        <p:spPr>
          <a:xfrm>
            <a:off x="0" y="-29944"/>
            <a:ext cx="9144000" cy="484748"/>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FFFFFF"/>
              </a:buClr>
              <a:buSzPts val="2700"/>
              <a:buFont typeface="Calibri"/>
              <a:buNone/>
            </a:pPr>
            <a:r>
              <a:rPr lang="en" sz="2700" b="0" i="0" u="none" strike="noStrike" cap="none">
                <a:solidFill>
                  <a:srgbClr val="FFFFFF"/>
                </a:solidFill>
                <a:latin typeface="Calibri"/>
                <a:ea typeface="Calibri"/>
                <a:cs typeface="Calibri"/>
                <a:sym typeface="Calibri"/>
              </a:rPr>
              <a:t>Business performance contributors (example of teams)</a:t>
            </a:r>
            <a:endParaRPr sz="1100"/>
          </a:p>
        </p:txBody>
      </p:sp>
      <p:pic>
        <p:nvPicPr>
          <p:cNvPr id="311" name="Google Shape;311;p33" descr="Business Growth outline"/>
          <p:cNvPicPr preferRelativeResize="0"/>
          <p:nvPr/>
        </p:nvPicPr>
        <p:blipFill rotWithShape="1">
          <a:blip r:embed="rId7">
            <a:alphaModFix/>
          </a:blip>
          <a:srcRect/>
          <a:stretch/>
        </p:blipFill>
        <p:spPr>
          <a:xfrm>
            <a:off x="4189111" y="6963879"/>
            <a:ext cx="1032569" cy="1032568"/>
          </a:xfrm>
          <a:prstGeom prst="rect">
            <a:avLst/>
          </a:prstGeom>
          <a:noFill/>
          <a:ln>
            <a:noFill/>
          </a:ln>
        </p:spPr>
      </p:pic>
      <p:sp>
        <p:nvSpPr>
          <p:cNvPr id="312" name="Google Shape;312;p33"/>
          <p:cNvSpPr/>
          <p:nvPr/>
        </p:nvSpPr>
        <p:spPr>
          <a:xfrm flipH="1">
            <a:off x="5248084" y="1062353"/>
            <a:ext cx="2036006" cy="579062"/>
          </a:xfrm>
          <a:prstGeom prst="roundRect">
            <a:avLst>
              <a:gd name="adj" fmla="val 50000"/>
            </a:avLst>
          </a:prstGeom>
          <a:solidFill>
            <a:srgbClr val="376BC8"/>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3" name="Google Shape;313;p33"/>
          <p:cNvSpPr/>
          <p:nvPr/>
        </p:nvSpPr>
        <p:spPr>
          <a:xfrm>
            <a:off x="5116545" y="1056756"/>
            <a:ext cx="591275" cy="591336"/>
          </a:xfrm>
          <a:custGeom>
            <a:avLst/>
            <a:gdLst/>
            <a:ahLst/>
            <a:cxnLst/>
            <a:rect l="l" t="t" r="r" b="b"/>
            <a:pathLst>
              <a:path w="6557" h="6558" extrusionOk="0">
                <a:moveTo>
                  <a:pt x="3279" y="1"/>
                </a:moveTo>
                <a:cubicBezTo>
                  <a:pt x="1469" y="1"/>
                  <a:pt x="1" y="1469"/>
                  <a:pt x="1" y="3280"/>
                </a:cubicBezTo>
                <a:cubicBezTo>
                  <a:pt x="1" y="5090"/>
                  <a:pt x="1469" y="6558"/>
                  <a:pt x="3279" y="6558"/>
                </a:cubicBezTo>
                <a:cubicBezTo>
                  <a:pt x="5089" y="6558"/>
                  <a:pt x="6557" y="5090"/>
                  <a:pt x="6557" y="3280"/>
                </a:cubicBezTo>
                <a:cubicBezTo>
                  <a:pt x="6557" y="1469"/>
                  <a:pt x="5089" y="1"/>
                  <a:pt x="3279" y="1"/>
                </a:cubicBezTo>
                <a:close/>
              </a:path>
            </a:pathLst>
          </a:custGeom>
          <a:solidFill>
            <a:srgbClr val="FFFFFF"/>
          </a:solidFill>
          <a:ln w="38100" cap="flat" cmpd="sng">
            <a:solidFill>
              <a:srgbClr val="CCCCCC"/>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4" name="Google Shape;314;p33"/>
          <p:cNvSpPr txBox="1"/>
          <p:nvPr/>
        </p:nvSpPr>
        <p:spPr>
          <a:xfrm>
            <a:off x="5729880" y="1150022"/>
            <a:ext cx="1440612" cy="384024"/>
          </a:xfrm>
          <a:prstGeom prst="rect">
            <a:avLst/>
          </a:prstGeom>
          <a:no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FFFFFF"/>
              </a:buClr>
              <a:buSzPts val="1800"/>
              <a:buFont typeface="Calibri"/>
              <a:buNone/>
            </a:pPr>
            <a:r>
              <a:rPr lang="en" sz="1800" b="0" i="0" u="none" strike="noStrike" cap="none">
                <a:solidFill>
                  <a:srgbClr val="FFFFFF"/>
                </a:solidFill>
                <a:latin typeface="Calibri"/>
                <a:ea typeface="Calibri"/>
                <a:cs typeface="Calibri"/>
                <a:sym typeface="Calibri"/>
              </a:rPr>
              <a:t>Research &amp; Development</a:t>
            </a:r>
            <a:endParaRPr sz="1100"/>
          </a:p>
        </p:txBody>
      </p:sp>
      <p:sp>
        <p:nvSpPr>
          <p:cNvPr id="315" name="Google Shape;315;p33"/>
          <p:cNvSpPr/>
          <p:nvPr/>
        </p:nvSpPr>
        <p:spPr>
          <a:xfrm flipH="1">
            <a:off x="5899656" y="1901838"/>
            <a:ext cx="2036006" cy="579062"/>
          </a:xfrm>
          <a:prstGeom prst="roundRect">
            <a:avLst>
              <a:gd name="adj" fmla="val 50000"/>
            </a:avLst>
          </a:prstGeom>
          <a:solidFill>
            <a:srgbClr val="155BAA"/>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6" name="Google Shape;316;p33"/>
          <p:cNvSpPr/>
          <p:nvPr/>
        </p:nvSpPr>
        <p:spPr>
          <a:xfrm>
            <a:off x="5768117" y="1896242"/>
            <a:ext cx="591275" cy="591336"/>
          </a:xfrm>
          <a:custGeom>
            <a:avLst/>
            <a:gdLst/>
            <a:ahLst/>
            <a:cxnLst/>
            <a:rect l="l" t="t" r="r" b="b"/>
            <a:pathLst>
              <a:path w="6557" h="6558" extrusionOk="0">
                <a:moveTo>
                  <a:pt x="3279" y="1"/>
                </a:moveTo>
                <a:cubicBezTo>
                  <a:pt x="1469" y="1"/>
                  <a:pt x="1" y="1469"/>
                  <a:pt x="1" y="3280"/>
                </a:cubicBezTo>
                <a:cubicBezTo>
                  <a:pt x="1" y="5090"/>
                  <a:pt x="1469" y="6558"/>
                  <a:pt x="3279" y="6558"/>
                </a:cubicBezTo>
                <a:cubicBezTo>
                  <a:pt x="5089" y="6558"/>
                  <a:pt x="6557" y="5090"/>
                  <a:pt x="6557" y="3280"/>
                </a:cubicBezTo>
                <a:cubicBezTo>
                  <a:pt x="6557" y="1469"/>
                  <a:pt x="5089" y="1"/>
                  <a:pt x="3279" y="1"/>
                </a:cubicBezTo>
                <a:close/>
              </a:path>
            </a:pathLst>
          </a:custGeom>
          <a:solidFill>
            <a:srgbClr val="FFFFFF"/>
          </a:solidFill>
          <a:ln w="38100" cap="flat" cmpd="sng">
            <a:solidFill>
              <a:srgbClr val="CCCCCC"/>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7" name="Google Shape;317;p33"/>
          <p:cNvSpPr txBox="1"/>
          <p:nvPr/>
        </p:nvSpPr>
        <p:spPr>
          <a:xfrm>
            <a:off x="6403658" y="1999898"/>
            <a:ext cx="1542395" cy="384024"/>
          </a:xfrm>
          <a:prstGeom prst="rect">
            <a:avLst/>
          </a:prstGeom>
          <a:no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FFFFFF"/>
              </a:buClr>
              <a:buSzPts val="1800"/>
              <a:buFont typeface="Calibri"/>
              <a:buNone/>
            </a:pPr>
            <a:r>
              <a:rPr lang="en" sz="1800" b="0" i="0" u="none" strike="noStrike" cap="none">
                <a:solidFill>
                  <a:srgbClr val="FFFFFF"/>
                </a:solidFill>
                <a:latin typeface="Calibri"/>
                <a:ea typeface="Calibri"/>
                <a:cs typeface="Calibri"/>
                <a:sym typeface="Calibri"/>
              </a:rPr>
              <a:t>Human Resources</a:t>
            </a:r>
            <a:endParaRPr sz="1100"/>
          </a:p>
        </p:txBody>
      </p:sp>
      <p:sp>
        <p:nvSpPr>
          <p:cNvPr id="318" name="Google Shape;318;p33"/>
          <p:cNvSpPr/>
          <p:nvPr/>
        </p:nvSpPr>
        <p:spPr>
          <a:xfrm flipH="1">
            <a:off x="5899656" y="2741160"/>
            <a:ext cx="2036006" cy="579062"/>
          </a:xfrm>
          <a:prstGeom prst="roundRect">
            <a:avLst>
              <a:gd name="adj" fmla="val 50000"/>
            </a:avLst>
          </a:prstGeom>
          <a:solidFill>
            <a:srgbClr val="0F377F"/>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9" name="Google Shape;319;p33"/>
          <p:cNvSpPr/>
          <p:nvPr/>
        </p:nvSpPr>
        <p:spPr>
          <a:xfrm>
            <a:off x="5768117" y="2735564"/>
            <a:ext cx="591275" cy="591336"/>
          </a:xfrm>
          <a:custGeom>
            <a:avLst/>
            <a:gdLst/>
            <a:ahLst/>
            <a:cxnLst/>
            <a:rect l="l" t="t" r="r" b="b"/>
            <a:pathLst>
              <a:path w="6557" h="6558" extrusionOk="0">
                <a:moveTo>
                  <a:pt x="3279" y="1"/>
                </a:moveTo>
                <a:cubicBezTo>
                  <a:pt x="1469" y="1"/>
                  <a:pt x="1" y="1469"/>
                  <a:pt x="1" y="3280"/>
                </a:cubicBezTo>
                <a:cubicBezTo>
                  <a:pt x="1" y="5090"/>
                  <a:pt x="1469" y="6558"/>
                  <a:pt x="3279" y="6558"/>
                </a:cubicBezTo>
                <a:cubicBezTo>
                  <a:pt x="5089" y="6558"/>
                  <a:pt x="6557" y="5090"/>
                  <a:pt x="6557" y="3280"/>
                </a:cubicBezTo>
                <a:cubicBezTo>
                  <a:pt x="6557" y="1469"/>
                  <a:pt x="5089" y="1"/>
                  <a:pt x="3279" y="1"/>
                </a:cubicBezTo>
                <a:close/>
              </a:path>
            </a:pathLst>
          </a:custGeom>
          <a:solidFill>
            <a:srgbClr val="FFFFFF"/>
          </a:solidFill>
          <a:ln w="38100" cap="flat" cmpd="sng">
            <a:solidFill>
              <a:srgbClr val="CCCCCC"/>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0" name="Google Shape;320;p33"/>
          <p:cNvSpPr txBox="1"/>
          <p:nvPr/>
        </p:nvSpPr>
        <p:spPr>
          <a:xfrm>
            <a:off x="6310138" y="2839220"/>
            <a:ext cx="1440612" cy="384024"/>
          </a:xfrm>
          <a:prstGeom prst="rect">
            <a:avLst/>
          </a:prstGeom>
          <a:noFill/>
          <a:ln>
            <a:noFill/>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rgbClr val="FFFFFF"/>
              </a:buClr>
              <a:buSzPts val="1800"/>
              <a:buFont typeface="Calibri"/>
              <a:buNone/>
            </a:pPr>
            <a:r>
              <a:rPr lang="en" sz="1800" b="0" i="0" u="none" strike="noStrike" cap="none">
                <a:solidFill>
                  <a:srgbClr val="FFFFFF"/>
                </a:solidFill>
                <a:latin typeface="Calibri"/>
                <a:ea typeface="Calibri"/>
                <a:cs typeface="Calibri"/>
                <a:sym typeface="Calibri"/>
              </a:rPr>
              <a:t>Marketing</a:t>
            </a:r>
            <a:endParaRPr sz="1100"/>
          </a:p>
        </p:txBody>
      </p:sp>
      <p:sp>
        <p:nvSpPr>
          <p:cNvPr id="321" name="Google Shape;321;p33"/>
          <p:cNvSpPr/>
          <p:nvPr/>
        </p:nvSpPr>
        <p:spPr>
          <a:xfrm>
            <a:off x="1208335" y="2741160"/>
            <a:ext cx="2036006" cy="579062"/>
          </a:xfrm>
          <a:prstGeom prst="roundRect">
            <a:avLst>
              <a:gd name="adj" fmla="val 50000"/>
            </a:avLst>
          </a:prstGeom>
          <a:solidFill>
            <a:srgbClr val="10377F"/>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2" name="Google Shape;322;p33"/>
          <p:cNvSpPr/>
          <p:nvPr/>
        </p:nvSpPr>
        <p:spPr>
          <a:xfrm flipH="1">
            <a:off x="2784607" y="2735564"/>
            <a:ext cx="591274" cy="591336"/>
          </a:xfrm>
          <a:custGeom>
            <a:avLst/>
            <a:gdLst/>
            <a:ahLst/>
            <a:cxnLst/>
            <a:rect l="l" t="t" r="r" b="b"/>
            <a:pathLst>
              <a:path w="6557" h="6558" extrusionOk="0">
                <a:moveTo>
                  <a:pt x="3279" y="1"/>
                </a:moveTo>
                <a:cubicBezTo>
                  <a:pt x="1469" y="1"/>
                  <a:pt x="1" y="1469"/>
                  <a:pt x="1" y="3280"/>
                </a:cubicBezTo>
                <a:cubicBezTo>
                  <a:pt x="1" y="5090"/>
                  <a:pt x="1469" y="6558"/>
                  <a:pt x="3279" y="6558"/>
                </a:cubicBezTo>
                <a:cubicBezTo>
                  <a:pt x="5089" y="6558"/>
                  <a:pt x="6557" y="5090"/>
                  <a:pt x="6557" y="3280"/>
                </a:cubicBezTo>
                <a:cubicBezTo>
                  <a:pt x="6557" y="1469"/>
                  <a:pt x="5089" y="1"/>
                  <a:pt x="3279" y="1"/>
                </a:cubicBezTo>
                <a:close/>
              </a:path>
            </a:pathLst>
          </a:custGeom>
          <a:solidFill>
            <a:srgbClr val="FFFFFF"/>
          </a:solidFill>
          <a:ln w="38100" cap="flat" cmpd="sng">
            <a:solidFill>
              <a:srgbClr val="CCCCCC"/>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3" name="Google Shape;323;p33"/>
          <p:cNvSpPr txBox="1"/>
          <p:nvPr/>
        </p:nvSpPr>
        <p:spPr>
          <a:xfrm>
            <a:off x="1290505" y="2829695"/>
            <a:ext cx="1440612" cy="384024"/>
          </a:xfrm>
          <a:prstGeom prst="rect">
            <a:avLst/>
          </a:prstGeom>
          <a:noFill/>
          <a:ln>
            <a:noFill/>
          </a:ln>
        </p:spPr>
        <p:txBody>
          <a:bodyPr spcFirstLastPara="1" wrap="square" lIns="68575" tIns="68575" rIns="68575" bIns="68575" anchor="ctr" anchorCtr="0">
            <a:noAutofit/>
          </a:bodyPr>
          <a:lstStyle/>
          <a:p>
            <a:pPr marL="0" marR="0" lvl="0" indent="0" algn="r" rtl="0">
              <a:lnSpc>
                <a:spcPct val="100000"/>
              </a:lnSpc>
              <a:spcBef>
                <a:spcPts val="0"/>
              </a:spcBef>
              <a:spcAft>
                <a:spcPts val="0"/>
              </a:spcAft>
              <a:buClr>
                <a:srgbClr val="FFFFFF"/>
              </a:buClr>
              <a:buSzPts val="1800"/>
              <a:buFont typeface="Calibri"/>
              <a:buNone/>
            </a:pPr>
            <a:r>
              <a:rPr lang="en" sz="1800" b="0" i="0" u="none" strike="noStrike" cap="none">
                <a:solidFill>
                  <a:srgbClr val="FFFFFF"/>
                </a:solidFill>
                <a:latin typeface="Calibri"/>
                <a:ea typeface="Calibri"/>
                <a:cs typeface="Calibri"/>
                <a:sym typeface="Calibri"/>
              </a:rPr>
              <a:t>Product Development</a:t>
            </a:r>
            <a:endParaRPr sz="1100"/>
          </a:p>
        </p:txBody>
      </p:sp>
      <p:sp>
        <p:nvSpPr>
          <p:cNvPr id="324" name="Google Shape;324;p33"/>
          <p:cNvSpPr/>
          <p:nvPr/>
        </p:nvSpPr>
        <p:spPr>
          <a:xfrm flipH="1">
            <a:off x="5248084" y="3582498"/>
            <a:ext cx="2036006" cy="579061"/>
          </a:xfrm>
          <a:prstGeom prst="roundRect">
            <a:avLst>
              <a:gd name="adj" fmla="val 50000"/>
            </a:avLst>
          </a:prstGeom>
          <a:solidFill>
            <a:srgbClr val="0B1353"/>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5" name="Google Shape;325;p33"/>
          <p:cNvSpPr/>
          <p:nvPr/>
        </p:nvSpPr>
        <p:spPr>
          <a:xfrm>
            <a:off x="5116545" y="3576902"/>
            <a:ext cx="591275" cy="591336"/>
          </a:xfrm>
          <a:custGeom>
            <a:avLst/>
            <a:gdLst/>
            <a:ahLst/>
            <a:cxnLst/>
            <a:rect l="l" t="t" r="r" b="b"/>
            <a:pathLst>
              <a:path w="6557" h="6558" extrusionOk="0">
                <a:moveTo>
                  <a:pt x="3279" y="1"/>
                </a:moveTo>
                <a:cubicBezTo>
                  <a:pt x="1469" y="1"/>
                  <a:pt x="1" y="1469"/>
                  <a:pt x="1" y="3280"/>
                </a:cubicBezTo>
                <a:cubicBezTo>
                  <a:pt x="1" y="5090"/>
                  <a:pt x="1469" y="6558"/>
                  <a:pt x="3279" y="6558"/>
                </a:cubicBezTo>
                <a:cubicBezTo>
                  <a:pt x="5089" y="6558"/>
                  <a:pt x="6557" y="5090"/>
                  <a:pt x="6557" y="3280"/>
                </a:cubicBezTo>
                <a:cubicBezTo>
                  <a:pt x="6557" y="1469"/>
                  <a:pt x="5089" y="1"/>
                  <a:pt x="3279" y="1"/>
                </a:cubicBezTo>
                <a:close/>
              </a:path>
            </a:pathLst>
          </a:custGeom>
          <a:solidFill>
            <a:srgbClr val="FFFFFF"/>
          </a:solidFill>
          <a:ln w="38100" cap="flat" cmpd="sng">
            <a:solidFill>
              <a:srgbClr val="CCCCCC"/>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6" name="Google Shape;326;p33"/>
          <p:cNvSpPr txBox="1"/>
          <p:nvPr/>
        </p:nvSpPr>
        <p:spPr>
          <a:xfrm>
            <a:off x="5758373" y="3680557"/>
            <a:ext cx="1707899" cy="384024"/>
          </a:xfrm>
          <a:prstGeom prst="rect">
            <a:avLst/>
          </a:prstGeom>
          <a:no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FFFFFF"/>
              </a:buClr>
              <a:buSzPts val="1800"/>
              <a:buFont typeface="Calibri"/>
              <a:buNone/>
            </a:pPr>
            <a:r>
              <a:rPr lang="en" sz="1800" b="0" i="0" u="none" strike="noStrike" cap="none">
                <a:solidFill>
                  <a:srgbClr val="FFFFFF"/>
                </a:solidFill>
                <a:latin typeface="Calibri"/>
                <a:ea typeface="Calibri"/>
                <a:cs typeface="Calibri"/>
                <a:sym typeface="Calibri"/>
              </a:rPr>
              <a:t>Technology</a:t>
            </a:r>
            <a:endParaRPr sz="1100"/>
          </a:p>
        </p:txBody>
      </p:sp>
      <p:sp>
        <p:nvSpPr>
          <p:cNvPr id="327" name="Google Shape;327;p33"/>
          <p:cNvSpPr/>
          <p:nvPr/>
        </p:nvSpPr>
        <p:spPr>
          <a:xfrm>
            <a:off x="1794464" y="3582498"/>
            <a:ext cx="2036006" cy="579061"/>
          </a:xfrm>
          <a:prstGeom prst="roundRect">
            <a:avLst>
              <a:gd name="adj" fmla="val 50000"/>
            </a:avLst>
          </a:prstGeom>
          <a:solidFill>
            <a:srgbClr val="0B1354"/>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8" name="Google Shape;328;p33"/>
          <p:cNvSpPr/>
          <p:nvPr/>
        </p:nvSpPr>
        <p:spPr>
          <a:xfrm flipH="1">
            <a:off x="3370736" y="3576902"/>
            <a:ext cx="591275" cy="591336"/>
          </a:xfrm>
          <a:custGeom>
            <a:avLst/>
            <a:gdLst/>
            <a:ahLst/>
            <a:cxnLst/>
            <a:rect l="l" t="t" r="r" b="b"/>
            <a:pathLst>
              <a:path w="6557" h="6558" extrusionOk="0">
                <a:moveTo>
                  <a:pt x="3279" y="1"/>
                </a:moveTo>
                <a:cubicBezTo>
                  <a:pt x="1469" y="1"/>
                  <a:pt x="1" y="1469"/>
                  <a:pt x="1" y="3280"/>
                </a:cubicBezTo>
                <a:cubicBezTo>
                  <a:pt x="1" y="5090"/>
                  <a:pt x="1469" y="6558"/>
                  <a:pt x="3279" y="6558"/>
                </a:cubicBezTo>
                <a:cubicBezTo>
                  <a:pt x="5089" y="6558"/>
                  <a:pt x="6557" y="5090"/>
                  <a:pt x="6557" y="3280"/>
                </a:cubicBezTo>
                <a:cubicBezTo>
                  <a:pt x="6557" y="1469"/>
                  <a:pt x="5089" y="1"/>
                  <a:pt x="3279" y="1"/>
                </a:cubicBezTo>
                <a:close/>
              </a:path>
            </a:pathLst>
          </a:custGeom>
          <a:solidFill>
            <a:srgbClr val="FFFFFF"/>
          </a:solidFill>
          <a:ln w="38100" cap="flat" cmpd="sng">
            <a:solidFill>
              <a:srgbClr val="CCCCCC"/>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9" name="Google Shape;329;p33"/>
          <p:cNvSpPr txBox="1"/>
          <p:nvPr/>
        </p:nvSpPr>
        <p:spPr>
          <a:xfrm>
            <a:off x="1886590" y="3680557"/>
            <a:ext cx="1440612" cy="384024"/>
          </a:xfrm>
          <a:prstGeom prst="rect">
            <a:avLst/>
          </a:prstGeom>
          <a:noFill/>
          <a:ln>
            <a:noFill/>
          </a:ln>
        </p:spPr>
        <p:txBody>
          <a:bodyPr spcFirstLastPara="1" wrap="square" lIns="68575" tIns="68575" rIns="68575" bIns="68575" anchor="ctr" anchorCtr="0">
            <a:noAutofit/>
          </a:bodyPr>
          <a:lstStyle/>
          <a:p>
            <a:pPr marL="0" marR="0" lvl="0" indent="0" algn="r" rtl="0">
              <a:lnSpc>
                <a:spcPct val="100000"/>
              </a:lnSpc>
              <a:spcBef>
                <a:spcPts val="0"/>
              </a:spcBef>
              <a:spcAft>
                <a:spcPts val="0"/>
              </a:spcAft>
              <a:buClr>
                <a:srgbClr val="000000"/>
              </a:buClr>
              <a:buSzPts val="1800"/>
              <a:buFont typeface="Calibri"/>
              <a:buNone/>
            </a:pPr>
            <a:r>
              <a:rPr lang="en" sz="1800" b="0" i="0" u="none" strike="noStrike" cap="none">
                <a:solidFill>
                  <a:srgbClr val="FFFFFF"/>
                </a:solidFill>
                <a:latin typeface="Calibri"/>
                <a:ea typeface="Calibri"/>
                <a:cs typeface="Calibri"/>
                <a:sym typeface="Calibri"/>
              </a:rPr>
              <a:t>Customer Retention</a:t>
            </a:r>
            <a:endParaRPr sz="1100"/>
          </a:p>
        </p:txBody>
      </p:sp>
      <p:sp>
        <p:nvSpPr>
          <p:cNvPr id="330" name="Google Shape;330;p33"/>
          <p:cNvSpPr/>
          <p:nvPr/>
        </p:nvSpPr>
        <p:spPr>
          <a:xfrm>
            <a:off x="1208335" y="1901838"/>
            <a:ext cx="2036006" cy="579062"/>
          </a:xfrm>
          <a:prstGeom prst="roundRect">
            <a:avLst>
              <a:gd name="adj" fmla="val 50000"/>
            </a:avLst>
          </a:prstGeom>
          <a:solidFill>
            <a:srgbClr val="165BAA"/>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1" name="Google Shape;331;p33"/>
          <p:cNvSpPr/>
          <p:nvPr/>
        </p:nvSpPr>
        <p:spPr>
          <a:xfrm flipH="1">
            <a:off x="2784607" y="1896242"/>
            <a:ext cx="591274" cy="591336"/>
          </a:xfrm>
          <a:custGeom>
            <a:avLst/>
            <a:gdLst/>
            <a:ahLst/>
            <a:cxnLst/>
            <a:rect l="l" t="t" r="r" b="b"/>
            <a:pathLst>
              <a:path w="6557" h="6558" extrusionOk="0">
                <a:moveTo>
                  <a:pt x="3279" y="1"/>
                </a:moveTo>
                <a:cubicBezTo>
                  <a:pt x="1469" y="1"/>
                  <a:pt x="1" y="1469"/>
                  <a:pt x="1" y="3280"/>
                </a:cubicBezTo>
                <a:cubicBezTo>
                  <a:pt x="1" y="5090"/>
                  <a:pt x="1469" y="6558"/>
                  <a:pt x="3279" y="6558"/>
                </a:cubicBezTo>
                <a:cubicBezTo>
                  <a:pt x="5089" y="6558"/>
                  <a:pt x="6557" y="5090"/>
                  <a:pt x="6557" y="3280"/>
                </a:cubicBezTo>
                <a:cubicBezTo>
                  <a:pt x="6557" y="1469"/>
                  <a:pt x="5089" y="1"/>
                  <a:pt x="3279" y="1"/>
                </a:cubicBezTo>
                <a:close/>
              </a:path>
            </a:pathLst>
          </a:custGeom>
          <a:solidFill>
            <a:srgbClr val="FFFFFF"/>
          </a:solidFill>
          <a:ln w="38100" cap="flat" cmpd="sng">
            <a:solidFill>
              <a:srgbClr val="CCCCCC"/>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2" name="Google Shape;332;p33"/>
          <p:cNvSpPr txBox="1"/>
          <p:nvPr/>
        </p:nvSpPr>
        <p:spPr>
          <a:xfrm>
            <a:off x="1290505" y="1999898"/>
            <a:ext cx="1440612" cy="384024"/>
          </a:xfrm>
          <a:prstGeom prst="rect">
            <a:avLst/>
          </a:prstGeom>
          <a:noFill/>
          <a:ln>
            <a:noFill/>
          </a:ln>
        </p:spPr>
        <p:txBody>
          <a:bodyPr spcFirstLastPara="1" wrap="square" lIns="68575" tIns="68575" rIns="68575" bIns="68575" anchor="ctr" anchorCtr="0">
            <a:noAutofit/>
          </a:bodyPr>
          <a:lstStyle/>
          <a:p>
            <a:pPr marL="0" marR="0" lvl="0" indent="0" algn="r" rtl="0">
              <a:lnSpc>
                <a:spcPct val="100000"/>
              </a:lnSpc>
              <a:spcBef>
                <a:spcPts val="0"/>
              </a:spcBef>
              <a:spcAft>
                <a:spcPts val="0"/>
              </a:spcAft>
              <a:buClr>
                <a:srgbClr val="FFFFFF"/>
              </a:buClr>
              <a:buSzPts val="1800"/>
              <a:buFont typeface="Calibri"/>
              <a:buNone/>
            </a:pPr>
            <a:r>
              <a:rPr lang="en" sz="1800" b="0" i="0" u="none" strike="noStrike" cap="none">
                <a:solidFill>
                  <a:srgbClr val="FFFFFF"/>
                </a:solidFill>
                <a:latin typeface="Calibri"/>
                <a:ea typeface="Calibri"/>
                <a:cs typeface="Calibri"/>
                <a:sym typeface="Calibri"/>
              </a:rPr>
              <a:t>L&amp;D</a:t>
            </a:r>
            <a:endParaRPr sz="1100"/>
          </a:p>
        </p:txBody>
      </p:sp>
      <p:sp>
        <p:nvSpPr>
          <p:cNvPr id="333" name="Google Shape;333;p33"/>
          <p:cNvSpPr/>
          <p:nvPr/>
        </p:nvSpPr>
        <p:spPr>
          <a:xfrm>
            <a:off x="1770354" y="1062353"/>
            <a:ext cx="2036006" cy="579062"/>
          </a:xfrm>
          <a:prstGeom prst="roundRect">
            <a:avLst>
              <a:gd name="adj" fmla="val 50000"/>
            </a:avLst>
          </a:prstGeom>
          <a:solidFill>
            <a:srgbClr val="376BC8"/>
          </a:solidFill>
          <a:ln w="9525" cap="flat" cmpd="sng">
            <a:solidFill>
              <a:srgbClr val="376BC8"/>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4" name="Google Shape;334;p33"/>
          <p:cNvSpPr/>
          <p:nvPr/>
        </p:nvSpPr>
        <p:spPr>
          <a:xfrm flipH="1">
            <a:off x="3346626" y="1056756"/>
            <a:ext cx="591275" cy="591336"/>
          </a:xfrm>
          <a:custGeom>
            <a:avLst/>
            <a:gdLst/>
            <a:ahLst/>
            <a:cxnLst/>
            <a:rect l="l" t="t" r="r" b="b"/>
            <a:pathLst>
              <a:path w="6557" h="6558" extrusionOk="0">
                <a:moveTo>
                  <a:pt x="3279" y="1"/>
                </a:moveTo>
                <a:cubicBezTo>
                  <a:pt x="1469" y="1"/>
                  <a:pt x="1" y="1469"/>
                  <a:pt x="1" y="3280"/>
                </a:cubicBezTo>
                <a:cubicBezTo>
                  <a:pt x="1" y="5090"/>
                  <a:pt x="1469" y="6558"/>
                  <a:pt x="3279" y="6558"/>
                </a:cubicBezTo>
                <a:cubicBezTo>
                  <a:pt x="5089" y="6558"/>
                  <a:pt x="6557" y="5090"/>
                  <a:pt x="6557" y="3280"/>
                </a:cubicBezTo>
                <a:cubicBezTo>
                  <a:pt x="6557" y="1469"/>
                  <a:pt x="5089" y="1"/>
                  <a:pt x="3279" y="1"/>
                </a:cubicBezTo>
                <a:close/>
              </a:path>
            </a:pathLst>
          </a:custGeom>
          <a:solidFill>
            <a:srgbClr val="FFFFFF"/>
          </a:solidFill>
          <a:ln w="38100" cap="flat" cmpd="sng">
            <a:solidFill>
              <a:srgbClr val="CCCCCC"/>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5" name="Google Shape;335;p33"/>
          <p:cNvSpPr txBox="1"/>
          <p:nvPr/>
        </p:nvSpPr>
        <p:spPr>
          <a:xfrm>
            <a:off x="1886088" y="1150022"/>
            <a:ext cx="1440612" cy="384024"/>
          </a:xfrm>
          <a:prstGeom prst="rect">
            <a:avLst/>
          </a:prstGeom>
          <a:noFill/>
          <a:ln>
            <a:noFill/>
          </a:ln>
        </p:spPr>
        <p:txBody>
          <a:bodyPr spcFirstLastPara="1" wrap="square" lIns="68575" tIns="68575" rIns="68575" bIns="68575" anchor="ctr" anchorCtr="0">
            <a:noAutofit/>
          </a:bodyPr>
          <a:lstStyle/>
          <a:p>
            <a:pPr marL="0" marR="0" lvl="0" indent="0" algn="r" rtl="0">
              <a:lnSpc>
                <a:spcPct val="100000"/>
              </a:lnSpc>
              <a:spcBef>
                <a:spcPts val="0"/>
              </a:spcBef>
              <a:spcAft>
                <a:spcPts val="0"/>
              </a:spcAft>
              <a:buClr>
                <a:srgbClr val="000000"/>
              </a:buClr>
              <a:buSzPts val="1800"/>
              <a:buFont typeface="Calibri"/>
              <a:buNone/>
            </a:pPr>
            <a:r>
              <a:rPr lang="en" sz="1800" b="0" i="0" u="none" strike="noStrike" cap="none">
                <a:solidFill>
                  <a:srgbClr val="FFFFFF"/>
                </a:solidFill>
                <a:latin typeface="Calibri"/>
                <a:ea typeface="Calibri"/>
                <a:cs typeface="Calibri"/>
                <a:sym typeface="Calibri"/>
              </a:rPr>
              <a:t>Operations</a:t>
            </a:r>
            <a:endParaRPr sz="1100"/>
          </a:p>
        </p:txBody>
      </p:sp>
      <p:sp>
        <p:nvSpPr>
          <p:cNvPr id="336" name="Google Shape;336;p33"/>
          <p:cNvSpPr/>
          <p:nvPr/>
        </p:nvSpPr>
        <p:spPr>
          <a:xfrm>
            <a:off x="3622004" y="1682230"/>
            <a:ext cx="835806" cy="1875795"/>
          </a:xfrm>
          <a:custGeom>
            <a:avLst/>
            <a:gdLst/>
            <a:ahLst/>
            <a:cxnLst/>
            <a:rect l="l" t="t" r="r" b="b"/>
            <a:pathLst>
              <a:path w="12976" h="29122" fill="none" extrusionOk="0">
                <a:moveTo>
                  <a:pt x="12976" y="29122"/>
                </a:moveTo>
                <a:cubicBezTo>
                  <a:pt x="5673" y="28288"/>
                  <a:pt x="1" y="22087"/>
                  <a:pt x="1" y="14561"/>
                </a:cubicBezTo>
                <a:cubicBezTo>
                  <a:pt x="1" y="7035"/>
                  <a:pt x="5673" y="834"/>
                  <a:pt x="12976" y="0"/>
                </a:cubicBezTo>
              </a:path>
            </a:pathLst>
          </a:custGeom>
          <a:noFill/>
          <a:ln w="19050" cap="rnd" cmpd="sng">
            <a:solidFill>
              <a:srgbClr val="C6C6C6"/>
            </a:solidFill>
            <a:prstDash val="dot"/>
            <a:miter lim="1027"/>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37" name="Google Shape;337;p33"/>
          <p:cNvSpPr/>
          <p:nvPr/>
        </p:nvSpPr>
        <p:spPr>
          <a:xfrm>
            <a:off x="4444082" y="3545384"/>
            <a:ext cx="26280" cy="24928"/>
          </a:xfrm>
          <a:custGeom>
            <a:avLst/>
            <a:gdLst/>
            <a:ahLst/>
            <a:cxnLst/>
            <a:rect l="l" t="t" r="r" b="b"/>
            <a:pathLst>
              <a:path w="408" h="387" extrusionOk="0">
                <a:moveTo>
                  <a:pt x="203" y="1"/>
                </a:moveTo>
                <a:cubicBezTo>
                  <a:pt x="106" y="1"/>
                  <a:pt x="23" y="73"/>
                  <a:pt x="11" y="171"/>
                </a:cubicBezTo>
                <a:cubicBezTo>
                  <a:pt x="0" y="278"/>
                  <a:pt x="76" y="374"/>
                  <a:pt x="182" y="385"/>
                </a:cubicBezTo>
                <a:cubicBezTo>
                  <a:pt x="189" y="386"/>
                  <a:pt x="197" y="386"/>
                  <a:pt x="204" y="386"/>
                </a:cubicBezTo>
                <a:cubicBezTo>
                  <a:pt x="301" y="386"/>
                  <a:pt x="384" y="314"/>
                  <a:pt x="396" y="216"/>
                </a:cubicBezTo>
                <a:cubicBezTo>
                  <a:pt x="408" y="110"/>
                  <a:pt x="332" y="14"/>
                  <a:pt x="225" y="2"/>
                </a:cubicBezTo>
                <a:cubicBezTo>
                  <a:pt x="217" y="1"/>
                  <a:pt x="210" y="1"/>
                  <a:pt x="203" y="1"/>
                </a:cubicBezTo>
                <a:close/>
              </a:path>
            </a:pathLst>
          </a:custGeom>
          <a:solidFill>
            <a:srgbClr val="C6C6C6"/>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38" name="Google Shape;338;p33"/>
          <p:cNvSpPr/>
          <p:nvPr/>
        </p:nvSpPr>
        <p:spPr>
          <a:xfrm>
            <a:off x="4686203" y="1682230"/>
            <a:ext cx="835806" cy="1875795"/>
          </a:xfrm>
          <a:custGeom>
            <a:avLst/>
            <a:gdLst/>
            <a:ahLst/>
            <a:cxnLst/>
            <a:rect l="l" t="t" r="r" b="b"/>
            <a:pathLst>
              <a:path w="12976" h="29122" fill="none" extrusionOk="0">
                <a:moveTo>
                  <a:pt x="1" y="29122"/>
                </a:moveTo>
                <a:cubicBezTo>
                  <a:pt x="7303" y="28288"/>
                  <a:pt x="12975" y="22087"/>
                  <a:pt x="12975" y="14561"/>
                </a:cubicBezTo>
                <a:cubicBezTo>
                  <a:pt x="12975" y="7035"/>
                  <a:pt x="7303" y="834"/>
                  <a:pt x="1" y="0"/>
                </a:cubicBezTo>
              </a:path>
            </a:pathLst>
          </a:custGeom>
          <a:noFill/>
          <a:ln w="19050" cap="rnd" cmpd="sng">
            <a:solidFill>
              <a:srgbClr val="C6C6C6"/>
            </a:solidFill>
            <a:prstDash val="dot"/>
            <a:miter lim="1027"/>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39" name="Google Shape;339;p33"/>
          <p:cNvSpPr/>
          <p:nvPr/>
        </p:nvSpPr>
        <p:spPr>
          <a:xfrm>
            <a:off x="4673707" y="3545384"/>
            <a:ext cx="26344" cy="24928"/>
          </a:xfrm>
          <a:custGeom>
            <a:avLst/>
            <a:gdLst/>
            <a:ahLst/>
            <a:cxnLst/>
            <a:rect l="l" t="t" r="r" b="b"/>
            <a:pathLst>
              <a:path w="409" h="387" extrusionOk="0">
                <a:moveTo>
                  <a:pt x="205" y="1"/>
                </a:moveTo>
                <a:cubicBezTo>
                  <a:pt x="197" y="1"/>
                  <a:pt x="190" y="1"/>
                  <a:pt x="182" y="2"/>
                </a:cubicBezTo>
                <a:cubicBezTo>
                  <a:pt x="77" y="14"/>
                  <a:pt x="1" y="110"/>
                  <a:pt x="13" y="216"/>
                </a:cubicBezTo>
                <a:cubicBezTo>
                  <a:pt x="23" y="314"/>
                  <a:pt x="106" y="386"/>
                  <a:pt x="204" y="386"/>
                </a:cubicBezTo>
                <a:cubicBezTo>
                  <a:pt x="211" y="386"/>
                  <a:pt x="219" y="386"/>
                  <a:pt x="227" y="385"/>
                </a:cubicBezTo>
                <a:cubicBezTo>
                  <a:pt x="332" y="374"/>
                  <a:pt x="408" y="278"/>
                  <a:pt x="396" y="171"/>
                </a:cubicBezTo>
                <a:cubicBezTo>
                  <a:pt x="385" y="73"/>
                  <a:pt x="301" y="1"/>
                  <a:pt x="205" y="1"/>
                </a:cubicBezTo>
                <a:close/>
              </a:path>
            </a:pathLst>
          </a:custGeom>
          <a:solidFill>
            <a:srgbClr val="C6C6C6"/>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40" name="Google Shape;340;p33"/>
          <p:cNvSpPr/>
          <p:nvPr/>
        </p:nvSpPr>
        <p:spPr>
          <a:xfrm>
            <a:off x="3744127" y="1786255"/>
            <a:ext cx="796643" cy="796642"/>
          </a:xfrm>
          <a:custGeom>
            <a:avLst/>
            <a:gdLst/>
            <a:ahLst/>
            <a:cxnLst/>
            <a:rect l="l" t="t" r="r" b="b"/>
            <a:pathLst>
              <a:path w="12368" h="12368" extrusionOk="0">
                <a:moveTo>
                  <a:pt x="12368" y="0"/>
                </a:moveTo>
                <a:cubicBezTo>
                  <a:pt x="5670" y="294"/>
                  <a:pt x="294" y="5670"/>
                  <a:pt x="0" y="12368"/>
                </a:cubicBezTo>
                <a:lnTo>
                  <a:pt x="1707" y="12368"/>
                </a:lnTo>
                <a:cubicBezTo>
                  <a:pt x="1998" y="6613"/>
                  <a:pt x="6613" y="1998"/>
                  <a:pt x="12368" y="1707"/>
                </a:cubicBezTo>
                <a:lnTo>
                  <a:pt x="12368" y="0"/>
                </a:lnTo>
                <a:close/>
              </a:path>
            </a:pathLst>
          </a:custGeom>
          <a:solidFill>
            <a:srgbClr val="C6C6C6"/>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41" name="Google Shape;341;p33"/>
          <p:cNvSpPr/>
          <p:nvPr/>
        </p:nvSpPr>
        <p:spPr>
          <a:xfrm>
            <a:off x="4625786" y="1786770"/>
            <a:ext cx="786144" cy="796127"/>
          </a:xfrm>
          <a:custGeom>
            <a:avLst/>
            <a:gdLst/>
            <a:ahLst/>
            <a:cxnLst/>
            <a:rect l="l" t="t" r="r" b="b"/>
            <a:pathLst>
              <a:path w="12205" h="12360" extrusionOk="0">
                <a:moveTo>
                  <a:pt x="1" y="0"/>
                </a:moveTo>
                <a:lnTo>
                  <a:pt x="1" y="1712"/>
                </a:lnTo>
                <a:cubicBezTo>
                  <a:pt x="5678" y="2082"/>
                  <a:pt x="10208" y="6661"/>
                  <a:pt x="10497" y="12360"/>
                </a:cubicBezTo>
                <a:lnTo>
                  <a:pt x="12204" y="12360"/>
                </a:lnTo>
                <a:cubicBezTo>
                  <a:pt x="11912" y="5718"/>
                  <a:pt x="6622" y="374"/>
                  <a:pt x="1" y="0"/>
                </a:cubicBezTo>
                <a:close/>
              </a:path>
            </a:pathLst>
          </a:custGeom>
          <a:solidFill>
            <a:srgbClr val="C6C6C6"/>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42" name="Google Shape;342;p33"/>
          <p:cNvSpPr/>
          <p:nvPr/>
        </p:nvSpPr>
        <p:spPr>
          <a:xfrm>
            <a:off x="4625786" y="2667913"/>
            <a:ext cx="785564" cy="785564"/>
          </a:xfrm>
          <a:custGeom>
            <a:avLst/>
            <a:gdLst/>
            <a:ahLst/>
            <a:cxnLst/>
            <a:rect l="l" t="t" r="r" b="b"/>
            <a:pathLst>
              <a:path w="12196" h="12196" extrusionOk="0">
                <a:moveTo>
                  <a:pt x="10485" y="1"/>
                </a:moveTo>
                <a:cubicBezTo>
                  <a:pt x="10117" y="5624"/>
                  <a:pt x="5624" y="10118"/>
                  <a:pt x="1" y="10485"/>
                </a:cubicBezTo>
                <a:lnTo>
                  <a:pt x="1" y="12196"/>
                </a:lnTo>
                <a:cubicBezTo>
                  <a:pt x="6567" y="11825"/>
                  <a:pt x="11825" y="6567"/>
                  <a:pt x="12196" y="1"/>
                </a:cubicBezTo>
                <a:close/>
              </a:path>
            </a:pathLst>
          </a:custGeom>
          <a:solidFill>
            <a:srgbClr val="C6C6C6"/>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43" name="Google Shape;343;p33"/>
          <p:cNvSpPr/>
          <p:nvPr/>
        </p:nvSpPr>
        <p:spPr>
          <a:xfrm>
            <a:off x="3744643" y="2667913"/>
            <a:ext cx="796127" cy="786144"/>
          </a:xfrm>
          <a:custGeom>
            <a:avLst/>
            <a:gdLst/>
            <a:ahLst/>
            <a:cxnLst/>
            <a:rect l="l" t="t" r="r" b="b"/>
            <a:pathLst>
              <a:path w="12360" h="12205" extrusionOk="0">
                <a:moveTo>
                  <a:pt x="0" y="1"/>
                </a:moveTo>
                <a:cubicBezTo>
                  <a:pt x="374" y="6622"/>
                  <a:pt x="5717" y="11912"/>
                  <a:pt x="12360" y="12204"/>
                </a:cubicBezTo>
                <a:lnTo>
                  <a:pt x="12360" y="10497"/>
                </a:lnTo>
                <a:cubicBezTo>
                  <a:pt x="6661" y="10208"/>
                  <a:pt x="2082" y="5678"/>
                  <a:pt x="1712" y="1"/>
                </a:cubicBezTo>
                <a:close/>
              </a:path>
            </a:pathLst>
          </a:custGeom>
          <a:solidFill>
            <a:srgbClr val="C6C6C6"/>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44" name="Google Shape;344;p33"/>
          <p:cNvSpPr/>
          <p:nvPr/>
        </p:nvSpPr>
        <p:spPr>
          <a:xfrm>
            <a:off x="3795785" y="1837976"/>
            <a:ext cx="1564366" cy="1564301"/>
          </a:xfrm>
          <a:custGeom>
            <a:avLst/>
            <a:gdLst/>
            <a:ahLst/>
            <a:cxnLst/>
            <a:rect l="l" t="t" r="r" b="b"/>
            <a:pathLst>
              <a:path w="24287" h="24286" fill="none" extrusionOk="0">
                <a:moveTo>
                  <a:pt x="24287" y="12143"/>
                </a:moveTo>
                <a:cubicBezTo>
                  <a:pt x="24287" y="18850"/>
                  <a:pt x="18851" y="24286"/>
                  <a:pt x="12144" y="24286"/>
                </a:cubicBezTo>
                <a:cubicBezTo>
                  <a:pt x="5437" y="24286"/>
                  <a:pt x="0" y="18850"/>
                  <a:pt x="0" y="12143"/>
                </a:cubicBezTo>
                <a:cubicBezTo>
                  <a:pt x="0" y="5436"/>
                  <a:pt x="5437" y="0"/>
                  <a:pt x="12144" y="0"/>
                </a:cubicBezTo>
                <a:cubicBezTo>
                  <a:pt x="18851" y="0"/>
                  <a:pt x="24287" y="5436"/>
                  <a:pt x="24287" y="12143"/>
                </a:cubicBezTo>
                <a:close/>
              </a:path>
            </a:pathLst>
          </a:custGeom>
          <a:noFill/>
          <a:ln w="9525" cap="flat" cmpd="sng">
            <a:solidFill>
              <a:srgbClr val="FFFFFF"/>
            </a:solidFill>
            <a:prstDash val="solid"/>
            <a:miter lim="1027"/>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45" name="Google Shape;345;p33"/>
          <p:cNvSpPr/>
          <p:nvPr/>
        </p:nvSpPr>
        <p:spPr>
          <a:xfrm>
            <a:off x="4916215" y="3391056"/>
            <a:ext cx="149499" cy="149499"/>
          </a:xfrm>
          <a:custGeom>
            <a:avLst/>
            <a:gdLst/>
            <a:ahLst/>
            <a:cxnLst/>
            <a:rect l="l" t="t" r="r" b="b"/>
            <a:pathLst>
              <a:path w="2321" h="2321" extrusionOk="0">
                <a:moveTo>
                  <a:pt x="1161" y="0"/>
                </a:moveTo>
                <a:cubicBezTo>
                  <a:pt x="520" y="0"/>
                  <a:pt x="0" y="519"/>
                  <a:pt x="0" y="1160"/>
                </a:cubicBezTo>
                <a:cubicBezTo>
                  <a:pt x="0" y="1801"/>
                  <a:pt x="520" y="2321"/>
                  <a:pt x="1161" y="2321"/>
                </a:cubicBezTo>
                <a:cubicBezTo>
                  <a:pt x="1802" y="2321"/>
                  <a:pt x="2321" y="1801"/>
                  <a:pt x="2321" y="1160"/>
                </a:cubicBezTo>
                <a:cubicBezTo>
                  <a:pt x="2321" y="519"/>
                  <a:pt x="1802" y="0"/>
                  <a:pt x="1161" y="0"/>
                </a:cubicBezTo>
                <a:close/>
              </a:path>
            </a:pathLst>
          </a:custGeom>
          <a:solidFill>
            <a:srgbClr val="0B1353"/>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46" name="Google Shape;346;p33"/>
          <p:cNvSpPr/>
          <p:nvPr/>
        </p:nvSpPr>
        <p:spPr>
          <a:xfrm>
            <a:off x="5348927" y="2116683"/>
            <a:ext cx="149499" cy="149499"/>
          </a:xfrm>
          <a:custGeom>
            <a:avLst/>
            <a:gdLst/>
            <a:ahLst/>
            <a:cxnLst/>
            <a:rect l="l" t="t" r="r" b="b"/>
            <a:pathLst>
              <a:path w="2321" h="2321" extrusionOk="0">
                <a:moveTo>
                  <a:pt x="1160" y="0"/>
                </a:moveTo>
                <a:cubicBezTo>
                  <a:pt x="519" y="0"/>
                  <a:pt x="0" y="519"/>
                  <a:pt x="0" y="1160"/>
                </a:cubicBezTo>
                <a:cubicBezTo>
                  <a:pt x="0" y="1801"/>
                  <a:pt x="519" y="2321"/>
                  <a:pt x="1160" y="2321"/>
                </a:cubicBezTo>
                <a:cubicBezTo>
                  <a:pt x="1801" y="2321"/>
                  <a:pt x="2321" y="1801"/>
                  <a:pt x="2321" y="1160"/>
                </a:cubicBezTo>
                <a:cubicBezTo>
                  <a:pt x="2321" y="519"/>
                  <a:pt x="1801" y="0"/>
                  <a:pt x="1160" y="0"/>
                </a:cubicBezTo>
                <a:close/>
              </a:path>
            </a:pathLst>
          </a:custGeom>
          <a:solidFill>
            <a:srgbClr val="155BAA"/>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47" name="Google Shape;347;p33"/>
          <p:cNvSpPr/>
          <p:nvPr/>
        </p:nvSpPr>
        <p:spPr>
          <a:xfrm>
            <a:off x="4916215" y="1699686"/>
            <a:ext cx="149499" cy="149499"/>
          </a:xfrm>
          <a:custGeom>
            <a:avLst/>
            <a:gdLst/>
            <a:ahLst/>
            <a:cxnLst/>
            <a:rect l="l" t="t" r="r" b="b"/>
            <a:pathLst>
              <a:path w="2321" h="2321" extrusionOk="0">
                <a:moveTo>
                  <a:pt x="1161" y="0"/>
                </a:moveTo>
                <a:cubicBezTo>
                  <a:pt x="520" y="0"/>
                  <a:pt x="0" y="520"/>
                  <a:pt x="0" y="1160"/>
                </a:cubicBezTo>
                <a:cubicBezTo>
                  <a:pt x="0" y="1801"/>
                  <a:pt x="520" y="2321"/>
                  <a:pt x="1161" y="2321"/>
                </a:cubicBezTo>
                <a:cubicBezTo>
                  <a:pt x="1802" y="2321"/>
                  <a:pt x="2321" y="1801"/>
                  <a:pt x="2321" y="1160"/>
                </a:cubicBezTo>
                <a:cubicBezTo>
                  <a:pt x="2321" y="520"/>
                  <a:pt x="1802" y="0"/>
                  <a:pt x="1161" y="0"/>
                </a:cubicBezTo>
                <a:close/>
              </a:path>
            </a:pathLst>
          </a:custGeom>
          <a:solidFill>
            <a:schemeClr val="accent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48" name="Google Shape;348;p33"/>
          <p:cNvSpPr/>
          <p:nvPr/>
        </p:nvSpPr>
        <p:spPr>
          <a:xfrm>
            <a:off x="5348927" y="2974058"/>
            <a:ext cx="149499" cy="149563"/>
          </a:xfrm>
          <a:custGeom>
            <a:avLst/>
            <a:gdLst/>
            <a:ahLst/>
            <a:cxnLst/>
            <a:rect l="l" t="t" r="r" b="b"/>
            <a:pathLst>
              <a:path w="2321" h="2322" extrusionOk="0">
                <a:moveTo>
                  <a:pt x="1160" y="1"/>
                </a:moveTo>
                <a:cubicBezTo>
                  <a:pt x="519" y="1"/>
                  <a:pt x="0" y="521"/>
                  <a:pt x="0" y="1162"/>
                </a:cubicBezTo>
                <a:cubicBezTo>
                  <a:pt x="0" y="1803"/>
                  <a:pt x="519" y="2321"/>
                  <a:pt x="1160" y="2321"/>
                </a:cubicBezTo>
                <a:cubicBezTo>
                  <a:pt x="1801" y="2321"/>
                  <a:pt x="2321" y="1803"/>
                  <a:pt x="2321" y="1162"/>
                </a:cubicBezTo>
                <a:cubicBezTo>
                  <a:pt x="2321" y="521"/>
                  <a:pt x="1801" y="1"/>
                  <a:pt x="1160" y="1"/>
                </a:cubicBezTo>
                <a:close/>
              </a:path>
            </a:pathLst>
          </a:custGeom>
          <a:solidFill>
            <a:srgbClr val="0F377F"/>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49" name="Google Shape;349;p33"/>
          <p:cNvSpPr/>
          <p:nvPr/>
        </p:nvSpPr>
        <p:spPr>
          <a:xfrm>
            <a:off x="4082478" y="3391056"/>
            <a:ext cx="149499" cy="149499"/>
          </a:xfrm>
          <a:custGeom>
            <a:avLst/>
            <a:gdLst/>
            <a:ahLst/>
            <a:cxnLst/>
            <a:rect l="l" t="t" r="r" b="b"/>
            <a:pathLst>
              <a:path w="2321" h="2321" extrusionOk="0">
                <a:moveTo>
                  <a:pt x="1160" y="0"/>
                </a:moveTo>
                <a:cubicBezTo>
                  <a:pt x="519" y="0"/>
                  <a:pt x="0" y="519"/>
                  <a:pt x="0" y="1160"/>
                </a:cubicBezTo>
                <a:cubicBezTo>
                  <a:pt x="0" y="1801"/>
                  <a:pt x="519" y="2321"/>
                  <a:pt x="1160" y="2321"/>
                </a:cubicBezTo>
                <a:cubicBezTo>
                  <a:pt x="1801" y="2321"/>
                  <a:pt x="2321" y="1801"/>
                  <a:pt x="2321" y="1160"/>
                </a:cubicBezTo>
                <a:cubicBezTo>
                  <a:pt x="2321" y="519"/>
                  <a:pt x="1801" y="0"/>
                  <a:pt x="1160" y="0"/>
                </a:cubicBezTo>
                <a:close/>
              </a:path>
            </a:pathLst>
          </a:custGeom>
          <a:solidFill>
            <a:srgbClr val="0B1354"/>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50" name="Google Shape;350;p33"/>
          <p:cNvSpPr/>
          <p:nvPr/>
        </p:nvSpPr>
        <p:spPr>
          <a:xfrm>
            <a:off x="3649765" y="2116683"/>
            <a:ext cx="149499" cy="149499"/>
          </a:xfrm>
          <a:custGeom>
            <a:avLst/>
            <a:gdLst/>
            <a:ahLst/>
            <a:cxnLst/>
            <a:rect l="l" t="t" r="r" b="b"/>
            <a:pathLst>
              <a:path w="2321" h="2321" extrusionOk="0">
                <a:moveTo>
                  <a:pt x="1161" y="0"/>
                </a:moveTo>
                <a:cubicBezTo>
                  <a:pt x="520" y="0"/>
                  <a:pt x="0" y="519"/>
                  <a:pt x="0" y="1160"/>
                </a:cubicBezTo>
                <a:cubicBezTo>
                  <a:pt x="0" y="1801"/>
                  <a:pt x="520" y="2321"/>
                  <a:pt x="1161" y="2321"/>
                </a:cubicBezTo>
                <a:cubicBezTo>
                  <a:pt x="1802" y="2321"/>
                  <a:pt x="2321" y="1801"/>
                  <a:pt x="2321" y="1160"/>
                </a:cubicBezTo>
                <a:cubicBezTo>
                  <a:pt x="2321" y="519"/>
                  <a:pt x="1802" y="0"/>
                  <a:pt x="1161" y="0"/>
                </a:cubicBezTo>
                <a:close/>
              </a:path>
            </a:pathLst>
          </a:custGeom>
          <a:solidFill>
            <a:srgbClr val="165BAA"/>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51" name="Google Shape;351;p33"/>
          <p:cNvSpPr/>
          <p:nvPr/>
        </p:nvSpPr>
        <p:spPr>
          <a:xfrm>
            <a:off x="4082478" y="1699686"/>
            <a:ext cx="149499" cy="149499"/>
          </a:xfrm>
          <a:custGeom>
            <a:avLst/>
            <a:gdLst/>
            <a:ahLst/>
            <a:cxnLst/>
            <a:rect l="l" t="t" r="r" b="b"/>
            <a:pathLst>
              <a:path w="2321" h="2321" extrusionOk="0">
                <a:moveTo>
                  <a:pt x="1160" y="0"/>
                </a:moveTo>
                <a:cubicBezTo>
                  <a:pt x="519" y="0"/>
                  <a:pt x="0" y="520"/>
                  <a:pt x="0" y="1160"/>
                </a:cubicBezTo>
                <a:cubicBezTo>
                  <a:pt x="0" y="1801"/>
                  <a:pt x="519" y="2321"/>
                  <a:pt x="1160" y="2321"/>
                </a:cubicBezTo>
                <a:cubicBezTo>
                  <a:pt x="1801" y="2321"/>
                  <a:pt x="2321" y="1801"/>
                  <a:pt x="2321" y="1160"/>
                </a:cubicBezTo>
                <a:cubicBezTo>
                  <a:pt x="2321" y="520"/>
                  <a:pt x="1801" y="0"/>
                  <a:pt x="1160" y="0"/>
                </a:cubicBezTo>
                <a:close/>
              </a:path>
            </a:pathLst>
          </a:custGeom>
          <a:solidFill>
            <a:schemeClr val="accent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52" name="Google Shape;352;p33"/>
          <p:cNvSpPr/>
          <p:nvPr/>
        </p:nvSpPr>
        <p:spPr>
          <a:xfrm>
            <a:off x="3649765" y="2974058"/>
            <a:ext cx="149499" cy="149563"/>
          </a:xfrm>
          <a:custGeom>
            <a:avLst/>
            <a:gdLst/>
            <a:ahLst/>
            <a:cxnLst/>
            <a:rect l="l" t="t" r="r" b="b"/>
            <a:pathLst>
              <a:path w="2321" h="2322" extrusionOk="0">
                <a:moveTo>
                  <a:pt x="1161" y="1"/>
                </a:moveTo>
                <a:cubicBezTo>
                  <a:pt x="520" y="1"/>
                  <a:pt x="0" y="521"/>
                  <a:pt x="0" y="1162"/>
                </a:cubicBezTo>
                <a:cubicBezTo>
                  <a:pt x="0" y="1803"/>
                  <a:pt x="520" y="2321"/>
                  <a:pt x="1161" y="2321"/>
                </a:cubicBezTo>
                <a:cubicBezTo>
                  <a:pt x="1802" y="2321"/>
                  <a:pt x="2321" y="1803"/>
                  <a:pt x="2321" y="1162"/>
                </a:cubicBezTo>
                <a:cubicBezTo>
                  <a:pt x="2321" y="521"/>
                  <a:pt x="1802" y="1"/>
                  <a:pt x="1161" y="1"/>
                </a:cubicBezTo>
                <a:close/>
              </a:path>
            </a:pathLst>
          </a:custGeom>
          <a:solidFill>
            <a:srgbClr val="10377F"/>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pic>
        <p:nvPicPr>
          <p:cNvPr id="353" name="Google Shape;353;p33"/>
          <p:cNvPicPr preferRelativeResize="0"/>
          <p:nvPr/>
        </p:nvPicPr>
        <p:blipFill rotWithShape="1">
          <a:blip r:embed="rId8">
            <a:alphaModFix/>
          </a:blip>
          <a:srcRect/>
          <a:stretch/>
        </p:blipFill>
        <p:spPr>
          <a:xfrm>
            <a:off x="4093784" y="2090959"/>
            <a:ext cx="916778" cy="906813"/>
          </a:xfrm>
          <a:prstGeom prst="rect">
            <a:avLst/>
          </a:prstGeom>
          <a:noFill/>
          <a:ln>
            <a:noFill/>
          </a:ln>
        </p:spPr>
      </p:pic>
      <p:pic>
        <p:nvPicPr>
          <p:cNvPr id="354" name="Google Shape;354;p33"/>
          <p:cNvPicPr preferRelativeResize="0"/>
          <p:nvPr/>
        </p:nvPicPr>
        <p:blipFill rotWithShape="1">
          <a:blip r:embed="rId9">
            <a:alphaModFix/>
          </a:blip>
          <a:srcRect/>
          <a:stretch/>
        </p:blipFill>
        <p:spPr>
          <a:xfrm>
            <a:off x="3431040" y="1141013"/>
            <a:ext cx="421565" cy="421565"/>
          </a:xfrm>
          <a:prstGeom prst="rect">
            <a:avLst/>
          </a:prstGeom>
          <a:noFill/>
          <a:ln>
            <a:noFill/>
          </a:ln>
        </p:spPr>
      </p:pic>
      <p:pic>
        <p:nvPicPr>
          <p:cNvPr id="355" name="Google Shape;355;p33"/>
          <p:cNvPicPr preferRelativeResize="0"/>
          <p:nvPr/>
        </p:nvPicPr>
        <p:blipFill rotWithShape="1">
          <a:blip r:embed="rId10">
            <a:alphaModFix/>
          </a:blip>
          <a:srcRect/>
          <a:stretch/>
        </p:blipFill>
        <p:spPr>
          <a:xfrm>
            <a:off x="2885054" y="1981635"/>
            <a:ext cx="419858" cy="419858"/>
          </a:xfrm>
          <a:prstGeom prst="rect">
            <a:avLst/>
          </a:prstGeom>
          <a:noFill/>
          <a:ln>
            <a:noFill/>
          </a:ln>
        </p:spPr>
      </p:pic>
      <p:pic>
        <p:nvPicPr>
          <p:cNvPr id="356" name="Google Shape;356;p33"/>
          <p:cNvPicPr preferRelativeResize="0"/>
          <p:nvPr/>
        </p:nvPicPr>
        <p:blipFill rotWithShape="1">
          <a:blip r:embed="rId11">
            <a:alphaModFix/>
          </a:blip>
          <a:srcRect/>
          <a:stretch/>
        </p:blipFill>
        <p:spPr>
          <a:xfrm>
            <a:off x="2881312" y="2823853"/>
            <a:ext cx="412783" cy="412783"/>
          </a:xfrm>
          <a:prstGeom prst="rect">
            <a:avLst/>
          </a:prstGeom>
          <a:noFill/>
          <a:ln>
            <a:noFill/>
          </a:ln>
        </p:spPr>
      </p:pic>
      <p:pic>
        <p:nvPicPr>
          <p:cNvPr id="357" name="Google Shape;357;p33"/>
          <p:cNvPicPr preferRelativeResize="0"/>
          <p:nvPr/>
        </p:nvPicPr>
        <p:blipFill rotWithShape="1">
          <a:blip r:embed="rId12">
            <a:alphaModFix/>
          </a:blip>
          <a:srcRect/>
          <a:stretch/>
        </p:blipFill>
        <p:spPr>
          <a:xfrm>
            <a:off x="3491045" y="3687826"/>
            <a:ext cx="363944" cy="363944"/>
          </a:xfrm>
          <a:prstGeom prst="rect">
            <a:avLst/>
          </a:prstGeom>
          <a:noFill/>
          <a:ln>
            <a:noFill/>
          </a:ln>
        </p:spPr>
      </p:pic>
      <p:pic>
        <p:nvPicPr>
          <p:cNvPr id="358" name="Google Shape;358;p33"/>
          <p:cNvPicPr preferRelativeResize="0"/>
          <p:nvPr/>
        </p:nvPicPr>
        <p:blipFill rotWithShape="1">
          <a:blip r:embed="rId13">
            <a:alphaModFix/>
          </a:blip>
          <a:srcRect/>
          <a:stretch/>
        </p:blipFill>
        <p:spPr>
          <a:xfrm>
            <a:off x="5222982" y="3676122"/>
            <a:ext cx="396682" cy="396682"/>
          </a:xfrm>
          <a:prstGeom prst="rect">
            <a:avLst/>
          </a:prstGeom>
          <a:noFill/>
          <a:ln>
            <a:noFill/>
          </a:ln>
        </p:spPr>
      </p:pic>
      <p:pic>
        <p:nvPicPr>
          <p:cNvPr id="359" name="Google Shape;359;p33"/>
          <p:cNvPicPr preferRelativeResize="0"/>
          <p:nvPr/>
        </p:nvPicPr>
        <p:blipFill rotWithShape="1">
          <a:blip r:embed="rId14">
            <a:alphaModFix/>
          </a:blip>
          <a:srcRect/>
          <a:stretch/>
        </p:blipFill>
        <p:spPr>
          <a:xfrm>
            <a:off x="5901468" y="2865935"/>
            <a:ext cx="342900" cy="342900"/>
          </a:xfrm>
          <a:prstGeom prst="rect">
            <a:avLst/>
          </a:prstGeom>
          <a:noFill/>
          <a:ln>
            <a:noFill/>
          </a:ln>
        </p:spPr>
      </p:pic>
      <p:pic>
        <p:nvPicPr>
          <p:cNvPr id="360" name="Google Shape;360;p33" descr="Boardroom outline"/>
          <p:cNvPicPr preferRelativeResize="0"/>
          <p:nvPr/>
        </p:nvPicPr>
        <p:blipFill rotWithShape="1">
          <a:blip r:embed="rId15">
            <a:alphaModFix/>
          </a:blip>
          <a:srcRect/>
          <a:stretch/>
        </p:blipFill>
        <p:spPr>
          <a:xfrm>
            <a:off x="6440285" y="5764742"/>
            <a:ext cx="685800" cy="685800"/>
          </a:xfrm>
          <a:prstGeom prst="rect">
            <a:avLst/>
          </a:prstGeom>
          <a:noFill/>
          <a:ln>
            <a:noFill/>
          </a:ln>
        </p:spPr>
      </p:pic>
      <p:pic>
        <p:nvPicPr>
          <p:cNvPr id="361" name="Google Shape;361;p33"/>
          <p:cNvPicPr preferRelativeResize="0"/>
          <p:nvPr/>
        </p:nvPicPr>
        <p:blipFill rotWithShape="1">
          <a:blip r:embed="rId16">
            <a:alphaModFix/>
          </a:blip>
          <a:srcRect/>
          <a:stretch/>
        </p:blipFill>
        <p:spPr>
          <a:xfrm>
            <a:off x="5871758" y="2016308"/>
            <a:ext cx="383993" cy="429340"/>
          </a:xfrm>
          <a:prstGeom prst="rect">
            <a:avLst/>
          </a:prstGeom>
          <a:noFill/>
          <a:ln>
            <a:noFill/>
          </a:ln>
        </p:spPr>
      </p:pic>
      <p:pic>
        <p:nvPicPr>
          <p:cNvPr id="362" name="Google Shape;362;p33"/>
          <p:cNvPicPr preferRelativeResize="0"/>
          <p:nvPr/>
        </p:nvPicPr>
        <p:blipFill rotWithShape="1">
          <a:blip r:embed="rId17">
            <a:alphaModFix/>
          </a:blip>
          <a:srcRect/>
          <a:stretch/>
        </p:blipFill>
        <p:spPr>
          <a:xfrm>
            <a:off x="5236791" y="1168330"/>
            <a:ext cx="323937" cy="32393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12"/>
                                        </p:tgtEl>
                                        <p:attrNameLst>
                                          <p:attrName>style.visibility</p:attrName>
                                        </p:attrNameLst>
                                      </p:cBhvr>
                                      <p:to>
                                        <p:strVal val="visible"/>
                                      </p:to>
                                    </p:set>
                                    <p:anim calcmode="lin" valueType="num">
                                      <p:cBhvr additive="base">
                                        <p:cTn id="7" dur="500"/>
                                        <p:tgtEl>
                                          <p:spTgt spid="312"/>
                                        </p:tgtEl>
                                        <p:attrNameLst>
                                          <p:attrName>ppt_w</p:attrName>
                                        </p:attrNameLst>
                                      </p:cBhvr>
                                      <p:tavLst>
                                        <p:tav tm="0">
                                          <p:val>
                                            <p:strVal val="0"/>
                                          </p:val>
                                        </p:tav>
                                        <p:tav tm="100000">
                                          <p:val>
                                            <p:strVal val="#ppt_w"/>
                                          </p:val>
                                        </p:tav>
                                      </p:tavLst>
                                    </p:anim>
                                    <p:anim calcmode="lin" valueType="num">
                                      <p:cBhvr additive="base">
                                        <p:cTn id="8" dur="500"/>
                                        <p:tgtEl>
                                          <p:spTgt spid="312"/>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313"/>
                                        </p:tgtEl>
                                        <p:attrNameLst>
                                          <p:attrName>style.visibility</p:attrName>
                                        </p:attrNameLst>
                                      </p:cBhvr>
                                      <p:to>
                                        <p:strVal val="visible"/>
                                      </p:to>
                                    </p:set>
                                    <p:anim calcmode="lin" valueType="num">
                                      <p:cBhvr additive="base">
                                        <p:cTn id="11" dur="500"/>
                                        <p:tgtEl>
                                          <p:spTgt spid="313"/>
                                        </p:tgtEl>
                                        <p:attrNameLst>
                                          <p:attrName>ppt_w</p:attrName>
                                        </p:attrNameLst>
                                      </p:cBhvr>
                                      <p:tavLst>
                                        <p:tav tm="0">
                                          <p:val>
                                            <p:strVal val="0"/>
                                          </p:val>
                                        </p:tav>
                                        <p:tav tm="100000">
                                          <p:val>
                                            <p:strVal val="#ppt_w"/>
                                          </p:val>
                                        </p:tav>
                                      </p:tavLst>
                                    </p:anim>
                                    <p:anim calcmode="lin" valueType="num">
                                      <p:cBhvr additive="base">
                                        <p:cTn id="12" dur="500"/>
                                        <p:tgtEl>
                                          <p:spTgt spid="313"/>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314"/>
                                        </p:tgtEl>
                                        <p:attrNameLst>
                                          <p:attrName>style.visibility</p:attrName>
                                        </p:attrNameLst>
                                      </p:cBhvr>
                                      <p:to>
                                        <p:strVal val="visible"/>
                                      </p:to>
                                    </p:set>
                                    <p:anim calcmode="lin" valueType="num">
                                      <p:cBhvr additive="base">
                                        <p:cTn id="15" dur="500"/>
                                        <p:tgtEl>
                                          <p:spTgt spid="314"/>
                                        </p:tgtEl>
                                        <p:attrNameLst>
                                          <p:attrName>ppt_w</p:attrName>
                                        </p:attrNameLst>
                                      </p:cBhvr>
                                      <p:tavLst>
                                        <p:tav tm="0">
                                          <p:val>
                                            <p:strVal val="0"/>
                                          </p:val>
                                        </p:tav>
                                        <p:tav tm="100000">
                                          <p:val>
                                            <p:strVal val="#ppt_w"/>
                                          </p:val>
                                        </p:tav>
                                      </p:tavLst>
                                    </p:anim>
                                    <p:anim calcmode="lin" valueType="num">
                                      <p:cBhvr additive="base">
                                        <p:cTn id="16" dur="500"/>
                                        <p:tgtEl>
                                          <p:spTgt spid="314"/>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347"/>
                                        </p:tgtEl>
                                        <p:attrNameLst>
                                          <p:attrName>style.visibility</p:attrName>
                                        </p:attrNameLst>
                                      </p:cBhvr>
                                      <p:to>
                                        <p:strVal val="visible"/>
                                      </p:to>
                                    </p:set>
                                    <p:anim calcmode="lin" valueType="num">
                                      <p:cBhvr additive="base">
                                        <p:cTn id="19" dur="500"/>
                                        <p:tgtEl>
                                          <p:spTgt spid="347"/>
                                        </p:tgtEl>
                                        <p:attrNameLst>
                                          <p:attrName>ppt_w</p:attrName>
                                        </p:attrNameLst>
                                      </p:cBhvr>
                                      <p:tavLst>
                                        <p:tav tm="0">
                                          <p:val>
                                            <p:strVal val="0"/>
                                          </p:val>
                                        </p:tav>
                                        <p:tav tm="100000">
                                          <p:val>
                                            <p:strVal val="#ppt_w"/>
                                          </p:val>
                                        </p:tav>
                                      </p:tavLst>
                                    </p:anim>
                                    <p:anim calcmode="lin" valueType="num">
                                      <p:cBhvr additive="base">
                                        <p:cTn id="20" dur="500"/>
                                        <p:tgtEl>
                                          <p:spTgt spid="347"/>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362"/>
                                        </p:tgtEl>
                                        <p:attrNameLst>
                                          <p:attrName>style.visibility</p:attrName>
                                        </p:attrNameLst>
                                      </p:cBhvr>
                                      <p:to>
                                        <p:strVal val="visible"/>
                                      </p:to>
                                    </p:set>
                                    <p:anim calcmode="lin" valueType="num">
                                      <p:cBhvr additive="base">
                                        <p:cTn id="23" dur="500"/>
                                        <p:tgtEl>
                                          <p:spTgt spid="362"/>
                                        </p:tgtEl>
                                        <p:attrNameLst>
                                          <p:attrName>ppt_w</p:attrName>
                                        </p:attrNameLst>
                                      </p:cBhvr>
                                      <p:tavLst>
                                        <p:tav tm="0">
                                          <p:val>
                                            <p:strVal val="0"/>
                                          </p:val>
                                        </p:tav>
                                        <p:tav tm="100000">
                                          <p:val>
                                            <p:strVal val="#ppt_w"/>
                                          </p:val>
                                        </p:tav>
                                      </p:tavLst>
                                    </p:anim>
                                    <p:anim calcmode="lin" valueType="num">
                                      <p:cBhvr additive="base">
                                        <p:cTn id="24" dur="500"/>
                                        <p:tgtEl>
                                          <p:spTgt spid="362"/>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500"/>
                                  </p:stCondLst>
                                  <p:childTnLst>
                                    <p:set>
                                      <p:cBhvr>
                                        <p:cTn id="26" dur="1" fill="hold">
                                          <p:stCondLst>
                                            <p:cond delay="0"/>
                                          </p:stCondLst>
                                        </p:cTn>
                                        <p:tgtEl>
                                          <p:spTgt spid="315"/>
                                        </p:tgtEl>
                                        <p:attrNameLst>
                                          <p:attrName>style.visibility</p:attrName>
                                        </p:attrNameLst>
                                      </p:cBhvr>
                                      <p:to>
                                        <p:strVal val="visible"/>
                                      </p:to>
                                    </p:set>
                                    <p:anim calcmode="lin" valueType="num">
                                      <p:cBhvr additive="base">
                                        <p:cTn id="27" dur="500"/>
                                        <p:tgtEl>
                                          <p:spTgt spid="315"/>
                                        </p:tgtEl>
                                        <p:attrNameLst>
                                          <p:attrName>ppt_w</p:attrName>
                                        </p:attrNameLst>
                                      </p:cBhvr>
                                      <p:tavLst>
                                        <p:tav tm="0">
                                          <p:val>
                                            <p:strVal val="0"/>
                                          </p:val>
                                        </p:tav>
                                        <p:tav tm="100000">
                                          <p:val>
                                            <p:strVal val="#ppt_w"/>
                                          </p:val>
                                        </p:tav>
                                      </p:tavLst>
                                    </p:anim>
                                    <p:anim calcmode="lin" valueType="num">
                                      <p:cBhvr additive="base">
                                        <p:cTn id="28" dur="500"/>
                                        <p:tgtEl>
                                          <p:spTgt spid="315"/>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500"/>
                                  </p:stCondLst>
                                  <p:childTnLst>
                                    <p:set>
                                      <p:cBhvr>
                                        <p:cTn id="30" dur="1" fill="hold">
                                          <p:stCondLst>
                                            <p:cond delay="0"/>
                                          </p:stCondLst>
                                        </p:cTn>
                                        <p:tgtEl>
                                          <p:spTgt spid="316"/>
                                        </p:tgtEl>
                                        <p:attrNameLst>
                                          <p:attrName>style.visibility</p:attrName>
                                        </p:attrNameLst>
                                      </p:cBhvr>
                                      <p:to>
                                        <p:strVal val="visible"/>
                                      </p:to>
                                    </p:set>
                                    <p:anim calcmode="lin" valueType="num">
                                      <p:cBhvr additive="base">
                                        <p:cTn id="31" dur="500"/>
                                        <p:tgtEl>
                                          <p:spTgt spid="316"/>
                                        </p:tgtEl>
                                        <p:attrNameLst>
                                          <p:attrName>ppt_w</p:attrName>
                                        </p:attrNameLst>
                                      </p:cBhvr>
                                      <p:tavLst>
                                        <p:tav tm="0">
                                          <p:val>
                                            <p:strVal val="0"/>
                                          </p:val>
                                        </p:tav>
                                        <p:tav tm="100000">
                                          <p:val>
                                            <p:strVal val="#ppt_w"/>
                                          </p:val>
                                        </p:tav>
                                      </p:tavLst>
                                    </p:anim>
                                    <p:anim calcmode="lin" valueType="num">
                                      <p:cBhvr additive="base">
                                        <p:cTn id="32" dur="500"/>
                                        <p:tgtEl>
                                          <p:spTgt spid="316"/>
                                        </p:tgtEl>
                                        <p:attrNameLst>
                                          <p:attrName>ppt_h</p:attrName>
                                        </p:attrNameLst>
                                      </p:cBhvr>
                                      <p:tavLst>
                                        <p:tav tm="0">
                                          <p:val>
                                            <p:strVal val="0"/>
                                          </p:val>
                                        </p:tav>
                                        <p:tav tm="100000">
                                          <p:val>
                                            <p:strVal val="#ppt_h"/>
                                          </p:val>
                                        </p:tav>
                                      </p:tavLst>
                                    </p:anim>
                                  </p:childTnLst>
                                </p:cTn>
                              </p:par>
                              <p:par>
                                <p:cTn id="33" presetID="23" presetClass="entr" presetSubtype="16" fill="hold" nodeType="withEffect">
                                  <p:stCondLst>
                                    <p:cond delay="500"/>
                                  </p:stCondLst>
                                  <p:childTnLst>
                                    <p:set>
                                      <p:cBhvr>
                                        <p:cTn id="34" dur="1" fill="hold">
                                          <p:stCondLst>
                                            <p:cond delay="0"/>
                                          </p:stCondLst>
                                        </p:cTn>
                                        <p:tgtEl>
                                          <p:spTgt spid="317"/>
                                        </p:tgtEl>
                                        <p:attrNameLst>
                                          <p:attrName>style.visibility</p:attrName>
                                        </p:attrNameLst>
                                      </p:cBhvr>
                                      <p:to>
                                        <p:strVal val="visible"/>
                                      </p:to>
                                    </p:set>
                                    <p:anim calcmode="lin" valueType="num">
                                      <p:cBhvr additive="base">
                                        <p:cTn id="35" dur="500"/>
                                        <p:tgtEl>
                                          <p:spTgt spid="317"/>
                                        </p:tgtEl>
                                        <p:attrNameLst>
                                          <p:attrName>ppt_w</p:attrName>
                                        </p:attrNameLst>
                                      </p:cBhvr>
                                      <p:tavLst>
                                        <p:tav tm="0">
                                          <p:val>
                                            <p:strVal val="0"/>
                                          </p:val>
                                        </p:tav>
                                        <p:tav tm="100000">
                                          <p:val>
                                            <p:strVal val="#ppt_w"/>
                                          </p:val>
                                        </p:tav>
                                      </p:tavLst>
                                    </p:anim>
                                    <p:anim calcmode="lin" valueType="num">
                                      <p:cBhvr additive="base">
                                        <p:cTn id="36" dur="500"/>
                                        <p:tgtEl>
                                          <p:spTgt spid="317"/>
                                        </p:tgtEl>
                                        <p:attrNameLst>
                                          <p:attrName>ppt_h</p:attrName>
                                        </p:attrNameLst>
                                      </p:cBhvr>
                                      <p:tavLst>
                                        <p:tav tm="0">
                                          <p:val>
                                            <p:strVal val="0"/>
                                          </p:val>
                                        </p:tav>
                                        <p:tav tm="100000">
                                          <p:val>
                                            <p:strVal val="#ppt_h"/>
                                          </p:val>
                                        </p:tav>
                                      </p:tavLst>
                                    </p:anim>
                                  </p:childTnLst>
                                </p:cTn>
                              </p:par>
                              <p:par>
                                <p:cTn id="37" presetID="23" presetClass="entr" presetSubtype="16" fill="hold" nodeType="withEffect">
                                  <p:stCondLst>
                                    <p:cond delay="500"/>
                                  </p:stCondLst>
                                  <p:childTnLst>
                                    <p:set>
                                      <p:cBhvr>
                                        <p:cTn id="38" dur="1" fill="hold">
                                          <p:stCondLst>
                                            <p:cond delay="0"/>
                                          </p:stCondLst>
                                        </p:cTn>
                                        <p:tgtEl>
                                          <p:spTgt spid="346"/>
                                        </p:tgtEl>
                                        <p:attrNameLst>
                                          <p:attrName>style.visibility</p:attrName>
                                        </p:attrNameLst>
                                      </p:cBhvr>
                                      <p:to>
                                        <p:strVal val="visible"/>
                                      </p:to>
                                    </p:set>
                                    <p:anim calcmode="lin" valueType="num">
                                      <p:cBhvr additive="base">
                                        <p:cTn id="39" dur="500"/>
                                        <p:tgtEl>
                                          <p:spTgt spid="346"/>
                                        </p:tgtEl>
                                        <p:attrNameLst>
                                          <p:attrName>ppt_w</p:attrName>
                                        </p:attrNameLst>
                                      </p:cBhvr>
                                      <p:tavLst>
                                        <p:tav tm="0">
                                          <p:val>
                                            <p:strVal val="0"/>
                                          </p:val>
                                        </p:tav>
                                        <p:tav tm="100000">
                                          <p:val>
                                            <p:strVal val="#ppt_w"/>
                                          </p:val>
                                        </p:tav>
                                      </p:tavLst>
                                    </p:anim>
                                    <p:anim calcmode="lin" valueType="num">
                                      <p:cBhvr additive="base">
                                        <p:cTn id="40" dur="500"/>
                                        <p:tgtEl>
                                          <p:spTgt spid="346"/>
                                        </p:tgtEl>
                                        <p:attrNameLst>
                                          <p:attrName>ppt_h</p:attrName>
                                        </p:attrNameLst>
                                      </p:cBhvr>
                                      <p:tavLst>
                                        <p:tav tm="0">
                                          <p:val>
                                            <p:strVal val="0"/>
                                          </p:val>
                                        </p:tav>
                                        <p:tav tm="100000">
                                          <p:val>
                                            <p:strVal val="#ppt_h"/>
                                          </p:val>
                                        </p:tav>
                                      </p:tavLst>
                                    </p:anim>
                                  </p:childTnLst>
                                </p:cTn>
                              </p:par>
                              <p:par>
                                <p:cTn id="41" presetID="23" presetClass="entr" presetSubtype="16" fill="hold" nodeType="withEffect">
                                  <p:stCondLst>
                                    <p:cond delay="500"/>
                                  </p:stCondLst>
                                  <p:childTnLst>
                                    <p:set>
                                      <p:cBhvr>
                                        <p:cTn id="42" dur="1" fill="hold">
                                          <p:stCondLst>
                                            <p:cond delay="0"/>
                                          </p:stCondLst>
                                        </p:cTn>
                                        <p:tgtEl>
                                          <p:spTgt spid="361"/>
                                        </p:tgtEl>
                                        <p:attrNameLst>
                                          <p:attrName>style.visibility</p:attrName>
                                        </p:attrNameLst>
                                      </p:cBhvr>
                                      <p:to>
                                        <p:strVal val="visible"/>
                                      </p:to>
                                    </p:set>
                                    <p:anim calcmode="lin" valueType="num">
                                      <p:cBhvr additive="base">
                                        <p:cTn id="43" dur="500"/>
                                        <p:tgtEl>
                                          <p:spTgt spid="361"/>
                                        </p:tgtEl>
                                        <p:attrNameLst>
                                          <p:attrName>ppt_w</p:attrName>
                                        </p:attrNameLst>
                                      </p:cBhvr>
                                      <p:tavLst>
                                        <p:tav tm="0">
                                          <p:val>
                                            <p:strVal val="0"/>
                                          </p:val>
                                        </p:tav>
                                        <p:tav tm="100000">
                                          <p:val>
                                            <p:strVal val="#ppt_w"/>
                                          </p:val>
                                        </p:tav>
                                      </p:tavLst>
                                    </p:anim>
                                    <p:anim calcmode="lin" valueType="num">
                                      <p:cBhvr additive="base">
                                        <p:cTn id="44" dur="500"/>
                                        <p:tgtEl>
                                          <p:spTgt spid="361"/>
                                        </p:tgtEl>
                                        <p:attrNameLst>
                                          <p:attrName>ppt_h</p:attrName>
                                        </p:attrNameLst>
                                      </p:cBhvr>
                                      <p:tavLst>
                                        <p:tav tm="0">
                                          <p:val>
                                            <p:strVal val="0"/>
                                          </p:val>
                                        </p:tav>
                                        <p:tav tm="100000">
                                          <p:val>
                                            <p:strVal val="#ppt_h"/>
                                          </p:val>
                                        </p:tav>
                                      </p:tavLst>
                                    </p:anim>
                                  </p:childTnLst>
                                </p:cTn>
                              </p:par>
                              <p:par>
                                <p:cTn id="45" presetID="23" presetClass="entr" presetSubtype="16" fill="hold" nodeType="withEffect">
                                  <p:stCondLst>
                                    <p:cond delay="1000"/>
                                  </p:stCondLst>
                                  <p:childTnLst>
                                    <p:set>
                                      <p:cBhvr>
                                        <p:cTn id="46" dur="1" fill="hold">
                                          <p:stCondLst>
                                            <p:cond delay="0"/>
                                          </p:stCondLst>
                                        </p:cTn>
                                        <p:tgtEl>
                                          <p:spTgt spid="318"/>
                                        </p:tgtEl>
                                        <p:attrNameLst>
                                          <p:attrName>style.visibility</p:attrName>
                                        </p:attrNameLst>
                                      </p:cBhvr>
                                      <p:to>
                                        <p:strVal val="visible"/>
                                      </p:to>
                                    </p:set>
                                    <p:anim calcmode="lin" valueType="num">
                                      <p:cBhvr additive="base">
                                        <p:cTn id="47" dur="500"/>
                                        <p:tgtEl>
                                          <p:spTgt spid="318"/>
                                        </p:tgtEl>
                                        <p:attrNameLst>
                                          <p:attrName>ppt_w</p:attrName>
                                        </p:attrNameLst>
                                      </p:cBhvr>
                                      <p:tavLst>
                                        <p:tav tm="0">
                                          <p:val>
                                            <p:strVal val="0"/>
                                          </p:val>
                                        </p:tav>
                                        <p:tav tm="100000">
                                          <p:val>
                                            <p:strVal val="#ppt_w"/>
                                          </p:val>
                                        </p:tav>
                                      </p:tavLst>
                                    </p:anim>
                                    <p:anim calcmode="lin" valueType="num">
                                      <p:cBhvr additive="base">
                                        <p:cTn id="48" dur="500"/>
                                        <p:tgtEl>
                                          <p:spTgt spid="318"/>
                                        </p:tgtEl>
                                        <p:attrNameLst>
                                          <p:attrName>ppt_h</p:attrName>
                                        </p:attrNameLst>
                                      </p:cBhvr>
                                      <p:tavLst>
                                        <p:tav tm="0">
                                          <p:val>
                                            <p:strVal val="0"/>
                                          </p:val>
                                        </p:tav>
                                        <p:tav tm="100000">
                                          <p:val>
                                            <p:strVal val="#ppt_h"/>
                                          </p:val>
                                        </p:tav>
                                      </p:tavLst>
                                    </p:anim>
                                  </p:childTnLst>
                                </p:cTn>
                              </p:par>
                              <p:par>
                                <p:cTn id="49" presetID="23" presetClass="entr" presetSubtype="16" fill="hold" nodeType="withEffect">
                                  <p:stCondLst>
                                    <p:cond delay="1000"/>
                                  </p:stCondLst>
                                  <p:childTnLst>
                                    <p:set>
                                      <p:cBhvr>
                                        <p:cTn id="50" dur="1" fill="hold">
                                          <p:stCondLst>
                                            <p:cond delay="0"/>
                                          </p:stCondLst>
                                        </p:cTn>
                                        <p:tgtEl>
                                          <p:spTgt spid="319"/>
                                        </p:tgtEl>
                                        <p:attrNameLst>
                                          <p:attrName>style.visibility</p:attrName>
                                        </p:attrNameLst>
                                      </p:cBhvr>
                                      <p:to>
                                        <p:strVal val="visible"/>
                                      </p:to>
                                    </p:set>
                                    <p:anim calcmode="lin" valueType="num">
                                      <p:cBhvr additive="base">
                                        <p:cTn id="51" dur="500"/>
                                        <p:tgtEl>
                                          <p:spTgt spid="319"/>
                                        </p:tgtEl>
                                        <p:attrNameLst>
                                          <p:attrName>ppt_w</p:attrName>
                                        </p:attrNameLst>
                                      </p:cBhvr>
                                      <p:tavLst>
                                        <p:tav tm="0">
                                          <p:val>
                                            <p:strVal val="0"/>
                                          </p:val>
                                        </p:tav>
                                        <p:tav tm="100000">
                                          <p:val>
                                            <p:strVal val="#ppt_w"/>
                                          </p:val>
                                        </p:tav>
                                      </p:tavLst>
                                    </p:anim>
                                    <p:anim calcmode="lin" valueType="num">
                                      <p:cBhvr additive="base">
                                        <p:cTn id="52" dur="500"/>
                                        <p:tgtEl>
                                          <p:spTgt spid="319"/>
                                        </p:tgtEl>
                                        <p:attrNameLst>
                                          <p:attrName>ppt_h</p:attrName>
                                        </p:attrNameLst>
                                      </p:cBhvr>
                                      <p:tavLst>
                                        <p:tav tm="0">
                                          <p:val>
                                            <p:strVal val="0"/>
                                          </p:val>
                                        </p:tav>
                                        <p:tav tm="100000">
                                          <p:val>
                                            <p:strVal val="#ppt_h"/>
                                          </p:val>
                                        </p:tav>
                                      </p:tavLst>
                                    </p:anim>
                                  </p:childTnLst>
                                </p:cTn>
                              </p:par>
                              <p:par>
                                <p:cTn id="53" presetID="23" presetClass="entr" presetSubtype="16" fill="hold" nodeType="withEffect">
                                  <p:stCondLst>
                                    <p:cond delay="1000"/>
                                  </p:stCondLst>
                                  <p:childTnLst>
                                    <p:set>
                                      <p:cBhvr>
                                        <p:cTn id="54" dur="1" fill="hold">
                                          <p:stCondLst>
                                            <p:cond delay="0"/>
                                          </p:stCondLst>
                                        </p:cTn>
                                        <p:tgtEl>
                                          <p:spTgt spid="320"/>
                                        </p:tgtEl>
                                        <p:attrNameLst>
                                          <p:attrName>style.visibility</p:attrName>
                                        </p:attrNameLst>
                                      </p:cBhvr>
                                      <p:to>
                                        <p:strVal val="visible"/>
                                      </p:to>
                                    </p:set>
                                    <p:anim calcmode="lin" valueType="num">
                                      <p:cBhvr additive="base">
                                        <p:cTn id="55" dur="500"/>
                                        <p:tgtEl>
                                          <p:spTgt spid="320"/>
                                        </p:tgtEl>
                                        <p:attrNameLst>
                                          <p:attrName>ppt_w</p:attrName>
                                        </p:attrNameLst>
                                      </p:cBhvr>
                                      <p:tavLst>
                                        <p:tav tm="0">
                                          <p:val>
                                            <p:strVal val="0"/>
                                          </p:val>
                                        </p:tav>
                                        <p:tav tm="100000">
                                          <p:val>
                                            <p:strVal val="#ppt_w"/>
                                          </p:val>
                                        </p:tav>
                                      </p:tavLst>
                                    </p:anim>
                                    <p:anim calcmode="lin" valueType="num">
                                      <p:cBhvr additive="base">
                                        <p:cTn id="56" dur="500"/>
                                        <p:tgtEl>
                                          <p:spTgt spid="320"/>
                                        </p:tgtEl>
                                        <p:attrNameLst>
                                          <p:attrName>ppt_h</p:attrName>
                                        </p:attrNameLst>
                                      </p:cBhvr>
                                      <p:tavLst>
                                        <p:tav tm="0">
                                          <p:val>
                                            <p:strVal val="0"/>
                                          </p:val>
                                        </p:tav>
                                        <p:tav tm="100000">
                                          <p:val>
                                            <p:strVal val="#ppt_h"/>
                                          </p:val>
                                        </p:tav>
                                      </p:tavLst>
                                    </p:anim>
                                  </p:childTnLst>
                                </p:cTn>
                              </p:par>
                              <p:par>
                                <p:cTn id="57" presetID="23" presetClass="entr" presetSubtype="16" fill="hold" nodeType="withEffect">
                                  <p:stCondLst>
                                    <p:cond delay="1000"/>
                                  </p:stCondLst>
                                  <p:childTnLst>
                                    <p:set>
                                      <p:cBhvr>
                                        <p:cTn id="58" dur="1" fill="hold">
                                          <p:stCondLst>
                                            <p:cond delay="0"/>
                                          </p:stCondLst>
                                        </p:cTn>
                                        <p:tgtEl>
                                          <p:spTgt spid="348"/>
                                        </p:tgtEl>
                                        <p:attrNameLst>
                                          <p:attrName>style.visibility</p:attrName>
                                        </p:attrNameLst>
                                      </p:cBhvr>
                                      <p:to>
                                        <p:strVal val="visible"/>
                                      </p:to>
                                    </p:set>
                                    <p:anim calcmode="lin" valueType="num">
                                      <p:cBhvr additive="base">
                                        <p:cTn id="59" dur="500"/>
                                        <p:tgtEl>
                                          <p:spTgt spid="348"/>
                                        </p:tgtEl>
                                        <p:attrNameLst>
                                          <p:attrName>ppt_w</p:attrName>
                                        </p:attrNameLst>
                                      </p:cBhvr>
                                      <p:tavLst>
                                        <p:tav tm="0">
                                          <p:val>
                                            <p:strVal val="0"/>
                                          </p:val>
                                        </p:tav>
                                        <p:tav tm="100000">
                                          <p:val>
                                            <p:strVal val="#ppt_w"/>
                                          </p:val>
                                        </p:tav>
                                      </p:tavLst>
                                    </p:anim>
                                    <p:anim calcmode="lin" valueType="num">
                                      <p:cBhvr additive="base">
                                        <p:cTn id="60" dur="500"/>
                                        <p:tgtEl>
                                          <p:spTgt spid="348"/>
                                        </p:tgtEl>
                                        <p:attrNameLst>
                                          <p:attrName>ppt_h</p:attrName>
                                        </p:attrNameLst>
                                      </p:cBhvr>
                                      <p:tavLst>
                                        <p:tav tm="0">
                                          <p:val>
                                            <p:strVal val="0"/>
                                          </p:val>
                                        </p:tav>
                                        <p:tav tm="100000">
                                          <p:val>
                                            <p:strVal val="#ppt_h"/>
                                          </p:val>
                                        </p:tav>
                                      </p:tavLst>
                                    </p:anim>
                                  </p:childTnLst>
                                </p:cTn>
                              </p:par>
                              <p:par>
                                <p:cTn id="61" presetID="23" presetClass="entr" presetSubtype="16" fill="hold" nodeType="withEffect">
                                  <p:stCondLst>
                                    <p:cond delay="1000"/>
                                  </p:stCondLst>
                                  <p:childTnLst>
                                    <p:set>
                                      <p:cBhvr>
                                        <p:cTn id="62" dur="1" fill="hold">
                                          <p:stCondLst>
                                            <p:cond delay="0"/>
                                          </p:stCondLst>
                                        </p:cTn>
                                        <p:tgtEl>
                                          <p:spTgt spid="359"/>
                                        </p:tgtEl>
                                        <p:attrNameLst>
                                          <p:attrName>style.visibility</p:attrName>
                                        </p:attrNameLst>
                                      </p:cBhvr>
                                      <p:to>
                                        <p:strVal val="visible"/>
                                      </p:to>
                                    </p:set>
                                    <p:anim calcmode="lin" valueType="num">
                                      <p:cBhvr additive="base">
                                        <p:cTn id="63" dur="500"/>
                                        <p:tgtEl>
                                          <p:spTgt spid="359"/>
                                        </p:tgtEl>
                                        <p:attrNameLst>
                                          <p:attrName>ppt_w</p:attrName>
                                        </p:attrNameLst>
                                      </p:cBhvr>
                                      <p:tavLst>
                                        <p:tav tm="0">
                                          <p:val>
                                            <p:strVal val="0"/>
                                          </p:val>
                                        </p:tav>
                                        <p:tav tm="100000">
                                          <p:val>
                                            <p:strVal val="#ppt_w"/>
                                          </p:val>
                                        </p:tav>
                                      </p:tavLst>
                                    </p:anim>
                                    <p:anim calcmode="lin" valueType="num">
                                      <p:cBhvr additive="base">
                                        <p:cTn id="64" dur="500"/>
                                        <p:tgtEl>
                                          <p:spTgt spid="359"/>
                                        </p:tgtEl>
                                        <p:attrNameLst>
                                          <p:attrName>ppt_h</p:attrName>
                                        </p:attrNameLst>
                                      </p:cBhvr>
                                      <p:tavLst>
                                        <p:tav tm="0">
                                          <p:val>
                                            <p:strVal val="0"/>
                                          </p:val>
                                        </p:tav>
                                        <p:tav tm="100000">
                                          <p:val>
                                            <p:strVal val="#ppt_h"/>
                                          </p:val>
                                        </p:tav>
                                      </p:tavLst>
                                    </p:anim>
                                  </p:childTnLst>
                                </p:cTn>
                              </p:par>
                              <p:par>
                                <p:cTn id="65" presetID="23" presetClass="entr" presetSubtype="16" fill="hold" nodeType="withEffect">
                                  <p:stCondLst>
                                    <p:cond delay="1500"/>
                                  </p:stCondLst>
                                  <p:childTnLst>
                                    <p:set>
                                      <p:cBhvr>
                                        <p:cTn id="66" dur="1" fill="hold">
                                          <p:stCondLst>
                                            <p:cond delay="0"/>
                                          </p:stCondLst>
                                        </p:cTn>
                                        <p:tgtEl>
                                          <p:spTgt spid="324"/>
                                        </p:tgtEl>
                                        <p:attrNameLst>
                                          <p:attrName>style.visibility</p:attrName>
                                        </p:attrNameLst>
                                      </p:cBhvr>
                                      <p:to>
                                        <p:strVal val="visible"/>
                                      </p:to>
                                    </p:set>
                                    <p:anim calcmode="lin" valueType="num">
                                      <p:cBhvr additive="base">
                                        <p:cTn id="67" dur="500"/>
                                        <p:tgtEl>
                                          <p:spTgt spid="324"/>
                                        </p:tgtEl>
                                        <p:attrNameLst>
                                          <p:attrName>ppt_w</p:attrName>
                                        </p:attrNameLst>
                                      </p:cBhvr>
                                      <p:tavLst>
                                        <p:tav tm="0">
                                          <p:val>
                                            <p:strVal val="0"/>
                                          </p:val>
                                        </p:tav>
                                        <p:tav tm="100000">
                                          <p:val>
                                            <p:strVal val="#ppt_w"/>
                                          </p:val>
                                        </p:tav>
                                      </p:tavLst>
                                    </p:anim>
                                    <p:anim calcmode="lin" valueType="num">
                                      <p:cBhvr additive="base">
                                        <p:cTn id="68" dur="500"/>
                                        <p:tgtEl>
                                          <p:spTgt spid="324"/>
                                        </p:tgtEl>
                                        <p:attrNameLst>
                                          <p:attrName>ppt_h</p:attrName>
                                        </p:attrNameLst>
                                      </p:cBhvr>
                                      <p:tavLst>
                                        <p:tav tm="0">
                                          <p:val>
                                            <p:strVal val="0"/>
                                          </p:val>
                                        </p:tav>
                                        <p:tav tm="100000">
                                          <p:val>
                                            <p:strVal val="#ppt_h"/>
                                          </p:val>
                                        </p:tav>
                                      </p:tavLst>
                                    </p:anim>
                                  </p:childTnLst>
                                </p:cTn>
                              </p:par>
                              <p:par>
                                <p:cTn id="69" presetID="23" presetClass="entr" presetSubtype="16" fill="hold" nodeType="withEffect">
                                  <p:stCondLst>
                                    <p:cond delay="1500"/>
                                  </p:stCondLst>
                                  <p:childTnLst>
                                    <p:set>
                                      <p:cBhvr>
                                        <p:cTn id="70" dur="1" fill="hold">
                                          <p:stCondLst>
                                            <p:cond delay="0"/>
                                          </p:stCondLst>
                                        </p:cTn>
                                        <p:tgtEl>
                                          <p:spTgt spid="325"/>
                                        </p:tgtEl>
                                        <p:attrNameLst>
                                          <p:attrName>style.visibility</p:attrName>
                                        </p:attrNameLst>
                                      </p:cBhvr>
                                      <p:to>
                                        <p:strVal val="visible"/>
                                      </p:to>
                                    </p:set>
                                    <p:anim calcmode="lin" valueType="num">
                                      <p:cBhvr additive="base">
                                        <p:cTn id="71" dur="500"/>
                                        <p:tgtEl>
                                          <p:spTgt spid="325"/>
                                        </p:tgtEl>
                                        <p:attrNameLst>
                                          <p:attrName>ppt_w</p:attrName>
                                        </p:attrNameLst>
                                      </p:cBhvr>
                                      <p:tavLst>
                                        <p:tav tm="0">
                                          <p:val>
                                            <p:strVal val="0"/>
                                          </p:val>
                                        </p:tav>
                                        <p:tav tm="100000">
                                          <p:val>
                                            <p:strVal val="#ppt_w"/>
                                          </p:val>
                                        </p:tav>
                                      </p:tavLst>
                                    </p:anim>
                                    <p:anim calcmode="lin" valueType="num">
                                      <p:cBhvr additive="base">
                                        <p:cTn id="72" dur="500"/>
                                        <p:tgtEl>
                                          <p:spTgt spid="325"/>
                                        </p:tgtEl>
                                        <p:attrNameLst>
                                          <p:attrName>ppt_h</p:attrName>
                                        </p:attrNameLst>
                                      </p:cBhvr>
                                      <p:tavLst>
                                        <p:tav tm="0">
                                          <p:val>
                                            <p:strVal val="0"/>
                                          </p:val>
                                        </p:tav>
                                        <p:tav tm="100000">
                                          <p:val>
                                            <p:strVal val="#ppt_h"/>
                                          </p:val>
                                        </p:tav>
                                      </p:tavLst>
                                    </p:anim>
                                  </p:childTnLst>
                                </p:cTn>
                              </p:par>
                              <p:par>
                                <p:cTn id="73" presetID="23" presetClass="entr" presetSubtype="16" fill="hold" nodeType="withEffect">
                                  <p:stCondLst>
                                    <p:cond delay="1500"/>
                                  </p:stCondLst>
                                  <p:childTnLst>
                                    <p:set>
                                      <p:cBhvr>
                                        <p:cTn id="74" dur="1" fill="hold">
                                          <p:stCondLst>
                                            <p:cond delay="0"/>
                                          </p:stCondLst>
                                        </p:cTn>
                                        <p:tgtEl>
                                          <p:spTgt spid="326"/>
                                        </p:tgtEl>
                                        <p:attrNameLst>
                                          <p:attrName>style.visibility</p:attrName>
                                        </p:attrNameLst>
                                      </p:cBhvr>
                                      <p:to>
                                        <p:strVal val="visible"/>
                                      </p:to>
                                    </p:set>
                                    <p:anim calcmode="lin" valueType="num">
                                      <p:cBhvr additive="base">
                                        <p:cTn id="75" dur="500"/>
                                        <p:tgtEl>
                                          <p:spTgt spid="326"/>
                                        </p:tgtEl>
                                        <p:attrNameLst>
                                          <p:attrName>ppt_w</p:attrName>
                                        </p:attrNameLst>
                                      </p:cBhvr>
                                      <p:tavLst>
                                        <p:tav tm="0">
                                          <p:val>
                                            <p:strVal val="0"/>
                                          </p:val>
                                        </p:tav>
                                        <p:tav tm="100000">
                                          <p:val>
                                            <p:strVal val="#ppt_w"/>
                                          </p:val>
                                        </p:tav>
                                      </p:tavLst>
                                    </p:anim>
                                    <p:anim calcmode="lin" valueType="num">
                                      <p:cBhvr additive="base">
                                        <p:cTn id="76" dur="500"/>
                                        <p:tgtEl>
                                          <p:spTgt spid="326"/>
                                        </p:tgtEl>
                                        <p:attrNameLst>
                                          <p:attrName>ppt_h</p:attrName>
                                        </p:attrNameLst>
                                      </p:cBhvr>
                                      <p:tavLst>
                                        <p:tav tm="0">
                                          <p:val>
                                            <p:strVal val="0"/>
                                          </p:val>
                                        </p:tav>
                                        <p:tav tm="100000">
                                          <p:val>
                                            <p:strVal val="#ppt_h"/>
                                          </p:val>
                                        </p:tav>
                                      </p:tavLst>
                                    </p:anim>
                                  </p:childTnLst>
                                </p:cTn>
                              </p:par>
                              <p:par>
                                <p:cTn id="77" presetID="23" presetClass="entr" presetSubtype="16" fill="hold" nodeType="withEffect">
                                  <p:stCondLst>
                                    <p:cond delay="1500"/>
                                  </p:stCondLst>
                                  <p:childTnLst>
                                    <p:set>
                                      <p:cBhvr>
                                        <p:cTn id="78" dur="1" fill="hold">
                                          <p:stCondLst>
                                            <p:cond delay="0"/>
                                          </p:stCondLst>
                                        </p:cTn>
                                        <p:tgtEl>
                                          <p:spTgt spid="345"/>
                                        </p:tgtEl>
                                        <p:attrNameLst>
                                          <p:attrName>style.visibility</p:attrName>
                                        </p:attrNameLst>
                                      </p:cBhvr>
                                      <p:to>
                                        <p:strVal val="visible"/>
                                      </p:to>
                                    </p:set>
                                    <p:anim calcmode="lin" valueType="num">
                                      <p:cBhvr additive="base">
                                        <p:cTn id="79" dur="500"/>
                                        <p:tgtEl>
                                          <p:spTgt spid="345"/>
                                        </p:tgtEl>
                                        <p:attrNameLst>
                                          <p:attrName>ppt_w</p:attrName>
                                        </p:attrNameLst>
                                      </p:cBhvr>
                                      <p:tavLst>
                                        <p:tav tm="0">
                                          <p:val>
                                            <p:strVal val="0"/>
                                          </p:val>
                                        </p:tav>
                                        <p:tav tm="100000">
                                          <p:val>
                                            <p:strVal val="#ppt_w"/>
                                          </p:val>
                                        </p:tav>
                                      </p:tavLst>
                                    </p:anim>
                                    <p:anim calcmode="lin" valueType="num">
                                      <p:cBhvr additive="base">
                                        <p:cTn id="80" dur="500"/>
                                        <p:tgtEl>
                                          <p:spTgt spid="345"/>
                                        </p:tgtEl>
                                        <p:attrNameLst>
                                          <p:attrName>ppt_h</p:attrName>
                                        </p:attrNameLst>
                                      </p:cBhvr>
                                      <p:tavLst>
                                        <p:tav tm="0">
                                          <p:val>
                                            <p:strVal val="0"/>
                                          </p:val>
                                        </p:tav>
                                        <p:tav tm="100000">
                                          <p:val>
                                            <p:strVal val="#ppt_h"/>
                                          </p:val>
                                        </p:tav>
                                      </p:tavLst>
                                    </p:anim>
                                  </p:childTnLst>
                                </p:cTn>
                              </p:par>
                              <p:par>
                                <p:cTn id="81" presetID="23" presetClass="entr" presetSubtype="16" fill="hold" nodeType="withEffect">
                                  <p:stCondLst>
                                    <p:cond delay="1500"/>
                                  </p:stCondLst>
                                  <p:childTnLst>
                                    <p:set>
                                      <p:cBhvr>
                                        <p:cTn id="82" dur="1" fill="hold">
                                          <p:stCondLst>
                                            <p:cond delay="0"/>
                                          </p:stCondLst>
                                        </p:cTn>
                                        <p:tgtEl>
                                          <p:spTgt spid="358"/>
                                        </p:tgtEl>
                                        <p:attrNameLst>
                                          <p:attrName>style.visibility</p:attrName>
                                        </p:attrNameLst>
                                      </p:cBhvr>
                                      <p:to>
                                        <p:strVal val="visible"/>
                                      </p:to>
                                    </p:set>
                                    <p:anim calcmode="lin" valueType="num">
                                      <p:cBhvr additive="base">
                                        <p:cTn id="83" dur="500"/>
                                        <p:tgtEl>
                                          <p:spTgt spid="358"/>
                                        </p:tgtEl>
                                        <p:attrNameLst>
                                          <p:attrName>ppt_w</p:attrName>
                                        </p:attrNameLst>
                                      </p:cBhvr>
                                      <p:tavLst>
                                        <p:tav tm="0">
                                          <p:val>
                                            <p:strVal val="0"/>
                                          </p:val>
                                        </p:tav>
                                        <p:tav tm="100000">
                                          <p:val>
                                            <p:strVal val="#ppt_w"/>
                                          </p:val>
                                        </p:tav>
                                      </p:tavLst>
                                    </p:anim>
                                    <p:anim calcmode="lin" valueType="num">
                                      <p:cBhvr additive="base">
                                        <p:cTn id="84" dur="500"/>
                                        <p:tgtEl>
                                          <p:spTgt spid="358"/>
                                        </p:tgtEl>
                                        <p:attrNameLst>
                                          <p:attrName>ppt_h</p:attrName>
                                        </p:attrNameLst>
                                      </p:cBhvr>
                                      <p:tavLst>
                                        <p:tav tm="0">
                                          <p:val>
                                            <p:strVal val="0"/>
                                          </p:val>
                                        </p:tav>
                                        <p:tav tm="100000">
                                          <p:val>
                                            <p:strVal val="#ppt_h"/>
                                          </p:val>
                                        </p:tav>
                                      </p:tavLst>
                                    </p:anim>
                                  </p:childTnLst>
                                </p:cTn>
                              </p:par>
                              <p:par>
                                <p:cTn id="85" presetID="23" presetClass="entr" presetSubtype="16" fill="hold" nodeType="withEffect">
                                  <p:stCondLst>
                                    <p:cond delay="2000"/>
                                  </p:stCondLst>
                                  <p:childTnLst>
                                    <p:set>
                                      <p:cBhvr>
                                        <p:cTn id="86" dur="1" fill="hold">
                                          <p:stCondLst>
                                            <p:cond delay="0"/>
                                          </p:stCondLst>
                                        </p:cTn>
                                        <p:tgtEl>
                                          <p:spTgt spid="327"/>
                                        </p:tgtEl>
                                        <p:attrNameLst>
                                          <p:attrName>style.visibility</p:attrName>
                                        </p:attrNameLst>
                                      </p:cBhvr>
                                      <p:to>
                                        <p:strVal val="visible"/>
                                      </p:to>
                                    </p:set>
                                    <p:anim calcmode="lin" valueType="num">
                                      <p:cBhvr additive="base">
                                        <p:cTn id="87" dur="500"/>
                                        <p:tgtEl>
                                          <p:spTgt spid="327"/>
                                        </p:tgtEl>
                                        <p:attrNameLst>
                                          <p:attrName>ppt_w</p:attrName>
                                        </p:attrNameLst>
                                      </p:cBhvr>
                                      <p:tavLst>
                                        <p:tav tm="0">
                                          <p:val>
                                            <p:strVal val="0"/>
                                          </p:val>
                                        </p:tav>
                                        <p:tav tm="100000">
                                          <p:val>
                                            <p:strVal val="#ppt_w"/>
                                          </p:val>
                                        </p:tav>
                                      </p:tavLst>
                                    </p:anim>
                                    <p:anim calcmode="lin" valueType="num">
                                      <p:cBhvr additive="base">
                                        <p:cTn id="88" dur="500"/>
                                        <p:tgtEl>
                                          <p:spTgt spid="327"/>
                                        </p:tgtEl>
                                        <p:attrNameLst>
                                          <p:attrName>ppt_h</p:attrName>
                                        </p:attrNameLst>
                                      </p:cBhvr>
                                      <p:tavLst>
                                        <p:tav tm="0">
                                          <p:val>
                                            <p:strVal val="0"/>
                                          </p:val>
                                        </p:tav>
                                        <p:tav tm="100000">
                                          <p:val>
                                            <p:strVal val="#ppt_h"/>
                                          </p:val>
                                        </p:tav>
                                      </p:tavLst>
                                    </p:anim>
                                  </p:childTnLst>
                                </p:cTn>
                              </p:par>
                              <p:par>
                                <p:cTn id="89" presetID="23" presetClass="entr" presetSubtype="16" fill="hold" nodeType="withEffect">
                                  <p:stCondLst>
                                    <p:cond delay="2000"/>
                                  </p:stCondLst>
                                  <p:childTnLst>
                                    <p:set>
                                      <p:cBhvr>
                                        <p:cTn id="90" dur="1" fill="hold">
                                          <p:stCondLst>
                                            <p:cond delay="0"/>
                                          </p:stCondLst>
                                        </p:cTn>
                                        <p:tgtEl>
                                          <p:spTgt spid="328"/>
                                        </p:tgtEl>
                                        <p:attrNameLst>
                                          <p:attrName>style.visibility</p:attrName>
                                        </p:attrNameLst>
                                      </p:cBhvr>
                                      <p:to>
                                        <p:strVal val="visible"/>
                                      </p:to>
                                    </p:set>
                                    <p:anim calcmode="lin" valueType="num">
                                      <p:cBhvr additive="base">
                                        <p:cTn id="91" dur="500"/>
                                        <p:tgtEl>
                                          <p:spTgt spid="328"/>
                                        </p:tgtEl>
                                        <p:attrNameLst>
                                          <p:attrName>ppt_w</p:attrName>
                                        </p:attrNameLst>
                                      </p:cBhvr>
                                      <p:tavLst>
                                        <p:tav tm="0">
                                          <p:val>
                                            <p:strVal val="0"/>
                                          </p:val>
                                        </p:tav>
                                        <p:tav tm="100000">
                                          <p:val>
                                            <p:strVal val="#ppt_w"/>
                                          </p:val>
                                        </p:tav>
                                      </p:tavLst>
                                    </p:anim>
                                    <p:anim calcmode="lin" valueType="num">
                                      <p:cBhvr additive="base">
                                        <p:cTn id="92" dur="500"/>
                                        <p:tgtEl>
                                          <p:spTgt spid="328"/>
                                        </p:tgtEl>
                                        <p:attrNameLst>
                                          <p:attrName>ppt_h</p:attrName>
                                        </p:attrNameLst>
                                      </p:cBhvr>
                                      <p:tavLst>
                                        <p:tav tm="0">
                                          <p:val>
                                            <p:strVal val="0"/>
                                          </p:val>
                                        </p:tav>
                                        <p:tav tm="100000">
                                          <p:val>
                                            <p:strVal val="#ppt_h"/>
                                          </p:val>
                                        </p:tav>
                                      </p:tavLst>
                                    </p:anim>
                                  </p:childTnLst>
                                </p:cTn>
                              </p:par>
                              <p:par>
                                <p:cTn id="93" presetID="23" presetClass="entr" presetSubtype="16" fill="hold" nodeType="withEffect">
                                  <p:stCondLst>
                                    <p:cond delay="2000"/>
                                  </p:stCondLst>
                                  <p:childTnLst>
                                    <p:set>
                                      <p:cBhvr>
                                        <p:cTn id="94" dur="1" fill="hold">
                                          <p:stCondLst>
                                            <p:cond delay="0"/>
                                          </p:stCondLst>
                                        </p:cTn>
                                        <p:tgtEl>
                                          <p:spTgt spid="329"/>
                                        </p:tgtEl>
                                        <p:attrNameLst>
                                          <p:attrName>style.visibility</p:attrName>
                                        </p:attrNameLst>
                                      </p:cBhvr>
                                      <p:to>
                                        <p:strVal val="visible"/>
                                      </p:to>
                                    </p:set>
                                    <p:anim calcmode="lin" valueType="num">
                                      <p:cBhvr additive="base">
                                        <p:cTn id="95" dur="500"/>
                                        <p:tgtEl>
                                          <p:spTgt spid="329"/>
                                        </p:tgtEl>
                                        <p:attrNameLst>
                                          <p:attrName>ppt_w</p:attrName>
                                        </p:attrNameLst>
                                      </p:cBhvr>
                                      <p:tavLst>
                                        <p:tav tm="0">
                                          <p:val>
                                            <p:strVal val="0"/>
                                          </p:val>
                                        </p:tav>
                                        <p:tav tm="100000">
                                          <p:val>
                                            <p:strVal val="#ppt_w"/>
                                          </p:val>
                                        </p:tav>
                                      </p:tavLst>
                                    </p:anim>
                                    <p:anim calcmode="lin" valueType="num">
                                      <p:cBhvr additive="base">
                                        <p:cTn id="96" dur="500"/>
                                        <p:tgtEl>
                                          <p:spTgt spid="329"/>
                                        </p:tgtEl>
                                        <p:attrNameLst>
                                          <p:attrName>ppt_h</p:attrName>
                                        </p:attrNameLst>
                                      </p:cBhvr>
                                      <p:tavLst>
                                        <p:tav tm="0">
                                          <p:val>
                                            <p:strVal val="0"/>
                                          </p:val>
                                        </p:tav>
                                        <p:tav tm="100000">
                                          <p:val>
                                            <p:strVal val="#ppt_h"/>
                                          </p:val>
                                        </p:tav>
                                      </p:tavLst>
                                    </p:anim>
                                  </p:childTnLst>
                                </p:cTn>
                              </p:par>
                              <p:par>
                                <p:cTn id="97" presetID="23" presetClass="entr" presetSubtype="16" fill="hold" nodeType="withEffect">
                                  <p:stCondLst>
                                    <p:cond delay="2000"/>
                                  </p:stCondLst>
                                  <p:childTnLst>
                                    <p:set>
                                      <p:cBhvr>
                                        <p:cTn id="98" dur="1" fill="hold">
                                          <p:stCondLst>
                                            <p:cond delay="0"/>
                                          </p:stCondLst>
                                        </p:cTn>
                                        <p:tgtEl>
                                          <p:spTgt spid="337"/>
                                        </p:tgtEl>
                                        <p:attrNameLst>
                                          <p:attrName>style.visibility</p:attrName>
                                        </p:attrNameLst>
                                      </p:cBhvr>
                                      <p:to>
                                        <p:strVal val="visible"/>
                                      </p:to>
                                    </p:set>
                                    <p:anim calcmode="lin" valueType="num">
                                      <p:cBhvr additive="base">
                                        <p:cTn id="99" dur="500"/>
                                        <p:tgtEl>
                                          <p:spTgt spid="337"/>
                                        </p:tgtEl>
                                        <p:attrNameLst>
                                          <p:attrName>ppt_w</p:attrName>
                                        </p:attrNameLst>
                                      </p:cBhvr>
                                      <p:tavLst>
                                        <p:tav tm="0">
                                          <p:val>
                                            <p:strVal val="0"/>
                                          </p:val>
                                        </p:tav>
                                        <p:tav tm="100000">
                                          <p:val>
                                            <p:strVal val="#ppt_w"/>
                                          </p:val>
                                        </p:tav>
                                      </p:tavLst>
                                    </p:anim>
                                    <p:anim calcmode="lin" valueType="num">
                                      <p:cBhvr additive="base">
                                        <p:cTn id="100" dur="500"/>
                                        <p:tgtEl>
                                          <p:spTgt spid="337"/>
                                        </p:tgtEl>
                                        <p:attrNameLst>
                                          <p:attrName>ppt_h</p:attrName>
                                        </p:attrNameLst>
                                      </p:cBhvr>
                                      <p:tavLst>
                                        <p:tav tm="0">
                                          <p:val>
                                            <p:strVal val="0"/>
                                          </p:val>
                                        </p:tav>
                                        <p:tav tm="100000">
                                          <p:val>
                                            <p:strVal val="#ppt_h"/>
                                          </p:val>
                                        </p:tav>
                                      </p:tavLst>
                                    </p:anim>
                                  </p:childTnLst>
                                </p:cTn>
                              </p:par>
                              <p:par>
                                <p:cTn id="101" presetID="23" presetClass="entr" presetSubtype="16" fill="hold" nodeType="withEffect">
                                  <p:stCondLst>
                                    <p:cond delay="2000"/>
                                  </p:stCondLst>
                                  <p:childTnLst>
                                    <p:set>
                                      <p:cBhvr>
                                        <p:cTn id="102" dur="1" fill="hold">
                                          <p:stCondLst>
                                            <p:cond delay="0"/>
                                          </p:stCondLst>
                                        </p:cTn>
                                        <p:tgtEl>
                                          <p:spTgt spid="349"/>
                                        </p:tgtEl>
                                        <p:attrNameLst>
                                          <p:attrName>style.visibility</p:attrName>
                                        </p:attrNameLst>
                                      </p:cBhvr>
                                      <p:to>
                                        <p:strVal val="visible"/>
                                      </p:to>
                                    </p:set>
                                    <p:anim calcmode="lin" valueType="num">
                                      <p:cBhvr additive="base">
                                        <p:cTn id="103" dur="500"/>
                                        <p:tgtEl>
                                          <p:spTgt spid="349"/>
                                        </p:tgtEl>
                                        <p:attrNameLst>
                                          <p:attrName>ppt_w</p:attrName>
                                        </p:attrNameLst>
                                      </p:cBhvr>
                                      <p:tavLst>
                                        <p:tav tm="0">
                                          <p:val>
                                            <p:strVal val="0"/>
                                          </p:val>
                                        </p:tav>
                                        <p:tav tm="100000">
                                          <p:val>
                                            <p:strVal val="#ppt_w"/>
                                          </p:val>
                                        </p:tav>
                                      </p:tavLst>
                                    </p:anim>
                                    <p:anim calcmode="lin" valueType="num">
                                      <p:cBhvr additive="base">
                                        <p:cTn id="104" dur="500"/>
                                        <p:tgtEl>
                                          <p:spTgt spid="349"/>
                                        </p:tgtEl>
                                        <p:attrNameLst>
                                          <p:attrName>ppt_h</p:attrName>
                                        </p:attrNameLst>
                                      </p:cBhvr>
                                      <p:tavLst>
                                        <p:tav tm="0">
                                          <p:val>
                                            <p:strVal val="0"/>
                                          </p:val>
                                        </p:tav>
                                        <p:tav tm="100000">
                                          <p:val>
                                            <p:strVal val="#ppt_h"/>
                                          </p:val>
                                        </p:tav>
                                      </p:tavLst>
                                    </p:anim>
                                  </p:childTnLst>
                                </p:cTn>
                              </p:par>
                              <p:par>
                                <p:cTn id="105" presetID="23" presetClass="entr" presetSubtype="16" fill="hold" nodeType="withEffect">
                                  <p:stCondLst>
                                    <p:cond delay="2000"/>
                                  </p:stCondLst>
                                  <p:childTnLst>
                                    <p:set>
                                      <p:cBhvr>
                                        <p:cTn id="106" dur="1" fill="hold">
                                          <p:stCondLst>
                                            <p:cond delay="0"/>
                                          </p:stCondLst>
                                        </p:cTn>
                                        <p:tgtEl>
                                          <p:spTgt spid="357"/>
                                        </p:tgtEl>
                                        <p:attrNameLst>
                                          <p:attrName>style.visibility</p:attrName>
                                        </p:attrNameLst>
                                      </p:cBhvr>
                                      <p:to>
                                        <p:strVal val="visible"/>
                                      </p:to>
                                    </p:set>
                                    <p:anim calcmode="lin" valueType="num">
                                      <p:cBhvr additive="base">
                                        <p:cTn id="107" dur="500"/>
                                        <p:tgtEl>
                                          <p:spTgt spid="357"/>
                                        </p:tgtEl>
                                        <p:attrNameLst>
                                          <p:attrName>ppt_w</p:attrName>
                                        </p:attrNameLst>
                                      </p:cBhvr>
                                      <p:tavLst>
                                        <p:tav tm="0">
                                          <p:val>
                                            <p:strVal val="0"/>
                                          </p:val>
                                        </p:tav>
                                        <p:tav tm="100000">
                                          <p:val>
                                            <p:strVal val="#ppt_w"/>
                                          </p:val>
                                        </p:tav>
                                      </p:tavLst>
                                    </p:anim>
                                    <p:anim calcmode="lin" valueType="num">
                                      <p:cBhvr additive="base">
                                        <p:cTn id="108" dur="500"/>
                                        <p:tgtEl>
                                          <p:spTgt spid="357"/>
                                        </p:tgtEl>
                                        <p:attrNameLst>
                                          <p:attrName>ppt_h</p:attrName>
                                        </p:attrNameLst>
                                      </p:cBhvr>
                                      <p:tavLst>
                                        <p:tav tm="0">
                                          <p:val>
                                            <p:strVal val="0"/>
                                          </p:val>
                                        </p:tav>
                                        <p:tav tm="100000">
                                          <p:val>
                                            <p:strVal val="#ppt_h"/>
                                          </p:val>
                                        </p:tav>
                                      </p:tavLst>
                                    </p:anim>
                                  </p:childTnLst>
                                </p:cTn>
                              </p:par>
                              <p:par>
                                <p:cTn id="109" presetID="23" presetClass="entr" presetSubtype="16" fill="hold" nodeType="withEffect">
                                  <p:stCondLst>
                                    <p:cond delay="2500"/>
                                  </p:stCondLst>
                                  <p:childTnLst>
                                    <p:set>
                                      <p:cBhvr>
                                        <p:cTn id="110" dur="1" fill="hold">
                                          <p:stCondLst>
                                            <p:cond delay="0"/>
                                          </p:stCondLst>
                                        </p:cTn>
                                        <p:tgtEl>
                                          <p:spTgt spid="321"/>
                                        </p:tgtEl>
                                        <p:attrNameLst>
                                          <p:attrName>style.visibility</p:attrName>
                                        </p:attrNameLst>
                                      </p:cBhvr>
                                      <p:to>
                                        <p:strVal val="visible"/>
                                      </p:to>
                                    </p:set>
                                    <p:anim calcmode="lin" valueType="num">
                                      <p:cBhvr additive="base">
                                        <p:cTn id="111" dur="500"/>
                                        <p:tgtEl>
                                          <p:spTgt spid="321"/>
                                        </p:tgtEl>
                                        <p:attrNameLst>
                                          <p:attrName>ppt_w</p:attrName>
                                        </p:attrNameLst>
                                      </p:cBhvr>
                                      <p:tavLst>
                                        <p:tav tm="0">
                                          <p:val>
                                            <p:strVal val="0"/>
                                          </p:val>
                                        </p:tav>
                                        <p:tav tm="100000">
                                          <p:val>
                                            <p:strVal val="#ppt_w"/>
                                          </p:val>
                                        </p:tav>
                                      </p:tavLst>
                                    </p:anim>
                                    <p:anim calcmode="lin" valueType="num">
                                      <p:cBhvr additive="base">
                                        <p:cTn id="112" dur="500"/>
                                        <p:tgtEl>
                                          <p:spTgt spid="321"/>
                                        </p:tgtEl>
                                        <p:attrNameLst>
                                          <p:attrName>ppt_h</p:attrName>
                                        </p:attrNameLst>
                                      </p:cBhvr>
                                      <p:tavLst>
                                        <p:tav tm="0">
                                          <p:val>
                                            <p:strVal val="0"/>
                                          </p:val>
                                        </p:tav>
                                        <p:tav tm="100000">
                                          <p:val>
                                            <p:strVal val="#ppt_h"/>
                                          </p:val>
                                        </p:tav>
                                      </p:tavLst>
                                    </p:anim>
                                  </p:childTnLst>
                                </p:cTn>
                              </p:par>
                              <p:par>
                                <p:cTn id="113" presetID="23" presetClass="entr" presetSubtype="16" fill="hold" nodeType="withEffect">
                                  <p:stCondLst>
                                    <p:cond delay="2500"/>
                                  </p:stCondLst>
                                  <p:childTnLst>
                                    <p:set>
                                      <p:cBhvr>
                                        <p:cTn id="114" dur="1" fill="hold">
                                          <p:stCondLst>
                                            <p:cond delay="0"/>
                                          </p:stCondLst>
                                        </p:cTn>
                                        <p:tgtEl>
                                          <p:spTgt spid="322"/>
                                        </p:tgtEl>
                                        <p:attrNameLst>
                                          <p:attrName>style.visibility</p:attrName>
                                        </p:attrNameLst>
                                      </p:cBhvr>
                                      <p:to>
                                        <p:strVal val="visible"/>
                                      </p:to>
                                    </p:set>
                                    <p:anim calcmode="lin" valueType="num">
                                      <p:cBhvr additive="base">
                                        <p:cTn id="115" dur="500"/>
                                        <p:tgtEl>
                                          <p:spTgt spid="322"/>
                                        </p:tgtEl>
                                        <p:attrNameLst>
                                          <p:attrName>ppt_w</p:attrName>
                                        </p:attrNameLst>
                                      </p:cBhvr>
                                      <p:tavLst>
                                        <p:tav tm="0">
                                          <p:val>
                                            <p:strVal val="0"/>
                                          </p:val>
                                        </p:tav>
                                        <p:tav tm="100000">
                                          <p:val>
                                            <p:strVal val="#ppt_w"/>
                                          </p:val>
                                        </p:tav>
                                      </p:tavLst>
                                    </p:anim>
                                    <p:anim calcmode="lin" valueType="num">
                                      <p:cBhvr additive="base">
                                        <p:cTn id="116" dur="500"/>
                                        <p:tgtEl>
                                          <p:spTgt spid="322"/>
                                        </p:tgtEl>
                                        <p:attrNameLst>
                                          <p:attrName>ppt_h</p:attrName>
                                        </p:attrNameLst>
                                      </p:cBhvr>
                                      <p:tavLst>
                                        <p:tav tm="0">
                                          <p:val>
                                            <p:strVal val="0"/>
                                          </p:val>
                                        </p:tav>
                                        <p:tav tm="100000">
                                          <p:val>
                                            <p:strVal val="#ppt_h"/>
                                          </p:val>
                                        </p:tav>
                                      </p:tavLst>
                                    </p:anim>
                                  </p:childTnLst>
                                </p:cTn>
                              </p:par>
                              <p:par>
                                <p:cTn id="117" presetID="23" presetClass="entr" presetSubtype="16" fill="hold" nodeType="withEffect">
                                  <p:stCondLst>
                                    <p:cond delay="2500"/>
                                  </p:stCondLst>
                                  <p:childTnLst>
                                    <p:set>
                                      <p:cBhvr>
                                        <p:cTn id="118" dur="1" fill="hold">
                                          <p:stCondLst>
                                            <p:cond delay="0"/>
                                          </p:stCondLst>
                                        </p:cTn>
                                        <p:tgtEl>
                                          <p:spTgt spid="323"/>
                                        </p:tgtEl>
                                        <p:attrNameLst>
                                          <p:attrName>style.visibility</p:attrName>
                                        </p:attrNameLst>
                                      </p:cBhvr>
                                      <p:to>
                                        <p:strVal val="visible"/>
                                      </p:to>
                                    </p:set>
                                    <p:anim calcmode="lin" valueType="num">
                                      <p:cBhvr additive="base">
                                        <p:cTn id="119" dur="500"/>
                                        <p:tgtEl>
                                          <p:spTgt spid="323"/>
                                        </p:tgtEl>
                                        <p:attrNameLst>
                                          <p:attrName>ppt_w</p:attrName>
                                        </p:attrNameLst>
                                      </p:cBhvr>
                                      <p:tavLst>
                                        <p:tav tm="0">
                                          <p:val>
                                            <p:strVal val="0"/>
                                          </p:val>
                                        </p:tav>
                                        <p:tav tm="100000">
                                          <p:val>
                                            <p:strVal val="#ppt_w"/>
                                          </p:val>
                                        </p:tav>
                                      </p:tavLst>
                                    </p:anim>
                                    <p:anim calcmode="lin" valueType="num">
                                      <p:cBhvr additive="base">
                                        <p:cTn id="120" dur="500"/>
                                        <p:tgtEl>
                                          <p:spTgt spid="323"/>
                                        </p:tgtEl>
                                        <p:attrNameLst>
                                          <p:attrName>ppt_h</p:attrName>
                                        </p:attrNameLst>
                                      </p:cBhvr>
                                      <p:tavLst>
                                        <p:tav tm="0">
                                          <p:val>
                                            <p:strVal val="0"/>
                                          </p:val>
                                        </p:tav>
                                        <p:tav tm="100000">
                                          <p:val>
                                            <p:strVal val="#ppt_h"/>
                                          </p:val>
                                        </p:tav>
                                      </p:tavLst>
                                    </p:anim>
                                  </p:childTnLst>
                                </p:cTn>
                              </p:par>
                              <p:par>
                                <p:cTn id="121" presetID="23" presetClass="entr" presetSubtype="16" fill="hold" nodeType="withEffect">
                                  <p:stCondLst>
                                    <p:cond delay="2500"/>
                                  </p:stCondLst>
                                  <p:childTnLst>
                                    <p:set>
                                      <p:cBhvr>
                                        <p:cTn id="122" dur="1" fill="hold">
                                          <p:stCondLst>
                                            <p:cond delay="0"/>
                                          </p:stCondLst>
                                        </p:cTn>
                                        <p:tgtEl>
                                          <p:spTgt spid="352"/>
                                        </p:tgtEl>
                                        <p:attrNameLst>
                                          <p:attrName>style.visibility</p:attrName>
                                        </p:attrNameLst>
                                      </p:cBhvr>
                                      <p:to>
                                        <p:strVal val="visible"/>
                                      </p:to>
                                    </p:set>
                                    <p:anim calcmode="lin" valueType="num">
                                      <p:cBhvr additive="base">
                                        <p:cTn id="123" dur="500"/>
                                        <p:tgtEl>
                                          <p:spTgt spid="352"/>
                                        </p:tgtEl>
                                        <p:attrNameLst>
                                          <p:attrName>ppt_w</p:attrName>
                                        </p:attrNameLst>
                                      </p:cBhvr>
                                      <p:tavLst>
                                        <p:tav tm="0">
                                          <p:val>
                                            <p:strVal val="0"/>
                                          </p:val>
                                        </p:tav>
                                        <p:tav tm="100000">
                                          <p:val>
                                            <p:strVal val="#ppt_w"/>
                                          </p:val>
                                        </p:tav>
                                      </p:tavLst>
                                    </p:anim>
                                    <p:anim calcmode="lin" valueType="num">
                                      <p:cBhvr additive="base">
                                        <p:cTn id="124" dur="500"/>
                                        <p:tgtEl>
                                          <p:spTgt spid="352"/>
                                        </p:tgtEl>
                                        <p:attrNameLst>
                                          <p:attrName>ppt_h</p:attrName>
                                        </p:attrNameLst>
                                      </p:cBhvr>
                                      <p:tavLst>
                                        <p:tav tm="0">
                                          <p:val>
                                            <p:strVal val="0"/>
                                          </p:val>
                                        </p:tav>
                                        <p:tav tm="100000">
                                          <p:val>
                                            <p:strVal val="#ppt_h"/>
                                          </p:val>
                                        </p:tav>
                                      </p:tavLst>
                                    </p:anim>
                                  </p:childTnLst>
                                </p:cTn>
                              </p:par>
                              <p:par>
                                <p:cTn id="125" presetID="23" presetClass="entr" presetSubtype="16" fill="hold" nodeType="withEffect">
                                  <p:stCondLst>
                                    <p:cond delay="2500"/>
                                  </p:stCondLst>
                                  <p:childTnLst>
                                    <p:set>
                                      <p:cBhvr>
                                        <p:cTn id="126" dur="1" fill="hold">
                                          <p:stCondLst>
                                            <p:cond delay="0"/>
                                          </p:stCondLst>
                                        </p:cTn>
                                        <p:tgtEl>
                                          <p:spTgt spid="356"/>
                                        </p:tgtEl>
                                        <p:attrNameLst>
                                          <p:attrName>style.visibility</p:attrName>
                                        </p:attrNameLst>
                                      </p:cBhvr>
                                      <p:to>
                                        <p:strVal val="visible"/>
                                      </p:to>
                                    </p:set>
                                    <p:anim calcmode="lin" valueType="num">
                                      <p:cBhvr additive="base">
                                        <p:cTn id="127" dur="500"/>
                                        <p:tgtEl>
                                          <p:spTgt spid="356"/>
                                        </p:tgtEl>
                                        <p:attrNameLst>
                                          <p:attrName>ppt_w</p:attrName>
                                        </p:attrNameLst>
                                      </p:cBhvr>
                                      <p:tavLst>
                                        <p:tav tm="0">
                                          <p:val>
                                            <p:strVal val="0"/>
                                          </p:val>
                                        </p:tav>
                                        <p:tav tm="100000">
                                          <p:val>
                                            <p:strVal val="#ppt_w"/>
                                          </p:val>
                                        </p:tav>
                                      </p:tavLst>
                                    </p:anim>
                                    <p:anim calcmode="lin" valueType="num">
                                      <p:cBhvr additive="base">
                                        <p:cTn id="128" dur="500"/>
                                        <p:tgtEl>
                                          <p:spTgt spid="356"/>
                                        </p:tgtEl>
                                        <p:attrNameLst>
                                          <p:attrName>ppt_h</p:attrName>
                                        </p:attrNameLst>
                                      </p:cBhvr>
                                      <p:tavLst>
                                        <p:tav tm="0">
                                          <p:val>
                                            <p:strVal val="0"/>
                                          </p:val>
                                        </p:tav>
                                        <p:tav tm="100000">
                                          <p:val>
                                            <p:strVal val="#ppt_h"/>
                                          </p:val>
                                        </p:tav>
                                      </p:tavLst>
                                    </p:anim>
                                  </p:childTnLst>
                                </p:cTn>
                              </p:par>
                              <p:par>
                                <p:cTn id="129" presetID="23" presetClass="entr" presetSubtype="16" fill="hold" nodeType="withEffect">
                                  <p:stCondLst>
                                    <p:cond delay="3000"/>
                                  </p:stCondLst>
                                  <p:childTnLst>
                                    <p:set>
                                      <p:cBhvr>
                                        <p:cTn id="130" dur="1" fill="hold">
                                          <p:stCondLst>
                                            <p:cond delay="0"/>
                                          </p:stCondLst>
                                        </p:cTn>
                                        <p:tgtEl>
                                          <p:spTgt spid="330"/>
                                        </p:tgtEl>
                                        <p:attrNameLst>
                                          <p:attrName>style.visibility</p:attrName>
                                        </p:attrNameLst>
                                      </p:cBhvr>
                                      <p:to>
                                        <p:strVal val="visible"/>
                                      </p:to>
                                    </p:set>
                                    <p:anim calcmode="lin" valueType="num">
                                      <p:cBhvr additive="base">
                                        <p:cTn id="131" dur="500"/>
                                        <p:tgtEl>
                                          <p:spTgt spid="330"/>
                                        </p:tgtEl>
                                        <p:attrNameLst>
                                          <p:attrName>ppt_w</p:attrName>
                                        </p:attrNameLst>
                                      </p:cBhvr>
                                      <p:tavLst>
                                        <p:tav tm="0">
                                          <p:val>
                                            <p:strVal val="0"/>
                                          </p:val>
                                        </p:tav>
                                        <p:tav tm="100000">
                                          <p:val>
                                            <p:strVal val="#ppt_w"/>
                                          </p:val>
                                        </p:tav>
                                      </p:tavLst>
                                    </p:anim>
                                    <p:anim calcmode="lin" valueType="num">
                                      <p:cBhvr additive="base">
                                        <p:cTn id="132" dur="500"/>
                                        <p:tgtEl>
                                          <p:spTgt spid="330"/>
                                        </p:tgtEl>
                                        <p:attrNameLst>
                                          <p:attrName>ppt_h</p:attrName>
                                        </p:attrNameLst>
                                      </p:cBhvr>
                                      <p:tavLst>
                                        <p:tav tm="0">
                                          <p:val>
                                            <p:strVal val="0"/>
                                          </p:val>
                                        </p:tav>
                                        <p:tav tm="100000">
                                          <p:val>
                                            <p:strVal val="#ppt_h"/>
                                          </p:val>
                                        </p:tav>
                                      </p:tavLst>
                                    </p:anim>
                                  </p:childTnLst>
                                </p:cTn>
                              </p:par>
                              <p:par>
                                <p:cTn id="133" presetID="23" presetClass="entr" presetSubtype="16" fill="hold" nodeType="withEffect">
                                  <p:stCondLst>
                                    <p:cond delay="3000"/>
                                  </p:stCondLst>
                                  <p:childTnLst>
                                    <p:set>
                                      <p:cBhvr>
                                        <p:cTn id="134" dur="1" fill="hold">
                                          <p:stCondLst>
                                            <p:cond delay="0"/>
                                          </p:stCondLst>
                                        </p:cTn>
                                        <p:tgtEl>
                                          <p:spTgt spid="331"/>
                                        </p:tgtEl>
                                        <p:attrNameLst>
                                          <p:attrName>style.visibility</p:attrName>
                                        </p:attrNameLst>
                                      </p:cBhvr>
                                      <p:to>
                                        <p:strVal val="visible"/>
                                      </p:to>
                                    </p:set>
                                    <p:anim calcmode="lin" valueType="num">
                                      <p:cBhvr additive="base">
                                        <p:cTn id="135" dur="500"/>
                                        <p:tgtEl>
                                          <p:spTgt spid="331"/>
                                        </p:tgtEl>
                                        <p:attrNameLst>
                                          <p:attrName>ppt_w</p:attrName>
                                        </p:attrNameLst>
                                      </p:cBhvr>
                                      <p:tavLst>
                                        <p:tav tm="0">
                                          <p:val>
                                            <p:strVal val="0"/>
                                          </p:val>
                                        </p:tav>
                                        <p:tav tm="100000">
                                          <p:val>
                                            <p:strVal val="#ppt_w"/>
                                          </p:val>
                                        </p:tav>
                                      </p:tavLst>
                                    </p:anim>
                                    <p:anim calcmode="lin" valueType="num">
                                      <p:cBhvr additive="base">
                                        <p:cTn id="136" dur="500"/>
                                        <p:tgtEl>
                                          <p:spTgt spid="331"/>
                                        </p:tgtEl>
                                        <p:attrNameLst>
                                          <p:attrName>ppt_h</p:attrName>
                                        </p:attrNameLst>
                                      </p:cBhvr>
                                      <p:tavLst>
                                        <p:tav tm="0">
                                          <p:val>
                                            <p:strVal val="0"/>
                                          </p:val>
                                        </p:tav>
                                        <p:tav tm="100000">
                                          <p:val>
                                            <p:strVal val="#ppt_h"/>
                                          </p:val>
                                        </p:tav>
                                      </p:tavLst>
                                    </p:anim>
                                  </p:childTnLst>
                                </p:cTn>
                              </p:par>
                              <p:par>
                                <p:cTn id="137" presetID="23" presetClass="entr" presetSubtype="16" fill="hold" nodeType="withEffect">
                                  <p:stCondLst>
                                    <p:cond delay="3000"/>
                                  </p:stCondLst>
                                  <p:childTnLst>
                                    <p:set>
                                      <p:cBhvr>
                                        <p:cTn id="138" dur="1" fill="hold">
                                          <p:stCondLst>
                                            <p:cond delay="0"/>
                                          </p:stCondLst>
                                        </p:cTn>
                                        <p:tgtEl>
                                          <p:spTgt spid="332"/>
                                        </p:tgtEl>
                                        <p:attrNameLst>
                                          <p:attrName>style.visibility</p:attrName>
                                        </p:attrNameLst>
                                      </p:cBhvr>
                                      <p:to>
                                        <p:strVal val="visible"/>
                                      </p:to>
                                    </p:set>
                                    <p:anim calcmode="lin" valueType="num">
                                      <p:cBhvr additive="base">
                                        <p:cTn id="139" dur="500"/>
                                        <p:tgtEl>
                                          <p:spTgt spid="332"/>
                                        </p:tgtEl>
                                        <p:attrNameLst>
                                          <p:attrName>ppt_w</p:attrName>
                                        </p:attrNameLst>
                                      </p:cBhvr>
                                      <p:tavLst>
                                        <p:tav tm="0">
                                          <p:val>
                                            <p:strVal val="0"/>
                                          </p:val>
                                        </p:tav>
                                        <p:tav tm="100000">
                                          <p:val>
                                            <p:strVal val="#ppt_w"/>
                                          </p:val>
                                        </p:tav>
                                      </p:tavLst>
                                    </p:anim>
                                    <p:anim calcmode="lin" valueType="num">
                                      <p:cBhvr additive="base">
                                        <p:cTn id="140" dur="500"/>
                                        <p:tgtEl>
                                          <p:spTgt spid="332"/>
                                        </p:tgtEl>
                                        <p:attrNameLst>
                                          <p:attrName>ppt_h</p:attrName>
                                        </p:attrNameLst>
                                      </p:cBhvr>
                                      <p:tavLst>
                                        <p:tav tm="0">
                                          <p:val>
                                            <p:strVal val="0"/>
                                          </p:val>
                                        </p:tav>
                                        <p:tav tm="100000">
                                          <p:val>
                                            <p:strVal val="#ppt_h"/>
                                          </p:val>
                                        </p:tav>
                                      </p:tavLst>
                                    </p:anim>
                                  </p:childTnLst>
                                </p:cTn>
                              </p:par>
                              <p:par>
                                <p:cTn id="141" presetID="23" presetClass="entr" presetSubtype="16" fill="hold" nodeType="withEffect">
                                  <p:stCondLst>
                                    <p:cond delay="3000"/>
                                  </p:stCondLst>
                                  <p:childTnLst>
                                    <p:set>
                                      <p:cBhvr>
                                        <p:cTn id="142" dur="1" fill="hold">
                                          <p:stCondLst>
                                            <p:cond delay="0"/>
                                          </p:stCondLst>
                                        </p:cTn>
                                        <p:tgtEl>
                                          <p:spTgt spid="350"/>
                                        </p:tgtEl>
                                        <p:attrNameLst>
                                          <p:attrName>style.visibility</p:attrName>
                                        </p:attrNameLst>
                                      </p:cBhvr>
                                      <p:to>
                                        <p:strVal val="visible"/>
                                      </p:to>
                                    </p:set>
                                    <p:anim calcmode="lin" valueType="num">
                                      <p:cBhvr additive="base">
                                        <p:cTn id="143" dur="500"/>
                                        <p:tgtEl>
                                          <p:spTgt spid="350"/>
                                        </p:tgtEl>
                                        <p:attrNameLst>
                                          <p:attrName>ppt_w</p:attrName>
                                        </p:attrNameLst>
                                      </p:cBhvr>
                                      <p:tavLst>
                                        <p:tav tm="0">
                                          <p:val>
                                            <p:strVal val="0"/>
                                          </p:val>
                                        </p:tav>
                                        <p:tav tm="100000">
                                          <p:val>
                                            <p:strVal val="#ppt_w"/>
                                          </p:val>
                                        </p:tav>
                                      </p:tavLst>
                                    </p:anim>
                                    <p:anim calcmode="lin" valueType="num">
                                      <p:cBhvr additive="base">
                                        <p:cTn id="144" dur="500"/>
                                        <p:tgtEl>
                                          <p:spTgt spid="350"/>
                                        </p:tgtEl>
                                        <p:attrNameLst>
                                          <p:attrName>ppt_h</p:attrName>
                                        </p:attrNameLst>
                                      </p:cBhvr>
                                      <p:tavLst>
                                        <p:tav tm="0">
                                          <p:val>
                                            <p:strVal val="0"/>
                                          </p:val>
                                        </p:tav>
                                        <p:tav tm="100000">
                                          <p:val>
                                            <p:strVal val="#ppt_h"/>
                                          </p:val>
                                        </p:tav>
                                      </p:tavLst>
                                    </p:anim>
                                  </p:childTnLst>
                                </p:cTn>
                              </p:par>
                              <p:par>
                                <p:cTn id="145" presetID="23" presetClass="entr" presetSubtype="16" fill="hold" nodeType="withEffect">
                                  <p:stCondLst>
                                    <p:cond delay="3000"/>
                                  </p:stCondLst>
                                  <p:childTnLst>
                                    <p:set>
                                      <p:cBhvr>
                                        <p:cTn id="146" dur="1" fill="hold">
                                          <p:stCondLst>
                                            <p:cond delay="0"/>
                                          </p:stCondLst>
                                        </p:cTn>
                                        <p:tgtEl>
                                          <p:spTgt spid="355"/>
                                        </p:tgtEl>
                                        <p:attrNameLst>
                                          <p:attrName>style.visibility</p:attrName>
                                        </p:attrNameLst>
                                      </p:cBhvr>
                                      <p:to>
                                        <p:strVal val="visible"/>
                                      </p:to>
                                    </p:set>
                                    <p:anim calcmode="lin" valueType="num">
                                      <p:cBhvr additive="base">
                                        <p:cTn id="147" dur="500"/>
                                        <p:tgtEl>
                                          <p:spTgt spid="355"/>
                                        </p:tgtEl>
                                        <p:attrNameLst>
                                          <p:attrName>ppt_w</p:attrName>
                                        </p:attrNameLst>
                                      </p:cBhvr>
                                      <p:tavLst>
                                        <p:tav tm="0">
                                          <p:val>
                                            <p:strVal val="0"/>
                                          </p:val>
                                        </p:tav>
                                        <p:tav tm="100000">
                                          <p:val>
                                            <p:strVal val="#ppt_w"/>
                                          </p:val>
                                        </p:tav>
                                      </p:tavLst>
                                    </p:anim>
                                    <p:anim calcmode="lin" valueType="num">
                                      <p:cBhvr additive="base">
                                        <p:cTn id="148" dur="500"/>
                                        <p:tgtEl>
                                          <p:spTgt spid="355"/>
                                        </p:tgtEl>
                                        <p:attrNameLst>
                                          <p:attrName>ppt_h</p:attrName>
                                        </p:attrNameLst>
                                      </p:cBhvr>
                                      <p:tavLst>
                                        <p:tav tm="0">
                                          <p:val>
                                            <p:strVal val="0"/>
                                          </p:val>
                                        </p:tav>
                                        <p:tav tm="100000">
                                          <p:val>
                                            <p:strVal val="#ppt_h"/>
                                          </p:val>
                                        </p:tav>
                                      </p:tavLst>
                                    </p:anim>
                                  </p:childTnLst>
                                </p:cTn>
                              </p:par>
                              <p:par>
                                <p:cTn id="149" presetID="23" presetClass="entr" presetSubtype="16" fill="hold" nodeType="withEffect">
                                  <p:stCondLst>
                                    <p:cond delay="350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500"/>
                                        <p:tgtEl>
                                          <p:spTgt spid="333"/>
                                        </p:tgtEl>
                                        <p:attrNameLst>
                                          <p:attrName>ppt_w</p:attrName>
                                        </p:attrNameLst>
                                      </p:cBhvr>
                                      <p:tavLst>
                                        <p:tav tm="0">
                                          <p:val>
                                            <p:strVal val="0"/>
                                          </p:val>
                                        </p:tav>
                                        <p:tav tm="100000">
                                          <p:val>
                                            <p:strVal val="#ppt_w"/>
                                          </p:val>
                                        </p:tav>
                                      </p:tavLst>
                                    </p:anim>
                                    <p:anim calcmode="lin" valueType="num">
                                      <p:cBhvr additive="base">
                                        <p:cTn id="152" dur="500"/>
                                        <p:tgtEl>
                                          <p:spTgt spid="333"/>
                                        </p:tgtEl>
                                        <p:attrNameLst>
                                          <p:attrName>ppt_h</p:attrName>
                                        </p:attrNameLst>
                                      </p:cBhvr>
                                      <p:tavLst>
                                        <p:tav tm="0">
                                          <p:val>
                                            <p:strVal val="0"/>
                                          </p:val>
                                        </p:tav>
                                        <p:tav tm="100000">
                                          <p:val>
                                            <p:strVal val="#ppt_h"/>
                                          </p:val>
                                        </p:tav>
                                      </p:tavLst>
                                    </p:anim>
                                  </p:childTnLst>
                                </p:cTn>
                              </p:par>
                              <p:par>
                                <p:cTn id="153" presetID="23" presetClass="entr" presetSubtype="16" fill="hold" nodeType="withEffect">
                                  <p:stCondLst>
                                    <p:cond delay="3500"/>
                                  </p:stCondLst>
                                  <p:childTnLst>
                                    <p:set>
                                      <p:cBhvr>
                                        <p:cTn id="154" dur="1" fill="hold">
                                          <p:stCondLst>
                                            <p:cond delay="0"/>
                                          </p:stCondLst>
                                        </p:cTn>
                                        <p:tgtEl>
                                          <p:spTgt spid="334"/>
                                        </p:tgtEl>
                                        <p:attrNameLst>
                                          <p:attrName>style.visibility</p:attrName>
                                        </p:attrNameLst>
                                      </p:cBhvr>
                                      <p:to>
                                        <p:strVal val="visible"/>
                                      </p:to>
                                    </p:set>
                                    <p:anim calcmode="lin" valueType="num">
                                      <p:cBhvr additive="base">
                                        <p:cTn id="155" dur="500"/>
                                        <p:tgtEl>
                                          <p:spTgt spid="334"/>
                                        </p:tgtEl>
                                        <p:attrNameLst>
                                          <p:attrName>ppt_w</p:attrName>
                                        </p:attrNameLst>
                                      </p:cBhvr>
                                      <p:tavLst>
                                        <p:tav tm="0">
                                          <p:val>
                                            <p:strVal val="0"/>
                                          </p:val>
                                        </p:tav>
                                        <p:tav tm="100000">
                                          <p:val>
                                            <p:strVal val="#ppt_w"/>
                                          </p:val>
                                        </p:tav>
                                      </p:tavLst>
                                    </p:anim>
                                    <p:anim calcmode="lin" valueType="num">
                                      <p:cBhvr additive="base">
                                        <p:cTn id="156" dur="500"/>
                                        <p:tgtEl>
                                          <p:spTgt spid="334"/>
                                        </p:tgtEl>
                                        <p:attrNameLst>
                                          <p:attrName>ppt_h</p:attrName>
                                        </p:attrNameLst>
                                      </p:cBhvr>
                                      <p:tavLst>
                                        <p:tav tm="0">
                                          <p:val>
                                            <p:strVal val="0"/>
                                          </p:val>
                                        </p:tav>
                                        <p:tav tm="100000">
                                          <p:val>
                                            <p:strVal val="#ppt_h"/>
                                          </p:val>
                                        </p:tav>
                                      </p:tavLst>
                                    </p:anim>
                                  </p:childTnLst>
                                </p:cTn>
                              </p:par>
                              <p:par>
                                <p:cTn id="157" presetID="23" presetClass="entr" presetSubtype="16" fill="hold" nodeType="withEffect">
                                  <p:stCondLst>
                                    <p:cond delay="3500"/>
                                  </p:stCondLst>
                                  <p:childTnLst>
                                    <p:set>
                                      <p:cBhvr>
                                        <p:cTn id="158" dur="1" fill="hold">
                                          <p:stCondLst>
                                            <p:cond delay="0"/>
                                          </p:stCondLst>
                                        </p:cTn>
                                        <p:tgtEl>
                                          <p:spTgt spid="335"/>
                                        </p:tgtEl>
                                        <p:attrNameLst>
                                          <p:attrName>style.visibility</p:attrName>
                                        </p:attrNameLst>
                                      </p:cBhvr>
                                      <p:to>
                                        <p:strVal val="visible"/>
                                      </p:to>
                                    </p:set>
                                    <p:anim calcmode="lin" valueType="num">
                                      <p:cBhvr additive="base">
                                        <p:cTn id="159" dur="500"/>
                                        <p:tgtEl>
                                          <p:spTgt spid="335"/>
                                        </p:tgtEl>
                                        <p:attrNameLst>
                                          <p:attrName>ppt_w</p:attrName>
                                        </p:attrNameLst>
                                      </p:cBhvr>
                                      <p:tavLst>
                                        <p:tav tm="0">
                                          <p:val>
                                            <p:strVal val="0"/>
                                          </p:val>
                                        </p:tav>
                                        <p:tav tm="100000">
                                          <p:val>
                                            <p:strVal val="#ppt_w"/>
                                          </p:val>
                                        </p:tav>
                                      </p:tavLst>
                                    </p:anim>
                                    <p:anim calcmode="lin" valueType="num">
                                      <p:cBhvr additive="base">
                                        <p:cTn id="160" dur="500"/>
                                        <p:tgtEl>
                                          <p:spTgt spid="335"/>
                                        </p:tgtEl>
                                        <p:attrNameLst>
                                          <p:attrName>ppt_h</p:attrName>
                                        </p:attrNameLst>
                                      </p:cBhvr>
                                      <p:tavLst>
                                        <p:tav tm="0">
                                          <p:val>
                                            <p:strVal val="0"/>
                                          </p:val>
                                        </p:tav>
                                        <p:tav tm="100000">
                                          <p:val>
                                            <p:strVal val="#ppt_h"/>
                                          </p:val>
                                        </p:tav>
                                      </p:tavLst>
                                    </p:anim>
                                  </p:childTnLst>
                                </p:cTn>
                              </p:par>
                              <p:par>
                                <p:cTn id="161" presetID="23" presetClass="entr" presetSubtype="16" fill="hold" nodeType="withEffect">
                                  <p:stCondLst>
                                    <p:cond delay="3500"/>
                                  </p:stCondLst>
                                  <p:childTnLst>
                                    <p:set>
                                      <p:cBhvr>
                                        <p:cTn id="162" dur="1" fill="hold">
                                          <p:stCondLst>
                                            <p:cond delay="0"/>
                                          </p:stCondLst>
                                        </p:cTn>
                                        <p:tgtEl>
                                          <p:spTgt spid="351"/>
                                        </p:tgtEl>
                                        <p:attrNameLst>
                                          <p:attrName>style.visibility</p:attrName>
                                        </p:attrNameLst>
                                      </p:cBhvr>
                                      <p:to>
                                        <p:strVal val="visible"/>
                                      </p:to>
                                    </p:set>
                                    <p:anim calcmode="lin" valueType="num">
                                      <p:cBhvr additive="base">
                                        <p:cTn id="163" dur="500"/>
                                        <p:tgtEl>
                                          <p:spTgt spid="351"/>
                                        </p:tgtEl>
                                        <p:attrNameLst>
                                          <p:attrName>ppt_w</p:attrName>
                                        </p:attrNameLst>
                                      </p:cBhvr>
                                      <p:tavLst>
                                        <p:tav tm="0">
                                          <p:val>
                                            <p:strVal val="0"/>
                                          </p:val>
                                        </p:tav>
                                        <p:tav tm="100000">
                                          <p:val>
                                            <p:strVal val="#ppt_w"/>
                                          </p:val>
                                        </p:tav>
                                      </p:tavLst>
                                    </p:anim>
                                    <p:anim calcmode="lin" valueType="num">
                                      <p:cBhvr additive="base">
                                        <p:cTn id="164" dur="500"/>
                                        <p:tgtEl>
                                          <p:spTgt spid="351"/>
                                        </p:tgtEl>
                                        <p:attrNameLst>
                                          <p:attrName>ppt_h</p:attrName>
                                        </p:attrNameLst>
                                      </p:cBhvr>
                                      <p:tavLst>
                                        <p:tav tm="0">
                                          <p:val>
                                            <p:strVal val="0"/>
                                          </p:val>
                                        </p:tav>
                                        <p:tav tm="100000">
                                          <p:val>
                                            <p:strVal val="#ppt_h"/>
                                          </p:val>
                                        </p:tav>
                                      </p:tavLst>
                                    </p:anim>
                                  </p:childTnLst>
                                </p:cTn>
                              </p:par>
                              <p:par>
                                <p:cTn id="165" presetID="23" presetClass="entr" presetSubtype="16" fill="hold" nodeType="withEffect">
                                  <p:stCondLst>
                                    <p:cond delay="3500"/>
                                  </p:stCondLst>
                                  <p:childTnLst>
                                    <p:set>
                                      <p:cBhvr>
                                        <p:cTn id="166" dur="1" fill="hold">
                                          <p:stCondLst>
                                            <p:cond delay="0"/>
                                          </p:stCondLst>
                                        </p:cTn>
                                        <p:tgtEl>
                                          <p:spTgt spid="354"/>
                                        </p:tgtEl>
                                        <p:attrNameLst>
                                          <p:attrName>style.visibility</p:attrName>
                                        </p:attrNameLst>
                                      </p:cBhvr>
                                      <p:to>
                                        <p:strVal val="visible"/>
                                      </p:to>
                                    </p:set>
                                    <p:anim calcmode="lin" valueType="num">
                                      <p:cBhvr additive="base">
                                        <p:cTn id="167" dur="500"/>
                                        <p:tgtEl>
                                          <p:spTgt spid="354"/>
                                        </p:tgtEl>
                                        <p:attrNameLst>
                                          <p:attrName>ppt_w</p:attrName>
                                        </p:attrNameLst>
                                      </p:cBhvr>
                                      <p:tavLst>
                                        <p:tav tm="0">
                                          <p:val>
                                            <p:strVal val="0"/>
                                          </p:val>
                                        </p:tav>
                                        <p:tav tm="100000">
                                          <p:val>
                                            <p:strVal val="#ppt_w"/>
                                          </p:val>
                                        </p:tav>
                                      </p:tavLst>
                                    </p:anim>
                                    <p:anim calcmode="lin" valueType="num">
                                      <p:cBhvr additive="base">
                                        <p:cTn id="168" dur="500"/>
                                        <p:tgtEl>
                                          <p:spTgt spid="35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34"/>
          <p:cNvSpPr/>
          <p:nvPr/>
        </p:nvSpPr>
        <p:spPr>
          <a:xfrm rot="723810" flipH="1">
            <a:off x="3248030" y="3471997"/>
            <a:ext cx="1183551" cy="1042808"/>
          </a:xfrm>
          <a:custGeom>
            <a:avLst/>
            <a:gdLst/>
            <a:ahLst/>
            <a:cxnLst/>
            <a:rect l="l" t="t" r="r" b="b"/>
            <a:pathLst>
              <a:path w="18147" h="15989" extrusionOk="0">
                <a:moveTo>
                  <a:pt x="9072" y="1"/>
                </a:moveTo>
                <a:cubicBezTo>
                  <a:pt x="5937" y="1"/>
                  <a:pt x="2962" y="1882"/>
                  <a:pt x="1702" y="4983"/>
                </a:cubicBezTo>
                <a:cubicBezTo>
                  <a:pt x="1" y="9053"/>
                  <a:pt x="1969" y="13723"/>
                  <a:pt x="6072" y="15390"/>
                </a:cubicBezTo>
                <a:cubicBezTo>
                  <a:pt x="7062" y="15796"/>
                  <a:pt x="8087" y="15989"/>
                  <a:pt x="9096" y="15989"/>
                </a:cubicBezTo>
                <a:cubicBezTo>
                  <a:pt x="12236" y="15989"/>
                  <a:pt x="15217" y="14126"/>
                  <a:pt x="16479" y="11021"/>
                </a:cubicBezTo>
                <a:cubicBezTo>
                  <a:pt x="18147" y="6951"/>
                  <a:pt x="16212" y="2281"/>
                  <a:pt x="12109" y="613"/>
                </a:cubicBezTo>
                <a:cubicBezTo>
                  <a:pt x="11115" y="198"/>
                  <a:pt x="10085" y="1"/>
                  <a:pt x="9072" y="1"/>
                </a:cubicBezTo>
                <a:close/>
              </a:path>
            </a:pathLst>
          </a:custGeom>
          <a:solidFill>
            <a:srgbClr val="F2F2F2"/>
          </a:solidFill>
          <a:ln>
            <a:noFill/>
          </a:ln>
          <a:effectLst>
            <a:outerShdw blurRad="50800" dist="38100" dir="2700000" algn="tl" rotWithShape="0">
              <a:srgbClr val="000000">
                <a:alpha val="40000"/>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C0C0C"/>
              </a:solidFill>
              <a:latin typeface="Arial"/>
              <a:ea typeface="Arial"/>
              <a:cs typeface="Arial"/>
              <a:sym typeface="Arial"/>
            </a:endParaRPr>
          </a:p>
        </p:txBody>
      </p:sp>
      <p:sp>
        <p:nvSpPr>
          <p:cNvPr id="368" name="Google Shape;368;p34"/>
          <p:cNvSpPr/>
          <p:nvPr/>
        </p:nvSpPr>
        <p:spPr>
          <a:xfrm rot="723810" flipH="1">
            <a:off x="5039402" y="3236087"/>
            <a:ext cx="1183551" cy="1042808"/>
          </a:xfrm>
          <a:custGeom>
            <a:avLst/>
            <a:gdLst/>
            <a:ahLst/>
            <a:cxnLst/>
            <a:rect l="l" t="t" r="r" b="b"/>
            <a:pathLst>
              <a:path w="18147" h="15989" extrusionOk="0">
                <a:moveTo>
                  <a:pt x="9072" y="1"/>
                </a:moveTo>
                <a:cubicBezTo>
                  <a:pt x="5937" y="1"/>
                  <a:pt x="2962" y="1882"/>
                  <a:pt x="1702" y="4983"/>
                </a:cubicBezTo>
                <a:cubicBezTo>
                  <a:pt x="1" y="9053"/>
                  <a:pt x="1969" y="13723"/>
                  <a:pt x="6072" y="15390"/>
                </a:cubicBezTo>
                <a:cubicBezTo>
                  <a:pt x="7062" y="15796"/>
                  <a:pt x="8087" y="15989"/>
                  <a:pt x="9096" y="15989"/>
                </a:cubicBezTo>
                <a:cubicBezTo>
                  <a:pt x="12236" y="15989"/>
                  <a:pt x="15217" y="14126"/>
                  <a:pt x="16479" y="11021"/>
                </a:cubicBezTo>
                <a:cubicBezTo>
                  <a:pt x="18147" y="6951"/>
                  <a:pt x="16212" y="2281"/>
                  <a:pt x="12109" y="613"/>
                </a:cubicBezTo>
                <a:cubicBezTo>
                  <a:pt x="11115" y="198"/>
                  <a:pt x="10085" y="1"/>
                  <a:pt x="9072" y="1"/>
                </a:cubicBezTo>
                <a:close/>
              </a:path>
            </a:pathLst>
          </a:custGeom>
          <a:solidFill>
            <a:srgbClr val="F2F2F2"/>
          </a:solidFill>
          <a:ln>
            <a:noFill/>
          </a:ln>
          <a:effectLst>
            <a:outerShdw blurRad="50800" dist="38100" dir="2700000" algn="tl" rotWithShape="0">
              <a:srgbClr val="000000">
                <a:alpha val="40000"/>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C0C0C"/>
              </a:solidFill>
              <a:latin typeface="Arial"/>
              <a:ea typeface="Arial"/>
              <a:cs typeface="Arial"/>
              <a:sym typeface="Arial"/>
            </a:endParaRPr>
          </a:p>
        </p:txBody>
      </p:sp>
      <p:sp>
        <p:nvSpPr>
          <p:cNvPr id="369" name="Google Shape;369;p34"/>
          <p:cNvSpPr/>
          <p:nvPr/>
        </p:nvSpPr>
        <p:spPr>
          <a:xfrm rot="723810" flipH="1">
            <a:off x="6204616" y="3376634"/>
            <a:ext cx="1183551" cy="1042808"/>
          </a:xfrm>
          <a:custGeom>
            <a:avLst/>
            <a:gdLst/>
            <a:ahLst/>
            <a:cxnLst/>
            <a:rect l="l" t="t" r="r" b="b"/>
            <a:pathLst>
              <a:path w="18147" h="15989" extrusionOk="0">
                <a:moveTo>
                  <a:pt x="9072" y="1"/>
                </a:moveTo>
                <a:cubicBezTo>
                  <a:pt x="5937" y="1"/>
                  <a:pt x="2962" y="1882"/>
                  <a:pt x="1702" y="4983"/>
                </a:cubicBezTo>
                <a:cubicBezTo>
                  <a:pt x="1" y="9053"/>
                  <a:pt x="1969" y="13723"/>
                  <a:pt x="6072" y="15390"/>
                </a:cubicBezTo>
                <a:cubicBezTo>
                  <a:pt x="7062" y="15796"/>
                  <a:pt x="8087" y="15989"/>
                  <a:pt x="9096" y="15989"/>
                </a:cubicBezTo>
                <a:cubicBezTo>
                  <a:pt x="12236" y="15989"/>
                  <a:pt x="15217" y="14126"/>
                  <a:pt x="16479" y="11021"/>
                </a:cubicBezTo>
                <a:cubicBezTo>
                  <a:pt x="18147" y="6951"/>
                  <a:pt x="16212" y="2281"/>
                  <a:pt x="12109" y="613"/>
                </a:cubicBezTo>
                <a:cubicBezTo>
                  <a:pt x="11115" y="198"/>
                  <a:pt x="10085" y="1"/>
                  <a:pt x="9072" y="1"/>
                </a:cubicBezTo>
                <a:close/>
              </a:path>
            </a:pathLst>
          </a:custGeom>
          <a:solidFill>
            <a:srgbClr val="F2F2F2"/>
          </a:solidFill>
          <a:ln>
            <a:noFill/>
          </a:ln>
          <a:effectLst>
            <a:outerShdw blurRad="50800" dist="38100" dir="2700000" algn="tl" rotWithShape="0">
              <a:srgbClr val="000000">
                <a:alpha val="40000"/>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C0C0C"/>
              </a:solidFill>
              <a:latin typeface="Arial"/>
              <a:ea typeface="Arial"/>
              <a:cs typeface="Arial"/>
              <a:sym typeface="Arial"/>
            </a:endParaRPr>
          </a:p>
        </p:txBody>
      </p:sp>
      <p:sp>
        <p:nvSpPr>
          <p:cNvPr id="370" name="Google Shape;370;p34"/>
          <p:cNvSpPr/>
          <p:nvPr/>
        </p:nvSpPr>
        <p:spPr>
          <a:xfrm rot="723810" flipH="1">
            <a:off x="5728681" y="2301951"/>
            <a:ext cx="1183551" cy="1042808"/>
          </a:xfrm>
          <a:custGeom>
            <a:avLst/>
            <a:gdLst/>
            <a:ahLst/>
            <a:cxnLst/>
            <a:rect l="l" t="t" r="r" b="b"/>
            <a:pathLst>
              <a:path w="18147" h="15989" extrusionOk="0">
                <a:moveTo>
                  <a:pt x="9072" y="1"/>
                </a:moveTo>
                <a:cubicBezTo>
                  <a:pt x="5937" y="1"/>
                  <a:pt x="2962" y="1882"/>
                  <a:pt x="1702" y="4983"/>
                </a:cubicBezTo>
                <a:cubicBezTo>
                  <a:pt x="1" y="9053"/>
                  <a:pt x="1969" y="13723"/>
                  <a:pt x="6072" y="15390"/>
                </a:cubicBezTo>
                <a:cubicBezTo>
                  <a:pt x="7062" y="15796"/>
                  <a:pt x="8087" y="15989"/>
                  <a:pt x="9096" y="15989"/>
                </a:cubicBezTo>
                <a:cubicBezTo>
                  <a:pt x="12236" y="15989"/>
                  <a:pt x="15217" y="14126"/>
                  <a:pt x="16479" y="11021"/>
                </a:cubicBezTo>
                <a:cubicBezTo>
                  <a:pt x="18147" y="6951"/>
                  <a:pt x="16212" y="2281"/>
                  <a:pt x="12109" y="613"/>
                </a:cubicBezTo>
                <a:cubicBezTo>
                  <a:pt x="11115" y="198"/>
                  <a:pt x="10085" y="1"/>
                  <a:pt x="9072" y="1"/>
                </a:cubicBezTo>
                <a:close/>
              </a:path>
            </a:pathLst>
          </a:custGeom>
          <a:solidFill>
            <a:srgbClr val="F2F2F2"/>
          </a:solidFill>
          <a:ln>
            <a:noFill/>
          </a:ln>
          <a:effectLst>
            <a:outerShdw blurRad="50800" dist="38100" dir="2700000" algn="tl" rotWithShape="0">
              <a:srgbClr val="000000">
                <a:alpha val="40000"/>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C0C0C"/>
              </a:solidFill>
              <a:latin typeface="Arial"/>
              <a:ea typeface="Arial"/>
              <a:cs typeface="Arial"/>
              <a:sym typeface="Arial"/>
            </a:endParaRPr>
          </a:p>
        </p:txBody>
      </p:sp>
      <p:sp>
        <p:nvSpPr>
          <p:cNvPr id="371" name="Google Shape;371;p34"/>
          <p:cNvSpPr/>
          <p:nvPr/>
        </p:nvSpPr>
        <p:spPr>
          <a:xfrm rot="723810" flipH="1">
            <a:off x="6412064" y="1353293"/>
            <a:ext cx="1183551" cy="1042808"/>
          </a:xfrm>
          <a:custGeom>
            <a:avLst/>
            <a:gdLst/>
            <a:ahLst/>
            <a:cxnLst/>
            <a:rect l="l" t="t" r="r" b="b"/>
            <a:pathLst>
              <a:path w="18147" h="15989" extrusionOk="0">
                <a:moveTo>
                  <a:pt x="9072" y="1"/>
                </a:moveTo>
                <a:cubicBezTo>
                  <a:pt x="5937" y="1"/>
                  <a:pt x="2962" y="1882"/>
                  <a:pt x="1702" y="4983"/>
                </a:cubicBezTo>
                <a:cubicBezTo>
                  <a:pt x="1" y="9053"/>
                  <a:pt x="1969" y="13723"/>
                  <a:pt x="6072" y="15390"/>
                </a:cubicBezTo>
                <a:cubicBezTo>
                  <a:pt x="7062" y="15796"/>
                  <a:pt x="8087" y="15989"/>
                  <a:pt x="9096" y="15989"/>
                </a:cubicBezTo>
                <a:cubicBezTo>
                  <a:pt x="12236" y="15989"/>
                  <a:pt x="15217" y="14126"/>
                  <a:pt x="16479" y="11021"/>
                </a:cubicBezTo>
                <a:cubicBezTo>
                  <a:pt x="18147" y="6951"/>
                  <a:pt x="16212" y="2281"/>
                  <a:pt x="12109" y="613"/>
                </a:cubicBezTo>
                <a:cubicBezTo>
                  <a:pt x="11115" y="198"/>
                  <a:pt x="10085" y="1"/>
                  <a:pt x="9072" y="1"/>
                </a:cubicBezTo>
                <a:close/>
              </a:path>
            </a:pathLst>
          </a:custGeom>
          <a:solidFill>
            <a:srgbClr val="F2F2F2"/>
          </a:solidFill>
          <a:ln>
            <a:noFill/>
          </a:ln>
          <a:effectLst>
            <a:outerShdw blurRad="50800" dist="38100" dir="2700000" algn="tl" rotWithShape="0">
              <a:srgbClr val="000000">
                <a:alpha val="40000"/>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C0C0C"/>
              </a:solidFill>
              <a:latin typeface="Arial"/>
              <a:ea typeface="Arial"/>
              <a:cs typeface="Arial"/>
              <a:sym typeface="Arial"/>
            </a:endParaRPr>
          </a:p>
        </p:txBody>
      </p:sp>
      <p:sp>
        <p:nvSpPr>
          <p:cNvPr id="372" name="Google Shape;372;p34"/>
          <p:cNvSpPr/>
          <p:nvPr/>
        </p:nvSpPr>
        <p:spPr>
          <a:xfrm rot="723810" flipH="1">
            <a:off x="4746448" y="1771124"/>
            <a:ext cx="1183551" cy="1042808"/>
          </a:xfrm>
          <a:custGeom>
            <a:avLst/>
            <a:gdLst/>
            <a:ahLst/>
            <a:cxnLst/>
            <a:rect l="l" t="t" r="r" b="b"/>
            <a:pathLst>
              <a:path w="18147" h="15989" extrusionOk="0">
                <a:moveTo>
                  <a:pt x="9072" y="1"/>
                </a:moveTo>
                <a:cubicBezTo>
                  <a:pt x="5937" y="1"/>
                  <a:pt x="2962" y="1882"/>
                  <a:pt x="1702" y="4983"/>
                </a:cubicBezTo>
                <a:cubicBezTo>
                  <a:pt x="1" y="9053"/>
                  <a:pt x="1969" y="13723"/>
                  <a:pt x="6072" y="15390"/>
                </a:cubicBezTo>
                <a:cubicBezTo>
                  <a:pt x="7062" y="15796"/>
                  <a:pt x="8087" y="15989"/>
                  <a:pt x="9096" y="15989"/>
                </a:cubicBezTo>
                <a:cubicBezTo>
                  <a:pt x="12236" y="15989"/>
                  <a:pt x="15217" y="14126"/>
                  <a:pt x="16479" y="11021"/>
                </a:cubicBezTo>
                <a:cubicBezTo>
                  <a:pt x="18147" y="6951"/>
                  <a:pt x="16212" y="2281"/>
                  <a:pt x="12109" y="613"/>
                </a:cubicBezTo>
                <a:cubicBezTo>
                  <a:pt x="11115" y="198"/>
                  <a:pt x="10085" y="1"/>
                  <a:pt x="9072" y="1"/>
                </a:cubicBezTo>
                <a:close/>
              </a:path>
            </a:pathLst>
          </a:custGeom>
          <a:solidFill>
            <a:srgbClr val="F2F2F2"/>
          </a:solidFill>
          <a:ln>
            <a:noFill/>
          </a:ln>
          <a:effectLst>
            <a:outerShdw blurRad="50800" dist="38100" dir="2700000" algn="tl" rotWithShape="0">
              <a:srgbClr val="000000">
                <a:alpha val="40000"/>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C0C0C"/>
              </a:solidFill>
              <a:latin typeface="Arial"/>
              <a:ea typeface="Arial"/>
              <a:cs typeface="Arial"/>
              <a:sym typeface="Arial"/>
            </a:endParaRPr>
          </a:p>
        </p:txBody>
      </p:sp>
      <p:sp>
        <p:nvSpPr>
          <p:cNvPr id="373" name="Google Shape;373;p34"/>
          <p:cNvSpPr/>
          <p:nvPr/>
        </p:nvSpPr>
        <p:spPr>
          <a:xfrm rot="723810" flipH="1">
            <a:off x="4031743" y="2654763"/>
            <a:ext cx="1183551" cy="1042808"/>
          </a:xfrm>
          <a:custGeom>
            <a:avLst/>
            <a:gdLst/>
            <a:ahLst/>
            <a:cxnLst/>
            <a:rect l="l" t="t" r="r" b="b"/>
            <a:pathLst>
              <a:path w="18147" h="15989" extrusionOk="0">
                <a:moveTo>
                  <a:pt x="9072" y="1"/>
                </a:moveTo>
                <a:cubicBezTo>
                  <a:pt x="5937" y="1"/>
                  <a:pt x="2962" y="1882"/>
                  <a:pt x="1702" y="4983"/>
                </a:cubicBezTo>
                <a:cubicBezTo>
                  <a:pt x="1" y="9053"/>
                  <a:pt x="1969" y="13723"/>
                  <a:pt x="6072" y="15390"/>
                </a:cubicBezTo>
                <a:cubicBezTo>
                  <a:pt x="7062" y="15796"/>
                  <a:pt x="8087" y="15989"/>
                  <a:pt x="9096" y="15989"/>
                </a:cubicBezTo>
                <a:cubicBezTo>
                  <a:pt x="12236" y="15989"/>
                  <a:pt x="15217" y="14126"/>
                  <a:pt x="16479" y="11021"/>
                </a:cubicBezTo>
                <a:cubicBezTo>
                  <a:pt x="18147" y="6951"/>
                  <a:pt x="16212" y="2281"/>
                  <a:pt x="12109" y="613"/>
                </a:cubicBezTo>
                <a:cubicBezTo>
                  <a:pt x="11115" y="198"/>
                  <a:pt x="10085" y="1"/>
                  <a:pt x="9072" y="1"/>
                </a:cubicBezTo>
                <a:close/>
              </a:path>
            </a:pathLst>
          </a:custGeom>
          <a:solidFill>
            <a:srgbClr val="F2F2F2"/>
          </a:solidFill>
          <a:ln>
            <a:noFill/>
          </a:ln>
          <a:effectLst>
            <a:outerShdw blurRad="50800" dist="38100" dir="2700000" algn="tl" rotWithShape="0">
              <a:srgbClr val="000000">
                <a:alpha val="40000"/>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C0C0C"/>
              </a:solidFill>
              <a:latin typeface="Arial"/>
              <a:ea typeface="Arial"/>
              <a:cs typeface="Arial"/>
              <a:sym typeface="Arial"/>
            </a:endParaRPr>
          </a:p>
        </p:txBody>
      </p:sp>
      <p:sp>
        <p:nvSpPr>
          <p:cNvPr id="374" name="Google Shape;374;p34"/>
          <p:cNvSpPr/>
          <p:nvPr/>
        </p:nvSpPr>
        <p:spPr>
          <a:xfrm rot="723810" flipH="1">
            <a:off x="1343965" y="2620430"/>
            <a:ext cx="1183551" cy="1042808"/>
          </a:xfrm>
          <a:custGeom>
            <a:avLst/>
            <a:gdLst/>
            <a:ahLst/>
            <a:cxnLst/>
            <a:rect l="l" t="t" r="r" b="b"/>
            <a:pathLst>
              <a:path w="18147" h="15989" extrusionOk="0">
                <a:moveTo>
                  <a:pt x="9072" y="1"/>
                </a:moveTo>
                <a:cubicBezTo>
                  <a:pt x="5937" y="1"/>
                  <a:pt x="2962" y="1882"/>
                  <a:pt x="1702" y="4983"/>
                </a:cubicBezTo>
                <a:cubicBezTo>
                  <a:pt x="1" y="9053"/>
                  <a:pt x="1969" y="13723"/>
                  <a:pt x="6072" y="15390"/>
                </a:cubicBezTo>
                <a:cubicBezTo>
                  <a:pt x="7062" y="15796"/>
                  <a:pt x="8087" y="15989"/>
                  <a:pt x="9096" y="15989"/>
                </a:cubicBezTo>
                <a:cubicBezTo>
                  <a:pt x="12236" y="15989"/>
                  <a:pt x="15217" y="14126"/>
                  <a:pt x="16479" y="11021"/>
                </a:cubicBezTo>
                <a:cubicBezTo>
                  <a:pt x="18147" y="6951"/>
                  <a:pt x="16212" y="2281"/>
                  <a:pt x="12109" y="613"/>
                </a:cubicBezTo>
                <a:cubicBezTo>
                  <a:pt x="11115" y="198"/>
                  <a:pt x="10085" y="1"/>
                  <a:pt x="9072" y="1"/>
                </a:cubicBezTo>
                <a:close/>
              </a:path>
            </a:pathLst>
          </a:custGeom>
          <a:solidFill>
            <a:srgbClr val="F2F2F2"/>
          </a:solidFill>
          <a:ln>
            <a:noFill/>
          </a:ln>
          <a:effectLst>
            <a:outerShdw blurRad="50800" dist="38100" dir="2700000" algn="tl" rotWithShape="0">
              <a:srgbClr val="000000">
                <a:alpha val="40000"/>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C0C0C"/>
              </a:solidFill>
              <a:latin typeface="Arial"/>
              <a:ea typeface="Arial"/>
              <a:cs typeface="Arial"/>
              <a:sym typeface="Arial"/>
            </a:endParaRPr>
          </a:p>
        </p:txBody>
      </p:sp>
      <p:sp>
        <p:nvSpPr>
          <p:cNvPr id="375" name="Google Shape;375;p34"/>
          <p:cNvSpPr/>
          <p:nvPr/>
        </p:nvSpPr>
        <p:spPr>
          <a:xfrm rot="723810" flipH="1">
            <a:off x="2009119" y="1637160"/>
            <a:ext cx="1183551" cy="1042808"/>
          </a:xfrm>
          <a:custGeom>
            <a:avLst/>
            <a:gdLst/>
            <a:ahLst/>
            <a:cxnLst/>
            <a:rect l="l" t="t" r="r" b="b"/>
            <a:pathLst>
              <a:path w="18147" h="15989" extrusionOk="0">
                <a:moveTo>
                  <a:pt x="9072" y="1"/>
                </a:moveTo>
                <a:cubicBezTo>
                  <a:pt x="5937" y="1"/>
                  <a:pt x="2962" y="1882"/>
                  <a:pt x="1702" y="4983"/>
                </a:cubicBezTo>
                <a:cubicBezTo>
                  <a:pt x="1" y="9053"/>
                  <a:pt x="1969" y="13723"/>
                  <a:pt x="6072" y="15390"/>
                </a:cubicBezTo>
                <a:cubicBezTo>
                  <a:pt x="7062" y="15796"/>
                  <a:pt x="8087" y="15989"/>
                  <a:pt x="9096" y="15989"/>
                </a:cubicBezTo>
                <a:cubicBezTo>
                  <a:pt x="12236" y="15989"/>
                  <a:pt x="15217" y="14126"/>
                  <a:pt x="16479" y="11021"/>
                </a:cubicBezTo>
                <a:cubicBezTo>
                  <a:pt x="18147" y="6951"/>
                  <a:pt x="16212" y="2281"/>
                  <a:pt x="12109" y="613"/>
                </a:cubicBezTo>
                <a:cubicBezTo>
                  <a:pt x="11115" y="198"/>
                  <a:pt x="10085" y="1"/>
                  <a:pt x="9072" y="1"/>
                </a:cubicBezTo>
                <a:close/>
              </a:path>
            </a:pathLst>
          </a:custGeom>
          <a:solidFill>
            <a:srgbClr val="F2F2F2"/>
          </a:solidFill>
          <a:ln>
            <a:noFill/>
          </a:ln>
          <a:effectLst>
            <a:outerShdw blurRad="50800" dist="38100" dir="2700000" algn="tl" rotWithShape="0">
              <a:srgbClr val="000000">
                <a:alpha val="40000"/>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C0C0C"/>
              </a:solidFill>
              <a:latin typeface="Arial"/>
              <a:ea typeface="Arial"/>
              <a:cs typeface="Arial"/>
              <a:sym typeface="Arial"/>
            </a:endParaRPr>
          </a:p>
        </p:txBody>
      </p:sp>
      <p:sp>
        <p:nvSpPr>
          <p:cNvPr id="376" name="Google Shape;376;p34"/>
          <p:cNvSpPr/>
          <p:nvPr/>
        </p:nvSpPr>
        <p:spPr>
          <a:xfrm rot="723810" flipH="1">
            <a:off x="3539299" y="1653836"/>
            <a:ext cx="1183551" cy="1042808"/>
          </a:xfrm>
          <a:custGeom>
            <a:avLst/>
            <a:gdLst/>
            <a:ahLst/>
            <a:cxnLst/>
            <a:rect l="l" t="t" r="r" b="b"/>
            <a:pathLst>
              <a:path w="18147" h="15989" extrusionOk="0">
                <a:moveTo>
                  <a:pt x="9072" y="1"/>
                </a:moveTo>
                <a:cubicBezTo>
                  <a:pt x="5937" y="1"/>
                  <a:pt x="2962" y="1882"/>
                  <a:pt x="1702" y="4983"/>
                </a:cubicBezTo>
                <a:cubicBezTo>
                  <a:pt x="1" y="9053"/>
                  <a:pt x="1969" y="13723"/>
                  <a:pt x="6072" y="15390"/>
                </a:cubicBezTo>
                <a:cubicBezTo>
                  <a:pt x="7062" y="15796"/>
                  <a:pt x="8087" y="15989"/>
                  <a:pt x="9096" y="15989"/>
                </a:cubicBezTo>
                <a:cubicBezTo>
                  <a:pt x="12236" y="15989"/>
                  <a:pt x="15217" y="14126"/>
                  <a:pt x="16479" y="11021"/>
                </a:cubicBezTo>
                <a:cubicBezTo>
                  <a:pt x="18147" y="6951"/>
                  <a:pt x="16212" y="2281"/>
                  <a:pt x="12109" y="613"/>
                </a:cubicBezTo>
                <a:cubicBezTo>
                  <a:pt x="11115" y="198"/>
                  <a:pt x="10085" y="1"/>
                  <a:pt x="9072" y="1"/>
                </a:cubicBezTo>
                <a:close/>
              </a:path>
            </a:pathLst>
          </a:custGeom>
          <a:solidFill>
            <a:srgbClr val="F2F2F2"/>
          </a:solidFill>
          <a:ln>
            <a:noFill/>
          </a:ln>
          <a:effectLst>
            <a:outerShdw blurRad="50800" dist="38100" dir="2700000" algn="tl" rotWithShape="0">
              <a:srgbClr val="000000">
                <a:alpha val="40000"/>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C0C0C"/>
              </a:solidFill>
              <a:latin typeface="Arial"/>
              <a:ea typeface="Arial"/>
              <a:cs typeface="Arial"/>
              <a:sym typeface="Arial"/>
            </a:endParaRPr>
          </a:p>
        </p:txBody>
      </p:sp>
      <p:sp>
        <p:nvSpPr>
          <p:cNvPr id="377" name="Google Shape;377;p34"/>
          <p:cNvSpPr/>
          <p:nvPr/>
        </p:nvSpPr>
        <p:spPr>
          <a:xfrm rot="723810" flipH="1">
            <a:off x="4148751" y="694039"/>
            <a:ext cx="1183551" cy="1042808"/>
          </a:xfrm>
          <a:custGeom>
            <a:avLst/>
            <a:gdLst/>
            <a:ahLst/>
            <a:cxnLst/>
            <a:rect l="l" t="t" r="r" b="b"/>
            <a:pathLst>
              <a:path w="18147" h="15989" extrusionOk="0">
                <a:moveTo>
                  <a:pt x="9072" y="1"/>
                </a:moveTo>
                <a:cubicBezTo>
                  <a:pt x="5937" y="1"/>
                  <a:pt x="2962" y="1882"/>
                  <a:pt x="1702" y="4983"/>
                </a:cubicBezTo>
                <a:cubicBezTo>
                  <a:pt x="1" y="9053"/>
                  <a:pt x="1969" y="13723"/>
                  <a:pt x="6072" y="15390"/>
                </a:cubicBezTo>
                <a:cubicBezTo>
                  <a:pt x="7062" y="15796"/>
                  <a:pt x="8087" y="15989"/>
                  <a:pt x="9096" y="15989"/>
                </a:cubicBezTo>
                <a:cubicBezTo>
                  <a:pt x="12236" y="15989"/>
                  <a:pt x="15217" y="14126"/>
                  <a:pt x="16479" y="11021"/>
                </a:cubicBezTo>
                <a:cubicBezTo>
                  <a:pt x="18147" y="6951"/>
                  <a:pt x="16212" y="2281"/>
                  <a:pt x="12109" y="613"/>
                </a:cubicBezTo>
                <a:cubicBezTo>
                  <a:pt x="11115" y="198"/>
                  <a:pt x="10085" y="1"/>
                  <a:pt x="9072" y="1"/>
                </a:cubicBezTo>
                <a:close/>
              </a:path>
            </a:pathLst>
          </a:custGeom>
          <a:solidFill>
            <a:srgbClr val="F2F2F2"/>
          </a:solidFill>
          <a:ln>
            <a:noFill/>
          </a:ln>
          <a:effectLst>
            <a:outerShdw blurRad="50800" dist="38100" dir="2700000" algn="tl" rotWithShape="0">
              <a:srgbClr val="000000">
                <a:alpha val="40000"/>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C0C0C"/>
              </a:solidFill>
              <a:latin typeface="Arial"/>
              <a:ea typeface="Arial"/>
              <a:cs typeface="Arial"/>
              <a:sym typeface="Arial"/>
            </a:endParaRPr>
          </a:p>
        </p:txBody>
      </p:sp>
      <p:sp>
        <p:nvSpPr>
          <p:cNvPr id="378" name="Google Shape;378;p34"/>
          <p:cNvSpPr/>
          <p:nvPr/>
        </p:nvSpPr>
        <p:spPr>
          <a:xfrm rot="723810" flipH="1">
            <a:off x="2782943" y="615110"/>
            <a:ext cx="1183551" cy="1042808"/>
          </a:xfrm>
          <a:custGeom>
            <a:avLst/>
            <a:gdLst/>
            <a:ahLst/>
            <a:cxnLst/>
            <a:rect l="l" t="t" r="r" b="b"/>
            <a:pathLst>
              <a:path w="18147" h="15989" extrusionOk="0">
                <a:moveTo>
                  <a:pt x="9072" y="1"/>
                </a:moveTo>
                <a:cubicBezTo>
                  <a:pt x="5937" y="1"/>
                  <a:pt x="2962" y="1882"/>
                  <a:pt x="1702" y="4983"/>
                </a:cubicBezTo>
                <a:cubicBezTo>
                  <a:pt x="1" y="9053"/>
                  <a:pt x="1969" y="13723"/>
                  <a:pt x="6072" y="15390"/>
                </a:cubicBezTo>
                <a:cubicBezTo>
                  <a:pt x="7062" y="15796"/>
                  <a:pt x="8087" y="15989"/>
                  <a:pt x="9096" y="15989"/>
                </a:cubicBezTo>
                <a:cubicBezTo>
                  <a:pt x="12236" y="15989"/>
                  <a:pt x="15217" y="14126"/>
                  <a:pt x="16479" y="11021"/>
                </a:cubicBezTo>
                <a:cubicBezTo>
                  <a:pt x="18147" y="6951"/>
                  <a:pt x="16212" y="2281"/>
                  <a:pt x="12109" y="613"/>
                </a:cubicBezTo>
                <a:cubicBezTo>
                  <a:pt x="11115" y="198"/>
                  <a:pt x="10085" y="1"/>
                  <a:pt x="9072" y="1"/>
                </a:cubicBezTo>
                <a:close/>
              </a:path>
            </a:pathLst>
          </a:custGeom>
          <a:solidFill>
            <a:srgbClr val="F2F2F2"/>
          </a:solidFill>
          <a:ln>
            <a:noFill/>
          </a:ln>
          <a:effectLst>
            <a:outerShdw blurRad="50800" dist="38100" dir="2700000" algn="tl" rotWithShape="0">
              <a:srgbClr val="000000">
                <a:alpha val="40000"/>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C0C0C"/>
              </a:solidFill>
              <a:latin typeface="Arial"/>
              <a:ea typeface="Arial"/>
              <a:cs typeface="Arial"/>
              <a:sym typeface="Arial"/>
            </a:endParaRPr>
          </a:p>
        </p:txBody>
      </p:sp>
      <p:sp>
        <p:nvSpPr>
          <p:cNvPr id="379" name="Google Shape;379;p34"/>
          <p:cNvSpPr/>
          <p:nvPr/>
        </p:nvSpPr>
        <p:spPr>
          <a:xfrm rot="723810" flipH="1">
            <a:off x="1516679" y="649720"/>
            <a:ext cx="1183551" cy="1042808"/>
          </a:xfrm>
          <a:custGeom>
            <a:avLst/>
            <a:gdLst/>
            <a:ahLst/>
            <a:cxnLst/>
            <a:rect l="l" t="t" r="r" b="b"/>
            <a:pathLst>
              <a:path w="18147" h="15989" extrusionOk="0">
                <a:moveTo>
                  <a:pt x="9072" y="1"/>
                </a:moveTo>
                <a:cubicBezTo>
                  <a:pt x="5937" y="1"/>
                  <a:pt x="2962" y="1882"/>
                  <a:pt x="1702" y="4983"/>
                </a:cubicBezTo>
                <a:cubicBezTo>
                  <a:pt x="1" y="9053"/>
                  <a:pt x="1969" y="13723"/>
                  <a:pt x="6072" y="15390"/>
                </a:cubicBezTo>
                <a:cubicBezTo>
                  <a:pt x="7062" y="15796"/>
                  <a:pt x="8087" y="15989"/>
                  <a:pt x="9096" y="15989"/>
                </a:cubicBezTo>
                <a:cubicBezTo>
                  <a:pt x="12236" y="15989"/>
                  <a:pt x="15217" y="14126"/>
                  <a:pt x="16479" y="11021"/>
                </a:cubicBezTo>
                <a:cubicBezTo>
                  <a:pt x="18147" y="6951"/>
                  <a:pt x="16212" y="2281"/>
                  <a:pt x="12109" y="613"/>
                </a:cubicBezTo>
                <a:cubicBezTo>
                  <a:pt x="11115" y="198"/>
                  <a:pt x="10085" y="1"/>
                  <a:pt x="9072" y="1"/>
                </a:cubicBezTo>
                <a:close/>
              </a:path>
            </a:pathLst>
          </a:custGeom>
          <a:solidFill>
            <a:srgbClr val="F2F2F2"/>
          </a:solidFill>
          <a:ln>
            <a:noFill/>
          </a:ln>
          <a:effectLst>
            <a:outerShdw blurRad="50800" dist="38100" dir="2700000" algn="tl" rotWithShape="0">
              <a:srgbClr val="000000">
                <a:alpha val="40000"/>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C0C0C"/>
              </a:solidFill>
              <a:latin typeface="Arial"/>
              <a:ea typeface="Arial"/>
              <a:cs typeface="Arial"/>
              <a:sym typeface="Arial"/>
            </a:endParaRPr>
          </a:p>
        </p:txBody>
      </p:sp>
      <p:sp>
        <p:nvSpPr>
          <p:cNvPr id="380" name="Google Shape;380;p34"/>
          <p:cNvSpPr/>
          <p:nvPr/>
        </p:nvSpPr>
        <p:spPr>
          <a:xfrm rot="723810" flipH="1">
            <a:off x="2150534" y="3503569"/>
            <a:ext cx="1183551" cy="1042808"/>
          </a:xfrm>
          <a:custGeom>
            <a:avLst/>
            <a:gdLst/>
            <a:ahLst/>
            <a:cxnLst/>
            <a:rect l="l" t="t" r="r" b="b"/>
            <a:pathLst>
              <a:path w="18147" h="15989" extrusionOk="0">
                <a:moveTo>
                  <a:pt x="9072" y="1"/>
                </a:moveTo>
                <a:cubicBezTo>
                  <a:pt x="5937" y="1"/>
                  <a:pt x="2962" y="1882"/>
                  <a:pt x="1702" y="4983"/>
                </a:cubicBezTo>
                <a:cubicBezTo>
                  <a:pt x="1" y="9053"/>
                  <a:pt x="1969" y="13723"/>
                  <a:pt x="6072" y="15390"/>
                </a:cubicBezTo>
                <a:cubicBezTo>
                  <a:pt x="7062" y="15796"/>
                  <a:pt x="8087" y="15989"/>
                  <a:pt x="9096" y="15989"/>
                </a:cubicBezTo>
                <a:cubicBezTo>
                  <a:pt x="12236" y="15989"/>
                  <a:pt x="15217" y="14126"/>
                  <a:pt x="16479" y="11021"/>
                </a:cubicBezTo>
                <a:cubicBezTo>
                  <a:pt x="18147" y="6951"/>
                  <a:pt x="16212" y="2281"/>
                  <a:pt x="12109" y="613"/>
                </a:cubicBezTo>
                <a:cubicBezTo>
                  <a:pt x="11115" y="198"/>
                  <a:pt x="10085" y="1"/>
                  <a:pt x="9072" y="1"/>
                </a:cubicBezTo>
                <a:close/>
              </a:path>
            </a:pathLst>
          </a:custGeom>
          <a:solidFill>
            <a:srgbClr val="F2F2F2"/>
          </a:solidFill>
          <a:ln>
            <a:noFill/>
          </a:ln>
          <a:effectLst>
            <a:outerShdw blurRad="50800" dist="38100" dir="2700000" algn="tl" rotWithShape="0">
              <a:srgbClr val="000000">
                <a:alpha val="40000"/>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C0C0C"/>
              </a:solidFill>
              <a:latin typeface="Arial"/>
              <a:ea typeface="Arial"/>
              <a:cs typeface="Arial"/>
              <a:sym typeface="Arial"/>
            </a:endParaRPr>
          </a:p>
        </p:txBody>
      </p:sp>
      <p:sp>
        <p:nvSpPr>
          <p:cNvPr id="381" name="Google Shape;381;p34"/>
          <p:cNvSpPr/>
          <p:nvPr/>
        </p:nvSpPr>
        <p:spPr>
          <a:xfrm>
            <a:off x="0" y="0"/>
            <a:ext cx="9144000" cy="424862"/>
          </a:xfrm>
          <a:prstGeom prst="rect">
            <a:avLst/>
          </a:prstGeom>
          <a:gradFill>
            <a:gsLst>
              <a:gs pos="0">
                <a:srgbClr val="213F76"/>
              </a:gs>
              <a:gs pos="50000">
                <a:srgbClr val="2F5CAB"/>
              </a:gs>
              <a:gs pos="100000">
                <a:srgbClr val="3A6FCD"/>
              </a:gs>
            </a:gsLst>
            <a:lin ang="5400000"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lt1"/>
              </a:buClr>
              <a:buSzPts val="2700"/>
              <a:buFont typeface="Calibri"/>
              <a:buNone/>
            </a:pPr>
            <a:endParaRPr sz="2700" b="0" i="0" u="none" strike="noStrike" cap="none">
              <a:solidFill>
                <a:srgbClr val="FFFFFF"/>
              </a:solidFill>
              <a:latin typeface="Calibri"/>
              <a:ea typeface="Calibri"/>
              <a:cs typeface="Calibri"/>
              <a:sym typeface="Calibri"/>
            </a:endParaRPr>
          </a:p>
        </p:txBody>
      </p:sp>
      <p:pic>
        <p:nvPicPr>
          <p:cNvPr id="382" name="Google Shape;382;p34"/>
          <p:cNvPicPr preferRelativeResize="0"/>
          <p:nvPr/>
        </p:nvPicPr>
        <p:blipFill rotWithShape="1">
          <a:blip r:embed="rId3">
            <a:alphaModFix/>
          </a:blip>
          <a:srcRect/>
          <a:stretch/>
        </p:blipFill>
        <p:spPr>
          <a:xfrm>
            <a:off x="6100917" y="2571750"/>
            <a:ext cx="494894" cy="494894"/>
          </a:xfrm>
          <a:prstGeom prst="rect">
            <a:avLst/>
          </a:prstGeom>
          <a:noFill/>
          <a:ln>
            <a:noFill/>
          </a:ln>
        </p:spPr>
      </p:pic>
      <p:pic>
        <p:nvPicPr>
          <p:cNvPr id="383" name="Google Shape;383;p34"/>
          <p:cNvPicPr preferRelativeResize="0"/>
          <p:nvPr/>
        </p:nvPicPr>
        <p:blipFill rotWithShape="1">
          <a:blip r:embed="rId4">
            <a:alphaModFix/>
          </a:blip>
          <a:srcRect/>
          <a:stretch/>
        </p:blipFill>
        <p:spPr>
          <a:xfrm>
            <a:off x="5013071" y="1966280"/>
            <a:ext cx="621909" cy="638276"/>
          </a:xfrm>
          <a:prstGeom prst="rect">
            <a:avLst/>
          </a:prstGeom>
          <a:noFill/>
          <a:ln>
            <a:noFill/>
          </a:ln>
        </p:spPr>
      </p:pic>
      <p:pic>
        <p:nvPicPr>
          <p:cNvPr id="384" name="Google Shape;384;p34"/>
          <p:cNvPicPr preferRelativeResize="0"/>
          <p:nvPr/>
        </p:nvPicPr>
        <p:blipFill rotWithShape="1">
          <a:blip r:embed="rId5">
            <a:alphaModFix/>
          </a:blip>
          <a:srcRect/>
          <a:stretch/>
        </p:blipFill>
        <p:spPr>
          <a:xfrm>
            <a:off x="6482950" y="3564752"/>
            <a:ext cx="659401" cy="642493"/>
          </a:xfrm>
          <a:prstGeom prst="rect">
            <a:avLst/>
          </a:prstGeom>
          <a:noFill/>
          <a:ln>
            <a:noFill/>
          </a:ln>
        </p:spPr>
      </p:pic>
      <p:pic>
        <p:nvPicPr>
          <p:cNvPr id="385" name="Google Shape;385;p34"/>
          <p:cNvPicPr preferRelativeResize="0"/>
          <p:nvPr/>
        </p:nvPicPr>
        <p:blipFill rotWithShape="1">
          <a:blip r:embed="rId6">
            <a:alphaModFix/>
          </a:blip>
          <a:srcRect/>
          <a:stretch/>
        </p:blipFill>
        <p:spPr>
          <a:xfrm>
            <a:off x="2493782" y="3757490"/>
            <a:ext cx="535214" cy="543324"/>
          </a:xfrm>
          <a:prstGeom prst="rect">
            <a:avLst/>
          </a:prstGeom>
          <a:noFill/>
          <a:ln>
            <a:noFill/>
          </a:ln>
        </p:spPr>
      </p:pic>
      <p:pic>
        <p:nvPicPr>
          <p:cNvPr id="386" name="Google Shape;386;p34"/>
          <p:cNvPicPr preferRelativeResize="0"/>
          <p:nvPr/>
        </p:nvPicPr>
        <p:blipFill rotWithShape="1">
          <a:blip r:embed="rId7">
            <a:alphaModFix/>
          </a:blip>
          <a:srcRect/>
          <a:stretch/>
        </p:blipFill>
        <p:spPr>
          <a:xfrm>
            <a:off x="2238007" y="1807302"/>
            <a:ext cx="692378" cy="711611"/>
          </a:xfrm>
          <a:prstGeom prst="rect">
            <a:avLst/>
          </a:prstGeom>
          <a:noFill/>
          <a:ln>
            <a:noFill/>
          </a:ln>
        </p:spPr>
      </p:pic>
      <p:pic>
        <p:nvPicPr>
          <p:cNvPr id="387" name="Google Shape;387;p34"/>
          <p:cNvPicPr preferRelativeResize="0"/>
          <p:nvPr/>
        </p:nvPicPr>
        <p:blipFill rotWithShape="1">
          <a:blip r:embed="rId8">
            <a:alphaModFix/>
          </a:blip>
          <a:srcRect/>
          <a:stretch/>
        </p:blipFill>
        <p:spPr>
          <a:xfrm>
            <a:off x="3004748" y="784196"/>
            <a:ext cx="726967" cy="716729"/>
          </a:xfrm>
          <a:prstGeom prst="rect">
            <a:avLst/>
          </a:prstGeom>
          <a:noFill/>
          <a:ln>
            <a:noFill/>
          </a:ln>
        </p:spPr>
      </p:pic>
      <p:pic>
        <p:nvPicPr>
          <p:cNvPr id="388" name="Google Shape;388;p34"/>
          <p:cNvPicPr preferRelativeResize="0"/>
          <p:nvPr/>
        </p:nvPicPr>
        <p:blipFill rotWithShape="1">
          <a:blip r:embed="rId9">
            <a:alphaModFix/>
          </a:blip>
          <a:srcRect/>
          <a:stretch/>
        </p:blipFill>
        <p:spPr>
          <a:xfrm>
            <a:off x="1625086" y="2823355"/>
            <a:ext cx="570108" cy="570108"/>
          </a:xfrm>
          <a:prstGeom prst="rect">
            <a:avLst/>
          </a:prstGeom>
          <a:noFill/>
          <a:ln>
            <a:noFill/>
          </a:ln>
        </p:spPr>
      </p:pic>
      <p:pic>
        <p:nvPicPr>
          <p:cNvPr id="389" name="Google Shape;389;p34"/>
          <p:cNvPicPr preferRelativeResize="0"/>
          <p:nvPr/>
        </p:nvPicPr>
        <p:blipFill rotWithShape="1">
          <a:blip r:embed="rId10">
            <a:alphaModFix/>
          </a:blip>
          <a:srcRect/>
          <a:stretch/>
        </p:blipFill>
        <p:spPr>
          <a:xfrm>
            <a:off x="5343144" y="3408188"/>
            <a:ext cx="672785" cy="672785"/>
          </a:xfrm>
          <a:prstGeom prst="rect">
            <a:avLst/>
          </a:prstGeom>
          <a:noFill/>
          <a:ln>
            <a:noFill/>
          </a:ln>
        </p:spPr>
      </p:pic>
      <p:pic>
        <p:nvPicPr>
          <p:cNvPr id="390" name="Google Shape;390;p34"/>
          <p:cNvPicPr preferRelativeResize="0"/>
          <p:nvPr/>
        </p:nvPicPr>
        <p:blipFill rotWithShape="1">
          <a:blip r:embed="rId11">
            <a:alphaModFix/>
          </a:blip>
          <a:srcRect/>
          <a:stretch/>
        </p:blipFill>
        <p:spPr>
          <a:xfrm>
            <a:off x="3511926" y="3655774"/>
            <a:ext cx="701774" cy="701774"/>
          </a:xfrm>
          <a:prstGeom prst="rect">
            <a:avLst/>
          </a:prstGeom>
          <a:noFill/>
          <a:ln>
            <a:noFill/>
          </a:ln>
        </p:spPr>
      </p:pic>
      <p:pic>
        <p:nvPicPr>
          <p:cNvPr id="391" name="Google Shape;391;p34"/>
          <p:cNvPicPr preferRelativeResize="0"/>
          <p:nvPr/>
        </p:nvPicPr>
        <p:blipFill rotWithShape="1">
          <a:blip r:embed="rId12">
            <a:alphaModFix/>
          </a:blip>
          <a:srcRect/>
          <a:stretch/>
        </p:blipFill>
        <p:spPr>
          <a:xfrm>
            <a:off x="6712792" y="1526841"/>
            <a:ext cx="620324" cy="620324"/>
          </a:xfrm>
          <a:prstGeom prst="rect">
            <a:avLst/>
          </a:prstGeom>
          <a:noFill/>
          <a:ln>
            <a:noFill/>
          </a:ln>
        </p:spPr>
      </p:pic>
      <p:pic>
        <p:nvPicPr>
          <p:cNvPr id="392" name="Google Shape;392;p34"/>
          <p:cNvPicPr preferRelativeResize="0"/>
          <p:nvPr/>
        </p:nvPicPr>
        <p:blipFill rotWithShape="1">
          <a:blip r:embed="rId13">
            <a:alphaModFix/>
          </a:blip>
          <a:srcRect/>
          <a:stretch/>
        </p:blipFill>
        <p:spPr>
          <a:xfrm>
            <a:off x="4333242" y="2895336"/>
            <a:ext cx="614658" cy="614658"/>
          </a:xfrm>
          <a:prstGeom prst="rect">
            <a:avLst/>
          </a:prstGeom>
          <a:noFill/>
          <a:ln>
            <a:noFill/>
          </a:ln>
        </p:spPr>
      </p:pic>
      <p:pic>
        <p:nvPicPr>
          <p:cNvPr id="393" name="Google Shape;393;p34"/>
          <p:cNvPicPr preferRelativeResize="0"/>
          <p:nvPr/>
        </p:nvPicPr>
        <p:blipFill rotWithShape="1">
          <a:blip r:embed="rId14">
            <a:alphaModFix/>
          </a:blip>
          <a:srcRect/>
          <a:stretch/>
        </p:blipFill>
        <p:spPr>
          <a:xfrm>
            <a:off x="4449779" y="918229"/>
            <a:ext cx="581495" cy="581495"/>
          </a:xfrm>
          <a:prstGeom prst="rect">
            <a:avLst/>
          </a:prstGeom>
          <a:noFill/>
          <a:ln>
            <a:noFill/>
          </a:ln>
        </p:spPr>
      </p:pic>
      <p:sp>
        <p:nvSpPr>
          <p:cNvPr id="394" name="Google Shape;394;p34"/>
          <p:cNvSpPr txBox="1"/>
          <p:nvPr/>
        </p:nvSpPr>
        <p:spPr>
          <a:xfrm>
            <a:off x="0" y="-29944"/>
            <a:ext cx="9144000" cy="484748"/>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FFFFFF"/>
              </a:buClr>
              <a:buSzPts val="2700"/>
              <a:buFont typeface="Calibri"/>
              <a:buNone/>
            </a:pPr>
            <a:r>
              <a:rPr lang="en" sz="2700" b="0" i="0" u="none" strike="noStrike" cap="none" dirty="0">
                <a:solidFill>
                  <a:srgbClr val="FFFFFF"/>
                </a:solidFill>
                <a:latin typeface="Calibri"/>
                <a:ea typeface="Calibri"/>
                <a:cs typeface="Calibri"/>
                <a:sym typeface="Calibri"/>
              </a:rPr>
              <a:t>Performance ecosystem</a:t>
            </a:r>
            <a:endParaRPr sz="1100" dirty="0"/>
          </a:p>
        </p:txBody>
      </p:sp>
      <p:pic>
        <p:nvPicPr>
          <p:cNvPr id="395" name="Google Shape;395;p34"/>
          <p:cNvPicPr preferRelativeResize="0"/>
          <p:nvPr/>
        </p:nvPicPr>
        <p:blipFill rotWithShape="1">
          <a:blip r:embed="rId15">
            <a:alphaModFix/>
          </a:blip>
          <a:srcRect/>
          <a:stretch/>
        </p:blipFill>
        <p:spPr>
          <a:xfrm>
            <a:off x="1760070" y="816263"/>
            <a:ext cx="691078" cy="691078"/>
          </a:xfrm>
          <a:prstGeom prst="rect">
            <a:avLst/>
          </a:prstGeom>
          <a:noFill/>
          <a:ln>
            <a:noFill/>
          </a:ln>
        </p:spPr>
      </p:pic>
      <p:grpSp>
        <p:nvGrpSpPr>
          <p:cNvPr id="396" name="Google Shape;396;p34"/>
          <p:cNvGrpSpPr/>
          <p:nvPr/>
        </p:nvGrpSpPr>
        <p:grpSpPr>
          <a:xfrm>
            <a:off x="2637528" y="2372611"/>
            <a:ext cx="1375357" cy="1267136"/>
            <a:chOff x="3516704" y="3163481"/>
            <a:chExt cx="1833809" cy="1689515"/>
          </a:xfrm>
        </p:grpSpPr>
        <p:sp>
          <p:nvSpPr>
            <p:cNvPr id="397" name="Google Shape;397;p34"/>
            <p:cNvSpPr/>
            <p:nvPr/>
          </p:nvSpPr>
          <p:spPr>
            <a:xfrm rot="723810" flipH="1">
              <a:off x="3644574" y="3313033"/>
              <a:ext cx="1578068" cy="1390411"/>
            </a:xfrm>
            <a:custGeom>
              <a:avLst/>
              <a:gdLst/>
              <a:ahLst/>
              <a:cxnLst/>
              <a:rect l="l" t="t" r="r" b="b"/>
              <a:pathLst>
                <a:path w="18147" h="15989" extrusionOk="0">
                  <a:moveTo>
                    <a:pt x="9072" y="1"/>
                  </a:moveTo>
                  <a:cubicBezTo>
                    <a:pt x="5937" y="1"/>
                    <a:pt x="2962" y="1882"/>
                    <a:pt x="1702" y="4983"/>
                  </a:cubicBezTo>
                  <a:cubicBezTo>
                    <a:pt x="1" y="9053"/>
                    <a:pt x="1969" y="13723"/>
                    <a:pt x="6072" y="15390"/>
                  </a:cubicBezTo>
                  <a:cubicBezTo>
                    <a:pt x="7062" y="15796"/>
                    <a:pt x="8087" y="15989"/>
                    <a:pt x="9096" y="15989"/>
                  </a:cubicBezTo>
                  <a:cubicBezTo>
                    <a:pt x="12236" y="15989"/>
                    <a:pt x="15217" y="14126"/>
                    <a:pt x="16479" y="11021"/>
                  </a:cubicBezTo>
                  <a:cubicBezTo>
                    <a:pt x="18147" y="6951"/>
                    <a:pt x="16212" y="2281"/>
                    <a:pt x="12109" y="613"/>
                  </a:cubicBezTo>
                  <a:cubicBezTo>
                    <a:pt x="11115" y="198"/>
                    <a:pt x="10085" y="1"/>
                    <a:pt x="9072" y="1"/>
                  </a:cubicBezTo>
                  <a:close/>
                </a:path>
              </a:pathLst>
            </a:custGeom>
            <a:solidFill>
              <a:srgbClr val="305DC0"/>
            </a:solidFill>
            <a:ln>
              <a:noFill/>
            </a:ln>
            <a:effectLst>
              <a:outerShdw blurRad="50800" dist="38100" dir="2700000" algn="tl" rotWithShape="0">
                <a:srgbClr val="000000">
                  <a:alpha val="40000"/>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C0C0C"/>
                </a:solidFill>
                <a:latin typeface="Arial"/>
                <a:ea typeface="Arial"/>
                <a:cs typeface="Arial"/>
                <a:sym typeface="Arial"/>
              </a:endParaRPr>
            </a:p>
          </p:txBody>
        </p:sp>
        <p:pic>
          <p:nvPicPr>
            <p:cNvPr id="398" name="Google Shape;398;p34"/>
            <p:cNvPicPr preferRelativeResize="0"/>
            <p:nvPr/>
          </p:nvPicPr>
          <p:blipFill rotWithShape="1">
            <a:blip r:embed="rId16">
              <a:alphaModFix/>
            </a:blip>
            <a:srcRect/>
            <a:stretch/>
          </p:blipFill>
          <p:spPr>
            <a:xfrm>
              <a:off x="3950782" y="3523541"/>
              <a:ext cx="892335" cy="872505"/>
            </a:xfrm>
            <a:prstGeom prst="rect">
              <a:avLst/>
            </a:prstGeom>
            <a:noFill/>
            <a:ln>
              <a:noFill/>
            </a:ln>
          </p:spPr>
        </p:pic>
        <p:sp>
          <p:nvSpPr>
            <p:cNvPr id="399" name="Google Shape;399;p34"/>
            <p:cNvSpPr txBox="1"/>
            <p:nvPr/>
          </p:nvSpPr>
          <p:spPr>
            <a:xfrm>
              <a:off x="4277827" y="4110005"/>
              <a:ext cx="718506" cy="40011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FFFFFF"/>
                </a:buClr>
                <a:buSzPts val="1500"/>
                <a:buFont typeface="Calibri"/>
                <a:buNone/>
              </a:pPr>
              <a:r>
                <a:rPr lang="en" sz="1500" b="0" i="0" u="none" strike="noStrike" cap="none">
                  <a:solidFill>
                    <a:srgbClr val="FFFFFF"/>
                  </a:solidFill>
                  <a:latin typeface="Calibri"/>
                  <a:ea typeface="Calibri"/>
                  <a:cs typeface="Calibri"/>
                  <a:sym typeface="Calibri"/>
                </a:rPr>
                <a:t>L&amp;D</a:t>
              </a:r>
              <a:endParaRPr sz="1100"/>
            </a:p>
          </p:txBody>
        </p:sp>
      </p:grpSp>
      <p:grpSp>
        <p:nvGrpSpPr>
          <p:cNvPr id="400" name="Google Shape;400;p34"/>
          <p:cNvGrpSpPr/>
          <p:nvPr/>
        </p:nvGrpSpPr>
        <p:grpSpPr>
          <a:xfrm>
            <a:off x="5116892" y="681928"/>
            <a:ext cx="1655063" cy="1267136"/>
            <a:chOff x="6822523" y="909237"/>
            <a:chExt cx="2206751" cy="1689515"/>
          </a:xfrm>
        </p:grpSpPr>
        <p:sp>
          <p:nvSpPr>
            <p:cNvPr id="401" name="Google Shape;401;p34"/>
            <p:cNvSpPr/>
            <p:nvPr/>
          </p:nvSpPr>
          <p:spPr>
            <a:xfrm rot="723810" flipH="1">
              <a:off x="7136865" y="1058789"/>
              <a:ext cx="1578068" cy="1390411"/>
            </a:xfrm>
            <a:custGeom>
              <a:avLst/>
              <a:gdLst/>
              <a:ahLst/>
              <a:cxnLst/>
              <a:rect l="l" t="t" r="r" b="b"/>
              <a:pathLst>
                <a:path w="18147" h="15989" extrusionOk="0">
                  <a:moveTo>
                    <a:pt x="9072" y="1"/>
                  </a:moveTo>
                  <a:cubicBezTo>
                    <a:pt x="5937" y="1"/>
                    <a:pt x="2962" y="1882"/>
                    <a:pt x="1702" y="4983"/>
                  </a:cubicBezTo>
                  <a:cubicBezTo>
                    <a:pt x="1" y="9053"/>
                    <a:pt x="1969" y="13723"/>
                    <a:pt x="6072" y="15390"/>
                  </a:cubicBezTo>
                  <a:cubicBezTo>
                    <a:pt x="7062" y="15796"/>
                    <a:pt x="8087" y="15989"/>
                    <a:pt x="9096" y="15989"/>
                  </a:cubicBezTo>
                  <a:cubicBezTo>
                    <a:pt x="12236" y="15989"/>
                    <a:pt x="15217" y="14126"/>
                    <a:pt x="16479" y="11021"/>
                  </a:cubicBezTo>
                  <a:cubicBezTo>
                    <a:pt x="18147" y="6951"/>
                    <a:pt x="16212" y="2281"/>
                    <a:pt x="12109" y="613"/>
                  </a:cubicBezTo>
                  <a:cubicBezTo>
                    <a:pt x="11115" y="198"/>
                    <a:pt x="10085" y="1"/>
                    <a:pt x="9072" y="1"/>
                  </a:cubicBezTo>
                  <a:close/>
                </a:path>
              </a:pathLst>
            </a:custGeom>
            <a:solidFill>
              <a:srgbClr val="305DC0"/>
            </a:solidFill>
            <a:ln>
              <a:noFill/>
            </a:ln>
            <a:effectLst>
              <a:outerShdw blurRad="50800" dist="38100" dir="2700000" algn="tl" rotWithShape="0">
                <a:srgbClr val="000000">
                  <a:alpha val="40000"/>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C0C0C"/>
                </a:solidFill>
                <a:latin typeface="Arial"/>
                <a:ea typeface="Arial"/>
                <a:cs typeface="Arial"/>
                <a:sym typeface="Arial"/>
              </a:endParaRPr>
            </a:p>
          </p:txBody>
        </p:sp>
        <p:pic>
          <p:nvPicPr>
            <p:cNvPr id="402" name="Google Shape;402;p34"/>
            <p:cNvPicPr preferRelativeResize="0"/>
            <p:nvPr/>
          </p:nvPicPr>
          <p:blipFill rotWithShape="1">
            <a:blip r:embed="rId17">
              <a:alphaModFix/>
            </a:blip>
            <a:srcRect/>
            <a:stretch/>
          </p:blipFill>
          <p:spPr>
            <a:xfrm>
              <a:off x="7663899" y="1189294"/>
              <a:ext cx="561745" cy="552059"/>
            </a:xfrm>
            <a:prstGeom prst="rect">
              <a:avLst/>
            </a:prstGeom>
            <a:noFill/>
            <a:ln>
              <a:noFill/>
            </a:ln>
          </p:spPr>
        </p:pic>
        <p:sp>
          <p:nvSpPr>
            <p:cNvPr id="403" name="Google Shape;403;p34"/>
            <p:cNvSpPr txBox="1"/>
            <p:nvPr/>
          </p:nvSpPr>
          <p:spPr>
            <a:xfrm>
              <a:off x="6822523" y="1652720"/>
              <a:ext cx="2206751" cy="584775"/>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FFFFFF"/>
                </a:buClr>
                <a:buSzPts val="1200"/>
                <a:buFont typeface="Calibri"/>
                <a:buNone/>
              </a:pPr>
              <a:r>
                <a:rPr lang="en" sz="1200" b="0" i="0" u="none" strike="noStrike" cap="none">
                  <a:solidFill>
                    <a:srgbClr val="FFFFFF"/>
                  </a:solidFill>
                  <a:latin typeface="Calibri"/>
                  <a:ea typeface="Calibri"/>
                  <a:cs typeface="Calibri"/>
                  <a:sym typeface="Calibri"/>
                </a:rPr>
                <a:t>Training &amp; </a:t>
              </a:r>
              <a:endParaRPr sz="1100"/>
            </a:p>
            <a:p>
              <a:pPr marL="0" marR="0" lvl="0" indent="0" algn="ctr" rtl="0">
                <a:lnSpc>
                  <a:spcPct val="100000"/>
                </a:lnSpc>
                <a:spcBef>
                  <a:spcPts val="0"/>
                </a:spcBef>
                <a:spcAft>
                  <a:spcPts val="0"/>
                </a:spcAft>
                <a:buClr>
                  <a:srgbClr val="FFFFFF"/>
                </a:buClr>
                <a:buSzPts val="1200"/>
                <a:buFont typeface="Calibri"/>
                <a:buNone/>
              </a:pPr>
              <a:r>
                <a:rPr lang="en" sz="1200" b="0" i="0" u="none" strike="noStrike" cap="none">
                  <a:solidFill>
                    <a:srgbClr val="FFFFFF"/>
                  </a:solidFill>
                  <a:latin typeface="Calibri"/>
                  <a:ea typeface="Calibri"/>
                  <a:cs typeface="Calibri"/>
                  <a:sym typeface="Calibri"/>
                </a:rPr>
                <a:t>Development</a:t>
              </a:r>
              <a:endParaRPr sz="1100"/>
            </a:p>
          </p:txBody>
        </p:sp>
      </p:grpSp>
      <p:pic>
        <p:nvPicPr>
          <p:cNvPr id="404" name="Google Shape;404;p34"/>
          <p:cNvPicPr preferRelativeResize="0"/>
          <p:nvPr/>
        </p:nvPicPr>
        <p:blipFill rotWithShape="1">
          <a:blip r:embed="rId18">
            <a:alphaModFix/>
          </a:blip>
          <a:srcRect/>
          <a:stretch/>
        </p:blipFill>
        <p:spPr>
          <a:xfrm>
            <a:off x="3807440" y="1851484"/>
            <a:ext cx="663474" cy="6634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387"/>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393"/>
                                        </p:tgtEl>
                                        <p:attrNameLst>
                                          <p:attrName>r</p:attrName>
                                        </p:attrNameLst>
                                      </p:cBhvr>
                                    </p:animRot>
                                  </p:childTnLst>
                                </p:cTn>
                              </p:par>
                              <p:par>
                                <p:cTn id="9" presetID="8" presetClass="emph" presetSubtype="0" fill="hold" nodeType="withEffect">
                                  <p:stCondLst>
                                    <p:cond delay="0"/>
                                  </p:stCondLst>
                                  <p:childTnLst>
                                    <p:animRot by="-21600000">
                                      <p:cBhvr>
                                        <p:cTn id="10" dur="2000" fill="hold"/>
                                        <p:tgtEl>
                                          <p:spTgt spid="391"/>
                                        </p:tgtEl>
                                        <p:attrNameLst>
                                          <p:attrName>r</p:attrName>
                                        </p:attrNameLst>
                                      </p:cBhvr>
                                    </p:animRot>
                                  </p:childTnLst>
                                </p:cTn>
                              </p:par>
                              <p:par>
                                <p:cTn id="11" presetID="8" presetClass="emph" presetSubtype="0" fill="hold" nodeType="withEffect">
                                  <p:stCondLst>
                                    <p:cond delay="0"/>
                                  </p:stCondLst>
                                  <p:childTnLst>
                                    <p:animRot by="-21600000">
                                      <p:cBhvr>
                                        <p:cTn id="12" dur="2000" fill="hold"/>
                                        <p:tgtEl>
                                          <p:spTgt spid="382"/>
                                        </p:tgtEl>
                                        <p:attrNameLst>
                                          <p:attrName>r</p:attrName>
                                        </p:attrNameLst>
                                      </p:cBhvr>
                                    </p:animRot>
                                  </p:childTnLst>
                                </p:cTn>
                              </p:par>
                              <p:par>
                                <p:cTn id="13" presetID="8" presetClass="emph" presetSubtype="0" fill="hold" nodeType="withEffect">
                                  <p:stCondLst>
                                    <p:cond delay="0"/>
                                  </p:stCondLst>
                                  <p:childTnLst>
                                    <p:animRot by="-21600000">
                                      <p:cBhvr>
                                        <p:cTn id="14" dur="2000" fill="hold"/>
                                        <p:tgtEl>
                                          <p:spTgt spid="384"/>
                                        </p:tgtEl>
                                        <p:attrNameLst>
                                          <p:attrName>r</p:attrName>
                                        </p:attrNameLst>
                                      </p:cBhvr>
                                    </p:animRot>
                                  </p:childTnLst>
                                </p:cTn>
                              </p:par>
                              <p:par>
                                <p:cTn id="15" presetID="8" presetClass="emph" presetSubtype="0" fill="hold" nodeType="withEffect">
                                  <p:stCondLst>
                                    <p:cond delay="0"/>
                                  </p:stCondLst>
                                  <p:childTnLst>
                                    <p:animRot by="-21600000">
                                      <p:cBhvr>
                                        <p:cTn id="16" dur="2000" fill="hold"/>
                                        <p:tgtEl>
                                          <p:spTgt spid="390"/>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389"/>
                                        </p:tgtEl>
                                        <p:attrNameLst>
                                          <p:attrName>r</p:attrName>
                                        </p:attrNameLst>
                                      </p:cBhvr>
                                    </p:animRot>
                                  </p:childTnLst>
                                </p:cTn>
                              </p:par>
                              <p:par>
                                <p:cTn id="19" presetID="8" presetClass="emph" presetSubtype="0" fill="hold" nodeType="withEffect">
                                  <p:stCondLst>
                                    <p:cond delay="0"/>
                                  </p:stCondLst>
                                  <p:childTnLst>
                                    <p:animRot by="-21600000">
                                      <p:cBhvr>
                                        <p:cTn id="20" dur="2000" fill="hold"/>
                                        <p:tgtEl>
                                          <p:spTgt spid="388"/>
                                        </p:tgtEl>
                                        <p:attrNameLst>
                                          <p:attrName>r</p:attrName>
                                        </p:attrNameLst>
                                      </p:cBhvr>
                                    </p:animRot>
                                  </p:childTnLst>
                                </p:cTn>
                              </p:par>
                              <p:par>
                                <p:cTn id="21" presetID="8" presetClass="emph" presetSubtype="0" fill="hold" nodeType="withEffect">
                                  <p:stCondLst>
                                    <p:cond delay="0"/>
                                  </p:stCondLst>
                                  <p:childTnLst>
                                    <p:animRot by="-21600000">
                                      <p:cBhvr>
                                        <p:cTn id="22" dur="2000" fill="hold"/>
                                        <p:tgtEl>
                                          <p:spTgt spid="385"/>
                                        </p:tgtEl>
                                        <p:attrNameLst>
                                          <p:attrName>r</p:attrName>
                                        </p:attrNameLst>
                                      </p:cBhvr>
                                    </p:animRot>
                                  </p:childTnLst>
                                </p:cTn>
                              </p:par>
                              <p:par>
                                <p:cTn id="23" presetID="8" presetClass="emph" presetSubtype="0" fill="hold" nodeType="withEffect">
                                  <p:stCondLst>
                                    <p:cond delay="0"/>
                                  </p:stCondLst>
                                  <p:childTnLst>
                                    <p:animRot by="-21600000">
                                      <p:cBhvr>
                                        <p:cTn id="24" dur="2000" fill="hold"/>
                                        <p:tgtEl>
                                          <p:spTgt spid="386"/>
                                        </p:tgtEl>
                                        <p:attrNameLst>
                                          <p:attrName>r</p:attrName>
                                        </p:attrNameLst>
                                      </p:cBhvr>
                                    </p:animRot>
                                  </p:childTnLst>
                                </p:cTn>
                              </p:par>
                              <p:par>
                                <p:cTn id="25" presetID="8" presetClass="emph" presetSubtype="0" fill="hold" nodeType="withEffect">
                                  <p:stCondLst>
                                    <p:cond delay="0"/>
                                  </p:stCondLst>
                                  <p:childTnLst>
                                    <p:animRot by="-21600000">
                                      <p:cBhvr>
                                        <p:cTn id="26" dur="2000" fill="hold"/>
                                        <p:tgtEl>
                                          <p:spTgt spid="38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392"/>
                                        </p:tgtEl>
                                        <p:attrNameLst>
                                          <p:attrName>r</p:attrName>
                                        </p:attrNameLst>
                                      </p:cBhvr>
                                    </p:animRot>
                                  </p:childTnLst>
                                </p:cTn>
                              </p:par>
                              <p:par>
                                <p:cTn id="29" presetID="8" presetClass="emph" presetSubtype="0" fill="hold" nodeType="withEffect">
                                  <p:stCondLst>
                                    <p:cond delay="0"/>
                                  </p:stCondLst>
                                  <p:childTnLst>
                                    <p:animRot by="-21600000">
                                      <p:cBhvr>
                                        <p:cTn id="30" dur="2000" fill="hold"/>
                                        <p:tgtEl>
                                          <p:spTgt spid="395"/>
                                        </p:tgtEl>
                                        <p:attrNameLst>
                                          <p:attrName>r</p:attrName>
                                        </p:attrNameLst>
                                      </p:cBhvr>
                                    </p:animRot>
                                  </p:childTnLst>
                                </p:cTn>
                              </p:par>
                              <p:par>
                                <p:cTn id="31" presetID="8" presetClass="emph" presetSubtype="0" fill="hold" nodeType="withEffect">
                                  <p:stCondLst>
                                    <p:cond delay="0"/>
                                  </p:stCondLst>
                                  <p:childTnLst>
                                    <p:animRot by="-21600000">
                                      <p:cBhvr>
                                        <p:cTn id="32" dur="2000" fill="hold"/>
                                        <p:tgtEl>
                                          <p:spTgt spid="404"/>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8" presetClass="emph" presetSubtype="0" fill="hold" nodeType="clickEffect">
                                  <p:stCondLst>
                                    <p:cond delay="0"/>
                                  </p:stCondLst>
                                  <p:childTnLst>
                                    <p:animRot by="-21600000">
                                      <p:cBhvr>
                                        <p:cTn id="36" dur="2000" fill="hold"/>
                                        <p:tgtEl>
                                          <p:spTgt spid="400"/>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39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35"/>
          <p:cNvSpPr/>
          <p:nvPr/>
        </p:nvSpPr>
        <p:spPr>
          <a:xfrm rot="723839" flipH="1">
            <a:off x="1117637" y="1418186"/>
            <a:ext cx="1675311" cy="1476087"/>
          </a:xfrm>
          <a:custGeom>
            <a:avLst/>
            <a:gdLst/>
            <a:ahLst/>
            <a:cxnLst/>
            <a:rect l="l" t="t" r="r" b="b"/>
            <a:pathLst>
              <a:path w="18147" h="15989" extrusionOk="0">
                <a:moveTo>
                  <a:pt x="9072" y="1"/>
                </a:moveTo>
                <a:cubicBezTo>
                  <a:pt x="5937" y="1"/>
                  <a:pt x="2962" y="1882"/>
                  <a:pt x="1702" y="4983"/>
                </a:cubicBezTo>
                <a:cubicBezTo>
                  <a:pt x="1" y="9053"/>
                  <a:pt x="1969" y="13723"/>
                  <a:pt x="6072" y="15390"/>
                </a:cubicBezTo>
                <a:cubicBezTo>
                  <a:pt x="7062" y="15796"/>
                  <a:pt x="8087" y="15989"/>
                  <a:pt x="9096" y="15989"/>
                </a:cubicBezTo>
                <a:cubicBezTo>
                  <a:pt x="12236" y="15989"/>
                  <a:pt x="15217" y="14126"/>
                  <a:pt x="16479" y="11021"/>
                </a:cubicBezTo>
                <a:cubicBezTo>
                  <a:pt x="18147" y="6951"/>
                  <a:pt x="16212" y="2281"/>
                  <a:pt x="12109" y="613"/>
                </a:cubicBezTo>
                <a:cubicBezTo>
                  <a:pt x="11115" y="198"/>
                  <a:pt x="10085" y="1"/>
                  <a:pt x="9072" y="1"/>
                </a:cubicBezTo>
                <a:close/>
              </a:path>
            </a:pathLst>
          </a:custGeom>
          <a:solidFill>
            <a:srgbClr val="305DC0"/>
          </a:solidFill>
          <a:ln>
            <a:noFill/>
          </a:ln>
          <a:effectLst>
            <a:outerShdw blurRad="50800" dist="38100" dir="2700000" algn="tl" rotWithShape="0">
              <a:srgbClr val="000000">
                <a:alpha val="40000"/>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C0C0C"/>
              </a:solidFill>
              <a:latin typeface="Arial"/>
              <a:ea typeface="Arial"/>
              <a:cs typeface="Arial"/>
              <a:sym typeface="Arial"/>
            </a:endParaRPr>
          </a:p>
        </p:txBody>
      </p:sp>
      <p:sp>
        <p:nvSpPr>
          <p:cNvPr id="410" name="Google Shape;410;p35"/>
          <p:cNvSpPr/>
          <p:nvPr/>
        </p:nvSpPr>
        <p:spPr>
          <a:xfrm rot="723839" flipH="1">
            <a:off x="3734349" y="1413485"/>
            <a:ext cx="1675311" cy="1476087"/>
          </a:xfrm>
          <a:custGeom>
            <a:avLst/>
            <a:gdLst/>
            <a:ahLst/>
            <a:cxnLst/>
            <a:rect l="l" t="t" r="r" b="b"/>
            <a:pathLst>
              <a:path w="18147" h="15989" extrusionOk="0">
                <a:moveTo>
                  <a:pt x="9072" y="1"/>
                </a:moveTo>
                <a:cubicBezTo>
                  <a:pt x="5937" y="1"/>
                  <a:pt x="2962" y="1882"/>
                  <a:pt x="1702" y="4983"/>
                </a:cubicBezTo>
                <a:cubicBezTo>
                  <a:pt x="1" y="9053"/>
                  <a:pt x="1969" y="13723"/>
                  <a:pt x="6072" y="15390"/>
                </a:cubicBezTo>
                <a:cubicBezTo>
                  <a:pt x="7062" y="15796"/>
                  <a:pt x="8087" y="15989"/>
                  <a:pt x="9096" y="15989"/>
                </a:cubicBezTo>
                <a:cubicBezTo>
                  <a:pt x="12236" y="15989"/>
                  <a:pt x="15217" y="14126"/>
                  <a:pt x="16479" y="11021"/>
                </a:cubicBezTo>
                <a:cubicBezTo>
                  <a:pt x="18147" y="6951"/>
                  <a:pt x="16212" y="2281"/>
                  <a:pt x="12109" y="613"/>
                </a:cubicBezTo>
                <a:cubicBezTo>
                  <a:pt x="11115" y="198"/>
                  <a:pt x="10085" y="1"/>
                  <a:pt x="9072" y="1"/>
                </a:cubicBezTo>
                <a:close/>
              </a:path>
            </a:pathLst>
          </a:custGeom>
          <a:solidFill>
            <a:srgbClr val="305DC0"/>
          </a:solidFill>
          <a:ln>
            <a:noFill/>
          </a:ln>
          <a:effectLst>
            <a:outerShdw blurRad="50800" dist="38100" dir="2700000" algn="tl" rotWithShape="0">
              <a:srgbClr val="000000">
                <a:alpha val="40000"/>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C0C0C"/>
              </a:solidFill>
              <a:latin typeface="Arial"/>
              <a:ea typeface="Arial"/>
              <a:cs typeface="Arial"/>
              <a:sym typeface="Arial"/>
            </a:endParaRPr>
          </a:p>
        </p:txBody>
      </p:sp>
      <p:sp>
        <p:nvSpPr>
          <p:cNvPr id="411" name="Google Shape;411;p35"/>
          <p:cNvSpPr/>
          <p:nvPr/>
        </p:nvSpPr>
        <p:spPr>
          <a:xfrm rot="723839" flipH="1">
            <a:off x="6351062" y="1408784"/>
            <a:ext cx="1675311" cy="1476087"/>
          </a:xfrm>
          <a:custGeom>
            <a:avLst/>
            <a:gdLst/>
            <a:ahLst/>
            <a:cxnLst/>
            <a:rect l="l" t="t" r="r" b="b"/>
            <a:pathLst>
              <a:path w="18147" h="15989" extrusionOk="0">
                <a:moveTo>
                  <a:pt x="9072" y="1"/>
                </a:moveTo>
                <a:cubicBezTo>
                  <a:pt x="5937" y="1"/>
                  <a:pt x="2962" y="1882"/>
                  <a:pt x="1702" y="4983"/>
                </a:cubicBezTo>
                <a:cubicBezTo>
                  <a:pt x="1" y="9053"/>
                  <a:pt x="1969" y="13723"/>
                  <a:pt x="6072" y="15390"/>
                </a:cubicBezTo>
                <a:cubicBezTo>
                  <a:pt x="7062" y="15796"/>
                  <a:pt x="8087" y="15989"/>
                  <a:pt x="9096" y="15989"/>
                </a:cubicBezTo>
                <a:cubicBezTo>
                  <a:pt x="12236" y="15989"/>
                  <a:pt x="15217" y="14126"/>
                  <a:pt x="16479" y="11021"/>
                </a:cubicBezTo>
                <a:cubicBezTo>
                  <a:pt x="18147" y="6951"/>
                  <a:pt x="16212" y="2281"/>
                  <a:pt x="12109" y="613"/>
                </a:cubicBezTo>
                <a:cubicBezTo>
                  <a:pt x="11115" y="198"/>
                  <a:pt x="10085" y="1"/>
                  <a:pt x="9072" y="1"/>
                </a:cubicBezTo>
                <a:close/>
              </a:path>
            </a:pathLst>
          </a:custGeom>
          <a:solidFill>
            <a:srgbClr val="305DC0"/>
          </a:solidFill>
          <a:ln>
            <a:noFill/>
          </a:ln>
          <a:effectLst>
            <a:outerShdw blurRad="50800" dist="38100" dir="2700000" algn="tl" rotWithShape="0">
              <a:srgbClr val="000000">
                <a:alpha val="40000"/>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C0C0C"/>
              </a:solidFill>
              <a:latin typeface="Arial"/>
              <a:ea typeface="Arial"/>
              <a:cs typeface="Arial"/>
              <a:sym typeface="Arial"/>
            </a:endParaRPr>
          </a:p>
        </p:txBody>
      </p:sp>
      <p:sp>
        <p:nvSpPr>
          <p:cNvPr id="412" name="Google Shape;412;p35"/>
          <p:cNvSpPr/>
          <p:nvPr/>
        </p:nvSpPr>
        <p:spPr>
          <a:xfrm>
            <a:off x="0" y="0"/>
            <a:ext cx="9144000" cy="424800"/>
          </a:xfrm>
          <a:prstGeom prst="rect">
            <a:avLst/>
          </a:prstGeom>
          <a:gradFill>
            <a:gsLst>
              <a:gs pos="0">
                <a:srgbClr val="213F76"/>
              </a:gs>
              <a:gs pos="50000">
                <a:srgbClr val="2F5CAB"/>
              </a:gs>
              <a:gs pos="100000">
                <a:srgbClr val="3A6FCD"/>
              </a:gs>
            </a:gsLst>
            <a:lin ang="5400012"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lt1"/>
              </a:buClr>
              <a:buSzPts val="2700"/>
              <a:buFont typeface="Calibri"/>
              <a:buNone/>
            </a:pPr>
            <a:endParaRPr sz="2700" b="0" i="0" u="none" strike="noStrike" cap="none">
              <a:solidFill>
                <a:srgbClr val="FFFFFF"/>
              </a:solidFill>
              <a:latin typeface="Calibri"/>
              <a:ea typeface="Calibri"/>
              <a:cs typeface="Calibri"/>
              <a:sym typeface="Calibri"/>
            </a:endParaRPr>
          </a:p>
        </p:txBody>
      </p:sp>
      <p:sp>
        <p:nvSpPr>
          <p:cNvPr id="413" name="Google Shape;413;p35"/>
          <p:cNvSpPr txBox="1"/>
          <p:nvPr/>
        </p:nvSpPr>
        <p:spPr>
          <a:xfrm>
            <a:off x="0" y="-29944"/>
            <a:ext cx="91440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FFFFFF"/>
              </a:buClr>
              <a:buSzPts val="2700"/>
              <a:buFont typeface="Calibri"/>
              <a:buNone/>
            </a:pPr>
            <a:r>
              <a:rPr lang="en" sz="2700" b="0" i="0" u="none" strike="noStrike" cap="none">
                <a:solidFill>
                  <a:srgbClr val="FFFFFF"/>
                </a:solidFill>
                <a:latin typeface="Calibri"/>
                <a:ea typeface="Calibri"/>
                <a:cs typeface="Calibri"/>
                <a:sym typeface="Calibri"/>
              </a:rPr>
              <a:t>L&amp;D Detective</a:t>
            </a:r>
            <a:r>
              <a:rPr lang="en" sz="2100" b="0" i="0" u="none" strike="noStrike" cap="none" baseline="30000">
                <a:solidFill>
                  <a:srgbClr val="FFFFFF"/>
                </a:solidFill>
                <a:latin typeface="Calibri"/>
                <a:ea typeface="Calibri"/>
                <a:cs typeface="Calibri"/>
                <a:sym typeface="Calibri"/>
              </a:rPr>
              <a:t>®</a:t>
            </a:r>
            <a:endParaRPr sz="1100"/>
          </a:p>
        </p:txBody>
      </p:sp>
      <p:pic>
        <p:nvPicPr>
          <p:cNvPr id="414" name="Google Shape;414;p35"/>
          <p:cNvPicPr preferRelativeResize="0"/>
          <p:nvPr/>
        </p:nvPicPr>
        <p:blipFill rotWithShape="1">
          <a:blip r:embed="rId3">
            <a:alphaModFix/>
          </a:blip>
          <a:srcRect/>
          <a:stretch/>
        </p:blipFill>
        <p:spPr>
          <a:xfrm>
            <a:off x="1316293" y="1520436"/>
            <a:ext cx="1270949" cy="1270949"/>
          </a:xfrm>
          <a:prstGeom prst="rect">
            <a:avLst/>
          </a:prstGeom>
          <a:noFill/>
          <a:ln>
            <a:noFill/>
          </a:ln>
        </p:spPr>
      </p:pic>
      <p:pic>
        <p:nvPicPr>
          <p:cNvPr id="415" name="Google Shape;415;p35"/>
          <p:cNvPicPr preferRelativeResize="0"/>
          <p:nvPr/>
        </p:nvPicPr>
        <p:blipFill rotWithShape="1">
          <a:blip r:embed="rId4">
            <a:alphaModFix/>
          </a:blip>
          <a:srcRect/>
          <a:stretch/>
        </p:blipFill>
        <p:spPr>
          <a:xfrm>
            <a:off x="4114136" y="1745813"/>
            <a:ext cx="915727" cy="915727"/>
          </a:xfrm>
          <a:prstGeom prst="rect">
            <a:avLst/>
          </a:prstGeom>
          <a:noFill/>
          <a:ln>
            <a:noFill/>
          </a:ln>
        </p:spPr>
      </p:pic>
      <p:pic>
        <p:nvPicPr>
          <p:cNvPr id="416" name="Google Shape;416;p35"/>
          <p:cNvPicPr preferRelativeResize="0"/>
          <p:nvPr/>
        </p:nvPicPr>
        <p:blipFill rotWithShape="1">
          <a:blip r:embed="rId5">
            <a:alphaModFix/>
          </a:blip>
          <a:srcRect/>
          <a:stretch/>
        </p:blipFill>
        <p:spPr>
          <a:xfrm>
            <a:off x="6705445" y="1628639"/>
            <a:ext cx="1032900" cy="1032900"/>
          </a:xfrm>
          <a:prstGeom prst="rect">
            <a:avLst/>
          </a:prstGeom>
          <a:noFill/>
          <a:ln>
            <a:noFill/>
          </a:ln>
        </p:spPr>
      </p:pic>
      <p:sp>
        <p:nvSpPr>
          <p:cNvPr id="417" name="Google Shape;417;p35"/>
          <p:cNvSpPr txBox="1"/>
          <p:nvPr/>
        </p:nvSpPr>
        <p:spPr>
          <a:xfrm>
            <a:off x="1589581" y="3199798"/>
            <a:ext cx="6247800" cy="695400"/>
          </a:xfrm>
          <a:prstGeom prst="rect">
            <a:avLst/>
          </a:prstGeom>
          <a:no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44546A"/>
              </a:buClr>
              <a:buSzPts val="2100"/>
              <a:buFont typeface="Raleway"/>
              <a:buNone/>
            </a:pPr>
            <a:r>
              <a:rPr lang="en" sz="2100" b="0" i="0" u="none" strike="noStrike" cap="none">
                <a:solidFill>
                  <a:srgbClr val="0C0C0C"/>
                </a:solidFill>
                <a:latin typeface="Calibri"/>
                <a:ea typeface="Calibri"/>
                <a:cs typeface="Calibri"/>
                <a:sym typeface="Calibri"/>
              </a:rPr>
              <a:t>I investigate training and learning’s contribution to workplace performance.</a:t>
            </a:r>
            <a:endParaRPr sz="11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09"/>
                                        </p:tgtEl>
                                        <p:attrNameLst>
                                          <p:attrName>style.visibility</p:attrName>
                                        </p:attrNameLst>
                                      </p:cBhvr>
                                      <p:to>
                                        <p:strVal val="visible"/>
                                      </p:to>
                                    </p:set>
                                    <p:anim calcmode="lin" valueType="num">
                                      <p:cBhvr additive="base">
                                        <p:cTn id="7" dur="500"/>
                                        <p:tgtEl>
                                          <p:spTgt spid="409"/>
                                        </p:tgtEl>
                                        <p:attrNameLst>
                                          <p:attrName>ppt_w</p:attrName>
                                        </p:attrNameLst>
                                      </p:cBhvr>
                                      <p:tavLst>
                                        <p:tav tm="0">
                                          <p:val>
                                            <p:strVal val="0"/>
                                          </p:val>
                                        </p:tav>
                                        <p:tav tm="100000">
                                          <p:val>
                                            <p:strVal val="#ppt_w"/>
                                          </p:val>
                                        </p:tav>
                                      </p:tavLst>
                                    </p:anim>
                                    <p:anim calcmode="lin" valueType="num">
                                      <p:cBhvr additive="base">
                                        <p:cTn id="8" dur="500"/>
                                        <p:tgtEl>
                                          <p:spTgt spid="409"/>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410"/>
                                        </p:tgtEl>
                                        <p:attrNameLst>
                                          <p:attrName>style.visibility</p:attrName>
                                        </p:attrNameLst>
                                      </p:cBhvr>
                                      <p:to>
                                        <p:strVal val="visible"/>
                                      </p:to>
                                    </p:set>
                                    <p:anim calcmode="lin" valueType="num">
                                      <p:cBhvr additive="base">
                                        <p:cTn id="11" dur="500"/>
                                        <p:tgtEl>
                                          <p:spTgt spid="410"/>
                                        </p:tgtEl>
                                        <p:attrNameLst>
                                          <p:attrName>ppt_w</p:attrName>
                                        </p:attrNameLst>
                                      </p:cBhvr>
                                      <p:tavLst>
                                        <p:tav tm="0">
                                          <p:val>
                                            <p:strVal val="0"/>
                                          </p:val>
                                        </p:tav>
                                        <p:tav tm="100000">
                                          <p:val>
                                            <p:strVal val="#ppt_w"/>
                                          </p:val>
                                        </p:tav>
                                      </p:tavLst>
                                    </p:anim>
                                    <p:anim calcmode="lin" valueType="num">
                                      <p:cBhvr additive="base">
                                        <p:cTn id="12" dur="500"/>
                                        <p:tgtEl>
                                          <p:spTgt spid="410"/>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411"/>
                                        </p:tgtEl>
                                        <p:attrNameLst>
                                          <p:attrName>style.visibility</p:attrName>
                                        </p:attrNameLst>
                                      </p:cBhvr>
                                      <p:to>
                                        <p:strVal val="visible"/>
                                      </p:to>
                                    </p:set>
                                    <p:anim calcmode="lin" valueType="num">
                                      <p:cBhvr additive="base">
                                        <p:cTn id="15" dur="500"/>
                                        <p:tgtEl>
                                          <p:spTgt spid="411"/>
                                        </p:tgtEl>
                                        <p:attrNameLst>
                                          <p:attrName>ppt_w</p:attrName>
                                        </p:attrNameLst>
                                      </p:cBhvr>
                                      <p:tavLst>
                                        <p:tav tm="0">
                                          <p:val>
                                            <p:strVal val="0"/>
                                          </p:val>
                                        </p:tav>
                                        <p:tav tm="100000">
                                          <p:val>
                                            <p:strVal val="#ppt_w"/>
                                          </p:val>
                                        </p:tav>
                                      </p:tavLst>
                                    </p:anim>
                                    <p:anim calcmode="lin" valueType="num">
                                      <p:cBhvr additive="base">
                                        <p:cTn id="16" dur="500"/>
                                        <p:tgtEl>
                                          <p:spTgt spid="411"/>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414"/>
                                        </p:tgtEl>
                                        <p:attrNameLst>
                                          <p:attrName>style.visibility</p:attrName>
                                        </p:attrNameLst>
                                      </p:cBhvr>
                                      <p:to>
                                        <p:strVal val="visible"/>
                                      </p:to>
                                    </p:set>
                                    <p:anim calcmode="lin" valueType="num">
                                      <p:cBhvr additive="base">
                                        <p:cTn id="19" dur="500"/>
                                        <p:tgtEl>
                                          <p:spTgt spid="414"/>
                                        </p:tgtEl>
                                        <p:attrNameLst>
                                          <p:attrName>ppt_w</p:attrName>
                                        </p:attrNameLst>
                                      </p:cBhvr>
                                      <p:tavLst>
                                        <p:tav tm="0">
                                          <p:val>
                                            <p:strVal val="0"/>
                                          </p:val>
                                        </p:tav>
                                        <p:tav tm="100000">
                                          <p:val>
                                            <p:strVal val="#ppt_w"/>
                                          </p:val>
                                        </p:tav>
                                      </p:tavLst>
                                    </p:anim>
                                    <p:anim calcmode="lin" valueType="num">
                                      <p:cBhvr additive="base">
                                        <p:cTn id="20" dur="500"/>
                                        <p:tgtEl>
                                          <p:spTgt spid="414"/>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415"/>
                                        </p:tgtEl>
                                        <p:attrNameLst>
                                          <p:attrName>style.visibility</p:attrName>
                                        </p:attrNameLst>
                                      </p:cBhvr>
                                      <p:to>
                                        <p:strVal val="visible"/>
                                      </p:to>
                                    </p:set>
                                    <p:anim calcmode="lin" valueType="num">
                                      <p:cBhvr additive="base">
                                        <p:cTn id="23" dur="500"/>
                                        <p:tgtEl>
                                          <p:spTgt spid="415"/>
                                        </p:tgtEl>
                                        <p:attrNameLst>
                                          <p:attrName>ppt_w</p:attrName>
                                        </p:attrNameLst>
                                      </p:cBhvr>
                                      <p:tavLst>
                                        <p:tav tm="0">
                                          <p:val>
                                            <p:strVal val="0"/>
                                          </p:val>
                                        </p:tav>
                                        <p:tav tm="100000">
                                          <p:val>
                                            <p:strVal val="#ppt_w"/>
                                          </p:val>
                                        </p:tav>
                                      </p:tavLst>
                                    </p:anim>
                                    <p:anim calcmode="lin" valueType="num">
                                      <p:cBhvr additive="base">
                                        <p:cTn id="24" dur="500"/>
                                        <p:tgtEl>
                                          <p:spTgt spid="415"/>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416"/>
                                        </p:tgtEl>
                                        <p:attrNameLst>
                                          <p:attrName>style.visibility</p:attrName>
                                        </p:attrNameLst>
                                      </p:cBhvr>
                                      <p:to>
                                        <p:strVal val="visible"/>
                                      </p:to>
                                    </p:set>
                                    <p:anim calcmode="lin" valueType="num">
                                      <p:cBhvr additive="base">
                                        <p:cTn id="27" dur="500"/>
                                        <p:tgtEl>
                                          <p:spTgt spid="416"/>
                                        </p:tgtEl>
                                        <p:attrNameLst>
                                          <p:attrName>ppt_w</p:attrName>
                                        </p:attrNameLst>
                                      </p:cBhvr>
                                      <p:tavLst>
                                        <p:tav tm="0">
                                          <p:val>
                                            <p:strVal val="0"/>
                                          </p:val>
                                        </p:tav>
                                        <p:tav tm="100000">
                                          <p:val>
                                            <p:strVal val="#ppt_w"/>
                                          </p:val>
                                        </p:tav>
                                      </p:tavLst>
                                    </p:anim>
                                    <p:anim calcmode="lin" valueType="num">
                                      <p:cBhvr additive="base">
                                        <p:cTn id="28" dur="500"/>
                                        <p:tgtEl>
                                          <p:spTgt spid="416"/>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417"/>
                                        </p:tgtEl>
                                        <p:attrNameLst>
                                          <p:attrName>style.visibility</p:attrName>
                                        </p:attrNameLst>
                                      </p:cBhvr>
                                      <p:to>
                                        <p:strVal val="visible"/>
                                      </p:to>
                                    </p:set>
                                    <p:anim calcmode="lin" valueType="num">
                                      <p:cBhvr additive="base">
                                        <p:cTn id="31" dur="500"/>
                                        <p:tgtEl>
                                          <p:spTgt spid="417"/>
                                        </p:tgtEl>
                                        <p:attrNameLst>
                                          <p:attrName>ppt_w</p:attrName>
                                        </p:attrNameLst>
                                      </p:cBhvr>
                                      <p:tavLst>
                                        <p:tav tm="0">
                                          <p:val>
                                            <p:strVal val="0"/>
                                          </p:val>
                                        </p:tav>
                                        <p:tav tm="100000">
                                          <p:val>
                                            <p:strVal val="#ppt_w"/>
                                          </p:val>
                                        </p:tav>
                                      </p:tavLst>
                                    </p:anim>
                                    <p:anim calcmode="lin" valueType="num">
                                      <p:cBhvr additive="base">
                                        <p:cTn id="32" dur="500"/>
                                        <p:tgtEl>
                                          <p:spTgt spid="41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1025</TotalTime>
  <Words>4019</Words>
  <Application>Microsoft Office PowerPoint</Application>
  <PresentationFormat>On-screen Show (16:9)</PresentationFormat>
  <Paragraphs>421</Paragraphs>
  <Slides>50</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Fredoka</vt:lpstr>
      <vt:lpstr>Calibri</vt:lpstr>
      <vt:lpstr>Roboto</vt:lpstr>
      <vt:lpstr>Wingdings</vt:lpstr>
      <vt:lpstr>Raleway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Bruneau, Kimberlee K [NC]</dc:creator>
  <cp:lastModifiedBy>Roseberry, Lynn L [NC]</cp:lastModifiedBy>
  <cp:revision>17</cp:revision>
  <dcterms:modified xsi:type="dcterms:W3CDTF">2025-01-15T10:25:42Z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