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8288000" cy="10287000"/>
  <p:notesSz cx="6858000" cy="9144000"/>
  <p:embeddedFontLst>
    <p:embeddedFont>
      <p:font typeface="Montserrat"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9456"/>
  </p:normalViewPr>
  <p:slideViewPr>
    <p:cSldViewPr snapToGrid="0">
      <p:cViewPr varScale="1">
        <p:scale>
          <a:sx n="67" d="100"/>
          <a:sy n="67" d="100"/>
        </p:scale>
        <p:origin x="154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1" name="Google Shape;161;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2" name="Google Shape;162;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Nous </a:t>
            </a:r>
            <a:r>
              <a:rPr lang="en-US" dirty="0" err="1"/>
              <a:t>sommes</a:t>
            </a:r>
            <a:r>
              <a:rPr lang="en-US" dirty="0"/>
              <a:t> </a:t>
            </a:r>
            <a:r>
              <a:rPr lang="en-US" dirty="0" err="1"/>
              <a:t>ravis</a:t>
            </a:r>
            <a:r>
              <a:rPr lang="en-US" dirty="0"/>
              <a:t> d'être </a:t>
            </a:r>
            <a:r>
              <a:rPr lang="en-US" dirty="0" err="1"/>
              <a:t>parmi</a:t>
            </a:r>
            <a:r>
              <a:rPr lang="en-US" dirty="0"/>
              <a:t> </a:t>
            </a:r>
            <a:r>
              <a:rPr lang="en-US" dirty="0" err="1"/>
              <a:t>vous</a:t>
            </a:r>
            <a:r>
              <a:rPr lang="en-US" dirty="0"/>
              <a:t> </a:t>
            </a:r>
            <a:r>
              <a:rPr lang="en-US" dirty="0" err="1"/>
              <a:t>aujourd'hui</a:t>
            </a:r>
            <a:r>
              <a:rPr lang="en-US" dirty="0"/>
              <a:t> pour </a:t>
            </a:r>
            <a:r>
              <a:rPr lang="en-US" dirty="0" err="1"/>
              <a:t>vous</a:t>
            </a:r>
            <a:r>
              <a:rPr lang="en-US" dirty="0"/>
              <a:t> </a:t>
            </a:r>
            <a:r>
              <a:rPr lang="en-US" dirty="0" err="1"/>
              <a:t>présenter</a:t>
            </a:r>
            <a:r>
              <a:rPr lang="en-US" dirty="0"/>
              <a:t> « </a:t>
            </a:r>
            <a:r>
              <a:rPr lang="en-US" dirty="0" err="1"/>
              <a:t>Diriger</a:t>
            </a:r>
            <a:r>
              <a:rPr lang="en-US" dirty="0"/>
              <a:t> </a:t>
            </a:r>
            <a:r>
              <a:rPr lang="en-US" dirty="0" err="1"/>
              <a:t>en</a:t>
            </a:r>
            <a:r>
              <a:rPr lang="en-US" dirty="0"/>
              <a:t> </a:t>
            </a:r>
            <a:r>
              <a:rPr lang="en-US" dirty="0" err="1"/>
              <a:t>élevant</a:t>
            </a:r>
            <a:r>
              <a:rPr lang="en-US" dirty="0"/>
              <a:t> les </a:t>
            </a:r>
            <a:r>
              <a:rPr lang="en-US" dirty="0" err="1"/>
              <a:t>autres</a:t>
            </a:r>
            <a:r>
              <a:rPr lang="en-US" dirty="0"/>
              <a:t> : </a:t>
            </a:r>
            <a:r>
              <a:rPr lang="en-US" dirty="0" err="1"/>
              <a:t>programme</a:t>
            </a:r>
            <a:r>
              <a:rPr lang="en-US" dirty="0"/>
              <a:t> de cercles de </a:t>
            </a:r>
            <a:r>
              <a:rPr lang="en-US" dirty="0" err="1"/>
              <a:t>mentorat</a:t>
            </a:r>
            <a:r>
              <a:rPr lang="en-US" dirty="0"/>
              <a:t> » - </a:t>
            </a:r>
            <a:r>
              <a:rPr lang="en-US" dirty="0" err="1"/>
              <a:t>souvent</a:t>
            </a:r>
            <a:r>
              <a:rPr lang="en-US" dirty="0"/>
              <a:t> </a:t>
            </a:r>
            <a:r>
              <a:rPr lang="en-US" dirty="0" err="1"/>
              <a:t>appelé</a:t>
            </a:r>
            <a:r>
              <a:rPr lang="en-US" dirty="0"/>
              <a:t> DEAPCM (</a:t>
            </a:r>
            <a:r>
              <a:rPr lang="en-US" dirty="0" err="1"/>
              <a:t>ou</a:t>
            </a:r>
            <a:r>
              <a:rPr lang="en-US" dirty="0"/>
              <a:t> LLMC </a:t>
            </a:r>
            <a:r>
              <a:rPr lang="en-US" dirty="0" err="1"/>
              <a:t>en</a:t>
            </a:r>
            <a:r>
              <a:rPr lang="en-US" dirty="0"/>
              <a:t> </a:t>
            </a:r>
            <a:r>
              <a:rPr lang="en-US" dirty="0" err="1"/>
              <a:t>anglais</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DEAPCM </a:t>
            </a:r>
            <a:r>
              <a:rPr lang="en-US" dirty="0" err="1"/>
              <a:t>est</a:t>
            </a:r>
            <a:r>
              <a:rPr lang="en-US" dirty="0"/>
              <a:t> un </a:t>
            </a:r>
            <a:r>
              <a:rPr lang="en-US" dirty="0" err="1"/>
              <a:t>programme</a:t>
            </a:r>
            <a:r>
              <a:rPr lang="en-US" dirty="0"/>
              <a:t> unique, </a:t>
            </a:r>
            <a:r>
              <a:rPr lang="en-US" dirty="0" err="1"/>
              <a:t>créé</a:t>
            </a:r>
            <a:r>
              <a:rPr lang="en-US" dirty="0"/>
              <a:t> par le Bureau de la </a:t>
            </a:r>
            <a:r>
              <a:rPr lang="en-US" dirty="0" err="1"/>
              <a:t>diversité</a:t>
            </a:r>
            <a:r>
              <a:rPr lang="en-US" dirty="0"/>
              <a:t> et </a:t>
            </a:r>
            <a:r>
              <a:rPr lang="en-US" dirty="0" err="1"/>
              <a:t>l'inclusion</a:t>
            </a:r>
            <a:r>
              <a:rPr lang="en-US" dirty="0"/>
              <a:t>, Groupe des </a:t>
            </a:r>
            <a:r>
              <a:rPr lang="en-US" dirty="0" err="1"/>
              <a:t>matériels</a:t>
            </a:r>
            <a:r>
              <a:rPr lang="en-US" dirty="0"/>
              <a:t>, Défense </a:t>
            </a:r>
            <a:r>
              <a:rPr lang="en-US" dirty="0" err="1"/>
              <a:t>nationale</a:t>
            </a:r>
            <a:r>
              <a:rPr lang="en-US" dirty="0"/>
              <a:t>, dans le but de faire </a:t>
            </a:r>
            <a:r>
              <a:rPr lang="en-US" dirty="0" err="1"/>
              <a:t>une</a:t>
            </a:r>
            <a:r>
              <a:rPr lang="en-US" dirty="0"/>
              <a:t> </a:t>
            </a:r>
            <a:r>
              <a:rPr lang="en-US" dirty="0" err="1"/>
              <a:t>différence</a:t>
            </a:r>
            <a:r>
              <a:rPr lang="en-US" dirty="0"/>
              <a:t> au sein de la </a:t>
            </a:r>
            <a:r>
              <a:rPr lang="en-US" dirty="0" err="1"/>
              <a:t>fonction</a:t>
            </a:r>
            <a:r>
              <a:rPr lang="en-US" dirty="0"/>
              <a:t> </a:t>
            </a:r>
            <a:r>
              <a:rPr lang="en-US" dirty="0" err="1"/>
              <a:t>publique</a:t>
            </a:r>
            <a:r>
              <a:rPr lang="en-US" dirty="0"/>
              <a:t> </a:t>
            </a:r>
            <a:r>
              <a:rPr lang="en-US" dirty="0" err="1"/>
              <a:t>fédérale</a:t>
            </a:r>
            <a:r>
              <a:rPr lang="en-US" dirty="0"/>
              <a:t>. Il </a:t>
            </a:r>
            <a:r>
              <a:rPr lang="en-US" dirty="0" err="1"/>
              <a:t>s'agit</a:t>
            </a:r>
            <a:r>
              <a:rPr lang="en-US" dirty="0"/>
              <a:t> du plus grand </a:t>
            </a:r>
            <a:r>
              <a:rPr lang="en-US" dirty="0" err="1"/>
              <a:t>programme</a:t>
            </a:r>
            <a:r>
              <a:rPr lang="en-US" dirty="0"/>
              <a:t> de </a:t>
            </a:r>
            <a:r>
              <a:rPr lang="en-US" dirty="0" err="1"/>
              <a:t>mentorat</a:t>
            </a:r>
            <a:r>
              <a:rPr lang="en-US" dirty="0"/>
              <a:t> de </a:t>
            </a:r>
            <a:r>
              <a:rPr lang="en-US" dirty="0" err="1"/>
              <a:t>groupe</a:t>
            </a:r>
            <a:r>
              <a:rPr lang="en-US" dirty="0"/>
              <a:t> </a:t>
            </a:r>
            <a:r>
              <a:rPr lang="en-US" dirty="0" err="1"/>
              <a:t>destiné</a:t>
            </a:r>
            <a:r>
              <a:rPr lang="en-US" dirty="0"/>
              <a:t> aux </a:t>
            </a:r>
            <a:r>
              <a:rPr lang="en-US" dirty="0" err="1"/>
              <a:t>membres</a:t>
            </a:r>
            <a:r>
              <a:rPr lang="en-US" dirty="0"/>
              <a:t> de la </a:t>
            </a:r>
            <a:r>
              <a:rPr lang="en-US" dirty="0" err="1"/>
              <a:t>fonction</a:t>
            </a:r>
            <a:r>
              <a:rPr lang="en-US" dirty="0"/>
              <a:t> </a:t>
            </a:r>
            <a:r>
              <a:rPr lang="en-US" dirty="0" err="1"/>
              <a:t>publique</a:t>
            </a:r>
            <a:r>
              <a:rPr lang="en-US" dirty="0"/>
              <a:t> </a:t>
            </a:r>
            <a:r>
              <a:rPr lang="en-US" dirty="0" err="1"/>
              <a:t>fédérale</a:t>
            </a:r>
            <a:r>
              <a:rPr lang="en-US" dirty="0"/>
              <a:t>, de </a:t>
            </a:r>
            <a:r>
              <a:rPr lang="en-US" dirty="0" err="1"/>
              <a:t>l'Équipe</a:t>
            </a:r>
            <a:r>
              <a:rPr lang="en-US" dirty="0"/>
              <a:t> de la Défense et des Sociétés de la Couronne et il aide les participants à </a:t>
            </a:r>
            <a:r>
              <a:rPr lang="en-US" dirty="0" err="1"/>
              <a:t>poursuivre</a:t>
            </a:r>
            <a:r>
              <a:rPr lang="en-US" dirty="0"/>
              <a:t> </a:t>
            </a:r>
            <a:r>
              <a:rPr lang="en-US" dirty="0" err="1"/>
              <a:t>leur</a:t>
            </a:r>
            <a:r>
              <a:rPr lang="en-US" dirty="0"/>
              <a:t> </a:t>
            </a:r>
            <a:r>
              <a:rPr lang="en-US" dirty="0" err="1"/>
              <a:t>croissance</a:t>
            </a:r>
            <a:r>
              <a:rPr lang="en-US" dirty="0"/>
              <a:t> </a:t>
            </a:r>
            <a:r>
              <a:rPr lang="en-US" dirty="0" err="1"/>
              <a:t>personnelle</a:t>
            </a:r>
            <a:r>
              <a:rPr lang="en-US" dirty="0"/>
              <a:t> et </a:t>
            </a:r>
            <a:r>
              <a:rPr lang="en-US" dirty="0" err="1"/>
              <a:t>professionnelle</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Plus de 1 000 </a:t>
            </a:r>
            <a:r>
              <a:rPr lang="en-US" dirty="0" err="1"/>
              <a:t>personnes</a:t>
            </a:r>
            <a:r>
              <a:rPr lang="en-US" dirty="0"/>
              <a:t> </a:t>
            </a:r>
            <a:r>
              <a:rPr lang="en-US" dirty="0" err="1"/>
              <a:t>travaillant</a:t>
            </a:r>
            <a:r>
              <a:rPr lang="en-US" dirty="0"/>
              <a:t> dans 60 </a:t>
            </a:r>
            <a:r>
              <a:rPr lang="en-US" dirty="0" err="1"/>
              <a:t>organisations</a:t>
            </a:r>
            <a:r>
              <a:rPr lang="en-US" dirty="0"/>
              <a:t> </a:t>
            </a:r>
            <a:r>
              <a:rPr lang="en-US" dirty="0" err="1"/>
              <a:t>ont</a:t>
            </a:r>
            <a:r>
              <a:rPr lang="en-US" dirty="0"/>
              <a:t> </a:t>
            </a:r>
            <a:r>
              <a:rPr lang="en-US" dirty="0" err="1"/>
              <a:t>obtenu</a:t>
            </a:r>
            <a:r>
              <a:rPr lang="en-US" dirty="0"/>
              <a:t> </a:t>
            </a:r>
            <a:r>
              <a:rPr lang="en-US" dirty="0" err="1"/>
              <a:t>leurs</a:t>
            </a:r>
            <a:r>
              <a:rPr lang="en-US" dirty="0"/>
              <a:t> </a:t>
            </a:r>
            <a:r>
              <a:rPr lang="en-US" dirty="0" err="1"/>
              <a:t>diplômes</a:t>
            </a:r>
            <a:r>
              <a:rPr lang="en-US" dirty="0"/>
              <a:t> </a:t>
            </a:r>
            <a:r>
              <a:rPr lang="en-US" dirty="0" err="1"/>
              <a:t>l’an</a:t>
            </a:r>
            <a:r>
              <a:rPr lang="en-US" dirty="0"/>
              <a:t> dernier et nous </a:t>
            </a:r>
            <a:r>
              <a:rPr lang="en-US" dirty="0" err="1"/>
              <a:t>espérons</a:t>
            </a:r>
            <a:r>
              <a:rPr lang="en-US" dirty="0"/>
              <a:t> </a:t>
            </a:r>
            <a:r>
              <a:rPr lang="en-US" dirty="0" err="1"/>
              <a:t>poursuivre</a:t>
            </a:r>
            <a:r>
              <a:rPr lang="en-US" dirty="0"/>
              <a:t> sur </a:t>
            </a:r>
            <a:r>
              <a:rPr lang="en-US" dirty="0" err="1"/>
              <a:t>cette</a:t>
            </a:r>
            <a:r>
              <a:rPr lang="en-US" dirty="0"/>
              <a:t> </a:t>
            </a:r>
            <a:r>
              <a:rPr lang="en-US" dirty="0" err="1"/>
              <a:t>lancée</a:t>
            </a:r>
            <a:r>
              <a:rPr lang="en-US" dirty="0"/>
              <a:t> et </a:t>
            </a:r>
            <a:r>
              <a:rPr lang="en-US" dirty="0" err="1"/>
              <a:t>renforcer</a:t>
            </a:r>
            <a:r>
              <a:rPr lang="en-US" dirty="0"/>
              <a:t> </a:t>
            </a:r>
            <a:r>
              <a:rPr lang="en-US" dirty="0" err="1"/>
              <a:t>notre</a:t>
            </a:r>
            <a:r>
              <a:rPr lang="en-US" dirty="0"/>
              <a:t> leadership pour la 5e </a:t>
            </a:r>
            <a:r>
              <a:rPr lang="en-US" dirty="0" err="1"/>
              <a:t>cohorte</a:t>
            </a:r>
            <a:r>
              <a:rPr lang="en-US" dirty="0"/>
              <a:t> du </a:t>
            </a:r>
            <a:r>
              <a:rPr lang="en-US" dirty="0" err="1"/>
              <a:t>programme</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Les inscriptions </a:t>
            </a:r>
            <a:r>
              <a:rPr lang="en-US" dirty="0" err="1"/>
              <a:t>sont</a:t>
            </a:r>
            <a:r>
              <a:rPr lang="en-US" dirty="0"/>
              <a:t> </a:t>
            </a:r>
            <a:r>
              <a:rPr lang="en-US" dirty="0" err="1"/>
              <a:t>maintenant</a:t>
            </a:r>
            <a:r>
              <a:rPr lang="en-US" dirty="0"/>
              <a:t> ouvertes </a:t>
            </a:r>
            <a:r>
              <a:rPr lang="en-US" dirty="0" err="1"/>
              <a:t>jusqu’au</a:t>
            </a:r>
            <a:r>
              <a:rPr lang="en-US" dirty="0"/>
              <a:t> 31 </a:t>
            </a:r>
            <a:r>
              <a:rPr lang="en-US" dirty="0" err="1"/>
              <a:t>mai</a:t>
            </a:r>
            <a:r>
              <a:rPr lang="en-US" dirty="0"/>
              <a:t>.</a:t>
            </a:r>
            <a:endParaRPr dirty="0"/>
          </a:p>
        </p:txBody>
      </p:sp>
      <p:sp>
        <p:nvSpPr>
          <p:cNvPr id="164" name="Google Shape;164;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5" name="Google Shape;165;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02" name="Google Shape;302;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3" name="Google Shape;303;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Notre approche coopérative de groupe est unique à DEAPCM, ce qui en fait le complément parfait à votre programme de mentorat individuel existant.</a:t>
            </a:r>
            <a:endParaRPr/>
          </a:p>
          <a:p>
            <a:pPr marL="0" lvl="0" indent="0" algn="l" rtl="0">
              <a:spcBef>
                <a:spcPts val="0"/>
              </a:spcBef>
              <a:spcAft>
                <a:spcPts val="0"/>
              </a:spcAft>
              <a:buNone/>
            </a:pPr>
            <a:endParaRPr/>
          </a:p>
          <a:p>
            <a:pPr marL="0" lvl="0" indent="0" algn="l" rtl="0">
              <a:spcBef>
                <a:spcPts val="0"/>
              </a:spcBef>
              <a:spcAft>
                <a:spcPts val="0"/>
              </a:spcAft>
              <a:buNone/>
            </a:pPr>
            <a:r>
              <a:rPr lang="en-US"/>
              <a:t>À DEAPCM, nous sommes tous des mentors : même TOI.</a:t>
            </a:r>
            <a:endParaRPr/>
          </a:p>
          <a:p>
            <a:pPr marL="0" lvl="0" indent="0" algn="l" rtl="0">
              <a:spcBef>
                <a:spcPts val="0"/>
              </a:spcBef>
              <a:spcAft>
                <a:spcPts val="0"/>
              </a:spcAft>
              <a:buNone/>
            </a:pPr>
            <a:endParaRPr/>
          </a:p>
          <a:p>
            <a:pPr marL="0" lvl="0" indent="0" algn="l" rtl="0">
              <a:spcBef>
                <a:spcPts val="0"/>
              </a:spcBef>
              <a:spcAft>
                <a:spcPts val="0"/>
              </a:spcAft>
              <a:buNone/>
            </a:pPr>
            <a:r>
              <a:rPr lang="en-US"/>
              <a:t>Le mentorat traditionnel est généralement individuel, à sens unique et non structuré.</a:t>
            </a:r>
            <a:endParaRPr/>
          </a:p>
          <a:p>
            <a:pPr marL="0" lvl="0" indent="0" algn="l" rtl="0">
              <a:spcBef>
                <a:spcPts val="0"/>
              </a:spcBef>
              <a:spcAft>
                <a:spcPts val="0"/>
              </a:spcAft>
              <a:buNone/>
            </a:pPr>
            <a:endParaRPr/>
          </a:p>
          <a:p>
            <a:pPr marL="0" lvl="0" indent="0" algn="l" rtl="0">
              <a:spcBef>
                <a:spcPts val="0"/>
              </a:spcBef>
              <a:spcAft>
                <a:spcPts val="0"/>
              </a:spcAft>
              <a:buNone/>
            </a:pPr>
            <a:r>
              <a:rPr lang="en-US"/>
              <a:t>Alors que dans un cercle de mentorat, vous bénéficiez d'une équipe entière de mentors dignes de confiance, d'échanges réciproques, de conseils pour les discussions, et vous élargissez efficacement votre réseau.</a:t>
            </a:r>
            <a:endParaRPr/>
          </a:p>
        </p:txBody>
      </p:sp>
      <p:sp>
        <p:nvSpPr>
          <p:cNvPr id="305" name="Google Shape;305;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06" name="Google Shape;306;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17" name="Google Shape;317;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18" name="Google Shape;318;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Au-delà de sa valeur en tant qu'initiative de développement du leadership, le DEAPCM est également un investissement stratégique qui contribue directement au succès organisationnel.</a:t>
            </a:r>
            <a:endParaRPr/>
          </a:p>
          <a:p>
            <a:pPr marL="0" lvl="0" indent="0" algn="l" rtl="0">
              <a:spcBef>
                <a:spcPts val="0"/>
              </a:spcBef>
              <a:spcAft>
                <a:spcPts val="0"/>
              </a:spcAft>
              <a:buNone/>
            </a:pPr>
            <a:endParaRPr/>
          </a:p>
          <a:p>
            <a:pPr marL="0" lvl="0" indent="0" algn="l" rtl="0">
              <a:spcBef>
                <a:spcPts val="0"/>
              </a:spcBef>
              <a:spcAft>
                <a:spcPts val="0"/>
              </a:spcAft>
              <a:buNone/>
            </a:pPr>
            <a:r>
              <a:rPr lang="en-US"/>
              <a:t>Les vastes avantages incluent :</a:t>
            </a:r>
            <a:endParaRPr/>
          </a:p>
          <a:p>
            <a:pPr marL="0" lvl="0" indent="0" algn="l" rtl="0">
              <a:spcBef>
                <a:spcPts val="0"/>
              </a:spcBef>
              <a:spcAft>
                <a:spcPts val="0"/>
              </a:spcAft>
              <a:buNone/>
            </a:pPr>
            <a:endParaRPr/>
          </a:p>
          <a:p>
            <a:pPr marL="0" lvl="0" indent="0" algn="l" rtl="0">
              <a:spcBef>
                <a:spcPts val="0"/>
              </a:spcBef>
              <a:spcAft>
                <a:spcPts val="0"/>
              </a:spcAft>
              <a:buNone/>
            </a:pPr>
            <a:r>
              <a:rPr lang="en-US"/>
              <a:t>-Renforcer notre réserve de leaders en formant des leaders prêts pour l'avenir</a:t>
            </a:r>
            <a:endParaRPr/>
          </a:p>
          <a:p>
            <a:pPr marL="0" lvl="0" indent="0" algn="l" rtl="0">
              <a:spcBef>
                <a:spcPts val="0"/>
              </a:spcBef>
              <a:spcAft>
                <a:spcPts val="0"/>
              </a:spcAft>
              <a:buNone/>
            </a:pPr>
            <a:endParaRPr/>
          </a:p>
          <a:p>
            <a:pPr marL="0" lvl="0" indent="0" algn="l" rtl="0">
              <a:spcBef>
                <a:spcPts val="0"/>
              </a:spcBef>
              <a:spcAft>
                <a:spcPts val="0"/>
              </a:spcAft>
              <a:buNone/>
            </a:pPr>
            <a:r>
              <a:rPr lang="en-US"/>
              <a:t>-Encourager la diversité, l’équité et l’inclusion (DEI) conformément aux initiatives gouvernementales</a:t>
            </a:r>
            <a:endParaRPr/>
          </a:p>
          <a:p>
            <a:pPr marL="0" lvl="0" indent="0" algn="l" rtl="0">
              <a:spcBef>
                <a:spcPts val="0"/>
              </a:spcBef>
              <a:spcAft>
                <a:spcPts val="0"/>
              </a:spcAft>
              <a:buNone/>
            </a:pPr>
            <a:endParaRPr/>
          </a:p>
          <a:p>
            <a:pPr marL="0" lvl="0" indent="0" algn="l" rtl="0">
              <a:spcBef>
                <a:spcPts val="0"/>
              </a:spcBef>
              <a:spcAft>
                <a:spcPts val="0"/>
              </a:spcAft>
              <a:buNone/>
            </a:pPr>
            <a:r>
              <a:rPr lang="en-US"/>
              <a:t>-Améliorer la rétention et l'engagement des talents grâce à une culture d'apprentissage favorable qui augmente la satisfaction au travail et réduit le chiffre d'affaire</a:t>
            </a:r>
            <a:endParaRPr/>
          </a:p>
          <a:p>
            <a:pPr marL="0" lvl="0" indent="0" algn="l" rtl="0">
              <a:spcBef>
                <a:spcPts val="0"/>
              </a:spcBef>
              <a:spcAft>
                <a:spcPts val="0"/>
              </a:spcAft>
              <a:buNone/>
            </a:pPr>
            <a:endParaRPr/>
          </a:p>
          <a:p>
            <a:pPr marL="0" lvl="0" indent="0" algn="l" rtl="0">
              <a:spcBef>
                <a:spcPts val="0"/>
              </a:spcBef>
              <a:spcAft>
                <a:spcPts val="0"/>
              </a:spcAft>
              <a:buNone/>
            </a:pPr>
            <a:r>
              <a:rPr lang="en-US"/>
              <a:t>-Développement de carrière évolutif et rentable qui maximise l’impact en utilisant des ressources minimales</a:t>
            </a:r>
            <a:endParaRPr/>
          </a:p>
          <a:p>
            <a:pPr marL="0" lvl="0" indent="0" algn="l" rtl="0">
              <a:spcBef>
                <a:spcPts val="0"/>
              </a:spcBef>
              <a:spcAft>
                <a:spcPts val="0"/>
              </a:spcAft>
              <a:buNone/>
            </a:pPr>
            <a:endParaRPr/>
          </a:p>
          <a:p>
            <a:pPr marL="0" lvl="0" indent="0" algn="l" rtl="0">
              <a:spcBef>
                <a:spcPts val="0"/>
              </a:spcBef>
              <a:spcAft>
                <a:spcPts val="0"/>
              </a:spcAft>
              <a:buNone/>
            </a:pPr>
            <a:r>
              <a:rPr lang="en-US"/>
              <a:t>-Transfert des connaissances institutionnelles qui évite la perte de l’expertise</a:t>
            </a:r>
            <a:endParaRPr/>
          </a:p>
        </p:txBody>
      </p:sp>
      <p:sp>
        <p:nvSpPr>
          <p:cNvPr id="320" name="Google Shape;320;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21" name="Google Shape;321;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32" name="Google Shape;332;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33" name="Google Shape;333;p1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fondations du DEAPCM sont Connecter, Élever et Inspirer.</a:t>
            </a:r>
            <a:endParaRPr/>
          </a:p>
          <a:p>
            <a:pPr marL="0" lvl="0" indent="0" algn="l" rtl="0">
              <a:spcBef>
                <a:spcPts val="0"/>
              </a:spcBef>
              <a:spcAft>
                <a:spcPts val="0"/>
              </a:spcAft>
              <a:buNone/>
            </a:pPr>
            <a:endParaRPr/>
          </a:p>
          <a:p>
            <a:pPr marL="0" lvl="0" indent="0" algn="l" rtl="0">
              <a:spcBef>
                <a:spcPts val="0"/>
              </a:spcBef>
              <a:spcAft>
                <a:spcPts val="0"/>
              </a:spcAft>
              <a:buNone/>
            </a:pPr>
            <a:r>
              <a:rPr lang="en-US"/>
              <a:t>Connecter : Le DEACPM s’efforce d’établir des connexions entre les participants grâce à ses réseaux afin de créer un sentiment de sécurité psychologique et d’appartenance.</a:t>
            </a:r>
            <a:endParaRPr/>
          </a:p>
          <a:p>
            <a:pPr marL="0" lvl="0" indent="0" algn="l" rtl="0">
              <a:spcBef>
                <a:spcPts val="0"/>
              </a:spcBef>
              <a:spcAft>
                <a:spcPts val="0"/>
              </a:spcAft>
              <a:buNone/>
            </a:pPr>
            <a:endParaRPr/>
          </a:p>
          <a:p>
            <a:pPr marL="0" lvl="0" indent="0" algn="l" rtl="0">
              <a:spcBef>
                <a:spcPts val="0"/>
              </a:spcBef>
              <a:spcAft>
                <a:spcPts val="0"/>
              </a:spcAft>
              <a:buNone/>
            </a:pPr>
            <a:r>
              <a:rPr lang="en-US"/>
              <a:t>Élever : Ce programme élève les participants en favorisant leur développement personnel et professionnel grâce à des discussions enrichissantes.</a:t>
            </a:r>
            <a:endParaRPr/>
          </a:p>
          <a:p>
            <a:pPr marL="0" lvl="0" indent="0" algn="l" rtl="0">
              <a:spcBef>
                <a:spcPts val="0"/>
              </a:spcBef>
              <a:spcAft>
                <a:spcPts val="0"/>
              </a:spcAft>
              <a:buNone/>
            </a:pPr>
            <a:endParaRPr/>
          </a:p>
          <a:p>
            <a:pPr marL="0" lvl="0" indent="0" algn="l" rtl="0">
              <a:spcBef>
                <a:spcPts val="0"/>
              </a:spcBef>
              <a:spcAft>
                <a:spcPts val="0"/>
              </a:spcAft>
              <a:buNone/>
            </a:pPr>
            <a:r>
              <a:rPr lang="en-US"/>
              <a:t>Inspirer : Le DEAPCM inspire en favorisant un fort sentiment d’appartenance. Nous réunissons des personnes ayant vécu des difficultés similaires et celles qui peuvent les aider à s’élever. Le programme crée des espaces de bien-être, nourrit un profond sentiment d’appartenance pour tous les participants et défend les avantages d’un lieu de travail diversifié, équitable et inclusif.</a:t>
            </a:r>
            <a:endParaRPr/>
          </a:p>
          <a:p>
            <a:pPr marL="0" lvl="0" indent="0" algn="l" rtl="0">
              <a:spcBef>
                <a:spcPts val="0"/>
              </a:spcBef>
              <a:spcAft>
                <a:spcPts val="0"/>
              </a:spcAft>
              <a:buNone/>
            </a:pPr>
            <a:endParaRPr/>
          </a:p>
          <a:p>
            <a:pPr marL="0" lvl="0" indent="0" algn="l" rtl="0">
              <a:spcBef>
                <a:spcPts val="0"/>
              </a:spcBef>
              <a:spcAft>
                <a:spcPts val="0"/>
              </a:spcAft>
              <a:buNone/>
            </a:pPr>
            <a:r>
              <a:rPr lang="en-US"/>
              <a:t>Voici quelques témoignages de diplômés du DEAPCM qui expliquent comment ce programme les a connectés, élevés et inspirés.</a:t>
            </a:r>
            <a:endParaRPr/>
          </a:p>
          <a:p>
            <a:pPr marL="0" lvl="0" indent="0" algn="l" rtl="0">
              <a:spcBef>
                <a:spcPts val="0"/>
              </a:spcBef>
              <a:spcAft>
                <a:spcPts val="0"/>
              </a:spcAft>
              <a:buNone/>
            </a:pPr>
            <a:endParaRPr/>
          </a:p>
          <a:p>
            <a:pPr marL="0" lvl="0" indent="0" algn="l" rtl="0">
              <a:spcBef>
                <a:spcPts val="0"/>
              </a:spcBef>
              <a:spcAft>
                <a:spcPts val="0"/>
              </a:spcAft>
              <a:buNone/>
            </a:pPr>
            <a:r>
              <a:rPr lang="en-US"/>
              <a:t>Connecter : « Le programme était… une expérience à laquelle chaque fonctionnaire devrait avoir la chance de participer. Je pense que cela ouvre vraiment les yeux – et souvent – ​​les portes. »</a:t>
            </a:r>
            <a:endParaRPr/>
          </a:p>
          <a:p>
            <a:pPr marL="0" lvl="0" indent="0" algn="l" rtl="0">
              <a:spcBef>
                <a:spcPts val="0"/>
              </a:spcBef>
              <a:spcAft>
                <a:spcPts val="0"/>
              </a:spcAft>
              <a:buNone/>
            </a:pPr>
            <a:endParaRPr/>
          </a:p>
          <a:p>
            <a:pPr marL="0" lvl="0" indent="0" algn="l" rtl="0">
              <a:spcBef>
                <a:spcPts val="0"/>
              </a:spcBef>
              <a:spcAft>
                <a:spcPts val="0"/>
              </a:spcAft>
              <a:buNone/>
            </a:pPr>
            <a:r>
              <a:rPr lang="en-US"/>
              <a:t>Élever : « Le DEAPCM m'a été très utile pour développer les compétences et la confiance nécessaires à ma progression professionnelle et à une réflexion plus stratégique. Cela a déjà porté ses fruits à bien des égards. »</a:t>
            </a:r>
            <a:endParaRPr/>
          </a:p>
          <a:p>
            <a:pPr marL="0" lvl="0" indent="0" algn="l" rtl="0">
              <a:spcBef>
                <a:spcPts val="0"/>
              </a:spcBef>
              <a:spcAft>
                <a:spcPts val="0"/>
              </a:spcAft>
              <a:buNone/>
            </a:pPr>
            <a:endParaRPr/>
          </a:p>
          <a:p>
            <a:pPr marL="0" lvl="0" indent="0" algn="l" rtl="0">
              <a:spcBef>
                <a:spcPts val="0"/>
              </a:spcBef>
              <a:spcAft>
                <a:spcPts val="0"/>
              </a:spcAft>
              <a:buNone/>
            </a:pPr>
            <a:r>
              <a:rPr lang="en-US"/>
              <a:t>Inspirer : « Cela m'a donné du pouvoir, je sais maintenant comment naviguer dans ma progression de carrière et utiliser les outils disponibles pour accélérer le processus. »</a:t>
            </a:r>
            <a:endParaRPr/>
          </a:p>
        </p:txBody>
      </p:sp>
      <p:sp>
        <p:nvSpPr>
          <p:cNvPr id="335" name="Google Shape;335;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36" name="Google Shape;336;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54" name="Google Shape;354;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55" name="Google Shape;355;p1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Regardons maintenant les trois principaux éléments du programme du DEAPCM, en commençant par les Classes de maitre. </a:t>
            </a:r>
            <a:endParaRPr/>
          </a:p>
          <a:p>
            <a:pPr marL="0" lvl="0" indent="0" algn="l" rtl="0">
              <a:spcBef>
                <a:spcPts val="0"/>
              </a:spcBef>
              <a:spcAft>
                <a:spcPts val="0"/>
              </a:spcAft>
              <a:buNone/>
            </a:pPr>
            <a:endParaRPr/>
          </a:p>
          <a:p>
            <a:pPr marL="0" lvl="0" indent="0" algn="l" rtl="0">
              <a:spcBef>
                <a:spcPts val="0"/>
              </a:spcBef>
              <a:spcAft>
                <a:spcPts val="0"/>
              </a:spcAft>
              <a:buNone/>
            </a:pPr>
            <a:r>
              <a:rPr lang="en-US"/>
              <a:t>Toutes les deux semaines, les participants du DEAPCM assisteront à des Classes de maitres animées par des experts spécialisés dans les compétences essentielles en leadership. Toutes les sessions durent 90 minutes et sont enregistrées et accompagnées d'une Bibliothèque d'apprentissage pour faciliter l'auto-apprentissage et la réflexion. </a:t>
            </a:r>
            <a:endParaRPr/>
          </a:p>
          <a:p>
            <a:pPr marL="0" lvl="0" indent="0" algn="l" rtl="0">
              <a:spcBef>
                <a:spcPts val="0"/>
              </a:spcBef>
              <a:spcAft>
                <a:spcPts val="0"/>
              </a:spcAft>
              <a:buNone/>
            </a:pPr>
            <a:endParaRPr/>
          </a:p>
          <a:p>
            <a:pPr marL="0" lvl="0" indent="0" algn="l" rtl="0">
              <a:spcBef>
                <a:spcPts val="0"/>
              </a:spcBef>
              <a:spcAft>
                <a:spcPts val="0"/>
              </a:spcAft>
              <a:buNone/>
            </a:pPr>
            <a:r>
              <a:rPr lang="en-US"/>
              <a:t>Sujets des Classes de maitre : </a:t>
            </a:r>
            <a:endParaRPr/>
          </a:p>
          <a:p>
            <a:pPr marL="0" lvl="0" indent="0" algn="l" rtl="0">
              <a:spcBef>
                <a:spcPts val="0"/>
              </a:spcBef>
              <a:spcAft>
                <a:spcPts val="0"/>
              </a:spcAft>
              <a:buNone/>
            </a:pPr>
            <a:r>
              <a:rPr lang="en-US"/>
              <a:t>-Leadership inclusif</a:t>
            </a:r>
            <a:endParaRPr/>
          </a:p>
          <a:p>
            <a:pPr marL="0" lvl="0" indent="0" algn="l" rtl="0">
              <a:spcBef>
                <a:spcPts val="0"/>
              </a:spcBef>
              <a:spcAft>
                <a:spcPts val="0"/>
              </a:spcAft>
              <a:buNone/>
            </a:pPr>
            <a:endParaRPr/>
          </a:p>
          <a:p>
            <a:pPr marL="0" lvl="0" indent="0" algn="l" rtl="0">
              <a:spcBef>
                <a:spcPts val="0"/>
              </a:spcBef>
              <a:spcAft>
                <a:spcPts val="0"/>
              </a:spcAft>
              <a:buNone/>
            </a:pPr>
            <a:r>
              <a:rPr lang="en-US"/>
              <a:t>-Maîtriser l'art de la négociation</a:t>
            </a:r>
            <a:endParaRPr/>
          </a:p>
          <a:p>
            <a:pPr marL="0" lvl="0" indent="0" algn="l" rtl="0">
              <a:spcBef>
                <a:spcPts val="0"/>
              </a:spcBef>
              <a:spcAft>
                <a:spcPts val="0"/>
              </a:spcAft>
              <a:buNone/>
            </a:pPr>
            <a:endParaRPr/>
          </a:p>
          <a:p>
            <a:pPr marL="0" lvl="0" indent="0" algn="l" rtl="0">
              <a:spcBef>
                <a:spcPts val="0"/>
              </a:spcBef>
              <a:spcAft>
                <a:spcPts val="0"/>
              </a:spcAft>
              <a:buNone/>
            </a:pPr>
            <a:r>
              <a:rPr lang="en-US"/>
              <a:t>-Parrainage et développement de carrière</a:t>
            </a:r>
            <a:endParaRPr/>
          </a:p>
          <a:p>
            <a:pPr marL="0" lvl="0" indent="0" algn="l" rtl="0">
              <a:spcBef>
                <a:spcPts val="0"/>
              </a:spcBef>
              <a:spcAft>
                <a:spcPts val="0"/>
              </a:spcAft>
              <a:buNone/>
            </a:pPr>
            <a:endParaRPr/>
          </a:p>
          <a:p>
            <a:pPr marL="0" lvl="0" indent="0" algn="l" rtl="0">
              <a:spcBef>
                <a:spcPts val="0"/>
              </a:spcBef>
              <a:spcAft>
                <a:spcPts val="0"/>
              </a:spcAft>
              <a:buNone/>
            </a:pPr>
            <a:r>
              <a:rPr lang="en-US"/>
              <a:t>-Diversité, équité, inclusion et accessibilité : une approche non performative</a:t>
            </a:r>
            <a:endParaRPr/>
          </a:p>
          <a:p>
            <a:pPr marL="0" lvl="0" indent="0" algn="l" rtl="0">
              <a:spcBef>
                <a:spcPts val="0"/>
              </a:spcBef>
              <a:spcAft>
                <a:spcPts val="0"/>
              </a:spcAft>
              <a:buNone/>
            </a:pPr>
            <a:endParaRPr/>
          </a:p>
          <a:p>
            <a:pPr marL="0" lvl="0" indent="0" algn="l" rtl="0">
              <a:spcBef>
                <a:spcPts val="0"/>
              </a:spcBef>
              <a:spcAft>
                <a:spcPts val="0"/>
              </a:spcAft>
              <a:buNone/>
            </a:pPr>
            <a:r>
              <a:rPr lang="en-US"/>
              <a:t>-Confiance : la science pour vaincre le doute de soi</a:t>
            </a:r>
            <a:endParaRPr/>
          </a:p>
        </p:txBody>
      </p:sp>
      <p:sp>
        <p:nvSpPr>
          <p:cNvPr id="357" name="Google Shape;357;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58" name="Google Shape;358;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66" name="Google Shape;366;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67" name="Google Shape;367;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Suite aux Classes de maitres sont les Cercles de mentorat, l’élément qui fait que le DEAPCM soit vraiment unique. </a:t>
            </a:r>
            <a:endParaRPr/>
          </a:p>
          <a:p>
            <a:pPr marL="0" lvl="0" indent="0" algn="l" rtl="0">
              <a:spcBef>
                <a:spcPts val="0"/>
              </a:spcBef>
              <a:spcAft>
                <a:spcPts val="0"/>
              </a:spcAft>
              <a:buNone/>
            </a:pPr>
            <a:endParaRPr/>
          </a:p>
          <a:p>
            <a:pPr marL="0" lvl="0" indent="0" algn="l" rtl="0">
              <a:spcBef>
                <a:spcPts val="0"/>
              </a:spcBef>
              <a:spcAft>
                <a:spcPts val="0"/>
              </a:spcAft>
              <a:buNone/>
            </a:pPr>
            <a:r>
              <a:rPr lang="en-US"/>
              <a:t>En alternance avec les Classes de maitre, les participants du DEAPCM rencontrent leurs Cercles pendant 90 minutes.</a:t>
            </a:r>
            <a:endParaRPr/>
          </a:p>
          <a:p>
            <a:pPr marL="0" lvl="0" indent="0" algn="l" rtl="0">
              <a:spcBef>
                <a:spcPts val="0"/>
              </a:spcBef>
              <a:spcAft>
                <a:spcPts val="0"/>
              </a:spcAft>
              <a:buNone/>
            </a:pPr>
            <a:endParaRPr/>
          </a:p>
          <a:p>
            <a:pPr marL="0" lvl="0" indent="0" algn="l" rtl="0">
              <a:spcBef>
                <a:spcPts val="0"/>
              </a:spcBef>
              <a:spcAft>
                <a:spcPts val="0"/>
              </a:spcAft>
              <a:buNone/>
            </a:pPr>
            <a:r>
              <a:rPr lang="en-US"/>
              <a:t>Le format Cercle offre un environnement confidentiel et encourageant où les membres peuvent s'enrichir des expériences et des points de vue des autres, grâce à des guides de discussion. Ces guides sont conçus pour compléter et enrichir les Classes de maitre en fournissant des outils pratiques pour aider les participants à surmonter les obstacles.</a:t>
            </a:r>
            <a:endParaRPr/>
          </a:p>
          <a:p>
            <a:pPr marL="0" lvl="0" indent="0" algn="l" rtl="0">
              <a:spcBef>
                <a:spcPts val="0"/>
              </a:spcBef>
              <a:spcAft>
                <a:spcPts val="0"/>
              </a:spcAft>
              <a:buNone/>
            </a:pPr>
            <a:endParaRPr/>
          </a:p>
          <a:p>
            <a:pPr marL="0" lvl="0" indent="0" algn="l" rtl="0">
              <a:spcBef>
                <a:spcPts val="0"/>
              </a:spcBef>
              <a:spcAft>
                <a:spcPts val="0"/>
              </a:spcAft>
              <a:buNone/>
            </a:pPr>
            <a:r>
              <a:rPr lang="en-US"/>
              <a:t>Participer à votre Cercle vous donnera plus de temps pour explorer les sujets de leadership abordés lors des Classes de maitre, approfondissant ainsi vos connaissances et vos compétences pratiques.</a:t>
            </a:r>
            <a:endParaRPr/>
          </a:p>
        </p:txBody>
      </p:sp>
      <p:sp>
        <p:nvSpPr>
          <p:cNvPr id="369" name="Google Shape;369;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70" name="Google Shape;370;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78" name="Google Shape;378;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79" name="Google Shape;379;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plus de ces deux principaux éléments du DEAPCM, il y a aussi les Salons.</a:t>
            </a:r>
            <a:endParaRPr/>
          </a:p>
          <a:p>
            <a:pPr marL="0" lvl="0" indent="0" algn="l" rtl="0">
              <a:spcBef>
                <a:spcPts val="0"/>
              </a:spcBef>
              <a:spcAft>
                <a:spcPts val="0"/>
              </a:spcAft>
              <a:buNone/>
            </a:pPr>
            <a:endParaRPr/>
          </a:p>
          <a:p>
            <a:pPr marL="0" lvl="0" indent="0" algn="l" rtl="0">
              <a:spcBef>
                <a:spcPts val="0"/>
              </a:spcBef>
              <a:spcAft>
                <a:spcPts val="0"/>
              </a:spcAft>
              <a:buNone/>
            </a:pPr>
            <a:r>
              <a:rPr lang="en-US"/>
              <a:t>En plus de la programmation de base du DEAPCM, nous offrons un Salon DEAPCM hebdomadaire d'une heure, une occasion facultative d'élargir votre réseau de mentors de soutien au-delà de votre Cercle.</a:t>
            </a:r>
            <a:endParaRPr/>
          </a:p>
          <a:p>
            <a:pPr marL="0" lvl="0" indent="0" algn="l" rtl="0">
              <a:spcBef>
                <a:spcPts val="0"/>
              </a:spcBef>
              <a:spcAft>
                <a:spcPts val="0"/>
              </a:spcAft>
              <a:buNone/>
            </a:pPr>
            <a:endParaRPr/>
          </a:p>
          <a:p>
            <a:pPr marL="0" lvl="0" indent="0" algn="l" rtl="0">
              <a:spcBef>
                <a:spcPts val="0"/>
              </a:spcBef>
              <a:spcAft>
                <a:spcPts val="0"/>
              </a:spcAft>
              <a:buNone/>
            </a:pPr>
            <a:r>
              <a:rPr lang="en-US"/>
              <a:t>Ouvert à tous les participants, les Salons DEAPCM :</a:t>
            </a:r>
            <a:endParaRPr/>
          </a:p>
          <a:p>
            <a:pPr marL="0" lvl="0" indent="0" algn="l" rtl="0">
              <a:spcBef>
                <a:spcPts val="0"/>
              </a:spcBef>
              <a:spcAft>
                <a:spcPts val="0"/>
              </a:spcAft>
              <a:buNone/>
            </a:pPr>
            <a:r>
              <a:rPr lang="en-US"/>
              <a:t>-Suivent un format ouvert</a:t>
            </a:r>
            <a:endParaRPr/>
          </a:p>
          <a:p>
            <a:pPr marL="0" lvl="0" indent="0" algn="l" rtl="0">
              <a:spcBef>
                <a:spcPts val="0"/>
              </a:spcBef>
              <a:spcAft>
                <a:spcPts val="0"/>
              </a:spcAft>
              <a:buNone/>
            </a:pPr>
            <a:endParaRPr/>
          </a:p>
          <a:p>
            <a:pPr marL="0" lvl="0" indent="0" algn="l" rtl="0">
              <a:spcBef>
                <a:spcPts val="0"/>
              </a:spcBef>
              <a:spcAft>
                <a:spcPts val="0"/>
              </a:spcAft>
              <a:buNone/>
            </a:pPr>
            <a:r>
              <a:rPr lang="en-US"/>
              <a:t>-Facilitent la réflexion sur les expériences en petits groupes de Cercle</a:t>
            </a:r>
            <a:endParaRPr/>
          </a:p>
          <a:p>
            <a:pPr marL="0" lvl="0" indent="0" algn="l" rtl="0">
              <a:spcBef>
                <a:spcPts val="0"/>
              </a:spcBef>
              <a:spcAft>
                <a:spcPts val="0"/>
              </a:spcAft>
              <a:buNone/>
            </a:pPr>
            <a:endParaRPr/>
          </a:p>
          <a:p>
            <a:pPr marL="0" lvl="0" indent="0" algn="l" rtl="0">
              <a:spcBef>
                <a:spcPts val="0"/>
              </a:spcBef>
              <a:spcAft>
                <a:spcPts val="0"/>
              </a:spcAft>
              <a:buNone/>
            </a:pPr>
            <a:r>
              <a:rPr lang="en-US"/>
              <a:t>-Offrent une occasion supplémentaire de se connecter avec les professeurs des Classes de maître.</a:t>
            </a:r>
            <a:endParaRPr/>
          </a:p>
        </p:txBody>
      </p:sp>
      <p:sp>
        <p:nvSpPr>
          <p:cNvPr id="381" name="Google Shape;381;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82" name="Google Shape;382;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90" name="Google Shape;390;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91" name="Google Shape;391;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Maintenant que nous comprenons le DEAPCM et ses offres uniques, je souhaite profiter de cette occasion pour passer en revue avec vous le calendrier du programme DEAPM 2025 afin que vous ayez une meilleure idée de la façon dont cela peut s'intégrer à votre calendrier.</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-Le DEAPCM 2025 se déroule sur 10 semaines, de septembre à décembre.</a:t>
            </a:r>
            <a:endParaRPr/>
          </a:p>
          <a:p>
            <a:pPr marL="0" lvl="0" indent="0" algn="l" rtl="0">
              <a:spcBef>
                <a:spcPts val="0"/>
              </a:spcBef>
              <a:spcAft>
                <a:spcPts val="0"/>
              </a:spcAft>
              <a:buNone/>
            </a:pPr>
            <a:r>
              <a:rPr lang="en-US"/>
              <a:t>Chaque participant est placé dans un petit groupe appelé un « Cercle de mentorat » composé de 6 à 10 autres membres.</a:t>
            </a:r>
            <a:endParaRPr/>
          </a:p>
          <a:p>
            <a:pPr marL="0" lvl="0" indent="0" algn="l" rtl="0">
              <a:spcBef>
                <a:spcPts val="0"/>
              </a:spcBef>
              <a:spcAft>
                <a:spcPts val="0"/>
              </a:spcAft>
              <a:buNone/>
            </a:pPr>
            <a:endParaRPr/>
          </a:p>
          <a:p>
            <a:pPr marL="0" lvl="0" indent="0" algn="l" rtl="0">
              <a:spcBef>
                <a:spcPts val="0"/>
              </a:spcBef>
              <a:spcAft>
                <a:spcPts val="0"/>
              </a:spcAft>
              <a:buNone/>
            </a:pPr>
            <a:r>
              <a:rPr lang="en-US"/>
              <a:t>-Votre participation comprendra des séances virtuelles hebdomadaires en alternance avec votre groupe et des Classes de maitre sur les compétences essentielles en leadership.</a:t>
            </a:r>
            <a:endParaRPr/>
          </a:p>
          <a:p>
            <a:pPr marL="0" lvl="0" indent="0" algn="l" rtl="0">
              <a:spcBef>
                <a:spcPts val="0"/>
              </a:spcBef>
              <a:spcAft>
                <a:spcPts val="0"/>
              </a:spcAft>
              <a:buNone/>
            </a:pPr>
            <a:endParaRPr/>
          </a:p>
          <a:p>
            <a:pPr marL="0" lvl="0" indent="0" algn="l" rtl="0">
              <a:spcBef>
                <a:spcPts val="0"/>
              </a:spcBef>
              <a:spcAft>
                <a:spcPts val="0"/>
              </a:spcAft>
              <a:buNone/>
            </a:pPr>
            <a:r>
              <a:rPr lang="en-US"/>
              <a:t>-D'excellentes opportunités de réseautage sont également offertes en dehors de votre Cercle, notamment des Salons hebdomadaires virtuels facultatifs et des événements régionaux en personne.</a:t>
            </a:r>
            <a:endParaRPr/>
          </a:p>
          <a:p>
            <a:pPr marL="0" lvl="0" indent="0" algn="l" rtl="0">
              <a:spcBef>
                <a:spcPts val="0"/>
              </a:spcBef>
              <a:spcAft>
                <a:spcPts val="0"/>
              </a:spcAft>
              <a:buNone/>
            </a:pPr>
            <a:endParaRPr/>
          </a:p>
          <a:p>
            <a:pPr marL="0" lvl="0" indent="0" algn="l" rtl="0">
              <a:spcBef>
                <a:spcPts val="0"/>
              </a:spcBef>
              <a:spcAft>
                <a:spcPts val="0"/>
              </a:spcAft>
              <a:buNone/>
            </a:pPr>
            <a:r>
              <a:rPr lang="en-US"/>
              <a:t>-La remise des diplômes du LLMC aura lieu le 17 mars 2026.</a:t>
            </a:r>
            <a:endParaRPr/>
          </a:p>
          <a:p>
            <a:pPr marL="0" lvl="0" indent="0" algn="l" rtl="0">
              <a:spcBef>
                <a:spcPts val="0"/>
              </a:spcBef>
              <a:spcAft>
                <a:spcPts val="0"/>
              </a:spcAft>
              <a:buNone/>
            </a:pPr>
            <a:endParaRPr/>
          </a:p>
          <a:p>
            <a:pPr marL="0" lvl="0" indent="0" algn="l" rtl="0">
              <a:spcBef>
                <a:spcPts val="0"/>
              </a:spcBef>
              <a:spcAft>
                <a:spcPts val="0"/>
              </a:spcAft>
              <a:buNone/>
            </a:pPr>
            <a:r>
              <a:rPr lang="en-US"/>
              <a:t>-La participation au DEAPCM ne nécessite qu'une heure et demie de votre temps par semaine, avec la possibilité d'investir jusqu'à 2 heures et demie par semaine en participant aux Salons. Aucun autre programme ne vous offre autant de possibilités en si peu de temps.</a:t>
            </a:r>
            <a:endParaRPr/>
          </a:p>
        </p:txBody>
      </p:sp>
      <p:sp>
        <p:nvSpPr>
          <p:cNvPr id="393" name="Google Shape;393;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94" name="Google Shape;394;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33" name="Google Shape;433;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34" name="Google Shape;434;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Est-ce qu’il y a un coût pour participer au DEAPCM?</a:t>
            </a:r>
            <a:endParaRPr/>
          </a:p>
          <a:p>
            <a:pPr marL="0" lvl="0" indent="0" algn="l" rtl="0">
              <a:spcBef>
                <a:spcPts val="0"/>
              </a:spcBef>
              <a:spcAft>
                <a:spcPts val="0"/>
              </a:spcAft>
              <a:buNone/>
            </a:pPr>
            <a:r>
              <a:rPr lang="en-US"/>
              <a:t>Le programme est gratuit et ouvert à tous les membres de la fonction publique fédérale, de l’équipe de la défense et des Sociétés de la Couronne.</a:t>
            </a:r>
            <a:endParaRPr/>
          </a:p>
          <a:p>
            <a:pPr marL="0" lvl="0" indent="0" algn="l" rtl="0">
              <a:spcBef>
                <a:spcPts val="0"/>
              </a:spcBef>
              <a:spcAft>
                <a:spcPts val="0"/>
              </a:spcAft>
              <a:buNone/>
            </a:pPr>
            <a:endParaRPr/>
          </a:p>
          <a:p>
            <a:pPr marL="0" lvl="0" indent="0" algn="l" rtl="0">
              <a:spcBef>
                <a:spcPts val="0"/>
              </a:spcBef>
              <a:spcAft>
                <a:spcPts val="0"/>
              </a:spcAft>
              <a:buNone/>
            </a:pPr>
            <a:r>
              <a:rPr lang="en-US"/>
              <a:t>Comment la date et l'heure de mon Cercle seront-elles déterminées?</a:t>
            </a:r>
            <a:endParaRPr/>
          </a:p>
          <a:p>
            <a:pPr marL="0" lvl="0" indent="0" algn="l" rtl="0">
              <a:spcBef>
                <a:spcPts val="0"/>
              </a:spcBef>
              <a:spcAft>
                <a:spcPts val="0"/>
              </a:spcAft>
              <a:buNone/>
            </a:pPr>
            <a:r>
              <a:rPr lang="en-US"/>
              <a:t>Nous assignerons chaque membre à un cercle en fonction de la préférence indiquée sur leur demande.</a:t>
            </a:r>
            <a:endParaRPr/>
          </a:p>
          <a:p>
            <a:pPr marL="0" lvl="0" indent="0" algn="l" rtl="0">
              <a:spcBef>
                <a:spcPts val="0"/>
              </a:spcBef>
              <a:spcAft>
                <a:spcPts val="0"/>
              </a:spcAft>
              <a:buNone/>
            </a:pPr>
            <a:endParaRPr/>
          </a:p>
          <a:p>
            <a:pPr marL="0" lvl="0" indent="0" algn="l" rtl="0">
              <a:spcBef>
                <a:spcPts val="0"/>
              </a:spcBef>
              <a:spcAft>
                <a:spcPts val="0"/>
              </a:spcAft>
              <a:buNone/>
            </a:pPr>
            <a:r>
              <a:rPr lang="en-US"/>
              <a:t>J'aimerais me joindre à un Cercle. Est-ce que j'aurai un mentor?</a:t>
            </a:r>
            <a:endParaRPr/>
          </a:p>
          <a:p>
            <a:pPr marL="0" lvl="0" indent="0" algn="l" rtl="0">
              <a:spcBef>
                <a:spcPts val="0"/>
              </a:spcBef>
              <a:spcAft>
                <a:spcPts val="0"/>
              </a:spcAft>
              <a:buNone/>
            </a:pPr>
            <a:r>
              <a:rPr lang="en-US"/>
              <a:t>Dans votre Cercle, vous aurez l'occasion de réseauter et de chercher du mentorat. Cependant, le DEAPCM ne contient pas de processus de mentorat formel.</a:t>
            </a:r>
            <a:endParaRPr/>
          </a:p>
          <a:p>
            <a:pPr marL="0" lvl="0" indent="0" algn="l" rtl="0">
              <a:spcBef>
                <a:spcPts val="0"/>
              </a:spcBef>
              <a:spcAft>
                <a:spcPts val="0"/>
              </a:spcAft>
              <a:buNone/>
            </a:pPr>
            <a:endParaRPr/>
          </a:p>
          <a:p>
            <a:pPr marL="0" lvl="0" indent="0" algn="l" rtl="0">
              <a:spcBef>
                <a:spcPts val="0"/>
              </a:spcBef>
              <a:spcAft>
                <a:spcPts val="0"/>
              </a:spcAft>
              <a:buNone/>
            </a:pPr>
            <a:r>
              <a:rPr lang="en-US"/>
              <a:t>Ai-je besoin de l'approbation de mon gestionnaire pour participer?</a:t>
            </a:r>
            <a:endParaRPr/>
          </a:p>
          <a:p>
            <a:pPr marL="0" lvl="0" indent="0" algn="l" rtl="0">
              <a:spcBef>
                <a:spcPts val="0"/>
              </a:spcBef>
              <a:spcAft>
                <a:spcPts val="0"/>
              </a:spcAft>
              <a:buNone/>
            </a:pPr>
            <a:r>
              <a:rPr lang="en-US"/>
              <a:t>Oui, un engagement total mène aux meilleurs résultats pour tout le monde et c'est pourquoi nous attendons votre pleine participation aux séances du Cercle et que votre gestionnaire l'approuve. Si cela constitue un obstacle, veuillez nous contacter.</a:t>
            </a:r>
            <a:endParaRPr/>
          </a:p>
          <a:p>
            <a:pPr marL="0" lvl="0" indent="0" algn="l" rtl="0">
              <a:spcBef>
                <a:spcPts val="0"/>
              </a:spcBef>
              <a:spcAft>
                <a:spcPts val="0"/>
              </a:spcAft>
              <a:buNone/>
            </a:pPr>
            <a:endParaRPr/>
          </a:p>
          <a:p>
            <a:pPr marL="0" lvl="0" indent="0" algn="l" rtl="0">
              <a:spcBef>
                <a:spcPts val="0"/>
              </a:spcBef>
              <a:spcAft>
                <a:spcPts val="0"/>
              </a:spcAft>
              <a:buNone/>
            </a:pPr>
            <a:r>
              <a:rPr lang="en-US"/>
              <a:t>Les Cercles uniquement en français seront-ils disponibles?</a:t>
            </a:r>
            <a:endParaRPr/>
          </a:p>
          <a:p>
            <a:pPr marL="0" lvl="0" indent="0" algn="l" rtl="0">
              <a:spcBef>
                <a:spcPts val="0"/>
              </a:spcBef>
              <a:spcAft>
                <a:spcPts val="0"/>
              </a:spcAft>
              <a:buNone/>
            </a:pPr>
            <a:r>
              <a:rPr lang="en-US"/>
              <a:t>Les Cercles seront disponibles dans les deux langues officielles. Lors du processus d’inscription, nous vous demandons de choisir si vous voulez que votre Cercle soit en anglais ou en français.</a:t>
            </a:r>
            <a:endParaRPr/>
          </a:p>
          <a:p>
            <a:pPr marL="0" lvl="0" indent="0" algn="l" rtl="0">
              <a:spcBef>
                <a:spcPts val="0"/>
              </a:spcBef>
              <a:spcAft>
                <a:spcPts val="0"/>
              </a:spcAft>
              <a:buNone/>
            </a:pPr>
            <a:endParaRPr/>
          </a:p>
          <a:p>
            <a:pPr marL="0" lvl="0" indent="0" algn="l" rtl="0">
              <a:spcBef>
                <a:spcPts val="0"/>
              </a:spcBef>
              <a:spcAft>
                <a:spcPts val="0"/>
              </a:spcAft>
              <a:buNone/>
            </a:pPr>
            <a:r>
              <a:rPr lang="en-US"/>
              <a:t>Quel est le temps d'engagement requis pour participer au DEAPCM?</a:t>
            </a:r>
            <a:endParaRPr/>
          </a:p>
          <a:p>
            <a:pPr marL="0" lvl="0" indent="0" algn="l" rtl="0">
              <a:spcBef>
                <a:spcPts val="0"/>
              </a:spcBef>
              <a:spcAft>
                <a:spcPts val="0"/>
              </a:spcAft>
              <a:buNone/>
            </a:pPr>
            <a:r>
              <a:rPr lang="en-US"/>
              <a:t>L'engagement de temps minimum requis pour participer au DEAPCM est de 1,5 heure par semaine. Si vous décidez de participer aux Salons DEAPCM facultatifs, cela augmente votre participation à 2,5 heures par semaine.</a:t>
            </a:r>
            <a:endParaRPr/>
          </a:p>
        </p:txBody>
      </p:sp>
      <p:sp>
        <p:nvSpPr>
          <p:cNvPr id="436" name="Google Shape;436;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37" name="Google Shape;437;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45" name="Google Shape;445;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46" name="Google Shape;446;p1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Rejoignez-nous dans DEAPCM - La porte est ouverte! </a:t>
            </a:r>
            <a:endParaRPr/>
          </a:p>
          <a:p>
            <a:pPr marL="0" lvl="0" indent="0" algn="l" rtl="0">
              <a:spcBef>
                <a:spcPts val="0"/>
              </a:spcBef>
              <a:spcAft>
                <a:spcPts val="0"/>
              </a:spcAft>
              <a:buNone/>
            </a:pPr>
            <a:endParaRPr/>
          </a:p>
          <a:p>
            <a:pPr marL="0" lvl="0" indent="0" algn="l" rtl="0">
              <a:spcBef>
                <a:spcPts val="0"/>
              </a:spcBef>
              <a:spcAft>
                <a:spcPts val="0"/>
              </a:spcAft>
              <a:buNone/>
            </a:pPr>
            <a:r>
              <a:rPr lang="en-US"/>
              <a:t>Le code QR sur cet écran vous mènera au Formulaire d'inscription DEAPCM 2025.</a:t>
            </a:r>
            <a:endParaRPr/>
          </a:p>
          <a:p>
            <a:pPr marL="0" lvl="0" indent="0" algn="l" rtl="0">
              <a:spcBef>
                <a:spcPts val="0"/>
              </a:spcBef>
              <a:spcAft>
                <a:spcPts val="0"/>
              </a:spcAft>
              <a:buNone/>
            </a:pPr>
            <a:endParaRPr/>
          </a:p>
          <a:p>
            <a:pPr marL="0" lvl="0" indent="0" algn="l" rtl="0">
              <a:spcBef>
                <a:spcPts val="0"/>
              </a:spcBef>
              <a:spcAft>
                <a:spcPts val="0"/>
              </a:spcAft>
              <a:buNone/>
            </a:pPr>
            <a:r>
              <a:rPr lang="en-US"/>
              <a:t>Le leadership se reflète dans les actions entreprises, pas seulement dans les paroles. Inscrivez-vous dès maintenant au programme DEAPCM et joignez-vous aux plus de 2 500 diplômés qui prennent des mesures concrètes pour bâtir une fonction publique plus forte et plus unie.</a:t>
            </a:r>
            <a:endParaRPr/>
          </a:p>
          <a:p>
            <a:pPr marL="0" lvl="0" indent="0" algn="l" rtl="0">
              <a:spcBef>
                <a:spcPts val="0"/>
              </a:spcBef>
              <a:spcAft>
                <a:spcPts val="0"/>
              </a:spcAft>
              <a:buNone/>
            </a:pPr>
            <a:endParaRPr/>
          </a:p>
          <a:p>
            <a:pPr marL="0" lvl="0" indent="0" algn="l" rtl="0">
              <a:spcBef>
                <a:spcPts val="0"/>
              </a:spcBef>
              <a:spcAft>
                <a:spcPts val="0"/>
              </a:spcAft>
              <a:buNone/>
            </a:pPr>
            <a:r>
              <a:rPr lang="en-US"/>
              <a:t>Ce programme est ouvert à tous les fonctionnaires fédéraux, aux membres de l'Équipe de la Défense et aux Sociétés de la Couronne. Les inscriptions sont ouvertes jusqu'au 31 mai 2025.</a:t>
            </a:r>
            <a:endParaRPr/>
          </a:p>
          <a:p>
            <a:pPr marL="0" lvl="0" indent="0" algn="l" rtl="0">
              <a:spcBef>
                <a:spcPts val="0"/>
              </a:spcBef>
              <a:spcAft>
                <a:spcPts val="0"/>
              </a:spcAft>
              <a:buNone/>
            </a:pPr>
            <a:endParaRPr/>
          </a:p>
          <a:p>
            <a:pPr marL="0" lvl="0" indent="0" algn="l" rtl="0">
              <a:spcBef>
                <a:spcPts val="0"/>
              </a:spcBef>
              <a:spcAft>
                <a:spcPts val="0"/>
              </a:spcAft>
              <a:buNone/>
            </a:pPr>
            <a:r>
              <a:rPr lang="en-US"/>
              <a:t>Défi : Aidez-nous à apporter le programme DEAPCM à chaque table de direction de votre organisation.</a:t>
            </a:r>
            <a:endParaRPr/>
          </a:p>
          <a:p>
            <a:pPr marL="0" lvl="0" indent="0" algn="l" rtl="0">
              <a:spcBef>
                <a:spcPts val="0"/>
              </a:spcBef>
              <a:spcAft>
                <a:spcPts val="0"/>
              </a:spcAft>
              <a:buNone/>
            </a:pPr>
            <a:endParaRPr/>
          </a:p>
          <a:p>
            <a:pPr marL="0" lvl="0" indent="0" algn="l" rtl="0">
              <a:spcBef>
                <a:spcPts val="0"/>
              </a:spcBef>
              <a:spcAft>
                <a:spcPts val="0"/>
              </a:spcAft>
              <a:buNone/>
            </a:pPr>
            <a:r>
              <a:rPr lang="en-US"/>
              <a:t>Créer la liste de vos 10 meilleurs leaders, actuels ou émergents, et invitez-les à s'inscrire et à faire une différence dans nos milieux de travail.</a:t>
            </a:r>
            <a:endParaRPr/>
          </a:p>
          <a:p>
            <a:pPr marL="0" lvl="0" indent="0" algn="l" rtl="0">
              <a:spcBef>
                <a:spcPts val="0"/>
              </a:spcBef>
              <a:spcAft>
                <a:spcPts val="0"/>
              </a:spcAft>
              <a:buNone/>
            </a:pPr>
            <a:endParaRPr/>
          </a:p>
          <a:p>
            <a:pPr marL="0" lvl="0" indent="0" algn="l" rtl="0">
              <a:spcBef>
                <a:spcPts val="0"/>
              </a:spcBef>
              <a:spcAft>
                <a:spcPts val="0"/>
              </a:spcAft>
              <a:buNone/>
            </a:pPr>
            <a:r>
              <a:rPr lang="en-US"/>
              <a:t>Continuons à nous encourager mutuellement, à partager nos connaissances et à transmettre cette formidable opportunité.</a:t>
            </a:r>
            <a:endParaRPr/>
          </a:p>
        </p:txBody>
      </p:sp>
      <p:sp>
        <p:nvSpPr>
          <p:cNvPr id="448" name="Google Shape;448;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49" name="Google Shape;449;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62" name="Google Shape;462;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63" name="Google Shape;463;p1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Avant de nous quitter aujourd'hui, j'aimerais partager avec vous une autre histoire de réussite du DEAPCM. </a:t>
            </a:r>
            <a:endParaRPr/>
          </a:p>
          <a:p>
            <a:pPr marL="0" lvl="0" indent="0" algn="l" rtl="0">
              <a:spcBef>
                <a:spcPts val="0"/>
              </a:spcBef>
              <a:spcAft>
                <a:spcPts val="0"/>
              </a:spcAft>
              <a:buNone/>
            </a:pPr>
            <a:endParaRPr/>
          </a:p>
          <a:p>
            <a:pPr marL="0" lvl="0" indent="0" algn="l" rtl="0">
              <a:spcBef>
                <a:spcPts val="0"/>
              </a:spcBef>
              <a:spcAft>
                <a:spcPts val="0"/>
              </a:spcAft>
              <a:buNone/>
            </a:pPr>
            <a:r>
              <a:rPr lang="en-US"/>
              <a:t>Adam Emond, officier militaire à la Défense nationale, vient de graduer de la quatrième cohorte du DEAPCM et a pris le temps de partager son expérience du programme.</a:t>
            </a:r>
            <a:endParaRPr/>
          </a:p>
          <a:p>
            <a:pPr marL="0" lvl="0" indent="0" algn="l" rtl="0">
              <a:spcBef>
                <a:spcPts val="0"/>
              </a:spcBef>
              <a:spcAft>
                <a:spcPts val="0"/>
              </a:spcAft>
              <a:buNone/>
            </a:pPr>
            <a:endParaRPr/>
          </a:p>
          <a:p>
            <a:pPr marL="0" lvl="0" indent="0" algn="l" rtl="0">
              <a:spcBef>
                <a:spcPts val="0"/>
              </a:spcBef>
              <a:spcAft>
                <a:spcPts val="0"/>
              </a:spcAft>
              <a:buNone/>
            </a:pPr>
            <a:r>
              <a:rPr lang="en-US">
                <a:highlight>
                  <a:srgbClr val="FFFF00"/>
                </a:highlight>
              </a:rPr>
              <a:t>[Jouer la vidéo de témoignage]</a:t>
            </a:r>
            <a:endParaRPr>
              <a:highlight>
                <a:srgbClr val="FFFF00"/>
              </a:highlight>
            </a:endParaRPr>
          </a:p>
        </p:txBody>
      </p:sp>
      <p:sp>
        <p:nvSpPr>
          <p:cNvPr id="465" name="Google Shape;465;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66" name="Google Shape;466;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4be8b64108_4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Avant de commencer la réunion d'aujourd'hui, faisons le bilan. L'objectif du DEAPCM est d'avoir des conversations sûres sur des sujets importants qui aideront à transformer le service public fédéral en créant des lieux de travail diversifiés et inclusifs, psychologiquement plus sûrs.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Ces sujets peuvent être difficiles à aborder pour certaines personnes. Si, à un moment quelconque de cet événement, vous ressentez le besoin de vous éloigner, vous pouvez le faire pour protéger votre santé mentale.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Votre santé est primordiale.</a:t>
            </a:r>
            <a:endParaRPr/>
          </a:p>
          <a:p>
            <a:pPr marL="0" lvl="0" indent="0" algn="l" rtl="0">
              <a:spcBef>
                <a:spcPts val="0"/>
              </a:spcBef>
              <a:spcAft>
                <a:spcPts val="0"/>
              </a:spcAft>
              <a:buClr>
                <a:schemeClr val="dk1"/>
              </a:buClr>
              <a:buFont typeface="Arial"/>
              <a:buNone/>
            </a:pPr>
            <a:r>
              <a:rPr lang="en-US"/>
              <a:t>  </a:t>
            </a:r>
            <a:endParaRPr/>
          </a:p>
          <a:p>
            <a:pPr marL="0" lvl="0" indent="0" algn="l" rtl="0">
              <a:spcBef>
                <a:spcPts val="0"/>
              </a:spcBef>
              <a:spcAft>
                <a:spcPts val="0"/>
              </a:spcAft>
              <a:buClr>
                <a:schemeClr val="dk1"/>
              </a:buClr>
              <a:buFont typeface="Arial"/>
              <a:buNone/>
            </a:pPr>
            <a:r>
              <a:rPr lang="en-US"/>
              <a:t>Si vous avez besoin de parler à quelqu'un, que ce soit avant, pendant ou après l'événement, un soutien est à votre disposition 24 heures sur 24 et 7 jours sur 7. Les coordonnées des personnes à contacter se trouvent dans le clavardage.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Veuillez noter les coordonnées sur cette diapositive et dans le clavardage.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Prenons maintenant le temps de réfléchir à notre reconnaissance des terres.</a:t>
            </a:r>
            <a:endParaRPr/>
          </a:p>
        </p:txBody>
      </p:sp>
      <p:sp>
        <p:nvSpPr>
          <p:cNvPr id="175" name="Google Shape;175;g34be8b64108_4_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73" name="Google Shape;473;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74" name="Google Shape;474;p2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 « Diriger en élevant les autres : Programme de Cercles de mentorat » est géré par le Bureau de la diversité et l'inclusion de la Défense nationale. Voici leurs coordonnées pour toute question.</a:t>
            </a:r>
            <a:endParaRPr/>
          </a:p>
        </p:txBody>
      </p:sp>
      <p:sp>
        <p:nvSpPr>
          <p:cNvPr id="476" name="Google Shape;476;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77" name="Google Shape;477;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4be8b64108_0_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95" name="Google Shape;495;g34be8b64108_0_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96" name="Google Shape;496;g34be8b64108_0_11: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34be8b64108_0_11: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Pour terminer notre réunion d'aujourd'hui, je laisserai le code QR d'inscription affiché quelques minutes encore. Je partagerai également un lien direct dans le clavardage, ainsi que la page wiki du DEAPCM, où vous pourrez en apprendre davantage sur le programme « Diriger en élevant les autres ».</a:t>
            </a: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Ne manquez pas cette occasion unique.</a:t>
            </a: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En rejoignant le DEAPCM, vous aurez l'occasion de :</a:t>
            </a:r>
            <a:endParaRPr sz="11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latin typeface="Arial"/>
                <a:ea typeface="Arial"/>
                <a:cs typeface="Arial"/>
                <a:sym typeface="Arial"/>
              </a:rPr>
              <a:t>- Établir des relations enrichissantes avec un groupe diversifié, dans tous les services, d'un océan à l'autre</a:t>
            </a:r>
            <a:endParaRPr sz="11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latin typeface="Arial"/>
                <a:ea typeface="Arial"/>
                <a:cs typeface="Arial"/>
                <a:sym typeface="Arial"/>
              </a:rPr>
              <a:t>- Accélérer votre développement professionnel en élargissant votre réseau au-delà de votre équipe ou organisation actuelle ; et</a:t>
            </a:r>
            <a:endParaRPr sz="1100">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en-US" sz="1100">
                <a:latin typeface="Arial"/>
                <a:ea typeface="Arial"/>
                <a:cs typeface="Arial"/>
                <a:sym typeface="Arial"/>
              </a:rPr>
              <a:t>- Obtenir les ressources nécessaires pour devenir un leader plus confiant et inclusif.</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br>
              <a:rPr lang="en-US" sz="1100">
                <a:latin typeface="Arial"/>
                <a:ea typeface="Arial"/>
                <a:cs typeface="Arial"/>
                <a:sym typeface="Arial"/>
              </a:rPr>
            </a:br>
            <a:r>
              <a:rPr lang="en-US" sz="1100" i="1">
                <a:highlight>
                  <a:srgbClr val="FFFF00"/>
                </a:highlight>
                <a:latin typeface="Arial"/>
                <a:ea typeface="Arial"/>
                <a:cs typeface="Arial"/>
                <a:sym typeface="Arial"/>
              </a:rPr>
              <a:t>N'hésitez pas à ajouter vos propres commentaires de clôture ici.</a:t>
            </a: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Merci pour votre temps aujourd'hui et au plaisir de vous retrouver au DEAPCM 2025!</a:t>
            </a:r>
            <a:endParaRPr/>
          </a:p>
        </p:txBody>
      </p:sp>
      <p:sp>
        <p:nvSpPr>
          <p:cNvPr id="498" name="Google Shape;498;g34be8b64108_0_11: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99" name="Google Shape;499;g34be8b64108_0_11: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8" name="Google Shape;18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9" name="Google Shape;189;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[La reconnaissance des terres ci-jointe a été élaborée par des membres de la communauté algonquine pour être utilisée à Ottawa. N'hésitez pas à y ajouter la vôtre si vous le souhaitez. ]</a:t>
            </a:r>
            <a:endParaRPr>
              <a:highlight>
                <a:srgbClr val="FFFF00"/>
              </a:highlight>
            </a:endParaRPr>
          </a:p>
          <a:p>
            <a:pPr marL="0" lvl="0" indent="0" algn="l" rtl="0">
              <a:spcBef>
                <a:spcPts val="0"/>
              </a:spcBef>
              <a:spcAft>
                <a:spcPts val="0"/>
              </a:spcAft>
              <a:buNone/>
            </a:pPr>
            <a:endParaRPr/>
          </a:p>
          <a:p>
            <a:pPr marL="0" lvl="0" indent="0" algn="l" rtl="0">
              <a:spcBef>
                <a:spcPts val="0"/>
              </a:spcBef>
              <a:spcAft>
                <a:spcPts val="0"/>
              </a:spcAft>
              <a:buNone/>
            </a:pPr>
            <a:r>
              <a:rPr lang="en-US"/>
              <a:t>Nous reconnaissons que nos bureaux, situés à Ottawa, se trouvent sur le territoire non cédé et non abandonné de la Nation algonquine Anishinaabe, présente en ces lieux depuis des temps immémoriaux.</a:t>
            </a:r>
            <a:endParaRPr/>
          </a:p>
          <a:p>
            <a:pPr marL="0" lvl="0" indent="0" algn="l" rtl="0">
              <a:spcBef>
                <a:spcPts val="0"/>
              </a:spcBef>
              <a:spcAft>
                <a:spcPts val="0"/>
              </a:spcAft>
              <a:buNone/>
            </a:pPr>
            <a:endParaRPr/>
          </a:p>
          <a:p>
            <a:pPr marL="0" lvl="0" indent="0" algn="l" rtl="0">
              <a:spcBef>
                <a:spcPts val="0"/>
              </a:spcBef>
              <a:spcAft>
                <a:spcPts val="0"/>
              </a:spcAft>
              <a:buNone/>
            </a:pPr>
            <a:r>
              <a:rPr lang="en-US"/>
              <a:t>Les Algonquins sont les gardiens et les défenseurs traditionnels du bassin hydrographique de la rivière des Outaouais et de ses affluents. Nous saluons leur longue tradition d’accueil dont ont bénéficié de nombreuses nations dans ce magnifique territoire et nous nous engageons à défendre et à promouvoir la voix et les valeurs de notre nation hôte.</a:t>
            </a:r>
            <a:endParaRPr/>
          </a:p>
          <a:p>
            <a:pPr marL="0" lvl="0" indent="0" algn="l" rtl="0">
              <a:spcBef>
                <a:spcPts val="0"/>
              </a:spcBef>
              <a:spcAft>
                <a:spcPts val="0"/>
              </a:spcAft>
              <a:buNone/>
            </a:pPr>
            <a:endParaRPr/>
          </a:p>
          <a:p>
            <a:pPr marL="0" lvl="0" indent="0" algn="l" rtl="0">
              <a:spcBef>
                <a:spcPts val="0"/>
              </a:spcBef>
              <a:spcAft>
                <a:spcPts val="0"/>
              </a:spcAft>
              <a:buNone/>
            </a:pPr>
            <a:r>
              <a:rPr lang="en-US"/>
              <a:t>Nous respectons et affirmons les droits fondamentaux et issus de traités de tous les peuples autochtones de l’ensemble de ce territoire.</a:t>
            </a:r>
            <a:endParaRPr/>
          </a:p>
          <a:p>
            <a:pPr marL="0" lvl="0" indent="0" algn="l" rtl="0">
              <a:spcBef>
                <a:spcPts val="0"/>
              </a:spcBef>
              <a:spcAft>
                <a:spcPts val="0"/>
              </a:spcAft>
              <a:buNone/>
            </a:pPr>
            <a:endParaRPr/>
          </a:p>
          <a:p>
            <a:pPr marL="0" lvl="0" indent="0" algn="l" rtl="0">
              <a:spcBef>
                <a:spcPts val="0"/>
              </a:spcBef>
              <a:spcAft>
                <a:spcPts val="0"/>
              </a:spcAft>
              <a:buNone/>
            </a:pPr>
            <a:r>
              <a:rPr lang="en-US"/>
              <a:t>Nous reconnaissons l’oppression historique exercée sur les territoires, les cultures et les premiers peuples de ce qui est appelé aujourd’hui le Canada et croyons ardemment que les arts contribuent au processus de guérison et de décolonisation que nous poursuivons ensemble.</a:t>
            </a:r>
            <a:endParaRPr/>
          </a:p>
          <a:p>
            <a:pPr marL="0" lvl="0" indent="0" algn="l" rtl="0">
              <a:spcBef>
                <a:spcPts val="0"/>
              </a:spcBef>
              <a:spcAft>
                <a:spcPts val="0"/>
              </a:spcAft>
              <a:buNone/>
            </a:pPr>
            <a:endParaRPr/>
          </a:p>
          <a:p>
            <a:pPr marL="0" lvl="0" indent="0" algn="l" rtl="0">
              <a:spcBef>
                <a:spcPts val="0"/>
              </a:spcBef>
              <a:spcAft>
                <a:spcPts val="0"/>
              </a:spcAft>
              <a:buNone/>
            </a:pPr>
            <a:r>
              <a:rPr lang="en-US"/>
              <a:t>Cette reconnaissance ne devient significative que lorsqu'elle est associée à des relations responsables et à des actions éclairées. Il ne s'agit que d'une première étape pour honorer les terres non cédées sur lesquelles nous opérons. Nous continuons à honorer les personnes, les anciens et les ancêtres autochtones de cette terre.</a:t>
            </a:r>
            <a:endParaRPr/>
          </a:p>
        </p:txBody>
      </p:sp>
      <p:sp>
        <p:nvSpPr>
          <p:cNvPr id="191" name="Google Shape;19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2" name="Google Shape;19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0" name="Google Shape;200;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1" name="Google Shape;201;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Une introduction à </a:t>
            </a:r>
            <a:r>
              <a:rPr lang="en-US" dirty="0" err="1"/>
              <a:t>Diriger</a:t>
            </a:r>
            <a:r>
              <a:rPr lang="en-US" dirty="0"/>
              <a:t> </a:t>
            </a:r>
            <a:r>
              <a:rPr lang="en-US" dirty="0" err="1"/>
              <a:t>en</a:t>
            </a:r>
            <a:r>
              <a:rPr lang="en-US" dirty="0"/>
              <a:t> </a:t>
            </a:r>
            <a:r>
              <a:rPr lang="en-US" dirty="0" err="1"/>
              <a:t>élevant</a:t>
            </a:r>
            <a:r>
              <a:rPr lang="en-US" dirty="0"/>
              <a:t> les </a:t>
            </a:r>
            <a:r>
              <a:rPr lang="en-US" dirty="0" err="1"/>
              <a:t>autres</a:t>
            </a:r>
            <a:r>
              <a:rPr lang="en-US" dirty="0"/>
              <a:t> : </a:t>
            </a:r>
            <a:r>
              <a:rPr lang="en-US" dirty="0" err="1"/>
              <a:t>programme</a:t>
            </a:r>
            <a:r>
              <a:rPr lang="en-US" dirty="0"/>
              <a:t> de cercles de </a:t>
            </a:r>
            <a:r>
              <a:rPr lang="en-US" dirty="0" err="1"/>
              <a:t>mentorat</a:t>
            </a:r>
            <a:r>
              <a:rPr lang="en-US" dirty="0"/>
              <a:t> (DEAPCM)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Pour lancer </a:t>
            </a:r>
            <a:r>
              <a:rPr lang="en-US" dirty="0" err="1"/>
              <a:t>notre</a:t>
            </a:r>
            <a:r>
              <a:rPr lang="en-US" dirty="0"/>
              <a:t> </a:t>
            </a:r>
            <a:r>
              <a:rPr lang="en-US" dirty="0" err="1"/>
              <a:t>événement</a:t>
            </a:r>
            <a:r>
              <a:rPr lang="en-US" dirty="0"/>
              <a:t>, nous </a:t>
            </a:r>
            <a:r>
              <a:rPr lang="en-US" dirty="0" err="1"/>
              <a:t>prendrons</a:t>
            </a:r>
            <a:r>
              <a:rPr lang="en-US" dirty="0"/>
              <a:t> </a:t>
            </a:r>
            <a:r>
              <a:rPr lang="en-US" dirty="0" err="1"/>
              <a:t>quelques</a:t>
            </a:r>
            <a:r>
              <a:rPr lang="en-US" dirty="0"/>
              <a:t> instants pour </a:t>
            </a:r>
            <a:r>
              <a:rPr lang="en-US" dirty="0" err="1"/>
              <a:t>rencontrer</a:t>
            </a:r>
            <a:r>
              <a:rPr lang="en-US" dirty="0"/>
              <a:t> </a:t>
            </a:r>
            <a:r>
              <a:rPr lang="en-US" dirty="0" err="1"/>
              <a:t>l’administratice</a:t>
            </a:r>
            <a:r>
              <a:rPr lang="en-US" dirty="0"/>
              <a:t> du DEAPCM, Lyrique Richards, et </a:t>
            </a:r>
            <a:r>
              <a:rPr lang="en-US" dirty="0" err="1"/>
              <a:t>quelques</a:t>
            </a:r>
            <a:r>
              <a:rPr lang="en-US" dirty="0"/>
              <a:t> </a:t>
            </a:r>
            <a:r>
              <a:rPr lang="en-US" dirty="0" err="1"/>
              <a:t>diplômés</a:t>
            </a:r>
            <a:r>
              <a:rPr lang="en-US" dirty="0"/>
              <a:t> du </a:t>
            </a:r>
            <a:r>
              <a:rPr lang="en-US" dirty="0" err="1"/>
              <a:t>programme</a:t>
            </a:r>
            <a:r>
              <a:rPr lang="en-US" dirty="0"/>
              <a:t> </a:t>
            </a:r>
            <a:r>
              <a:rPr lang="en-US" dirty="0" err="1"/>
              <a:t>afin</a:t>
            </a:r>
            <a:r>
              <a:rPr lang="en-US" dirty="0"/>
              <a:t> de </a:t>
            </a:r>
            <a:r>
              <a:rPr lang="en-US" dirty="0" err="1"/>
              <a:t>découvrir</a:t>
            </a:r>
            <a:r>
              <a:rPr lang="en-US" dirty="0"/>
              <a:t> comment </a:t>
            </a:r>
            <a:r>
              <a:rPr lang="en-US" dirty="0" err="1"/>
              <a:t>ce</a:t>
            </a:r>
            <a:r>
              <a:rPr lang="en-US" dirty="0"/>
              <a:t> </a:t>
            </a:r>
            <a:r>
              <a:rPr lang="en-US" dirty="0" err="1"/>
              <a:t>programme</a:t>
            </a:r>
            <a:r>
              <a:rPr lang="en-US" dirty="0"/>
              <a:t> a </a:t>
            </a:r>
            <a:r>
              <a:rPr lang="en-US" dirty="0" err="1"/>
              <a:t>contribué</a:t>
            </a:r>
            <a:r>
              <a:rPr lang="en-US" dirty="0"/>
              <a:t> à </a:t>
            </a:r>
            <a:r>
              <a:rPr lang="en-US" dirty="0" err="1"/>
              <a:t>leur</a:t>
            </a:r>
            <a:r>
              <a:rPr lang="en-US" dirty="0"/>
              <a:t> </a:t>
            </a:r>
            <a:r>
              <a:rPr lang="en-US" dirty="0" err="1"/>
              <a:t>développement</a:t>
            </a:r>
            <a:r>
              <a:rPr lang="en-US" dirty="0"/>
              <a:t> personnel et </a:t>
            </a:r>
            <a:r>
              <a:rPr lang="en-US" dirty="0" err="1"/>
              <a:t>professionnel</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highlight>
                  <a:srgbClr val="FFFF00"/>
                </a:highlight>
              </a:rPr>
              <a:t>[</a:t>
            </a:r>
            <a:r>
              <a:rPr lang="en-US" dirty="0" err="1">
                <a:highlight>
                  <a:srgbClr val="FFFF00"/>
                </a:highlight>
              </a:rPr>
              <a:t>Jouer</a:t>
            </a:r>
            <a:r>
              <a:rPr lang="en-US" dirty="0">
                <a:highlight>
                  <a:srgbClr val="FFFF00"/>
                </a:highlight>
              </a:rPr>
              <a:t> la </a:t>
            </a:r>
            <a:r>
              <a:rPr lang="en-US" dirty="0" err="1">
                <a:highlight>
                  <a:srgbClr val="FFFF00"/>
                </a:highlight>
              </a:rPr>
              <a:t>vidéo</a:t>
            </a:r>
            <a:r>
              <a:rPr lang="en-US" dirty="0">
                <a:highlight>
                  <a:srgbClr val="FFFF00"/>
                </a:highlight>
              </a:rPr>
              <a:t> </a:t>
            </a:r>
            <a:r>
              <a:rPr lang="en-US" dirty="0" err="1">
                <a:highlight>
                  <a:srgbClr val="FFFF00"/>
                </a:highlight>
              </a:rPr>
              <a:t>promotionnelle</a:t>
            </a:r>
            <a:r>
              <a:rPr lang="en-US" dirty="0">
                <a:highlight>
                  <a:srgbClr val="FFFF00"/>
                </a:highlight>
              </a:rPr>
              <a:t> de DEAPCM]</a:t>
            </a:r>
            <a:endParaRPr dirty="0">
              <a:highlight>
                <a:srgbClr val="FFFF00"/>
              </a:highlight>
            </a:endParaRPr>
          </a:p>
        </p:txBody>
      </p:sp>
      <p:sp>
        <p:nvSpPr>
          <p:cNvPr id="203" name="Google Shape;203;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4" name="Google Shape;204;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1" name="Google Shape;211;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12" name="Google Shape;212;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Ordre du jour</a:t>
            </a:r>
            <a:endParaRPr/>
          </a:p>
          <a:p>
            <a:pPr marL="0" lvl="0" indent="0" algn="l" rtl="0">
              <a:spcBef>
                <a:spcPts val="0"/>
              </a:spcBef>
              <a:spcAft>
                <a:spcPts val="0"/>
              </a:spcAft>
              <a:buNone/>
            </a:pPr>
            <a:endParaRPr/>
          </a:p>
          <a:p>
            <a:pPr marL="0" lvl="0" indent="0" algn="l" rtl="0">
              <a:spcBef>
                <a:spcPts val="0"/>
              </a:spcBef>
              <a:spcAft>
                <a:spcPts val="0"/>
              </a:spcAft>
              <a:buNone/>
            </a:pPr>
            <a:r>
              <a:rPr lang="en-US"/>
              <a:t>Aujourd'hui, nous allons explorer :</a:t>
            </a:r>
            <a:endParaRPr/>
          </a:p>
          <a:p>
            <a:pPr marL="0" lvl="0" indent="0" algn="l" rtl="0">
              <a:spcBef>
                <a:spcPts val="0"/>
              </a:spcBef>
              <a:spcAft>
                <a:spcPts val="0"/>
              </a:spcAft>
              <a:buNone/>
            </a:pPr>
            <a:endParaRPr/>
          </a:p>
          <a:p>
            <a:pPr marL="0" lvl="0" indent="0" algn="l" rtl="0">
              <a:spcBef>
                <a:spcPts val="0"/>
              </a:spcBef>
              <a:spcAft>
                <a:spcPts val="0"/>
              </a:spcAft>
              <a:buNone/>
            </a:pPr>
            <a:r>
              <a:rPr lang="en-US"/>
              <a:t>- Ce qui rend le DEAPCM unique</a:t>
            </a:r>
            <a:endParaRPr/>
          </a:p>
          <a:p>
            <a:pPr marL="0" lvl="0" indent="0" algn="l" rtl="0">
              <a:spcBef>
                <a:spcPts val="0"/>
              </a:spcBef>
              <a:spcAft>
                <a:spcPts val="0"/>
              </a:spcAft>
              <a:buNone/>
            </a:pPr>
            <a:r>
              <a:rPr lang="en-US"/>
              <a:t>- Comment fonctionne le DEAPCM</a:t>
            </a:r>
            <a:endParaRPr/>
          </a:p>
          <a:p>
            <a:pPr marL="0" lvl="0" indent="0" algn="l" rtl="0">
              <a:spcBef>
                <a:spcPts val="0"/>
              </a:spcBef>
              <a:spcAft>
                <a:spcPts val="0"/>
              </a:spcAft>
              <a:buNone/>
            </a:pPr>
            <a:r>
              <a:rPr lang="en-US"/>
              <a:t>- Comment participer à cette initiative innovante</a:t>
            </a:r>
            <a:endParaRPr/>
          </a:p>
        </p:txBody>
      </p:sp>
      <p:sp>
        <p:nvSpPr>
          <p:cNvPr id="214" name="Google Shape;214;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15" name="Google Shape;215;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34" name="Google Shape;234;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35" name="Google Shape;235;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FF00"/>
                </a:highlight>
              </a:rPr>
              <a:t>[Insérez vos informations. N'hésitez pas à inclure les éléments que vous souhaitez partager, les raisons pour lesquelles vous avez décidé de parler du DEACPM aujourd'hui, vos liens avec le programme ou votre expérience du programme]</a:t>
            </a:r>
            <a:endParaRPr>
              <a:highlight>
                <a:srgbClr val="FFFF00"/>
              </a:highlight>
            </a:endParaRPr>
          </a:p>
        </p:txBody>
      </p:sp>
      <p:sp>
        <p:nvSpPr>
          <p:cNvPr id="237" name="Google Shape;237;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38" name="Google Shape;238;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48" name="Google Shape;248;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49" name="Google Shape;249;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 DEAPCM est un programme interministériel proposé par le Groupe des matériels de la Défense nationale.</a:t>
            </a:r>
            <a:endParaRPr/>
          </a:p>
          <a:p>
            <a:pPr marL="0" lvl="0" indent="0" algn="l" rtl="0">
              <a:spcBef>
                <a:spcPts val="0"/>
              </a:spcBef>
              <a:spcAft>
                <a:spcPts val="0"/>
              </a:spcAft>
              <a:buNone/>
            </a:pPr>
            <a:endParaRPr/>
          </a:p>
          <a:p>
            <a:pPr marL="0" lvl="0" indent="0" algn="l" rtl="0">
              <a:spcBef>
                <a:spcPts val="0"/>
              </a:spcBef>
              <a:spcAft>
                <a:spcPts val="0"/>
              </a:spcAft>
              <a:buNone/>
            </a:pPr>
            <a:r>
              <a:rPr lang="en-US"/>
              <a:t>Samantha Moonsammy a créé le programme « Diriger en élevant les autres » (DEAPCM) en 2021 en réponse à des conversations avec des membres du Groupe des matériels de la Défense nationale, qui ont souligné leur désir de tisser des liens avec leurs collègues, de contribuer davantage et de trouver des possibilités de carrière.</a:t>
            </a:r>
            <a:endParaRPr/>
          </a:p>
          <a:p>
            <a:pPr marL="0" lvl="0" indent="0" algn="l" rtl="0">
              <a:spcBef>
                <a:spcPts val="0"/>
              </a:spcBef>
              <a:spcAft>
                <a:spcPts val="0"/>
              </a:spcAft>
              <a:buNone/>
            </a:pPr>
            <a:endParaRPr/>
          </a:p>
          <a:p>
            <a:pPr marL="0" lvl="0" indent="0" algn="l" rtl="0">
              <a:spcBef>
                <a:spcPts val="0"/>
              </a:spcBef>
              <a:spcAft>
                <a:spcPts val="0"/>
              </a:spcAft>
              <a:buNone/>
            </a:pPr>
            <a:r>
              <a:rPr lang="en-US"/>
              <a:t>Cependant, pour apporter des changements véritablement significatifs, elle savait que le DEAPCM devait être un effort collectif. En élargissant le programme à l'Équipe de la Défense entière, à d'autres ministères et aux Sociétés de la Couronne, le DEAPCM ouvre les cloisonnements et favorise la collaboration dans l'ensemble du secteur public. Avec le soutien indéfectible de Nancy Tremblay, Sous-ministre adjointe du Groupe des matériels, cette approche stratégique renforce notre écosystème de leadership, apporte de nouvelles perspectives à la prise de décision et stimule l'innovation à tous les niveaux.</a:t>
            </a:r>
            <a:endParaRPr/>
          </a:p>
        </p:txBody>
      </p:sp>
      <p:sp>
        <p:nvSpPr>
          <p:cNvPr id="251" name="Google Shape;251;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52" name="Google Shape;252;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70" name="Google Shape;270;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71" name="Google Shape;271;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Environ 75 % des </a:t>
            </a:r>
            <a:r>
              <a:rPr lang="en-US" dirty="0" err="1"/>
              <a:t>dirigeants</a:t>
            </a:r>
            <a:r>
              <a:rPr lang="en-US" dirty="0"/>
              <a:t> </a:t>
            </a:r>
            <a:r>
              <a:rPr lang="en-US" dirty="0" err="1"/>
              <a:t>affirment</a:t>
            </a:r>
            <a:r>
              <a:rPr lang="en-US" dirty="0"/>
              <a:t> que le </a:t>
            </a:r>
            <a:r>
              <a:rPr lang="en-US" dirty="0" err="1"/>
              <a:t>mentorat</a:t>
            </a:r>
            <a:r>
              <a:rPr lang="en-US" dirty="0"/>
              <a:t> a </a:t>
            </a:r>
            <a:r>
              <a:rPr lang="en-US" dirty="0" err="1"/>
              <a:t>joué</a:t>
            </a:r>
            <a:r>
              <a:rPr lang="en-US" dirty="0"/>
              <a:t> un </a:t>
            </a:r>
            <a:r>
              <a:rPr lang="en-US" dirty="0" err="1"/>
              <a:t>rôle</a:t>
            </a:r>
            <a:r>
              <a:rPr lang="en-US" dirty="0"/>
              <a:t> </a:t>
            </a:r>
            <a:r>
              <a:rPr lang="en-US" dirty="0" err="1"/>
              <a:t>clé</a:t>
            </a:r>
            <a:r>
              <a:rPr lang="en-US" dirty="0"/>
              <a:t> dans </a:t>
            </a:r>
            <a:r>
              <a:rPr lang="en-US" dirty="0" err="1"/>
              <a:t>leur</a:t>
            </a:r>
            <a:r>
              <a:rPr lang="en-US" dirty="0"/>
              <a:t> </a:t>
            </a:r>
            <a:r>
              <a:rPr lang="en-US" dirty="0" err="1"/>
              <a:t>réussite</a:t>
            </a:r>
            <a:r>
              <a:rPr lang="en-US" dirty="0"/>
              <a:t>. (Gallup, étude de mars 2022)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DEAPCM </a:t>
            </a:r>
            <a:r>
              <a:rPr lang="en-US" dirty="0" err="1"/>
              <a:t>est</a:t>
            </a:r>
            <a:r>
              <a:rPr lang="en-US" dirty="0"/>
              <a:t> un </a:t>
            </a:r>
            <a:r>
              <a:rPr lang="en-US" dirty="0" err="1"/>
              <a:t>programme</a:t>
            </a:r>
            <a:r>
              <a:rPr lang="en-US" dirty="0"/>
              <a:t> de </a:t>
            </a:r>
            <a:r>
              <a:rPr lang="en-US" dirty="0" err="1"/>
              <a:t>mentorat</a:t>
            </a:r>
            <a:r>
              <a:rPr lang="en-US" dirty="0"/>
              <a:t> de </a:t>
            </a:r>
            <a:r>
              <a:rPr lang="en-US" dirty="0" err="1"/>
              <a:t>groupe</a:t>
            </a:r>
            <a:r>
              <a:rPr lang="en-US" dirty="0"/>
              <a:t> </a:t>
            </a:r>
            <a:r>
              <a:rPr lang="en-US" dirty="0" err="1"/>
              <a:t>gratuit</a:t>
            </a:r>
            <a:r>
              <a:rPr lang="en-US" dirty="0"/>
              <a:t> qui </a:t>
            </a:r>
            <a:r>
              <a:rPr lang="en-US" dirty="0" err="1"/>
              <a:t>élimine</a:t>
            </a:r>
            <a:r>
              <a:rPr lang="en-US" dirty="0"/>
              <a:t> les obstacles au sein de </a:t>
            </a:r>
            <a:r>
              <a:rPr lang="en-US" dirty="0" err="1"/>
              <a:t>nos</a:t>
            </a:r>
            <a:r>
              <a:rPr lang="en-US" dirty="0"/>
              <a:t> </a:t>
            </a:r>
            <a:r>
              <a:rPr lang="en-US" dirty="0" err="1"/>
              <a:t>organisations</a:t>
            </a:r>
            <a:r>
              <a:rPr lang="en-US" dirty="0"/>
              <a:t>. Des </a:t>
            </a:r>
            <a:r>
              <a:rPr lang="en-US" dirty="0" err="1"/>
              <a:t>étudiants</a:t>
            </a:r>
            <a:r>
              <a:rPr lang="en-US" dirty="0"/>
              <a:t> </a:t>
            </a:r>
            <a:r>
              <a:rPr lang="en-US" dirty="0" err="1"/>
              <a:t>jusqu’aux</a:t>
            </a:r>
            <a:r>
              <a:rPr lang="en-US" dirty="0"/>
              <a:t> cadres, le </a:t>
            </a:r>
            <a:r>
              <a:rPr lang="en-US" dirty="0" err="1"/>
              <a:t>programme</a:t>
            </a:r>
            <a:r>
              <a:rPr lang="en-US" dirty="0"/>
              <a:t> </a:t>
            </a:r>
            <a:r>
              <a:rPr lang="en-US" dirty="0" err="1"/>
              <a:t>offre</a:t>
            </a:r>
            <a:r>
              <a:rPr lang="en-US" dirty="0"/>
              <a:t> des </a:t>
            </a:r>
            <a:r>
              <a:rPr lang="en-US" dirty="0" err="1"/>
              <a:t>opportunités</a:t>
            </a:r>
            <a:r>
              <a:rPr lang="en-US" dirty="0"/>
              <a:t> à </a:t>
            </a:r>
            <a:r>
              <a:rPr lang="en-US" dirty="0" err="1"/>
              <a:t>tous</a:t>
            </a:r>
            <a:r>
              <a:rPr lang="en-US" dirty="0"/>
              <a:t> les </a:t>
            </a:r>
            <a:r>
              <a:rPr lang="en-US" dirty="0" err="1"/>
              <a:t>membres</a:t>
            </a:r>
            <a:r>
              <a:rPr lang="en-US" dirty="0"/>
              <a:t> de la </a:t>
            </a:r>
            <a:r>
              <a:rPr lang="en-US" dirty="0" err="1"/>
              <a:t>fonction</a:t>
            </a:r>
            <a:r>
              <a:rPr lang="en-US" dirty="0"/>
              <a:t> </a:t>
            </a:r>
            <a:r>
              <a:rPr lang="en-US" dirty="0" err="1"/>
              <a:t>publique</a:t>
            </a:r>
            <a:r>
              <a:rPr lang="en-US" dirty="0"/>
              <a:t> </a:t>
            </a:r>
            <a:r>
              <a:rPr lang="en-US" dirty="0" err="1"/>
              <a:t>fédérale</a:t>
            </a:r>
            <a:r>
              <a:rPr lang="en-US" dirty="0"/>
              <a:t> et de </a:t>
            </a:r>
            <a:r>
              <a:rPr lang="en-US" dirty="0" err="1"/>
              <a:t>l'équipe</a:t>
            </a:r>
            <a:r>
              <a:rPr lang="en-US" dirty="0"/>
              <a:t> de la Défense au Canada de faire </a:t>
            </a:r>
            <a:r>
              <a:rPr lang="en-US" dirty="0" err="1"/>
              <a:t>progresser</a:t>
            </a:r>
            <a:r>
              <a:rPr lang="en-US" dirty="0"/>
              <a:t> </a:t>
            </a:r>
            <a:r>
              <a:rPr lang="en-US" dirty="0" err="1"/>
              <a:t>leur</a:t>
            </a:r>
            <a:r>
              <a:rPr lang="en-US" dirty="0"/>
              <a:t> </a:t>
            </a:r>
            <a:r>
              <a:rPr lang="en-US" dirty="0" err="1"/>
              <a:t>carrière</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err="1"/>
              <a:t>Depuis</a:t>
            </a:r>
            <a:r>
              <a:rPr lang="en-US" dirty="0"/>
              <a:t> son </a:t>
            </a:r>
            <a:r>
              <a:rPr lang="en-US" dirty="0" err="1"/>
              <a:t>lancement</a:t>
            </a:r>
            <a:r>
              <a:rPr lang="en-US" dirty="0"/>
              <a:t> </a:t>
            </a:r>
            <a:r>
              <a:rPr lang="en-US" dirty="0" err="1"/>
              <a:t>en</a:t>
            </a:r>
            <a:r>
              <a:rPr lang="en-US" dirty="0"/>
              <a:t> 2021, DEAPCM a </a:t>
            </a:r>
            <a:r>
              <a:rPr lang="en-US" dirty="0" err="1"/>
              <a:t>propulsé</a:t>
            </a:r>
            <a:r>
              <a:rPr lang="en-US" dirty="0"/>
              <a:t> la </a:t>
            </a:r>
            <a:r>
              <a:rPr lang="en-US" dirty="0" err="1"/>
              <a:t>carrière</a:t>
            </a:r>
            <a:r>
              <a:rPr lang="en-US" dirty="0"/>
              <a:t> de plus de 2 500 participants, </a:t>
            </a:r>
            <a:r>
              <a:rPr lang="en-US" dirty="0" err="1"/>
              <a:t>jouant</a:t>
            </a:r>
            <a:r>
              <a:rPr lang="en-US" dirty="0"/>
              <a:t> un </a:t>
            </a:r>
            <a:r>
              <a:rPr lang="en-US" dirty="0" err="1"/>
              <a:t>rôle</a:t>
            </a:r>
            <a:r>
              <a:rPr lang="en-US" dirty="0"/>
              <a:t> </a:t>
            </a:r>
            <a:r>
              <a:rPr lang="en-US" dirty="0" err="1"/>
              <a:t>essentiel</a:t>
            </a:r>
            <a:r>
              <a:rPr lang="en-US" dirty="0"/>
              <a:t> dans la formation de leaders </a:t>
            </a:r>
            <a:r>
              <a:rPr lang="en-US" dirty="0" err="1"/>
              <a:t>inclusifs</a:t>
            </a:r>
            <a:r>
              <a:rPr lang="en-US" dirty="0"/>
              <a:t> qui </a:t>
            </a:r>
            <a:r>
              <a:rPr lang="en-US" dirty="0" err="1"/>
              <a:t>créent</a:t>
            </a:r>
            <a:r>
              <a:rPr lang="en-US" dirty="0"/>
              <a:t> des milieux de travail </a:t>
            </a:r>
            <a:r>
              <a:rPr lang="en-US" dirty="0" err="1"/>
              <a:t>innovants</a:t>
            </a:r>
            <a:r>
              <a:rPr lang="en-US" dirty="0"/>
              <a:t>, qui </a:t>
            </a:r>
            <a:r>
              <a:rPr lang="en-US" dirty="0" err="1"/>
              <a:t>défendent</a:t>
            </a:r>
            <a:r>
              <a:rPr lang="en-US" dirty="0"/>
              <a:t> le </a:t>
            </a:r>
            <a:r>
              <a:rPr lang="en-US" dirty="0" err="1"/>
              <a:t>changement</a:t>
            </a:r>
            <a:r>
              <a:rPr lang="en-US" dirty="0"/>
              <a:t> et qui </a:t>
            </a:r>
            <a:r>
              <a:rPr lang="en-US" dirty="0" err="1"/>
              <a:t>prennent</a:t>
            </a:r>
            <a:r>
              <a:rPr lang="en-US" dirty="0"/>
              <a:t> </a:t>
            </a:r>
            <a:r>
              <a:rPr lang="en-US" dirty="0" err="1"/>
              <a:t>soin</a:t>
            </a:r>
            <a:r>
              <a:rPr lang="en-US" dirty="0"/>
              <a:t> du </a:t>
            </a:r>
            <a:r>
              <a:rPr lang="en-US" dirty="0" err="1"/>
              <a:t>côté</a:t>
            </a:r>
            <a:r>
              <a:rPr lang="en-US" dirty="0"/>
              <a:t> </a:t>
            </a:r>
            <a:r>
              <a:rPr lang="en-US" dirty="0" err="1"/>
              <a:t>humain</a:t>
            </a:r>
            <a:r>
              <a:rPr lang="en-US" dirty="0"/>
              <a:t> de </a:t>
            </a:r>
            <a:r>
              <a:rPr lang="en-US" dirty="0" err="1"/>
              <a:t>l'entreprise</a:t>
            </a:r>
            <a:r>
              <a:rPr lang="en-US" dirty="0"/>
              <a:t>.</a:t>
            </a:r>
            <a:endParaRPr dirty="0"/>
          </a:p>
        </p:txBody>
      </p:sp>
      <p:sp>
        <p:nvSpPr>
          <p:cNvPr id="273" name="Google Shape;273;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4" name="Google Shape;274;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7" name="Google Shape;287;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88" name="Google Shape;288;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Débutant en septembre 2025, DEAPCM est un programme gratuit de développement du leadership inclusif de 10 semaines qui se concentre sur l'apprentissage immersif dans un cadre de mentorat de groupe.</a:t>
            </a:r>
            <a:endParaRPr/>
          </a:p>
          <a:p>
            <a:pPr marL="0" lvl="0" indent="0" algn="l" rtl="0">
              <a:spcBef>
                <a:spcPts val="0"/>
              </a:spcBef>
              <a:spcAft>
                <a:spcPts val="0"/>
              </a:spcAft>
              <a:buNone/>
            </a:pPr>
            <a:endParaRPr/>
          </a:p>
          <a:p>
            <a:pPr marL="0" lvl="0" indent="0" algn="l" rtl="0">
              <a:spcBef>
                <a:spcPts val="0"/>
              </a:spcBef>
              <a:spcAft>
                <a:spcPts val="0"/>
              </a:spcAft>
              <a:buNone/>
            </a:pPr>
            <a:r>
              <a:rPr lang="en-US"/>
              <a:t>Nous offrons : </a:t>
            </a:r>
            <a:endParaRPr/>
          </a:p>
          <a:p>
            <a:pPr marL="0" lvl="0" indent="0" algn="l" rtl="0">
              <a:spcBef>
                <a:spcPts val="0"/>
              </a:spcBef>
              <a:spcAft>
                <a:spcPts val="0"/>
              </a:spcAft>
              <a:buNone/>
            </a:pPr>
            <a:endParaRPr/>
          </a:p>
          <a:p>
            <a:pPr marL="0" lvl="0" indent="0" algn="l" rtl="0">
              <a:spcBef>
                <a:spcPts val="0"/>
              </a:spcBef>
              <a:spcAft>
                <a:spcPts val="0"/>
              </a:spcAft>
              <a:buNone/>
            </a:pPr>
            <a:r>
              <a:rPr lang="en-US"/>
              <a:t>-Des Cercles de mentorat en petits groupes pour une expérience d'apprentissage immersive</a:t>
            </a:r>
            <a:endParaRPr/>
          </a:p>
          <a:p>
            <a:pPr marL="0" lvl="0" indent="0" algn="l" rtl="0">
              <a:spcBef>
                <a:spcPts val="0"/>
              </a:spcBef>
              <a:spcAft>
                <a:spcPts val="0"/>
              </a:spcAft>
              <a:buNone/>
            </a:pPr>
            <a:endParaRPr/>
          </a:p>
          <a:p>
            <a:pPr marL="0" lvl="0" indent="0" algn="l" rtl="0">
              <a:spcBef>
                <a:spcPts val="0"/>
              </a:spcBef>
              <a:spcAft>
                <a:spcPts val="0"/>
              </a:spcAft>
              <a:buNone/>
            </a:pPr>
            <a:r>
              <a:rPr lang="en-US"/>
              <a:t>-Des Classes de maître pour vous permettre d'acquérir des compétences en leadership en temps réel que vous pouvez mettre en œuvre directement dans votre organisation </a:t>
            </a:r>
            <a:endParaRPr/>
          </a:p>
          <a:p>
            <a:pPr marL="0" lvl="0" indent="0" algn="l" rtl="0">
              <a:spcBef>
                <a:spcPts val="0"/>
              </a:spcBef>
              <a:spcAft>
                <a:spcPts val="0"/>
              </a:spcAft>
              <a:buNone/>
            </a:pPr>
            <a:endParaRPr/>
          </a:p>
          <a:p>
            <a:pPr marL="0" lvl="0" indent="0" algn="l" rtl="0">
              <a:spcBef>
                <a:spcPts val="0"/>
              </a:spcBef>
              <a:spcAft>
                <a:spcPts val="0"/>
              </a:spcAft>
              <a:buNone/>
            </a:pPr>
            <a:r>
              <a:rPr lang="en-US"/>
              <a:t>-Des opportunités continues pour développer votre réseau de mentors solidaires.</a:t>
            </a:r>
            <a:endParaRPr/>
          </a:p>
        </p:txBody>
      </p:sp>
      <p:sp>
        <p:nvSpPr>
          <p:cNvPr id="290" name="Google Shape;290;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1" name="Google Shape;291;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30425"/>
            <a:ext cx="7772400" cy="1470025"/>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subTitle" idx="1"/>
          </p:nvPr>
        </p:nvSpPr>
        <p:spPr>
          <a:xfrm>
            <a:off x="1371600" y="3886200"/>
            <a:ext cx="6400800" cy="1752600"/>
          </a:xfrm>
          <a:prstGeom prst="rect">
            <a:avLst/>
          </a:prstGeom>
          <a:noFill/>
          <a:ln>
            <a:noFill/>
          </a:ln>
        </p:spPr>
        <p:txBody>
          <a:bodyPr spcFirstLastPara="1" wrap="square" lIns="91450" tIns="45700" rIns="91450" bIns="45700" anchor="t" anchorCtr="0">
            <a:normAutofit/>
          </a:bodyPr>
          <a:lstStyle>
            <a:lvl1pPr lvl="0" algn="ctr">
              <a:spcBef>
                <a:spcPts val="600"/>
              </a:spcBef>
              <a:spcAft>
                <a:spcPts val="0"/>
              </a:spcAft>
              <a:buClr>
                <a:srgbClr val="888888"/>
              </a:buClr>
              <a:buSzPts val="3200"/>
              <a:buNone/>
              <a:defRPr>
                <a:solidFill>
                  <a:srgbClr val="888888"/>
                </a:solidFill>
              </a:defRPr>
            </a:lvl1pPr>
            <a:lvl2pPr lvl="1" algn="ctr">
              <a:spcBef>
                <a:spcPts val="600"/>
              </a:spcBef>
              <a:spcAft>
                <a:spcPts val="0"/>
              </a:spcAft>
              <a:buClr>
                <a:srgbClr val="888888"/>
              </a:buClr>
              <a:buSzPts val="2800"/>
              <a:buNone/>
              <a:defRPr>
                <a:solidFill>
                  <a:srgbClr val="888888"/>
                </a:solidFill>
              </a:defRPr>
            </a:lvl2pPr>
            <a:lvl3pPr lvl="2" algn="ctr">
              <a:spcBef>
                <a:spcPts val="40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p15"/>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457200" y="1600200"/>
            <a:ext cx="8229600" cy="4525963"/>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103" name="Google Shape;103;p16"/>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722313" y="4406900"/>
            <a:ext cx="7772400" cy="1362075"/>
          </a:xfrm>
          <a:prstGeom prst="rect">
            <a:avLst/>
          </a:prstGeom>
          <a:noFill/>
          <a:ln>
            <a:noFill/>
          </a:ln>
        </p:spPr>
        <p:txBody>
          <a:bodyPr spcFirstLastPara="1" wrap="square" lIns="91450" tIns="45700" rIns="91450"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722313" y="2906713"/>
            <a:ext cx="7772400" cy="1500187"/>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400"/>
              </a:spcBef>
              <a:spcAft>
                <a:spcPts val="0"/>
              </a:spcAft>
              <a:buClr>
                <a:srgbClr val="888888"/>
              </a:buClr>
              <a:buSzPts val="1800"/>
              <a:buNone/>
              <a:defRPr sz="1800">
                <a:solidFill>
                  <a:srgbClr val="888888"/>
                </a:solidFill>
              </a:defRPr>
            </a:lvl2pPr>
            <a:lvl3pPr marL="1371600" lvl="2" indent="-228600" algn="l">
              <a:spcBef>
                <a:spcPts val="400"/>
              </a:spcBef>
              <a:spcAft>
                <a:spcPts val="0"/>
              </a:spcAft>
              <a:buClr>
                <a:srgbClr val="888888"/>
              </a:buClr>
              <a:buSzPts val="1600"/>
              <a:buNone/>
              <a:defRPr sz="1600">
                <a:solidFill>
                  <a:srgbClr val="888888"/>
                </a:solidFill>
              </a:defRPr>
            </a:lvl3pPr>
            <a:lvl4pPr marL="1828800" lvl="3" indent="-228600" algn="l">
              <a:spcBef>
                <a:spcPts val="200"/>
              </a:spcBef>
              <a:spcAft>
                <a:spcPts val="0"/>
              </a:spcAft>
              <a:buClr>
                <a:srgbClr val="888888"/>
              </a:buClr>
              <a:buSzPts val="1400"/>
              <a:buNone/>
              <a:defRPr sz="1400">
                <a:solidFill>
                  <a:srgbClr val="888888"/>
                </a:solidFill>
              </a:defRPr>
            </a:lvl4pPr>
            <a:lvl5pPr marL="2286000" lvl="4" indent="-228600" algn="l">
              <a:spcBef>
                <a:spcPts val="200"/>
              </a:spcBef>
              <a:spcAft>
                <a:spcPts val="0"/>
              </a:spcAft>
              <a:buClr>
                <a:srgbClr val="888888"/>
              </a:buClr>
              <a:buSzPts val="1400"/>
              <a:buNone/>
              <a:defRPr sz="1400">
                <a:solidFill>
                  <a:srgbClr val="888888"/>
                </a:solidFill>
              </a:defRPr>
            </a:lvl5pPr>
            <a:lvl6pPr marL="2743200" lvl="5" indent="-228600" algn="l">
              <a:spcBef>
                <a:spcPts val="200"/>
              </a:spcBef>
              <a:spcAft>
                <a:spcPts val="0"/>
              </a:spcAft>
              <a:buClr>
                <a:srgbClr val="888888"/>
              </a:buClr>
              <a:buSzPts val="1400"/>
              <a:buNone/>
              <a:defRPr sz="1400">
                <a:solidFill>
                  <a:srgbClr val="888888"/>
                </a:solidFill>
              </a:defRPr>
            </a:lvl6pPr>
            <a:lvl7pPr marL="3200400" lvl="6" indent="-228600" algn="l">
              <a:spcBef>
                <a:spcPts val="200"/>
              </a:spcBef>
              <a:spcAft>
                <a:spcPts val="0"/>
              </a:spcAft>
              <a:buClr>
                <a:srgbClr val="888888"/>
              </a:buClr>
              <a:buSzPts val="1400"/>
              <a:buNone/>
              <a:defRPr sz="1400">
                <a:solidFill>
                  <a:srgbClr val="888888"/>
                </a:solidFill>
              </a:defRPr>
            </a:lvl7pPr>
            <a:lvl8pPr marL="3657600" lvl="7" indent="-228600" algn="l">
              <a:spcBef>
                <a:spcPts val="200"/>
              </a:spcBef>
              <a:spcAft>
                <a:spcPts val="0"/>
              </a:spcAft>
              <a:buClr>
                <a:srgbClr val="888888"/>
              </a:buClr>
              <a:buSzPts val="1400"/>
              <a:buNone/>
              <a:defRPr sz="1400">
                <a:solidFill>
                  <a:srgbClr val="888888"/>
                </a:solidFill>
              </a:defRPr>
            </a:lvl8pPr>
            <a:lvl9pPr marL="4114800" lvl="8" indent="-228600" algn="l">
              <a:spcBef>
                <a:spcPts val="200"/>
              </a:spcBef>
              <a:spcAft>
                <a:spcPts val="0"/>
              </a:spcAft>
              <a:buClr>
                <a:srgbClr val="888888"/>
              </a:buClr>
              <a:buSzPts val="1400"/>
              <a:buNone/>
              <a:defRPr sz="1400">
                <a:solidFill>
                  <a:srgbClr val="888888"/>
                </a:solidFill>
              </a:defRPr>
            </a:lvl9pPr>
          </a:lstStyle>
          <a:p>
            <a:endParaRPr/>
          </a:p>
        </p:txBody>
      </p:sp>
      <p:sp>
        <p:nvSpPr>
          <p:cNvPr id="109" name="Google Shape;109;p17"/>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457200" y="1600200"/>
            <a:ext cx="4038600" cy="4525963"/>
          </a:xfrm>
          <a:prstGeom prst="rect">
            <a:avLst/>
          </a:prstGeom>
          <a:noFill/>
          <a:ln>
            <a:noFill/>
          </a:ln>
        </p:spPr>
        <p:txBody>
          <a:bodyPr spcFirstLastPara="1" wrap="square" lIns="91450" tIns="45700" rIns="91450" bIns="45700" anchor="t" anchorCtr="0">
            <a:normAutofit/>
          </a:bodyPr>
          <a:lstStyle>
            <a:lvl1pPr marL="457200" lvl="0" indent="-406400" algn="l">
              <a:spcBef>
                <a:spcPts val="600"/>
              </a:spcBef>
              <a:spcAft>
                <a:spcPts val="0"/>
              </a:spcAft>
              <a:buClr>
                <a:schemeClr val="dk1"/>
              </a:buClr>
              <a:buSzPts val="2800"/>
              <a:buChar char="•"/>
              <a:defRPr sz="2800"/>
            </a:lvl1pPr>
            <a:lvl2pPr marL="914400" lvl="1" indent="-381000" algn="l">
              <a:spcBef>
                <a:spcPts val="40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400"/>
              </a:spcBef>
              <a:spcAft>
                <a:spcPts val="0"/>
              </a:spcAft>
              <a:buClr>
                <a:schemeClr val="dk1"/>
              </a:buClr>
              <a:buSzPts val="1800"/>
              <a:buChar char="–"/>
              <a:defRPr sz="1800"/>
            </a:lvl4pPr>
            <a:lvl5pPr marL="2286000" lvl="4" indent="-342900" algn="l">
              <a:spcBef>
                <a:spcPts val="400"/>
              </a:spcBef>
              <a:spcAft>
                <a:spcPts val="0"/>
              </a:spcAft>
              <a:buClr>
                <a:schemeClr val="dk1"/>
              </a:buClr>
              <a:buSzPts val="1800"/>
              <a:buChar char="»"/>
              <a:defRPr sz="1800"/>
            </a:lvl5pPr>
            <a:lvl6pPr marL="2743200" lvl="5" indent="-342900" algn="l">
              <a:spcBef>
                <a:spcPts val="400"/>
              </a:spcBef>
              <a:spcAft>
                <a:spcPts val="0"/>
              </a:spcAft>
              <a:buClr>
                <a:schemeClr val="dk1"/>
              </a:buClr>
              <a:buSzPts val="1800"/>
              <a:buChar char="•"/>
              <a:defRPr sz="1800"/>
            </a:lvl6pPr>
            <a:lvl7pPr marL="3200400" lvl="6" indent="-342900" algn="l">
              <a:spcBef>
                <a:spcPts val="400"/>
              </a:spcBef>
              <a:spcAft>
                <a:spcPts val="0"/>
              </a:spcAft>
              <a:buClr>
                <a:schemeClr val="dk1"/>
              </a:buClr>
              <a:buSzPts val="1800"/>
              <a:buChar char="•"/>
              <a:defRPr sz="1800"/>
            </a:lvl7pPr>
            <a:lvl8pPr marL="3657600" lvl="7" indent="-342900" algn="l">
              <a:spcBef>
                <a:spcPts val="400"/>
              </a:spcBef>
              <a:spcAft>
                <a:spcPts val="0"/>
              </a:spcAft>
              <a:buClr>
                <a:schemeClr val="dk1"/>
              </a:buClr>
              <a:buSzPts val="1800"/>
              <a:buChar char="•"/>
              <a:defRPr sz="1800"/>
            </a:lvl8pPr>
            <a:lvl9pPr marL="4114800" lvl="8" indent="-342900" algn="l">
              <a:spcBef>
                <a:spcPts val="400"/>
              </a:spcBef>
              <a:spcAft>
                <a:spcPts val="0"/>
              </a:spcAft>
              <a:buClr>
                <a:schemeClr val="dk1"/>
              </a:buClr>
              <a:buSzPts val="1800"/>
              <a:buChar char="•"/>
              <a:defRPr sz="1800"/>
            </a:lvl9pPr>
          </a:lstStyle>
          <a:p>
            <a:endParaRPr/>
          </a:p>
        </p:txBody>
      </p:sp>
      <p:sp>
        <p:nvSpPr>
          <p:cNvPr id="115" name="Google Shape;115;p18"/>
          <p:cNvSpPr txBox="1">
            <a:spLocks noGrp="1"/>
          </p:cNvSpPr>
          <p:nvPr>
            <p:ph type="body" idx="2"/>
          </p:nvPr>
        </p:nvSpPr>
        <p:spPr>
          <a:xfrm>
            <a:off x="4648200" y="1600200"/>
            <a:ext cx="4038600" cy="4525963"/>
          </a:xfrm>
          <a:prstGeom prst="rect">
            <a:avLst/>
          </a:prstGeom>
          <a:noFill/>
          <a:ln>
            <a:noFill/>
          </a:ln>
        </p:spPr>
        <p:txBody>
          <a:bodyPr spcFirstLastPara="1" wrap="square" lIns="91450" tIns="45700" rIns="91450" bIns="45700" anchor="t" anchorCtr="0">
            <a:normAutofit/>
          </a:bodyPr>
          <a:lstStyle>
            <a:lvl1pPr marL="457200" lvl="0" indent="-406400" algn="l">
              <a:spcBef>
                <a:spcPts val="600"/>
              </a:spcBef>
              <a:spcAft>
                <a:spcPts val="0"/>
              </a:spcAft>
              <a:buClr>
                <a:schemeClr val="dk1"/>
              </a:buClr>
              <a:buSzPts val="2800"/>
              <a:buChar char="•"/>
              <a:defRPr sz="2800"/>
            </a:lvl1pPr>
            <a:lvl2pPr marL="914400" lvl="1" indent="-381000" algn="l">
              <a:spcBef>
                <a:spcPts val="40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400"/>
              </a:spcBef>
              <a:spcAft>
                <a:spcPts val="0"/>
              </a:spcAft>
              <a:buClr>
                <a:schemeClr val="dk1"/>
              </a:buClr>
              <a:buSzPts val="1800"/>
              <a:buChar char="–"/>
              <a:defRPr sz="1800"/>
            </a:lvl4pPr>
            <a:lvl5pPr marL="2286000" lvl="4" indent="-342900" algn="l">
              <a:spcBef>
                <a:spcPts val="400"/>
              </a:spcBef>
              <a:spcAft>
                <a:spcPts val="0"/>
              </a:spcAft>
              <a:buClr>
                <a:schemeClr val="dk1"/>
              </a:buClr>
              <a:buSzPts val="1800"/>
              <a:buChar char="»"/>
              <a:defRPr sz="1800"/>
            </a:lvl5pPr>
            <a:lvl6pPr marL="2743200" lvl="5" indent="-342900" algn="l">
              <a:spcBef>
                <a:spcPts val="400"/>
              </a:spcBef>
              <a:spcAft>
                <a:spcPts val="0"/>
              </a:spcAft>
              <a:buClr>
                <a:schemeClr val="dk1"/>
              </a:buClr>
              <a:buSzPts val="1800"/>
              <a:buChar char="•"/>
              <a:defRPr sz="1800"/>
            </a:lvl6pPr>
            <a:lvl7pPr marL="3200400" lvl="6" indent="-342900" algn="l">
              <a:spcBef>
                <a:spcPts val="400"/>
              </a:spcBef>
              <a:spcAft>
                <a:spcPts val="0"/>
              </a:spcAft>
              <a:buClr>
                <a:schemeClr val="dk1"/>
              </a:buClr>
              <a:buSzPts val="1800"/>
              <a:buChar char="•"/>
              <a:defRPr sz="1800"/>
            </a:lvl7pPr>
            <a:lvl8pPr marL="3657600" lvl="7" indent="-342900" algn="l">
              <a:spcBef>
                <a:spcPts val="400"/>
              </a:spcBef>
              <a:spcAft>
                <a:spcPts val="0"/>
              </a:spcAft>
              <a:buClr>
                <a:schemeClr val="dk1"/>
              </a:buClr>
              <a:buSzPts val="1800"/>
              <a:buChar char="•"/>
              <a:defRPr sz="1800"/>
            </a:lvl8pPr>
            <a:lvl9pPr marL="4114800" lvl="8" indent="-342900" algn="l">
              <a:spcBef>
                <a:spcPts val="400"/>
              </a:spcBef>
              <a:spcAft>
                <a:spcPts val="0"/>
              </a:spcAft>
              <a:buClr>
                <a:schemeClr val="dk1"/>
              </a:buClr>
              <a:buSzPts val="1800"/>
              <a:buChar char="•"/>
              <a:defRPr sz="1800"/>
            </a:lvl9pPr>
          </a:lstStyle>
          <a:p>
            <a:endParaRPr/>
          </a:p>
        </p:txBody>
      </p:sp>
      <p:sp>
        <p:nvSpPr>
          <p:cNvPr id="116" name="Google Shape;116;p18"/>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457200" y="1535113"/>
            <a:ext cx="4040188" cy="639762"/>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400"/>
              </a:spcBef>
              <a:spcAft>
                <a:spcPts val="0"/>
              </a:spcAft>
              <a:buClr>
                <a:schemeClr val="dk1"/>
              </a:buClr>
              <a:buSzPts val="1800"/>
              <a:buNone/>
              <a:defRPr sz="1800" b="1"/>
            </a:lvl3pPr>
            <a:lvl4pPr marL="1828800" lvl="3" indent="-228600" algn="l">
              <a:spcBef>
                <a:spcPts val="400"/>
              </a:spcBef>
              <a:spcAft>
                <a:spcPts val="0"/>
              </a:spcAft>
              <a:buClr>
                <a:schemeClr val="dk1"/>
              </a:buClr>
              <a:buSzPts val="1600"/>
              <a:buNone/>
              <a:defRPr sz="1600" b="1"/>
            </a:lvl4pPr>
            <a:lvl5pPr marL="2286000" lvl="4" indent="-228600" algn="l">
              <a:spcBef>
                <a:spcPts val="400"/>
              </a:spcBef>
              <a:spcAft>
                <a:spcPts val="0"/>
              </a:spcAft>
              <a:buClr>
                <a:schemeClr val="dk1"/>
              </a:buClr>
              <a:buSzPts val="1600"/>
              <a:buNone/>
              <a:defRPr sz="1600" b="1"/>
            </a:lvl5pPr>
            <a:lvl6pPr marL="2743200" lvl="5" indent="-228600" algn="l">
              <a:spcBef>
                <a:spcPts val="400"/>
              </a:spcBef>
              <a:spcAft>
                <a:spcPts val="0"/>
              </a:spcAft>
              <a:buClr>
                <a:schemeClr val="dk1"/>
              </a:buClr>
              <a:buSzPts val="1600"/>
              <a:buNone/>
              <a:defRPr sz="1600" b="1"/>
            </a:lvl6pPr>
            <a:lvl7pPr marL="3200400" lvl="6" indent="-228600" algn="l">
              <a:spcBef>
                <a:spcPts val="400"/>
              </a:spcBef>
              <a:spcAft>
                <a:spcPts val="0"/>
              </a:spcAft>
              <a:buClr>
                <a:schemeClr val="dk1"/>
              </a:buClr>
              <a:buSzPts val="1600"/>
              <a:buNone/>
              <a:defRPr sz="1600" b="1"/>
            </a:lvl7pPr>
            <a:lvl8pPr marL="3657600" lvl="7" indent="-228600" algn="l">
              <a:spcBef>
                <a:spcPts val="400"/>
              </a:spcBef>
              <a:spcAft>
                <a:spcPts val="0"/>
              </a:spcAft>
              <a:buClr>
                <a:schemeClr val="dk1"/>
              </a:buClr>
              <a:buSzPts val="1600"/>
              <a:buNone/>
              <a:defRPr sz="1600" b="1"/>
            </a:lvl8pPr>
            <a:lvl9pPr marL="4114800" lvl="8" indent="-228600" algn="l">
              <a:spcBef>
                <a:spcPts val="4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457200" y="2174875"/>
            <a:ext cx="4040188" cy="3951288"/>
          </a:xfrm>
          <a:prstGeom prst="rect">
            <a:avLst/>
          </a:prstGeom>
          <a:noFill/>
          <a:ln>
            <a:noFill/>
          </a:ln>
        </p:spPr>
        <p:txBody>
          <a:bodyPr spcFirstLastPara="1" wrap="square" lIns="91450" tIns="45700" rIns="91450" bIns="45700" anchor="t" anchorCtr="0">
            <a:normAutofit/>
          </a:bodyPr>
          <a:lstStyle>
            <a:lvl1pPr marL="457200" lvl="0" indent="-381000" algn="l">
              <a:spcBef>
                <a:spcPts val="40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400"/>
              </a:spcBef>
              <a:spcAft>
                <a:spcPts val="0"/>
              </a:spcAft>
              <a:buClr>
                <a:schemeClr val="dk1"/>
              </a:buClr>
              <a:buSzPts val="1800"/>
              <a:buChar char="•"/>
              <a:defRPr sz="1800"/>
            </a:lvl3pPr>
            <a:lvl4pPr marL="1828800" lvl="3" indent="-330200" algn="l">
              <a:spcBef>
                <a:spcPts val="400"/>
              </a:spcBef>
              <a:spcAft>
                <a:spcPts val="0"/>
              </a:spcAft>
              <a:buClr>
                <a:schemeClr val="dk1"/>
              </a:buClr>
              <a:buSzPts val="1600"/>
              <a:buChar char="–"/>
              <a:defRPr sz="1600"/>
            </a:lvl4pPr>
            <a:lvl5pPr marL="2286000" lvl="4" indent="-330200" algn="l">
              <a:spcBef>
                <a:spcPts val="400"/>
              </a:spcBef>
              <a:spcAft>
                <a:spcPts val="0"/>
              </a:spcAft>
              <a:buClr>
                <a:schemeClr val="dk1"/>
              </a:buClr>
              <a:buSzPts val="1600"/>
              <a:buChar char="»"/>
              <a:defRPr sz="1600"/>
            </a:lvl5pPr>
            <a:lvl6pPr marL="2743200" lvl="5" indent="-330200" algn="l">
              <a:spcBef>
                <a:spcPts val="400"/>
              </a:spcBef>
              <a:spcAft>
                <a:spcPts val="0"/>
              </a:spcAft>
              <a:buClr>
                <a:schemeClr val="dk1"/>
              </a:buClr>
              <a:buSzPts val="1600"/>
              <a:buChar char="•"/>
              <a:defRPr sz="1600"/>
            </a:lvl6pPr>
            <a:lvl7pPr marL="3200400" lvl="6" indent="-330200" algn="l">
              <a:spcBef>
                <a:spcPts val="400"/>
              </a:spcBef>
              <a:spcAft>
                <a:spcPts val="0"/>
              </a:spcAft>
              <a:buClr>
                <a:schemeClr val="dk1"/>
              </a:buClr>
              <a:buSzPts val="1600"/>
              <a:buChar char="•"/>
              <a:defRPr sz="1600"/>
            </a:lvl7pPr>
            <a:lvl8pPr marL="3657600" lvl="7" indent="-330200" algn="l">
              <a:spcBef>
                <a:spcPts val="400"/>
              </a:spcBef>
              <a:spcAft>
                <a:spcPts val="0"/>
              </a:spcAft>
              <a:buClr>
                <a:schemeClr val="dk1"/>
              </a:buClr>
              <a:buSzPts val="1600"/>
              <a:buChar char="•"/>
              <a:defRPr sz="1600"/>
            </a:lvl8pPr>
            <a:lvl9pPr marL="4114800" lvl="8" indent="-330200" algn="l">
              <a:spcBef>
                <a:spcPts val="400"/>
              </a:spcBef>
              <a:spcAft>
                <a:spcPts val="0"/>
              </a:spcAft>
              <a:buClr>
                <a:schemeClr val="dk1"/>
              </a:buClr>
              <a:buSzPts val="1600"/>
              <a:buChar char="•"/>
              <a:defRPr sz="1600"/>
            </a:lvl9pPr>
          </a:lstStyle>
          <a:p>
            <a:endParaRPr/>
          </a:p>
        </p:txBody>
      </p:sp>
      <p:sp>
        <p:nvSpPr>
          <p:cNvPr id="123" name="Google Shape;123;p19"/>
          <p:cNvSpPr txBox="1">
            <a:spLocks noGrp="1"/>
          </p:cNvSpPr>
          <p:nvPr>
            <p:ph type="body" idx="3"/>
          </p:nvPr>
        </p:nvSpPr>
        <p:spPr>
          <a:xfrm>
            <a:off x="4645025" y="1535113"/>
            <a:ext cx="4041775" cy="639762"/>
          </a:xfrm>
          <a:prstGeom prst="rect">
            <a:avLst/>
          </a:prstGeom>
          <a:noFill/>
          <a:ln>
            <a:noFill/>
          </a:ln>
        </p:spPr>
        <p:txBody>
          <a:bodyPr spcFirstLastPara="1" wrap="square" lIns="91450" tIns="45700" rIns="91450" bIns="45700" anchor="b" anchorCtr="0">
            <a:normAutofit/>
          </a:bodyPr>
          <a:lstStyle>
            <a:lvl1pPr marL="457200" lvl="0" indent="-228600" algn="l">
              <a:spcBef>
                <a:spcPts val="40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400"/>
              </a:spcBef>
              <a:spcAft>
                <a:spcPts val="0"/>
              </a:spcAft>
              <a:buClr>
                <a:schemeClr val="dk1"/>
              </a:buClr>
              <a:buSzPts val="1800"/>
              <a:buNone/>
              <a:defRPr sz="1800" b="1"/>
            </a:lvl3pPr>
            <a:lvl4pPr marL="1828800" lvl="3" indent="-228600" algn="l">
              <a:spcBef>
                <a:spcPts val="400"/>
              </a:spcBef>
              <a:spcAft>
                <a:spcPts val="0"/>
              </a:spcAft>
              <a:buClr>
                <a:schemeClr val="dk1"/>
              </a:buClr>
              <a:buSzPts val="1600"/>
              <a:buNone/>
              <a:defRPr sz="1600" b="1"/>
            </a:lvl4pPr>
            <a:lvl5pPr marL="2286000" lvl="4" indent="-228600" algn="l">
              <a:spcBef>
                <a:spcPts val="400"/>
              </a:spcBef>
              <a:spcAft>
                <a:spcPts val="0"/>
              </a:spcAft>
              <a:buClr>
                <a:schemeClr val="dk1"/>
              </a:buClr>
              <a:buSzPts val="1600"/>
              <a:buNone/>
              <a:defRPr sz="1600" b="1"/>
            </a:lvl5pPr>
            <a:lvl6pPr marL="2743200" lvl="5" indent="-228600" algn="l">
              <a:spcBef>
                <a:spcPts val="400"/>
              </a:spcBef>
              <a:spcAft>
                <a:spcPts val="0"/>
              </a:spcAft>
              <a:buClr>
                <a:schemeClr val="dk1"/>
              </a:buClr>
              <a:buSzPts val="1600"/>
              <a:buNone/>
              <a:defRPr sz="1600" b="1"/>
            </a:lvl6pPr>
            <a:lvl7pPr marL="3200400" lvl="6" indent="-228600" algn="l">
              <a:spcBef>
                <a:spcPts val="400"/>
              </a:spcBef>
              <a:spcAft>
                <a:spcPts val="0"/>
              </a:spcAft>
              <a:buClr>
                <a:schemeClr val="dk1"/>
              </a:buClr>
              <a:buSzPts val="1600"/>
              <a:buNone/>
              <a:defRPr sz="1600" b="1"/>
            </a:lvl7pPr>
            <a:lvl8pPr marL="3657600" lvl="7" indent="-228600" algn="l">
              <a:spcBef>
                <a:spcPts val="400"/>
              </a:spcBef>
              <a:spcAft>
                <a:spcPts val="0"/>
              </a:spcAft>
              <a:buClr>
                <a:schemeClr val="dk1"/>
              </a:buClr>
              <a:buSzPts val="1600"/>
              <a:buNone/>
              <a:defRPr sz="1600" b="1"/>
            </a:lvl8pPr>
            <a:lvl9pPr marL="4114800" lvl="8" indent="-228600" algn="l">
              <a:spcBef>
                <a:spcPts val="4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4645025" y="2174875"/>
            <a:ext cx="4041775" cy="3951288"/>
          </a:xfrm>
          <a:prstGeom prst="rect">
            <a:avLst/>
          </a:prstGeom>
          <a:noFill/>
          <a:ln>
            <a:noFill/>
          </a:ln>
        </p:spPr>
        <p:txBody>
          <a:bodyPr spcFirstLastPara="1" wrap="square" lIns="91450" tIns="45700" rIns="91450" bIns="45700" anchor="t" anchorCtr="0">
            <a:normAutofit/>
          </a:bodyPr>
          <a:lstStyle>
            <a:lvl1pPr marL="457200" lvl="0" indent="-381000" algn="l">
              <a:spcBef>
                <a:spcPts val="40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400"/>
              </a:spcBef>
              <a:spcAft>
                <a:spcPts val="0"/>
              </a:spcAft>
              <a:buClr>
                <a:schemeClr val="dk1"/>
              </a:buClr>
              <a:buSzPts val="1800"/>
              <a:buChar char="•"/>
              <a:defRPr sz="1800"/>
            </a:lvl3pPr>
            <a:lvl4pPr marL="1828800" lvl="3" indent="-330200" algn="l">
              <a:spcBef>
                <a:spcPts val="400"/>
              </a:spcBef>
              <a:spcAft>
                <a:spcPts val="0"/>
              </a:spcAft>
              <a:buClr>
                <a:schemeClr val="dk1"/>
              </a:buClr>
              <a:buSzPts val="1600"/>
              <a:buChar char="–"/>
              <a:defRPr sz="1600"/>
            </a:lvl4pPr>
            <a:lvl5pPr marL="2286000" lvl="4" indent="-330200" algn="l">
              <a:spcBef>
                <a:spcPts val="400"/>
              </a:spcBef>
              <a:spcAft>
                <a:spcPts val="0"/>
              </a:spcAft>
              <a:buClr>
                <a:schemeClr val="dk1"/>
              </a:buClr>
              <a:buSzPts val="1600"/>
              <a:buChar char="»"/>
              <a:defRPr sz="1600"/>
            </a:lvl5pPr>
            <a:lvl6pPr marL="2743200" lvl="5" indent="-330200" algn="l">
              <a:spcBef>
                <a:spcPts val="400"/>
              </a:spcBef>
              <a:spcAft>
                <a:spcPts val="0"/>
              </a:spcAft>
              <a:buClr>
                <a:schemeClr val="dk1"/>
              </a:buClr>
              <a:buSzPts val="1600"/>
              <a:buChar char="•"/>
              <a:defRPr sz="1600"/>
            </a:lvl6pPr>
            <a:lvl7pPr marL="3200400" lvl="6" indent="-330200" algn="l">
              <a:spcBef>
                <a:spcPts val="400"/>
              </a:spcBef>
              <a:spcAft>
                <a:spcPts val="0"/>
              </a:spcAft>
              <a:buClr>
                <a:schemeClr val="dk1"/>
              </a:buClr>
              <a:buSzPts val="1600"/>
              <a:buChar char="•"/>
              <a:defRPr sz="1600"/>
            </a:lvl7pPr>
            <a:lvl8pPr marL="3657600" lvl="7" indent="-330200" algn="l">
              <a:spcBef>
                <a:spcPts val="400"/>
              </a:spcBef>
              <a:spcAft>
                <a:spcPts val="0"/>
              </a:spcAft>
              <a:buClr>
                <a:schemeClr val="dk1"/>
              </a:buClr>
              <a:buSzPts val="1600"/>
              <a:buChar char="•"/>
              <a:defRPr sz="1600"/>
            </a:lvl8pPr>
            <a:lvl9pPr marL="4114800" lvl="8" indent="-330200" algn="l">
              <a:spcBef>
                <a:spcPts val="400"/>
              </a:spcBef>
              <a:spcAft>
                <a:spcPts val="0"/>
              </a:spcAft>
              <a:buClr>
                <a:schemeClr val="dk1"/>
              </a:buClr>
              <a:buSzPts val="1600"/>
              <a:buChar char="•"/>
              <a:defRPr sz="1600"/>
            </a:lvl9pPr>
          </a:lstStyle>
          <a:p>
            <a:endParaRPr/>
          </a:p>
        </p:txBody>
      </p:sp>
      <p:sp>
        <p:nvSpPr>
          <p:cNvPr id="125" name="Google Shape;125;p19"/>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50" tIns="45700" rIns="91450"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50" tIns="45700" rIns="91450" bIns="45700" anchor="t" anchorCtr="0">
            <a:normAutofit/>
          </a:bodyPr>
          <a:lstStyle>
            <a:lvl1pPr marL="457200" lvl="0" indent="-431800" algn="l">
              <a:spcBef>
                <a:spcPts val="600"/>
              </a:spcBef>
              <a:spcAft>
                <a:spcPts val="0"/>
              </a:spcAft>
              <a:buClr>
                <a:schemeClr val="dk1"/>
              </a:buClr>
              <a:buSzPts val="3200"/>
              <a:buChar char="•"/>
              <a:defRPr sz="3200"/>
            </a:lvl1pPr>
            <a:lvl2pPr marL="914400" lvl="1" indent="-406400" algn="l">
              <a:spcBef>
                <a:spcPts val="600"/>
              </a:spcBef>
              <a:spcAft>
                <a:spcPts val="0"/>
              </a:spcAft>
              <a:buClr>
                <a:schemeClr val="dk1"/>
              </a:buClr>
              <a:buSzPts val="2800"/>
              <a:buChar char="–"/>
              <a:defRPr sz="2800"/>
            </a:lvl2pPr>
            <a:lvl3pPr marL="1371600" lvl="2" indent="-381000" algn="l">
              <a:spcBef>
                <a:spcPts val="40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50" tIns="45700" rIns="91450" bIns="45700" anchor="t" anchorCtr="0">
            <a:normAutofit/>
          </a:bodyPr>
          <a:lstStyle>
            <a:lvl1pPr marL="457200" lvl="0" indent="-228600" algn="l">
              <a:spcBef>
                <a:spcPts val="200"/>
              </a:spcBef>
              <a:spcAft>
                <a:spcPts val="0"/>
              </a:spcAft>
              <a:buClr>
                <a:schemeClr val="dk1"/>
              </a:buClr>
              <a:buSzPts val="1400"/>
              <a:buNone/>
              <a:defRPr sz="1400"/>
            </a:lvl1pPr>
            <a:lvl2pPr marL="914400" lvl="1" indent="-228600" algn="l">
              <a:spcBef>
                <a:spcPts val="20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50" tIns="45700" rIns="91450"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50" tIns="45700" rIns="91450" bIns="45700" anchor="t" anchorCtr="0">
            <a:normAutofit/>
          </a:bodyPr>
          <a:lstStyle>
            <a:lvl1pPr marL="457200" lvl="0" indent="-228600" algn="l">
              <a:spcBef>
                <a:spcPts val="200"/>
              </a:spcBef>
              <a:spcAft>
                <a:spcPts val="0"/>
              </a:spcAft>
              <a:buClr>
                <a:schemeClr val="dk1"/>
              </a:buClr>
              <a:buSzPts val="1400"/>
              <a:buNone/>
              <a:defRPr sz="1400"/>
            </a:lvl1pPr>
            <a:lvl2pPr marL="914400" lvl="1" indent="-228600" algn="l">
              <a:spcBef>
                <a:spcPts val="20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50" tIns="45700" rIns="91450"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50" tIns="45700" rIns="91450" bIns="45700" anchor="t" anchorCtr="0">
            <a:normAutofit/>
          </a:bodyPr>
          <a:lstStyle>
            <a:lvl1pPr marL="457200" lvl="0" indent="-342900" algn="l">
              <a:spcBef>
                <a:spcPts val="400"/>
              </a:spcBef>
              <a:spcAft>
                <a:spcPts val="0"/>
              </a:spcAft>
              <a:buClr>
                <a:schemeClr val="dk1"/>
              </a:buClr>
              <a:buSzPts val="1800"/>
              <a:buChar char="•"/>
              <a:defRPr/>
            </a:lvl1pPr>
            <a:lvl2pPr marL="914400" lvl="1" indent="-342900" algn="l">
              <a:spcBef>
                <a:spcPts val="400"/>
              </a:spcBef>
              <a:spcAft>
                <a:spcPts val="0"/>
              </a:spcAft>
              <a:buClr>
                <a:schemeClr val="dk1"/>
              </a:buClr>
              <a:buSzPts val="1800"/>
              <a:buChar char="–"/>
              <a:defRPr/>
            </a:lvl2pPr>
            <a:lvl3pPr marL="1371600" lvl="2" indent="-342900" algn="l">
              <a:spcBef>
                <a:spcPts val="400"/>
              </a:spcBef>
              <a:spcAft>
                <a:spcPts val="0"/>
              </a:spcAft>
              <a:buClr>
                <a:schemeClr val="dk1"/>
              </a:buClr>
              <a:buSzPts val="1800"/>
              <a:buChar char="•"/>
              <a:defRPr/>
            </a:lvl3pPr>
            <a:lvl4pPr marL="1828800" lvl="3" indent="-342900" algn="l">
              <a:spcBef>
                <a:spcPts val="400"/>
              </a:spcBef>
              <a:spcAft>
                <a:spcPts val="0"/>
              </a:spcAft>
              <a:buClr>
                <a:schemeClr val="dk1"/>
              </a:buClr>
              <a:buSzPts val="1800"/>
              <a:buChar char="–"/>
              <a:defRPr/>
            </a:lvl4pPr>
            <a:lvl5pPr marL="2286000" lvl="4" indent="-342900" algn="l">
              <a:spcBef>
                <a:spcPts val="400"/>
              </a:spcBef>
              <a:spcAft>
                <a:spcPts val="0"/>
              </a:spcAft>
              <a:buClr>
                <a:schemeClr val="dk1"/>
              </a:buClr>
              <a:buSzPts val="1800"/>
              <a:buChar char="»"/>
              <a:defRPr/>
            </a:lvl5pPr>
            <a:lvl6pPr marL="2743200" lvl="5" indent="-342900" algn="l">
              <a:spcBef>
                <a:spcPts val="400"/>
              </a:spcBef>
              <a:spcAft>
                <a:spcPts val="0"/>
              </a:spcAft>
              <a:buClr>
                <a:schemeClr val="dk1"/>
              </a:buClr>
              <a:buSzPts val="1800"/>
              <a:buChar char="•"/>
              <a:defRPr/>
            </a:lvl6pPr>
            <a:lvl7pPr marL="3200400" lvl="6" indent="-342900" algn="l">
              <a:spcBef>
                <a:spcPts val="400"/>
              </a:spcBef>
              <a:spcAft>
                <a:spcPts val="0"/>
              </a:spcAft>
              <a:buClr>
                <a:schemeClr val="dk1"/>
              </a:buClr>
              <a:buSzPts val="1800"/>
              <a:buChar char="•"/>
              <a:defRPr/>
            </a:lvl7pPr>
            <a:lvl8pPr marL="3657600" lvl="7" indent="-342900" algn="l">
              <a:spcBef>
                <a:spcPts val="400"/>
              </a:spcBef>
              <a:spcAft>
                <a:spcPts val="0"/>
              </a:spcAft>
              <a:buClr>
                <a:schemeClr val="dk1"/>
              </a:buClr>
              <a:buSzPts val="1800"/>
              <a:buChar char="•"/>
              <a:defRPr/>
            </a:lvl8pPr>
            <a:lvl9pPr marL="4114800" lvl="8" indent="-342900" algn="l">
              <a:spcBef>
                <a:spcPts val="40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50" tIns="45700" rIns="91450"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50" tIns="45700" rIns="91450" bIns="45700" anchor="t" anchorCtr="0">
            <a:normAutofit/>
          </a:bodyPr>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50" tIns="45700" rIns="91450"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50" tIns="45700" rIns="91450"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9.pn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forms-formulaires.alpha.canada.ca/fr/id/cm8g7rovp001cvp68rdglojzf" TargetMode="External"/><Relationship Id="rId5" Type="http://schemas.openxmlformats.org/officeDocument/2006/relationships/image" Target="../media/image34.jp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TUOclqlYk9k?feature=oembed" TargetMode="External"/><Relationship Id="rId6" Type="http://schemas.openxmlformats.org/officeDocument/2006/relationships/image" Target="../media/image35.jpeg"/><Relationship Id="rId5" Type="http://schemas.openxmlformats.org/officeDocument/2006/relationships/image" Target="../media/image9.png"/><Relationship Id="rId4" Type="http://schemas.openxmlformats.org/officeDocument/2006/relationships/hyperlink" Target="https://youtu.be/TUOclqlYk9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iki.gccollab.ca/%20Diversity_and_Inclusion_Office" TargetMode="External"/><Relationship Id="rId5" Type="http://schemas.openxmlformats.org/officeDocument/2006/relationships/hyperlink" Target="https://wiki.gccollab.ca/Le_bureau_de_diversit%C3%A9_et_inclusion" TargetMode="External"/><Relationship Id="rId4" Type="http://schemas.openxmlformats.org/officeDocument/2006/relationships/hyperlink" Target="mailto:LiftingasyouLead-Dirigerenelevantlesautres@forces.gc.c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forms-formulaires.alpha.canada.ca/fr/id/cm8g7rovp001cvp68rdglojzf" TargetMode="External"/><Relationship Id="rId5" Type="http://schemas.openxmlformats.org/officeDocument/2006/relationships/image" Target="../media/image34.jp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7QevW12marg?feature=oembed" TargetMode="External"/><Relationship Id="rId6" Type="http://schemas.openxmlformats.org/officeDocument/2006/relationships/hyperlink" Target="https://youtu.be/7QevW12marg"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p:nvPr/>
        </p:nvSpPr>
        <p:spPr>
          <a:xfrm>
            <a:off x="5474652" y="723189"/>
            <a:ext cx="7335609" cy="6115458"/>
          </a:xfrm>
          <a:custGeom>
            <a:avLst/>
            <a:gdLst/>
            <a:ahLst/>
            <a:cxnLst/>
            <a:rect l="l" t="t" r="r" b="b"/>
            <a:pathLst>
              <a:path w="7335609" h="6115458" extrusionOk="0">
                <a:moveTo>
                  <a:pt x="0" y="0"/>
                </a:moveTo>
                <a:lnTo>
                  <a:pt x="7335609" y="0"/>
                </a:lnTo>
                <a:lnTo>
                  <a:pt x="7335609" y="6115457"/>
                </a:lnTo>
                <a:lnTo>
                  <a:pt x="0" y="6115457"/>
                </a:lnTo>
                <a:lnTo>
                  <a:pt x="0" y="0"/>
                </a:lnTo>
                <a:close/>
              </a:path>
            </a:pathLst>
          </a:custGeom>
          <a:blipFill rotWithShape="1">
            <a:blip r:embed="rId3">
              <a:alphaModFix amt="23000"/>
            </a:blip>
            <a:stretch>
              <a:fillRect/>
            </a:stretch>
          </a:blipFill>
          <a:ln>
            <a:noFill/>
          </a:ln>
        </p:spPr>
        <p:txBody>
          <a:bodyPr/>
          <a:lstStyle/>
          <a:p>
            <a:endParaRPr lang="en-US"/>
          </a:p>
        </p:txBody>
      </p:sp>
      <p:sp>
        <p:nvSpPr>
          <p:cNvPr id="168" name="Google Shape;168;p25"/>
          <p:cNvSpPr/>
          <p:nvPr/>
        </p:nvSpPr>
        <p:spPr>
          <a:xfrm>
            <a:off x="5271254" y="2425217"/>
            <a:ext cx="7745497" cy="2711402"/>
          </a:xfrm>
          <a:custGeom>
            <a:avLst/>
            <a:gdLst/>
            <a:ahLst/>
            <a:cxnLst/>
            <a:rect l="l" t="t" r="r" b="b"/>
            <a:pathLst>
              <a:path w="7745497" h="2711402" extrusionOk="0">
                <a:moveTo>
                  <a:pt x="0" y="0"/>
                </a:moveTo>
                <a:lnTo>
                  <a:pt x="7745498" y="0"/>
                </a:lnTo>
                <a:lnTo>
                  <a:pt x="7745498" y="2711402"/>
                </a:lnTo>
                <a:lnTo>
                  <a:pt x="0" y="2711402"/>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169" name="Google Shape;169;p25"/>
          <p:cNvSpPr/>
          <p:nvPr/>
        </p:nvSpPr>
        <p:spPr>
          <a:xfrm>
            <a:off x="-2781064" y="7814026"/>
            <a:ext cx="5166468" cy="7661303"/>
          </a:xfrm>
          <a:custGeom>
            <a:avLst/>
            <a:gdLst/>
            <a:ahLst/>
            <a:cxnLst/>
            <a:rect l="l" t="t" r="r" b="b"/>
            <a:pathLst>
              <a:path w="5166468" h="7661303" extrusionOk="0">
                <a:moveTo>
                  <a:pt x="0" y="0"/>
                </a:moveTo>
                <a:lnTo>
                  <a:pt x="5166468" y="0"/>
                </a:lnTo>
                <a:lnTo>
                  <a:pt x="5166468" y="7661303"/>
                </a:lnTo>
                <a:lnTo>
                  <a:pt x="0" y="7661303"/>
                </a:lnTo>
                <a:lnTo>
                  <a:pt x="0" y="0"/>
                </a:lnTo>
                <a:close/>
              </a:path>
            </a:pathLst>
          </a:custGeom>
          <a:blipFill rotWithShape="1">
            <a:blip r:embed="rId5">
              <a:alphaModFix amt="60000"/>
            </a:blip>
            <a:stretch>
              <a:fillRect/>
            </a:stretch>
          </a:blipFill>
          <a:ln>
            <a:noFill/>
          </a:ln>
        </p:spPr>
        <p:txBody>
          <a:bodyPr/>
          <a:lstStyle/>
          <a:p>
            <a:endParaRPr lang="en-US"/>
          </a:p>
        </p:txBody>
      </p:sp>
      <p:sp>
        <p:nvSpPr>
          <p:cNvPr id="170" name="Google Shape;170;p25"/>
          <p:cNvSpPr txBox="1"/>
          <p:nvPr/>
        </p:nvSpPr>
        <p:spPr>
          <a:xfrm>
            <a:off x="6097672" y="8233891"/>
            <a:ext cx="6092700" cy="13299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Présenté par le Bureau de la diversité et de l'inclusion, Groupe des matériels, Défense nationale</a:t>
            </a:r>
            <a:endParaRPr/>
          </a:p>
        </p:txBody>
      </p:sp>
      <p:sp>
        <p:nvSpPr>
          <p:cNvPr id="171" name="Google Shape;171;p25"/>
          <p:cNvSpPr/>
          <p:nvPr/>
        </p:nvSpPr>
        <p:spPr>
          <a:xfrm>
            <a:off x="16873794" y="0"/>
            <a:ext cx="1414206" cy="1178977"/>
          </a:xfrm>
          <a:custGeom>
            <a:avLst/>
            <a:gdLst/>
            <a:ahLst/>
            <a:cxnLst/>
            <a:rect l="l" t="t" r="r" b="b"/>
            <a:pathLst>
              <a:path w="1414206" h="1178977" extrusionOk="0">
                <a:moveTo>
                  <a:pt x="0" y="0"/>
                </a:moveTo>
                <a:lnTo>
                  <a:pt x="1414206" y="0"/>
                </a:lnTo>
                <a:lnTo>
                  <a:pt x="1414206" y="1178977"/>
                </a:lnTo>
                <a:lnTo>
                  <a:pt x="0" y="1178977"/>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172" name="Google Shape;172;p25"/>
          <p:cNvSpPr/>
          <p:nvPr/>
        </p:nvSpPr>
        <p:spPr>
          <a:xfrm>
            <a:off x="5675365" y="6838646"/>
            <a:ext cx="6934183" cy="670112"/>
          </a:xfrm>
          <a:custGeom>
            <a:avLst/>
            <a:gdLst/>
            <a:ahLst/>
            <a:cxnLst/>
            <a:rect l="l" t="t" r="r" b="b"/>
            <a:pathLst>
              <a:path w="6934183" h="670112" extrusionOk="0">
                <a:moveTo>
                  <a:pt x="0" y="0"/>
                </a:moveTo>
                <a:lnTo>
                  <a:pt x="6934183" y="0"/>
                </a:lnTo>
                <a:lnTo>
                  <a:pt x="6934183" y="670112"/>
                </a:lnTo>
                <a:lnTo>
                  <a:pt x="0" y="670112"/>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p:nvPr/>
        </p:nvSpPr>
        <p:spPr>
          <a:xfrm>
            <a:off x="1265761" y="523153"/>
            <a:ext cx="15756600" cy="1002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6511" b="1" i="0" u="none" strike="noStrike" cap="none">
                <a:solidFill>
                  <a:srgbClr val="000000"/>
                </a:solidFill>
                <a:latin typeface="Montserrat"/>
                <a:ea typeface="Montserrat"/>
                <a:cs typeface="Montserrat"/>
                <a:sym typeface="Montserrat"/>
              </a:rPr>
              <a:t>Pourquoi le mentorat de groupe?</a:t>
            </a:r>
            <a:endParaRPr/>
          </a:p>
        </p:txBody>
      </p:sp>
      <p:grpSp>
        <p:nvGrpSpPr>
          <p:cNvPr id="309" name="Google Shape;309;p34"/>
          <p:cNvGrpSpPr/>
          <p:nvPr/>
        </p:nvGrpSpPr>
        <p:grpSpPr>
          <a:xfrm>
            <a:off x="10958471" y="3728867"/>
            <a:ext cx="6063768" cy="6063768"/>
            <a:chOff x="0" y="0"/>
            <a:chExt cx="6350000" cy="6350000"/>
          </a:xfrm>
        </p:grpSpPr>
        <p:sp>
          <p:nvSpPr>
            <p:cNvPr id="310" name="Google Shape;310;p34"/>
            <p:cNvSpPr/>
            <p:nvPr/>
          </p:nvSpPr>
          <p:spPr>
            <a:xfrm>
              <a:off x="0" y="0"/>
              <a:ext cx="6350000" cy="6350000"/>
            </a:xfrm>
            <a:custGeom>
              <a:avLst/>
              <a:gdLst/>
              <a:ahLst/>
              <a:cxnLst/>
              <a:rect l="l" t="t" r="r" b="b"/>
              <a:pathLst>
                <a:path w="6350000" h="6350000" extrusionOk="0">
                  <a:moveTo>
                    <a:pt x="6350000" y="3175000"/>
                  </a:moveTo>
                  <a:cubicBezTo>
                    <a:pt x="6350000" y="1421130"/>
                    <a:pt x="4928870" y="0"/>
                    <a:pt x="3175000" y="0"/>
                  </a:cubicBezTo>
                  <a:lnTo>
                    <a:pt x="0" y="0"/>
                  </a:lnTo>
                  <a:lnTo>
                    <a:pt x="0" y="3175000"/>
                  </a:lnTo>
                  <a:cubicBezTo>
                    <a:pt x="0" y="4928870"/>
                    <a:pt x="1421130" y="6350000"/>
                    <a:pt x="3175000" y="6350000"/>
                  </a:cubicBezTo>
                  <a:cubicBezTo>
                    <a:pt x="4928870" y="6350000"/>
                    <a:pt x="6350000" y="4928870"/>
                    <a:pt x="6350000" y="3175000"/>
                  </a:cubicBezTo>
                  <a:close/>
                </a:path>
              </a:pathLst>
            </a:custGeom>
            <a:solidFill>
              <a:srgbClr val="62B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4"/>
            <p:cNvSpPr/>
            <p:nvPr/>
          </p:nvSpPr>
          <p:spPr>
            <a:xfrm>
              <a:off x="199010" y="359986"/>
              <a:ext cx="5898640" cy="5630028"/>
            </a:xfrm>
            <a:custGeom>
              <a:avLst/>
              <a:gdLst/>
              <a:ahLst/>
              <a:cxnLst/>
              <a:rect l="l" t="t" r="r" b="b"/>
              <a:pathLst>
                <a:path w="5898640" h="5630028" extrusionOk="0">
                  <a:moveTo>
                    <a:pt x="2949320" y="4504"/>
                  </a:moveTo>
                  <a:cubicBezTo>
                    <a:pt x="1942227" y="0"/>
                    <a:pt x="1009702" y="534693"/>
                    <a:pt x="504851" y="1406118"/>
                  </a:cubicBezTo>
                  <a:cubicBezTo>
                    <a:pt x="0" y="2277543"/>
                    <a:pt x="0" y="3352485"/>
                    <a:pt x="504851" y="4223910"/>
                  </a:cubicBezTo>
                  <a:cubicBezTo>
                    <a:pt x="1009702" y="5095335"/>
                    <a:pt x="1942227" y="5630028"/>
                    <a:pt x="2949320" y="5625524"/>
                  </a:cubicBezTo>
                  <a:cubicBezTo>
                    <a:pt x="3956413" y="5630028"/>
                    <a:pt x="4888938" y="5095335"/>
                    <a:pt x="5393789" y="4223910"/>
                  </a:cubicBezTo>
                  <a:cubicBezTo>
                    <a:pt x="5898640" y="3352485"/>
                    <a:pt x="5898640" y="2277543"/>
                    <a:pt x="5393789" y="1406118"/>
                  </a:cubicBezTo>
                  <a:cubicBezTo>
                    <a:pt x="4888938" y="534693"/>
                    <a:pt x="3956413" y="0"/>
                    <a:pt x="2949320" y="4504"/>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34"/>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313" name="Google Shape;313;p34"/>
          <p:cNvSpPr txBox="1"/>
          <p:nvPr/>
        </p:nvSpPr>
        <p:spPr>
          <a:xfrm>
            <a:off x="1265761" y="3776492"/>
            <a:ext cx="8920200" cy="514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50" b="0" i="0" u="none" strike="noStrike" cap="none">
                <a:solidFill>
                  <a:srgbClr val="000000"/>
                </a:solidFill>
                <a:latin typeface="Montserrat"/>
                <a:ea typeface="Montserrat"/>
                <a:cs typeface="Montserrat"/>
                <a:sym typeface="Montserrat"/>
              </a:rPr>
              <a:t>À DEAPCM, nous sommes tous des mentors : même TOI.</a:t>
            </a:r>
            <a:endParaRPr/>
          </a:p>
          <a:p>
            <a:pPr marL="0" marR="0" lvl="0" indent="0" algn="l" rtl="0">
              <a:lnSpc>
                <a:spcPct val="115000"/>
              </a:lnSpc>
              <a:spcBef>
                <a:spcPts val="0"/>
              </a:spcBef>
              <a:spcAft>
                <a:spcPts val="0"/>
              </a:spcAft>
              <a:buNone/>
            </a:pPr>
            <a:endParaRPr sz="245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50" b="0" i="0" u="none" strike="noStrike" cap="none">
                <a:solidFill>
                  <a:srgbClr val="000000"/>
                </a:solidFill>
                <a:latin typeface="Montserrat"/>
                <a:ea typeface="Montserrat"/>
                <a:cs typeface="Montserrat"/>
                <a:sym typeface="Montserrat"/>
              </a:rPr>
              <a:t>Mentorat traditionnel :</a:t>
            </a:r>
            <a:endParaRPr/>
          </a:p>
          <a:p>
            <a:pPr marL="528957" marR="0" lvl="1" indent="-264479" algn="l" rtl="0">
              <a:lnSpc>
                <a:spcPct val="115000"/>
              </a:lnSpc>
              <a:spcBef>
                <a:spcPts val="0"/>
              </a:spcBef>
              <a:spcAft>
                <a:spcPts val="0"/>
              </a:spcAft>
              <a:buClr>
                <a:srgbClr val="000000"/>
              </a:buClr>
              <a:buSzPts val="2450"/>
              <a:buFont typeface="Arial"/>
              <a:buChar char="•"/>
            </a:pPr>
            <a:r>
              <a:rPr lang="en-US" sz="2450" b="0" i="0" u="none" strike="noStrike" cap="none">
                <a:solidFill>
                  <a:srgbClr val="000000"/>
                </a:solidFill>
                <a:latin typeface="Montserrat"/>
                <a:ea typeface="Montserrat"/>
                <a:cs typeface="Montserrat"/>
                <a:sym typeface="Montserrat"/>
              </a:rPr>
              <a:t>un à un ;</a:t>
            </a:r>
            <a:endParaRPr/>
          </a:p>
          <a:p>
            <a:pPr marL="528957" marR="0" lvl="1" indent="-264479" algn="l" rtl="0">
              <a:lnSpc>
                <a:spcPct val="115000"/>
              </a:lnSpc>
              <a:spcBef>
                <a:spcPts val="0"/>
              </a:spcBef>
              <a:spcAft>
                <a:spcPts val="0"/>
              </a:spcAft>
              <a:buClr>
                <a:srgbClr val="000000"/>
              </a:buClr>
              <a:buSzPts val="2450"/>
              <a:buFont typeface="Arial"/>
              <a:buChar char="•"/>
            </a:pPr>
            <a:r>
              <a:rPr lang="en-US" sz="2450" b="0" i="0" u="none" strike="noStrike" cap="none">
                <a:solidFill>
                  <a:srgbClr val="000000"/>
                </a:solidFill>
                <a:latin typeface="Montserrat"/>
                <a:ea typeface="Montserrat"/>
                <a:cs typeface="Montserrat"/>
                <a:sym typeface="Montserrat"/>
              </a:rPr>
              <a:t>à sens unique ; et</a:t>
            </a:r>
            <a:endParaRPr/>
          </a:p>
          <a:p>
            <a:pPr marL="528957" marR="0" lvl="1" indent="-264479" algn="l" rtl="0">
              <a:lnSpc>
                <a:spcPct val="115000"/>
              </a:lnSpc>
              <a:spcBef>
                <a:spcPts val="0"/>
              </a:spcBef>
              <a:spcAft>
                <a:spcPts val="0"/>
              </a:spcAft>
              <a:buClr>
                <a:srgbClr val="000000"/>
              </a:buClr>
              <a:buSzPts val="2450"/>
              <a:buFont typeface="Arial"/>
              <a:buChar char="•"/>
            </a:pPr>
            <a:r>
              <a:rPr lang="en-US" sz="2450" b="0" i="0" u="none" strike="noStrike" cap="none">
                <a:solidFill>
                  <a:srgbClr val="000000"/>
                </a:solidFill>
                <a:latin typeface="Montserrat"/>
                <a:ea typeface="Montserrat"/>
                <a:cs typeface="Montserrat"/>
                <a:sym typeface="Montserrat"/>
              </a:rPr>
              <a:t>non structuré.</a:t>
            </a:r>
            <a:endParaRPr/>
          </a:p>
          <a:p>
            <a:pPr marL="0" marR="0" lvl="0" indent="0" algn="l" rtl="0">
              <a:lnSpc>
                <a:spcPct val="115000"/>
              </a:lnSpc>
              <a:spcBef>
                <a:spcPts val="0"/>
              </a:spcBef>
              <a:spcAft>
                <a:spcPts val="0"/>
              </a:spcAft>
              <a:buNone/>
            </a:pPr>
            <a:endParaRPr sz="245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50" b="0" i="0" u="none" strike="noStrike" cap="none">
                <a:solidFill>
                  <a:srgbClr val="000000"/>
                </a:solidFill>
                <a:latin typeface="Montserrat"/>
                <a:ea typeface="Montserrat"/>
                <a:cs typeface="Montserrat"/>
                <a:sym typeface="Montserrat"/>
              </a:rPr>
              <a:t>Le cercle de mentorat :</a:t>
            </a:r>
            <a:endParaRPr/>
          </a:p>
          <a:p>
            <a:pPr marL="528957" marR="0" lvl="1" indent="-264479" algn="l" rtl="0">
              <a:lnSpc>
                <a:spcPct val="115000"/>
              </a:lnSpc>
              <a:spcBef>
                <a:spcPts val="0"/>
              </a:spcBef>
              <a:spcAft>
                <a:spcPts val="0"/>
              </a:spcAft>
              <a:buClr>
                <a:srgbClr val="000000"/>
              </a:buClr>
              <a:buSzPts val="2450"/>
              <a:buFont typeface="Arial"/>
              <a:buChar char="•"/>
            </a:pPr>
            <a:r>
              <a:rPr lang="en-US" sz="2450" b="0" i="0" u="none" strike="noStrike" cap="none">
                <a:solidFill>
                  <a:srgbClr val="000000"/>
                </a:solidFill>
                <a:latin typeface="Montserrat"/>
                <a:ea typeface="Montserrat"/>
                <a:cs typeface="Montserrat"/>
                <a:sym typeface="Montserrat"/>
              </a:rPr>
              <a:t>une équipe entière de mentors dignes de confiance ;</a:t>
            </a:r>
            <a:endParaRPr/>
          </a:p>
          <a:p>
            <a:pPr marL="528957" marR="0" lvl="1" indent="-264479" algn="l" rtl="0">
              <a:lnSpc>
                <a:spcPct val="115000"/>
              </a:lnSpc>
              <a:spcBef>
                <a:spcPts val="0"/>
              </a:spcBef>
              <a:spcAft>
                <a:spcPts val="0"/>
              </a:spcAft>
              <a:buClr>
                <a:srgbClr val="000000"/>
              </a:buClr>
              <a:buSzPts val="2450"/>
              <a:buFont typeface="Arial"/>
              <a:buChar char="•"/>
            </a:pPr>
            <a:r>
              <a:rPr lang="en-US" sz="2450" b="0" i="0" u="none" strike="noStrike" cap="none">
                <a:solidFill>
                  <a:srgbClr val="000000"/>
                </a:solidFill>
                <a:latin typeface="Montserrat"/>
                <a:ea typeface="Montserrat"/>
                <a:cs typeface="Montserrat"/>
                <a:sym typeface="Montserrat"/>
              </a:rPr>
              <a:t>échange réciproque ;</a:t>
            </a:r>
            <a:endParaRPr/>
          </a:p>
          <a:p>
            <a:pPr marL="528957" marR="0" lvl="1" indent="-264479" algn="l" rtl="0">
              <a:lnSpc>
                <a:spcPct val="115000"/>
              </a:lnSpc>
              <a:spcBef>
                <a:spcPts val="0"/>
              </a:spcBef>
              <a:spcAft>
                <a:spcPts val="0"/>
              </a:spcAft>
              <a:buClr>
                <a:srgbClr val="000000"/>
              </a:buClr>
              <a:buSzPts val="2450"/>
              <a:buFont typeface="Arial"/>
              <a:buChar char="•"/>
            </a:pPr>
            <a:r>
              <a:rPr lang="en-US" sz="2450" b="0" i="0" u="none" strike="noStrike" cap="none">
                <a:solidFill>
                  <a:srgbClr val="000000"/>
                </a:solidFill>
                <a:latin typeface="Montserrat"/>
                <a:ea typeface="Montserrat"/>
                <a:cs typeface="Montserrat"/>
                <a:sym typeface="Montserrat"/>
              </a:rPr>
              <a:t>l'orientation des discussions ; et</a:t>
            </a:r>
            <a:endParaRPr/>
          </a:p>
          <a:p>
            <a:pPr marL="528957" marR="0" lvl="1" indent="-264479" algn="l" rtl="0">
              <a:lnSpc>
                <a:spcPct val="115000"/>
              </a:lnSpc>
              <a:spcBef>
                <a:spcPts val="0"/>
              </a:spcBef>
              <a:spcAft>
                <a:spcPts val="0"/>
              </a:spcAft>
              <a:buClr>
                <a:srgbClr val="000000"/>
              </a:buClr>
              <a:buSzPts val="2450"/>
              <a:buFont typeface="Arial"/>
              <a:buChar char="•"/>
            </a:pPr>
            <a:r>
              <a:rPr lang="en-US" sz="2450" b="0" i="0" u="none" strike="noStrike" cap="none">
                <a:solidFill>
                  <a:srgbClr val="000000"/>
                </a:solidFill>
                <a:latin typeface="Montserrat"/>
                <a:ea typeface="Montserrat"/>
                <a:cs typeface="Montserrat"/>
                <a:sym typeface="Montserrat"/>
              </a:rPr>
              <a:t>l'élargissement efficace de votre réseau.</a:t>
            </a:r>
            <a:endParaRPr/>
          </a:p>
        </p:txBody>
      </p:sp>
      <p:sp>
        <p:nvSpPr>
          <p:cNvPr id="314" name="Google Shape;314;p34"/>
          <p:cNvSpPr txBox="1"/>
          <p:nvPr/>
        </p:nvSpPr>
        <p:spPr>
          <a:xfrm>
            <a:off x="1265761" y="2039377"/>
            <a:ext cx="15756600" cy="976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951" b="0" i="0" u="none" strike="noStrike" cap="none">
                <a:solidFill>
                  <a:srgbClr val="000000"/>
                </a:solidFill>
                <a:latin typeface="Montserrat"/>
                <a:ea typeface="Montserrat"/>
                <a:cs typeface="Montserrat"/>
                <a:sym typeface="Montserrat"/>
              </a:rPr>
              <a:t>Notre approche coopérative de groupe est unique à DEAPCM, ce qui en fait le complément parfait à votre programme de mentorat individuel existant.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p:nvPr/>
        </p:nvSpPr>
        <p:spPr>
          <a:xfrm>
            <a:off x="1028700" y="3602478"/>
            <a:ext cx="10248000" cy="5763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530" b="0" i="0" u="none" strike="noStrike" cap="none">
                <a:solidFill>
                  <a:srgbClr val="000000"/>
                </a:solidFill>
                <a:latin typeface="Montserrat"/>
                <a:ea typeface="Montserrat"/>
                <a:cs typeface="Montserrat"/>
                <a:sym typeface="Montserrat"/>
              </a:rPr>
              <a:t>Les vastes avantages incluent :</a:t>
            </a:r>
            <a:endParaRPr/>
          </a:p>
          <a:p>
            <a:pPr marL="0" marR="0" lvl="0" indent="0" algn="l" rtl="0">
              <a:lnSpc>
                <a:spcPct val="115000"/>
              </a:lnSpc>
              <a:spcBef>
                <a:spcPts val="0"/>
              </a:spcBef>
              <a:spcAft>
                <a:spcPts val="0"/>
              </a:spcAft>
              <a:buNone/>
            </a:pPr>
            <a:endParaRPr sz="2530" b="0" i="0" u="none" strike="noStrike" cap="none">
              <a:solidFill>
                <a:srgbClr val="000000"/>
              </a:solidFill>
              <a:latin typeface="Montserrat"/>
              <a:ea typeface="Montserrat"/>
              <a:cs typeface="Montserrat"/>
              <a:sym typeface="Montserrat"/>
            </a:endParaRPr>
          </a:p>
          <a:p>
            <a:pPr marL="546228" marR="0" lvl="1" indent="-273114" algn="l" rtl="0">
              <a:lnSpc>
                <a:spcPct val="115000"/>
              </a:lnSpc>
              <a:spcBef>
                <a:spcPts val="0"/>
              </a:spcBef>
              <a:spcAft>
                <a:spcPts val="0"/>
              </a:spcAft>
              <a:buClr>
                <a:srgbClr val="000000"/>
              </a:buClr>
              <a:buSzPts val="2530"/>
              <a:buFont typeface="Arial"/>
              <a:buChar char="•"/>
            </a:pPr>
            <a:r>
              <a:rPr lang="en-US" sz="2530" b="0" i="0" u="none" strike="noStrike" cap="none">
                <a:solidFill>
                  <a:srgbClr val="000000"/>
                </a:solidFill>
                <a:latin typeface="Montserrat"/>
                <a:ea typeface="Montserrat"/>
                <a:cs typeface="Montserrat"/>
                <a:sym typeface="Montserrat"/>
              </a:rPr>
              <a:t>Renforcer notre réserve de leaders en formant des leaders prêts pour l'avenir</a:t>
            </a:r>
            <a:endParaRPr/>
          </a:p>
          <a:p>
            <a:pPr marL="546228" marR="0" lvl="1" indent="-273114" algn="l" rtl="0">
              <a:lnSpc>
                <a:spcPct val="115000"/>
              </a:lnSpc>
              <a:spcBef>
                <a:spcPts val="0"/>
              </a:spcBef>
              <a:spcAft>
                <a:spcPts val="0"/>
              </a:spcAft>
              <a:buClr>
                <a:srgbClr val="000000"/>
              </a:buClr>
              <a:buSzPts val="2530"/>
              <a:buFont typeface="Arial"/>
              <a:buChar char="•"/>
            </a:pPr>
            <a:r>
              <a:rPr lang="en-US" sz="2530" b="0" i="0" u="none" strike="noStrike" cap="none">
                <a:solidFill>
                  <a:srgbClr val="000000"/>
                </a:solidFill>
                <a:latin typeface="Montserrat"/>
                <a:ea typeface="Montserrat"/>
                <a:cs typeface="Montserrat"/>
                <a:sym typeface="Montserrat"/>
              </a:rPr>
              <a:t>Encourager la diversité, l’équité et l’inclusion (DEI) conformément aux initiatives gouvernementales</a:t>
            </a:r>
            <a:endParaRPr/>
          </a:p>
          <a:p>
            <a:pPr marL="546228" marR="0" lvl="1" indent="-273114" algn="l" rtl="0">
              <a:lnSpc>
                <a:spcPct val="115000"/>
              </a:lnSpc>
              <a:spcBef>
                <a:spcPts val="0"/>
              </a:spcBef>
              <a:spcAft>
                <a:spcPts val="0"/>
              </a:spcAft>
              <a:buClr>
                <a:srgbClr val="000000"/>
              </a:buClr>
              <a:buSzPts val="2530"/>
              <a:buFont typeface="Arial"/>
              <a:buChar char="•"/>
            </a:pPr>
            <a:r>
              <a:rPr lang="en-US" sz="2530" b="0" i="0" u="none" strike="noStrike" cap="none">
                <a:solidFill>
                  <a:srgbClr val="000000"/>
                </a:solidFill>
                <a:latin typeface="Montserrat"/>
                <a:ea typeface="Montserrat"/>
                <a:cs typeface="Montserrat"/>
                <a:sym typeface="Montserrat"/>
              </a:rPr>
              <a:t>Améliorer la rétention et l'engagement des talents grâce à une culture d'apprentissage favorable qui augmente la satisfaction au travail et réduit le chiffre d'affaire</a:t>
            </a:r>
            <a:endParaRPr/>
          </a:p>
          <a:p>
            <a:pPr marL="546228" marR="0" lvl="1" indent="-273114" algn="l" rtl="0">
              <a:lnSpc>
                <a:spcPct val="115000"/>
              </a:lnSpc>
              <a:spcBef>
                <a:spcPts val="0"/>
              </a:spcBef>
              <a:spcAft>
                <a:spcPts val="0"/>
              </a:spcAft>
              <a:buClr>
                <a:srgbClr val="000000"/>
              </a:buClr>
              <a:buSzPts val="2530"/>
              <a:buFont typeface="Arial"/>
              <a:buChar char="•"/>
            </a:pPr>
            <a:r>
              <a:rPr lang="en-US" sz="2530" b="0" i="0" u="none" strike="noStrike" cap="none">
                <a:solidFill>
                  <a:srgbClr val="000000"/>
                </a:solidFill>
                <a:latin typeface="Montserrat"/>
                <a:ea typeface="Montserrat"/>
                <a:cs typeface="Montserrat"/>
                <a:sym typeface="Montserrat"/>
              </a:rPr>
              <a:t>Développement de carrière évolutif et rentable qui maximise l’impact en utilisant des ressources minimales</a:t>
            </a:r>
            <a:endParaRPr/>
          </a:p>
          <a:p>
            <a:pPr marL="546228" marR="0" lvl="1" indent="-273114" algn="l" rtl="0">
              <a:lnSpc>
                <a:spcPct val="115000"/>
              </a:lnSpc>
              <a:spcBef>
                <a:spcPts val="0"/>
              </a:spcBef>
              <a:spcAft>
                <a:spcPts val="0"/>
              </a:spcAft>
              <a:buClr>
                <a:srgbClr val="000000"/>
              </a:buClr>
              <a:buSzPts val="2530"/>
              <a:buFont typeface="Arial"/>
              <a:buChar char="•"/>
            </a:pPr>
            <a:r>
              <a:rPr lang="en-US" sz="2530" b="0" i="0" u="none" strike="noStrike" cap="none">
                <a:solidFill>
                  <a:srgbClr val="000000"/>
                </a:solidFill>
                <a:latin typeface="Montserrat"/>
                <a:ea typeface="Montserrat"/>
                <a:cs typeface="Montserrat"/>
                <a:sym typeface="Montserrat"/>
              </a:rPr>
              <a:t>Transfert des connaissances institutionnelles qui évite la perte de l’expertise</a:t>
            </a:r>
            <a:endParaRPr/>
          </a:p>
        </p:txBody>
      </p:sp>
      <p:sp>
        <p:nvSpPr>
          <p:cNvPr id="324" name="Google Shape;324;p35"/>
          <p:cNvSpPr txBox="1"/>
          <p:nvPr/>
        </p:nvSpPr>
        <p:spPr>
          <a:xfrm>
            <a:off x="1265761" y="542813"/>
            <a:ext cx="15756600" cy="9768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6346" b="1" i="0" u="none" strike="noStrike" cap="none">
                <a:solidFill>
                  <a:srgbClr val="000000"/>
                </a:solidFill>
                <a:latin typeface="Montserrat"/>
                <a:ea typeface="Montserrat"/>
                <a:cs typeface="Montserrat"/>
                <a:sym typeface="Montserrat"/>
              </a:rPr>
              <a:t>Une situation gagnante pour tous</a:t>
            </a:r>
            <a:endParaRPr/>
          </a:p>
        </p:txBody>
      </p:sp>
      <p:sp>
        <p:nvSpPr>
          <p:cNvPr id="325" name="Google Shape;325;p35"/>
          <p:cNvSpPr txBox="1"/>
          <p:nvPr/>
        </p:nvSpPr>
        <p:spPr>
          <a:xfrm>
            <a:off x="1690712" y="1710448"/>
            <a:ext cx="14906700" cy="1570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092" b="0" i="0" u="none" strike="noStrike" cap="none">
                <a:solidFill>
                  <a:srgbClr val="000000"/>
                </a:solidFill>
                <a:latin typeface="Montserrat"/>
                <a:ea typeface="Montserrat"/>
                <a:cs typeface="Montserrat"/>
                <a:sym typeface="Montserrat"/>
              </a:rPr>
              <a:t>Au-delà de sa valeur en tant qu'initiative de développement du leadership, le DEAPCM est également un investissement stratégique qui contribue directement au succès organisationnel.</a:t>
            </a:r>
            <a:endParaRPr/>
          </a:p>
        </p:txBody>
      </p:sp>
      <p:grpSp>
        <p:nvGrpSpPr>
          <p:cNvPr id="326" name="Google Shape;326;p35"/>
          <p:cNvGrpSpPr/>
          <p:nvPr/>
        </p:nvGrpSpPr>
        <p:grpSpPr>
          <a:xfrm>
            <a:off x="11473928" y="3395204"/>
            <a:ext cx="5785874" cy="5785874"/>
            <a:chOff x="0" y="0"/>
            <a:chExt cx="6350000" cy="6350000"/>
          </a:xfrm>
        </p:grpSpPr>
        <p:sp>
          <p:nvSpPr>
            <p:cNvPr id="327" name="Google Shape;327;p35"/>
            <p:cNvSpPr/>
            <p:nvPr/>
          </p:nvSpPr>
          <p:spPr>
            <a:xfrm>
              <a:off x="0" y="0"/>
              <a:ext cx="6350000" cy="6350000"/>
            </a:xfrm>
            <a:custGeom>
              <a:avLst/>
              <a:gdLst/>
              <a:ahLst/>
              <a:cxnLst/>
              <a:rect l="l" t="t" r="r" b="b"/>
              <a:pathLst>
                <a:path w="6350000" h="6350000" extrusionOk="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E7C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227013" y="387928"/>
              <a:ext cx="5895974" cy="5627483"/>
            </a:xfrm>
            <a:custGeom>
              <a:avLst/>
              <a:gdLst/>
              <a:ahLst/>
              <a:cxnLst/>
              <a:rect l="l" t="t" r="r" b="b"/>
              <a:pathLst>
                <a:path w="5895974" h="5627483" extrusionOk="0">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35"/>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6"/>
          <p:cNvSpPr/>
          <p:nvPr/>
        </p:nvSpPr>
        <p:spPr>
          <a:xfrm>
            <a:off x="16548309" y="332532"/>
            <a:ext cx="1421983" cy="1185461"/>
          </a:xfrm>
          <a:custGeom>
            <a:avLst/>
            <a:gdLst/>
            <a:ahLst/>
            <a:cxnLst/>
            <a:rect l="l" t="t" r="r" b="b"/>
            <a:pathLst>
              <a:path w="1421983" h="1185461" extrusionOk="0">
                <a:moveTo>
                  <a:pt x="0" y="0"/>
                </a:moveTo>
                <a:lnTo>
                  <a:pt x="1421982" y="0"/>
                </a:lnTo>
                <a:lnTo>
                  <a:pt x="1421982" y="1185460"/>
                </a:lnTo>
                <a:lnTo>
                  <a:pt x="0" y="1185460"/>
                </a:lnTo>
                <a:lnTo>
                  <a:pt x="0" y="0"/>
                </a:lnTo>
                <a:close/>
              </a:path>
            </a:pathLst>
          </a:custGeom>
          <a:blipFill rotWithShape="1">
            <a:blip r:embed="rId3">
              <a:alphaModFix/>
            </a:blip>
            <a:stretch>
              <a:fillRect/>
            </a:stretch>
          </a:blipFill>
          <a:ln>
            <a:noFill/>
          </a:ln>
        </p:spPr>
        <p:txBody>
          <a:bodyPr/>
          <a:lstStyle/>
          <a:p>
            <a:endParaRPr lang="en-US"/>
          </a:p>
        </p:txBody>
      </p:sp>
      <p:grpSp>
        <p:nvGrpSpPr>
          <p:cNvPr id="339" name="Google Shape;339;p36"/>
          <p:cNvGrpSpPr/>
          <p:nvPr/>
        </p:nvGrpSpPr>
        <p:grpSpPr>
          <a:xfrm>
            <a:off x="9099963" y="1835659"/>
            <a:ext cx="8470897" cy="4135531"/>
            <a:chOff x="0" y="0"/>
            <a:chExt cx="11294529" cy="5514041"/>
          </a:xfrm>
        </p:grpSpPr>
        <p:sp>
          <p:nvSpPr>
            <p:cNvPr id="340" name="Google Shape;340;p36"/>
            <p:cNvSpPr txBox="1"/>
            <p:nvPr/>
          </p:nvSpPr>
          <p:spPr>
            <a:xfrm>
              <a:off x="4246290" y="1851341"/>
              <a:ext cx="6931500" cy="3662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59" b="0" i="1" u="none" strike="noStrike" cap="none">
                  <a:solidFill>
                    <a:srgbClr val="000000"/>
                  </a:solidFill>
                  <a:latin typeface="Montserrat"/>
                  <a:ea typeface="Montserrat"/>
                  <a:cs typeface="Montserrat"/>
                  <a:sym typeface="Montserrat"/>
                </a:rPr>
                <a:t>« Le DEAPCM m'a été très utile pour développer les compétences et la confiance nécessaires à ma progression professionnelle et à une réflexion plus stratégique. Cela a déjà porté ses fruits à bien des égards. »</a:t>
              </a:r>
              <a:endParaRPr/>
            </a:p>
          </p:txBody>
        </p:sp>
        <p:sp>
          <p:nvSpPr>
            <p:cNvPr id="341" name="Google Shape;341;p36"/>
            <p:cNvSpPr txBox="1"/>
            <p:nvPr/>
          </p:nvSpPr>
          <p:spPr>
            <a:xfrm>
              <a:off x="4129629" y="145334"/>
              <a:ext cx="7164900" cy="14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999" b="1" i="0" u="none" strike="noStrike" cap="none">
                  <a:solidFill>
                    <a:srgbClr val="D66252"/>
                  </a:solidFill>
                  <a:latin typeface="Montserrat"/>
                  <a:ea typeface="Montserrat"/>
                  <a:cs typeface="Montserrat"/>
                  <a:sym typeface="Montserrat"/>
                </a:rPr>
                <a:t>Élever</a:t>
              </a:r>
              <a:endParaRPr/>
            </a:p>
          </p:txBody>
        </p:sp>
        <p:sp>
          <p:nvSpPr>
            <p:cNvPr id="342" name="Google Shape;342;p36"/>
            <p:cNvSpPr/>
            <p:nvPr/>
          </p:nvSpPr>
          <p:spPr>
            <a:xfrm>
              <a:off x="0" y="0"/>
              <a:ext cx="3759847" cy="3759832"/>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w="38100" cap="sq" cmpd="sng">
              <a:solidFill>
                <a:srgbClr val="D6625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grpSp>
        <p:nvGrpSpPr>
          <p:cNvPr id="343" name="Google Shape;343;p36"/>
          <p:cNvGrpSpPr/>
          <p:nvPr/>
        </p:nvGrpSpPr>
        <p:grpSpPr>
          <a:xfrm>
            <a:off x="458794" y="2034235"/>
            <a:ext cx="7942968" cy="3669775"/>
            <a:chOff x="0" y="0"/>
            <a:chExt cx="10590624" cy="4893033"/>
          </a:xfrm>
        </p:grpSpPr>
        <p:sp>
          <p:nvSpPr>
            <p:cNvPr id="344" name="Google Shape;344;p36"/>
            <p:cNvSpPr txBox="1"/>
            <p:nvPr/>
          </p:nvSpPr>
          <p:spPr>
            <a:xfrm>
              <a:off x="4008324" y="1760733"/>
              <a:ext cx="6582300" cy="3132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61" b="0" i="1" u="none" strike="noStrike" cap="none">
                  <a:solidFill>
                    <a:srgbClr val="000000"/>
                  </a:solidFill>
                  <a:latin typeface="Montserrat"/>
                  <a:ea typeface="Montserrat"/>
                  <a:cs typeface="Montserrat"/>
                  <a:sym typeface="Montserrat"/>
                </a:rPr>
                <a:t>« Le programme était… une expérience à laquelle chaque fonctionnaire devrait avoir la chance de participer. Je pense que cela ouvre vraiment les yeux – et souvent – ​​les portes. »</a:t>
              </a:r>
              <a:endParaRPr/>
            </a:p>
          </p:txBody>
        </p:sp>
        <p:sp>
          <p:nvSpPr>
            <p:cNvPr id="345" name="Google Shape;345;p36"/>
            <p:cNvSpPr txBox="1"/>
            <p:nvPr/>
          </p:nvSpPr>
          <p:spPr>
            <a:xfrm>
              <a:off x="4008324" y="201698"/>
              <a:ext cx="6546900" cy="1436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6999" b="1" i="0" u="none" strike="noStrike" cap="none">
                  <a:solidFill>
                    <a:srgbClr val="E1BC41"/>
                  </a:solidFill>
                  <a:latin typeface="Montserrat"/>
                  <a:ea typeface="Montserrat"/>
                  <a:cs typeface="Montserrat"/>
                  <a:sym typeface="Montserrat"/>
                </a:rPr>
                <a:t>Connecter</a:t>
              </a:r>
              <a:endParaRPr/>
            </a:p>
          </p:txBody>
        </p:sp>
        <p:sp>
          <p:nvSpPr>
            <p:cNvPr id="346" name="Google Shape;346;p36"/>
            <p:cNvSpPr/>
            <p:nvPr/>
          </p:nvSpPr>
          <p:spPr>
            <a:xfrm>
              <a:off x="0" y="0"/>
              <a:ext cx="3614624" cy="3614609"/>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w="38100" cap="sq" cmpd="sng">
              <a:solidFill>
                <a:srgbClr val="E1BC4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grpSp>
        <p:nvGrpSpPr>
          <p:cNvPr id="347" name="Google Shape;347;p36"/>
          <p:cNvGrpSpPr/>
          <p:nvPr/>
        </p:nvGrpSpPr>
        <p:grpSpPr>
          <a:xfrm>
            <a:off x="4812262" y="6319205"/>
            <a:ext cx="8575367" cy="3335656"/>
            <a:chOff x="0" y="33640"/>
            <a:chExt cx="11433823" cy="4447541"/>
          </a:xfrm>
        </p:grpSpPr>
        <p:sp>
          <p:nvSpPr>
            <p:cNvPr id="348" name="Google Shape;348;p36"/>
            <p:cNvSpPr txBox="1"/>
            <p:nvPr/>
          </p:nvSpPr>
          <p:spPr>
            <a:xfrm>
              <a:off x="4088023" y="66675"/>
              <a:ext cx="7337700" cy="14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6999" b="1" i="0" u="none" strike="noStrike" cap="none">
                  <a:solidFill>
                    <a:srgbClr val="62B2A6"/>
                  </a:solidFill>
                  <a:latin typeface="Montserrat"/>
                  <a:ea typeface="Montserrat"/>
                  <a:cs typeface="Montserrat"/>
                  <a:sym typeface="Montserrat"/>
                </a:rPr>
                <a:t>Inspirer</a:t>
              </a:r>
              <a:endParaRPr/>
            </a:p>
          </p:txBody>
        </p:sp>
        <p:sp>
          <p:nvSpPr>
            <p:cNvPr id="349" name="Google Shape;349;p36"/>
            <p:cNvSpPr txBox="1"/>
            <p:nvPr/>
          </p:nvSpPr>
          <p:spPr>
            <a:xfrm>
              <a:off x="4088023" y="1884981"/>
              <a:ext cx="7345800" cy="2596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259" b="0" i="1" u="none" strike="noStrike" cap="none">
                  <a:solidFill>
                    <a:srgbClr val="000000"/>
                  </a:solidFill>
                  <a:latin typeface="Montserrat"/>
                  <a:ea typeface="Montserrat"/>
                  <a:cs typeface="Montserrat"/>
                  <a:sym typeface="Montserrat"/>
                </a:rPr>
                <a:t>« Cela m'a donné du pouvoir, je sais maintenant comment naviguer dans ma progression de carrière et utiliser les outils disponibles pour accélérer le processus. »</a:t>
              </a:r>
              <a:endParaRPr/>
            </a:p>
          </p:txBody>
        </p:sp>
        <p:sp>
          <p:nvSpPr>
            <p:cNvPr id="350" name="Google Shape;350;p36"/>
            <p:cNvSpPr/>
            <p:nvPr/>
          </p:nvSpPr>
          <p:spPr>
            <a:xfrm>
              <a:off x="0" y="33640"/>
              <a:ext cx="3759847" cy="3759832"/>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w="38100" cap="sq" cmpd="sng">
              <a:solidFill>
                <a:srgbClr val="62B2A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grpSp>
      <p:sp>
        <p:nvSpPr>
          <p:cNvPr id="351" name="Google Shape;351;p36"/>
          <p:cNvSpPr txBox="1"/>
          <p:nvPr/>
        </p:nvSpPr>
        <p:spPr>
          <a:xfrm>
            <a:off x="1481370" y="149788"/>
            <a:ext cx="15066900" cy="1232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08" b="1" i="0" u="none" strike="noStrike" cap="none">
                <a:solidFill>
                  <a:srgbClr val="22150C"/>
                </a:solidFill>
                <a:latin typeface="Montserrat"/>
                <a:ea typeface="Montserrat"/>
                <a:cs typeface="Montserrat"/>
                <a:sym typeface="Montserrat"/>
              </a:rPr>
              <a:t>Témoignages des diplômés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058903" y="2105450"/>
            <a:ext cx="7200899" cy="7482649"/>
          </a:xfrm>
          <a:prstGeom prst="rect">
            <a:avLst/>
          </a:prstGeom>
          <a:noFill/>
          <a:ln>
            <a:noFill/>
          </a:ln>
        </p:spPr>
      </p:pic>
      <p:sp>
        <p:nvSpPr>
          <p:cNvPr id="361" name="Google Shape;361;p37"/>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362" name="Google Shape;362;p37"/>
          <p:cNvSpPr txBox="1"/>
          <p:nvPr/>
        </p:nvSpPr>
        <p:spPr>
          <a:xfrm>
            <a:off x="1028198" y="2029250"/>
            <a:ext cx="8795400" cy="688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617" b="0" i="0" u="none" strike="noStrike" cap="none">
                <a:solidFill>
                  <a:srgbClr val="000000"/>
                </a:solidFill>
                <a:latin typeface="Montserrat"/>
                <a:ea typeface="Montserrat"/>
                <a:cs typeface="Montserrat"/>
                <a:sym typeface="Montserrat"/>
              </a:rPr>
              <a:t>Toutes les deux semaines, les participants du DEAPCM assisteront à des Classes de maitres animées par des experts spécialisés dans les compétences essentielles en leadership. Toutes les sessions durent 90 minutes et sont enregistrées et accompagnées d'une Bibliothèque d'apprentissage pour faciliter l'auto-apprentissage et la réflexion.</a:t>
            </a:r>
            <a:endParaRPr/>
          </a:p>
          <a:p>
            <a:pPr marL="0" marR="0" lvl="0" indent="0" algn="l" rtl="0">
              <a:lnSpc>
                <a:spcPct val="115000"/>
              </a:lnSpc>
              <a:spcBef>
                <a:spcPts val="0"/>
              </a:spcBef>
              <a:spcAft>
                <a:spcPts val="0"/>
              </a:spcAft>
              <a:buNone/>
            </a:pPr>
            <a:endParaRPr sz="2617"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617" b="0" i="0" u="none" strike="noStrike" cap="none">
                <a:solidFill>
                  <a:srgbClr val="22150C"/>
                </a:solidFill>
                <a:latin typeface="Montserrat"/>
                <a:ea typeface="Montserrat"/>
                <a:cs typeface="Montserrat"/>
                <a:sym typeface="Montserrat"/>
              </a:rPr>
              <a:t>Sujets des Classes de maitre : </a:t>
            </a:r>
            <a:endParaRPr/>
          </a:p>
          <a:p>
            <a:pPr marL="565131" marR="0" lvl="1" indent="-282566" algn="l" rtl="0">
              <a:lnSpc>
                <a:spcPct val="115000"/>
              </a:lnSpc>
              <a:spcBef>
                <a:spcPts val="0"/>
              </a:spcBef>
              <a:spcAft>
                <a:spcPts val="0"/>
              </a:spcAft>
              <a:buClr>
                <a:srgbClr val="22150C"/>
              </a:buClr>
              <a:buSzPts val="2617"/>
              <a:buFont typeface="Arial"/>
              <a:buChar char="•"/>
            </a:pPr>
            <a:r>
              <a:rPr lang="en-US" sz="2617" b="0" i="0" u="none" strike="noStrike" cap="none">
                <a:solidFill>
                  <a:srgbClr val="22150C"/>
                </a:solidFill>
                <a:latin typeface="Montserrat"/>
                <a:ea typeface="Montserrat"/>
                <a:cs typeface="Montserrat"/>
                <a:sym typeface="Montserrat"/>
              </a:rPr>
              <a:t>Leadership inclusif</a:t>
            </a:r>
            <a:endParaRPr/>
          </a:p>
          <a:p>
            <a:pPr marL="565131" marR="0" lvl="1" indent="-282566" algn="l" rtl="0">
              <a:lnSpc>
                <a:spcPct val="115000"/>
              </a:lnSpc>
              <a:spcBef>
                <a:spcPts val="0"/>
              </a:spcBef>
              <a:spcAft>
                <a:spcPts val="0"/>
              </a:spcAft>
              <a:buClr>
                <a:srgbClr val="22150C"/>
              </a:buClr>
              <a:buSzPts val="2617"/>
              <a:buFont typeface="Arial"/>
              <a:buChar char="•"/>
            </a:pPr>
            <a:r>
              <a:rPr lang="en-US" sz="2617" b="0" i="0" u="none" strike="noStrike" cap="none">
                <a:solidFill>
                  <a:srgbClr val="22150C"/>
                </a:solidFill>
                <a:latin typeface="Montserrat"/>
                <a:ea typeface="Montserrat"/>
                <a:cs typeface="Montserrat"/>
                <a:sym typeface="Montserrat"/>
              </a:rPr>
              <a:t>Maîtriser l'art de la négociation</a:t>
            </a:r>
            <a:endParaRPr/>
          </a:p>
          <a:p>
            <a:pPr marL="565131" marR="0" lvl="1" indent="-282566" algn="l" rtl="0">
              <a:lnSpc>
                <a:spcPct val="115000"/>
              </a:lnSpc>
              <a:spcBef>
                <a:spcPts val="0"/>
              </a:spcBef>
              <a:spcAft>
                <a:spcPts val="0"/>
              </a:spcAft>
              <a:buClr>
                <a:srgbClr val="22150C"/>
              </a:buClr>
              <a:buSzPts val="2617"/>
              <a:buFont typeface="Arial"/>
              <a:buChar char="•"/>
            </a:pPr>
            <a:r>
              <a:rPr lang="en-US" sz="2617" b="0" i="0" u="none" strike="noStrike" cap="none">
                <a:solidFill>
                  <a:srgbClr val="22150C"/>
                </a:solidFill>
                <a:latin typeface="Montserrat"/>
                <a:ea typeface="Montserrat"/>
                <a:cs typeface="Montserrat"/>
                <a:sym typeface="Montserrat"/>
              </a:rPr>
              <a:t>Parrainage et développement de carrière</a:t>
            </a:r>
            <a:endParaRPr/>
          </a:p>
          <a:p>
            <a:pPr marL="565131" marR="0" lvl="1" indent="-282566" algn="l" rtl="0">
              <a:lnSpc>
                <a:spcPct val="115000"/>
              </a:lnSpc>
              <a:spcBef>
                <a:spcPts val="0"/>
              </a:spcBef>
              <a:spcAft>
                <a:spcPts val="0"/>
              </a:spcAft>
              <a:buClr>
                <a:srgbClr val="22150C"/>
              </a:buClr>
              <a:buSzPts val="2617"/>
              <a:buFont typeface="Arial"/>
              <a:buChar char="•"/>
            </a:pPr>
            <a:r>
              <a:rPr lang="en-US" sz="2617" b="0" i="0" u="none" strike="noStrike" cap="none">
                <a:solidFill>
                  <a:srgbClr val="22150C"/>
                </a:solidFill>
                <a:latin typeface="Montserrat"/>
                <a:ea typeface="Montserrat"/>
                <a:cs typeface="Montserrat"/>
                <a:sym typeface="Montserrat"/>
              </a:rPr>
              <a:t>Diversité, équité, inclusion et accessibilité : une approche non performative</a:t>
            </a:r>
            <a:endParaRPr/>
          </a:p>
          <a:p>
            <a:pPr marL="565131" marR="0" lvl="1" indent="-282566" algn="l" rtl="0">
              <a:lnSpc>
                <a:spcPct val="115000"/>
              </a:lnSpc>
              <a:spcBef>
                <a:spcPts val="0"/>
              </a:spcBef>
              <a:spcAft>
                <a:spcPts val="0"/>
              </a:spcAft>
              <a:buClr>
                <a:srgbClr val="22150C"/>
              </a:buClr>
              <a:buSzPts val="2617"/>
              <a:buFont typeface="Arial"/>
              <a:buChar char="•"/>
            </a:pPr>
            <a:r>
              <a:rPr lang="en-US" sz="2617" b="0" i="0" u="none" strike="noStrike" cap="none">
                <a:solidFill>
                  <a:srgbClr val="22150C"/>
                </a:solidFill>
                <a:latin typeface="Montserrat"/>
                <a:ea typeface="Montserrat"/>
                <a:cs typeface="Montserrat"/>
                <a:sym typeface="Montserrat"/>
              </a:rPr>
              <a:t>Confiance : la science pour vaincre le doute de soi</a:t>
            </a:r>
            <a:endParaRPr/>
          </a:p>
        </p:txBody>
      </p:sp>
      <p:sp>
        <p:nvSpPr>
          <p:cNvPr id="363" name="Google Shape;363;p37"/>
          <p:cNvSpPr txBox="1"/>
          <p:nvPr/>
        </p:nvSpPr>
        <p:spPr>
          <a:xfrm>
            <a:off x="1877608" y="500432"/>
            <a:ext cx="14532900" cy="123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11" b="1" i="0" u="none" strike="noStrike" cap="none">
                <a:solidFill>
                  <a:srgbClr val="22150C"/>
                </a:solidFill>
                <a:latin typeface="Montserrat"/>
                <a:ea typeface="Montserrat"/>
                <a:cs typeface="Montserrat"/>
                <a:sym typeface="Montserrat"/>
              </a:rPr>
              <a:t>Classes de maître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095536" y="2121483"/>
            <a:ext cx="7164266" cy="7134809"/>
          </a:xfrm>
          <a:prstGeom prst="rect">
            <a:avLst/>
          </a:prstGeom>
          <a:noFill/>
          <a:ln>
            <a:noFill/>
          </a:ln>
        </p:spPr>
      </p:pic>
      <p:sp>
        <p:nvSpPr>
          <p:cNvPr id="373" name="Google Shape;373;p38"/>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374" name="Google Shape;374;p38"/>
          <p:cNvSpPr txBox="1"/>
          <p:nvPr/>
        </p:nvSpPr>
        <p:spPr>
          <a:xfrm>
            <a:off x="1028198" y="2054808"/>
            <a:ext cx="8548800" cy="7031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503" b="0" i="0" u="none" strike="noStrike" cap="none">
                <a:solidFill>
                  <a:srgbClr val="000000"/>
                </a:solidFill>
                <a:latin typeface="Montserrat"/>
                <a:ea typeface="Montserrat"/>
                <a:cs typeface="Montserrat"/>
                <a:sym typeface="Montserrat"/>
              </a:rPr>
              <a:t>En alternance avec les Classes de maitre, les participants du DEAPCM rencontrent leurs Cercles pendant 90 minutes.</a:t>
            </a:r>
            <a:endParaRPr/>
          </a:p>
          <a:p>
            <a:pPr marL="0" marR="0" lvl="0" indent="0" algn="l" rtl="0">
              <a:lnSpc>
                <a:spcPct val="115000"/>
              </a:lnSpc>
              <a:spcBef>
                <a:spcPts val="0"/>
              </a:spcBef>
              <a:spcAft>
                <a:spcPts val="0"/>
              </a:spcAft>
              <a:buNone/>
            </a:pPr>
            <a:endParaRPr sz="2503"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503" b="0" i="0" u="none" strike="noStrike" cap="none">
                <a:solidFill>
                  <a:srgbClr val="000000"/>
                </a:solidFill>
                <a:latin typeface="Montserrat"/>
                <a:ea typeface="Montserrat"/>
                <a:cs typeface="Montserrat"/>
                <a:sym typeface="Montserrat"/>
              </a:rPr>
              <a:t>Le format Cercle offre un environnement confidentiel et encourageant où les membres peuvent s'enrichir des expériences et des points de vue des autres, grâce à des guides de discussion. Ces guides sont conçus pour compléter et enrichir les Classes de maitre en fournissant des outils pratiques pour aider les participants à surmonter les obstacles.</a:t>
            </a:r>
            <a:endParaRPr/>
          </a:p>
          <a:p>
            <a:pPr marL="0" marR="0" lvl="0" indent="0" algn="l" rtl="0">
              <a:lnSpc>
                <a:spcPct val="115000"/>
              </a:lnSpc>
              <a:spcBef>
                <a:spcPts val="0"/>
              </a:spcBef>
              <a:spcAft>
                <a:spcPts val="0"/>
              </a:spcAft>
              <a:buNone/>
            </a:pPr>
            <a:endParaRPr sz="2503"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503" b="0" i="0" u="none" strike="noStrike" cap="none">
                <a:solidFill>
                  <a:srgbClr val="000000"/>
                </a:solidFill>
                <a:latin typeface="Montserrat"/>
                <a:ea typeface="Montserrat"/>
                <a:cs typeface="Montserrat"/>
                <a:sym typeface="Montserrat"/>
              </a:rPr>
              <a:t>Participer à votre Cercle vous donnera plus de temps pour explorer les sujets de leadership abordés lors des Classes de maitre, approfondissant ainsi vos connaissances et vos compétences pratiques.</a:t>
            </a:r>
            <a:endParaRPr/>
          </a:p>
        </p:txBody>
      </p:sp>
      <p:sp>
        <p:nvSpPr>
          <p:cNvPr id="375" name="Google Shape;375;p38"/>
          <p:cNvSpPr txBox="1"/>
          <p:nvPr/>
        </p:nvSpPr>
        <p:spPr>
          <a:xfrm>
            <a:off x="2510175" y="500432"/>
            <a:ext cx="13267800" cy="123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11" b="1" i="0" u="none" strike="noStrike" cap="none">
                <a:solidFill>
                  <a:srgbClr val="000000"/>
                </a:solidFill>
                <a:latin typeface="Montserrat"/>
                <a:ea typeface="Montserrat"/>
                <a:cs typeface="Montserrat"/>
                <a:sym typeface="Montserrat"/>
              </a:rPr>
              <a:t>Cercles de mentorat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00835" y="2140503"/>
            <a:ext cx="7158967" cy="7343333"/>
          </a:xfrm>
          <a:prstGeom prst="rect">
            <a:avLst/>
          </a:prstGeom>
          <a:noFill/>
          <a:ln>
            <a:noFill/>
          </a:ln>
        </p:spPr>
      </p:pic>
      <p:sp>
        <p:nvSpPr>
          <p:cNvPr id="385" name="Google Shape;385;p39"/>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386" name="Google Shape;386;p39"/>
          <p:cNvSpPr txBox="1"/>
          <p:nvPr/>
        </p:nvSpPr>
        <p:spPr>
          <a:xfrm>
            <a:off x="1028700" y="1783306"/>
            <a:ext cx="8795400" cy="7392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011" b="0" i="0" u="none" strike="noStrike" cap="none">
                <a:solidFill>
                  <a:srgbClr val="000000"/>
                </a:solidFill>
                <a:latin typeface="Montserrat"/>
                <a:ea typeface="Montserrat"/>
                <a:cs typeface="Montserrat"/>
                <a:sym typeface="Montserrat"/>
              </a:rPr>
              <a:t>En plus de la programmation de base du DEAPCM, nous offrons un Salon DEAPCM hebdomadaire d'une heure, une occasion facultative d'élargir votre réseau de mentors de soutien au-delà de votre Cercle.</a:t>
            </a:r>
            <a:endParaRPr/>
          </a:p>
          <a:p>
            <a:pPr marL="0" marR="0" lvl="0" indent="0" algn="l" rtl="0">
              <a:lnSpc>
                <a:spcPct val="115000"/>
              </a:lnSpc>
              <a:spcBef>
                <a:spcPts val="0"/>
              </a:spcBef>
              <a:spcAft>
                <a:spcPts val="0"/>
              </a:spcAft>
              <a:buNone/>
            </a:pPr>
            <a:endParaRPr sz="3011"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3011" b="0" i="0" u="none" strike="noStrike" cap="none">
                <a:solidFill>
                  <a:srgbClr val="000000"/>
                </a:solidFill>
                <a:latin typeface="Montserrat"/>
                <a:ea typeface="Montserrat"/>
                <a:cs typeface="Montserrat"/>
                <a:sym typeface="Montserrat"/>
              </a:rPr>
              <a:t>Ouvert à tous les participants, les Salons DEAPCM :</a:t>
            </a:r>
            <a:endParaRPr/>
          </a:p>
          <a:p>
            <a:pPr marL="650098" marR="0" lvl="1" indent="-325049" algn="l" rtl="0">
              <a:lnSpc>
                <a:spcPct val="115000"/>
              </a:lnSpc>
              <a:spcBef>
                <a:spcPts val="0"/>
              </a:spcBef>
              <a:spcAft>
                <a:spcPts val="0"/>
              </a:spcAft>
              <a:buClr>
                <a:srgbClr val="000000"/>
              </a:buClr>
              <a:buSzPts val="3011"/>
              <a:buFont typeface="Arial"/>
              <a:buChar char="•"/>
            </a:pPr>
            <a:r>
              <a:rPr lang="en-US" sz="3011" b="0" i="0" u="none" strike="noStrike" cap="none">
                <a:solidFill>
                  <a:srgbClr val="000000"/>
                </a:solidFill>
                <a:latin typeface="Montserrat"/>
                <a:ea typeface="Montserrat"/>
                <a:cs typeface="Montserrat"/>
                <a:sym typeface="Montserrat"/>
              </a:rPr>
              <a:t>Suivent un format ouvert</a:t>
            </a:r>
            <a:endParaRPr/>
          </a:p>
          <a:p>
            <a:pPr marL="650098" marR="0" lvl="1" indent="-325049" algn="l" rtl="0">
              <a:lnSpc>
                <a:spcPct val="115000"/>
              </a:lnSpc>
              <a:spcBef>
                <a:spcPts val="0"/>
              </a:spcBef>
              <a:spcAft>
                <a:spcPts val="0"/>
              </a:spcAft>
              <a:buClr>
                <a:srgbClr val="000000"/>
              </a:buClr>
              <a:buSzPts val="3011"/>
              <a:buFont typeface="Arial"/>
              <a:buChar char="•"/>
            </a:pPr>
            <a:r>
              <a:rPr lang="en-US" sz="3011" b="0" i="0" u="none" strike="noStrike" cap="none">
                <a:solidFill>
                  <a:srgbClr val="000000"/>
                </a:solidFill>
                <a:latin typeface="Montserrat"/>
                <a:ea typeface="Montserrat"/>
                <a:cs typeface="Montserrat"/>
                <a:sym typeface="Montserrat"/>
              </a:rPr>
              <a:t>Facilitent la réflexion sur les expériences en petits groupes de Cercle</a:t>
            </a:r>
            <a:endParaRPr/>
          </a:p>
          <a:p>
            <a:pPr marL="650098" marR="0" lvl="1" indent="-325049" algn="l" rtl="0">
              <a:lnSpc>
                <a:spcPct val="115000"/>
              </a:lnSpc>
              <a:spcBef>
                <a:spcPts val="0"/>
              </a:spcBef>
              <a:spcAft>
                <a:spcPts val="0"/>
              </a:spcAft>
              <a:buClr>
                <a:srgbClr val="000000"/>
              </a:buClr>
              <a:buSzPts val="3011"/>
              <a:buFont typeface="Arial"/>
              <a:buChar char="•"/>
            </a:pPr>
            <a:r>
              <a:rPr lang="en-US" sz="3011" b="0" i="0" u="none" strike="noStrike" cap="none">
                <a:solidFill>
                  <a:srgbClr val="000000"/>
                </a:solidFill>
                <a:latin typeface="Montserrat"/>
                <a:ea typeface="Montserrat"/>
                <a:cs typeface="Montserrat"/>
                <a:sym typeface="Montserrat"/>
              </a:rPr>
              <a:t>Offrent une occasion supplémentaire de se connecter avec les professeurs des Classes de maître.</a:t>
            </a:r>
            <a:endParaRPr/>
          </a:p>
        </p:txBody>
      </p:sp>
      <p:sp>
        <p:nvSpPr>
          <p:cNvPr id="387" name="Google Shape;387;p39"/>
          <p:cNvSpPr txBox="1"/>
          <p:nvPr/>
        </p:nvSpPr>
        <p:spPr>
          <a:xfrm>
            <a:off x="1877608" y="485377"/>
            <a:ext cx="14532900" cy="123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11" b="1" i="0" u="none" strike="noStrike" cap="none">
                <a:solidFill>
                  <a:srgbClr val="000000"/>
                </a:solidFill>
                <a:latin typeface="Montserrat"/>
                <a:ea typeface="Montserrat"/>
                <a:cs typeface="Montserrat"/>
                <a:sym typeface="Montserrat"/>
              </a:rPr>
              <a:t>Salons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grpSp>
        <p:nvGrpSpPr>
          <p:cNvPr id="396" name="Google Shape;396;p40"/>
          <p:cNvGrpSpPr/>
          <p:nvPr/>
        </p:nvGrpSpPr>
        <p:grpSpPr>
          <a:xfrm>
            <a:off x="9580783" y="2196325"/>
            <a:ext cx="2815874" cy="3353284"/>
            <a:chOff x="0" y="0"/>
            <a:chExt cx="3754500" cy="4471045"/>
          </a:xfrm>
        </p:grpSpPr>
        <p:sp>
          <p:nvSpPr>
            <p:cNvPr id="397" name="Google Shape;397;p40"/>
            <p:cNvSpPr txBox="1"/>
            <p:nvPr/>
          </p:nvSpPr>
          <p:spPr>
            <a:xfrm>
              <a:off x="0" y="3216383"/>
              <a:ext cx="3754500" cy="43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Réunions pré-cercle</a:t>
              </a:r>
              <a:endParaRPr/>
            </a:p>
          </p:txBody>
        </p:sp>
        <p:sp>
          <p:nvSpPr>
            <p:cNvPr id="398" name="Google Shape;398;p40"/>
            <p:cNvSpPr txBox="1"/>
            <p:nvPr/>
          </p:nvSpPr>
          <p:spPr>
            <a:xfrm>
              <a:off x="0" y="4125145"/>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16 &amp; 17 septembre</a:t>
              </a:r>
              <a:endParaRPr/>
            </a:p>
          </p:txBody>
        </p:sp>
        <p:sp>
          <p:nvSpPr>
            <p:cNvPr id="399" name="Google Shape;399;p40"/>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grpSp>
        <p:nvGrpSpPr>
          <p:cNvPr id="400" name="Google Shape;400;p40"/>
          <p:cNvGrpSpPr/>
          <p:nvPr/>
        </p:nvGrpSpPr>
        <p:grpSpPr>
          <a:xfrm>
            <a:off x="5893507" y="2196325"/>
            <a:ext cx="2815874" cy="3353284"/>
            <a:chOff x="0" y="0"/>
            <a:chExt cx="3754500" cy="4471045"/>
          </a:xfrm>
        </p:grpSpPr>
        <p:sp>
          <p:nvSpPr>
            <p:cNvPr id="401" name="Google Shape;401;p40"/>
            <p:cNvSpPr txBox="1"/>
            <p:nvPr/>
          </p:nvSpPr>
          <p:spPr>
            <a:xfrm>
              <a:off x="0" y="3216383"/>
              <a:ext cx="3754500" cy="865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Lancement du DEAPCM</a:t>
              </a:r>
              <a:endParaRPr/>
            </a:p>
          </p:txBody>
        </p:sp>
        <p:sp>
          <p:nvSpPr>
            <p:cNvPr id="402" name="Google Shape;402;p40"/>
            <p:cNvSpPr txBox="1"/>
            <p:nvPr/>
          </p:nvSpPr>
          <p:spPr>
            <a:xfrm>
              <a:off x="0" y="4125145"/>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9 septembre</a:t>
              </a:r>
              <a:endParaRPr/>
            </a:p>
          </p:txBody>
        </p:sp>
        <p:sp>
          <p:nvSpPr>
            <p:cNvPr id="403" name="Google Shape;403;p40"/>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grpSp>
        <p:nvGrpSpPr>
          <p:cNvPr id="404" name="Google Shape;404;p40"/>
          <p:cNvGrpSpPr/>
          <p:nvPr/>
        </p:nvGrpSpPr>
        <p:grpSpPr>
          <a:xfrm>
            <a:off x="13101575" y="2186218"/>
            <a:ext cx="2815874" cy="3354904"/>
            <a:chOff x="0" y="0"/>
            <a:chExt cx="3754500" cy="4473206"/>
          </a:xfrm>
        </p:grpSpPr>
        <p:sp>
          <p:nvSpPr>
            <p:cNvPr id="405" name="Google Shape;405;p40"/>
            <p:cNvSpPr txBox="1"/>
            <p:nvPr/>
          </p:nvSpPr>
          <p:spPr>
            <a:xfrm>
              <a:off x="0" y="3210981"/>
              <a:ext cx="3754500" cy="865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Classe de maître bihebdomadaire</a:t>
              </a:r>
              <a:endParaRPr/>
            </a:p>
          </p:txBody>
        </p:sp>
        <p:sp>
          <p:nvSpPr>
            <p:cNvPr id="406" name="Google Shape;406;p40"/>
            <p:cNvSpPr txBox="1"/>
            <p:nvPr/>
          </p:nvSpPr>
          <p:spPr>
            <a:xfrm>
              <a:off x="0" y="4127306"/>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À partir du 22 septembre</a:t>
              </a:r>
              <a:endParaRPr/>
            </a:p>
          </p:txBody>
        </p:sp>
        <p:sp>
          <p:nvSpPr>
            <p:cNvPr id="407" name="Google Shape;407;p40"/>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grpSp>
        <p:nvGrpSpPr>
          <p:cNvPr id="408" name="Google Shape;408;p40"/>
          <p:cNvGrpSpPr/>
          <p:nvPr/>
        </p:nvGrpSpPr>
        <p:grpSpPr>
          <a:xfrm>
            <a:off x="13187300" y="5803393"/>
            <a:ext cx="2815874" cy="3641992"/>
            <a:chOff x="0" y="0"/>
            <a:chExt cx="3754500" cy="4855989"/>
          </a:xfrm>
        </p:grpSpPr>
        <p:sp>
          <p:nvSpPr>
            <p:cNvPr id="409" name="Google Shape;409;p40"/>
            <p:cNvSpPr txBox="1"/>
            <p:nvPr/>
          </p:nvSpPr>
          <p:spPr>
            <a:xfrm>
              <a:off x="0" y="3190761"/>
              <a:ext cx="3754500" cy="129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Remise des diplômes du DEAPCM</a:t>
              </a:r>
              <a:endParaRPr/>
            </a:p>
          </p:txBody>
        </p:sp>
        <p:sp>
          <p:nvSpPr>
            <p:cNvPr id="410" name="Google Shape;410;p40"/>
            <p:cNvSpPr txBox="1"/>
            <p:nvPr/>
          </p:nvSpPr>
          <p:spPr>
            <a:xfrm>
              <a:off x="0" y="4510089"/>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17 mars 2026</a:t>
              </a:r>
              <a:endParaRPr/>
            </a:p>
          </p:txBody>
        </p:sp>
        <p:sp>
          <p:nvSpPr>
            <p:cNvPr id="411" name="Google Shape;411;p40"/>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grpSp>
        <p:nvGrpSpPr>
          <p:cNvPr id="412" name="Google Shape;412;p40"/>
          <p:cNvGrpSpPr/>
          <p:nvPr/>
        </p:nvGrpSpPr>
        <p:grpSpPr>
          <a:xfrm>
            <a:off x="2207346" y="2186218"/>
            <a:ext cx="2978550" cy="3363446"/>
            <a:chOff x="0" y="0"/>
            <a:chExt cx="3971400" cy="4484595"/>
          </a:xfrm>
        </p:grpSpPr>
        <p:sp>
          <p:nvSpPr>
            <p:cNvPr id="413" name="Google Shape;413;p40"/>
            <p:cNvSpPr txBox="1"/>
            <p:nvPr/>
          </p:nvSpPr>
          <p:spPr>
            <a:xfrm>
              <a:off x="0" y="3229858"/>
              <a:ext cx="3971400" cy="865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Sessions d'information</a:t>
              </a:r>
              <a:endParaRPr/>
            </a:p>
          </p:txBody>
        </p:sp>
        <p:sp>
          <p:nvSpPr>
            <p:cNvPr id="414" name="Google Shape;414;p40"/>
            <p:cNvSpPr/>
            <p:nvPr/>
          </p:nvSpPr>
          <p:spPr>
            <a:xfrm>
              <a:off x="441437"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7"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sp>
          <p:nvSpPr>
            <p:cNvPr id="415" name="Google Shape;415;p40"/>
            <p:cNvSpPr txBox="1"/>
            <p:nvPr/>
          </p:nvSpPr>
          <p:spPr>
            <a:xfrm>
              <a:off x="108422" y="4138695"/>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3 - 5 septembre</a:t>
              </a:r>
              <a:endParaRPr/>
            </a:p>
          </p:txBody>
        </p:sp>
      </p:grpSp>
      <p:grpSp>
        <p:nvGrpSpPr>
          <p:cNvPr id="416" name="Google Shape;416;p40"/>
          <p:cNvGrpSpPr/>
          <p:nvPr/>
        </p:nvGrpSpPr>
        <p:grpSpPr>
          <a:xfrm>
            <a:off x="2287546" y="5803393"/>
            <a:ext cx="2815874" cy="3320679"/>
            <a:chOff x="0" y="0"/>
            <a:chExt cx="3754500" cy="4427573"/>
          </a:xfrm>
        </p:grpSpPr>
        <p:sp>
          <p:nvSpPr>
            <p:cNvPr id="417" name="Google Shape;417;p40"/>
            <p:cNvSpPr txBox="1"/>
            <p:nvPr/>
          </p:nvSpPr>
          <p:spPr>
            <a:xfrm>
              <a:off x="0" y="3172910"/>
              <a:ext cx="3754500" cy="865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Cercles bihebdomadaires</a:t>
              </a:r>
              <a:endParaRPr/>
            </a:p>
          </p:txBody>
        </p:sp>
        <p:sp>
          <p:nvSpPr>
            <p:cNvPr id="418" name="Google Shape;418;p40"/>
            <p:cNvSpPr txBox="1"/>
            <p:nvPr/>
          </p:nvSpPr>
          <p:spPr>
            <a:xfrm>
              <a:off x="0" y="4081673"/>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À partir du 30 septembre</a:t>
              </a:r>
              <a:endParaRPr/>
            </a:p>
          </p:txBody>
        </p:sp>
        <p:sp>
          <p:nvSpPr>
            <p:cNvPr id="419" name="Google Shape;419;p40"/>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8" cstate="screen">
                <a:alphaModFix/>
                <a:extLst>
                  <a:ext uri="{28A0092B-C50C-407E-A947-70E740481C1C}">
                    <a14:useLocalDpi xmlns:a14="http://schemas.microsoft.com/office/drawing/2010/main"/>
                  </a:ext>
                </a:extLst>
              </a:blip>
              <a:stretch>
                <a:fillRect/>
              </a:stretch>
            </a:blipFill>
            <a:ln w="5715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grpSp>
        <p:nvGrpSpPr>
          <p:cNvPr id="420" name="Google Shape;420;p40"/>
          <p:cNvGrpSpPr/>
          <p:nvPr/>
        </p:nvGrpSpPr>
        <p:grpSpPr>
          <a:xfrm>
            <a:off x="5893507" y="5803393"/>
            <a:ext cx="2815874" cy="4228308"/>
            <a:chOff x="0" y="0"/>
            <a:chExt cx="3754500" cy="5637744"/>
          </a:xfrm>
        </p:grpSpPr>
        <p:sp>
          <p:nvSpPr>
            <p:cNvPr id="421" name="Google Shape;421;p40"/>
            <p:cNvSpPr txBox="1"/>
            <p:nvPr/>
          </p:nvSpPr>
          <p:spPr>
            <a:xfrm>
              <a:off x="0" y="3175280"/>
              <a:ext cx="3754500" cy="129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Salon hebdomadaire DEAPCM</a:t>
              </a:r>
              <a:endParaRPr/>
            </a:p>
          </p:txBody>
        </p:sp>
        <p:sp>
          <p:nvSpPr>
            <p:cNvPr id="422" name="Google Shape;422;p40"/>
            <p:cNvSpPr txBox="1"/>
            <p:nvPr/>
          </p:nvSpPr>
          <p:spPr>
            <a:xfrm>
              <a:off x="0" y="4510089"/>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À partir du 25 septembre</a:t>
              </a:r>
              <a:endParaRPr/>
            </a:p>
          </p:txBody>
        </p:sp>
        <p:sp>
          <p:nvSpPr>
            <p:cNvPr id="423" name="Google Shape;423;p40"/>
            <p:cNvSpPr txBox="1"/>
            <p:nvPr/>
          </p:nvSpPr>
          <p:spPr>
            <a:xfrm>
              <a:off x="0" y="4945644"/>
              <a:ext cx="3754500" cy="692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Salons francophones disponibles</a:t>
              </a:r>
              <a:endParaRPr/>
            </a:p>
          </p:txBody>
        </p:sp>
        <p:sp>
          <p:nvSpPr>
            <p:cNvPr id="424" name="Google Shape;424;p40"/>
            <p:cNvSpPr/>
            <p:nvPr/>
          </p:nvSpPr>
          <p:spPr>
            <a:xfrm>
              <a:off x="334502"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9" cstate="screen">
                <a:alphaModFix/>
                <a:extLst>
                  <a:ext uri="{28A0092B-C50C-407E-A947-70E740481C1C}">
                    <a14:useLocalDpi xmlns:a14="http://schemas.microsoft.com/office/drawing/2010/main"/>
                  </a:ext>
                </a:extLst>
              </a:blip>
              <a:stretch>
                <a:fillRect/>
              </a:stretch>
            </a:blipFill>
            <a:ln w="3810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sp>
        <p:nvSpPr>
          <p:cNvPr id="425" name="Google Shape;425;p40"/>
          <p:cNvSpPr txBox="1"/>
          <p:nvPr/>
        </p:nvSpPr>
        <p:spPr>
          <a:xfrm>
            <a:off x="1364648" y="838461"/>
            <a:ext cx="14689599" cy="93027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b="1" i="0" u="none" strike="noStrike" cap="none">
                <a:solidFill>
                  <a:srgbClr val="000000"/>
                </a:solidFill>
                <a:latin typeface="Montserrat"/>
                <a:ea typeface="Montserrat"/>
                <a:cs typeface="Montserrat"/>
                <a:sym typeface="Montserrat"/>
              </a:rPr>
              <a:t>Calendrier du programme 2025</a:t>
            </a:r>
            <a:endParaRPr/>
          </a:p>
        </p:txBody>
      </p:sp>
      <p:grpSp>
        <p:nvGrpSpPr>
          <p:cNvPr id="426" name="Google Shape;426;p40"/>
          <p:cNvGrpSpPr/>
          <p:nvPr/>
        </p:nvGrpSpPr>
        <p:grpSpPr>
          <a:xfrm>
            <a:off x="9580783" y="5803393"/>
            <a:ext cx="2815874" cy="3641992"/>
            <a:chOff x="0" y="0"/>
            <a:chExt cx="3754500" cy="4855989"/>
          </a:xfrm>
        </p:grpSpPr>
        <p:sp>
          <p:nvSpPr>
            <p:cNvPr id="427" name="Google Shape;427;p40"/>
            <p:cNvSpPr txBox="1"/>
            <p:nvPr/>
          </p:nvSpPr>
          <p:spPr>
            <a:xfrm>
              <a:off x="0" y="3190761"/>
              <a:ext cx="3754500" cy="129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8" b="1" i="0" u="none" strike="noStrike" cap="none">
                  <a:solidFill>
                    <a:srgbClr val="000000"/>
                  </a:solidFill>
                  <a:latin typeface="Montserrat"/>
                  <a:ea typeface="Montserrat"/>
                  <a:cs typeface="Montserrat"/>
                  <a:sym typeface="Montserrat"/>
                </a:rPr>
                <a:t>Rencontres régionales en personne</a:t>
              </a:r>
              <a:endParaRPr/>
            </a:p>
          </p:txBody>
        </p:sp>
        <p:sp>
          <p:nvSpPr>
            <p:cNvPr id="428" name="Google Shape;428;p40"/>
            <p:cNvSpPr txBox="1"/>
            <p:nvPr/>
          </p:nvSpPr>
          <p:spPr>
            <a:xfrm>
              <a:off x="0" y="4510089"/>
              <a:ext cx="3754500" cy="34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86" b="0" i="0" u="none" strike="noStrike" cap="none">
                  <a:solidFill>
                    <a:srgbClr val="000000"/>
                  </a:solidFill>
                  <a:latin typeface="Montserrat"/>
                  <a:ea typeface="Montserrat"/>
                  <a:cs typeface="Montserrat"/>
                  <a:sym typeface="Montserrat"/>
                </a:rPr>
                <a:t>Octobre 2025</a:t>
              </a:r>
              <a:endParaRPr/>
            </a:p>
          </p:txBody>
        </p:sp>
        <p:sp>
          <p:nvSpPr>
            <p:cNvPr id="429" name="Google Shape;429;p40"/>
            <p:cNvSpPr/>
            <p:nvPr/>
          </p:nvSpPr>
          <p:spPr>
            <a:xfrm>
              <a:off x="333015" y="0"/>
              <a:ext cx="3088559" cy="308855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10" cstate="screen">
                <a:alphaModFix/>
                <a:extLst>
                  <a:ext uri="{28A0092B-C50C-407E-A947-70E740481C1C}">
                    <a14:useLocalDpi xmlns:a14="http://schemas.microsoft.com/office/drawing/2010/main"/>
                  </a:ext>
                </a:extLst>
              </a:blip>
              <a:stretch>
                <a:fillRect/>
              </a:stretch>
            </a:blipFill>
            <a:ln w="38100" cap="sq" cmpd="sng">
              <a:solidFill>
                <a:srgbClr val="FFDE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a:p>
          </p:txBody>
        </p:sp>
      </p:grpSp>
      <p:sp>
        <p:nvSpPr>
          <p:cNvPr id="430" name="Google Shape;430;p40"/>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11">
              <a:alphaModFix/>
            </a:blip>
            <a:stretch>
              <a:fillRect/>
            </a:stretch>
          </a:blipFill>
          <a:ln>
            <a:noFill/>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89891" y="2115735"/>
            <a:ext cx="7419758" cy="7534726"/>
          </a:xfrm>
          <a:prstGeom prst="rect">
            <a:avLst/>
          </a:prstGeom>
          <a:noFill/>
          <a:ln>
            <a:noFill/>
          </a:ln>
        </p:spPr>
      </p:pic>
      <p:sp>
        <p:nvSpPr>
          <p:cNvPr id="440" name="Google Shape;440;p41"/>
          <p:cNvSpPr/>
          <p:nvPr/>
        </p:nvSpPr>
        <p:spPr>
          <a:xfrm>
            <a:off x="16548309" y="418207"/>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441" name="Google Shape;441;p41"/>
          <p:cNvSpPr txBox="1"/>
          <p:nvPr/>
        </p:nvSpPr>
        <p:spPr>
          <a:xfrm>
            <a:off x="1845083" y="551557"/>
            <a:ext cx="14597700" cy="7695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5000" b="1" i="0" u="none" strike="noStrike" cap="none">
                <a:solidFill>
                  <a:srgbClr val="22150C"/>
                </a:solidFill>
                <a:latin typeface="Montserrat"/>
                <a:ea typeface="Montserrat"/>
                <a:cs typeface="Montserrat"/>
                <a:sym typeface="Montserrat"/>
              </a:rPr>
              <a:t>Questions fréquemment posées</a:t>
            </a:r>
            <a:endParaRPr sz="5000"/>
          </a:p>
        </p:txBody>
      </p:sp>
      <p:sp>
        <p:nvSpPr>
          <p:cNvPr id="442" name="Google Shape;442;p41"/>
          <p:cNvSpPr txBox="1"/>
          <p:nvPr/>
        </p:nvSpPr>
        <p:spPr>
          <a:xfrm>
            <a:off x="341971" y="1761847"/>
            <a:ext cx="9703200" cy="8242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Est-ce qu’il y a un coût pour participer au DEAPCM?</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Le programme est gratuit et ouvert à tous les membres de la fonction publique fédérale, de l’équipe de la défense et des Sociétés de la Couronne.</a:t>
            </a:r>
            <a:endParaRPr/>
          </a:p>
          <a:p>
            <a:pPr marL="0" marR="0" lvl="0" indent="0" algn="l" rtl="0">
              <a:lnSpc>
                <a:spcPct val="115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Comment la date et l'heure de mon Cercle seront-elles déterminées?</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Nous assignerons chaque membre à un cercle en fonction de la préférence indiquée sur leur demande.</a:t>
            </a:r>
            <a:endParaRPr/>
          </a:p>
          <a:p>
            <a:pPr marL="0" marR="0" lvl="0" indent="0" algn="l" rtl="0">
              <a:lnSpc>
                <a:spcPct val="115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J'aimerais me joindre à un Cercle. Est-ce que j'aurai un mentor?</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Dans votre Cercle, vous aurez l'occasion de réseauter et de chercher du mentorat. Cependant, le DEAPCM ne contient pas de processus de mentorat formel.</a:t>
            </a:r>
            <a:endParaRPr/>
          </a:p>
          <a:p>
            <a:pPr marL="0" marR="0" lvl="0" indent="0" algn="l" rtl="0">
              <a:lnSpc>
                <a:spcPct val="115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Ai-je besoin de l'approbation de mon gestionnaire pour participer?</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Oui, un engagement total mène aux meilleurs résultats pour tout le monde et c'est pourquoi nous attendons votre pleine participation aux séances du Cercle et que votre gestionnaire l'approuve. Si cela constitue un obstacle, veuillez nous contacter.</a:t>
            </a:r>
            <a:endParaRPr/>
          </a:p>
          <a:p>
            <a:pPr marL="0" marR="0" lvl="0" indent="0" algn="l" rtl="0">
              <a:lnSpc>
                <a:spcPct val="115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Les Cercles uniquement en français seront-ils disponibles?</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Les Cercles seront disponibles dans les deux langues officielles. Lors du processus d’inscription, nous vous demandons de choisir si vous voulez que votre Cercle soit en anglais ou en français.</a:t>
            </a:r>
            <a:endParaRPr/>
          </a:p>
          <a:p>
            <a:pPr marL="0" marR="0" lvl="0" indent="0" algn="l" rtl="0">
              <a:lnSpc>
                <a:spcPct val="115000"/>
              </a:lnSpc>
              <a:spcBef>
                <a:spcPts val="0"/>
              </a:spcBef>
              <a:spcAft>
                <a:spcPts val="0"/>
              </a:spcAft>
              <a:buNone/>
            </a:pPr>
            <a:endParaRPr sz="18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1800" b="1" i="0" u="none" strike="noStrike" cap="none">
                <a:solidFill>
                  <a:srgbClr val="000000"/>
                </a:solidFill>
                <a:latin typeface="Montserrat"/>
                <a:ea typeface="Montserrat"/>
                <a:cs typeface="Montserrat"/>
                <a:sym typeface="Montserrat"/>
              </a:rPr>
              <a:t>Quel est le temps d'engagement requis pour participer au DEAPCM?</a:t>
            </a:r>
            <a:endParaRPr/>
          </a:p>
          <a:p>
            <a:pPr marL="0" marR="0" lvl="0" indent="0" algn="l" rtl="0">
              <a:lnSpc>
                <a:spcPct val="115000"/>
              </a:lnSpc>
              <a:spcBef>
                <a:spcPts val="0"/>
              </a:spcBef>
              <a:spcAft>
                <a:spcPts val="0"/>
              </a:spcAft>
              <a:buNone/>
            </a:pPr>
            <a:r>
              <a:rPr lang="en-US" sz="1800" b="0" i="0" u="none" strike="noStrike" cap="none">
                <a:solidFill>
                  <a:srgbClr val="000000"/>
                </a:solidFill>
                <a:latin typeface="Montserrat"/>
                <a:ea typeface="Montserrat"/>
                <a:cs typeface="Montserrat"/>
                <a:sym typeface="Montserrat"/>
              </a:rPr>
              <a:t>L'engagement de temps minimum requis pour participer au DEAPCM est de 1,5 heure par semaine. Si vous décidez de participer aux Salons DEAPCM facultatifs, cela augmente votre participation à 2,5 heures par semaine.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2"/>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452" name="Google Shape;452;p42"/>
          <p:cNvGrpSpPr/>
          <p:nvPr/>
        </p:nvGrpSpPr>
        <p:grpSpPr>
          <a:xfrm>
            <a:off x="0" y="1780750"/>
            <a:ext cx="18288004" cy="1279976"/>
            <a:chOff x="0" y="0"/>
            <a:chExt cx="4818945" cy="337278"/>
          </a:xfrm>
        </p:grpSpPr>
        <p:sp>
          <p:nvSpPr>
            <p:cNvPr id="453" name="Google Shape;453;p42"/>
            <p:cNvSpPr/>
            <p:nvPr/>
          </p:nvSpPr>
          <p:spPr>
            <a:xfrm>
              <a:off x="0" y="0"/>
              <a:ext cx="4818945" cy="337278"/>
            </a:xfrm>
            <a:custGeom>
              <a:avLst/>
              <a:gdLst/>
              <a:ahLst/>
              <a:cxnLst/>
              <a:rect l="l" t="t" r="r" b="b"/>
              <a:pathLst>
                <a:path w="4818945" h="337278" extrusionOk="0">
                  <a:moveTo>
                    <a:pt x="0" y="0"/>
                  </a:moveTo>
                  <a:lnTo>
                    <a:pt x="4818945" y="0"/>
                  </a:lnTo>
                  <a:lnTo>
                    <a:pt x="4818945" y="337278"/>
                  </a:lnTo>
                  <a:lnTo>
                    <a:pt x="0" y="337278"/>
                  </a:lnTo>
                  <a:close/>
                </a:path>
              </a:pathLst>
            </a:custGeom>
            <a:solidFill>
              <a:srgbClr val="E7C242"/>
            </a:solidFill>
            <a:ln>
              <a:noFill/>
            </a:ln>
          </p:spPr>
          <p:txBody>
            <a:bodyPr/>
            <a:lstStyle/>
            <a:p>
              <a:endParaRPr lang="en-US"/>
            </a:p>
          </p:txBody>
        </p:sp>
        <p:sp>
          <p:nvSpPr>
            <p:cNvPr id="454" name="Google Shape;454;p42"/>
            <p:cNvSpPr txBox="1"/>
            <p:nvPr/>
          </p:nvSpPr>
          <p:spPr>
            <a:xfrm>
              <a:off x="0" y="0"/>
              <a:ext cx="4818944" cy="337278"/>
            </a:xfrm>
            <a:prstGeom prst="rect">
              <a:avLst/>
            </a:prstGeom>
            <a:noFill/>
            <a:ln>
              <a:noFill/>
            </a:ln>
          </p:spPr>
          <p:txBody>
            <a:bodyPr spcFirstLastPara="1" wrap="square" lIns="71400" tIns="71400" rIns="71400" bIns="71400" anchor="ctr" anchorCtr="0">
              <a:noAutofit/>
            </a:bodyPr>
            <a:lstStyle/>
            <a:p>
              <a:pPr marL="0" marR="0" lvl="0" indent="0" algn="ctr" rtl="0">
                <a:lnSpc>
                  <a:spcPct val="126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5" name="Google Shape;455;p42"/>
          <p:cNvSpPr txBox="1"/>
          <p:nvPr/>
        </p:nvSpPr>
        <p:spPr>
          <a:xfrm>
            <a:off x="1028198" y="1875854"/>
            <a:ext cx="16231500" cy="93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Ne manquez pas cette occasion unique, </a:t>
            </a:r>
            <a:endParaRPr/>
          </a:p>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Les inscriptions à Diriger en élevant les autres est ouverte jusqu'à 31 mai 2025 !</a:t>
            </a:r>
            <a:endParaRPr/>
          </a:p>
        </p:txBody>
      </p:sp>
      <p:sp>
        <p:nvSpPr>
          <p:cNvPr id="456" name="Google Shape;456;p42"/>
          <p:cNvSpPr txBox="1"/>
          <p:nvPr/>
        </p:nvSpPr>
        <p:spPr>
          <a:xfrm>
            <a:off x="537452" y="270493"/>
            <a:ext cx="12286500" cy="1233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011" b="1" i="0" u="none" strike="noStrike" cap="none">
                <a:solidFill>
                  <a:srgbClr val="22150C"/>
                </a:solidFill>
                <a:latin typeface="Montserrat"/>
                <a:ea typeface="Montserrat"/>
                <a:cs typeface="Montserrat"/>
                <a:sym typeface="Montserrat"/>
              </a:rPr>
              <a:t>La porte est ouverte! </a:t>
            </a:r>
            <a:endParaRPr/>
          </a:p>
        </p:txBody>
      </p:sp>
      <p:pic>
        <p:nvPicPr>
          <p:cNvPr id="457" name="Google Shape;457;p42"/>
          <p:cNvPicPr preferRelativeResize="0"/>
          <p:nvPr/>
        </p:nvPicPr>
        <p:blipFill rotWithShape="1">
          <a:blip r:embed="rId4">
            <a:alphaModFix/>
          </a:blip>
          <a:srcRect/>
          <a:stretch/>
        </p:blipFill>
        <p:spPr>
          <a:xfrm>
            <a:off x="1334969" y="3456046"/>
            <a:ext cx="4937760" cy="4937760"/>
          </a:xfrm>
          <a:prstGeom prst="rect">
            <a:avLst/>
          </a:prstGeom>
          <a:noFill/>
          <a:ln>
            <a:noFill/>
          </a:ln>
        </p:spPr>
      </p:pic>
      <p:sp>
        <p:nvSpPr>
          <p:cNvPr id="458" name="Google Shape;458;p42" descr="a smiling person with arms crossed while sitting at a table with other people"/>
          <p:cNvSpPr/>
          <p:nvPr/>
        </p:nvSpPr>
        <p:spPr>
          <a:xfrm flipH="1">
            <a:off x="7904491" y="3375052"/>
            <a:ext cx="9839147" cy="6567631"/>
          </a:xfrm>
          <a:custGeom>
            <a:avLst/>
            <a:gdLst/>
            <a:ahLst/>
            <a:cxnLst/>
            <a:rect l="l" t="t" r="r" b="b"/>
            <a:pathLst>
              <a:path w="9839147" h="6567631" extrusionOk="0">
                <a:moveTo>
                  <a:pt x="9839147" y="0"/>
                </a:moveTo>
                <a:lnTo>
                  <a:pt x="0" y="0"/>
                </a:lnTo>
                <a:lnTo>
                  <a:pt x="0" y="6567631"/>
                </a:lnTo>
                <a:lnTo>
                  <a:pt x="9839147" y="6567631"/>
                </a:lnTo>
                <a:lnTo>
                  <a:pt x="9839147"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459" name="Google Shape;459;p42"/>
          <p:cNvSpPr txBox="1"/>
          <p:nvPr/>
        </p:nvSpPr>
        <p:spPr>
          <a:xfrm>
            <a:off x="1257189" y="8090960"/>
            <a:ext cx="5093400" cy="1125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399" u="sng">
                <a:solidFill>
                  <a:schemeClr val="hlink"/>
                </a:solidFill>
                <a:hlinkClick r:id="rId6"/>
              </a:rPr>
              <a:t>DEAPCM Cohorte 5 Formulaire d'inscription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3"/>
          <p:cNvSpPr txBox="1"/>
          <p:nvPr/>
        </p:nvSpPr>
        <p:spPr>
          <a:xfrm>
            <a:off x="1770244" y="572616"/>
            <a:ext cx="14747513" cy="144821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011" b="1" i="0" u="none" strike="noStrike" cap="none" dirty="0">
                <a:solidFill>
                  <a:srgbClr val="000000"/>
                </a:solidFill>
                <a:latin typeface="Montserrat"/>
                <a:ea typeface="Montserrat"/>
                <a:cs typeface="Montserrat"/>
                <a:sym typeface="Montserrat"/>
              </a:rPr>
              <a:t>Histoire de </a:t>
            </a:r>
            <a:r>
              <a:rPr lang="en-US" sz="8011" b="1" i="0" u="none" strike="noStrike" cap="none" dirty="0" err="1">
                <a:solidFill>
                  <a:srgbClr val="000000"/>
                </a:solidFill>
                <a:latin typeface="Montserrat"/>
                <a:ea typeface="Montserrat"/>
                <a:cs typeface="Montserrat"/>
                <a:sym typeface="Montserrat"/>
              </a:rPr>
              <a:t>réussite</a:t>
            </a:r>
            <a:endParaRPr lang="en-US" sz="8011" b="1" i="0" u="none" strike="noStrike" cap="none" dirty="0">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n-CA" dirty="0">
                <a:hlinkClick r:id="rId4"/>
              </a:rPr>
              <a:t>https://youtu.be/TUOclqlYk9k</a:t>
            </a:r>
            <a:r>
              <a:rPr lang="en-CA" dirty="0"/>
              <a:t> </a:t>
            </a:r>
            <a:endParaRPr dirty="0"/>
          </a:p>
        </p:txBody>
      </p:sp>
      <p:sp>
        <p:nvSpPr>
          <p:cNvPr id="469" name="Google Shape;469;p43"/>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5">
              <a:alphaModFix/>
            </a:blip>
            <a:stretch>
              <a:fillRect/>
            </a:stretch>
          </a:blipFill>
          <a:ln>
            <a:noFill/>
          </a:ln>
        </p:spPr>
        <p:txBody>
          <a:bodyPr/>
          <a:lstStyle/>
          <a:p>
            <a:endParaRPr lang="en-US"/>
          </a:p>
        </p:txBody>
      </p:sp>
      <p:pic>
        <p:nvPicPr>
          <p:cNvPr id="3" name="Online Media 2" descr="Adam Emond | Diriger en élevant les autres | français avec sous-titres français">
            <a:hlinkClick r:id="" action="ppaction://media"/>
            <a:extLst>
              <a:ext uri="{FF2B5EF4-FFF2-40B4-BE49-F238E27FC236}">
                <a16:creationId xmlns:a16="http://schemas.microsoft.com/office/drawing/2014/main" id="{507F08AF-B359-78F7-06EC-1BAC29E028C4}"/>
              </a:ext>
            </a:extLst>
          </p:cNvPr>
          <p:cNvPicPr>
            <a:picLocks noRot="1" noChangeAspect="1"/>
          </p:cNvPicPr>
          <p:nvPr>
            <a:videoFile r:link="rId1"/>
          </p:nvPr>
        </p:nvPicPr>
        <p:blipFill>
          <a:blip r:embed="rId6"/>
          <a:stretch>
            <a:fillRect/>
          </a:stretch>
        </p:blipFill>
        <p:spPr>
          <a:xfrm>
            <a:off x="3038475" y="2421160"/>
            <a:ext cx="12211050" cy="68992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510350" y="256950"/>
            <a:ext cx="13955400" cy="1143000"/>
          </a:xfrm>
          <a:prstGeom prst="rect">
            <a:avLst/>
          </a:prstGeom>
        </p:spPr>
        <p:txBody>
          <a:bodyPr spcFirstLastPara="1" wrap="square" lIns="182850" tIns="182850" rIns="182850" bIns="182850" anchor="ctr" anchorCtr="0">
            <a:noAutofit/>
          </a:bodyPr>
          <a:lstStyle/>
          <a:p>
            <a:pPr marL="0" lvl="0" indent="0" algn="ctr" rtl="0">
              <a:lnSpc>
                <a:spcPct val="140000"/>
              </a:lnSpc>
              <a:spcBef>
                <a:spcPts val="0"/>
              </a:spcBef>
              <a:spcAft>
                <a:spcPts val="0"/>
              </a:spcAft>
              <a:buClr>
                <a:schemeClr val="dk1"/>
              </a:buClr>
              <a:buSzPts val="2000"/>
              <a:buFont typeface="Arial"/>
              <a:buNone/>
            </a:pPr>
            <a:r>
              <a:rPr lang="en-US" sz="4400" b="1">
                <a:latin typeface="Montserrat"/>
                <a:ea typeface="Montserrat"/>
                <a:cs typeface="Montserrat"/>
                <a:sym typeface="Montserrat"/>
              </a:rPr>
              <a:t>Votre santé est primordiale</a:t>
            </a:r>
            <a:endParaRPr sz="200">
              <a:latin typeface="Arial"/>
              <a:ea typeface="Arial"/>
              <a:cs typeface="Arial"/>
              <a:sym typeface="Arial"/>
            </a:endParaRPr>
          </a:p>
          <a:p>
            <a:pPr marL="0" lvl="0" indent="0" algn="ctr" rtl="0">
              <a:spcBef>
                <a:spcPts val="0"/>
              </a:spcBef>
              <a:spcAft>
                <a:spcPts val="0"/>
              </a:spcAft>
              <a:buSzPts val="2000"/>
              <a:buNone/>
            </a:pPr>
            <a:endParaRPr sz="4000"/>
          </a:p>
        </p:txBody>
      </p:sp>
      <p:sp>
        <p:nvSpPr>
          <p:cNvPr id="178" name="Google Shape;178;p26"/>
          <p:cNvSpPr txBox="1"/>
          <p:nvPr/>
        </p:nvSpPr>
        <p:spPr>
          <a:xfrm>
            <a:off x="0" y="667550"/>
            <a:ext cx="17804400" cy="1231200"/>
          </a:xfrm>
          <a:prstGeom prst="rect">
            <a:avLst/>
          </a:prstGeom>
          <a:noFill/>
          <a:ln>
            <a:noFill/>
          </a:ln>
        </p:spPr>
        <p:txBody>
          <a:bodyPr spcFirstLastPara="1" wrap="square" lIns="182850" tIns="182850" rIns="182850" bIns="182850" anchor="t" anchorCtr="0">
            <a:spAutoFit/>
          </a:bodyPr>
          <a:lstStyle/>
          <a:p>
            <a:pPr marL="0" lvl="0" indent="0" algn="l" rtl="0">
              <a:spcBef>
                <a:spcPts val="0"/>
              </a:spcBef>
              <a:spcAft>
                <a:spcPts val="0"/>
              </a:spcAft>
              <a:buNone/>
            </a:pPr>
            <a:r>
              <a:rPr lang="en-US" sz="5600">
                <a:solidFill>
                  <a:schemeClr val="lt1"/>
                </a:solidFill>
              </a:rPr>
              <a:t>Votre Snaté est primordiale</a:t>
            </a:r>
            <a:endParaRPr sz="5600">
              <a:solidFill>
                <a:schemeClr val="lt1"/>
              </a:solidFill>
            </a:endParaRPr>
          </a:p>
        </p:txBody>
      </p:sp>
      <p:sp>
        <p:nvSpPr>
          <p:cNvPr id="179" name="Google Shape;179;p26"/>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t="-39049" b="-39047"/>
            </a:stretch>
          </a:blipFill>
          <a:ln>
            <a:noFill/>
          </a:ln>
        </p:spPr>
        <p:txBody>
          <a:bodyPr/>
          <a:lstStyle/>
          <a:p>
            <a:endParaRPr lang="en-US"/>
          </a:p>
        </p:txBody>
      </p:sp>
      <p:sp>
        <p:nvSpPr>
          <p:cNvPr id="180" name="Google Shape;180;p26"/>
          <p:cNvSpPr txBox="1"/>
          <p:nvPr/>
        </p:nvSpPr>
        <p:spPr>
          <a:xfrm>
            <a:off x="0" y="651234"/>
            <a:ext cx="18288000" cy="123634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7200" b="1" i="0" u="none" strike="noStrike" cap="none">
                <a:solidFill>
                  <a:srgbClr val="000000"/>
                </a:solidFill>
                <a:latin typeface="Montserrat"/>
                <a:ea typeface="Montserrat"/>
                <a:cs typeface="Montserrat"/>
                <a:sym typeface="Montserrat"/>
              </a:rPr>
              <a:t>Votre santé est primordiale</a:t>
            </a:r>
            <a:endParaRPr sz="1400"/>
          </a:p>
        </p:txBody>
      </p:sp>
      <p:sp>
        <p:nvSpPr>
          <p:cNvPr id="181" name="Google Shape;181;p26"/>
          <p:cNvSpPr txBox="1"/>
          <p:nvPr/>
        </p:nvSpPr>
        <p:spPr>
          <a:xfrm>
            <a:off x="1080198" y="2552901"/>
            <a:ext cx="8416800" cy="65532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3200" b="1" i="0" u="none" strike="noStrike" cap="none">
                <a:solidFill>
                  <a:srgbClr val="000000"/>
                </a:solidFill>
                <a:latin typeface="Montserrat"/>
                <a:ea typeface="Montserrat"/>
                <a:cs typeface="Montserrat"/>
                <a:sym typeface="Montserrat"/>
              </a:rPr>
              <a:t>Ligne d’écoute d’espoir pour le mieux-être</a:t>
            </a:r>
            <a:endParaRPr sz="200"/>
          </a:p>
          <a:p>
            <a:pPr marL="0" marR="0" lvl="0" indent="0" algn="ctr" rtl="0">
              <a:lnSpc>
                <a:spcPct val="140008"/>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1-855-242-3310</a:t>
            </a:r>
            <a:endParaRPr sz="200"/>
          </a:p>
          <a:p>
            <a:pPr marL="0" marR="0" lvl="0" indent="0" algn="ctr" rtl="0">
              <a:lnSpc>
                <a:spcPct val="140008"/>
              </a:lnSpc>
              <a:spcBef>
                <a:spcPts val="0"/>
              </a:spcBef>
              <a:spcAft>
                <a:spcPts val="0"/>
              </a:spcAft>
              <a:buNone/>
            </a:pPr>
            <a:endParaRPr sz="3200"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3200" b="1" i="0" u="none" strike="noStrike" cap="none">
                <a:solidFill>
                  <a:srgbClr val="000000"/>
                </a:solidFill>
                <a:latin typeface="Montserrat"/>
                <a:ea typeface="Montserrat"/>
                <a:cs typeface="Montserrat"/>
                <a:sym typeface="Montserrat"/>
              </a:rPr>
              <a:t>Progamme d’aide aux employés (PAE)</a:t>
            </a:r>
            <a:endParaRPr sz="200"/>
          </a:p>
          <a:p>
            <a:pPr marL="0" marR="0" lvl="0" indent="0" algn="ctr" rtl="0">
              <a:lnSpc>
                <a:spcPct val="140008"/>
              </a:lnSpc>
              <a:spcBef>
                <a:spcPts val="0"/>
              </a:spcBef>
              <a:spcAft>
                <a:spcPts val="0"/>
              </a:spcAft>
              <a:buNone/>
            </a:pPr>
            <a:r>
              <a:rPr lang="en-US" sz="3200" b="0" i="0" u="none" strike="noStrike" cap="none">
                <a:solidFill>
                  <a:srgbClr val="000000"/>
                </a:solidFill>
                <a:latin typeface="Montserrat"/>
                <a:ea typeface="Montserrat"/>
                <a:cs typeface="Montserrat"/>
                <a:sym typeface="Montserrat"/>
              </a:rPr>
              <a:t>Sans frais : 1-800-268-7708</a:t>
            </a:r>
            <a:endParaRPr sz="200"/>
          </a:p>
          <a:p>
            <a:pPr marL="0" marR="0" lvl="0" indent="0" algn="ctr" rtl="0">
              <a:lnSpc>
                <a:spcPct val="134173"/>
              </a:lnSpc>
              <a:spcBef>
                <a:spcPts val="0"/>
              </a:spcBef>
              <a:spcAft>
                <a:spcPts val="0"/>
              </a:spcAft>
              <a:buNone/>
            </a:pPr>
            <a:endParaRPr sz="3200" b="0" i="0" u="none" strike="noStrike" cap="none">
              <a:solidFill>
                <a:srgbClr val="000000"/>
              </a:solidFill>
              <a:latin typeface="Montserrat"/>
              <a:ea typeface="Montserrat"/>
              <a:cs typeface="Montserrat"/>
              <a:sym typeface="Montserrat"/>
            </a:endParaRPr>
          </a:p>
          <a:p>
            <a:pPr marL="0" marR="0" lvl="0" indent="0" algn="ctr" rtl="0">
              <a:lnSpc>
                <a:spcPct val="140008"/>
              </a:lnSpc>
              <a:spcBef>
                <a:spcPts val="0"/>
              </a:spcBef>
              <a:spcAft>
                <a:spcPts val="0"/>
              </a:spcAft>
              <a:buNone/>
            </a:pPr>
            <a:r>
              <a:rPr lang="en-US" sz="3000" b="0" i="0" u="none" strike="noStrike" cap="none">
                <a:solidFill>
                  <a:srgbClr val="000000"/>
                </a:solidFill>
                <a:latin typeface="Montserrat"/>
                <a:ea typeface="Montserrat"/>
                <a:cs typeface="Montserrat"/>
                <a:sym typeface="Montserrat"/>
              </a:rPr>
              <a:t>Pour les personnes sourdes ou malentendantes : </a:t>
            </a:r>
            <a:endParaRPr sz="200"/>
          </a:p>
          <a:p>
            <a:pPr marL="0" marR="0" lvl="0" indent="0" algn="ctr" rtl="0">
              <a:lnSpc>
                <a:spcPct val="140008"/>
              </a:lnSpc>
              <a:spcBef>
                <a:spcPts val="0"/>
              </a:spcBef>
              <a:spcAft>
                <a:spcPts val="0"/>
              </a:spcAft>
              <a:buNone/>
            </a:pPr>
            <a:r>
              <a:rPr lang="en-US" sz="3000" b="0" i="0" u="none" strike="noStrike" cap="none">
                <a:solidFill>
                  <a:srgbClr val="000000"/>
                </a:solidFill>
                <a:latin typeface="Montserrat"/>
                <a:ea typeface="Montserrat"/>
                <a:cs typeface="Montserrat"/>
                <a:sym typeface="Montserrat"/>
              </a:rPr>
              <a:t>1-800-567-5803</a:t>
            </a:r>
            <a:endParaRPr sz="200"/>
          </a:p>
        </p:txBody>
      </p:sp>
      <p:sp>
        <p:nvSpPr>
          <p:cNvPr id="182" name="Google Shape;182;p26"/>
          <p:cNvSpPr/>
          <p:nvPr/>
        </p:nvSpPr>
        <p:spPr>
          <a:xfrm>
            <a:off x="17099534" y="0"/>
            <a:ext cx="1188466" cy="990786"/>
          </a:xfrm>
          <a:custGeom>
            <a:avLst/>
            <a:gdLst/>
            <a:ahLst/>
            <a:cxnLst/>
            <a:rect l="l" t="t" r="r" b="b"/>
            <a:pathLst>
              <a:path w="1188466" h="990786" extrusionOk="0">
                <a:moveTo>
                  <a:pt x="0" y="0"/>
                </a:moveTo>
                <a:lnTo>
                  <a:pt x="1188466" y="0"/>
                </a:lnTo>
                <a:lnTo>
                  <a:pt x="1188466" y="990786"/>
                </a:lnTo>
                <a:lnTo>
                  <a:pt x="0" y="990786"/>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pic>
        <p:nvPicPr>
          <p:cNvPr id="183" name="Google Shape;183;p26"/>
          <p:cNvPicPr preferRelativeResize="0"/>
          <p:nvPr/>
        </p:nvPicPr>
        <p:blipFill rotWithShape="1">
          <a:blip r:embed="rId5">
            <a:alphaModFix/>
          </a:blip>
          <a:srcRect/>
          <a:stretch/>
        </p:blipFill>
        <p:spPr>
          <a:xfrm>
            <a:off x="2626649" y="1070699"/>
            <a:ext cx="22105702" cy="11052851"/>
          </a:xfrm>
          <a:prstGeom prst="rect">
            <a:avLst/>
          </a:prstGeom>
          <a:noFill/>
          <a:ln>
            <a:noFill/>
          </a:ln>
        </p:spPr>
      </p:pic>
      <p:sp>
        <p:nvSpPr>
          <p:cNvPr id="184" name="Google Shape;184;p26"/>
          <p:cNvSpPr txBox="1"/>
          <p:nvPr/>
        </p:nvSpPr>
        <p:spPr>
          <a:xfrm>
            <a:off x="9640000" y="2161500"/>
            <a:ext cx="8079000" cy="1989000"/>
          </a:xfrm>
          <a:prstGeom prst="rect">
            <a:avLst/>
          </a:prstGeom>
          <a:noFill/>
          <a:ln>
            <a:noFill/>
          </a:ln>
        </p:spPr>
        <p:txBody>
          <a:bodyPr spcFirstLastPara="1" wrap="square" lIns="0" tIns="0" rIns="0" bIns="0" anchor="t" anchorCtr="0">
            <a:spAutoFit/>
          </a:bodyPr>
          <a:lstStyle/>
          <a:p>
            <a:pPr marL="0" lvl="0" indent="0" algn="ctr" rtl="0">
              <a:lnSpc>
                <a:spcPct val="140007"/>
              </a:lnSpc>
              <a:spcBef>
                <a:spcPts val="0"/>
              </a:spcBef>
              <a:spcAft>
                <a:spcPts val="0"/>
              </a:spcAft>
              <a:buSzPts val="2200"/>
              <a:buNone/>
            </a:pPr>
            <a:r>
              <a:rPr lang="en-US" sz="3400" b="1">
                <a:latin typeface="Montserrat"/>
                <a:ea typeface="Montserrat"/>
                <a:cs typeface="Montserrat"/>
                <a:sym typeface="Montserrat"/>
              </a:rPr>
              <a:t>Pour plus de ressources, consultez notre page wiki Ressources de soutien :</a:t>
            </a:r>
            <a:endParaRPr sz="3400" b="1">
              <a:latin typeface="Montserrat"/>
              <a:ea typeface="Montserrat"/>
              <a:cs typeface="Montserrat"/>
              <a:sym typeface="Montserrat"/>
            </a:endParaRPr>
          </a:p>
        </p:txBody>
      </p:sp>
      <p:sp>
        <p:nvSpPr>
          <p:cNvPr id="185" name="Google Shape;185;p26"/>
          <p:cNvSpPr/>
          <p:nvPr/>
        </p:nvSpPr>
        <p:spPr>
          <a:xfrm>
            <a:off x="17253644" y="9144758"/>
            <a:ext cx="807253" cy="1028700"/>
          </a:xfrm>
          <a:custGeom>
            <a:avLst/>
            <a:gdLst/>
            <a:ahLst/>
            <a:cxnLst/>
            <a:rect l="l" t="t" r="r" b="b"/>
            <a:pathLst>
              <a:path w="807253" h="1028700" extrusionOk="0">
                <a:moveTo>
                  <a:pt x="0" y="0"/>
                </a:moveTo>
                <a:lnTo>
                  <a:pt x="807253" y="0"/>
                </a:lnTo>
                <a:lnTo>
                  <a:pt x="807253" y="1028700"/>
                </a:lnTo>
                <a:lnTo>
                  <a:pt x="0" y="1028700"/>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4" descr="a group of people holding hands in a circle logo"/>
          <p:cNvSpPr/>
          <p:nvPr/>
        </p:nvSpPr>
        <p:spPr>
          <a:xfrm>
            <a:off x="0" y="1213135"/>
            <a:ext cx="8888395" cy="8888395"/>
          </a:xfrm>
          <a:custGeom>
            <a:avLst/>
            <a:gdLst/>
            <a:ahLst/>
            <a:cxnLst/>
            <a:rect l="l" t="t" r="r" b="b"/>
            <a:pathLst>
              <a:path w="8888395" h="8888395" extrusionOk="0">
                <a:moveTo>
                  <a:pt x="0" y="0"/>
                </a:moveTo>
                <a:lnTo>
                  <a:pt x="8888395" y="0"/>
                </a:lnTo>
                <a:lnTo>
                  <a:pt x="8888395" y="8888395"/>
                </a:lnTo>
                <a:lnTo>
                  <a:pt x="0" y="8888395"/>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l="-10239" r="-10239"/>
            </a:stretch>
          </a:blipFill>
          <a:ln>
            <a:noFill/>
          </a:ln>
        </p:spPr>
        <p:txBody>
          <a:bodyPr/>
          <a:lstStyle/>
          <a:p>
            <a:endParaRPr lang="en-US"/>
          </a:p>
        </p:txBody>
      </p:sp>
      <p:sp>
        <p:nvSpPr>
          <p:cNvPr id="480" name="Google Shape;480;p44"/>
          <p:cNvSpPr txBox="1"/>
          <p:nvPr/>
        </p:nvSpPr>
        <p:spPr>
          <a:xfrm>
            <a:off x="7238196" y="1394110"/>
            <a:ext cx="9727200" cy="1391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9042" b="1" i="1" u="none" strike="noStrike" cap="none">
                <a:solidFill>
                  <a:srgbClr val="22150C"/>
                </a:solidFill>
                <a:latin typeface="Montserrat"/>
                <a:ea typeface="Montserrat"/>
                <a:cs typeface="Montserrat"/>
                <a:sym typeface="Montserrat"/>
              </a:rPr>
              <a:t>Contactez-nous</a:t>
            </a:r>
            <a:endParaRPr sz="1100"/>
          </a:p>
        </p:txBody>
      </p:sp>
      <p:grpSp>
        <p:nvGrpSpPr>
          <p:cNvPr id="481" name="Google Shape;481;p44"/>
          <p:cNvGrpSpPr/>
          <p:nvPr/>
        </p:nvGrpSpPr>
        <p:grpSpPr>
          <a:xfrm>
            <a:off x="9144000" y="2993028"/>
            <a:ext cx="8135484" cy="1015875"/>
            <a:chOff x="0" y="-95250"/>
            <a:chExt cx="10847312" cy="1354500"/>
          </a:xfrm>
        </p:grpSpPr>
        <p:sp>
          <p:nvSpPr>
            <p:cNvPr id="482" name="Google Shape;482;p44"/>
            <p:cNvSpPr txBox="1"/>
            <p:nvPr/>
          </p:nvSpPr>
          <p:spPr>
            <a:xfrm>
              <a:off x="4232612" y="-95250"/>
              <a:ext cx="6614700" cy="1354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000" b="0" i="0" u="none" strike="noStrike" cap="none">
                  <a:solidFill>
                    <a:srgbClr val="22150C"/>
                  </a:solidFill>
                  <a:latin typeface="Montserrat"/>
                  <a:ea typeface="Montserrat"/>
                  <a:cs typeface="Montserrat"/>
                  <a:sym typeface="Montserrat"/>
                </a:rPr>
                <a:t>Bureau de la diversité et de l'inclusion, </a:t>
              </a:r>
              <a:endParaRPr/>
            </a:p>
            <a:p>
              <a:pPr marL="0" marR="0" lvl="0" indent="0" algn="l" rtl="0">
                <a:lnSpc>
                  <a:spcPct val="115000"/>
                </a:lnSpc>
                <a:spcBef>
                  <a:spcPts val="0"/>
                </a:spcBef>
                <a:spcAft>
                  <a:spcPts val="0"/>
                </a:spcAft>
                <a:buNone/>
              </a:pPr>
              <a:r>
                <a:rPr lang="en-US" sz="2000" b="0" i="0" u="none" strike="noStrike" cap="none">
                  <a:solidFill>
                    <a:srgbClr val="22150C"/>
                  </a:solidFill>
                  <a:latin typeface="Montserrat"/>
                  <a:ea typeface="Montserrat"/>
                  <a:cs typeface="Montserrat"/>
                  <a:sym typeface="Montserrat"/>
                </a:rPr>
                <a:t>Groupe des matériels, Défense nationale</a:t>
              </a:r>
              <a:endParaRPr/>
            </a:p>
          </p:txBody>
        </p:sp>
        <p:sp>
          <p:nvSpPr>
            <p:cNvPr id="483" name="Google Shape;483;p44"/>
            <p:cNvSpPr txBox="1"/>
            <p:nvPr/>
          </p:nvSpPr>
          <p:spPr>
            <a:xfrm>
              <a:off x="0" y="66675"/>
              <a:ext cx="3377700" cy="972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369" b="1" i="1" u="none" strike="noStrike" cap="none">
                  <a:solidFill>
                    <a:srgbClr val="D66252"/>
                  </a:solidFill>
                  <a:latin typeface="Montserrat"/>
                  <a:ea typeface="Montserrat"/>
                  <a:cs typeface="Montserrat"/>
                  <a:sym typeface="Montserrat"/>
                </a:rPr>
                <a:t>Qui sommes-nous ?</a:t>
              </a:r>
              <a:endParaRPr sz="500"/>
            </a:p>
          </p:txBody>
        </p:sp>
      </p:grpSp>
      <p:grpSp>
        <p:nvGrpSpPr>
          <p:cNvPr id="484" name="Google Shape;484;p44"/>
          <p:cNvGrpSpPr/>
          <p:nvPr/>
        </p:nvGrpSpPr>
        <p:grpSpPr>
          <a:xfrm>
            <a:off x="9144000" y="4776875"/>
            <a:ext cx="7599084" cy="777600"/>
            <a:chOff x="0" y="-95250"/>
            <a:chExt cx="10132112" cy="1036800"/>
          </a:xfrm>
        </p:grpSpPr>
        <p:sp>
          <p:nvSpPr>
            <p:cNvPr id="485" name="Google Shape;485;p44"/>
            <p:cNvSpPr txBox="1"/>
            <p:nvPr/>
          </p:nvSpPr>
          <p:spPr>
            <a:xfrm>
              <a:off x="4232612" y="-95250"/>
              <a:ext cx="5899500" cy="1036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0" i="0" u="sng" strike="noStrike" cap="none">
                  <a:solidFill>
                    <a:srgbClr val="22150C"/>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liftingasyoulead-dirigerenelevantlesautres@forces.gc.ca</a:t>
              </a:r>
              <a:endParaRPr sz="2350"/>
            </a:p>
          </p:txBody>
        </p:sp>
        <p:sp>
          <p:nvSpPr>
            <p:cNvPr id="486" name="Google Shape;486;p44"/>
            <p:cNvSpPr txBox="1"/>
            <p:nvPr/>
          </p:nvSpPr>
          <p:spPr>
            <a:xfrm>
              <a:off x="0" y="66675"/>
              <a:ext cx="3748200" cy="48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1" i="1" u="none" strike="noStrike" cap="none">
                  <a:solidFill>
                    <a:srgbClr val="D66252"/>
                  </a:solidFill>
                  <a:latin typeface="Montserrat"/>
                  <a:ea typeface="Montserrat"/>
                  <a:cs typeface="Montserrat"/>
                  <a:sym typeface="Montserrat"/>
                </a:rPr>
                <a:t>Courriel</a:t>
              </a:r>
              <a:endParaRPr sz="2350"/>
            </a:p>
          </p:txBody>
        </p:sp>
      </p:grpSp>
      <p:grpSp>
        <p:nvGrpSpPr>
          <p:cNvPr id="487" name="Google Shape;487;p44"/>
          <p:cNvGrpSpPr/>
          <p:nvPr/>
        </p:nvGrpSpPr>
        <p:grpSpPr>
          <a:xfrm>
            <a:off x="9121754" y="8323875"/>
            <a:ext cx="7818204" cy="497531"/>
            <a:chOff x="0" y="-114300"/>
            <a:chExt cx="10424273" cy="663375"/>
          </a:xfrm>
        </p:grpSpPr>
        <p:sp>
          <p:nvSpPr>
            <p:cNvPr id="488" name="Google Shape;488;p44"/>
            <p:cNvSpPr txBox="1"/>
            <p:nvPr/>
          </p:nvSpPr>
          <p:spPr>
            <a:xfrm>
              <a:off x="4262273" y="-114300"/>
              <a:ext cx="6162000" cy="48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0" i="0" u="none" strike="noStrike" cap="none">
                  <a:solidFill>
                    <a:srgbClr val="22150C"/>
                  </a:solidFill>
                  <a:latin typeface="Montserrat"/>
                  <a:ea typeface="Montserrat"/>
                  <a:cs typeface="Montserrat"/>
                  <a:sym typeface="Montserrat"/>
                </a:rPr>
                <a:t>Samantha Moonsammy</a:t>
              </a:r>
              <a:endParaRPr sz="2350"/>
            </a:p>
          </p:txBody>
        </p:sp>
        <p:sp>
          <p:nvSpPr>
            <p:cNvPr id="489" name="Google Shape;489;p44"/>
            <p:cNvSpPr txBox="1"/>
            <p:nvPr/>
          </p:nvSpPr>
          <p:spPr>
            <a:xfrm>
              <a:off x="0" y="66675"/>
              <a:ext cx="3915000" cy="48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1" i="1" u="none" strike="noStrike" cap="none">
                  <a:solidFill>
                    <a:srgbClr val="D66252"/>
                  </a:solidFill>
                  <a:latin typeface="Montserrat"/>
                  <a:ea typeface="Montserrat"/>
                  <a:cs typeface="Montserrat"/>
                  <a:sym typeface="Montserrat"/>
                </a:rPr>
                <a:t>Fondatrice</a:t>
              </a:r>
              <a:endParaRPr sz="2350"/>
            </a:p>
          </p:txBody>
        </p:sp>
      </p:grpSp>
      <p:grpSp>
        <p:nvGrpSpPr>
          <p:cNvPr id="490" name="Google Shape;490;p44"/>
          <p:cNvGrpSpPr/>
          <p:nvPr/>
        </p:nvGrpSpPr>
        <p:grpSpPr>
          <a:xfrm>
            <a:off x="9121754" y="6555099"/>
            <a:ext cx="7888179" cy="1609649"/>
            <a:chOff x="0" y="-95250"/>
            <a:chExt cx="10517573" cy="2146200"/>
          </a:xfrm>
        </p:grpSpPr>
        <p:sp>
          <p:nvSpPr>
            <p:cNvPr id="491" name="Google Shape;491;p44"/>
            <p:cNvSpPr txBox="1"/>
            <p:nvPr/>
          </p:nvSpPr>
          <p:spPr>
            <a:xfrm>
              <a:off x="4262273" y="-95250"/>
              <a:ext cx="6255300" cy="2146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0" i="0" u="sng" strike="noStrike" cap="none">
                  <a:solidFill>
                    <a:srgbClr val="22150C"/>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https://wiki.gccollab.ca/Le_bureau_de_diversit%C3%A9_et_inclusion</a:t>
              </a:r>
              <a:endParaRPr sz="2350"/>
            </a:p>
            <a:p>
              <a:pPr marL="0" marR="0" lvl="0" indent="0" algn="l" rtl="0">
                <a:lnSpc>
                  <a:spcPct val="115000"/>
                </a:lnSpc>
                <a:spcBef>
                  <a:spcPts val="0"/>
                </a:spcBef>
                <a:spcAft>
                  <a:spcPts val="0"/>
                </a:spcAft>
                <a:buNone/>
              </a:pPr>
              <a:r>
                <a:rPr lang="en-US" sz="2350" b="0" i="0" u="sng" strike="noStrike" cap="none">
                  <a:solidFill>
                    <a:srgbClr val="22150C"/>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Office</a:t>
              </a:r>
              <a:endParaRPr sz="2350"/>
            </a:p>
          </p:txBody>
        </p:sp>
        <p:sp>
          <p:nvSpPr>
            <p:cNvPr id="492" name="Google Shape;492;p44"/>
            <p:cNvSpPr txBox="1"/>
            <p:nvPr/>
          </p:nvSpPr>
          <p:spPr>
            <a:xfrm>
              <a:off x="0" y="66675"/>
              <a:ext cx="3974400" cy="482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350" b="1" i="1" u="none" strike="noStrike" cap="none">
                  <a:solidFill>
                    <a:srgbClr val="D66252"/>
                  </a:solidFill>
                  <a:latin typeface="Montserrat"/>
                  <a:ea typeface="Montserrat"/>
                  <a:cs typeface="Montserrat"/>
                  <a:sym typeface="Montserrat"/>
                </a:rPr>
                <a:t>Page wiki</a:t>
              </a:r>
              <a:endParaRPr sz="235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5"/>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502" name="Google Shape;502;p45"/>
          <p:cNvGrpSpPr/>
          <p:nvPr/>
        </p:nvGrpSpPr>
        <p:grpSpPr>
          <a:xfrm>
            <a:off x="0" y="1780750"/>
            <a:ext cx="18287896" cy="1279970"/>
            <a:chOff x="0" y="0"/>
            <a:chExt cx="4818945" cy="337278"/>
          </a:xfrm>
        </p:grpSpPr>
        <p:sp>
          <p:nvSpPr>
            <p:cNvPr id="503" name="Google Shape;503;p45"/>
            <p:cNvSpPr/>
            <p:nvPr/>
          </p:nvSpPr>
          <p:spPr>
            <a:xfrm>
              <a:off x="0" y="0"/>
              <a:ext cx="4818945" cy="337278"/>
            </a:xfrm>
            <a:custGeom>
              <a:avLst/>
              <a:gdLst/>
              <a:ahLst/>
              <a:cxnLst/>
              <a:rect l="l" t="t" r="r" b="b"/>
              <a:pathLst>
                <a:path w="4818945" h="337278" extrusionOk="0">
                  <a:moveTo>
                    <a:pt x="0" y="0"/>
                  </a:moveTo>
                  <a:lnTo>
                    <a:pt x="4818945" y="0"/>
                  </a:lnTo>
                  <a:lnTo>
                    <a:pt x="4818945" y="337278"/>
                  </a:lnTo>
                  <a:lnTo>
                    <a:pt x="0" y="337278"/>
                  </a:lnTo>
                  <a:close/>
                </a:path>
              </a:pathLst>
            </a:custGeom>
            <a:solidFill>
              <a:srgbClr val="E7C242"/>
            </a:solidFill>
            <a:ln>
              <a:noFill/>
            </a:ln>
          </p:spPr>
          <p:txBody>
            <a:bodyPr/>
            <a:lstStyle/>
            <a:p>
              <a:endParaRPr lang="en-US"/>
            </a:p>
          </p:txBody>
        </p:sp>
        <p:sp>
          <p:nvSpPr>
            <p:cNvPr id="504" name="Google Shape;504;p45"/>
            <p:cNvSpPr txBox="1"/>
            <p:nvPr/>
          </p:nvSpPr>
          <p:spPr>
            <a:xfrm>
              <a:off x="0" y="0"/>
              <a:ext cx="4818900" cy="337200"/>
            </a:xfrm>
            <a:prstGeom prst="rect">
              <a:avLst/>
            </a:prstGeom>
            <a:noFill/>
            <a:ln>
              <a:noFill/>
            </a:ln>
          </p:spPr>
          <p:txBody>
            <a:bodyPr spcFirstLastPara="1" wrap="square" lIns="71400" tIns="71400" rIns="71400" bIns="71400" anchor="ctr" anchorCtr="0">
              <a:noAutofit/>
            </a:bodyPr>
            <a:lstStyle/>
            <a:p>
              <a:pPr marL="0" marR="0" lvl="0" indent="0" algn="ctr" rtl="0">
                <a:lnSpc>
                  <a:spcPct val="126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5" name="Google Shape;505;p45"/>
          <p:cNvSpPr txBox="1"/>
          <p:nvPr/>
        </p:nvSpPr>
        <p:spPr>
          <a:xfrm>
            <a:off x="1028198" y="1875854"/>
            <a:ext cx="16231500" cy="93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Ne manquez pas cette occasion unique, </a:t>
            </a:r>
            <a:endParaRPr/>
          </a:p>
          <a:p>
            <a:pPr marL="0" marR="0" lvl="0" indent="0" algn="ctr" rtl="0">
              <a:lnSpc>
                <a:spcPct val="115000"/>
              </a:lnSpc>
              <a:spcBef>
                <a:spcPts val="0"/>
              </a:spcBef>
              <a:spcAft>
                <a:spcPts val="0"/>
              </a:spcAft>
              <a:buNone/>
            </a:pPr>
            <a:r>
              <a:rPr lang="en-US" sz="2811" b="0" i="0" u="none" strike="noStrike" cap="none">
                <a:solidFill>
                  <a:srgbClr val="000000"/>
                </a:solidFill>
                <a:latin typeface="Montserrat"/>
                <a:ea typeface="Montserrat"/>
                <a:cs typeface="Montserrat"/>
                <a:sym typeface="Montserrat"/>
              </a:rPr>
              <a:t>Les inscriptions à Diriger en élevant les autres est ouverte jusqu'à 31 mai 2025 !</a:t>
            </a:r>
            <a:endParaRPr/>
          </a:p>
        </p:txBody>
      </p:sp>
      <p:sp>
        <p:nvSpPr>
          <p:cNvPr id="506" name="Google Shape;506;p45"/>
          <p:cNvSpPr txBox="1"/>
          <p:nvPr/>
        </p:nvSpPr>
        <p:spPr>
          <a:xfrm>
            <a:off x="537452" y="270493"/>
            <a:ext cx="12286500" cy="1233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8011" b="1" i="0" u="none" strike="noStrike" cap="none">
                <a:solidFill>
                  <a:srgbClr val="22150C"/>
                </a:solidFill>
                <a:latin typeface="Montserrat"/>
                <a:ea typeface="Montserrat"/>
                <a:cs typeface="Montserrat"/>
                <a:sym typeface="Montserrat"/>
              </a:rPr>
              <a:t>La porte est ouverte! </a:t>
            </a:r>
            <a:endParaRPr/>
          </a:p>
        </p:txBody>
      </p:sp>
      <p:pic>
        <p:nvPicPr>
          <p:cNvPr id="507" name="Google Shape;507;p45"/>
          <p:cNvPicPr preferRelativeResize="0"/>
          <p:nvPr/>
        </p:nvPicPr>
        <p:blipFill rotWithShape="1">
          <a:blip r:embed="rId4">
            <a:alphaModFix/>
          </a:blip>
          <a:srcRect/>
          <a:stretch/>
        </p:blipFill>
        <p:spPr>
          <a:xfrm>
            <a:off x="1334969" y="3456046"/>
            <a:ext cx="4937760" cy="4937760"/>
          </a:xfrm>
          <a:prstGeom prst="rect">
            <a:avLst/>
          </a:prstGeom>
          <a:noFill/>
          <a:ln>
            <a:noFill/>
          </a:ln>
        </p:spPr>
      </p:pic>
      <p:sp>
        <p:nvSpPr>
          <p:cNvPr id="508" name="Google Shape;508;p45" descr="a smiling person with arms crossed while sitting at a table with other people"/>
          <p:cNvSpPr/>
          <p:nvPr/>
        </p:nvSpPr>
        <p:spPr>
          <a:xfrm flipH="1">
            <a:off x="7904491" y="3375052"/>
            <a:ext cx="9839147" cy="6567631"/>
          </a:xfrm>
          <a:custGeom>
            <a:avLst/>
            <a:gdLst/>
            <a:ahLst/>
            <a:cxnLst/>
            <a:rect l="l" t="t" r="r" b="b"/>
            <a:pathLst>
              <a:path w="9839147" h="6567631" extrusionOk="0">
                <a:moveTo>
                  <a:pt x="9839147" y="0"/>
                </a:moveTo>
                <a:lnTo>
                  <a:pt x="0" y="0"/>
                </a:lnTo>
                <a:lnTo>
                  <a:pt x="0" y="6567631"/>
                </a:lnTo>
                <a:lnTo>
                  <a:pt x="9839147" y="6567631"/>
                </a:lnTo>
                <a:lnTo>
                  <a:pt x="9839147"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509" name="Google Shape;509;p45"/>
          <p:cNvSpPr txBox="1"/>
          <p:nvPr/>
        </p:nvSpPr>
        <p:spPr>
          <a:xfrm>
            <a:off x="1257189" y="8090960"/>
            <a:ext cx="5093400" cy="1125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399" u="sng">
                <a:solidFill>
                  <a:schemeClr val="hlink"/>
                </a:solidFill>
                <a:hlinkClick r:id="rId6"/>
              </a:rPr>
              <a:t>DEAPCM Cohorte 5 Formulaire d'inscription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t="-39049" b="-39047"/>
            </a:stretch>
          </a:blipFill>
          <a:ln>
            <a:noFill/>
          </a:ln>
        </p:spPr>
        <p:txBody>
          <a:bodyPr/>
          <a:lstStyle/>
          <a:p>
            <a:endParaRPr lang="en-US"/>
          </a:p>
        </p:txBody>
      </p:sp>
      <p:sp>
        <p:nvSpPr>
          <p:cNvPr id="195" name="Google Shape;195;p27"/>
          <p:cNvSpPr txBox="1"/>
          <p:nvPr/>
        </p:nvSpPr>
        <p:spPr>
          <a:xfrm>
            <a:off x="545007" y="1897520"/>
            <a:ext cx="17198100" cy="7556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Nous reconnaissons que nos bureaux, situés à Ottawa, se trouvent sur le territoire non cédé et non abandonné de la Nation algonquine Anishinaabe, présente en ces lieux depuis des temps immémoriaux.</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Les Algonquins sont les gardiens et les défenseurs traditionnels du bassin hydrographique de la rivière des Outaouais et de ses affluents. Nous saluons leur longue tradition d’accueil dont ont bénéficié de nombreuses nations dans ce magnifique territoire et nous nous engageons à défendre et à promouvoir la voix et les valeurs de notre nation hôte.</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Nous respectons et affirmons les droits fondamentaux et issus de traités de tous les peuples autochtones de l’ensemble de ce territoire.</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Nous reconnaissons l’oppression historique exercée sur les territoires, les cultures et les premiers peuples de ce qui est appelé aujourd’hui le Canada et croyons ardemment que les arts contribuent au processus de guérison et de décolonisation que nous poursuivons ensemble.</a:t>
            </a:r>
            <a:endParaRPr/>
          </a:p>
          <a:p>
            <a:pPr marL="0" marR="0" lvl="0" indent="0" algn="ctr" rtl="0">
              <a:lnSpc>
                <a:spcPct val="115000"/>
              </a:lnSpc>
              <a:spcBef>
                <a:spcPts val="0"/>
              </a:spcBef>
              <a:spcAft>
                <a:spcPts val="0"/>
              </a:spcAft>
              <a:buNone/>
            </a:pPr>
            <a:endParaRPr sz="2389" b="0" i="0" u="none" strike="noStrike" cap="none">
              <a:solidFill>
                <a:srgbClr val="00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US" sz="2389" b="0" i="0" u="none" strike="noStrike" cap="none">
                <a:solidFill>
                  <a:srgbClr val="000000"/>
                </a:solidFill>
                <a:latin typeface="Montserrat"/>
                <a:ea typeface="Montserrat"/>
                <a:cs typeface="Montserrat"/>
                <a:sym typeface="Montserrat"/>
              </a:rPr>
              <a:t>Cette reconnaissance ne devient significative que lorsqu'elle est associée à des relations responsables et à des actions éclairées. Il ne s'agit que d'une première étape pour honorer les terres non cédées sur lesquelles nous opérons. Nous continuons à honorer les personnes, les anciens et les ancêtres autochtones de cette terre.</a:t>
            </a:r>
            <a:endParaRPr/>
          </a:p>
        </p:txBody>
      </p:sp>
      <p:sp>
        <p:nvSpPr>
          <p:cNvPr id="196" name="Google Shape;196;p27"/>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197" name="Google Shape;197;p27"/>
          <p:cNvSpPr txBox="1"/>
          <p:nvPr/>
        </p:nvSpPr>
        <p:spPr>
          <a:xfrm>
            <a:off x="2817122" y="289543"/>
            <a:ext cx="12653756" cy="11938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999" b="1" i="0" u="none" strike="noStrike" cap="none">
                <a:solidFill>
                  <a:srgbClr val="000000"/>
                </a:solidFill>
                <a:latin typeface="Montserrat"/>
                <a:ea typeface="Montserrat"/>
                <a:cs typeface="Montserrat"/>
                <a:sym typeface="Montserrat"/>
              </a:rPr>
              <a:t>Reconnaissance des terres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p:nvPr/>
        </p:nvSpPr>
        <p:spPr>
          <a:xfrm>
            <a:off x="1028700" y="527668"/>
            <a:ext cx="15868650" cy="2766527"/>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211" b="1" i="0" u="none" strike="noStrike" cap="none" dirty="0">
                <a:solidFill>
                  <a:srgbClr val="000000"/>
                </a:solidFill>
                <a:latin typeface="Montserrat"/>
                <a:ea typeface="Montserrat"/>
                <a:cs typeface="Montserrat"/>
                <a:sym typeface="Montserrat"/>
              </a:rPr>
              <a:t>Une introduction à </a:t>
            </a:r>
            <a:r>
              <a:rPr lang="en-US" sz="5211" b="1" i="0" u="none" strike="noStrike" cap="none" dirty="0" err="1">
                <a:solidFill>
                  <a:srgbClr val="000000"/>
                </a:solidFill>
                <a:latin typeface="Montserrat"/>
                <a:ea typeface="Montserrat"/>
                <a:cs typeface="Montserrat"/>
                <a:sym typeface="Montserrat"/>
              </a:rPr>
              <a:t>Diriger</a:t>
            </a:r>
            <a:r>
              <a:rPr lang="en-US" sz="5211" b="1" i="0" u="none" strike="noStrike" cap="none" dirty="0">
                <a:solidFill>
                  <a:srgbClr val="000000"/>
                </a:solidFill>
                <a:latin typeface="Montserrat"/>
                <a:ea typeface="Montserrat"/>
                <a:cs typeface="Montserrat"/>
                <a:sym typeface="Montserrat"/>
              </a:rPr>
              <a:t> </a:t>
            </a:r>
            <a:r>
              <a:rPr lang="en-US" sz="5211" b="1" i="0" u="none" strike="noStrike" cap="none" dirty="0" err="1">
                <a:solidFill>
                  <a:srgbClr val="000000"/>
                </a:solidFill>
                <a:latin typeface="Montserrat"/>
                <a:ea typeface="Montserrat"/>
                <a:cs typeface="Montserrat"/>
                <a:sym typeface="Montserrat"/>
              </a:rPr>
              <a:t>en</a:t>
            </a:r>
            <a:r>
              <a:rPr lang="en-US" sz="5211" b="1" i="0" u="none" strike="noStrike" cap="none" dirty="0">
                <a:solidFill>
                  <a:srgbClr val="000000"/>
                </a:solidFill>
                <a:latin typeface="Montserrat"/>
                <a:ea typeface="Montserrat"/>
                <a:cs typeface="Montserrat"/>
                <a:sym typeface="Montserrat"/>
              </a:rPr>
              <a:t> </a:t>
            </a:r>
            <a:r>
              <a:rPr lang="en-US" sz="5211" b="1" i="0" u="none" strike="noStrike" cap="none" dirty="0" err="1">
                <a:solidFill>
                  <a:srgbClr val="000000"/>
                </a:solidFill>
                <a:latin typeface="Montserrat"/>
                <a:ea typeface="Montserrat"/>
                <a:cs typeface="Montserrat"/>
                <a:sym typeface="Montserrat"/>
              </a:rPr>
              <a:t>élevant</a:t>
            </a:r>
            <a:r>
              <a:rPr lang="en-US" sz="5211" b="1" i="0" u="none" strike="noStrike" cap="none" dirty="0">
                <a:solidFill>
                  <a:srgbClr val="000000"/>
                </a:solidFill>
                <a:latin typeface="Montserrat"/>
                <a:ea typeface="Montserrat"/>
                <a:cs typeface="Montserrat"/>
                <a:sym typeface="Montserrat"/>
              </a:rPr>
              <a:t> les </a:t>
            </a:r>
            <a:r>
              <a:rPr lang="en-US" sz="5211" b="1" i="0" u="none" strike="noStrike" cap="none" dirty="0" err="1">
                <a:solidFill>
                  <a:srgbClr val="000000"/>
                </a:solidFill>
                <a:latin typeface="Montserrat"/>
                <a:ea typeface="Montserrat"/>
                <a:cs typeface="Montserrat"/>
                <a:sym typeface="Montserrat"/>
              </a:rPr>
              <a:t>autres</a:t>
            </a:r>
            <a:r>
              <a:rPr lang="en-US" sz="5211" b="1" i="0" u="none" strike="noStrike" cap="none" dirty="0">
                <a:solidFill>
                  <a:srgbClr val="000000"/>
                </a:solidFill>
                <a:latin typeface="Montserrat"/>
                <a:ea typeface="Montserrat"/>
                <a:cs typeface="Montserrat"/>
                <a:sym typeface="Montserrat"/>
              </a:rPr>
              <a:t> : </a:t>
            </a:r>
            <a:r>
              <a:rPr lang="en-US" sz="5211" b="1" i="0" u="none" strike="noStrike" cap="none" dirty="0" err="1">
                <a:solidFill>
                  <a:srgbClr val="000000"/>
                </a:solidFill>
                <a:latin typeface="Montserrat"/>
                <a:ea typeface="Montserrat"/>
                <a:cs typeface="Montserrat"/>
                <a:sym typeface="Montserrat"/>
              </a:rPr>
              <a:t>programme</a:t>
            </a:r>
            <a:r>
              <a:rPr lang="en-US" sz="5211" b="1" i="0" u="none" strike="noStrike" cap="none" dirty="0">
                <a:solidFill>
                  <a:srgbClr val="000000"/>
                </a:solidFill>
                <a:latin typeface="Montserrat"/>
                <a:ea typeface="Montserrat"/>
                <a:cs typeface="Montserrat"/>
                <a:sym typeface="Montserrat"/>
              </a:rPr>
              <a:t> de cercles de </a:t>
            </a:r>
            <a:r>
              <a:rPr lang="en-US" sz="5211" b="1" i="0" u="none" strike="noStrike" cap="none" dirty="0" err="1">
                <a:solidFill>
                  <a:srgbClr val="000000"/>
                </a:solidFill>
                <a:latin typeface="Montserrat"/>
                <a:ea typeface="Montserrat"/>
                <a:cs typeface="Montserrat"/>
                <a:sym typeface="Montserrat"/>
              </a:rPr>
              <a:t>mentorat</a:t>
            </a:r>
            <a:r>
              <a:rPr lang="en-US" sz="5211" b="1" i="0" u="none" strike="noStrike" cap="none" dirty="0">
                <a:solidFill>
                  <a:srgbClr val="000000"/>
                </a:solidFill>
                <a:latin typeface="Montserrat"/>
                <a:ea typeface="Montserrat"/>
                <a:cs typeface="Montserrat"/>
                <a:sym typeface="Montserrat"/>
              </a:rPr>
              <a:t> (DEAPCM)</a:t>
            </a:r>
            <a:endParaRPr dirty="0"/>
          </a:p>
        </p:txBody>
      </p:sp>
      <p:sp>
        <p:nvSpPr>
          <p:cNvPr id="207" name="Google Shape;207;p28"/>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pic>
        <p:nvPicPr>
          <p:cNvPr id="3" name="Online Media 2" descr="Diriger en élevant les autres : Programme des cercles de mentorat | Français | sous-titres français">
            <a:hlinkClick r:id="" action="ppaction://media"/>
            <a:extLst>
              <a:ext uri="{FF2B5EF4-FFF2-40B4-BE49-F238E27FC236}">
                <a16:creationId xmlns:a16="http://schemas.microsoft.com/office/drawing/2014/main" id="{DF04AF89-48E5-66A5-53CF-7B6FED703C02}"/>
              </a:ext>
            </a:extLst>
          </p:cNvPr>
          <p:cNvPicPr>
            <a:picLocks noRot="1" noChangeAspect="1"/>
          </p:cNvPicPr>
          <p:nvPr>
            <a:videoFile r:link="rId1"/>
          </p:nvPr>
        </p:nvPicPr>
        <p:blipFill>
          <a:blip r:embed="rId5"/>
          <a:stretch>
            <a:fillRect/>
          </a:stretch>
        </p:blipFill>
        <p:spPr>
          <a:xfrm>
            <a:off x="3448875" y="3578828"/>
            <a:ext cx="10115550" cy="5715286"/>
          </a:xfrm>
          <a:prstGeom prst="rect">
            <a:avLst/>
          </a:prstGeom>
        </p:spPr>
      </p:pic>
      <p:sp>
        <p:nvSpPr>
          <p:cNvPr id="5" name="TextBox 4">
            <a:extLst>
              <a:ext uri="{FF2B5EF4-FFF2-40B4-BE49-F238E27FC236}">
                <a16:creationId xmlns:a16="http://schemas.microsoft.com/office/drawing/2014/main" id="{97121F9B-EE08-981F-949C-523C361765C4}"/>
              </a:ext>
            </a:extLst>
          </p:cNvPr>
          <p:cNvSpPr txBox="1"/>
          <p:nvPr/>
        </p:nvSpPr>
        <p:spPr>
          <a:xfrm>
            <a:off x="3934650" y="9131637"/>
            <a:ext cx="9144000" cy="894219"/>
          </a:xfrm>
          <a:prstGeom prst="rect">
            <a:avLst/>
          </a:prstGeom>
          <a:noFill/>
        </p:spPr>
        <p:txBody>
          <a:bodyPr wrap="square">
            <a:spAutoFit/>
          </a:bodyPr>
          <a:lstStyle/>
          <a:p>
            <a:pPr algn="ctr"/>
            <a:r>
              <a:rPr lang="en-CA" dirty="0">
                <a:hlinkClick r:id="rId6"/>
              </a:rPr>
              <a:t>https://youtu.be/7QevW12marg</a:t>
            </a:r>
            <a:r>
              <a:rPr lang="en-US" sz="5211" b="1" dirty="0">
                <a:latin typeface="Montserrat"/>
                <a:sym typeface="Montserrat"/>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p:nvPr/>
        </p:nvSpPr>
        <p:spPr>
          <a:xfrm>
            <a:off x="4671894" y="3418484"/>
            <a:ext cx="11884800" cy="661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4299" b="1" i="0" u="none" strike="noStrike" cap="none">
                <a:solidFill>
                  <a:srgbClr val="000000"/>
                </a:solidFill>
                <a:latin typeface="Montserrat"/>
                <a:ea typeface="Montserrat"/>
                <a:cs typeface="Montserrat"/>
                <a:sym typeface="Montserrat"/>
              </a:rPr>
              <a:t>Ce qui rend </a:t>
            </a:r>
            <a:r>
              <a:rPr lang="en-US" sz="4299" b="0" i="0" u="none" strike="noStrike" cap="none">
                <a:solidFill>
                  <a:srgbClr val="000000"/>
                </a:solidFill>
                <a:latin typeface="Montserrat"/>
                <a:ea typeface="Montserrat"/>
                <a:cs typeface="Montserrat"/>
                <a:sym typeface="Montserrat"/>
              </a:rPr>
              <a:t>le DEAPCM unique</a:t>
            </a:r>
            <a:endParaRPr/>
          </a:p>
        </p:txBody>
      </p:sp>
      <p:grpSp>
        <p:nvGrpSpPr>
          <p:cNvPr id="218" name="Google Shape;218;p29"/>
          <p:cNvGrpSpPr/>
          <p:nvPr/>
        </p:nvGrpSpPr>
        <p:grpSpPr>
          <a:xfrm>
            <a:off x="1826803" y="3228860"/>
            <a:ext cx="1759540" cy="1027238"/>
            <a:chOff x="0" y="-52175"/>
            <a:chExt cx="2346053" cy="1369650"/>
          </a:xfrm>
        </p:grpSpPr>
        <p:sp>
          <p:nvSpPr>
            <p:cNvPr id="219" name="Google Shape;219;p29"/>
            <p:cNvSpPr/>
            <p:nvPr/>
          </p:nvSpPr>
          <p:spPr>
            <a:xfrm>
              <a:off x="0" y="0"/>
              <a:ext cx="2346053" cy="1317475"/>
            </a:xfrm>
            <a:custGeom>
              <a:avLst/>
              <a:gdLst/>
              <a:ahLst/>
              <a:cxnLst/>
              <a:rect l="l" t="t" r="r" b="b"/>
              <a:pathLst>
                <a:path w="11307563" h="6350000" extrusionOk="0">
                  <a:moveTo>
                    <a:pt x="5653782" y="0"/>
                  </a:moveTo>
                  <a:cubicBezTo>
                    <a:pt x="2531284" y="0"/>
                    <a:pt x="0" y="1421496"/>
                    <a:pt x="0" y="3175000"/>
                  </a:cubicBezTo>
                  <a:cubicBezTo>
                    <a:pt x="0" y="4928504"/>
                    <a:pt x="2531284" y="6350000"/>
                    <a:pt x="5653782" y="6350000"/>
                  </a:cubicBezTo>
                  <a:cubicBezTo>
                    <a:pt x="8776279" y="6350000"/>
                    <a:pt x="11307563" y="4928504"/>
                    <a:pt x="11307563" y="3175000"/>
                  </a:cubicBezTo>
                  <a:cubicBezTo>
                    <a:pt x="11307563" y="1421496"/>
                    <a:pt x="8776279" y="0"/>
                    <a:pt x="5653782" y="0"/>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txBox="1"/>
            <p:nvPr/>
          </p:nvSpPr>
          <p:spPr>
            <a:xfrm>
              <a:off x="344597" y="-52175"/>
              <a:ext cx="1656900" cy="945601"/>
            </a:xfrm>
            <a:prstGeom prst="rect">
              <a:avLst/>
            </a:prstGeom>
            <a:noFill/>
            <a:ln>
              <a:noFill/>
            </a:ln>
          </p:spPr>
          <p:txBody>
            <a:bodyPr spcFirstLastPara="1" wrap="square" lIns="0" tIns="0" rIns="0" bIns="0" anchor="t" anchorCtr="0">
              <a:spAutoFit/>
            </a:bodyPr>
            <a:lstStyle/>
            <a:p>
              <a:pPr marL="0" marR="0" lvl="0" indent="0" algn="ctr" rtl="0">
                <a:lnSpc>
                  <a:spcPct val="157021"/>
                </a:lnSpc>
                <a:spcBef>
                  <a:spcPts val="0"/>
                </a:spcBef>
                <a:spcAft>
                  <a:spcPts val="0"/>
                </a:spcAft>
                <a:buNone/>
              </a:pPr>
              <a:r>
                <a:rPr lang="en-US" sz="4607" b="1" i="0" u="none" strike="noStrike" cap="none" dirty="0">
                  <a:solidFill>
                    <a:srgbClr val="000000"/>
                  </a:solidFill>
                  <a:latin typeface="Montserrat"/>
                  <a:ea typeface="Montserrat"/>
                  <a:cs typeface="Montserrat"/>
                  <a:sym typeface="Montserrat"/>
                </a:rPr>
                <a:t>1</a:t>
              </a:r>
              <a:endParaRPr dirty="0"/>
            </a:p>
          </p:txBody>
        </p:sp>
      </p:grpSp>
      <p:sp>
        <p:nvSpPr>
          <p:cNvPr id="221" name="Google Shape;221;p29"/>
          <p:cNvSpPr txBox="1"/>
          <p:nvPr/>
        </p:nvSpPr>
        <p:spPr>
          <a:xfrm>
            <a:off x="4671894" y="5559116"/>
            <a:ext cx="11884800" cy="6618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4299" b="1" i="0" u="none" strike="noStrike" cap="none">
                <a:solidFill>
                  <a:srgbClr val="000000"/>
                </a:solidFill>
                <a:latin typeface="Montserrat"/>
                <a:ea typeface="Montserrat"/>
                <a:cs typeface="Montserrat"/>
                <a:sym typeface="Montserrat"/>
              </a:rPr>
              <a:t>Comment </a:t>
            </a:r>
            <a:r>
              <a:rPr lang="en-US" sz="4299" b="0" i="0" u="none" strike="noStrike" cap="none">
                <a:solidFill>
                  <a:srgbClr val="000000"/>
                </a:solidFill>
                <a:latin typeface="Montserrat"/>
                <a:ea typeface="Montserrat"/>
                <a:cs typeface="Montserrat"/>
                <a:sym typeface="Montserrat"/>
              </a:rPr>
              <a:t>fonctionne le DEAPCM</a:t>
            </a:r>
            <a:endParaRPr/>
          </a:p>
        </p:txBody>
      </p:sp>
      <p:sp>
        <p:nvSpPr>
          <p:cNvPr id="222" name="Google Shape;222;p29"/>
          <p:cNvSpPr txBox="1"/>
          <p:nvPr/>
        </p:nvSpPr>
        <p:spPr>
          <a:xfrm>
            <a:off x="4671894" y="7532111"/>
            <a:ext cx="11884800" cy="1422600"/>
          </a:xfrm>
          <a:prstGeom prst="rect">
            <a:avLst/>
          </a:prstGeom>
          <a:noFill/>
          <a:ln>
            <a:noFill/>
          </a:ln>
        </p:spPr>
        <p:txBody>
          <a:bodyPr spcFirstLastPara="1" wrap="square" lIns="0" tIns="0" rIns="0" bIns="0" anchor="t" anchorCtr="0">
            <a:spAutoFit/>
          </a:bodyPr>
          <a:lstStyle/>
          <a:p>
            <a:pPr marL="0" marR="0" lvl="1" indent="0" algn="l" rtl="0">
              <a:lnSpc>
                <a:spcPct val="115000"/>
              </a:lnSpc>
              <a:spcBef>
                <a:spcPts val="0"/>
              </a:spcBef>
              <a:spcAft>
                <a:spcPts val="0"/>
              </a:spcAft>
              <a:buNone/>
            </a:pPr>
            <a:r>
              <a:rPr lang="en-US" sz="4299" b="1" i="0" u="none" strike="noStrike" cap="none">
                <a:solidFill>
                  <a:srgbClr val="000000"/>
                </a:solidFill>
                <a:latin typeface="Montserrat"/>
                <a:ea typeface="Montserrat"/>
                <a:cs typeface="Montserrat"/>
                <a:sym typeface="Montserrat"/>
              </a:rPr>
              <a:t>Comment </a:t>
            </a:r>
            <a:r>
              <a:rPr lang="en-US" sz="4299" b="0" i="0" u="none" strike="noStrike" cap="none">
                <a:solidFill>
                  <a:srgbClr val="000000"/>
                </a:solidFill>
                <a:latin typeface="Montserrat"/>
                <a:ea typeface="Montserrat"/>
                <a:cs typeface="Montserrat"/>
                <a:sym typeface="Montserrat"/>
              </a:rPr>
              <a:t>participer à cette initiative innovante</a:t>
            </a:r>
            <a:endParaRPr/>
          </a:p>
        </p:txBody>
      </p:sp>
      <p:grpSp>
        <p:nvGrpSpPr>
          <p:cNvPr id="223" name="Google Shape;223;p29"/>
          <p:cNvGrpSpPr/>
          <p:nvPr/>
        </p:nvGrpSpPr>
        <p:grpSpPr>
          <a:xfrm>
            <a:off x="1826803" y="5324205"/>
            <a:ext cx="1759540" cy="1074407"/>
            <a:chOff x="0" y="-115067"/>
            <a:chExt cx="2346053" cy="1432542"/>
          </a:xfrm>
        </p:grpSpPr>
        <p:sp>
          <p:nvSpPr>
            <p:cNvPr id="224" name="Google Shape;224;p29"/>
            <p:cNvSpPr/>
            <p:nvPr/>
          </p:nvSpPr>
          <p:spPr>
            <a:xfrm>
              <a:off x="0" y="0"/>
              <a:ext cx="2346053" cy="1317475"/>
            </a:xfrm>
            <a:custGeom>
              <a:avLst/>
              <a:gdLst/>
              <a:ahLst/>
              <a:cxnLst/>
              <a:rect l="l" t="t" r="r" b="b"/>
              <a:pathLst>
                <a:path w="11307563" h="6350000" extrusionOk="0">
                  <a:moveTo>
                    <a:pt x="5653782" y="0"/>
                  </a:moveTo>
                  <a:cubicBezTo>
                    <a:pt x="2531284" y="0"/>
                    <a:pt x="0" y="1421496"/>
                    <a:pt x="0" y="3175000"/>
                  </a:cubicBezTo>
                  <a:cubicBezTo>
                    <a:pt x="0" y="4928504"/>
                    <a:pt x="2531284" y="6350000"/>
                    <a:pt x="5653782" y="6350000"/>
                  </a:cubicBezTo>
                  <a:cubicBezTo>
                    <a:pt x="8776279" y="6350000"/>
                    <a:pt x="11307563" y="4928504"/>
                    <a:pt x="11307563" y="3175000"/>
                  </a:cubicBezTo>
                  <a:cubicBezTo>
                    <a:pt x="11307563" y="1421496"/>
                    <a:pt x="8776279" y="0"/>
                    <a:pt x="5653782" y="0"/>
                  </a:cubicBezTo>
                  <a:close/>
                </a:path>
              </a:pathLst>
            </a:custGeom>
            <a:solidFill>
              <a:srgbClr val="62B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txBox="1"/>
            <p:nvPr/>
          </p:nvSpPr>
          <p:spPr>
            <a:xfrm>
              <a:off x="344597" y="-115067"/>
              <a:ext cx="1656900" cy="945601"/>
            </a:xfrm>
            <a:prstGeom prst="rect">
              <a:avLst/>
            </a:prstGeom>
            <a:noFill/>
            <a:ln>
              <a:noFill/>
            </a:ln>
          </p:spPr>
          <p:txBody>
            <a:bodyPr spcFirstLastPara="1" wrap="square" lIns="0" tIns="0" rIns="0" bIns="0" anchor="t" anchorCtr="0">
              <a:spAutoFit/>
            </a:bodyPr>
            <a:lstStyle/>
            <a:p>
              <a:pPr marL="0" marR="0" lvl="0" indent="0" algn="ctr" rtl="0">
                <a:lnSpc>
                  <a:spcPct val="157021"/>
                </a:lnSpc>
                <a:spcBef>
                  <a:spcPts val="0"/>
                </a:spcBef>
                <a:spcAft>
                  <a:spcPts val="0"/>
                </a:spcAft>
                <a:buNone/>
              </a:pPr>
              <a:r>
                <a:rPr lang="en-US" sz="4607" b="1" i="0" u="none" strike="noStrike" cap="none" dirty="0">
                  <a:solidFill>
                    <a:srgbClr val="000000"/>
                  </a:solidFill>
                  <a:latin typeface="Montserrat"/>
                  <a:ea typeface="Montserrat"/>
                  <a:cs typeface="Montserrat"/>
                  <a:sym typeface="Montserrat"/>
                </a:rPr>
                <a:t>2</a:t>
              </a:r>
              <a:endParaRPr dirty="0"/>
            </a:p>
          </p:txBody>
        </p:sp>
      </p:grpSp>
      <p:grpSp>
        <p:nvGrpSpPr>
          <p:cNvPr id="226" name="Google Shape;226;p29"/>
          <p:cNvGrpSpPr/>
          <p:nvPr/>
        </p:nvGrpSpPr>
        <p:grpSpPr>
          <a:xfrm>
            <a:off x="1826803" y="7447936"/>
            <a:ext cx="1759540" cy="1093189"/>
            <a:chOff x="0" y="-140109"/>
            <a:chExt cx="2346053" cy="1457584"/>
          </a:xfrm>
        </p:grpSpPr>
        <p:sp>
          <p:nvSpPr>
            <p:cNvPr id="227" name="Google Shape;227;p29"/>
            <p:cNvSpPr/>
            <p:nvPr/>
          </p:nvSpPr>
          <p:spPr>
            <a:xfrm>
              <a:off x="0" y="0"/>
              <a:ext cx="2346053" cy="1317475"/>
            </a:xfrm>
            <a:custGeom>
              <a:avLst/>
              <a:gdLst/>
              <a:ahLst/>
              <a:cxnLst/>
              <a:rect l="l" t="t" r="r" b="b"/>
              <a:pathLst>
                <a:path w="11307563" h="6350000" extrusionOk="0">
                  <a:moveTo>
                    <a:pt x="5653782" y="0"/>
                  </a:moveTo>
                  <a:cubicBezTo>
                    <a:pt x="2531284" y="0"/>
                    <a:pt x="0" y="1421496"/>
                    <a:pt x="0" y="3175000"/>
                  </a:cubicBezTo>
                  <a:cubicBezTo>
                    <a:pt x="0" y="4928504"/>
                    <a:pt x="2531284" y="6350000"/>
                    <a:pt x="5653782" y="6350000"/>
                  </a:cubicBezTo>
                  <a:cubicBezTo>
                    <a:pt x="8776279" y="6350000"/>
                    <a:pt x="11307563" y="4928504"/>
                    <a:pt x="11307563" y="3175000"/>
                  </a:cubicBezTo>
                  <a:cubicBezTo>
                    <a:pt x="11307563" y="1421496"/>
                    <a:pt x="8776279" y="0"/>
                    <a:pt x="5653782" y="0"/>
                  </a:cubicBezTo>
                  <a:close/>
                </a:path>
              </a:pathLst>
            </a:custGeom>
            <a:solidFill>
              <a:srgbClr val="E7C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txBox="1"/>
            <p:nvPr/>
          </p:nvSpPr>
          <p:spPr>
            <a:xfrm>
              <a:off x="355915" y="-140109"/>
              <a:ext cx="1656900" cy="945601"/>
            </a:xfrm>
            <a:prstGeom prst="rect">
              <a:avLst/>
            </a:prstGeom>
            <a:noFill/>
            <a:ln>
              <a:noFill/>
            </a:ln>
          </p:spPr>
          <p:txBody>
            <a:bodyPr spcFirstLastPara="1" wrap="square" lIns="0" tIns="0" rIns="0" bIns="0" anchor="t" anchorCtr="0">
              <a:spAutoFit/>
            </a:bodyPr>
            <a:lstStyle/>
            <a:p>
              <a:pPr marL="0" marR="0" lvl="0" indent="0" algn="ctr" rtl="0">
                <a:lnSpc>
                  <a:spcPct val="157021"/>
                </a:lnSpc>
                <a:spcBef>
                  <a:spcPts val="0"/>
                </a:spcBef>
                <a:spcAft>
                  <a:spcPts val="0"/>
                </a:spcAft>
                <a:buNone/>
              </a:pPr>
              <a:r>
                <a:rPr lang="en-US" sz="4607" b="1" i="0" u="none" strike="noStrike" cap="none">
                  <a:solidFill>
                    <a:srgbClr val="000000"/>
                  </a:solidFill>
                  <a:latin typeface="Montserrat"/>
                  <a:ea typeface="Montserrat"/>
                  <a:cs typeface="Montserrat"/>
                  <a:sym typeface="Montserrat"/>
                </a:rPr>
                <a:t>3</a:t>
              </a:r>
              <a:endParaRPr/>
            </a:p>
          </p:txBody>
        </p:sp>
      </p:grpSp>
      <p:sp>
        <p:nvSpPr>
          <p:cNvPr id="229" name="Google Shape;229;p29"/>
          <p:cNvSpPr/>
          <p:nvPr/>
        </p:nvSpPr>
        <p:spPr>
          <a:xfrm>
            <a:off x="-2781064" y="6875381"/>
            <a:ext cx="5799452" cy="8599948"/>
          </a:xfrm>
          <a:custGeom>
            <a:avLst/>
            <a:gdLst/>
            <a:ahLst/>
            <a:cxnLst/>
            <a:rect l="l" t="t" r="r" b="b"/>
            <a:pathLst>
              <a:path w="5799452" h="8599948" extrusionOk="0">
                <a:moveTo>
                  <a:pt x="0" y="0"/>
                </a:moveTo>
                <a:lnTo>
                  <a:pt x="5799452" y="0"/>
                </a:lnTo>
                <a:lnTo>
                  <a:pt x="5799452" y="8599948"/>
                </a:lnTo>
                <a:lnTo>
                  <a:pt x="0" y="8599948"/>
                </a:lnTo>
                <a:lnTo>
                  <a:pt x="0" y="0"/>
                </a:lnTo>
                <a:close/>
              </a:path>
            </a:pathLst>
          </a:custGeom>
          <a:blipFill rotWithShape="1">
            <a:blip r:embed="rId3">
              <a:alphaModFix amt="60000"/>
            </a:blip>
            <a:stretch>
              <a:fillRect/>
            </a:stretch>
          </a:blipFill>
          <a:ln>
            <a:noFill/>
          </a:ln>
        </p:spPr>
        <p:txBody>
          <a:bodyPr/>
          <a:lstStyle/>
          <a:p>
            <a:endParaRPr lang="en-US"/>
          </a:p>
        </p:txBody>
      </p:sp>
      <p:sp>
        <p:nvSpPr>
          <p:cNvPr id="230" name="Google Shape;230;p29"/>
          <p:cNvSpPr txBox="1"/>
          <p:nvPr/>
        </p:nvSpPr>
        <p:spPr>
          <a:xfrm>
            <a:off x="1330287" y="889308"/>
            <a:ext cx="12822900" cy="142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9276" b="1" i="0" u="none" strike="noStrike" cap="none">
                <a:solidFill>
                  <a:srgbClr val="000000"/>
                </a:solidFill>
                <a:latin typeface="Montserrat"/>
                <a:ea typeface="Montserrat"/>
                <a:cs typeface="Montserrat"/>
                <a:sym typeface="Montserrat"/>
              </a:rPr>
              <a:t>Ordre du jour</a:t>
            </a:r>
            <a:endParaRPr/>
          </a:p>
        </p:txBody>
      </p:sp>
      <p:sp>
        <p:nvSpPr>
          <p:cNvPr id="231" name="Google Shape;231;p29"/>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p:nvPr/>
        </p:nvSpPr>
        <p:spPr>
          <a:xfrm>
            <a:off x="5474652" y="723189"/>
            <a:ext cx="7335609" cy="6115458"/>
          </a:xfrm>
          <a:custGeom>
            <a:avLst/>
            <a:gdLst/>
            <a:ahLst/>
            <a:cxnLst/>
            <a:rect l="l" t="t" r="r" b="b"/>
            <a:pathLst>
              <a:path w="7335609" h="6115458" extrusionOk="0">
                <a:moveTo>
                  <a:pt x="0" y="0"/>
                </a:moveTo>
                <a:lnTo>
                  <a:pt x="7335609" y="0"/>
                </a:lnTo>
                <a:lnTo>
                  <a:pt x="7335609" y="6115457"/>
                </a:lnTo>
                <a:lnTo>
                  <a:pt x="0" y="6115457"/>
                </a:lnTo>
                <a:lnTo>
                  <a:pt x="0" y="0"/>
                </a:lnTo>
                <a:close/>
              </a:path>
            </a:pathLst>
          </a:custGeom>
          <a:blipFill rotWithShape="1">
            <a:blip r:embed="rId3">
              <a:alphaModFix amt="23000"/>
            </a:blip>
            <a:stretch>
              <a:fillRect/>
            </a:stretch>
          </a:blipFill>
          <a:ln>
            <a:noFill/>
          </a:ln>
        </p:spPr>
        <p:txBody>
          <a:bodyPr/>
          <a:lstStyle/>
          <a:p>
            <a:endParaRPr lang="en-US"/>
          </a:p>
        </p:txBody>
      </p:sp>
      <p:sp>
        <p:nvSpPr>
          <p:cNvPr id="241" name="Google Shape;241;p30"/>
          <p:cNvSpPr/>
          <p:nvPr/>
        </p:nvSpPr>
        <p:spPr>
          <a:xfrm>
            <a:off x="5271254" y="2425217"/>
            <a:ext cx="7745497" cy="2711402"/>
          </a:xfrm>
          <a:custGeom>
            <a:avLst/>
            <a:gdLst/>
            <a:ahLst/>
            <a:cxnLst/>
            <a:rect l="l" t="t" r="r" b="b"/>
            <a:pathLst>
              <a:path w="7745497" h="2711402" extrusionOk="0">
                <a:moveTo>
                  <a:pt x="0" y="0"/>
                </a:moveTo>
                <a:lnTo>
                  <a:pt x="7745498" y="0"/>
                </a:lnTo>
                <a:lnTo>
                  <a:pt x="7745498" y="2711402"/>
                </a:lnTo>
                <a:lnTo>
                  <a:pt x="0" y="2711402"/>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42" name="Google Shape;242;p30"/>
          <p:cNvSpPr/>
          <p:nvPr/>
        </p:nvSpPr>
        <p:spPr>
          <a:xfrm>
            <a:off x="-2781064" y="7814026"/>
            <a:ext cx="5166468" cy="7661303"/>
          </a:xfrm>
          <a:custGeom>
            <a:avLst/>
            <a:gdLst/>
            <a:ahLst/>
            <a:cxnLst/>
            <a:rect l="l" t="t" r="r" b="b"/>
            <a:pathLst>
              <a:path w="5166468" h="7661303" extrusionOk="0">
                <a:moveTo>
                  <a:pt x="0" y="0"/>
                </a:moveTo>
                <a:lnTo>
                  <a:pt x="5166468" y="0"/>
                </a:lnTo>
                <a:lnTo>
                  <a:pt x="5166468" y="7661303"/>
                </a:lnTo>
                <a:lnTo>
                  <a:pt x="0" y="7661303"/>
                </a:lnTo>
                <a:lnTo>
                  <a:pt x="0" y="0"/>
                </a:lnTo>
                <a:close/>
              </a:path>
            </a:pathLst>
          </a:custGeom>
          <a:blipFill rotWithShape="1">
            <a:blip r:embed="rId5">
              <a:alphaModFix amt="60000"/>
            </a:blip>
            <a:stretch>
              <a:fillRect/>
            </a:stretch>
          </a:blipFill>
          <a:ln>
            <a:noFill/>
          </a:ln>
        </p:spPr>
        <p:txBody>
          <a:bodyPr/>
          <a:lstStyle/>
          <a:p>
            <a:endParaRPr lang="en-US"/>
          </a:p>
        </p:txBody>
      </p:sp>
      <p:sp>
        <p:nvSpPr>
          <p:cNvPr id="243" name="Google Shape;243;p30"/>
          <p:cNvSpPr txBox="1"/>
          <p:nvPr/>
        </p:nvSpPr>
        <p:spPr>
          <a:xfrm>
            <a:off x="6097672" y="8233891"/>
            <a:ext cx="6092700" cy="13299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400" b="0" i="0" u="none" strike="noStrike" cap="none">
                <a:solidFill>
                  <a:srgbClr val="000000"/>
                </a:solidFill>
                <a:latin typeface="Montserrat"/>
                <a:ea typeface="Montserrat"/>
                <a:cs typeface="Montserrat"/>
                <a:sym typeface="Montserrat"/>
              </a:rPr>
              <a:t>Présenté par le Bureau de la diversité et de l'inclusion, Groupe des matériels, Défense nationale</a:t>
            </a:r>
            <a:endParaRPr/>
          </a:p>
        </p:txBody>
      </p:sp>
      <p:sp>
        <p:nvSpPr>
          <p:cNvPr id="244" name="Google Shape;244;p30"/>
          <p:cNvSpPr/>
          <p:nvPr/>
        </p:nvSpPr>
        <p:spPr>
          <a:xfrm>
            <a:off x="16873794" y="0"/>
            <a:ext cx="1414206" cy="1178977"/>
          </a:xfrm>
          <a:custGeom>
            <a:avLst/>
            <a:gdLst/>
            <a:ahLst/>
            <a:cxnLst/>
            <a:rect l="l" t="t" r="r" b="b"/>
            <a:pathLst>
              <a:path w="1414206" h="1178977" extrusionOk="0">
                <a:moveTo>
                  <a:pt x="0" y="0"/>
                </a:moveTo>
                <a:lnTo>
                  <a:pt x="1414206" y="0"/>
                </a:lnTo>
                <a:lnTo>
                  <a:pt x="1414206" y="1178977"/>
                </a:lnTo>
                <a:lnTo>
                  <a:pt x="0" y="1178977"/>
                </a:lnTo>
                <a:lnTo>
                  <a:pt x="0"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45" name="Google Shape;245;p30"/>
          <p:cNvSpPr/>
          <p:nvPr/>
        </p:nvSpPr>
        <p:spPr>
          <a:xfrm>
            <a:off x="5675365" y="6838646"/>
            <a:ext cx="6934183" cy="670112"/>
          </a:xfrm>
          <a:custGeom>
            <a:avLst/>
            <a:gdLst/>
            <a:ahLst/>
            <a:cxnLst/>
            <a:rect l="l" t="t" r="r" b="b"/>
            <a:pathLst>
              <a:path w="6934183" h="670112" extrusionOk="0">
                <a:moveTo>
                  <a:pt x="0" y="0"/>
                </a:moveTo>
                <a:lnTo>
                  <a:pt x="6934183" y="0"/>
                </a:lnTo>
                <a:lnTo>
                  <a:pt x="6934183" y="670112"/>
                </a:lnTo>
                <a:lnTo>
                  <a:pt x="0" y="670112"/>
                </a:lnTo>
                <a:lnTo>
                  <a:pt x="0" y="0"/>
                </a:lnTo>
                <a:close/>
              </a:path>
            </a:pathLst>
          </a:custGeom>
          <a:blipFill rotWithShape="1">
            <a:blip r:embed="rId6"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p:nvPr/>
        </p:nvSpPr>
        <p:spPr>
          <a:xfrm>
            <a:off x="1028700" y="427247"/>
            <a:ext cx="15315000" cy="72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4725" b="0" i="0" u="none" strike="noStrike" cap="none">
                <a:solidFill>
                  <a:srgbClr val="000000"/>
                </a:solidFill>
                <a:latin typeface="Montserrat"/>
                <a:ea typeface="Montserrat"/>
                <a:cs typeface="Montserrat"/>
                <a:sym typeface="Montserrat"/>
              </a:rPr>
              <a:t>Diriger en élevant les autres vous est présenté par</a:t>
            </a:r>
            <a:endParaRPr sz="800"/>
          </a:p>
        </p:txBody>
      </p:sp>
      <p:sp>
        <p:nvSpPr>
          <p:cNvPr id="255" name="Google Shape;255;p31"/>
          <p:cNvSpPr txBox="1"/>
          <p:nvPr/>
        </p:nvSpPr>
        <p:spPr>
          <a:xfrm>
            <a:off x="1028700" y="1410232"/>
            <a:ext cx="14235300" cy="1449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200" b="0" i="0" u="none" strike="noStrike" cap="none">
                <a:solidFill>
                  <a:srgbClr val="000000"/>
                </a:solidFill>
                <a:latin typeface="Montserrat"/>
                <a:ea typeface="Montserrat"/>
                <a:cs typeface="Montserrat"/>
                <a:sym typeface="Montserrat"/>
              </a:rPr>
              <a:t>Le Bureau de la diversité et de l'inclusion</a:t>
            </a:r>
            <a:endParaRPr/>
          </a:p>
          <a:p>
            <a:pPr marL="0" marR="0" lvl="0" indent="0" algn="just" rtl="0">
              <a:lnSpc>
                <a:spcPct val="115000"/>
              </a:lnSpc>
              <a:spcBef>
                <a:spcPts val="0"/>
              </a:spcBef>
              <a:spcAft>
                <a:spcPts val="0"/>
              </a:spcAft>
              <a:buNone/>
            </a:pPr>
            <a:r>
              <a:rPr lang="en-US" sz="3436" b="0" i="0" u="none" strike="noStrike" cap="none">
                <a:solidFill>
                  <a:srgbClr val="000000"/>
                </a:solidFill>
                <a:latin typeface="Montserrat"/>
                <a:ea typeface="Montserrat"/>
                <a:cs typeface="Montserrat"/>
                <a:sym typeface="Montserrat"/>
              </a:rPr>
              <a:t>Groupe des matériels, Défense nationale</a:t>
            </a:r>
            <a:endParaRPr/>
          </a:p>
        </p:txBody>
      </p:sp>
      <p:sp>
        <p:nvSpPr>
          <p:cNvPr id="256" name="Google Shape;256;p31"/>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3">
              <a:alphaModFix/>
            </a:blip>
            <a:stretch>
              <a:fillRect/>
            </a:stretch>
          </a:blipFill>
          <a:ln>
            <a:noFill/>
          </a:ln>
        </p:spPr>
        <p:txBody>
          <a:bodyPr/>
          <a:lstStyle/>
          <a:p>
            <a:endParaRPr lang="en-US"/>
          </a:p>
        </p:txBody>
      </p:sp>
      <p:grpSp>
        <p:nvGrpSpPr>
          <p:cNvPr id="257" name="Google Shape;257;p31"/>
          <p:cNvGrpSpPr/>
          <p:nvPr/>
        </p:nvGrpSpPr>
        <p:grpSpPr>
          <a:xfrm>
            <a:off x="970736" y="3115311"/>
            <a:ext cx="2462087" cy="2349968"/>
            <a:chOff x="-366471" y="-11891"/>
            <a:chExt cx="15572971" cy="14863810"/>
          </a:xfrm>
        </p:grpSpPr>
        <p:sp>
          <p:nvSpPr>
            <p:cNvPr id="258" name="Google Shape;258;p31"/>
            <p:cNvSpPr/>
            <p:nvPr/>
          </p:nvSpPr>
          <p:spPr>
            <a:xfrm>
              <a:off x="-366471" y="-11891"/>
              <a:ext cx="15572971" cy="14863810"/>
            </a:xfrm>
            <a:custGeom>
              <a:avLst/>
              <a:gdLst/>
              <a:ahLst/>
              <a:cxnLst/>
              <a:rect l="l" t="t" r="r" b="b"/>
              <a:pathLst>
                <a:path w="15572971" h="14863810" extrusionOk="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156193" y="188812"/>
              <a:ext cx="15152415" cy="14462405"/>
            </a:xfrm>
            <a:custGeom>
              <a:avLst/>
              <a:gdLst/>
              <a:ahLst/>
              <a:cxnLst/>
              <a:rect l="l" t="t" r="r" b="b"/>
              <a:pathLst>
                <a:path w="15152415" h="14462405" extrusionOk="0">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223301" y="551024"/>
              <a:ext cx="14393427" cy="13737979"/>
            </a:xfrm>
            <a:custGeom>
              <a:avLst/>
              <a:gdLst/>
              <a:ahLst/>
              <a:cxnLst/>
              <a:rect l="l" t="t" r="r" b="b"/>
              <a:pathLst>
                <a:path w="14393427" h="13737979" extrusionOk="0">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rotWithShape="1">
              <a:blip r:embed="rId4" cstate="screen">
                <a:alphaModFix/>
                <a:extLst>
                  <a:ext uri="{28A0092B-C50C-407E-A947-70E740481C1C}">
                    <a14:useLocalDpi xmlns:a14="http://schemas.microsoft.com/office/drawing/2010/main"/>
                  </a:ext>
                </a:extLst>
              </a:blip>
              <a:stretch>
                <a:fillRect l="222" r="22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31"/>
          <p:cNvSpPr txBox="1"/>
          <p:nvPr/>
        </p:nvSpPr>
        <p:spPr>
          <a:xfrm>
            <a:off x="971371" y="5540175"/>
            <a:ext cx="2461500" cy="958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399" b="1" i="0" u="none" strike="noStrike" cap="none">
                <a:solidFill>
                  <a:srgbClr val="000000"/>
                </a:solidFill>
                <a:latin typeface="Montserrat"/>
                <a:ea typeface="Montserrat"/>
                <a:cs typeface="Montserrat"/>
                <a:sym typeface="Montserrat"/>
              </a:rPr>
              <a:t>Nancy Tremblay</a:t>
            </a:r>
            <a:endParaRPr/>
          </a:p>
          <a:p>
            <a:pPr marL="0" lvl="0" indent="0" algn="ctr" rtl="0">
              <a:lnSpc>
                <a:spcPct val="115000"/>
              </a:lnSpc>
              <a:spcBef>
                <a:spcPts val="0"/>
              </a:spcBef>
              <a:spcAft>
                <a:spcPts val="0"/>
              </a:spcAft>
              <a:buSzPts val="1100"/>
              <a:buNone/>
            </a:pPr>
            <a:r>
              <a:rPr lang="en-US" sz="1399">
                <a:latin typeface="Montserrat"/>
                <a:ea typeface="Montserrat"/>
                <a:cs typeface="Montserrat"/>
                <a:sym typeface="Montserrat"/>
              </a:rPr>
              <a:t>Sous-ministre adjointe, Matériels, Défense nationale</a:t>
            </a:r>
            <a:endParaRPr sz="1399">
              <a:latin typeface="Montserrat"/>
              <a:ea typeface="Montserrat"/>
              <a:cs typeface="Montserrat"/>
              <a:sym typeface="Montserrat"/>
            </a:endParaRPr>
          </a:p>
        </p:txBody>
      </p:sp>
      <p:grpSp>
        <p:nvGrpSpPr>
          <p:cNvPr id="262" name="Google Shape;262;p31"/>
          <p:cNvGrpSpPr/>
          <p:nvPr/>
        </p:nvGrpSpPr>
        <p:grpSpPr>
          <a:xfrm>
            <a:off x="999061" y="6709255"/>
            <a:ext cx="2462087" cy="2349968"/>
            <a:chOff x="-366471" y="-11891"/>
            <a:chExt cx="15572971" cy="14863810"/>
          </a:xfrm>
        </p:grpSpPr>
        <p:sp>
          <p:nvSpPr>
            <p:cNvPr id="263" name="Google Shape;263;p31"/>
            <p:cNvSpPr/>
            <p:nvPr/>
          </p:nvSpPr>
          <p:spPr>
            <a:xfrm>
              <a:off x="-366471" y="-11891"/>
              <a:ext cx="15572971" cy="14863810"/>
            </a:xfrm>
            <a:custGeom>
              <a:avLst/>
              <a:gdLst/>
              <a:ahLst/>
              <a:cxnLst/>
              <a:rect l="l" t="t" r="r" b="b"/>
              <a:pathLst>
                <a:path w="15572971" h="14863810" extrusionOk="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156193" y="188812"/>
              <a:ext cx="15152415" cy="14462405"/>
            </a:xfrm>
            <a:custGeom>
              <a:avLst/>
              <a:gdLst/>
              <a:ahLst/>
              <a:cxnLst/>
              <a:rect l="l" t="t" r="r" b="b"/>
              <a:pathLst>
                <a:path w="15152415" h="14462405" extrusionOk="0">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223301" y="551024"/>
              <a:ext cx="14393427" cy="13737979"/>
            </a:xfrm>
            <a:custGeom>
              <a:avLst/>
              <a:gdLst/>
              <a:ahLst/>
              <a:cxnLst/>
              <a:rect l="l" t="t" r="r" b="b"/>
              <a:pathLst>
                <a:path w="14393427" h="13737979" extrusionOk="0">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rotWithShape="1">
              <a:blip r:embed="rId5" cstate="screen">
                <a:alphaModFix/>
                <a:extLst>
                  <a:ext uri="{28A0092B-C50C-407E-A947-70E740481C1C}">
                    <a14:useLocalDpi xmlns:a14="http://schemas.microsoft.com/office/drawing/2010/main"/>
                  </a:ext>
                </a:extLst>
              </a:blip>
              <a:stretch>
                <a:fillRect l="222" r="22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31"/>
          <p:cNvSpPr txBox="1"/>
          <p:nvPr/>
        </p:nvSpPr>
        <p:spPr>
          <a:xfrm>
            <a:off x="942392" y="9134120"/>
            <a:ext cx="2461500" cy="7107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399" b="1" i="0" u="none" strike="noStrike" cap="none">
                <a:solidFill>
                  <a:srgbClr val="000000"/>
                </a:solidFill>
                <a:latin typeface="Montserrat"/>
                <a:ea typeface="Montserrat"/>
                <a:cs typeface="Montserrat"/>
                <a:sym typeface="Montserrat"/>
              </a:rPr>
              <a:t>Samantha Moonsammy</a:t>
            </a:r>
            <a:endParaRPr/>
          </a:p>
          <a:p>
            <a:pPr marL="0" lvl="0" indent="0" algn="ctr" rtl="0">
              <a:lnSpc>
                <a:spcPct val="115000"/>
              </a:lnSpc>
              <a:spcBef>
                <a:spcPts val="0"/>
              </a:spcBef>
              <a:spcAft>
                <a:spcPts val="0"/>
              </a:spcAft>
              <a:buClr>
                <a:schemeClr val="dk1"/>
              </a:buClr>
              <a:buSzPts val="1100"/>
              <a:buFont typeface="Arial"/>
              <a:buNone/>
            </a:pPr>
            <a:r>
              <a:rPr lang="en-US" sz="1399">
                <a:latin typeface="Montserrat"/>
                <a:ea typeface="Montserrat"/>
                <a:cs typeface="Montserrat"/>
                <a:sym typeface="Montserrat"/>
              </a:rPr>
              <a:t>Diversité et inclusion, </a:t>
            </a:r>
            <a:endParaRPr sz="1399">
              <a:latin typeface="Montserrat"/>
              <a:ea typeface="Montserrat"/>
              <a:cs typeface="Montserrat"/>
              <a:sym typeface="Montserrat"/>
            </a:endParaRPr>
          </a:p>
          <a:p>
            <a:pPr marL="0" lvl="0" indent="0" algn="ctr" rtl="0">
              <a:lnSpc>
                <a:spcPct val="115000"/>
              </a:lnSpc>
              <a:spcBef>
                <a:spcPts val="0"/>
              </a:spcBef>
              <a:spcAft>
                <a:spcPts val="0"/>
              </a:spcAft>
              <a:buSzPts val="1100"/>
              <a:buNone/>
            </a:pPr>
            <a:r>
              <a:rPr lang="en-US" sz="1399">
                <a:latin typeface="Montserrat"/>
                <a:ea typeface="Montserrat"/>
                <a:cs typeface="Montserrat"/>
                <a:sym typeface="Montserrat"/>
              </a:rPr>
              <a:t>Matériel, Défense nationale</a:t>
            </a:r>
            <a:endParaRPr sz="1399">
              <a:latin typeface="Montserrat"/>
              <a:ea typeface="Montserrat"/>
              <a:cs typeface="Montserrat"/>
              <a:sym typeface="Montserrat"/>
            </a:endParaRPr>
          </a:p>
        </p:txBody>
      </p:sp>
      <p:sp>
        <p:nvSpPr>
          <p:cNvPr id="267" name="Google Shape;267;p31"/>
          <p:cNvSpPr txBox="1"/>
          <p:nvPr/>
        </p:nvSpPr>
        <p:spPr>
          <a:xfrm>
            <a:off x="4017957" y="3325535"/>
            <a:ext cx="13952700" cy="6628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00" b="0" i="0" u="none" strike="noStrike" cap="none">
                <a:solidFill>
                  <a:srgbClr val="000000"/>
                </a:solidFill>
                <a:latin typeface="Montserrat"/>
                <a:ea typeface="Montserrat"/>
                <a:cs typeface="Montserrat"/>
                <a:sym typeface="Montserrat"/>
              </a:rPr>
              <a:t>Samantha Moonsammy a créé le programme « Diriger en élevant les autres » (DEAPCM) en 2021 en réponse à des conversations avec des membres du Groupe des matériels de la Défense nationale, qui ont souligné leur désir de tisser des liens avec leurs collègues, de contribuer davantage et de trouver des possibilités de carrière.</a:t>
            </a:r>
            <a:endParaRPr/>
          </a:p>
          <a:p>
            <a:pPr marL="0" marR="0" lvl="0" indent="0" algn="l" rtl="0">
              <a:lnSpc>
                <a:spcPct val="115000"/>
              </a:lnSpc>
              <a:spcBef>
                <a:spcPts val="0"/>
              </a:spcBef>
              <a:spcAft>
                <a:spcPts val="0"/>
              </a:spcAft>
              <a:buNone/>
            </a:pPr>
            <a:endParaRPr sz="2700" b="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700" b="0" i="0" u="none" strike="noStrike" cap="none">
                <a:solidFill>
                  <a:srgbClr val="000000"/>
                </a:solidFill>
                <a:latin typeface="Montserrat"/>
                <a:ea typeface="Montserrat"/>
                <a:cs typeface="Montserrat"/>
                <a:sym typeface="Montserrat"/>
              </a:rPr>
              <a:t>Cependant, pour apporter des changements véritablement significatifs, elle savait que le DEAPCM devait être un effort collectif. En élargissant le programme à l'Équipe de la Défense entière, à d'autres ministères et aux Sociétés de la Couronne, le DEAPCM ouvre les cloisonnements et favorise la collaboration dans l'ensemble du secteur public. Avec le soutien indéfectible de Nancy Tremblay, Sous-ministre adjointe du Groupe des matériels, cette approche stratégique renforce notre écosystème de leadership, apporte de nouvelles perspectives à la prise de décision et stimule l'innovation à tous les niveaux.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276" name="Google Shape;276;p32"/>
          <p:cNvGrpSpPr/>
          <p:nvPr/>
        </p:nvGrpSpPr>
        <p:grpSpPr>
          <a:xfrm>
            <a:off x="2185288" y="2720714"/>
            <a:ext cx="13917425" cy="1405739"/>
            <a:chOff x="0" y="-192787"/>
            <a:chExt cx="18556566" cy="1874319"/>
          </a:xfrm>
        </p:grpSpPr>
        <p:grpSp>
          <p:nvGrpSpPr>
            <p:cNvPr id="277" name="Google Shape;277;p32"/>
            <p:cNvGrpSpPr/>
            <p:nvPr/>
          </p:nvGrpSpPr>
          <p:grpSpPr>
            <a:xfrm>
              <a:off x="0" y="-192787"/>
              <a:ext cx="18556566" cy="1874319"/>
              <a:chOff x="0" y="-38100"/>
              <a:chExt cx="3667284" cy="370417"/>
            </a:xfrm>
          </p:grpSpPr>
          <p:sp>
            <p:nvSpPr>
              <p:cNvPr id="278" name="Google Shape;278;p32"/>
              <p:cNvSpPr/>
              <p:nvPr/>
            </p:nvSpPr>
            <p:spPr>
              <a:xfrm>
                <a:off x="0" y="0"/>
                <a:ext cx="3667284" cy="332317"/>
              </a:xfrm>
              <a:custGeom>
                <a:avLst/>
                <a:gdLst/>
                <a:ahLst/>
                <a:cxnLst/>
                <a:rect l="l" t="t" r="r" b="b"/>
                <a:pathLst>
                  <a:path w="3667284" h="332317" extrusionOk="0">
                    <a:moveTo>
                      <a:pt x="17201" y="0"/>
                    </a:moveTo>
                    <a:lnTo>
                      <a:pt x="3650083" y="0"/>
                    </a:lnTo>
                    <a:cubicBezTo>
                      <a:pt x="3659583" y="0"/>
                      <a:pt x="3667284" y="7701"/>
                      <a:pt x="3667284" y="17201"/>
                    </a:cubicBezTo>
                    <a:lnTo>
                      <a:pt x="3667284" y="315115"/>
                    </a:lnTo>
                    <a:cubicBezTo>
                      <a:pt x="3667284" y="324615"/>
                      <a:pt x="3659583" y="332317"/>
                      <a:pt x="3650083" y="332317"/>
                    </a:cubicBezTo>
                    <a:lnTo>
                      <a:pt x="17201" y="332317"/>
                    </a:lnTo>
                    <a:cubicBezTo>
                      <a:pt x="7701" y="332317"/>
                      <a:pt x="0" y="324615"/>
                      <a:pt x="0" y="315115"/>
                    </a:cubicBezTo>
                    <a:lnTo>
                      <a:pt x="0" y="17201"/>
                    </a:lnTo>
                    <a:cubicBezTo>
                      <a:pt x="0" y="7701"/>
                      <a:pt x="7701" y="0"/>
                      <a:pt x="17201" y="0"/>
                    </a:cubicBezTo>
                    <a:close/>
                  </a:path>
                </a:pathLst>
              </a:custGeom>
              <a:solidFill>
                <a:srgbClr val="E7C24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
            <p:nvSpPr>
              <p:cNvPr id="279" name="Google Shape;279;p32"/>
              <p:cNvSpPr txBox="1"/>
              <p:nvPr/>
            </p:nvSpPr>
            <p:spPr>
              <a:xfrm>
                <a:off x="0" y="-38100"/>
                <a:ext cx="3667284" cy="370417"/>
              </a:xfrm>
              <a:prstGeom prst="rect">
                <a:avLst/>
              </a:prstGeom>
              <a:noFill/>
              <a:ln>
                <a:noFill/>
              </a:ln>
            </p:spPr>
            <p:txBody>
              <a:bodyPr spcFirstLastPara="1" wrap="square" lIns="50800" tIns="50800" rIns="50800" bIns="50800" anchor="ctr" anchorCtr="0">
                <a:noAutofit/>
              </a:bodyPr>
              <a:lstStyle/>
              <a:p>
                <a:pPr marL="0" marR="0" lvl="0" indent="0" algn="ctr" rtl="0">
                  <a:lnSpc>
                    <a:spcPct val="115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0" name="Google Shape;280;p32"/>
            <p:cNvSpPr txBox="1"/>
            <p:nvPr/>
          </p:nvSpPr>
          <p:spPr>
            <a:xfrm>
              <a:off x="565963" y="94576"/>
              <a:ext cx="17424600" cy="1364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092" b="1" i="1" u="none" strike="noStrike" cap="none">
                  <a:solidFill>
                    <a:srgbClr val="000000"/>
                  </a:solidFill>
                  <a:latin typeface="Montserrat"/>
                  <a:ea typeface="Montserrat"/>
                  <a:cs typeface="Montserrat"/>
                  <a:sym typeface="Montserrat"/>
                </a:rPr>
                <a:t>Environ 75 % des dirigeants affirment que le mentorat a joué un rôle clé dans leur réussite. (Gallup, étude de mars 2022) </a:t>
              </a:r>
              <a:endParaRPr/>
            </a:p>
          </p:txBody>
        </p:sp>
      </p:grpSp>
      <p:sp>
        <p:nvSpPr>
          <p:cNvPr id="281" name="Google Shape;281;p32"/>
          <p:cNvSpPr/>
          <p:nvPr/>
        </p:nvSpPr>
        <p:spPr>
          <a:xfrm>
            <a:off x="11622339" y="4621975"/>
            <a:ext cx="5086635" cy="5086635"/>
          </a:xfrm>
          <a:custGeom>
            <a:avLst/>
            <a:gdLst/>
            <a:ahLst/>
            <a:cxnLst/>
            <a:rect l="l" t="t" r="r" b="b"/>
            <a:pathLst>
              <a:path w="812800" h="812800" extrusionOk="0">
                <a:moveTo>
                  <a:pt x="0" y="0"/>
                </a:moveTo>
                <a:lnTo>
                  <a:pt x="812800" y="0"/>
                </a:lnTo>
                <a:lnTo>
                  <a:pt x="812800" y="812800"/>
                </a:lnTo>
                <a:lnTo>
                  <a:pt x="0" y="81280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a:lstStyle/>
          <a:p>
            <a:endParaRPr lang="en-US"/>
          </a:p>
        </p:txBody>
      </p:sp>
      <p:sp>
        <p:nvSpPr>
          <p:cNvPr id="282" name="Google Shape;282;p32"/>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
        <p:nvSpPr>
          <p:cNvPr id="283" name="Google Shape;283;p32"/>
          <p:cNvSpPr txBox="1"/>
          <p:nvPr/>
        </p:nvSpPr>
        <p:spPr>
          <a:xfrm>
            <a:off x="1028700" y="4345893"/>
            <a:ext cx="10161000" cy="5307607"/>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9" b="0" i="0" u="none" strike="noStrike" cap="none" dirty="0">
                <a:solidFill>
                  <a:srgbClr val="000000"/>
                </a:solidFill>
                <a:latin typeface="Montserrat"/>
                <a:ea typeface="Montserrat"/>
                <a:cs typeface="Montserrat"/>
                <a:sym typeface="Montserrat"/>
              </a:rPr>
              <a:t>DEAPCM </a:t>
            </a:r>
            <a:r>
              <a:rPr lang="en-US" sz="2499" b="0" i="0" u="none" strike="noStrike" cap="none" dirty="0" err="1">
                <a:solidFill>
                  <a:srgbClr val="000000"/>
                </a:solidFill>
                <a:latin typeface="Montserrat"/>
                <a:ea typeface="Montserrat"/>
                <a:cs typeface="Montserrat"/>
                <a:sym typeface="Montserrat"/>
              </a:rPr>
              <a:t>est</a:t>
            </a:r>
            <a:r>
              <a:rPr lang="en-US" sz="2499" b="0" i="0" u="none" strike="noStrike" cap="none" dirty="0">
                <a:solidFill>
                  <a:srgbClr val="000000"/>
                </a:solidFill>
                <a:latin typeface="Montserrat"/>
                <a:ea typeface="Montserrat"/>
                <a:cs typeface="Montserrat"/>
                <a:sym typeface="Montserrat"/>
              </a:rPr>
              <a:t> un </a:t>
            </a:r>
            <a:r>
              <a:rPr lang="en-US" sz="2499" b="0" i="0" u="none" strike="noStrike" cap="none" dirty="0" err="1">
                <a:solidFill>
                  <a:srgbClr val="000000"/>
                </a:solidFill>
                <a:latin typeface="Montserrat"/>
                <a:ea typeface="Montserrat"/>
                <a:cs typeface="Montserrat"/>
                <a:sym typeface="Montserrat"/>
              </a:rPr>
              <a:t>programme</a:t>
            </a:r>
            <a:r>
              <a:rPr lang="en-US" sz="2499" b="0" i="0" u="none" strike="noStrike" cap="none" dirty="0">
                <a:solidFill>
                  <a:srgbClr val="000000"/>
                </a:solidFill>
                <a:latin typeface="Montserrat"/>
                <a:ea typeface="Montserrat"/>
                <a:cs typeface="Montserrat"/>
                <a:sym typeface="Montserrat"/>
              </a:rPr>
              <a:t> de </a:t>
            </a:r>
            <a:r>
              <a:rPr lang="en-US" sz="2499" b="0" i="0" u="none" strike="noStrike" cap="none" dirty="0" err="1">
                <a:solidFill>
                  <a:srgbClr val="000000"/>
                </a:solidFill>
                <a:latin typeface="Montserrat"/>
                <a:ea typeface="Montserrat"/>
                <a:cs typeface="Montserrat"/>
                <a:sym typeface="Montserrat"/>
              </a:rPr>
              <a:t>mentorat</a:t>
            </a:r>
            <a:r>
              <a:rPr lang="en-US" sz="2499" b="0" i="0" u="none" strike="noStrike" cap="none" dirty="0">
                <a:solidFill>
                  <a:srgbClr val="000000"/>
                </a:solidFill>
                <a:latin typeface="Montserrat"/>
                <a:ea typeface="Montserrat"/>
                <a:cs typeface="Montserrat"/>
                <a:sym typeface="Montserrat"/>
              </a:rPr>
              <a:t> de </a:t>
            </a:r>
            <a:r>
              <a:rPr lang="en-US" sz="2499" b="0" i="0" u="none" strike="noStrike" cap="none" dirty="0" err="1">
                <a:solidFill>
                  <a:srgbClr val="000000"/>
                </a:solidFill>
                <a:latin typeface="Montserrat"/>
                <a:ea typeface="Montserrat"/>
                <a:cs typeface="Montserrat"/>
                <a:sym typeface="Montserrat"/>
              </a:rPr>
              <a:t>groupe</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gratuit</a:t>
            </a:r>
            <a:r>
              <a:rPr lang="en-US" sz="2499" b="0" i="0" u="none" strike="noStrike" cap="none" dirty="0">
                <a:solidFill>
                  <a:srgbClr val="000000"/>
                </a:solidFill>
                <a:latin typeface="Montserrat"/>
                <a:ea typeface="Montserrat"/>
                <a:cs typeface="Montserrat"/>
                <a:sym typeface="Montserrat"/>
              </a:rPr>
              <a:t> qui </a:t>
            </a:r>
            <a:r>
              <a:rPr lang="en-US" sz="2499" b="0" i="0" u="none" strike="noStrike" cap="none" dirty="0" err="1">
                <a:solidFill>
                  <a:srgbClr val="000000"/>
                </a:solidFill>
                <a:latin typeface="Montserrat"/>
                <a:ea typeface="Montserrat"/>
                <a:cs typeface="Montserrat"/>
                <a:sym typeface="Montserrat"/>
              </a:rPr>
              <a:t>élimine</a:t>
            </a:r>
            <a:r>
              <a:rPr lang="en-US" sz="2499" b="0" i="0" u="none" strike="noStrike" cap="none" dirty="0">
                <a:solidFill>
                  <a:srgbClr val="000000"/>
                </a:solidFill>
                <a:latin typeface="Montserrat"/>
                <a:ea typeface="Montserrat"/>
                <a:cs typeface="Montserrat"/>
                <a:sym typeface="Montserrat"/>
              </a:rPr>
              <a:t> les obstacles au sein de </a:t>
            </a:r>
            <a:r>
              <a:rPr lang="en-US" sz="2499" b="0" i="0" u="none" strike="noStrike" cap="none" dirty="0" err="1">
                <a:solidFill>
                  <a:srgbClr val="000000"/>
                </a:solidFill>
                <a:latin typeface="Montserrat"/>
                <a:ea typeface="Montserrat"/>
                <a:cs typeface="Montserrat"/>
                <a:sym typeface="Montserrat"/>
              </a:rPr>
              <a:t>nos</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organisations</a:t>
            </a:r>
            <a:r>
              <a:rPr lang="en-US" sz="2499" b="0" i="0" u="none" strike="noStrike" cap="none" dirty="0">
                <a:solidFill>
                  <a:srgbClr val="000000"/>
                </a:solidFill>
                <a:latin typeface="Montserrat"/>
                <a:ea typeface="Montserrat"/>
                <a:cs typeface="Montserrat"/>
                <a:sym typeface="Montserrat"/>
              </a:rPr>
              <a:t>. Des </a:t>
            </a:r>
            <a:r>
              <a:rPr lang="en-US" sz="2499" b="0" i="0" u="none" strike="noStrike" cap="none" dirty="0" err="1">
                <a:solidFill>
                  <a:srgbClr val="000000"/>
                </a:solidFill>
                <a:latin typeface="Montserrat"/>
                <a:ea typeface="Montserrat"/>
                <a:cs typeface="Montserrat"/>
                <a:sym typeface="Montserrat"/>
              </a:rPr>
              <a:t>étudiants</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jusqu’aux</a:t>
            </a:r>
            <a:r>
              <a:rPr lang="en-US" sz="2499" b="0" i="0" u="none" strike="noStrike" cap="none" dirty="0">
                <a:solidFill>
                  <a:srgbClr val="000000"/>
                </a:solidFill>
                <a:latin typeface="Montserrat"/>
                <a:ea typeface="Montserrat"/>
                <a:cs typeface="Montserrat"/>
                <a:sym typeface="Montserrat"/>
              </a:rPr>
              <a:t> cadres, le </a:t>
            </a:r>
            <a:r>
              <a:rPr lang="en-US" sz="2499" b="0" i="0" u="none" strike="noStrike" cap="none" dirty="0" err="1">
                <a:solidFill>
                  <a:srgbClr val="000000"/>
                </a:solidFill>
                <a:latin typeface="Montserrat"/>
                <a:ea typeface="Montserrat"/>
                <a:cs typeface="Montserrat"/>
                <a:sym typeface="Montserrat"/>
              </a:rPr>
              <a:t>programme</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offre</a:t>
            </a:r>
            <a:r>
              <a:rPr lang="en-US" sz="2499" b="0" i="0" u="none" strike="noStrike" cap="none" dirty="0">
                <a:solidFill>
                  <a:srgbClr val="000000"/>
                </a:solidFill>
                <a:latin typeface="Montserrat"/>
                <a:ea typeface="Montserrat"/>
                <a:cs typeface="Montserrat"/>
                <a:sym typeface="Montserrat"/>
              </a:rPr>
              <a:t> des </a:t>
            </a:r>
            <a:r>
              <a:rPr lang="en-US" sz="2499" b="0" i="0" u="none" strike="noStrike" cap="none" dirty="0" err="1">
                <a:solidFill>
                  <a:srgbClr val="000000"/>
                </a:solidFill>
                <a:latin typeface="Montserrat"/>
                <a:ea typeface="Montserrat"/>
                <a:cs typeface="Montserrat"/>
                <a:sym typeface="Montserrat"/>
              </a:rPr>
              <a:t>opportunités</a:t>
            </a:r>
            <a:r>
              <a:rPr lang="en-US" sz="2499" b="0" i="0" u="none" strike="noStrike" cap="none" dirty="0">
                <a:solidFill>
                  <a:srgbClr val="000000"/>
                </a:solidFill>
                <a:latin typeface="Montserrat"/>
                <a:ea typeface="Montserrat"/>
                <a:cs typeface="Montserrat"/>
                <a:sym typeface="Montserrat"/>
              </a:rPr>
              <a:t> à </a:t>
            </a:r>
            <a:r>
              <a:rPr lang="en-US" sz="2499" b="0" i="0" u="none" strike="noStrike" cap="none" dirty="0" err="1">
                <a:solidFill>
                  <a:srgbClr val="000000"/>
                </a:solidFill>
                <a:latin typeface="Montserrat"/>
                <a:ea typeface="Montserrat"/>
                <a:cs typeface="Montserrat"/>
                <a:sym typeface="Montserrat"/>
              </a:rPr>
              <a:t>tous</a:t>
            </a:r>
            <a:r>
              <a:rPr lang="en-US" sz="2499" b="0" i="0" u="none" strike="noStrike" cap="none" dirty="0">
                <a:solidFill>
                  <a:srgbClr val="000000"/>
                </a:solidFill>
                <a:latin typeface="Montserrat"/>
                <a:ea typeface="Montserrat"/>
                <a:cs typeface="Montserrat"/>
                <a:sym typeface="Montserrat"/>
              </a:rPr>
              <a:t> les </a:t>
            </a:r>
            <a:r>
              <a:rPr lang="en-US" sz="2499" b="0" i="0" u="none" strike="noStrike" cap="none" dirty="0" err="1">
                <a:solidFill>
                  <a:srgbClr val="000000"/>
                </a:solidFill>
                <a:latin typeface="Montserrat"/>
                <a:ea typeface="Montserrat"/>
                <a:cs typeface="Montserrat"/>
                <a:sym typeface="Montserrat"/>
              </a:rPr>
              <a:t>membres</a:t>
            </a:r>
            <a:r>
              <a:rPr lang="en-US" sz="2499" b="0" i="0" u="none" strike="noStrike" cap="none" dirty="0">
                <a:solidFill>
                  <a:srgbClr val="000000"/>
                </a:solidFill>
                <a:latin typeface="Montserrat"/>
                <a:ea typeface="Montserrat"/>
                <a:cs typeface="Montserrat"/>
                <a:sym typeface="Montserrat"/>
              </a:rPr>
              <a:t> de la </a:t>
            </a:r>
            <a:r>
              <a:rPr lang="en-US" sz="2499" b="0" i="0" u="none" strike="noStrike" cap="none" dirty="0" err="1">
                <a:solidFill>
                  <a:srgbClr val="000000"/>
                </a:solidFill>
                <a:latin typeface="Montserrat"/>
                <a:ea typeface="Montserrat"/>
                <a:cs typeface="Montserrat"/>
                <a:sym typeface="Montserrat"/>
              </a:rPr>
              <a:t>fonction</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publique</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fédérale</a:t>
            </a:r>
            <a:r>
              <a:rPr lang="en-US" sz="2499" b="0" i="0" u="none" strike="noStrike" cap="none" dirty="0">
                <a:solidFill>
                  <a:srgbClr val="000000"/>
                </a:solidFill>
                <a:latin typeface="Montserrat"/>
                <a:ea typeface="Montserrat"/>
                <a:cs typeface="Montserrat"/>
                <a:sym typeface="Montserrat"/>
              </a:rPr>
              <a:t> et de </a:t>
            </a:r>
            <a:r>
              <a:rPr lang="en-US" sz="2499" b="0" i="0" u="none" strike="noStrike" cap="none" dirty="0" err="1">
                <a:solidFill>
                  <a:srgbClr val="000000"/>
                </a:solidFill>
                <a:latin typeface="Montserrat"/>
                <a:ea typeface="Montserrat"/>
                <a:cs typeface="Montserrat"/>
                <a:sym typeface="Montserrat"/>
              </a:rPr>
              <a:t>l'équipe</a:t>
            </a:r>
            <a:r>
              <a:rPr lang="en-US" sz="2499" b="0" i="0" u="none" strike="noStrike" cap="none" dirty="0">
                <a:solidFill>
                  <a:srgbClr val="000000"/>
                </a:solidFill>
                <a:latin typeface="Montserrat"/>
                <a:ea typeface="Montserrat"/>
                <a:cs typeface="Montserrat"/>
                <a:sym typeface="Montserrat"/>
              </a:rPr>
              <a:t> de la Défense au Canada de faire </a:t>
            </a:r>
            <a:r>
              <a:rPr lang="en-US" sz="2499" b="0" i="0" u="none" strike="noStrike" cap="none" dirty="0" err="1">
                <a:solidFill>
                  <a:srgbClr val="000000"/>
                </a:solidFill>
                <a:latin typeface="Montserrat"/>
                <a:ea typeface="Montserrat"/>
                <a:cs typeface="Montserrat"/>
                <a:sym typeface="Montserrat"/>
              </a:rPr>
              <a:t>progresser</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leur</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carrière</a:t>
            </a:r>
            <a:r>
              <a:rPr lang="en-US" sz="2499" b="0" i="0" u="none" strike="noStrike" cap="none" dirty="0">
                <a:solidFill>
                  <a:srgbClr val="000000"/>
                </a:solidFill>
                <a:latin typeface="Montserrat"/>
                <a:ea typeface="Montserrat"/>
                <a:cs typeface="Montserrat"/>
                <a:sym typeface="Montserrat"/>
              </a:rPr>
              <a:t>.</a:t>
            </a:r>
            <a:endParaRPr dirty="0"/>
          </a:p>
          <a:p>
            <a:pPr marL="0" marR="0" lvl="0" indent="0" algn="l" rtl="0">
              <a:lnSpc>
                <a:spcPct val="115000"/>
              </a:lnSpc>
              <a:spcBef>
                <a:spcPts val="0"/>
              </a:spcBef>
              <a:spcAft>
                <a:spcPts val="0"/>
              </a:spcAft>
              <a:buNone/>
            </a:pPr>
            <a:endParaRPr sz="2499" b="0" i="0" u="none" strike="noStrike" cap="none" dirty="0">
              <a:solidFill>
                <a:srgbClr val="000000"/>
              </a:solidFill>
              <a:latin typeface="Montserrat"/>
              <a:ea typeface="Montserrat"/>
              <a:cs typeface="Montserrat"/>
              <a:sym typeface="Montserrat"/>
            </a:endParaRPr>
          </a:p>
          <a:p>
            <a:pPr marL="0" marR="0" lvl="1" indent="0" algn="l" rtl="0">
              <a:lnSpc>
                <a:spcPct val="115000"/>
              </a:lnSpc>
              <a:spcBef>
                <a:spcPts val="0"/>
              </a:spcBef>
              <a:spcAft>
                <a:spcPts val="0"/>
              </a:spcAft>
              <a:buNone/>
            </a:pPr>
            <a:r>
              <a:rPr lang="en-US" sz="2499" b="0" i="0" u="none" strike="noStrike" cap="none" dirty="0" err="1">
                <a:solidFill>
                  <a:srgbClr val="000000"/>
                </a:solidFill>
                <a:latin typeface="Montserrat"/>
                <a:ea typeface="Montserrat"/>
                <a:cs typeface="Montserrat"/>
                <a:sym typeface="Montserrat"/>
              </a:rPr>
              <a:t>Depuis</a:t>
            </a:r>
            <a:r>
              <a:rPr lang="en-US" sz="2499" b="0" i="0" u="none" strike="noStrike" cap="none" dirty="0">
                <a:solidFill>
                  <a:srgbClr val="000000"/>
                </a:solidFill>
                <a:latin typeface="Montserrat"/>
                <a:ea typeface="Montserrat"/>
                <a:cs typeface="Montserrat"/>
                <a:sym typeface="Montserrat"/>
              </a:rPr>
              <a:t> son </a:t>
            </a:r>
            <a:r>
              <a:rPr lang="en-US" sz="2499" b="0" i="0" u="none" strike="noStrike" cap="none" dirty="0" err="1">
                <a:solidFill>
                  <a:srgbClr val="000000"/>
                </a:solidFill>
                <a:latin typeface="Montserrat"/>
                <a:ea typeface="Montserrat"/>
                <a:cs typeface="Montserrat"/>
                <a:sym typeface="Montserrat"/>
              </a:rPr>
              <a:t>lancement</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en</a:t>
            </a:r>
            <a:r>
              <a:rPr lang="en-US" sz="2499" b="0" i="0" u="none" strike="noStrike" cap="none" dirty="0">
                <a:solidFill>
                  <a:srgbClr val="000000"/>
                </a:solidFill>
                <a:latin typeface="Montserrat"/>
                <a:ea typeface="Montserrat"/>
                <a:cs typeface="Montserrat"/>
                <a:sym typeface="Montserrat"/>
              </a:rPr>
              <a:t> 2021, DEAPCM a </a:t>
            </a:r>
            <a:r>
              <a:rPr lang="en-US" sz="2499" b="0" i="0" u="none" strike="noStrike" cap="none" dirty="0" err="1">
                <a:solidFill>
                  <a:srgbClr val="000000"/>
                </a:solidFill>
                <a:latin typeface="Montserrat"/>
                <a:ea typeface="Montserrat"/>
                <a:cs typeface="Montserrat"/>
                <a:sym typeface="Montserrat"/>
              </a:rPr>
              <a:t>propulsé</a:t>
            </a:r>
            <a:r>
              <a:rPr lang="en-US" sz="2499" b="0" i="0" u="none" strike="noStrike" cap="none" dirty="0">
                <a:solidFill>
                  <a:srgbClr val="000000"/>
                </a:solidFill>
                <a:latin typeface="Montserrat"/>
                <a:ea typeface="Montserrat"/>
                <a:cs typeface="Montserrat"/>
                <a:sym typeface="Montserrat"/>
              </a:rPr>
              <a:t> la </a:t>
            </a:r>
            <a:r>
              <a:rPr lang="en-US" sz="2499" b="0" i="0" u="none" strike="noStrike" cap="none" dirty="0" err="1">
                <a:solidFill>
                  <a:srgbClr val="000000"/>
                </a:solidFill>
                <a:latin typeface="Montserrat"/>
                <a:ea typeface="Montserrat"/>
                <a:cs typeface="Montserrat"/>
                <a:sym typeface="Montserrat"/>
              </a:rPr>
              <a:t>carrière</a:t>
            </a:r>
            <a:r>
              <a:rPr lang="en-US" sz="2499" b="0" i="0" u="none" strike="noStrike" cap="none" dirty="0">
                <a:solidFill>
                  <a:srgbClr val="000000"/>
                </a:solidFill>
                <a:latin typeface="Montserrat"/>
                <a:ea typeface="Montserrat"/>
                <a:cs typeface="Montserrat"/>
                <a:sym typeface="Montserrat"/>
              </a:rPr>
              <a:t> de plus de 2 500 participants, </a:t>
            </a:r>
            <a:r>
              <a:rPr lang="en-US" sz="2499" b="0" i="0" u="none" strike="noStrike" cap="none" dirty="0" err="1">
                <a:solidFill>
                  <a:srgbClr val="000000"/>
                </a:solidFill>
                <a:latin typeface="Montserrat"/>
                <a:ea typeface="Montserrat"/>
                <a:cs typeface="Montserrat"/>
                <a:sym typeface="Montserrat"/>
              </a:rPr>
              <a:t>jouant</a:t>
            </a:r>
            <a:r>
              <a:rPr lang="en-US" sz="2499" b="0" i="0" u="none" strike="noStrike" cap="none" dirty="0">
                <a:solidFill>
                  <a:srgbClr val="000000"/>
                </a:solidFill>
                <a:latin typeface="Montserrat"/>
                <a:ea typeface="Montserrat"/>
                <a:cs typeface="Montserrat"/>
                <a:sym typeface="Montserrat"/>
              </a:rPr>
              <a:t> un </a:t>
            </a:r>
            <a:r>
              <a:rPr lang="en-US" sz="2499" b="0" i="0" u="none" strike="noStrike" cap="none" dirty="0" err="1">
                <a:solidFill>
                  <a:srgbClr val="000000"/>
                </a:solidFill>
                <a:latin typeface="Montserrat"/>
                <a:ea typeface="Montserrat"/>
                <a:cs typeface="Montserrat"/>
                <a:sym typeface="Montserrat"/>
              </a:rPr>
              <a:t>rôle</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essentiel</a:t>
            </a:r>
            <a:r>
              <a:rPr lang="en-US" sz="2499" b="0" i="0" u="none" strike="noStrike" cap="none" dirty="0">
                <a:solidFill>
                  <a:srgbClr val="000000"/>
                </a:solidFill>
                <a:latin typeface="Montserrat"/>
                <a:ea typeface="Montserrat"/>
                <a:cs typeface="Montserrat"/>
                <a:sym typeface="Montserrat"/>
              </a:rPr>
              <a:t> dans la formation de leaders </a:t>
            </a:r>
            <a:r>
              <a:rPr lang="en-US" sz="2499" b="0" i="0" u="none" strike="noStrike" cap="none" dirty="0" err="1">
                <a:solidFill>
                  <a:srgbClr val="000000"/>
                </a:solidFill>
                <a:latin typeface="Montserrat"/>
                <a:ea typeface="Montserrat"/>
                <a:cs typeface="Montserrat"/>
                <a:sym typeface="Montserrat"/>
              </a:rPr>
              <a:t>inclusifs</a:t>
            </a:r>
            <a:r>
              <a:rPr lang="en-US" sz="2499" b="0" i="0" u="none" strike="noStrike" cap="none" dirty="0">
                <a:solidFill>
                  <a:srgbClr val="000000"/>
                </a:solidFill>
                <a:latin typeface="Montserrat"/>
                <a:ea typeface="Montserrat"/>
                <a:cs typeface="Montserrat"/>
                <a:sym typeface="Montserrat"/>
              </a:rPr>
              <a:t> qui </a:t>
            </a:r>
            <a:r>
              <a:rPr lang="en-US" sz="2499" b="0" i="0" u="none" strike="noStrike" cap="none" dirty="0" err="1">
                <a:solidFill>
                  <a:srgbClr val="000000"/>
                </a:solidFill>
                <a:latin typeface="Montserrat"/>
                <a:ea typeface="Montserrat"/>
                <a:cs typeface="Montserrat"/>
                <a:sym typeface="Montserrat"/>
              </a:rPr>
              <a:t>créent</a:t>
            </a:r>
            <a:r>
              <a:rPr lang="en-US" sz="2499" b="0" i="0" u="none" strike="noStrike" cap="none" dirty="0">
                <a:solidFill>
                  <a:srgbClr val="000000"/>
                </a:solidFill>
                <a:latin typeface="Montserrat"/>
                <a:ea typeface="Montserrat"/>
                <a:cs typeface="Montserrat"/>
                <a:sym typeface="Montserrat"/>
              </a:rPr>
              <a:t> des milieux de travail </a:t>
            </a:r>
            <a:r>
              <a:rPr lang="en-US" sz="2499" b="0" i="0" u="none" strike="noStrike" cap="none" dirty="0" err="1">
                <a:solidFill>
                  <a:srgbClr val="000000"/>
                </a:solidFill>
                <a:latin typeface="Montserrat"/>
                <a:ea typeface="Montserrat"/>
                <a:cs typeface="Montserrat"/>
                <a:sym typeface="Montserrat"/>
              </a:rPr>
              <a:t>innovants</a:t>
            </a:r>
            <a:r>
              <a:rPr lang="en-US" sz="2499" b="0" i="0" u="none" strike="noStrike" cap="none" dirty="0">
                <a:solidFill>
                  <a:srgbClr val="000000"/>
                </a:solidFill>
                <a:latin typeface="Montserrat"/>
                <a:ea typeface="Montserrat"/>
                <a:cs typeface="Montserrat"/>
                <a:sym typeface="Montserrat"/>
              </a:rPr>
              <a:t>, qui </a:t>
            </a:r>
            <a:r>
              <a:rPr lang="en-US" sz="2499" b="0" i="0" u="none" strike="noStrike" cap="none" dirty="0" err="1">
                <a:solidFill>
                  <a:srgbClr val="000000"/>
                </a:solidFill>
                <a:latin typeface="Montserrat"/>
                <a:ea typeface="Montserrat"/>
                <a:cs typeface="Montserrat"/>
                <a:sym typeface="Montserrat"/>
              </a:rPr>
              <a:t>défendent</a:t>
            </a:r>
            <a:r>
              <a:rPr lang="en-US" sz="2499" b="0" i="0" u="none" strike="noStrike" cap="none" dirty="0">
                <a:solidFill>
                  <a:srgbClr val="000000"/>
                </a:solidFill>
                <a:latin typeface="Montserrat"/>
                <a:ea typeface="Montserrat"/>
                <a:cs typeface="Montserrat"/>
                <a:sym typeface="Montserrat"/>
              </a:rPr>
              <a:t> le </a:t>
            </a:r>
            <a:r>
              <a:rPr lang="en-US" sz="2499" b="0" i="0" u="none" strike="noStrike" cap="none" dirty="0" err="1">
                <a:solidFill>
                  <a:srgbClr val="000000"/>
                </a:solidFill>
                <a:latin typeface="Montserrat"/>
                <a:ea typeface="Montserrat"/>
                <a:cs typeface="Montserrat"/>
                <a:sym typeface="Montserrat"/>
              </a:rPr>
              <a:t>changement</a:t>
            </a:r>
            <a:r>
              <a:rPr lang="en-US" sz="2499" b="0" i="0" u="none" strike="noStrike" cap="none" dirty="0">
                <a:solidFill>
                  <a:srgbClr val="000000"/>
                </a:solidFill>
                <a:latin typeface="Montserrat"/>
                <a:ea typeface="Montserrat"/>
                <a:cs typeface="Montserrat"/>
                <a:sym typeface="Montserrat"/>
              </a:rPr>
              <a:t> et qui </a:t>
            </a:r>
            <a:r>
              <a:rPr lang="en-US" sz="2499" b="0" i="0" u="none" strike="noStrike" cap="none" dirty="0" err="1">
                <a:solidFill>
                  <a:srgbClr val="000000"/>
                </a:solidFill>
                <a:latin typeface="Montserrat"/>
                <a:ea typeface="Montserrat"/>
                <a:cs typeface="Montserrat"/>
                <a:sym typeface="Montserrat"/>
              </a:rPr>
              <a:t>prennent</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soin</a:t>
            </a:r>
            <a:r>
              <a:rPr lang="en-US" sz="2499" b="0" i="0" u="none" strike="noStrike" cap="none" dirty="0">
                <a:solidFill>
                  <a:srgbClr val="000000"/>
                </a:solidFill>
                <a:latin typeface="Montserrat"/>
                <a:ea typeface="Montserrat"/>
                <a:cs typeface="Montserrat"/>
                <a:sym typeface="Montserrat"/>
              </a:rPr>
              <a:t> du </a:t>
            </a:r>
            <a:r>
              <a:rPr lang="en-US" sz="2499" b="0" i="0" u="none" strike="noStrike" cap="none" dirty="0" err="1">
                <a:solidFill>
                  <a:srgbClr val="000000"/>
                </a:solidFill>
                <a:latin typeface="Montserrat"/>
                <a:ea typeface="Montserrat"/>
                <a:cs typeface="Montserrat"/>
                <a:sym typeface="Montserrat"/>
              </a:rPr>
              <a:t>côté</a:t>
            </a:r>
            <a:r>
              <a:rPr lang="en-US" sz="2499" b="0" i="0" u="none" strike="noStrike" cap="none" dirty="0">
                <a:solidFill>
                  <a:srgbClr val="000000"/>
                </a:solidFill>
                <a:latin typeface="Montserrat"/>
                <a:ea typeface="Montserrat"/>
                <a:cs typeface="Montserrat"/>
                <a:sym typeface="Montserrat"/>
              </a:rPr>
              <a:t> </a:t>
            </a:r>
            <a:r>
              <a:rPr lang="en-US" sz="2499" b="0" i="0" u="none" strike="noStrike" cap="none" dirty="0" err="1">
                <a:solidFill>
                  <a:srgbClr val="000000"/>
                </a:solidFill>
                <a:latin typeface="Montserrat"/>
                <a:ea typeface="Montserrat"/>
                <a:cs typeface="Montserrat"/>
                <a:sym typeface="Montserrat"/>
              </a:rPr>
              <a:t>humain</a:t>
            </a:r>
            <a:r>
              <a:rPr lang="en-US" sz="2499" b="0" i="0" u="none" strike="noStrike" cap="none" dirty="0">
                <a:solidFill>
                  <a:srgbClr val="000000"/>
                </a:solidFill>
                <a:latin typeface="Montserrat"/>
                <a:ea typeface="Montserrat"/>
                <a:cs typeface="Montserrat"/>
                <a:sym typeface="Montserrat"/>
              </a:rPr>
              <a:t> de </a:t>
            </a:r>
            <a:r>
              <a:rPr lang="en-US" sz="2499" b="0" i="0" u="none" strike="noStrike" cap="none" dirty="0" err="1">
                <a:solidFill>
                  <a:srgbClr val="000000"/>
                </a:solidFill>
                <a:latin typeface="Montserrat"/>
                <a:ea typeface="Montserrat"/>
                <a:cs typeface="Montserrat"/>
                <a:sym typeface="Montserrat"/>
              </a:rPr>
              <a:t>l'entreprise</a:t>
            </a:r>
            <a:r>
              <a:rPr lang="en-US" sz="2499" b="0" i="0" u="none" strike="noStrike" cap="none" dirty="0">
                <a:solidFill>
                  <a:srgbClr val="000000"/>
                </a:solidFill>
                <a:latin typeface="Montserrat"/>
                <a:ea typeface="Montserrat"/>
                <a:cs typeface="Montserrat"/>
                <a:sym typeface="Montserrat"/>
              </a:rPr>
              <a:t>.</a:t>
            </a:r>
            <a:endParaRPr dirty="0"/>
          </a:p>
        </p:txBody>
      </p:sp>
      <p:sp>
        <p:nvSpPr>
          <p:cNvPr id="284" name="Google Shape;284;p32"/>
          <p:cNvSpPr txBox="1"/>
          <p:nvPr/>
        </p:nvSpPr>
        <p:spPr>
          <a:xfrm>
            <a:off x="1028700" y="472188"/>
            <a:ext cx="15318900" cy="1820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500" b="1" i="0" u="none" strike="noStrike" cap="none">
                <a:solidFill>
                  <a:srgbClr val="22150C"/>
                </a:solidFill>
                <a:latin typeface="Montserrat"/>
                <a:ea typeface="Montserrat"/>
                <a:cs typeface="Montserrat"/>
                <a:sym typeface="Montserrat"/>
              </a:rPr>
              <a:t>Diriger en élevant les autres : programme de cercles de mentorat (DEAPCM) </a:t>
            </a:r>
            <a:endParaRPr sz="5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p33"/>
          <p:cNvGrpSpPr/>
          <p:nvPr/>
        </p:nvGrpSpPr>
        <p:grpSpPr>
          <a:xfrm>
            <a:off x="10863988" y="3588647"/>
            <a:ext cx="5927134" cy="5927134"/>
            <a:chOff x="0" y="0"/>
            <a:chExt cx="6350000" cy="6350000"/>
          </a:xfrm>
        </p:grpSpPr>
        <p:sp>
          <p:nvSpPr>
            <p:cNvPr id="294" name="Google Shape;294;p33"/>
            <p:cNvSpPr/>
            <p:nvPr/>
          </p:nvSpPr>
          <p:spPr>
            <a:xfrm>
              <a:off x="0" y="0"/>
              <a:ext cx="6350000" cy="6350000"/>
            </a:xfrm>
            <a:custGeom>
              <a:avLst/>
              <a:gdLst/>
              <a:ahLst/>
              <a:cxnLst/>
              <a:rect l="l" t="t" r="r" b="b"/>
              <a:pathLst>
                <a:path w="6350000" h="6350000" extrusionOk="0">
                  <a:moveTo>
                    <a:pt x="3175000" y="0"/>
                  </a:moveTo>
                  <a:cubicBezTo>
                    <a:pt x="1421130" y="0"/>
                    <a:pt x="0" y="1421130"/>
                    <a:pt x="0" y="3175000"/>
                  </a:cubicBezTo>
                  <a:lnTo>
                    <a:pt x="0" y="6350000"/>
                  </a:lnTo>
                  <a:lnTo>
                    <a:pt x="3175000" y="6350000"/>
                  </a:lnTo>
                  <a:cubicBezTo>
                    <a:pt x="4928870" y="6350000"/>
                    <a:pt x="6350000" y="4928870"/>
                    <a:pt x="6350000" y="3175000"/>
                  </a:cubicBezTo>
                  <a:cubicBezTo>
                    <a:pt x="6350000" y="1421130"/>
                    <a:pt x="4928870" y="0"/>
                    <a:pt x="3175000" y="0"/>
                  </a:cubicBezTo>
                  <a:close/>
                </a:path>
              </a:pathLst>
            </a:custGeom>
            <a:solidFill>
              <a:srgbClr val="D66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descr="a group of people on a video call in front of a computer screen"/>
            <p:cNvSpPr/>
            <p:nvPr/>
          </p:nvSpPr>
          <p:spPr>
            <a:xfrm>
              <a:off x="227013" y="387928"/>
              <a:ext cx="5895974" cy="5627483"/>
            </a:xfrm>
            <a:custGeom>
              <a:avLst/>
              <a:gdLst/>
              <a:ahLst/>
              <a:cxnLst/>
              <a:rect l="l" t="t" r="r" b="b"/>
              <a:pathLst>
                <a:path w="5895974" h="5627483" extrusionOk="0">
                  <a:moveTo>
                    <a:pt x="2947987" y="4502"/>
                  </a:moveTo>
                  <a:cubicBezTo>
                    <a:pt x="1941349" y="0"/>
                    <a:pt x="1009246" y="534452"/>
                    <a:pt x="504623" y="1405483"/>
                  </a:cubicBezTo>
                  <a:cubicBezTo>
                    <a:pt x="0" y="2276514"/>
                    <a:pt x="0" y="3350970"/>
                    <a:pt x="504623" y="4222001"/>
                  </a:cubicBezTo>
                  <a:cubicBezTo>
                    <a:pt x="1009246" y="5093032"/>
                    <a:pt x="1941349" y="5627484"/>
                    <a:pt x="2947987" y="5622982"/>
                  </a:cubicBezTo>
                  <a:cubicBezTo>
                    <a:pt x="3954625" y="5627484"/>
                    <a:pt x="4886728" y="5093032"/>
                    <a:pt x="5391351" y="4222001"/>
                  </a:cubicBezTo>
                  <a:cubicBezTo>
                    <a:pt x="5895974" y="3350970"/>
                    <a:pt x="5895974" y="2276514"/>
                    <a:pt x="5391351" y="1405483"/>
                  </a:cubicBezTo>
                  <a:cubicBezTo>
                    <a:pt x="4886728" y="534451"/>
                    <a:pt x="3954625" y="0"/>
                    <a:pt x="2947987" y="4502"/>
                  </a:cubicBez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33"/>
          <p:cNvSpPr txBox="1"/>
          <p:nvPr/>
        </p:nvSpPr>
        <p:spPr>
          <a:xfrm>
            <a:off x="1265761" y="498826"/>
            <a:ext cx="15756600" cy="123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8011" b="1" i="0" u="none" strike="noStrike" cap="none">
                <a:solidFill>
                  <a:srgbClr val="000000"/>
                </a:solidFill>
                <a:latin typeface="Montserrat"/>
                <a:ea typeface="Montserrat"/>
                <a:cs typeface="Montserrat"/>
                <a:sym typeface="Montserrat"/>
              </a:rPr>
              <a:t>Aperçu du programme</a:t>
            </a:r>
            <a:endParaRPr/>
          </a:p>
        </p:txBody>
      </p:sp>
      <p:sp>
        <p:nvSpPr>
          <p:cNvPr id="297" name="Google Shape;297;p33"/>
          <p:cNvSpPr txBox="1"/>
          <p:nvPr/>
        </p:nvSpPr>
        <p:spPr>
          <a:xfrm>
            <a:off x="1265761" y="3474347"/>
            <a:ext cx="9057000" cy="5250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99" b="0" i="0" u="none" strike="noStrike" cap="none">
                <a:solidFill>
                  <a:srgbClr val="000000"/>
                </a:solidFill>
                <a:latin typeface="Montserrat"/>
                <a:ea typeface="Montserrat"/>
                <a:cs typeface="Montserrat"/>
                <a:sym typeface="Montserrat"/>
              </a:rPr>
              <a:t>Nous offrons : </a:t>
            </a:r>
            <a:endParaRPr/>
          </a:p>
          <a:p>
            <a:pPr marL="0" marR="0" lvl="0" indent="0" algn="l" rtl="0">
              <a:lnSpc>
                <a:spcPct val="115000"/>
              </a:lnSpc>
              <a:spcBef>
                <a:spcPts val="0"/>
              </a:spcBef>
              <a:spcAft>
                <a:spcPts val="0"/>
              </a:spcAft>
              <a:buNone/>
            </a:pPr>
            <a:endParaRPr sz="2499" b="0" i="0" u="none" strike="noStrike" cap="none">
              <a:solidFill>
                <a:srgbClr val="000000"/>
              </a:solidFill>
              <a:latin typeface="Montserrat"/>
              <a:ea typeface="Montserrat"/>
              <a:cs typeface="Montserrat"/>
              <a:sym typeface="Montserrat"/>
            </a:endParaRPr>
          </a:p>
          <a:p>
            <a:pPr marL="539749" marR="0" lvl="1" indent="-269874" algn="l" rtl="0">
              <a:lnSpc>
                <a:spcPct val="115000"/>
              </a:lnSpc>
              <a:spcBef>
                <a:spcPts val="0"/>
              </a:spcBef>
              <a:spcAft>
                <a:spcPts val="0"/>
              </a:spcAft>
              <a:buClr>
                <a:srgbClr val="000000"/>
              </a:buClr>
              <a:buSzPts val="2499"/>
              <a:buFont typeface="Arial"/>
              <a:buChar char="•"/>
            </a:pPr>
            <a:r>
              <a:rPr lang="en-US" sz="2499" b="0" i="0" u="none" strike="noStrike" cap="none">
                <a:solidFill>
                  <a:srgbClr val="000000"/>
                </a:solidFill>
                <a:latin typeface="Montserrat"/>
                <a:ea typeface="Montserrat"/>
                <a:cs typeface="Montserrat"/>
                <a:sym typeface="Montserrat"/>
              </a:rPr>
              <a:t>Des Cercles de mentorat en petits groupes pour une expérience d'apprentissage immersive</a:t>
            </a:r>
            <a:endParaRPr/>
          </a:p>
          <a:p>
            <a:pPr marL="0" marR="0" lvl="0" indent="0" algn="l" rtl="0">
              <a:lnSpc>
                <a:spcPct val="115000"/>
              </a:lnSpc>
              <a:spcBef>
                <a:spcPts val="0"/>
              </a:spcBef>
              <a:spcAft>
                <a:spcPts val="0"/>
              </a:spcAft>
              <a:buNone/>
            </a:pPr>
            <a:endParaRPr sz="2499" b="0" i="0" u="none" strike="noStrike" cap="none">
              <a:solidFill>
                <a:srgbClr val="000000"/>
              </a:solidFill>
              <a:latin typeface="Montserrat"/>
              <a:ea typeface="Montserrat"/>
              <a:cs typeface="Montserrat"/>
              <a:sym typeface="Montserrat"/>
            </a:endParaRPr>
          </a:p>
          <a:p>
            <a:pPr marL="539749" marR="0" lvl="1" indent="-269874" algn="l" rtl="0">
              <a:lnSpc>
                <a:spcPct val="115000"/>
              </a:lnSpc>
              <a:spcBef>
                <a:spcPts val="0"/>
              </a:spcBef>
              <a:spcAft>
                <a:spcPts val="0"/>
              </a:spcAft>
              <a:buClr>
                <a:srgbClr val="000000"/>
              </a:buClr>
              <a:buSzPts val="2499"/>
              <a:buFont typeface="Arial"/>
              <a:buChar char="•"/>
            </a:pPr>
            <a:r>
              <a:rPr lang="en-US" sz="2499" b="0" i="0" u="none" strike="noStrike" cap="none">
                <a:solidFill>
                  <a:srgbClr val="000000"/>
                </a:solidFill>
                <a:latin typeface="Montserrat"/>
                <a:ea typeface="Montserrat"/>
                <a:cs typeface="Montserrat"/>
                <a:sym typeface="Montserrat"/>
              </a:rPr>
              <a:t>Des Classes de maître pour vous permettre d'acquérir des compétences en leadership en temps réel que vous pouvez mettre en œuvre directement dans votre organisation</a:t>
            </a:r>
            <a:endParaRPr/>
          </a:p>
          <a:p>
            <a:pPr marL="0" marR="0" lvl="0" indent="0" algn="l" rtl="0">
              <a:lnSpc>
                <a:spcPct val="115000"/>
              </a:lnSpc>
              <a:spcBef>
                <a:spcPts val="0"/>
              </a:spcBef>
              <a:spcAft>
                <a:spcPts val="0"/>
              </a:spcAft>
              <a:buNone/>
            </a:pPr>
            <a:r>
              <a:rPr lang="en-US" sz="2499" b="0" i="0" u="none" strike="noStrike" cap="none">
                <a:solidFill>
                  <a:srgbClr val="000000"/>
                </a:solidFill>
                <a:latin typeface="Montserrat"/>
                <a:ea typeface="Montserrat"/>
                <a:cs typeface="Montserrat"/>
                <a:sym typeface="Montserrat"/>
              </a:rPr>
              <a:t> </a:t>
            </a:r>
            <a:endParaRPr/>
          </a:p>
          <a:p>
            <a:pPr marL="539749" marR="0" lvl="1" indent="-269874" algn="l" rtl="0">
              <a:lnSpc>
                <a:spcPct val="115000"/>
              </a:lnSpc>
              <a:spcBef>
                <a:spcPts val="0"/>
              </a:spcBef>
              <a:spcAft>
                <a:spcPts val="0"/>
              </a:spcAft>
              <a:buClr>
                <a:srgbClr val="000000"/>
              </a:buClr>
              <a:buSzPts val="2499"/>
              <a:buFont typeface="Arial"/>
              <a:buChar char="•"/>
            </a:pPr>
            <a:r>
              <a:rPr lang="en-US" sz="2499" b="0" i="0" u="none" strike="noStrike" cap="none">
                <a:solidFill>
                  <a:srgbClr val="000000"/>
                </a:solidFill>
                <a:latin typeface="Montserrat"/>
                <a:ea typeface="Montserrat"/>
                <a:cs typeface="Montserrat"/>
                <a:sym typeface="Montserrat"/>
              </a:rPr>
              <a:t>Des opportunités continues pour développer votre réseau de mentors solidaires.</a:t>
            </a:r>
            <a:endParaRPr/>
          </a:p>
        </p:txBody>
      </p:sp>
      <p:sp>
        <p:nvSpPr>
          <p:cNvPr id="298" name="Google Shape;298;p33"/>
          <p:cNvSpPr txBox="1"/>
          <p:nvPr/>
        </p:nvSpPr>
        <p:spPr>
          <a:xfrm>
            <a:off x="1028198" y="2015695"/>
            <a:ext cx="16231500" cy="14991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951" b="0" i="0" u="none" strike="noStrike" cap="none">
                <a:solidFill>
                  <a:srgbClr val="000000"/>
                </a:solidFill>
                <a:latin typeface="Montserrat"/>
                <a:ea typeface="Montserrat"/>
                <a:cs typeface="Montserrat"/>
                <a:sym typeface="Montserrat"/>
              </a:rPr>
              <a:t>Débutant en septembre 2025, DEAPCM est un programme gratuit de développement du leadership inclusif de 10 semaines qui se concentre sur l'apprentissage immersif dans un cadre de mentorat de groupe.</a:t>
            </a:r>
            <a:endParaRPr/>
          </a:p>
        </p:txBody>
      </p:sp>
      <p:sp>
        <p:nvSpPr>
          <p:cNvPr id="299" name="Google Shape;299;p33"/>
          <p:cNvSpPr/>
          <p:nvPr/>
        </p:nvSpPr>
        <p:spPr>
          <a:xfrm>
            <a:off x="16548811" y="422893"/>
            <a:ext cx="1421983" cy="1185461"/>
          </a:xfrm>
          <a:custGeom>
            <a:avLst/>
            <a:gdLst/>
            <a:ahLst/>
            <a:cxnLst/>
            <a:rect l="l" t="t" r="r" b="b"/>
            <a:pathLst>
              <a:path w="1421983" h="1185461" extrusionOk="0">
                <a:moveTo>
                  <a:pt x="0" y="0"/>
                </a:moveTo>
                <a:lnTo>
                  <a:pt x="1421982" y="0"/>
                </a:lnTo>
                <a:lnTo>
                  <a:pt x="1421982" y="1185461"/>
                </a:lnTo>
                <a:lnTo>
                  <a:pt x="0" y="1185461"/>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4538</Words>
  <Application>Microsoft Macintosh PowerPoint</Application>
  <PresentationFormat>Custom</PresentationFormat>
  <Paragraphs>387</Paragraphs>
  <Slides>21</Slides>
  <Notes>21</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Montserrat</vt:lpstr>
      <vt:lpstr>Office Theme</vt:lpstr>
      <vt:lpstr>Office Theme</vt:lpstr>
      <vt:lpstr>PowerPoint Presentation</vt:lpstr>
      <vt:lpstr>Votre santé est primordiale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Lyrique Richards</cp:lastModifiedBy>
  <cp:revision>4</cp:revision>
  <dcterms:modified xsi:type="dcterms:W3CDTF">2025-04-25T15:15:04Z</dcterms:modified>
</cp:coreProperties>
</file>