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4"/>
  </p:notesMasterIdLst>
  <p:handoutMasterIdLst>
    <p:handoutMasterId r:id="rId15"/>
  </p:handoutMasterIdLst>
  <p:sldIdLst>
    <p:sldId id="267" r:id="rId2"/>
    <p:sldId id="269" r:id="rId3"/>
    <p:sldId id="282" r:id="rId4"/>
    <p:sldId id="270" r:id="rId5"/>
    <p:sldId id="275" r:id="rId6"/>
    <p:sldId id="277" r:id="rId7"/>
    <p:sldId id="280" r:id="rId8"/>
    <p:sldId id="281" r:id="rId9"/>
    <p:sldId id="271" r:id="rId10"/>
    <p:sldId id="272" r:id="rId11"/>
    <p:sldId id="273" r:id="rId12"/>
    <p:sldId id="27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F0D1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9" d="100"/>
          <a:sy n="109" d="100"/>
        </p:scale>
        <p:origin x="63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566DE57-8385-0247-BEC0-99249BF238FA}" type="datetimeFigureOut">
              <a:t>11/22/2019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84F779B-4BA3-1049-96DD-F0F05269DEAF}" type="slidenum">
              <a:t>‹#›</a:t>
            </a:fld>
            <a:endParaRPr lang="en-US"/>
          </a:p>
        </p:txBody>
      </p:sp>
    </p:spTree>
    <p:extLst>
      <p:ext uri="{BB962C8B-B14F-4D97-AF65-F5344CB8AC3E}">
        <p14:creationId xmlns:p14="http://schemas.microsoft.com/office/powerpoint/2010/main" val="5744837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B11632-AF48-FC4B-A082-8C387D3BE013}" type="datetimeFigureOut">
              <a:t>11/22/2019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378105-A7FD-9548-9FC6-12BDA270A623}" type="slidenum">
              <a:t>‹#›</a:t>
            </a:fld>
            <a:endParaRPr lang="en-US"/>
          </a:p>
        </p:txBody>
      </p:sp>
    </p:spTree>
    <p:extLst>
      <p:ext uri="{BB962C8B-B14F-4D97-AF65-F5344CB8AC3E}">
        <p14:creationId xmlns:p14="http://schemas.microsoft.com/office/powerpoint/2010/main" val="4467475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02-15-1540-PPT-PHAC-EN-Cover.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2130425"/>
            <a:ext cx="7772400" cy="1470025"/>
          </a:xfrm>
        </p:spPr>
        <p:txBody>
          <a:bodyPr/>
          <a:lstStyle>
            <a:lvl1pPr>
              <a:defRPr sz="3000">
                <a:solidFill>
                  <a:srgbClr val="4F0D1E"/>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6400800" cy="17526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37899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84869" y="450201"/>
            <a:ext cx="8581679" cy="588328"/>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E40D50F-0626-7A4B-A742-09CCAA5CF4F6}" type="slidenum">
              <a:t>‹#›</a:t>
            </a:fld>
            <a:endParaRPr lang="en-US"/>
          </a:p>
        </p:txBody>
      </p:sp>
      <p:sp>
        <p:nvSpPr>
          <p:cNvPr id="7" name="TextBox 6"/>
          <p:cNvSpPr txBox="1"/>
          <p:nvPr userDrawn="1"/>
        </p:nvSpPr>
        <p:spPr>
          <a:xfrm>
            <a:off x="0" y="0"/>
            <a:ext cx="9144000" cy="369332"/>
          </a:xfrm>
          <a:prstGeom prst="rect">
            <a:avLst/>
          </a:prstGeom>
          <a:solidFill>
            <a:srgbClr val="99001F"/>
          </a:solidFill>
        </p:spPr>
        <p:txBody>
          <a:bodyPr wrap="square" rtlCol="0">
            <a:spAutoFit/>
          </a:bodyPr>
          <a:lstStyle/>
          <a:p>
            <a:endParaRPr lang="en-US"/>
          </a:p>
        </p:txBody>
      </p:sp>
      <p:sp>
        <p:nvSpPr>
          <p:cNvPr id="8" name="Text Placeholder 12"/>
          <p:cNvSpPr>
            <a:spLocks noGrp="1"/>
          </p:cNvSpPr>
          <p:nvPr>
            <p:ph type="body" sz="quarter" idx="13" hasCustomPrompt="1"/>
          </p:nvPr>
        </p:nvSpPr>
        <p:spPr>
          <a:xfrm>
            <a:off x="284163" y="26460"/>
            <a:ext cx="8582025" cy="342872"/>
          </a:xfrm>
        </p:spPr>
        <p:txBody>
          <a:bodyPr/>
          <a:lstStyle>
            <a:lvl1pPr marL="0" indent="0">
              <a:buNone/>
              <a:defRPr sz="1500">
                <a:solidFill>
                  <a:srgbClr val="FFFFFF"/>
                </a:solidFill>
              </a:defRPr>
            </a:lvl1pPr>
          </a:lstStyle>
          <a:p>
            <a:pPr lvl="0"/>
            <a:r>
              <a:rPr lang="en-CA"/>
              <a:t>Click to edit text</a:t>
            </a:r>
            <a:endParaRPr lang="en-US"/>
          </a:p>
        </p:txBody>
      </p:sp>
    </p:spTree>
    <p:extLst>
      <p:ext uri="{BB962C8B-B14F-4D97-AF65-F5344CB8AC3E}">
        <p14:creationId xmlns:p14="http://schemas.microsoft.com/office/powerpoint/2010/main" val="1561093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3639"/>
            <a:ext cx="2057400" cy="566252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4163" y="463639"/>
            <a:ext cx="6192837" cy="56625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E40D50F-0626-7A4B-A742-09CCAA5CF4F6}" type="slidenum">
              <a:t>‹#›</a:t>
            </a:fld>
            <a:endParaRPr lang="en-US"/>
          </a:p>
        </p:txBody>
      </p:sp>
      <p:sp>
        <p:nvSpPr>
          <p:cNvPr id="7" name="TextBox 6"/>
          <p:cNvSpPr txBox="1"/>
          <p:nvPr userDrawn="1"/>
        </p:nvSpPr>
        <p:spPr>
          <a:xfrm>
            <a:off x="0" y="0"/>
            <a:ext cx="9144000" cy="369332"/>
          </a:xfrm>
          <a:prstGeom prst="rect">
            <a:avLst/>
          </a:prstGeom>
          <a:solidFill>
            <a:srgbClr val="99001F"/>
          </a:solidFill>
        </p:spPr>
        <p:txBody>
          <a:bodyPr wrap="square" rtlCol="0">
            <a:spAutoFit/>
          </a:bodyPr>
          <a:lstStyle/>
          <a:p>
            <a:endParaRPr lang="en-US"/>
          </a:p>
        </p:txBody>
      </p:sp>
      <p:sp>
        <p:nvSpPr>
          <p:cNvPr id="8" name="Text Placeholder 12"/>
          <p:cNvSpPr>
            <a:spLocks noGrp="1"/>
          </p:cNvSpPr>
          <p:nvPr>
            <p:ph type="body" sz="quarter" idx="13" hasCustomPrompt="1"/>
          </p:nvPr>
        </p:nvSpPr>
        <p:spPr>
          <a:xfrm>
            <a:off x="284163" y="26460"/>
            <a:ext cx="8582025" cy="342872"/>
          </a:xfrm>
        </p:spPr>
        <p:txBody>
          <a:bodyPr/>
          <a:lstStyle>
            <a:lvl1pPr marL="0" indent="0">
              <a:buNone/>
              <a:defRPr sz="1500">
                <a:solidFill>
                  <a:srgbClr val="FFFFFF"/>
                </a:solidFill>
              </a:defRPr>
            </a:lvl1pPr>
          </a:lstStyle>
          <a:p>
            <a:pPr lvl="0"/>
            <a:r>
              <a:rPr lang="en-CA"/>
              <a:t>Click to edit text</a:t>
            </a:r>
            <a:endParaRPr lang="en-US"/>
          </a:p>
        </p:txBody>
      </p:sp>
    </p:spTree>
    <p:extLst>
      <p:ext uri="{BB962C8B-B14F-4D97-AF65-F5344CB8AC3E}">
        <p14:creationId xmlns:p14="http://schemas.microsoft.com/office/powerpoint/2010/main" val="3485551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0E3283-9B26-40B5-B9D4-1530E2D50E7A}" type="datetimeFigureOut">
              <a:rPr lang="en-CA" smtClean="0"/>
              <a:t>2019-11-22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41BF507-831F-4D36-BF1E-32B751BE623E}" type="slidenum">
              <a:rPr lang="en-CA" smtClean="0"/>
              <a:t>‹#›</a:t>
            </a:fld>
            <a:endParaRPr lang="en-CA"/>
          </a:p>
        </p:txBody>
      </p:sp>
    </p:spTree>
    <p:extLst>
      <p:ext uri="{BB962C8B-B14F-4D97-AF65-F5344CB8AC3E}">
        <p14:creationId xmlns:p14="http://schemas.microsoft.com/office/powerpoint/2010/main" val="4200691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A6D02B6-DCE7-4BF5-92AA-A9CA88A44AF8}" type="datetimeFigureOut">
              <a:rPr lang="en-CA" smtClean="0"/>
              <a:t>2019-11-22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8D22B78-ACAD-405F-99A4-E55E4C55E9FB}" type="slidenum">
              <a:rPr lang="en-CA" smtClean="0"/>
              <a:t>‹#›</a:t>
            </a:fld>
            <a:endParaRPr lang="en-CA"/>
          </a:p>
        </p:txBody>
      </p:sp>
    </p:spTree>
    <p:extLst>
      <p:ext uri="{BB962C8B-B14F-4D97-AF65-F5344CB8AC3E}">
        <p14:creationId xmlns:p14="http://schemas.microsoft.com/office/powerpoint/2010/main" val="885971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4869" y="450201"/>
            <a:ext cx="8581679" cy="58832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lvl1pPr>
              <a:defRPr sz="1900"/>
            </a:lvl1pPr>
            <a:lvl2pPr>
              <a:defRPr sz="1700"/>
            </a:lvl2pPr>
            <a:lvl3pPr>
              <a:defRPr sz="1500"/>
            </a:lvl3pPr>
            <a:lvl4pPr>
              <a:defRPr sz="1300"/>
            </a:lvl4pPr>
            <a:lvl5pPr>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E40D50F-0626-7A4B-A742-09CCAA5CF4F6}" type="slidenum">
              <a:t>‹#›</a:t>
            </a:fld>
            <a:endParaRPr lang="en-US"/>
          </a:p>
        </p:txBody>
      </p:sp>
      <p:sp>
        <p:nvSpPr>
          <p:cNvPr id="7" name="TextBox 6"/>
          <p:cNvSpPr txBox="1"/>
          <p:nvPr userDrawn="1"/>
        </p:nvSpPr>
        <p:spPr>
          <a:xfrm>
            <a:off x="0" y="0"/>
            <a:ext cx="9144000" cy="369332"/>
          </a:xfrm>
          <a:prstGeom prst="rect">
            <a:avLst/>
          </a:prstGeom>
          <a:solidFill>
            <a:srgbClr val="99001F"/>
          </a:solidFill>
        </p:spPr>
        <p:txBody>
          <a:bodyPr wrap="square" rtlCol="0">
            <a:spAutoFit/>
          </a:bodyPr>
          <a:lstStyle/>
          <a:p>
            <a:endParaRPr lang="en-US"/>
          </a:p>
        </p:txBody>
      </p:sp>
      <p:sp>
        <p:nvSpPr>
          <p:cNvPr id="8" name="Text Placeholder 12"/>
          <p:cNvSpPr>
            <a:spLocks noGrp="1"/>
          </p:cNvSpPr>
          <p:nvPr>
            <p:ph type="body" sz="quarter" idx="13" hasCustomPrompt="1"/>
          </p:nvPr>
        </p:nvSpPr>
        <p:spPr>
          <a:xfrm>
            <a:off x="284163" y="26460"/>
            <a:ext cx="8582025" cy="342872"/>
          </a:xfrm>
        </p:spPr>
        <p:txBody>
          <a:bodyPr/>
          <a:lstStyle>
            <a:lvl1pPr marL="0" indent="0">
              <a:buNone/>
              <a:defRPr sz="1500">
                <a:solidFill>
                  <a:srgbClr val="FFFFFF"/>
                </a:solidFill>
              </a:defRPr>
            </a:lvl1pPr>
          </a:lstStyle>
          <a:p>
            <a:pPr lvl="0"/>
            <a:r>
              <a:rPr lang="en-CA"/>
              <a:t>Click to edit text</a:t>
            </a:r>
            <a:endParaRPr lang="en-US"/>
          </a:p>
        </p:txBody>
      </p:sp>
    </p:spTree>
    <p:extLst>
      <p:ext uri="{BB962C8B-B14F-4D97-AF65-F5344CB8AC3E}">
        <p14:creationId xmlns:p14="http://schemas.microsoft.com/office/powerpoint/2010/main" val="2870900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E40D50F-0626-7A4B-A742-09CCAA5CF4F6}" type="slidenum">
              <a:t>‹#›</a:t>
            </a:fld>
            <a:endParaRPr lang="en-US"/>
          </a:p>
        </p:txBody>
      </p:sp>
      <p:sp>
        <p:nvSpPr>
          <p:cNvPr id="7" name="TextBox 6"/>
          <p:cNvSpPr txBox="1"/>
          <p:nvPr userDrawn="1"/>
        </p:nvSpPr>
        <p:spPr>
          <a:xfrm>
            <a:off x="0" y="0"/>
            <a:ext cx="9144000" cy="369332"/>
          </a:xfrm>
          <a:prstGeom prst="rect">
            <a:avLst/>
          </a:prstGeom>
          <a:solidFill>
            <a:srgbClr val="99001F"/>
          </a:solidFill>
        </p:spPr>
        <p:txBody>
          <a:bodyPr wrap="square" rtlCol="0">
            <a:spAutoFit/>
          </a:bodyPr>
          <a:lstStyle/>
          <a:p>
            <a:endParaRPr lang="en-US"/>
          </a:p>
        </p:txBody>
      </p:sp>
      <p:sp>
        <p:nvSpPr>
          <p:cNvPr id="8" name="Text Placeholder 12"/>
          <p:cNvSpPr>
            <a:spLocks noGrp="1"/>
          </p:cNvSpPr>
          <p:nvPr>
            <p:ph type="body" sz="quarter" idx="13" hasCustomPrompt="1"/>
          </p:nvPr>
        </p:nvSpPr>
        <p:spPr>
          <a:xfrm>
            <a:off x="284163" y="26460"/>
            <a:ext cx="8582025" cy="342872"/>
          </a:xfrm>
        </p:spPr>
        <p:txBody>
          <a:bodyPr/>
          <a:lstStyle>
            <a:lvl1pPr marL="0" indent="0">
              <a:buNone/>
              <a:defRPr sz="1500">
                <a:solidFill>
                  <a:srgbClr val="FFFFFF"/>
                </a:solidFill>
              </a:defRPr>
            </a:lvl1pPr>
          </a:lstStyle>
          <a:p>
            <a:pPr lvl="0"/>
            <a:r>
              <a:rPr lang="en-CA"/>
              <a:t>Click to edit text</a:t>
            </a:r>
            <a:endParaRPr lang="en-US"/>
          </a:p>
        </p:txBody>
      </p:sp>
    </p:spTree>
    <p:extLst>
      <p:ext uri="{BB962C8B-B14F-4D97-AF65-F5344CB8AC3E}">
        <p14:creationId xmlns:p14="http://schemas.microsoft.com/office/powerpoint/2010/main" val="2659708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84869" y="436762"/>
            <a:ext cx="8581679" cy="6017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E40D50F-0626-7A4B-A742-09CCAA5CF4F6}" type="slidenum">
              <a:t>‹#›</a:t>
            </a:fld>
            <a:endParaRPr lang="en-US"/>
          </a:p>
        </p:txBody>
      </p:sp>
      <p:sp>
        <p:nvSpPr>
          <p:cNvPr id="8" name="TextBox 7"/>
          <p:cNvSpPr txBox="1"/>
          <p:nvPr userDrawn="1"/>
        </p:nvSpPr>
        <p:spPr>
          <a:xfrm>
            <a:off x="0" y="0"/>
            <a:ext cx="9144000" cy="369332"/>
          </a:xfrm>
          <a:prstGeom prst="rect">
            <a:avLst/>
          </a:prstGeom>
          <a:solidFill>
            <a:srgbClr val="99001F"/>
          </a:solidFill>
        </p:spPr>
        <p:txBody>
          <a:bodyPr wrap="square" rtlCol="0">
            <a:spAutoFit/>
          </a:bodyPr>
          <a:lstStyle/>
          <a:p>
            <a:endParaRPr lang="en-US"/>
          </a:p>
        </p:txBody>
      </p:sp>
      <p:sp>
        <p:nvSpPr>
          <p:cNvPr id="9" name="Text Placeholder 12"/>
          <p:cNvSpPr>
            <a:spLocks noGrp="1"/>
          </p:cNvSpPr>
          <p:nvPr>
            <p:ph type="body" sz="quarter" idx="13" hasCustomPrompt="1"/>
          </p:nvPr>
        </p:nvSpPr>
        <p:spPr>
          <a:xfrm>
            <a:off x="284163" y="26460"/>
            <a:ext cx="8582025" cy="342872"/>
          </a:xfrm>
        </p:spPr>
        <p:txBody>
          <a:bodyPr/>
          <a:lstStyle>
            <a:lvl1pPr marL="0" indent="0">
              <a:buNone/>
              <a:defRPr sz="1500">
                <a:solidFill>
                  <a:srgbClr val="FFFFFF"/>
                </a:solidFill>
              </a:defRPr>
            </a:lvl1pPr>
          </a:lstStyle>
          <a:p>
            <a:pPr lvl="0"/>
            <a:r>
              <a:rPr lang="en-CA"/>
              <a:t>Click to edit text</a:t>
            </a:r>
            <a:endParaRPr lang="en-US"/>
          </a:p>
        </p:txBody>
      </p:sp>
    </p:spTree>
    <p:extLst>
      <p:ext uri="{BB962C8B-B14F-4D97-AF65-F5344CB8AC3E}">
        <p14:creationId xmlns:p14="http://schemas.microsoft.com/office/powerpoint/2010/main" val="1379513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4869" y="436762"/>
            <a:ext cx="8581679" cy="601767"/>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5E40D50F-0626-7A4B-A742-09CCAA5CF4F6}" type="slidenum">
              <a:t>‹#›</a:t>
            </a:fld>
            <a:endParaRPr lang="en-US"/>
          </a:p>
        </p:txBody>
      </p:sp>
      <p:sp>
        <p:nvSpPr>
          <p:cNvPr id="10" name="TextBox 9"/>
          <p:cNvSpPr txBox="1"/>
          <p:nvPr userDrawn="1"/>
        </p:nvSpPr>
        <p:spPr>
          <a:xfrm>
            <a:off x="0" y="0"/>
            <a:ext cx="9144000" cy="369332"/>
          </a:xfrm>
          <a:prstGeom prst="rect">
            <a:avLst/>
          </a:prstGeom>
          <a:solidFill>
            <a:srgbClr val="99001F"/>
          </a:solidFill>
        </p:spPr>
        <p:txBody>
          <a:bodyPr wrap="square" rtlCol="0">
            <a:spAutoFit/>
          </a:bodyPr>
          <a:lstStyle/>
          <a:p>
            <a:endParaRPr lang="en-US"/>
          </a:p>
        </p:txBody>
      </p:sp>
      <p:sp>
        <p:nvSpPr>
          <p:cNvPr id="11" name="Text Placeholder 12"/>
          <p:cNvSpPr>
            <a:spLocks noGrp="1"/>
          </p:cNvSpPr>
          <p:nvPr>
            <p:ph type="body" sz="quarter" idx="13" hasCustomPrompt="1"/>
          </p:nvPr>
        </p:nvSpPr>
        <p:spPr>
          <a:xfrm>
            <a:off x="284163" y="26460"/>
            <a:ext cx="8582025" cy="342872"/>
          </a:xfrm>
        </p:spPr>
        <p:txBody>
          <a:bodyPr/>
          <a:lstStyle>
            <a:lvl1pPr marL="0" indent="0">
              <a:buNone/>
              <a:defRPr sz="1500">
                <a:solidFill>
                  <a:srgbClr val="FFFFFF"/>
                </a:solidFill>
              </a:defRPr>
            </a:lvl1pPr>
          </a:lstStyle>
          <a:p>
            <a:pPr lvl="0"/>
            <a:r>
              <a:rPr lang="en-CA"/>
              <a:t>Click to edit text</a:t>
            </a:r>
            <a:endParaRPr lang="en-US"/>
          </a:p>
        </p:txBody>
      </p:sp>
    </p:spTree>
    <p:extLst>
      <p:ext uri="{BB962C8B-B14F-4D97-AF65-F5344CB8AC3E}">
        <p14:creationId xmlns:p14="http://schemas.microsoft.com/office/powerpoint/2010/main" val="2639585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84869" y="443481"/>
            <a:ext cx="8581679" cy="595048"/>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5E40D50F-0626-7A4B-A742-09CCAA5CF4F6}" type="slidenum">
              <a:t>‹#›</a:t>
            </a:fld>
            <a:endParaRPr lang="en-US"/>
          </a:p>
        </p:txBody>
      </p:sp>
      <p:sp>
        <p:nvSpPr>
          <p:cNvPr id="6" name="TextBox 5"/>
          <p:cNvSpPr txBox="1"/>
          <p:nvPr userDrawn="1"/>
        </p:nvSpPr>
        <p:spPr>
          <a:xfrm>
            <a:off x="0" y="0"/>
            <a:ext cx="9144000" cy="369332"/>
          </a:xfrm>
          <a:prstGeom prst="rect">
            <a:avLst/>
          </a:prstGeom>
          <a:solidFill>
            <a:srgbClr val="99001F"/>
          </a:solidFill>
        </p:spPr>
        <p:txBody>
          <a:bodyPr wrap="square" rtlCol="0">
            <a:spAutoFit/>
          </a:bodyPr>
          <a:lstStyle/>
          <a:p>
            <a:endParaRPr lang="en-US"/>
          </a:p>
        </p:txBody>
      </p:sp>
      <p:sp>
        <p:nvSpPr>
          <p:cNvPr id="7" name="Text Placeholder 12"/>
          <p:cNvSpPr>
            <a:spLocks noGrp="1"/>
          </p:cNvSpPr>
          <p:nvPr>
            <p:ph type="body" sz="quarter" idx="13" hasCustomPrompt="1"/>
          </p:nvPr>
        </p:nvSpPr>
        <p:spPr>
          <a:xfrm>
            <a:off x="284163" y="26460"/>
            <a:ext cx="8582025" cy="342872"/>
          </a:xfrm>
        </p:spPr>
        <p:txBody>
          <a:bodyPr/>
          <a:lstStyle>
            <a:lvl1pPr marL="0" indent="0">
              <a:buNone/>
              <a:defRPr sz="1500">
                <a:solidFill>
                  <a:srgbClr val="FFFFFF"/>
                </a:solidFill>
              </a:defRPr>
            </a:lvl1pPr>
          </a:lstStyle>
          <a:p>
            <a:pPr lvl="0"/>
            <a:r>
              <a:rPr lang="en-CA"/>
              <a:t>Click to edit text</a:t>
            </a:r>
            <a:endParaRPr lang="en-US"/>
          </a:p>
        </p:txBody>
      </p:sp>
    </p:spTree>
    <p:extLst>
      <p:ext uri="{BB962C8B-B14F-4D97-AF65-F5344CB8AC3E}">
        <p14:creationId xmlns:p14="http://schemas.microsoft.com/office/powerpoint/2010/main" val="3627884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5E40D50F-0626-7A4B-A742-09CCAA5CF4F6}" type="slidenum">
              <a:t>‹#›</a:t>
            </a:fld>
            <a:endParaRPr lang="en-US"/>
          </a:p>
        </p:txBody>
      </p:sp>
      <p:sp>
        <p:nvSpPr>
          <p:cNvPr id="5" name="TextBox 4"/>
          <p:cNvSpPr txBox="1"/>
          <p:nvPr userDrawn="1"/>
        </p:nvSpPr>
        <p:spPr>
          <a:xfrm>
            <a:off x="0" y="0"/>
            <a:ext cx="9144000" cy="369332"/>
          </a:xfrm>
          <a:prstGeom prst="rect">
            <a:avLst/>
          </a:prstGeom>
          <a:solidFill>
            <a:srgbClr val="99001F"/>
          </a:solidFill>
        </p:spPr>
        <p:txBody>
          <a:bodyPr wrap="square" rtlCol="0">
            <a:spAutoFit/>
          </a:bodyPr>
          <a:lstStyle/>
          <a:p>
            <a:endParaRPr lang="en-US"/>
          </a:p>
        </p:txBody>
      </p:sp>
      <p:sp>
        <p:nvSpPr>
          <p:cNvPr id="6" name="Text Placeholder 12"/>
          <p:cNvSpPr>
            <a:spLocks noGrp="1"/>
          </p:cNvSpPr>
          <p:nvPr>
            <p:ph type="body" sz="quarter" idx="13" hasCustomPrompt="1"/>
          </p:nvPr>
        </p:nvSpPr>
        <p:spPr>
          <a:xfrm>
            <a:off x="284163" y="26460"/>
            <a:ext cx="8582025" cy="342872"/>
          </a:xfrm>
        </p:spPr>
        <p:txBody>
          <a:bodyPr/>
          <a:lstStyle>
            <a:lvl1pPr marL="0" indent="0">
              <a:buNone/>
              <a:defRPr sz="1500">
                <a:solidFill>
                  <a:srgbClr val="FFFFFF"/>
                </a:solidFill>
              </a:defRPr>
            </a:lvl1pPr>
          </a:lstStyle>
          <a:p>
            <a:pPr lvl="0"/>
            <a:r>
              <a:rPr lang="en-CA"/>
              <a:t>Click to edit text</a:t>
            </a:r>
            <a:endParaRPr lang="en-US"/>
          </a:p>
        </p:txBody>
      </p:sp>
    </p:spTree>
    <p:extLst>
      <p:ext uri="{BB962C8B-B14F-4D97-AF65-F5344CB8AC3E}">
        <p14:creationId xmlns:p14="http://schemas.microsoft.com/office/powerpoint/2010/main" val="1716131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43480"/>
            <a:ext cx="3008313" cy="991619"/>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443480"/>
            <a:ext cx="5111750" cy="56826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E40D50F-0626-7A4B-A742-09CCAA5CF4F6}" type="slidenum">
              <a:t>‹#›</a:t>
            </a:fld>
            <a:endParaRPr lang="en-US"/>
          </a:p>
        </p:txBody>
      </p:sp>
      <p:sp>
        <p:nvSpPr>
          <p:cNvPr id="8" name="TextBox 7"/>
          <p:cNvSpPr txBox="1"/>
          <p:nvPr userDrawn="1"/>
        </p:nvSpPr>
        <p:spPr>
          <a:xfrm>
            <a:off x="0" y="0"/>
            <a:ext cx="9144000" cy="369332"/>
          </a:xfrm>
          <a:prstGeom prst="rect">
            <a:avLst/>
          </a:prstGeom>
          <a:solidFill>
            <a:srgbClr val="99001F"/>
          </a:solidFill>
        </p:spPr>
        <p:txBody>
          <a:bodyPr wrap="square" rtlCol="0">
            <a:spAutoFit/>
          </a:bodyPr>
          <a:lstStyle/>
          <a:p>
            <a:endParaRPr lang="en-US"/>
          </a:p>
        </p:txBody>
      </p:sp>
      <p:sp>
        <p:nvSpPr>
          <p:cNvPr id="9" name="Text Placeholder 12"/>
          <p:cNvSpPr>
            <a:spLocks noGrp="1"/>
          </p:cNvSpPr>
          <p:nvPr>
            <p:ph type="body" sz="quarter" idx="13" hasCustomPrompt="1"/>
          </p:nvPr>
        </p:nvSpPr>
        <p:spPr>
          <a:xfrm>
            <a:off x="284163" y="26460"/>
            <a:ext cx="8582025" cy="342872"/>
          </a:xfrm>
        </p:spPr>
        <p:txBody>
          <a:bodyPr/>
          <a:lstStyle>
            <a:lvl1pPr marL="0" indent="0">
              <a:buNone/>
              <a:defRPr sz="1500">
                <a:solidFill>
                  <a:srgbClr val="FFFFFF"/>
                </a:solidFill>
              </a:defRPr>
            </a:lvl1pPr>
          </a:lstStyle>
          <a:p>
            <a:pPr lvl="0"/>
            <a:r>
              <a:rPr lang="en-CA"/>
              <a:t>Click to edit text</a:t>
            </a:r>
            <a:endParaRPr lang="en-US"/>
          </a:p>
        </p:txBody>
      </p:sp>
    </p:spTree>
    <p:extLst>
      <p:ext uri="{BB962C8B-B14F-4D97-AF65-F5344CB8AC3E}">
        <p14:creationId xmlns:p14="http://schemas.microsoft.com/office/powerpoint/2010/main" val="217397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E40D50F-0626-7A4B-A742-09CCAA5CF4F6}" type="slidenum">
              <a:t>‹#›</a:t>
            </a:fld>
            <a:endParaRPr lang="en-US"/>
          </a:p>
        </p:txBody>
      </p:sp>
      <p:sp>
        <p:nvSpPr>
          <p:cNvPr id="8" name="TextBox 7"/>
          <p:cNvSpPr txBox="1"/>
          <p:nvPr userDrawn="1"/>
        </p:nvSpPr>
        <p:spPr>
          <a:xfrm>
            <a:off x="0" y="0"/>
            <a:ext cx="9144000" cy="369332"/>
          </a:xfrm>
          <a:prstGeom prst="rect">
            <a:avLst/>
          </a:prstGeom>
          <a:solidFill>
            <a:srgbClr val="99001F"/>
          </a:solidFill>
        </p:spPr>
        <p:txBody>
          <a:bodyPr wrap="square" rtlCol="0">
            <a:spAutoFit/>
          </a:bodyPr>
          <a:lstStyle/>
          <a:p>
            <a:endParaRPr lang="en-US"/>
          </a:p>
        </p:txBody>
      </p:sp>
      <p:sp>
        <p:nvSpPr>
          <p:cNvPr id="9" name="Text Placeholder 12"/>
          <p:cNvSpPr>
            <a:spLocks noGrp="1"/>
          </p:cNvSpPr>
          <p:nvPr>
            <p:ph type="body" sz="quarter" idx="13" hasCustomPrompt="1"/>
          </p:nvPr>
        </p:nvSpPr>
        <p:spPr>
          <a:xfrm>
            <a:off x="284163" y="26460"/>
            <a:ext cx="8582025" cy="342872"/>
          </a:xfrm>
        </p:spPr>
        <p:txBody>
          <a:bodyPr/>
          <a:lstStyle>
            <a:lvl1pPr marL="0" indent="0">
              <a:buNone/>
              <a:defRPr sz="1500">
                <a:solidFill>
                  <a:srgbClr val="FFFFFF"/>
                </a:solidFill>
              </a:defRPr>
            </a:lvl1pPr>
          </a:lstStyle>
          <a:p>
            <a:pPr lvl="0"/>
            <a:r>
              <a:rPr lang="en-CA"/>
              <a:t>Click to edit text</a:t>
            </a:r>
            <a:endParaRPr lang="en-US"/>
          </a:p>
        </p:txBody>
      </p:sp>
    </p:spTree>
    <p:extLst>
      <p:ext uri="{BB962C8B-B14F-4D97-AF65-F5344CB8AC3E}">
        <p14:creationId xmlns:p14="http://schemas.microsoft.com/office/powerpoint/2010/main" val="2700478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02-15-1540-PPT-PHAC-EN-Inside.jpg"/>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284869" y="274638"/>
            <a:ext cx="8581679" cy="763891"/>
          </a:xfrm>
          <a:prstGeom prst="rect">
            <a:avLst/>
          </a:prstGeom>
        </p:spPr>
        <p:txBody>
          <a:bodyPr vert="horz" lIns="91440" tIns="45720" rIns="91440" bIns="45720" rtlCol="0" anchor="b" anchorCtr="0">
            <a:noAutofit/>
          </a:bodyPr>
          <a:lstStyle/>
          <a:p>
            <a:endParaRPr lang="en-US" dirty="0"/>
          </a:p>
        </p:txBody>
      </p:sp>
      <p:sp>
        <p:nvSpPr>
          <p:cNvPr id="3" name="Text Placeholder 2"/>
          <p:cNvSpPr>
            <a:spLocks noGrp="1"/>
          </p:cNvSpPr>
          <p:nvPr>
            <p:ph type="body" idx="1"/>
          </p:nvPr>
        </p:nvSpPr>
        <p:spPr>
          <a:xfrm>
            <a:off x="284869" y="1139416"/>
            <a:ext cx="8581679" cy="489592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8424818" y="6449568"/>
            <a:ext cx="568529" cy="365125"/>
          </a:xfrm>
          <a:prstGeom prst="rect">
            <a:avLst/>
          </a:prstGeom>
        </p:spPr>
        <p:txBody>
          <a:bodyPr vert="horz" lIns="91440" tIns="45720" rIns="91440" bIns="45720" rtlCol="0" anchor="ctr"/>
          <a:lstStyle>
            <a:lvl1pPr algn="l">
              <a:defRPr sz="1100" b="0" i="0">
                <a:solidFill>
                  <a:schemeClr val="bg1"/>
                </a:solidFill>
              </a:defRPr>
            </a:lvl1pPr>
          </a:lstStyle>
          <a:p>
            <a:fld id="{5E40D50F-0626-7A4B-A742-09CCAA5CF4F6}" type="slidenum">
              <a:rPr lang="en-US"/>
              <a:pPr/>
              <a:t>‹#›</a:t>
            </a:fld>
            <a:endParaRPr lang="en-US"/>
          </a:p>
        </p:txBody>
      </p:sp>
    </p:spTree>
    <p:extLst>
      <p:ext uri="{BB962C8B-B14F-4D97-AF65-F5344CB8AC3E}">
        <p14:creationId xmlns:p14="http://schemas.microsoft.com/office/powerpoint/2010/main" val="1760833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hf hdr="0" ftr="0" dt="0"/>
  <p:txStyles>
    <p:titleStyle>
      <a:lvl1pPr algn="l" defTabSz="457200" rtl="0" eaLnBrk="1" latinLnBrk="0" hangingPunct="1">
        <a:spcBef>
          <a:spcPct val="0"/>
        </a:spcBef>
        <a:buNone/>
        <a:defRPr sz="2400" b="1" i="0" kern="1200" cap="none">
          <a:solidFill>
            <a:srgbClr val="4F0D1E"/>
          </a:solidFill>
          <a:latin typeface="+mj-lt"/>
          <a:ea typeface="+mj-ea"/>
          <a:cs typeface="+mj-cs"/>
        </a:defRPr>
      </a:lvl1pPr>
    </p:titleStyle>
    <p:bodyStyle>
      <a:lvl1pPr marL="342900" indent="-342900" algn="l" defTabSz="457200" rtl="0" eaLnBrk="1" latinLnBrk="0" hangingPunct="1">
        <a:spcBef>
          <a:spcPct val="20000"/>
        </a:spcBef>
        <a:buFont typeface="Arial"/>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Font typeface="Arial"/>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Font typeface="Arial"/>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Font typeface="Arial"/>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12.xml"/><Relationship Id="rId4" Type="http://schemas.openxmlformats.org/officeDocument/2006/relationships/image" Target="../media/image9.jpg"/></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7.jpg"/><Relationship Id="rId1" Type="http://schemas.openxmlformats.org/officeDocument/2006/relationships/slideLayout" Target="../slideLayouts/slideLayout12.xml"/><Relationship Id="rId5" Type="http://schemas.openxmlformats.org/officeDocument/2006/relationships/image" Target="../media/image9.jp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8508" y="1501928"/>
            <a:ext cx="6858000" cy="590641"/>
          </a:xfrm>
        </p:spPr>
        <p:txBody>
          <a:bodyPr>
            <a:normAutofit/>
          </a:bodyPr>
          <a:lstStyle/>
          <a:p>
            <a:r>
              <a:rPr lang="en-CA" dirty="0" smtClean="0">
                <a:latin typeface="Arial" panose="020B0604020202020204" pitchFamily="34" charset="0"/>
                <a:cs typeface="Arial" panose="020B0604020202020204" pitchFamily="34" charset="0"/>
              </a:rPr>
              <a:t>CCDIC Sprints</a:t>
            </a:r>
            <a:endParaRPr lang="en-CA"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787894" y="2889648"/>
            <a:ext cx="4615229" cy="1539478"/>
          </a:xfrm>
        </p:spPr>
        <p:txBody>
          <a:bodyPr>
            <a:normAutofit lnSpcReduction="10000"/>
          </a:bodyPr>
          <a:lstStyle/>
          <a:p>
            <a:pPr>
              <a:lnSpc>
                <a:spcPct val="150000"/>
              </a:lnSpc>
            </a:pPr>
            <a:r>
              <a:rPr lang="en-CA" sz="1200" dirty="0" smtClean="0">
                <a:latin typeface="Arial" panose="020B0604020202020204" pitchFamily="34" charset="0"/>
                <a:cs typeface="Arial" panose="020B0604020202020204" pitchFamily="34" charset="0"/>
              </a:rPr>
              <a:t>Sprint 1: </a:t>
            </a:r>
          </a:p>
          <a:p>
            <a:pPr>
              <a:lnSpc>
                <a:spcPct val="150000"/>
              </a:lnSpc>
            </a:pPr>
            <a:r>
              <a:rPr lang="en-CA" sz="1200" dirty="0" err="1" smtClean="0">
                <a:latin typeface="Arial" panose="020B0604020202020204" pitchFamily="34" charset="0"/>
                <a:cs typeface="Arial" panose="020B0604020202020204" pitchFamily="34" charset="0"/>
              </a:rPr>
              <a:t>i</a:t>
            </a:r>
            <a:r>
              <a:rPr lang="en-CA" sz="1200" dirty="0" smtClean="0">
                <a:latin typeface="Arial" panose="020B0604020202020204" pitchFamily="34" charset="0"/>
                <a:cs typeface="Arial" panose="020B0604020202020204" pitchFamily="34" charset="0"/>
              </a:rPr>
              <a:t>) Data modeling (consolidate and use local data)</a:t>
            </a:r>
          </a:p>
          <a:p>
            <a:pPr>
              <a:lnSpc>
                <a:spcPct val="150000"/>
              </a:lnSpc>
            </a:pPr>
            <a:r>
              <a:rPr lang="en-CA" sz="1200" dirty="0" smtClean="0">
                <a:latin typeface="Arial" panose="020B0604020202020204" pitchFamily="34" charset="0"/>
                <a:cs typeface="Arial" panose="020B0604020202020204" pitchFamily="34" charset="0"/>
              </a:rPr>
              <a:t>ii) Validation: adding validation to the PMR data gathering Template</a:t>
            </a:r>
          </a:p>
          <a:p>
            <a:pPr>
              <a:lnSpc>
                <a:spcPct val="150000"/>
              </a:lnSpc>
            </a:pPr>
            <a:r>
              <a:rPr lang="en-CA" sz="1200" dirty="0" smtClean="0">
                <a:latin typeface="Arial" panose="020B0604020202020204" pitchFamily="34" charset="0"/>
                <a:cs typeface="Arial" panose="020B0604020202020204" pitchFamily="34" charset="0"/>
              </a:rPr>
              <a:t>iii) Proof of Concept: Connections </a:t>
            </a:r>
            <a:endParaRPr lang="en-CA" sz="1200" dirty="0">
              <a:latin typeface="Arial" panose="020B0604020202020204" pitchFamily="34" charset="0"/>
              <a:cs typeface="Arial" panose="020B0604020202020204" pitchFamily="34" charset="0"/>
            </a:endParaRPr>
          </a:p>
          <a:p>
            <a:pPr>
              <a:lnSpc>
                <a:spcPct val="150000"/>
              </a:lnSpc>
            </a:pPr>
            <a:endParaRPr lang="en-CA"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0576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100" dirty="0">
                <a:latin typeface="Arial" panose="020B0604020202020204" pitchFamily="34" charset="0"/>
                <a:cs typeface="Arial" panose="020B0604020202020204" pitchFamily="34" charset="0"/>
              </a:rPr>
              <a:t>Creating the Missing Data</a:t>
            </a:r>
          </a:p>
        </p:txBody>
      </p:sp>
      <p:sp>
        <p:nvSpPr>
          <p:cNvPr id="3" name="Content Placeholder 2"/>
          <p:cNvSpPr>
            <a:spLocks noGrp="1"/>
          </p:cNvSpPr>
          <p:nvPr>
            <p:ph idx="1"/>
          </p:nvPr>
        </p:nvSpPr>
        <p:spPr>
          <a:xfrm>
            <a:off x="1102601" y="1966338"/>
            <a:ext cx="6938798" cy="3478678"/>
          </a:xfrm>
        </p:spPr>
        <p:txBody>
          <a:bodyPr>
            <a:noAutofit/>
          </a:bodyPr>
          <a:lstStyle/>
          <a:p>
            <a:pPr>
              <a:lnSpc>
                <a:spcPct val="160000"/>
              </a:lnSpc>
            </a:pPr>
            <a:r>
              <a:rPr lang="en-CA" sz="1200" dirty="0"/>
              <a:t>When the Team performs the Strategic Maps exercise, an Excel spreadsheet is created in order to track the section’s milestones / deliverables.</a:t>
            </a:r>
          </a:p>
          <a:p>
            <a:pPr>
              <a:lnSpc>
                <a:spcPct val="160000"/>
              </a:lnSpc>
            </a:pPr>
            <a:r>
              <a:rPr lang="en-CA" sz="1200" dirty="0"/>
              <a:t>Each record in the table possesses sufficient information to successfully build up the groups of deliverables from our data on hand that are the same as the aggregated objects shown in SAS reports.  </a:t>
            </a:r>
          </a:p>
          <a:p>
            <a:pPr>
              <a:lnSpc>
                <a:spcPct val="160000"/>
              </a:lnSpc>
            </a:pPr>
            <a:r>
              <a:rPr lang="en-CA" sz="1200" dirty="0"/>
              <a:t>This enables the “traceability” we require in order to determine which of the deliverables in our on-hand data (data we have already input to the system) is being referred to by the groups shown in the SAS reports.</a:t>
            </a:r>
          </a:p>
          <a:p>
            <a:pPr>
              <a:lnSpc>
                <a:spcPct val="160000"/>
              </a:lnSpc>
            </a:pPr>
            <a:r>
              <a:rPr lang="en-CA" sz="1200" dirty="0"/>
              <a:t>Once this discovery of the group in our data that matches the group in the SAS report has been made, it is possible to assess the impact of cutting that aggregated group shown in the SAS report by inspecting the detail information in that group of deliverables in our data.</a:t>
            </a:r>
          </a:p>
        </p:txBody>
      </p:sp>
    </p:spTree>
    <p:extLst>
      <p:ext uri="{BB962C8B-B14F-4D97-AF65-F5344CB8AC3E}">
        <p14:creationId xmlns:p14="http://schemas.microsoft.com/office/powerpoint/2010/main" val="1269509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100" dirty="0">
                <a:latin typeface="Arial" panose="020B0604020202020204" pitchFamily="34" charset="0"/>
                <a:cs typeface="Arial" panose="020B0604020202020204" pitchFamily="34" charset="0"/>
              </a:rPr>
              <a:t>Creating Useful Tables</a:t>
            </a:r>
          </a:p>
        </p:txBody>
      </p:sp>
      <p:sp>
        <p:nvSpPr>
          <p:cNvPr id="3" name="Content Placeholder 2"/>
          <p:cNvSpPr>
            <a:spLocks noGrp="1"/>
          </p:cNvSpPr>
          <p:nvPr>
            <p:ph idx="1"/>
          </p:nvPr>
        </p:nvSpPr>
        <p:spPr>
          <a:xfrm>
            <a:off x="1102601" y="1966338"/>
            <a:ext cx="6938798" cy="3478678"/>
          </a:xfrm>
        </p:spPr>
        <p:txBody>
          <a:bodyPr>
            <a:noAutofit/>
          </a:bodyPr>
          <a:lstStyle/>
          <a:p>
            <a:pPr>
              <a:lnSpc>
                <a:spcPct val="160000"/>
              </a:lnSpc>
            </a:pPr>
            <a:r>
              <a:rPr lang="en-CA" sz="1200" dirty="0"/>
              <a:t>In a spreadsheet environment it is not possible  make a use relational links.  So missing data must be logically added to the existing tables in the form of new columns helpful to the data retrieval sought.</a:t>
            </a:r>
          </a:p>
          <a:p>
            <a:pPr>
              <a:lnSpc>
                <a:spcPct val="160000"/>
              </a:lnSpc>
            </a:pPr>
            <a:endParaRPr lang="en-CA" sz="1200" dirty="0"/>
          </a:p>
          <a:p>
            <a:pPr>
              <a:lnSpc>
                <a:spcPct val="160000"/>
              </a:lnSpc>
            </a:pPr>
            <a:r>
              <a:rPr lang="en-CA" sz="1200" dirty="0"/>
              <a:t>Our effort magically finds the deliverable items which if summed up would create a new line of totals which is identical to the line given to us in the SAS report.</a:t>
            </a:r>
          </a:p>
          <a:p>
            <a:pPr>
              <a:lnSpc>
                <a:spcPct val="160000"/>
              </a:lnSpc>
            </a:pPr>
            <a:r>
              <a:rPr lang="en-CA" sz="1200" dirty="0"/>
              <a:t>Once the group of deliverables in our data whose totals match the aggregations shown  in the SAS report has been found, then, it is possible to assess the impact of cutting that aggregated group shown in the SAS report by inspecting the individual impacts of cancelling each deliverable in </a:t>
            </a:r>
            <a:r>
              <a:rPr lang="en-CA" sz="1200"/>
              <a:t>that group.</a:t>
            </a:r>
            <a:endParaRPr lang="en-CA" sz="1200" dirty="0"/>
          </a:p>
        </p:txBody>
      </p:sp>
    </p:spTree>
    <p:extLst>
      <p:ext uri="{BB962C8B-B14F-4D97-AF65-F5344CB8AC3E}">
        <p14:creationId xmlns:p14="http://schemas.microsoft.com/office/powerpoint/2010/main" val="2104729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
          <p:cNvSpPr txBox="1"/>
          <p:nvPr/>
        </p:nvSpPr>
        <p:spPr>
          <a:xfrm>
            <a:off x="1101110" y="1150061"/>
            <a:ext cx="2106668" cy="3439524"/>
          </a:xfrm>
          <a:prstGeom prst="rect">
            <a:avLst/>
          </a:prstGeom>
          <a:solidFill>
            <a:schemeClr val="lt1"/>
          </a:solidFill>
          <a:ln w="6350">
            <a:solidFill>
              <a:schemeClr val="tx1"/>
            </a:solidFill>
          </a:ln>
        </p:spPr>
        <p:txBody>
          <a:bodyPr rot="0" spcFirstLastPara="0" vert="horz" wrap="square" lIns="68580" tIns="34290" rIns="68580" bIns="34290" numCol="1" spcCol="0" rtlCol="0" fromWordArt="0" anchor="t" anchorCtr="0" forceAA="0" compatLnSpc="1">
            <a:prstTxWarp prst="textNoShape">
              <a:avLst/>
            </a:prstTxWarp>
            <a:noAutofit/>
          </a:bodyPr>
          <a:lstStyle/>
          <a:p>
            <a:pPr>
              <a:lnSpc>
                <a:spcPct val="115000"/>
              </a:lnSpc>
            </a:pPr>
            <a:r>
              <a:rPr lang="en-CA" sz="1050" b="1" i="1" dirty="0">
                <a:latin typeface="Arial" panose="020B0604020202020204" pitchFamily="34" charset="0"/>
                <a:ea typeface="Times New Roman" panose="02020603050405020304" pitchFamily="18" charset="0"/>
                <a:cs typeface="Arial" panose="020B0604020202020204" pitchFamily="34" charset="0"/>
              </a:rPr>
              <a:t>PMR</a:t>
            </a:r>
          </a:p>
          <a:p>
            <a:r>
              <a:rPr lang="en-CA" sz="900" dirty="0" err="1">
                <a:latin typeface="Arial" panose="020B0604020202020204" pitchFamily="34" charset="0"/>
                <a:ea typeface="Times New Roman" panose="02020603050405020304" pitchFamily="18" charset="0"/>
                <a:cs typeface="Arial" panose="020B0604020202020204" pitchFamily="34" charset="0"/>
              </a:rPr>
              <a:t>SectionID</a:t>
            </a:r>
            <a:endParaRPr lang="en-CA" sz="900" dirty="0">
              <a:latin typeface="Arial" panose="020B0604020202020204" pitchFamily="34" charset="0"/>
              <a:ea typeface="Calibri" panose="020F0502020204030204" pitchFamily="34" charset="0"/>
              <a:cs typeface="Arial" panose="020B0604020202020204" pitchFamily="34" charset="0"/>
            </a:endParaRPr>
          </a:p>
          <a:p>
            <a:r>
              <a:rPr lang="en-CA" sz="900" dirty="0">
                <a:latin typeface="Arial" panose="020B0604020202020204" pitchFamily="34" charset="0"/>
                <a:ea typeface="Times New Roman" panose="02020603050405020304" pitchFamily="18" charset="0"/>
                <a:cs typeface="Arial" panose="020B0604020202020204" pitchFamily="34" charset="0"/>
              </a:rPr>
              <a:t>2019-20</a:t>
            </a:r>
            <a:endParaRPr lang="en-CA" sz="900" dirty="0">
              <a:latin typeface="Arial" panose="020B0604020202020204" pitchFamily="34" charset="0"/>
              <a:ea typeface="Calibri" panose="020F0502020204030204" pitchFamily="34" charset="0"/>
              <a:cs typeface="Arial" panose="020B0604020202020204" pitchFamily="34" charset="0"/>
            </a:endParaRPr>
          </a:p>
          <a:p>
            <a:r>
              <a:rPr lang="en-CA" sz="900" dirty="0">
                <a:latin typeface="Arial" panose="020B0604020202020204" pitchFamily="34" charset="0"/>
                <a:ea typeface="Times New Roman" panose="02020603050405020304" pitchFamily="18" charset="0"/>
                <a:cs typeface="Arial" panose="020B0604020202020204" pitchFamily="34" charset="0"/>
              </a:rPr>
              <a:t>Section</a:t>
            </a:r>
            <a:endParaRPr lang="en-CA" sz="900" dirty="0">
              <a:latin typeface="Arial" panose="020B0604020202020204" pitchFamily="34" charset="0"/>
              <a:ea typeface="Calibri" panose="020F0502020204030204" pitchFamily="34" charset="0"/>
              <a:cs typeface="Arial" panose="020B0604020202020204" pitchFamily="34" charset="0"/>
            </a:endParaRPr>
          </a:p>
          <a:p>
            <a:r>
              <a:rPr lang="en-CA" sz="900" dirty="0">
                <a:latin typeface="Arial" panose="020B0604020202020204" pitchFamily="34" charset="0"/>
                <a:ea typeface="Times New Roman" panose="02020603050405020304" pitchFamily="18" charset="0"/>
                <a:cs typeface="Arial" panose="020B0604020202020204" pitchFamily="34" charset="0"/>
              </a:rPr>
              <a:t>Funding Source</a:t>
            </a:r>
            <a:endParaRPr lang="en-CA" sz="900" dirty="0">
              <a:latin typeface="Arial" panose="020B0604020202020204" pitchFamily="34" charset="0"/>
              <a:ea typeface="Calibri" panose="020F0502020204030204" pitchFamily="34" charset="0"/>
              <a:cs typeface="Arial" panose="020B0604020202020204" pitchFamily="34" charset="0"/>
            </a:endParaRPr>
          </a:p>
          <a:p>
            <a:r>
              <a:rPr lang="en-CA" sz="900" dirty="0">
                <a:latin typeface="Arial" panose="020B0604020202020204" pitchFamily="34" charset="0"/>
                <a:ea typeface="Times New Roman" panose="02020603050405020304" pitchFamily="18" charset="0"/>
                <a:cs typeface="Arial" panose="020B0604020202020204" pitchFamily="34" charset="0"/>
              </a:rPr>
              <a:t>Key Activity Area</a:t>
            </a:r>
            <a:endParaRPr lang="en-CA" sz="900" dirty="0">
              <a:latin typeface="Arial" panose="020B0604020202020204" pitchFamily="34" charset="0"/>
              <a:ea typeface="Calibri" panose="020F0502020204030204" pitchFamily="34" charset="0"/>
              <a:cs typeface="Arial" panose="020B0604020202020204" pitchFamily="34" charset="0"/>
            </a:endParaRPr>
          </a:p>
          <a:p>
            <a:r>
              <a:rPr lang="en-CA" sz="900" dirty="0">
                <a:latin typeface="Arial" panose="020B0604020202020204" pitchFamily="34" charset="0"/>
                <a:ea typeface="Times New Roman" panose="02020603050405020304" pitchFamily="18" charset="0"/>
                <a:cs typeface="Arial" panose="020B0604020202020204" pitchFamily="34" charset="0"/>
              </a:rPr>
              <a:t>Function</a:t>
            </a:r>
          </a:p>
          <a:p>
            <a:r>
              <a:rPr lang="en-CA" sz="900" dirty="0">
                <a:latin typeface="Arial" panose="020B0604020202020204" pitchFamily="34" charset="0"/>
                <a:ea typeface="Calibri" panose="020F0502020204030204" pitchFamily="34" charset="0"/>
                <a:cs typeface="Arial" panose="020B0604020202020204" pitchFamily="34" charset="0"/>
              </a:rPr>
              <a:t>Deliverable (related key)</a:t>
            </a:r>
          </a:p>
          <a:p>
            <a:r>
              <a:rPr lang="en-CA" sz="900" dirty="0">
                <a:latin typeface="Arial" panose="020B0604020202020204" pitchFamily="34" charset="0"/>
                <a:ea typeface="Times New Roman" panose="02020603050405020304" pitchFamily="18" charset="0"/>
                <a:cs typeface="Arial" panose="020B0604020202020204" pitchFamily="34" charset="0"/>
              </a:rPr>
              <a:t>CDIC PMT</a:t>
            </a:r>
            <a:endParaRPr lang="en-CA" sz="900" dirty="0">
              <a:latin typeface="Arial" panose="020B0604020202020204" pitchFamily="34" charset="0"/>
              <a:ea typeface="Calibri" panose="020F0502020204030204" pitchFamily="34" charset="0"/>
              <a:cs typeface="Arial" panose="020B0604020202020204" pitchFamily="34" charset="0"/>
            </a:endParaRPr>
          </a:p>
          <a:p>
            <a:r>
              <a:rPr lang="en-CA" sz="900" dirty="0">
                <a:latin typeface="Arial" panose="020B0604020202020204" pitchFamily="34" charset="0"/>
                <a:ea typeface="Times New Roman" panose="02020603050405020304" pitchFamily="18" charset="0"/>
                <a:cs typeface="Arial" panose="020B0604020202020204" pitchFamily="34" charset="0"/>
              </a:rPr>
              <a:t>In BOP?</a:t>
            </a:r>
            <a:endParaRPr lang="en-CA" sz="900" dirty="0">
              <a:latin typeface="Arial" panose="020B0604020202020204" pitchFamily="34" charset="0"/>
              <a:ea typeface="Calibri" panose="020F0502020204030204" pitchFamily="34" charset="0"/>
              <a:cs typeface="Arial" panose="020B0604020202020204" pitchFamily="34" charset="0"/>
            </a:endParaRPr>
          </a:p>
          <a:p>
            <a:r>
              <a:rPr lang="en-CA" sz="900" dirty="0">
                <a:latin typeface="Arial" panose="020B0604020202020204" pitchFamily="34" charset="0"/>
                <a:ea typeface="Times New Roman" panose="02020603050405020304" pitchFamily="18" charset="0"/>
                <a:cs typeface="Arial" panose="020B0604020202020204" pitchFamily="34" charset="0"/>
              </a:rPr>
              <a:t>Risks</a:t>
            </a:r>
            <a:endParaRPr lang="en-CA" sz="900" dirty="0">
              <a:latin typeface="Arial" panose="020B0604020202020204" pitchFamily="34" charset="0"/>
              <a:ea typeface="Calibri" panose="020F0502020204030204" pitchFamily="34" charset="0"/>
              <a:cs typeface="Arial" panose="020B0604020202020204" pitchFamily="34" charset="0"/>
            </a:endParaRPr>
          </a:p>
          <a:p>
            <a:r>
              <a:rPr lang="en-CA" sz="900" dirty="0">
                <a:latin typeface="Arial" panose="020B0604020202020204" pitchFamily="34" charset="0"/>
                <a:ea typeface="Times New Roman" panose="02020603050405020304" pitchFamily="18" charset="0"/>
                <a:cs typeface="Arial" panose="020B0604020202020204" pitchFamily="34" charset="0"/>
              </a:rPr>
              <a:t>Deliverable Status</a:t>
            </a:r>
            <a:endParaRPr lang="en-CA" sz="900" dirty="0">
              <a:latin typeface="Arial" panose="020B0604020202020204" pitchFamily="34" charset="0"/>
              <a:ea typeface="Calibri" panose="020F0502020204030204" pitchFamily="34" charset="0"/>
              <a:cs typeface="Arial" panose="020B0604020202020204" pitchFamily="34" charset="0"/>
            </a:endParaRPr>
          </a:p>
          <a:p>
            <a:r>
              <a:rPr lang="en-CA" sz="900" b="1" dirty="0">
                <a:latin typeface="Arial" panose="020B0604020202020204" pitchFamily="34" charset="0"/>
                <a:ea typeface="Times New Roman" panose="02020603050405020304" pitchFamily="18" charset="0"/>
                <a:cs typeface="Arial" panose="020B0604020202020204" pitchFamily="34" charset="0"/>
              </a:rPr>
              <a:t>Key Milestone (key)</a:t>
            </a:r>
            <a:endParaRPr lang="en-CA" sz="900" b="1" dirty="0">
              <a:latin typeface="Arial" panose="020B0604020202020204" pitchFamily="34" charset="0"/>
              <a:ea typeface="Calibri" panose="020F0502020204030204" pitchFamily="34" charset="0"/>
              <a:cs typeface="Arial" panose="020B0604020202020204" pitchFamily="34" charset="0"/>
            </a:endParaRPr>
          </a:p>
          <a:p>
            <a:r>
              <a:rPr lang="en-CA" sz="900" dirty="0">
                <a:latin typeface="Arial" panose="020B0604020202020204" pitchFamily="34" charset="0"/>
                <a:ea typeface="Times New Roman" panose="02020603050405020304" pitchFamily="18" charset="0"/>
                <a:cs typeface="Arial" panose="020B0604020202020204" pitchFamily="34" charset="0"/>
              </a:rPr>
              <a:t>Key Milestone Delivery</a:t>
            </a:r>
            <a:endParaRPr lang="en-CA" sz="900" dirty="0">
              <a:latin typeface="Arial" panose="020B0604020202020204" pitchFamily="34" charset="0"/>
              <a:ea typeface="Calibri" panose="020F0502020204030204" pitchFamily="34" charset="0"/>
              <a:cs typeface="Arial" panose="020B0604020202020204" pitchFamily="34" charset="0"/>
            </a:endParaRPr>
          </a:p>
          <a:p>
            <a:r>
              <a:rPr lang="en-CA" sz="900" dirty="0">
                <a:latin typeface="Arial" panose="020B0604020202020204" pitchFamily="34" charset="0"/>
                <a:ea typeface="Times New Roman" panose="02020603050405020304" pitchFamily="18" charset="0"/>
                <a:cs typeface="Arial" panose="020B0604020202020204" pitchFamily="34" charset="0"/>
              </a:rPr>
              <a:t>Key Milestone Status</a:t>
            </a:r>
            <a:endParaRPr lang="en-CA" sz="900" dirty="0">
              <a:latin typeface="Arial" panose="020B0604020202020204" pitchFamily="34" charset="0"/>
              <a:ea typeface="Calibri" panose="020F0502020204030204" pitchFamily="34" charset="0"/>
              <a:cs typeface="Arial" panose="020B0604020202020204" pitchFamily="34" charset="0"/>
            </a:endParaRPr>
          </a:p>
          <a:p>
            <a:r>
              <a:rPr lang="en-CA" sz="900" dirty="0">
                <a:latin typeface="Arial" panose="020B0604020202020204" pitchFamily="34" charset="0"/>
                <a:ea typeface="Times New Roman" panose="02020603050405020304" pitchFamily="18" charset="0"/>
                <a:cs typeface="Arial" panose="020B0604020202020204" pitchFamily="34" charset="0"/>
              </a:rPr>
              <a:t>Delays and cancellation reasons</a:t>
            </a:r>
            <a:endParaRPr lang="en-CA" sz="900" dirty="0">
              <a:latin typeface="Arial" panose="020B0604020202020204" pitchFamily="34" charset="0"/>
              <a:ea typeface="Calibri" panose="020F0502020204030204" pitchFamily="34" charset="0"/>
              <a:cs typeface="Arial" panose="020B0604020202020204" pitchFamily="34" charset="0"/>
            </a:endParaRPr>
          </a:p>
          <a:p>
            <a:r>
              <a:rPr lang="en-CA" sz="900" dirty="0">
                <a:latin typeface="Arial" panose="020B0604020202020204" pitchFamily="34" charset="0"/>
                <a:ea typeface="Times New Roman" panose="02020603050405020304" pitchFamily="18" charset="0"/>
                <a:cs typeface="Arial" panose="020B0604020202020204" pitchFamily="34" charset="0"/>
              </a:rPr>
              <a:t>Staff Lead</a:t>
            </a:r>
            <a:endParaRPr lang="en-CA" sz="900" dirty="0">
              <a:latin typeface="Arial" panose="020B0604020202020204" pitchFamily="34" charset="0"/>
              <a:ea typeface="Calibri" panose="020F0502020204030204" pitchFamily="34" charset="0"/>
              <a:cs typeface="Arial" panose="020B0604020202020204" pitchFamily="34" charset="0"/>
            </a:endParaRPr>
          </a:p>
          <a:p>
            <a:r>
              <a:rPr lang="en-CA" sz="900" dirty="0">
                <a:latin typeface="Arial" panose="020B0604020202020204" pitchFamily="34" charset="0"/>
                <a:ea typeface="Times New Roman" panose="02020603050405020304" pitchFamily="18" charset="0"/>
                <a:cs typeface="Arial" panose="020B0604020202020204" pitchFamily="34" charset="0"/>
              </a:rPr>
              <a:t>Planned Budget</a:t>
            </a:r>
            <a:endParaRPr lang="en-CA" sz="900" dirty="0">
              <a:latin typeface="Arial" panose="020B0604020202020204" pitchFamily="34" charset="0"/>
              <a:ea typeface="Calibri" panose="020F0502020204030204" pitchFamily="34" charset="0"/>
              <a:cs typeface="Arial" panose="020B0604020202020204" pitchFamily="34" charset="0"/>
            </a:endParaRPr>
          </a:p>
          <a:p>
            <a:r>
              <a:rPr lang="en-CA" sz="900" dirty="0">
                <a:latin typeface="Arial" panose="020B0604020202020204" pitchFamily="34" charset="0"/>
                <a:ea typeface="Times New Roman" panose="02020603050405020304" pitchFamily="18" charset="0"/>
                <a:cs typeface="Arial" panose="020B0604020202020204" pitchFamily="34" charset="0"/>
              </a:rPr>
              <a:t>GL Code</a:t>
            </a:r>
            <a:endParaRPr lang="en-CA" sz="900" dirty="0">
              <a:latin typeface="Arial" panose="020B0604020202020204" pitchFamily="34" charset="0"/>
              <a:ea typeface="Calibri" panose="020F0502020204030204" pitchFamily="34" charset="0"/>
              <a:cs typeface="Arial" panose="020B0604020202020204" pitchFamily="34" charset="0"/>
            </a:endParaRPr>
          </a:p>
          <a:p>
            <a:pPr>
              <a:spcAft>
                <a:spcPts val="750"/>
              </a:spcAft>
            </a:pPr>
            <a:r>
              <a:rPr lang="en-CA" sz="900" dirty="0">
                <a:latin typeface="Arial" panose="020B0604020202020204" pitchFamily="34" charset="0"/>
                <a:ea typeface="Calibri" panose="020F0502020204030204" pitchFamily="34" charset="0"/>
                <a:cs typeface="Arial" panose="020B0604020202020204" pitchFamily="34" charset="0"/>
              </a:rPr>
              <a:t>Professional Service Requirement</a:t>
            </a:r>
          </a:p>
          <a:p>
            <a:pPr>
              <a:spcAft>
                <a:spcPts val="750"/>
              </a:spcAft>
            </a:pPr>
            <a:r>
              <a:rPr lang="en-CA" sz="900" dirty="0">
                <a:latin typeface="Arial" panose="020B0604020202020204" pitchFamily="34" charset="0"/>
                <a:ea typeface="Calibri" panose="020F0502020204030204" pitchFamily="34" charset="0"/>
                <a:cs typeface="Arial" panose="020B0604020202020204" pitchFamily="34" charset="0"/>
              </a:rPr>
              <a:t>Number of Pages </a:t>
            </a:r>
          </a:p>
          <a:p>
            <a:pPr>
              <a:spcAft>
                <a:spcPts val="750"/>
              </a:spcAft>
            </a:pPr>
            <a:r>
              <a:rPr lang="en-CA" sz="900" dirty="0">
                <a:latin typeface="Arial" panose="020B0604020202020204" pitchFamily="34" charset="0"/>
                <a:ea typeface="Calibri" panose="020F0502020204030204" pitchFamily="34" charset="0"/>
                <a:cs typeface="Arial" panose="020B0604020202020204" pitchFamily="34" charset="0"/>
              </a:rPr>
              <a:t>Forecast Month to Engage Services </a:t>
            </a:r>
          </a:p>
          <a:p>
            <a:pPr>
              <a:lnSpc>
                <a:spcPct val="115000"/>
              </a:lnSpc>
              <a:spcAft>
                <a:spcPts val="750"/>
              </a:spcAft>
            </a:pPr>
            <a:endParaRPr lang="en-CA" sz="825" dirty="0">
              <a:latin typeface="Calibri" panose="020F0502020204030204" pitchFamily="34" charset="0"/>
              <a:ea typeface="Calibri" panose="020F0502020204030204" pitchFamily="34" charset="0"/>
              <a:cs typeface="Times New Roman" panose="02020603050405020304" pitchFamily="18" charset="0"/>
            </a:endParaRPr>
          </a:p>
        </p:txBody>
      </p:sp>
      <p:cxnSp>
        <p:nvCxnSpPr>
          <p:cNvPr id="6" name="Straight Connector 5"/>
          <p:cNvCxnSpPr/>
          <p:nvPr/>
        </p:nvCxnSpPr>
        <p:spPr>
          <a:xfrm>
            <a:off x="1101110" y="1351894"/>
            <a:ext cx="2106668" cy="7883"/>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 Box 10"/>
          <p:cNvSpPr txBox="1"/>
          <p:nvPr/>
        </p:nvSpPr>
        <p:spPr>
          <a:xfrm>
            <a:off x="3774830" y="953966"/>
            <a:ext cx="2502877" cy="3916972"/>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0"/>
              </a:spcAft>
            </a:pPr>
            <a:r>
              <a:rPr lang="en-CA" sz="900" b="1" dirty="0">
                <a:effectLst/>
                <a:ea typeface="Times New Roman" panose="02020603050405020304" pitchFamily="18" charset="0"/>
                <a:cs typeface="Times New Roman" panose="02020603050405020304" pitchFamily="18" charset="0"/>
              </a:rPr>
              <a:t>BOP</a:t>
            </a:r>
            <a:endParaRPr lang="en-CA" sz="900" dirty="0">
              <a:effectLst/>
              <a:ea typeface="Calibri" panose="020F0502020204030204" pitchFamily="34" charset="0"/>
              <a:cs typeface="Times New Roman" panose="02020603050405020304" pitchFamily="18" charset="0"/>
            </a:endParaRPr>
          </a:p>
          <a:p>
            <a:pPr>
              <a:lnSpc>
                <a:spcPct val="115000"/>
              </a:lnSpc>
              <a:spcAft>
                <a:spcPts val="0"/>
              </a:spcAft>
            </a:pPr>
            <a:r>
              <a:rPr lang="en-CA" sz="900" dirty="0">
                <a:effectLst/>
                <a:ea typeface="Times New Roman" panose="02020603050405020304" pitchFamily="18" charset="0"/>
                <a:cs typeface="Times New Roman" panose="02020603050405020304" pitchFamily="18" charset="0"/>
              </a:rPr>
              <a:t>Division</a:t>
            </a:r>
            <a:endParaRPr lang="en-CA" sz="900" dirty="0">
              <a:effectLst/>
              <a:ea typeface="Calibri" panose="020F0502020204030204" pitchFamily="34" charset="0"/>
              <a:cs typeface="Times New Roman" panose="02020603050405020304" pitchFamily="18" charset="0"/>
            </a:endParaRPr>
          </a:p>
          <a:p>
            <a:pPr>
              <a:lnSpc>
                <a:spcPct val="115000"/>
              </a:lnSpc>
              <a:spcAft>
                <a:spcPts val="0"/>
              </a:spcAft>
            </a:pPr>
            <a:r>
              <a:rPr lang="en-CA" sz="900" dirty="0">
                <a:effectLst/>
                <a:ea typeface="Times New Roman" panose="02020603050405020304" pitchFamily="18" charset="0"/>
                <a:cs typeface="Times New Roman" panose="02020603050405020304" pitchFamily="18" charset="0"/>
              </a:rPr>
              <a:t>DP / DRR Plan (x)</a:t>
            </a:r>
            <a:endParaRPr lang="en-CA" sz="900" dirty="0">
              <a:effectLst/>
              <a:ea typeface="Calibri" panose="020F0502020204030204" pitchFamily="34" charset="0"/>
              <a:cs typeface="Times New Roman" panose="02020603050405020304" pitchFamily="18" charset="0"/>
            </a:endParaRPr>
          </a:p>
          <a:p>
            <a:pPr>
              <a:lnSpc>
                <a:spcPct val="115000"/>
              </a:lnSpc>
              <a:spcAft>
                <a:spcPts val="0"/>
              </a:spcAft>
            </a:pPr>
            <a:r>
              <a:rPr lang="en-CA" sz="900" dirty="0">
                <a:effectLst/>
                <a:ea typeface="Times New Roman" panose="02020603050405020304" pitchFamily="18" charset="0"/>
                <a:cs typeface="Times New Roman" panose="02020603050405020304" pitchFamily="18" charset="0"/>
              </a:rPr>
              <a:t>ACTIVITIES</a:t>
            </a:r>
            <a:endParaRPr lang="en-CA" sz="900" dirty="0">
              <a:effectLst/>
              <a:ea typeface="Calibri" panose="020F0502020204030204" pitchFamily="34" charset="0"/>
              <a:cs typeface="Times New Roman" panose="02020603050405020304" pitchFamily="18" charset="0"/>
            </a:endParaRPr>
          </a:p>
          <a:p>
            <a:pPr>
              <a:lnSpc>
                <a:spcPct val="115000"/>
              </a:lnSpc>
              <a:spcAft>
                <a:spcPts val="0"/>
              </a:spcAft>
            </a:pPr>
            <a:r>
              <a:rPr lang="en-CA" sz="900" dirty="0">
                <a:effectLst/>
                <a:ea typeface="Times New Roman" panose="02020603050405020304" pitchFamily="18" charset="0"/>
                <a:cs typeface="Times New Roman" panose="02020603050405020304" pitchFamily="18" charset="0"/>
              </a:rPr>
              <a:t>MILESTONES/TARGET DATES (Month/Year)</a:t>
            </a:r>
            <a:endParaRPr lang="en-CA" sz="900" dirty="0">
              <a:effectLst/>
              <a:ea typeface="Calibri" panose="020F0502020204030204" pitchFamily="34" charset="0"/>
              <a:cs typeface="Times New Roman" panose="02020603050405020304" pitchFamily="18" charset="0"/>
            </a:endParaRPr>
          </a:p>
          <a:p>
            <a:pPr>
              <a:lnSpc>
                <a:spcPct val="115000"/>
              </a:lnSpc>
              <a:spcAft>
                <a:spcPts val="0"/>
              </a:spcAft>
            </a:pPr>
            <a:r>
              <a:rPr lang="en-CA" sz="900" dirty="0">
                <a:effectLst/>
                <a:ea typeface="Times New Roman" panose="02020603050405020304" pitchFamily="18" charset="0"/>
                <a:cs typeface="Times New Roman" panose="02020603050405020304" pitchFamily="18" charset="0"/>
              </a:rPr>
              <a:t>Financials</a:t>
            </a:r>
            <a:endParaRPr lang="en-CA" sz="900" dirty="0">
              <a:effectLst/>
              <a:ea typeface="Calibri" panose="020F0502020204030204" pitchFamily="34" charset="0"/>
              <a:cs typeface="Times New Roman" panose="02020603050405020304" pitchFamily="18" charset="0"/>
            </a:endParaRPr>
          </a:p>
          <a:p>
            <a:pPr>
              <a:lnSpc>
                <a:spcPct val="115000"/>
              </a:lnSpc>
              <a:spcAft>
                <a:spcPts val="0"/>
              </a:spcAft>
            </a:pPr>
            <a:r>
              <a:rPr lang="en-CA" sz="900" dirty="0">
                <a:effectLst/>
                <a:ea typeface="Times New Roman" panose="02020603050405020304" pitchFamily="18" charset="0"/>
                <a:cs typeface="Times New Roman" panose="02020603050405020304" pitchFamily="18" charset="0"/>
              </a:rPr>
              <a:t>FTEs</a:t>
            </a:r>
            <a:endParaRPr lang="en-CA" sz="900" dirty="0">
              <a:effectLst/>
              <a:ea typeface="Calibri" panose="020F0502020204030204" pitchFamily="34" charset="0"/>
              <a:cs typeface="Times New Roman" panose="02020603050405020304" pitchFamily="18" charset="0"/>
            </a:endParaRPr>
          </a:p>
          <a:p>
            <a:pPr>
              <a:lnSpc>
                <a:spcPct val="115000"/>
              </a:lnSpc>
              <a:spcAft>
                <a:spcPts val="0"/>
              </a:spcAft>
            </a:pPr>
            <a:r>
              <a:rPr lang="en-CA" sz="900" dirty="0">
                <a:effectLst/>
                <a:ea typeface="Times New Roman" panose="02020603050405020304" pitchFamily="18" charset="0"/>
                <a:cs typeface="Times New Roman" panose="02020603050405020304" pitchFamily="18" charset="0"/>
              </a:rPr>
              <a:t>AGENCY PRIORITY</a:t>
            </a:r>
            <a:endParaRPr lang="en-CA" sz="900" dirty="0">
              <a:effectLst/>
              <a:ea typeface="Calibri" panose="020F0502020204030204" pitchFamily="34" charset="0"/>
              <a:cs typeface="Times New Roman" panose="02020603050405020304" pitchFamily="18" charset="0"/>
            </a:endParaRPr>
          </a:p>
          <a:p>
            <a:pPr>
              <a:lnSpc>
                <a:spcPct val="115000"/>
              </a:lnSpc>
              <a:spcAft>
                <a:spcPts val="0"/>
              </a:spcAft>
            </a:pPr>
            <a:r>
              <a:rPr lang="en-CA" sz="900" dirty="0">
                <a:effectLst/>
                <a:ea typeface="Times New Roman" panose="02020603050405020304" pitchFamily="18" charset="0"/>
                <a:cs typeface="Times New Roman" panose="02020603050405020304" pitchFamily="18" charset="0"/>
              </a:rPr>
              <a:t>(AR #1-4)</a:t>
            </a:r>
            <a:endParaRPr lang="en-CA" sz="900" dirty="0">
              <a:effectLst/>
              <a:ea typeface="Calibri" panose="020F0502020204030204" pitchFamily="34" charset="0"/>
              <a:cs typeface="Times New Roman" panose="02020603050405020304" pitchFamily="18" charset="0"/>
            </a:endParaRPr>
          </a:p>
          <a:p>
            <a:pPr>
              <a:lnSpc>
                <a:spcPct val="115000"/>
              </a:lnSpc>
              <a:spcAft>
                <a:spcPts val="0"/>
              </a:spcAft>
            </a:pPr>
            <a:r>
              <a:rPr lang="en-CA" sz="900" dirty="0">
                <a:effectLst/>
                <a:ea typeface="Times New Roman" panose="02020603050405020304" pitchFamily="18" charset="0"/>
                <a:cs typeface="Times New Roman" panose="02020603050405020304" pitchFamily="18" charset="0"/>
              </a:rPr>
              <a:t>BRANCH PRIORITY</a:t>
            </a:r>
            <a:endParaRPr lang="en-CA" sz="900" dirty="0">
              <a:effectLst/>
              <a:ea typeface="Calibri" panose="020F0502020204030204" pitchFamily="34" charset="0"/>
              <a:cs typeface="Times New Roman" panose="02020603050405020304" pitchFamily="18" charset="0"/>
            </a:endParaRPr>
          </a:p>
          <a:p>
            <a:pPr>
              <a:lnSpc>
                <a:spcPct val="115000"/>
              </a:lnSpc>
              <a:spcAft>
                <a:spcPts val="0"/>
              </a:spcAft>
            </a:pPr>
            <a:r>
              <a:rPr lang="en-CA" sz="900" dirty="0">
                <a:effectLst/>
                <a:ea typeface="Times New Roman" panose="02020603050405020304" pitchFamily="18" charset="0"/>
                <a:cs typeface="Times New Roman" panose="02020603050405020304" pitchFamily="18" charset="0"/>
              </a:rPr>
              <a:t>(BP #1-11)</a:t>
            </a:r>
            <a:endParaRPr lang="en-CA" sz="900" dirty="0">
              <a:effectLst/>
              <a:ea typeface="Calibri" panose="020F0502020204030204" pitchFamily="34" charset="0"/>
              <a:cs typeface="Times New Roman" panose="02020603050405020304" pitchFamily="18" charset="0"/>
            </a:endParaRPr>
          </a:p>
          <a:p>
            <a:pPr>
              <a:lnSpc>
                <a:spcPct val="115000"/>
              </a:lnSpc>
              <a:spcAft>
                <a:spcPts val="0"/>
              </a:spcAft>
            </a:pPr>
            <a:r>
              <a:rPr lang="en-CA" sz="900" dirty="0">
                <a:effectLst/>
                <a:ea typeface="Times New Roman" panose="02020603050405020304" pitchFamily="18" charset="0"/>
                <a:cs typeface="Times New Roman" panose="02020603050405020304" pitchFamily="18" charset="0"/>
              </a:rPr>
              <a:t>AGENCY RISK</a:t>
            </a:r>
            <a:endParaRPr lang="en-CA" sz="900" dirty="0">
              <a:effectLst/>
              <a:ea typeface="Calibri" panose="020F0502020204030204" pitchFamily="34" charset="0"/>
              <a:cs typeface="Times New Roman" panose="02020603050405020304" pitchFamily="18" charset="0"/>
            </a:endParaRPr>
          </a:p>
          <a:p>
            <a:pPr>
              <a:lnSpc>
                <a:spcPct val="115000"/>
              </a:lnSpc>
              <a:spcAft>
                <a:spcPts val="0"/>
              </a:spcAft>
            </a:pPr>
            <a:r>
              <a:rPr lang="en-CA" sz="900" dirty="0">
                <a:effectLst/>
                <a:ea typeface="Times New Roman" panose="02020603050405020304" pitchFamily="18" charset="0"/>
                <a:cs typeface="Times New Roman" panose="02020603050405020304" pitchFamily="18" charset="0"/>
              </a:rPr>
              <a:t>(CR #1-4)</a:t>
            </a:r>
            <a:endParaRPr lang="en-CA" sz="900" dirty="0">
              <a:effectLst/>
              <a:ea typeface="Calibri" panose="020F0502020204030204" pitchFamily="34" charset="0"/>
              <a:cs typeface="Times New Roman" panose="02020603050405020304" pitchFamily="18" charset="0"/>
            </a:endParaRPr>
          </a:p>
          <a:p>
            <a:pPr>
              <a:lnSpc>
                <a:spcPct val="115000"/>
              </a:lnSpc>
              <a:spcAft>
                <a:spcPts val="0"/>
              </a:spcAft>
            </a:pPr>
            <a:r>
              <a:rPr lang="en-CA" sz="900" dirty="0">
                <a:effectLst/>
                <a:ea typeface="Times New Roman" panose="02020603050405020304" pitchFamily="18" charset="0"/>
                <a:cs typeface="Times New Roman" panose="02020603050405020304" pitchFamily="18" charset="0"/>
              </a:rPr>
              <a:t>BRANCH RISK</a:t>
            </a:r>
            <a:endParaRPr lang="en-CA" sz="900" dirty="0">
              <a:effectLst/>
              <a:ea typeface="Calibri" panose="020F0502020204030204" pitchFamily="34" charset="0"/>
              <a:cs typeface="Times New Roman" panose="02020603050405020304" pitchFamily="18" charset="0"/>
            </a:endParaRPr>
          </a:p>
          <a:p>
            <a:pPr>
              <a:lnSpc>
                <a:spcPct val="115000"/>
              </a:lnSpc>
              <a:spcAft>
                <a:spcPts val="0"/>
              </a:spcAft>
            </a:pPr>
            <a:r>
              <a:rPr lang="en-CA" sz="900" dirty="0">
                <a:effectLst/>
                <a:ea typeface="Times New Roman" panose="02020603050405020304" pitchFamily="18" charset="0"/>
                <a:cs typeface="Times New Roman" panose="02020603050405020304" pitchFamily="18" charset="0"/>
              </a:rPr>
              <a:t>(BR #1-6)</a:t>
            </a:r>
            <a:endParaRPr lang="en-CA" sz="900" dirty="0">
              <a:effectLst/>
              <a:ea typeface="Calibri" panose="020F0502020204030204" pitchFamily="34" charset="0"/>
              <a:cs typeface="Times New Roman" panose="02020603050405020304" pitchFamily="18" charset="0"/>
            </a:endParaRPr>
          </a:p>
          <a:p>
            <a:pPr>
              <a:lnSpc>
                <a:spcPct val="115000"/>
              </a:lnSpc>
              <a:spcAft>
                <a:spcPts val="0"/>
              </a:spcAft>
            </a:pPr>
            <a:r>
              <a:rPr lang="en-CA" sz="900" dirty="0">
                <a:effectLst/>
                <a:ea typeface="Times New Roman" panose="02020603050405020304" pitchFamily="18" charset="0"/>
                <a:cs typeface="Times New Roman" panose="02020603050405020304" pitchFamily="18" charset="0"/>
              </a:rPr>
              <a:t>MYR STATUS</a:t>
            </a:r>
            <a:endParaRPr lang="en-CA" sz="900" dirty="0">
              <a:effectLst/>
              <a:ea typeface="Calibri" panose="020F0502020204030204" pitchFamily="34" charset="0"/>
              <a:cs typeface="Times New Roman" panose="02020603050405020304" pitchFamily="18" charset="0"/>
            </a:endParaRPr>
          </a:p>
          <a:p>
            <a:pPr>
              <a:lnSpc>
                <a:spcPct val="115000"/>
              </a:lnSpc>
              <a:spcAft>
                <a:spcPts val="0"/>
              </a:spcAft>
            </a:pPr>
            <a:r>
              <a:rPr lang="en-CA" sz="900" dirty="0">
                <a:effectLst/>
                <a:ea typeface="Times New Roman" panose="02020603050405020304" pitchFamily="18" charset="0"/>
                <a:cs typeface="Times New Roman" panose="02020603050405020304" pitchFamily="18" charset="0"/>
              </a:rPr>
              <a:t>STATUS UPDATE</a:t>
            </a:r>
            <a:endParaRPr lang="en-CA" sz="900" dirty="0">
              <a:effectLst/>
              <a:ea typeface="Calibri" panose="020F0502020204030204" pitchFamily="34" charset="0"/>
              <a:cs typeface="Times New Roman" panose="02020603050405020304" pitchFamily="18" charset="0"/>
            </a:endParaRPr>
          </a:p>
          <a:p>
            <a:pPr>
              <a:lnSpc>
                <a:spcPct val="115000"/>
              </a:lnSpc>
              <a:spcAft>
                <a:spcPts val="0"/>
              </a:spcAft>
            </a:pPr>
            <a:r>
              <a:rPr lang="en-CA" sz="900" dirty="0">
                <a:effectLst/>
                <a:ea typeface="Times New Roman" panose="02020603050405020304" pitchFamily="18" charset="0"/>
                <a:cs typeface="Times New Roman" panose="02020603050405020304" pitchFamily="18" charset="0"/>
              </a:rPr>
              <a:t>MITIGATION STRATEGIES/NEXT STEPS</a:t>
            </a:r>
            <a:endParaRPr lang="en-CA" sz="900" dirty="0">
              <a:effectLst/>
              <a:ea typeface="Calibri" panose="020F0502020204030204" pitchFamily="34" charset="0"/>
              <a:cs typeface="Times New Roman" panose="02020603050405020304" pitchFamily="18" charset="0"/>
            </a:endParaRPr>
          </a:p>
          <a:p>
            <a:pPr>
              <a:lnSpc>
                <a:spcPct val="115000"/>
              </a:lnSpc>
              <a:spcAft>
                <a:spcPts val="0"/>
              </a:spcAft>
            </a:pPr>
            <a:r>
              <a:rPr lang="en-CA" sz="900" dirty="0">
                <a:effectLst/>
                <a:ea typeface="Times New Roman" panose="02020603050405020304" pitchFamily="18" charset="0"/>
                <a:cs typeface="Times New Roman" panose="02020603050405020304" pitchFamily="18" charset="0"/>
              </a:rPr>
              <a:t>YER STATUS</a:t>
            </a:r>
            <a:endParaRPr lang="en-CA" sz="900" dirty="0">
              <a:effectLst/>
              <a:ea typeface="Calibri" panose="020F0502020204030204" pitchFamily="34" charset="0"/>
              <a:cs typeface="Times New Roman" panose="02020603050405020304" pitchFamily="18" charset="0"/>
            </a:endParaRPr>
          </a:p>
          <a:p>
            <a:pPr>
              <a:lnSpc>
                <a:spcPct val="115000"/>
              </a:lnSpc>
              <a:spcAft>
                <a:spcPts val="0"/>
              </a:spcAft>
            </a:pPr>
            <a:r>
              <a:rPr lang="en-CA" sz="900" dirty="0">
                <a:effectLst/>
                <a:ea typeface="Times New Roman" panose="02020603050405020304" pitchFamily="18" charset="0"/>
                <a:cs typeface="Times New Roman" panose="02020603050405020304" pitchFamily="18" charset="0"/>
              </a:rPr>
              <a:t>STATUS UPDATE</a:t>
            </a:r>
            <a:endParaRPr lang="en-CA" sz="900" dirty="0">
              <a:effectLst/>
              <a:ea typeface="Calibri" panose="020F0502020204030204" pitchFamily="34" charset="0"/>
              <a:cs typeface="Times New Roman" panose="02020603050405020304" pitchFamily="18" charset="0"/>
            </a:endParaRPr>
          </a:p>
          <a:p>
            <a:pPr>
              <a:lnSpc>
                <a:spcPct val="115000"/>
              </a:lnSpc>
              <a:spcAft>
                <a:spcPts val="0"/>
              </a:spcAft>
            </a:pPr>
            <a:r>
              <a:rPr lang="en-CA" sz="900" dirty="0">
                <a:effectLst/>
                <a:ea typeface="Times New Roman" panose="02020603050405020304" pitchFamily="18" charset="0"/>
                <a:cs typeface="Times New Roman" panose="02020603050405020304" pitchFamily="18" charset="0"/>
              </a:rPr>
              <a:t>MITIGATION STRATEGIES/NEXT STEPS</a:t>
            </a:r>
            <a:endParaRPr lang="en-CA" sz="900" dirty="0">
              <a:effectLst/>
              <a:ea typeface="Calibri" panose="020F0502020204030204" pitchFamily="34" charset="0"/>
              <a:cs typeface="Times New Roman" panose="02020603050405020304" pitchFamily="18" charset="0"/>
            </a:endParaRPr>
          </a:p>
          <a:p>
            <a:pPr>
              <a:lnSpc>
                <a:spcPct val="115000"/>
              </a:lnSpc>
              <a:spcAft>
                <a:spcPts val="0"/>
              </a:spcAft>
            </a:pPr>
            <a:r>
              <a:rPr lang="en-CA" sz="900" dirty="0">
                <a:effectLst/>
                <a:ea typeface="Times New Roman" panose="02020603050405020304" pitchFamily="18" charset="0"/>
                <a:cs typeface="Times New Roman" panose="02020603050405020304" pitchFamily="18" charset="0"/>
              </a:rPr>
              <a:t>ADDITIONAL COMMENTS / CONSIDERATIONS / RISKS / IMPACTS</a:t>
            </a:r>
            <a:endParaRPr lang="en-CA" sz="900" dirty="0">
              <a:effectLst/>
              <a:ea typeface="Calibri" panose="020F0502020204030204" pitchFamily="34" charset="0"/>
              <a:cs typeface="Times New Roman" panose="02020603050405020304" pitchFamily="18" charset="0"/>
            </a:endParaRPr>
          </a:p>
          <a:p>
            <a:pPr>
              <a:lnSpc>
                <a:spcPct val="115000"/>
              </a:lnSpc>
              <a:spcAft>
                <a:spcPts val="1000"/>
              </a:spcAft>
            </a:pPr>
            <a:r>
              <a:rPr lang="en-CA" sz="900" dirty="0">
                <a:effectLst/>
                <a:ea typeface="Calibri" panose="020F0502020204030204" pitchFamily="34" charset="0"/>
                <a:cs typeface="Times New Roman" panose="02020603050405020304" pitchFamily="18" charset="0"/>
              </a:rPr>
              <a:t> </a:t>
            </a:r>
          </a:p>
        </p:txBody>
      </p:sp>
      <p:cxnSp>
        <p:nvCxnSpPr>
          <p:cNvPr id="7" name="Straight Connector 6"/>
          <p:cNvCxnSpPr/>
          <p:nvPr/>
        </p:nvCxnSpPr>
        <p:spPr>
          <a:xfrm>
            <a:off x="3774830" y="1150061"/>
            <a:ext cx="2502877" cy="788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910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0" name="Rectangle 1039"/>
          <p:cNvSpPr/>
          <p:nvPr/>
        </p:nvSpPr>
        <p:spPr>
          <a:xfrm>
            <a:off x="827584" y="3522256"/>
            <a:ext cx="2781534" cy="1765712"/>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34" name="Rectangle 1033"/>
          <p:cNvSpPr/>
          <p:nvPr/>
        </p:nvSpPr>
        <p:spPr>
          <a:xfrm rot="20125180">
            <a:off x="4059179" y="2965785"/>
            <a:ext cx="181132" cy="1148285"/>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0" name="Down Arrow 119"/>
          <p:cNvSpPr/>
          <p:nvPr/>
        </p:nvSpPr>
        <p:spPr>
          <a:xfrm rot="14623555">
            <a:off x="6025234" y="3046286"/>
            <a:ext cx="104029" cy="1563337"/>
          </a:xfrm>
          <a:prstGeom prst="downArrow">
            <a:avLst/>
          </a:prstGeom>
          <a:solidFill>
            <a:schemeClr val="accent5">
              <a:lumMod val="20000"/>
              <a:lumOff val="8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4" name="Circular Arrow 113"/>
          <p:cNvSpPr/>
          <p:nvPr/>
        </p:nvSpPr>
        <p:spPr>
          <a:xfrm rot="3996420">
            <a:off x="5119827" y="3515612"/>
            <a:ext cx="665718" cy="2029570"/>
          </a:xfrm>
          <a:prstGeom prst="circularArrow">
            <a:avLst>
              <a:gd name="adj1" fmla="val 12500"/>
              <a:gd name="adj2" fmla="val 3145241"/>
              <a:gd name="adj3" fmla="val 20457681"/>
              <a:gd name="adj4" fmla="val 10800000"/>
              <a:gd name="adj5" fmla="val 15954"/>
            </a:avLst>
          </a:prstGeom>
          <a:solidFill>
            <a:schemeClr val="accent5">
              <a:lumMod val="20000"/>
              <a:lumOff val="8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grpSp>
        <p:nvGrpSpPr>
          <p:cNvPr id="46" name="Group 45"/>
          <p:cNvGrpSpPr/>
          <p:nvPr/>
        </p:nvGrpSpPr>
        <p:grpSpPr>
          <a:xfrm>
            <a:off x="323528" y="2138825"/>
            <a:ext cx="288031" cy="3493429"/>
            <a:chOff x="899593" y="1331183"/>
            <a:chExt cx="288031" cy="3493429"/>
          </a:xfrm>
        </p:grpSpPr>
        <p:grpSp>
          <p:nvGrpSpPr>
            <p:cNvPr id="45" name="Group 44"/>
            <p:cNvGrpSpPr/>
            <p:nvPr/>
          </p:nvGrpSpPr>
          <p:grpSpPr>
            <a:xfrm>
              <a:off x="926030" y="3014827"/>
              <a:ext cx="261594" cy="1809785"/>
              <a:chOff x="926030" y="2502843"/>
              <a:chExt cx="657124" cy="2321769"/>
            </a:xfrm>
          </p:grpSpPr>
          <p:sp>
            <p:nvSpPr>
              <p:cNvPr id="15" name="Rounded Rectangle 14"/>
              <p:cNvSpPr/>
              <p:nvPr/>
            </p:nvSpPr>
            <p:spPr>
              <a:xfrm>
                <a:off x="926030" y="2502843"/>
                <a:ext cx="604932" cy="152683"/>
              </a:xfrm>
              <a:prstGeom prst="roundRect">
                <a:avLst/>
              </a:prstGeom>
              <a:solidFill>
                <a:srgbClr val="70AD47"/>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6" name="Rounded Rectangle 15"/>
              <p:cNvSpPr/>
              <p:nvPr/>
            </p:nvSpPr>
            <p:spPr>
              <a:xfrm>
                <a:off x="932292" y="2696995"/>
                <a:ext cx="604932" cy="152683"/>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7" name="Rounded Rectangle 16"/>
              <p:cNvSpPr/>
              <p:nvPr/>
            </p:nvSpPr>
            <p:spPr>
              <a:xfrm>
                <a:off x="934380" y="2874447"/>
                <a:ext cx="604932" cy="152683"/>
              </a:xfrm>
              <a:prstGeom prst="roundRect">
                <a:avLst/>
              </a:prstGeom>
              <a:solidFill>
                <a:srgbClr val="FFFF00"/>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8" name="Rounded Rectangle 17"/>
              <p:cNvSpPr/>
              <p:nvPr/>
            </p:nvSpPr>
            <p:spPr>
              <a:xfrm>
                <a:off x="934380" y="3049811"/>
                <a:ext cx="604932" cy="152683"/>
              </a:xfrm>
              <a:prstGeom prst="roundRect">
                <a:avLst/>
              </a:prstGeom>
              <a:solidFill>
                <a:srgbClr val="44546A"/>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9" name="Rounded Rectangle 18"/>
              <p:cNvSpPr/>
              <p:nvPr/>
            </p:nvSpPr>
            <p:spPr>
              <a:xfrm>
                <a:off x="936468" y="3227263"/>
                <a:ext cx="604932" cy="152683"/>
              </a:xfrm>
              <a:prstGeom prst="roundRect">
                <a:avLst/>
              </a:prstGeom>
              <a:solidFill>
                <a:srgbClr val="ED7D31"/>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0" name="Rounded Rectangle 19"/>
              <p:cNvSpPr/>
              <p:nvPr/>
            </p:nvSpPr>
            <p:spPr>
              <a:xfrm>
                <a:off x="944280" y="3415153"/>
                <a:ext cx="604932" cy="152683"/>
              </a:xfrm>
              <a:prstGeom prst="roundRect">
                <a:avLst/>
              </a:prstGeom>
              <a:solidFill>
                <a:srgbClr val="E7E6E6"/>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1" name="Rounded Rectangle 20"/>
              <p:cNvSpPr/>
              <p:nvPr/>
            </p:nvSpPr>
            <p:spPr>
              <a:xfrm>
                <a:off x="951082" y="3592605"/>
                <a:ext cx="604932" cy="152683"/>
              </a:xfrm>
              <a:prstGeom prst="roundRect">
                <a:avLst/>
              </a:prstGeom>
              <a:solidFill>
                <a:srgbClr val="70AD47"/>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2" name="Rounded Rectangle 21"/>
              <p:cNvSpPr/>
              <p:nvPr/>
            </p:nvSpPr>
            <p:spPr>
              <a:xfrm>
                <a:off x="959432" y="3776319"/>
                <a:ext cx="604932" cy="152683"/>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3" name="Rounded Rectangle 22"/>
              <p:cNvSpPr/>
              <p:nvPr/>
            </p:nvSpPr>
            <p:spPr>
              <a:xfrm>
                <a:off x="961520" y="3953771"/>
                <a:ext cx="604932" cy="152683"/>
              </a:xfrm>
              <a:prstGeom prst="roundRect">
                <a:avLst/>
              </a:prstGeom>
              <a:solidFill>
                <a:srgbClr val="FFC000"/>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4" name="Rounded Rectangle 23"/>
              <p:cNvSpPr/>
              <p:nvPr/>
            </p:nvSpPr>
            <p:spPr>
              <a:xfrm>
                <a:off x="961520" y="4129135"/>
                <a:ext cx="604932" cy="152683"/>
              </a:xfrm>
              <a:prstGeom prst="roundRect">
                <a:avLst/>
              </a:prstGeom>
              <a:solidFill>
                <a:srgbClr val="44546A"/>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5" name="Rounded Rectangle 24"/>
              <p:cNvSpPr/>
              <p:nvPr/>
            </p:nvSpPr>
            <p:spPr>
              <a:xfrm>
                <a:off x="963608" y="4306587"/>
                <a:ext cx="604932" cy="152683"/>
              </a:xfrm>
              <a:prstGeom prst="roundRect">
                <a:avLst/>
              </a:prstGeom>
              <a:solidFill>
                <a:srgbClr val="ED7D31"/>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6" name="Rounded Rectangle 25"/>
              <p:cNvSpPr/>
              <p:nvPr/>
            </p:nvSpPr>
            <p:spPr>
              <a:xfrm>
                <a:off x="971420" y="4494477"/>
                <a:ext cx="604932" cy="152683"/>
              </a:xfrm>
              <a:prstGeom prst="roundRect">
                <a:avLst/>
              </a:prstGeom>
              <a:solidFill>
                <a:srgbClr val="E7E6E6"/>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7" name="Rounded Rectangle 26"/>
              <p:cNvSpPr/>
              <p:nvPr/>
            </p:nvSpPr>
            <p:spPr>
              <a:xfrm>
                <a:off x="978222" y="4671929"/>
                <a:ext cx="604932" cy="152683"/>
              </a:xfrm>
              <a:prstGeom prst="roundRect">
                <a:avLst/>
              </a:prstGeom>
              <a:solidFill>
                <a:srgbClr val="70AD47"/>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47" name="Group 46"/>
            <p:cNvGrpSpPr/>
            <p:nvPr/>
          </p:nvGrpSpPr>
          <p:grpSpPr>
            <a:xfrm rot="10800000">
              <a:off x="899593" y="1331183"/>
              <a:ext cx="261594" cy="1809785"/>
              <a:chOff x="926030" y="2502843"/>
              <a:chExt cx="657124" cy="2321769"/>
            </a:xfrm>
          </p:grpSpPr>
          <p:sp>
            <p:nvSpPr>
              <p:cNvPr id="48" name="Rounded Rectangle 47"/>
              <p:cNvSpPr/>
              <p:nvPr/>
            </p:nvSpPr>
            <p:spPr>
              <a:xfrm>
                <a:off x="926030" y="2502843"/>
                <a:ext cx="604932" cy="152683"/>
              </a:xfrm>
              <a:prstGeom prst="roundRect">
                <a:avLst/>
              </a:prstGeom>
              <a:solidFill>
                <a:srgbClr val="70AD47"/>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9" name="Rounded Rectangle 48"/>
              <p:cNvSpPr/>
              <p:nvPr/>
            </p:nvSpPr>
            <p:spPr>
              <a:xfrm>
                <a:off x="932292" y="2696995"/>
                <a:ext cx="604932" cy="152683"/>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0" name="Rounded Rectangle 49"/>
              <p:cNvSpPr/>
              <p:nvPr/>
            </p:nvSpPr>
            <p:spPr>
              <a:xfrm>
                <a:off x="934380" y="2874447"/>
                <a:ext cx="604932" cy="152683"/>
              </a:xfrm>
              <a:prstGeom prst="roundRect">
                <a:avLst/>
              </a:prstGeom>
              <a:solidFill>
                <a:srgbClr val="FFC000"/>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1" name="Rounded Rectangle 50"/>
              <p:cNvSpPr/>
              <p:nvPr/>
            </p:nvSpPr>
            <p:spPr>
              <a:xfrm>
                <a:off x="934380" y="3049811"/>
                <a:ext cx="604932" cy="152683"/>
              </a:xfrm>
              <a:prstGeom prst="roundRect">
                <a:avLst/>
              </a:prstGeom>
              <a:solidFill>
                <a:srgbClr val="44546A"/>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2" name="Rounded Rectangle 51"/>
              <p:cNvSpPr/>
              <p:nvPr/>
            </p:nvSpPr>
            <p:spPr>
              <a:xfrm>
                <a:off x="936468" y="3227263"/>
                <a:ext cx="604932" cy="152683"/>
              </a:xfrm>
              <a:prstGeom prst="roundRect">
                <a:avLst/>
              </a:prstGeom>
              <a:solidFill>
                <a:srgbClr val="ED7D31"/>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3" name="Rounded Rectangle 52"/>
              <p:cNvSpPr/>
              <p:nvPr/>
            </p:nvSpPr>
            <p:spPr>
              <a:xfrm>
                <a:off x="944280" y="3415153"/>
                <a:ext cx="604932" cy="152683"/>
              </a:xfrm>
              <a:prstGeom prst="roundRect">
                <a:avLst/>
              </a:prstGeom>
              <a:solidFill>
                <a:srgbClr val="E7E6E6"/>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4" name="Rounded Rectangle 53"/>
              <p:cNvSpPr/>
              <p:nvPr/>
            </p:nvSpPr>
            <p:spPr>
              <a:xfrm>
                <a:off x="951082" y="3592605"/>
                <a:ext cx="604932" cy="152683"/>
              </a:xfrm>
              <a:prstGeom prst="roundRect">
                <a:avLst/>
              </a:prstGeom>
              <a:solidFill>
                <a:srgbClr val="70AD47"/>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5" name="Rounded Rectangle 54"/>
              <p:cNvSpPr/>
              <p:nvPr/>
            </p:nvSpPr>
            <p:spPr>
              <a:xfrm>
                <a:off x="959432" y="3776319"/>
                <a:ext cx="604932" cy="152683"/>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6" name="Rounded Rectangle 55"/>
              <p:cNvSpPr/>
              <p:nvPr/>
            </p:nvSpPr>
            <p:spPr>
              <a:xfrm>
                <a:off x="961520" y="3953771"/>
                <a:ext cx="604932" cy="152683"/>
              </a:xfrm>
              <a:prstGeom prst="roundRect">
                <a:avLst/>
              </a:prstGeom>
              <a:solidFill>
                <a:srgbClr val="FFC000"/>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7" name="Rounded Rectangle 56"/>
              <p:cNvSpPr/>
              <p:nvPr/>
            </p:nvSpPr>
            <p:spPr>
              <a:xfrm>
                <a:off x="961520" y="4129135"/>
                <a:ext cx="604932" cy="152683"/>
              </a:xfrm>
              <a:prstGeom prst="roundRect">
                <a:avLst/>
              </a:prstGeom>
              <a:solidFill>
                <a:srgbClr val="44546A"/>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8" name="Rounded Rectangle 57"/>
              <p:cNvSpPr/>
              <p:nvPr/>
            </p:nvSpPr>
            <p:spPr>
              <a:xfrm>
                <a:off x="963608" y="4306587"/>
                <a:ext cx="604932" cy="152683"/>
              </a:xfrm>
              <a:prstGeom prst="roundRect">
                <a:avLst/>
              </a:prstGeom>
              <a:solidFill>
                <a:srgbClr val="ED7D31"/>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9" name="Rounded Rectangle 58"/>
              <p:cNvSpPr/>
              <p:nvPr/>
            </p:nvSpPr>
            <p:spPr>
              <a:xfrm>
                <a:off x="971420" y="4494477"/>
                <a:ext cx="604932" cy="152683"/>
              </a:xfrm>
              <a:prstGeom prst="roundRect">
                <a:avLst/>
              </a:prstGeom>
              <a:solidFill>
                <a:srgbClr val="E7E6E6"/>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0" name="Rounded Rectangle 59"/>
              <p:cNvSpPr/>
              <p:nvPr/>
            </p:nvSpPr>
            <p:spPr>
              <a:xfrm>
                <a:off x="978222" y="4671929"/>
                <a:ext cx="604932" cy="152683"/>
              </a:xfrm>
              <a:prstGeom prst="roundRect">
                <a:avLst/>
              </a:prstGeom>
              <a:solidFill>
                <a:srgbClr val="70AD47"/>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pic>
        <p:nvPicPr>
          <p:cNvPr id="61" name="Picture 60"/>
          <p:cNvPicPr>
            <a:picLocks noChangeAspect="1"/>
          </p:cNvPicPr>
          <p:nvPr/>
        </p:nvPicPr>
        <p:blipFill rotWithShape="1">
          <a:blip r:embed="rId2" cstate="print">
            <a:extLst>
              <a:ext uri="{28A0092B-C50C-407E-A947-70E740481C1C}">
                <a14:useLocalDpi xmlns:a14="http://schemas.microsoft.com/office/drawing/2010/main" val="0"/>
              </a:ext>
            </a:extLst>
          </a:blip>
          <a:srcRect l="10662" t="3579" r="12422" b="2087"/>
          <a:stretch/>
        </p:blipFill>
        <p:spPr>
          <a:xfrm rot="16200000" flipH="1">
            <a:off x="7428134" y="1617844"/>
            <a:ext cx="963494" cy="810518"/>
          </a:xfrm>
          <a:prstGeom prst="rect">
            <a:avLst/>
          </a:prstGeom>
        </p:spPr>
      </p:pic>
      <p:pic>
        <p:nvPicPr>
          <p:cNvPr id="63" name="Picture 6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52509" y="3068323"/>
            <a:ext cx="357104" cy="256105"/>
          </a:xfrm>
          <a:prstGeom prst="rect">
            <a:avLst/>
          </a:prstGeom>
        </p:spPr>
      </p:pic>
      <p:cxnSp>
        <p:nvCxnSpPr>
          <p:cNvPr id="67" name="Straight Arrow Connector 66"/>
          <p:cNvCxnSpPr/>
          <p:nvPr/>
        </p:nvCxnSpPr>
        <p:spPr>
          <a:xfrm flipV="1">
            <a:off x="10026373" y="5936421"/>
            <a:ext cx="620106" cy="631327"/>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29" name="TextBox 1028"/>
          <p:cNvSpPr txBox="1"/>
          <p:nvPr/>
        </p:nvSpPr>
        <p:spPr>
          <a:xfrm rot="20028112">
            <a:off x="5961380" y="3652855"/>
            <a:ext cx="980338" cy="246221"/>
          </a:xfrm>
          <a:prstGeom prst="rect">
            <a:avLst/>
          </a:prstGeom>
          <a:noFill/>
        </p:spPr>
        <p:txBody>
          <a:bodyPr wrap="square" rtlCol="0">
            <a:spAutoFit/>
          </a:bodyPr>
          <a:lstStyle/>
          <a:p>
            <a:pPr algn="ctr"/>
            <a:r>
              <a:rPr lang="en-CA" sz="1000" dirty="0" smtClean="0">
                <a:solidFill>
                  <a:schemeClr val="accent1"/>
                </a:solidFill>
                <a:latin typeface="Arial" panose="020B0604020202020204" pitchFamily="34" charset="0"/>
                <a:cs typeface="Arial" panose="020B0604020202020204" pitchFamily="34" charset="0"/>
              </a:rPr>
              <a:t>Solutions</a:t>
            </a:r>
            <a:endParaRPr lang="en-CA" sz="1000" dirty="0">
              <a:solidFill>
                <a:schemeClr val="accent1"/>
              </a:solidFill>
              <a:latin typeface="Arial" panose="020B0604020202020204" pitchFamily="34" charset="0"/>
              <a:cs typeface="Arial" panose="020B0604020202020204" pitchFamily="34" charset="0"/>
            </a:endParaRPr>
          </a:p>
        </p:txBody>
      </p:sp>
      <p:sp>
        <p:nvSpPr>
          <p:cNvPr id="73" name="TextBox 72"/>
          <p:cNvSpPr txBox="1"/>
          <p:nvPr/>
        </p:nvSpPr>
        <p:spPr>
          <a:xfrm>
            <a:off x="1805757" y="4282552"/>
            <a:ext cx="936104" cy="400110"/>
          </a:xfrm>
          <a:prstGeom prst="rect">
            <a:avLst/>
          </a:prstGeom>
          <a:noFill/>
        </p:spPr>
        <p:txBody>
          <a:bodyPr wrap="square" rtlCol="0">
            <a:spAutoFit/>
          </a:bodyPr>
          <a:lstStyle/>
          <a:p>
            <a:pPr algn="ctr"/>
            <a:r>
              <a:rPr lang="en-CA" sz="1000" dirty="0" smtClean="0">
                <a:solidFill>
                  <a:schemeClr val="accent3"/>
                </a:solidFill>
                <a:latin typeface="Arial" panose="020B0604020202020204" pitchFamily="34" charset="0"/>
                <a:cs typeface="Arial" panose="020B0604020202020204" pitchFamily="34" charset="0"/>
              </a:rPr>
              <a:t>Sprint Backlog</a:t>
            </a:r>
            <a:endParaRPr lang="en-CA" sz="1000" dirty="0">
              <a:solidFill>
                <a:schemeClr val="accent3"/>
              </a:solidFill>
              <a:latin typeface="Arial" panose="020B0604020202020204" pitchFamily="34" charset="0"/>
              <a:cs typeface="Arial" panose="020B0604020202020204" pitchFamily="34" charset="0"/>
            </a:endParaRPr>
          </a:p>
        </p:txBody>
      </p:sp>
      <p:sp>
        <p:nvSpPr>
          <p:cNvPr id="74" name="TextBox 73"/>
          <p:cNvSpPr txBox="1"/>
          <p:nvPr/>
        </p:nvSpPr>
        <p:spPr>
          <a:xfrm>
            <a:off x="-226635" y="1561380"/>
            <a:ext cx="1342251" cy="523220"/>
          </a:xfrm>
          <a:prstGeom prst="rect">
            <a:avLst/>
          </a:prstGeom>
          <a:noFill/>
        </p:spPr>
        <p:txBody>
          <a:bodyPr wrap="square" rtlCol="0">
            <a:spAutoFit/>
          </a:bodyPr>
          <a:lstStyle/>
          <a:p>
            <a:pPr algn="ctr"/>
            <a:r>
              <a:rPr lang="en-CA" sz="1400" dirty="0" smtClean="0">
                <a:solidFill>
                  <a:schemeClr val="accent4"/>
                </a:solidFill>
                <a:latin typeface="Arial" panose="020B0604020202020204" pitchFamily="34" charset="0"/>
                <a:cs typeface="Arial" panose="020B0604020202020204" pitchFamily="34" charset="0"/>
              </a:rPr>
              <a:t>Product Backlog</a:t>
            </a:r>
            <a:endParaRPr lang="en-CA" sz="1400" dirty="0">
              <a:solidFill>
                <a:schemeClr val="accent4"/>
              </a:solidFill>
              <a:latin typeface="Arial" panose="020B0604020202020204" pitchFamily="34" charset="0"/>
              <a:cs typeface="Arial" panose="020B0604020202020204" pitchFamily="34" charset="0"/>
            </a:endParaRPr>
          </a:p>
        </p:txBody>
      </p:sp>
      <p:cxnSp>
        <p:nvCxnSpPr>
          <p:cNvPr id="75" name="Straight Arrow Connector 74"/>
          <p:cNvCxnSpPr/>
          <p:nvPr/>
        </p:nvCxnSpPr>
        <p:spPr>
          <a:xfrm flipV="1">
            <a:off x="7429287" y="2591818"/>
            <a:ext cx="467530" cy="571363"/>
          </a:xfrm>
          <a:prstGeom prst="straightConnector1">
            <a:avLst/>
          </a:prstGeom>
          <a:ln w="1905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4096263" y="661220"/>
            <a:ext cx="1426282" cy="461665"/>
          </a:xfrm>
          <a:prstGeom prst="rect">
            <a:avLst/>
          </a:prstGeom>
          <a:noFill/>
        </p:spPr>
        <p:txBody>
          <a:bodyPr wrap="square" rtlCol="0">
            <a:spAutoFit/>
          </a:bodyPr>
          <a:lstStyle/>
          <a:p>
            <a:pPr algn="ctr"/>
            <a:r>
              <a:rPr lang="en-CA" sz="2400" dirty="0" smtClean="0">
                <a:solidFill>
                  <a:schemeClr val="accent1"/>
                </a:solidFill>
                <a:latin typeface="Arial" panose="020B0604020202020204" pitchFamily="34" charset="0"/>
                <a:cs typeface="Arial" panose="020B0604020202020204" pitchFamily="34" charset="0"/>
              </a:rPr>
              <a:t>Sprint</a:t>
            </a:r>
            <a:endParaRPr lang="en-CA" sz="2400" dirty="0">
              <a:solidFill>
                <a:schemeClr val="accent1"/>
              </a:solidFill>
              <a:latin typeface="Arial" panose="020B0604020202020204" pitchFamily="34" charset="0"/>
              <a:cs typeface="Arial" panose="020B0604020202020204" pitchFamily="34" charset="0"/>
            </a:endParaRPr>
          </a:p>
        </p:txBody>
      </p:sp>
      <p:sp>
        <p:nvSpPr>
          <p:cNvPr id="70" name="TextBox 69"/>
          <p:cNvSpPr txBox="1"/>
          <p:nvPr/>
        </p:nvSpPr>
        <p:spPr>
          <a:xfrm>
            <a:off x="7081829" y="663774"/>
            <a:ext cx="1426282" cy="461665"/>
          </a:xfrm>
          <a:prstGeom prst="rect">
            <a:avLst/>
          </a:prstGeom>
          <a:noFill/>
        </p:spPr>
        <p:txBody>
          <a:bodyPr wrap="square" rtlCol="0">
            <a:spAutoFit/>
          </a:bodyPr>
          <a:lstStyle/>
          <a:p>
            <a:pPr algn="ctr"/>
            <a:r>
              <a:rPr lang="en-CA" sz="2400" dirty="0" smtClean="0">
                <a:solidFill>
                  <a:srgbClr val="FF0000"/>
                </a:solidFill>
                <a:latin typeface="Arial" panose="020B0604020202020204" pitchFamily="34" charset="0"/>
                <a:cs typeface="Arial" panose="020B0604020202020204" pitchFamily="34" charset="0"/>
              </a:rPr>
              <a:t>System</a:t>
            </a:r>
            <a:endParaRPr lang="en-CA" sz="2400" dirty="0">
              <a:solidFill>
                <a:srgbClr val="FF0000"/>
              </a:solidFill>
              <a:latin typeface="Arial" panose="020B0604020202020204" pitchFamily="34" charset="0"/>
              <a:cs typeface="Arial" panose="020B0604020202020204" pitchFamily="34" charset="0"/>
            </a:endParaRPr>
          </a:p>
        </p:txBody>
      </p:sp>
      <p:sp>
        <p:nvSpPr>
          <p:cNvPr id="76" name="TextBox 75"/>
          <p:cNvSpPr txBox="1"/>
          <p:nvPr/>
        </p:nvSpPr>
        <p:spPr>
          <a:xfrm>
            <a:off x="4161589" y="2658903"/>
            <a:ext cx="1426282" cy="276999"/>
          </a:xfrm>
          <a:prstGeom prst="rect">
            <a:avLst/>
          </a:prstGeom>
          <a:noFill/>
        </p:spPr>
        <p:txBody>
          <a:bodyPr wrap="square" rtlCol="0">
            <a:spAutoFit/>
          </a:bodyPr>
          <a:lstStyle/>
          <a:p>
            <a:pPr algn="ctr"/>
            <a:r>
              <a:rPr lang="en-CA" sz="1200" i="1" dirty="0" smtClean="0">
                <a:latin typeface="Arial" panose="020B0604020202020204" pitchFamily="34" charset="0"/>
                <a:cs typeface="Arial" panose="020B0604020202020204" pitchFamily="34" charset="0"/>
              </a:rPr>
              <a:t>5 days</a:t>
            </a:r>
            <a:endParaRPr lang="en-CA" sz="1200" i="1" dirty="0">
              <a:latin typeface="Arial" panose="020B0604020202020204" pitchFamily="34" charset="0"/>
              <a:cs typeface="Arial" panose="020B0604020202020204" pitchFamily="34" charset="0"/>
            </a:endParaRPr>
          </a:p>
        </p:txBody>
      </p:sp>
      <p:sp>
        <p:nvSpPr>
          <p:cNvPr id="77" name="TextBox 76"/>
          <p:cNvSpPr txBox="1"/>
          <p:nvPr/>
        </p:nvSpPr>
        <p:spPr>
          <a:xfrm>
            <a:off x="4137101" y="1872097"/>
            <a:ext cx="1498805" cy="400110"/>
          </a:xfrm>
          <a:prstGeom prst="rect">
            <a:avLst/>
          </a:prstGeom>
          <a:noFill/>
        </p:spPr>
        <p:txBody>
          <a:bodyPr wrap="square" rtlCol="0">
            <a:spAutoFit/>
          </a:bodyPr>
          <a:lstStyle/>
          <a:p>
            <a:pPr algn="ctr"/>
            <a:r>
              <a:rPr lang="en-CA" sz="1000" dirty="0" smtClean="0">
                <a:solidFill>
                  <a:schemeClr val="accent1"/>
                </a:solidFill>
                <a:latin typeface="Arial" panose="020B0604020202020204" pitchFamily="34" charset="0"/>
                <a:cs typeface="Arial" panose="020B0604020202020204" pitchFamily="34" charset="0"/>
              </a:rPr>
              <a:t>Transforms User stories </a:t>
            </a:r>
            <a:r>
              <a:rPr lang="en-CA" sz="1000" dirty="0" smtClean="0">
                <a:solidFill>
                  <a:schemeClr val="accent1"/>
                </a:solidFill>
                <a:latin typeface="Arial" panose="020B0604020202020204" pitchFamily="34" charset="0"/>
                <a:cs typeface="Arial" panose="020B0604020202020204" pitchFamily="34" charset="0"/>
                <a:sym typeface="Wingdings" panose="05000000000000000000" pitchFamily="2" charset="2"/>
              </a:rPr>
              <a:t>into solutions</a:t>
            </a:r>
            <a:endParaRPr lang="en-CA" sz="1000" dirty="0">
              <a:solidFill>
                <a:schemeClr val="accent1"/>
              </a:solidFill>
              <a:latin typeface="Arial" panose="020B0604020202020204" pitchFamily="34" charset="0"/>
              <a:cs typeface="Arial" panose="020B0604020202020204" pitchFamily="34" charset="0"/>
            </a:endParaRPr>
          </a:p>
        </p:txBody>
      </p:sp>
      <p:sp>
        <p:nvSpPr>
          <p:cNvPr id="78" name="TextBox 77"/>
          <p:cNvSpPr txBox="1"/>
          <p:nvPr/>
        </p:nvSpPr>
        <p:spPr>
          <a:xfrm>
            <a:off x="7528413" y="2755899"/>
            <a:ext cx="943541" cy="400110"/>
          </a:xfrm>
          <a:prstGeom prst="rect">
            <a:avLst/>
          </a:prstGeom>
          <a:noFill/>
        </p:spPr>
        <p:txBody>
          <a:bodyPr wrap="square" rtlCol="0">
            <a:spAutoFit/>
          </a:bodyPr>
          <a:lstStyle/>
          <a:p>
            <a:pPr algn="ctr"/>
            <a:r>
              <a:rPr lang="en-CA" sz="1000" dirty="0" smtClean="0">
                <a:solidFill>
                  <a:schemeClr val="accent3"/>
                </a:solidFill>
                <a:latin typeface="Arial" panose="020B0604020202020204" pitchFamily="34" charset="0"/>
                <a:cs typeface="Arial" panose="020B0604020202020204" pitchFamily="34" charset="0"/>
              </a:rPr>
              <a:t>Commit Update</a:t>
            </a:r>
            <a:endParaRPr lang="en-CA" sz="1000" dirty="0">
              <a:solidFill>
                <a:schemeClr val="accent3"/>
              </a:solidFill>
              <a:latin typeface="Arial" panose="020B0604020202020204" pitchFamily="34" charset="0"/>
              <a:cs typeface="Arial" panose="020B0604020202020204" pitchFamily="34" charset="0"/>
            </a:endParaRPr>
          </a:p>
        </p:txBody>
      </p:sp>
      <p:sp>
        <p:nvSpPr>
          <p:cNvPr id="79" name="TextBox 78"/>
          <p:cNvSpPr txBox="1"/>
          <p:nvPr/>
        </p:nvSpPr>
        <p:spPr>
          <a:xfrm>
            <a:off x="104497" y="5693186"/>
            <a:ext cx="723087" cy="400110"/>
          </a:xfrm>
          <a:prstGeom prst="rect">
            <a:avLst/>
          </a:prstGeom>
          <a:noFill/>
        </p:spPr>
        <p:txBody>
          <a:bodyPr wrap="square" rtlCol="0">
            <a:spAutoFit/>
          </a:bodyPr>
          <a:lstStyle/>
          <a:p>
            <a:pPr algn="ctr"/>
            <a:r>
              <a:rPr lang="en-CA" sz="1000" dirty="0" smtClean="0">
                <a:solidFill>
                  <a:schemeClr val="accent4"/>
                </a:solidFill>
                <a:latin typeface="Arial" panose="020B0604020202020204" pitchFamily="34" charset="0"/>
                <a:cs typeface="Arial" panose="020B0604020202020204" pitchFamily="34" charset="0"/>
              </a:rPr>
              <a:t>User Stories</a:t>
            </a:r>
            <a:endParaRPr lang="en-CA" sz="1000" dirty="0">
              <a:solidFill>
                <a:schemeClr val="accent4"/>
              </a:solidFill>
              <a:latin typeface="Arial" panose="020B0604020202020204" pitchFamily="34" charset="0"/>
              <a:cs typeface="Arial" panose="020B0604020202020204" pitchFamily="34" charset="0"/>
            </a:endParaRPr>
          </a:p>
        </p:txBody>
      </p:sp>
      <p:sp>
        <p:nvSpPr>
          <p:cNvPr id="93" name="TextBox 92"/>
          <p:cNvSpPr txBox="1"/>
          <p:nvPr/>
        </p:nvSpPr>
        <p:spPr>
          <a:xfrm>
            <a:off x="5391038" y="997597"/>
            <a:ext cx="1198372" cy="461665"/>
          </a:xfrm>
          <a:prstGeom prst="rect">
            <a:avLst/>
          </a:prstGeom>
          <a:noFill/>
        </p:spPr>
        <p:txBody>
          <a:bodyPr wrap="square" rtlCol="0">
            <a:spAutoFit/>
          </a:bodyPr>
          <a:lstStyle/>
          <a:p>
            <a:pPr algn="ctr"/>
            <a:r>
              <a:rPr lang="en-CA" sz="1200" dirty="0" smtClean="0">
                <a:solidFill>
                  <a:schemeClr val="accent3"/>
                </a:solidFill>
                <a:latin typeface="Arial" panose="020B0604020202020204" pitchFamily="34" charset="0"/>
                <a:cs typeface="Arial" panose="020B0604020202020204" pitchFamily="34" charset="0"/>
                <a:sym typeface="Wingdings" panose="05000000000000000000" pitchFamily="2" charset="2"/>
              </a:rPr>
              <a:t>Daily Scrum Meeting</a:t>
            </a:r>
            <a:endParaRPr lang="en-CA" sz="1200" dirty="0">
              <a:solidFill>
                <a:schemeClr val="accent3"/>
              </a:solidFill>
              <a:latin typeface="Arial" panose="020B0604020202020204" pitchFamily="34" charset="0"/>
              <a:cs typeface="Arial" panose="020B0604020202020204" pitchFamily="34" charset="0"/>
            </a:endParaRPr>
          </a:p>
        </p:txBody>
      </p:sp>
      <p:sp>
        <p:nvSpPr>
          <p:cNvPr id="95" name="TextBox 94"/>
          <p:cNvSpPr txBox="1"/>
          <p:nvPr/>
        </p:nvSpPr>
        <p:spPr>
          <a:xfrm>
            <a:off x="266198" y="236031"/>
            <a:ext cx="1426282" cy="461665"/>
          </a:xfrm>
          <a:prstGeom prst="rect">
            <a:avLst/>
          </a:prstGeom>
          <a:noFill/>
        </p:spPr>
        <p:txBody>
          <a:bodyPr wrap="square" rtlCol="0">
            <a:spAutoFit/>
          </a:bodyPr>
          <a:lstStyle/>
          <a:p>
            <a:pPr algn="ctr"/>
            <a:r>
              <a:rPr lang="en-CA" sz="2400" dirty="0" smtClean="0">
                <a:solidFill>
                  <a:schemeClr val="accent3"/>
                </a:solidFill>
                <a:latin typeface="Arial" panose="020B0604020202020204" pitchFamily="34" charset="0"/>
                <a:cs typeface="Arial" panose="020B0604020202020204" pitchFamily="34" charset="0"/>
              </a:rPr>
              <a:t>Scrum</a:t>
            </a:r>
            <a:endParaRPr lang="en-CA" sz="2400" dirty="0">
              <a:solidFill>
                <a:schemeClr val="accent3"/>
              </a:solidFill>
              <a:latin typeface="Arial" panose="020B0604020202020204" pitchFamily="34" charset="0"/>
              <a:cs typeface="Arial" panose="020B0604020202020204" pitchFamily="34" charset="0"/>
            </a:endParaRPr>
          </a:p>
        </p:txBody>
      </p:sp>
      <p:sp>
        <p:nvSpPr>
          <p:cNvPr id="5" name="Circular Arrow 4"/>
          <p:cNvSpPr/>
          <p:nvPr/>
        </p:nvSpPr>
        <p:spPr>
          <a:xfrm rot="18865997" flipH="1">
            <a:off x="3569349" y="1294634"/>
            <a:ext cx="2738858" cy="2954975"/>
          </a:xfrm>
          <a:prstGeom prst="circularArrow">
            <a:avLst>
              <a:gd name="adj1" fmla="val 8859"/>
              <a:gd name="adj2" fmla="val 1089455"/>
              <a:gd name="adj3" fmla="val 19771945"/>
              <a:gd name="adj4" fmla="val 3716109"/>
              <a:gd name="adj5" fmla="val 1143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97" name="Circular Arrow 96"/>
          <p:cNvSpPr/>
          <p:nvPr/>
        </p:nvSpPr>
        <p:spPr>
          <a:xfrm rot="12326589" flipH="1">
            <a:off x="3955305" y="2578486"/>
            <a:ext cx="2090791" cy="1958026"/>
          </a:xfrm>
          <a:prstGeom prst="circularArrow">
            <a:avLst>
              <a:gd name="adj1" fmla="val 8790"/>
              <a:gd name="adj2" fmla="val 1283987"/>
              <a:gd name="adj3" fmla="val 19019633"/>
              <a:gd name="adj4" fmla="val 14070759"/>
              <a:gd name="adj5" fmla="val 11613"/>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98" name="Circular Arrow 97"/>
          <p:cNvSpPr/>
          <p:nvPr/>
        </p:nvSpPr>
        <p:spPr>
          <a:xfrm rot="10800000" flipH="1">
            <a:off x="5727498" y="1409629"/>
            <a:ext cx="587852" cy="613474"/>
          </a:xfrm>
          <a:prstGeom prst="circularArrow">
            <a:avLst>
              <a:gd name="adj1" fmla="val 8859"/>
              <a:gd name="adj2" fmla="val 1089455"/>
              <a:gd name="adj3" fmla="val 19771945"/>
              <a:gd name="adj4" fmla="val 198337"/>
              <a:gd name="adj5" fmla="val 11437"/>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9" name="Down Arrow 8"/>
          <p:cNvSpPr/>
          <p:nvPr/>
        </p:nvSpPr>
        <p:spPr>
          <a:xfrm rot="15654231">
            <a:off x="4098926" y="3015921"/>
            <a:ext cx="400950" cy="1964719"/>
          </a:xfrm>
          <a:prstGeom prst="downArrow">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2" name="TextBox 71"/>
          <p:cNvSpPr txBox="1"/>
          <p:nvPr/>
        </p:nvSpPr>
        <p:spPr>
          <a:xfrm>
            <a:off x="1604569" y="3547530"/>
            <a:ext cx="1162317" cy="246221"/>
          </a:xfrm>
          <a:prstGeom prst="rect">
            <a:avLst/>
          </a:prstGeom>
          <a:noFill/>
        </p:spPr>
        <p:txBody>
          <a:bodyPr wrap="square" rtlCol="0">
            <a:spAutoFit/>
          </a:bodyPr>
          <a:lstStyle/>
          <a:p>
            <a:pPr algn="ctr"/>
            <a:r>
              <a:rPr lang="en-CA" sz="1000" b="1" dirty="0" smtClean="0">
                <a:solidFill>
                  <a:schemeClr val="accent3"/>
                </a:solidFill>
                <a:latin typeface="Arial" panose="020B0604020202020204" pitchFamily="34" charset="0"/>
                <a:cs typeface="Arial" panose="020B0604020202020204" pitchFamily="34" charset="0"/>
              </a:rPr>
              <a:t>Sprint Planning</a:t>
            </a:r>
            <a:endParaRPr lang="en-CA" sz="1000" b="1" dirty="0">
              <a:solidFill>
                <a:schemeClr val="accent3"/>
              </a:solidFill>
              <a:latin typeface="Arial" panose="020B0604020202020204" pitchFamily="34" charset="0"/>
              <a:cs typeface="Arial" panose="020B0604020202020204" pitchFamily="34" charset="0"/>
            </a:endParaRPr>
          </a:p>
        </p:txBody>
      </p:sp>
      <p:grpSp>
        <p:nvGrpSpPr>
          <p:cNvPr id="99" name="Group 98"/>
          <p:cNvGrpSpPr/>
          <p:nvPr/>
        </p:nvGrpSpPr>
        <p:grpSpPr>
          <a:xfrm>
            <a:off x="2970352" y="4096712"/>
            <a:ext cx="285934" cy="347593"/>
            <a:chOff x="2183562" y="3369507"/>
            <a:chExt cx="617106" cy="531467"/>
          </a:xfrm>
        </p:grpSpPr>
        <p:sp>
          <p:nvSpPr>
            <p:cNvPr id="101" name="Rounded Rectangle 100"/>
            <p:cNvSpPr/>
            <p:nvPr/>
          </p:nvSpPr>
          <p:spPr>
            <a:xfrm>
              <a:off x="2187924" y="3369507"/>
              <a:ext cx="604932" cy="152683"/>
            </a:xfrm>
            <a:prstGeom prst="roundRect">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02" name="Rounded Rectangle 101"/>
            <p:cNvSpPr/>
            <p:nvPr/>
          </p:nvSpPr>
          <p:spPr>
            <a:xfrm>
              <a:off x="2195736" y="3557397"/>
              <a:ext cx="604932" cy="152683"/>
            </a:xfrm>
            <a:prstGeom prst="roundRect">
              <a:avLst/>
            </a:prstGeom>
            <a:solidFill>
              <a:srgbClr val="FFFF00"/>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03" name="Rounded Rectangle 102"/>
            <p:cNvSpPr/>
            <p:nvPr/>
          </p:nvSpPr>
          <p:spPr>
            <a:xfrm>
              <a:off x="2183562" y="3748291"/>
              <a:ext cx="604934" cy="152683"/>
            </a:xfrm>
            <a:prstGeom prst="roundRect">
              <a:avLst/>
            </a:prstGeom>
            <a:solidFill>
              <a:srgbClr val="92D050"/>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sp>
        <p:nvSpPr>
          <p:cNvPr id="104" name="TextBox 103"/>
          <p:cNvSpPr txBox="1"/>
          <p:nvPr/>
        </p:nvSpPr>
        <p:spPr>
          <a:xfrm>
            <a:off x="2673014" y="4458597"/>
            <a:ext cx="936104" cy="400110"/>
          </a:xfrm>
          <a:prstGeom prst="rect">
            <a:avLst/>
          </a:prstGeom>
          <a:noFill/>
        </p:spPr>
        <p:txBody>
          <a:bodyPr wrap="square" rtlCol="0">
            <a:spAutoFit/>
          </a:bodyPr>
          <a:lstStyle/>
          <a:p>
            <a:pPr algn="ctr"/>
            <a:r>
              <a:rPr lang="en-CA" sz="1000" dirty="0" smtClean="0">
                <a:solidFill>
                  <a:schemeClr val="accent3"/>
                </a:solidFill>
                <a:latin typeface="Arial" panose="020B0604020202020204" pitchFamily="34" charset="0"/>
                <a:cs typeface="Arial" panose="020B0604020202020204" pitchFamily="34" charset="0"/>
              </a:rPr>
              <a:t>Next Sprint Workload</a:t>
            </a:r>
            <a:endParaRPr lang="en-CA" sz="1000" dirty="0">
              <a:solidFill>
                <a:schemeClr val="accent3"/>
              </a:solidFill>
              <a:latin typeface="Arial" panose="020B0604020202020204" pitchFamily="34" charset="0"/>
              <a:cs typeface="Arial" panose="020B0604020202020204" pitchFamily="34" charset="0"/>
            </a:endParaRPr>
          </a:p>
        </p:txBody>
      </p:sp>
      <p:grpSp>
        <p:nvGrpSpPr>
          <p:cNvPr id="105" name="Group 104"/>
          <p:cNvGrpSpPr/>
          <p:nvPr/>
        </p:nvGrpSpPr>
        <p:grpSpPr>
          <a:xfrm>
            <a:off x="5031837" y="4817256"/>
            <a:ext cx="281261" cy="215917"/>
            <a:chOff x="2185836" y="3192055"/>
            <a:chExt cx="607020" cy="330135"/>
          </a:xfrm>
        </p:grpSpPr>
        <p:sp>
          <p:nvSpPr>
            <p:cNvPr id="106" name="Rounded Rectangle 105"/>
            <p:cNvSpPr/>
            <p:nvPr/>
          </p:nvSpPr>
          <p:spPr>
            <a:xfrm>
              <a:off x="2185836" y="3192055"/>
              <a:ext cx="604932" cy="152683"/>
            </a:xfrm>
            <a:prstGeom prst="roundRect">
              <a:avLst/>
            </a:prstGeom>
            <a:solidFill>
              <a:srgbClr val="44546A"/>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07" name="Rounded Rectangle 106"/>
            <p:cNvSpPr/>
            <p:nvPr/>
          </p:nvSpPr>
          <p:spPr>
            <a:xfrm>
              <a:off x="2187924" y="3369507"/>
              <a:ext cx="604932" cy="152683"/>
            </a:xfrm>
            <a:prstGeom prst="roundRect">
              <a:avLst/>
            </a:prstGeom>
            <a:solidFill>
              <a:srgbClr val="ED7D31"/>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sp>
        <p:nvSpPr>
          <p:cNvPr id="110" name="TextBox 109"/>
          <p:cNvSpPr txBox="1"/>
          <p:nvPr/>
        </p:nvSpPr>
        <p:spPr>
          <a:xfrm>
            <a:off x="959633" y="4358349"/>
            <a:ext cx="1123410" cy="707886"/>
          </a:xfrm>
          <a:prstGeom prst="rect">
            <a:avLst/>
          </a:prstGeom>
          <a:noFill/>
        </p:spPr>
        <p:txBody>
          <a:bodyPr wrap="square" rtlCol="0">
            <a:spAutoFit/>
          </a:bodyPr>
          <a:lstStyle/>
          <a:p>
            <a:pPr algn="ctr"/>
            <a:r>
              <a:rPr lang="en-CA" sz="1000" dirty="0" smtClean="0">
                <a:solidFill>
                  <a:schemeClr val="accent3"/>
                </a:solidFill>
                <a:latin typeface="Arial" panose="020B0604020202020204" pitchFamily="34" charset="0"/>
                <a:cs typeface="Arial" panose="020B0604020202020204" pitchFamily="34" charset="0"/>
              </a:rPr>
              <a:t>New work Selected from the Product Backlog</a:t>
            </a:r>
            <a:endParaRPr lang="en-CA" sz="1000" dirty="0">
              <a:solidFill>
                <a:schemeClr val="accent3"/>
              </a:solidFill>
              <a:latin typeface="Arial" panose="020B0604020202020204" pitchFamily="34" charset="0"/>
              <a:cs typeface="Arial" panose="020B0604020202020204" pitchFamily="34" charset="0"/>
            </a:endParaRPr>
          </a:p>
        </p:txBody>
      </p:sp>
      <p:pic>
        <p:nvPicPr>
          <p:cNvPr id="111" name="Picture 1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59662" y="3314625"/>
            <a:ext cx="371039" cy="266028"/>
          </a:xfrm>
          <a:prstGeom prst="rect">
            <a:avLst/>
          </a:prstGeom>
        </p:spPr>
      </p:pic>
      <p:pic>
        <p:nvPicPr>
          <p:cNvPr id="113" name="Picture 1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57299" y="3401360"/>
            <a:ext cx="381474" cy="285737"/>
          </a:xfrm>
          <a:prstGeom prst="rect">
            <a:avLst/>
          </a:prstGeom>
        </p:spPr>
      </p:pic>
      <p:grpSp>
        <p:nvGrpSpPr>
          <p:cNvPr id="117" name="Group 116"/>
          <p:cNvGrpSpPr/>
          <p:nvPr/>
        </p:nvGrpSpPr>
        <p:grpSpPr>
          <a:xfrm>
            <a:off x="2972375" y="3857718"/>
            <a:ext cx="281261" cy="215917"/>
            <a:chOff x="2185836" y="3192055"/>
            <a:chExt cx="607020" cy="330135"/>
          </a:xfrm>
        </p:grpSpPr>
        <p:sp>
          <p:nvSpPr>
            <p:cNvPr id="118" name="Rounded Rectangle 117"/>
            <p:cNvSpPr/>
            <p:nvPr/>
          </p:nvSpPr>
          <p:spPr>
            <a:xfrm>
              <a:off x="2185836" y="3192055"/>
              <a:ext cx="604932" cy="152683"/>
            </a:xfrm>
            <a:prstGeom prst="roundRect">
              <a:avLst/>
            </a:prstGeom>
            <a:solidFill>
              <a:srgbClr val="44546A"/>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9" name="Rounded Rectangle 118"/>
            <p:cNvSpPr/>
            <p:nvPr/>
          </p:nvSpPr>
          <p:spPr>
            <a:xfrm>
              <a:off x="2187924" y="3369507"/>
              <a:ext cx="604932" cy="152683"/>
            </a:xfrm>
            <a:prstGeom prst="roundRect">
              <a:avLst/>
            </a:prstGeom>
            <a:solidFill>
              <a:srgbClr val="ED7D31"/>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121" name="Group 120"/>
          <p:cNvGrpSpPr/>
          <p:nvPr/>
        </p:nvGrpSpPr>
        <p:grpSpPr>
          <a:xfrm>
            <a:off x="1402695" y="3950105"/>
            <a:ext cx="302412" cy="347594"/>
            <a:chOff x="2202538" y="3356064"/>
            <a:chExt cx="616040" cy="531468"/>
          </a:xfrm>
        </p:grpSpPr>
        <p:sp>
          <p:nvSpPr>
            <p:cNvPr id="122" name="Rounded Rectangle 121"/>
            <p:cNvSpPr/>
            <p:nvPr/>
          </p:nvSpPr>
          <p:spPr>
            <a:xfrm>
              <a:off x="2205834" y="3356064"/>
              <a:ext cx="604932" cy="152683"/>
            </a:xfrm>
            <a:prstGeom prst="roundRect">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23" name="Rounded Rectangle 122"/>
            <p:cNvSpPr/>
            <p:nvPr/>
          </p:nvSpPr>
          <p:spPr>
            <a:xfrm>
              <a:off x="2213646" y="3543954"/>
              <a:ext cx="604932" cy="152683"/>
            </a:xfrm>
            <a:prstGeom prst="roundRect">
              <a:avLst/>
            </a:prstGeom>
            <a:solidFill>
              <a:srgbClr val="FFFF00"/>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24" name="Rounded Rectangle 123"/>
            <p:cNvSpPr/>
            <p:nvPr/>
          </p:nvSpPr>
          <p:spPr>
            <a:xfrm>
              <a:off x="2202538" y="3734849"/>
              <a:ext cx="604932" cy="152683"/>
            </a:xfrm>
            <a:prstGeom prst="roundRect">
              <a:avLst/>
            </a:prstGeom>
            <a:solidFill>
              <a:srgbClr val="92D050"/>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sp>
        <p:nvSpPr>
          <p:cNvPr id="125" name="TextBox 124"/>
          <p:cNvSpPr txBox="1"/>
          <p:nvPr/>
        </p:nvSpPr>
        <p:spPr>
          <a:xfrm>
            <a:off x="4702160" y="5045114"/>
            <a:ext cx="885711" cy="400110"/>
          </a:xfrm>
          <a:prstGeom prst="rect">
            <a:avLst/>
          </a:prstGeom>
          <a:noFill/>
        </p:spPr>
        <p:txBody>
          <a:bodyPr wrap="square" rtlCol="0">
            <a:spAutoFit/>
          </a:bodyPr>
          <a:lstStyle/>
          <a:p>
            <a:pPr algn="ctr"/>
            <a:r>
              <a:rPr lang="en-CA" sz="1000" dirty="0" smtClean="0">
                <a:solidFill>
                  <a:schemeClr val="accent1"/>
                </a:solidFill>
                <a:latin typeface="Arial" panose="020B0604020202020204" pitchFamily="34" charset="0"/>
                <a:cs typeface="Arial" panose="020B0604020202020204" pitchFamily="34" charset="0"/>
              </a:rPr>
              <a:t>Deferred to next Sprint</a:t>
            </a:r>
            <a:endParaRPr lang="en-CA" sz="1000" dirty="0">
              <a:solidFill>
                <a:schemeClr val="accent1"/>
              </a:solidFill>
              <a:latin typeface="Arial" panose="020B0604020202020204" pitchFamily="34" charset="0"/>
              <a:cs typeface="Arial" panose="020B0604020202020204" pitchFamily="34" charset="0"/>
            </a:endParaRPr>
          </a:p>
        </p:txBody>
      </p:sp>
      <p:sp>
        <p:nvSpPr>
          <p:cNvPr id="129" name="TextBox 128"/>
          <p:cNvSpPr txBox="1"/>
          <p:nvPr/>
        </p:nvSpPr>
        <p:spPr>
          <a:xfrm rot="19812489">
            <a:off x="5428110" y="4615823"/>
            <a:ext cx="980338" cy="246221"/>
          </a:xfrm>
          <a:prstGeom prst="rect">
            <a:avLst/>
          </a:prstGeom>
          <a:noFill/>
        </p:spPr>
        <p:txBody>
          <a:bodyPr wrap="square" rtlCol="0">
            <a:spAutoFit/>
          </a:bodyPr>
          <a:lstStyle/>
          <a:p>
            <a:pPr algn="ctr"/>
            <a:r>
              <a:rPr lang="en-CA" sz="1000" dirty="0">
                <a:solidFill>
                  <a:schemeClr val="accent1"/>
                </a:solidFill>
                <a:latin typeface="Arial" panose="020B0604020202020204" pitchFamily="34" charset="0"/>
                <a:cs typeface="Arial" panose="020B0604020202020204" pitchFamily="34" charset="0"/>
              </a:rPr>
              <a:t>D</a:t>
            </a:r>
            <a:r>
              <a:rPr lang="en-CA" sz="1000" dirty="0" smtClean="0">
                <a:solidFill>
                  <a:schemeClr val="accent1"/>
                </a:solidFill>
                <a:latin typeface="Arial" panose="020B0604020202020204" pitchFamily="34" charset="0"/>
                <a:cs typeface="Arial" panose="020B0604020202020204" pitchFamily="34" charset="0"/>
              </a:rPr>
              <a:t>eferred</a:t>
            </a:r>
            <a:endParaRPr lang="en-CA" sz="1000" dirty="0">
              <a:solidFill>
                <a:schemeClr val="accent1"/>
              </a:solidFill>
              <a:latin typeface="Arial" panose="020B0604020202020204" pitchFamily="34" charset="0"/>
              <a:cs typeface="Arial" panose="020B0604020202020204" pitchFamily="34" charset="0"/>
            </a:endParaRPr>
          </a:p>
        </p:txBody>
      </p:sp>
      <p:grpSp>
        <p:nvGrpSpPr>
          <p:cNvPr id="131" name="Group 130"/>
          <p:cNvGrpSpPr/>
          <p:nvPr/>
        </p:nvGrpSpPr>
        <p:grpSpPr>
          <a:xfrm>
            <a:off x="2132434" y="4072990"/>
            <a:ext cx="288119" cy="224709"/>
            <a:chOff x="2187924" y="3178612"/>
            <a:chExt cx="621820" cy="343578"/>
          </a:xfrm>
        </p:grpSpPr>
        <p:sp>
          <p:nvSpPr>
            <p:cNvPr id="132" name="Rounded Rectangle 131"/>
            <p:cNvSpPr/>
            <p:nvPr/>
          </p:nvSpPr>
          <p:spPr>
            <a:xfrm>
              <a:off x="2204811" y="3178612"/>
              <a:ext cx="604933" cy="152683"/>
            </a:xfrm>
            <a:prstGeom prst="roundRect">
              <a:avLst/>
            </a:prstGeom>
            <a:solidFill>
              <a:srgbClr val="44546A"/>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33" name="Rounded Rectangle 132"/>
            <p:cNvSpPr/>
            <p:nvPr/>
          </p:nvSpPr>
          <p:spPr>
            <a:xfrm>
              <a:off x="2187924" y="3369507"/>
              <a:ext cx="604932" cy="152683"/>
            </a:xfrm>
            <a:prstGeom prst="roundRect">
              <a:avLst/>
            </a:prstGeom>
            <a:solidFill>
              <a:srgbClr val="ED7D31"/>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cxnSp>
        <p:nvCxnSpPr>
          <p:cNvPr id="1024" name="Elbow Connector 1023"/>
          <p:cNvCxnSpPr>
            <a:endCxn id="73" idx="2"/>
          </p:cNvCxnSpPr>
          <p:nvPr/>
        </p:nvCxnSpPr>
        <p:spPr>
          <a:xfrm rot="10800000">
            <a:off x="2273809" y="4682663"/>
            <a:ext cx="2382686" cy="24069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033" name="TextBox 1032"/>
          <p:cNvSpPr txBox="1"/>
          <p:nvPr/>
        </p:nvSpPr>
        <p:spPr>
          <a:xfrm>
            <a:off x="2477912" y="3994611"/>
            <a:ext cx="339118" cy="369332"/>
          </a:xfrm>
          <a:prstGeom prst="rect">
            <a:avLst/>
          </a:prstGeom>
          <a:noFill/>
        </p:spPr>
        <p:txBody>
          <a:bodyPr wrap="square" rtlCol="0">
            <a:spAutoFit/>
          </a:bodyPr>
          <a:lstStyle/>
          <a:p>
            <a:r>
              <a:rPr lang="en-CA" dirty="0" smtClean="0"/>
              <a:t>=</a:t>
            </a:r>
            <a:endParaRPr lang="en-CA" dirty="0"/>
          </a:p>
        </p:txBody>
      </p:sp>
      <p:sp>
        <p:nvSpPr>
          <p:cNvPr id="142" name="TextBox 141"/>
          <p:cNvSpPr txBox="1"/>
          <p:nvPr/>
        </p:nvSpPr>
        <p:spPr>
          <a:xfrm>
            <a:off x="1777853" y="3981657"/>
            <a:ext cx="339118" cy="369332"/>
          </a:xfrm>
          <a:prstGeom prst="rect">
            <a:avLst/>
          </a:prstGeom>
          <a:noFill/>
        </p:spPr>
        <p:txBody>
          <a:bodyPr wrap="square" rtlCol="0">
            <a:spAutoFit/>
          </a:bodyPr>
          <a:lstStyle/>
          <a:p>
            <a:r>
              <a:rPr lang="en-CA" dirty="0" smtClean="0"/>
              <a:t>+</a:t>
            </a:r>
            <a:endParaRPr lang="en-CA" dirty="0"/>
          </a:p>
        </p:txBody>
      </p:sp>
      <p:sp>
        <p:nvSpPr>
          <p:cNvPr id="2" name="Rectangle 1"/>
          <p:cNvSpPr/>
          <p:nvPr/>
        </p:nvSpPr>
        <p:spPr>
          <a:xfrm rot="21088208">
            <a:off x="3624775" y="3832256"/>
            <a:ext cx="1572025" cy="246221"/>
          </a:xfrm>
          <a:prstGeom prst="rect">
            <a:avLst/>
          </a:prstGeom>
        </p:spPr>
        <p:txBody>
          <a:bodyPr wrap="square">
            <a:spAutoFit/>
          </a:bodyPr>
          <a:lstStyle/>
          <a:p>
            <a:pPr algn="ctr"/>
            <a:r>
              <a:rPr lang="en-CA" sz="1000" dirty="0" smtClean="0"/>
              <a:t>Ops Analysis</a:t>
            </a:r>
            <a:endParaRPr lang="en-CA" sz="1000" dirty="0"/>
          </a:p>
        </p:txBody>
      </p:sp>
      <p:sp>
        <p:nvSpPr>
          <p:cNvPr id="4" name="Rectangle 3"/>
          <p:cNvSpPr/>
          <p:nvPr/>
        </p:nvSpPr>
        <p:spPr>
          <a:xfrm rot="18651798">
            <a:off x="5512744" y="3391204"/>
            <a:ext cx="612668" cy="246221"/>
          </a:xfrm>
          <a:prstGeom prst="rect">
            <a:avLst/>
          </a:prstGeom>
        </p:spPr>
        <p:txBody>
          <a:bodyPr wrap="none">
            <a:spAutoFit/>
          </a:bodyPr>
          <a:lstStyle/>
          <a:p>
            <a:r>
              <a:rPr lang="en-CA" sz="1000" dirty="0" smtClean="0"/>
              <a:t>Develop</a:t>
            </a:r>
            <a:endParaRPr lang="en-CA" sz="1000" dirty="0"/>
          </a:p>
        </p:txBody>
      </p:sp>
      <p:sp>
        <p:nvSpPr>
          <p:cNvPr id="3" name="Rectangle 2"/>
          <p:cNvSpPr/>
          <p:nvPr/>
        </p:nvSpPr>
        <p:spPr>
          <a:xfrm rot="4969836">
            <a:off x="5775069" y="2623180"/>
            <a:ext cx="534121" cy="246221"/>
          </a:xfrm>
          <a:prstGeom prst="rect">
            <a:avLst/>
          </a:prstGeom>
        </p:spPr>
        <p:txBody>
          <a:bodyPr wrap="none">
            <a:spAutoFit/>
          </a:bodyPr>
          <a:lstStyle/>
          <a:p>
            <a:r>
              <a:rPr lang="en-CA" sz="1000" dirty="0" smtClean="0"/>
              <a:t>Design</a:t>
            </a:r>
            <a:endParaRPr lang="en-CA" sz="1000" dirty="0"/>
          </a:p>
        </p:txBody>
      </p:sp>
      <p:sp>
        <p:nvSpPr>
          <p:cNvPr id="64" name="Rectangle 63"/>
          <p:cNvSpPr/>
          <p:nvPr/>
        </p:nvSpPr>
        <p:spPr>
          <a:xfrm rot="13356985" flipV="1">
            <a:off x="5449448" y="1906765"/>
            <a:ext cx="545733" cy="246221"/>
          </a:xfrm>
          <a:prstGeom prst="rect">
            <a:avLst/>
          </a:prstGeom>
        </p:spPr>
        <p:txBody>
          <a:bodyPr wrap="square">
            <a:spAutoFit/>
          </a:bodyPr>
          <a:lstStyle/>
          <a:p>
            <a:r>
              <a:rPr lang="en-CA" sz="1000" dirty="0" smtClean="0"/>
              <a:t>Test</a:t>
            </a:r>
            <a:endParaRPr lang="en-CA" sz="1000" dirty="0"/>
          </a:p>
        </p:txBody>
      </p:sp>
      <p:sp>
        <p:nvSpPr>
          <p:cNvPr id="65" name="Rectangle 64"/>
          <p:cNvSpPr/>
          <p:nvPr/>
        </p:nvSpPr>
        <p:spPr>
          <a:xfrm>
            <a:off x="4488020" y="1542565"/>
            <a:ext cx="650601" cy="246221"/>
          </a:xfrm>
          <a:prstGeom prst="rect">
            <a:avLst/>
          </a:prstGeom>
        </p:spPr>
        <p:txBody>
          <a:bodyPr wrap="square">
            <a:spAutoFit/>
          </a:bodyPr>
          <a:lstStyle/>
          <a:p>
            <a:r>
              <a:rPr lang="en-CA" sz="1000" dirty="0" smtClean="0"/>
              <a:t>Validate</a:t>
            </a:r>
            <a:endParaRPr lang="en-CA" sz="1000" dirty="0"/>
          </a:p>
        </p:txBody>
      </p:sp>
      <p:sp>
        <p:nvSpPr>
          <p:cNvPr id="62" name="Rectangle 61"/>
          <p:cNvSpPr/>
          <p:nvPr/>
        </p:nvSpPr>
        <p:spPr>
          <a:xfrm rot="18462893">
            <a:off x="3732253" y="1899993"/>
            <a:ext cx="598241" cy="246221"/>
          </a:xfrm>
          <a:prstGeom prst="rect">
            <a:avLst/>
          </a:prstGeom>
        </p:spPr>
        <p:txBody>
          <a:bodyPr wrap="none">
            <a:spAutoFit/>
          </a:bodyPr>
          <a:lstStyle/>
          <a:p>
            <a:r>
              <a:rPr lang="en-CA" sz="1000" dirty="0" smtClean="0"/>
              <a:t>Commit</a:t>
            </a:r>
            <a:endParaRPr lang="en-CA" sz="1000" dirty="0"/>
          </a:p>
        </p:txBody>
      </p:sp>
      <p:sp>
        <p:nvSpPr>
          <p:cNvPr id="66" name="Rectangle 65"/>
          <p:cNvSpPr/>
          <p:nvPr/>
        </p:nvSpPr>
        <p:spPr>
          <a:xfrm>
            <a:off x="4849319" y="4188256"/>
            <a:ext cx="559769" cy="246221"/>
          </a:xfrm>
          <a:prstGeom prst="rect">
            <a:avLst/>
          </a:prstGeom>
        </p:spPr>
        <p:txBody>
          <a:bodyPr wrap="none">
            <a:spAutoFit/>
          </a:bodyPr>
          <a:lstStyle/>
          <a:p>
            <a:r>
              <a:rPr lang="en-CA" sz="1000" dirty="0" smtClean="0"/>
              <a:t>Review</a:t>
            </a:r>
            <a:endParaRPr lang="en-CA" sz="1000" dirty="0"/>
          </a:p>
        </p:txBody>
      </p:sp>
      <p:sp>
        <p:nvSpPr>
          <p:cNvPr id="68" name="Rectangle 67"/>
          <p:cNvSpPr/>
          <p:nvPr/>
        </p:nvSpPr>
        <p:spPr>
          <a:xfrm rot="5074257">
            <a:off x="3571675" y="2652867"/>
            <a:ext cx="572593" cy="246221"/>
          </a:xfrm>
          <a:prstGeom prst="rect">
            <a:avLst/>
          </a:prstGeom>
        </p:spPr>
        <p:txBody>
          <a:bodyPr wrap="none">
            <a:spAutoFit/>
          </a:bodyPr>
          <a:lstStyle/>
          <a:p>
            <a:r>
              <a:rPr lang="en-CA" sz="1000" dirty="0" smtClean="0"/>
              <a:t>Control</a:t>
            </a:r>
            <a:endParaRPr lang="en-CA" sz="1000" dirty="0"/>
          </a:p>
        </p:txBody>
      </p:sp>
      <p:sp>
        <p:nvSpPr>
          <p:cNvPr id="151" name="Rectangle 150"/>
          <p:cNvSpPr/>
          <p:nvPr/>
        </p:nvSpPr>
        <p:spPr>
          <a:xfrm rot="1352605">
            <a:off x="4378943" y="4107773"/>
            <a:ext cx="615874" cy="246221"/>
          </a:xfrm>
          <a:prstGeom prst="rect">
            <a:avLst/>
          </a:prstGeom>
        </p:spPr>
        <p:txBody>
          <a:bodyPr wrap="none">
            <a:spAutoFit/>
          </a:bodyPr>
          <a:lstStyle/>
          <a:p>
            <a:r>
              <a:rPr lang="en-CA" sz="1000" dirty="0" smtClean="0"/>
              <a:t>Mortem</a:t>
            </a:r>
            <a:endParaRPr lang="en-CA" sz="1000" dirty="0"/>
          </a:p>
        </p:txBody>
      </p:sp>
      <p:sp>
        <p:nvSpPr>
          <p:cNvPr id="153" name="Rectangle 152"/>
          <p:cNvSpPr/>
          <p:nvPr/>
        </p:nvSpPr>
        <p:spPr>
          <a:xfrm rot="3763189">
            <a:off x="4019450" y="3575760"/>
            <a:ext cx="410690" cy="246221"/>
          </a:xfrm>
          <a:prstGeom prst="rect">
            <a:avLst/>
          </a:prstGeom>
        </p:spPr>
        <p:txBody>
          <a:bodyPr wrap="none">
            <a:spAutoFit/>
          </a:bodyPr>
          <a:lstStyle/>
          <a:p>
            <a:r>
              <a:rPr lang="en-CA" sz="1000" dirty="0" smtClean="0"/>
              <a:t>Post</a:t>
            </a:r>
            <a:endParaRPr lang="en-CA" sz="1000" dirty="0"/>
          </a:p>
        </p:txBody>
      </p:sp>
      <p:cxnSp>
        <p:nvCxnSpPr>
          <p:cNvPr id="7" name="Straight Arrow Connector 6"/>
          <p:cNvCxnSpPr>
            <a:stCxn id="49" idx="1"/>
          </p:cNvCxnSpPr>
          <p:nvPr/>
        </p:nvCxnSpPr>
        <p:spPr>
          <a:xfrm>
            <a:off x="582629" y="3737764"/>
            <a:ext cx="812892" cy="219813"/>
          </a:xfrm>
          <a:prstGeom prst="straightConnector1">
            <a:avLst/>
          </a:prstGeom>
          <a:ln w="3175">
            <a:tailEnd type="triangle"/>
          </a:ln>
        </p:spPr>
        <p:style>
          <a:lnRef idx="2">
            <a:schemeClr val="accent1"/>
          </a:lnRef>
          <a:fillRef idx="0">
            <a:schemeClr val="accent1"/>
          </a:fillRef>
          <a:effectRef idx="1">
            <a:schemeClr val="accent1"/>
          </a:effectRef>
          <a:fontRef idx="minor">
            <a:schemeClr val="tx1"/>
          </a:fontRef>
        </p:style>
      </p:cxnSp>
      <p:cxnSp>
        <p:nvCxnSpPr>
          <p:cNvPr id="94" name="Straight Arrow Connector 93"/>
          <p:cNvCxnSpPr>
            <a:stCxn id="17" idx="3"/>
          </p:cNvCxnSpPr>
          <p:nvPr/>
        </p:nvCxnSpPr>
        <p:spPr>
          <a:xfrm flipV="1">
            <a:off x="594106" y="4112129"/>
            <a:ext cx="801415" cy="59507"/>
          </a:xfrm>
          <a:prstGeom prst="straightConnector1">
            <a:avLst/>
          </a:prstGeom>
          <a:ln w="3175">
            <a:tailEnd type="triangle"/>
          </a:ln>
        </p:spPr>
        <p:style>
          <a:lnRef idx="2">
            <a:schemeClr val="accent1"/>
          </a:lnRef>
          <a:fillRef idx="0">
            <a:schemeClr val="accent1"/>
          </a:fillRef>
          <a:effectRef idx="1">
            <a:schemeClr val="accent1"/>
          </a:effectRef>
          <a:fontRef idx="minor">
            <a:schemeClr val="tx1"/>
          </a:fontRef>
        </p:style>
      </p:cxnSp>
      <p:cxnSp>
        <p:nvCxnSpPr>
          <p:cNvPr id="96" name="Straight Arrow Connector 95"/>
          <p:cNvCxnSpPr>
            <a:stCxn id="21" idx="3"/>
          </p:cNvCxnSpPr>
          <p:nvPr/>
        </p:nvCxnSpPr>
        <p:spPr>
          <a:xfrm flipV="1">
            <a:off x="600755" y="4248823"/>
            <a:ext cx="794766" cy="482607"/>
          </a:xfrm>
          <a:prstGeom prst="straightConnector1">
            <a:avLst/>
          </a:prstGeom>
          <a:ln w="3175">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82871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E40D50F-0626-7A4B-A742-09CCAA5CF4F6}" type="slidenum">
              <a:rPr lang="en-CA" smtClean="0"/>
              <a:t>3</a:t>
            </a:fld>
            <a:endParaRPr lang="en-CA"/>
          </a:p>
        </p:txBody>
      </p:sp>
      <p:sp>
        <p:nvSpPr>
          <p:cNvPr id="3" name="Text Placeholder 2"/>
          <p:cNvSpPr>
            <a:spLocks noGrp="1"/>
          </p:cNvSpPr>
          <p:nvPr>
            <p:ph type="body" sz="quarter" idx="13"/>
          </p:nvPr>
        </p:nvSpPr>
        <p:spPr/>
        <p:txBody>
          <a:bodyPr/>
          <a:lstStyle/>
          <a:p>
            <a:endParaRPr lang="en-CA"/>
          </a:p>
        </p:txBody>
      </p:sp>
      <p:sp>
        <p:nvSpPr>
          <p:cNvPr id="4" name="Rectangle 3"/>
          <p:cNvSpPr/>
          <p:nvPr/>
        </p:nvSpPr>
        <p:spPr>
          <a:xfrm>
            <a:off x="21616" y="627882"/>
            <a:ext cx="1710789" cy="369332"/>
          </a:xfrm>
          <a:prstGeom prst="rect">
            <a:avLst/>
          </a:prstGeom>
        </p:spPr>
        <p:txBody>
          <a:bodyPr wrap="none">
            <a:spAutoFit/>
          </a:bodyPr>
          <a:lstStyle/>
          <a:p>
            <a:r>
              <a:rPr lang="en-CA" dirty="0">
                <a:latin typeface="Arial" panose="020B0604020202020204" pitchFamily="34" charset="0"/>
                <a:cs typeface="Arial" panose="020B0604020202020204" pitchFamily="34" charset="0"/>
              </a:rPr>
              <a:t>Sprint</a:t>
            </a:r>
            <a:r>
              <a:rPr lang="en-CA" dirty="0" smtClean="0">
                <a:latin typeface="Arial" panose="020B0604020202020204" pitchFamily="34" charset="0"/>
                <a:cs typeface="Arial" panose="020B0604020202020204" pitchFamily="34" charset="0"/>
              </a:rPr>
              <a:t> </a:t>
            </a:r>
            <a:r>
              <a:rPr lang="en-CA" dirty="0">
                <a:latin typeface="Arial" panose="020B0604020202020204" pitchFamily="34" charset="0"/>
                <a:cs typeface="Arial" panose="020B0604020202020204" pitchFamily="34" charset="0"/>
              </a:rPr>
              <a:t>T</a:t>
            </a:r>
            <a:r>
              <a:rPr lang="en-CA" dirty="0" smtClean="0">
                <a:latin typeface="Arial" panose="020B0604020202020204" pitchFamily="34" charset="0"/>
                <a:cs typeface="Arial" panose="020B0604020202020204" pitchFamily="34" charset="0"/>
              </a:rPr>
              <a:t>imeline</a:t>
            </a:r>
            <a:endParaRPr lang="en-CA" dirty="0"/>
          </a:p>
        </p:txBody>
      </p:sp>
      <p:cxnSp>
        <p:nvCxnSpPr>
          <p:cNvPr id="6" name="Straight Arrow Connector 5"/>
          <p:cNvCxnSpPr/>
          <p:nvPr/>
        </p:nvCxnSpPr>
        <p:spPr>
          <a:xfrm>
            <a:off x="72436" y="5739893"/>
            <a:ext cx="9071564" cy="905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flipV="1">
            <a:off x="72436" y="1298850"/>
            <a:ext cx="12248" cy="445009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078144" y="6128297"/>
            <a:ext cx="595035" cy="369332"/>
          </a:xfrm>
          <a:prstGeom prst="rect">
            <a:avLst/>
          </a:prstGeom>
        </p:spPr>
        <p:txBody>
          <a:bodyPr wrap="none">
            <a:spAutoFit/>
          </a:bodyPr>
          <a:lstStyle/>
          <a:p>
            <a:r>
              <a:rPr lang="en-CA" dirty="0" smtClean="0">
                <a:latin typeface="Arial" panose="020B0604020202020204" pitchFamily="34" charset="0"/>
                <a:cs typeface="Arial" panose="020B0604020202020204" pitchFamily="34" charset="0"/>
              </a:rPr>
              <a:t>Day</a:t>
            </a:r>
            <a:endParaRPr lang="en-CA" dirty="0"/>
          </a:p>
        </p:txBody>
      </p:sp>
      <p:sp>
        <p:nvSpPr>
          <p:cNvPr id="10" name="Rectangle 9"/>
          <p:cNvSpPr/>
          <p:nvPr/>
        </p:nvSpPr>
        <p:spPr>
          <a:xfrm>
            <a:off x="348853" y="5834968"/>
            <a:ext cx="312906" cy="369332"/>
          </a:xfrm>
          <a:prstGeom prst="rect">
            <a:avLst/>
          </a:prstGeom>
        </p:spPr>
        <p:txBody>
          <a:bodyPr wrap="none">
            <a:spAutoFit/>
          </a:bodyPr>
          <a:lstStyle/>
          <a:p>
            <a:r>
              <a:rPr lang="en-CA" dirty="0" smtClean="0">
                <a:latin typeface="Arial" panose="020B0604020202020204" pitchFamily="34" charset="0"/>
                <a:cs typeface="Arial" panose="020B0604020202020204" pitchFamily="34" charset="0"/>
              </a:rPr>
              <a:t>1</a:t>
            </a:r>
            <a:endParaRPr lang="en-CA" dirty="0"/>
          </a:p>
        </p:txBody>
      </p:sp>
      <p:sp>
        <p:nvSpPr>
          <p:cNvPr id="11" name="Rectangle 10"/>
          <p:cNvSpPr/>
          <p:nvPr/>
        </p:nvSpPr>
        <p:spPr>
          <a:xfrm>
            <a:off x="1170206" y="5824834"/>
            <a:ext cx="312906" cy="369332"/>
          </a:xfrm>
          <a:prstGeom prst="rect">
            <a:avLst/>
          </a:prstGeom>
        </p:spPr>
        <p:txBody>
          <a:bodyPr wrap="none">
            <a:spAutoFit/>
          </a:bodyPr>
          <a:lstStyle/>
          <a:p>
            <a:r>
              <a:rPr lang="en-CA" dirty="0" smtClean="0">
                <a:latin typeface="Arial" panose="020B0604020202020204" pitchFamily="34" charset="0"/>
                <a:cs typeface="Arial" panose="020B0604020202020204" pitchFamily="34" charset="0"/>
              </a:rPr>
              <a:t>2</a:t>
            </a:r>
            <a:endParaRPr lang="en-CA" dirty="0"/>
          </a:p>
        </p:txBody>
      </p:sp>
      <p:sp>
        <p:nvSpPr>
          <p:cNvPr id="12" name="Rectangle 11"/>
          <p:cNvSpPr/>
          <p:nvPr/>
        </p:nvSpPr>
        <p:spPr>
          <a:xfrm>
            <a:off x="6499005" y="5778927"/>
            <a:ext cx="312906" cy="369332"/>
          </a:xfrm>
          <a:prstGeom prst="rect">
            <a:avLst/>
          </a:prstGeom>
        </p:spPr>
        <p:txBody>
          <a:bodyPr wrap="none">
            <a:spAutoFit/>
          </a:bodyPr>
          <a:lstStyle/>
          <a:p>
            <a:r>
              <a:rPr lang="en-CA" dirty="0" smtClean="0">
                <a:latin typeface="Arial" panose="020B0604020202020204" pitchFamily="34" charset="0"/>
                <a:cs typeface="Arial" panose="020B0604020202020204" pitchFamily="34" charset="0"/>
              </a:rPr>
              <a:t>3</a:t>
            </a:r>
            <a:endParaRPr lang="en-CA" dirty="0"/>
          </a:p>
        </p:txBody>
      </p:sp>
      <p:sp>
        <p:nvSpPr>
          <p:cNvPr id="13" name="Rectangle 12"/>
          <p:cNvSpPr/>
          <p:nvPr/>
        </p:nvSpPr>
        <p:spPr>
          <a:xfrm>
            <a:off x="2555752" y="5834968"/>
            <a:ext cx="312906" cy="369332"/>
          </a:xfrm>
          <a:prstGeom prst="rect">
            <a:avLst/>
          </a:prstGeom>
        </p:spPr>
        <p:txBody>
          <a:bodyPr wrap="none">
            <a:spAutoFit/>
          </a:bodyPr>
          <a:lstStyle/>
          <a:p>
            <a:r>
              <a:rPr lang="en-CA" dirty="0" smtClean="0">
                <a:latin typeface="Arial" panose="020B0604020202020204" pitchFamily="34" charset="0"/>
                <a:cs typeface="Arial" panose="020B0604020202020204" pitchFamily="34" charset="0"/>
              </a:rPr>
              <a:t>4</a:t>
            </a:r>
            <a:endParaRPr lang="en-CA" dirty="0"/>
          </a:p>
        </p:txBody>
      </p:sp>
      <p:sp>
        <p:nvSpPr>
          <p:cNvPr id="14" name="Rectangle 13"/>
          <p:cNvSpPr/>
          <p:nvPr/>
        </p:nvSpPr>
        <p:spPr>
          <a:xfrm>
            <a:off x="3218580" y="5834968"/>
            <a:ext cx="312906" cy="369332"/>
          </a:xfrm>
          <a:prstGeom prst="rect">
            <a:avLst/>
          </a:prstGeom>
        </p:spPr>
        <p:txBody>
          <a:bodyPr wrap="none">
            <a:spAutoFit/>
          </a:bodyPr>
          <a:lstStyle/>
          <a:p>
            <a:r>
              <a:rPr lang="en-CA" dirty="0" smtClean="0">
                <a:latin typeface="Arial" panose="020B0604020202020204" pitchFamily="34" charset="0"/>
                <a:cs typeface="Arial" panose="020B0604020202020204" pitchFamily="34" charset="0"/>
              </a:rPr>
              <a:t>5</a:t>
            </a:r>
            <a:endParaRPr lang="en-CA" dirty="0"/>
          </a:p>
        </p:txBody>
      </p:sp>
      <p:cxnSp>
        <p:nvCxnSpPr>
          <p:cNvPr id="15" name="Straight Arrow Connector 14"/>
          <p:cNvCxnSpPr/>
          <p:nvPr/>
        </p:nvCxnSpPr>
        <p:spPr>
          <a:xfrm flipV="1">
            <a:off x="4274951" y="1356187"/>
            <a:ext cx="0" cy="439276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flipV="1">
            <a:off x="4798542" y="1326954"/>
            <a:ext cx="0" cy="439276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4319923" y="5744827"/>
            <a:ext cx="511679" cy="400110"/>
          </a:xfrm>
          <a:prstGeom prst="rect">
            <a:avLst/>
          </a:prstGeom>
        </p:spPr>
        <p:txBody>
          <a:bodyPr wrap="none">
            <a:spAutoFit/>
          </a:bodyPr>
          <a:lstStyle/>
          <a:p>
            <a:pPr algn="ctr"/>
            <a:r>
              <a:rPr lang="en-CA" sz="1000" dirty="0" smtClean="0">
                <a:latin typeface="Arial" panose="020B0604020202020204" pitchFamily="34" charset="0"/>
                <a:cs typeface="Arial" panose="020B0604020202020204" pitchFamily="34" charset="0"/>
              </a:rPr>
              <a:t>Week</a:t>
            </a:r>
          </a:p>
          <a:p>
            <a:pPr algn="ctr"/>
            <a:r>
              <a:rPr lang="en-CA" sz="1000" dirty="0" smtClean="0">
                <a:latin typeface="Arial" panose="020B0604020202020204" pitchFamily="34" charset="0"/>
                <a:cs typeface="Arial" panose="020B0604020202020204" pitchFamily="34" charset="0"/>
              </a:rPr>
              <a:t>end</a:t>
            </a:r>
            <a:endParaRPr lang="en-CA" sz="1000" dirty="0"/>
          </a:p>
        </p:txBody>
      </p:sp>
      <p:sp>
        <p:nvSpPr>
          <p:cNvPr id="18" name="Rectangle 17"/>
          <p:cNvSpPr/>
          <p:nvPr/>
        </p:nvSpPr>
        <p:spPr>
          <a:xfrm>
            <a:off x="5218326" y="5785997"/>
            <a:ext cx="312906" cy="369332"/>
          </a:xfrm>
          <a:prstGeom prst="rect">
            <a:avLst/>
          </a:prstGeom>
        </p:spPr>
        <p:txBody>
          <a:bodyPr wrap="none">
            <a:spAutoFit/>
          </a:bodyPr>
          <a:lstStyle/>
          <a:p>
            <a:r>
              <a:rPr lang="en-CA" dirty="0" smtClean="0">
                <a:latin typeface="Arial" panose="020B0604020202020204" pitchFamily="34" charset="0"/>
                <a:cs typeface="Arial" panose="020B0604020202020204" pitchFamily="34" charset="0"/>
              </a:rPr>
              <a:t>1</a:t>
            </a:r>
            <a:endParaRPr lang="en-CA" dirty="0"/>
          </a:p>
        </p:txBody>
      </p:sp>
      <p:sp>
        <p:nvSpPr>
          <p:cNvPr id="19" name="Rectangle 18"/>
          <p:cNvSpPr/>
          <p:nvPr/>
        </p:nvSpPr>
        <p:spPr>
          <a:xfrm>
            <a:off x="5880959" y="5777589"/>
            <a:ext cx="312906" cy="369332"/>
          </a:xfrm>
          <a:prstGeom prst="rect">
            <a:avLst/>
          </a:prstGeom>
        </p:spPr>
        <p:txBody>
          <a:bodyPr wrap="none">
            <a:spAutoFit/>
          </a:bodyPr>
          <a:lstStyle/>
          <a:p>
            <a:r>
              <a:rPr lang="en-CA" dirty="0" smtClean="0">
                <a:latin typeface="Arial" panose="020B0604020202020204" pitchFamily="34" charset="0"/>
                <a:cs typeface="Arial" panose="020B0604020202020204" pitchFamily="34" charset="0"/>
              </a:rPr>
              <a:t>2</a:t>
            </a:r>
            <a:endParaRPr lang="en-CA" dirty="0"/>
          </a:p>
        </p:txBody>
      </p:sp>
      <p:sp>
        <p:nvSpPr>
          <p:cNvPr id="20" name="Rectangle 19"/>
          <p:cNvSpPr/>
          <p:nvPr/>
        </p:nvSpPr>
        <p:spPr>
          <a:xfrm>
            <a:off x="765714" y="1072037"/>
            <a:ext cx="713657" cy="276999"/>
          </a:xfrm>
          <a:prstGeom prst="rect">
            <a:avLst/>
          </a:prstGeom>
          <a:ln>
            <a:solidFill>
              <a:schemeClr val="accent3"/>
            </a:solidFill>
          </a:ln>
        </p:spPr>
        <p:txBody>
          <a:bodyPr wrap="none">
            <a:spAutoFit/>
          </a:bodyPr>
          <a:lstStyle/>
          <a:p>
            <a:r>
              <a:rPr lang="en-CA" sz="1200" dirty="0" smtClean="0">
                <a:solidFill>
                  <a:schemeClr val="accent3"/>
                </a:solidFill>
                <a:latin typeface="Arial" panose="020B0604020202020204" pitchFamily="34" charset="0"/>
                <a:cs typeface="Arial" panose="020B0604020202020204" pitchFamily="34" charset="0"/>
              </a:rPr>
              <a:t>Sprint 1</a:t>
            </a:r>
            <a:endParaRPr lang="en-CA" sz="1200" dirty="0">
              <a:solidFill>
                <a:schemeClr val="accent3"/>
              </a:solidFill>
            </a:endParaRPr>
          </a:p>
        </p:txBody>
      </p:sp>
      <p:sp>
        <p:nvSpPr>
          <p:cNvPr id="21" name="Rectangle 20"/>
          <p:cNvSpPr/>
          <p:nvPr/>
        </p:nvSpPr>
        <p:spPr>
          <a:xfrm>
            <a:off x="2935232" y="3343314"/>
            <a:ext cx="713657" cy="276999"/>
          </a:xfrm>
          <a:prstGeom prst="rect">
            <a:avLst/>
          </a:prstGeom>
          <a:ln>
            <a:solidFill>
              <a:schemeClr val="accent5"/>
            </a:solidFill>
          </a:ln>
        </p:spPr>
        <p:txBody>
          <a:bodyPr wrap="none">
            <a:spAutoFit/>
          </a:bodyPr>
          <a:lstStyle/>
          <a:p>
            <a:r>
              <a:rPr lang="en-CA" sz="1200" dirty="0" smtClean="0">
                <a:solidFill>
                  <a:schemeClr val="accent5"/>
                </a:solidFill>
                <a:latin typeface="Arial" panose="020B0604020202020204" pitchFamily="34" charset="0"/>
                <a:cs typeface="Arial" panose="020B0604020202020204" pitchFamily="34" charset="0"/>
              </a:rPr>
              <a:t>Sprint 2</a:t>
            </a:r>
            <a:endParaRPr lang="en-CA" sz="1200" dirty="0">
              <a:solidFill>
                <a:schemeClr val="accent5"/>
              </a:solidFill>
            </a:endParaRPr>
          </a:p>
        </p:txBody>
      </p:sp>
      <p:sp>
        <p:nvSpPr>
          <p:cNvPr id="22" name="Right Arrow 21"/>
          <p:cNvSpPr/>
          <p:nvPr/>
        </p:nvSpPr>
        <p:spPr>
          <a:xfrm>
            <a:off x="111210" y="1333995"/>
            <a:ext cx="2216618" cy="390050"/>
          </a:xfrm>
          <a:prstGeom prst="rightArrow">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3" name="Rectangle 22"/>
          <p:cNvSpPr/>
          <p:nvPr/>
        </p:nvSpPr>
        <p:spPr>
          <a:xfrm>
            <a:off x="252780" y="1413653"/>
            <a:ext cx="1425390" cy="246221"/>
          </a:xfrm>
          <a:prstGeom prst="rect">
            <a:avLst/>
          </a:prstGeom>
        </p:spPr>
        <p:txBody>
          <a:bodyPr wrap="none">
            <a:spAutoFit/>
          </a:bodyPr>
          <a:lstStyle/>
          <a:p>
            <a:r>
              <a:rPr lang="en-CA" sz="1000" dirty="0" smtClean="0">
                <a:solidFill>
                  <a:schemeClr val="bg1"/>
                </a:solidFill>
                <a:latin typeface="Arial" panose="020B0604020202020204" pitchFamily="34" charset="0"/>
                <a:cs typeface="Arial" panose="020B0604020202020204" pitchFamily="34" charset="0"/>
              </a:rPr>
              <a:t>Operational Research</a:t>
            </a:r>
            <a:endParaRPr lang="en-CA" sz="1000" dirty="0">
              <a:solidFill>
                <a:schemeClr val="bg1"/>
              </a:solidFill>
            </a:endParaRPr>
          </a:p>
        </p:txBody>
      </p:sp>
      <p:sp>
        <p:nvSpPr>
          <p:cNvPr id="24" name="Right Arrow 23"/>
          <p:cNvSpPr/>
          <p:nvPr/>
        </p:nvSpPr>
        <p:spPr>
          <a:xfrm>
            <a:off x="1053606" y="1821806"/>
            <a:ext cx="1628112" cy="390050"/>
          </a:xfrm>
          <a:prstGeom prst="rightArrow">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sz="1000"/>
          </a:p>
        </p:txBody>
      </p:sp>
      <p:sp>
        <p:nvSpPr>
          <p:cNvPr id="25" name="Rectangle 24"/>
          <p:cNvSpPr/>
          <p:nvPr/>
        </p:nvSpPr>
        <p:spPr>
          <a:xfrm>
            <a:off x="984599" y="1901018"/>
            <a:ext cx="1651414" cy="246221"/>
          </a:xfrm>
          <a:prstGeom prst="rect">
            <a:avLst/>
          </a:prstGeom>
        </p:spPr>
        <p:txBody>
          <a:bodyPr wrap="none">
            <a:spAutoFit/>
          </a:bodyPr>
          <a:lstStyle/>
          <a:p>
            <a:r>
              <a:rPr lang="en-CA" sz="1000" dirty="0" smtClean="0">
                <a:solidFill>
                  <a:schemeClr val="bg1"/>
                </a:solidFill>
                <a:latin typeface="Arial" panose="020B0604020202020204" pitchFamily="34" charset="0"/>
                <a:cs typeface="Arial" panose="020B0604020202020204" pitchFamily="34" charset="0"/>
              </a:rPr>
              <a:t>Develop / Design Solution</a:t>
            </a:r>
            <a:endParaRPr lang="en-CA" sz="1000" dirty="0">
              <a:solidFill>
                <a:schemeClr val="bg1"/>
              </a:solidFill>
            </a:endParaRPr>
          </a:p>
        </p:txBody>
      </p:sp>
      <p:sp>
        <p:nvSpPr>
          <p:cNvPr id="26" name="Right Arrow 25"/>
          <p:cNvSpPr/>
          <p:nvPr/>
        </p:nvSpPr>
        <p:spPr>
          <a:xfrm>
            <a:off x="1948386" y="2309179"/>
            <a:ext cx="1457891" cy="390050"/>
          </a:xfrm>
          <a:prstGeom prst="rightArrow">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sz="1000"/>
          </a:p>
        </p:txBody>
      </p:sp>
      <p:sp>
        <p:nvSpPr>
          <p:cNvPr id="27" name="Rectangle 26"/>
          <p:cNvSpPr/>
          <p:nvPr/>
        </p:nvSpPr>
        <p:spPr>
          <a:xfrm>
            <a:off x="1879380" y="2388391"/>
            <a:ext cx="1494320" cy="246221"/>
          </a:xfrm>
          <a:prstGeom prst="rect">
            <a:avLst/>
          </a:prstGeom>
        </p:spPr>
        <p:txBody>
          <a:bodyPr wrap="none">
            <a:spAutoFit/>
          </a:bodyPr>
          <a:lstStyle/>
          <a:p>
            <a:r>
              <a:rPr lang="en-CA" sz="1000" dirty="0" smtClean="0">
                <a:solidFill>
                  <a:schemeClr val="bg1"/>
                </a:solidFill>
                <a:latin typeface="Arial" panose="020B0604020202020204" pitchFamily="34" charset="0"/>
                <a:cs typeface="Arial" panose="020B0604020202020204" pitchFamily="34" charset="0"/>
              </a:rPr>
              <a:t>Test / Validate Solution</a:t>
            </a:r>
            <a:endParaRPr lang="en-CA" sz="1000" dirty="0">
              <a:solidFill>
                <a:schemeClr val="bg1"/>
              </a:solidFill>
            </a:endParaRPr>
          </a:p>
        </p:txBody>
      </p:sp>
      <p:sp>
        <p:nvSpPr>
          <p:cNvPr id="28" name="Right Arrow 27"/>
          <p:cNvSpPr/>
          <p:nvPr/>
        </p:nvSpPr>
        <p:spPr>
          <a:xfrm>
            <a:off x="2508195" y="2742232"/>
            <a:ext cx="1603769" cy="390050"/>
          </a:xfrm>
          <a:prstGeom prst="rightArrow">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sz="1000"/>
          </a:p>
        </p:txBody>
      </p:sp>
      <p:sp>
        <p:nvSpPr>
          <p:cNvPr id="29" name="Rectangle 28"/>
          <p:cNvSpPr/>
          <p:nvPr/>
        </p:nvSpPr>
        <p:spPr>
          <a:xfrm>
            <a:off x="2439194" y="2821444"/>
            <a:ext cx="1640193" cy="246221"/>
          </a:xfrm>
          <a:prstGeom prst="rect">
            <a:avLst/>
          </a:prstGeom>
        </p:spPr>
        <p:txBody>
          <a:bodyPr wrap="none">
            <a:spAutoFit/>
          </a:bodyPr>
          <a:lstStyle/>
          <a:p>
            <a:r>
              <a:rPr lang="en-CA" sz="1000" dirty="0" smtClean="0">
                <a:solidFill>
                  <a:schemeClr val="bg1"/>
                </a:solidFill>
                <a:latin typeface="Arial" panose="020B0604020202020204" pitchFamily="34" charset="0"/>
                <a:cs typeface="Arial" panose="020B0604020202020204" pitchFamily="34" charset="0"/>
              </a:rPr>
              <a:t>Commit / Control Solution</a:t>
            </a:r>
            <a:endParaRPr lang="en-CA" sz="1000" dirty="0">
              <a:solidFill>
                <a:schemeClr val="bg1"/>
              </a:solidFill>
            </a:endParaRPr>
          </a:p>
        </p:txBody>
      </p:sp>
      <p:sp>
        <p:nvSpPr>
          <p:cNvPr id="30" name="Right Arrow 29"/>
          <p:cNvSpPr/>
          <p:nvPr/>
        </p:nvSpPr>
        <p:spPr>
          <a:xfrm>
            <a:off x="4825908" y="3050048"/>
            <a:ext cx="1378826" cy="424565"/>
          </a:xfrm>
          <a:prstGeom prst="rightArrow">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sz="1000"/>
          </a:p>
        </p:txBody>
      </p:sp>
      <p:sp>
        <p:nvSpPr>
          <p:cNvPr id="31" name="Rectangle 30"/>
          <p:cNvSpPr/>
          <p:nvPr/>
        </p:nvSpPr>
        <p:spPr>
          <a:xfrm>
            <a:off x="4756905" y="3147366"/>
            <a:ext cx="1447832" cy="246221"/>
          </a:xfrm>
          <a:prstGeom prst="rect">
            <a:avLst/>
          </a:prstGeom>
        </p:spPr>
        <p:txBody>
          <a:bodyPr wrap="none">
            <a:spAutoFit/>
          </a:bodyPr>
          <a:lstStyle/>
          <a:p>
            <a:r>
              <a:rPr lang="en-CA" sz="1000" dirty="0" smtClean="0">
                <a:solidFill>
                  <a:schemeClr val="bg1"/>
                </a:solidFill>
                <a:latin typeface="Arial" panose="020B0604020202020204" pitchFamily="34" charset="0"/>
                <a:cs typeface="Arial" panose="020B0604020202020204" pitchFamily="34" charset="0"/>
              </a:rPr>
              <a:t>Post Mortem &amp; Report</a:t>
            </a:r>
            <a:endParaRPr lang="en-CA" sz="1000" dirty="0">
              <a:solidFill>
                <a:schemeClr val="bg1"/>
              </a:solidFill>
            </a:endParaRPr>
          </a:p>
        </p:txBody>
      </p:sp>
      <p:sp>
        <p:nvSpPr>
          <p:cNvPr id="32" name="Right Arrow 31"/>
          <p:cNvSpPr/>
          <p:nvPr/>
        </p:nvSpPr>
        <p:spPr>
          <a:xfrm>
            <a:off x="2997083" y="3620425"/>
            <a:ext cx="1246248" cy="390050"/>
          </a:xfrm>
          <a:prstGeom prst="rightArrow">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33" name="Rectangle 32"/>
          <p:cNvSpPr/>
          <p:nvPr/>
        </p:nvSpPr>
        <p:spPr>
          <a:xfrm>
            <a:off x="2946181" y="3699637"/>
            <a:ext cx="1297150" cy="246221"/>
          </a:xfrm>
          <a:prstGeom prst="rect">
            <a:avLst/>
          </a:prstGeom>
        </p:spPr>
        <p:txBody>
          <a:bodyPr wrap="none">
            <a:spAutoFit/>
          </a:bodyPr>
          <a:lstStyle/>
          <a:p>
            <a:r>
              <a:rPr lang="en-CA" sz="1000" dirty="0" smtClean="0">
                <a:solidFill>
                  <a:schemeClr val="bg1"/>
                </a:solidFill>
                <a:latin typeface="Arial" panose="020B0604020202020204" pitchFamily="34" charset="0"/>
                <a:cs typeface="Arial" panose="020B0604020202020204" pitchFamily="34" charset="0"/>
              </a:rPr>
              <a:t>Sprint Planning </a:t>
            </a:r>
            <a:r>
              <a:rPr lang="en-CA" sz="1000" dirty="0" err="1" smtClean="0">
                <a:solidFill>
                  <a:schemeClr val="bg1"/>
                </a:solidFill>
                <a:latin typeface="Arial" panose="020B0604020202020204" pitchFamily="34" charset="0"/>
                <a:cs typeface="Arial" panose="020B0604020202020204" pitchFamily="34" charset="0"/>
              </a:rPr>
              <a:t>Mtg</a:t>
            </a:r>
            <a:endParaRPr lang="en-CA" sz="1000" dirty="0">
              <a:solidFill>
                <a:schemeClr val="bg1"/>
              </a:solidFill>
            </a:endParaRPr>
          </a:p>
        </p:txBody>
      </p:sp>
      <p:sp>
        <p:nvSpPr>
          <p:cNvPr id="42" name="Rectangle 41"/>
          <p:cNvSpPr/>
          <p:nvPr/>
        </p:nvSpPr>
        <p:spPr>
          <a:xfrm>
            <a:off x="1861736" y="5836952"/>
            <a:ext cx="312906" cy="369332"/>
          </a:xfrm>
          <a:prstGeom prst="rect">
            <a:avLst/>
          </a:prstGeom>
        </p:spPr>
        <p:txBody>
          <a:bodyPr wrap="none">
            <a:spAutoFit/>
          </a:bodyPr>
          <a:lstStyle/>
          <a:p>
            <a:r>
              <a:rPr lang="en-CA" dirty="0" smtClean="0">
                <a:latin typeface="Arial" panose="020B0604020202020204" pitchFamily="34" charset="0"/>
                <a:cs typeface="Arial" panose="020B0604020202020204" pitchFamily="34" charset="0"/>
              </a:rPr>
              <a:t>3</a:t>
            </a:r>
            <a:endParaRPr lang="en-CA" dirty="0"/>
          </a:p>
        </p:txBody>
      </p:sp>
      <p:sp>
        <p:nvSpPr>
          <p:cNvPr id="47" name="Right Arrow 46"/>
          <p:cNvSpPr/>
          <p:nvPr/>
        </p:nvSpPr>
        <p:spPr>
          <a:xfrm>
            <a:off x="4826572" y="3785973"/>
            <a:ext cx="2216618" cy="390050"/>
          </a:xfrm>
          <a:prstGeom prst="rightArrow">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48" name="Rectangle 47"/>
          <p:cNvSpPr/>
          <p:nvPr/>
        </p:nvSpPr>
        <p:spPr>
          <a:xfrm>
            <a:off x="4968142" y="3865631"/>
            <a:ext cx="1425390" cy="246221"/>
          </a:xfrm>
          <a:prstGeom prst="rect">
            <a:avLst/>
          </a:prstGeom>
        </p:spPr>
        <p:txBody>
          <a:bodyPr wrap="none">
            <a:spAutoFit/>
          </a:bodyPr>
          <a:lstStyle/>
          <a:p>
            <a:r>
              <a:rPr lang="en-CA" sz="1000" dirty="0" smtClean="0">
                <a:solidFill>
                  <a:schemeClr val="bg1"/>
                </a:solidFill>
                <a:latin typeface="Arial" panose="020B0604020202020204" pitchFamily="34" charset="0"/>
                <a:cs typeface="Arial" panose="020B0604020202020204" pitchFamily="34" charset="0"/>
              </a:rPr>
              <a:t>Operational Research</a:t>
            </a:r>
            <a:endParaRPr lang="en-CA" sz="1000" dirty="0">
              <a:solidFill>
                <a:schemeClr val="bg1"/>
              </a:solidFill>
            </a:endParaRPr>
          </a:p>
        </p:txBody>
      </p:sp>
      <p:sp>
        <p:nvSpPr>
          <p:cNvPr id="49" name="Right Arrow 48"/>
          <p:cNvSpPr/>
          <p:nvPr/>
        </p:nvSpPr>
        <p:spPr>
          <a:xfrm>
            <a:off x="6013407" y="4273784"/>
            <a:ext cx="1628112" cy="390050"/>
          </a:xfrm>
          <a:prstGeom prst="rightArrow">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sz="1000"/>
          </a:p>
        </p:txBody>
      </p:sp>
      <p:sp>
        <p:nvSpPr>
          <p:cNvPr id="50" name="Rectangle 49"/>
          <p:cNvSpPr/>
          <p:nvPr/>
        </p:nvSpPr>
        <p:spPr>
          <a:xfrm>
            <a:off x="5944400" y="4352996"/>
            <a:ext cx="1651414" cy="246221"/>
          </a:xfrm>
          <a:prstGeom prst="rect">
            <a:avLst/>
          </a:prstGeom>
        </p:spPr>
        <p:txBody>
          <a:bodyPr wrap="none">
            <a:spAutoFit/>
          </a:bodyPr>
          <a:lstStyle/>
          <a:p>
            <a:r>
              <a:rPr lang="en-CA" sz="1000" dirty="0" smtClean="0">
                <a:solidFill>
                  <a:schemeClr val="bg1"/>
                </a:solidFill>
                <a:latin typeface="Arial" panose="020B0604020202020204" pitchFamily="34" charset="0"/>
                <a:cs typeface="Arial" panose="020B0604020202020204" pitchFamily="34" charset="0"/>
              </a:rPr>
              <a:t>Develop / Design Solution</a:t>
            </a:r>
            <a:endParaRPr lang="en-CA" sz="1000" dirty="0">
              <a:solidFill>
                <a:schemeClr val="bg1"/>
              </a:solidFill>
            </a:endParaRPr>
          </a:p>
        </p:txBody>
      </p:sp>
      <p:sp>
        <p:nvSpPr>
          <p:cNvPr id="51" name="Right Arrow 50"/>
          <p:cNvSpPr/>
          <p:nvPr/>
        </p:nvSpPr>
        <p:spPr>
          <a:xfrm>
            <a:off x="6989670" y="4761157"/>
            <a:ext cx="1457891" cy="390050"/>
          </a:xfrm>
          <a:prstGeom prst="rightArrow">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sz="1000"/>
          </a:p>
        </p:txBody>
      </p:sp>
      <p:sp>
        <p:nvSpPr>
          <p:cNvPr id="52" name="Rectangle 51"/>
          <p:cNvSpPr/>
          <p:nvPr/>
        </p:nvSpPr>
        <p:spPr>
          <a:xfrm>
            <a:off x="6920664" y="4840369"/>
            <a:ext cx="1494320" cy="246221"/>
          </a:xfrm>
          <a:prstGeom prst="rect">
            <a:avLst/>
          </a:prstGeom>
        </p:spPr>
        <p:txBody>
          <a:bodyPr wrap="none">
            <a:spAutoFit/>
          </a:bodyPr>
          <a:lstStyle/>
          <a:p>
            <a:r>
              <a:rPr lang="en-CA" sz="1000" dirty="0" smtClean="0">
                <a:solidFill>
                  <a:schemeClr val="bg1"/>
                </a:solidFill>
                <a:latin typeface="Arial" panose="020B0604020202020204" pitchFamily="34" charset="0"/>
                <a:cs typeface="Arial" panose="020B0604020202020204" pitchFamily="34" charset="0"/>
              </a:rPr>
              <a:t>Test / Validate Solution</a:t>
            </a:r>
            <a:endParaRPr lang="en-CA" sz="1000" dirty="0">
              <a:solidFill>
                <a:schemeClr val="bg1"/>
              </a:solidFill>
            </a:endParaRPr>
          </a:p>
        </p:txBody>
      </p:sp>
      <p:sp>
        <p:nvSpPr>
          <p:cNvPr id="53" name="Right Arrow 52"/>
          <p:cNvSpPr/>
          <p:nvPr/>
        </p:nvSpPr>
        <p:spPr>
          <a:xfrm>
            <a:off x="7504208" y="5194210"/>
            <a:ext cx="1603769" cy="390050"/>
          </a:xfrm>
          <a:prstGeom prst="rightArrow">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sz="1000"/>
          </a:p>
        </p:txBody>
      </p:sp>
      <p:sp>
        <p:nvSpPr>
          <p:cNvPr id="54" name="Rectangle 53"/>
          <p:cNvSpPr/>
          <p:nvPr/>
        </p:nvSpPr>
        <p:spPr>
          <a:xfrm>
            <a:off x="7435207" y="5273422"/>
            <a:ext cx="1640193" cy="246221"/>
          </a:xfrm>
          <a:prstGeom prst="rect">
            <a:avLst/>
          </a:prstGeom>
        </p:spPr>
        <p:txBody>
          <a:bodyPr wrap="none">
            <a:spAutoFit/>
          </a:bodyPr>
          <a:lstStyle/>
          <a:p>
            <a:r>
              <a:rPr lang="en-CA" sz="1000" dirty="0" smtClean="0">
                <a:solidFill>
                  <a:schemeClr val="bg1"/>
                </a:solidFill>
                <a:latin typeface="Arial" panose="020B0604020202020204" pitchFamily="34" charset="0"/>
                <a:cs typeface="Arial" panose="020B0604020202020204" pitchFamily="34" charset="0"/>
              </a:rPr>
              <a:t>Commit / Control Solution</a:t>
            </a:r>
            <a:endParaRPr lang="en-CA" sz="1000" dirty="0">
              <a:solidFill>
                <a:schemeClr val="bg1"/>
              </a:solidFill>
            </a:endParaRPr>
          </a:p>
        </p:txBody>
      </p:sp>
      <p:sp>
        <p:nvSpPr>
          <p:cNvPr id="55" name="Rectangle 54"/>
          <p:cNvSpPr/>
          <p:nvPr/>
        </p:nvSpPr>
        <p:spPr>
          <a:xfrm>
            <a:off x="7165417" y="5778927"/>
            <a:ext cx="312906" cy="369332"/>
          </a:xfrm>
          <a:prstGeom prst="rect">
            <a:avLst/>
          </a:prstGeom>
        </p:spPr>
        <p:txBody>
          <a:bodyPr wrap="none">
            <a:spAutoFit/>
          </a:bodyPr>
          <a:lstStyle/>
          <a:p>
            <a:r>
              <a:rPr lang="en-CA" dirty="0" smtClean="0">
                <a:latin typeface="Arial" panose="020B0604020202020204" pitchFamily="34" charset="0"/>
                <a:cs typeface="Arial" panose="020B0604020202020204" pitchFamily="34" charset="0"/>
              </a:rPr>
              <a:t>4</a:t>
            </a:r>
            <a:endParaRPr lang="en-CA" dirty="0"/>
          </a:p>
        </p:txBody>
      </p:sp>
      <p:sp>
        <p:nvSpPr>
          <p:cNvPr id="56" name="Rectangle 55"/>
          <p:cNvSpPr/>
          <p:nvPr/>
        </p:nvSpPr>
        <p:spPr>
          <a:xfrm>
            <a:off x="7828245" y="5778927"/>
            <a:ext cx="312906" cy="369332"/>
          </a:xfrm>
          <a:prstGeom prst="rect">
            <a:avLst/>
          </a:prstGeom>
        </p:spPr>
        <p:txBody>
          <a:bodyPr wrap="none">
            <a:spAutoFit/>
          </a:bodyPr>
          <a:lstStyle/>
          <a:p>
            <a:r>
              <a:rPr lang="en-CA" dirty="0" smtClean="0">
                <a:latin typeface="Arial" panose="020B0604020202020204" pitchFamily="34" charset="0"/>
                <a:cs typeface="Arial" panose="020B0604020202020204" pitchFamily="34" charset="0"/>
              </a:rPr>
              <a:t>5</a:t>
            </a:r>
            <a:endParaRPr lang="en-CA" dirty="0"/>
          </a:p>
        </p:txBody>
      </p:sp>
    </p:spTree>
    <p:extLst>
      <p:ext uri="{BB962C8B-B14F-4D97-AF65-F5344CB8AC3E}">
        <p14:creationId xmlns:p14="http://schemas.microsoft.com/office/powerpoint/2010/main" val="239778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3138" y="900136"/>
            <a:ext cx="7482744" cy="6117059"/>
          </a:xfrm>
          <a:prstGeom prst="rect">
            <a:avLst/>
          </a:prstGeom>
          <a:noFill/>
        </p:spPr>
        <p:txBody>
          <a:bodyPr wrap="square" rtlCol="0">
            <a:spAutoFit/>
          </a:bodyPr>
          <a:lstStyle/>
          <a:p>
            <a:r>
              <a:rPr lang="en-CA" sz="1350" i="1" dirty="0" smtClean="0"/>
              <a:t>User </a:t>
            </a:r>
            <a:r>
              <a:rPr lang="en-CA" sz="1350" i="1" dirty="0"/>
              <a:t>Story: </a:t>
            </a:r>
            <a:endParaRPr lang="en-CA" sz="1350" i="1" dirty="0" smtClean="0"/>
          </a:p>
          <a:p>
            <a:endParaRPr lang="en-CA" sz="1350" i="1" dirty="0" smtClean="0"/>
          </a:p>
          <a:p>
            <a:r>
              <a:rPr lang="en-CA" sz="1350" i="1" dirty="0"/>
              <a:t>	</a:t>
            </a:r>
            <a:r>
              <a:rPr lang="en-CA" sz="1350" i="1" dirty="0" smtClean="0"/>
              <a:t>This is </a:t>
            </a:r>
            <a:r>
              <a:rPr lang="en-CA" sz="1350" i="1" dirty="0"/>
              <a:t>a </a:t>
            </a:r>
            <a:r>
              <a:rPr lang="en-CA" sz="1350" i="1" dirty="0" smtClean="0"/>
              <a:t>requirement for </a:t>
            </a:r>
            <a:r>
              <a:rPr lang="en-CA" sz="1350" i="1" dirty="0" smtClean="0"/>
              <a:t>traceability from SAP </a:t>
            </a:r>
            <a:r>
              <a:rPr lang="en-CA" sz="1350" i="1" dirty="0"/>
              <a:t>aggregate </a:t>
            </a:r>
            <a:r>
              <a:rPr lang="en-CA" sz="1350" i="1" dirty="0" smtClean="0"/>
              <a:t>reports line items to our disaggregated deliverables cost and FTE details.</a:t>
            </a:r>
            <a:br>
              <a:rPr lang="en-CA" sz="1350" i="1" dirty="0" smtClean="0"/>
            </a:br>
            <a:r>
              <a:rPr lang="en-CA" sz="1350" i="1" dirty="0" smtClean="0"/>
              <a:t>	We require sufficient information in our local collection </a:t>
            </a:r>
            <a:r>
              <a:rPr lang="en-CA" sz="1350" i="1" dirty="0"/>
              <a:t>to </a:t>
            </a:r>
            <a:r>
              <a:rPr lang="en-CA" sz="1350" i="1" dirty="0" smtClean="0"/>
              <a:t>enable</a:t>
            </a:r>
            <a:r>
              <a:rPr lang="en-CA" sz="1350" i="1" dirty="0" smtClean="0"/>
              <a:t> traceability from the aggregated </a:t>
            </a:r>
            <a:r>
              <a:rPr lang="en-CA" sz="1350" i="1" dirty="0"/>
              <a:t>sums provided in the </a:t>
            </a:r>
            <a:r>
              <a:rPr lang="en-CA" sz="1350" i="1" dirty="0" smtClean="0"/>
              <a:t>SAP reports to our deliverables level of detail</a:t>
            </a:r>
            <a:r>
              <a:rPr lang="en-CA" sz="1350" dirty="0" smtClean="0"/>
              <a:t>.</a:t>
            </a:r>
            <a:endParaRPr lang="en-CA" sz="1350" dirty="0"/>
          </a:p>
          <a:p>
            <a:r>
              <a:rPr lang="en-CA" sz="1350" dirty="0"/>
              <a:t>		</a:t>
            </a:r>
          </a:p>
          <a:p>
            <a:r>
              <a:rPr lang="en-CA" sz="1350" dirty="0" smtClean="0"/>
              <a:t>SAP </a:t>
            </a:r>
            <a:r>
              <a:rPr lang="en-CA" sz="1350" dirty="0"/>
              <a:t>	Actuals (Operations &amp; </a:t>
            </a:r>
            <a:r>
              <a:rPr lang="en-CA" sz="1350" dirty="0" smtClean="0"/>
              <a:t>Monitoring)</a:t>
            </a:r>
            <a:endParaRPr lang="en-CA" sz="1350" dirty="0"/>
          </a:p>
          <a:p>
            <a:r>
              <a:rPr lang="en-CA" sz="1350" dirty="0"/>
              <a:t>	Commitments (O&amp;M)</a:t>
            </a:r>
            <a:br>
              <a:rPr lang="en-CA" sz="1350" dirty="0"/>
            </a:br>
            <a:r>
              <a:rPr lang="en-CA" sz="1350" dirty="0"/>
              <a:t>	Anticipated (O&amp;M</a:t>
            </a:r>
            <a:r>
              <a:rPr lang="en-CA" sz="1350" dirty="0" smtClean="0"/>
              <a:t>)</a:t>
            </a:r>
            <a:r>
              <a:rPr lang="en-CA" sz="1350" dirty="0"/>
              <a:t/>
            </a:r>
            <a:br>
              <a:rPr lang="en-CA" sz="1350" dirty="0"/>
            </a:br>
            <a:r>
              <a:rPr lang="en-CA" sz="1350" dirty="0"/>
              <a:t/>
            </a:r>
            <a:br>
              <a:rPr lang="en-CA" sz="1350" dirty="0"/>
            </a:br>
            <a:r>
              <a:rPr lang="en-CA" sz="1350" dirty="0" smtClean="0"/>
              <a:t>	We believe datamining will produce </a:t>
            </a:r>
            <a:r>
              <a:rPr lang="en-CA" sz="1350" dirty="0"/>
              <a:t>the disaggregated </a:t>
            </a:r>
            <a:r>
              <a:rPr lang="en-CA" sz="1350" dirty="0" smtClean="0"/>
              <a:t>data we require to understand the aggregated </a:t>
            </a:r>
            <a:r>
              <a:rPr lang="en-CA" sz="1350" dirty="0" smtClean="0"/>
              <a:t>SAP </a:t>
            </a:r>
            <a:r>
              <a:rPr lang="en-CA" sz="1350" dirty="0"/>
              <a:t>data</a:t>
            </a:r>
            <a:r>
              <a:rPr lang="en-CA" sz="1350" dirty="0"/>
              <a:t>.</a:t>
            </a:r>
          </a:p>
          <a:p>
            <a:endParaRPr lang="en-CA" sz="1350" dirty="0"/>
          </a:p>
          <a:p>
            <a:r>
              <a:rPr lang="en-CA" sz="1350" dirty="0" smtClean="0"/>
              <a:t>	Some </a:t>
            </a:r>
            <a:r>
              <a:rPr lang="en-CA" sz="1350" dirty="0"/>
              <a:t>data aggregates are due </a:t>
            </a:r>
            <a:r>
              <a:rPr lang="en-CA" sz="1350" dirty="0" smtClean="0"/>
              <a:t>to</a:t>
            </a:r>
            <a:r>
              <a:rPr lang="en-CA" sz="1350" dirty="0" smtClean="0"/>
              <a:t> submitting to </a:t>
            </a:r>
            <a:r>
              <a:rPr lang="en-CA" sz="1350" dirty="0" smtClean="0"/>
              <a:t>multiple-records as deliverables against single branch activities in </a:t>
            </a:r>
            <a:r>
              <a:rPr lang="en-CA" sz="1350" dirty="0"/>
              <a:t>the </a:t>
            </a:r>
            <a:r>
              <a:rPr lang="en-CA" sz="1350" dirty="0" smtClean="0"/>
              <a:t>BOP. This information is later imported to the SAP system.  </a:t>
            </a:r>
          </a:p>
          <a:p>
            <a:endParaRPr lang="en-CA" sz="1350" dirty="0" smtClean="0"/>
          </a:p>
          <a:p>
            <a:r>
              <a:rPr lang="en-CA" sz="1350" dirty="0" smtClean="0"/>
              <a:t>	This is a relatively innocent violation of 3</a:t>
            </a:r>
            <a:r>
              <a:rPr lang="en-CA" sz="1350" baseline="30000" dirty="0" smtClean="0"/>
              <a:t>rd</a:t>
            </a:r>
            <a:r>
              <a:rPr lang="en-CA" sz="1350" dirty="0" smtClean="0"/>
              <a:t> normal form data modeling and leads to situation in which one cannot query the system for the deliverables submitted if one is unaware that multiple records are being stored in a field in which one expects to find only one data value.</a:t>
            </a:r>
            <a:endParaRPr lang="en-CA" sz="1350" dirty="0" smtClean="0"/>
          </a:p>
          <a:p>
            <a:endParaRPr lang="en-CA" sz="1350" dirty="0"/>
          </a:p>
          <a:p>
            <a:r>
              <a:rPr lang="en-CA" sz="1350" dirty="0" smtClean="0"/>
              <a:t>Operational Research:</a:t>
            </a:r>
          </a:p>
          <a:p>
            <a:r>
              <a:rPr lang="en-CA" sz="1350" dirty="0" err="1" smtClean="0"/>
              <a:t>i</a:t>
            </a:r>
            <a:r>
              <a:rPr lang="en-CA" sz="1350" dirty="0" smtClean="0"/>
              <a:t>)  </a:t>
            </a:r>
            <a:r>
              <a:rPr lang="en-CA" sz="1350" dirty="0"/>
              <a:t>Inventory of data on hand:</a:t>
            </a:r>
          </a:p>
          <a:p>
            <a:r>
              <a:rPr lang="en-CA" sz="1350" dirty="0"/>
              <a:t>	</a:t>
            </a:r>
            <a:r>
              <a:rPr lang="en-CA" sz="1350" dirty="0" smtClean="0"/>
              <a:t>a) Inputs </a:t>
            </a:r>
            <a:r>
              <a:rPr lang="en-CA" sz="1350" dirty="0"/>
              <a:t>provided for PMR, BOP </a:t>
            </a:r>
          </a:p>
          <a:p>
            <a:r>
              <a:rPr lang="en-CA" sz="1350" dirty="0"/>
              <a:t>	b</a:t>
            </a:r>
            <a:r>
              <a:rPr lang="en-CA" sz="1350" dirty="0" smtClean="0"/>
              <a:t>) Reports </a:t>
            </a:r>
            <a:r>
              <a:rPr lang="en-CA" sz="1350" dirty="0"/>
              <a:t>from SAP, </a:t>
            </a:r>
            <a:r>
              <a:rPr lang="en-CA" sz="1350" dirty="0" smtClean="0"/>
              <a:t>RBM</a:t>
            </a:r>
          </a:p>
          <a:p>
            <a:r>
              <a:rPr lang="en-CA" sz="1350" dirty="0"/>
              <a:t>	</a:t>
            </a:r>
            <a:r>
              <a:rPr lang="en-CA" sz="1350" dirty="0" smtClean="0"/>
              <a:t>c) Standardized usages of PM terms like: Deliverable, milestone, etc. </a:t>
            </a:r>
          </a:p>
          <a:p>
            <a:endParaRPr lang="en-CA" sz="1350" dirty="0"/>
          </a:p>
          <a:p>
            <a:endParaRPr lang="en-CA" sz="1350" dirty="0"/>
          </a:p>
          <a:p>
            <a:endParaRPr lang="en-CA" sz="1350" dirty="0"/>
          </a:p>
        </p:txBody>
      </p:sp>
      <p:sp>
        <p:nvSpPr>
          <p:cNvPr id="3" name="Rectangle 2"/>
          <p:cNvSpPr/>
          <p:nvPr/>
        </p:nvSpPr>
        <p:spPr>
          <a:xfrm>
            <a:off x="501160" y="69139"/>
            <a:ext cx="7886701" cy="830997"/>
          </a:xfrm>
          <a:prstGeom prst="rect">
            <a:avLst/>
          </a:prstGeom>
        </p:spPr>
        <p:txBody>
          <a:bodyPr wrap="square">
            <a:spAutoFit/>
          </a:bodyPr>
          <a:lstStyle/>
          <a:p>
            <a:pPr>
              <a:lnSpc>
                <a:spcPct val="150000"/>
              </a:lnSpc>
            </a:pPr>
            <a:r>
              <a:rPr lang="en-CA" sz="1600" dirty="0">
                <a:latin typeface="Arial" panose="020B0604020202020204" pitchFamily="34" charset="0"/>
                <a:cs typeface="Arial" panose="020B0604020202020204" pitchFamily="34" charset="0"/>
              </a:rPr>
              <a:t>Sprint 1: </a:t>
            </a:r>
            <a:r>
              <a:rPr lang="en-CA" sz="1600" dirty="0" smtClean="0">
                <a:latin typeface="Arial" panose="020B0604020202020204" pitchFamily="34" charset="0"/>
                <a:cs typeface="Arial" panose="020B0604020202020204" pitchFamily="34" charset="0"/>
              </a:rPr>
              <a:t>  </a:t>
            </a:r>
            <a:r>
              <a:rPr lang="en-CA" sz="1600" dirty="0" err="1" smtClean="0">
                <a:latin typeface="Arial" panose="020B0604020202020204" pitchFamily="34" charset="0"/>
                <a:cs typeface="Arial" panose="020B0604020202020204" pitchFamily="34" charset="0"/>
              </a:rPr>
              <a:t>i</a:t>
            </a:r>
            <a:r>
              <a:rPr lang="en-CA" sz="1600" dirty="0">
                <a:latin typeface="Arial" panose="020B0604020202020204" pitchFamily="34" charset="0"/>
                <a:cs typeface="Arial" panose="020B0604020202020204" pitchFamily="34" charset="0"/>
              </a:rPr>
              <a:t>) Data modeling (consolidate and use local data</a:t>
            </a:r>
            <a:r>
              <a:rPr lang="en-CA" sz="1600" dirty="0" smtClean="0">
                <a:latin typeface="Arial" panose="020B0604020202020204" pitchFamily="34" charset="0"/>
                <a:cs typeface="Arial" panose="020B0604020202020204" pitchFamily="34" charset="0"/>
              </a:rPr>
              <a:t>)</a:t>
            </a:r>
          </a:p>
          <a:p>
            <a:pPr>
              <a:lnSpc>
                <a:spcPct val="150000"/>
              </a:lnSpc>
            </a:pPr>
            <a:r>
              <a:rPr lang="en-CA" sz="1600" i="1" dirty="0" smtClean="0">
                <a:solidFill>
                  <a:schemeClr val="accent6">
                    <a:lumMod val="60000"/>
                    <a:lumOff val="40000"/>
                  </a:schemeClr>
                </a:solidFill>
                <a:latin typeface="Arial" panose="020B0604020202020204" pitchFamily="34" charset="0"/>
                <a:cs typeface="Arial" panose="020B0604020202020204" pitchFamily="34" charset="0"/>
              </a:rPr>
              <a:t>Status:  Deferred to Sprint 2 because research &amp; solution development not complete</a:t>
            </a:r>
            <a:endParaRPr lang="en-CA" sz="1600" i="1" dirty="0">
              <a:solidFill>
                <a:schemeClr val="accent6">
                  <a:lumMod val="60000"/>
                  <a:lumOff val="4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8249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41BF507-831F-4D36-BF1E-32B751BE623E}" type="slidenum">
              <a:rPr lang="en-CA" smtClean="0"/>
              <a:t>5</a:t>
            </a:fld>
            <a:endParaRPr lang="en-CA"/>
          </a:p>
        </p:txBody>
      </p:sp>
      <p:sp>
        <p:nvSpPr>
          <p:cNvPr id="3" name="Rectangle 2"/>
          <p:cNvSpPr/>
          <p:nvPr/>
        </p:nvSpPr>
        <p:spPr>
          <a:xfrm>
            <a:off x="633045" y="153796"/>
            <a:ext cx="8088924" cy="461665"/>
          </a:xfrm>
          <a:prstGeom prst="rect">
            <a:avLst/>
          </a:prstGeom>
        </p:spPr>
        <p:txBody>
          <a:bodyPr wrap="square">
            <a:spAutoFit/>
          </a:bodyPr>
          <a:lstStyle/>
          <a:p>
            <a:pPr>
              <a:lnSpc>
                <a:spcPct val="150000"/>
              </a:lnSpc>
            </a:pPr>
            <a:r>
              <a:rPr lang="en-CA" sz="1600" dirty="0">
                <a:latin typeface="Arial" panose="020B0604020202020204" pitchFamily="34" charset="0"/>
                <a:cs typeface="Arial" panose="020B0604020202020204" pitchFamily="34" charset="0"/>
              </a:rPr>
              <a:t>Sprint 1: </a:t>
            </a:r>
            <a:r>
              <a:rPr lang="en-CA" sz="1600" dirty="0" smtClean="0">
                <a:latin typeface="Arial" panose="020B0604020202020204" pitchFamily="34" charset="0"/>
                <a:cs typeface="Arial" panose="020B0604020202020204" pitchFamily="34" charset="0"/>
              </a:rPr>
              <a:t>   ii</a:t>
            </a:r>
            <a:r>
              <a:rPr lang="en-CA" sz="1600" dirty="0">
                <a:latin typeface="Arial" panose="020B0604020202020204" pitchFamily="34" charset="0"/>
                <a:cs typeface="Arial" panose="020B0604020202020204" pitchFamily="34" charset="0"/>
              </a:rPr>
              <a:t>) </a:t>
            </a:r>
            <a:r>
              <a:rPr lang="en-CA" sz="1600" dirty="0" smtClean="0">
                <a:latin typeface="Arial" panose="020B0604020202020204" pitchFamily="34" charset="0"/>
                <a:cs typeface="Arial" panose="020B0604020202020204" pitchFamily="34" charset="0"/>
              </a:rPr>
              <a:t>Validation first step: </a:t>
            </a:r>
            <a:r>
              <a:rPr lang="en-CA" sz="1600" dirty="0">
                <a:latin typeface="Arial" panose="020B0604020202020204" pitchFamily="34" charset="0"/>
                <a:cs typeface="Arial" panose="020B0604020202020204" pitchFamily="34" charset="0"/>
              </a:rPr>
              <a:t>adding validation to the PMR data gathering Template</a:t>
            </a:r>
          </a:p>
        </p:txBody>
      </p:sp>
      <p:sp>
        <p:nvSpPr>
          <p:cNvPr id="4" name="TextBox 3"/>
          <p:cNvSpPr txBox="1"/>
          <p:nvPr/>
        </p:nvSpPr>
        <p:spPr>
          <a:xfrm>
            <a:off x="1080964" y="1385859"/>
            <a:ext cx="6963997" cy="3000821"/>
          </a:xfrm>
          <a:prstGeom prst="rect">
            <a:avLst/>
          </a:prstGeom>
          <a:noFill/>
        </p:spPr>
        <p:txBody>
          <a:bodyPr wrap="square" rtlCol="0">
            <a:spAutoFit/>
          </a:bodyPr>
          <a:lstStyle/>
          <a:p>
            <a:r>
              <a:rPr lang="en-CA" sz="1350" i="1" dirty="0" smtClean="0"/>
              <a:t>User </a:t>
            </a:r>
            <a:r>
              <a:rPr lang="en-CA" sz="1350" i="1" dirty="0"/>
              <a:t>Story: </a:t>
            </a:r>
            <a:endParaRPr lang="en-CA" sz="1350" i="1" dirty="0" smtClean="0"/>
          </a:p>
          <a:p>
            <a:r>
              <a:rPr lang="en-CA" sz="1350" i="1" dirty="0"/>
              <a:t>	As a Data </a:t>
            </a:r>
            <a:r>
              <a:rPr lang="en-CA" sz="1350" i="1" dirty="0" smtClean="0"/>
              <a:t>Gather</a:t>
            </a:r>
            <a:r>
              <a:rPr lang="en-CA" sz="1350" i="1" dirty="0"/>
              <a:t>, I would like Excel-based validation used more </a:t>
            </a:r>
            <a:r>
              <a:rPr lang="en-CA" sz="1350" i="1" dirty="0" smtClean="0"/>
              <a:t>comprehensively</a:t>
            </a:r>
            <a:r>
              <a:rPr lang="en-CA" sz="1350" i="1" dirty="0"/>
              <a:t>, but in a sensible fashion, </a:t>
            </a:r>
            <a:r>
              <a:rPr lang="en-CA" sz="1350" i="1" dirty="0" smtClean="0"/>
              <a:t>in </a:t>
            </a:r>
            <a:r>
              <a:rPr lang="en-CA" sz="1350" i="1" dirty="0"/>
              <a:t>our Excel data-gathering tools</a:t>
            </a:r>
            <a:r>
              <a:rPr lang="en-CA" sz="1350" dirty="0"/>
              <a:t>		</a:t>
            </a:r>
          </a:p>
          <a:p>
            <a:r>
              <a:rPr lang="en-CA" sz="1350" dirty="0"/>
              <a:t/>
            </a:r>
            <a:br>
              <a:rPr lang="en-CA" sz="1350" dirty="0"/>
            </a:br>
            <a:r>
              <a:rPr lang="en-CA" sz="1350" dirty="0" smtClean="0"/>
              <a:t>	</a:t>
            </a:r>
            <a:r>
              <a:rPr lang="en-CA" sz="1350" dirty="0" smtClean="0"/>
              <a:t>.  </a:t>
            </a:r>
            <a:endParaRPr lang="en-CA" sz="1350" dirty="0"/>
          </a:p>
          <a:p>
            <a:endParaRPr lang="en-CA" sz="1350" dirty="0"/>
          </a:p>
          <a:p>
            <a:r>
              <a:rPr lang="en-CA" sz="1350" dirty="0" smtClean="0"/>
              <a:t>Operational Research:</a:t>
            </a:r>
          </a:p>
          <a:p>
            <a:pPr marL="400050" indent="-400050">
              <a:buAutoNum type="romanLcParenR"/>
            </a:pPr>
            <a:r>
              <a:rPr lang="en-CA" sz="1350" dirty="0" smtClean="0"/>
              <a:t>Review Excel Validation options</a:t>
            </a:r>
          </a:p>
          <a:p>
            <a:pPr marL="400050" indent="-400050">
              <a:buAutoNum type="romanLcParenR"/>
            </a:pPr>
            <a:r>
              <a:rPr lang="en-CA" sz="1350" dirty="0" smtClean="0"/>
              <a:t>Choose a spreadsheet to start with: PMR Input spreadsheet</a:t>
            </a:r>
          </a:p>
          <a:p>
            <a:pPr marL="400050" indent="-400050">
              <a:buAutoNum type="romanLcParenR"/>
            </a:pPr>
            <a:r>
              <a:rPr lang="en-CA" sz="1350" dirty="0" smtClean="0"/>
              <a:t>Open discussion with spreadsheet owner</a:t>
            </a:r>
          </a:p>
          <a:p>
            <a:pPr marL="400050" indent="-400050">
              <a:buAutoNum type="romanLcParenR"/>
            </a:pPr>
            <a:endParaRPr lang="en-CA" sz="1350" dirty="0"/>
          </a:p>
          <a:p>
            <a:r>
              <a:rPr lang="en-CA" sz="1350" dirty="0"/>
              <a:t>	</a:t>
            </a:r>
          </a:p>
          <a:p>
            <a:endParaRPr lang="en-CA" sz="1350" dirty="0"/>
          </a:p>
          <a:p>
            <a:endParaRPr lang="en-CA" sz="1350" dirty="0"/>
          </a:p>
        </p:txBody>
      </p:sp>
      <p:sp>
        <p:nvSpPr>
          <p:cNvPr id="5" name="Rectangle 4"/>
          <p:cNvSpPr/>
          <p:nvPr/>
        </p:nvSpPr>
        <p:spPr>
          <a:xfrm>
            <a:off x="633044" y="615461"/>
            <a:ext cx="8001001" cy="416011"/>
          </a:xfrm>
          <a:prstGeom prst="rect">
            <a:avLst/>
          </a:prstGeom>
        </p:spPr>
        <p:txBody>
          <a:bodyPr wrap="square">
            <a:spAutoFit/>
          </a:bodyPr>
          <a:lstStyle/>
          <a:p>
            <a:pPr>
              <a:lnSpc>
                <a:spcPct val="150000"/>
              </a:lnSpc>
            </a:pPr>
            <a:r>
              <a:rPr lang="en-CA" sz="1600" i="1" dirty="0">
                <a:solidFill>
                  <a:schemeClr val="accent6">
                    <a:lumMod val="60000"/>
                    <a:lumOff val="40000"/>
                  </a:schemeClr>
                </a:solidFill>
                <a:latin typeface="Arial" panose="020B0604020202020204" pitchFamily="34" charset="0"/>
                <a:cs typeface="Arial" panose="020B0604020202020204" pitchFamily="34" charset="0"/>
              </a:rPr>
              <a:t>Status:  Deferred to Sprint 2 because research &amp; solution development not complete</a:t>
            </a:r>
            <a:endParaRPr lang="en-CA" sz="1600" i="1" dirty="0">
              <a:solidFill>
                <a:schemeClr val="accent6">
                  <a:lumMod val="60000"/>
                  <a:lumOff val="4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0948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41BF507-831F-4D36-BF1E-32B751BE623E}" type="slidenum">
              <a:rPr lang="en-CA" smtClean="0"/>
              <a:t>6</a:t>
            </a:fld>
            <a:endParaRPr lang="en-CA"/>
          </a:p>
        </p:txBody>
      </p:sp>
      <p:sp>
        <p:nvSpPr>
          <p:cNvPr id="3" name="Rectangle 2"/>
          <p:cNvSpPr/>
          <p:nvPr/>
        </p:nvSpPr>
        <p:spPr>
          <a:xfrm>
            <a:off x="633045" y="153796"/>
            <a:ext cx="8088924" cy="785343"/>
          </a:xfrm>
          <a:prstGeom prst="rect">
            <a:avLst/>
          </a:prstGeom>
        </p:spPr>
        <p:txBody>
          <a:bodyPr wrap="square">
            <a:spAutoFit/>
          </a:bodyPr>
          <a:lstStyle/>
          <a:p>
            <a:pPr>
              <a:lnSpc>
                <a:spcPct val="150000"/>
              </a:lnSpc>
            </a:pPr>
            <a:r>
              <a:rPr lang="en-CA" sz="1600" dirty="0">
                <a:latin typeface="Arial" panose="020B0604020202020204" pitchFamily="34" charset="0"/>
                <a:cs typeface="Arial" panose="020B0604020202020204" pitchFamily="34" charset="0"/>
              </a:rPr>
              <a:t>Sprint 1: </a:t>
            </a:r>
            <a:r>
              <a:rPr lang="en-CA" sz="1600" dirty="0" smtClean="0">
                <a:latin typeface="Arial" panose="020B0604020202020204" pitchFamily="34" charset="0"/>
                <a:cs typeface="Arial" panose="020B0604020202020204" pitchFamily="34" charset="0"/>
              </a:rPr>
              <a:t>   </a:t>
            </a:r>
            <a:r>
              <a:rPr lang="en-CA" sz="1600" dirty="0">
                <a:latin typeface="Arial" panose="020B0604020202020204" pitchFamily="34" charset="0"/>
                <a:cs typeface="Arial" panose="020B0604020202020204" pitchFamily="34" charset="0"/>
              </a:rPr>
              <a:t>iii) Proof of Concept: Connections </a:t>
            </a:r>
          </a:p>
          <a:p>
            <a:pPr>
              <a:lnSpc>
                <a:spcPct val="150000"/>
              </a:lnSpc>
            </a:pPr>
            <a:endParaRPr lang="en-CA" sz="1600" dirty="0">
              <a:latin typeface="Arial" panose="020B0604020202020204" pitchFamily="34" charset="0"/>
              <a:cs typeface="Arial" panose="020B0604020202020204" pitchFamily="34" charset="0"/>
            </a:endParaRPr>
          </a:p>
        </p:txBody>
      </p:sp>
      <p:sp>
        <p:nvSpPr>
          <p:cNvPr id="4" name="TextBox 3"/>
          <p:cNvSpPr txBox="1"/>
          <p:nvPr/>
        </p:nvSpPr>
        <p:spPr>
          <a:xfrm>
            <a:off x="1195508" y="1350689"/>
            <a:ext cx="6963997" cy="4455066"/>
          </a:xfrm>
          <a:prstGeom prst="rect">
            <a:avLst/>
          </a:prstGeom>
          <a:noFill/>
        </p:spPr>
        <p:txBody>
          <a:bodyPr wrap="square" rtlCol="0">
            <a:spAutoFit/>
          </a:bodyPr>
          <a:lstStyle/>
          <a:p>
            <a:r>
              <a:rPr lang="en-CA" sz="1350" i="1" dirty="0" smtClean="0"/>
              <a:t>User </a:t>
            </a:r>
            <a:r>
              <a:rPr lang="en-CA" sz="1350" i="1" dirty="0"/>
              <a:t>Story: </a:t>
            </a:r>
            <a:endParaRPr lang="en-CA" sz="1350" i="1" dirty="0" smtClean="0"/>
          </a:p>
          <a:p>
            <a:r>
              <a:rPr lang="en-CA" sz="1350" i="1" dirty="0"/>
              <a:t>	As a Reporting Authority, I would like to determine the advantages of communicating with those submitting data of using ODBC "connections" to "automate" the delivery of inputs to my tracking spreadsheet on my PC.</a:t>
            </a:r>
            <a:r>
              <a:rPr lang="en-CA" sz="1350" dirty="0"/>
              <a:t>	</a:t>
            </a:r>
            <a:endParaRPr lang="en-CA" sz="1350" dirty="0" smtClean="0"/>
          </a:p>
          <a:p>
            <a:endParaRPr lang="en-CA" sz="1350" dirty="0"/>
          </a:p>
          <a:p>
            <a:endParaRPr lang="en-CA" sz="1350" dirty="0" smtClean="0"/>
          </a:p>
          <a:p>
            <a:endParaRPr lang="en-CA" sz="1350" dirty="0"/>
          </a:p>
          <a:p>
            <a:r>
              <a:rPr lang="en-CA" sz="1350" dirty="0" smtClean="0"/>
              <a:t>Operational Research:</a:t>
            </a:r>
          </a:p>
          <a:p>
            <a:endParaRPr lang="en-CA" sz="1350" dirty="0" smtClean="0"/>
          </a:p>
          <a:p>
            <a:pPr marL="400050" indent="-400050">
              <a:buAutoNum type="romanLcParenR"/>
            </a:pPr>
            <a:r>
              <a:rPr lang="en-CA" sz="1350" dirty="0" smtClean="0"/>
              <a:t>Review Excel Connection concepts, rules and User help</a:t>
            </a:r>
          </a:p>
          <a:p>
            <a:pPr marL="400050" indent="-400050">
              <a:buAutoNum type="romanLcParenR"/>
            </a:pPr>
            <a:r>
              <a:rPr lang="en-CA" sz="1350" dirty="0" smtClean="0"/>
              <a:t>Choose a scenario to prototype</a:t>
            </a:r>
          </a:p>
          <a:p>
            <a:pPr marL="400050" indent="-400050">
              <a:buAutoNum type="romanLcParenR"/>
            </a:pPr>
            <a:endParaRPr lang="en-CA" sz="1350" dirty="0" smtClean="0"/>
          </a:p>
          <a:p>
            <a:pPr marL="400050" indent="-400050">
              <a:buAutoNum type="romanLcParenR"/>
            </a:pPr>
            <a:endParaRPr lang="en-CA" sz="1350" dirty="0"/>
          </a:p>
          <a:p>
            <a:pPr marL="400050" indent="-400050">
              <a:buAutoNum type="romanLcParenR"/>
            </a:pPr>
            <a:endParaRPr lang="en-CA" sz="1350" dirty="0" smtClean="0"/>
          </a:p>
          <a:p>
            <a:r>
              <a:rPr lang="en-CA" sz="1350" dirty="0" smtClean="0"/>
              <a:t>Artifacts Created:</a:t>
            </a:r>
          </a:p>
          <a:p>
            <a:endParaRPr lang="en-CA" sz="1350" dirty="0" smtClean="0"/>
          </a:p>
          <a:p>
            <a:pPr marL="400050" indent="-400050">
              <a:buAutoNum type="romanLcParenR"/>
            </a:pPr>
            <a:r>
              <a:rPr lang="en-CA" sz="1350" dirty="0" smtClean="0"/>
              <a:t>Create User instructions for connections concepts, usage and set-up methodology.</a:t>
            </a:r>
            <a:endParaRPr lang="en-CA" sz="1350" dirty="0"/>
          </a:p>
          <a:p>
            <a:pPr marL="400050" indent="-400050">
              <a:buAutoNum type="romanLcParenR"/>
            </a:pPr>
            <a:endParaRPr lang="en-CA" sz="1350" dirty="0"/>
          </a:p>
          <a:p>
            <a:r>
              <a:rPr lang="en-CA" sz="1350" dirty="0"/>
              <a:t>	</a:t>
            </a:r>
          </a:p>
          <a:p>
            <a:endParaRPr lang="en-CA" sz="1350" dirty="0"/>
          </a:p>
          <a:p>
            <a:endParaRPr lang="en-CA" sz="1350" dirty="0"/>
          </a:p>
        </p:txBody>
      </p:sp>
      <p:sp>
        <p:nvSpPr>
          <p:cNvPr id="5" name="Rectangle 4"/>
          <p:cNvSpPr/>
          <p:nvPr/>
        </p:nvSpPr>
        <p:spPr>
          <a:xfrm>
            <a:off x="633045" y="571645"/>
            <a:ext cx="8088924" cy="416011"/>
          </a:xfrm>
          <a:prstGeom prst="rect">
            <a:avLst/>
          </a:prstGeom>
        </p:spPr>
        <p:txBody>
          <a:bodyPr wrap="square">
            <a:spAutoFit/>
          </a:bodyPr>
          <a:lstStyle/>
          <a:p>
            <a:pPr>
              <a:lnSpc>
                <a:spcPct val="150000"/>
              </a:lnSpc>
            </a:pPr>
            <a:r>
              <a:rPr lang="en-CA" sz="1600" i="1" dirty="0">
                <a:solidFill>
                  <a:schemeClr val="accent6">
                    <a:lumMod val="60000"/>
                    <a:lumOff val="40000"/>
                  </a:schemeClr>
                </a:solidFill>
                <a:latin typeface="Arial" panose="020B0604020202020204" pitchFamily="34" charset="0"/>
                <a:cs typeface="Arial" panose="020B0604020202020204" pitchFamily="34" charset="0"/>
              </a:rPr>
              <a:t>Status:  </a:t>
            </a:r>
            <a:r>
              <a:rPr lang="en-CA" sz="1600" i="1" dirty="0" smtClean="0">
                <a:solidFill>
                  <a:schemeClr val="accent6">
                    <a:lumMod val="60000"/>
                    <a:lumOff val="40000"/>
                  </a:schemeClr>
                </a:solidFill>
                <a:latin typeface="Arial" panose="020B0604020202020204" pitchFamily="34" charset="0"/>
                <a:cs typeface="Arial" panose="020B0604020202020204" pitchFamily="34" charset="0"/>
              </a:rPr>
              <a:t>Completed successfully, stakeholder review was successful.</a:t>
            </a:r>
            <a:endParaRPr lang="en-CA" sz="1600" i="1" dirty="0">
              <a:solidFill>
                <a:schemeClr val="accent6">
                  <a:lumMod val="60000"/>
                  <a:lumOff val="4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5735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7110" y="1102780"/>
            <a:ext cx="1347210" cy="1242504"/>
          </a:xfrm>
          <a:prstGeom prst="rect">
            <a:avLst/>
          </a:prstGeom>
        </p:spPr>
      </p:pic>
      <p:pic>
        <p:nvPicPr>
          <p:cNvPr id="57" name="Picture 5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8085" y="4308422"/>
            <a:ext cx="1347210" cy="1242504"/>
          </a:xfrm>
          <a:prstGeom prst="rect">
            <a:avLst/>
          </a:prstGeom>
        </p:spPr>
      </p:pic>
      <p:sp>
        <p:nvSpPr>
          <p:cNvPr id="2" name="TextBox 1"/>
          <p:cNvSpPr txBox="1"/>
          <p:nvPr/>
        </p:nvSpPr>
        <p:spPr>
          <a:xfrm>
            <a:off x="71272" y="184385"/>
            <a:ext cx="1846980" cy="415498"/>
          </a:xfrm>
          <a:prstGeom prst="rect">
            <a:avLst/>
          </a:prstGeom>
          <a:noFill/>
        </p:spPr>
        <p:txBody>
          <a:bodyPr wrap="none" rtlCol="0">
            <a:spAutoFit/>
          </a:bodyPr>
          <a:lstStyle/>
          <a:p>
            <a:r>
              <a:rPr lang="en-CA" sz="2100" b="1" dirty="0" smtClean="0"/>
              <a:t>Prototype of </a:t>
            </a:r>
            <a:endParaRPr lang="en-CA" sz="2100" b="1" dirty="0"/>
          </a:p>
        </p:txBody>
      </p:sp>
      <p:sp>
        <p:nvSpPr>
          <p:cNvPr id="38" name="Rectangle 37"/>
          <p:cNvSpPr/>
          <p:nvPr/>
        </p:nvSpPr>
        <p:spPr>
          <a:xfrm>
            <a:off x="4141068" y="5534274"/>
            <a:ext cx="1738648" cy="3051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pic>
        <p:nvPicPr>
          <p:cNvPr id="39" name="Picture 3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436936">
            <a:off x="4266204" y="4453459"/>
            <a:ext cx="644252" cy="452870"/>
          </a:xfrm>
          <a:prstGeom prst="rect">
            <a:avLst/>
          </a:prstGeom>
        </p:spPr>
      </p:pic>
      <p:sp>
        <p:nvSpPr>
          <p:cNvPr id="41" name="Flowchart: Magnetic Disk 40"/>
          <p:cNvSpPr/>
          <p:nvPr/>
        </p:nvSpPr>
        <p:spPr>
          <a:xfrm>
            <a:off x="2459465" y="2723541"/>
            <a:ext cx="753666" cy="980232"/>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44" name="Rectangle 43"/>
          <p:cNvSpPr/>
          <p:nvPr/>
        </p:nvSpPr>
        <p:spPr>
          <a:xfrm>
            <a:off x="709944" y="5251262"/>
            <a:ext cx="1738648" cy="3051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cxnSp>
        <p:nvCxnSpPr>
          <p:cNvPr id="48" name="Straight Arrow Connector 47"/>
          <p:cNvCxnSpPr>
            <a:stCxn id="57" idx="0"/>
          </p:cNvCxnSpPr>
          <p:nvPr/>
        </p:nvCxnSpPr>
        <p:spPr>
          <a:xfrm flipH="1" flipV="1">
            <a:off x="3140376" y="3753265"/>
            <a:ext cx="1551314" cy="555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665882" y="4658109"/>
            <a:ext cx="962258" cy="507831"/>
          </a:xfrm>
          <a:prstGeom prst="rect">
            <a:avLst/>
          </a:prstGeom>
          <a:noFill/>
        </p:spPr>
        <p:txBody>
          <a:bodyPr wrap="square" rtlCol="0">
            <a:spAutoFit/>
          </a:bodyPr>
          <a:lstStyle/>
          <a:p>
            <a:pPr algn="ctr"/>
            <a:r>
              <a:rPr lang="en-CA" sz="1350" dirty="0"/>
              <a:t>Strategic data PC</a:t>
            </a:r>
          </a:p>
        </p:txBody>
      </p:sp>
      <p:sp>
        <p:nvSpPr>
          <p:cNvPr id="50" name="TextBox 49"/>
          <p:cNvSpPr txBox="1"/>
          <p:nvPr/>
        </p:nvSpPr>
        <p:spPr>
          <a:xfrm>
            <a:off x="255797" y="3037684"/>
            <a:ext cx="1130887" cy="715581"/>
          </a:xfrm>
          <a:prstGeom prst="rect">
            <a:avLst/>
          </a:prstGeom>
          <a:noFill/>
        </p:spPr>
        <p:txBody>
          <a:bodyPr wrap="square" rtlCol="0">
            <a:spAutoFit/>
          </a:bodyPr>
          <a:lstStyle/>
          <a:p>
            <a:pPr algn="ctr"/>
            <a:r>
              <a:rPr lang="en-CA" sz="1350" dirty="0"/>
              <a:t>Shared Resource</a:t>
            </a:r>
          </a:p>
          <a:p>
            <a:pPr algn="ctr"/>
            <a:endParaRPr lang="en-CA" sz="1350" dirty="0"/>
          </a:p>
        </p:txBody>
      </p:sp>
      <p:pic>
        <p:nvPicPr>
          <p:cNvPr id="53" name="Picture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436936">
            <a:off x="4198728" y="1249255"/>
            <a:ext cx="632289" cy="452870"/>
          </a:xfrm>
          <a:prstGeom prst="rect">
            <a:avLst/>
          </a:prstGeom>
        </p:spPr>
      </p:pic>
      <p:sp>
        <p:nvSpPr>
          <p:cNvPr id="54" name="TextBox 53"/>
          <p:cNvSpPr txBox="1"/>
          <p:nvPr/>
        </p:nvSpPr>
        <p:spPr>
          <a:xfrm>
            <a:off x="1665882" y="1376169"/>
            <a:ext cx="1304500" cy="507831"/>
          </a:xfrm>
          <a:prstGeom prst="rect">
            <a:avLst/>
          </a:prstGeom>
          <a:noFill/>
        </p:spPr>
        <p:txBody>
          <a:bodyPr wrap="square" rtlCol="0">
            <a:spAutoFit/>
          </a:bodyPr>
          <a:lstStyle/>
          <a:p>
            <a:pPr algn="ctr"/>
            <a:r>
              <a:rPr lang="en-CA" sz="1350" dirty="0"/>
              <a:t>Performance Reporting PC</a:t>
            </a:r>
          </a:p>
        </p:txBody>
      </p:sp>
      <p:pic>
        <p:nvPicPr>
          <p:cNvPr id="56" name="Picture 5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08219" y="1073458"/>
            <a:ext cx="725042" cy="810542"/>
          </a:xfrm>
          <a:prstGeom prst="rect">
            <a:avLst/>
          </a:prstGeom>
        </p:spPr>
      </p:pic>
      <p:cxnSp>
        <p:nvCxnSpPr>
          <p:cNvPr id="72" name="Straight Arrow Connector 71"/>
          <p:cNvCxnSpPr>
            <a:endCxn id="56" idx="1"/>
          </p:cNvCxnSpPr>
          <p:nvPr/>
        </p:nvCxnSpPr>
        <p:spPr>
          <a:xfrm>
            <a:off x="5510551" y="1478729"/>
            <a:ext cx="13976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6879003" y="1892562"/>
            <a:ext cx="838691" cy="300082"/>
          </a:xfrm>
          <a:prstGeom prst="rect">
            <a:avLst/>
          </a:prstGeom>
          <a:noFill/>
        </p:spPr>
        <p:txBody>
          <a:bodyPr wrap="none" rtlCol="0">
            <a:spAutoFit/>
          </a:bodyPr>
          <a:lstStyle/>
          <a:p>
            <a:r>
              <a:rPr lang="en-CA" sz="1350" dirty="0"/>
              <a:t>Reports </a:t>
            </a:r>
          </a:p>
        </p:txBody>
      </p:sp>
      <p:sp>
        <p:nvSpPr>
          <p:cNvPr id="11" name="Rectangle 10"/>
          <p:cNvSpPr/>
          <p:nvPr/>
        </p:nvSpPr>
        <p:spPr>
          <a:xfrm>
            <a:off x="1813664" y="213552"/>
            <a:ext cx="3865161" cy="369332"/>
          </a:xfrm>
          <a:prstGeom prst="rect">
            <a:avLst/>
          </a:prstGeom>
        </p:spPr>
        <p:txBody>
          <a:bodyPr wrap="none">
            <a:spAutoFit/>
          </a:bodyPr>
          <a:lstStyle/>
          <a:p>
            <a:r>
              <a:rPr lang="en-CA" i="1" dirty="0" smtClean="0"/>
              <a:t>“CCIDC cloud” (ODBC connections)</a:t>
            </a:r>
            <a:endParaRPr lang="en-CA" i="1" dirty="0"/>
          </a:p>
        </p:txBody>
      </p:sp>
      <p:pic>
        <p:nvPicPr>
          <p:cNvPr id="28" name="Picture 27"/>
          <p:cNvPicPr>
            <a:picLocks noChangeAspect="1"/>
          </p:cNvPicPr>
          <p:nvPr/>
        </p:nvPicPr>
        <p:blipFill rotWithShape="1">
          <a:blip r:embed="rId3" cstate="print">
            <a:extLst>
              <a:ext uri="{28A0092B-C50C-407E-A947-70E740481C1C}">
                <a14:useLocalDpi xmlns:a14="http://schemas.microsoft.com/office/drawing/2010/main" val="0"/>
              </a:ext>
            </a:extLst>
          </a:blip>
          <a:srcRect l="-726" t="27610" r="30124" b="846"/>
          <a:stretch/>
        </p:blipFill>
        <p:spPr>
          <a:xfrm>
            <a:off x="2564376" y="3163516"/>
            <a:ext cx="576000" cy="324000"/>
          </a:xfrm>
          <a:prstGeom prst="rect">
            <a:avLst/>
          </a:prstGeom>
        </p:spPr>
      </p:pic>
      <p:cxnSp>
        <p:nvCxnSpPr>
          <p:cNvPr id="9" name="Straight Arrow Connector 8"/>
          <p:cNvCxnSpPr/>
          <p:nvPr/>
        </p:nvCxnSpPr>
        <p:spPr>
          <a:xfrm flipH="1" flipV="1">
            <a:off x="3872433" y="2673008"/>
            <a:ext cx="2560310" cy="1102040"/>
          </a:xfrm>
          <a:prstGeom prst="straightConnector1">
            <a:avLst/>
          </a:prstGeom>
          <a:ln w="9525">
            <a:solidFill>
              <a:srgbClr val="FFC000"/>
            </a:solidFill>
            <a:tailEnd type="triangle"/>
          </a:ln>
        </p:spPr>
        <p:style>
          <a:lnRef idx="2">
            <a:schemeClr val="accent1"/>
          </a:lnRef>
          <a:fillRef idx="0">
            <a:schemeClr val="accent1"/>
          </a:fillRef>
          <a:effectRef idx="1">
            <a:schemeClr val="accent1"/>
          </a:effectRef>
          <a:fontRef idx="minor">
            <a:schemeClr val="tx1"/>
          </a:fontRef>
        </p:style>
      </p:cxnSp>
      <p:sp>
        <p:nvSpPr>
          <p:cNvPr id="13" name="Oval Callout 12"/>
          <p:cNvSpPr/>
          <p:nvPr/>
        </p:nvSpPr>
        <p:spPr>
          <a:xfrm rot="3034832">
            <a:off x="6694698" y="2824696"/>
            <a:ext cx="1186962" cy="1269530"/>
          </a:xfrm>
          <a:prstGeom prst="wedgeEllipseCallout">
            <a:avLst/>
          </a:prstGeom>
          <a:solidFill>
            <a:schemeClr val="accent2">
              <a:lumMod val="20000"/>
              <a:lumOff val="80000"/>
            </a:schemeClr>
          </a:solidFill>
          <a:ln>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42" name="TextBox 41"/>
          <p:cNvSpPr txBox="1"/>
          <p:nvPr/>
        </p:nvSpPr>
        <p:spPr>
          <a:xfrm>
            <a:off x="6725770" y="2993384"/>
            <a:ext cx="1145158" cy="923330"/>
          </a:xfrm>
          <a:prstGeom prst="rect">
            <a:avLst/>
          </a:prstGeom>
          <a:noFill/>
        </p:spPr>
        <p:txBody>
          <a:bodyPr wrap="square" rtlCol="0">
            <a:spAutoFit/>
          </a:bodyPr>
          <a:lstStyle/>
          <a:p>
            <a:pPr algn="ctr"/>
            <a:r>
              <a:rPr lang="en-CA" sz="1350" dirty="0" smtClean="0"/>
              <a:t>This is the connection we are setting up </a:t>
            </a:r>
            <a:endParaRPr lang="en-CA" sz="1350" dirty="0"/>
          </a:p>
        </p:txBody>
      </p:sp>
      <p:cxnSp>
        <p:nvCxnSpPr>
          <p:cNvPr id="27" name="Straight Arrow Connector 26"/>
          <p:cNvCxnSpPr/>
          <p:nvPr/>
        </p:nvCxnSpPr>
        <p:spPr>
          <a:xfrm flipH="1">
            <a:off x="3213131" y="2345284"/>
            <a:ext cx="927937" cy="451834"/>
          </a:xfrm>
          <a:prstGeom prst="straightConnector1">
            <a:avLst/>
          </a:prstGeom>
          <a:ln w="38100">
            <a:headEnd type="triangle"/>
            <a:tailEnd type="triangle"/>
          </a:ln>
          <a:effectLst>
            <a:glow rad="228600">
              <a:schemeClr val="accent6">
                <a:satMod val="175000"/>
                <a:alpha val="40000"/>
              </a:schemeClr>
            </a:glow>
            <a:outerShdw blurRad="40000" dist="200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81854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4671" y="3971618"/>
            <a:ext cx="1347210" cy="1242504"/>
          </a:xfrm>
          <a:prstGeom prst="rect">
            <a:avLst/>
          </a:prstGeom>
        </p:spPr>
      </p:pic>
      <p:pic>
        <p:nvPicPr>
          <p:cNvPr id="30" name="Picture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0427" y="4649387"/>
            <a:ext cx="1347210" cy="1242504"/>
          </a:xfrm>
          <a:prstGeom prst="rect">
            <a:avLst/>
          </a:prstGeom>
        </p:spPr>
      </p:pic>
      <p:sp>
        <p:nvSpPr>
          <p:cNvPr id="3" name="Rounded Rectangle 2"/>
          <p:cNvSpPr/>
          <p:nvPr/>
        </p:nvSpPr>
        <p:spPr>
          <a:xfrm rot="1965036">
            <a:off x="3071056" y="1527777"/>
            <a:ext cx="5658573" cy="3038898"/>
          </a:xfrm>
          <a:prstGeom prst="roundRect">
            <a:avLst/>
          </a:prstGeom>
          <a:no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 name="TextBox 1"/>
          <p:cNvSpPr txBox="1"/>
          <p:nvPr/>
        </p:nvSpPr>
        <p:spPr>
          <a:xfrm>
            <a:off x="246184" y="165660"/>
            <a:ext cx="1168140" cy="415498"/>
          </a:xfrm>
          <a:prstGeom prst="rect">
            <a:avLst/>
          </a:prstGeom>
          <a:noFill/>
        </p:spPr>
        <p:txBody>
          <a:bodyPr wrap="none" rtlCol="0">
            <a:spAutoFit/>
          </a:bodyPr>
          <a:lstStyle/>
          <a:p>
            <a:r>
              <a:rPr lang="en-CA" sz="2100" b="1" dirty="0"/>
              <a:t>“To-be”</a:t>
            </a: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5892" y="3971617"/>
            <a:ext cx="1507331" cy="1385888"/>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1436936">
            <a:off x="1702752" y="4171450"/>
            <a:ext cx="806001" cy="452870"/>
          </a:xfrm>
          <a:prstGeom prst="rect">
            <a:avLst/>
          </a:prstGeom>
        </p:spPr>
      </p:pic>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1436936">
            <a:off x="3936626" y="4852934"/>
            <a:ext cx="540714" cy="324778"/>
          </a:xfrm>
          <a:prstGeom prst="rect">
            <a:avLst/>
          </a:prstGeom>
        </p:spPr>
      </p:pic>
      <p:pic>
        <p:nvPicPr>
          <p:cNvPr id="39" name="Picture 3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1436936">
            <a:off x="6702983" y="4139253"/>
            <a:ext cx="806001" cy="452870"/>
          </a:xfrm>
          <a:prstGeom prst="rect">
            <a:avLst/>
          </a:prstGeom>
        </p:spPr>
      </p:pic>
      <p:sp>
        <p:nvSpPr>
          <p:cNvPr id="41" name="Flowchart: Magnetic Disk 40"/>
          <p:cNvSpPr/>
          <p:nvPr/>
        </p:nvSpPr>
        <p:spPr>
          <a:xfrm>
            <a:off x="4528540" y="2835769"/>
            <a:ext cx="480956" cy="299434"/>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44" name="Rectangle 43"/>
          <p:cNvSpPr/>
          <p:nvPr/>
        </p:nvSpPr>
        <p:spPr>
          <a:xfrm>
            <a:off x="709944" y="5251262"/>
            <a:ext cx="1738648" cy="3051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cxnSp>
        <p:nvCxnSpPr>
          <p:cNvPr id="46" name="Straight Arrow Connector 45"/>
          <p:cNvCxnSpPr>
            <a:stCxn id="14" idx="0"/>
            <a:endCxn id="41" idx="2"/>
          </p:cNvCxnSpPr>
          <p:nvPr/>
        </p:nvCxnSpPr>
        <p:spPr>
          <a:xfrm flipV="1">
            <a:off x="2279557" y="2985486"/>
            <a:ext cx="2248982" cy="986132"/>
          </a:xfrm>
          <a:prstGeom prst="straightConnector1">
            <a:avLst/>
          </a:prstGeom>
          <a:ln>
            <a:solidFill>
              <a:schemeClr val="bg1">
                <a:lumMod val="9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30" idx="0"/>
            <a:endCxn id="41" idx="3"/>
          </p:cNvCxnSpPr>
          <p:nvPr/>
        </p:nvCxnSpPr>
        <p:spPr>
          <a:xfrm flipV="1">
            <a:off x="4294032" y="3135203"/>
            <a:ext cx="474986" cy="1514184"/>
          </a:xfrm>
          <a:prstGeom prst="straightConnector1">
            <a:avLst/>
          </a:prstGeom>
          <a:ln>
            <a:solidFill>
              <a:schemeClr val="bg1">
                <a:lumMod val="9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33" idx="0"/>
            <a:endCxn id="41" idx="4"/>
          </p:cNvCxnSpPr>
          <p:nvPr/>
        </p:nvCxnSpPr>
        <p:spPr>
          <a:xfrm flipH="1" flipV="1">
            <a:off x="5009495" y="2985486"/>
            <a:ext cx="2270294" cy="9539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3454" y="4199827"/>
            <a:ext cx="1094464" cy="507831"/>
          </a:xfrm>
          <a:prstGeom prst="rect">
            <a:avLst/>
          </a:prstGeom>
          <a:noFill/>
        </p:spPr>
        <p:txBody>
          <a:bodyPr wrap="square" rtlCol="0">
            <a:spAutoFit/>
          </a:bodyPr>
          <a:lstStyle/>
          <a:p>
            <a:pPr algn="ctr"/>
            <a:r>
              <a:rPr lang="en-CA" sz="1350" dirty="0"/>
              <a:t>Strategic data </a:t>
            </a:r>
            <a:r>
              <a:rPr lang="en-CA" sz="1350" dirty="0" smtClean="0"/>
              <a:t>PCs</a:t>
            </a:r>
            <a:endParaRPr lang="en-CA" sz="1350" dirty="0"/>
          </a:p>
        </p:txBody>
      </p:sp>
      <p:sp>
        <p:nvSpPr>
          <p:cNvPr id="50" name="TextBox 49"/>
          <p:cNvSpPr txBox="1"/>
          <p:nvPr/>
        </p:nvSpPr>
        <p:spPr>
          <a:xfrm>
            <a:off x="3236359" y="2591212"/>
            <a:ext cx="1130887" cy="507831"/>
          </a:xfrm>
          <a:prstGeom prst="rect">
            <a:avLst/>
          </a:prstGeom>
          <a:noFill/>
        </p:spPr>
        <p:txBody>
          <a:bodyPr wrap="square" rtlCol="0">
            <a:spAutoFit/>
          </a:bodyPr>
          <a:lstStyle/>
          <a:p>
            <a:pPr algn="ctr"/>
            <a:r>
              <a:rPr lang="en-CA" sz="1350" dirty="0"/>
              <a:t>Shared </a:t>
            </a:r>
            <a:r>
              <a:rPr lang="en-CA" sz="1350" dirty="0" smtClean="0"/>
              <a:t>Resource</a:t>
            </a:r>
            <a:endParaRPr lang="en-CA" sz="1350" dirty="0"/>
          </a:p>
        </p:txBody>
      </p:sp>
      <p:pic>
        <p:nvPicPr>
          <p:cNvPr id="51" name="Picture 5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74492" y="1078697"/>
            <a:ext cx="1507331" cy="1385888"/>
          </a:xfrm>
          <a:prstGeom prst="rect">
            <a:avLst/>
          </a:prstGeom>
        </p:spPr>
      </p:pic>
      <p:sp>
        <p:nvSpPr>
          <p:cNvPr id="52" name="Rectangle 51"/>
          <p:cNvSpPr/>
          <p:nvPr/>
        </p:nvSpPr>
        <p:spPr>
          <a:xfrm>
            <a:off x="3858834" y="2305217"/>
            <a:ext cx="1738648" cy="3051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pic>
        <p:nvPicPr>
          <p:cNvPr id="53" name="Picture 5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1436936">
            <a:off x="4151352" y="1278529"/>
            <a:ext cx="806001" cy="452870"/>
          </a:xfrm>
          <a:prstGeom prst="rect">
            <a:avLst/>
          </a:prstGeom>
        </p:spPr>
      </p:pic>
      <p:sp>
        <p:nvSpPr>
          <p:cNvPr id="54" name="TextBox 53"/>
          <p:cNvSpPr txBox="1"/>
          <p:nvPr/>
        </p:nvSpPr>
        <p:spPr>
          <a:xfrm>
            <a:off x="1933842" y="1031756"/>
            <a:ext cx="1454620" cy="507831"/>
          </a:xfrm>
          <a:prstGeom prst="rect">
            <a:avLst/>
          </a:prstGeom>
          <a:noFill/>
        </p:spPr>
        <p:txBody>
          <a:bodyPr wrap="square" rtlCol="0">
            <a:spAutoFit/>
          </a:bodyPr>
          <a:lstStyle/>
          <a:p>
            <a:pPr algn="ctr"/>
            <a:r>
              <a:rPr lang="en-CA" sz="1350" dirty="0"/>
              <a:t>Performance Reporting PC</a:t>
            </a:r>
          </a:p>
        </p:txBody>
      </p:sp>
      <p:pic>
        <p:nvPicPr>
          <p:cNvPr id="56" name="Picture 5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54752" y="530770"/>
            <a:ext cx="725042" cy="810542"/>
          </a:xfrm>
          <a:prstGeom prst="rect">
            <a:avLst/>
          </a:prstGeom>
        </p:spPr>
      </p:pic>
      <p:cxnSp>
        <p:nvCxnSpPr>
          <p:cNvPr id="64" name="Straight Arrow Connector 63"/>
          <p:cNvCxnSpPr/>
          <p:nvPr/>
        </p:nvCxnSpPr>
        <p:spPr>
          <a:xfrm>
            <a:off x="4711393" y="2276239"/>
            <a:ext cx="0" cy="5305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flipV="1">
            <a:off x="4800548" y="2256921"/>
            <a:ext cx="12874" cy="5305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endCxn id="56" idx="1"/>
          </p:cNvCxnSpPr>
          <p:nvPr/>
        </p:nvCxnSpPr>
        <p:spPr>
          <a:xfrm flipV="1">
            <a:off x="5481823" y="936041"/>
            <a:ext cx="1172929" cy="5299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6654752" y="1317082"/>
            <a:ext cx="838691" cy="300082"/>
          </a:xfrm>
          <a:prstGeom prst="rect">
            <a:avLst/>
          </a:prstGeom>
          <a:noFill/>
        </p:spPr>
        <p:txBody>
          <a:bodyPr wrap="none" rtlCol="0">
            <a:spAutoFit/>
          </a:bodyPr>
          <a:lstStyle/>
          <a:p>
            <a:r>
              <a:rPr lang="en-CA" sz="1350" dirty="0" smtClean="0"/>
              <a:t>Reports </a:t>
            </a:r>
            <a:endParaRPr lang="en-CA" sz="1350" dirty="0"/>
          </a:p>
        </p:txBody>
      </p:sp>
      <p:sp>
        <p:nvSpPr>
          <p:cNvPr id="11" name="Rectangle 10"/>
          <p:cNvSpPr/>
          <p:nvPr/>
        </p:nvSpPr>
        <p:spPr>
          <a:xfrm>
            <a:off x="1297426" y="206672"/>
            <a:ext cx="1531188" cy="369332"/>
          </a:xfrm>
          <a:prstGeom prst="rect">
            <a:avLst/>
          </a:prstGeom>
        </p:spPr>
        <p:txBody>
          <a:bodyPr wrap="none">
            <a:spAutoFit/>
          </a:bodyPr>
          <a:lstStyle/>
          <a:p>
            <a:r>
              <a:rPr lang="en-CA" i="1" dirty="0"/>
              <a:t>CCIDC cloud</a:t>
            </a:r>
          </a:p>
        </p:txBody>
      </p:sp>
      <p:sp>
        <p:nvSpPr>
          <p:cNvPr id="34" name="TextBox 33"/>
          <p:cNvSpPr txBox="1"/>
          <p:nvPr/>
        </p:nvSpPr>
        <p:spPr>
          <a:xfrm rot="1950909">
            <a:off x="6889547" y="2101153"/>
            <a:ext cx="1704313" cy="300082"/>
          </a:xfrm>
          <a:prstGeom prst="rect">
            <a:avLst/>
          </a:prstGeom>
          <a:noFill/>
        </p:spPr>
        <p:txBody>
          <a:bodyPr wrap="none" rtlCol="0">
            <a:spAutoFit/>
          </a:bodyPr>
          <a:lstStyle/>
          <a:p>
            <a:r>
              <a:rPr lang="en-CA" sz="1350" dirty="0" smtClean="0">
                <a:solidFill>
                  <a:schemeClr val="accent6"/>
                </a:solidFill>
              </a:rPr>
              <a:t>Scope of Prototype </a:t>
            </a:r>
            <a:endParaRPr lang="en-CA" sz="1350" dirty="0">
              <a:solidFill>
                <a:schemeClr val="accent6"/>
              </a:solidFill>
            </a:endParaRPr>
          </a:p>
        </p:txBody>
      </p:sp>
    </p:spTree>
    <p:extLst>
      <p:ext uri="{BB962C8B-B14F-4D97-AF65-F5344CB8AC3E}">
        <p14:creationId xmlns:p14="http://schemas.microsoft.com/office/powerpoint/2010/main" val="3244811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251755"/>
            <a:ext cx="4572000" cy="2793072"/>
          </a:xfrm>
          <a:prstGeom prst="rect">
            <a:avLst/>
          </a:prstGeom>
        </p:spPr>
        <p:txBody>
          <a:bodyPr>
            <a:spAutoFit/>
          </a:bodyPr>
          <a:lstStyle/>
          <a:p>
            <a:r>
              <a:rPr lang="en-CA" sz="1350" dirty="0"/>
              <a:t>Solution: </a:t>
            </a:r>
          </a:p>
          <a:p>
            <a:endParaRPr lang="en-CA" sz="1350" dirty="0"/>
          </a:p>
          <a:p>
            <a:pPr marL="300038" indent="-300038">
              <a:buAutoNum type="romanLcParenR"/>
            </a:pPr>
            <a:r>
              <a:rPr lang="en-CA" sz="1350" dirty="0"/>
              <a:t>We are implementing BCS which gives us a Strategic Map methodology for creating new, non-sustaining initiatives for the coming FY.</a:t>
            </a:r>
          </a:p>
          <a:p>
            <a:pPr marL="300038" indent="-300038">
              <a:buAutoNum type="romanLcParenR"/>
            </a:pPr>
            <a:r>
              <a:rPr lang="en-CA" sz="1350" dirty="0"/>
              <a:t>We use a Lean version of the methodology in order to create and capture the new deliverables.</a:t>
            </a:r>
          </a:p>
          <a:p>
            <a:pPr marL="300038" indent="-300038">
              <a:buAutoNum type="romanLcParenR"/>
            </a:pPr>
            <a:r>
              <a:rPr lang="en-CA" sz="1350" dirty="0"/>
              <a:t>We use data mining techniques on our submitted data to discover the sustaining deliverables and their associations to BOP activities.</a:t>
            </a:r>
          </a:p>
          <a:p>
            <a:pPr marL="300038" indent="-300038">
              <a:buAutoNum type="romanLcParenR"/>
            </a:pPr>
            <a:r>
              <a:rPr lang="en-CA" sz="1350" dirty="0"/>
              <a:t>We construct a “deliverables” spreadsheet with aggregated totals against the following assessments: Actuals, Commitments and Anticipated </a:t>
            </a:r>
          </a:p>
        </p:txBody>
      </p:sp>
    </p:spTree>
    <p:extLst>
      <p:ext uri="{BB962C8B-B14F-4D97-AF65-F5344CB8AC3E}">
        <p14:creationId xmlns:p14="http://schemas.microsoft.com/office/powerpoint/2010/main" val="285134175"/>
      </p:ext>
    </p:extLst>
  </p:cSld>
  <p:clrMapOvr>
    <a:masterClrMapping/>
  </p:clrMapOvr>
</p:sld>
</file>

<file path=ppt/theme/theme1.xml><?xml version="1.0" encoding="utf-8"?>
<a:theme xmlns:a="http://schemas.openxmlformats.org/drawingml/2006/main" name="PHAC - ASPC Englis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PHAC - ASPC English</Template>
  <TotalTime>771</TotalTime>
  <Words>763</Words>
  <Application>Microsoft Office PowerPoint</Application>
  <PresentationFormat>On-screen Show (4:3)</PresentationFormat>
  <Paragraphs>187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Times New Roman</vt:lpstr>
      <vt:lpstr>Wingdings</vt:lpstr>
      <vt:lpstr>PHAC - ASPC English</vt:lpstr>
      <vt:lpstr>CCDIC Sprints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Creating the Missing Data</vt:lpstr>
      <vt:lpstr>Creating Useful Tables</vt:lpstr>
      <vt:lpstr>PowerPoint Presentation</vt:lpstr>
    </vt:vector>
  </TitlesOfParts>
  <Company>Health Canada - Santé 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Mireille  Charbonneau</dc:creator>
  <cp:lastModifiedBy>William Taylor</cp:lastModifiedBy>
  <cp:revision>29</cp:revision>
  <cp:lastPrinted>2015-10-30T16:33:26Z</cp:lastPrinted>
  <dcterms:created xsi:type="dcterms:W3CDTF">2015-12-17T17:17:21Z</dcterms:created>
  <dcterms:modified xsi:type="dcterms:W3CDTF">2019-11-22T21:35:57Z</dcterms:modified>
</cp:coreProperties>
</file>