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3"/>
  </p:notesMasterIdLst>
  <p:handoutMasterIdLst>
    <p:handoutMasterId r:id="rId24"/>
  </p:handoutMasterIdLst>
  <p:sldIdLst>
    <p:sldId id="256" r:id="rId2"/>
    <p:sldId id="293" r:id="rId3"/>
    <p:sldId id="294" r:id="rId4"/>
    <p:sldId id="295" r:id="rId5"/>
    <p:sldId id="296" r:id="rId6"/>
    <p:sldId id="260" r:id="rId7"/>
    <p:sldId id="258" r:id="rId8"/>
    <p:sldId id="261" r:id="rId9"/>
    <p:sldId id="275" r:id="rId10"/>
    <p:sldId id="269" r:id="rId11"/>
    <p:sldId id="259" r:id="rId12"/>
    <p:sldId id="262" r:id="rId13"/>
    <p:sldId id="268" r:id="rId14"/>
    <p:sldId id="272" r:id="rId15"/>
    <p:sldId id="271" r:id="rId16"/>
    <p:sldId id="292" r:id="rId17"/>
    <p:sldId id="279" r:id="rId18"/>
    <p:sldId id="278" r:id="rId19"/>
    <p:sldId id="291" r:id="rId20"/>
    <p:sldId id="277" r:id="rId21"/>
    <p:sldId id="264" r:id="rId22"/>
  </p:sldIdLst>
  <p:sldSz cx="9144000" cy="6858000" type="screen4x3"/>
  <p:notesSz cx="7010400" cy="92964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Jara.Nanssy" initials="J" lastIdx="14" clrIdx="1">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7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6102F-6076-4A3C-A160-DF8CA2867648}" v="57" dt="2023-05-13T23:16:30.100"/>
    <p1510:client id="{C88A7A5E-DAB1-4E92-B17C-0928235DD0A7}" v="5" dt="2023-05-14T22:30:55.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91400" autoAdjust="0"/>
  </p:normalViewPr>
  <p:slideViewPr>
    <p:cSldViewPr snapToObjects="1" showGuides="1">
      <p:cViewPr varScale="1">
        <p:scale>
          <a:sx n="77" d="100"/>
          <a:sy n="77" d="100"/>
        </p:scale>
        <p:origin x="1358" y="58"/>
      </p:cViewPr>
      <p:guideLst>
        <p:guide orient="horz" pos="2160"/>
        <p:guide pos="2880"/>
      </p:guideLst>
    </p:cSldViewPr>
  </p:slideViewPr>
  <p:notesTextViewPr>
    <p:cViewPr>
      <p:scale>
        <a:sx n="200" d="100"/>
        <a:sy n="2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wiola, Alison" userId="122cdc3e-0be4-40f6-97b3-cdce0694a0c5" providerId="ADAL" clId="{C88A7A5E-DAB1-4E92-B17C-0928235DD0A7}"/>
    <pc:docChg chg="custSel modSld replTag">
      <pc:chgData name="Szawiola, Alison" userId="122cdc3e-0be4-40f6-97b3-cdce0694a0c5" providerId="ADAL" clId="{C88A7A5E-DAB1-4E92-B17C-0928235DD0A7}" dt="2023-05-14T22:31:11.870" v="184"/>
      <pc:docMkLst>
        <pc:docMk/>
      </pc:docMkLst>
      <pc:sldChg chg="modSp mod">
        <pc:chgData name="Szawiola, Alison" userId="122cdc3e-0be4-40f6-97b3-cdce0694a0c5" providerId="ADAL" clId="{C88A7A5E-DAB1-4E92-B17C-0928235DD0A7}" dt="2023-05-14T16:22:22.934" v="168" actId="20577"/>
        <pc:sldMkLst>
          <pc:docMk/>
          <pc:sldMk cId="3861274803" sldId="340"/>
        </pc:sldMkLst>
        <pc:spChg chg="mod">
          <ac:chgData name="Szawiola, Alison" userId="122cdc3e-0be4-40f6-97b3-cdce0694a0c5" providerId="ADAL" clId="{C88A7A5E-DAB1-4E92-B17C-0928235DD0A7}" dt="2023-05-14T16:22:22.934" v="168" actId="20577"/>
          <ac:spMkLst>
            <pc:docMk/>
            <pc:sldMk cId="3861274803" sldId="340"/>
            <ac:spMk id="3" creationId="{00000000-0000-0000-0000-000000000000}"/>
          </ac:spMkLst>
        </pc:spChg>
        <pc:picChg chg="mod">
          <ac:chgData name="Szawiola, Alison" userId="122cdc3e-0be4-40f6-97b3-cdce0694a0c5" providerId="ADAL" clId="{C88A7A5E-DAB1-4E92-B17C-0928235DD0A7}" dt="2023-05-14T16:21:27.844" v="96" actId="1076"/>
          <ac:picMkLst>
            <pc:docMk/>
            <pc:sldMk cId="3861274803" sldId="340"/>
            <ac:picMk id="5" creationId="{00000000-0000-0000-0000-000000000000}"/>
          </ac:picMkLst>
        </pc:picChg>
      </pc:sldChg>
      <pc:sldChg chg="modNotesTx">
        <pc:chgData name="Szawiola, Alison" userId="122cdc3e-0be4-40f6-97b3-cdce0694a0c5" providerId="ADAL" clId="{C88A7A5E-DAB1-4E92-B17C-0928235DD0A7}" dt="2023-05-14T16:19:41.877" v="0" actId="20577"/>
        <pc:sldMkLst>
          <pc:docMk/>
          <pc:sldMk cId="1996737457" sldId="345"/>
        </pc:sldMkLst>
      </pc:sldChg>
      <pc:sldChg chg="delSp modSp mod">
        <pc:chgData name="Szawiola, Alison" userId="122cdc3e-0be4-40f6-97b3-cdce0694a0c5" providerId="ADAL" clId="{C88A7A5E-DAB1-4E92-B17C-0928235DD0A7}" dt="2023-05-14T16:20:03.092" v="6" actId="478"/>
        <pc:sldMkLst>
          <pc:docMk/>
          <pc:sldMk cId="1644987264" sldId="354"/>
        </pc:sldMkLst>
        <pc:spChg chg="mod">
          <ac:chgData name="Szawiola, Alison" userId="122cdc3e-0be4-40f6-97b3-cdce0694a0c5" providerId="ADAL" clId="{C88A7A5E-DAB1-4E92-B17C-0928235DD0A7}" dt="2023-05-14T16:19:59.297" v="4" actId="20577"/>
          <ac:spMkLst>
            <pc:docMk/>
            <pc:sldMk cId="1644987264" sldId="354"/>
            <ac:spMk id="2" creationId="{00000000-0000-0000-0000-000000000000}"/>
          </ac:spMkLst>
        </pc:spChg>
        <pc:picChg chg="del">
          <ac:chgData name="Szawiola, Alison" userId="122cdc3e-0be4-40f6-97b3-cdce0694a0c5" providerId="ADAL" clId="{C88A7A5E-DAB1-4E92-B17C-0928235DD0A7}" dt="2023-05-14T16:20:03.092" v="6" actId="478"/>
          <ac:picMkLst>
            <pc:docMk/>
            <pc:sldMk cId="1644987264" sldId="354"/>
            <ac:picMk id="2052" creationId="{00000000-0000-0000-0000-000000000000}"/>
          </ac:picMkLst>
        </pc:picChg>
      </pc:sldChg>
      <pc:sldChg chg="modNotes">
        <pc:chgData name="Szawiola, Alison" userId="122cdc3e-0be4-40f6-97b3-cdce0694a0c5" providerId="ADAL" clId="{C88A7A5E-DAB1-4E92-B17C-0928235DD0A7}" dt="2023-05-14T16:20:03.206" v="8" actId="27636"/>
        <pc:sldMkLst>
          <pc:docMk/>
          <pc:sldMk cId="3056502181" sldId="528"/>
        </pc:sldMkLst>
      </pc:sldChg>
      <pc:sldChg chg="addSp delSp modSp mod modNotes modNotesTx">
        <pc:chgData name="Szawiola, Alison" userId="122cdc3e-0be4-40f6-97b3-cdce0694a0c5" providerId="ADAL" clId="{C88A7A5E-DAB1-4E92-B17C-0928235DD0A7}" dt="2023-05-14T22:31:07.486" v="183"/>
        <pc:sldMkLst>
          <pc:docMk/>
          <pc:sldMk cId="929387499" sldId="529"/>
        </pc:sldMkLst>
        <pc:spChg chg="add del mod">
          <ac:chgData name="Szawiola, Alison" userId="122cdc3e-0be4-40f6-97b3-cdce0694a0c5" providerId="ADAL" clId="{C88A7A5E-DAB1-4E92-B17C-0928235DD0A7}" dt="2023-05-14T22:30:52.723" v="179" actId="478"/>
          <ac:spMkLst>
            <pc:docMk/>
            <pc:sldMk cId="929387499" sldId="529"/>
            <ac:spMk id="3" creationId="{DFB3EF19-91DF-C83B-691B-216C5EEABC95}"/>
          </ac:spMkLst>
        </pc:spChg>
        <pc:picChg chg="add del mod modCrop">
          <ac:chgData name="Szawiola, Alison" userId="122cdc3e-0be4-40f6-97b3-cdce0694a0c5" providerId="ADAL" clId="{C88A7A5E-DAB1-4E92-B17C-0928235DD0A7}" dt="2023-05-14T22:30:44.772" v="176" actId="478"/>
          <ac:picMkLst>
            <pc:docMk/>
            <pc:sldMk cId="929387499" sldId="529"/>
            <ac:picMk id="9" creationId="{DD3F0F03-F262-D942-64EE-E64BFF8258D6}"/>
          </ac:picMkLst>
        </pc:picChg>
        <pc:picChg chg="add mod">
          <ac:chgData name="Szawiola, Alison" userId="122cdc3e-0be4-40f6-97b3-cdce0694a0c5" providerId="ADAL" clId="{C88A7A5E-DAB1-4E92-B17C-0928235DD0A7}" dt="2023-05-14T22:30:55.500" v="181" actId="1076"/>
          <ac:picMkLst>
            <pc:docMk/>
            <pc:sldMk cId="929387499" sldId="529"/>
            <ac:picMk id="10" creationId="{552B8B03-E8E4-68EE-A0A3-081EAF5FDAA3}"/>
          </ac:picMkLst>
        </pc:picChg>
        <pc:picChg chg="del">
          <ac:chgData name="Szawiola, Alison" userId="122cdc3e-0be4-40f6-97b3-cdce0694a0c5" providerId="ADAL" clId="{C88A7A5E-DAB1-4E92-B17C-0928235DD0A7}" dt="2023-05-14T22:29:23.277" v="170" actId="478"/>
          <ac:picMkLst>
            <pc:docMk/>
            <pc:sldMk cId="929387499" sldId="529"/>
            <ac:picMk id="1026" creationId="{AD642CFC-6BA4-30AD-DC6B-79785D81627F}"/>
          </ac:picMkLst>
        </pc:picChg>
      </pc:sldChg>
    </pc:docChg>
  </pc:docChgLst>
  <pc:docChgLst>
    <pc:chgData name="Szawiola, Alison" userId="122cdc3e-0be4-40f6-97b3-cdce0694a0c5" providerId="ADAL" clId="{E87210BC-A0D3-47FF-BCA4-F32AE9C3F22D}"/>
    <pc:docChg chg="undo custSel addSld delSld modSld replTag">
      <pc:chgData name="Szawiola, Alison" userId="122cdc3e-0be4-40f6-97b3-cdce0694a0c5" providerId="ADAL" clId="{E87210BC-A0D3-47FF-BCA4-F32AE9C3F22D}" dt="2023-05-11T14:55:21.588" v="3765"/>
      <pc:docMkLst>
        <pc:docMk/>
      </pc:docMkLst>
      <pc:sldChg chg="modSp del mod modNotes modNotesTx">
        <pc:chgData name="Szawiola, Alison" userId="122cdc3e-0be4-40f6-97b3-cdce0694a0c5" providerId="ADAL" clId="{E87210BC-A0D3-47FF-BCA4-F32AE9C3F22D}" dt="2023-05-11T14:24:13.886" v="3101" actId="47"/>
        <pc:sldMkLst>
          <pc:docMk/>
          <pc:sldMk cId="3747422719" sldId="317"/>
        </pc:sldMkLst>
        <pc:picChg chg="mod">
          <ac:chgData name="Szawiola, Alison" userId="122cdc3e-0be4-40f6-97b3-cdce0694a0c5" providerId="ADAL" clId="{E87210BC-A0D3-47FF-BCA4-F32AE9C3F22D}" dt="2023-05-11T13:40:56.877" v="1942" actId="1076"/>
          <ac:picMkLst>
            <pc:docMk/>
            <pc:sldMk cId="3747422719" sldId="317"/>
            <ac:picMk id="18" creationId="{00000000-0000-0000-0000-000000000000}"/>
          </ac:picMkLst>
        </pc:picChg>
        <pc:picChg chg="mod">
          <ac:chgData name="Szawiola, Alison" userId="122cdc3e-0be4-40f6-97b3-cdce0694a0c5" providerId="ADAL" clId="{E87210BC-A0D3-47FF-BCA4-F32AE9C3F22D}" dt="2023-05-11T14:08:39.687" v="2773" actId="1076"/>
          <ac:picMkLst>
            <pc:docMk/>
            <pc:sldMk cId="3747422719" sldId="317"/>
            <ac:picMk id="1026" creationId="{00000000-0000-0000-0000-000000000000}"/>
          </ac:picMkLst>
        </pc:picChg>
      </pc:sldChg>
      <pc:sldChg chg="modSp mod modNotesTx">
        <pc:chgData name="Szawiola, Alison" userId="122cdc3e-0be4-40f6-97b3-cdce0694a0c5" providerId="ADAL" clId="{E87210BC-A0D3-47FF-BCA4-F32AE9C3F22D}" dt="2023-05-11T14:54:32.121" v="3762" actId="20577"/>
        <pc:sldMkLst>
          <pc:docMk/>
          <pc:sldMk cId="806726748" sldId="322"/>
        </pc:sldMkLst>
        <pc:spChg chg="mod">
          <ac:chgData name="Szawiola, Alison" userId="122cdc3e-0be4-40f6-97b3-cdce0694a0c5" providerId="ADAL" clId="{E87210BC-A0D3-47FF-BCA4-F32AE9C3F22D}" dt="2023-05-11T14:44:15.296" v="3366" actId="20577"/>
          <ac:spMkLst>
            <pc:docMk/>
            <pc:sldMk cId="806726748" sldId="322"/>
            <ac:spMk id="3" creationId="{00000000-0000-0000-0000-000000000000}"/>
          </ac:spMkLst>
        </pc:spChg>
      </pc:sldChg>
      <pc:sldChg chg="modNotesTx">
        <pc:chgData name="Szawiola, Alison" userId="122cdc3e-0be4-40f6-97b3-cdce0694a0c5" providerId="ADAL" clId="{E87210BC-A0D3-47FF-BCA4-F32AE9C3F22D}" dt="2023-05-11T14:48:23.989" v="3598" actId="20577"/>
        <pc:sldMkLst>
          <pc:docMk/>
          <pc:sldMk cId="4104315159" sldId="335"/>
        </pc:sldMkLst>
      </pc:sldChg>
      <pc:sldChg chg="modNotesTx">
        <pc:chgData name="Szawiola, Alison" userId="122cdc3e-0be4-40f6-97b3-cdce0694a0c5" providerId="ADAL" clId="{E87210BC-A0D3-47FF-BCA4-F32AE9C3F22D}" dt="2023-05-11T14:52:41.770" v="3754" actId="20577"/>
        <pc:sldMkLst>
          <pc:docMk/>
          <pc:sldMk cId="855804005" sldId="349"/>
        </pc:sldMkLst>
      </pc:sldChg>
      <pc:sldChg chg="modNotes modNotesTx">
        <pc:chgData name="Szawiola, Alison" userId="122cdc3e-0be4-40f6-97b3-cdce0694a0c5" providerId="ADAL" clId="{E87210BC-A0D3-47FF-BCA4-F32AE9C3F22D}" dt="2023-05-11T14:45:58.917" v="3461" actId="20577"/>
        <pc:sldMkLst>
          <pc:docMk/>
          <pc:sldMk cId="3118329893" sldId="527"/>
        </pc:sldMkLst>
      </pc:sldChg>
      <pc:sldChg chg="addSp delSp modSp mod modAnim modNotesTx">
        <pc:chgData name="Szawiola, Alison" userId="122cdc3e-0be4-40f6-97b3-cdce0694a0c5" providerId="ADAL" clId="{E87210BC-A0D3-47FF-BCA4-F32AE9C3F22D}" dt="2023-05-11T14:51:58.713" v="3749" actId="20577"/>
        <pc:sldMkLst>
          <pc:docMk/>
          <pc:sldMk cId="3056502181" sldId="528"/>
        </pc:sldMkLst>
        <pc:spChg chg="ord">
          <ac:chgData name="Szawiola, Alison" userId="122cdc3e-0be4-40f6-97b3-cdce0694a0c5" providerId="ADAL" clId="{E87210BC-A0D3-47FF-BCA4-F32AE9C3F22D}" dt="2023-05-11T14:02:03.305" v="2730" actId="13244"/>
          <ac:spMkLst>
            <pc:docMk/>
            <pc:sldMk cId="3056502181" sldId="528"/>
            <ac:spMk id="2" creationId="{567ACFB8-3362-55DD-92C4-DD790CCC9474}"/>
          </ac:spMkLst>
        </pc:spChg>
        <pc:spChg chg="del">
          <ac:chgData name="Szawiola, Alison" userId="122cdc3e-0be4-40f6-97b3-cdce0694a0c5" providerId="ADAL" clId="{E87210BC-A0D3-47FF-BCA4-F32AE9C3F22D}" dt="2023-05-11T12:40:08.042" v="691" actId="478"/>
          <ac:spMkLst>
            <pc:docMk/>
            <pc:sldMk cId="3056502181" sldId="528"/>
            <ac:spMk id="3" creationId="{0B7EE785-3218-4ED1-EADA-383A160823A8}"/>
          </ac:spMkLst>
        </pc:spChg>
        <pc:spChg chg="ord">
          <ac:chgData name="Szawiola, Alison" userId="122cdc3e-0be4-40f6-97b3-cdce0694a0c5" providerId="ADAL" clId="{E87210BC-A0D3-47FF-BCA4-F32AE9C3F22D}" dt="2023-05-11T14:01:26.785" v="2722" actId="13244"/>
          <ac:spMkLst>
            <pc:docMk/>
            <pc:sldMk cId="3056502181" sldId="528"/>
            <ac:spMk id="4" creationId="{A577CD78-656B-FBA0-53D8-8B79D82B542E}"/>
          </ac:spMkLst>
        </pc:spChg>
        <pc:spChg chg="add del">
          <ac:chgData name="Szawiola, Alison" userId="122cdc3e-0be4-40f6-97b3-cdce0694a0c5" providerId="ADAL" clId="{E87210BC-A0D3-47FF-BCA4-F32AE9C3F22D}" dt="2023-05-11T12:41:28.232" v="696" actId="22"/>
          <ac:spMkLst>
            <pc:docMk/>
            <pc:sldMk cId="3056502181" sldId="528"/>
            <ac:spMk id="10" creationId="{6D44B1F3-D0F8-271D-0594-A94373213F3D}"/>
          </ac:spMkLst>
        </pc:spChg>
        <pc:spChg chg="add mod ord">
          <ac:chgData name="Szawiola, Alison" userId="122cdc3e-0be4-40f6-97b3-cdce0694a0c5" providerId="ADAL" clId="{E87210BC-A0D3-47FF-BCA4-F32AE9C3F22D}" dt="2023-05-11T14:08:49.296" v="2775" actId="14100"/>
          <ac:spMkLst>
            <pc:docMk/>
            <pc:sldMk cId="3056502181" sldId="528"/>
            <ac:spMk id="11" creationId="{27A642FB-B461-9745-6FCC-E06C4BDE4485}"/>
          </ac:spMkLst>
        </pc:spChg>
        <pc:spChg chg="add mod ord">
          <ac:chgData name="Szawiola, Alison" userId="122cdc3e-0be4-40f6-97b3-cdce0694a0c5" providerId="ADAL" clId="{E87210BC-A0D3-47FF-BCA4-F32AE9C3F22D}" dt="2023-05-11T14:02:57.895" v="2739" actId="13244"/>
          <ac:spMkLst>
            <pc:docMk/>
            <pc:sldMk cId="3056502181" sldId="528"/>
            <ac:spMk id="12" creationId="{B2BF2BE3-DDB7-2080-4373-20A2C39006F8}"/>
          </ac:spMkLst>
        </pc:spChg>
        <pc:spChg chg="add del">
          <ac:chgData name="Szawiola, Alison" userId="122cdc3e-0be4-40f6-97b3-cdce0694a0c5" providerId="ADAL" clId="{E87210BC-A0D3-47FF-BCA4-F32AE9C3F22D}" dt="2023-05-11T13:42:02.095" v="1991" actId="22"/>
          <ac:spMkLst>
            <pc:docMk/>
            <pc:sldMk cId="3056502181" sldId="528"/>
            <ac:spMk id="14" creationId="{358793AA-3142-E5AC-9144-EA356330346F}"/>
          </ac:spMkLst>
        </pc:spChg>
        <pc:spChg chg="add mod ord">
          <ac:chgData name="Szawiola, Alison" userId="122cdc3e-0be4-40f6-97b3-cdce0694a0c5" providerId="ADAL" clId="{E87210BC-A0D3-47FF-BCA4-F32AE9C3F22D}" dt="2023-05-11T14:20:57.565" v="3075" actId="6549"/>
          <ac:spMkLst>
            <pc:docMk/>
            <pc:sldMk cId="3056502181" sldId="528"/>
            <ac:spMk id="16" creationId="{D0D8F257-F93B-D481-80E8-06D518EC581D}"/>
          </ac:spMkLst>
        </pc:spChg>
        <pc:spChg chg="add mod ord">
          <ac:chgData name="Szawiola, Alison" userId="122cdc3e-0be4-40f6-97b3-cdce0694a0c5" providerId="ADAL" clId="{E87210BC-A0D3-47FF-BCA4-F32AE9C3F22D}" dt="2023-05-11T14:12:41.411" v="2820" actId="14100"/>
          <ac:spMkLst>
            <pc:docMk/>
            <pc:sldMk cId="3056502181" sldId="528"/>
            <ac:spMk id="17" creationId="{77E1674B-842D-E3D8-9398-885634736C57}"/>
          </ac:spMkLst>
        </pc:spChg>
        <pc:spChg chg="add mod">
          <ac:chgData name="Szawiola, Alison" userId="122cdc3e-0be4-40f6-97b3-cdce0694a0c5" providerId="ADAL" clId="{E87210BC-A0D3-47FF-BCA4-F32AE9C3F22D}" dt="2023-05-11T14:20:53.697" v="3073" actId="20577"/>
          <ac:spMkLst>
            <pc:docMk/>
            <pc:sldMk cId="3056502181" sldId="528"/>
            <ac:spMk id="21" creationId="{C9B442AE-231B-D9EF-C0AB-5A00ED72D2D1}"/>
          </ac:spMkLst>
        </pc:spChg>
        <pc:grpChg chg="add mod ord">
          <ac:chgData name="Szawiola, Alison" userId="122cdc3e-0be4-40f6-97b3-cdce0694a0c5" providerId="ADAL" clId="{E87210BC-A0D3-47FF-BCA4-F32AE9C3F22D}" dt="2023-05-11T14:01:57.839" v="2728" actId="13244"/>
          <ac:grpSpMkLst>
            <pc:docMk/>
            <pc:sldMk cId="3056502181" sldId="528"/>
            <ac:grpSpMk id="5" creationId="{0856B5A6-3676-E246-98E0-BF53B4A9E7E8}"/>
          </ac:grpSpMkLst>
        </pc:grpChg>
        <pc:picChg chg="mod">
          <ac:chgData name="Szawiola, Alison" userId="122cdc3e-0be4-40f6-97b3-cdce0694a0c5" providerId="ADAL" clId="{E87210BC-A0D3-47FF-BCA4-F32AE9C3F22D}" dt="2023-05-11T12:16:25.011" v="662"/>
          <ac:picMkLst>
            <pc:docMk/>
            <pc:sldMk cId="3056502181" sldId="528"/>
            <ac:picMk id="6" creationId="{DB38FCE6-9F1D-22A7-3CCB-47A96BFBC328}"/>
          </ac:picMkLst>
        </pc:picChg>
        <pc:picChg chg="mod">
          <ac:chgData name="Szawiola, Alison" userId="122cdc3e-0be4-40f6-97b3-cdce0694a0c5" providerId="ADAL" clId="{E87210BC-A0D3-47FF-BCA4-F32AE9C3F22D}" dt="2023-05-11T12:16:25.011" v="662"/>
          <ac:picMkLst>
            <pc:docMk/>
            <pc:sldMk cId="3056502181" sldId="528"/>
            <ac:picMk id="7" creationId="{6AFA6216-9F4F-8D43-F78C-0C609CEC21CD}"/>
          </ac:picMkLst>
        </pc:picChg>
        <pc:picChg chg="add del mod">
          <ac:chgData name="Szawiola, Alison" userId="122cdc3e-0be4-40f6-97b3-cdce0694a0c5" providerId="ADAL" clId="{E87210BC-A0D3-47FF-BCA4-F32AE9C3F22D}" dt="2023-05-11T14:03:59.978" v="2751" actId="478"/>
          <ac:picMkLst>
            <pc:docMk/>
            <pc:sldMk cId="3056502181" sldId="528"/>
            <ac:picMk id="18" creationId="{443A8D84-2231-06E7-C6EA-7A5A10337C68}"/>
          </ac:picMkLst>
        </pc:picChg>
        <pc:picChg chg="add mod">
          <ac:chgData name="Szawiola, Alison" userId="122cdc3e-0be4-40f6-97b3-cdce0694a0c5" providerId="ADAL" clId="{E87210BC-A0D3-47FF-BCA4-F32AE9C3F22D}" dt="2023-05-11T14:22:56.168" v="3087" actId="1076"/>
          <ac:picMkLst>
            <pc:docMk/>
            <pc:sldMk cId="3056502181" sldId="528"/>
            <ac:picMk id="20" creationId="{BA3CBD3C-B3A4-DF8F-4BB0-2AB7F5452AFD}"/>
          </ac:picMkLst>
        </pc:picChg>
        <pc:picChg chg="add del mod">
          <ac:chgData name="Szawiola, Alison" userId="122cdc3e-0be4-40f6-97b3-cdce0694a0c5" providerId="ADAL" clId="{E87210BC-A0D3-47FF-BCA4-F32AE9C3F22D}" dt="2023-05-11T12:42:18.963" v="701" actId="478"/>
          <ac:picMkLst>
            <pc:docMk/>
            <pc:sldMk cId="3056502181" sldId="528"/>
            <ac:picMk id="1026" creationId="{5CB9E674-B98E-2C6A-F65A-D3CD206DB36C}"/>
          </ac:picMkLst>
        </pc:picChg>
        <pc:picChg chg="add mod">
          <ac:chgData name="Szawiola, Alison" userId="122cdc3e-0be4-40f6-97b3-cdce0694a0c5" providerId="ADAL" clId="{E87210BC-A0D3-47FF-BCA4-F32AE9C3F22D}" dt="2023-05-11T14:10:05.126" v="2789" actId="1076"/>
          <ac:picMkLst>
            <pc:docMk/>
            <pc:sldMk cId="3056502181" sldId="528"/>
            <ac:picMk id="1028" creationId="{41CC91F6-22E7-8178-F128-2189838E7140}"/>
          </ac:picMkLst>
        </pc:picChg>
        <pc:picChg chg="add mod">
          <ac:chgData name="Szawiola, Alison" userId="122cdc3e-0be4-40f6-97b3-cdce0694a0c5" providerId="ADAL" clId="{E87210BC-A0D3-47FF-BCA4-F32AE9C3F22D}" dt="2023-05-11T14:01:31.809" v="2723" actId="13244"/>
          <ac:picMkLst>
            <pc:docMk/>
            <pc:sldMk cId="3056502181" sldId="528"/>
            <ac:picMk id="1030" creationId="{9FA7DF81-B505-9CC3-0E92-04521094E459}"/>
          </ac:picMkLst>
        </pc:picChg>
        <pc:picChg chg="add del mod">
          <ac:chgData name="Szawiola, Alison" userId="122cdc3e-0be4-40f6-97b3-cdce0694a0c5" providerId="ADAL" clId="{E87210BC-A0D3-47FF-BCA4-F32AE9C3F22D}" dt="2023-05-11T12:45:34.869" v="731" actId="478"/>
          <ac:picMkLst>
            <pc:docMk/>
            <pc:sldMk cId="3056502181" sldId="528"/>
            <ac:picMk id="1032" creationId="{CF99219F-FDEC-29C1-D4C5-447127D1951C}"/>
          </ac:picMkLst>
        </pc:picChg>
      </pc:sldChg>
      <pc:sldChg chg="del">
        <pc:chgData name="Szawiola, Alison" userId="122cdc3e-0be4-40f6-97b3-cdce0694a0c5" providerId="ADAL" clId="{E87210BC-A0D3-47FF-BCA4-F32AE9C3F22D}" dt="2023-05-11T12:18:21.618" v="684" actId="47"/>
        <pc:sldMkLst>
          <pc:docMk/>
          <pc:sldMk cId="1344763489" sldId="529"/>
        </pc:sldMkLst>
      </pc:sldChg>
      <pc:sldChg chg="addSp delSp modSp new del mod delAnim modAnim">
        <pc:chgData name="Szawiola, Alison" userId="122cdc3e-0be4-40f6-97b3-cdce0694a0c5" providerId="ADAL" clId="{E87210BC-A0D3-47FF-BCA4-F32AE9C3F22D}" dt="2023-05-11T14:13:00.619" v="2825" actId="47"/>
        <pc:sldMkLst>
          <pc:docMk/>
          <pc:sldMk cId="2585308678" sldId="529"/>
        </pc:sldMkLst>
        <pc:spChg chg="del">
          <ac:chgData name="Szawiola, Alison" userId="122cdc3e-0be4-40f6-97b3-cdce0694a0c5" providerId="ADAL" clId="{E87210BC-A0D3-47FF-BCA4-F32AE9C3F22D}" dt="2023-05-11T14:10:48.741" v="2802" actId="478"/>
          <ac:spMkLst>
            <pc:docMk/>
            <pc:sldMk cId="2585308678" sldId="529"/>
            <ac:spMk id="3" creationId="{2A85B13E-4625-BC03-D808-C1AC743D82F9}"/>
          </ac:spMkLst>
        </pc:spChg>
        <pc:spChg chg="add del mod">
          <ac:chgData name="Szawiola, Alison" userId="122cdc3e-0be4-40f6-97b3-cdce0694a0c5" providerId="ADAL" clId="{E87210BC-A0D3-47FF-BCA4-F32AE9C3F22D}" dt="2023-05-11T14:10:19.250" v="2793" actId="478"/>
          <ac:spMkLst>
            <pc:docMk/>
            <pc:sldMk cId="2585308678" sldId="529"/>
            <ac:spMk id="7" creationId="{0400453E-21A1-CFC3-F8DB-D3C316AF3197}"/>
          </ac:spMkLst>
        </pc:spChg>
        <pc:spChg chg="add mod">
          <ac:chgData name="Szawiola, Alison" userId="122cdc3e-0be4-40f6-97b3-cdce0694a0c5" providerId="ADAL" clId="{E87210BC-A0D3-47FF-BCA4-F32AE9C3F22D}" dt="2023-05-11T14:10:40.052" v="2800" actId="1076"/>
          <ac:spMkLst>
            <pc:docMk/>
            <pc:sldMk cId="2585308678" sldId="529"/>
            <ac:spMk id="8" creationId="{5D5E2DCB-3220-F797-C303-F01CDC952692}"/>
          </ac:spMkLst>
        </pc:spChg>
        <pc:picChg chg="add mod">
          <ac:chgData name="Szawiola, Alison" userId="122cdc3e-0be4-40f6-97b3-cdce0694a0c5" providerId="ADAL" clId="{E87210BC-A0D3-47FF-BCA4-F32AE9C3F22D}" dt="2023-05-11T14:09:32.321" v="2781" actId="1076"/>
          <ac:picMkLst>
            <pc:docMk/>
            <pc:sldMk cId="2585308678" sldId="529"/>
            <ac:picMk id="5" creationId="{0F00C359-ADB7-A0FE-5A34-D2E9EE3F2732}"/>
          </ac:picMkLst>
        </pc:picChg>
        <pc:picChg chg="add mod">
          <ac:chgData name="Szawiola, Alison" userId="122cdc3e-0be4-40f6-97b3-cdce0694a0c5" providerId="ADAL" clId="{E87210BC-A0D3-47FF-BCA4-F32AE9C3F22D}" dt="2023-05-11T14:10:00.453" v="2787" actId="1076"/>
          <ac:picMkLst>
            <pc:docMk/>
            <pc:sldMk cId="2585308678" sldId="529"/>
            <ac:picMk id="6" creationId="{1359AE12-9C00-E4D4-763B-AA5AFAEC8176}"/>
          </ac:picMkLst>
        </pc:picChg>
      </pc:sldChg>
    </pc:docChg>
  </pc:docChgLst>
  <pc:docChgLst>
    <pc:chgData name="Szawiola, Alison" userId="122cdc3e-0be4-40f6-97b3-cdce0694a0c5" providerId="ADAL" clId="{DB07721F-444C-43C4-B52D-45187926F01D}"/>
    <pc:docChg chg="custSel modSld replTag">
      <pc:chgData name="Szawiola, Alison" userId="122cdc3e-0be4-40f6-97b3-cdce0694a0c5" providerId="ADAL" clId="{DB07721F-444C-43C4-B52D-45187926F01D}" dt="2023-05-11T16:23:03.840" v="368"/>
      <pc:docMkLst>
        <pc:docMk/>
      </pc:docMkLst>
      <pc:sldChg chg="modNotesTx">
        <pc:chgData name="Szawiola, Alison" userId="122cdc3e-0be4-40f6-97b3-cdce0694a0c5" providerId="ADAL" clId="{DB07721F-444C-43C4-B52D-45187926F01D}" dt="2023-05-11T16:22:55.784" v="367" actId="20577"/>
        <pc:sldMkLst>
          <pc:docMk/>
          <pc:sldMk cId="4104315159" sldId="335"/>
        </pc:sldMkLst>
      </pc:sldChg>
      <pc:sldChg chg="addSp modSp mod">
        <pc:chgData name="Szawiola, Alison" userId="122cdc3e-0be4-40f6-97b3-cdce0694a0c5" providerId="ADAL" clId="{DB07721F-444C-43C4-B52D-45187926F01D}" dt="2023-05-11T16:18:28.139" v="252" actId="207"/>
        <pc:sldMkLst>
          <pc:docMk/>
          <pc:sldMk cId="855804005" sldId="349"/>
        </pc:sldMkLst>
        <pc:spChg chg="add mod">
          <ac:chgData name="Szawiola, Alison" userId="122cdc3e-0be4-40f6-97b3-cdce0694a0c5" providerId="ADAL" clId="{DB07721F-444C-43C4-B52D-45187926F01D}" dt="2023-05-11T16:18:28.139" v="252" actId="207"/>
          <ac:spMkLst>
            <pc:docMk/>
            <pc:sldMk cId="855804005" sldId="349"/>
            <ac:spMk id="2" creationId="{73770B50-179D-B45E-B09C-E4408F7F879F}"/>
          </ac:spMkLst>
        </pc:spChg>
      </pc:sldChg>
      <pc:sldChg chg="modNotesTx">
        <pc:chgData name="Szawiola, Alison" userId="122cdc3e-0be4-40f6-97b3-cdce0694a0c5" providerId="ADAL" clId="{DB07721F-444C-43C4-B52D-45187926F01D}" dt="2023-05-11T16:21:45.734" v="364" actId="20577"/>
        <pc:sldMkLst>
          <pc:docMk/>
          <pc:sldMk cId="3118329893" sldId="527"/>
        </pc:sldMkLst>
      </pc:sldChg>
      <pc:sldChg chg="modNotes">
        <pc:chgData name="Szawiola, Alison" userId="122cdc3e-0be4-40f6-97b3-cdce0694a0c5" providerId="ADAL" clId="{DB07721F-444C-43C4-B52D-45187926F01D}" dt="2023-05-11T16:17:49.323" v="214" actId="27636"/>
        <pc:sldMkLst>
          <pc:docMk/>
          <pc:sldMk cId="3056502181" sldId="528"/>
        </pc:sldMkLst>
      </pc:sldChg>
    </pc:docChg>
  </pc:docChgLst>
  <pc:docChgLst>
    <pc:chgData name="Szawiola, Alison" userId="122cdc3e-0be4-40f6-97b3-cdce0694a0c5" providerId="ADAL" clId="{97A6102F-6076-4A3C-A160-DF8CA2867648}"/>
    <pc:docChg chg="undo custSel addSld delSld modSld sldOrd replTag">
      <pc:chgData name="Szawiola, Alison" userId="122cdc3e-0be4-40f6-97b3-cdce0694a0c5" providerId="ADAL" clId="{97A6102F-6076-4A3C-A160-DF8CA2867648}" dt="2023-05-13T23:16:38.860" v="4167"/>
      <pc:docMkLst>
        <pc:docMk/>
      </pc:docMkLst>
      <pc:sldChg chg="delSp modSp mod modNotesTx">
        <pc:chgData name="Szawiola, Alison" userId="122cdc3e-0be4-40f6-97b3-cdce0694a0c5" providerId="ADAL" clId="{97A6102F-6076-4A3C-A160-DF8CA2867648}" dt="2023-05-13T23:11:31.810" v="4094" actId="20577"/>
        <pc:sldMkLst>
          <pc:docMk/>
          <pc:sldMk cId="0" sldId="278"/>
        </pc:sldMkLst>
        <pc:spChg chg="mod">
          <ac:chgData name="Szawiola, Alison" userId="122cdc3e-0be4-40f6-97b3-cdce0694a0c5" providerId="ADAL" clId="{97A6102F-6076-4A3C-A160-DF8CA2867648}" dt="2023-05-13T22:41:20.406" v="1422" actId="20577"/>
          <ac:spMkLst>
            <pc:docMk/>
            <pc:sldMk cId="0" sldId="278"/>
            <ac:spMk id="2" creationId="{00000000-0000-0000-0000-000000000000}"/>
          </ac:spMkLst>
        </pc:spChg>
        <pc:spChg chg="mod">
          <ac:chgData name="Szawiola, Alison" userId="122cdc3e-0be4-40f6-97b3-cdce0694a0c5" providerId="ADAL" clId="{97A6102F-6076-4A3C-A160-DF8CA2867648}" dt="2023-05-13T23:11:31.810" v="4094" actId="20577"/>
          <ac:spMkLst>
            <pc:docMk/>
            <pc:sldMk cId="0" sldId="278"/>
            <ac:spMk id="3" creationId="{00000000-0000-0000-0000-000000000000}"/>
          </ac:spMkLst>
        </pc:spChg>
        <pc:picChg chg="del">
          <ac:chgData name="Szawiola, Alison" userId="122cdc3e-0be4-40f6-97b3-cdce0694a0c5" providerId="ADAL" clId="{97A6102F-6076-4A3C-A160-DF8CA2867648}" dt="2023-05-12T19:41:49.889" v="18" actId="478"/>
          <ac:picMkLst>
            <pc:docMk/>
            <pc:sldMk cId="0" sldId="278"/>
            <ac:picMk id="5" creationId="{00000000-0000-0000-0000-000000000000}"/>
          </ac:picMkLst>
        </pc:picChg>
      </pc:sldChg>
      <pc:sldChg chg="modNotesTx">
        <pc:chgData name="Szawiola, Alison" userId="122cdc3e-0be4-40f6-97b3-cdce0694a0c5" providerId="ADAL" clId="{97A6102F-6076-4A3C-A160-DF8CA2867648}" dt="2023-05-13T23:06:17.402" v="3540" actId="20577"/>
        <pc:sldMkLst>
          <pc:docMk/>
          <pc:sldMk cId="806726748" sldId="322"/>
        </pc:sldMkLst>
      </pc:sldChg>
      <pc:sldChg chg="ord modNotes modNotesTx">
        <pc:chgData name="Szawiola, Alison" userId="122cdc3e-0be4-40f6-97b3-cdce0694a0c5" providerId="ADAL" clId="{97A6102F-6076-4A3C-A160-DF8CA2867648}" dt="2023-05-13T23:08:59.835" v="3868" actId="27636"/>
        <pc:sldMkLst>
          <pc:docMk/>
          <pc:sldMk cId="1121350838" sldId="332"/>
        </pc:sldMkLst>
      </pc:sldChg>
      <pc:sldChg chg="modSp mod modNotes modNotesTx">
        <pc:chgData name="Szawiola, Alison" userId="122cdc3e-0be4-40f6-97b3-cdce0694a0c5" providerId="ADAL" clId="{97A6102F-6076-4A3C-A160-DF8CA2867648}" dt="2023-05-13T23:16:33.455" v="4166" actId="14100"/>
        <pc:sldMkLst>
          <pc:docMk/>
          <pc:sldMk cId="4104315159" sldId="335"/>
        </pc:sldMkLst>
        <pc:spChg chg="mod">
          <ac:chgData name="Szawiola, Alison" userId="122cdc3e-0be4-40f6-97b3-cdce0694a0c5" providerId="ADAL" clId="{97A6102F-6076-4A3C-A160-DF8CA2867648}" dt="2023-05-13T23:16:33.455" v="4166" actId="14100"/>
          <ac:spMkLst>
            <pc:docMk/>
            <pc:sldMk cId="4104315159" sldId="335"/>
            <ac:spMk id="15" creationId="{AA6C03A6-20A0-3D88-F35B-717AB5994721}"/>
          </ac:spMkLst>
        </pc:spChg>
        <pc:picChg chg="mod">
          <ac:chgData name="Szawiola, Alison" userId="122cdc3e-0be4-40f6-97b3-cdce0694a0c5" providerId="ADAL" clId="{97A6102F-6076-4A3C-A160-DF8CA2867648}" dt="2023-05-13T23:16:30.100" v="4165" actId="1076"/>
          <ac:picMkLst>
            <pc:docMk/>
            <pc:sldMk cId="4104315159" sldId="335"/>
            <ac:picMk id="3074" creationId="{FF3447BE-86CA-3AA2-7385-A6BF48DBF5C3}"/>
          </ac:picMkLst>
        </pc:picChg>
      </pc:sldChg>
      <pc:sldChg chg="modNotesTx">
        <pc:chgData name="Szawiola, Alison" userId="122cdc3e-0be4-40f6-97b3-cdce0694a0c5" providerId="ADAL" clId="{97A6102F-6076-4A3C-A160-DF8CA2867648}" dt="2023-05-13T23:13:14.789" v="4150" actId="20577"/>
        <pc:sldMkLst>
          <pc:docMk/>
          <pc:sldMk cId="3861274803" sldId="340"/>
        </pc:sldMkLst>
      </pc:sldChg>
      <pc:sldChg chg="modNotesTx">
        <pc:chgData name="Szawiola, Alison" userId="122cdc3e-0be4-40f6-97b3-cdce0694a0c5" providerId="ADAL" clId="{97A6102F-6076-4A3C-A160-DF8CA2867648}" dt="2023-05-13T23:13:42.661" v="4163" actId="20577"/>
        <pc:sldMkLst>
          <pc:docMk/>
          <pc:sldMk cId="3923302756" sldId="343"/>
        </pc:sldMkLst>
      </pc:sldChg>
      <pc:sldChg chg="addSp delSp modSp modNotesTx">
        <pc:chgData name="Szawiola, Alison" userId="122cdc3e-0be4-40f6-97b3-cdce0694a0c5" providerId="ADAL" clId="{97A6102F-6076-4A3C-A160-DF8CA2867648}" dt="2023-05-13T23:08:30.771" v="3865" actId="20577"/>
        <pc:sldMkLst>
          <pc:docMk/>
          <pc:sldMk cId="1996737457" sldId="345"/>
        </pc:sldMkLst>
        <pc:picChg chg="add del mod">
          <ac:chgData name="Szawiola, Alison" userId="122cdc3e-0be4-40f6-97b3-cdce0694a0c5" providerId="ADAL" clId="{97A6102F-6076-4A3C-A160-DF8CA2867648}" dt="2023-05-13T22:40:44.352" v="1417" actId="14100"/>
          <ac:picMkLst>
            <pc:docMk/>
            <pc:sldMk cId="1996737457" sldId="345"/>
            <ac:picMk id="1028" creationId="{00000000-0000-0000-0000-000000000000}"/>
          </ac:picMkLst>
        </pc:picChg>
      </pc:sldChg>
      <pc:sldChg chg="modSp mod">
        <pc:chgData name="Szawiola, Alison" userId="122cdc3e-0be4-40f6-97b3-cdce0694a0c5" providerId="ADAL" clId="{97A6102F-6076-4A3C-A160-DF8CA2867648}" dt="2023-05-13T23:12:43.490" v="4135" actId="688"/>
        <pc:sldMkLst>
          <pc:docMk/>
          <pc:sldMk cId="3389705227" sldId="346"/>
        </pc:sldMkLst>
        <pc:spChg chg="mod">
          <ac:chgData name="Szawiola, Alison" userId="122cdc3e-0be4-40f6-97b3-cdce0694a0c5" providerId="ADAL" clId="{97A6102F-6076-4A3C-A160-DF8CA2867648}" dt="2023-05-13T23:12:43.490" v="4135" actId="688"/>
          <ac:spMkLst>
            <pc:docMk/>
            <pc:sldMk cId="3389705227" sldId="346"/>
            <ac:spMk id="107" creationId="{00000000-0000-0000-0000-000000000000}"/>
          </ac:spMkLst>
        </pc:spChg>
      </pc:sldChg>
      <pc:sldChg chg="modSp modNotesTx">
        <pc:chgData name="Szawiola, Alison" userId="122cdc3e-0be4-40f6-97b3-cdce0694a0c5" providerId="ADAL" clId="{97A6102F-6076-4A3C-A160-DF8CA2867648}" dt="2023-05-13T23:09:59.364" v="4014" actId="20577"/>
        <pc:sldMkLst>
          <pc:docMk/>
          <pc:sldMk cId="1644987264" sldId="354"/>
        </pc:sldMkLst>
        <pc:spChg chg="mod">
          <ac:chgData name="Szawiola, Alison" userId="122cdc3e-0be4-40f6-97b3-cdce0694a0c5" providerId="ADAL" clId="{97A6102F-6076-4A3C-A160-DF8CA2867648}" dt="2023-05-13T23:09:13.722" v="3884" actId="20577"/>
          <ac:spMkLst>
            <pc:docMk/>
            <pc:sldMk cId="1644987264" sldId="354"/>
            <ac:spMk id="3" creationId="{00000000-0000-0000-0000-000000000000}"/>
          </ac:spMkLst>
        </pc:spChg>
      </pc:sldChg>
      <pc:sldChg chg="modSp mod modNotesTx">
        <pc:chgData name="Szawiola, Alison" userId="122cdc3e-0be4-40f6-97b3-cdce0694a0c5" providerId="ADAL" clId="{97A6102F-6076-4A3C-A160-DF8CA2867648}" dt="2023-05-13T23:12:30.883" v="4133" actId="20577"/>
        <pc:sldMkLst>
          <pc:docMk/>
          <pc:sldMk cId="674116701" sldId="357"/>
        </pc:sldMkLst>
        <pc:spChg chg="mod">
          <ac:chgData name="Szawiola, Alison" userId="122cdc3e-0be4-40f6-97b3-cdce0694a0c5" providerId="ADAL" clId="{97A6102F-6076-4A3C-A160-DF8CA2867648}" dt="2023-05-13T23:12:30.883" v="4133" actId="20577"/>
          <ac:spMkLst>
            <pc:docMk/>
            <pc:sldMk cId="674116701" sldId="357"/>
            <ac:spMk id="156" creationId="{00000000-0000-0000-0000-000000000000}"/>
          </ac:spMkLst>
        </pc:spChg>
      </pc:sldChg>
      <pc:sldChg chg="modSp add mod modShow modNotes modNotesTx">
        <pc:chgData name="Szawiola, Alison" userId="122cdc3e-0be4-40f6-97b3-cdce0694a0c5" providerId="ADAL" clId="{97A6102F-6076-4A3C-A160-DF8CA2867648}" dt="2023-05-13T22:45:31.650" v="1510" actId="27636"/>
        <pc:sldMkLst>
          <pc:docMk/>
          <pc:sldMk cId="1074061543" sldId="358"/>
        </pc:sldMkLst>
        <pc:spChg chg="mod">
          <ac:chgData name="Szawiola, Alison" userId="122cdc3e-0be4-40f6-97b3-cdce0694a0c5" providerId="ADAL" clId="{97A6102F-6076-4A3C-A160-DF8CA2867648}" dt="2023-05-13T22:43:53.747" v="1505" actId="20577"/>
          <ac:spMkLst>
            <pc:docMk/>
            <pc:sldMk cId="1074061543" sldId="358"/>
            <ac:spMk id="10" creationId="{254E1D13-3D67-64B3-76C0-FB6BEB88FAC0}"/>
          </ac:spMkLst>
        </pc:spChg>
        <pc:spChg chg="mod">
          <ac:chgData name="Szawiola, Alison" userId="122cdc3e-0be4-40f6-97b3-cdce0694a0c5" providerId="ADAL" clId="{97A6102F-6076-4A3C-A160-DF8CA2867648}" dt="2023-05-13T22:43:42.622" v="1503" actId="20577"/>
          <ac:spMkLst>
            <pc:docMk/>
            <pc:sldMk cId="1074061543" sldId="358"/>
            <ac:spMk id="11" creationId="{CFA0D02A-5DAC-4D48-6252-205ED8FBA73B}"/>
          </ac:spMkLst>
        </pc:spChg>
      </pc:sldChg>
      <pc:sldChg chg="modNotesTx">
        <pc:chgData name="Szawiola, Alison" userId="122cdc3e-0be4-40f6-97b3-cdce0694a0c5" providerId="ADAL" clId="{97A6102F-6076-4A3C-A160-DF8CA2867648}" dt="2023-05-13T23:13:21.949" v="4158" actId="20577"/>
        <pc:sldMkLst>
          <pc:docMk/>
          <pc:sldMk cId="795870821" sldId="359"/>
        </pc:sldMkLst>
      </pc:sldChg>
      <pc:sldChg chg="modSp mod">
        <pc:chgData name="Szawiola, Alison" userId="122cdc3e-0be4-40f6-97b3-cdce0694a0c5" providerId="ADAL" clId="{97A6102F-6076-4A3C-A160-DF8CA2867648}" dt="2023-05-13T23:12:05.948" v="4115" actId="20577"/>
        <pc:sldMkLst>
          <pc:docMk/>
          <pc:sldMk cId="2339532835" sldId="360"/>
        </pc:sldMkLst>
        <pc:spChg chg="mod">
          <ac:chgData name="Szawiola, Alison" userId="122cdc3e-0be4-40f6-97b3-cdce0694a0c5" providerId="ADAL" clId="{97A6102F-6076-4A3C-A160-DF8CA2867648}" dt="2023-05-13T23:12:05.948" v="4115" actId="20577"/>
          <ac:spMkLst>
            <pc:docMk/>
            <pc:sldMk cId="2339532835" sldId="360"/>
            <ac:spMk id="3" creationId="{00000000-0000-0000-0000-000000000000}"/>
          </ac:spMkLst>
        </pc:spChg>
      </pc:sldChg>
      <pc:sldChg chg="modNotesTx">
        <pc:chgData name="Szawiola, Alison" userId="122cdc3e-0be4-40f6-97b3-cdce0694a0c5" providerId="ADAL" clId="{97A6102F-6076-4A3C-A160-DF8CA2867648}" dt="2023-05-12T19:40:19.140" v="11" actId="20577"/>
        <pc:sldMkLst>
          <pc:docMk/>
          <pc:sldMk cId="2814734070" sldId="526"/>
        </pc:sldMkLst>
      </pc:sldChg>
      <pc:sldChg chg="addSp delSp modSp del mod modAnim modNotesTx">
        <pc:chgData name="Szawiola, Alison" userId="122cdc3e-0be4-40f6-97b3-cdce0694a0c5" providerId="ADAL" clId="{97A6102F-6076-4A3C-A160-DF8CA2867648}" dt="2023-05-13T22:42:45.973" v="1425" actId="47"/>
        <pc:sldMkLst>
          <pc:docMk/>
          <pc:sldMk cId="3118329893" sldId="527"/>
        </pc:sldMkLst>
        <pc:spChg chg="mod">
          <ac:chgData name="Szawiola, Alison" userId="122cdc3e-0be4-40f6-97b3-cdce0694a0c5" providerId="ADAL" clId="{97A6102F-6076-4A3C-A160-DF8CA2867648}" dt="2023-05-13T22:37:00.395" v="1252" actId="20577"/>
          <ac:spMkLst>
            <pc:docMk/>
            <pc:sldMk cId="3118329893" sldId="527"/>
            <ac:spMk id="2" creationId="{6399EC4F-DB7C-70FF-D8C9-7E9C7A04BA4F}"/>
          </ac:spMkLst>
        </pc:spChg>
        <pc:picChg chg="add mod">
          <ac:chgData name="Szawiola, Alison" userId="122cdc3e-0be4-40f6-97b3-cdce0694a0c5" providerId="ADAL" clId="{97A6102F-6076-4A3C-A160-DF8CA2867648}" dt="2023-05-13T22:36:57.929" v="1248" actId="1076"/>
          <ac:picMkLst>
            <pc:docMk/>
            <pc:sldMk cId="3118329893" sldId="527"/>
            <ac:picMk id="3" creationId="{D45E7412-DB1D-1563-C3C4-45B7A48B15A7}"/>
          </ac:picMkLst>
        </pc:picChg>
        <pc:picChg chg="del">
          <ac:chgData name="Szawiola, Alison" userId="122cdc3e-0be4-40f6-97b3-cdce0694a0c5" providerId="ADAL" clId="{97A6102F-6076-4A3C-A160-DF8CA2867648}" dt="2023-05-13T22:36:56.233" v="1247" actId="478"/>
          <ac:picMkLst>
            <pc:docMk/>
            <pc:sldMk cId="3118329893" sldId="527"/>
            <ac:picMk id="1026" creationId="{A2D9E3A5-D7EC-D43F-6E63-D3B3547389AF}"/>
          </ac:picMkLst>
        </pc:picChg>
      </pc:sldChg>
      <pc:sldChg chg="modSp mod modNotes modNotesTx">
        <pc:chgData name="Szawiola, Alison" userId="122cdc3e-0be4-40f6-97b3-cdce0694a0c5" providerId="ADAL" clId="{97A6102F-6076-4A3C-A160-DF8CA2867648}" dt="2023-05-13T23:06:09.523" v="3538" actId="20577"/>
        <pc:sldMkLst>
          <pc:docMk/>
          <pc:sldMk cId="3056502181" sldId="528"/>
        </pc:sldMkLst>
        <pc:spChg chg="mod">
          <ac:chgData name="Szawiola, Alison" userId="122cdc3e-0be4-40f6-97b3-cdce0694a0c5" providerId="ADAL" clId="{97A6102F-6076-4A3C-A160-DF8CA2867648}" dt="2023-05-13T22:58:46.088" v="3154" actId="20577"/>
          <ac:spMkLst>
            <pc:docMk/>
            <pc:sldMk cId="3056502181" sldId="528"/>
            <ac:spMk id="2" creationId="{567ACFB8-3362-55DD-92C4-DD790CCC9474}"/>
          </ac:spMkLst>
        </pc:spChg>
        <pc:spChg chg="mod">
          <ac:chgData name="Szawiola, Alison" userId="122cdc3e-0be4-40f6-97b3-cdce0694a0c5" providerId="ADAL" clId="{97A6102F-6076-4A3C-A160-DF8CA2867648}" dt="2023-05-13T23:01:53.261" v="3321" actId="14100"/>
          <ac:spMkLst>
            <pc:docMk/>
            <pc:sldMk cId="3056502181" sldId="528"/>
            <ac:spMk id="21" creationId="{C9B442AE-231B-D9EF-C0AB-5A00ED72D2D1}"/>
          </ac:spMkLst>
        </pc:spChg>
        <pc:picChg chg="mod">
          <ac:chgData name="Szawiola, Alison" userId="122cdc3e-0be4-40f6-97b3-cdce0694a0c5" providerId="ADAL" clId="{97A6102F-6076-4A3C-A160-DF8CA2867648}" dt="2023-05-12T20:04:26.282" v="123" actId="1076"/>
          <ac:picMkLst>
            <pc:docMk/>
            <pc:sldMk cId="3056502181" sldId="528"/>
            <ac:picMk id="20" creationId="{BA3CBD3C-B3A4-DF8F-4BB0-2AB7F5452AFD}"/>
          </ac:picMkLst>
        </pc:picChg>
      </pc:sldChg>
      <pc:sldChg chg="addSp delSp modSp new mod ord modNotesTx">
        <pc:chgData name="Szawiola, Alison" userId="122cdc3e-0be4-40f6-97b3-cdce0694a0c5" providerId="ADAL" clId="{97A6102F-6076-4A3C-A160-DF8CA2867648}" dt="2023-05-13T23:05:33.024" v="3427"/>
        <pc:sldMkLst>
          <pc:docMk/>
          <pc:sldMk cId="929387499" sldId="529"/>
        </pc:sldMkLst>
        <pc:spChg chg="mod">
          <ac:chgData name="Szawiola, Alison" userId="122cdc3e-0be4-40f6-97b3-cdce0694a0c5" providerId="ADAL" clId="{97A6102F-6076-4A3C-A160-DF8CA2867648}" dt="2023-05-13T22:58:52.585" v="3176" actId="20577"/>
          <ac:spMkLst>
            <pc:docMk/>
            <pc:sldMk cId="929387499" sldId="529"/>
            <ac:spMk id="2" creationId="{7CC4F5A4-1BD3-308C-0B37-8BB9F79994FF}"/>
          </ac:spMkLst>
        </pc:spChg>
        <pc:spChg chg="del">
          <ac:chgData name="Szawiola, Alison" userId="122cdc3e-0be4-40f6-97b3-cdce0694a0c5" providerId="ADAL" clId="{97A6102F-6076-4A3C-A160-DF8CA2867648}" dt="2023-05-13T23:03:30.962" v="3323"/>
          <ac:spMkLst>
            <pc:docMk/>
            <pc:sldMk cId="929387499" sldId="529"/>
            <ac:spMk id="3" creationId="{BC37667A-94BD-A6B5-6BE5-6E4E5B646007}"/>
          </ac:spMkLst>
        </pc:spChg>
        <pc:grpChg chg="add mod">
          <ac:chgData name="Szawiola, Alison" userId="122cdc3e-0be4-40f6-97b3-cdce0694a0c5" providerId="ADAL" clId="{97A6102F-6076-4A3C-A160-DF8CA2867648}" dt="2023-05-13T22:58:56.520" v="3177"/>
          <ac:grpSpMkLst>
            <pc:docMk/>
            <pc:sldMk cId="929387499" sldId="529"/>
            <ac:grpSpMk id="5" creationId="{9294E67D-EA9E-B1C0-2791-B101F8BEBBFD}"/>
          </ac:grpSpMkLst>
        </pc:grpChg>
        <pc:picChg chg="mod">
          <ac:chgData name="Szawiola, Alison" userId="122cdc3e-0be4-40f6-97b3-cdce0694a0c5" providerId="ADAL" clId="{97A6102F-6076-4A3C-A160-DF8CA2867648}" dt="2023-05-13T22:58:56.520" v="3177"/>
          <ac:picMkLst>
            <pc:docMk/>
            <pc:sldMk cId="929387499" sldId="529"/>
            <ac:picMk id="6" creationId="{20F4574F-C326-3388-77F4-0F40FCDF0398}"/>
          </ac:picMkLst>
        </pc:picChg>
        <pc:picChg chg="mod">
          <ac:chgData name="Szawiola, Alison" userId="122cdc3e-0be4-40f6-97b3-cdce0694a0c5" providerId="ADAL" clId="{97A6102F-6076-4A3C-A160-DF8CA2867648}" dt="2023-05-13T22:58:56.520" v="3177"/>
          <ac:picMkLst>
            <pc:docMk/>
            <pc:sldMk cId="929387499" sldId="529"/>
            <ac:picMk id="7" creationId="{E7233D50-4B84-E9E5-B550-41D31EBCE96F}"/>
          </ac:picMkLst>
        </pc:picChg>
        <pc:picChg chg="add mod">
          <ac:chgData name="Szawiola, Alison" userId="122cdc3e-0be4-40f6-97b3-cdce0694a0c5" providerId="ADAL" clId="{97A6102F-6076-4A3C-A160-DF8CA2867648}" dt="2023-05-13T23:04:03.802" v="3347" actId="14100"/>
          <ac:picMkLst>
            <pc:docMk/>
            <pc:sldMk cId="929387499" sldId="529"/>
            <ac:picMk id="1026" creationId="{AD642CFC-6BA4-30AD-DC6B-79785D81627F}"/>
          </ac:picMkLst>
        </pc:picChg>
      </pc:sldChg>
    </pc:docChg>
  </pc:docChgLst>
  <pc:docChgLst>
    <pc:chgData name="Szawiola, Alison" userId="122cdc3e-0be4-40f6-97b3-cdce0694a0c5" providerId="ADAL" clId="{1270A5D7-BC8A-4686-AB8B-5B63019BFD84}"/>
    <pc:docChg chg="custSel modSld replTag">
      <pc:chgData name="Szawiola, Alison" userId="122cdc3e-0be4-40f6-97b3-cdce0694a0c5" providerId="ADAL" clId="{1270A5D7-BC8A-4686-AB8B-5B63019BFD84}" dt="2023-05-12T19:21:21.435" v="231"/>
      <pc:docMkLst>
        <pc:docMk/>
      </pc:docMkLst>
      <pc:sldChg chg="modNotesTx">
        <pc:chgData name="Szawiola, Alison" userId="122cdc3e-0be4-40f6-97b3-cdce0694a0c5" providerId="ADAL" clId="{1270A5D7-BC8A-4686-AB8B-5B63019BFD84}" dt="2023-05-12T18:50:35.056" v="31" actId="20577"/>
        <pc:sldMkLst>
          <pc:docMk/>
          <pc:sldMk cId="0" sldId="278"/>
        </pc:sldMkLst>
      </pc:sldChg>
      <pc:sldChg chg="modNotesTx">
        <pc:chgData name="Szawiola, Alison" userId="122cdc3e-0be4-40f6-97b3-cdce0694a0c5" providerId="ADAL" clId="{1270A5D7-BC8A-4686-AB8B-5B63019BFD84}" dt="2023-05-12T19:20:02.714" v="212" actId="20577"/>
        <pc:sldMkLst>
          <pc:docMk/>
          <pc:sldMk cId="806726748" sldId="322"/>
        </pc:sldMkLst>
      </pc:sldChg>
      <pc:sldChg chg="delSp mod modNotesTx">
        <pc:chgData name="Szawiola, Alison" userId="122cdc3e-0be4-40f6-97b3-cdce0694a0c5" providerId="ADAL" clId="{1270A5D7-BC8A-4686-AB8B-5B63019BFD84}" dt="2023-05-12T19:20:31.375" v="228" actId="478"/>
        <pc:sldMkLst>
          <pc:docMk/>
          <pc:sldMk cId="3662815120" sldId="324"/>
        </pc:sldMkLst>
        <pc:picChg chg="del">
          <ac:chgData name="Szawiola, Alison" userId="122cdc3e-0be4-40f6-97b3-cdce0694a0c5" providerId="ADAL" clId="{1270A5D7-BC8A-4686-AB8B-5B63019BFD84}" dt="2023-05-12T19:20:31.375" v="228" actId="478"/>
          <ac:picMkLst>
            <pc:docMk/>
            <pc:sldMk cId="3662815120" sldId="324"/>
            <ac:picMk id="5" creationId="{00000000-0000-0000-0000-000000000000}"/>
          </ac:picMkLst>
        </pc:picChg>
      </pc:sldChg>
      <pc:sldChg chg="modNotesTx">
        <pc:chgData name="Szawiola, Alison" userId="122cdc3e-0be4-40f6-97b3-cdce0694a0c5" providerId="ADAL" clId="{1270A5D7-BC8A-4686-AB8B-5B63019BFD84}" dt="2023-05-12T18:50:16.919" v="11" actId="20577"/>
        <pc:sldMkLst>
          <pc:docMk/>
          <pc:sldMk cId="1121350838" sldId="332"/>
        </pc:sldMkLst>
      </pc:sldChg>
      <pc:sldChg chg="modNotesTx">
        <pc:chgData name="Szawiola, Alison" userId="122cdc3e-0be4-40f6-97b3-cdce0694a0c5" providerId="ADAL" clId="{1270A5D7-BC8A-4686-AB8B-5B63019BFD84}" dt="2023-05-12T19:09:09.279" v="193" actId="20577"/>
        <pc:sldMkLst>
          <pc:docMk/>
          <pc:sldMk cId="4104315159" sldId="335"/>
        </pc:sldMkLst>
      </pc:sldChg>
      <pc:sldChg chg="modNotesTx">
        <pc:chgData name="Szawiola, Alison" userId="122cdc3e-0be4-40f6-97b3-cdce0694a0c5" providerId="ADAL" clId="{1270A5D7-BC8A-4686-AB8B-5B63019BFD84}" dt="2023-05-12T18:50:12.175" v="5" actId="20577"/>
        <pc:sldMkLst>
          <pc:docMk/>
          <pc:sldMk cId="1996737457" sldId="345"/>
        </pc:sldMkLst>
      </pc:sldChg>
      <pc:sldChg chg="modNotesTx">
        <pc:chgData name="Szawiola, Alison" userId="122cdc3e-0be4-40f6-97b3-cdce0694a0c5" providerId="ADAL" clId="{1270A5D7-BC8A-4686-AB8B-5B63019BFD84}" dt="2023-05-12T19:20:18.006" v="219" actId="20577"/>
        <pc:sldMkLst>
          <pc:docMk/>
          <pc:sldMk cId="3389705227" sldId="346"/>
        </pc:sldMkLst>
      </pc:sldChg>
      <pc:sldChg chg="delSp modAnim modNotesTx">
        <pc:chgData name="Szawiola, Alison" userId="122cdc3e-0be4-40f6-97b3-cdce0694a0c5" providerId="ADAL" clId="{1270A5D7-BC8A-4686-AB8B-5B63019BFD84}" dt="2023-05-12T19:21:12.670" v="230" actId="478"/>
        <pc:sldMkLst>
          <pc:docMk/>
          <pc:sldMk cId="1644987264" sldId="354"/>
        </pc:sldMkLst>
        <pc:picChg chg="del">
          <ac:chgData name="Szawiola, Alison" userId="122cdc3e-0be4-40f6-97b3-cdce0694a0c5" providerId="ADAL" clId="{1270A5D7-BC8A-4686-AB8B-5B63019BFD84}" dt="2023-05-12T19:21:12.670" v="230" actId="478"/>
          <ac:picMkLst>
            <pc:docMk/>
            <pc:sldMk cId="1644987264" sldId="354"/>
            <ac:picMk id="2050" creationId="{00000000-0000-0000-0000-000000000000}"/>
          </ac:picMkLst>
        </pc:picChg>
      </pc:sldChg>
      <pc:sldChg chg="modSp mod">
        <pc:chgData name="Szawiola, Alison" userId="122cdc3e-0be4-40f6-97b3-cdce0694a0c5" providerId="ADAL" clId="{1270A5D7-BC8A-4686-AB8B-5B63019BFD84}" dt="2023-05-12T18:51:37.774" v="33" actId="1076"/>
        <pc:sldMkLst>
          <pc:docMk/>
          <pc:sldMk cId="674116701" sldId="357"/>
        </pc:sldMkLst>
        <pc:picChg chg="mod">
          <ac:chgData name="Szawiola, Alison" userId="122cdc3e-0be4-40f6-97b3-cdce0694a0c5" providerId="ADAL" clId="{1270A5D7-BC8A-4686-AB8B-5B63019BFD84}" dt="2023-05-12T18:51:37.774" v="33" actId="1076"/>
          <ac:picMkLst>
            <pc:docMk/>
            <pc:sldMk cId="674116701" sldId="357"/>
            <ac:picMk id="157" creationId="{00000000-0000-0000-0000-000000000000}"/>
          </ac:picMkLst>
        </pc:picChg>
      </pc:sldChg>
      <pc:sldChg chg="modNotesTx">
        <pc:chgData name="Szawiola, Alison" userId="122cdc3e-0be4-40f6-97b3-cdce0694a0c5" providerId="ADAL" clId="{1270A5D7-BC8A-4686-AB8B-5B63019BFD84}" dt="2023-05-12T18:50:21.070" v="18" actId="20577"/>
        <pc:sldMkLst>
          <pc:docMk/>
          <pc:sldMk cId="2814734070" sldId="526"/>
        </pc:sldMkLst>
      </pc:sldChg>
      <pc:sldChg chg="modNotesTx">
        <pc:chgData name="Szawiola, Alison" userId="122cdc3e-0be4-40f6-97b3-cdce0694a0c5" providerId="ADAL" clId="{1270A5D7-BC8A-4686-AB8B-5B63019BFD84}" dt="2023-05-12T19:07:16.208" v="51" actId="20577"/>
        <pc:sldMkLst>
          <pc:docMk/>
          <pc:sldMk cId="3056502181" sldId="5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the%20selling\mcld%20general%20numb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MCLD%20Final%20Analysis%20-%20June%202022.xlsx" TargetMode="External"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oleObject" Target="https://gcdocs2.ci.gc.ca/otcsdav/nodes/510899815/MCLD%20Final%20Analysis%20-%20June%202022.xlsx" TargetMode="External"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the%20selling\mcld%20general%20number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gcdocs.intra.pri/contentserverinacproductiondav/nodes/13801966/MCL%20Results%202021%20-%20Nov%2019%20-%20Final%20Resul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gcdocs.intra.pri/contentserverinacproductiondav/nodes/13801966/MCL%20Results%202021%20-%20Nov%2019%20-%20Final%20Resul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DLCP%20Oct-Nov%202022%20Fr\DLCP%20programme%20fran&#231;ais%202022%20-%20Full%20Analysi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Registration</c:v>
                </c:pt>
              </c:strCache>
            </c:strRef>
          </c:tx>
          <c:spPr>
            <a:ln w="28575" cap="rnd">
              <a:solidFill>
                <a:schemeClr val="accent1"/>
              </a:solidFill>
              <a:round/>
            </a:ln>
            <a:effectLst/>
          </c:spPr>
          <c:marker>
            <c:symbol val="none"/>
          </c:marker>
          <c:dLbls>
            <c:dLbl>
              <c:idx val="0"/>
              <c:layout>
                <c:manualLayout>
                  <c:x val="-2.5411825342253086E-2"/>
                  <c:y val="-6.59144133896939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7F-41DA-935D-D63A575D7A86}"/>
                </c:ext>
              </c:extLst>
            </c:dLbl>
            <c:dLbl>
              <c:idx val="1"/>
              <c:layout>
                <c:manualLayout>
                  <c:x val="-3.3091634454702867E-2"/>
                  <c:y val="-7.1513438542102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7F-41DA-935D-D63A575D7A8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Alpha Pilot</c:v>
                  </c:pt>
                  <c:pt idx="1">
                    <c:v>Beta Pilot</c:v>
                  </c:pt>
                  <c:pt idx="2">
                    <c:v>English Pilot</c:v>
                  </c:pt>
                  <c:pt idx="3">
                    <c:v>English </c:v>
                  </c:pt>
                  <c:pt idx="4">
                    <c:v>French </c:v>
                  </c:pt>
                  <c:pt idx="5">
                    <c:v>English </c:v>
                  </c:pt>
                </c:lvl>
                <c:lvl>
                  <c:pt idx="0">
                    <c:v>2016 – 
Apr to Jun</c:v>
                  </c:pt>
                  <c:pt idx="1">
                    <c:v>2017 – 
Apr to Jun</c:v>
                  </c:pt>
                  <c:pt idx="2">
                    <c:v>2021 – 
Apr to Jun</c:v>
                  </c:pt>
                  <c:pt idx="3">
                    <c:v>2022 – 
Apr to Jun</c:v>
                  </c:pt>
                  <c:pt idx="4">
                    <c:v>2022 – 
Oct to Nov</c:v>
                  </c:pt>
                  <c:pt idx="5">
                    <c:v>2023 – 
May to Jun</c:v>
                  </c:pt>
                </c:lvl>
              </c:multiLvlStrCache>
            </c:multiLvlStrRef>
          </c:cat>
          <c:val>
            <c:numRef>
              <c:f>Sheet1!$C$2:$C$7</c:f>
              <c:numCache>
                <c:formatCode>General</c:formatCode>
                <c:ptCount val="6"/>
                <c:pt idx="0">
                  <c:v>3</c:v>
                </c:pt>
                <c:pt idx="1">
                  <c:v>25</c:v>
                </c:pt>
                <c:pt idx="2">
                  <c:v>105</c:v>
                </c:pt>
                <c:pt idx="3">
                  <c:v>239</c:v>
                </c:pt>
                <c:pt idx="4">
                  <c:v>109</c:v>
                </c:pt>
                <c:pt idx="5">
                  <c:v>290</c:v>
                </c:pt>
              </c:numCache>
            </c:numRef>
          </c:val>
          <c:smooth val="0"/>
          <c:extLst>
            <c:ext xmlns:c16="http://schemas.microsoft.com/office/drawing/2014/chart" uri="{C3380CC4-5D6E-409C-BE32-E72D297353CC}">
              <c16:uniqueId val="{00000000-DB03-4D55-B968-570D88939EE0}"/>
            </c:ext>
          </c:extLst>
        </c:ser>
        <c:ser>
          <c:idx val="1"/>
          <c:order val="1"/>
          <c:tx>
            <c:strRef>
              <c:f>Sheet1!$D$1</c:f>
              <c:strCache>
                <c:ptCount val="1"/>
                <c:pt idx="0">
                  <c:v>Completed by</c:v>
                </c:pt>
              </c:strCache>
            </c:strRef>
          </c:tx>
          <c:spPr>
            <a:ln w="28575" cap="rnd">
              <a:solidFill>
                <a:schemeClr val="accent2"/>
              </a:solidFill>
              <a:round/>
            </a:ln>
            <a:effectLst/>
          </c:spPr>
          <c:marker>
            <c:symbol val="none"/>
          </c:marker>
          <c:dLbls>
            <c:dLbl>
              <c:idx val="0"/>
              <c:layout>
                <c:manualLayout>
                  <c:x val="-5.1465119659095939E-3"/>
                  <c:y val="-3.7919287627653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7F-41DA-935D-D63A575D7A8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Alpha Pilot</c:v>
                  </c:pt>
                  <c:pt idx="1">
                    <c:v>Beta Pilot</c:v>
                  </c:pt>
                  <c:pt idx="2">
                    <c:v>English Pilot</c:v>
                  </c:pt>
                  <c:pt idx="3">
                    <c:v>English </c:v>
                  </c:pt>
                  <c:pt idx="4">
                    <c:v>French </c:v>
                  </c:pt>
                  <c:pt idx="5">
                    <c:v>English </c:v>
                  </c:pt>
                </c:lvl>
                <c:lvl>
                  <c:pt idx="0">
                    <c:v>2016 – 
Apr to Jun</c:v>
                  </c:pt>
                  <c:pt idx="1">
                    <c:v>2017 – 
Apr to Jun</c:v>
                  </c:pt>
                  <c:pt idx="2">
                    <c:v>2021 – 
Apr to Jun</c:v>
                  </c:pt>
                  <c:pt idx="3">
                    <c:v>2022 – 
Apr to Jun</c:v>
                  </c:pt>
                  <c:pt idx="4">
                    <c:v>2022 – 
Oct to Nov</c:v>
                  </c:pt>
                  <c:pt idx="5">
                    <c:v>2023 – 
May to Jun</c:v>
                  </c:pt>
                </c:lvl>
              </c:multiLvlStrCache>
            </c:multiLvlStrRef>
          </c:cat>
          <c:val>
            <c:numRef>
              <c:f>Sheet1!$D$2:$D$7</c:f>
              <c:numCache>
                <c:formatCode>General</c:formatCode>
                <c:ptCount val="6"/>
                <c:pt idx="0">
                  <c:v>1</c:v>
                </c:pt>
                <c:pt idx="1">
                  <c:v>17</c:v>
                </c:pt>
                <c:pt idx="2">
                  <c:v>66</c:v>
                </c:pt>
                <c:pt idx="3">
                  <c:v>130</c:v>
                </c:pt>
                <c:pt idx="4">
                  <c:v>50</c:v>
                </c:pt>
                <c:pt idx="5">
                  <c:v>150</c:v>
                </c:pt>
              </c:numCache>
            </c:numRef>
          </c:val>
          <c:smooth val="0"/>
          <c:extLst>
            <c:ext xmlns:c16="http://schemas.microsoft.com/office/drawing/2014/chart" uri="{C3380CC4-5D6E-409C-BE32-E72D297353CC}">
              <c16:uniqueId val="{00000001-DB03-4D55-B968-570D88939EE0}"/>
            </c:ext>
          </c:extLst>
        </c:ser>
        <c:dLbls>
          <c:dLblPos val="t"/>
          <c:showLegendKey val="0"/>
          <c:showVal val="1"/>
          <c:showCatName val="0"/>
          <c:showSerName val="0"/>
          <c:showPercent val="0"/>
          <c:showBubbleSize val="0"/>
        </c:dLbls>
        <c:smooth val="0"/>
        <c:axId val="535621792"/>
        <c:axId val="535624416"/>
      </c:lineChart>
      <c:catAx>
        <c:axId val="53562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5624416"/>
        <c:crosses val="autoZero"/>
        <c:auto val="1"/>
        <c:lblAlgn val="ctr"/>
        <c:lblOffset val="100"/>
        <c:noMultiLvlLbl val="0"/>
      </c:catAx>
      <c:valAx>
        <c:axId val="53562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562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2021Ep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Employee Engagement</c:v>
                </c:pt>
                <c:pt idx="1">
                  <c:v>Sounder Decision Making</c:v>
                </c:pt>
                <c:pt idx="2">
                  <c:v>Behavioural Risk</c:v>
                </c:pt>
                <c:pt idx="3">
                  <c:v>Well Being</c:v>
                </c:pt>
                <c:pt idx="4">
                  <c:v>Resiliency</c:v>
                </c:pt>
              </c:strCache>
            </c:strRef>
          </c:cat>
          <c:val>
            <c:numRef>
              <c:f>Sheet2!$B$2:$B$6</c:f>
              <c:numCache>
                <c:formatCode>0.0%</c:formatCode>
                <c:ptCount val="5"/>
                <c:pt idx="0">
                  <c:v>0.19900000000000001</c:v>
                </c:pt>
                <c:pt idx="1">
                  <c:v>0.25</c:v>
                </c:pt>
                <c:pt idx="2">
                  <c:v>0.223</c:v>
                </c:pt>
                <c:pt idx="3">
                  <c:v>0.193</c:v>
                </c:pt>
                <c:pt idx="4" formatCode="General">
                  <c:v>0</c:v>
                </c:pt>
              </c:numCache>
            </c:numRef>
          </c:val>
          <c:extLst>
            <c:ext xmlns:c16="http://schemas.microsoft.com/office/drawing/2014/chart" uri="{C3380CC4-5D6E-409C-BE32-E72D297353CC}">
              <c16:uniqueId val="{00000000-B7C9-40A7-88C0-126F8FB4B48C}"/>
            </c:ext>
          </c:extLst>
        </c:ser>
        <c:ser>
          <c:idx val="1"/>
          <c:order val="1"/>
          <c:tx>
            <c:strRef>
              <c:f>Sheet2!$C$1</c:f>
              <c:strCache>
                <c:ptCount val="1"/>
                <c:pt idx="0">
                  <c:v>2022E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Employee Engagement</c:v>
                </c:pt>
                <c:pt idx="1">
                  <c:v>Sounder Decision Making</c:v>
                </c:pt>
                <c:pt idx="2">
                  <c:v>Behavioural Risk</c:v>
                </c:pt>
                <c:pt idx="3">
                  <c:v>Well Being</c:v>
                </c:pt>
                <c:pt idx="4">
                  <c:v>Resiliency</c:v>
                </c:pt>
              </c:strCache>
            </c:strRef>
          </c:cat>
          <c:val>
            <c:numRef>
              <c:f>Sheet2!$C$2:$C$6</c:f>
              <c:numCache>
                <c:formatCode>0.0%</c:formatCode>
                <c:ptCount val="5"/>
                <c:pt idx="0">
                  <c:v>0.126</c:v>
                </c:pt>
                <c:pt idx="1">
                  <c:v>0.23</c:v>
                </c:pt>
                <c:pt idx="2">
                  <c:v>0.20499999999999999</c:v>
                </c:pt>
                <c:pt idx="3">
                  <c:v>0.20799999999999999</c:v>
                </c:pt>
                <c:pt idx="4">
                  <c:v>0.14000000000000001</c:v>
                </c:pt>
              </c:numCache>
            </c:numRef>
          </c:val>
          <c:extLst>
            <c:ext xmlns:c16="http://schemas.microsoft.com/office/drawing/2014/chart" uri="{C3380CC4-5D6E-409C-BE32-E72D297353CC}">
              <c16:uniqueId val="{00000001-B7C9-40A7-88C0-126F8FB4B48C}"/>
            </c:ext>
          </c:extLst>
        </c:ser>
        <c:ser>
          <c:idx val="2"/>
          <c:order val="2"/>
          <c:tx>
            <c:strRef>
              <c:f>Sheet2!$D$1</c:f>
              <c:strCache>
                <c:ptCount val="1"/>
                <c:pt idx="0">
                  <c:v>2022F</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Employee Engagement</c:v>
                </c:pt>
                <c:pt idx="1">
                  <c:v>Sounder Decision Making</c:v>
                </c:pt>
                <c:pt idx="2">
                  <c:v>Behavioural Risk</c:v>
                </c:pt>
                <c:pt idx="3">
                  <c:v>Well Being</c:v>
                </c:pt>
                <c:pt idx="4">
                  <c:v>Resiliency</c:v>
                </c:pt>
              </c:strCache>
            </c:strRef>
          </c:cat>
          <c:val>
            <c:numRef>
              <c:f>Sheet2!$D$2:$D$6</c:f>
              <c:numCache>
                <c:formatCode>0.0%</c:formatCode>
                <c:ptCount val="5"/>
                <c:pt idx="0">
                  <c:v>0.185</c:v>
                </c:pt>
                <c:pt idx="1">
                  <c:v>8.6999999999999994E-2</c:v>
                </c:pt>
                <c:pt idx="2">
                  <c:v>3.4000000000000002E-2</c:v>
                </c:pt>
                <c:pt idx="3">
                  <c:v>0.28899999999999998</c:v>
                </c:pt>
                <c:pt idx="4">
                  <c:v>0.151</c:v>
                </c:pt>
              </c:numCache>
            </c:numRef>
          </c:val>
          <c:extLst>
            <c:ext xmlns:c16="http://schemas.microsoft.com/office/drawing/2014/chart" uri="{C3380CC4-5D6E-409C-BE32-E72D297353CC}">
              <c16:uniqueId val="{00000002-B7C9-40A7-88C0-126F8FB4B48C}"/>
            </c:ext>
          </c:extLst>
        </c:ser>
        <c:dLbls>
          <c:dLblPos val="outEnd"/>
          <c:showLegendKey val="0"/>
          <c:showVal val="1"/>
          <c:showCatName val="0"/>
          <c:showSerName val="0"/>
          <c:showPercent val="0"/>
          <c:showBubbleSize val="0"/>
        </c:dLbls>
        <c:gapWidth val="219"/>
        <c:overlap val="-27"/>
        <c:axId val="487640152"/>
        <c:axId val="487642120"/>
      </c:barChart>
      <c:catAx>
        <c:axId val="48764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7642120"/>
        <c:crosses val="autoZero"/>
        <c:auto val="1"/>
        <c:lblAlgn val="ctr"/>
        <c:lblOffset val="100"/>
        <c:noMultiLvlLbl val="0"/>
      </c:catAx>
      <c:valAx>
        <c:axId val="4876421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7640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'Questionaire Analysis'!$C$49</c:f>
              <c:strCache>
                <c:ptCount val="1"/>
                <c:pt idx="0">
                  <c:v>Pre Assessment
(n=99)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'Questionaire Analysis'!$B$50:$B$53</c:f>
              <c:strCache>
                <c:ptCount val="4"/>
                <c:pt idx="0">
                  <c:v>Employee Engagement</c:v>
                </c:pt>
                <c:pt idx="1">
                  <c:v>Promotes Sounder 
Decision Making</c:v>
                </c:pt>
                <c:pt idx="2">
                  <c:v>Behavioural Risk</c:v>
                </c:pt>
                <c:pt idx="3">
                  <c:v>Well Being</c:v>
                </c:pt>
              </c:strCache>
            </c:strRef>
          </c:cat>
          <c:val>
            <c:numRef>
              <c:f>'Questionaire Analysis'!$C$50:$C$53</c:f>
              <c:numCache>
                <c:formatCode>0.0%</c:formatCode>
                <c:ptCount val="4"/>
                <c:pt idx="0">
                  <c:v>0.47959183673469385</c:v>
                </c:pt>
                <c:pt idx="1">
                  <c:v>0.2857142857142857</c:v>
                </c:pt>
                <c:pt idx="2">
                  <c:v>0.32989690721649484</c:v>
                </c:pt>
                <c:pt idx="3">
                  <c:v>0.6428571428571429</c:v>
                </c:pt>
              </c:numCache>
            </c:numRef>
          </c:val>
          <c:extLst>
            <c:ext xmlns:c16="http://schemas.microsoft.com/office/drawing/2014/chart" uri="{C3380CC4-5D6E-409C-BE32-E72D297353CC}">
              <c16:uniqueId val="{00000000-D4AA-494D-B36B-359E872F8ED2}"/>
            </c:ext>
          </c:extLst>
        </c:ser>
        <c:ser>
          <c:idx val="1"/>
          <c:order val="1"/>
          <c:tx>
            <c:strRef>
              <c:f>'Questionaire Analysis'!$D$49</c:f>
              <c:strCache>
                <c:ptCount val="1"/>
                <c:pt idx="0">
                  <c:v>Final Assessment
(n=56)</c:v>
                </c:pt>
              </c:strCache>
            </c:strRef>
          </c:tx>
          <c:spPr>
            <a:noFill/>
            <a:ln>
              <a:noFill/>
            </a:ln>
            <a:effectLst/>
          </c:spPr>
          <c:invertIfNegative val="0"/>
          <c:cat>
            <c:strRef>
              <c:f>'Questionaire Analysis'!$B$50:$B$53</c:f>
              <c:strCache>
                <c:ptCount val="4"/>
                <c:pt idx="0">
                  <c:v>Employee Engagement</c:v>
                </c:pt>
                <c:pt idx="1">
                  <c:v>Promotes Sounder 
Decision Making</c:v>
                </c:pt>
                <c:pt idx="2">
                  <c:v>Behavioural Risk</c:v>
                </c:pt>
                <c:pt idx="3">
                  <c:v>Well Being</c:v>
                </c:pt>
              </c:strCache>
            </c:strRef>
          </c:cat>
          <c:val>
            <c:numRef>
              <c:f>'Questionaire Analysis'!$D$50:$D$53</c:f>
              <c:numCache>
                <c:formatCode>0.0%</c:formatCode>
                <c:ptCount val="4"/>
                <c:pt idx="0">
                  <c:v>0.6785714285714286</c:v>
                </c:pt>
                <c:pt idx="1">
                  <c:v>0.5357142857142857</c:v>
                </c:pt>
                <c:pt idx="2">
                  <c:v>0.10714285714285714</c:v>
                </c:pt>
                <c:pt idx="3">
                  <c:v>0.83636363636363631</c:v>
                </c:pt>
              </c:numCache>
            </c:numRef>
          </c:val>
          <c:extLst>
            <c:ext xmlns:c16="http://schemas.microsoft.com/office/drawing/2014/chart" uri="{C3380CC4-5D6E-409C-BE32-E72D297353CC}">
              <c16:uniqueId val="{00000001-D4AA-494D-B36B-359E872F8ED2}"/>
            </c:ext>
          </c:extLst>
        </c:ser>
        <c:dLbls>
          <c:showLegendKey val="0"/>
          <c:showVal val="0"/>
          <c:showCatName val="0"/>
          <c:showSerName val="0"/>
          <c:showPercent val="0"/>
          <c:showBubbleSize val="0"/>
        </c:dLbls>
        <c:gapWidth val="80"/>
        <c:overlap val="25"/>
        <c:axId val="659194384"/>
        <c:axId val="659190120"/>
      </c:barChart>
      <c:catAx>
        <c:axId val="65919438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9190120"/>
        <c:crosses val="autoZero"/>
        <c:auto val="1"/>
        <c:lblAlgn val="ctr"/>
        <c:lblOffset val="100"/>
        <c:noMultiLvlLbl val="0"/>
      </c:catAx>
      <c:valAx>
        <c:axId val="65919012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tx1">
                    <a:lumMod val="65000"/>
                    <a:lumOff val="35000"/>
                  </a:schemeClr>
                </a:solidFill>
                <a:latin typeface="+mn-lt"/>
                <a:ea typeface="+mn-ea"/>
                <a:cs typeface="+mn-cs"/>
              </a:defRPr>
            </a:pPr>
            <a:endParaRPr lang="en-US"/>
          </a:p>
        </c:txPr>
        <c:crossAx val="659194384"/>
        <c:crosses val="autoZero"/>
        <c:crossBetween val="between"/>
      </c:valAx>
      <c:spPr>
        <a:noFill/>
        <a:ln>
          <a:noFill/>
        </a:ln>
        <a:effectLst/>
      </c:spPr>
    </c:plotArea>
    <c:legend>
      <c:legendPos val="b"/>
      <c:legendEntry>
        <c:idx val="1"/>
        <c:delete val="1"/>
      </c:legendEntry>
      <c:layout>
        <c:manualLayout>
          <c:xMode val="edge"/>
          <c:yMode val="edge"/>
          <c:x val="0.12435939154644229"/>
          <c:y val="0.88982753475773668"/>
          <c:w val="0.41731298208820067"/>
          <c:h val="9.4787843645404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'Questionaire Analysis'!$C$49</c:f>
              <c:strCache>
                <c:ptCount val="1"/>
                <c:pt idx="0">
                  <c:v>Pre Assessment
(n=99)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'Questionaire Analysis'!$B$50:$B$53</c:f>
              <c:strCache>
                <c:ptCount val="4"/>
                <c:pt idx="0">
                  <c:v>Employee Engagement</c:v>
                </c:pt>
                <c:pt idx="1">
                  <c:v>Promotes Sounder 
Decision Making</c:v>
                </c:pt>
                <c:pt idx="2">
                  <c:v>Behavioural Risk</c:v>
                </c:pt>
                <c:pt idx="3">
                  <c:v>Well Being</c:v>
                </c:pt>
              </c:strCache>
            </c:strRef>
          </c:cat>
          <c:val>
            <c:numRef>
              <c:f>'Questionaire Analysis'!$C$50:$C$53</c:f>
              <c:numCache>
                <c:formatCode>0.0%</c:formatCode>
                <c:ptCount val="4"/>
                <c:pt idx="0">
                  <c:v>0.47959183673469385</c:v>
                </c:pt>
                <c:pt idx="1">
                  <c:v>0.2857142857142857</c:v>
                </c:pt>
                <c:pt idx="2">
                  <c:v>0.32989690721649484</c:v>
                </c:pt>
                <c:pt idx="3">
                  <c:v>0.6428571428571429</c:v>
                </c:pt>
              </c:numCache>
            </c:numRef>
          </c:val>
          <c:extLst>
            <c:ext xmlns:c16="http://schemas.microsoft.com/office/drawing/2014/chart" uri="{C3380CC4-5D6E-409C-BE32-E72D297353CC}">
              <c16:uniqueId val="{00000000-6092-495A-81DF-3D22A12813B2}"/>
            </c:ext>
          </c:extLst>
        </c:ser>
        <c:ser>
          <c:idx val="1"/>
          <c:order val="1"/>
          <c:tx>
            <c:strRef>
              <c:f>'Questionaire Analysis'!$D$49</c:f>
              <c:strCache>
                <c:ptCount val="1"/>
                <c:pt idx="0">
                  <c:v>Final Assessment
(n=56)</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'Questionaire Analysis'!$B$50:$B$53</c:f>
              <c:strCache>
                <c:ptCount val="4"/>
                <c:pt idx="0">
                  <c:v>Employee Engagement</c:v>
                </c:pt>
                <c:pt idx="1">
                  <c:v>Promotes Sounder 
Decision Making</c:v>
                </c:pt>
                <c:pt idx="2">
                  <c:v>Behavioural Risk</c:v>
                </c:pt>
                <c:pt idx="3">
                  <c:v>Well Being</c:v>
                </c:pt>
              </c:strCache>
            </c:strRef>
          </c:cat>
          <c:val>
            <c:numRef>
              <c:f>'Questionaire Analysis'!$D$50:$D$53</c:f>
              <c:numCache>
                <c:formatCode>0.0%</c:formatCode>
                <c:ptCount val="4"/>
                <c:pt idx="0">
                  <c:v>0.6785714285714286</c:v>
                </c:pt>
                <c:pt idx="1">
                  <c:v>0.5357142857142857</c:v>
                </c:pt>
                <c:pt idx="2">
                  <c:v>0.10714285714285714</c:v>
                </c:pt>
                <c:pt idx="3">
                  <c:v>0.83636363636363631</c:v>
                </c:pt>
              </c:numCache>
            </c:numRef>
          </c:val>
          <c:extLst>
            <c:ext xmlns:c16="http://schemas.microsoft.com/office/drawing/2014/chart" uri="{C3380CC4-5D6E-409C-BE32-E72D297353CC}">
              <c16:uniqueId val="{00000001-6092-495A-81DF-3D22A12813B2}"/>
            </c:ext>
          </c:extLst>
        </c:ser>
        <c:dLbls>
          <c:showLegendKey val="0"/>
          <c:showVal val="0"/>
          <c:showCatName val="0"/>
          <c:showSerName val="0"/>
          <c:showPercent val="0"/>
          <c:showBubbleSize val="0"/>
        </c:dLbls>
        <c:gapWidth val="80"/>
        <c:overlap val="25"/>
        <c:axId val="659194384"/>
        <c:axId val="659190120"/>
      </c:barChart>
      <c:catAx>
        <c:axId val="65919438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9190120"/>
        <c:crosses val="autoZero"/>
        <c:auto val="1"/>
        <c:lblAlgn val="ctr"/>
        <c:lblOffset val="100"/>
        <c:noMultiLvlLbl val="0"/>
      </c:catAx>
      <c:valAx>
        <c:axId val="65919012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tx1">
                    <a:lumMod val="65000"/>
                    <a:lumOff val="35000"/>
                  </a:schemeClr>
                </a:solidFill>
                <a:latin typeface="+mn-lt"/>
                <a:ea typeface="+mn-ea"/>
                <a:cs typeface="+mn-cs"/>
              </a:defRPr>
            </a:pPr>
            <a:endParaRPr lang="en-US"/>
          </a:p>
        </c:txPr>
        <c:crossAx val="659194384"/>
        <c:crosses val="autoZero"/>
        <c:crossBetween val="between"/>
      </c:valAx>
      <c:spPr>
        <a:noFill/>
        <a:ln>
          <a:noFill/>
        </a:ln>
        <a:effectLst/>
      </c:spPr>
    </c:plotArea>
    <c:legend>
      <c:legendPos val="b"/>
      <c:layout>
        <c:manualLayout>
          <c:xMode val="edge"/>
          <c:yMode val="edge"/>
          <c:x val="0.12435939154644229"/>
          <c:y val="0.88982753475773668"/>
          <c:w val="0.74020170200790969"/>
          <c:h val="9.4787843645404254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 x3'!$E$29</c:f>
              <c:strCache>
                <c:ptCount val="1"/>
                <c:pt idx="0">
                  <c:v>Pre Assessment
(n=109)</c:v>
                </c:pt>
              </c:strCache>
            </c:strRef>
          </c:tx>
          <c:spPr>
            <a:solidFill>
              <a:schemeClr val="accent1">
                <a:alpha val="70000"/>
              </a:schemeClr>
            </a:solid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x3'!$E$30:$E$34</c:f>
              <c:numCache>
                <c:formatCode>0.0%</c:formatCode>
                <c:ptCount val="5"/>
                <c:pt idx="0">
                  <c:v>0.21875</c:v>
                </c:pt>
                <c:pt idx="1">
                  <c:v>0.34375</c:v>
                </c:pt>
                <c:pt idx="2">
                  <c:v>0.4375</c:v>
                </c:pt>
                <c:pt idx="3">
                  <c:v>0.34375</c:v>
                </c:pt>
                <c:pt idx="4">
                  <c:v>0.375</c:v>
                </c:pt>
              </c:numCache>
            </c:numRef>
          </c:val>
          <c:extLst>
            <c:ext xmlns:c16="http://schemas.microsoft.com/office/drawing/2014/chart" uri="{C3380CC4-5D6E-409C-BE32-E72D297353CC}">
              <c16:uniqueId val="{00000000-C401-486E-9EC7-338FC6A0186A}"/>
            </c:ext>
          </c:extLst>
        </c:ser>
        <c:ser>
          <c:idx val="1"/>
          <c:order val="1"/>
          <c:tx>
            <c:strRef>
              <c:f>'Results x3'!$F$29</c:f>
              <c:strCache>
                <c:ptCount val="1"/>
                <c:pt idx="0">
                  <c:v>Final Assessment
(n=32)</c:v>
                </c:pt>
              </c:strCache>
            </c:strRef>
          </c:tx>
          <c:spPr>
            <a:noFill/>
            <a:ln>
              <a:noFill/>
            </a:ln>
            <a:effectLst/>
          </c:spPr>
          <c:invertIfNegative val="0"/>
          <c:cat>
            <c:strRef>
              <c:f>'Results x3'!$D$30:$D$34</c:f>
              <c:strCache>
                <c:ptCount val="5"/>
                <c:pt idx="0">
                  <c:v>Employee Engagement</c:v>
                </c:pt>
                <c:pt idx="1">
                  <c:v>Sounder Decision Making</c:v>
                </c:pt>
                <c:pt idx="2">
                  <c:v>Behavioural Risk</c:v>
                </c:pt>
                <c:pt idx="3">
                  <c:v>Well Being</c:v>
                </c:pt>
                <c:pt idx="4">
                  <c:v>Resiliency</c:v>
                </c:pt>
              </c:strCache>
            </c:strRef>
          </c:cat>
          <c:val>
            <c:numRef>
              <c:f>'Results x3'!$F$30:$F$34</c:f>
              <c:numCache>
                <c:formatCode>0.0%</c:formatCode>
                <c:ptCount val="5"/>
                <c:pt idx="0">
                  <c:v>0.40366972477064222</c:v>
                </c:pt>
                <c:pt idx="1">
                  <c:v>0.43119266055045874</c:v>
                </c:pt>
                <c:pt idx="2">
                  <c:v>0.40366972477064222</c:v>
                </c:pt>
                <c:pt idx="3">
                  <c:v>0.6330275229357798</c:v>
                </c:pt>
                <c:pt idx="4">
                  <c:v>0.5321100917431193</c:v>
                </c:pt>
              </c:numCache>
            </c:numRef>
          </c:val>
          <c:extLst>
            <c:ext xmlns:c16="http://schemas.microsoft.com/office/drawing/2014/chart" uri="{C3380CC4-5D6E-409C-BE32-E72D297353CC}">
              <c16:uniqueId val="{00000001-C401-486E-9EC7-338FC6A0186A}"/>
            </c:ext>
          </c:extLst>
        </c:ser>
        <c:dLbls>
          <c:showLegendKey val="0"/>
          <c:showVal val="0"/>
          <c:showCatName val="0"/>
          <c:showSerName val="0"/>
          <c:showPercent val="0"/>
          <c:showBubbleSize val="0"/>
        </c:dLbls>
        <c:gapWidth val="80"/>
        <c:overlap val="25"/>
        <c:axId val="548713504"/>
        <c:axId val="548713832"/>
      </c:barChart>
      <c:catAx>
        <c:axId val="54871350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548713832"/>
        <c:crosses val="autoZero"/>
        <c:auto val="1"/>
        <c:lblAlgn val="ctr"/>
        <c:lblOffset val="100"/>
        <c:noMultiLvlLbl val="0"/>
      </c:catAx>
      <c:valAx>
        <c:axId val="54871383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54871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 x3'!$E$29</c:f>
              <c:strCache>
                <c:ptCount val="1"/>
                <c:pt idx="0">
                  <c:v>Pre Assessment
(n=109)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'Results x3'!$D$30:$D$34</c:f>
              <c:strCache>
                <c:ptCount val="5"/>
                <c:pt idx="0">
                  <c:v>Employee Engagement</c:v>
                </c:pt>
                <c:pt idx="1">
                  <c:v>Sounder Decision Making</c:v>
                </c:pt>
                <c:pt idx="2">
                  <c:v>Behavioural Risk</c:v>
                </c:pt>
                <c:pt idx="3">
                  <c:v>Well Being</c:v>
                </c:pt>
                <c:pt idx="4">
                  <c:v>Resiliency</c:v>
                </c:pt>
              </c:strCache>
            </c:strRef>
          </c:cat>
          <c:val>
            <c:numRef>
              <c:f>'Results x3'!$E$30:$E$34</c:f>
              <c:numCache>
                <c:formatCode>0.0%</c:formatCode>
                <c:ptCount val="5"/>
                <c:pt idx="0">
                  <c:v>0.21875</c:v>
                </c:pt>
                <c:pt idx="1">
                  <c:v>0.34375</c:v>
                </c:pt>
                <c:pt idx="2">
                  <c:v>0.4375</c:v>
                </c:pt>
                <c:pt idx="3">
                  <c:v>0.34375</c:v>
                </c:pt>
                <c:pt idx="4">
                  <c:v>0.375</c:v>
                </c:pt>
              </c:numCache>
            </c:numRef>
          </c:val>
          <c:extLst>
            <c:ext xmlns:c16="http://schemas.microsoft.com/office/drawing/2014/chart" uri="{C3380CC4-5D6E-409C-BE32-E72D297353CC}">
              <c16:uniqueId val="{00000000-4820-494F-947E-F8D5CB2771A9}"/>
            </c:ext>
          </c:extLst>
        </c:ser>
        <c:ser>
          <c:idx val="1"/>
          <c:order val="1"/>
          <c:tx>
            <c:strRef>
              <c:f>'Results x3'!$F$29</c:f>
              <c:strCache>
                <c:ptCount val="1"/>
                <c:pt idx="0">
                  <c:v>Final Assessment
(n=32)</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'Results x3'!$D$30:$D$34</c:f>
              <c:strCache>
                <c:ptCount val="5"/>
                <c:pt idx="0">
                  <c:v>Employee Engagement</c:v>
                </c:pt>
                <c:pt idx="1">
                  <c:v>Sounder Decision Making</c:v>
                </c:pt>
                <c:pt idx="2">
                  <c:v>Behavioural Risk</c:v>
                </c:pt>
                <c:pt idx="3">
                  <c:v>Well Being</c:v>
                </c:pt>
                <c:pt idx="4">
                  <c:v>Resiliency</c:v>
                </c:pt>
              </c:strCache>
            </c:strRef>
          </c:cat>
          <c:val>
            <c:numRef>
              <c:f>'Results x3'!$F$30:$F$34</c:f>
              <c:numCache>
                <c:formatCode>0.0%</c:formatCode>
                <c:ptCount val="5"/>
                <c:pt idx="0">
                  <c:v>0.40366972477064222</c:v>
                </c:pt>
                <c:pt idx="1">
                  <c:v>0.43119266055045874</c:v>
                </c:pt>
                <c:pt idx="2">
                  <c:v>0.40366972477064222</c:v>
                </c:pt>
                <c:pt idx="3">
                  <c:v>0.6330275229357798</c:v>
                </c:pt>
                <c:pt idx="4">
                  <c:v>0.5321100917431193</c:v>
                </c:pt>
              </c:numCache>
            </c:numRef>
          </c:val>
          <c:extLst>
            <c:ext xmlns:c16="http://schemas.microsoft.com/office/drawing/2014/chart" uri="{C3380CC4-5D6E-409C-BE32-E72D297353CC}">
              <c16:uniqueId val="{00000001-4820-494F-947E-F8D5CB2771A9}"/>
            </c:ext>
          </c:extLst>
        </c:ser>
        <c:dLbls>
          <c:dLblPos val="outEnd"/>
          <c:showLegendKey val="0"/>
          <c:showVal val="1"/>
          <c:showCatName val="0"/>
          <c:showSerName val="0"/>
          <c:showPercent val="0"/>
          <c:showBubbleSize val="0"/>
        </c:dLbls>
        <c:gapWidth val="80"/>
        <c:overlap val="25"/>
        <c:axId val="548713504"/>
        <c:axId val="548713832"/>
      </c:barChart>
      <c:catAx>
        <c:axId val="54871350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548713832"/>
        <c:crosses val="autoZero"/>
        <c:auto val="1"/>
        <c:lblAlgn val="ctr"/>
        <c:lblOffset val="100"/>
        <c:noMultiLvlLbl val="0"/>
      </c:catAx>
      <c:valAx>
        <c:axId val="54871383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54871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10/10/2023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myssc-monspc.ssc-spc.gc.ca/en/theacademy/my-faculties/faculty-behavioral-competencie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myssc-monspc.ssc-spc.gc.ca/en/theacademy/my-faculties/faculty-behavioral-competencies/learning-solutions-providers/core-competencie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iki.gccollab.ca/Interdepartmental_Organizational_Change_Network_/_R%C3%A9seau_interminist%C3%A9riel_du_changement_organisationne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Update</a:t>
            </a:r>
            <a:r>
              <a:rPr lang="fr-CA" baseline="0" dirty="0" smtClean="0"/>
              <a:t> the </a:t>
            </a:r>
            <a:r>
              <a:rPr lang="fr-CA" dirty="0" smtClean="0"/>
              <a:t>Sli.do!!</a:t>
            </a:r>
          </a:p>
          <a:p>
            <a:endParaRPr lang="fr-CA" dirty="0" smtClean="0"/>
          </a:p>
          <a:p>
            <a:endParaRPr lang="fr-CA" dirty="0" smtClean="0"/>
          </a:p>
          <a:p>
            <a:r>
              <a:rPr lang="fr-CA" dirty="0" err="1" smtClean="0"/>
              <a:t>During</a:t>
            </a:r>
            <a:r>
              <a:rPr lang="fr-CA" dirty="0" smtClean="0"/>
              <a:t> </a:t>
            </a:r>
            <a:r>
              <a:rPr lang="fr-CA" dirty="0" err="1" smtClean="0"/>
              <a:t>this</a:t>
            </a:r>
            <a:r>
              <a:rPr lang="fr-CA" dirty="0" smtClean="0"/>
              <a:t> session, </a:t>
            </a:r>
            <a:r>
              <a:rPr lang="fr-CA" dirty="0" err="1" smtClean="0"/>
              <a:t>we’ll</a:t>
            </a:r>
            <a:r>
              <a:rPr lang="fr-CA" baseline="0" dirty="0" smtClean="0"/>
              <a:t> </a:t>
            </a:r>
            <a:r>
              <a:rPr lang="fr-CA" baseline="0" dirty="0" err="1" smtClean="0"/>
              <a:t>review</a:t>
            </a:r>
            <a:r>
              <a:rPr lang="fr-CA" baseline="0" dirty="0" smtClean="0"/>
              <a:t> </a:t>
            </a:r>
          </a:p>
          <a:p>
            <a:pPr marL="171450" indent="-171450">
              <a:buFont typeface="Arial" panose="020B0604020202020204" pitchFamily="34" charset="0"/>
              <a:buChar char="•"/>
            </a:pPr>
            <a:r>
              <a:rPr lang="fr-CA" baseline="0" dirty="0" err="1" smtClean="0"/>
              <a:t>Some</a:t>
            </a:r>
            <a:r>
              <a:rPr lang="fr-CA" baseline="0" dirty="0" smtClean="0"/>
              <a:t> </a:t>
            </a:r>
            <a:r>
              <a:rPr lang="fr-CA" baseline="0" dirty="0" err="1" smtClean="0"/>
              <a:t>contextual</a:t>
            </a:r>
            <a:r>
              <a:rPr lang="fr-CA" baseline="0" dirty="0" smtClean="0"/>
              <a:t> information about the MCLD program</a:t>
            </a:r>
          </a:p>
          <a:p>
            <a:pPr marL="171450" indent="-171450">
              <a:buFont typeface="Arial" panose="020B0604020202020204" pitchFamily="34" charset="0"/>
              <a:buChar char="•"/>
            </a:pPr>
            <a:r>
              <a:rPr lang="fr-CA" baseline="0" dirty="0" smtClean="0"/>
              <a:t>The key </a:t>
            </a:r>
            <a:r>
              <a:rPr lang="fr-CA" baseline="0" dirty="0" err="1" smtClean="0"/>
              <a:t>findings</a:t>
            </a:r>
            <a:r>
              <a:rPr lang="fr-CA" baseline="0" dirty="0" smtClean="0"/>
              <a:t> for the 2022 English </a:t>
            </a:r>
            <a:r>
              <a:rPr lang="fr-CA" baseline="0" dirty="0" err="1" smtClean="0"/>
              <a:t>offering</a:t>
            </a:r>
            <a:endParaRPr lang="fr-CA" baseline="0" dirty="0" smtClean="0"/>
          </a:p>
          <a:p>
            <a:pPr marL="171450" indent="-171450">
              <a:buFont typeface="Arial" panose="020B0604020202020204" pitchFamily="34" charset="0"/>
              <a:buChar char="•"/>
            </a:pPr>
            <a:r>
              <a:rPr lang="fr-CA" baseline="0" dirty="0" smtClean="0"/>
              <a:t>How the MCLD program </a:t>
            </a:r>
            <a:r>
              <a:rPr lang="fr-CA" baseline="0" dirty="0" err="1" smtClean="0"/>
              <a:t>aligns</a:t>
            </a:r>
            <a:r>
              <a:rPr lang="fr-CA" baseline="0" dirty="0" smtClean="0"/>
              <a:t> </a:t>
            </a:r>
            <a:r>
              <a:rPr lang="fr-CA" baseline="0" dirty="0" err="1" smtClean="0"/>
              <a:t>with</a:t>
            </a:r>
            <a:r>
              <a:rPr lang="fr-CA" baseline="0" dirty="0" smtClean="0"/>
              <a:t> the key leadership </a:t>
            </a:r>
            <a:r>
              <a:rPr lang="fr-CA" baseline="0" dirty="0" err="1" smtClean="0"/>
              <a:t>competencies</a:t>
            </a:r>
            <a:r>
              <a:rPr lang="fr-CA" baseline="0" dirty="0" smtClean="0"/>
              <a:t>, the </a:t>
            </a:r>
            <a:r>
              <a:rPr lang="fr-CA" baseline="0" dirty="0" err="1" smtClean="0"/>
              <a:t>core</a:t>
            </a:r>
            <a:r>
              <a:rPr lang="fr-CA" baseline="0" dirty="0" smtClean="0"/>
              <a:t> </a:t>
            </a:r>
            <a:r>
              <a:rPr lang="fr-CA" baseline="0" dirty="0" err="1" smtClean="0"/>
              <a:t>competencies</a:t>
            </a:r>
            <a:endParaRPr lang="fr-CA" baseline="0" dirty="0" smtClean="0"/>
          </a:p>
          <a:p>
            <a:pPr marL="171450" indent="-171450">
              <a:buFont typeface="Arial" panose="020B0604020202020204" pitchFamily="34" charset="0"/>
              <a:buChar char="•"/>
            </a:pPr>
            <a:endParaRPr lang="fr-CA" baseline="0" dirty="0" smtClean="0"/>
          </a:p>
          <a:p>
            <a:pPr marL="171450" indent="-171450">
              <a:buFont typeface="Arial" panose="020B0604020202020204" pitchFamily="34" charset="0"/>
              <a:buChar char="•"/>
            </a:pPr>
            <a:endParaRPr lang="fr-CA" baseline="0" dirty="0" smtClean="0"/>
          </a:p>
          <a:p>
            <a:pPr marL="171450" indent="-171450">
              <a:buFont typeface="Arial" panose="020B0604020202020204" pitchFamily="34" charset="0"/>
              <a:buChar char="•"/>
            </a:pPr>
            <a:endParaRPr lang="fr-CA" baseline="0" dirty="0" smtClean="0"/>
          </a:p>
          <a:p>
            <a:pPr marL="171450" indent="-171450">
              <a:buFont typeface="Arial" panose="020B0604020202020204" pitchFamily="34" charset="0"/>
              <a:buChar char="•"/>
            </a:pPr>
            <a:endParaRPr lang="en-CA" dirty="0"/>
          </a:p>
        </p:txBody>
      </p:sp>
      <p:sp>
        <p:nvSpPr>
          <p:cNvPr id="4" name="Espace réservé du numéro de diapositive 3"/>
          <p:cNvSpPr>
            <a:spLocks noGrp="1"/>
          </p:cNvSpPr>
          <p:nvPr>
            <p:ph type="sldNum" sz="quarter" idx="10"/>
          </p:nvPr>
        </p:nvSpPr>
        <p:spPr/>
        <p:txBody>
          <a:bodyPr/>
          <a:lstStyle/>
          <a:p>
            <a:fld id="{AC1AC5EC-CDDE-448D-80FC-86EEC5274F71}" type="slidenum">
              <a:rPr lang="en-CA" smtClean="0"/>
              <a:t>1</a:t>
            </a:fld>
            <a:endParaRPr lang="en-CA"/>
          </a:p>
        </p:txBody>
      </p:sp>
    </p:spTree>
    <p:extLst>
      <p:ext uri="{BB962C8B-B14F-4D97-AF65-F5344CB8AC3E}">
        <p14:creationId xmlns:p14="http://schemas.microsoft.com/office/powerpoint/2010/main" val="2310454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i="1" dirty="0" smtClean="0"/>
              <a:t>:</a:t>
            </a:r>
          </a:p>
          <a:p>
            <a:pPr lvl="0"/>
            <a:r>
              <a:rPr lang="en-CA" sz="1400" kern="1200" dirty="0" smtClean="0">
                <a:solidFill>
                  <a:schemeClr val="tx1"/>
                </a:solidFill>
                <a:effectLst/>
                <a:latin typeface="Arial" charset="0"/>
                <a:ea typeface="+mn-ea"/>
                <a:cs typeface="+mn-cs"/>
              </a:rPr>
              <a:t>Participants completed</a:t>
            </a:r>
            <a:r>
              <a:rPr lang="en-CA" sz="1400" kern="1200" baseline="0" dirty="0" smtClean="0">
                <a:solidFill>
                  <a:schemeClr val="tx1"/>
                </a:solidFill>
                <a:effectLst/>
                <a:latin typeface="Arial" charset="0"/>
                <a:ea typeface="+mn-ea"/>
                <a:cs typeface="+mn-cs"/>
              </a:rPr>
              <a:t> s</a:t>
            </a:r>
            <a:r>
              <a:rPr lang="en-CA" sz="1400" kern="1200" dirty="0" smtClean="0">
                <a:solidFill>
                  <a:schemeClr val="tx1"/>
                </a:solidFill>
                <a:effectLst/>
                <a:latin typeface="Arial" charset="0"/>
                <a:ea typeface="+mn-ea"/>
                <a:cs typeface="+mn-cs"/>
              </a:rPr>
              <a:t>elf-assessment questionnaires at program registration and again thre</a:t>
            </a:r>
            <a:r>
              <a:rPr lang="en-CA" sz="1400" kern="1200" baseline="0" dirty="0" smtClean="0">
                <a:solidFill>
                  <a:schemeClr val="tx1"/>
                </a:solidFill>
                <a:effectLst/>
                <a:latin typeface="Arial" charset="0"/>
                <a:ea typeface="+mn-ea"/>
                <a:cs typeface="+mn-cs"/>
              </a:rPr>
              <a:t>e months after </a:t>
            </a:r>
            <a:r>
              <a:rPr lang="en-CA" sz="1400" kern="1200" dirty="0" smtClean="0">
                <a:solidFill>
                  <a:schemeClr val="tx1"/>
                </a:solidFill>
                <a:effectLst/>
                <a:latin typeface="Arial" charset="0"/>
                <a:ea typeface="+mn-ea"/>
                <a:cs typeface="+mn-cs"/>
              </a:rPr>
              <a:t>the eight-week program, and we have compiled</a:t>
            </a:r>
            <a:r>
              <a:rPr lang="en-CA" sz="1400" kern="1200" baseline="0" dirty="0" smtClean="0">
                <a:solidFill>
                  <a:schemeClr val="tx1"/>
                </a:solidFill>
                <a:effectLst/>
                <a:latin typeface="Arial" charset="0"/>
                <a:ea typeface="+mn-ea"/>
                <a:cs typeface="+mn-cs"/>
              </a:rPr>
              <a:t> the data to </a:t>
            </a:r>
            <a:r>
              <a:rPr lang="en-CA" sz="1400" kern="1200" dirty="0" smtClean="0">
                <a:solidFill>
                  <a:schemeClr val="tx1"/>
                </a:solidFill>
                <a:effectLst/>
                <a:latin typeface="Arial" charset="0"/>
                <a:ea typeface="+mn-ea"/>
                <a:cs typeface="+mn-cs"/>
              </a:rPr>
              <a:t>evaluate the results and impacts of the Mindful Change Leadership Development program. </a:t>
            </a:r>
            <a:endParaRPr lang="en-CA" sz="1400" kern="1200" noProof="0" dirty="0" smtClean="0">
              <a:solidFill>
                <a:schemeClr val="tx1"/>
              </a:solidFill>
              <a:effectLst/>
              <a:latin typeface="Arial" charset="0"/>
              <a:ea typeface="+mn-ea"/>
              <a:cs typeface="+mn-cs"/>
            </a:endParaRPr>
          </a:p>
          <a:p>
            <a:pPr lvl="0"/>
            <a:r>
              <a:rPr lang="en-CA" sz="1400" kern="1200" baseline="0" noProof="0" dirty="0" smtClean="0">
                <a:solidFill>
                  <a:schemeClr val="tx1"/>
                </a:solidFill>
                <a:effectLst/>
                <a:latin typeface="Arial" charset="0"/>
                <a:ea typeface="+mn-ea"/>
                <a:cs typeface="+mn-cs"/>
              </a:rPr>
              <a:t>T</a:t>
            </a:r>
            <a:r>
              <a:rPr lang="en-CA" sz="1400" kern="1200" noProof="0" dirty="0" smtClean="0">
                <a:solidFill>
                  <a:schemeClr val="tx1"/>
                </a:solidFill>
                <a:effectLst/>
                <a:latin typeface="Arial" charset="0"/>
                <a:ea typeface="+mn-ea"/>
                <a:cs typeface="+mn-cs"/>
              </a:rPr>
              <a:t>he blue columns</a:t>
            </a:r>
            <a:r>
              <a:rPr lang="en-CA" sz="1400" kern="1200" baseline="0" noProof="0" dirty="0" smtClean="0">
                <a:solidFill>
                  <a:schemeClr val="tx1"/>
                </a:solidFill>
                <a:effectLst/>
                <a:latin typeface="Arial" charset="0"/>
                <a:ea typeface="+mn-ea"/>
                <a:cs typeface="+mn-cs"/>
              </a:rPr>
              <a:t> represent the results of the self-assessment questionnaires completed at registration. </a:t>
            </a:r>
            <a:endParaRPr lang="en-CA" sz="1400" kern="1200" noProof="0" dirty="0" smtClean="0">
              <a:solidFill>
                <a:schemeClr val="tx1"/>
              </a:solidFill>
              <a:effectLst/>
              <a:latin typeface="Arial" charset="0"/>
              <a:ea typeface="+mn-ea"/>
              <a:cs typeface="+mn-cs"/>
            </a:endParaRPr>
          </a:p>
          <a:p>
            <a:pPr lvl="0"/>
            <a:r>
              <a:rPr lang="en-CA" sz="1400" kern="1200" noProof="0" dirty="0" smtClean="0">
                <a:solidFill>
                  <a:schemeClr val="tx1"/>
                </a:solidFill>
                <a:effectLst/>
                <a:latin typeface="Arial" charset="0"/>
                <a:ea typeface="+mn-ea"/>
                <a:cs typeface="+mn-cs"/>
              </a:rPr>
              <a:t>The green columns represent the final assessment, and the differences between them indicate</a:t>
            </a:r>
            <a:r>
              <a:rPr lang="en-CA" sz="1400" kern="1200" baseline="0" noProof="0" dirty="0" smtClean="0">
                <a:solidFill>
                  <a:schemeClr val="tx1"/>
                </a:solidFill>
                <a:effectLst/>
                <a:latin typeface="Arial" charset="0"/>
                <a:ea typeface="+mn-ea"/>
                <a:cs typeface="+mn-cs"/>
              </a:rPr>
              <a:t> behavioural changes.</a:t>
            </a:r>
          </a:p>
          <a:p>
            <a:pPr lvl="0"/>
            <a:endParaRPr lang="fr-CA" sz="1400" kern="1200" baseline="0" noProof="0" dirty="0" smtClean="0">
              <a:solidFill>
                <a:schemeClr val="tx1"/>
              </a:solidFill>
              <a:effectLst/>
              <a:latin typeface="Arial" charset="0"/>
              <a:ea typeface="+mn-ea"/>
              <a:cs typeface="+mn-cs"/>
            </a:endParaRPr>
          </a:p>
          <a:p>
            <a:pPr lvl="0"/>
            <a:r>
              <a:rPr lang="en-US" sz="1400" dirty="0" smtClean="0"/>
              <a:t>A total of 50 participants completed the program, </a:t>
            </a:r>
            <a:r>
              <a:rPr lang="en-CA" sz="1400" kern="1200" baseline="0" noProof="0" dirty="0" smtClean="0">
                <a:solidFill>
                  <a:schemeClr val="tx1"/>
                </a:solidFill>
                <a:effectLst/>
                <a:latin typeface="Arial" charset="0"/>
                <a:ea typeface="+mn-ea"/>
                <a:cs typeface="+mn-cs"/>
              </a:rPr>
              <a:t>we received 32 final assessments, </a:t>
            </a:r>
            <a:r>
              <a:rPr lang="en-US" sz="1400" dirty="0" smtClean="0"/>
              <a:t>and the</a:t>
            </a:r>
            <a:r>
              <a:rPr lang="en-US" sz="1400" baseline="0" dirty="0" smtClean="0"/>
              <a:t> key findings per category </a:t>
            </a:r>
            <a:r>
              <a:rPr lang="en-US" sz="1400" dirty="0" smtClean="0"/>
              <a:t>are:</a:t>
            </a:r>
            <a:endParaRPr lang="en-CA" sz="1400" kern="1200" baseline="0" noProof="0" dirty="0" smtClean="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18.5% </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more engagement paying</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attention to the things they were doing at the moment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(Q8.</a:t>
            </a:r>
            <a:r>
              <a:rPr lang="en-CA"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 find myself doing things without paying attention.</a:t>
            </a:r>
            <a:r>
              <a:rPr lang="en-CA"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 8.7%</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being more focus</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throughout on projects.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(Q5. </a:t>
            </a:r>
            <a:r>
              <a:rPr lang="en-CA" sz="1200" b="0" i="0" u="none" strike="noStrike" kern="1200" dirty="0" smtClean="0">
                <a:solidFill>
                  <a:schemeClr val="tx1"/>
                </a:solidFill>
                <a:effectLst/>
                <a:latin typeface="Arial" charset="0"/>
                <a:ea typeface="+mn-ea"/>
                <a:cs typeface="+mn-cs"/>
              </a:rPr>
              <a:t>I find it difficult to stay focused on a project from beginning to end.</a:t>
            </a:r>
            <a:r>
              <a:rPr lang="en-CA" sz="1400" dirty="0" smtClean="0"/>
              <a:t>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Some decrease of 3.4%</a:t>
            </a:r>
            <a:r>
              <a:rPr lang="en-CA" sz="1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Behavioural Risks</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clear and focused on what they could</a:t>
            </a:r>
            <a:r>
              <a:rPr lang="en-CA" sz="14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influence rather than worrying about they couldn’t</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(Q16. </a:t>
            </a:r>
            <a:r>
              <a:rPr lang="en-CA" sz="1200" b="0" i="0" u="none" strike="noStrike" kern="1200" dirty="0" smtClean="0">
                <a:solidFill>
                  <a:schemeClr val="tx1"/>
                </a:solidFill>
                <a:effectLst/>
                <a:latin typeface="Arial" charset="0"/>
                <a:ea typeface="+mn-ea"/>
                <a:cs typeface="+mn-cs"/>
              </a:rPr>
              <a:t>I influence where I can, rather than worrying about what I can’t influence.</a:t>
            </a:r>
            <a:r>
              <a:rPr lang="en-CA" sz="1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30% Increase in Well-Being</a:t>
            </a: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a sense of work balance by being more present while at work and at home. </a:t>
            </a:r>
            <a:endParaRPr lang="en-CA" sz="1400" kern="1200" dirty="0" smtClean="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a:t>
            </a:r>
            <a:r>
              <a:rPr lang="en-CA" sz="2000" b="1"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over 15</a:t>
            </a:r>
            <a:r>
              <a:rPr lang="en-CA" sz="20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Increase in Resiliency</a:t>
            </a:r>
            <a:r>
              <a:rPr lang="en-CA"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 an improvement in their ability to be present. </a:t>
            </a:r>
            <a:endParaRPr lang="en-US" sz="2000" dirty="0" smtClean="0"/>
          </a:p>
          <a:p>
            <a:pPr marL="742950" lvl="1" indent="-285750">
              <a:buFont typeface="Courier New" panose="02070309020205020404" pitchFamily="49" charset="0"/>
              <a:buChar char="o"/>
            </a:pPr>
            <a:r>
              <a:rPr lang="en-CA" sz="20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smtClean="0"/>
          </a:p>
          <a:p>
            <a:pPr lvl="0"/>
            <a:r>
              <a:rPr lang="en-CA" sz="1400" noProof="0" dirty="0" smtClean="0"/>
              <a:t>What we heard from</a:t>
            </a:r>
            <a:r>
              <a:rPr lang="en-CA" sz="1400" baseline="0" noProof="0" dirty="0" smtClean="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smtClean="0"/>
          </a:p>
          <a:p>
            <a:pPr lvl="0"/>
            <a:endParaRPr lang="en-CA" sz="1400" baseline="0" noProof="0" dirty="0" smtClean="0"/>
          </a:p>
          <a:p>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15063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With your back straight, sit as comfortable as possible</a:t>
            </a:r>
          </a:p>
          <a:p>
            <a:r>
              <a:rPr lang="en-CA" dirty="0" smtClean="0"/>
              <a:t>Gently bring attention to your breath, no need to change the</a:t>
            </a:r>
            <a:r>
              <a:rPr lang="en-CA" baseline="0" dirty="0" smtClean="0"/>
              <a:t> way you’re breathing, just notice it</a:t>
            </a:r>
            <a:endParaRPr lang="en-CA" dirty="0" smtClean="0"/>
          </a:p>
          <a:p>
            <a:r>
              <a:rPr lang="en-CA" dirty="0" smtClean="0"/>
              <a:t>Stay there for a few seconds</a:t>
            </a:r>
          </a:p>
          <a:p>
            <a:r>
              <a:rPr lang="en-CA" dirty="0" smtClean="0"/>
              <a:t>Now, direct your breath and attention to</a:t>
            </a:r>
          </a:p>
          <a:p>
            <a:pPr lvl="1">
              <a:buFont typeface="Arial" pitchFamily="34" charset="0"/>
              <a:buChar char="•"/>
            </a:pPr>
            <a:r>
              <a:rPr lang="en-CA" dirty="0" smtClean="0"/>
              <a:t> Your toes, breath in, breath out</a:t>
            </a:r>
          </a:p>
          <a:p>
            <a:pPr lvl="1">
              <a:buFont typeface="Arial" pitchFamily="34" charset="0"/>
              <a:buChar char="•"/>
            </a:pPr>
            <a:r>
              <a:rPr lang="en-CA" dirty="0" smtClean="0"/>
              <a:t> Your feet, in and out, notice</a:t>
            </a:r>
            <a:r>
              <a:rPr lang="en-CA" baseline="0" dirty="0" smtClean="0"/>
              <a:t> what you </a:t>
            </a:r>
            <a:r>
              <a:rPr lang="en-CA" dirty="0" smtClean="0"/>
              <a:t>feel</a:t>
            </a:r>
          </a:p>
          <a:p>
            <a:pPr lvl="1">
              <a:buFont typeface="Arial" pitchFamily="34" charset="0"/>
              <a:buChar char="•"/>
            </a:pPr>
            <a:r>
              <a:rPr lang="en-CA" baseline="0" dirty="0" smtClean="0"/>
              <a:t> </a:t>
            </a:r>
            <a:r>
              <a:rPr lang="en-CA" dirty="0" smtClean="0"/>
              <a:t>Every time your attention wanders away, just bring it back gently</a:t>
            </a:r>
          </a:p>
          <a:p>
            <a:pPr lvl="1">
              <a:buFont typeface="Arial" pitchFamily="34" charset="0"/>
              <a:buChar char="•"/>
            </a:pPr>
            <a:r>
              <a:rPr lang="en-CA" dirty="0" smtClean="0"/>
              <a:t> Your lower leg, in and out and your upper leg, and notice</a:t>
            </a:r>
            <a:r>
              <a:rPr lang="en-CA" baseline="0" dirty="0" smtClean="0"/>
              <a:t> what you </a:t>
            </a:r>
            <a:r>
              <a:rPr lang="en-CA" dirty="0" smtClean="0"/>
              <a:t>feel</a:t>
            </a:r>
          </a:p>
          <a:p>
            <a:pPr lvl="1">
              <a:buFont typeface="Arial" pitchFamily="34" charset="0"/>
              <a:buChar char="•"/>
            </a:pPr>
            <a:r>
              <a:rPr lang="en-CA" dirty="0" smtClean="0"/>
              <a:t> Direct your breath towards your waist, in and out</a:t>
            </a:r>
          </a:p>
          <a:p>
            <a:pPr lvl="1">
              <a:buFont typeface="Arial" pitchFamily="34" charset="0"/>
              <a:buChar char="•"/>
            </a:pPr>
            <a:r>
              <a:rPr lang="en-CA" dirty="0" smtClean="0"/>
              <a:t> Your lower back, your</a:t>
            </a:r>
            <a:r>
              <a:rPr lang="en-CA" baseline="0" dirty="0" smtClean="0"/>
              <a:t> </a:t>
            </a:r>
            <a:r>
              <a:rPr lang="en-CA" baseline="0" dirty="0" err="1" smtClean="0"/>
              <a:t>abdoment</a:t>
            </a:r>
            <a:endParaRPr lang="en-CA" baseline="0" dirty="0" smtClean="0"/>
          </a:p>
          <a:p>
            <a:pPr lvl="1">
              <a:buFont typeface="Arial" pitchFamily="34" charset="0"/>
              <a:buChar char="•"/>
            </a:pPr>
            <a:r>
              <a:rPr lang="en-CA" baseline="0" dirty="0" smtClean="0"/>
              <a:t> Your upper back, chest</a:t>
            </a:r>
            <a:endParaRPr lang="en-CA" dirty="0" smtClean="0"/>
          </a:p>
          <a:p>
            <a:pPr lvl="1">
              <a:buFont typeface="Arial" pitchFamily="34" charset="0"/>
              <a:buChar char="•"/>
            </a:pPr>
            <a:r>
              <a:rPr lang="en-CA" dirty="0" smtClean="0"/>
              <a:t> Now direct your breath and attention to your shoulders, breath in, breath out, and notice</a:t>
            </a:r>
          </a:p>
          <a:p>
            <a:pPr lvl="1">
              <a:buFont typeface="Arial" pitchFamily="34" charset="0"/>
              <a:buChar char="•"/>
            </a:pPr>
            <a:r>
              <a:rPr lang="en-CA" dirty="0" smtClean="0"/>
              <a:t> Your arms, your hands and fingers, in and out</a:t>
            </a:r>
          </a:p>
          <a:p>
            <a:pPr lvl="1">
              <a:buFont typeface="Arial" pitchFamily="34" charset="0"/>
              <a:buChar char="•"/>
            </a:pPr>
            <a:r>
              <a:rPr lang="en-CA" dirty="0" smtClean="0"/>
              <a:t> Back to your</a:t>
            </a:r>
            <a:r>
              <a:rPr lang="en-CA" baseline="0" dirty="0" smtClean="0"/>
              <a:t> shoulders, and neck, noticing</a:t>
            </a:r>
            <a:endParaRPr lang="en-CA" dirty="0" smtClean="0"/>
          </a:p>
          <a:p>
            <a:pPr lvl="1">
              <a:buFont typeface="Arial" pitchFamily="34" charset="0"/>
              <a:buChar char="•"/>
            </a:pPr>
            <a:r>
              <a:rPr lang="en-CA" dirty="0" smtClean="0"/>
              <a:t> Your head, your </a:t>
            </a:r>
            <a:r>
              <a:rPr lang="en-CA" dirty="0" err="1" smtClean="0"/>
              <a:t>scalf</a:t>
            </a:r>
            <a:r>
              <a:rPr lang="en-CA" dirty="0" smtClean="0"/>
              <a:t>, breath in and out</a:t>
            </a:r>
          </a:p>
          <a:p>
            <a:pPr lvl="1">
              <a:buFont typeface="Arial" pitchFamily="34" charset="0"/>
              <a:buChar char="•"/>
            </a:pPr>
            <a:r>
              <a:rPr lang="en-CA" dirty="0" smtClean="0"/>
              <a:t> Focus on your face, your eyes, nose and</a:t>
            </a:r>
            <a:r>
              <a:rPr lang="en-CA" baseline="0" dirty="0" smtClean="0"/>
              <a:t> mouth. Your jaw, noticing</a:t>
            </a:r>
            <a:endParaRPr lang="en-CA" dirty="0" smtClean="0"/>
          </a:p>
          <a:p>
            <a:pPr lvl="1">
              <a:buFont typeface="Arial" pitchFamily="34" charset="0"/>
              <a:buChar char="•"/>
            </a:pPr>
            <a:r>
              <a:rPr lang="en-CA" dirty="0" smtClean="0"/>
              <a:t> Stay there for a few seconds, breathing in and out</a:t>
            </a:r>
          </a:p>
          <a:p>
            <a:pPr lvl="1">
              <a:buFont typeface="Arial" pitchFamily="34" charset="0"/>
              <a:buChar char="•"/>
            </a:pPr>
            <a:r>
              <a:rPr lang="en-CA" dirty="0" smtClean="0"/>
              <a:t> Now, come back… and</a:t>
            </a:r>
            <a:r>
              <a:rPr lang="en-CA" baseline="0" dirty="0" smtClean="0"/>
              <a:t> open your eyes.</a:t>
            </a:r>
          </a:p>
          <a:p>
            <a:pPr lvl="0">
              <a:buFont typeface="Arial" pitchFamily="34" charset="0"/>
              <a:buNone/>
            </a:pPr>
            <a:endParaRPr lang="en-CA" baseline="0" dirty="0" smtClean="0"/>
          </a:p>
          <a:p>
            <a:pPr lvl="0">
              <a:buFont typeface="Arial" pitchFamily="34" charset="0"/>
              <a:buNone/>
            </a:pPr>
            <a:r>
              <a:rPr lang="en-CA" baseline="0" dirty="0" smtClean="0"/>
              <a:t>Debrief: What did you notice?</a:t>
            </a:r>
            <a:endParaRPr lang="en-CA"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595103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Ginette: </a:t>
            </a:r>
          </a:p>
          <a:p>
            <a:endParaRPr lang="en-US" dirty="0"/>
          </a:p>
          <a:p>
            <a:r>
              <a:rPr lang="en-CA" dirty="0"/>
              <a:t>Although this slide was created </a:t>
            </a:r>
            <a:r>
              <a:rPr lang="en-CA" dirty="0" smtClean="0"/>
              <a:t>about</a:t>
            </a:r>
            <a:r>
              <a:rPr lang="en-CA" baseline="0" dirty="0" smtClean="0"/>
              <a:t> 6 years ago </a:t>
            </a:r>
            <a:r>
              <a:rPr lang="en-CA" dirty="0" smtClean="0"/>
              <a:t>(2017’ish</a:t>
            </a:r>
            <a:r>
              <a:rPr lang="en-CA" dirty="0"/>
              <a:t>),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r>
              <a:rPr lang="en-US" dirty="0" smtClean="0"/>
              <a:t>”. He asked NBA</a:t>
            </a:r>
            <a:r>
              <a:rPr lang="en-US" baseline="0" dirty="0" smtClean="0"/>
              <a:t> players to work on mindfulness exercises he called it being in the Zone – if you read the book 11 rings it will explain more about this.</a:t>
            </a:r>
          </a:p>
          <a:p>
            <a:pPr marL="171432" indent="-171432">
              <a:buFont typeface="Arial" panose="020B0604020202020204" pitchFamily="34" charset="0"/>
              <a:buChar char="•"/>
            </a:pPr>
            <a:r>
              <a:rPr lang="en-US" b="0" dirty="0"/>
              <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a:t>
            </a:r>
            <a:r>
              <a:rPr lang="en-US" b="0" dirty="0" smtClean="0"/>
              <a:t>Competition</a:t>
            </a:r>
          </a:p>
          <a:p>
            <a:pPr lvl="1"/>
            <a:endParaRPr lang="en-US" b="0" dirty="0" smtClean="0"/>
          </a:p>
          <a:p>
            <a:pPr lvl="1"/>
            <a:r>
              <a:rPr lang="en-US" b="0" dirty="0" smtClean="0"/>
              <a:t>To me that speaks</a:t>
            </a:r>
            <a:r>
              <a:rPr lang="en-US" b="0" baseline="0" dirty="0" smtClean="0"/>
              <a:t> volumes</a:t>
            </a:r>
          </a:p>
          <a:p>
            <a:pPr lvl="1"/>
            <a:endParaRPr lang="en-US" b="0" dirty="0"/>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a:t>
            </a:r>
            <a:r>
              <a:rPr lang="en-US" b="0" i="0" baseline="0" dirty="0" smtClean="0">
                <a:solidFill>
                  <a:srgbClr val="7030A0"/>
                </a:solidFill>
              </a:rPr>
              <a:t>mindfulness program </a:t>
            </a:r>
            <a:r>
              <a:rPr lang="en-US" b="0" i="0" baseline="0" dirty="0">
                <a:solidFill>
                  <a:srgbClr val="7030A0"/>
                </a:solidFill>
              </a:rPr>
              <a:t>in Google with great success that other silicon valley companies asked for it, </a:t>
            </a:r>
            <a:r>
              <a:rPr lang="en-US" b="0" i="0" baseline="0" dirty="0" smtClean="0">
                <a:solidFill>
                  <a:srgbClr val="7030A0"/>
                </a:solidFill>
              </a:rPr>
              <a:t>they created a non for profit organization called Search </a:t>
            </a:r>
            <a:r>
              <a:rPr lang="en-US" b="0" i="0" baseline="0" dirty="0">
                <a:solidFill>
                  <a:srgbClr val="7030A0"/>
                </a:solidFill>
              </a:rPr>
              <a:t>Inside Yourself (SIY) book and it grew so big that now there is a SIY Leadership Institute (SIYLI</a:t>
            </a:r>
            <a:r>
              <a:rPr lang="en-US" b="0" i="0" baseline="0" dirty="0" smtClean="0">
                <a:solidFill>
                  <a:srgbClr val="7030A0"/>
                </a:solidFill>
              </a:rPr>
              <a:t>). </a:t>
            </a:r>
            <a:endParaRPr lang="en-US" b="0" i="0" baseline="0" dirty="0">
              <a:solidFill>
                <a:srgbClr val="7030A0"/>
              </a:solidFill>
            </a:endParaRP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a:t>
            </a:r>
            <a:r>
              <a:rPr lang="en-CA" b="0" i="0" dirty="0" smtClean="0">
                <a:solidFill>
                  <a:srgbClr val="7030A0"/>
                </a:solidFill>
              </a:rPr>
              <a:t>You</a:t>
            </a:r>
            <a:r>
              <a:rPr lang="en-CA" b="0" i="0" baseline="0" dirty="0" smtClean="0">
                <a:solidFill>
                  <a:srgbClr val="7030A0"/>
                </a:solidFill>
              </a:rPr>
              <a:t> will find the mindfulness theory particularly at the bottom of the circle.  </a:t>
            </a:r>
            <a:r>
              <a:rPr lang="en-CA" b="0" i="0" dirty="0" smtClean="0">
                <a:solidFill>
                  <a:srgbClr val="7030A0"/>
                </a:solidFill>
              </a:rPr>
              <a:t>The </a:t>
            </a:r>
            <a:r>
              <a:rPr lang="en-CA" b="0" i="0" dirty="0">
                <a:solidFill>
                  <a:srgbClr val="7030A0"/>
                </a:solidFill>
              </a:rPr>
              <a:t>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4290850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Robert: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dirty="0"/>
              <a:t>In the following table, we have the </a:t>
            </a:r>
            <a:r>
              <a:rPr lang="en-US" sz="1600" b="0" i="0" dirty="0">
                <a:solidFill>
                  <a:srgbClr val="333333"/>
                </a:solidFill>
                <a:effectLst/>
                <a:latin typeface="Lato" panose="020F0502020204030203" pitchFamily="34" charset="0"/>
              </a:rPr>
              <a:t>Key Leadership Competency profile from TBS on the left column, and on the top row we have the Mindful Change Leadership skills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This table indicates which competencies is supported by which skill</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in the case of the “Create Vision and Strategy” competency is supported primarily by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“Mobilize people” competency is supported by Focus,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(click) and so on and so forth</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Now, you may think, well, actually all of the competencies are supported by all of the skills, in a sense yes, the table indicates the skill most predominant or directly related to the competency.</a:t>
            </a:r>
            <a:endParaRPr lang="en-US" sz="1100" dirty="0"/>
          </a:p>
          <a:p>
            <a:pPr defTabSz="933142">
              <a:defRPr/>
            </a:pPr>
            <a:endParaRPr lang="en-US" sz="1100" dirty="0"/>
          </a:p>
          <a:p>
            <a:pPr defTabSz="933142">
              <a:defRPr/>
            </a:pPr>
            <a:r>
              <a:rPr lang="en-US" sz="1100" dirty="0"/>
              <a:t>Resources…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1" i="0" dirty="0">
                <a:solidFill>
                  <a:srgbClr val="333333"/>
                </a:solidFill>
                <a:effectLst/>
                <a:latin typeface="Lato" panose="020F0502020204030203" pitchFamily="34" charset="0"/>
              </a:rPr>
              <a:t>Key Leadership Competency profile and examples of effective and ineffective </a:t>
            </a:r>
            <a:r>
              <a:rPr lang="en-US" sz="1600" b="1" i="0" dirty="0" err="1">
                <a:solidFill>
                  <a:srgbClr val="333333"/>
                </a:solidFill>
                <a:effectLst/>
                <a:latin typeface="Lato" panose="020F0502020204030203" pitchFamily="34" charset="0"/>
              </a:rPr>
              <a:t>behaviours</a:t>
            </a:r>
            <a:r>
              <a:rPr lang="en-US" sz="1600" b="1" i="0" dirty="0">
                <a:solidFill>
                  <a:srgbClr val="333333"/>
                </a:solidFill>
                <a:effectLst/>
                <a:latin typeface="Lato" panose="020F0502020204030203" pitchFamily="34" charset="0"/>
              </a:rPr>
              <a:t>…</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From: https://www.canada.ca/en/treasury-board-secretariat/services/professional-development/key-leadership-competency-profile/examples-effective-ineffective-behaviours.html</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693202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CA" u="sng" dirty="0" smtClean="0">
                <a:hlinkClick r:id="rId3"/>
              </a:rPr>
              <a:t>http://myssc-monspc.ssc-spc.gc.ca/en/theacademy/my-faculties/faculty-behavioral-competencies</a:t>
            </a:r>
            <a:endParaRPr lang="en-CA" dirty="0" smtClean="0"/>
          </a:p>
          <a:p>
            <a:endParaRPr lang="en-US" sz="1100" dirty="0" smtClean="0"/>
          </a:p>
          <a:p>
            <a:r>
              <a:rPr lang="en-CA" dirty="0" smtClean="0"/>
              <a:t>In this table, showing the Treasury Board of Canada’s </a:t>
            </a:r>
            <a:r>
              <a:rPr lang="en-CA" u="sng" dirty="0" smtClean="0">
                <a:hlinkClick r:id="rId4"/>
              </a:rPr>
              <a:t>Core Competencies</a:t>
            </a:r>
            <a:r>
              <a:rPr lang="en-CA" dirty="0" smtClean="0"/>
              <a:t>, developed within the context of the Performance Management Program:</a:t>
            </a:r>
          </a:p>
          <a:p>
            <a:pPr marL="171450" indent="-171450">
              <a:buFont typeface="Arial" panose="020B0604020202020204" pitchFamily="34" charset="0"/>
              <a:buChar char="•"/>
            </a:pPr>
            <a:r>
              <a:rPr lang="en-CA" baseline="0" dirty="0" smtClean="0"/>
              <a:t>We can see how Clarity and Compassion in the Service of others supports </a:t>
            </a:r>
            <a:r>
              <a:rPr lang="en-CA" dirty="0" smtClean="0"/>
              <a:t>Demonstrating integrity and respect</a:t>
            </a:r>
          </a:p>
          <a:p>
            <a:pPr marL="171450" indent="-171450">
              <a:buFont typeface="Arial" panose="020B0604020202020204" pitchFamily="34" charset="0"/>
              <a:buChar char="•"/>
            </a:pPr>
            <a:r>
              <a:rPr lang="en-CA" dirty="0" smtClean="0"/>
              <a:t>How Focus, Clarity and Compassion in the service of others supports Thinking things through</a:t>
            </a:r>
          </a:p>
          <a:p>
            <a:pPr marL="171450" indent="-171450">
              <a:buFont typeface="Arial" panose="020B0604020202020204" pitchFamily="34" charset="0"/>
              <a:buChar char="•"/>
            </a:pPr>
            <a:r>
              <a:rPr lang="en-CA" dirty="0" smtClean="0"/>
              <a:t>That Working effectively with others is supported by Focus, Creativity</a:t>
            </a:r>
            <a:r>
              <a:rPr lang="en-CA" baseline="0" dirty="0" smtClean="0"/>
              <a:t> and Compassion, and that</a:t>
            </a:r>
          </a:p>
          <a:p>
            <a:pPr marL="171450" indent="-171450">
              <a:buFont typeface="Arial" panose="020B0604020202020204" pitchFamily="34" charset="0"/>
              <a:buChar char="•"/>
            </a:pPr>
            <a:r>
              <a:rPr lang="en-CA" dirty="0" smtClean="0"/>
              <a:t>Showing initiative and being action oriented is supported by the same Focus, Creativity</a:t>
            </a:r>
            <a:r>
              <a:rPr lang="en-CA" baseline="0" dirty="0" smtClean="0"/>
              <a:t> and Compassion, </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70063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err="1" smtClean="0">
                <a:solidFill>
                  <a:schemeClr val="tx1"/>
                </a:solidFill>
                <a:effectLst/>
                <a:latin typeface="Arial" charset="0"/>
                <a:ea typeface="+mn-ea"/>
                <a:cs typeface="+mn-cs"/>
              </a:rPr>
              <a:t>From</a:t>
            </a:r>
            <a:r>
              <a:rPr lang="fr-CA" sz="1200" kern="1200" dirty="0" smtClean="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20</a:t>
            </a:fld>
            <a:endParaRPr lang="en-CA"/>
          </a:p>
        </p:txBody>
      </p:sp>
    </p:spTree>
    <p:extLst>
      <p:ext uri="{BB962C8B-B14F-4D97-AF65-F5344CB8AC3E}">
        <p14:creationId xmlns:p14="http://schemas.microsoft.com/office/powerpoint/2010/main" val="102399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Arial" charset="0"/>
                <a:ea typeface="+mn-ea"/>
                <a:cs typeface="+mn-cs"/>
              </a:rPr>
              <a:t>The </a:t>
            </a:r>
            <a:r>
              <a:rPr lang="en-US" sz="1200" b="0" kern="1200" baseline="0" dirty="0">
                <a:solidFill>
                  <a:schemeClr val="tx1"/>
                </a:solidFill>
                <a:effectLst/>
                <a:latin typeface="Arial" charset="0"/>
                <a:ea typeface="+mn-ea"/>
                <a:cs typeface="+mn-cs"/>
              </a:rPr>
              <a:t>sessions and take-home activities require </a:t>
            </a:r>
            <a:r>
              <a:rPr lang="en-US" sz="1200" b="0" kern="1200" baseline="0" dirty="0" smtClean="0">
                <a:solidFill>
                  <a:schemeClr val="tx1"/>
                </a:solidFill>
                <a:effectLst/>
                <a:latin typeface="Arial" charset="0"/>
                <a:ea typeface="+mn-ea"/>
                <a:cs typeface="+mn-cs"/>
              </a:rPr>
              <a:t>up to 3 hours </a:t>
            </a:r>
            <a:r>
              <a:rPr lang="en-US" sz="1200" b="0" kern="1200" baseline="0" dirty="0" err="1" smtClean="0">
                <a:solidFill>
                  <a:schemeClr val="tx1"/>
                </a:solidFill>
                <a:effectLst/>
                <a:latin typeface="Arial" charset="0"/>
                <a:ea typeface="+mn-ea"/>
                <a:cs typeface="+mn-cs"/>
              </a:rPr>
              <a:t>approx</a:t>
            </a:r>
            <a:r>
              <a:rPr lang="en-US" sz="1200" b="0" kern="1200" baseline="0" dirty="0" smtClean="0">
                <a:solidFill>
                  <a:schemeClr val="tx1"/>
                </a:solidFill>
                <a:effectLst/>
                <a:latin typeface="Arial" charset="0"/>
                <a:ea typeface="+mn-ea"/>
                <a:cs typeface="+mn-cs"/>
              </a:rPr>
              <a:t> per week, including the weekly session. And that’s a </a:t>
            </a:r>
            <a:r>
              <a:rPr lang="en-US" sz="1200" b="0" kern="1200" baseline="0" dirty="0">
                <a:solidFill>
                  <a:schemeClr val="tx1"/>
                </a:solidFill>
                <a:effectLst/>
                <a:latin typeface="Arial" charset="0"/>
                <a:ea typeface="+mn-ea"/>
                <a:cs typeface="+mn-cs"/>
              </a:rPr>
              <a:t>fairly significant investment by </a:t>
            </a:r>
            <a:r>
              <a:rPr lang="en-US" sz="1200" b="0" kern="1200" baseline="0" dirty="0" smtClean="0">
                <a:solidFill>
                  <a:schemeClr val="tx1"/>
                </a:solidFill>
                <a:effectLst/>
                <a:latin typeface="Arial" charset="0"/>
                <a:ea typeface="+mn-ea"/>
                <a:cs typeface="+mn-cs"/>
              </a:rPr>
              <a:t>participants.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Arial" charset="0"/>
                <a:ea typeface="+mn-ea"/>
                <a:cs typeface="+mn-cs"/>
              </a:rPr>
              <a:t>T</a:t>
            </a:r>
            <a:r>
              <a:rPr lang="en-US" sz="1200" kern="1200" dirty="0" smtClean="0">
                <a:solidFill>
                  <a:schemeClr val="tx1"/>
                </a:solidFill>
                <a:effectLst/>
                <a:latin typeface="Arial" charset="0"/>
                <a:ea typeface="+mn-ea"/>
                <a:cs typeface="+mn-cs"/>
              </a:rPr>
              <a:t>wo </a:t>
            </a:r>
            <a:r>
              <a:rPr lang="en-US" sz="1200" kern="1200" dirty="0">
                <a:solidFill>
                  <a:schemeClr val="tx1"/>
                </a:solidFill>
                <a:effectLst/>
                <a:latin typeface="Arial" charset="0"/>
                <a:ea typeface="+mn-ea"/>
                <a:cs typeface="+mn-cs"/>
              </a:rPr>
              <a:t>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21</a:t>
            </a:fld>
            <a:endParaRPr lang="en-CA"/>
          </a:p>
        </p:txBody>
      </p:sp>
    </p:spTree>
    <p:extLst>
      <p:ext uri="{BB962C8B-B14F-4D97-AF65-F5344CB8AC3E}">
        <p14:creationId xmlns:p14="http://schemas.microsoft.com/office/powerpoint/2010/main" val="388874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a:t>
            </a:r>
          </a:p>
          <a:p>
            <a:pPr marL="171450" lvl="0" indent="-171450">
              <a:spcAft>
                <a:spcPts val="600"/>
              </a:spcAft>
              <a:buFont typeface="Arial" panose="020B0604020202020204" pitchFamily="34" charset="0"/>
              <a:buChar char="•"/>
            </a:pPr>
            <a:r>
              <a:rPr lang="en-US" sz="1200" baseline="0" dirty="0"/>
              <a:t>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a:t>
            </a:r>
            <a:r>
              <a:rPr lang="en-US" sz="1200" dirty="0" smtClean="0"/>
              <a:t>results of this program</a:t>
            </a:r>
            <a:endParaRPr lang="en-US" sz="1200"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294140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endParaRPr lang="en-US" i="0" dirty="0"/>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have found that this program helps to answer some of these questions and to improve the key skills of presence, self-compassion, relationality, life-work balance, self-awareness and more</a:t>
            </a: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t>
            </a:r>
          </a:p>
          <a:p>
            <a:pPr marL="0" lvl="0" indent="0">
              <a:buFont typeface="Symbol" panose="05050102010706020507" pitchFamily="18" charset="2"/>
              <a:buNone/>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227326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228848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14313" indent="-214313" eaLnBrk="0" fontAlgn="base" hangingPunct="0">
              <a:lnSpc>
                <a:spcPct val="120000"/>
              </a:lnSpc>
              <a:spcBef>
                <a:spcPct val="0"/>
              </a:spcBef>
              <a:spcAft>
                <a:spcPct val="0"/>
              </a:spcAft>
            </a:pPr>
            <a:r>
              <a:rPr lang="en-US" altLang="en-US" sz="2800" dirty="0" smtClean="0">
                <a:ea typeface="Calibri" panose="020F0502020204030204" pitchFamily="34" charset="0"/>
                <a:cs typeface="Times New Roman" panose="02020603050405020304" pitchFamily="18" charset="0"/>
              </a:rPr>
              <a:t>Co-sponsored by the </a:t>
            </a:r>
            <a:r>
              <a:rPr lang="en-US" altLang="en-US" sz="2800" dirty="0" smtClean="0">
                <a:ea typeface="Calibri" panose="020F0502020204030204" pitchFamily="34" charset="0"/>
                <a:cs typeface="Times New Roman" panose="02020603050405020304" pitchFamily="18" charset="0"/>
                <a:hlinkClick r:id="rId3"/>
              </a:rPr>
              <a:t>IOCN</a:t>
            </a:r>
            <a:r>
              <a:rPr lang="en-US" altLang="en-US" sz="2800" dirty="0" smtClean="0">
                <a:ea typeface="Calibri" panose="020F0502020204030204" pitchFamily="34" charset="0"/>
                <a:cs typeface="Times New Roman" panose="02020603050405020304" pitchFamily="18" charset="0"/>
              </a:rPr>
              <a:t>, the program</a:t>
            </a:r>
            <a:r>
              <a:rPr lang="en-US" altLang="en-US" sz="2800" baseline="0" dirty="0" smtClean="0">
                <a:ea typeface="Calibri" panose="020F0502020204030204" pitchFamily="34" charset="0"/>
                <a:cs typeface="Times New Roman" panose="02020603050405020304" pitchFamily="18" charset="0"/>
              </a:rPr>
              <a:t> is been on the making since</a:t>
            </a:r>
            <a:r>
              <a:rPr lang="en-US" altLang="en-US" sz="2800" dirty="0" smtClean="0">
                <a:ea typeface="Calibri" panose="020F0502020204030204" pitchFamily="34" charset="0"/>
                <a:cs typeface="Times New Roman" panose="02020603050405020304" pitchFamily="18" charset="0"/>
              </a:rPr>
              <a:t> 2016 </a:t>
            </a:r>
          </a:p>
          <a:p>
            <a:pPr marL="214313" indent="-214313" eaLnBrk="0" fontAlgn="base" hangingPunct="0">
              <a:lnSpc>
                <a:spcPct val="120000"/>
              </a:lnSpc>
              <a:spcBef>
                <a:spcPct val="0"/>
              </a:spcBef>
              <a:spcAft>
                <a:spcPct val="0"/>
              </a:spcAft>
            </a:pPr>
            <a:r>
              <a:rPr lang="en-US" altLang="en-US" sz="2800" dirty="0" smtClean="0">
                <a:ea typeface="Calibri" panose="020F0502020204030204" pitchFamily="34" charset="0"/>
                <a:cs typeface="Times New Roman" panose="02020603050405020304" pitchFamily="18" charset="0"/>
              </a:rPr>
              <a:t>Open to all via the </a:t>
            </a:r>
            <a:r>
              <a:rPr lang="en-US" altLang="en-US" sz="2800" dirty="0" err="1" smtClean="0">
                <a:ea typeface="Calibri" panose="020F0502020204030204" pitchFamily="34" charset="0"/>
                <a:cs typeface="Times New Roman" panose="02020603050405020304" pitchFamily="18" charset="0"/>
              </a:rPr>
              <a:t>GCTools</a:t>
            </a:r>
            <a:r>
              <a:rPr lang="en-US" altLang="en-US" sz="2800" dirty="0" smtClean="0">
                <a:ea typeface="Calibri" panose="020F0502020204030204" pitchFamily="34" charset="0"/>
                <a:cs typeface="Times New Roman" panose="02020603050405020304" pitchFamily="18" charset="0"/>
              </a:rPr>
              <a:t> platforms</a:t>
            </a:r>
            <a:endParaRPr lang="en-US" altLang="en-US" sz="2800" dirty="0" smtClean="0">
              <a:solidFill>
                <a:schemeClr val="accent1">
                  <a:lumMod val="75000"/>
                </a:schemeClr>
              </a:solidFill>
              <a:ea typeface="Calibri" panose="020F0502020204030204" pitchFamily="34" charset="0"/>
              <a:cs typeface="Times New Roman" panose="02020603050405020304" pitchFamily="18" charset="0"/>
            </a:endParaRPr>
          </a:p>
          <a:p>
            <a:pPr marL="214313" indent="-214313" eaLnBrk="0" fontAlgn="base" hangingPunct="0">
              <a:lnSpc>
                <a:spcPct val="120000"/>
              </a:lnSpc>
              <a:spcBef>
                <a:spcPct val="0"/>
              </a:spcBef>
              <a:spcAft>
                <a:spcPct val="0"/>
              </a:spcAft>
            </a:pPr>
            <a:r>
              <a:rPr lang="en-US" altLang="en-US" sz="2800" dirty="0" smtClean="0">
                <a:ea typeface="Calibri" panose="020F0502020204030204" pitchFamily="34" charset="0"/>
                <a:cs typeface="Times New Roman" panose="02020603050405020304" pitchFamily="18" charset="0"/>
              </a:rPr>
              <a:t>As per</a:t>
            </a:r>
            <a:r>
              <a:rPr lang="en-US" altLang="en-US" sz="2800" baseline="0" dirty="0" smtClean="0">
                <a:ea typeface="Calibri" panose="020F0502020204030204" pitchFamily="34" charset="0"/>
                <a:cs typeface="Times New Roman" panose="02020603050405020304" pitchFamily="18" charset="0"/>
              </a:rPr>
              <a:t> the table, the program has been </a:t>
            </a:r>
            <a:r>
              <a:rPr lang="en-US" altLang="en-US" sz="2800" dirty="0" smtClean="0">
                <a:ea typeface="Calibri" panose="020F0502020204030204" pitchFamily="34" charset="0"/>
                <a:cs typeface="Times New Roman" panose="02020603050405020304" pitchFamily="18" charset="0"/>
              </a:rPr>
              <a:t>Co-delivered by 1, then 2, 8 and 10 co-facilitators.</a:t>
            </a:r>
          </a:p>
          <a:p>
            <a:pPr marL="614363" lvl="1" indent="-214313" eaLnBrk="0" fontAlgn="base" hangingPunct="0">
              <a:lnSpc>
                <a:spcPct val="120000"/>
              </a:lnSpc>
              <a:spcBef>
                <a:spcPct val="0"/>
              </a:spcBef>
              <a:spcAft>
                <a:spcPct val="0"/>
              </a:spcAft>
            </a:pPr>
            <a:r>
              <a:rPr lang="en-US" altLang="en-US" sz="2400" dirty="0" smtClean="0">
                <a:ea typeface="Calibri" panose="020F0502020204030204" pitchFamily="34" charset="0"/>
                <a:cs typeface="Times New Roman" panose="02020603050405020304" pitchFamily="18" charset="0"/>
              </a:rPr>
              <a:t>English 2022 by 2 facilitators</a:t>
            </a:r>
          </a:p>
          <a:p>
            <a:pPr marL="614363" lvl="1" indent="-214313" eaLnBrk="0" fontAlgn="base" hangingPunct="0">
              <a:lnSpc>
                <a:spcPct val="120000"/>
              </a:lnSpc>
              <a:spcBef>
                <a:spcPct val="0"/>
              </a:spcBef>
              <a:spcAft>
                <a:spcPct val="0"/>
              </a:spcAft>
            </a:pPr>
            <a:r>
              <a:rPr lang="en-US" altLang="en-US" sz="2400" dirty="0" smtClean="0">
                <a:ea typeface="Calibri" panose="020F0502020204030204" pitchFamily="34" charset="0"/>
                <a:cs typeface="Times New Roman" panose="02020603050405020304" pitchFamily="18" charset="0"/>
              </a:rPr>
              <a:t>French 2022 by 8 facilitators</a:t>
            </a:r>
            <a:endParaRPr lang="en-CA" altLang="en-US" sz="2400" dirty="0" smtClean="0">
              <a:ea typeface="Calibri" panose="020F0502020204030204" pitchFamily="34" charset="0"/>
              <a:cs typeface="Times New Roman" panose="02020603050405020304" pitchFamily="18" charset="0"/>
            </a:endParaRPr>
          </a:p>
          <a:p>
            <a:pPr marL="614363" lvl="1" indent="-214313" eaLnBrk="0" fontAlgn="base" hangingPunct="0">
              <a:lnSpc>
                <a:spcPct val="120000"/>
              </a:lnSpc>
              <a:spcBef>
                <a:spcPct val="0"/>
              </a:spcBef>
              <a:spcAft>
                <a:spcPct val="0"/>
              </a:spcAft>
            </a:pPr>
            <a:r>
              <a:rPr lang="en-US" altLang="en-US" sz="2400" dirty="0" smtClean="0">
                <a:ea typeface="Calibri" panose="020F0502020204030204" pitchFamily="34" charset="0"/>
                <a:cs typeface="Times New Roman" panose="02020603050405020304" pitchFamily="18" charset="0"/>
              </a:rPr>
              <a:t>English 2023 by 10 facilitators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340610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171450" lvl="0" indent="-171450">
              <a:spcAft>
                <a:spcPts val="600"/>
              </a:spcAft>
              <a:buFont typeface="Arial" panose="020B0604020202020204" pitchFamily="34" charset="0"/>
              <a:buChar char="•"/>
            </a:pPr>
            <a:r>
              <a:rPr lang="en-US" sz="1200" dirty="0" smtClean="0"/>
              <a:t>Here a partial list of facilitators </a:t>
            </a:r>
            <a:r>
              <a:rPr lang="en-US" sz="1200" dirty="0"/>
              <a:t>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Revenue </a:t>
            </a:r>
            <a:r>
              <a:rPr lang="en-US" sz="1200" dirty="0" smtClean="0"/>
              <a:t>Agency</a:t>
            </a:r>
            <a:endParaRPr lang="fr-CA" sz="1200" dirty="0"/>
          </a:p>
          <a:p>
            <a:pPr marL="171450" lvl="0" indent="-171450">
              <a:spcAft>
                <a:spcPts val="600"/>
              </a:spcAft>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10</a:t>
            </a:fld>
            <a:endParaRPr lang="fr-CA" dirty="0"/>
          </a:p>
        </p:txBody>
      </p:sp>
    </p:spTree>
    <p:extLst>
      <p:ext uri="{BB962C8B-B14F-4D97-AF65-F5344CB8AC3E}">
        <p14:creationId xmlns:p14="http://schemas.microsoft.com/office/powerpoint/2010/main" val="175852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graphics</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summarizes</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the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number</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of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registrants</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to the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various</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offerings</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of the program,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with</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the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number</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of people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completing</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completion</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percentage</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en-CA" altLang="en-US" sz="2400" dirty="0" smtClean="0">
              <a:latin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921236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Alejandro</a:t>
            </a:r>
            <a:r>
              <a:rPr lang="en-US" sz="1400" i="1" dirty="0"/>
              <a:t>:</a:t>
            </a:r>
          </a:p>
          <a:p>
            <a:pPr lvl="0"/>
            <a:r>
              <a:rPr lang="en-CA" sz="1400" kern="1200" dirty="0">
                <a:solidFill>
                  <a:schemeClr val="tx1"/>
                </a:solidFill>
                <a:effectLst/>
                <a:latin typeface="Arial" charset="0"/>
                <a:ea typeface="+mn-ea"/>
                <a:cs typeface="+mn-cs"/>
              </a:rPr>
              <a:t>Participants 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130 participants completed the program, </a:t>
            </a:r>
            <a:r>
              <a:rPr lang="en-CA" sz="1400" kern="1200" baseline="0" noProof="0" dirty="0">
                <a:solidFill>
                  <a:schemeClr val="tx1"/>
                </a:solidFill>
                <a:effectLst/>
                <a:latin typeface="Arial" charset="0"/>
                <a:ea typeface="+mn-ea"/>
                <a:cs typeface="+mn-cs"/>
              </a:rPr>
              <a:t>we received 99 final assessments (76%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465649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i="1" dirty="0"/>
              <a:t>:</a:t>
            </a:r>
          </a:p>
          <a:p>
            <a:pPr lvl="0"/>
            <a:r>
              <a:rPr lang="en-CA" sz="1400" kern="1200" dirty="0">
                <a:solidFill>
                  <a:schemeClr val="tx1"/>
                </a:solidFill>
                <a:effectLst/>
                <a:latin typeface="Arial" charset="0"/>
                <a:ea typeface="+mn-ea"/>
                <a:cs typeface="+mn-cs"/>
              </a:rPr>
              <a:t>Participants 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lvl="0"/>
            <a:r>
              <a:rPr lang="en-CA" sz="1400" kern="1200" baseline="0" noProof="0" dirty="0">
                <a:solidFill>
                  <a:schemeClr val="tx1"/>
                </a:solidFill>
                <a:effectLst/>
                <a:latin typeface="Arial" charset="0"/>
                <a:ea typeface="+mn-ea"/>
                <a:cs typeface="+mn-cs"/>
              </a:rPr>
              <a:t>(click)</a:t>
            </a:r>
            <a:endParaRPr lang="en-CA" sz="1400" kern="1200" noProof="0" dirty="0">
              <a:solidFill>
                <a:schemeClr val="tx1"/>
              </a:solidFill>
              <a:effectLst/>
              <a:latin typeface="Arial" charset="0"/>
              <a:ea typeface="+mn-ea"/>
              <a:cs typeface="+mn-cs"/>
            </a:endParaRP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68 participants completed the 8 week program, </a:t>
            </a:r>
            <a:r>
              <a:rPr lang="en-CA" sz="1400" kern="1200" baseline="0" noProof="0" dirty="0">
                <a:solidFill>
                  <a:schemeClr val="tx1"/>
                </a:solidFill>
                <a:effectLst/>
                <a:latin typeface="Arial" charset="0"/>
                <a:ea typeface="+mn-ea"/>
                <a:cs typeface="+mn-cs"/>
              </a:rPr>
              <a:t>we received 56 final assessments, </a:t>
            </a:r>
            <a:r>
              <a:rPr lang="en-US" sz="1400" dirty="0"/>
              <a:t>and the</a:t>
            </a:r>
            <a:r>
              <a:rPr lang="en-US" sz="1400" baseline="0" dirty="0"/>
              <a:t> key findings per category </a:t>
            </a:r>
            <a:r>
              <a:rPr lang="en-US" sz="1400" dirty="0"/>
              <a:t>are:</a:t>
            </a:r>
            <a:endParaRPr lang="en-CA" sz="1400" kern="1200" baseline="0" noProof="0" dirty="0">
              <a:solidFill>
                <a:schemeClr val="tx1"/>
              </a:solidFill>
              <a:effectLst/>
              <a:latin typeface="Arial"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CA" sz="1400" kern="1200" baseline="0" noProof="0" dirty="0">
                <a:solidFill>
                  <a:schemeClr val="tx1"/>
                </a:solidFill>
                <a:effectLst/>
                <a:latin typeface="Arial" charset="0"/>
                <a:ea typeface="+mn-ea"/>
                <a:cs typeface="+mn-cs"/>
              </a:rPr>
              <a:t>(click)</a:t>
            </a:r>
            <a:br>
              <a:rPr lang="en-CA" sz="1400" kern="1200" baseline="0" noProof="0" dirty="0">
                <a:solidFill>
                  <a:schemeClr val="tx1"/>
                </a:solidFill>
                <a:effectLst/>
                <a:latin typeface="Arial" charset="0"/>
                <a:ea typeface="+mn-ea"/>
                <a:cs typeface="+mn-cs"/>
              </a:rPr>
            </a:br>
            <a:r>
              <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Almost 20% increased Employee Engagement, respondents</a:t>
            </a:r>
            <a:r>
              <a:rPr lang="en-CA" sz="1400" baseline="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CA" sz="1400" kern="1200" dirty="0">
                <a:solidFill>
                  <a:schemeClr val="tx1"/>
                </a:solidFill>
                <a:effectLst/>
                <a:latin typeface="Arial" charset="0"/>
                <a:ea typeface="+mn-ea"/>
                <a:cs typeface="+mn-cs"/>
              </a:rPr>
              <a:t>are more able to be fully present and attentive in meetings, conference calls and presentations.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kern="1200" baseline="0" noProof="0" dirty="0">
                <a:solidFill>
                  <a:schemeClr val="tx1"/>
                </a:solidFill>
                <a:effectLst/>
                <a:latin typeface="Arial" charset="0"/>
                <a:ea typeface="+mn-ea"/>
                <a:cs typeface="+mn-cs"/>
              </a:rPr>
              <a:t>(click)</a:t>
            </a:r>
            <a:br>
              <a:rPr lang="en-CA" sz="1400" kern="1200" baseline="0" noProof="0" dirty="0">
                <a:solidFill>
                  <a:schemeClr val="tx1"/>
                </a:solidFill>
                <a:effectLst/>
                <a:latin typeface="Arial" charset="0"/>
                <a:ea typeface="+mn-ea"/>
                <a:cs typeface="+mn-cs"/>
              </a:rPr>
            </a:br>
            <a:r>
              <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25% Increase in Promoting Sounder Decision Making, people </a:t>
            </a:r>
            <a:r>
              <a:rPr lang="en-CA" sz="1400" kern="1200" dirty="0">
                <a:solidFill>
                  <a:schemeClr val="tx1"/>
                </a:solidFill>
                <a:effectLst/>
                <a:latin typeface="Arial" charset="0"/>
                <a:ea typeface="+mn-ea"/>
                <a:cs typeface="+mn-cs"/>
              </a:rPr>
              <a:t>are more able to make time on most days to eliminate some tasks/meetings with limited productivity value.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kern="1200" baseline="0" noProof="0" dirty="0">
                <a:solidFill>
                  <a:schemeClr val="tx1"/>
                </a:solidFill>
                <a:effectLst/>
                <a:latin typeface="Arial" charset="0"/>
                <a:ea typeface="+mn-ea"/>
                <a:cs typeface="+mn-cs"/>
              </a:rPr>
              <a:t>(click)</a:t>
            </a:r>
            <a:br>
              <a:rPr lang="en-CA" sz="1400" kern="1200" baseline="0" noProof="0" dirty="0">
                <a:solidFill>
                  <a:schemeClr val="tx1"/>
                </a:solidFill>
                <a:effectLst/>
                <a:latin typeface="Arial" charset="0"/>
                <a:ea typeface="+mn-ea"/>
                <a:cs typeface="+mn-cs"/>
              </a:rPr>
            </a:br>
            <a:r>
              <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 little over 22% improvement in managing Behavioural Risks, respondents</a:t>
            </a:r>
            <a:r>
              <a:rPr lang="en-CA" sz="1400" baseline="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CA" sz="1400" kern="1200" dirty="0">
                <a:solidFill>
                  <a:schemeClr val="tx1"/>
                </a:solidFill>
                <a:effectLst/>
                <a:latin typeface="Arial" charset="0"/>
                <a:ea typeface="+mn-ea"/>
                <a:cs typeface="+mn-cs"/>
              </a:rPr>
              <a:t>indicated they </a:t>
            </a:r>
            <a:r>
              <a:rPr lang="en-CA" sz="1400" kern="1200" baseline="0" dirty="0">
                <a:solidFill>
                  <a:schemeClr val="tx1"/>
                </a:solidFill>
                <a:effectLst/>
                <a:latin typeface="Arial" charset="0"/>
                <a:ea typeface="+mn-ea"/>
                <a:cs typeface="+mn-cs"/>
              </a:rPr>
              <a:t>are more present completing tasks than potentially thinking about something else.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kern="1200" baseline="0" noProof="0" dirty="0">
                <a:solidFill>
                  <a:schemeClr val="tx1"/>
                </a:solidFill>
                <a:effectLst/>
                <a:latin typeface="Arial" charset="0"/>
                <a:ea typeface="+mn-ea"/>
                <a:cs typeface="+mn-cs"/>
              </a:rPr>
              <a:t>(click)</a:t>
            </a:r>
            <a:br>
              <a:rPr lang="en-CA" sz="1400" kern="1200" baseline="0" noProof="0" dirty="0">
                <a:solidFill>
                  <a:schemeClr val="tx1"/>
                </a:solidFill>
                <a:effectLst/>
                <a:latin typeface="Arial" charset="0"/>
                <a:ea typeface="+mn-ea"/>
                <a:cs typeface="+mn-cs"/>
              </a:rPr>
            </a:br>
            <a:r>
              <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Just above</a:t>
            </a:r>
            <a:r>
              <a:rPr lang="en-CA" sz="1400" baseline="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19% Increase in Well-Being, participants </a:t>
            </a:r>
            <a:r>
              <a:rPr lang="en-CA" sz="1400" kern="1200" dirty="0">
                <a:solidFill>
                  <a:schemeClr val="tx1"/>
                </a:solidFill>
                <a:effectLst/>
                <a:latin typeface="Arial" charset="0"/>
                <a:ea typeface="+mn-ea"/>
                <a:cs typeface="+mn-cs"/>
              </a:rPr>
              <a:t>feel they are more able to be themselves in the (virtual) workplace.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marL="285750" lvl="0" indent="-285750">
              <a:buFont typeface="Arial" panose="020B0604020202020204" pitchFamily="34" charset="0"/>
              <a:buChar char="•"/>
            </a:pPr>
            <a:r>
              <a:rPr lang="en-CA" sz="1400" noProof="0" dirty="0"/>
              <a:t>(Note that for the 2022 Program, we included « Resiliency » as a category on the self-assessment questionnaires)</a:t>
            </a:r>
          </a:p>
          <a:p>
            <a:pPr lvl="0"/>
            <a:endParaRPr lang="en-CA" sz="1400" noProof="0" dirty="0"/>
          </a:p>
          <a:p>
            <a:pPr lvl="0"/>
            <a:r>
              <a:rPr lang="en-CA" sz="1400" noProof="0" dirty="0"/>
              <a:t>What we heard from</a:t>
            </a:r>
            <a:r>
              <a:rPr lang="en-CA" sz="1400" baseline="0" noProof="0" dirty="0"/>
              <a:t> participants was that the program increased their own sense of well-being; and gave them the tools and practices to reflect these with their teams to support employee wellness and well-being. </a:t>
            </a:r>
          </a:p>
          <a:p>
            <a:pPr lvl="0"/>
            <a:endParaRPr lang="en-CA" sz="1400" baseline="0" noProof="0" dirty="0"/>
          </a:p>
          <a:p>
            <a:pPr lvl="0"/>
            <a:endParaRPr lang="en-CA" sz="140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2494173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605988"/>
            <a:ext cx="7772400" cy="1835838"/>
          </a:xfrm>
        </p:spPr>
        <p:txBody>
          <a:bodyPr/>
          <a:lstStyle/>
          <a:p>
            <a:r>
              <a:rPr lang="en-US" dirty="0"/>
              <a:t>Click to edit Master title style</a:t>
            </a:r>
            <a:endParaRPr lang="en-CA" dirty="0"/>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2023-10-10</a:t>
            </a:fld>
            <a:endParaRPr lang="en-CA"/>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7584" y="983558"/>
            <a:ext cx="7608232" cy="137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2023-10-10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2023-10-10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en-CA"/>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en-CA"/>
          </a:p>
        </p:txBody>
      </p:sp>
      <p:sp>
        <p:nvSpPr>
          <p:cNvPr id="4" name="Espace réservé de la date 3"/>
          <p:cNvSpPr>
            <a:spLocks noGrp="1"/>
          </p:cNvSpPr>
          <p:nvPr>
            <p:ph type="dt" sz="half" idx="10"/>
          </p:nvPr>
        </p:nvSpPr>
        <p:spPr/>
        <p:txBody>
          <a:bodyPr/>
          <a:lstStyle/>
          <a:p>
            <a:fld id="{1BBC3517-CCCF-4967-BA90-779F8A2227BB}" type="datetimeFigureOut">
              <a:rPr lang="en-CA" smtClean="0"/>
              <a:t>2023-10-10</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F5605793-8C96-4224-A93E-2147C60FE868}" type="slidenum">
              <a:rPr lang="en-CA" smtClean="0"/>
              <a:t>‹#›</a:t>
            </a:fld>
            <a:endParaRPr lang="en-CA"/>
          </a:p>
        </p:txBody>
      </p:sp>
    </p:spTree>
    <p:extLst>
      <p:ext uri="{BB962C8B-B14F-4D97-AF65-F5344CB8AC3E}">
        <p14:creationId xmlns:p14="http://schemas.microsoft.com/office/powerpoint/2010/main" val="85037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chemeClr val="accent1">
                    <a:lumMod val="7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2023-10-10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2023-10-10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2023-10-10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2023-10-10</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2023-10-10</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2023-10-10</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2023-10-10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2023-10-10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2023-10-10</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11.jp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slideLayout" Target="../slideLayouts/slideLayout6.xml"/><Relationship Id="rId16" Type="http://schemas.openxmlformats.org/officeDocument/2006/relationships/image" Target="../media/image20.png"/><Relationship Id="rId1" Type="http://schemas.openxmlformats.org/officeDocument/2006/relationships/tags" Target="../tags/tag3.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13.jpg"/><Relationship Id="rId1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www.mindfulnet.org/" TargetMode="External"/><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3" Type="http://schemas.openxmlformats.org/officeDocument/2006/relationships/image" Target="../media/image25.png"/><Relationship Id="rId21" Type="http://schemas.openxmlformats.org/officeDocument/2006/relationships/image" Target="../media/image40.png"/><Relationship Id="rId34" Type="http://schemas.openxmlformats.org/officeDocument/2006/relationships/image" Target="../media/image53.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2" Type="http://schemas.openxmlformats.org/officeDocument/2006/relationships/notesSlide" Target="../notesSlides/notesSlide12.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5" Type="http://schemas.openxmlformats.org/officeDocument/2006/relationships/image" Target="../media/image26.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31.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hyperlink" Target="http://www.siyli.org/" TargetMode="External"/><Relationship Id="rId9" Type="http://schemas.openxmlformats.org/officeDocument/2006/relationships/image" Target="../media/image30.png"/><Relationship Id="rId14" Type="http://schemas.openxmlformats.org/officeDocument/2006/relationships/hyperlink" Target="http://instituteformindfulleadership.org/" TargetMode="External"/><Relationship Id="rId22" Type="http://schemas.openxmlformats.org/officeDocument/2006/relationships/image" Target="../media/image41.png"/><Relationship Id="rId27" Type="http://schemas.openxmlformats.org/officeDocument/2006/relationships/image" Target="../media/image46.jpeg"/><Relationship Id="rId30" Type="http://schemas.openxmlformats.org/officeDocument/2006/relationships/image" Target="../media/image49.png"/><Relationship Id="rId35"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MCLD_Program_Facilitators_Team_/_L%27%C3%A9quipe_des_animateurs_du_program_de_DLC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hyperlink" Target="https://collegeforadultlearning.edu.au/trends-mindfulness-enhance-adult-learn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mindful.org/mindfulness-and-learning-whats-the-connec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wiki.gccollab.ca/MCLD-DLCP"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err="1" smtClean="0"/>
              <a:t>Mindful</a:t>
            </a:r>
            <a:r>
              <a:rPr lang="fr-CA" dirty="0" smtClean="0"/>
              <a:t> Change Leadership </a:t>
            </a:r>
            <a:r>
              <a:rPr lang="fr-CA" dirty="0" err="1" smtClean="0"/>
              <a:t>Development</a:t>
            </a:r>
            <a:r>
              <a:rPr lang="fr-CA" dirty="0" smtClean="0"/>
              <a:t> Program</a:t>
            </a:r>
            <a:endParaRPr lang="en-CA" dirty="0"/>
          </a:p>
        </p:txBody>
      </p:sp>
      <p:sp>
        <p:nvSpPr>
          <p:cNvPr id="3" name="Sous-titre 2"/>
          <p:cNvSpPr>
            <a:spLocks noGrp="1"/>
          </p:cNvSpPr>
          <p:nvPr>
            <p:ph type="subTitle" idx="1"/>
          </p:nvPr>
        </p:nvSpPr>
        <p:spPr/>
        <p:txBody>
          <a:bodyPr>
            <a:normAutofit fontScale="92500" lnSpcReduction="10000"/>
          </a:bodyPr>
          <a:lstStyle/>
          <a:p>
            <a:r>
              <a:rPr lang="fr-CA" sz="2800" dirty="0" err="1" smtClean="0"/>
              <a:t>What’s</a:t>
            </a:r>
            <a:r>
              <a:rPr lang="fr-CA" sz="2800" dirty="0" smtClean="0"/>
              <a:t> </a:t>
            </a:r>
            <a:r>
              <a:rPr lang="fr-CA" sz="2800" dirty="0" err="1" smtClean="0"/>
              <a:t>with</a:t>
            </a:r>
            <a:r>
              <a:rPr lang="fr-CA" sz="2800" dirty="0" smtClean="0"/>
              <a:t> </a:t>
            </a:r>
            <a:r>
              <a:rPr lang="fr-CA" sz="2800" dirty="0" err="1" smtClean="0"/>
              <a:t>that</a:t>
            </a:r>
            <a:r>
              <a:rPr lang="fr-CA" sz="2800" dirty="0" smtClean="0"/>
              <a:t>?</a:t>
            </a:r>
          </a:p>
          <a:p>
            <a:r>
              <a:rPr lang="fr-CA" sz="2800" dirty="0" smtClean="0"/>
              <a:t>Do </a:t>
            </a:r>
            <a:r>
              <a:rPr lang="fr-CA" sz="2800" dirty="0" err="1" smtClean="0"/>
              <a:t>we</a:t>
            </a:r>
            <a:r>
              <a:rPr lang="fr-CA" sz="2800" dirty="0" smtClean="0"/>
              <a:t> </a:t>
            </a:r>
            <a:r>
              <a:rPr lang="fr-CA" sz="2800" dirty="0" err="1" smtClean="0"/>
              <a:t>really</a:t>
            </a:r>
            <a:r>
              <a:rPr lang="fr-CA" sz="2800" dirty="0" smtClean="0"/>
              <a:t> </a:t>
            </a:r>
            <a:r>
              <a:rPr lang="fr-CA" sz="2800" dirty="0" err="1" smtClean="0"/>
              <a:t>need</a:t>
            </a:r>
            <a:r>
              <a:rPr lang="fr-CA" sz="2800" dirty="0" smtClean="0"/>
              <a:t> one?</a:t>
            </a:r>
          </a:p>
          <a:p>
            <a:r>
              <a:rPr lang="fr-CA" sz="2800" dirty="0" err="1" smtClean="0"/>
              <a:t>Isn’t</a:t>
            </a:r>
            <a:r>
              <a:rPr lang="fr-CA" sz="2800" dirty="0" smtClean="0"/>
              <a:t> </a:t>
            </a:r>
            <a:r>
              <a:rPr lang="fr-CA" sz="2800" dirty="0" err="1" smtClean="0"/>
              <a:t>it</a:t>
            </a:r>
            <a:r>
              <a:rPr lang="fr-CA" sz="2800" dirty="0" smtClean="0"/>
              <a:t> </a:t>
            </a:r>
            <a:r>
              <a:rPr lang="fr-CA" sz="2800" dirty="0" err="1" smtClean="0"/>
              <a:t>just</a:t>
            </a:r>
            <a:r>
              <a:rPr lang="fr-CA" sz="2800" dirty="0" smtClean="0"/>
              <a:t> </a:t>
            </a:r>
            <a:r>
              <a:rPr lang="fr-CA" sz="2800" dirty="0" err="1" smtClean="0"/>
              <a:t>goofy</a:t>
            </a:r>
            <a:r>
              <a:rPr lang="fr-CA" sz="2800" dirty="0" smtClean="0"/>
              <a:t> </a:t>
            </a:r>
            <a:r>
              <a:rPr lang="fr-CA" sz="2800" dirty="0" err="1" smtClean="0"/>
              <a:t>chatty</a:t>
            </a:r>
            <a:r>
              <a:rPr lang="fr-CA" sz="2800" dirty="0" smtClean="0"/>
              <a:t> </a:t>
            </a:r>
            <a:r>
              <a:rPr lang="fr-CA" sz="2800" dirty="0" err="1" smtClean="0"/>
              <a:t>omhhhhh</a:t>
            </a:r>
            <a:r>
              <a:rPr lang="fr-CA" sz="2800" dirty="0" smtClean="0"/>
              <a:t> </a:t>
            </a:r>
            <a:r>
              <a:rPr lang="fr-CA" sz="2800" dirty="0" err="1" smtClean="0"/>
              <a:t>stuff</a:t>
            </a:r>
            <a:r>
              <a:rPr lang="fr-CA" sz="2800" dirty="0" smtClean="0"/>
              <a:t>?</a:t>
            </a:r>
            <a:endParaRPr lang="en-CA" sz="2800" dirty="0"/>
          </a:p>
        </p:txBody>
      </p:sp>
    </p:spTree>
    <p:extLst>
      <p:ext uri="{BB962C8B-B14F-4D97-AF65-F5344CB8AC3E}">
        <p14:creationId xmlns:p14="http://schemas.microsoft.com/office/powerpoint/2010/main" val="727164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251520" y="274638"/>
            <a:ext cx="8712968" cy="1143000"/>
          </a:xfrm>
        </p:spPr>
        <p:txBody>
          <a:bodyPr>
            <a:noAutofit/>
          </a:bodyPr>
          <a:lstStyle/>
          <a:p>
            <a:r>
              <a:rPr lang="en-US" sz="3600" b="1" dirty="0">
                <a:solidFill>
                  <a:srgbClr val="202122"/>
                </a:solidFill>
              </a:rPr>
              <a:t>Delivered by</a:t>
            </a:r>
            <a:r>
              <a:rPr lang="en-US" sz="3600" dirty="0">
                <a:solidFill>
                  <a:srgbClr val="202122"/>
                </a:solidFill>
              </a:rPr>
              <a:t> a team of volunteer </a:t>
            </a:r>
            <a:r>
              <a:rPr lang="en-US" sz="3600" b="1" dirty="0">
                <a:solidFill>
                  <a:srgbClr val="202122"/>
                </a:solidFill>
                <a:hlinkClick r:id="rId4"/>
              </a:rPr>
              <a:t>facilitators</a:t>
            </a:r>
            <a:endParaRPr lang="fr-CA" sz="3600" dirty="0">
              <a:solidFill>
                <a:srgbClr val="FF0000"/>
              </a:solidFill>
            </a:endParaRPr>
          </a:p>
        </p:txBody>
      </p:sp>
      <p:grpSp>
        <p:nvGrpSpPr>
          <p:cNvPr id="9" name="Group 8">
            <a:extLst>
              <a:ext uri="{FF2B5EF4-FFF2-40B4-BE49-F238E27FC236}">
                <a16:creationId xmlns:a16="http://schemas.microsoft.com/office/drawing/2014/main" id="{E4D75728-F8DA-327E-4C3B-5A954EFC1BC7}"/>
              </a:ext>
            </a:extLst>
          </p:cNvPr>
          <p:cNvGrpSpPr/>
          <p:nvPr/>
        </p:nvGrpSpPr>
        <p:grpSpPr>
          <a:xfrm>
            <a:off x="1338111" y="3105007"/>
            <a:ext cx="914441" cy="1377387"/>
            <a:chOff x="542241" y="4037588"/>
            <a:chExt cx="1468014" cy="2098590"/>
          </a:xfrm>
        </p:grpSpPr>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2"/>
              <a:ext cx="1362264" cy="422036"/>
            </a:xfrm>
            <a:prstGeom prst="rect">
              <a:avLst/>
            </a:prstGeom>
            <a:noFill/>
          </p:spPr>
          <p:txBody>
            <a:bodyPr wrap="square">
              <a:spAutoFit/>
            </a:bodyPr>
            <a:lstStyle/>
            <a:p>
              <a:pPr algn="ctr"/>
              <a:r>
                <a:rPr lang="en-US" sz="1200" b="1" i="1" dirty="0">
                  <a:solidFill>
                    <a:srgbClr val="202122"/>
                  </a:solidFill>
                </a:rPr>
                <a:t>Alejandro </a:t>
              </a:r>
              <a:endParaRPr lang="en-US" sz="1200" dirty="0"/>
            </a:p>
          </p:txBody>
        </p:sp>
      </p:grpSp>
      <p:grpSp>
        <p:nvGrpSpPr>
          <p:cNvPr id="11" name="Group 10">
            <a:extLst>
              <a:ext uri="{FF2B5EF4-FFF2-40B4-BE49-F238E27FC236}">
                <a16:creationId xmlns:a16="http://schemas.microsoft.com/office/drawing/2014/main" id="{4D539702-559C-34CA-B20C-9E53175F7029}"/>
              </a:ext>
            </a:extLst>
          </p:cNvPr>
          <p:cNvGrpSpPr/>
          <p:nvPr/>
        </p:nvGrpSpPr>
        <p:grpSpPr>
          <a:xfrm>
            <a:off x="4407181" y="3101261"/>
            <a:ext cx="872222" cy="1384876"/>
            <a:chOff x="4870895" y="4026175"/>
            <a:chExt cx="1400238" cy="2110002"/>
          </a:xfrm>
        </p:grpSpPr>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30" name="TextBox 29">
              <a:extLst>
                <a:ext uri="{FF2B5EF4-FFF2-40B4-BE49-F238E27FC236}">
                  <a16:creationId xmlns:a16="http://schemas.microsoft.com/office/drawing/2014/main" id="{6C842E97-6ADE-E37F-71FF-40F877221EDF}"/>
                </a:ext>
              </a:extLst>
            </p:cNvPr>
            <p:cNvSpPr txBox="1"/>
            <p:nvPr/>
          </p:nvSpPr>
          <p:spPr>
            <a:xfrm>
              <a:off x="4870895" y="5714140"/>
              <a:ext cx="1362265" cy="422037"/>
            </a:xfrm>
            <a:prstGeom prst="rect">
              <a:avLst/>
            </a:prstGeom>
            <a:noFill/>
          </p:spPr>
          <p:txBody>
            <a:bodyPr wrap="square">
              <a:spAutoFit/>
            </a:bodyPr>
            <a:lstStyle/>
            <a:p>
              <a:pPr algn="ctr"/>
              <a:r>
                <a:rPr lang="en-US" sz="1200" b="1" i="1" dirty="0">
                  <a:solidFill>
                    <a:srgbClr val="202122"/>
                  </a:solidFill>
                </a:rPr>
                <a:t>Robert</a:t>
              </a:r>
              <a:endParaRPr lang="en-US" sz="1200" dirty="0"/>
            </a:p>
          </p:txBody>
        </p:sp>
      </p:grpSp>
      <p:grpSp>
        <p:nvGrpSpPr>
          <p:cNvPr id="10" name="Group 9">
            <a:extLst>
              <a:ext uri="{FF2B5EF4-FFF2-40B4-BE49-F238E27FC236}">
                <a16:creationId xmlns:a16="http://schemas.microsoft.com/office/drawing/2014/main" id="{BEBC6161-84B3-3B7F-8953-BFDEE048C571}"/>
              </a:ext>
            </a:extLst>
          </p:cNvPr>
          <p:cNvGrpSpPr/>
          <p:nvPr/>
        </p:nvGrpSpPr>
        <p:grpSpPr>
          <a:xfrm>
            <a:off x="2851692" y="3087175"/>
            <a:ext cx="956349" cy="1413048"/>
            <a:chOff x="2655274" y="3983252"/>
            <a:chExt cx="1535294" cy="2152927"/>
          </a:xfrm>
        </p:grpSpPr>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1" name="TextBox 30">
              <a:extLst>
                <a:ext uri="{FF2B5EF4-FFF2-40B4-BE49-F238E27FC236}">
                  <a16:creationId xmlns:a16="http://schemas.microsoft.com/office/drawing/2014/main" id="{764C828E-4EC6-9AB3-8B41-944AF3D2920E}"/>
                </a:ext>
              </a:extLst>
            </p:cNvPr>
            <p:cNvSpPr txBox="1"/>
            <p:nvPr/>
          </p:nvSpPr>
          <p:spPr>
            <a:xfrm>
              <a:off x="2655274" y="5714142"/>
              <a:ext cx="1535294" cy="422037"/>
            </a:xfrm>
            <a:prstGeom prst="rect">
              <a:avLst/>
            </a:prstGeom>
            <a:noFill/>
          </p:spPr>
          <p:txBody>
            <a:bodyPr wrap="square">
              <a:spAutoFit/>
            </a:bodyPr>
            <a:lstStyle/>
            <a:p>
              <a:pPr algn="ctr"/>
              <a:r>
                <a:rPr lang="en-US" sz="1200" b="1" i="1" dirty="0">
                  <a:solidFill>
                    <a:srgbClr val="202122"/>
                  </a:solidFill>
                </a:rPr>
                <a:t>Marie-Lyne</a:t>
              </a:r>
              <a:endParaRPr lang="en-US" sz="1200" dirty="0"/>
            </a:p>
          </p:txBody>
        </p:sp>
      </p:grpSp>
      <p:grpSp>
        <p:nvGrpSpPr>
          <p:cNvPr id="2" name="Group 1">
            <a:extLst>
              <a:ext uri="{FF2B5EF4-FFF2-40B4-BE49-F238E27FC236}">
                <a16:creationId xmlns:a16="http://schemas.microsoft.com/office/drawing/2014/main" id="{09132F27-2850-1E3D-D428-362BE040A8DD}"/>
              </a:ext>
            </a:extLst>
          </p:cNvPr>
          <p:cNvGrpSpPr/>
          <p:nvPr/>
        </p:nvGrpSpPr>
        <p:grpSpPr>
          <a:xfrm>
            <a:off x="5908844" y="1668071"/>
            <a:ext cx="830766" cy="1340968"/>
            <a:chOff x="6012554" y="1693696"/>
            <a:chExt cx="1333686" cy="2043105"/>
          </a:xfrm>
        </p:grpSpPr>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34" name="TextBox 33">
              <a:extLst>
                <a:ext uri="{FF2B5EF4-FFF2-40B4-BE49-F238E27FC236}">
                  <a16:creationId xmlns:a16="http://schemas.microsoft.com/office/drawing/2014/main" id="{FD1D3FA9-C4D0-BD9A-0186-CB1005C175B2}"/>
                </a:ext>
              </a:extLst>
            </p:cNvPr>
            <p:cNvSpPr txBox="1"/>
            <p:nvPr/>
          </p:nvSpPr>
          <p:spPr>
            <a:xfrm>
              <a:off x="6012554" y="3314764"/>
              <a:ext cx="1313620" cy="422037"/>
            </a:xfrm>
            <a:prstGeom prst="rect">
              <a:avLst/>
            </a:prstGeom>
            <a:noFill/>
          </p:spPr>
          <p:txBody>
            <a:bodyPr wrap="square">
              <a:spAutoFit/>
            </a:bodyPr>
            <a:lstStyle/>
            <a:p>
              <a:pPr algn="ctr"/>
              <a:r>
                <a:rPr lang="en-US" sz="1200" b="1" i="1" dirty="0">
                  <a:solidFill>
                    <a:srgbClr val="202122"/>
                  </a:solidFill>
                </a:rPr>
                <a:t>Carmen</a:t>
              </a:r>
              <a:endParaRPr lang="en-US" sz="1200" dirty="0"/>
            </a:p>
          </p:txBody>
        </p:sp>
      </p:grpSp>
      <p:grpSp>
        <p:nvGrpSpPr>
          <p:cNvPr id="7" name="Group 6">
            <a:extLst>
              <a:ext uri="{FF2B5EF4-FFF2-40B4-BE49-F238E27FC236}">
                <a16:creationId xmlns:a16="http://schemas.microsoft.com/office/drawing/2014/main" id="{CB1AF0A5-7096-30EB-88D9-188423B38B48}"/>
              </a:ext>
            </a:extLst>
          </p:cNvPr>
          <p:cNvGrpSpPr/>
          <p:nvPr/>
        </p:nvGrpSpPr>
        <p:grpSpPr>
          <a:xfrm>
            <a:off x="1304104" y="1686836"/>
            <a:ext cx="875444" cy="1303436"/>
            <a:chOff x="457199" y="1789689"/>
            <a:chExt cx="1405411" cy="1985921"/>
          </a:xfrm>
        </p:grpSpPr>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35" name="TextBox 34">
              <a:extLst>
                <a:ext uri="{FF2B5EF4-FFF2-40B4-BE49-F238E27FC236}">
                  <a16:creationId xmlns:a16="http://schemas.microsoft.com/office/drawing/2014/main" id="{0CFF4076-7CCE-AB32-2C9D-423BBBD1CD1F}"/>
                </a:ext>
              </a:extLst>
            </p:cNvPr>
            <p:cNvSpPr txBox="1"/>
            <p:nvPr/>
          </p:nvSpPr>
          <p:spPr>
            <a:xfrm>
              <a:off x="457199" y="3353573"/>
              <a:ext cx="1220899" cy="422037"/>
            </a:xfrm>
            <a:prstGeom prst="rect">
              <a:avLst/>
            </a:prstGeom>
            <a:noFill/>
          </p:spPr>
          <p:txBody>
            <a:bodyPr wrap="square">
              <a:spAutoFit/>
            </a:bodyPr>
            <a:lstStyle/>
            <a:p>
              <a:pPr algn="ctr"/>
              <a:r>
                <a:rPr lang="en-US" sz="1200" b="1" i="1" dirty="0">
                  <a:solidFill>
                    <a:srgbClr val="202122"/>
                  </a:solidFill>
                </a:rPr>
                <a:t>Ginette</a:t>
              </a:r>
              <a:endParaRPr lang="en-US" sz="1200" dirty="0"/>
            </a:p>
          </p:txBody>
        </p:sp>
      </p:grpSp>
      <p:grpSp>
        <p:nvGrpSpPr>
          <p:cNvPr id="5" name="Group 4">
            <a:extLst>
              <a:ext uri="{FF2B5EF4-FFF2-40B4-BE49-F238E27FC236}">
                <a16:creationId xmlns:a16="http://schemas.microsoft.com/office/drawing/2014/main" id="{DA68E524-9790-23FA-284E-CAF62AAD0D7C}"/>
              </a:ext>
            </a:extLst>
          </p:cNvPr>
          <p:cNvGrpSpPr/>
          <p:nvPr/>
        </p:nvGrpSpPr>
        <p:grpSpPr>
          <a:xfrm>
            <a:off x="2819742" y="1681164"/>
            <a:ext cx="977951" cy="1314780"/>
            <a:chOff x="2636363" y="1752215"/>
            <a:chExt cx="1569973" cy="2003204"/>
          </a:xfrm>
        </p:grpSpPr>
        <p:sp>
          <p:nvSpPr>
            <p:cNvPr id="32" name="TextBox 31">
              <a:extLst>
                <a:ext uri="{FF2B5EF4-FFF2-40B4-BE49-F238E27FC236}">
                  <a16:creationId xmlns:a16="http://schemas.microsoft.com/office/drawing/2014/main" id="{860FD9C6-BD02-D4F7-4224-2B03F15214A2}"/>
                </a:ext>
              </a:extLst>
            </p:cNvPr>
            <p:cNvSpPr txBox="1"/>
            <p:nvPr/>
          </p:nvSpPr>
          <p:spPr>
            <a:xfrm>
              <a:off x="2636363" y="3333382"/>
              <a:ext cx="1569973" cy="422037"/>
            </a:xfrm>
            <a:prstGeom prst="rect">
              <a:avLst/>
            </a:prstGeom>
            <a:noFill/>
          </p:spPr>
          <p:txBody>
            <a:bodyPr wrap="square">
              <a:spAutoFit/>
            </a:bodyPr>
            <a:lstStyle/>
            <a:p>
              <a:pPr algn="ctr"/>
              <a:r>
                <a:rPr lang="en-US" sz="1200" b="1" i="1" dirty="0">
                  <a:solidFill>
                    <a:srgbClr val="202122"/>
                  </a:solidFill>
                </a:rPr>
                <a:t>Casey-Marie</a:t>
              </a:r>
              <a:endParaRPr lang="en-US" sz="1200" dirty="0"/>
            </a:p>
          </p:txBody>
        </p:sp>
        <p:pic>
          <p:nvPicPr>
            <p:cNvPr id="4"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226958F5-6175-5B1A-555D-BEC8CD8FF3C0}"/>
              </a:ext>
            </a:extLst>
          </p:cNvPr>
          <p:cNvGrpSpPr/>
          <p:nvPr/>
        </p:nvGrpSpPr>
        <p:grpSpPr>
          <a:xfrm>
            <a:off x="4437886" y="1681165"/>
            <a:ext cx="830766" cy="1314778"/>
            <a:chOff x="5004588" y="1752216"/>
            <a:chExt cx="1333686" cy="2003201"/>
          </a:xfrm>
        </p:grpSpPr>
        <p:sp>
          <p:nvSpPr>
            <p:cNvPr id="33" name="TextBox 32">
              <a:extLst>
                <a:ext uri="{FF2B5EF4-FFF2-40B4-BE49-F238E27FC236}">
                  <a16:creationId xmlns:a16="http://schemas.microsoft.com/office/drawing/2014/main" id="{EB58F57C-CE78-89DE-E8B3-CBC0AF64F159}"/>
                </a:ext>
              </a:extLst>
            </p:cNvPr>
            <p:cNvSpPr txBox="1"/>
            <p:nvPr/>
          </p:nvSpPr>
          <p:spPr>
            <a:xfrm>
              <a:off x="5055510" y="3333380"/>
              <a:ext cx="1229390" cy="422037"/>
            </a:xfrm>
            <a:prstGeom prst="rect">
              <a:avLst/>
            </a:prstGeom>
            <a:noFill/>
          </p:spPr>
          <p:txBody>
            <a:bodyPr wrap="square">
              <a:spAutoFit/>
            </a:bodyPr>
            <a:lstStyle/>
            <a:p>
              <a:pPr algn="ctr"/>
              <a:r>
                <a:rPr lang="en-US" sz="1200" b="1" i="1" dirty="0">
                  <a:solidFill>
                    <a:srgbClr val="202122"/>
                  </a:solidFill>
                </a:rPr>
                <a:t>Alison</a:t>
              </a:r>
              <a:endParaRPr lang="en-US" sz="1200" i="1" dirty="0"/>
            </a:p>
          </p:txBody>
        </p:sp>
        <p:pic>
          <p:nvPicPr>
            <p:cNvPr id="1028" name="Picture 4">
              <a:extLst>
                <a:ext uri="{FF2B5EF4-FFF2-40B4-BE49-F238E27FC236}">
                  <a16:creationId xmlns:a16="http://schemas.microsoft.com/office/drawing/2014/main" id="{45051977-D2F7-DD4B-2FA9-8A67B846E78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379" t="7424" r="1" b="31510"/>
            <a:stretch/>
          </p:blipFill>
          <p:spPr bwMode="auto">
            <a:xfrm>
              <a:off x="5004588" y="1752216"/>
              <a:ext cx="1333686" cy="16063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E44D48E-C766-0C5E-2B9D-49AA82D92405}"/>
              </a:ext>
            </a:extLst>
          </p:cNvPr>
          <p:cNvGrpSpPr/>
          <p:nvPr/>
        </p:nvGrpSpPr>
        <p:grpSpPr>
          <a:xfrm>
            <a:off x="6981240" y="4496903"/>
            <a:ext cx="912326" cy="1521094"/>
            <a:chOff x="7063464" y="3978192"/>
            <a:chExt cx="1412533" cy="2227284"/>
          </a:xfrm>
        </p:grpSpPr>
        <p:sp>
          <p:nvSpPr>
            <p:cNvPr id="29" name="TextBox 28">
              <a:extLst>
                <a:ext uri="{FF2B5EF4-FFF2-40B4-BE49-F238E27FC236}">
                  <a16:creationId xmlns:a16="http://schemas.microsoft.com/office/drawing/2014/main" id="{4951817E-36FB-C29E-8A73-3417C31E3BAE}"/>
                </a:ext>
              </a:extLst>
            </p:cNvPr>
            <p:cNvSpPr txBox="1"/>
            <p:nvPr/>
          </p:nvSpPr>
          <p:spPr>
            <a:xfrm>
              <a:off x="7063464" y="5529476"/>
              <a:ext cx="1412533" cy="676000"/>
            </a:xfrm>
            <a:prstGeom prst="rect">
              <a:avLst/>
            </a:prstGeom>
            <a:noFill/>
          </p:spPr>
          <p:txBody>
            <a:bodyPr wrap="square">
              <a:spAutoFit/>
            </a:bodyPr>
            <a:lstStyle/>
            <a:p>
              <a:pPr algn="ctr"/>
              <a:r>
                <a:rPr lang="en-US" sz="1200" b="1" i="1" dirty="0" smtClean="0"/>
                <a:t>Your name?</a:t>
              </a:r>
              <a:endParaRPr lang="en-US" sz="1200" i="1" dirty="0"/>
            </a:p>
          </p:txBody>
        </p:sp>
        <p:pic>
          <p:nvPicPr>
            <p:cNvPr id="1030" name="Picture 6">
              <a:extLst>
                <a:ext uri="{FF2B5EF4-FFF2-40B4-BE49-F238E27FC236}">
                  <a16:creationId xmlns:a16="http://schemas.microsoft.com/office/drawing/2014/main" id="{B76C13ED-4E92-9981-3FC5-126C7DD069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A22869D0-A09A-470C-3A97-F2F10237914B}"/>
              </a:ext>
            </a:extLst>
          </p:cNvPr>
          <p:cNvGrpSpPr/>
          <p:nvPr/>
        </p:nvGrpSpPr>
        <p:grpSpPr>
          <a:xfrm>
            <a:off x="5878545" y="3077898"/>
            <a:ext cx="848567" cy="1431601"/>
            <a:chOff x="6520300" y="3966530"/>
            <a:chExt cx="1362264" cy="2181193"/>
          </a:xfrm>
        </p:grpSpPr>
        <p:pic>
          <p:nvPicPr>
            <p:cNvPr id="1026"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18CE00-99FC-EAEA-501D-153FA2D956E5}"/>
                </a:ext>
              </a:extLst>
            </p:cNvPr>
            <p:cNvSpPr txBox="1"/>
            <p:nvPr/>
          </p:nvSpPr>
          <p:spPr>
            <a:xfrm>
              <a:off x="6520300" y="5725686"/>
              <a:ext cx="1362264" cy="422037"/>
            </a:xfrm>
            <a:prstGeom prst="rect">
              <a:avLst/>
            </a:prstGeom>
            <a:noFill/>
          </p:spPr>
          <p:txBody>
            <a:bodyPr wrap="square">
              <a:spAutoFit/>
            </a:bodyPr>
            <a:lstStyle/>
            <a:p>
              <a:pPr algn="ctr"/>
              <a:r>
                <a:rPr lang="en-US" sz="1200" b="1" i="1" dirty="0">
                  <a:solidFill>
                    <a:srgbClr val="202122"/>
                  </a:solidFill>
                </a:rPr>
                <a:t>Michelle</a:t>
              </a:r>
              <a:endParaRPr lang="en-US" sz="1200" dirty="0"/>
            </a:p>
          </p:txBody>
        </p:sp>
      </p:grpSp>
      <p:grpSp>
        <p:nvGrpSpPr>
          <p:cNvPr id="22" name="Group 21">
            <a:extLst>
              <a:ext uri="{FF2B5EF4-FFF2-40B4-BE49-F238E27FC236}">
                <a16:creationId xmlns:a16="http://schemas.microsoft.com/office/drawing/2014/main" id="{4887E83E-8F1A-DD04-B277-1A049A488A49}"/>
              </a:ext>
            </a:extLst>
          </p:cNvPr>
          <p:cNvGrpSpPr/>
          <p:nvPr/>
        </p:nvGrpSpPr>
        <p:grpSpPr>
          <a:xfrm>
            <a:off x="1399495" y="4528452"/>
            <a:ext cx="853056" cy="1310038"/>
            <a:chOff x="7388750" y="1742722"/>
            <a:chExt cx="1369470" cy="1995979"/>
          </a:xfrm>
        </p:grpSpPr>
        <p:sp>
          <p:nvSpPr>
            <p:cNvPr id="20" name="TextBox 19">
              <a:extLst>
                <a:ext uri="{FF2B5EF4-FFF2-40B4-BE49-F238E27FC236}">
                  <a16:creationId xmlns:a16="http://schemas.microsoft.com/office/drawing/2014/main" id="{BA0F8A1C-A5C7-0E5D-3F79-95E8062AEB19}"/>
                </a:ext>
              </a:extLst>
            </p:cNvPr>
            <p:cNvSpPr txBox="1"/>
            <p:nvPr/>
          </p:nvSpPr>
          <p:spPr>
            <a:xfrm>
              <a:off x="7390550" y="3316664"/>
              <a:ext cx="1333686" cy="422037"/>
            </a:xfrm>
            <a:prstGeom prst="rect">
              <a:avLst/>
            </a:prstGeom>
            <a:noFill/>
          </p:spPr>
          <p:txBody>
            <a:bodyPr wrap="square">
              <a:spAutoFit/>
            </a:bodyPr>
            <a:lstStyle/>
            <a:p>
              <a:pPr algn="ctr"/>
              <a:r>
                <a:rPr lang="en-US" sz="1200" b="1" i="1" dirty="0">
                  <a:solidFill>
                    <a:srgbClr val="202122"/>
                  </a:solidFill>
                </a:rPr>
                <a:t>Dani</a:t>
              </a:r>
              <a:endParaRPr lang="en-US" sz="1200" dirty="0"/>
            </a:p>
          </p:txBody>
        </p:sp>
        <p:pic>
          <p:nvPicPr>
            <p:cNvPr id="21"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E7393287-836C-B0E2-7E84-EF493A9AC2EB}"/>
              </a:ext>
            </a:extLst>
          </p:cNvPr>
          <p:cNvGrpSpPr/>
          <p:nvPr/>
        </p:nvGrpSpPr>
        <p:grpSpPr>
          <a:xfrm>
            <a:off x="2835912" y="4484590"/>
            <a:ext cx="912326" cy="1397763"/>
            <a:chOff x="7313754" y="3156251"/>
            <a:chExt cx="1216434" cy="1863684"/>
          </a:xfrm>
        </p:grpSpPr>
        <p:pic>
          <p:nvPicPr>
            <p:cNvPr id="24"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05661B8-473E-96E1-CF6F-81EE04DF73E7}"/>
                </a:ext>
              </a:extLst>
            </p:cNvPr>
            <p:cNvSpPr txBox="1"/>
            <p:nvPr/>
          </p:nvSpPr>
          <p:spPr>
            <a:xfrm flipH="1">
              <a:off x="7369417" y="4619826"/>
              <a:ext cx="1155159" cy="400109"/>
            </a:xfrm>
            <a:prstGeom prst="rect">
              <a:avLst/>
            </a:prstGeom>
            <a:noFill/>
          </p:spPr>
          <p:txBody>
            <a:bodyPr wrap="square">
              <a:spAutoFit/>
            </a:bodyPr>
            <a:lstStyle/>
            <a:p>
              <a:pPr algn="ctr"/>
              <a:r>
                <a:rPr lang="en-US" sz="1350" b="1" i="1" dirty="0"/>
                <a:t>Sonya</a:t>
              </a:r>
              <a:endParaRPr lang="en-US" sz="1350" dirty="0"/>
            </a:p>
          </p:txBody>
        </p:sp>
      </p:grpSp>
      <p:grpSp>
        <p:nvGrpSpPr>
          <p:cNvPr id="36" name="Group 35">
            <a:extLst>
              <a:ext uri="{FF2B5EF4-FFF2-40B4-BE49-F238E27FC236}">
                <a16:creationId xmlns:a16="http://schemas.microsoft.com/office/drawing/2014/main" id="{CC060236-86BB-CC5A-0DF6-64F8E3BC792E}"/>
              </a:ext>
            </a:extLst>
          </p:cNvPr>
          <p:cNvGrpSpPr/>
          <p:nvPr/>
        </p:nvGrpSpPr>
        <p:grpSpPr>
          <a:xfrm>
            <a:off x="5858309" y="4500646"/>
            <a:ext cx="912326" cy="1336428"/>
            <a:chOff x="7063464" y="3978192"/>
            <a:chExt cx="1412533" cy="1956884"/>
          </a:xfrm>
        </p:grpSpPr>
        <p:sp>
          <p:nvSpPr>
            <p:cNvPr id="37" name="TextBox 36">
              <a:extLst>
                <a:ext uri="{FF2B5EF4-FFF2-40B4-BE49-F238E27FC236}">
                  <a16:creationId xmlns:a16="http://schemas.microsoft.com/office/drawing/2014/main" id="{66CCF55A-508D-EE5C-E259-FCF2D1405F9E}"/>
                </a:ext>
              </a:extLst>
            </p:cNvPr>
            <p:cNvSpPr txBox="1"/>
            <p:nvPr/>
          </p:nvSpPr>
          <p:spPr>
            <a:xfrm>
              <a:off x="7063464" y="5529476"/>
              <a:ext cx="1412533" cy="405600"/>
            </a:xfrm>
            <a:prstGeom prst="rect">
              <a:avLst/>
            </a:prstGeom>
            <a:noFill/>
          </p:spPr>
          <p:txBody>
            <a:bodyPr wrap="square">
              <a:spAutoFit/>
            </a:bodyPr>
            <a:lstStyle/>
            <a:p>
              <a:pPr algn="ctr"/>
              <a:r>
                <a:rPr lang="en-US" sz="1200" b="1" i="1" dirty="0"/>
                <a:t>Leanne</a:t>
              </a:r>
              <a:endParaRPr lang="en-US" sz="1200" i="1" dirty="0"/>
            </a:p>
          </p:txBody>
        </p:sp>
        <p:pic>
          <p:nvPicPr>
            <p:cNvPr id="38"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7045295" y="1668071"/>
            <a:ext cx="839251" cy="1340968"/>
            <a:chOff x="7436643" y="1659954"/>
            <a:chExt cx="839251" cy="1340968"/>
          </a:xfrm>
        </p:grpSpPr>
        <p:pic>
          <p:nvPicPr>
            <p:cNvPr id="16" name="Picture 2" descr="https://wiki.gccollab.ca/images/f/f3/Olivia.png"/>
            <p:cNvPicPr>
              <a:picLocks noChangeAspect="1" noChangeArrowheads="1"/>
            </p:cNvPicPr>
            <p:nvPr/>
          </p:nvPicPr>
          <p:blipFill rotWithShape="1">
            <a:blip r:embed="rId16">
              <a:extLst>
                <a:ext uri="{28A0092B-C50C-407E-A947-70E740481C1C}">
                  <a14:useLocalDpi xmlns:a14="http://schemas.microsoft.com/office/drawing/2010/main" val="0"/>
                </a:ext>
              </a:extLst>
            </a:blip>
            <a:srcRect t="22269" r="24282"/>
            <a:stretch/>
          </p:blipFill>
          <p:spPr bwMode="auto">
            <a:xfrm>
              <a:off x="7460245" y="1659954"/>
              <a:ext cx="815649" cy="110669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D1D3FA9-C4D0-BD9A-0186-CB1005C175B2}"/>
                </a:ext>
              </a:extLst>
            </p:cNvPr>
            <p:cNvSpPr txBox="1"/>
            <p:nvPr/>
          </p:nvSpPr>
          <p:spPr>
            <a:xfrm>
              <a:off x="7436643" y="2723923"/>
              <a:ext cx="818267" cy="276999"/>
            </a:xfrm>
            <a:prstGeom prst="rect">
              <a:avLst/>
            </a:prstGeom>
            <a:noFill/>
          </p:spPr>
          <p:txBody>
            <a:bodyPr wrap="square">
              <a:spAutoFit/>
            </a:bodyPr>
            <a:lstStyle/>
            <a:p>
              <a:pPr algn="ctr"/>
              <a:r>
                <a:rPr lang="en-US" sz="1200" b="1" i="1" dirty="0" smtClean="0">
                  <a:solidFill>
                    <a:srgbClr val="202122"/>
                  </a:solidFill>
                </a:rPr>
                <a:t>Olivia</a:t>
              </a:r>
              <a:endParaRPr lang="en-US" sz="1200" dirty="0"/>
            </a:p>
          </p:txBody>
        </p:sp>
      </p:grpSp>
      <p:grpSp>
        <p:nvGrpSpPr>
          <p:cNvPr id="39" name="Group 38"/>
          <p:cNvGrpSpPr/>
          <p:nvPr/>
        </p:nvGrpSpPr>
        <p:grpSpPr>
          <a:xfrm>
            <a:off x="6936661" y="3084653"/>
            <a:ext cx="1080120" cy="1422580"/>
            <a:chOff x="7328009" y="3076536"/>
            <a:chExt cx="1080120" cy="1422580"/>
          </a:xfrm>
        </p:grpSpPr>
        <p:pic>
          <p:nvPicPr>
            <p:cNvPr id="25" name="Picture 4" descr="https://wiki.gccollab.ca/images/7/79/Annie-Claude_portrait.jpg"/>
            <p:cNvPicPr>
              <a:picLocks noChangeAspect="1" noChangeArrowheads="1"/>
            </p:cNvPicPr>
            <p:nvPr/>
          </p:nvPicPr>
          <p:blipFill rotWithShape="1">
            <a:blip r:embed="rId17">
              <a:extLst>
                <a:ext uri="{28A0092B-C50C-407E-A947-70E740481C1C}">
                  <a14:useLocalDpi xmlns:a14="http://schemas.microsoft.com/office/drawing/2010/main" val="0"/>
                </a:ext>
              </a:extLst>
            </a:blip>
            <a:srcRect l="10127" t="-1" r="11002" b="7870"/>
            <a:stretch/>
          </p:blipFill>
          <p:spPr bwMode="auto">
            <a:xfrm>
              <a:off x="7436228" y="3076536"/>
              <a:ext cx="808180" cy="111260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FD1D3FA9-C4D0-BD9A-0186-CB1005C175B2}"/>
                </a:ext>
              </a:extLst>
            </p:cNvPr>
            <p:cNvSpPr txBox="1"/>
            <p:nvPr/>
          </p:nvSpPr>
          <p:spPr>
            <a:xfrm>
              <a:off x="7328009" y="4222117"/>
              <a:ext cx="1080120" cy="276999"/>
            </a:xfrm>
            <a:prstGeom prst="rect">
              <a:avLst/>
            </a:prstGeom>
            <a:noFill/>
          </p:spPr>
          <p:txBody>
            <a:bodyPr wrap="square">
              <a:spAutoFit/>
            </a:bodyPr>
            <a:lstStyle/>
            <a:p>
              <a:pPr algn="ctr"/>
              <a:r>
                <a:rPr lang="en-US" sz="1200" b="1" i="1" dirty="0" smtClean="0">
                  <a:solidFill>
                    <a:srgbClr val="202122"/>
                  </a:solidFill>
                </a:rPr>
                <a:t>Annie-Claude</a:t>
              </a:r>
              <a:endParaRPr lang="en-US" sz="1200" dirty="0"/>
            </a:p>
          </p:txBody>
        </p:sp>
      </p:grpSp>
      <p:grpSp>
        <p:nvGrpSpPr>
          <p:cNvPr id="48" name="Group 47"/>
          <p:cNvGrpSpPr/>
          <p:nvPr/>
        </p:nvGrpSpPr>
        <p:grpSpPr>
          <a:xfrm>
            <a:off x="4391549" y="4509499"/>
            <a:ext cx="909338" cy="1375190"/>
            <a:chOff x="4782897" y="4501382"/>
            <a:chExt cx="909338" cy="1375190"/>
          </a:xfrm>
        </p:grpSpPr>
        <p:pic>
          <p:nvPicPr>
            <p:cNvPr id="41" name="Picture 6" descr="File:Leena.png"/>
            <p:cNvPicPr>
              <a:picLocks noChangeAspect="1" noChangeArrowheads="1"/>
            </p:cNvPicPr>
            <p:nvPr/>
          </p:nvPicPr>
          <p:blipFill rotWithShape="1">
            <a:blip r:embed="rId18">
              <a:extLst>
                <a:ext uri="{28A0092B-C50C-407E-A947-70E740481C1C}">
                  <a14:useLocalDpi xmlns:a14="http://schemas.microsoft.com/office/drawing/2010/main" val="0"/>
                </a:ext>
              </a:extLst>
            </a:blip>
            <a:srcRect l="11169" t="5086" r="16381" b="33490"/>
            <a:stretch/>
          </p:blipFill>
          <p:spPr bwMode="auto">
            <a:xfrm>
              <a:off x="4782897" y="4501382"/>
              <a:ext cx="909338" cy="102794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FD1D3FA9-C4D0-BD9A-0186-CB1005C175B2}"/>
                </a:ext>
              </a:extLst>
            </p:cNvPr>
            <p:cNvSpPr txBox="1"/>
            <p:nvPr/>
          </p:nvSpPr>
          <p:spPr>
            <a:xfrm>
              <a:off x="4831500" y="5599573"/>
              <a:ext cx="818267" cy="276999"/>
            </a:xfrm>
            <a:prstGeom prst="rect">
              <a:avLst/>
            </a:prstGeom>
            <a:noFill/>
          </p:spPr>
          <p:txBody>
            <a:bodyPr wrap="square">
              <a:spAutoFit/>
            </a:bodyPr>
            <a:lstStyle/>
            <a:p>
              <a:pPr algn="ctr"/>
              <a:r>
                <a:rPr lang="en-US" sz="1200" b="1" i="1" dirty="0" err="1" smtClean="0">
                  <a:solidFill>
                    <a:srgbClr val="202122"/>
                  </a:solidFill>
                </a:rPr>
                <a:t>Leena</a:t>
              </a:r>
              <a:endParaRPr lang="en-US" sz="1200" dirty="0"/>
            </a:p>
          </p:txBody>
        </p:sp>
      </p:grpSp>
    </p:spTree>
    <p:extLst>
      <p:ext uri="{BB962C8B-B14F-4D97-AF65-F5344CB8AC3E}">
        <p14:creationId xmlns:p14="http://schemas.microsoft.com/office/powerpoint/2010/main" val="1383770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6923112" cy="1143000"/>
          </a:xfrm>
        </p:spPr>
        <p:txBody>
          <a:bodyPr>
            <a:normAutofit/>
          </a:bodyPr>
          <a:lstStyle/>
          <a:p>
            <a:r>
              <a:rPr lang="en-US" altLang="en-US" sz="3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a:t>
            </a:r>
            <a:r>
              <a:rPr lang="en-US" altLang="en-US" sz="30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Registration Summary</a:t>
            </a:r>
            <a:endParaRPr lang="en-CA" sz="3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628650" y="947579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CA" altLang="en-US" sz="1350" dirty="0">
              <a:latin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216450524"/>
              </p:ext>
            </p:extLst>
          </p:nvPr>
        </p:nvGraphicFramePr>
        <p:xfrm>
          <a:off x="652160" y="1396314"/>
          <a:ext cx="7520239" cy="4536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6582778"/>
              </p:ext>
            </p:extLst>
          </p:nvPr>
        </p:nvGraphicFramePr>
        <p:xfrm>
          <a:off x="323526" y="5979757"/>
          <a:ext cx="7848874" cy="457200"/>
        </p:xfrm>
        <a:graphic>
          <a:graphicData uri="http://schemas.openxmlformats.org/drawingml/2006/table">
            <a:tbl>
              <a:tblPr firstRow="1" bandRow="1">
                <a:tableStyleId>{3B4B98B0-60AC-42C2-AFA5-B58CD77FA1E5}</a:tableStyleId>
              </a:tblPr>
              <a:tblGrid>
                <a:gridCol w="1152130">
                  <a:extLst>
                    <a:ext uri="{9D8B030D-6E8A-4147-A177-3AD203B41FA5}">
                      <a16:colId xmlns:a16="http://schemas.microsoft.com/office/drawing/2014/main" val="1070539527"/>
                    </a:ext>
                  </a:extLst>
                </a:gridCol>
                <a:gridCol w="864093">
                  <a:extLst>
                    <a:ext uri="{9D8B030D-6E8A-4147-A177-3AD203B41FA5}">
                      <a16:colId xmlns:a16="http://schemas.microsoft.com/office/drawing/2014/main" val="862532425"/>
                    </a:ext>
                  </a:extLst>
                </a:gridCol>
                <a:gridCol w="1152128">
                  <a:extLst>
                    <a:ext uri="{9D8B030D-6E8A-4147-A177-3AD203B41FA5}">
                      <a16:colId xmlns:a16="http://schemas.microsoft.com/office/drawing/2014/main" val="1321209113"/>
                    </a:ext>
                  </a:extLst>
                </a:gridCol>
                <a:gridCol w="1224136">
                  <a:extLst>
                    <a:ext uri="{9D8B030D-6E8A-4147-A177-3AD203B41FA5}">
                      <a16:colId xmlns:a16="http://schemas.microsoft.com/office/drawing/2014/main" val="1640523817"/>
                    </a:ext>
                  </a:extLst>
                </a:gridCol>
                <a:gridCol w="1080120">
                  <a:extLst>
                    <a:ext uri="{9D8B030D-6E8A-4147-A177-3AD203B41FA5}">
                      <a16:colId xmlns:a16="http://schemas.microsoft.com/office/drawing/2014/main" val="4142397706"/>
                    </a:ext>
                  </a:extLst>
                </a:gridCol>
                <a:gridCol w="1152128">
                  <a:extLst>
                    <a:ext uri="{9D8B030D-6E8A-4147-A177-3AD203B41FA5}">
                      <a16:colId xmlns:a16="http://schemas.microsoft.com/office/drawing/2014/main" val="3786625221"/>
                    </a:ext>
                  </a:extLst>
                </a:gridCol>
                <a:gridCol w="1224139">
                  <a:extLst>
                    <a:ext uri="{9D8B030D-6E8A-4147-A177-3AD203B41FA5}">
                      <a16:colId xmlns:a16="http://schemas.microsoft.com/office/drawing/2014/main" val="2884913195"/>
                    </a:ext>
                  </a:extLst>
                </a:gridCol>
              </a:tblGrid>
              <a:tr h="370840">
                <a:tc>
                  <a:txBody>
                    <a:bodyPr/>
                    <a:lstStyle/>
                    <a:p>
                      <a:pPr algn="ctr"/>
                      <a:r>
                        <a:rPr lang="en-CA" sz="1200" b="0" u="none" strike="noStrike" dirty="0" smtClean="0">
                          <a:effectLst/>
                        </a:rPr>
                        <a:t>Completion: </a:t>
                      </a:r>
                    </a:p>
                    <a:p>
                      <a:pPr algn="ctr"/>
                      <a:r>
                        <a:rPr lang="en-CA" sz="1200" b="0" u="none" strike="noStrike" dirty="0" smtClean="0">
                          <a:effectLst/>
                        </a:rPr>
                        <a:t>(Average:</a:t>
                      </a:r>
                      <a:r>
                        <a:rPr lang="en-CA" sz="1200" b="0" u="none" strike="noStrike" baseline="0" dirty="0" smtClean="0">
                          <a:effectLst/>
                        </a:rPr>
                        <a:t> </a:t>
                      </a:r>
                      <a:r>
                        <a:rPr lang="en-CA" sz="1200" b="0" u="none" strike="noStrike" dirty="0" smtClean="0">
                          <a:effectLst/>
                        </a:rPr>
                        <a:t>53%)</a:t>
                      </a:r>
                      <a:endParaRPr lang="en-CA" sz="1200" b="0" dirty="0"/>
                    </a:p>
                  </a:txBody>
                  <a:tcPr anchor="ctr"/>
                </a:tc>
                <a:tc>
                  <a:txBody>
                    <a:bodyPr/>
                    <a:lstStyle/>
                    <a:p>
                      <a:pPr algn="ctr"/>
                      <a:r>
                        <a:rPr lang="fr-CA" sz="1200" b="0" dirty="0" smtClean="0"/>
                        <a:t>33%</a:t>
                      </a:r>
                      <a:endParaRPr lang="en-CA" sz="1200" b="0" dirty="0"/>
                    </a:p>
                  </a:txBody>
                  <a:tcPr anchor="ctr"/>
                </a:tc>
                <a:tc>
                  <a:txBody>
                    <a:bodyPr/>
                    <a:lstStyle/>
                    <a:p>
                      <a:pPr algn="ctr"/>
                      <a:r>
                        <a:rPr lang="fr-CA" sz="1200" b="0" dirty="0" smtClean="0"/>
                        <a:t>68%</a:t>
                      </a:r>
                      <a:endParaRPr lang="en-CA" sz="1200" b="0" dirty="0"/>
                    </a:p>
                  </a:txBody>
                  <a:tcPr anchor="ctr"/>
                </a:tc>
                <a:tc>
                  <a:txBody>
                    <a:bodyPr/>
                    <a:lstStyle/>
                    <a:p>
                      <a:pPr algn="ctr"/>
                      <a:r>
                        <a:rPr lang="fr-CA" sz="1200" b="0" dirty="0" smtClean="0"/>
                        <a:t>63%</a:t>
                      </a:r>
                      <a:endParaRPr lang="en-CA" sz="1200" b="0" dirty="0"/>
                    </a:p>
                  </a:txBody>
                  <a:tcPr anchor="ctr"/>
                </a:tc>
                <a:tc>
                  <a:txBody>
                    <a:bodyPr/>
                    <a:lstStyle/>
                    <a:p>
                      <a:pPr algn="ctr"/>
                      <a:r>
                        <a:rPr lang="fr-CA" sz="1200" b="0" dirty="0" smtClean="0"/>
                        <a:t>54%</a:t>
                      </a:r>
                      <a:endParaRPr lang="en-CA" sz="1200" b="0" dirty="0"/>
                    </a:p>
                  </a:txBody>
                  <a:tcPr anchor="ctr"/>
                </a:tc>
                <a:tc>
                  <a:txBody>
                    <a:bodyPr/>
                    <a:lstStyle/>
                    <a:p>
                      <a:pPr algn="ctr"/>
                      <a:r>
                        <a:rPr lang="fr-CA" sz="1200" b="0" dirty="0" smtClean="0"/>
                        <a:t>46%</a:t>
                      </a:r>
                      <a:endParaRPr lang="en-CA" sz="1200" b="0" dirty="0"/>
                    </a:p>
                  </a:txBody>
                  <a:tcPr anchor="ctr"/>
                </a:tc>
                <a:tc>
                  <a:txBody>
                    <a:bodyPr/>
                    <a:lstStyle/>
                    <a:p>
                      <a:pPr algn="ctr"/>
                      <a:r>
                        <a:rPr lang="fr-CA" sz="1200" b="0" dirty="0" smtClean="0"/>
                        <a:t>52%</a:t>
                      </a:r>
                      <a:endParaRPr lang="en-CA" sz="1200" b="0" dirty="0"/>
                    </a:p>
                  </a:txBody>
                  <a:tcPr anchor="ctr"/>
                </a:tc>
                <a:extLst>
                  <a:ext uri="{0D108BD9-81ED-4DB2-BD59-A6C34878D82A}">
                    <a16:rowId xmlns:a16="http://schemas.microsoft.com/office/drawing/2014/main" val="2593543933"/>
                  </a:ext>
                </a:extLst>
              </a:tr>
            </a:tbl>
          </a:graphicData>
        </a:graphic>
      </p:graphicFrame>
    </p:spTree>
    <p:extLst>
      <p:ext uri="{BB962C8B-B14F-4D97-AF65-F5344CB8AC3E}">
        <p14:creationId xmlns:p14="http://schemas.microsoft.com/office/powerpoint/2010/main" val="2608955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67941"/>
            <a:ext cx="7632848" cy="1246562"/>
          </a:xfrm>
        </p:spPr>
        <p:txBody>
          <a:bodyPr>
            <a:noAutofit/>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a:t>
            </a:r>
            <a:endParaRPr lang="en-CA" sz="3200" dirty="0"/>
          </a:p>
        </p:txBody>
      </p:sp>
      <p:sp>
        <p:nvSpPr>
          <p:cNvPr id="16" name="TextBox 7"/>
          <p:cNvSpPr txBox="1"/>
          <p:nvPr/>
        </p:nvSpPr>
        <p:spPr>
          <a:xfrm>
            <a:off x="4748954" y="6321043"/>
            <a:ext cx="3200400" cy="3323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People who </a:t>
            </a:r>
            <a:r>
              <a:rPr lang="en-US" sz="1100" dirty="0">
                <a:solidFill>
                  <a:srgbClr val="7F7F7F"/>
                </a:solidFill>
                <a:cs typeface="Times New Roman" panose="02020603050405020304" pitchFamily="18" charset="0"/>
              </a:rPr>
              <a:t>answered "Almost Always", "Very Frequently", and "Somewhat Frequently"</a:t>
            </a:r>
          </a:p>
        </p:txBody>
      </p:sp>
      <p:graphicFrame>
        <p:nvGraphicFramePr>
          <p:cNvPr id="2" name="Chart 1">
            <a:extLst>
              <a:ext uri="{FF2B5EF4-FFF2-40B4-BE49-F238E27FC236}">
                <a16:creationId xmlns:a16="http://schemas.microsoft.com/office/drawing/2014/main" id="{7A0545B1-5A0E-7BD2-A713-8088C08D6FD1}"/>
              </a:ext>
            </a:extLst>
          </p:cNvPr>
          <p:cNvGraphicFramePr/>
          <p:nvPr>
            <p:extLst>
              <p:ext uri="{D42A27DB-BD31-4B8C-83A1-F6EECF244321}">
                <p14:modId xmlns:p14="http://schemas.microsoft.com/office/powerpoint/2010/main" val="3648699661"/>
              </p:ext>
            </p:extLst>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ext uri="{D42A27DB-BD31-4B8C-83A1-F6EECF244321}">
                <p14:modId xmlns:p14="http://schemas.microsoft.com/office/powerpoint/2010/main" val="2959366572"/>
              </p:ext>
            </p:extLst>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5" name="Rectangle 4"/>
          <p:cNvSpPr/>
          <p:nvPr/>
        </p:nvSpPr>
        <p:spPr>
          <a:xfrm>
            <a:off x="5601132" y="5445224"/>
            <a:ext cx="1490934" cy="253916"/>
          </a:xfrm>
          <a:prstGeom prst="rect">
            <a:avLst/>
          </a:prstGeom>
        </p:spPr>
        <p:txBody>
          <a:bodyPr wrap="square">
            <a:spAutoFit/>
          </a:bodyPr>
          <a:lstStyle/>
          <a:p>
            <a:r>
              <a:rPr lang="en-US" sz="1050" b="1"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b="1" dirty="0">
              <a:latin typeface="+mj-lt"/>
            </a:endParaRPr>
          </a:p>
        </p:txBody>
      </p:sp>
      <p:sp>
        <p:nvSpPr>
          <p:cNvPr id="3" name="Rectangle 2"/>
          <p:cNvSpPr/>
          <p:nvPr/>
        </p:nvSpPr>
        <p:spPr>
          <a:xfrm>
            <a:off x="7036991" y="1491834"/>
            <a:ext cx="2088232" cy="523220"/>
          </a:xfrm>
          <a:prstGeom prst="rect">
            <a:avLst/>
          </a:prstGeom>
        </p:spPr>
        <p:txBody>
          <a:bodyPr wrap="square">
            <a:spAutoFit/>
          </a:bodyPr>
          <a:lstStyle/>
          <a:p>
            <a:pPr algn="ctr"/>
            <a:r>
              <a:rPr lang="en-CA" sz="1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76% </a:t>
            </a:r>
            <a:r>
              <a:rPr lang="en-CA" sz="14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return </a:t>
            </a:r>
            <a:r>
              <a:rPr lang="en-CA" sz="1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success </a:t>
            </a:r>
            <a:r>
              <a:rPr lang="en-CA" sz="14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rate on self-assessments**</a:t>
            </a:r>
            <a:endParaRPr lang="en-CA" sz="1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989138" y="6302482"/>
            <a:ext cx="2464255" cy="430887"/>
          </a:xfrm>
          <a:prstGeom prst="rect">
            <a:avLst/>
          </a:prstGeom>
        </p:spPr>
        <p:txBody>
          <a:bodyPr wrap="square">
            <a:spAutoFit/>
          </a:bodyPr>
          <a:lstStyle/>
          <a:p>
            <a:pPr algn="ctr"/>
            <a:r>
              <a:rPr lang="en-CA" sz="1100" dirty="0">
                <a:solidFill>
                  <a:schemeClr val="accent1">
                    <a:lumMod val="75000"/>
                  </a:schemeClr>
                </a:solidFill>
                <a:ea typeface="Times New Roman" panose="02020603050405020304" pitchFamily="18" charset="0"/>
                <a:cs typeface="Times New Roman" panose="02020603050405020304" pitchFamily="18" charset="0"/>
              </a:rPr>
              <a:t>**</a:t>
            </a:r>
            <a:r>
              <a:rPr lang="en-US" sz="1100" dirty="0">
                <a:solidFill>
                  <a:schemeClr val="accent1">
                    <a:lumMod val="75000"/>
                  </a:schemeClr>
                </a:solidFill>
                <a:ea typeface="Times New Roman" panose="02020603050405020304" pitchFamily="18" charset="0"/>
                <a:cs typeface="Times New Roman" panose="02020603050405020304" pitchFamily="18" charset="0"/>
              </a:rPr>
              <a:t>From 130 participants completing the program, </a:t>
            </a:r>
            <a:r>
              <a:rPr lang="en-CA" sz="1100" dirty="0">
                <a:solidFill>
                  <a:schemeClr val="accent1">
                    <a:lumMod val="75000"/>
                  </a:schemeClr>
                </a:solidFill>
                <a:ea typeface="Times New Roman" panose="02020603050405020304" pitchFamily="18" charset="0"/>
                <a:cs typeface="Times New Roman" panose="02020603050405020304" pitchFamily="18" charset="0"/>
              </a:rPr>
              <a:t>99 </a:t>
            </a:r>
            <a:r>
              <a:rPr lang="en-CA" sz="1100" dirty="0" smtClean="0">
                <a:solidFill>
                  <a:schemeClr val="accent1">
                    <a:lumMod val="75000"/>
                  </a:schemeClr>
                </a:solidFill>
                <a:ea typeface="Times New Roman" panose="02020603050405020304" pitchFamily="18" charset="0"/>
                <a:cs typeface="Times New Roman" panose="02020603050405020304" pitchFamily="18" charset="0"/>
              </a:rPr>
              <a:t>answered</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43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5" grpId="0"/>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158" y="548855"/>
            <a:ext cx="7886700" cy="587393"/>
          </a:xfrm>
        </p:spPr>
        <p:txBody>
          <a:bodyPr>
            <a:normAutofit fontScale="90000"/>
          </a:bodyPr>
          <a:lstStyle/>
          <a:p>
            <a:r>
              <a:rPr lang="fr-CA"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Program - Key </a:t>
            </a:r>
            <a:r>
              <a:rPr lang="fr-CA" dirty="0" err="1"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Results</a:t>
            </a:r>
            <a:r>
              <a:rPr lang="fr-CA"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fr-CA" dirty="0" err="1"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Improvements</a:t>
            </a:r>
            <a:endParaRPr lang="en-CA"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1374577090"/>
              </p:ext>
            </p:extLst>
          </p:nvPr>
        </p:nvGraphicFramePr>
        <p:xfrm>
          <a:off x="601158" y="1374763"/>
          <a:ext cx="8219314" cy="47905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7062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598190" y="795414"/>
          <a:ext cx="8023817" cy="536874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381000" y="2286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Main Results of the MCLD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Program, 2021 Pilot</a:t>
            </a:r>
            <a:endParaRPr lang="en-CA" sz="3200" dirty="0"/>
          </a:p>
        </p:txBody>
      </p:sp>
      <p:graphicFrame>
        <p:nvGraphicFramePr>
          <p:cNvPr id="8" name="Chart 7"/>
          <p:cNvGraphicFramePr>
            <a:graphicFrameLocks/>
          </p:cNvGraphicFramePr>
          <p:nvPr/>
        </p:nvGraphicFramePr>
        <p:xfrm>
          <a:off x="598191" y="795415"/>
          <a:ext cx="8023817" cy="536874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rot="16200000">
            <a:off x="1853957" y="2173207"/>
            <a:ext cx="947695" cy="461665"/>
          </a:xfrm>
          <a:prstGeom prst="rect">
            <a:avLst/>
          </a:prstGeom>
        </p:spPr>
        <p:txBody>
          <a:bodyPr wrap="none">
            <a:spAutoFit/>
          </a:bodyPr>
          <a:lstStyle/>
          <a:p>
            <a:r>
              <a:rPr lang="en-CA" sz="2400" dirty="0">
                <a:solidFill>
                  <a:srgbClr val="1903BD"/>
                </a:solidFill>
                <a:latin typeface="Calibri" panose="020F0502020204030204" pitchFamily="34" charset="0"/>
                <a:ea typeface="Calibri" panose="020F0502020204030204" pitchFamily="34" charset="0"/>
                <a:cs typeface="Times New Roman" panose="02020603050405020304" pitchFamily="18" charset="0"/>
              </a:rPr>
              <a:t>19.9%</a:t>
            </a:r>
            <a:endParaRPr lang="en-CA" sz="2400" dirty="0">
              <a:solidFill>
                <a:srgbClr val="1903BD"/>
              </a:solidFill>
            </a:endParaRPr>
          </a:p>
        </p:txBody>
      </p:sp>
      <p:sp>
        <p:nvSpPr>
          <p:cNvPr id="12" name="Rectangle 11"/>
          <p:cNvSpPr/>
          <p:nvPr/>
        </p:nvSpPr>
        <p:spPr>
          <a:xfrm rot="16200000">
            <a:off x="3652372" y="2776899"/>
            <a:ext cx="947695" cy="461665"/>
          </a:xfrm>
          <a:prstGeom prst="rect">
            <a:avLst/>
          </a:prstGeom>
        </p:spPr>
        <p:txBody>
          <a:bodyPr wrap="none">
            <a:spAutoFit/>
          </a:bodyPr>
          <a:lstStyle/>
          <a:p>
            <a:r>
              <a:rPr lang="en-CA" sz="2400" dirty="0">
                <a:solidFill>
                  <a:srgbClr val="1903BD"/>
                </a:solidFill>
                <a:latin typeface="Calibri" panose="020F0502020204030204" pitchFamily="34" charset="0"/>
                <a:ea typeface="Calibri" panose="020F0502020204030204" pitchFamily="34" charset="0"/>
                <a:cs typeface="Times New Roman" panose="02020603050405020304" pitchFamily="18" charset="0"/>
              </a:rPr>
              <a:t>25.0%</a:t>
            </a:r>
            <a:endParaRPr lang="en-CA" sz="2400" dirty="0">
              <a:solidFill>
                <a:srgbClr val="1903BD"/>
              </a:solidFill>
            </a:endParaRPr>
          </a:p>
        </p:txBody>
      </p:sp>
      <p:sp>
        <p:nvSpPr>
          <p:cNvPr id="13" name="Rectangle 12"/>
          <p:cNvSpPr/>
          <p:nvPr/>
        </p:nvSpPr>
        <p:spPr>
          <a:xfrm rot="16200000">
            <a:off x="5612818" y="3672015"/>
            <a:ext cx="947695" cy="461665"/>
          </a:xfrm>
          <a:prstGeom prst="rect">
            <a:avLst/>
          </a:prstGeom>
        </p:spPr>
        <p:txBody>
          <a:bodyPr wrap="none">
            <a:spAutoFit/>
          </a:bodyPr>
          <a:lstStyle/>
          <a:p>
            <a:r>
              <a:rPr lang="en-CA" sz="2400" dirty="0">
                <a:solidFill>
                  <a:srgbClr val="1903BD"/>
                </a:solidFill>
                <a:latin typeface="Calibri" panose="020F0502020204030204" pitchFamily="34" charset="0"/>
                <a:ea typeface="Calibri" panose="020F0502020204030204" pitchFamily="34" charset="0"/>
                <a:cs typeface="Times New Roman" panose="02020603050405020304" pitchFamily="18" charset="0"/>
              </a:rPr>
              <a:t>22.3%</a:t>
            </a:r>
            <a:endParaRPr lang="en-CA" sz="2400" dirty="0">
              <a:solidFill>
                <a:srgbClr val="1903BD"/>
              </a:solidFill>
            </a:endParaRPr>
          </a:p>
        </p:txBody>
      </p:sp>
      <p:sp>
        <p:nvSpPr>
          <p:cNvPr id="14" name="Rectangle 13"/>
          <p:cNvSpPr/>
          <p:nvPr/>
        </p:nvSpPr>
        <p:spPr>
          <a:xfrm rot="16200000">
            <a:off x="7349291" y="1386016"/>
            <a:ext cx="947695" cy="461665"/>
          </a:xfrm>
          <a:prstGeom prst="rect">
            <a:avLst/>
          </a:prstGeom>
        </p:spPr>
        <p:txBody>
          <a:bodyPr wrap="none">
            <a:spAutoFit/>
          </a:bodyPr>
          <a:lstStyle/>
          <a:p>
            <a:r>
              <a:rPr lang="en-CA" sz="2400" dirty="0">
                <a:solidFill>
                  <a:srgbClr val="1903BD"/>
                </a:solidFill>
                <a:latin typeface="Calibri" panose="020F0502020204030204" pitchFamily="34" charset="0"/>
                <a:ea typeface="Calibri" panose="020F0502020204030204" pitchFamily="34" charset="0"/>
                <a:cs typeface="Times New Roman" panose="02020603050405020304" pitchFamily="18" charset="0"/>
              </a:rPr>
              <a:t>19.3%</a:t>
            </a:r>
            <a:endParaRPr lang="en-CA" sz="2400" dirty="0">
              <a:solidFill>
                <a:srgbClr val="1903BD"/>
              </a:solidFill>
            </a:endParaRPr>
          </a:p>
        </p:txBody>
      </p:sp>
      <p:sp>
        <p:nvSpPr>
          <p:cNvPr id="5" name="Rectangle 4"/>
          <p:cNvSpPr/>
          <p:nvPr/>
        </p:nvSpPr>
        <p:spPr>
          <a:xfrm>
            <a:off x="6492875" y="5589006"/>
            <a:ext cx="1426994" cy="286232"/>
          </a:xfrm>
          <a:prstGeom prst="rect">
            <a:avLst/>
          </a:prstGeom>
        </p:spPr>
        <p:txBody>
          <a:bodyPr wrap="none">
            <a:spAutoFit/>
          </a:bodyPr>
          <a:lstStyle/>
          <a:p>
            <a:r>
              <a:rPr lang="en-US" sz="1400"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400" dirty="0">
              <a:latin typeface="+mj-lt"/>
            </a:endParaRPr>
          </a:p>
        </p:txBody>
      </p:sp>
      <p:sp>
        <p:nvSpPr>
          <p:cNvPr id="16" name="TextBox 7"/>
          <p:cNvSpPr txBox="1"/>
          <p:nvPr/>
        </p:nvSpPr>
        <p:spPr>
          <a:xfrm>
            <a:off x="5580112" y="6262449"/>
            <a:ext cx="2473859" cy="4431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marL="0" marR="0" algn="ctr">
              <a:lnSpc>
                <a:spcPct val="107000"/>
              </a:lnSpc>
              <a:spcBef>
                <a:spcPts val="0"/>
              </a:spcBef>
              <a:spcAft>
                <a:spcPts val="0"/>
              </a:spcAft>
            </a:pPr>
            <a:r>
              <a:rPr lang="en-US" sz="1200" dirty="0">
                <a:solidFill>
                  <a:srgbClr val="7F7F7F"/>
                </a:solidFill>
                <a:effectLst/>
                <a:ea typeface="Calibri" panose="020F0502020204030204" pitchFamily="34" charset="0"/>
                <a:cs typeface="Times New Roman" panose="02020603050405020304" pitchFamily="18" charset="0"/>
              </a:rPr>
              <a:t>* People who answered</a:t>
            </a:r>
            <a:r>
              <a:rPr lang="en-US" sz="1200" dirty="0">
                <a:solidFill>
                  <a:srgbClr val="7F7F7F"/>
                </a:solidFill>
                <a:effectLst/>
                <a:ea typeface="Calibri" panose="020F0502020204030204" pitchFamily="34" charset="0"/>
              </a:rPr>
              <a:t> </a:t>
            </a:r>
            <a:r>
              <a:rPr lang="en-US" sz="1200" dirty="0">
                <a:solidFill>
                  <a:srgbClr val="7F7F7F"/>
                </a:solidFill>
                <a:effectLst/>
                <a:ea typeface="Calibri" panose="020F0502020204030204" pitchFamily="34" charset="0"/>
                <a:cs typeface="Times New Roman" panose="02020603050405020304" pitchFamily="18" charset="0"/>
              </a:rPr>
              <a:t>"Almost Always" and "Very Frequently"</a:t>
            </a:r>
            <a:endParaRPr lang="en-US" sz="1200" dirty="0">
              <a:effectLst/>
              <a:ea typeface="Calibri" panose="020F0502020204030204" pitchFamily="34" charset="0"/>
            </a:endParaRPr>
          </a:p>
        </p:txBody>
      </p:sp>
    </p:spTree>
    <p:extLst>
      <p:ext uri="{BB962C8B-B14F-4D97-AF65-F5344CB8AC3E}">
        <p14:creationId xmlns:p14="http://schemas.microsoft.com/office/powerpoint/2010/main" val="2574848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 grpId="0"/>
      <p:bldP spid="12" grpId="0"/>
      <p:bldP spid="13" grpId="0"/>
      <p:bldP spid="1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nvPr>
        </p:nvGraphicFramePr>
        <p:xfrm>
          <a:off x="381000" y="1308100"/>
          <a:ext cx="7861300" cy="4787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900966075"/>
              </p:ext>
            </p:extLst>
          </p:nvPr>
        </p:nvGraphicFramePr>
        <p:xfrm>
          <a:off x="368300" y="1308100"/>
          <a:ext cx="7861300"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pPr algn="ct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French Program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a:t>
            </a:r>
            <a:endParaRPr lang="en-CA" sz="3200" dirty="0"/>
          </a:p>
        </p:txBody>
      </p:sp>
      <p:sp>
        <p:nvSpPr>
          <p:cNvPr id="8" name="TextBox 7"/>
          <p:cNvSpPr txBox="1"/>
          <p:nvPr/>
        </p:nvSpPr>
        <p:spPr>
          <a:xfrm>
            <a:off x="4553576" y="6144641"/>
            <a:ext cx="3200400" cy="5955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spcBef>
                <a:spcPts val="0"/>
              </a:spcBef>
              <a:spcAft>
                <a:spcPts val="0"/>
              </a:spcAft>
            </a:pPr>
            <a:r>
              <a:rPr lang="en-US" sz="1050" dirty="0">
                <a:solidFill>
                  <a:srgbClr val="7F7F7F"/>
                </a:solidFill>
                <a:effectLst/>
                <a:ea typeface="Calibri" panose="020F0502020204030204" pitchFamily="34" charset="0"/>
                <a:cs typeface="Times New Roman" panose="02020603050405020304" pitchFamily="18" charset="0"/>
              </a:rPr>
              <a:t>* People who </a:t>
            </a:r>
            <a:r>
              <a:rPr lang="en-US" sz="1050" dirty="0">
                <a:solidFill>
                  <a:srgbClr val="7F7F7F"/>
                </a:solidFill>
                <a:cs typeface="Times New Roman" panose="02020603050405020304" pitchFamily="18" charset="0"/>
              </a:rPr>
              <a:t>answered "Almost </a:t>
            </a:r>
            <a:r>
              <a:rPr lang="en-US" sz="1050" dirty="0" smtClean="0">
                <a:solidFill>
                  <a:srgbClr val="7F7F7F"/>
                </a:solidFill>
                <a:cs typeface="Times New Roman" panose="02020603050405020304" pitchFamily="18" charset="0"/>
              </a:rPr>
              <a:t>Always“, </a:t>
            </a:r>
            <a:br>
              <a:rPr lang="en-US" sz="1050" dirty="0" smtClean="0">
                <a:solidFill>
                  <a:srgbClr val="7F7F7F"/>
                </a:solidFill>
                <a:cs typeface="Times New Roman" panose="02020603050405020304" pitchFamily="18" charset="0"/>
              </a:rPr>
            </a:br>
            <a:r>
              <a:rPr lang="en-US" sz="1050" dirty="0" smtClean="0">
                <a:solidFill>
                  <a:srgbClr val="7F7F7F"/>
                </a:solidFill>
                <a:cs typeface="Times New Roman" panose="02020603050405020304" pitchFamily="18" charset="0"/>
              </a:rPr>
              <a:t>"Very </a:t>
            </a:r>
            <a:r>
              <a:rPr lang="en-US" sz="1050" dirty="0">
                <a:solidFill>
                  <a:srgbClr val="7F7F7F"/>
                </a:solidFill>
                <a:cs typeface="Times New Roman" panose="02020603050405020304" pitchFamily="18" charset="0"/>
              </a:rPr>
              <a:t>Frequently", </a:t>
            </a:r>
            <a:r>
              <a:rPr lang="en-US" sz="1050" dirty="0" smtClean="0">
                <a:solidFill>
                  <a:srgbClr val="7F7F7F"/>
                </a:solidFill>
                <a:cs typeface="Times New Roman" panose="02020603050405020304" pitchFamily="18" charset="0"/>
              </a:rPr>
              <a:t>and ** “Somewhat Frequently”, 			except for </a:t>
            </a:r>
            <a:r>
              <a:rPr lang="en-US" sz="1050" dirty="0" err="1" smtClean="0">
                <a:solidFill>
                  <a:srgbClr val="7F7F7F"/>
                </a:solidFill>
                <a:cs typeface="Times New Roman" panose="02020603050405020304" pitchFamily="18" charset="0"/>
              </a:rPr>
              <a:t>Behavioural</a:t>
            </a:r>
            <a:r>
              <a:rPr lang="en-US" sz="1050" dirty="0" smtClean="0">
                <a:solidFill>
                  <a:srgbClr val="7F7F7F"/>
                </a:solidFill>
                <a:cs typeface="Times New Roman" panose="02020603050405020304" pitchFamily="18" charset="0"/>
              </a:rPr>
              <a:t> Risk</a:t>
            </a:r>
            <a:endParaRPr lang="en-US" sz="1050" dirty="0">
              <a:solidFill>
                <a:srgbClr val="7F7F7F"/>
              </a:solidFill>
              <a:cs typeface="Times New Roman" panose="02020603050405020304" pitchFamily="18" charset="0"/>
            </a:endParaRPr>
          </a:p>
        </p:txBody>
      </p:sp>
      <p:sp>
        <p:nvSpPr>
          <p:cNvPr id="9" name="Rectangle 8"/>
          <p:cNvSpPr/>
          <p:nvPr/>
        </p:nvSpPr>
        <p:spPr>
          <a:xfrm>
            <a:off x="5434912" y="5644978"/>
            <a:ext cx="1159292" cy="244682"/>
          </a:xfrm>
          <a:prstGeom prst="rect">
            <a:avLst/>
          </a:prstGeom>
        </p:spPr>
        <p:txBody>
          <a:bodyPr wrap="none">
            <a:spAutoFit/>
          </a:bodyPr>
          <a:lstStyle/>
          <a:p>
            <a:r>
              <a:rPr lang="en-US" sz="1050" dirty="0">
                <a:solidFill>
                  <a:schemeClr val="tx1">
                    <a:lumMod val="65000"/>
                    <a:lumOff val="35000"/>
                  </a:schemeClr>
                </a:solidFill>
                <a:latin typeface="+mn-lt"/>
                <a:ea typeface="Calibri" panose="020F0502020204030204" pitchFamily="34" charset="0"/>
                <a:cs typeface="Times New Roman" panose="02020603050405020304" pitchFamily="18" charset="0"/>
              </a:rPr>
              <a:t>, 3 months after</a:t>
            </a:r>
            <a:endParaRPr lang="en-CA" sz="1050" dirty="0">
              <a:latin typeface="+mn-lt"/>
            </a:endParaRPr>
          </a:p>
        </p:txBody>
      </p:sp>
      <p:sp>
        <p:nvSpPr>
          <p:cNvPr id="10" name="TextBox 8">
            <a:extLst>
              <a:ext uri="{FF2B5EF4-FFF2-40B4-BE49-F238E27FC236}">
                <a16:creationId xmlns:a16="http://schemas.microsoft.com/office/drawing/2014/main" id="{87212F19-A7E6-4B97-AEBC-D7F85E1C7A97}"/>
              </a:ext>
            </a:extLst>
          </p:cNvPr>
          <p:cNvSpPr txBox="1"/>
          <p:nvPr/>
        </p:nvSpPr>
        <p:spPr>
          <a:xfrm rot="16200000">
            <a:off x="1279167" y="3097713"/>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18.5%</a:t>
            </a:r>
            <a:endParaRPr lang="en-US" sz="2400" dirty="0">
              <a:solidFill>
                <a:srgbClr val="7030A0"/>
              </a:solidFill>
            </a:endParaRPr>
          </a:p>
        </p:txBody>
      </p:sp>
      <p:sp>
        <p:nvSpPr>
          <p:cNvPr id="11" name="TextBox 9">
            <a:extLst>
              <a:ext uri="{FF2B5EF4-FFF2-40B4-BE49-F238E27FC236}">
                <a16:creationId xmlns:a16="http://schemas.microsoft.com/office/drawing/2014/main" id="{391D4798-E413-4217-8EFA-32187EB309C4}"/>
              </a:ext>
            </a:extLst>
          </p:cNvPr>
          <p:cNvSpPr txBox="1"/>
          <p:nvPr/>
        </p:nvSpPr>
        <p:spPr>
          <a:xfrm rot="16200000">
            <a:off x="2912318" y="2949110"/>
            <a:ext cx="886781"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8.7%</a:t>
            </a:r>
            <a:endParaRPr lang="en-US" sz="2400" dirty="0">
              <a:solidFill>
                <a:srgbClr val="7030A0"/>
              </a:solidFill>
            </a:endParaRPr>
          </a:p>
        </p:txBody>
      </p:sp>
      <p:sp>
        <p:nvSpPr>
          <p:cNvPr id="12" name="TextBox 10">
            <a:extLst>
              <a:ext uri="{FF2B5EF4-FFF2-40B4-BE49-F238E27FC236}">
                <a16:creationId xmlns:a16="http://schemas.microsoft.com/office/drawing/2014/main" id="{5EB4611E-184D-4470-9B1B-BF5193F8D363}"/>
              </a:ext>
            </a:extLst>
          </p:cNvPr>
          <p:cNvSpPr txBox="1"/>
          <p:nvPr/>
        </p:nvSpPr>
        <p:spPr>
          <a:xfrm rot="16200000">
            <a:off x="4436318" y="2887647"/>
            <a:ext cx="952197" cy="58925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a:solidFill>
                  <a:srgbClr val="7030A0"/>
                </a:solidFill>
              </a:rPr>
              <a:t>3.4%</a:t>
            </a:r>
          </a:p>
        </p:txBody>
      </p:sp>
      <p:sp>
        <p:nvSpPr>
          <p:cNvPr id="13" name="TextBox 11">
            <a:extLst>
              <a:ext uri="{FF2B5EF4-FFF2-40B4-BE49-F238E27FC236}">
                <a16:creationId xmlns:a16="http://schemas.microsoft.com/office/drawing/2014/main" id="{F3B1C742-DFCE-4FD5-AF29-E9A6FA6330FD}"/>
              </a:ext>
            </a:extLst>
          </p:cNvPr>
          <p:cNvSpPr txBox="1"/>
          <p:nvPr/>
        </p:nvSpPr>
        <p:spPr>
          <a:xfrm rot="16200000">
            <a:off x="5624625" y="1904022"/>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28.9%</a:t>
            </a:r>
            <a:endParaRPr lang="en-US" sz="2400" dirty="0">
              <a:solidFill>
                <a:srgbClr val="7030A0"/>
              </a:solidFill>
            </a:endParaRPr>
          </a:p>
        </p:txBody>
      </p:sp>
      <p:sp>
        <p:nvSpPr>
          <p:cNvPr id="14" name="TextBox 12">
            <a:extLst>
              <a:ext uri="{FF2B5EF4-FFF2-40B4-BE49-F238E27FC236}">
                <a16:creationId xmlns:a16="http://schemas.microsoft.com/office/drawing/2014/main" id="{3C772E30-2A06-408A-93F8-5D2446A99D93}"/>
              </a:ext>
            </a:extLst>
          </p:cNvPr>
          <p:cNvSpPr txBox="1"/>
          <p:nvPr/>
        </p:nvSpPr>
        <p:spPr>
          <a:xfrm rot="16200000">
            <a:off x="7070367" y="2432734"/>
            <a:ext cx="1058303" cy="42473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400" dirty="0" smtClean="0">
                <a:solidFill>
                  <a:srgbClr val="7030A0"/>
                </a:solidFill>
              </a:rPr>
              <a:t>15.1%</a:t>
            </a:r>
            <a:endParaRPr lang="en-US" sz="2400" dirty="0">
              <a:solidFill>
                <a:srgbClr val="7030A0"/>
              </a:solidFill>
            </a:endParaRPr>
          </a:p>
        </p:txBody>
      </p:sp>
      <p:sp>
        <p:nvSpPr>
          <p:cNvPr id="15" name="Rectangle 14"/>
          <p:cNvSpPr/>
          <p:nvPr/>
        </p:nvSpPr>
        <p:spPr>
          <a:xfrm>
            <a:off x="4912416" y="5121282"/>
            <a:ext cx="348172" cy="230832"/>
          </a:xfrm>
          <a:prstGeom prst="rect">
            <a:avLst/>
          </a:prstGeom>
        </p:spPr>
        <p:txBody>
          <a:bodyPr wrap="none">
            <a:spAutoFit/>
          </a:bodyPr>
          <a:lstStyle/>
          <a:p>
            <a:r>
              <a:rPr lang="en-US" sz="1000" dirty="0">
                <a:solidFill>
                  <a:srgbClr val="7F7F7F"/>
                </a:solidFill>
                <a:cs typeface="Times New Roman" panose="02020603050405020304" pitchFamily="18" charset="0"/>
              </a:rPr>
              <a:t>**</a:t>
            </a:r>
            <a:endParaRPr lang="en-CA" sz="1000" dirty="0"/>
          </a:p>
        </p:txBody>
      </p:sp>
    </p:spTree>
    <p:extLst>
      <p:ext uri="{BB962C8B-B14F-4D97-AF65-F5344CB8AC3E}">
        <p14:creationId xmlns:p14="http://schemas.microsoft.com/office/powerpoint/2010/main" val="127027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740352" y="639343"/>
            <a:ext cx="1098122" cy="1921714"/>
          </a:xfrm>
          <a:prstGeom prst="rect">
            <a:avLst/>
          </a:prstGeom>
          <a:noFill/>
        </p:spPr>
      </p:pic>
      <p:sp>
        <p:nvSpPr>
          <p:cNvPr id="2" name="Title 1"/>
          <p:cNvSpPr>
            <a:spLocks noGrp="1"/>
          </p:cNvSpPr>
          <p:nvPr>
            <p:ph type="title"/>
          </p:nvPr>
        </p:nvSpPr>
        <p:spPr/>
        <p:txBody>
          <a:bodyPr>
            <a:normAutofit/>
          </a:bodyPr>
          <a:lstStyle/>
          <a:p>
            <a:r>
              <a:rPr lang="en-CA" dirty="0"/>
              <a:t>Mindfulness Exercise – </a:t>
            </a:r>
            <a:r>
              <a:rPr lang="en-CA" dirty="0" smtClean="0"/>
              <a:t>Body Scan</a:t>
            </a:r>
            <a:endParaRPr lang="en-US"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Time required: 5 minutes</a:t>
            </a:r>
          </a:p>
          <a:p>
            <a:r>
              <a:rPr lang="en-CA" dirty="0" smtClean="0"/>
              <a:t>Take advantage of the opportunity to experience this exercise</a:t>
            </a:r>
          </a:p>
          <a:p>
            <a:r>
              <a:rPr lang="en-CA" dirty="0" smtClean="0"/>
              <a:t>Sit as comfortable as possible in a straight position</a:t>
            </a:r>
          </a:p>
          <a:p>
            <a:r>
              <a:rPr lang="en-CA" dirty="0" smtClean="0"/>
              <a:t>Feel free to close your eyes</a:t>
            </a:r>
          </a:p>
          <a:p>
            <a:endParaRPr lang="en-CA" dirty="0" smtClean="0"/>
          </a:p>
          <a:p>
            <a:r>
              <a:rPr lang="en-CA" dirty="0" smtClean="0"/>
              <a:t>Follow my voice as I lead you through the exercise</a:t>
            </a:r>
          </a:p>
          <a:p>
            <a:r>
              <a:rPr lang="en-CA" dirty="0" smtClean="0"/>
              <a:t>Then, we will do a short debrief of what you noticed.</a:t>
            </a:r>
          </a:p>
        </p:txBody>
      </p:sp>
      <p:grpSp>
        <p:nvGrpSpPr>
          <p:cNvPr id="6" name="Group 5">
            <a:extLst>
              <a:ext uri="{FF2B5EF4-FFF2-40B4-BE49-F238E27FC236}">
                <a16:creationId xmlns:a16="http://schemas.microsoft.com/office/drawing/2014/main" id="{A98F5443-DFA3-8CE7-690D-2F1DDE1D9653}"/>
              </a:ext>
            </a:extLst>
          </p:cNvPr>
          <p:cNvGrpSpPr/>
          <p:nvPr/>
        </p:nvGrpSpPr>
        <p:grpSpPr>
          <a:xfrm>
            <a:off x="6583559" y="6126163"/>
            <a:ext cx="602737" cy="613565"/>
            <a:chOff x="1691680" y="5343137"/>
            <a:chExt cx="803649" cy="818086"/>
          </a:xfrm>
        </p:grpSpPr>
        <p:pic>
          <p:nvPicPr>
            <p:cNvPr id="7" name="Picture 6">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8" name="Oval 7">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02738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a:t>Organizations with Mindfulness Programs</a:t>
            </a:r>
            <a:endParaRPr lang="en-US" sz="3200" dirty="0"/>
          </a:p>
        </p:txBody>
      </p:sp>
      <p:sp>
        <p:nvSpPr>
          <p:cNvPr id="4" name="Rectangle 3"/>
          <p:cNvSpPr/>
          <p:nvPr/>
        </p:nvSpPr>
        <p:spPr>
          <a:xfrm>
            <a:off x="657329" y="6248400"/>
            <a:ext cx="2229641" cy="338554"/>
          </a:xfrm>
          <a:prstGeom prst="rect">
            <a:avLst/>
          </a:prstGeom>
        </p:spPr>
        <p:txBody>
          <a:bodyPr wrap="square">
            <a:spAutoFit/>
          </a:bodyPr>
          <a:lstStyle/>
          <a:p>
            <a:r>
              <a:rPr lang="fr-CA" sz="1600" dirty="0">
                <a:hlinkClick r:id="rId4"/>
              </a:rPr>
              <a:t>http://www.siyli.org</a:t>
            </a:r>
            <a:r>
              <a:rPr lang="fr-CA" sz="1600" dirty="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2020723" y="1569369"/>
            <a:ext cx="1324120" cy="347464"/>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nvSpPr>
        <p:spPr>
          <a:xfrm>
            <a:off x="2765445" y="6248400"/>
            <a:ext cx="2242350" cy="338554"/>
          </a:xfrm>
          <a:prstGeom prst="rect">
            <a:avLst/>
          </a:prstGeom>
        </p:spPr>
        <p:txBody>
          <a:bodyPr wrap="square">
            <a:spAutoFit/>
          </a:bodyPr>
          <a:lstStyle/>
          <a:p>
            <a:r>
              <a:rPr lang="en-CA" sz="1600" dirty="0">
                <a:hlinkClick r:id="rId13"/>
              </a:rPr>
              <a:t>www.Mindfulnet.org</a:t>
            </a:r>
            <a:endParaRPr lang="en-CA" sz="1600" dirty="0"/>
          </a:p>
        </p:txBody>
      </p:sp>
      <p:sp>
        <p:nvSpPr>
          <p:cNvPr id="14" name="Rectangle 13"/>
          <p:cNvSpPr/>
          <p:nvPr/>
        </p:nvSpPr>
        <p:spPr>
          <a:xfrm>
            <a:off x="4886271" y="6248400"/>
            <a:ext cx="3600400" cy="338554"/>
          </a:xfrm>
          <a:prstGeom prst="rect">
            <a:avLst/>
          </a:prstGeom>
        </p:spPr>
        <p:txBody>
          <a:bodyPr wrap="square">
            <a:spAutoFit/>
          </a:bodyPr>
          <a:lstStyle/>
          <a:p>
            <a:r>
              <a:rPr lang="en-CA" sz="1600" dirty="0">
                <a:hlinkClick r:id="rId14"/>
              </a:rPr>
              <a:t>http://instituteformindfulleadership.org</a:t>
            </a:r>
            <a:r>
              <a:rPr lang="en-CA" sz="1600" dirty="0"/>
              <a:t> </a:t>
            </a:r>
          </a:p>
        </p:txBody>
      </p:sp>
      <p:pic>
        <p:nvPicPr>
          <p:cNvPr id="15" name="Picture 23"/>
          <p:cNvPicPr>
            <a:picLocks noChangeAspect="1" noChangeArrowheads="1"/>
          </p:cNvPicPr>
          <p:nvPr/>
        </p:nvPicPr>
        <p:blipFill>
          <a:blip r:embed="rId15"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340306" y="4578078"/>
            <a:ext cx="726199" cy="838200"/>
          </a:xfrm>
          <a:prstGeom prst="rect">
            <a:avLst/>
          </a:prstGeom>
          <a:noFill/>
          <a:ln w="9525">
            <a:noFill/>
            <a:miter lim="800000"/>
            <a:headEnd/>
            <a:tailEnd/>
          </a:ln>
        </p:spPr>
      </p:pic>
      <p:pic>
        <p:nvPicPr>
          <p:cNvPr id="23" name="Picture 39"/>
          <p:cNvPicPr>
            <a:picLocks noChangeAspect="1" noChangeArrowheads="1"/>
          </p:cNvPicPr>
          <p:nvPr/>
        </p:nvPicPr>
        <p:blipFill>
          <a:blip r:embed="rId23"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nvPicPr>
        <p:blipFill>
          <a:blip r:embed="rId24"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5"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nvPicPr>
        <p:blipFill>
          <a:blip r:embed="rId26"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7"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8"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9"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30"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31"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2"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3"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4"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5"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nvPicPr>
        <p:blipFill>
          <a:blip r:embed="rId36"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7"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nvPicPr>
        <p:blipFill>
          <a:blip r:embed="rId38"/>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82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Key Leadership Competencies?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4939466"/>
              </p:ext>
            </p:extLst>
          </p:nvPr>
        </p:nvGraphicFramePr>
        <p:xfrm>
          <a:off x="899592" y="1844824"/>
          <a:ext cx="7046560" cy="4200781"/>
        </p:xfrm>
        <a:graphic>
          <a:graphicData uri="http://schemas.openxmlformats.org/drawingml/2006/table">
            <a:tbl>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2006000">
                  <a:extLst>
                    <a:ext uri="{9D8B030D-6E8A-4147-A177-3AD203B41FA5}">
                      <a16:colId xmlns:a16="http://schemas.microsoft.com/office/drawing/2014/main" val="20004"/>
                    </a:ext>
                  </a:extLst>
                </a:gridCol>
              </a:tblGrid>
              <a:tr h="487850">
                <a:tc>
                  <a:txBody>
                    <a:bodyPr/>
                    <a:lstStyle/>
                    <a:p>
                      <a:pPr algn="l" fontAlgn="b"/>
                      <a:r>
                        <a:rPr lang="en-US" sz="8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8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8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8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800" b="1" i="0" u="none" strike="noStrike" dirty="0">
                          <a:solidFill>
                            <a:schemeClr val="bg1"/>
                          </a:solidFill>
                          <a:latin typeface="Calibri"/>
                        </a:rPr>
                        <a:t>   Compassion in the </a:t>
                      </a:r>
                    </a:p>
                    <a:p>
                      <a:pPr algn="l" fontAlgn="b"/>
                      <a:r>
                        <a:rPr lang="en-US" sz="18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61738">
                <a:tc>
                  <a:txBody>
                    <a:bodyPr/>
                    <a:lstStyle/>
                    <a:p>
                      <a:pPr algn="l" fontAlgn="b"/>
                      <a:r>
                        <a:rPr lang="en-US" sz="2000" b="1" i="0" u="none" strike="noStrike" dirty="0">
                          <a:solidFill>
                            <a:srgbClr val="000000"/>
                          </a:solidFill>
                          <a:latin typeface="+mn-lt"/>
                        </a:rPr>
                        <a:t>Create Vision and Strategy </a:t>
                      </a:r>
                    </a:p>
                  </a:txBody>
                  <a:tcPr marL="5036" marR="5036" marT="4538"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416018">
                <a:tc>
                  <a:txBody>
                    <a:bodyPr/>
                    <a:lstStyle/>
                    <a:p>
                      <a:pPr algn="l" fontAlgn="b"/>
                      <a:r>
                        <a:rPr lang="en-US" sz="2000" b="1" i="0" u="none" strike="noStrike" dirty="0">
                          <a:solidFill>
                            <a:srgbClr val="000000"/>
                          </a:solidFill>
                          <a:latin typeface="+mn-lt"/>
                        </a:rPr>
                        <a:t>Mobilize People </a:t>
                      </a:r>
                    </a:p>
                  </a:txBody>
                  <a:tcPr marL="5036" marR="5036" marT="4538"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9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591050">
                <a:tc>
                  <a:txBody>
                    <a:bodyPr/>
                    <a:lstStyle/>
                    <a:p>
                      <a:pPr algn="l" fontAlgn="b"/>
                      <a:r>
                        <a:rPr lang="en-US" sz="2000" b="1" i="0" u="none" strike="noStrike" dirty="0">
                          <a:solidFill>
                            <a:srgbClr val="000000"/>
                          </a:solidFill>
                          <a:latin typeface="+mn-lt"/>
                        </a:rPr>
                        <a:t>Uphold Integrity and Respect </a:t>
                      </a:r>
                    </a:p>
                  </a:txBody>
                  <a:tcPr marL="5036" marR="5036" marT="4538"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656722">
                <a:tc>
                  <a:txBody>
                    <a:bodyPr/>
                    <a:lstStyle/>
                    <a:p>
                      <a:pPr algn="l" fontAlgn="b"/>
                      <a:r>
                        <a:rPr lang="en-US" sz="2000" b="1" i="0" u="none" strike="noStrike" dirty="0">
                          <a:solidFill>
                            <a:srgbClr val="333333"/>
                          </a:solidFill>
                          <a:latin typeface="+mn-lt"/>
                        </a:rPr>
                        <a:t>Collaborate with Partners and Stakeholders</a:t>
                      </a:r>
                    </a:p>
                  </a:txBody>
                  <a:tcPr marL="5036" marR="5036" marT="4538"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690338">
                <a:tc>
                  <a:txBody>
                    <a:bodyPr/>
                    <a:lstStyle/>
                    <a:p>
                      <a:pPr algn="l" fontAlgn="b"/>
                      <a:r>
                        <a:rPr lang="en-US" sz="2000" b="1" i="0" u="none" strike="noStrike" dirty="0">
                          <a:solidFill>
                            <a:srgbClr val="000000"/>
                          </a:solidFill>
                          <a:latin typeface="+mn-lt"/>
                        </a:rPr>
                        <a:t>Promote Innovation and Guide Change </a:t>
                      </a:r>
                    </a:p>
                  </a:txBody>
                  <a:tcPr marL="5036" marR="5036" marT="4538"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394033">
                <a:tc>
                  <a:txBody>
                    <a:bodyPr/>
                    <a:lstStyle/>
                    <a:p>
                      <a:pPr algn="l" fontAlgn="b"/>
                      <a:r>
                        <a:rPr lang="en-US" sz="2000" b="1" i="0" u="none" strike="noStrike" dirty="0">
                          <a:solidFill>
                            <a:srgbClr val="000000"/>
                          </a:solidFill>
                          <a:latin typeface="+mn-lt"/>
                        </a:rPr>
                        <a:t>Achieve Results </a:t>
                      </a:r>
                    </a:p>
                  </a:txBody>
                  <a:tcPr marL="5036" marR="5036" marT="4538"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dirty="0"/>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dirty="0"/>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10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375111" y="2456856"/>
            <a:ext cx="271772" cy="27177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78469" y="2456856"/>
            <a:ext cx="271772" cy="27177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666042" y="3074955"/>
            <a:ext cx="271772" cy="27177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366592" y="3074955"/>
            <a:ext cx="271772" cy="27177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69950" y="3074955"/>
            <a:ext cx="271772" cy="27177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375111" y="3580020"/>
            <a:ext cx="271772" cy="27177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78469" y="3573680"/>
            <a:ext cx="271772" cy="27177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625329" y="4317367"/>
            <a:ext cx="271772" cy="27177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251660" y="4317367"/>
            <a:ext cx="271772" cy="27177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6916" y="4317367"/>
            <a:ext cx="271772" cy="27177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633008" y="5176864"/>
            <a:ext cx="271772" cy="27177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251660" y="5176864"/>
            <a:ext cx="271772" cy="27177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6916" y="5176864"/>
            <a:ext cx="271772" cy="27177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634640" y="5698957"/>
            <a:ext cx="271772" cy="27177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375111" y="5698957"/>
            <a:ext cx="271772" cy="27177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293213" y="5698957"/>
            <a:ext cx="271772" cy="271772"/>
          </a:xfrm>
          <a:prstGeom prst="rect">
            <a:avLst/>
          </a:prstGeom>
          <a:noFill/>
        </p:spPr>
      </p:pic>
    </p:spTree>
    <p:extLst>
      <p:ext uri="{BB962C8B-B14F-4D97-AF65-F5344CB8AC3E}">
        <p14:creationId xmlns:p14="http://schemas.microsoft.com/office/powerpoint/2010/main" val="203087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Core Competencies?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3165539"/>
              </p:ext>
            </p:extLst>
          </p:nvPr>
        </p:nvGraphicFramePr>
        <p:xfrm>
          <a:off x="683569" y="1844824"/>
          <a:ext cx="7488831" cy="3603812"/>
        </p:xfrm>
        <a:graphic>
          <a:graphicData uri="http://schemas.openxmlformats.org/drawingml/2006/table">
            <a:tbl>
              <a:tblPr/>
              <a:tblGrid>
                <a:gridCol w="2525408">
                  <a:extLst>
                    <a:ext uri="{9D8B030D-6E8A-4147-A177-3AD203B41FA5}">
                      <a16:colId xmlns:a16="http://schemas.microsoft.com/office/drawing/2014/main" val="20000"/>
                    </a:ext>
                  </a:extLst>
                </a:gridCol>
                <a:gridCol w="841803">
                  <a:extLst>
                    <a:ext uri="{9D8B030D-6E8A-4147-A177-3AD203B41FA5}">
                      <a16:colId xmlns:a16="http://schemas.microsoft.com/office/drawing/2014/main" val="20001"/>
                    </a:ext>
                  </a:extLst>
                </a:gridCol>
                <a:gridCol w="918330">
                  <a:extLst>
                    <a:ext uri="{9D8B030D-6E8A-4147-A177-3AD203B41FA5}">
                      <a16:colId xmlns:a16="http://schemas.microsoft.com/office/drawing/2014/main" val="20002"/>
                    </a:ext>
                  </a:extLst>
                </a:gridCol>
                <a:gridCol w="1071385">
                  <a:extLst>
                    <a:ext uri="{9D8B030D-6E8A-4147-A177-3AD203B41FA5}">
                      <a16:colId xmlns:a16="http://schemas.microsoft.com/office/drawing/2014/main" val="20003"/>
                    </a:ext>
                  </a:extLst>
                </a:gridCol>
                <a:gridCol w="2131905">
                  <a:extLst>
                    <a:ext uri="{9D8B030D-6E8A-4147-A177-3AD203B41FA5}">
                      <a16:colId xmlns:a16="http://schemas.microsoft.com/office/drawing/2014/main" val="20004"/>
                    </a:ext>
                  </a:extLst>
                </a:gridCol>
              </a:tblGrid>
              <a:tr h="754491">
                <a:tc>
                  <a:txBody>
                    <a:bodyPr/>
                    <a:lstStyle/>
                    <a:p>
                      <a:pPr algn="l" fontAlgn="b"/>
                      <a:r>
                        <a:rPr lang="en-US" sz="9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Compassion in the </a:t>
                      </a:r>
                    </a:p>
                    <a:p>
                      <a:pPr lvl="0" algn="l" fontAlgn="b"/>
                      <a:r>
                        <a:rPr lang="en-US" sz="20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563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Demonstrating integrity and respect</a:t>
                      </a:r>
                      <a:endParaRPr lang="fr-FR" sz="2000" b="1" i="0" kern="1200" dirty="0" smtClean="0">
                        <a:solidFill>
                          <a:schemeClr val="accent3">
                            <a:lumMod val="75000"/>
                          </a:schemeClr>
                        </a:solidFill>
                        <a:effectLst/>
                        <a:latin typeface="+mn-lt"/>
                        <a:ea typeface="+mn-ea"/>
                        <a:cs typeface="+mn-cs"/>
                      </a:endParaRPr>
                    </a:p>
                  </a:txBody>
                  <a:tcPr marL="6715" marR="6715" marT="6051"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981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Thinking things through</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5634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Working effectively with others</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068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Showing initiative and being action oriented</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pic>
        <p:nvPicPr>
          <p:cNvPr id="2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534835" y="2756423"/>
            <a:ext cx="362362" cy="410875"/>
          </a:xfrm>
          <a:prstGeom prst="rect">
            <a:avLst/>
          </a:prstGeom>
          <a:noFill/>
        </p:spPr>
      </p:pic>
      <p:pic>
        <p:nvPicPr>
          <p:cNvPr id="2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2756423"/>
            <a:ext cx="362362" cy="410875"/>
          </a:xfrm>
          <a:prstGeom prst="rect">
            <a:avLst/>
          </a:prstGeom>
          <a:noFill/>
        </p:spPr>
      </p:pic>
      <p:pic>
        <p:nvPicPr>
          <p:cNvPr id="2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3402750"/>
            <a:ext cx="362362" cy="410875"/>
          </a:xfrm>
          <a:prstGeom prst="rect">
            <a:avLst/>
          </a:prstGeom>
          <a:noFill/>
        </p:spPr>
      </p:pic>
      <p:pic>
        <p:nvPicPr>
          <p:cNvPr id="23"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507015" y="3402750"/>
            <a:ext cx="362362" cy="410875"/>
          </a:xfrm>
          <a:prstGeom prst="rect">
            <a:avLst/>
          </a:prstGeom>
          <a:noFill/>
        </p:spPr>
      </p:pic>
      <p:pic>
        <p:nvPicPr>
          <p:cNvPr id="2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3402749"/>
            <a:ext cx="362362" cy="410875"/>
          </a:xfrm>
          <a:prstGeom prst="rect">
            <a:avLst/>
          </a:prstGeom>
          <a:noFill/>
        </p:spPr>
      </p:pic>
      <p:pic>
        <p:nvPicPr>
          <p:cNvPr id="2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450609" y="4109881"/>
            <a:ext cx="362362" cy="410875"/>
          </a:xfrm>
          <a:prstGeom prst="rect">
            <a:avLst/>
          </a:prstGeom>
          <a:noFill/>
        </p:spPr>
      </p:pic>
      <p:pic>
        <p:nvPicPr>
          <p:cNvPr id="2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74745" y="4109881"/>
            <a:ext cx="362362" cy="410875"/>
          </a:xfrm>
          <a:prstGeom prst="rect">
            <a:avLst/>
          </a:prstGeom>
          <a:noFill/>
        </p:spPr>
      </p:pic>
      <p:pic>
        <p:nvPicPr>
          <p:cNvPr id="2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4954106"/>
            <a:ext cx="362362" cy="410875"/>
          </a:xfrm>
          <a:prstGeom prst="rect">
            <a:avLst/>
          </a:prstGeom>
          <a:noFill/>
        </p:spPr>
      </p:pic>
      <p:pic>
        <p:nvPicPr>
          <p:cNvPr id="2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436096" y="4954106"/>
            <a:ext cx="362362" cy="410875"/>
          </a:xfrm>
          <a:prstGeom prst="rect">
            <a:avLst/>
          </a:prstGeom>
          <a:noFill/>
        </p:spPr>
      </p:pic>
      <p:pic>
        <p:nvPicPr>
          <p:cNvPr id="29"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4954105"/>
            <a:ext cx="362362" cy="410875"/>
          </a:xfrm>
          <a:prstGeom prst="rect">
            <a:avLst/>
          </a:prstGeom>
          <a:noFill/>
        </p:spPr>
      </p:pic>
      <p:pic>
        <p:nvPicPr>
          <p:cNvPr id="1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4109881"/>
            <a:ext cx="362362" cy="410875"/>
          </a:xfrm>
          <a:prstGeom prst="rect">
            <a:avLst/>
          </a:prstGeom>
          <a:noFill/>
        </p:spPr>
      </p:pic>
    </p:spTree>
    <p:extLst>
      <p:ext uri="{BB962C8B-B14F-4D97-AF65-F5344CB8AC3E}">
        <p14:creationId xmlns:p14="http://schemas.microsoft.com/office/powerpoint/2010/main" val="254790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HOLF!</a:t>
            </a:r>
            <a:endParaRPr lang="en-CA"/>
          </a:p>
        </p:txBody>
      </p:sp>
      <p:sp>
        <p:nvSpPr>
          <p:cNvPr id="3" name="Content Placeholder 2"/>
          <p:cNvSpPr>
            <a:spLocks noGrp="1"/>
          </p:cNvSpPr>
          <p:nvPr>
            <p:ph idx="1"/>
          </p:nvPr>
        </p:nvSpPr>
        <p:spPr/>
        <p:txBody>
          <a:bodyPr>
            <a:normAutofit fontScale="25000" lnSpcReduction="20000"/>
          </a:bodyPr>
          <a:lstStyle/>
          <a:p>
            <a:pPr lvl="0"/>
            <a:r>
              <a:rPr lang="en-CA" b="1" i="1" dirty="0"/>
              <a:t>Program Overview</a:t>
            </a:r>
            <a:r>
              <a:rPr lang="en-CA" i="1" dirty="0"/>
              <a:t> </a:t>
            </a:r>
            <a:endParaRPr lang="en-CA" sz="3600" dirty="0"/>
          </a:p>
          <a:p>
            <a:pPr lvl="1"/>
            <a:r>
              <a:rPr lang="en-CA" i="1" dirty="0"/>
              <a:t>Briefly, what is the primary goal of your leadership program?  Why did you decide to create/purchase this program over and above what the CSPS offers?  </a:t>
            </a:r>
            <a:endParaRPr lang="en-CA" sz="3200" dirty="0"/>
          </a:p>
          <a:p>
            <a:pPr lvl="1"/>
            <a:r>
              <a:rPr lang="en-CA" b="1" i="1" dirty="0"/>
              <a:t>Goal of the program / Benefits expected</a:t>
            </a:r>
            <a:r>
              <a:rPr lang="en-CA" i="1" dirty="0"/>
              <a:t>: To increase self-awareness by developing key skills: Focus, Clarity, Creativity, and Compassion in the service of others and become a better Change Leader, with the option to start a mindfulness practice.</a:t>
            </a:r>
            <a:endParaRPr lang="en-CA" sz="3200" dirty="0"/>
          </a:p>
          <a:p>
            <a:pPr lvl="1"/>
            <a:r>
              <a:rPr lang="en-CA" dirty="0"/>
              <a:t>The program came to life as a grass-roots initiative, thus not available anywhere.</a:t>
            </a:r>
            <a:endParaRPr lang="en-CA" sz="3200" dirty="0"/>
          </a:p>
          <a:p>
            <a:pPr lvl="0"/>
            <a:r>
              <a:rPr lang="en-CA" b="1" i="1" dirty="0"/>
              <a:t>Target Audience</a:t>
            </a:r>
            <a:r>
              <a:rPr lang="en-CA" i="1" dirty="0"/>
              <a:t> </a:t>
            </a:r>
            <a:endParaRPr lang="en-CA" sz="3600" dirty="0"/>
          </a:p>
          <a:p>
            <a:pPr lvl="1"/>
            <a:r>
              <a:rPr lang="en-CA" i="1" dirty="0"/>
              <a:t>Who is the program designed for (e.g., senior executives, managers, other)?</a:t>
            </a:r>
            <a:endParaRPr lang="en-CA" sz="3200" dirty="0"/>
          </a:p>
          <a:p>
            <a:pPr lvl="1"/>
            <a:r>
              <a:rPr lang="en-CA" dirty="0"/>
              <a:t>It’s designed for all, as a leader is not a position or a title, we all are leaders</a:t>
            </a:r>
            <a:endParaRPr lang="en-CA" sz="3200" dirty="0"/>
          </a:p>
          <a:p>
            <a:pPr lvl="0"/>
            <a:r>
              <a:rPr lang="en-CA" b="1" i="1" dirty="0"/>
              <a:t>Program Structure</a:t>
            </a:r>
            <a:r>
              <a:rPr lang="en-CA" i="1" dirty="0"/>
              <a:t> </a:t>
            </a:r>
            <a:endParaRPr lang="en-CA" sz="3600" dirty="0"/>
          </a:p>
          <a:p>
            <a:pPr lvl="1"/>
            <a:r>
              <a:rPr lang="en-CA" i="1" dirty="0"/>
              <a:t>What is the program's duration and format?</a:t>
            </a:r>
            <a:endParaRPr lang="en-CA" sz="3200" dirty="0"/>
          </a:p>
          <a:p>
            <a:pPr lvl="1"/>
            <a:r>
              <a:rPr lang="en-CA" dirty="0"/>
              <a:t>1.5 hours session during 8 weeks, plus additional homework to an approximate 2 to 3 hours a week (including the weekly session)</a:t>
            </a:r>
            <a:endParaRPr lang="en-CA" sz="3200" dirty="0"/>
          </a:p>
          <a:p>
            <a:pPr lvl="0"/>
            <a:r>
              <a:rPr lang="en-CA" b="1" i="1" dirty="0"/>
              <a:t>Curriculum and Content</a:t>
            </a:r>
            <a:r>
              <a:rPr lang="en-CA" i="1" dirty="0"/>
              <a:t> </a:t>
            </a:r>
            <a:endParaRPr lang="en-CA" sz="3600" dirty="0"/>
          </a:p>
          <a:p>
            <a:pPr lvl="1"/>
            <a:r>
              <a:rPr lang="en-CA" i="1" dirty="0"/>
              <a:t>What are the main topics covered in your program?  Did you build it in house or purchase from a vendor?  Why did you go the route you did?  </a:t>
            </a:r>
            <a:endParaRPr lang="en-CA" sz="3200" dirty="0"/>
          </a:p>
          <a:p>
            <a:pPr lvl="1"/>
            <a:r>
              <a:rPr lang="en-CA" dirty="0"/>
              <a:t>Neuroplasticity, Mindful Change Leader, Compassionate Leadership, Understanding/Listening, Deciding, Cleaning Environment, SCARF model, SBN-RR Technique, </a:t>
            </a:r>
            <a:r>
              <a:rPr lang="en-CA" dirty="0" err="1"/>
              <a:t>LuvUrSelf</a:t>
            </a:r>
            <a:r>
              <a:rPr lang="en-CA" dirty="0"/>
              <a:t> (self-compassion), Presence, Win-Win-Win, Decisions, EQ (emotional intelligence), Resilience, and a bunch of Mindful related exercises</a:t>
            </a:r>
            <a:endParaRPr lang="en-CA" sz="3200" dirty="0"/>
          </a:p>
          <a:p>
            <a:pPr lvl="1"/>
            <a:r>
              <a:rPr lang="en-CA" dirty="0"/>
              <a:t>As mentioned, it’s a grass-roots program created and delivered by volunteers</a:t>
            </a:r>
            <a:endParaRPr lang="en-CA" sz="3200" dirty="0"/>
          </a:p>
          <a:p>
            <a:pPr lvl="1"/>
            <a:r>
              <a:rPr lang="en-CA" dirty="0"/>
              <a:t>There is no program like this offered</a:t>
            </a:r>
            <a:endParaRPr lang="en-CA" sz="3200" dirty="0"/>
          </a:p>
          <a:p>
            <a:pPr lvl="0"/>
            <a:r>
              <a:rPr lang="en-CA" b="1" i="1" dirty="0"/>
              <a:t>Resources</a:t>
            </a:r>
            <a:r>
              <a:rPr lang="en-CA" i="1" dirty="0"/>
              <a:t> </a:t>
            </a:r>
            <a:endParaRPr lang="en-CA" sz="3600" dirty="0"/>
          </a:p>
          <a:p>
            <a:pPr lvl="1"/>
            <a:r>
              <a:rPr lang="en-CA" i="1" dirty="0"/>
              <a:t>How many staff are dedicated to the program?  How do they spend their time?  </a:t>
            </a:r>
            <a:endParaRPr lang="en-CA" sz="3200" dirty="0"/>
          </a:p>
          <a:p>
            <a:pPr lvl="1"/>
            <a:r>
              <a:rPr lang="en-CA" dirty="0"/>
              <a:t>A mix of 10+ volunteer </a:t>
            </a:r>
            <a:r>
              <a:rPr lang="en-CA" u="sng" dirty="0">
                <a:hlinkClick r:id="rId2" tooltip="MCLD Program Facilitators Team / L'équipe des animateurs du program de DLCP"/>
              </a:rPr>
              <a:t>facilitators</a:t>
            </a:r>
            <a:r>
              <a:rPr lang="en-CA" dirty="0"/>
              <a:t> from different Departments and Agencies</a:t>
            </a:r>
            <a:endParaRPr lang="en-CA" sz="3200" dirty="0"/>
          </a:p>
          <a:p>
            <a:pPr lvl="1"/>
            <a:r>
              <a:rPr lang="en-CA" dirty="0"/>
              <a:t>Volunteering</a:t>
            </a:r>
            <a:endParaRPr lang="en-CA" sz="3200" dirty="0"/>
          </a:p>
          <a:p>
            <a:pPr lvl="0"/>
            <a:r>
              <a:rPr lang="en-CA" b="1" i="1" dirty="0"/>
              <a:t>Buy In</a:t>
            </a:r>
            <a:endParaRPr lang="en-CA" sz="3600" dirty="0"/>
          </a:p>
          <a:p>
            <a:pPr lvl="1"/>
            <a:r>
              <a:rPr lang="en-CA" i="1" dirty="0"/>
              <a:t>How did you get buy-in for the program?  How did you sell it?  How long did it take to start?  </a:t>
            </a:r>
            <a:endParaRPr lang="en-CA" sz="3200" dirty="0"/>
          </a:p>
          <a:p>
            <a:pPr lvl="1"/>
            <a:r>
              <a:rPr lang="en-CA" dirty="0"/>
              <a:t>By personal realization, interest and passion</a:t>
            </a:r>
            <a:endParaRPr lang="en-CA" sz="3200" dirty="0"/>
          </a:p>
          <a:p>
            <a:pPr lvl="1"/>
            <a:r>
              <a:rPr lang="en-CA" dirty="0"/>
              <a:t>As the program’s success is by volunteer participation, it’s just a matter of promoting it using the </a:t>
            </a:r>
            <a:r>
              <a:rPr lang="en-CA" dirty="0" err="1"/>
              <a:t>GCTools</a:t>
            </a:r>
            <a:r>
              <a:rPr lang="en-CA" dirty="0"/>
              <a:t> platforms and sending it to some emailing lists</a:t>
            </a:r>
            <a:endParaRPr lang="en-CA" sz="3200" dirty="0"/>
          </a:p>
          <a:p>
            <a:pPr lvl="1"/>
            <a:r>
              <a:rPr lang="en-CA" dirty="0"/>
              <a:t>An Alpha pilot 2016, a Beta pilot 2017 (Registered 25/Completed 17… this by itself was already a success), an English pilot 2021 (R 105/C 66), English 2022 (R 239/C 130), French 2022 (R 109/C 50), English 2023 (R 290/C 150*estimated)… so in answering your question, a few tries.</a:t>
            </a:r>
            <a:endParaRPr lang="en-CA" sz="3200" dirty="0"/>
          </a:p>
          <a:p>
            <a:pPr lvl="0"/>
            <a:r>
              <a:rPr lang="en-CA" b="1" i="1" dirty="0"/>
              <a:t>Leadership Impact (if possible)</a:t>
            </a:r>
            <a:r>
              <a:rPr lang="en-CA" i="1" dirty="0"/>
              <a:t> </a:t>
            </a:r>
            <a:endParaRPr lang="en-CA" sz="3600" dirty="0"/>
          </a:p>
          <a:p>
            <a:pPr lvl="1"/>
            <a:r>
              <a:rPr lang="en-CA" i="1" dirty="0"/>
              <a:t>Can you share any examples of program graduates making a positive impact within your department? </a:t>
            </a:r>
            <a:endParaRPr lang="en-CA" sz="3200" dirty="0"/>
          </a:p>
          <a:p>
            <a:pPr lvl="1"/>
            <a:r>
              <a:rPr lang="en-US" i="1" dirty="0"/>
              <a:t>"…in a way, your investment in </a:t>
            </a:r>
            <a:r>
              <a:rPr lang="en-US" b="1" i="1" dirty="0"/>
              <a:t>becoming medicine... is a very important investment</a:t>
            </a:r>
            <a:r>
              <a:rPr lang="en-US" i="1" dirty="0"/>
              <a:t>…" - Elder Malcom </a:t>
            </a:r>
            <a:r>
              <a:rPr lang="en-US" i="1" dirty="0" err="1"/>
              <a:t>Saulis</a:t>
            </a:r>
            <a:endParaRPr lang="en-CA" sz="3200" dirty="0"/>
          </a:p>
          <a:p>
            <a:pPr lvl="1"/>
            <a:r>
              <a:rPr lang="en-US" i="1" dirty="0"/>
              <a:t>"I found this course to be extremely </a:t>
            </a:r>
            <a:r>
              <a:rPr lang="en-US" b="1" i="1" dirty="0"/>
              <a:t>powerful</a:t>
            </a:r>
            <a:r>
              <a:rPr lang="en-US" i="1" dirty="0"/>
              <a:t> and </a:t>
            </a:r>
            <a:r>
              <a:rPr lang="en-US" b="1" i="1" dirty="0"/>
              <a:t>grounding</a:t>
            </a:r>
            <a:r>
              <a:rPr lang="en-US" i="1" dirty="0"/>
              <a:t>... this really </a:t>
            </a:r>
            <a:r>
              <a:rPr lang="en-US" b="1" i="1" dirty="0"/>
              <a:t>helps to shape how I look at my relationships with my staff</a:t>
            </a:r>
            <a:r>
              <a:rPr lang="en-US" i="1" dirty="0"/>
              <a:t>… it was excellent. " </a:t>
            </a:r>
            <a:endParaRPr lang="en-CA" sz="3200" dirty="0"/>
          </a:p>
          <a:p>
            <a:pPr lvl="1"/>
            <a:r>
              <a:rPr lang="en-CA" i="1" dirty="0"/>
              <a:t>"it was very powerful, very interesting, lots of insights. I learned a lot about myself. I found the exercises appropriate in me being more productive, </a:t>
            </a:r>
            <a:r>
              <a:rPr lang="en-CA" b="1" i="1" dirty="0"/>
              <a:t>more present in my relationships with my colleagues and also with my family</a:t>
            </a:r>
            <a:r>
              <a:rPr lang="en-CA" i="1" dirty="0"/>
              <a:t>.”</a:t>
            </a:r>
            <a:endParaRPr lang="en-CA" sz="3200" dirty="0"/>
          </a:p>
          <a:p>
            <a:pPr lvl="1"/>
            <a:r>
              <a:rPr lang="en-US" i="1" dirty="0"/>
              <a:t>“</a:t>
            </a:r>
            <a:r>
              <a:rPr lang="en-US" b="1" i="1" dirty="0"/>
              <a:t>This series is life changing</a:t>
            </a:r>
            <a:r>
              <a:rPr lang="en-US" i="1" dirty="0"/>
              <a:t>. I hope to participate more in the future” </a:t>
            </a:r>
            <a:endParaRPr lang="en-CA" sz="3200" dirty="0"/>
          </a:p>
          <a:p>
            <a:pPr lvl="1"/>
            <a:r>
              <a:rPr lang="en-US" i="1" dirty="0"/>
              <a:t>"</a:t>
            </a:r>
            <a:r>
              <a:rPr lang="en-US" b="1" i="1" dirty="0"/>
              <a:t>These 8 weeks have been profound</a:t>
            </a:r>
            <a:r>
              <a:rPr lang="en-US" i="1" dirty="0"/>
              <a:t>… in my view I think this </a:t>
            </a:r>
            <a:r>
              <a:rPr lang="en-US" b="1" i="1" dirty="0"/>
              <a:t>should be mandatory for everyone. it's that powerful</a:t>
            </a:r>
            <a:r>
              <a:rPr lang="en-US" i="1" dirty="0"/>
              <a:t>"</a:t>
            </a:r>
            <a:endParaRPr lang="en-CA" sz="3200" dirty="0"/>
          </a:p>
          <a:p>
            <a:pPr lvl="1"/>
            <a:r>
              <a:rPr lang="en-CA" i="1" dirty="0"/>
              <a:t>"Thank you for this valuable opportunity to grow personally and professionally. </a:t>
            </a:r>
            <a:r>
              <a:rPr lang="en-CA" b="1" i="1" dirty="0"/>
              <a:t>It has been an important adjunct to the transformational work we are doing at ISC</a:t>
            </a:r>
            <a:r>
              <a:rPr lang="en-CA" i="1" dirty="0"/>
              <a:t>.“</a:t>
            </a:r>
            <a:endParaRPr lang="en-CA" sz="3200" dirty="0"/>
          </a:p>
          <a:p>
            <a:pPr lvl="1"/>
            <a:r>
              <a:rPr lang="en-US" i="1" dirty="0"/>
              <a:t>“I wanted to also share some specific gratitude... I found the sessions incredibly helpful, useful and well structured… </a:t>
            </a:r>
            <a:r>
              <a:rPr lang="en-US" b="1" i="1" dirty="0"/>
              <a:t>it's already had a wonderful effect on my life</a:t>
            </a:r>
            <a:r>
              <a:rPr lang="en-US" i="1" dirty="0"/>
              <a:t>”</a:t>
            </a:r>
            <a:endParaRPr lang="en-CA" sz="3200" dirty="0"/>
          </a:p>
          <a:p>
            <a:pPr lvl="0"/>
            <a:r>
              <a:rPr lang="en-CA" b="1" i="1" dirty="0"/>
              <a:t>Future Plans</a:t>
            </a:r>
            <a:endParaRPr lang="en-CA" sz="3600" dirty="0"/>
          </a:p>
          <a:p>
            <a:pPr lvl="1"/>
            <a:r>
              <a:rPr lang="en-CA" i="1" dirty="0"/>
              <a:t>Are there any upcoming enhancements or expansions to the program? </a:t>
            </a:r>
            <a:endParaRPr lang="en-CA" sz="3200" dirty="0"/>
          </a:p>
          <a:p>
            <a:pPr lvl="1"/>
            <a:r>
              <a:rPr lang="en-CA" dirty="0"/>
              <a:t>Right now the French offering is starting on Oct 16, for the next English offering (planned for the summer of 2024) some adjustments may take place and only small ones</a:t>
            </a:r>
            <a:endParaRPr lang="en-CA" sz="3200" dirty="0"/>
          </a:p>
        </p:txBody>
      </p:sp>
    </p:spTree>
    <p:extLst>
      <p:ext uri="{BB962C8B-B14F-4D97-AF65-F5344CB8AC3E}">
        <p14:creationId xmlns:p14="http://schemas.microsoft.com/office/powerpoint/2010/main" val="308324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363341" y="723781"/>
            <a:ext cx="1275317" cy="1138480"/>
          </a:xfrm>
          <a:prstGeom prst="rect">
            <a:avLst/>
          </a:prstGeom>
        </p:spPr>
      </p:pic>
      <p:sp>
        <p:nvSpPr>
          <p:cNvPr id="4" name="Title 3"/>
          <p:cNvSpPr>
            <a:spLocks noGrp="1"/>
          </p:cNvSpPr>
          <p:nvPr>
            <p:ph type="title"/>
          </p:nvPr>
        </p:nvSpPr>
        <p:spPr>
          <a:xfrm>
            <a:off x="755576" y="1028701"/>
            <a:ext cx="7016824" cy="685801"/>
          </a:xfrm>
        </p:spPr>
        <p:txBody>
          <a:bodyPr>
            <a:noAutofit/>
          </a:bodyPr>
          <a:lstStyle/>
          <a:p>
            <a:pPr>
              <a:lnSpc>
                <a:spcPct val="100000"/>
              </a:lnSpc>
            </a:pPr>
            <a:r>
              <a:rPr lang="en-US" dirty="0">
                <a:solidFill>
                  <a:schemeClr val="accent1">
                    <a:lumMod val="75000"/>
                  </a:schemeClr>
                </a:solidFill>
                <a:ea typeface="Times New Roman" panose="02020603050405020304" pitchFamily="18" charset="0"/>
                <a:cs typeface="Times New Roman" panose="02020603050405020304" pitchFamily="18" charset="0"/>
              </a:rPr>
              <a:t>MCLD Program Testimonials</a:t>
            </a:r>
            <a:endParaRPr lang="en-CA" dirty="0"/>
          </a:p>
        </p:txBody>
      </p:sp>
      <p:sp>
        <p:nvSpPr>
          <p:cNvPr id="3" name="Rectangle 2"/>
          <p:cNvSpPr/>
          <p:nvPr/>
        </p:nvSpPr>
        <p:spPr>
          <a:xfrm>
            <a:off x="611560" y="2010019"/>
            <a:ext cx="8136904" cy="4431983"/>
          </a:xfrm>
          <a:prstGeom prst="rect">
            <a:avLst/>
          </a:prstGeom>
        </p:spPr>
        <p:txBody>
          <a:bodyPr wrap="square">
            <a:spAutoFit/>
          </a:bodyPr>
          <a:lstStyle/>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14313" indent="-214313">
              <a:spcBef>
                <a:spcPts val="600"/>
              </a:spcBef>
              <a:buFont typeface="Wingdings" panose="05000000000000000000" pitchFamily="2" charset="2"/>
              <a:buChar char="ü"/>
            </a:pP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US"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series is life changing</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a:t>
            </a:r>
            <a:r>
              <a:rPr lang="en-US"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future”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spcBef>
                <a:spcPts val="600"/>
              </a:spcBef>
              <a:buFont typeface="Wingdings" panose="05000000000000000000" pitchFamily="2" charset="2"/>
              <a:buChar char="ü"/>
            </a:pPr>
            <a:r>
              <a:rPr lang="en-US"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8 weeks have been profound</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a:t>
            </a:r>
            <a:r>
              <a:rPr lang="en-US"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spcBef>
                <a:spcPts val="600"/>
              </a:spcBef>
              <a:buFont typeface="Wingdings" panose="05000000000000000000" pitchFamily="2" charset="2"/>
              <a:buChar char="ü"/>
            </a:pPr>
            <a:r>
              <a:rPr lang="en-CA"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a:t>
            </a: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you for this valuable opportunity to grow personally and professionally. </a:t>
            </a:r>
            <a:r>
              <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a:t>
            </a:r>
            <a:r>
              <a:rPr lang="en-CA"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doing</a:t>
            </a:r>
            <a:r>
              <a:rPr lang="en-CA"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spcBef>
                <a:spcPts val="600"/>
              </a:spcBef>
              <a:buFont typeface="Wingdings" panose="05000000000000000000" pitchFamily="2" charset="2"/>
              <a:buChar char="ü"/>
            </a:pPr>
            <a:r>
              <a:rPr lang="en-US"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wanted to also share some specific gratitude... I found the sessions incredibly helpful, useful and well structured…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a:t>
            </a:r>
            <a:r>
              <a:rPr lang="en-US"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life”</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0013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378298"/>
            <a:ext cx="4978896" cy="1143000"/>
          </a:xfrm>
        </p:spPr>
        <p:txBody>
          <a:bodyPr>
            <a:normAutofit fontScale="90000"/>
          </a:bodyPr>
          <a:lstStyle/>
          <a:p>
            <a:pPr algn="ctr">
              <a:lnSpc>
                <a:spcPct val="100000"/>
              </a:lnSpc>
            </a:pPr>
            <a:r>
              <a:rPr lang="en-US" dirty="0">
                <a:solidFill>
                  <a:schemeClr val="accent1">
                    <a:lumMod val="75000"/>
                  </a:schemeClr>
                </a:solidFill>
                <a:ea typeface="Times New Roman" panose="02020603050405020304" pitchFamily="18" charset="0"/>
                <a:cs typeface="Times New Roman" panose="02020603050405020304" pitchFamily="18" charset="0"/>
              </a:rPr>
              <a:t>What’s Needed For </a:t>
            </a:r>
            <a:r>
              <a:rPr lang="en-US" dirty="0" smtClean="0">
                <a:solidFill>
                  <a:schemeClr val="accent1">
                    <a:lumMod val="75000"/>
                  </a:schemeClr>
                </a:solidFill>
                <a:ea typeface="Times New Roman" panose="02020603050405020304" pitchFamily="18" charset="0"/>
                <a:cs typeface="Times New Roman" panose="02020603050405020304" pitchFamily="18" charset="0"/>
              </a:rPr>
              <a:t>Success ?</a:t>
            </a:r>
            <a:endParaRPr lang="en-CA" dirty="0"/>
          </a:p>
        </p:txBody>
      </p:sp>
      <p:sp>
        <p:nvSpPr>
          <p:cNvPr id="2" name="Content Placeholder 1"/>
          <p:cNvSpPr>
            <a:spLocks noGrp="1"/>
          </p:cNvSpPr>
          <p:nvPr>
            <p:ph idx="1"/>
          </p:nvPr>
        </p:nvSpPr>
        <p:spPr>
          <a:xfrm>
            <a:off x="4139952" y="3140968"/>
            <a:ext cx="4824536" cy="2985195"/>
          </a:xfrm>
        </p:spPr>
        <p:txBody>
          <a:bodyPr>
            <a:normAutofit fontScale="92500"/>
          </a:bodyPr>
          <a:lstStyle/>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Grass Roots</a:t>
            </a:r>
          </a:p>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Voluntary Participation</a:t>
            </a:r>
          </a:p>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Support from </a:t>
            </a:r>
            <a:r>
              <a:rPr lang="en-US" dirty="0" smtClean="0">
                <a:latin typeface="Calibri" panose="020F0502020204030204" pitchFamily="34" charset="0"/>
                <a:ea typeface="Calibri" panose="020F0502020204030204" pitchFamily="34" charset="0"/>
                <a:cs typeface="Times New Roman" panose="02020603050405020304" pitchFamily="18" charset="0"/>
              </a:rPr>
              <a:t>Management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580112" y="932229"/>
            <a:ext cx="2603897" cy="2112398"/>
          </a:xfrm>
          <a:prstGeom prst="ellipse">
            <a:avLst/>
          </a:prstGeom>
          <a:ln>
            <a:noFill/>
          </a:ln>
          <a:effectLst>
            <a:softEdge rad="112500"/>
          </a:effectLst>
        </p:spPr>
      </p:pic>
      <p:grpSp>
        <p:nvGrpSpPr>
          <p:cNvPr id="11" name="Group 10"/>
          <p:cNvGrpSpPr/>
          <p:nvPr/>
        </p:nvGrpSpPr>
        <p:grpSpPr>
          <a:xfrm>
            <a:off x="827584" y="3284984"/>
            <a:ext cx="2474177" cy="1922828"/>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2547134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fontScale="85000" lnSpcReduction="10000"/>
          </a:bodyPr>
          <a:lstStyle/>
          <a:p>
            <a:r>
              <a:rPr lang="en-CA" dirty="0">
                <a:hlinkClick r:id="rId2"/>
              </a:rPr>
              <a:t>https://collegeforadultlearning.edu.au/trends-mindfulness-enhance-adult-learning</a:t>
            </a:r>
            <a:r>
              <a:rPr lang="en-CA" dirty="0" smtClean="0">
                <a:hlinkClick r:id="rId2"/>
              </a:rPr>
              <a:t>/</a:t>
            </a:r>
            <a:endParaRPr lang="en-CA" dirty="0" smtClean="0"/>
          </a:p>
          <a:p>
            <a:r>
              <a:rPr lang="en-CA" dirty="0"/>
              <a:t>A regular mindful awareness practice can change how our body and brain respond to stress. There is evidence that it can strengthen connections in the prefrontal cortex and reduce reactivity in our limbic system, supporting self-reflection and self-regulation. These functions play a critical role in education. The prefrontal cortex must be engaged to focus and correct attention, and to also manage impulsive tendencies that can lead to distraction.</a:t>
            </a:r>
            <a:endParaRPr lang="en-CA" dirty="0"/>
          </a:p>
        </p:txBody>
      </p:sp>
    </p:spTree>
    <p:extLst>
      <p:ext uri="{BB962C8B-B14F-4D97-AF65-F5344CB8AC3E}">
        <p14:creationId xmlns:p14="http://schemas.microsoft.com/office/powerpoint/2010/main" val="427128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85000" lnSpcReduction="20000"/>
          </a:bodyPr>
          <a:lstStyle/>
          <a:p>
            <a:r>
              <a:rPr lang="en-CA" dirty="0">
                <a:hlinkClick r:id="rId2"/>
              </a:rPr>
              <a:t>https://www.mindful.org/mindfulness-and-learning-whats-the-connection</a:t>
            </a:r>
            <a:r>
              <a:rPr lang="en-CA" dirty="0" smtClean="0">
                <a:hlinkClick r:id="rId2"/>
              </a:rPr>
              <a:t>/</a:t>
            </a:r>
            <a:endParaRPr lang="en-CA" dirty="0" smtClean="0"/>
          </a:p>
          <a:p>
            <a:r>
              <a:rPr lang="en-CA" dirty="0"/>
              <a:t>Evidence suggests that regular mindful awareness practice changes how our body and brain respond to stress, possibly strengthening connections in the prefrontal cortex and reducing reactivity in our limbic system, supporting self-reflection and self-regulation. These functions play a critical role in education. To learn, a student must engage her prefrontal cortex to focus and monitor her attention and to inhibit impulsive tendencies towards distraction. Given this, many children come to school with nervous systems that are unprepared to learn.</a:t>
            </a:r>
            <a:endParaRPr lang="en-CA" dirty="0"/>
          </a:p>
        </p:txBody>
      </p:sp>
    </p:spTree>
    <p:extLst>
      <p:ext uri="{BB962C8B-B14F-4D97-AF65-F5344CB8AC3E}">
        <p14:creationId xmlns:p14="http://schemas.microsoft.com/office/powerpoint/2010/main" val="129779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292078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50145" y="857250"/>
            <a:ext cx="6860680" cy="4572000"/>
          </a:xfrm>
          <a:prstGeom prst="rect">
            <a:avLst/>
          </a:prstGeom>
        </p:spPr>
      </p:pic>
      <p:sp>
        <p:nvSpPr>
          <p:cNvPr id="10" name="Rectangle 9"/>
          <p:cNvSpPr/>
          <p:nvPr/>
        </p:nvSpPr>
        <p:spPr>
          <a:xfrm>
            <a:off x="1522959" y="971551"/>
            <a:ext cx="6306592" cy="1569660"/>
          </a:xfrm>
          <a:prstGeom prst="rect">
            <a:avLst/>
          </a:prstGeom>
        </p:spPr>
        <p:txBody>
          <a:bodyPr wrap="square">
            <a:spAutoFit/>
          </a:bodyPr>
          <a:lstStyle/>
          <a:p>
            <a:r>
              <a:rPr lang="en-US" sz="2400" i="1" dirty="0">
                <a:solidFill>
                  <a:schemeClr val="accent1">
                    <a:lumMod val="75000"/>
                  </a:schemeClr>
                </a:solidFill>
                <a:latin typeface="Segoe UI Web (West European)"/>
              </a:rPr>
              <a:t>“Leadership is not a rank or a position, it is a choice - a choice to look after the person to the left of us &amp; the person to the right of us.”</a:t>
            </a:r>
            <a:r>
              <a:rPr lang="en-US" sz="2400" dirty="0">
                <a:solidFill>
                  <a:schemeClr val="accent1">
                    <a:lumMod val="75000"/>
                  </a:schemeClr>
                </a:solidFill>
                <a:latin typeface="Segoe UI Web (West European)"/>
              </a:rPr>
              <a:t> </a:t>
            </a:r>
          </a:p>
          <a:p>
            <a:pPr>
              <a:tabLst>
                <a:tab pos="4100513" algn="l"/>
              </a:tabLst>
            </a:pPr>
            <a:r>
              <a:rPr lang="en-US" sz="2400" dirty="0">
                <a:solidFill>
                  <a:schemeClr val="accent1">
                    <a:lumMod val="75000"/>
                  </a:schemeClr>
                </a:solidFill>
                <a:latin typeface="Segoe UI Web (West European)"/>
              </a:rPr>
              <a:t>	- S. Sinek </a:t>
            </a:r>
            <a:endParaRPr lang="en-CA" sz="2400" dirty="0">
              <a:solidFill>
                <a:schemeClr val="accent1">
                  <a:lumMod val="75000"/>
                </a:schemeClr>
              </a:solidFill>
            </a:endParaRPr>
          </a:p>
        </p:txBody>
      </p:sp>
    </p:spTree>
    <p:extLst>
      <p:ext uri="{BB962C8B-B14F-4D97-AF65-F5344CB8AC3E}">
        <p14:creationId xmlns:p14="http://schemas.microsoft.com/office/powerpoint/2010/main" val="261128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8210" y="404665"/>
            <a:ext cx="8277446" cy="1309838"/>
          </a:xfrm>
        </p:spPr>
        <p:txBody>
          <a:bodyPr>
            <a:noAutofit/>
          </a:bodyPr>
          <a:lstStyle/>
          <a:p>
            <a:pPr algn="ctr">
              <a:lnSpc>
                <a:spcPct val="100000"/>
              </a:lnSpc>
            </a:pPr>
            <a:r>
              <a:rPr lang="en-US" sz="4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(MCLD) Program Goal</a:t>
            </a:r>
            <a:endParaRPr lang="en-CA" sz="4000" dirty="0"/>
          </a:p>
        </p:txBody>
      </p:sp>
      <p:sp>
        <p:nvSpPr>
          <p:cNvPr id="5" name="Content Placeholder 4"/>
          <p:cNvSpPr>
            <a:spLocks noGrp="1"/>
          </p:cNvSpPr>
          <p:nvPr>
            <p:ph idx="1"/>
          </p:nvPr>
        </p:nvSpPr>
        <p:spPr>
          <a:xfrm>
            <a:off x="827584" y="1871683"/>
            <a:ext cx="7632847" cy="2565429"/>
          </a:xfrm>
        </p:spPr>
        <p:txBody>
          <a:bodyPr>
            <a:noAutofit/>
          </a:bodyPr>
          <a:lstStyle/>
          <a:p>
            <a:pPr marL="0" indent="0">
              <a:spcBef>
                <a:spcPts val="975"/>
              </a:spcBef>
              <a:buNone/>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a:t>
            </a:r>
            <a:r>
              <a:rPr lang="en-US"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self-awareness</a:t>
            </a: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by developing key skills: </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Focus,</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Clarity,</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Creativity, and</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Compassion in the service of others</a:t>
            </a:r>
          </a:p>
          <a:p>
            <a:pPr marL="0" indent="0">
              <a:spcBef>
                <a:spcPts val="975"/>
              </a:spcBef>
              <a:buNone/>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with a positive impact on well-being and resiliency.</a:t>
            </a:r>
          </a:p>
        </p:txBody>
      </p:sp>
      <p:grpSp>
        <p:nvGrpSpPr>
          <p:cNvPr id="15" name="Group 14"/>
          <p:cNvGrpSpPr/>
          <p:nvPr/>
        </p:nvGrpSpPr>
        <p:grpSpPr>
          <a:xfrm>
            <a:off x="1131193" y="5130587"/>
            <a:ext cx="6690345" cy="1176501"/>
            <a:chOff x="1441447" y="5929401"/>
            <a:chExt cx="5145640" cy="935776"/>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807848"/>
            </a:xfrm>
            <a:prstGeom prst="rect">
              <a:avLst/>
            </a:prstGeom>
          </p:spPr>
          <p:txBody>
            <a:bodyPr wrap="square">
              <a:spAutoFit/>
            </a:bodyPr>
            <a:lstStyle/>
            <a:p>
              <a:pPr algn="ctr" eaLnBrk="0" hangingPunct="0">
                <a:tabLst>
                  <a:tab pos="4286250" algn="l"/>
                </a:tabLst>
              </a:pPr>
              <a:r>
                <a:rPr lang="en-US" sz="20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0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0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12" descr="https://wiki.gccollab.ca/images/e/e5/AGzz_MCL_Program_logo.jpg">
            <a:extLst>
              <a:ext uri="{FF2B5EF4-FFF2-40B4-BE49-F238E27FC236}">
                <a16:creationId xmlns:a16="http://schemas.microsoft.com/office/drawing/2014/main" id="{9DA7DB24-26FB-4FB8-A498-594B8232B034}"/>
              </a:ext>
            </a:extLst>
          </p:cNvPr>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2355623"/>
            <a:ext cx="2457450" cy="1747391"/>
          </a:xfrm>
          <a:prstGeom prst="rect">
            <a:avLst/>
          </a:prstGeom>
          <a:noFill/>
          <a:ln>
            <a:noFill/>
          </a:ln>
        </p:spPr>
      </p:pic>
      <p:sp>
        <p:nvSpPr>
          <p:cNvPr id="2" name="TextBox 1"/>
          <p:cNvSpPr txBox="1"/>
          <p:nvPr/>
        </p:nvSpPr>
        <p:spPr>
          <a:xfrm>
            <a:off x="1475656" y="6299049"/>
            <a:ext cx="6158224" cy="369332"/>
          </a:xfrm>
          <a:prstGeom prst="rect">
            <a:avLst/>
          </a:prstGeom>
          <a:noFill/>
        </p:spPr>
        <p:txBody>
          <a:bodyPr wrap="none" rtlCol="0">
            <a:spAutoFit/>
          </a:bodyPr>
          <a:lstStyle/>
          <a:p>
            <a:r>
              <a:rPr lang="fr-CA" dirty="0" smtClean="0"/>
              <a:t>Invitation page and </a:t>
            </a:r>
            <a:r>
              <a:rPr lang="fr-CA" dirty="0" err="1" smtClean="0"/>
              <a:t>details</a:t>
            </a:r>
            <a:r>
              <a:rPr lang="fr-CA" dirty="0"/>
              <a:t>: </a:t>
            </a:r>
            <a:r>
              <a:rPr lang="fr-CA" dirty="0">
                <a:hlinkClick r:id="rId6"/>
              </a:rPr>
              <a:t>https://</a:t>
            </a:r>
            <a:r>
              <a:rPr lang="fr-CA" dirty="0" smtClean="0">
                <a:hlinkClick r:id="rId6"/>
              </a:rPr>
              <a:t>wiki.gccollab.ca/MCLD-DLCP</a:t>
            </a:r>
            <a:r>
              <a:rPr lang="fr-CA" dirty="0" smtClean="0"/>
              <a:t> </a:t>
            </a:r>
            <a:endParaRPr lang="en-CA" dirty="0"/>
          </a:p>
        </p:txBody>
      </p:sp>
    </p:spTree>
    <p:extLst>
      <p:ext uri="{BB962C8B-B14F-4D97-AF65-F5344CB8AC3E}">
        <p14:creationId xmlns:p14="http://schemas.microsoft.com/office/powerpoint/2010/main" val="1862773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a:xfrm>
            <a:off x="467544" y="404664"/>
            <a:ext cx="8280920" cy="923503"/>
          </a:xfrm>
        </p:spPr>
        <p:txBody>
          <a:bodyPr>
            <a:noAutofit/>
          </a:bodyPr>
          <a:lstStyle/>
          <a:p>
            <a:pPr>
              <a:lnSpc>
                <a:spcPct val="100000"/>
              </a:lnSpc>
            </a:pPr>
            <a:r>
              <a:rPr lang="en-US" sz="3600" dirty="0">
                <a:solidFill>
                  <a:schemeClr val="accent1">
                    <a:lumMod val="75000"/>
                  </a:schemeClr>
                </a:solidFill>
                <a:ea typeface="Times New Roman" panose="02020603050405020304" pitchFamily="18" charset="0"/>
                <a:cs typeface="Times New Roman" panose="02020603050405020304" pitchFamily="18" charset="0"/>
              </a:rPr>
              <a:t>Map of Participation, 2022  English Offering</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646331"/>
          </a:xfrm>
          <a:prstGeom prst="rect">
            <a:avLst/>
          </a:prstGeom>
          <a:noFill/>
        </p:spPr>
        <p:txBody>
          <a:bodyPr wrap="square" rtlCol="0">
            <a:spAutoFit/>
          </a:bodyPr>
          <a:lstStyle/>
          <a:p>
            <a:pPr algn="ctr"/>
            <a:r>
              <a:rPr lang="fr-CA" dirty="0">
                <a:solidFill>
                  <a:schemeClr val="accent1">
                    <a:lumMod val="75000"/>
                  </a:schemeClr>
                </a:solidFill>
              </a:rPr>
              <a:t>From NCR:</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646331"/>
          </a:xfrm>
          <a:prstGeom prst="rect">
            <a:avLst/>
          </a:prstGeom>
          <a:noFill/>
        </p:spPr>
        <p:txBody>
          <a:bodyPr wrap="square" rtlCol="0">
            <a:spAutoFit/>
          </a:bodyPr>
          <a:lstStyle/>
          <a:p>
            <a:pPr algn="ctr"/>
            <a:r>
              <a:rPr lang="en-CA" dirty="0">
                <a:solidFill>
                  <a:schemeClr val="accent1">
                    <a:lumMod val="75000"/>
                  </a:schemeClr>
                </a:solidFill>
              </a:rPr>
              <a:t>From across Canada:</a:t>
            </a:r>
          </a:p>
        </p:txBody>
      </p:sp>
    </p:spTree>
    <p:extLst>
      <p:ext uri="{BB962C8B-B14F-4D97-AF65-F5344CB8AC3E}">
        <p14:creationId xmlns:p14="http://schemas.microsoft.com/office/powerpoint/2010/main" val="1660866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Sponsors / Hosts </a:t>
            </a:r>
            <a:r>
              <a:rPr lang="fr-CA" dirty="0" smtClean="0"/>
              <a:t>&amp; </a:t>
            </a:r>
            <a:r>
              <a:rPr lang="fr-CA" dirty="0" err="1" smtClean="0"/>
              <a:t>Facilitators</a:t>
            </a:r>
            <a:endParaRPr lang="en-CA" dirty="0"/>
          </a:p>
        </p:txBody>
      </p:sp>
      <p:graphicFrame>
        <p:nvGraphicFramePr>
          <p:cNvPr id="7" name="Content Placeholder 4"/>
          <p:cNvGraphicFramePr>
            <a:graphicFrameLocks/>
          </p:cNvGraphicFramePr>
          <p:nvPr>
            <p:extLst>
              <p:ext uri="{D42A27DB-BD31-4B8C-83A1-F6EECF244321}">
                <p14:modId xmlns:p14="http://schemas.microsoft.com/office/powerpoint/2010/main" val="1102827616"/>
              </p:ext>
            </p:extLst>
          </p:nvPr>
        </p:nvGraphicFramePr>
        <p:xfrm>
          <a:off x="382935" y="1346137"/>
          <a:ext cx="8303865" cy="4766904"/>
        </p:xfrm>
        <a:graphic>
          <a:graphicData uri="http://schemas.openxmlformats.org/drawingml/2006/table">
            <a:tbl>
              <a:tblPr firstRow="1" firstCol="1" bandRow="1">
                <a:tableStyleId>{5C22544A-7EE6-4342-B048-85BDC9FD1C3A}</a:tableStyleId>
              </a:tblPr>
              <a:tblGrid>
                <a:gridCol w="2410834">
                  <a:extLst>
                    <a:ext uri="{9D8B030D-6E8A-4147-A177-3AD203B41FA5}">
                      <a16:colId xmlns:a16="http://schemas.microsoft.com/office/drawing/2014/main" val="1740579879"/>
                    </a:ext>
                  </a:extLst>
                </a:gridCol>
                <a:gridCol w="1860584">
                  <a:extLst>
                    <a:ext uri="{9D8B030D-6E8A-4147-A177-3AD203B41FA5}">
                      <a16:colId xmlns:a16="http://schemas.microsoft.com/office/drawing/2014/main" val="2605762875"/>
                    </a:ext>
                  </a:extLst>
                </a:gridCol>
                <a:gridCol w="2448272">
                  <a:extLst>
                    <a:ext uri="{9D8B030D-6E8A-4147-A177-3AD203B41FA5}">
                      <a16:colId xmlns:a16="http://schemas.microsoft.com/office/drawing/2014/main" val="1367472532"/>
                    </a:ext>
                  </a:extLst>
                </a:gridCol>
                <a:gridCol w="1584175">
                  <a:extLst>
                    <a:ext uri="{9D8B030D-6E8A-4147-A177-3AD203B41FA5}">
                      <a16:colId xmlns:a16="http://schemas.microsoft.com/office/drawing/2014/main" val="1794184952"/>
                    </a:ext>
                  </a:extLst>
                </a:gridCol>
              </a:tblGrid>
              <a:tr h="595863">
                <a:tc>
                  <a:txBody>
                    <a:bodyPr/>
                    <a:lstStyle/>
                    <a:p>
                      <a:pPr algn="ctr" rtl="0" fontAlgn="ctr"/>
                      <a:r>
                        <a:rPr lang="en-CA" sz="2000" u="none" strike="noStrike" dirty="0">
                          <a:effectLst/>
                          <a:latin typeface="+mn-lt"/>
                        </a:rPr>
                        <a:t>Dates</a:t>
                      </a:r>
                      <a:endParaRPr lang="en-CA" sz="2000" b="1"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a:effectLst/>
                          <a:latin typeface="+mn-lt"/>
                        </a:rPr>
                        <a:t>Offering</a:t>
                      </a:r>
                      <a:endParaRPr lang="en-CA" sz="2000" b="1"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smtClean="0">
                          <a:effectLst/>
                          <a:latin typeface="+mn-lt"/>
                        </a:rPr>
                        <a:t>Sponsored / Hosted</a:t>
                      </a:r>
                      <a:r>
                        <a:rPr lang="en-CA" sz="2000" u="none" strike="noStrike" baseline="0" dirty="0" smtClean="0">
                          <a:effectLst/>
                          <a:latin typeface="+mn-lt"/>
                        </a:rPr>
                        <a:t> </a:t>
                      </a:r>
                      <a:r>
                        <a:rPr lang="en-CA" sz="2000" u="none" strike="noStrike" dirty="0" smtClean="0">
                          <a:effectLst/>
                          <a:latin typeface="+mn-lt"/>
                        </a:rPr>
                        <a:t>by</a:t>
                      </a:r>
                      <a:endParaRPr lang="en-CA" sz="2000" b="1" i="0" u="none" strike="noStrike" dirty="0">
                        <a:solidFill>
                          <a:srgbClr val="FFFFFF"/>
                        </a:solidFill>
                        <a:effectLst/>
                        <a:latin typeface="+mn-lt"/>
                      </a:endParaRPr>
                    </a:p>
                  </a:txBody>
                  <a:tcPr marL="7620" marR="7620" marT="7620" marB="0" anchor="ctr"/>
                </a:tc>
                <a:tc>
                  <a:txBody>
                    <a:bodyPr/>
                    <a:lstStyle/>
                    <a:p>
                      <a:pPr algn="ctr" rtl="0" fontAlgn="ctr"/>
                      <a:r>
                        <a:rPr lang="fr-CA" sz="2000" b="1" i="0" u="none" strike="noStrike" dirty="0" err="1" smtClean="0">
                          <a:solidFill>
                            <a:srgbClr val="FFFFFF"/>
                          </a:solidFill>
                          <a:effectLst/>
                          <a:latin typeface="+mn-lt"/>
                        </a:rPr>
                        <a:t>Facilitators</a:t>
                      </a:r>
                      <a:endParaRPr lang="en-CA" sz="2000" b="1" i="0" u="none" strike="noStrike" dirty="0">
                        <a:solidFill>
                          <a:srgbClr val="FFFFFF"/>
                        </a:solidFill>
                        <a:effectLst/>
                        <a:latin typeface="+mn-lt"/>
                      </a:endParaRPr>
                    </a:p>
                  </a:txBody>
                  <a:tcPr marL="7620" marR="7620" marT="7620" marB="0" anchor="ctr"/>
                </a:tc>
                <a:extLst>
                  <a:ext uri="{0D108BD9-81ED-4DB2-BD59-A6C34878D82A}">
                    <a16:rowId xmlns:a16="http://schemas.microsoft.com/office/drawing/2014/main" val="901727548"/>
                  </a:ext>
                </a:extLst>
              </a:tr>
              <a:tr h="595863">
                <a:tc>
                  <a:txBody>
                    <a:bodyPr/>
                    <a:lstStyle/>
                    <a:p>
                      <a:pPr algn="ctr" rtl="0" fontAlgn="ctr"/>
                      <a:r>
                        <a:rPr lang="en-CA" sz="2000" b="0" u="none" strike="noStrike" dirty="0">
                          <a:effectLst/>
                          <a:latin typeface="+mn-lt"/>
                        </a:rPr>
                        <a:t>2016 – </a:t>
                      </a:r>
                      <a:r>
                        <a:rPr lang="en-CA" sz="2000" b="0" u="none" strike="noStrike" dirty="0" smtClean="0">
                          <a:effectLst/>
                          <a:latin typeface="+mn-lt"/>
                        </a:rPr>
                        <a:t>Apr to Jun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a:effectLst/>
                          <a:latin typeface="+mn-lt"/>
                        </a:rPr>
                        <a:t>Alpha Pilot</a:t>
                      </a:r>
                      <a:endParaRPr lang="en-CA" sz="2000" b="0" i="0" u="none" strike="noStrike" dirty="0">
                        <a:solidFill>
                          <a:srgbClr val="000000"/>
                        </a:solidFill>
                        <a:effectLst/>
                        <a:latin typeface="+mn-lt"/>
                      </a:endParaRPr>
                    </a:p>
                  </a:txBody>
                  <a:tcPr marL="182880" marR="7620" marT="7620" marB="0" anchor="ctr"/>
                </a:tc>
                <a:tc>
                  <a:txBody>
                    <a:bodyPr/>
                    <a:lstStyle/>
                    <a:p>
                      <a:pPr algn="ctr" rtl="0" fontAlgn="ctr"/>
                      <a:r>
                        <a:rPr lang="en-CA" sz="2000" u="none" strike="noStrike">
                          <a:effectLst/>
                          <a:latin typeface="+mn-lt"/>
                        </a:rPr>
                        <a:t>IOCN</a:t>
                      </a:r>
                      <a:endParaRPr lang="en-CA" sz="2000" b="0" i="0" u="none" strike="noStrike">
                        <a:solidFill>
                          <a:srgbClr val="000000"/>
                        </a:solidFill>
                        <a:effectLst/>
                        <a:latin typeface="+mn-lt"/>
                      </a:endParaRPr>
                    </a:p>
                  </a:txBody>
                  <a:tcPr marL="7620" marR="7620" marT="7620" marB="0" anchor="ctr"/>
                </a:tc>
                <a:tc>
                  <a:txBody>
                    <a:bodyPr/>
                    <a:lstStyle/>
                    <a:p>
                      <a:pPr algn="ctr" rtl="0" fontAlgn="ctr"/>
                      <a:r>
                        <a:rPr lang="fr-CA" sz="2000" b="0" i="0" u="none" strike="noStrike" dirty="0" smtClean="0">
                          <a:solidFill>
                            <a:srgbClr val="000000"/>
                          </a:solidFill>
                          <a:effectLst/>
                          <a:latin typeface="+mn-lt"/>
                        </a:rPr>
                        <a:t>1</a:t>
                      </a:r>
                      <a:endParaRPr lang="en-CA" sz="2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53398456"/>
                  </a:ext>
                </a:extLst>
              </a:tr>
              <a:tr h="595863">
                <a:tc>
                  <a:txBody>
                    <a:bodyPr/>
                    <a:lstStyle/>
                    <a:p>
                      <a:pPr algn="ctr" rtl="0" fontAlgn="ctr"/>
                      <a:r>
                        <a:rPr lang="en-CA" sz="2000" b="0" u="none" strike="noStrike" dirty="0">
                          <a:effectLst/>
                          <a:latin typeface="+mn-lt"/>
                        </a:rPr>
                        <a:t>2017 – </a:t>
                      </a:r>
                      <a:r>
                        <a:rPr lang="en-CA" sz="2000" b="0" u="none" strike="noStrike" dirty="0" smtClean="0">
                          <a:effectLst/>
                          <a:latin typeface="+mn-lt"/>
                        </a:rPr>
                        <a:t>Apr </a:t>
                      </a:r>
                      <a:r>
                        <a:rPr lang="en-CA" sz="2000" b="0" u="none" strike="noStrike" dirty="0">
                          <a:effectLst/>
                          <a:latin typeface="+mn-lt"/>
                        </a:rPr>
                        <a:t>to Jun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a:effectLst/>
                          <a:latin typeface="+mn-lt"/>
                        </a:rPr>
                        <a:t>Beta Pilot</a:t>
                      </a:r>
                      <a:endParaRPr lang="en-CA" sz="2000" b="0" i="0" u="none" strike="noStrike" dirty="0">
                        <a:solidFill>
                          <a:srgbClr val="000000"/>
                        </a:solidFill>
                        <a:effectLst/>
                        <a:latin typeface="+mn-lt"/>
                      </a:endParaRPr>
                    </a:p>
                  </a:txBody>
                  <a:tcPr marL="182880" marR="7620" marT="7620" marB="0" anchor="ctr"/>
                </a:tc>
                <a:tc>
                  <a:txBody>
                    <a:bodyPr/>
                    <a:lstStyle/>
                    <a:p>
                      <a:pPr algn="ctr" rtl="0" fontAlgn="ctr"/>
                      <a:r>
                        <a:rPr lang="en-CA" sz="2000" u="none" strike="noStrike">
                          <a:effectLst/>
                          <a:latin typeface="+mn-lt"/>
                        </a:rPr>
                        <a:t>IOCN</a:t>
                      </a:r>
                      <a:endParaRPr lang="en-CA" sz="2000" b="0" i="0" u="none" strike="noStrike">
                        <a:solidFill>
                          <a:srgbClr val="000000"/>
                        </a:solidFill>
                        <a:effectLst/>
                        <a:latin typeface="+mn-lt"/>
                      </a:endParaRPr>
                    </a:p>
                  </a:txBody>
                  <a:tcPr marL="7620" marR="7620" marT="7620" marB="0" anchor="ctr"/>
                </a:tc>
                <a:tc>
                  <a:txBody>
                    <a:bodyPr/>
                    <a:lstStyle/>
                    <a:p>
                      <a:pPr algn="ctr" rtl="0" fontAlgn="ctr"/>
                      <a:r>
                        <a:rPr lang="fr-CA" sz="2000" b="0" i="0" u="none" strike="noStrike" dirty="0" smtClean="0">
                          <a:solidFill>
                            <a:srgbClr val="000000"/>
                          </a:solidFill>
                          <a:effectLst/>
                          <a:latin typeface="+mn-lt"/>
                        </a:rPr>
                        <a:t>1</a:t>
                      </a:r>
                      <a:endParaRPr lang="en-CA" sz="2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943332747"/>
                  </a:ext>
                </a:extLst>
              </a:tr>
              <a:tr h="595863">
                <a:tc>
                  <a:txBody>
                    <a:bodyPr/>
                    <a:lstStyle/>
                    <a:p>
                      <a:pPr algn="ctr" rtl="0" fontAlgn="ctr"/>
                      <a:r>
                        <a:rPr lang="en-CA" sz="2000" b="0" u="none" strike="noStrike" dirty="0">
                          <a:effectLst/>
                          <a:latin typeface="+mn-lt"/>
                        </a:rPr>
                        <a:t>2021 – </a:t>
                      </a:r>
                      <a:r>
                        <a:rPr lang="en-CA" sz="2000" b="0" u="none" strike="noStrike" dirty="0" smtClean="0">
                          <a:effectLst/>
                          <a:latin typeface="+mn-lt"/>
                        </a:rPr>
                        <a:t>Apr </a:t>
                      </a:r>
                      <a:r>
                        <a:rPr lang="en-CA" sz="2000" b="0" u="none" strike="noStrike" dirty="0">
                          <a:effectLst/>
                          <a:latin typeface="+mn-lt"/>
                        </a:rPr>
                        <a:t>to Jun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a:effectLst/>
                          <a:latin typeface="+mn-lt"/>
                        </a:rPr>
                        <a:t>English Pilot</a:t>
                      </a:r>
                      <a:endParaRPr lang="en-CA" sz="2000" b="0" i="0" u="none" strike="noStrike" dirty="0">
                        <a:solidFill>
                          <a:srgbClr val="000000"/>
                        </a:solidFill>
                        <a:effectLst/>
                        <a:latin typeface="+mn-lt"/>
                      </a:endParaRPr>
                    </a:p>
                  </a:txBody>
                  <a:tcPr marL="182880" marR="7620" marT="7620" marB="0" anchor="ctr"/>
                </a:tc>
                <a:tc>
                  <a:txBody>
                    <a:bodyPr/>
                    <a:lstStyle/>
                    <a:p>
                      <a:pPr algn="ctr" rtl="0" fontAlgn="ctr"/>
                      <a:r>
                        <a:rPr lang="en-CA" sz="2000" u="none" strike="noStrike" dirty="0">
                          <a:effectLst/>
                          <a:latin typeface="+mn-lt"/>
                        </a:rPr>
                        <a:t>ISC/IOCN</a:t>
                      </a:r>
                      <a:endParaRPr lang="en-CA" sz="2000" b="0" i="0" u="none" strike="noStrike" dirty="0">
                        <a:solidFill>
                          <a:srgbClr val="000000"/>
                        </a:solidFill>
                        <a:effectLst/>
                        <a:latin typeface="+mn-lt"/>
                      </a:endParaRPr>
                    </a:p>
                  </a:txBody>
                  <a:tcPr marL="7620" marR="7620" marT="7620" marB="0" anchor="ctr"/>
                </a:tc>
                <a:tc>
                  <a:txBody>
                    <a:bodyPr/>
                    <a:lstStyle/>
                    <a:p>
                      <a:pPr algn="ctr" rtl="0" fontAlgn="ctr"/>
                      <a:r>
                        <a:rPr lang="fr-CA" sz="2000" b="0" i="0" u="none" strike="noStrike" dirty="0" smtClean="0">
                          <a:solidFill>
                            <a:srgbClr val="000000"/>
                          </a:solidFill>
                          <a:effectLst/>
                          <a:latin typeface="+mn-lt"/>
                        </a:rPr>
                        <a:t>1</a:t>
                      </a:r>
                      <a:endParaRPr lang="en-CA" sz="2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520352073"/>
                  </a:ext>
                </a:extLst>
              </a:tr>
              <a:tr h="595863">
                <a:tc>
                  <a:txBody>
                    <a:bodyPr/>
                    <a:lstStyle/>
                    <a:p>
                      <a:pPr algn="ctr" rtl="0" fontAlgn="ctr"/>
                      <a:r>
                        <a:rPr lang="en-CA" sz="2000" b="0" u="none" strike="noStrike" dirty="0">
                          <a:effectLst/>
                          <a:latin typeface="+mn-lt"/>
                        </a:rPr>
                        <a:t>2022 – </a:t>
                      </a:r>
                      <a:r>
                        <a:rPr lang="en-CA" sz="2000" b="0" u="none" strike="noStrike" dirty="0" smtClean="0">
                          <a:effectLst/>
                          <a:latin typeface="+mn-lt"/>
                        </a:rPr>
                        <a:t>Apr </a:t>
                      </a:r>
                      <a:r>
                        <a:rPr lang="en-CA" sz="2000" b="0" u="none" strike="noStrike" dirty="0">
                          <a:effectLst/>
                          <a:latin typeface="+mn-lt"/>
                        </a:rPr>
                        <a:t>to Jun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a:effectLst/>
                          <a:latin typeface="+mn-lt"/>
                        </a:rPr>
                        <a:t>English </a:t>
                      </a:r>
                      <a:endParaRPr lang="en-CA" sz="2000" b="0" i="0" u="none" strike="noStrike" dirty="0">
                        <a:solidFill>
                          <a:srgbClr val="000000"/>
                        </a:solidFill>
                        <a:effectLst/>
                        <a:latin typeface="+mn-lt"/>
                      </a:endParaRPr>
                    </a:p>
                  </a:txBody>
                  <a:tcPr marL="182880" marR="7620" marT="7620" marB="0" anchor="ctr"/>
                </a:tc>
                <a:tc>
                  <a:txBody>
                    <a:bodyPr/>
                    <a:lstStyle/>
                    <a:p>
                      <a:pPr algn="ctr" rtl="0" fontAlgn="ctr"/>
                      <a:r>
                        <a:rPr lang="en-CA" sz="2000" u="none" strike="noStrike">
                          <a:effectLst/>
                          <a:latin typeface="+mn-lt"/>
                        </a:rPr>
                        <a:t>ISC/IOCN</a:t>
                      </a:r>
                      <a:endParaRPr lang="en-CA" sz="2000" b="0" i="0" u="none" strike="noStrike">
                        <a:solidFill>
                          <a:srgbClr val="000000"/>
                        </a:solidFill>
                        <a:effectLst/>
                        <a:latin typeface="+mn-lt"/>
                      </a:endParaRPr>
                    </a:p>
                  </a:txBody>
                  <a:tcPr marL="7620" marR="7620" marT="7620" marB="0" anchor="ctr"/>
                </a:tc>
                <a:tc>
                  <a:txBody>
                    <a:bodyPr/>
                    <a:lstStyle/>
                    <a:p>
                      <a:pPr algn="ctr" rtl="0" fontAlgn="ctr"/>
                      <a:r>
                        <a:rPr lang="fr-CA" sz="2000" b="0" i="0" u="none" strike="noStrike" dirty="0" smtClean="0">
                          <a:solidFill>
                            <a:srgbClr val="000000"/>
                          </a:solidFill>
                          <a:effectLst/>
                          <a:latin typeface="+mn-lt"/>
                        </a:rPr>
                        <a:t>2</a:t>
                      </a:r>
                      <a:endParaRPr lang="en-CA" sz="2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4029662467"/>
                  </a:ext>
                </a:extLst>
              </a:tr>
              <a:tr h="595863">
                <a:tc>
                  <a:txBody>
                    <a:bodyPr/>
                    <a:lstStyle/>
                    <a:p>
                      <a:pPr algn="ctr" rtl="0" fontAlgn="ctr"/>
                      <a:r>
                        <a:rPr lang="en-CA" sz="2000" b="0" u="none" strike="noStrike" dirty="0">
                          <a:effectLst/>
                          <a:latin typeface="+mn-lt"/>
                        </a:rPr>
                        <a:t>2022 – </a:t>
                      </a:r>
                      <a:r>
                        <a:rPr lang="en-CA" sz="2000" b="0" u="none" strike="noStrike" dirty="0" smtClean="0">
                          <a:effectLst/>
                          <a:latin typeface="+mn-lt"/>
                        </a:rPr>
                        <a:t>Oct </a:t>
                      </a:r>
                      <a:r>
                        <a:rPr lang="en-CA" sz="2000" b="0" u="none" strike="noStrike" dirty="0">
                          <a:effectLst/>
                          <a:latin typeface="+mn-lt"/>
                        </a:rPr>
                        <a:t>to Nov</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a:effectLst/>
                          <a:latin typeface="+mn-lt"/>
                        </a:rPr>
                        <a:t>French </a:t>
                      </a:r>
                      <a:endParaRPr lang="en-CA" sz="2000" b="0" i="0" u="none" strike="noStrike" dirty="0">
                        <a:solidFill>
                          <a:srgbClr val="000000"/>
                        </a:solidFill>
                        <a:effectLst/>
                        <a:latin typeface="+mn-lt"/>
                      </a:endParaRPr>
                    </a:p>
                  </a:txBody>
                  <a:tcPr marL="182880" marR="7620" marT="7620" marB="0" anchor="ctr"/>
                </a:tc>
                <a:tc>
                  <a:txBody>
                    <a:bodyPr/>
                    <a:lstStyle/>
                    <a:p>
                      <a:pPr algn="ctr" rtl="0" fontAlgn="ctr"/>
                      <a:r>
                        <a:rPr lang="en-CA" sz="2000" u="none" strike="noStrike">
                          <a:effectLst/>
                          <a:latin typeface="+mn-lt"/>
                        </a:rPr>
                        <a:t>ISC/IOCN</a:t>
                      </a:r>
                      <a:endParaRPr lang="en-CA" sz="2000" b="0" i="0" u="none" strike="noStrike">
                        <a:solidFill>
                          <a:srgbClr val="000000"/>
                        </a:solidFill>
                        <a:effectLst/>
                        <a:latin typeface="+mn-lt"/>
                      </a:endParaRPr>
                    </a:p>
                  </a:txBody>
                  <a:tcPr marL="7620" marR="7620" marT="7620" marB="0" anchor="ctr"/>
                </a:tc>
                <a:tc>
                  <a:txBody>
                    <a:bodyPr/>
                    <a:lstStyle/>
                    <a:p>
                      <a:pPr algn="ctr" rtl="0" fontAlgn="ctr"/>
                      <a:r>
                        <a:rPr lang="fr-CA" sz="2000" b="0" i="0" u="none" strike="noStrike" dirty="0" smtClean="0">
                          <a:solidFill>
                            <a:srgbClr val="000000"/>
                          </a:solidFill>
                          <a:effectLst/>
                          <a:latin typeface="+mn-lt"/>
                        </a:rPr>
                        <a:t>8</a:t>
                      </a:r>
                      <a:endParaRPr lang="en-CA" sz="2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509022874"/>
                  </a:ext>
                </a:extLst>
              </a:tr>
              <a:tr h="595863">
                <a:tc>
                  <a:txBody>
                    <a:bodyPr/>
                    <a:lstStyle/>
                    <a:p>
                      <a:pPr algn="ctr" rtl="0" fontAlgn="ctr"/>
                      <a:r>
                        <a:rPr lang="en-CA" sz="2000" b="0" u="none" strike="noStrike" dirty="0">
                          <a:effectLst/>
                          <a:latin typeface="+mn-lt"/>
                        </a:rPr>
                        <a:t>2023 – </a:t>
                      </a:r>
                      <a:r>
                        <a:rPr lang="en-CA" sz="2000" b="0" u="none" strike="noStrike" dirty="0" smtClean="0">
                          <a:effectLst/>
                          <a:latin typeface="+mn-lt"/>
                        </a:rPr>
                        <a:t>May </a:t>
                      </a:r>
                      <a:r>
                        <a:rPr lang="en-CA" sz="2000" b="0" u="none" strike="noStrike" dirty="0">
                          <a:effectLst/>
                          <a:latin typeface="+mn-lt"/>
                        </a:rPr>
                        <a:t>to Jun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a:effectLst/>
                          <a:latin typeface="+mn-lt"/>
                        </a:rPr>
                        <a:t>English </a:t>
                      </a:r>
                      <a:endParaRPr lang="en-CA" sz="2000" b="0" i="0" u="none" strike="noStrike" dirty="0">
                        <a:solidFill>
                          <a:srgbClr val="000000"/>
                        </a:solidFill>
                        <a:effectLst/>
                        <a:latin typeface="+mn-lt"/>
                      </a:endParaRPr>
                    </a:p>
                  </a:txBody>
                  <a:tcPr marL="182880" marR="7620" marT="7620" marB="0" anchor="ctr"/>
                </a:tc>
                <a:tc>
                  <a:txBody>
                    <a:bodyPr/>
                    <a:lstStyle/>
                    <a:p>
                      <a:pPr algn="ctr" rtl="0" fontAlgn="ctr"/>
                      <a:r>
                        <a:rPr lang="en-CA" sz="2000" u="none" strike="noStrike" dirty="0" smtClean="0">
                          <a:effectLst/>
                          <a:latin typeface="+mn-lt"/>
                        </a:rPr>
                        <a:t>CICMHWW/IOCN</a:t>
                      </a:r>
                      <a:endParaRPr lang="en-CA" sz="2000" b="0" i="0" u="none" strike="noStrike" dirty="0">
                        <a:solidFill>
                          <a:srgbClr val="000000"/>
                        </a:solidFill>
                        <a:effectLst/>
                        <a:latin typeface="+mn-lt"/>
                      </a:endParaRPr>
                    </a:p>
                  </a:txBody>
                  <a:tcPr marL="7620" marR="7620" marT="7620" marB="0" anchor="ctr"/>
                </a:tc>
                <a:tc>
                  <a:txBody>
                    <a:bodyPr/>
                    <a:lstStyle/>
                    <a:p>
                      <a:pPr algn="ctr" rtl="0" fontAlgn="ctr"/>
                      <a:r>
                        <a:rPr lang="fr-CA" sz="2000" b="0" i="0" u="none" strike="noStrike" dirty="0" smtClean="0">
                          <a:solidFill>
                            <a:srgbClr val="000000"/>
                          </a:solidFill>
                          <a:effectLst/>
                          <a:latin typeface="+mn-lt"/>
                        </a:rPr>
                        <a:t>10</a:t>
                      </a:r>
                      <a:endParaRPr lang="en-CA" sz="2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203668653"/>
                  </a:ext>
                </a:extLst>
              </a:tr>
              <a:tr h="595863">
                <a:tc>
                  <a:txBody>
                    <a:bodyPr/>
                    <a:lstStyle/>
                    <a:p>
                      <a:pPr algn="ctr" rtl="0" fontAlgn="ctr"/>
                      <a:r>
                        <a:rPr lang="fr-CA" sz="2000" b="0" i="0" u="none" strike="noStrike" dirty="0" smtClean="0">
                          <a:solidFill>
                            <a:srgbClr val="FFFFFF"/>
                          </a:solidFill>
                          <a:effectLst/>
                          <a:latin typeface="+mn-lt"/>
                        </a:rPr>
                        <a:t>* 2023 – </a:t>
                      </a:r>
                      <a:r>
                        <a:rPr lang="fr-CA" sz="2000" b="0" i="0" u="none" strike="noStrike" dirty="0" err="1" smtClean="0">
                          <a:solidFill>
                            <a:srgbClr val="FFFFFF"/>
                          </a:solidFill>
                          <a:effectLst/>
                          <a:latin typeface="+mn-lt"/>
                        </a:rPr>
                        <a:t>Oct</a:t>
                      </a:r>
                      <a:r>
                        <a:rPr lang="fr-CA" sz="2000" b="0" i="0" u="none" strike="noStrike" dirty="0" smtClean="0">
                          <a:solidFill>
                            <a:srgbClr val="FFFFFF"/>
                          </a:solidFill>
                          <a:effectLst/>
                          <a:latin typeface="+mn-lt"/>
                        </a:rPr>
                        <a:t> to </a:t>
                      </a:r>
                      <a:r>
                        <a:rPr lang="fr-CA" sz="2000" b="0" i="0" u="none" strike="noStrike" dirty="0" err="1" smtClean="0">
                          <a:solidFill>
                            <a:srgbClr val="FFFFFF"/>
                          </a:solidFill>
                          <a:effectLst/>
                          <a:latin typeface="+mn-lt"/>
                        </a:rPr>
                        <a:t>Nov</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fr-CA" sz="2000" b="0" i="0" u="none" strike="noStrike" dirty="0" smtClean="0">
                          <a:solidFill>
                            <a:srgbClr val="000000"/>
                          </a:solidFill>
                          <a:effectLst/>
                          <a:latin typeface="+mn-lt"/>
                        </a:rPr>
                        <a:t>French</a:t>
                      </a:r>
                      <a:endParaRPr lang="en-CA" sz="2000" b="0" i="0" u="none" strike="noStrike" dirty="0">
                        <a:solidFill>
                          <a:srgbClr val="000000"/>
                        </a:solidFill>
                        <a:effectLst/>
                        <a:latin typeface="+mn-lt"/>
                      </a:endParaRPr>
                    </a:p>
                  </a:txBody>
                  <a:tcPr marL="182880" marR="7620" marT="7620" marB="0" anchor="ctr"/>
                </a:tc>
                <a:tc>
                  <a:txBody>
                    <a:bodyPr/>
                    <a:lstStyle/>
                    <a:p>
                      <a:pPr algn="ctr" rtl="0" fontAlgn="ctr"/>
                      <a:r>
                        <a:rPr lang="en-CA" sz="2000" u="none" strike="noStrike" dirty="0" smtClean="0">
                          <a:effectLst/>
                          <a:latin typeface="+mn-lt"/>
                        </a:rPr>
                        <a:t>CICMHWW/IOCN</a:t>
                      </a:r>
                      <a:endParaRPr lang="en-CA" sz="2000" b="0" i="0" u="none" strike="noStrike" dirty="0">
                        <a:solidFill>
                          <a:srgbClr val="000000"/>
                        </a:solidFill>
                        <a:effectLst/>
                        <a:latin typeface="+mn-lt"/>
                      </a:endParaRPr>
                    </a:p>
                  </a:txBody>
                  <a:tcPr marL="7620" marR="7620" marT="7620" marB="0" anchor="ctr"/>
                </a:tc>
                <a:tc>
                  <a:txBody>
                    <a:bodyPr/>
                    <a:lstStyle/>
                    <a:p>
                      <a:pPr algn="ctr" rtl="0" fontAlgn="ctr"/>
                      <a:r>
                        <a:rPr lang="fr-CA" sz="2000" b="0" i="0" u="none" strike="noStrike" dirty="0" err="1" smtClean="0">
                          <a:solidFill>
                            <a:srgbClr val="000000"/>
                          </a:solidFill>
                          <a:effectLst/>
                          <a:latin typeface="+mn-lt"/>
                        </a:rPr>
                        <a:t>tbd</a:t>
                      </a:r>
                      <a:endParaRPr lang="en-CA" sz="2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378610178"/>
                  </a:ext>
                </a:extLst>
              </a:tr>
            </a:tbl>
          </a:graphicData>
        </a:graphic>
      </p:graphicFrame>
      <p:sp>
        <p:nvSpPr>
          <p:cNvPr id="4" name="Rectangle 3"/>
          <p:cNvSpPr/>
          <p:nvPr/>
        </p:nvSpPr>
        <p:spPr>
          <a:xfrm>
            <a:off x="755576" y="6113042"/>
            <a:ext cx="909223" cy="307777"/>
          </a:xfrm>
          <a:prstGeom prst="rect">
            <a:avLst/>
          </a:prstGeom>
        </p:spPr>
        <p:txBody>
          <a:bodyPr wrap="none">
            <a:spAutoFit/>
          </a:bodyPr>
          <a:lstStyle/>
          <a:p>
            <a:r>
              <a:rPr lang="en-CA" sz="1400" dirty="0" smtClean="0"/>
              <a:t>* Planned</a:t>
            </a:r>
            <a:endParaRPr lang="en-CA" sz="1400" dirty="0"/>
          </a:p>
        </p:txBody>
      </p:sp>
    </p:spTree>
    <p:extLst>
      <p:ext uri="{BB962C8B-B14F-4D97-AF65-F5344CB8AC3E}">
        <p14:creationId xmlns:p14="http://schemas.microsoft.com/office/powerpoint/2010/main" val="246051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61612f4638320d4c902d5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11247</TotalTime>
  <Words>4651</Words>
  <Application>Microsoft Office PowerPoint</Application>
  <PresentationFormat>On-screen Show (4:3)</PresentationFormat>
  <Paragraphs>402</Paragraphs>
  <Slides>21</Slides>
  <Notes>16</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Courier New</vt:lpstr>
      <vt:lpstr>Lato</vt:lpstr>
      <vt:lpstr>Merriweather</vt:lpstr>
      <vt:lpstr>Segoe UI Web (West European)</vt:lpstr>
      <vt:lpstr>Symbol</vt:lpstr>
      <vt:lpstr>Times New Roman</vt:lpstr>
      <vt:lpstr>Wingdings</vt:lpstr>
      <vt:lpstr>1_Office Theme</vt:lpstr>
      <vt:lpstr>Mindful Change Leadership Development Program</vt:lpstr>
      <vt:lpstr>HOLF!</vt:lpstr>
      <vt:lpstr>PowerPoint Presentation</vt:lpstr>
      <vt:lpstr>PowerPoint Presentation</vt:lpstr>
      <vt:lpstr>PowerPoint Presentation</vt:lpstr>
      <vt:lpstr>PowerPoint Presentation</vt:lpstr>
      <vt:lpstr>Mindful Change Leadership Development (MCLD) Program Goal</vt:lpstr>
      <vt:lpstr>Map of Participation, 2022  English Offering</vt:lpstr>
      <vt:lpstr>Sponsors / Hosts &amp; Facilitators</vt:lpstr>
      <vt:lpstr>Delivered by a team of volunteer facilitators</vt:lpstr>
      <vt:lpstr>MCLD – Registration Summary</vt:lpstr>
      <vt:lpstr>Key Findings - MCLD English Program 2022</vt:lpstr>
      <vt:lpstr>Program - Key Results Improvements</vt:lpstr>
      <vt:lpstr>Main Results of the MCLD Program, 2021 Pilot</vt:lpstr>
      <vt:lpstr>Key Findings - MCLD French Program 2022</vt:lpstr>
      <vt:lpstr>Mindfulness Exercise – Body Scan</vt:lpstr>
      <vt:lpstr>Organizations with Mindfulness Programs</vt:lpstr>
      <vt:lpstr>Which Mindful Change Leadership skills support the Key Leadership Competencies?</vt:lpstr>
      <vt:lpstr>Which Mindful Change Leadership skills support the Core Competencies?</vt:lpstr>
      <vt:lpstr>MCLD Program Testimonials</vt:lpstr>
      <vt:lpstr>What’s Needed For Success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535</cp:revision>
  <cp:lastPrinted>2016-05-02T17:15:08Z</cp:lastPrinted>
  <dcterms:created xsi:type="dcterms:W3CDTF">2015-04-14T20:39:51Z</dcterms:created>
  <dcterms:modified xsi:type="dcterms:W3CDTF">2023-10-10T20:24:52Z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2023-05-11T11:09:15Z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f3b5e098-090d-485b-b3da-6ee8248e222d</vt:lpwstr>
  </property>
  <property fmtid="{D5CDD505-2E9C-101B-9397-08002B2CF9AE}" pid="8" name="MSIP_Label_3515d617-256d-4284-aedb-1064be1c4b48_ContentBits">
    <vt:lpwstr>0</vt:lpwstr>
  </property>
</Properties>
</file>