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8" r:id="rId3"/>
    <p:sldId id="290" r:id="rId4"/>
    <p:sldId id="293" r:id="rId5"/>
    <p:sldId id="323" r:id="rId6"/>
    <p:sldId id="298" r:id="rId7"/>
    <p:sldId id="326" r:id="rId8"/>
    <p:sldId id="324" r:id="rId9"/>
    <p:sldId id="313" r:id="rId10"/>
    <p:sldId id="312" r:id="rId11"/>
  </p:sldIdLst>
  <p:sldSz cx="12192000" cy="6858000"/>
  <p:notesSz cx="7010400" cy="9296400"/>
  <p:custDataLst>
    <p:tags r:id="rId1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illette, Mélanie" initials="VM" lastIdx="1" clrIdx="0">
    <p:extLst>
      <p:ext uri="{19B8F6BF-5375-455C-9EA6-DF929625EA0E}">
        <p15:presenceInfo xmlns:p15="http://schemas.microsoft.com/office/powerpoint/2012/main" userId="S-1-5-21-1287501387-3249052258-898514827-910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86EA3"/>
    <a:srgbClr val="E9AB72"/>
    <a:srgbClr val="ADACD1"/>
    <a:srgbClr val="ECECEC"/>
    <a:srgbClr val="1A1A1A"/>
    <a:srgbClr val="808080"/>
    <a:srgbClr val="0082C9"/>
    <a:srgbClr val="064163"/>
    <a:srgbClr val="BA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1" autoAdjust="0"/>
    <p:restoredTop sz="64400" autoAdjust="0"/>
  </p:normalViewPr>
  <p:slideViewPr>
    <p:cSldViewPr snapToGrid="0" snapToObjects="1">
      <p:cViewPr varScale="1">
        <p:scale>
          <a:sx n="56" d="100"/>
          <a:sy n="56" d="100"/>
        </p:scale>
        <p:origin x="1786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11/2/2022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11/2/2022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3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80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3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2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9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42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u="none" strike="noStrike" kern="1200" baseline="0" dirty="0">
              <a:solidFill>
                <a:schemeClr val="tx1"/>
              </a:solidFill>
              <a:latin typeface="+mn-lt"/>
              <a:ea typeface="ヒラギノ角ゴ Pro W3" pitchFamily="126" charset="-128"/>
              <a:cs typeface="ヒラギノ角ゴ Pro W3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13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u="none" strike="noStrike" kern="1200" baseline="0" dirty="0">
              <a:solidFill>
                <a:schemeClr val="tx1"/>
              </a:solidFill>
              <a:latin typeface="+mn-lt"/>
              <a:ea typeface="ヒラギノ角ゴ Pro W3" pitchFamily="126" charset="-128"/>
              <a:cs typeface="ヒラギノ角ゴ Pro W3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96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13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5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259061" y="753534"/>
            <a:ext cx="5323339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26" y="753535"/>
            <a:ext cx="5056533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625" y="3336749"/>
            <a:ext cx="50565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17" y="3231388"/>
            <a:ext cx="510340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581933" y="6276975"/>
            <a:ext cx="11000468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32" y="544183"/>
            <a:ext cx="110064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\\prod.prv\shared\NCR\CMO\CMB_NEW\0400-Comms Svcs\480 - Publishing and Production\!Flag Signatures\Canada Wordmark\Colour\Canada_Colour.pn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32" y="6363877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01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rSlideMaster.Title Slide half image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hrSlideMaster.Title Only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rSlideMaster.Blank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buClr>
                <a:srgbClr val="595959"/>
              </a:buClr>
              <a:defRPr sz="26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200"/>
            </a:lvl3pPr>
            <a:lvl4pPr>
              <a:buClr>
                <a:srgbClr val="595959"/>
              </a:buClr>
              <a:defRPr sz="2000"/>
            </a:lvl4pPr>
            <a:lvl5pPr>
              <a:buClr>
                <a:srgbClr val="59595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Content with Capti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Picture with Capti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hrSlideMaster.Title and Vertical Tex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hrSlideMaster.Custom Layou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hrSlideMaster.1_Comparis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Title and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9180" y="670335"/>
            <a:ext cx="12192000" cy="6944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23" y="1941161"/>
            <a:ext cx="9482667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822" y="4524375"/>
            <a:ext cx="94826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67" y="4424289"/>
            <a:ext cx="974287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32" y="544183"/>
            <a:ext cx="110064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prod.prv\shared\NCR\CMO\CMB_NEW\0400-Comms Svcs\480 - Publishing and Production\!Flag Signatures\Canada Wordmark\Colour\Canada_Colour.pn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32" y="6363877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01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rSlideMaster.Title Slide full image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hrSlideMaster.Section Header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3784" y="2805114"/>
            <a:ext cx="5628216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12039600" y="2805114"/>
            <a:ext cx="152400" cy="3119437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903591" y="3057770"/>
            <a:ext cx="4868659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2_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63785" y="1600201"/>
            <a:ext cx="5065183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890564" y="1944078"/>
            <a:ext cx="4738403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484" y="5866132"/>
            <a:ext cx="510340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4_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09601" y="3995738"/>
            <a:ext cx="11019367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972800" cy="2157607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807590" y="4140741"/>
            <a:ext cx="10821377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151" y="5650232"/>
            <a:ext cx="1087350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3_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Comparis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36689"/>
            <a:ext cx="109728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13102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https://hrb-dgrh-lse-esl.isvcs.net/mgcorner/pkgPage/loadPage?pageId=122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nfluence.isvcs.net/pages/viewpage.action?pageId=204036097" TargetMode="External"/><Relationship Id="rId4" Type="http://schemas.openxmlformats.org/officeDocument/2006/relationships/hyperlink" Target="http://infozone/english/r2732472/topics/staffing_recruitment/bn_mblt/index-e.html?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12395" r="-2" b="13748"/>
          <a:stretch/>
        </p:blipFill>
        <p:spPr>
          <a:xfrm>
            <a:off x="590939" y="712590"/>
            <a:ext cx="10997681" cy="5414399"/>
          </a:xfrm>
          <a:prstGeom prst="rect">
            <a:avLst/>
          </a:prstGeom>
        </p:spPr>
      </p:pic>
      <p:pic>
        <p:nvPicPr>
          <p:cNvPr id="9" name="Picture 8" descr="trans_flag_gr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t="22669" r="22544" b="37404"/>
          <a:stretch/>
        </p:blipFill>
        <p:spPr>
          <a:xfrm>
            <a:off x="597159" y="712590"/>
            <a:ext cx="10991851" cy="54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9993" y="3643323"/>
            <a:ext cx="7319963" cy="20462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4976813" y="7416800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fld id="{03D4ADAF-039D-454F-9A17-48D0687AB1E5}" type="slidenum">
              <a:rPr lang="en-US" altLang="en-US" sz="1200">
                <a:solidFill>
                  <a:srgbClr val="7F7F7F"/>
                </a:solidFill>
                <a:latin typeface="Century Gothic" panose="020B0502020202020204" pitchFamily="34" charset="0"/>
              </a:rPr>
              <a:pPr eaLnBrk="1" hangingPunct="1"/>
              <a:t>1</a:t>
            </a:fld>
            <a:endParaRPr lang="en-US" altLang="en-US" sz="12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138" y="4772324"/>
            <a:ext cx="67976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4204" y="4872410"/>
            <a:ext cx="7112001" cy="817200"/>
          </a:xfrm>
        </p:spPr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A Staffing Redesign Initiative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4204" y="3642035"/>
            <a:ext cx="7112000" cy="1023413"/>
          </a:xfrm>
        </p:spPr>
        <p:txBody>
          <a:bodyPr/>
          <a:lstStyle/>
          <a:p>
            <a:r>
              <a:rPr lang="en-CA" dirty="0">
                <a:solidFill>
                  <a:schemeClr val="accent5"/>
                </a:solidFill>
              </a:rPr>
              <a:t>National Mobility Bank</a:t>
            </a:r>
          </a:p>
        </p:txBody>
      </p:sp>
    </p:spTree>
    <p:extLst>
      <p:ext uri="{BB962C8B-B14F-4D97-AF65-F5344CB8AC3E}">
        <p14:creationId xmlns:p14="http://schemas.microsoft.com/office/powerpoint/2010/main" val="211199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624" y="-35077"/>
            <a:ext cx="10972800" cy="985837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280049"/>
                </a:solidFill>
              </a:rPr>
              <a:t>THANK YOU!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0A6DF8A-ADD7-414B-BCFD-2E654137F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8" y="2027093"/>
            <a:ext cx="9144000" cy="2787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95CBDF-F329-4328-8834-B60B5823FF77}"/>
              </a:ext>
            </a:extLst>
          </p:cNvPr>
          <p:cNvSpPr/>
          <p:nvPr/>
        </p:nvSpPr>
        <p:spPr>
          <a:xfrm>
            <a:off x="2398763" y="2499834"/>
            <a:ext cx="7191375" cy="1884725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A321B6C-B8A2-4E88-8513-F41F079CD06C}"/>
              </a:ext>
            </a:extLst>
          </p:cNvPr>
          <p:cNvSpPr txBox="1"/>
          <p:nvPr/>
        </p:nvSpPr>
        <p:spPr>
          <a:xfrm>
            <a:off x="2451150" y="2860427"/>
            <a:ext cx="719137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399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STAFFING REDESIGN DIVISION 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498095" y="2751188"/>
            <a:ext cx="9039305" cy="15441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  <a:t>Making staffing better, together</a:t>
            </a:r>
          </a:p>
          <a:p>
            <a:pPr algn="ctr"/>
            <a:r>
              <a:rPr lang="en-US" altLang="en-US" sz="1800" dirty="0">
                <a:solidFill>
                  <a:srgbClr val="F88008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Fast, fair, simple</a:t>
            </a:r>
            <a:endParaRPr lang="en-CA" altLang="en-US" sz="1800" dirty="0">
              <a:solidFill>
                <a:srgbClr val="F88008"/>
              </a:solidFill>
              <a:ea typeface="ヒラギノ角ゴ Pro W3" pitchFamily="127" charset="-128"/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2274301" y="3429891"/>
            <a:ext cx="7076772" cy="71228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altLang="en-US" sz="1799" dirty="0">
              <a:solidFill>
                <a:schemeClr val="bg1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263" y="3295653"/>
            <a:ext cx="8420101" cy="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6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Monitor with solid fill">
            <a:extLst>
              <a:ext uri="{FF2B5EF4-FFF2-40B4-BE49-F238E27FC236}">
                <a16:creationId xmlns:a16="http://schemas.microsoft.com/office/drawing/2014/main" id="{9009E693-A401-49F5-A572-B4DD9447D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35722" y="1588958"/>
            <a:ext cx="3266549" cy="4302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24" y="-88488"/>
            <a:ext cx="10972800" cy="9858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OVERVIEW OF SESSION</a:t>
            </a:r>
            <a:endParaRPr lang="en-CA" sz="3199" b="1" spc="800" dirty="0">
              <a:solidFill>
                <a:srgbClr val="282F89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8080"/>
              </a:buClr>
            </a:pPr>
            <a:r>
              <a:rPr lang="en-CA" sz="2800" dirty="0">
                <a:solidFill>
                  <a:schemeClr val="tx2"/>
                </a:solidFill>
              </a:rPr>
              <a:t>Background on the National Mobility Bank project</a:t>
            </a:r>
          </a:p>
          <a:p>
            <a:pPr>
              <a:buClr>
                <a:srgbClr val="808080"/>
              </a:buClr>
            </a:pPr>
            <a:endParaRPr lang="en-CA" sz="2800" dirty="0">
              <a:solidFill>
                <a:srgbClr val="0070C0"/>
              </a:solidFill>
            </a:endParaRPr>
          </a:p>
          <a:p>
            <a:pPr>
              <a:buClr>
                <a:srgbClr val="808080"/>
              </a:buClr>
            </a:pPr>
            <a:r>
              <a:rPr lang="en-CA" sz="2800" dirty="0">
                <a:solidFill>
                  <a:srgbClr val="0070C0"/>
                </a:solidFill>
              </a:rPr>
              <a:t>National Mobility Bank</a:t>
            </a:r>
          </a:p>
          <a:p>
            <a:pPr lvl="1">
              <a:buClr>
                <a:srgbClr val="808080"/>
              </a:buClr>
            </a:pPr>
            <a:r>
              <a:rPr lang="en-US" dirty="0">
                <a:solidFill>
                  <a:srgbClr val="0070C0"/>
                </a:solidFill>
              </a:rPr>
              <a:t>What it is</a:t>
            </a:r>
          </a:p>
          <a:p>
            <a:pPr lvl="1">
              <a:buClr>
                <a:srgbClr val="808080"/>
              </a:buClr>
            </a:pPr>
            <a:r>
              <a:rPr lang="en-US" dirty="0">
                <a:solidFill>
                  <a:srgbClr val="0070C0"/>
                </a:solidFill>
              </a:rPr>
              <a:t>Candidate Form demo</a:t>
            </a:r>
          </a:p>
          <a:p>
            <a:pPr lvl="1">
              <a:buClr>
                <a:srgbClr val="808080"/>
              </a:buClr>
            </a:pPr>
            <a:r>
              <a:rPr lang="en-US" dirty="0">
                <a:solidFill>
                  <a:srgbClr val="0070C0"/>
                </a:solidFill>
              </a:rPr>
              <a:t>Manager Search Form demo</a:t>
            </a:r>
          </a:p>
          <a:p>
            <a:pPr lvl="1">
              <a:buClr>
                <a:srgbClr val="808080"/>
              </a:buClr>
            </a:pPr>
            <a:r>
              <a:rPr lang="en-US" dirty="0">
                <a:solidFill>
                  <a:srgbClr val="0070C0"/>
                </a:solidFill>
              </a:rPr>
              <a:t>Resources </a:t>
            </a:r>
          </a:p>
          <a:p>
            <a:pPr>
              <a:buClr>
                <a:srgbClr val="808080"/>
              </a:buClr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Clr>
                <a:srgbClr val="808080"/>
              </a:buClr>
            </a:pPr>
            <a:r>
              <a:rPr lang="en-US" sz="2800" dirty="0">
                <a:solidFill>
                  <a:schemeClr val="tx2"/>
                </a:solidFill>
              </a:rPr>
              <a:t>Question period</a:t>
            </a:r>
          </a:p>
          <a:p>
            <a:pPr>
              <a:buClr>
                <a:srgbClr val="808080"/>
              </a:buClr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9" name="Graphic 8" descr="Cycle with people with solid fill">
            <a:extLst>
              <a:ext uri="{FF2B5EF4-FFF2-40B4-BE49-F238E27FC236}">
                <a16:creationId xmlns:a16="http://schemas.microsoft.com/office/drawing/2014/main" id="{24D35447-94F1-4447-892B-5FAC376D2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41053" y="2201055"/>
            <a:ext cx="2455889" cy="24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-73740"/>
            <a:ext cx="10972800" cy="985837"/>
          </a:xfrm>
        </p:spPr>
        <p:txBody>
          <a:bodyPr>
            <a:normAutofit/>
          </a:bodyPr>
          <a:lstStyle/>
          <a:p>
            <a:pPr defTabSz="914103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fr-CA" sz="3200" b="1" dirty="0">
                <a:solidFill>
                  <a:srgbClr val="280049"/>
                </a:solidFill>
              </a:rPr>
              <a:t>STAFFING REDESIGN PROJECT</a:t>
            </a:r>
            <a:endParaRPr lang="fr-CA" sz="3199" b="1" spc="800" dirty="0">
              <a:solidFill>
                <a:srgbClr val="282F89"/>
              </a:solidFill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58812" y="4423184"/>
            <a:ext cx="827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When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asked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what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the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worst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thing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we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could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do to </a:t>
            </a:r>
            <a:b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staffing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would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be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, managers and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employees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were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b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unanimous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 in 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saying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: « </a:t>
            </a:r>
            <a:r>
              <a:rPr lang="fr-CA" b="1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nothing</a:t>
            </a: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 ».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8556" y="916267"/>
            <a:ext cx="8080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CA" sz="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latin typeface="Century Gothic" panose="020B0502020202020204" pitchFamily="34" charset="0"/>
              </a:rPr>
              <a:t>Born out of </a:t>
            </a:r>
            <a:r>
              <a:rPr lang="fr-CA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general</a:t>
            </a:r>
            <a:r>
              <a:rPr lang="fr-CA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frustration </a:t>
            </a:r>
            <a:r>
              <a:rPr lang="fr-CA" sz="2000" dirty="0" err="1">
                <a:latin typeface="Century Gothic" panose="020B0502020202020204" pitchFamily="34" charset="0"/>
              </a:rPr>
              <a:t>with</a:t>
            </a:r>
            <a:r>
              <a:rPr lang="fr-CA" sz="2000" dirty="0">
                <a:latin typeface="Century Gothic" panose="020B0502020202020204" pitchFamily="34" charset="0"/>
              </a:rPr>
              <a:t> the </a:t>
            </a:r>
            <a:r>
              <a:rPr lang="fr-CA" sz="2000" dirty="0" err="1">
                <a:latin typeface="Century Gothic" panose="020B0502020202020204" pitchFamily="34" charset="0"/>
              </a:rPr>
              <a:t>staffing</a:t>
            </a:r>
            <a:r>
              <a:rPr lang="fr-CA" sz="2000" dirty="0">
                <a:latin typeface="Century Gothic" panose="020B0502020202020204" pitchFamily="34" charset="0"/>
              </a:rPr>
              <a:t> program</a:t>
            </a: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CA" sz="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CA" sz="2000" dirty="0" err="1">
                <a:latin typeface="Century Gothic" panose="020B0502020202020204" pitchFamily="34" charset="0"/>
              </a:rPr>
              <a:t>Received</a:t>
            </a:r>
            <a:r>
              <a:rPr lang="fr-CA" sz="2000" dirty="0">
                <a:latin typeface="Century Gothic" panose="020B0502020202020204" pitchFamily="34" charset="0"/>
              </a:rPr>
              <a:t> </a:t>
            </a:r>
            <a:r>
              <a:rPr lang="fr-CA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broad</a:t>
            </a:r>
            <a:r>
              <a:rPr lang="fr-CA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support and </a:t>
            </a:r>
            <a:r>
              <a:rPr lang="fr-CA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sponsorship</a:t>
            </a:r>
            <a:r>
              <a:rPr lang="fr-CA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fr-CA" sz="2000" dirty="0" err="1">
                <a:latin typeface="Century Gothic" panose="020B0502020202020204" pitchFamily="34" charset="0"/>
              </a:rPr>
              <a:t>from</a:t>
            </a:r>
            <a:r>
              <a:rPr lang="fr-CA" sz="2000" dirty="0">
                <a:latin typeface="Century Gothic" panose="020B0502020202020204" pitchFamily="34" charset="0"/>
              </a:rPr>
              <a:t> </a:t>
            </a:r>
            <a:r>
              <a:rPr lang="fr-CA" sz="2000" dirty="0" err="1">
                <a:latin typeface="Century Gothic" panose="020B0502020202020204" pitchFamily="34" charset="0"/>
              </a:rPr>
              <a:t>executives</a:t>
            </a:r>
            <a:endParaRPr lang="fr-CA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CA" sz="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CA" sz="2000" dirty="0" err="1">
                <a:latin typeface="Century Gothic" panose="020B0502020202020204" pitchFamily="34" charset="0"/>
              </a:rPr>
              <a:t>Aligns</a:t>
            </a:r>
            <a:r>
              <a:rPr lang="fr-CA" sz="2000" dirty="0">
                <a:latin typeface="Century Gothic" panose="020B0502020202020204" pitchFamily="34" charset="0"/>
              </a:rPr>
              <a:t> </a:t>
            </a:r>
            <a:r>
              <a:rPr lang="fr-CA" sz="2000" dirty="0" err="1">
                <a:latin typeface="Century Gothic" panose="020B0502020202020204" pitchFamily="34" charset="0"/>
              </a:rPr>
              <a:t>with</a:t>
            </a:r>
            <a:r>
              <a:rPr lang="fr-CA" sz="2000" dirty="0">
                <a:latin typeface="Century Gothic" panose="020B0502020202020204" pitchFamily="34" charset="0"/>
              </a:rPr>
              <a:t> the </a:t>
            </a:r>
            <a:r>
              <a:rPr lang="fr-CA" sz="2000" dirty="0" err="1">
                <a:latin typeface="Century Gothic" panose="020B0502020202020204" pitchFamily="34" charset="0"/>
              </a:rPr>
              <a:t>Agency’s</a:t>
            </a:r>
            <a:r>
              <a:rPr lang="fr-CA" sz="2000" dirty="0">
                <a:latin typeface="Century Gothic" panose="020B0502020202020204" pitchFamily="34" charset="0"/>
              </a:rPr>
              <a:t> </a:t>
            </a:r>
            <a:r>
              <a:rPr lang="fr-CA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People First </a:t>
            </a:r>
            <a:r>
              <a:rPr lang="fr-CA" sz="20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Philosophy</a:t>
            </a:r>
            <a:endParaRPr lang="fr-C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23F3A-4F04-41AE-ABE3-9B71A1628694}"/>
              </a:ext>
            </a:extLst>
          </p:cNvPr>
          <p:cNvSpPr txBox="1"/>
          <p:nvPr/>
        </p:nvSpPr>
        <p:spPr>
          <a:xfrm>
            <a:off x="609601" y="4102920"/>
            <a:ext cx="64757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Employees want: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Greater access to opportunities </a:t>
            </a: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 simplified application process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E7B6BE62-C504-4462-A728-F69B998C80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351" y="3439733"/>
            <a:ext cx="764317" cy="76431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168C7646-D859-44F4-8570-55B5BD39A809}"/>
              </a:ext>
            </a:extLst>
          </p:cNvPr>
          <p:cNvSpPr txBox="1">
            <a:spLocks/>
          </p:cNvSpPr>
          <p:nvPr/>
        </p:nvSpPr>
        <p:spPr bwMode="auto">
          <a:xfrm>
            <a:off x="1071668" y="3080989"/>
            <a:ext cx="10972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fr-CA" sz="3200" b="1" dirty="0">
                <a:solidFill>
                  <a:srgbClr val="280049"/>
                </a:solidFill>
              </a:rPr>
              <a:t>WHAT WE HEARD FOR EMPLOYEE MOBILITY</a:t>
            </a:r>
            <a:endParaRPr lang="fr-CA" sz="3199" b="1" spc="800" dirty="0">
              <a:solidFill>
                <a:srgbClr val="282F89"/>
              </a:solidFill>
              <a:ea typeface="+mj-ea"/>
              <a:cs typeface="+mj-cs"/>
            </a:endParaRPr>
          </a:p>
        </p:txBody>
      </p:sp>
      <p:pic>
        <p:nvPicPr>
          <p:cNvPr id="19" name="Graphic 18" descr="Lightbulb with solid fill">
            <a:extLst>
              <a:ext uri="{FF2B5EF4-FFF2-40B4-BE49-F238E27FC236}">
                <a16:creationId xmlns:a16="http://schemas.microsoft.com/office/drawing/2014/main" id="{37F29232-1E8C-4452-ADC8-86E76F21E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8656" y="-4334"/>
            <a:ext cx="2506958" cy="25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-104255"/>
            <a:ext cx="10972800" cy="9858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WHAT IS THE MOBILITY BANK?</a:t>
            </a:r>
            <a:endParaRPr lang="fr-CA" sz="3200" b="1" dirty="0">
              <a:solidFill>
                <a:srgbClr val="28004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Tool created for employees and students, allowing </a:t>
            </a:r>
            <a:br>
              <a:rPr lang="en-CA" sz="2800" dirty="0"/>
            </a:br>
            <a:r>
              <a:rPr lang="en-CA" sz="2800" dirty="0"/>
              <a:t>them to move beyond their own branch or region.</a:t>
            </a:r>
          </a:p>
          <a:p>
            <a:endParaRPr lang="en-CA" sz="600" dirty="0"/>
          </a:p>
          <a:p>
            <a:r>
              <a:rPr lang="en-CA" sz="2800" dirty="0"/>
              <a:t>Showcasing their interests, skills and education to staffing managers.</a:t>
            </a:r>
          </a:p>
          <a:p>
            <a:endParaRPr lang="en-CA" sz="600" dirty="0"/>
          </a:p>
          <a:p>
            <a:r>
              <a:rPr lang="en-CA" sz="2800" dirty="0"/>
              <a:t>Allows managers to search for interested candidates that meet their search criteria.</a:t>
            </a:r>
          </a:p>
          <a:p>
            <a:endParaRPr lang="en-CA" sz="600" dirty="0"/>
          </a:p>
          <a:p>
            <a:r>
              <a:rPr lang="en-CA" sz="2800" dirty="0"/>
              <a:t>Easy to access and to use. </a:t>
            </a:r>
          </a:p>
          <a:p>
            <a:endParaRPr lang="en-CA" sz="28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AD9D8B-6C87-44A6-A3E6-12C2FAA7F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235" y="676"/>
            <a:ext cx="2126764" cy="20477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67A24B-261E-4E50-975C-830D0E8FA50B}"/>
              </a:ext>
            </a:extLst>
          </p:cNvPr>
          <p:cNvSpPr/>
          <p:nvPr/>
        </p:nvSpPr>
        <p:spPr>
          <a:xfrm>
            <a:off x="11816217" y="676"/>
            <a:ext cx="375782" cy="639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1554-0DF7-4645-B95A-BFE3C1D34320}"/>
              </a:ext>
            </a:extLst>
          </p:cNvPr>
          <p:cNvSpPr/>
          <p:nvPr/>
        </p:nvSpPr>
        <p:spPr>
          <a:xfrm rot="5400000">
            <a:off x="10187584" y="1665341"/>
            <a:ext cx="375782" cy="620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87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BF7D-12D5-44B7-89F5-FC047A55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National consultations to </a:t>
            </a:r>
            <a:r>
              <a:rPr lang="fr-CA" dirty="0" err="1"/>
              <a:t>establish</a:t>
            </a:r>
            <a:r>
              <a:rPr lang="fr-CA" dirty="0"/>
              <a:t> </a:t>
            </a:r>
            <a:r>
              <a:rPr lang="fr-CA" dirty="0" err="1"/>
              <a:t>filters</a:t>
            </a:r>
            <a:r>
              <a:rPr lang="fr-CA" dirty="0"/>
              <a:t> and </a:t>
            </a:r>
            <a:r>
              <a:rPr lang="fr-CA" dirty="0" err="1"/>
              <a:t>parameters</a:t>
            </a:r>
            <a:endParaRPr lang="fr-CA" dirty="0"/>
          </a:p>
          <a:p>
            <a:endParaRPr lang="fr-CA" dirty="0"/>
          </a:p>
          <a:p>
            <a:r>
              <a:rPr lang="fr-CA" dirty="0"/>
              <a:t>Agile partnership </a:t>
            </a:r>
            <a:r>
              <a:rPr lang="fr-CA" dirty="0" err="1"/>
              <a:t>with</a:t>
            </a:r>
            <a:r>
              <a:rPr lang="fr-CA" dirty="0"/>
              <a:t> IT Branch for </a:t>
            </a:r>
            <a:r>
              <a:rPr lang="fr-CA" dirty="0" err="1"/>
              <a:t>development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Adjustment</a:t>
            </a:r>
            <a:r>
              <a:rPr lang="fr-CA" dirty="0"/>
              <a:t> to </a:t>
            </a:r>
            <a:r>
              <a:rPr lang="fr-CA" dirty="0" err="1"/>
              <a:t>deliverables</a:t>
            </a:r>
            <a:r>
              <a:rPr lang="fr-CA" dirty="0"/>
              <a:t>, </a:t>
            </a:r>
            <a:r>
              <a:rPr lang="fr-CA" dirty="0" err="1"/>
              <a:t>schedule</a:t>
            </a:r>
            <a:r>
              <a:rPr lang="fr-CA" dirty="0"/>
              <a:t> and budget</a:t>
            </a:r>
          </a:p>
          <a:p>
            <a:endParaRPr lang="fr-CA" dirty="0"/>
          </a:p>
          <a:p>
            <a:r>
              <a:rPr lang="fr-CA" dirty="0" err="1"/>
              <a:t>Testing</a:t>
            </a:r>
            <a:endParaRPr lang="fr-CA" dirty="0"/>
          </a:p>
          <a:p>
            <a:endParaRPr lang="fr-CA" dirty="0"/>
          </a:p>
          <a:p>
            <a:r>
              <a:rPr lang="fr-CA" dirty="0"/>
              <a:t>Soft launch | National launch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1E685-C28C-4B78-B4D4-584D9C864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00B8B55-6916-4AAE-B6BF-278387C3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104255"/>
            <a:ext cx="10972800" cy="9858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HOW IT WAS DEVELOPED</a:t>
            </a:r>
            <a:endParaRPr lang="fr-CA" sz="3200" b="1" dirty="0">
              <a:solidFill>
                <a:srgbClr val="280049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F484F7D-92AF-4F74-9D1F-996A8D120E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981C91-BAD4-4459-BDF6-DABD9DC8C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997" y="0"/>
            <a:ext cx="199100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-35077"/>
            <a:ext cx="10972800" cy="985837"/>
          </a:xfrm>
        </p:spPr>
        <p:txBody>
          <a:bodyPr>
            <a:normAutofit fontScale="90000"/>
          </a:bodyPr>
          <a:lstStyle/>
          <a:p>
            <a:r>
              <a:rPr lang="fr-CA" dirty="0"/>
              <a:t/>
            </a:r>
            <a:br>
              <a:rPr lang="fr-CA" dirty="0"/>
            </a:br>
            <a:r>
              <a:rPr lang="fr-CA" b="1" dirty="0">
                <a:solidFill>
                  <a:srgbClr val="280049"/>
                </a:solidFill>
              </a:rPr>
              <a:t>THE MOBILITY BANK CANDIDATE FORM - DEMO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D0CAD-BC08-4F70-B412-5148FFB4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1017073"/>
            <a:ext cx="7392432" cy="3248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44333-19B1-41E9-AF34-D0544481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8" y="4265551"/>
            <a:ext cx="3715268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3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-35077"/>
            <a:ext cx="10972800" cy="985837"/>
          </a:xfrm>
        </p:spPr>
        <p:txBody>
          <a:bodyPr>
            <a:normAutofit fontScale="90000"/>
          </a:bodyPr>
          <a:lstStyle/>
          <a:p>
            <a:r>
              <a:rPr lang="fr-CA" dirty="0"/>
              <a:t/>
            </a:r>
            <a:br>
              <a:rPr lang="fr-CA" dirty="0"/>
            </a:br>
            <a:r>
              <a:rPr lang="fr-CA" b="1" dirty="0">
                <a:solidFill>
                  <a:srgbClr val="280049"/>
                </a:solidFill>
              </a:rPr>
              <a:t>THE MOBILITY BANK MANAGER FORM - DEMO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F20D5-3D3A-469D-BCCE-39F78841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07" y="1071608"/>
            <a:ext cx="6239746" cy="543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8080CE-7407-49AA-9153-163490CBE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2" y="1529496"/>
            <a:ext cx="6277851" cy="4163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1A3C8-CFC0-4C25-AC8D-1BFB9BD5A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609"/>
            <a:ext cx="5299618" cy="38568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02F021-FDA8-4240-85F7-385F18F55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59" y="5829703"/>
            <a:ext cx="7811590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7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630F-E53B-419D-8EE8-621F05FE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Letter</a:t>
            </a:r>
            <a:r>
              <a:rPr lang="fr-CA" dirty="0"/>
              <a:t> of </a:t>
            </a:r>
            <a:r>
              <a:rPr lang="fr-CA" dirty="0" err="1"/>
              <a:t>interest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Assessment</a:t>
            </a:r>
            <a:r>
              <a:rPr lang="fr-CA" dirty="0"/>
              <a:t> if </a:t>
            </a:r>
            <a:r>
              <a:rPr lang="fr-CA" dirty="0" err="1"/>
              <a:t>required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Appointment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Maintaining</a:t>
            </a:r>
            <a:r>
              <a:rPr lang="fr-CA" dirty="0"/>
              <a:t> the candidate profile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241F4-D773-4EC0-8A76-271C456CB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8671828-8CBC-4E31-AA38-C83996D4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35077"/>
            <a:ext cx="10972800" cy="985837"/>
          </a:xfrm>
        </p:spPr>
        <p:txBody>
          <a:bodyPr>
            <a:normAutofit fontScale="90000"/>
          </a:bodyPr>
          <a:lstStyle/>
          <a:p>
            <a:r>
              <a:rPr lang="fr-CA" dirty="0"/>
              <a:t/>
            </a:r>
            <a:br>
              <a:rPr lang="fr-CA" dirty="0"/>
            </a:br>
            <a:r>
              <a:rPr lang="fr-CA" b="1" dirty="0">
                <a:solidFill>
                  <a:srgbClr val="280049"/>
                </a:solidFill>
              </a:rPr>
              <a:t>ONCE A MATCH IS MADE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5B3132E-DE2C-4EE4-8C49-E23D132D05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13" name="Graphic 12" descr="Puzzle pieces with solid fill">
            <a:extLst>
              <a:ext uri="{FF2B5EF4-FFF2-40B4-BE49-F238E27FC236}">
                <a16:creationId xmlns:a16="http://schemas.microsoft.com/office/drawing/2014/main" id="{D79325D8-E30D-43B2-B6D3-589904D9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64119" y="102672"/>
            <a:ext cx="3075482" cy="30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9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64573"/>
            <a:ext cx="10972800" cy="9858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9247"/>
            <a:ext cx="10972800" cy="2751853"/>
          </a:xfrm>
        </p:spPr>
        <p:txBody>
          <a:bodyPr/>
          <a:lstStyle/>
          <a:p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National Mobility Bank Management Hub page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National Mobility Bank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InfoZone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 page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National Mobility Bank Wiki page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FAQs, an employee guide and video tutorials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11" name="Graphic 10" descr="Double Tap Gesture with solid fill">
            <a:extLst>
              <a:ext uri="{FF2B5EF4-FFF2-40B4-BE49-F238E27FC236}">
                <a16:creationId xmlns:a16="http://schemas.microsoft.com/office/drawing/2014/main" id="{00A5CC8A-281A-4BD7-A63B-451ADEE14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93312" y="252756"/>
            <a:ext cx="1776334" cy="17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96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017212|-1237980|-7240861|-12684655|-10856873|CRA&quot;,&quot;Id&quot;:&quot;58a1da103143433a6cea87e1&quot;,&quot;SmartGridHorizontal&quot;:0,&quot;LinkedExcelSources&quot;:{},&quot;LinkedProjectSources&quot;:{},&quot;FlowConfig&quot;:{&quot;Canvas&quot;:{&quot;Slide&quot;:-1,&quot;Width&quot;:0,&quot;Height&quot;:0},&quot;Timeline&quot;:{&quot;Actions&quot;:[]}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9446</TotalTime>
  <Words>288</Words>
  <Application>Microsoft Office PowerPoint</Application>
  <PresentationFormat>Widescreen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Gill Sans Light</vt:lpstr>
      <vt:lpstr>Microsoft Sans Serif</vt:lpstr>
      <vt:lpstr>ヒラギノ角ゴ Pro W3</vt:lpstr>
      <vt:lpstr>Office Theme</vt:lpstr>
      <vt:lpstr>National Mobility Bank</vt:lpstr>
      <vt:lpstr>OVERVIEW OF SESSION</vt:lpstr>
      <vt:lpstr>STAFFING REDESIGN PROJECT</vt:lpstr>
      <vt:lpstr>WHAT IS THE MOBILITY BANK?</vt:lpstr>
      <vt:lpstr>HOW IT WAS DEVELOPED</vt:lpstr>
      <vt:lpstr> THE MOBILITY BANK CANDIDATE FORM - DEMO</vt:lpstr>
      <vt:lpstr> THE MOBILITY BANK MANAGER FORM - DEMO</vt:lpstr>
      <vt:lpstr> ONCE A MATCH IS MADE</vt:lpstr>
      <vt:lpstr>RESOURCES</vt:lpstr>
      <vt:lpstr>THANK YOU!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keywords>SecurityClassificationLevel - UNCLASSIFIED, Creator - Mansour, Marwan, EventDateandTime - 2020-07-17 at 01:18:46 PM, Niveau de classification de la sécurité - NON CLASSIFIÉ, Auteur - Veillette, Mélanie, Date et heure de l’événement - 2022-02-03 à 15:52:24, Date et heure de l’événement - 2022-02-03 à 16:13:30, Date et heure de l’événement - 2022-02-03 à 16:24:30, Date et heure de l’événement - 2022-02-03 à 16:36:56, Date et heure de l’événement - 2022-02-03 à 16:47:07, Date et heure de l’événement - 2022-02-03 à 16:48:03, Date et heure de l’événement - 2022-02-03 à 16:51:59, Date et heure de l’événement - 2022-02-03 à 16:53:17, Date et heure de l’événement - 2022-02-04 à 10:36:53, Date et heure de l’événement - 2022-02-04 à 10:42:57, Date et heure de l’événement - 2022-02-04 à 10:50:34, Date et heure de l’événement - 2022-02-04 à 10:55:56, Date et heure de l’événement - 2022-02-04 à 10:58:13, Date et heure de l’événement - 2022-02-04 à 10:58:46, Creator - Gervais, Roxanne, EventDateandTime - 2022-02-04 at 01:19:50 PM, EventDateandTime - 2022-02-04 at 01:21:10 PM, EventDateandTime - 2022-02-04 at 01:26:24 PM, EventDateandTime - 2022-02-04 at 01:38:09 PM, EventDateandTime - 2022-02-04 at 01:43:43 PM, Auteur - Pronovost, Julie, Date et heure de l’événement - 2022-02-06 à 09:32:16, Date et heure de l’événement - 2022-02-06 à 10:56:26, Creator - Wong, Janice, EventDateandTime - 2022-02-07 at 9:38:22 AM, EventDateandTime - 2022-02-08 at 9:23:39 AM, Date et heure de l’événement - 2022-02-08 à 22:20:01, Date et heure de l’événement - 2022-02-09 à 10:24:29, Date et heure de l’événement - 2022-02-10 à 13:22:29, Date et heure de l’événement - 2022-02-10 à 22:02:16, Date et heure de l’événement - 2022-02-11 à 08:18:25, Date et heure de l’événement - 2022-02-11 à 09:16:35, Date et heure de l’événement - 2022-02-11 à 09:20:53, Date et heure de l’événement - 2022-02-11 à 09:23:01, Date et heure de l’événement - 2022-02-11 à 09:46:07, Date et heure de l’événement - 2022-02-11 à 10:06:57, Date et heure de l’événement - 2022-02-11 à 10:13:14, Date et heure de l’événement - 2022-02-11 à 10:17:37, EventDateandTime - 2022-03-16 at 09:50:56 AM, EventDateandTime - 2022-03-16 at 09:54:53 AM, EventDateandTime - 2022-03-16 at 10:04:44 AM, EventDateandTime - 2022-03-16 at 03:01:13 PM, EventDateandTime - 2022-03-17 at 08:15:41 AM, Date et heure de l’événement - 2022-03-20 à 13:42:10, Date et heure de l’événement - 2022-03-20 à 14:07:45, Date et heure de l’événement - 2022-03-20 à 14:11:50, Date et heure de l’événement - 2022-03-20 à 14:18:41, Date et heure de l’événement - 2022-03-20 à 14:33:54, Date et heure de l’événement - 2022-03-20 à 14:40:27, Date et heure de l’événement - 2022-03-20 à 14:57:59, Date et heure de l’événement - 2022-03-20 à 14:58:23, Date et heure de l’événement - 2022-03-20 à 18:00:25, Date et heure de l’événement - 2022-03-21 à 19:48:37, EventDateandTime - 2022-03-22 at 03:02:38 PM, Creator - Chassé, Marie-Dominique (she/her - elle), EventDateandTime - 2022-10-19 at 10:19:53 AM, EventDateandTime - 2022-10-19 at 11:01:03 AM, EventDateandTime - 2022-10-19 at 11:31:06 AM, EventDateandTime - 2022-10-19 at 12:09:58 PM, EventDateandTime - 2022-10-19 at 12:38:52 PM, EventDateandTime - 2022-10-19 at 03:13:06 PM, EventDateandTime - 2022-10-19 at 03:14:15 PM, EventDateandTime - 2022-10-19 at 03:57:09 PM, EventDateandTime - 2022-10-19 at 04:54:08 PM, EventDateandTime - 2022-10-19 at 05:12:26 PM, EventDateandTime - 2022-11-01 at 11:00:29 AM</cp:keywords>
  <cp:lastModifiedBy>Mukandila, Benisha Bm [NC]</cp:lastModifiedBy>
  <cp:revision>357</cp:revision>
  <cp:lastPrinted>2016-01-28T19:02:23Z</cp:lastPrinted>
  <dcterms:created xsi:type="dcterms:W3CDTF">2015-04-10T18:49:27Z</dcterms:created>
  <dcterms:modified xsi:type="dcterms:W3CDTF">2022-11-02T13:16:42Z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afa1d405-7e87-4fff-9bda-17a62f96fd09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NO</vt:lpwstr>
  </property>
</Properties>
</file>