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5.xml" ContentType="application/vnd.openxmlformats-officedocument.presentationml.notesSlide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2" r:id="rId3"/>
    <p:sldId id="313" r:id="rId4"/>
    <p:sldId id="314" r:id="rId5"/>
    <p:sldId id="306" r:id="rId6"/>
    <p:sldId id="320" r:id="rId7"/>
    <p:sldId id="319" r:id="rId8"/>
    <p:sldId id="300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D06BA9-682F-4311-895F-64E373FDF0EC}">
          <p14:sldIdLst>
            <p14:sldId id="256"/>
            <p14:sldId id="312"/>
            <p14:sldId id="313"/>
            <p14:sldId id="314"/>
            <p14:sldId id="306"/>
            <p14:sldId id="320"/>
            <p14:sldId id="319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u, Cinthya C [NC]" initials="LCC[" lastIdx="1" clrIdx="0">
    <p:extLst>
      <p:ext uri="{19B8F6BF-5375-455C-9EA6-DF929625EA0E}">
        <p15:presenceInfo xmlns:p15="http://schemas.microsoft.com/office/powerpoint/2012/main" userId="S-1-5-21-2836628367-1582996139-4062659285-459559" providerId="AD"/>
      </p:ext>
    </p:extLst>
  </p:cmAuthor>
  <p:cmAuthor id="2" name="Veillette, Veronique V [NC]" initials="VVV[" lastIdx="1" clrIdx="1">
    <p:extLst>
      <p:ext uri="{19B8F6BF-5375-455C-9EA6-DF929625EA0E}">
        <p15:presenceInfo xmlns:p15="http://schemas.microsoft.com/office/powerpoint/2012/main" userId="S-1-5-21-2836628367-1582996139-4062659285-540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D3B8"/>
    <a:srgbClr val="E9F7F0"/>
    <a:srgbClr val="E5F0E4"/>
    <a:srgbClr val="9FC89C"/>
    <a:srgbClr val="F3FBF7"/>
    <a:srgbClr val="3CA674"/>
    <a:srgbClr val="F2FCF4"/>
    <a:srgbClr val="B0D3AD"/>
    <a:srgbClr val="0D291A"/>
    <a:srgbClr val="C8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6" autoAdjust="0"/>
    <p:restoredTop sz="75923" autoAdjust="0"/>
  </p:normalViewPr>
  <p:slideViewPr>
    <p:cSldViewPr snapToGrid="0">
      <p:cViewPr varScale="1">
        <p:scale>
          <a:sx n="66" d="100"/>
          <a:sy n="66" d="100"/>
        </p:scale>
        <p:origin x="48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294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235D2-670E-400A-B667-2EDE9E31F455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460B0-62BA-4283-BE8F-F906E4E4D1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7852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96738-048A-4CA0-BB39-6BDB4FE72A38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3B55-4B9F-4237-83F8-6FBE806F0D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02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5CA1-0739-415B-86F9-E862603FFE7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58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5CA1-0739-415B-86F9-E862603FFE7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30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03B55-4B9F-4237-83F8-6FBE806F0DA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370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03B55-4B9F-4237-83F8-6FBE806F0DA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93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03B55-4B9F-4237-83F8-6FBE806F0DA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92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03B55-4B9F-4237-83F8-6FBE806F0DA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431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title="Decorative / Décora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8"/>
          <a:stretch/>
        </p:blipFill>
        <p:spPr>
          <a:xfrm>
            <a:off x="0" y="4150171"/>
            <a:ext cx="990576" cy="1460133"/>
          </a:xfrm>
          <a:prstGeom prst="rect">
            <a:avLst/>
          </a:prstGeom>
        </p:spPr>
      </p:pic>
      <p:cxnSp>
        <p:nvCxnSpPr>
          <p:cNvPr id="11" name="Straight Connector 10" title="Decorative / Décoratif"/>
          <p:cNvCxnSpPr/>
          <p:nvPr userDrawn="1"/>
        </p:nvCxnSpPr>
        <p:spPr>
          <a:xfrm>
            <a:off x="1151213" y="0"/>
            <a:ext cx="0" cy="38786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anada Wordmark / Mot-symbole « Canada »" title="Logo / Marqu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928" y="6338371"/>
            <a:ext cx="1062167" cy="267094"/>
          </a:xfrm>
          <a:prstGeom prst="rect">
            <a:avLst/>
          </a:prstGeom>
        </p:spPr>
      </p:pic>
      <p:pic>
        <p:nvPicPr>
          <p:cNvPr id="4" name="Picture 3" descr="Government of Canada Flag Symbol Signature / Signature affichant le symbole du drapeau du Gouvernement du Canada" title="Logo / Marqu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8" y="6352369"/>
            <a:ext cx="3496722" cy="253096"/>
          </a:xfrm>
          <a:prstGeom prst="rect">
            <a:avLst/>
          </a:prstGeom>
        </p:spPr>
      </p:pic>
      <p:pic>
        <p:nvPicPr>
          <p:cNvPr id="5" name="Picture 4" descr="Compensation Services Directorate Logo / Marque de Direction des services de rémunération" title="Logo / Marque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44" y="238178"/>
            <a:ext cx="1976613" cy="44788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23337" y="5019741"/>
            <a:ext cx="7468487" cy="1071539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151" y="4004224"/>
            <a:ext cx="10463512" cy="886973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rgbClr val="0D291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806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BEA1-0221-4BAA-82CA-21422D7B496A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37A4-885E-41C3-BD0C-1FB780C950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21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BEA1-0221-4BAA-82CA-21422D7B496A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37A4-885E-41C3-BD0C-1FB780C950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09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BEA1-0221-4BAA-82CA-21422D7B496A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37A4-885E-41C3-BD0C-1FB780C950E9}" type="slidenum">
              <a:rPr lang="en-CA" smtClean="0"/>
              <a:t>‹#›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813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BEA1-0221-4BAA-82CA-21422D7B496A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37A4-885E-41C3-BD0C-1FB780C950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849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BEA1-0221-4BAA-82CA-21422D7B496A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37A4-885E-41C3-BD0C-1FB780C950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867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BEA1-0221-4BAA-82CA-21422D7B496A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37A4-885E-41C3-BD0C-1FB780C950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203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BEA1-0221-4BAA-82CA-21422D7B496A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37A4-885E-41C3-BD0C-1FB780C950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735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BEA1-0221-4BAA-82CA-21422D7B496A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37A4-885E-41C3-BD0C-1FB780C950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649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BEA1-0221-4BAA-82CA-21422D7B496A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37A4-885E-41C3-BD0C-1FB780C950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02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BEA1-0221-4BAA-82CA-21422D7B496A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37A4-885E-41C3-BD0C-1FB780C950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65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ensation Services Directorate Logo / Marque de Direction des services de rémunération" title="Logo / Marque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075" y="6227804"/>
            <a:ext cx="415849" cy="501649"/>
          </a:xfrm>
          <a:prstGeom prst="rect">
            <a:avLst/>
          </a:prstGeom>
        </p:spPr>
      </p:pic>
      <p:cxnSp>
        <p:nvCxnSpPr>
          <p:cNvPr id="8" name="Straight Connector 7" title="Decorative / Décoratif"/>
          <p:cNvCxnSpPr/>
          <p:nvPr userDrawn="1"/>
        </p:nvCxnSpPr>
        <p:spPr>
          <a:xfrm>
            <a:off x="310955" y="1"/>
            <a:ext cx="0" cy="1197198"/>
          </a:xfrm>
          <a:prstGeom prst="line">
            <a:avLst/>
          </a:prstGeom>
          <a:ln w="28575">
            <a:solidFill>
              <a:srgbClr val="2F8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title="Decorative / Décoratif"/>
          <p:cNvCxnSpPr/>
          <p:nvPr userDrawn="1"/>
        </p:nvCxnSpPr>
        <p:spPr>
          <a:xfrm>
            <a:off x="378893" y="6227804"/>
            <a:ext cx="0" cy="630195"/>
          </a:xfrm>
          <a:prstGeom prst="line">
            <a:avLst/>
          </a:prstGeom>
          <a:ln w="28575">
            <a:solidFill>
              <a:srgbClr val="2F8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BEA1-0221-4BAA-82CA-21422D7B496A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637A4-885E-41C3-BD0C-1FB780C950E9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 rot="16200000">
            <a:off x="457" y="5612248"/>
            <a:ext cx="865766" cy="32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1000" dirty="0" smtClean="0">
                <a:solidFill>
                  <a:srgbClr val="2F835B"/>
                </a:solidFill>
                <a:latin typeface="Century Gothic" panose="020B0502020202020204" pitchFamily="34" charset="0"/>
              </a:rPr>
              <a:t>SLIDE </a:t>
            </a:r>
            <a:fld id="{5BD8C7C0-4216-4D47-952A-49A007C8D8B3}" type="slidenum">
              <a:rPr lang="en-CA" sz="1000" smtClean="0">
                <a:solidFill>
                  <a:srgbClr val="2F835B"/>
                </a:solidFill>
                <a:latin typeface="Century Gothic" panose="020B0502020202020204" pitchFamily="34" charset="0"/>
              </a:rPr>
              <a:pPr algn="l"/>
              <a:t>‹#›</a:t>
            </a:fld>
            <a:endParaRPr lang="en-CA" sz="1000" dirty="0">
              <a:solidFill>
                <a:srgbClr val="2F835B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670" y="16677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670" y="431290"/>
            <a:ext cx="10515600" cy="1016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464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8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9.png"/><Relationship Id="rId5" Type="http://schemas.openxmlformats.org/officeDocument/2006/relationships/tags" Target="../tags/tag25.xml"/><Relationship Id="rId10" Type="http://schemas.openxmlformats.org/officeDocument/2006/relationships/image" Target="../media/image8.png"/><Relationship Id="rId4" Type="http://schemas.openxmlformats.org/officeDocument/2006/relationships/tags" Target="../tags/tag24.xml"/><Relationship Id="rId9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10.png"/><Relationship Id="rId5" Type="http://schemas.openxmlformats.org/officeDocument/2006/relationships/tags" Target="../tags/tag32.xml"/><Relationship Id="rId10" Type="http://schemas.openxmlformats.org/officeDocument/2006/relationships/image" Target="../media/image8.png"/><Relationship Id="rId4" Type="http://schemas.openxmlformats.org/officeDocument/2006/relationships/tags" Target="../tags/tag31.xml"/><Relationship Id="rId9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image" Target="../media/image8.png"/><Relationship Id="rId3" Type="http://schemas.openxmlformats.org/officeDocument/2006/relationships/tags" Target="../tags/tag42.xml"/><Relationship Id="rId21" Type="http://schemas.openxmlformats.org/officeDocument/2006/relationships/image" Target="../media/image14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41.xml"/><Relationship Id="rId16" Type="http://schemas.openxmlformats.org/officeDocument/2006/relationships/slideLayout" Target="../slideLayouts/slideLayout3.xml"/><Relationship Id="rId20" Type="http://schemas.openxmlformats.org/officeDocument/2006/relationships/image" Target="../media/image13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17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16.png"/><Relationship Id="rId10" Type="http://schemas.openxmlformats.org/officeDocument/2006/relationships/tags" Target="../tags/tag49.xml"/><Relationship Id="rId19" Type="http://schemas.openxmlformats.org/officeDocument/2006/relationships/image" Target="../media/image12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360929" y="4447710"/>
            <a:ext cx="9715388" cy="1539022"/>
          </a:xfrm>
        </p:spPr>
        <p:txBody>
          <a:bodyPr/>
          <a:lstStyle/>
          <a:p>
            <a:endParaRPr lang="en-CA" b="0" dirty="0"/>
          </a:p>
          <a:p>
            <a:r>
              <a:rPr lang="en-CA" dirty="0" smtClean="0"/>
              <a:t>ESDC Compensation Services Directorate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71026" y="4004224"/>
            <a:ext cx="11020974" cy="886973"/>
          </a:xfrm>
        </p:spPr>
        <p:txBody>
          <a:bodyPr/>
          <a:lstStyle/>
          <a:p>
            <a:r>
              <a:rPr lang="en-CA" sz="5400" b="0" dirty="0"/>
              <a:t/>
            </a:r>
            <a:br>
              <a:rPr lang="en-CA" sz="5400" b="0" dirty="0"/>
            </a:br>
            <a:r>
              <a:rPr lang="fr-CA" dirty="0" smtClean="0"/>
              <a:t>HR </a:t>
            </a:r>
            <a:r>
              <a:rPr lang="fr-CA" dirty="0"/>
              <a:t>Innovation RH - à la </a:t>
            </a:r>
            <a:r>
              <a:rPr lang="fr-CA" dirty="0" smtClean="0"/>
              <a:t>carte </a:t>
            </a:r>
            <a:endParaRPr lang="en-CA" sz="4000" dirty="0">
              <a:solidFill>
                <a:srgbClr val="0E2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65760" y="215669"/>
            <a:ext cx="10515600" cy="1016000"/>
          </a:xfrm>
        </p:spPr>
        <p:txBody>
          <a:bodyPr/>
          <a:lstStyle/>
          <a:p>
            <a:r>
              <a:rPr lang="en-CA" sz="4000" dirty="0" smtClean="0"/>
              <a:t>Overview</a:t>
            </a:r>
            <a:endParaRPr lang="en-CA" dirty="0"/>
          </a:p>
        </p:txBody>
      </p:sp>
      <p:sp>
        <p:nvSpPr>
          <p:cNvPr id="13" name="Rectangle 12"/>
          <p:cNvSpPr/>
          <p:nvPr>
            <p:custDataLst>
              <p:tags r:id="rId2"/>
            </p:custDataLst>
          </p:nvPr>
        </p:nvSpPr>
        <p:spPr>
          <a:xfrm>
            <a:off x="1233973" y="1662827"/>
            <a:ext cx="600933" cy="600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>
            <p:custDataLst>
              <p:tags r:id="rId3"/>
            </p:custDataLst>
          </p:nvPr>
        </p:nvSpPr>
        <p:spPr>
          <a:xfrm>
            <a:off x="1839218" y="1760058"/>
            <a:ext cx="2553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Mission &amp; Mandate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1229660" y="2424780"/>
            <a:ext cx="600933" cy="600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Arial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1834908" y="2520568"/>
            <a:ext cx="1532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Vision 2025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6"/>
            </p:custDataLst>
          </p:nvPr>
        </p:nvSpPr>
        <p:spPr>
          <a:xfrm>
            <a:off x="1229660" y="3186733"/>
            <a:ext cx="600933" cy="600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rial" pitchFamily="34" charset="0"/>
              </a:rPr>
              <a:t>3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7"/>
            </p:custDataLst>
          </p:nvPr>
        </p:nvSpPr>
        <p:spPr>
          <a:xfrm>
            <a:off x="1814720" y="3281078"/>
            <a:ext cx="5156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Compensation User Analysis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8"/>
            </p:custDataLst>
          </p:nvPr>
        </p:nvSpPr>
        <p:spPr>
          <a:xfrm>
            <a:off x="1229660" y="3948686"/>
            <a:ext cx="600933" cy="600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rial" pitchFamily="34" charset="0"/>
              </a:rPr>
              <a:t>4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26" name="TextBox 25"/>
          <p:cNvSpPr txBox="1"/>
          <p:nvPr>
            <p:custDataLst>
              <p:tags r:id="rId9"/>
            </p:custDataLst>
          </p:nvPr>
        </p:nvSpPr>
        <p:spPr>
          <a:xfrm>
            <a:off x="1839218" y="4049097"/>
            <a:ext cx="2284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Possible Solutions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>
            <p:custDataLst>
              <p:tags r:id="rId10"/>
            </p:custDataLst>
          </p:nvPr>
        </p:nvSpPr>
        <p:spPr>
          <a:xfrm>
            <a:off x="1238285" y="4701005"/>
            <a:ext cx="600933" cy="600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rial" pitchFamily="34" charset="0"/>
              </a:rPr>
              <a:t>5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1791956" y="4815673"/>
            <a:ext cx="213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Success Factors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Picture 2" title="Photo of a woman.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28" y="0"/>
            <a:ext cx="4831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947784"/>
            <a:ext cx="4330700" cy="418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CA" sz="2200" b="1" dirty="0" smtClean="0"/>
              <a:t>MISSION</a:t>
            </a:r>
            <a:endParaRPr lang="en-CA" sz="2200" b="1" dirty="0"/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745" y="2490334"/>
            <a:ext cx="7636388" cy="1348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1600" dirty="0" smtClean="0">
                <a:latin typeface="Century Gothic" panose="020B0502020202020204" pitchFamily="34" charset="0"/>
              </a:rPr>
              <a:t>Influence and engage across all areas of the HR-to-Pay continuum in order to mitigate and alleviate today’s pay issues, while rebuilding </a:t>
            </a:r>
            <a:r>
              <a:rPr lang="en-CA" sz="1600" b="1" dirty="0" smtClean="0">
                <a:latin typeface="Century Gothic" panose="020B0502020202020204" pitchFamily="34" charset="0"/>
              </a:rPr>
              <a:t>high-quality, modern and innovative compensation services at ESDC</a:t>
            </a:r>
            <a:r>
              <a:rPr lang="en-CA" sz="1600" dirty="0" smtClean="0">
                <a:latin typeface="Century Gothic" panose="020B0502020202020204" pitchFamily="34" charset="0"/>
              </a:rPr>
              <a:t>, that meet the needs of our employees, and restores their confidence in pay.</a:t>
            </a:r>
            <a:endParaRPr lang="en-CA" sz="1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0" y="3974709"/>
            <a:ext cx="4330700" cy="418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CA" sz="2200" b="1" dirty="0" smtClean="0"/>
              <a:t>MANDATE</a:t>
            </a:r>
            <a:endParaRPr lang="en-CA" sz="2200" b="1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745" y="4520062"/>
            <a:ext cx="7636388" cy="881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1600" b="1" dirty="0" smtClean="0">
                <a:latin typeface="Century Gothic" panose="020B0502020202020204" pitchFamily="34" charset="0"/>
              </a:rPr>
              <a:t>Manage, prevent, resolve and monitor </a:t>
            </a:r>
            <a:r>
              <a:rPr lang="en-CA" sz="1600" dirty="0" smtClean="0">
                <a:latin typeface="Century Gothic" panose="020B0502020202020204" pitchFamily="34" charset="0"/>
              </a:rPr>
              <a:t>ESDC employee pay issues within our current scope of control, and evolve and expand that scope where possible, while delivering on the promise of client service excellence.</a:t>
            </a:r>
            <a:endParaRPr lang="en-CA" sz="16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title="Photo of people.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88" y="0"/>
            <a:ext cx="5426016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745" y="590531"/>
            <a:ext cx="8264325" cy="1016510"/>
          </a:xfrm>
        </p:spPr>
        <p:txBody>
          <a:bodyPr>
            <a:normAutofit fontScale="90000"/>
          </a:bodyPr>
          <a:lstStyle/>
          <a:p>
            <a:r>
              <a:rPr lang="en-CA" sz="3600" dirty="0">
                <a:solidFill>
                  <a:srgbClr val="30885F"/>
                </a:solidFill>
                <a:latin typeface="Century Gothic" panose="020B0502020202020204" pitchFamily="34" charset="0"/>
              </a:rPr>
              <a:t>ESDC’s </a:t>
            </a:r>
            <a:r>
              <a:rPr lang="en-CA" sz="3100" dirty="0">
                <a:solidFill>
                  <a:srgbClr val="30885F"/>
                </a:solidFill>
                <a:latin typeface="Century Gothic" panose="020B0502020202020204" pitchFamily="34" charset="0"/>
              </a:rPr>
              <a:t>Compensation Services Directorate</a:t>
            </a:r>
            <a:br>
              <a:rPr lang="en-CA" sz="3100" dirty="0">
                <a:solidFill>
                  <a:srgbClr val="30885F"/>
                </a:solidFill>
                <a:latin typeface="Century Gothic" panose="020B0502020202020204" pitchFamily="34" charset="0"/>
              </a:rPr>
            </a:br>
            <a:r>
              <a:rPr lang="en-CA" sz="3100" dirty="0">
                <a:solidFill>
                  <a:schemeClr val="tx1"/>
                </a:solidFill>
                <a:latin typeface="Century Gothic" panose="020B0502020202020204" pitchFamily="34" charset="0"/>
              </a:rPr>
              <a:t>Mandate and Mission</a:t>
            </a:r>
            <a:r>
              <a:rPr lang="en-CA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CA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50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877" y="77607"/>
            <a:ext cx="11011748" cy="1016510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30885F"/>
                </a:solidFill>
                <a:latin typeface="Century Gothic" panose="020B0502020202020204" pitchFamily="34" charset="0"/>
              </a:rPr>
              <a:t>ESDC’s </a:t>
            </a:r>
            <a:r>
              <a:rPr lang="en-CA" sz="2800" dirty="0">
                <a:solidFill>
                  <a:srgbClr val="30885F"/>
                </a:solidFill>
                <a:latin typeface="Century Gothic" panose="020B0502020202020204" pitchFamily="34" charset="0"/>
              </a:rPr>
              <a:t>Compensation Services Directorate</a:t>
            </a:r>
            <a:br>
              <a:rPr lang="en-CA" sz="2800" dirty="0">
                <a:solidFill>
                  <a:srgbClr val="30885F"/>
                </a:solidFill>
                <a:latin typeface="Century Gothic" panose="020B0502020202020204" pitchFamily="34" charset="0"/>
              </a:rPr>
            </a:br>
            <a:r>
              <a:rPr lang="en-CA" sz="3200" dirty="0" smtClean="0">
                <a:solidFill>
                  <a:schemeClr val="tx1"/>
                </a:solidFill>
              </a:rPr>
              <a:t>Vision 2025</a:t>
            </a:r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0" y="1637520"/>
            <a:ext cx="4330700" cy="418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CA" sz="2200" b="1" dirty="0" smtClean="0"/>
              <a:t>VISION 2025</a:t>
            </a:r>
            <a:endParaRPr lang="en-CA" sz="2200" b="1" dirty="0"/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89238" y="2087592"/>
            <a:ext cx="5820520" cy="4237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400" dirty="0"/>
          </a:p>
          <a:p>
            <a:pPr marL="0" lvl="0" indent="0">
              <a:spcAft>
                <a:spcPts val="600"/>
              </a:spcAft>
              <a:buNone/>
            </a:pPr>
            <a:r>
              <a:rPr lang="en-CA" sz="2200" b="1" dirty="0">
                <a:solidFill>
                  <a:schemeClr val="accent1"/>
                </a:solidFill>
              </a:rPr>
              <a:t>Employees have full trust in pay: </a:t>
            </a:r>
            <a:r>
              <a:rPr lang="en-CA" sz="2200" dirty="0"/>
              <a:t>They are guided through life events </a:t>
            </a:r>
            <a:r>
              <a:rPr lang="en-CA" sz="2200" dirty="0" smtClean="0"/>
              <a:t>and </a:t>
            </a:r>
            <a:r>
              <a:rPr lang="en-CA" sz="2200" dirty="0"/>
              <a:t>pay issues by </a:t>
            </a:r>
            <a:r>
              <a:rPr lang="en-CA" sz="2200" dirty="0" smtClean="0"/>
              <a:t>professional, </a:t>
            </a:r>
            <a:r>
              <a:rPr lang="en-CA" sz="2200" dirty="0"/>
              <a:t>and proficient compensation </a:t>
            </a:r>
            <a:r>
              <a:rPr lang="en-CA" sz="2200" dirty="0" smtClean="0"/>
              <a:t>advisors, in </a:t>
            </a:r>
            <a:r>
              <a:rPr lang="en-CA" sz="2200" dirty="0"/>
              <a:t>a high touch </a:t>
            </a:r>
            <a:r>
              <a:rPr lang="en-CA" sz="2200" dirty="0" smtClean="0"/>
              <a:t>service-delivery </a:t>
            </a:r>
            <a:r>
              <a:rPr lang="en-CA" sz="2200" dirty="0"/>
              <a:t>model. </a:t>
            </a:r>
            <a:endParaRPr lang="en-CA" sz="1500" dirty="0"/>
          </a:p>
          <a:p>
            <a:pPr marL="0" lvl="0" indent="0" fontAlgn="ctr">
              <a:spcAft>
                <a:spcPts val="600"/>
              </a:spcAft>
              <a:buNone/>
            </a:pPr>
            <a:r>
              <a:rPr lang="en-CA" sz="2200" dirty="0" smtClean="0"/>
              <a:t>ESDC operates within </a:t>
            </a:r>
            <a:r>
              <a:rPr lang="en-CA" sz="2200" dirty="0"/>
              <a:t>a </a:t>
            </a:r>
            <a:r>
              <a:rPr lang="en-CA" sz="2200" dirty="0" smtClean="0"/>
              <a:t>stable, integrated, HR-to-Pay-to-Pension environment, </a:t>
            </a:r>
            <a:r>
              <a:rPr lang="en-CA" sz="2200" dirty="0"/>
              <a:t>whereby managers are no longer required to </a:t>
            </a:r>
            <a:r>
              <a:rPr lang="en-CA" sz="2200" dirty="0" smtClean="0"/>
              <a:t>advise on, or oversee </a:t>
            </a:r>
            <a:r>
              <a:rPr lang="en-CA" sz="2200" dirty="0"/>
              <a:t>pay issues</a:t>
            </a:r>
            <a:r>
              <a:rPr lang="en-CA" sz="2200" dirty="0" smtClean="0"/>
              <a:t>.</a:t>
            </a:r>
          </a:p>
          <a:p>
            <a:pPr marL="0" lvl="0" indent="0" fontAlgn="ctr">
              <a:spcAft>
                <a:spcPts val="600"/>
              </a:spcAft>
              <a:buNone/>
            </a:pPr>
            <a:r>
              <a:rPr lang="en-CA" sz="2200" dirty="0" smtClean="0"/>
              <a:t>ESDC is amongst the first departments </a:t>
            </a:r>
            <a:r>
              <a:rPr lang="en-CA" sz="2200" dirty="0"/>
              <a:t>to </a:t>
            </a:r>
            <a:r>
              <a:rPr lang="en-CA" sz="2200" dirty="0" smtClean="0"/>
              <a:t>onboard to the </a:t>
            </a:r>
            <a:r>
              <a:rPr lang="en-CA" sz="2200" dirty="0"/>
              <a:t>Next Gen </a:t>
            </a:r>
            <a:r>
              <a:rPr lang="en-CA" sz="2200" dirty="0" smtClean="0"/>
              <a:t>system, given transformational readiness from the technological, process and people perspectives.</a:t>
            </a:r>
            <a:endParaRPr lang="en-CA" sz="1500" dirty="0"/>
          </a:p>
          <a:p>
            <a:pPr marL="457200" lvl="1" indent="0">
              <a:spcAft>
                <a:spcPts val="600"/>
              </a:spcAft>
              <a:buNone/>
            </a:pPr>
            <a:endParaRPr lang="en-CA" sz="1600" b="1" dirty="0" smtClean="0"/>
          </a:p>
          <a:p>
            <a:pPr marL="0" indent="0">
              <a:spcAft>
                <a:spcPts val="600"/>
              </a:spcAft>
              <a:buNone/>
            </a:pPr>
            <a:endParaRPr lang="en-CA" sz="2000" dirty="0" smtClean="0"/>
          </a:p>
        </p:txBody>
      </p:sp>
      <p:pic>
        <p:nvPicPr>
          <p:cNvPr id="5" name="Picture 4" title="Bullet point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7552"/>
          <a:stretch/>
        </p:blipFill>
        <p:spPr>
          <a:xfrm>
            <a:off x="885647" y="2468490"/>
            <a:ext cx="203591" cy="361895"/>
          </a:xfrm>
          <a:prstGeom prst="rect">
            <a:avLst/>
          </a:prstGeom>
        </p:spPr>
      </p:pic>
      <p:pic>
        <p:nvPicPr>
          <p:cNvPr id="6" name="Picture 5" title="Bullet point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7552"/>
          <a:stretch/>
        </p:blipFill>
        <p:spPr>
          <a:xfrm>
            <a:off x="885646" y="3728715"/>
            <a:ext cx="203591" cy="361895"/>
          </a:xfrm>
          <a:prstGeom prst="rect">
            <a:avLst/>
          </a:prstGeom>
        </p:spPr>
      </p:pic>
      <p:pic>
        <p:nvPicPr>
          <p:cNvPr id="7" name="Picture 6" title="Bullet point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7552"/>
          <a:stretch/>
        </p:blipFill>
        <p:spPr>
          <a:xfrm>
            <a:off x="885646" y="4807992"/>
            <a:ext cx="203591" cy="361895"/>
          </a:xfrm>
          <a:prstGeom prst="rect">
            <a:avLst/>
          </a:prstGeom>
        </p:spPr>
      </p:pic>
      <p:pic>
        <p:nvPicPr>
          <p:cNvPr id="2" name="Picture 1" title="Image of people team working.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68" y="0"/>
            <a:ext cx="4744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7602" y="270269"/>
            <a:ext cx="10515600" cy="954682"/>
          </a:xfrm>
        </p:spPr>
        <p:txBody>
          <a:bodyPr>
            <a:normAutofit fontScale="90000"/>
          </a:bodyPr>
          <a:lstStyle/>
          <a:p>
            <a:r>
              <a:rPr lang="en-CA" sz="3600" dirty="0" smtClean="0"/>
              <a:t>Compensation User Groups Analysis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600" dirty="0">
                <a:solidFill>
                  <a:schemeClr val="tx1"/>
                </a:solidFill>
              </a:rPr>
              <a:t>Human Resources Innovation </a:t>
            </a:r>
          </a:p>
        </p:txBody>
      </p:sp>
      <p:sp>
        <p:nvSpPr>
          <p:cNvPr id="24" name="Rectangle 23"/>
          <p:cNvSpPr/>
          <p:nvPr>
            <p:custDataLst>
              <p:tags r:id="rId2"/>
            </p:custDataLst>
          </p:nvPr>
        </p:nvSpPr>
        <p:spPr>
          <a:xfrm>
            <a:off x="0" y="1570892"/>
            <a:ext cx="4330700" cy="418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CA" b="1" dirty="0" smtClean="0"/>
              <a:t>IMPROVING CONFIDENCE IN PAY</a:t>
            </a:r>
            <a:endParaRPr lang="en-CA" b="1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868673" y="2335280"/>
            <a:ext cx="871527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900" dirty="0" smtClean="0"/>
              <a:t>Although </a:t>
            </a:r>
            <a:r>
              <a:rPr lang="en-CA" sz="1900" dirty="0"/>
              <a:t>the Compensation Services Directorate </a:t>
            </a:r>
            <a:r>
              <a:rPr lang="en-CA" sz="1900" dirty="0" smtClean="0"/>
              <a:t>has </a:t>
            </a:r>
            <a:r>
              <a:rPr lang="en-CA" sz="1900" dirty="0"/>
              <a:t>made great strives in implementing strategies to improve positive pay </a:t>
            </a:r>
            <a:r>
              <a:rPr lang="en-CA" sz="1900" dirty="0" smtClean="0"/>
              <a:t>outcomes since </a:t>
            </a:r>
            <a:r>
              <a:rPr lang="en-CA" sz="1900" dirty="0"/>
              <a:t>its inception, there are still opportunities to </a:t>
            </a:r>
            <a:r>
              <a:rPr lang="en-CA" sz="1900" dirty="0" smtClean="0"/>
              <a:t>improve the way we work in order to achieve our vision of restoring </a:t>
            </a:r>
            <a:r>
              <a:rPr lang="en-CA" sz="1900" dirty="0"/>
              <a:t>employee confidence in their pay. </a:t>
            </a:r>
            <a:endParaRPr lang="en-CA" sz="1900" dirty="0" smtClean="0"/>
          </a:p>
          <a:p>
            <a:r>
              <a:rPr lang="en-CA" sz="1900" dirty="0" smtClean="0"/>
              <a:t> </a:t>
            </a:r>
            <a:endParaRPr lang="en-CA" sz="1900" dirty="0"/>
          </a:p>
          <a:p>
            <a:r>
              <a:rPr lang="en-CA" sz="1900" dirty="0" smtClean="0"/>
              <a:t>In collaboration with the Human Resources Innovation (HRI) team, a </a:t>
            </a:r>
            <a:r>
              <a:rPr lang="en-CA" sz="1900" dirty="0"/>
              <a:t>qualitative analysis of </a:t>
            </a:r>
            <a:r>
              <a:rPr lang="en-CA" sz="1900" dirty="0" smtClean="0"/>
              <a:t>interviews </a:t>
            </a:r>
            <a:r>
              <a:rPr lang="en-CA" sz="1900" dirty="0"/>
              <a:t>with clients and </a:t>
            </a:r>
            <a:r>
              <a:rPr lang="en-CA" sz="1900" dirty="0" smtClean="0"/>
              <a:t>Compensation agents was conducted to </a:t>
            </a:r>
            <a:r>
              <a:rPr lang="en-CA" sz="1900" dirty="0"/>
              <a:t>determine </a:t>
            </a:r>
            <a:r>
              <a:rPr lang="en-CA" sz="1900" dirty="0" smtClean="0"/>
              <a:t>areas of improvement for Compensation services.</a:t>
            </a:r>
          </a:p>
          <a:p>
            <a:endParaRPr lang="en-CA" sz="1900" dirty="0"/>
          </a:p>
          <a:p>
            <a:r>
              <a:rPr lang="en-CA" sz="1900" dirty="0" smtClean="0"/>
              <a:t>Amongst the findings/results: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900" b="1" dirty="0" smtClean="0"/>
              <a:t>Opportunity </a:t>
            </a:r>
            <a:r>
              <a:rPr lang="en-CA" sz="1900" b="1" dirty="0"/>
              <a:t>for improvement in regards to internal tools and resources</a:t>
            </a:r>
            <a:r>
              <a:rPr lang="en-CA" sz="1900" dirty="0"/>
              <a:t>. </a:t>
            </a:r>
          </a:p>
          <a:p>
            <a:endParaRPr lang="en-CA" sz="1900" dirty="0"/>
          </a:p>
        </p:txBody>
      </p:sp>
      <p:pic>
        <p:nvPicPr>
          <p:cNvPr id="23" name="Picture 22" title="Bullet point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7552"/>
          <a:stretch/>
        </p:blipFill>
        <p:spPr>
          <a:xfrm>
            <a:off x="659895" y="2463072"/>
            <a:ext cx="203591" cy="361895"/>
          </a:xfrm>
          <a:prstGeom prst="rect">
            <a:avLst/>
          </a:prstGeom>
        </p:spPr>
      </p:pic>
      <p:pic>
        <p:nvPicPr>
          <p:cNvPr id="22" name="Picture 21" title="Bullet point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7552"/>
          <a:stretch/>
        </p:blipFill>
        <p:spPr>
          <a:xfrm>
            <a:off x="665083" y="4147848"/>
            <a:ext cx="203591" cy="361895"/>
          </a:xfrm>
          <a:prstGeom prst="rect">
            <a:avLst/>
          </a:prstGeom>
        </p:spPr>
      </p:pic>
      <p:pic>
        <p:nvPicPr>
          <p:cNvPr id="25" name="Picture 24" title="Bullet point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7552"/>
          <a:stretch/>
        </p:blipFill>
        <p:spPr>
          <a:xfrm>
            <a:off x="669394" y="5551267"/>
            <a:ext cx="203591" cy="361895"/>
          </a:xfrm>
          <a:prstGeom prst="rect">
            <a:avLst/>
          </a:prstGeom>
        </p:spPr>
      </p:pic>
      <p:pic>
        <p:nvPicPr>
          <p:cNvPr id="28" name="Picture 27" title="Image of a person working.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516" y="873971"/>
            <a:ext cx="2338118" cy="28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7602" y="59915"/>
            <a:ext cx="10515600" cy="954682"/>
          </a:xfrm>
        </p:spPr>
        <p:txBody>
          <a:bodyPr>
            <a:normAutofit fontScale="90000"/>
          </a:bodyPr>
          <a:lstStyle/>
          <a:p>
            <a:r>
              <a:rPr lang="en-CA" sz="3600" dirty="0" smtClean="0"/>
              <a:t>Possible Solutions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600" dirty="0" smtClean="0">
                <a:solidFill>
                  <a:schemeClr val="tx1"/>
                </a:solidFill>
              </a:rPr>
              <a:t>Improving the way we work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0" y="1330488"/>
            <a:ext cx="4330700" cy="418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CA" sz="2000" b="1" dirty="0" smtClean="0"/>
              <a:t>PAY RECONCILIATION TOOL</a:t>
            </a:r>
            <a:endParaRPr lang="en-CA" sz="2000" b="1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896070" y="2268096"/>
            <a:ext cx="60091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In order to support the Compensation Services Directorate mandate in preventing, resolving and monitoring </a:t>
            </a:r>
            <a:r>
              <a:rPr lang="en-CA" sz="2000" dirty="0" smtClean="0"/>
              <a:t>pay </a:t>
            </a:r>
            <a:r>
              <a:rPr lang="en-CA" sz="2000" dirty="0"/>
              <a:t>issue, Compensation Advisors would require modernized and innovative </a:t>
            </a:r>
            <a:r>
              <a:rPr lang="en-CA" sz="2000" dirty="0" smtClean="0"/>
              <a:t>tools.</a:t>
            </a:r>
          </a:p>
          <a:p>
            <a:endParaRPr lang="en-CA" sz="2000" dirty="0" smtClean="0"/>
          </a:p>
          <a:p>
            <a:endParaRPr lang="en-CA" sz="2000" dirty="0"/>
          </a:p>
          <a:p>
            <a:r>
              <a:rPr lang="en-CA" sz="2000" dirty="0" smtClean="0"/>
              <a:t>In support from ESDC’s Innovation Fund, we are beginning to develop our idea of an internal </a:t>
            </a:r>
            <a:r>
              <a:rPr lang="en-CA" sz="2000" b="1" dirty="0" smtClean="0"/>
              <a:t>Pay </a:t>
            </a:r>
            <a:r>
              <a:rPr lang="en-CA" sz="2000" b="1" dirty="0"/>
              <a:t>Reconciliation Tool</a:t>
            </a:r>
            <a:r>
              <a:rPr lang="en-CA" sz="2000" dirty="0"/>
              <a:t>. </a:t>
            </a:r>
            <a:endParaRPr lang="en-CA" sz="2000" dirty="0" smtClean="0"/>
          </a:p>
          <a:p>
            <a:endParaRPr lang="en-CA" sz="2000" dirty="0"/>
          </a:p>
        </p:txBody>
      </p:sp>
      <p:pic>
        <p:nvPicPr>
          <p:cNvPr id="22" name="Picture 21" title="Bullet point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7552"/>
          <a:stretch/>
        </p:blipFill>
        <p:spPr>
          <a:xfrm>
            <a:off x="697642" y="2354696"/>
            <a:ext cx="203591" cy="361895"/>
          </a:xfrm>
          <a:prstGeom prst="rect">
            <a:avLst/>
          </a:prstGeom>
        </p:spPr>
      </p:pic>
      <p:pic>
        <p:nvPicPr>
          <p:cNvPr id="16" name="Picture 15" title="Bullet point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7552"/>
          <a:stretch/>
        </p:blipFill>
        <p:spPr>
          <a:xfrm>
            <a:off x="697641" y="4527393"/>
            <a:ext cx="203591" cy="361895"/>
          </a:xfrm>
          <a:prstGeom prst="rect">
            <a:avLst/>
          </a:prstGeom>
        </p:spPr>
      </p:pic>
      <p:pic>
        <p:nvPicPr>
          <p:cNvPr id="4" name="Picture 3" descr="Photo shows a desktop with Compensation Services Directorate's icon." title="Image of a desktop.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9809" y="592181"/>
            <a:ext cx="3372699" cy="31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7602" y="59915"/>
            <a:ext cx="10515600" cy="954682"/>
          </a:xfrm>
        </p:spPr>
        <p:txBody>
          <a:bodyPr>
            <a:normAutofit fontScale="90000"/>
          </a:bodyPr>
          <a:lstStyle/>
          <a:p>
            <a:r>
              <a:rPr lang="en-CA" sz="4000" dirty="0" smtClean="0"/>
              <a:t>Success Factors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600" dirty="0" smtClean="0">
                <a:solidFill>
                  <a:schemeClr val="tx1"/>
                </a:solidFill>
              </a:rPr>
              <a:t>Implementing Innovation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>
            <p:custDataLst>
              <p:tags r:id="rId2"/>
            </p:custDataLst>
          </p:nvPr>
        </p:nvSpPr>
        <p:spPr>
          <a:xfrm>
            <a:off x="0" y="1330488"/>
            <a:ext cx="4330700" cy="418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CA" sz="2200" b="1" dirty="0" smtClean="0"/>
              <a:t>KEY SUCCESS FACTORS</a:t>
            </a:r>
            <a:endParaRPr lang="en-CA" sz="2200" b="1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242382" y="2064826"/>
            <a:ext cx="648688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Upper Management Support</a:t>
            </a:r>
          </a:p>
          <a:p>
            <a:endParaRPr lang="en-CA" sz="2400" dirty="0" smtClean="0"/>
          </a:p>
          <a:p>
            <a:r>
              <a:rPr lang="en-CA" sz="2400" dirty="0" smtClean="0"/>
              <a:t>Finding the Right Stakeholders</a:t>
            </a:r>
          </a:p>
          <a:p>
            <a:endParaRPr lang="en-CA" sz="2400" dirty="0"/>
          </a:p>
          <a:p>
            <a:r>
              <a:rPr lang="en-CA" sz="2400" dirty="0" smtClean="0"/>
              <a:t>Stakeholder Buy-In</a:t>
            </a:r>
          </a:p>
          <a:p>
            <a:endParaRPr lang="en-CA" sz="2400" dirty="0"/>
          </a:p>
          <a:p>
            <a:r>
              <a:rPr lang="en-CA" sz="2400" dirty="0" smtClean="0"/>
              <a:t>‘Never Waste a Good Crisis’</a:t>
            </a:r>
          </a:p>
          <a:p>
            <a:endParaRPr lang="en-CA" sz="2400" dirty="0"/>
          </a:p>
          <a:p>
            <a:r>
              <a:rPr lang="en-CA" sz="2400" dirty="0" smtClean="0"/>
              <a:t>Network!</a:t>
            </a:r>
          </a:p>
          <a:p>
            <a:endParaRPr lang="en-CA" sz="2400" dirty="0"/>
          </a:p>
          <a:p>
            <a:r>
              <a:rPr lang="en-CA" sz="2400" dirty="0" smtClean="0"/>
              <a:t>Being Realistic and Resilient</a:t>
            </a:r>
          </a:p>
          <a:p>
            <a:endParaRPr lang="en-CA" dirty="0" smtClean="0"/>
          </a:p>
        </p:txBody>
      </p:sp>
      <p:pic>
        <p:nvPicPr>
          <p:cNvPr id="22" name="Picture 21" title="Bullet point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7552"/>
          <a:stretch/>
        </p:blipFill>
        <p:spPr>
          <a:xfrm>
            <a:off x="1029521" y="2162756"/>
            <a:ext cx="203591" cy="361895"/>
          </a:xfrm>
          <a:prstGeom prst="rect">
            <a:avLst/>
          </a:prstGeom>
        </p:spPr>
      </p:pic>
      <p:pic>
        <p:nvPicPr>
          <p:cNvPr id="23" name="Picture 22" title="Bullet point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7552"/>
          <a:stretch/>
        </p:blipFill>
        <p:spPr>
          <a:xfrm>
            <a:off x="1028328" y="2906568"/>
            <a:ext cx="203591" cy="361895"/>
          </a:xfrm>
          <a:prstGeom prst="rect">
            <a:avLst/>
          </a:prstGeom>
        </p:spPr>
      </p:pic>
      <p:pic>
        <p:nvPicPr>
          <p:cNvPr id="26" name="Picture 25" title="Bullet point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7552"/>
          <a:stretch/>
        </p:blipFill>
        <p:spPr>
          <a:xfrm>
            <a:off x="1028328" y="3653591"/>
            <a:ext cx="203591" cy="361895"/>
          </a:xfrm>
          <a:prstGeom prst="rect">
            <a:avLst/>
          </a:prstGeom>
        </p:spPr>
      </p:pic>
      <p:pic>
        <p:nvPicPr>
          <p:cNvPr id="20" name="Picture 19" title="Bullet point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7552"/>
          <a:stretch/>
        </p:blipFill>
        <p:spPr>
          <a:xfrm>
            <a:off x="1028987" y="4374171"/>
            <a:ext cx="203591" cy="361895"/>
          </a:xfrm>
          <a:prstGeom prst="rect">
            <a:avLst/>
          </a:prstGeom>
        </p:spPr>
      </p:pic>
      <p:pic>
        <p:nvPicPr>
          <p:cNvPr id="27" name="Picture 26" title="Bullet point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7552"/>
          <a:stretch/>
        </p:blipFill>
        <p:spPr>
          <a:xfrm>
            <a:off x="1028328" y="5082721"/>
            <a:ext cx="203591" cy="361895"/>
          </a:xfrm>
          <a:prstGeom prst="rect">
            <a:avLst/>
          </a:prstGeom>
        </p:spPr>
      </p:pic>
      <p:pic>
        <p:nvPicPr>
          <p:cNvPr id="21" name="Picture 20" title="Bullet point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7552"/>
          <a:stretch/>
        </p:blipFill>
        <p:spPr>
          <a:xfrm>
            <a:off x="1028327" y="5841774"/>
            <a:ext cx="203591" cy="361895"/>
          </a:xfrm>
          <a:prstGeom prst="rect">
            <a:avLst/>
          </a:prstGeom>
        </p:spPr>
      </p:pic>
      <p:pic>
        <p:nvPicPr>
          <p:cNvPr id="3" name="Picture 2" title="Leadership icon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67" y="1805568"/>
            <a:ext cx="714375" cy="714375"/>
          </a:xfrm>
          <a:prstGeom prst="rect">
            <a:avLst/>
          </a:prstGeom>
        </p:spPr>
      </p:pic>
      <p:pic>
        <p:nvPicPr>
          <p:cNvPr id="4" name="Picture 3" title="Team work icon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597" y="2536899"/>
            <a:ext cx="714375" cy="714375"/>
          </a:xfrm>
          <a:prstGeom prst="rect">
            <a:avLst/>
          </a:prstGeom>
        </p:spPr>
      </p:pic>
      <p:pic>
        <p:nvPicPr>
          <p:cNvPr id="7" name="Picture 6" title="Learning icon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54" y="3285292"/>
            <a:ext cx="714375" cy="714375"/>
          </a:xfrm>
          <a:prstGeom prst="rect">
            <a:avLst/>
          </a:prstGeom>
        </p:spPr>
      </p:pic>
      <p:pic>
        <p:nvPicPr>
          <p:cNvPr id="25" name="Picture 24" title="Thinking icon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67" y="4033685"/>
            <a:ext cx="714375" cy="714375"/>
          </a:xfrm>
          <a:prstGeom prst="rect">
            <a:avLst/>
          </a:prstGeom>
        </p:spPr>
      </p:pic>
      <p:pic>
        <p:nvPicPr>
          <p:cNvPr id="8" name="Picture 7" title="Cooperation icon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54" y="4782078"/>
            <a:ext cx="714375" cy="714375"/>
          </a:xfrm>
          <a:prstGeom prst="rect">
            <a:avLst/>
          </a:prstGeom>
        </p:spPr>
      </p:pic>
      <p:pic>
        <p:nvPicPr>
          <p:cNvPr id="6" name="Picture 5" title="Coffee cup icon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89" y="5462435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ESDC's Compensation Services Directorate's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7" y="5619686"/>
            <a:ext cx="4756394" cy="1238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56" y="2083443"/>
            <a:ext cx="10502490" cy="1760316"/>
          </a:xfrm>
        </p:spPr>
        <p:txBody>
          <a:bodyPr>
            <a:noAutofit/>
          </a:bodyPr>
          <a:lstStyle/>
          <a:p>
            <a:pPr algn="ctr"/>
            <a:r>
              <a:rPr lang="en-CA" sz="13800" dirty="0"/>
              <a:t>Thank </a:t>
            </a:r>
            <a:r>
              <a:rPr lang="en-CA" sz="13800" dirty="0" smtClean="0"/>
              <a:t>You!</a:t>
            </a:r>
            <a:endParaRPr lang="en-CA" sz="13800" dirty="0"/>
          </a:p>
        </p:txBody>
      </p:sp>
    </p:spTree>
    <p:extLst>
      <p:ext uri="{BB962C8B-B14F-4D97-AF65-F5344CB8AC3E}">
        <p14:creationId xmlns:p14="http://schemas.microsoft.com/office/powerpoint/2010/main" val="10587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5583710|-12234836|-7431962|-8211300|-13663397|Compensation&quot;,&quot;Id&quot;:&quot;6170371a3043421fb0860160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4,&quot;ColorModifier&quot;:0,&quot;BrightnessModifier&quot;:0}}"/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0,&quot;BrightnessModifier&quot;:0}}"/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  <p:tag name="NUM" val="6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2F835B"/>
      </a:accent1>
      <a:accent2>
        <a:srgbClr val="123622"/>
      </a:accent2>
      <a:accent3>
        <a:srgbClr val="5C6AE6"/>
      </a:accent3>
      <a:accent4>
        <a:srgbClr val="8E98E6"/>
      </a:accent4>
      <a:accent5>
        <a:srgbClr val="3A3838"/>
      </a:accent5>
      <a:accent6>
        <a:srgbClr val="1C6844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FB5765B-63A3-43B3-B02C-A52C76A4A9AB}" vid="{4C3C986A-30A9-4ADD-B5BD-032A86AF7C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CSD PowerPoint Template EN</Template>
  <TotalTime>24681</TotalTime>
  <Words>423</Words>
  <Application>Microsoft Office PowerPoint</Application>
  <PresentationFormat>Widescreen</PresentationFormat>
  <Paragraphs>59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 HR Innovation RH - à la carte </vt:lpstr>
      <vt:lpstr>Overview</vt:lpstr>
      <vt:lpstr>ESDC’s Compensation Services Directorate Mandate and Mission </vt:lpstr>
      <vt:lpstr>ESDC’s Compensation Services Directorate Vision 2025</vt:lpstr>
      <vt:lpstr>Compensation User Groups Analysis Human Resources Innovation </vt:lpstr>
      <vt:lpstr>Possible Solutions Improving the way we work</vt:lpstr>
      <vt:lpstr>Success Factors Implementing Innovation</vt:lpstr>
      <vt:lpstr>Thank You!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Lucu, Cinthya C [NC]</dc:creator>
  <cp:lastModifiedBy>Crossman, Deanna DE [NC]</cp:lastModifiedBy>
  <cp:revision>429</cp:revision>
  <dcterms:created xsi:type="dcterms:W3CDTF">2020-11-02T00:21:04Z</dcterms:created>
  <dcterms:modified xsi:type="dcterms:W3CDTF">2021-10-21T15:38:18Z</dcterms:modified>
</cp:coreProperties>
</file>