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7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Lst>
  <p:sldSz cx="9144000" cy="5143500" type="screen16x9"/>
  <p:notesSz cx="6858000" cy="9144000"/>
  <p:embeddedFontLst>
    <p:embeddedFont>
      <p:font typeface="Roboto" panose="02000000000000000000" pitchFamily="2" charset="0"/>
      <p:regular r:id="rId72"/>
      <p:bold r:id="rId73"/>
      <p:italic r:id="rId74"/>
      <p:boldItalic r:id="rId75"/>
    </p:embeddedFont>
  </p:embeddedFontLst>
  <p:custDataLst>
    <p:tags r:id="rId76"/>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B2DE0A9-4C11-4F5B-8BD7-EF3BE9FE3BF1}">
  <a:tblStyle styleId="{5B2DE0A9-4C11-4F5B-8BD7-EF3BE9FE3BF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8" d="100"/>
          <a:sy n="158" d="100"/>
        </p:scale>
        <p:origin x="26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3.fntdata"/><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fntdata"/><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2.fntdata"/><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octodon.social/@cwebber/109462369670144568"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dd3e3292a8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1dd3e3292a8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Christine Lemmer-Webber - “mansplaining as a service”- </a:t>
            </a:r>
            <a:r>
              <a:rPr lang="en" u="sng">
                <a:solidFill>
                  <a:schemeClr val="hlink"/>
                </a:solidFill>
                <a:hlinkClick r:id="rId3"/>
              </a:rPr>
              <a:t>https://octodon.social/@cwebber/109462369670144568</a:t>
            </a:r>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512a99867c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512a99867c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c2d898f7c4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c2d898f7c4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c2d898f7c4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1c2d898f7c4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c2d898f7c4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1c2d898f7c4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c2d898f7c4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1c2d898f7c4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Note: is that accurate? Can you trust it? Worth exploring.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0ff04afe7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0ff04afe7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Note: is that accurate? Can you trust it? Worth exploring.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c2d898f7c4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c2d898f7c4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c2d898f7c4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1c2d898f7c4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Note: not overly usefl - but not very different from a costly report done by a consultant for PHAC…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c2d898f7c4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1c2d898f7c4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dd3e3292a8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1dd3e3292a8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c2d898f7c4_0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1c2d898f7c4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c2d898f7c4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1c2d898f7c4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c81631b48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1c81631b48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c2d898f7c4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1c2d898f7c4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1c2d898f7c4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1c2d898f7c4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1c81631b48e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1c81631b48e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0ff04afe70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20ff04afe7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c2d898f7c4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1c2d898f7c4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c98844353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1c98844353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Note: translation is sub-par</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c2d898f7c4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c2d898f7c4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ebf5855d1f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ebf5855d1f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1c98844353d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1c98844353d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1c98844353d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1c98844353d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1c2d898f7c4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1c2d898f7c4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1c2d898f7c4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1c2d898f7c4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c98844353d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1c98844353d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Note: not exactly how I have grouped things myself, but not a bad starting point.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1c2d898f7c4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1c2d898f7c4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1c98844353d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1c98844353d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1c2d898f7c4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1c2d898f7c4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1c2d898f7c4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1c2d898f7c4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1c98844353d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1c98844353d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512a99867c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1512a99867c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1c2d898f7c4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1c2d898f7c4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1c98844353d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1c98844353d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1c2d898f7c4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1c2d898f7c4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1c98844353d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1c98844353d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Note: makes manual prototyping quick</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1c81631b48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1c81631b48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1c98844353d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1c98844353d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Note: Regex remains a mystery to me…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1c2d898f7c4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1c2d898f7c4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1c98844353d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1c98844353d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1c2d898f7c4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1c2d898f7c4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1c2d898f7c4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1c2d898f7c4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Note: it works. But is manual JSON-LD code the way to go?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512a99867c_0_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512a99867c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1c2d898f7c4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1c2d898f7c4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1c98844353d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1c98844353d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1c7bd9d21c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1c7bd9d21c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1c98844353d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1c98844353d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1c2d898f7c4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1c2d898f7c4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1cb98ef09bb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1cb98ef09b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Note: again, good for quick prototyping and proof of concept. I don’t have the technical skills to know if that code is optimal.</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20ff04afe70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20ff04afe70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Note: again, good for quick prototyping and proof of concept. I don’t have the technical skills to know if that code is optimal.</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1cb98ef09bb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1cb98ef09bb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1cb98ef09b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1cb98ef09b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20c3facb6b1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20c3facb6b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0c3facb6b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0c3facb6b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1c2d898f7c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1c2d898f7c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1cb98ef09b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1cb98ef09b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1c2d898f7c4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 name="Google Shape;522;g1c2d898f7c4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1898300610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g1898300610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1898300610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1898300610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1898300610d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1898300610d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20c6efcce2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 name="Google Shape;554;g20c6efcce2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1dd3e3292a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1dd3e3292a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20c3facb6b1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20c3facb6b1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g1898300610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9" name="Google Shape;579;g1898300610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898300610d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898300610d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dd3e3292a8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1dd3e3292a8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dd3e3292a8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1dd3e3292a8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2" name="MSIPCMContentMarking" descr="{&quot;HashCode&quot;:-1880398799,&quot;Placement&quot;:&quot;Header&quot;,&quot;Top&quot;:0.0,&quot;Left&quot;:502.4445,&quot;SlideWidth&quot;:720,&quot;SlideHeight&quot;:405}">
            <a:extLst>
              <a:ext uri="{FF2B5EF4-FFF2-40B4-BE49-F238E27FC236}">
                <a16:creationId xmlns:a16="http://schemas.microsoft.com/office/drawing/2014/main" id="{B6CC460D-04C6-66DF-91E8-EC420D2ED7E6}"/>
              </a:ext>
            </a:extLst>
          </p:cNvPr>
          <p:cNvSpPr txBox="1"/>
          <p:nvPr userDrawn="1"/>
        </p:nvSpPr>
        <p:spPr>
          <a:xfrm>
            <a:off x="6381045" y="0"/>
            <a:ext cx="2762954" cy="280749"/>
          </a:xfrm>
          <a:prstGeom prst="rect">
            <a:avLst/>
          </a:prstGeom>
          <a:noFill/>
        </p:spPr>
        <p:txBody>
          <a:bodyPr vert="horz" wrap="square" lIns="0" tIns="0" rIns="0" bIns="0" rtlCol="0" anchor="ctr" anchorCtr="1">
            <a:spAutoFit/>
          </a:bodyPr>
          <a:lstStyle/>
          <a:p>
            <a:pPr algn="r">
              <a:spcBef>
                <a:spcPts val="0"/>
              </a:spcBef>
              <a:spcAft>
                <a:spcPts val="0"/>
              </a:spcAft>
            </a:pPr>
            <a:r>
              <a:rPr lang="en-US" sz="1200">
                <a:solidFill>
                  <a:srgbClr val="000000"/>
                </a:solidFill>
                <a:latin typeface="Arial" panose="020B0604020202020204" pitchFamily="34" charset="0"/>
              </a:rPr>
              <a:t>UNCLASSIFIED / NON CLASSIFIÉ</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witter.com/quidampepi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slide" Target="slide21.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slide" Target="slide19.xml"/><Relationship Id="rId5" Type="http://schemas.openxmlformats.org/officeDocument/2006/relationships/slide" Target="slide17.xml"/><Relationship Id="rId4" Type="http://schemas.openxmlformats.org/officeDocument/2006/relationships/slide" Target="slide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slide" Target="slide24.xml"/><Relationship Id="rId7" Type="http://schemas.openxmlformats.org/officeDocument/2006/relationships/slide" Target="slide33.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slide" Target="slide31.xml"/><Relationship Id="rId5" Type="http://schemas.openxmlformats.org/officeDocument/2006/relationships/slide" Target="slide29.xml"/><Relationship Id="rId4" Type="http://schemas.openxmlformats.org/officeDocument/2006/relationships/slide" Target="slide27.xml"/></Relationships>
</file>

<file path=ppt/slides/_rels/slide24.xml.rels><?xml version="1.0" encoding="UTF-8" standalone="yes"?>
<Relationships xmlns="http://schemas.openxmlformats.org/package/2006/relationships"><Relationship Id="rId3" Type="http://schemas.openxmlformats.org/officeDocument/2006/relationships/hyperlink" Target="https://www.canada.ca/en/revenue-agency/services/charities-giving/charities/operating-a-registered-charity/activities/charitable-activities.html"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www.canada.ca/en/revenue-agency/services/forms-publications/publications/t4037/capital-gains.html#P406_38210"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openxmlformats.org/officeDocument/2006/relationships/slide" Target="slide48.xml"/><Relationship Id="rId3" Type="http://schemas.openxmlformats.org/officeDocument/2006/relationships/slide" Target="slide38.xml"/><Relationship Id="rId7" Type="http://schemas.openxmlformats.org/officeDocument/2006/relationships/slide" Target="slide46.xml"/><Relationship Id="rId12" Type="http://schemas.openxmlformats.org/officeDocument/2006/relationships/slide" Target="slide57.xml"/><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slide" Target="slide44.xml"/><Relationship Id="rId11" Type="http://schemas.openxmlformats.org/officeDocument/2006/relationships/slide" Target="slide54.xml"/><Relationship Id="rId5" Type="http://schemas.openxmlformats.org/officeDocument/2006/relationships/slide" Target="slide42.xml"/><Relationship Id="rId10" Type="http://schemas.openxmlformats.org/officeDocument/2006/relationships/slide" Target="slide52.xml"/><Relationship Id="rId4" Type="http://schemas.openxmlformats.org/officeDocument/2006/relationships/slide" Target="slide40.xml"/><Relationship Id="rId9" Type="http://schemas.openxmlformats.org/officeDocument/2006/relationships/slide" Target="slide5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test.canada.ca/phac-aspc/test_AI.html#repetitive_code"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hyperlink" Target="https://test.canada.ca/phac-aspc/test_AI.html#js"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8" Type="http://schemas.openxmlformats.org/officeDocument/2006/relationships/hyperlink" Target="https://www.wired.com/story/effective-altruism-artificial-intelligence-sam-bankman-fried/" TargetMode="External"/><Relationship Id="rId3" Type="http://schemas.openxmlformats.org/officeDocument/2006/relationships/hyperlink" Target="https://www.newyorker.com/tech/annals-of-technology/chatgpt-is-a-blurry-jpeg-of-the-web" TargetMode="External"/><Relationship Id="rId7" Type="http://schemas.openxmlformats.org/officeDocument/2006/relationships/hyperlink" Target="https://twitter.com/boagworld/status/1625439850173177860" TargetMode="External"/><Relationship Id="rId12" Type="http://schemas.openxmlformats.org/officeDocument/2006/relationships/hyperlink" Target="https://www.flaticon.com/" TargetMode="External"/><Relationship Id="rId2" Type="http://schemas.openxmlformats.org/officeDocument/2006/relationships/notesSlide" Target="../notesSlides/notesSlide69.xml"/><Relationship Id="rId1" Type="http://schemas.openxmlformats.org/officeDocument/2006/relationships/slideLayout" Target="../slideLayouts/slideLayout1.xml"/><Relationship Id="rId6" Type="http://schemas.openxmlformats.org/officeDocument/2006/relationships/hyperlink" Target="https://uxplanet.org/everyone-used-to-be-a-designer-530aa762e415" TargetMode="External"/><Relationship Id="rId11" Type="http://schemas.openxmlformats.org/officeDocument/2006/relationships/hyperlink" Target="https://app.aiprm.com/prompts?page=1&amp;pageSize=4&amp;topic=All&amp;activity=All&amp;sortBy=1&amp;search=&amp;promptList=0" TargetMode="External"/><Relationship Id="rId5" Type="http://schemas.openxmlformats.org/officeDocument/2006/relationships/hyperlink" Target="https://medium.com/@emilymenonbender/on-nyt-magazine-on-ai-resist-the-urge-to-be-impressed-3d92fd9a0edd" TargetMode="External"/><Relationship Id="rId10" Type="http://schemas.openxmlformats.org/officeDocument/2006/relationships/hyperlink" Target="https://www.businessinsider.com/ai-chatbot-chatgpt-google-microsofty-lying-search-belief-2023-2" TargetMode="External"/><Relationship Id="rId4" Type="http://schemas.openxmlformats.org/officeDocument/2006/relationships/hyperlink" Target="https://www.kiro7.com/news/local/video-uw-professor-explains-new-artificial-intelligence-chatbot/ccbc5301-117c-493c-80f7-88388319c759/" TargetMode="External"/><Relationship Id="rId9" Type="http://schemas.openxmlformats.org/officeDocument/2006/relationships/hyperlink" Target="https://betakit.com/what-comes-after-the-attention-economy/"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11.xml"/><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slide" Target="slide37.xml"/><Relationship Id="rId4" Type="http://schemas.openxmlformats.org/officeDocument/2006/relationships/slide" Target="slide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74156"/>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744575"/>
            <a:ext cx="8520600" cy="17790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sz="6900">
                <a:solidFill>
                  <a:schemeClr val="lt1"/>
                </a:solidFill>
                <a:latin typeface="Roboto"/>
                <a:ea typeface="Roboto"/>
                <a:cs typeface="Roboto"/>
                <a:sym typeface="Roboto"/>
              </a:rPr>
              <a:t>ChatGPT for #GCDigital</a:t>
            </a:r>
            <a:endParaRPr sz="6900">
              <a:solidFill>
                <a:schemeClr val="lt1"/>
              </a:solidFill>
              <a:latin typeface="Roboto"/>
              <a:ea typeface="Roboto"/>
              <a:cs typeface="Roboto"/>
              <a:sym typeface="Roboto"/>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fontScale="92500"/>
          </a:bodyPr>
          <a:lstStyle/>
          <a:p>
            <a:pPr marL="0" lvl="0" indent="0" algn="ctr" rtl="0">
              <a:spcBef>
                <a:spcPts val="0"/>
              </a:spcBef>
              <a:spcAft>
                <a:spcPts val="0"/>
              </a:spcAft>
              <a:buNone/>
            </a:pPr>
            <a:r>
              <a:rPr lang="en" sz="3600">
                <a:solidFill>
                  <a:srgbClr val="D0CCD0"/>
                </a:solidFill>
                <a:latin typeface="Roboto"/>
                <a:ea typeface="Roboto"/>
                <a:cs typeface="Roboto"/>
                <a:sym typeface="Roboto"/>
              </a:rPr>
              <a:t>How this technology could impact our work</a:t>
            </a:r>
            <a:endParaRPr sz="3600">
              <a:solidFill>
                <a:srgbClr val="D0CCD0"/>
              </a:solidFill>
              <a:latin typeface="Roboto"/>
              <a:ea typeface="Roboto"/>
              <a:cs typeface="Roboto"/>
              <a:sym typeface="Roboto"/>
            </a:endParaRPr>
          </a:p>
        </p:txBody>
      </p:sp>
      <p:cxnSp>
        <p:nvCxnSpPr>
          <p:cNvPr id="56" name="Google Shape;56;p13"/>
          <p:cNvCxnSpPr/>
          <p:nvPr/>
        </p:nvCxnSpPr>
        <p:spPr>
          <a:xfrm>
            <a:off x="3280650" y="2626950"/>
            <a:ext cx="2449500" cy="0"/>
          </a:xfrm>
          <a:prstGeom prst="straightConnector1">
            <a:avLst/>
          </a:prstGeom>
          <a:noFill/>
          <a:ln w="76200" cap="flat" cmpd="sng">
            <a:solidFill>
              <a:srgbClr val="1C6E8C"/>
            </a:solidFill>
            <a:prstDash val="solid"/>
            <a:round/>
            <a:headEnd type="none" w="med" len="med"/>
            <a:tailEnd type="none" w="med" len="med"/>
          </a:ln>
        </p:spPr>
      </p:cxnSp>
      <p:sp>
        <p:nvSpPr>
          <p:cNvPr id="57" name="Google Shape;57;p13"/>
          <p:cNvSpPr txBox="1"/>
          <p:nvPr/>
        </p:nvSpPr>
        <p:spPr>
          <a:xfrm>
            <a:off x="7071825" y="3892850"/>
            <a:ext cx="2124000" cy="1508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chemeClr val="lt1"/>
                </a:solidFill>
              </a:rPr>
              <a:t>David Pepin</a:t>
            </a:r>
            <a:endParaRPr sz="1600" b="1">
              <a:solidFill>
                <a:schemeClr val="lt1"/>
              </a:solidFill>
            </a:endParaRPr>
          </a:p>
          <a:p>
            <a:pPr marL="0" lvl="0" indent="0" algn="l" rtl="0">
              <a:spcBef>
                <a:spcPts val="0"/>
              </a:spcBef>
              <a:spcAft>
                <a:spcPts val="0"/>
              </a:spcAft>
              <a:buClr>
                <a:schemeClr val="dk1"/>
              </a:buClr>
              <a:buSzPts val="1100"/>
              <a:buFont typeface="Arial"/>
              <a:buNone/>
            </a:pPr>
            <a:r>
              <a:rPr lang="en">
                <a:solidFill>
                  <a:schemeClr val="lt1"/>
                </a:solidFill>
              </a:rPr>
              <a:t>Free Agent</a:t>
            </a:r>
            <a:br>
              <a:rPr lang="en">
                <a:solidFill>
                  <a:schemeClr val="lt1"/>
                </a:solidFill>
              </a:rPr>
            </a:br>
            <a:r>
              <a:rPr lang="en">
                <a:solidFill>
                  <a:schemeClr val="lt1"/>
                </a:solidFill>
              </a:rPr>
              <a:t>February 2023</a:t>
            </a:r>
            <a:endParaRPr>
              <a:solidFill>
                <a:schemeClr val="lt1"/>
              </a:solidFill>
            </a:endParaRPr>
          </a:p>
          <a:p>
            <a:pPr marL="0" lvl="0" indent="0" algn="l" rtl="0">
              <a:spcBef>
                <a:spcPts val="0"/>
              </a:spcBef>
              <a:spcAft>
                <a:spcPts val="0"/>
              </a:spcAft>
              <a:buNone/>
            </a:pPr>
            <a:r>
              <a:rPr lang="en">
                <a:solidFill>
                  <a:schemeClr val="lt1"/>
                </a:solidFill>
              </a:rPr>
              <a:t>pepin.david@gmail.com</a:t>
            </a:r>
            <a:br>
              <a:rPr lang="en">
                <a:solidFill>
                  <a:schemeClr val="lt1"/>
                </a:solidFill>
              </a:rPr>
            </a:br>
            <a:r>
              <a:rPr lang="en" u="sng">
                <a:solidFill>
                  <a:schemeClr val="lt1"/>
                </a:solidFill>
                <a:hlinkClick r:id="rId3">
                  <a:extLst>
                    <a:ext uri="{A12FA001-AC4F-418D-AE19-62706E023703}">
                      <ahyp:hlinkClr xmlns:ahyp="http://schemas.microsoft.com/office/drawing/2018/hyperlinkcolor" val="tx"/>
                    </a:ext>
                  </a:extLst>
                </a:hlinkClick>
              </a:rPr>
              <a:t>@quidampepin</a:t>
            </a:r>
            <a:endParaRPr>
              <a:solidFill>
                <a:schemeClr val="lt1"/>
              </a:solidFill>
            </a:endParaRPr>
          </a:p>
          <a:p>
            <a:pPr marL="0" lvl="0" indent="0" algn="l" rtl="0">
              <a:spcBef>
                <a:spcPts val="0"/>
              </a:spcBef>
              <a:spcAft>
                <a:spcPts val="0"/>
              </a:spcAft>
              <a:buNone/>
            </a:pPr>
            <a:endParaRPr>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9"/>
        <p:cNvGrpSpPr/>
        <p:nvPr/>
      </p:nvGrpSpPr>
      <p:grpSpPr>
        <a:xfrm>
          <a:off x="0" y="0"/>
          <a:ext cx="0" cy="0"/>
          <a:chOff x="0" y="0"/>
          <a:chExt cx="0" cy="0"/>
        </a:xfrm>
      </p:grpSpPr>
      <p:sp>
        <p:nvSpPr>
          <p:cNvPr id="130" name="Google Shape;130;p22"/>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3600">
              <a:solidFill>
                <a:schemeClr val="lt1"/>
              </a:solidFill>
              <a:latin typeface="Roboto"/>
              <a:ea typeface="Roboto"/>
              <a:cs typeface="Roboto"/>
              <a:sym typeface="Roboto"/>
            </a:endParaRPr>
          </a:p>
          <a:p>
            <a:pPr marL="0" lvl="0" indent="0" algn="l" rtl="0">
              <a:spcBef>
                <a:spcPts val="0"/>
              </a:spcBef>
              <a:spcAft>
                <a:spcPts val="0"/>
              </a:spcAft>
              <a:buSzPts val="1100"/>
              <a:buNone/>
            </a:pPr>
            <a:r>
              <a:rPr lang="en" sz="3600">
                <a:solidFill>
                  <a:schemeClr val="lt1"/>
                </a:solidFill>
                <a:latin typeface="Roboto"/>
                <a:ea typeface="Roboto"/>
                <a:cs typeface="Roboto"/>
                <a:sym typeface="Roboto"/>
              </a:rPr>
              <a:t>Pros and cons</a:t>
            </a:r>
            <a:endParaRPr sz="3600">
              <a:solidFill>
                <a:schemeClr val="lt1"/>
              </a:solidFill>
              <a:latin typeface="Roboto"/>
              <a:ea typeface="Roboto"/>
              <a:cs typeface="Roboto"/>
              <a:sym typeface="Roboto"/>
            </a:endParaRPr>
          </a:p>
          <a:p>
            <a:pPr marL="0" lvl="0" indent="0" algn="l" rtl="0">
              <a:spcBef>
                <a:spcPts val="0"/>
              </a:spcBef>
              <a:spcAft>
                <a:spcPts val="0"/>
              </a:spcAft>
              <a:buSzPts val="990"/>
              <a:buNone/>
            </a:pPr>
            <a:endParaRPr sz="3600">
              <a:solidFill>
                <a:schemeClr val="lt1"/>
              </a:solidFill>
              <a:latin typeface="Roboto"/>
              <a:ea typeface="Roboto"/>
              <a:cs typeface="Roboto"/>
              <a:sym typeface="Roboto"/>
            </a:endParaRPr>
          </a:p>
        </p:txBody>
      </p:sp>
      <p:sp>
        <p:nvSpPr>
          <p:cNvPr id="131" name="Google Shape;131;p22"/>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Useful, but limited</a:t>
            </a:r>
            <a:endParaRPr/>
          </a:p>
        </p:txBody>
      </p:sp>
      <p:sp>
        <p:nvSpPr>
          <p:cNvPr id="132" name="Google Shape;132;p22"/>
          <p:cNvSpPr txBox="1"/>
          <p:nvPr/>
        </p:nvSpPr>
        <p:spPr>
          <a:xfrm>
            <a:off x="310825" y="1287725"/>
            <a:ext cx="3811500" cy="1728900"/>
          </a:xfrm>
          <a:prstGeom prst="rect">
            <a:avLst/>
          </a:prstGeom>
          <a:noFill/>
          <a:ln>
            <a:noFill/>
          </a:ln>
        </p:spPr>
        <p:txBody>
          <a:bodyPr spcFirstLastPara="1" wrap="square" lIns="91425" tIns="91425" rIns="91425" bIns="91425" anchor="t" anchorCtr="0">
            <a:spAutoFit/>
          </a:bodyPr>
          <a:lstStyle/>
          <a:p>
            <a:pPr marL="0" lvl="0" indent="0" algn="l" rtl="0">
              <a:spcBef>
                <a:spcPts val="1000"/>
              </a:spcBef>
              <a:spcAft>
                <a:spcPts val="0"/>
              </a:spcAft>
              <a:buNone/>
            </a:pPr>
            <a:r>
              <a:rPr lang="en" sz="1700" b="1"/>
              <a:t>Pros</a:t>
            </a:r>
            <a:endParaRPr sz="1700" b="1"/>
          </a:p>
          <a:p>
            <a:pPr marL="457200" lvl="0" indent="-323850" algn="l" rtl="0">
              <a:spcBef>
                <a:spcPts val="1000"/>
              </a:spcBef>
              <a:spcAft>
                <a:spcPts val="0"/>
              </a:spcAft>
              <a:buSzPts val="1500"/>
              <a:buChar char="●"/>
            </a:pPr>
            <a:r>
              <a:rPr lang="en" sz="1500"/>
              <a:t>Handles a variety of language tasks</a:t>
            </a:r>
            <a:endParaRPr sz="1500"/>
          </a:p>
          <a:p>
            <a:pPr marL="457200" lvl="0" indent="-323850" algn="l" rtl="0">
              <a:spcBef>
                <a:spcPts val="0"/>
              </a:spcBef>
              <a:spcAft>
                <a:spcPts val="0"/>
              </a:spcAft>
              <a:buSzPts val="1500"/>
              <a:buChar char="●"/>
            </a:pPr>
            <a:r>
              <a:rPr lang="en" sz="1500"/>
              <a:t>Very quick language generation</a:t>
            </a:r>
            <a:endParaRPr sz="1500"/>
          </a:p>
          <a:p>
            <a:pPr marL="457200" lvl="0" indent="-323850" algn="l" rtl="0">
              <a:spcBef>
                <a:spcPts val="0"/>
              </a:spcBef>
              <a:spcAft>
                <a:spcPts val="0"/>
              </a:spcAft>
              <a:buSzPts val="1500"/>
              <a:buChar char="●"/>
            </a:pPr>
            <a:r>
              <a:rPr lang="en" sz="1500"/>
              <a:t>Can get you a first draft in seconds</a:t>
            </a:r>
            <a:endParaRPr sz="1500"/>
          </a:p>
          <a:p>
            <a:pPr marL="457200" lvl="0" indent="-323850" algn="l" rtl="0">
              <a:spcBef>
                <a:spcPts val="0"/>
              </a:spcBef>
              <a:spcAft>
                <a:spcPts val="0"/>
              </a:spcAft>
              <a:buSzPts val="1500"/>
              <a:buChar char="●"/>
            </a:pPr>
            <a:r>
              <a:rPr lang="en" sz="1500"/>
              <a:t>Conversational: remembers previous prompts so you can refine</a:t>
            </a:r>
            <a:endParaRPr sz="1500"/>
          </a:p>
        </p:txBody>
      </p:sp>
      <p:sp>
        <p:nvSpPr>
          <p:cNvPr id="133" name="Google Shape;133;p22"/>
          <p:cNvSpPr txBox="1"/>
          <p:nvPr/>
        </p:nvSpPr>
        <p:spPr>
          <a:xfrm>
            <a:off x="4572000" y="1287725"/>
            <a:ext cx="4205100" cy="1944600"/>
          </a:xfrm>
          <a:prstGeom prst="rect">
            <a:avLst/>
          </a:prstGeom>
          <a:noFill/>
          <a:ln>
            <a:noFill/>
          </a:ln>
        </p:spPr>
        <p:txBody>
          <a:bodyPr spcFirstLastPara="1" wrap="square" lIns="91425" tIns="91425" rIns="91425" bIns="91425" anchor="t" anchorCtr="0">
            <a:spAutoFit/>
          </a:bodyPr>
          <a:lstStyle/>
          <a:p>
            <a:pPr marL="0" lvl="0" indent="0" algn="l" rtl="0">
              <a:spcBef>
                <a:spcPts val="1000"/>
              </a:spcBef>
              <a:spcAft>
                <a:spcPts val="0"/>
              </a:spcAft>
              <a:buNone/>
            </a:pPr>
            <a:r>
              <a:rPr lang="en" sz="1600" b="1"/>
              <a:t>Cons</a:t>
            </a:r>
            <a:endParaRPr sz="1600" b="1"/>
          </a:p>
          <a:p>
            <a:pPr marL="457200" lvl="0" indent="-323850" algn="l" rtl="0">
              <a:spcBef>
                <a:spcPts val="1000"/>
              </a:spcBef>
              <a:spcAft>
                <a:spcPts val="0"/>
              </a:spcAft>
              <a:buSzPts val="1500"/>
              <a:buChar char="●"/>
            </a:pPr>
            <a:r>
              <a:rPr lang="en" sz="1500"/>
              <a:t>No way to know what sources were used to influence the output</a:t>
            </a:r>
            <a:endParaRPr sz="1500"/>
          </a:p>
          <a:p>
            <a:pPr marL="457200" lvl="0" indent="-323850" algn="l" rtl="0">
              <a:spcBef>
                <a:spcPts val="0"/>
              </a:spcBef>
              <a:spcAft>
                <a:spcPts val="0"/>
              </a:spcAft>
              <a:buSzPts val="1500"/>
              <a:buChar char="●"/>
            </a:pPr>
            <a:r>
              <a:rPr lang="en" sz="1500"/>
              <a:t>Has no “knowledge” per se</a:t>
            </a:r>
            <a:endParaRPr sz="1500"/>
          </a:p>
          <a:p>
            <a:pPr marL="457200" lvl="0" indent="-323850" algn="l" rtl="0">
              <a:spcBef>
                <a:spcPts val="0"/>
              </a:spcBef>
              <a:spcAft>
                <a:spcPts val="0"/>
              </a:spcAft>
              <a:buSzPts val="1500"/>
              <a:buChar char="●"/>
            </a:pPr>
            <a:r>
              <a:rPr lang="en" sz="1500"/>
              <a:t>Outputs a lot trivial or general content</a:t>
            </a:r>
            <a:endParaRPr sz="1500"/>
          </a:p>
          <a:p>
            <a:pPr marL="457200" lvl="0" indent="-323850" algn="l" rtl="0">
              <a:spcBef>
                <a:spcPts val="0"/>
              </a:spcBef>
              <a:spcAft>
                <a:spcPts val="0"/>
              </a:spcAft>
              <a:buSzPts val="1500"/>
              <a:buChar char="●"/>
            </a:pPr>
            <a:r>
              <a:rPr lang="en" sz="1500"/>
              <a:t>Very good at outputting BS with confidence</a:t>
            </a:r>
            <a:endParaRPr sz="1500"/>
          </a:p>
        </p:txBody>
      </p:sp>
      <p:sp>
        <p:nvSpPr>
          <p:cNvPr id="134" name="Google Shape;134;p22"/>
          <p:cNvSpPr txBox="1"/>
          <p:nvPr/>
        </p:nvSpPr>
        <p:spPr>
          <a:xfrm>
            <a:off x="310825" y="3226025"/>
            <a:ext cx="8392200" cy="18777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700"/>
              <a:t>It’s like an </a:t>
            </a:r>
            <a:r>
              <a:rPr lang="en" sz="1700" b="1"/>
              <a:t>assistant </a:t>
            </a:r>
            <a:r>
              <a:rPr lang="en" sz="1700"/>
              <a:t>that can quickly perform a very </a:t>
            </a:r>
            <a:r>
              <a:rPr lang="en" sz="1700" b="1"/>
              <a:t>wide range of language tasks</a:t>
            </a:r>
            <a:r>
              <a:rPr lang="en" sz="1700"/>
              <a:t>, including coding, with extreme </a:t>
            </a:r>
            <a:r>
              <a:rPr lang="en" sz="1700" b="1"/>
              <a:t>velocity</a:t>
            </a:r>
            <a:r>
              <a:rPr lang="en" sz="1700"/>
              <a:t>, but no sense of what’s appropriate of accurate. </a:t>
            </a:r>
            <a:endParaRPr sz="1700"/>
          </a:p>
          <a:p>
            <a:pPr marL="0" lvl="0" indent="0" algn="l" rtl="0">
              <a:spcBef>
                <a:spcPts val="0"/>
              </a:spcBef>
              <a:spcAft>
                <a:spcPts val="0"/>
              </a:spcAft>
              <a:buNone/>
            </a:pPr>
            <a:endParaRPr sz="1700"/>
          </a:p>
          <a:p>
            <a:pPr marL="0" lvl="0" indent="0" algn="l" rtl="0">
              <a:spcBef>
                <a:spcPts val="0"/>
              </a:spcBef>
              <a:spcAft>
                <a:spcPts val="0"/>
              </a:spcAft>
              <a:buNone/>
            </a:pPr>
            <a:r>
              <a:rPr lang="en" sz="2100" b="1"/>
              <a:t>It won’t get annoyed, tired or bored. </a:t>
            </a:r>
            <a:br>
              <a:rPr lang="en" sz="2100" b="1"/>
            </a:br>
            <a:r>
              <a:rPr lang="en" sz="2100" b="1"/>
              <a:t>But it won’t always be right, even though it’ll look like it! </a:t>
            </a:r>
            <a:endParaRPr sz="2100"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8"/>
        <p:cNvGrpSpPr/>
        <p:nvPr/>
      </p:nvGrpSpPr>
      <p:grpSpPr>
        <a:xfrm>
          <a:off x="0" y="0"/>
          <a:ext cx="0" cy="0"/>
          <a:chOff x="0" y="0"/>
          <a:chExt cx="0" cy="0"/>
        </a:xfrm>
      </p:grpSpPr>
      <p:sp>
        <p:nvSpPr>
          <p:cNvPr id="139" name="Google Shape;139;p23"/>
          <p:cNvSpPr txBox="1">
            <a:spLocks noGrp="1"/>
          </p:cNvSpPr>
          <p:nvPr>
            <p:ph type="subTitle" idx="1"/>
          </p:nvPr>
        </p:nvSpPr>
        <p:spPr>
          <a:xfrm>
            <a:off x="-125800" y="1109075"/>
            <a:ext cx="9144000" cy="792600"/>
          </a:xfrm>
          <a:prstGeom prst="rect">
            <a:avLst/>
          </a:prstGeom>
          <a:ln>
            <a:noFill/>
          </a:ln>
        </p:spPr>
        <p:txBody>
          <a:bodyPr spcFirstLastPara="1" wrap="square" lIns="91425" tIns="91425" rIns="91425" bIns="91425" anchor="t" anchorCtr="0">
            <a:normAutofit/>
          </a:bodyPr>
          <a:lstStyle/>
          <a:p>
            <a:pPr marL="0" lvl="0" indent="0" algn="ctr" rtl="0">
              <a:spcBef>
                <a:spcPts val="0"/>
              </a:spcBef>
              <a:spcAft>
                <a:spcPts val="0"/>
              </a:spcAft>
              <a:buNone/>
            </a:pPr>
            <a:r>
              <a:rPr lang="en" sz="4000">
                <a:solidFill>
                  <a:srgbClr val="274156"/>
                </a:solidFill>
                <a:latin typeface="Roboto"/>
                <a:ea typeface="Roboto"/>
                <a:cs typeface="Roboto"/>
                <a:sym typeface="Roboto"/>
              </a:rPr>
              <a:t>Research </a:t>
            </a:r>
            <a:endParaRPr sz="4000">
              <a:solidFill>
                <a:srgbClr val="274156"/>
              </a:solidFill>
              <a:latin typeface="Roboto"/>
              <a:ea typeface="Roboto"/>
              <a:cs typeface="Roboto"/>
              <a:sym typeface="Roboto"/>
            </a:endParaRPr>
          </a:p>
        </p:txBody>
      </p:sp>
      <p:cxnSp>
        <p:nvCxnSpPr>
          <p:cNvPr id="140" name="Google Shape;140;p23"/>
          <p:cNvCxnSpPr/>
          <p:nvPr/>
        </p:nvCxnSpPr>
        <p:spPr>
          <a:xfrm>
            <a:off x="3221450" y="1920875"/>
            <a:ext cx="2449500" cy="0"/>
          </a:xfrm>
          <a:prstGeom prst="straightConnector1">
            <a:avLst/>
          </a:prstGeom>
          <a:noFill/>
          <a:ln w="38100" cap="flat" cmpd="sng">
            <a:solidFill>
              <a:srgbClr val="1C6E8C"/>
            </a:solidFill>
            <a:prstDash val="solid"/>
            <a:round/>
            <a:headEnd type="none" w="med" len="med"/>
            <a:tailEnd type="none" w="med" len="med"/>
          </a:ln>
        </p:spPr>
      </p:cxnSp>
      <p:sp>
        <p:nvSpPr>
          <p:cNvPr id="141" name="Google Shape;141;p23"/>
          <p:cNvSpPr txBox="1"/>
          <p:nvPr/>
        </p:nvSpPr>
        <p:spPr>
          <a:xfrm>
            <a:off x="2595950" y="2146175"/>
            <a:ext cx="3700500" cy="1262100"/>
          </a:xfrm>
          <a:prstGeom prst="rect">
            <a:avLst/>
          </a:prstGeom>
          <a:solidFill>
            <a:schemeClr val="lt1"/>
          </a:solidFill>
          <a:ln w="38100" cap="flat" cmpd="sng">
            <a:solidFill>
              <a:srgbClr val="9E9E9E"/>
            </a:solidFill>
            <a:prstDash val="solid"/>
            <a:round/>
            <a:headEnd type="none" w="sm" len="sm"/>
            <a:tailEnd type="none" w="sm" len="sm"/>
          </a:ln>
        </p:spPr>
        <p:txBody>
          <a:bodyPr spcFirstLastPara="1" wrap="square" lIns="91425" tIns="91425" rIns="91425" bIns="91425" anchor="t" anchorCtr="0">
            <a:spAutoFit/>
          </a:bodyPr>
          <a:lstStyle/>
          <a:p>
            <a:pPr marL="457200" lvl="0" indent="-317500" algn="l" rtl="0">
              <a:spcBef>
                <a:spcPts val="0"/>
              </a:spcBef>
              <a:spcAft>
                <a:spcPts val="0"/>
              </a:spcAft>
              <a:buClr>
                <a:srgbClr val="1C6E8C"/>
              </a:buClr>
              <a:buSzPts val="1400"/>
              <a:buFont typeface="Roboto"/>
              <a:buChar char="➔"/>
            </a:pPr>
            <a:r>
              <a:rPr lang="en" u="sng">
                <a:solidFill>
                  <a:srgbClr val="1C6E8C"/>
                </a:solidFill>
                <a:latin typeface="Roboto"/>
                <a:ea typeface="Roboto"/>
                <a:cs typeface="Roboto"/>
                <a:sym typeface="Roboto"/>
                <a:hlinkClick r:id="rId3" action="ppaction://hlinksldjump">
                  <a:extLst>
                    <a:ext uri="{A12FA001-AC4F-418D-AE19-62706E023703}">
                      <ahyp:hlinkClr xmlns:ahyp="http://schemas.microsoft.com/office/drawing/2018/hyperlinkcolor" val="tx"/>
                    </a:ext>
                  </a:extLst>
                </a:hlinkClick>
              </a:rPr>
              <a:t>Generate usability testing scenarios</a:t>
            </a:r>
            <a:endParaRPr>
              <a:solidFill>
                <a:srgbClr val="1C6E8C"/>
              </a:solidFill>
              <a:latin typeface="Roboto"/>
              <a:ea typeface="Roboto"/>
              <a:cs typeface="Roboto"/>
              <a:sym typeface="Roboto"/>
            </a:endParaRPr>
          </a:p>
          <a:p>
            <a:pPr marL="457200" lvl="0" indent="-317500" algn="l" rtl="0">
              <a:spcBef>
                <a:spcPts val="0"/>
              </a:spcBef>
              <a:spcAft>
                <a:spcPts val="0"/>
              </a:spcAft>
              <a:buClr>
                <a:srgbClr val="1C6E8C"/>
              </a:buClr>
              <a:buSzPts val="1400"/>
              <a:buFont typeface="Roboto"/>
              <a:buChar char="➔"/>
            </a:pPr>
            <a:r>
              <a:rPr lang="en" u="sng">
                <a:solidFill>
                  <a:schemeClr val="hlink"/>
                </a:solidFill>
                <a:latin typeface="Roboto"/>
                <a:ea typeface="Roboto"/>
                <a:cs typeface="Roboto"/>
                <a:sym typeface="Roboto"/>
                <a:hlinkClick r:id="rId4" action="ppaction://hlinksldjump"/>
              </a:rPr>
              <a:t>Summarize feedback</a:t>
            </a:r>
            <a:endParaRPr>
              <a:solidFill>
                <a:srgbClr val="1C6E8C"/>
              </a:solidFill>
              <a:latin typeface="Roboto"/>
              <a:ea typeface="Roboto"/>
              <a:cs typeface="Roboto"/>
              <a:sym typeface="Roboto"/>
            </a:endParaRPr>
          </a:p>
          <a:p>
            <a:pPr marL="457200" lvl="0" indent="-317500" algn="l" rtl="0">
              <a:spcBef>
                <a:spcPts val="0"/>
              </a:spcBef>
              <a:spcAft>
                <a:spcPts val="0"/>
              </a:spcAft>
              <a:buClr>
                <a:srgbClr val="1C6E8C"/>
              </a:buClr>
              <a:buSzPts val="1400"/>
              <a:buFont typeface="Roboto"/>
              <a:buChar char="➔"/>
            </a:pPr>
            <a:r>
              <a:rPr lang="en" u="sng">
                <a:solidFill>
                  <a:schemeClr val="hlink"/>
                </a:solidFill>
                <a:latin typeface="Roboto"/>
                <a:ea typeface="Roboto"/>
                <a:cs typeface="Roboto"/>
                <a:sym typeface="Roboto"/>
                <a:hlinkClick r:id="rId5" action="ppaction://hlinksldjump"/>
              </a:rPr>
              <a:t>Create personas</a:t>
            </a:r>
            <a:endParaRPr>
              <a:solidFill>
                <a:srgbClr val="1C6E8C"/>
              </a:solidFill>
              <a:latin typeface="Roboto"/>
              <a:ea typeface="Roboto"/>
              <a:cs typeface="Roboto"/>
              <a:sym typeface="Roboto"/>
            </a:endParaRPr>
          </a:p>
          <a:p>
            <a:pPr marL="457200" lvl="0" indent="-317500" algn="l" rtl="0">
              <a:spcBef>
                <a:spcPts val="0"/>
              </a:spcBef>
              <a:spcAft>
                <a:spcPts val="0"/>
              </a:spcAft>
              <a:buClr>
                <a:srgbClr val="1C6E8C"/>
              </a:buClr>
              <a:buSzPts val="1400"/>
              <a:buFont typeface="Roboto"/>
              <a:buChar char="➔"/>
            </a:pPr>
            <a:r>
              <a:rPr lang="en" u="sng">
                <a:solidFill>
                  <a:schemeClr val="hlink"/>
                </a:solidFill>
                <a:latin typeface="Roboto"/>
                <a:ea typeface="Roboto"/>
                <a:cs typeface="Roboto"/>
                <a:sym typeface="Roboto"/>
                <a:hlinkClick r:id="rId6" action="ppaction://hlinksldjump"/>
              </a:rPr>
              <a:t>Imagine user flows </a:t>
            </a:r>
            <a:endParaRPr>
              <a:solidFill>
                <a:srgbClr val="1C6E8C"/>
              </a:solidFill>
              <a:latin typeface="Roboto"/>
              <a:ea typeface="Roboto"/>
              <a:cs typeface="Roboto"/>
              <a:sym typeface="Roboto"/>
            </a:endParaRPr>
          </a:p>
          <a:p>
            <a:pPr marL="457200" lvl="0" indent="-317500" algn="l" rtl="0">
              <a:spcBef>
                <a:spcPts val="0"/>
              </a:spcBef>
              <a:spcAft>
                <a:spcPts val="0"/>
              </a:spcAft>
              <a:buClr>
                <a:srgbClr val="1C6E8C"/>
              </a:buClr>
              <a:buSzPts val="1400"/>
              <a:buFont typeface="Roboto"/>
              <a:buChar char="➔"/>
            </a:pPr>
            <a:r>
              <a:rPr lang="en" u="sng">
                <a:solidFill>
                  <a:schemeClr val="hlink"/>
                </a:solidFill>
                <a:latin typeface="Roboto"/>
                <a:ea typeface="Roboto"/>
                <a:cs typeface="Roboto"/>
                <a:sym typeface="Roboto"/>
                <a:hlinkClick r:id="rId7" action="ppaction://hlinksldjump"/>
              </a:rPr>
              <a:t>Brainstorm options</a:t>
            </a:r>
            <a:endParaRPr>
              <a:solidFill>
                <a:srgbClr val="1C6E8C"/>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5"/>
        <p:cNvGrpSpPr/>
        <p:nvPr/>
      </p:nvGrpSpPr>
      <p:grpSpPr>
        <a:xfrm>
          <a:off x="0" y="0"/>
          <a:ext cx="0" cy="0"/>
          <a:chOff x="0" y="0"/>
          <a:chExt cx="0" cy="0"/>
        </a:xfrm>
      </p:grpSpPr>
      <p:sp>
        <p:nvSpPr>
          <p:cNvPr id="146" name="Google Shape;146;p24"/>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sz="3600">
              <a:solidFill>
                <a:schemeClr val="lt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3600">
                <a:solidFill>
                  <a:schemeClr val="lt1"/>
                </a:solidFill>
                <a:latin typeface="Roboto"/>
                <a:ea typeface="Roboto"/>
                <a:cs typeface="Roboto"/>
                <a:sym typeface="Roboto"/>
              </a:rPr>
              <a:t>Generate usability testing scenarios</a:t>
            </a:r>
            <a:endParaRPr sz="3600">
              <a:solidFill>
                <a:schemeClr val="lt1"/>
              </a:solidFill>
              <a:latin typeface="Roboto"/>
              <a:ea typeface="Roboto"/>
              <a:cs typeface="Roboto"/>
              <a:sym typeface="Roboto"/>
            </a:endParaRPr>
          </a:p>
          <a:p>
            <a:pPr marL="0" lvl="0" indent="0" algn="l" rtl="0">
              <a:spcBef>
                <a:spcPts val="0"/>
              </a:spcBef>
              <a:spcAft>
                <a:spcPts val="0"/>
              </a:spcAft>
              <a:buSzPts val="990"/>
              <a:buNone/>
            </a:pPr>
            <a:endParaRPr sz="3600">
              <a:solidFill>
                <a:schemeClr val="lt1"/>
              </a:solidFill>
              <a:latin typeface="Roboto"/>
              <a:ea typeface="Roboto"/>
              <a:cs typeface="Roboto"/>
              <a:sym typeface="Roboto"/>
            </a:endParaRPr>
          </a:p>
        </p:txBody>
      </p:sp>
      <p:sp>
        <p:nvSpPr>
          <p:cNvPr id="147" name="Google Shape;147;p24"/>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Prompt</a:t>
            </a:r>
            <a:endParaRPr b="1"/>
          </a:p>
        </p:txBody>
      </p:sp>
      <p:sp>
        <p:nvSpPr>
          <p:cNvPr id="148" name="Google Shape;148;p24"/>
          <p:cNvSpPr txBox="1"/>
          <p:nvPr/>
        </p:nvSpPr>
        <p:spPr>
          <a:xfrm>
            <a:off x="773950" y="1258100"/>
            <a:ext cx="6304500" cy="35403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a:t>Prompt:</a:t>
            </a:r>
            <a:endParaRPr b="1"/>
          </a:p>
          <a:p>
            <a:pPr marL="0" lvl="0" indent="0" algn="l" rtl="0">
              <a:spcBef>
                <a:spcPts val="0"/>
              </a:spcBef>
              <a:spcAft>
                <a:spcPts val="0"/>
              </a:spcAft>
              <a:buNone/>
            </a:pPr>
            <a:r>
              <a:rPr lang="en" sz="1200">
                <a:solidFill>
                  <a:srgbClr val="343541"/>
                </a:solidFill>
                <a:latin typeface="Roboto"/>
                <a:ea typeface="Roboto"/>
                <a:cs typeface="Roboto"/>
                <a:sym typeface="Roboto"/>
              </a:rPr>
              <a:t>I'm a UX researcher. I'm trying to assess if the Government of Canada web pages about the Child care benefit really help people get their answers. To do this, I will conduct moderated usability testing with real participants. I need help generate task scenarios to test. </a:t>
            </a:r>
            <a:endParaRPr sz="1200">
              <a:solidFill>
                <a:srgbClr val="343541"/>
              </a:solidFill>
              <a:latin typeface="Roboto"/>
              <a:ea typeface="Roboto"/>
              <a:cs typeface="Roboto"/>
              <a:sym typeface="Roboto"/>
            </a:endParaRPr>
          </a:p>
          <a:p>
            <a:pPr marL="0" lvl="0" indent="0" algn="l" rtl="0">
              <a:spcBef>
                <a:spcPts val="0"/>
              </a:spcBef>
              <a:spcAft>
                <a:spcPts val="0"/>
              </a:spcAft>
              <a:buNone/>
            </a:pPr>
            <a:r>
              <a:rPr lang="en" sz="1200">
                <a:solidFill>
                  <a:srgbClr val="343541"/>
                </a:solidFill>
                <a:latin typeface="Roboto"/>
                <a:ea typeface="Roboto"/>
                <a:cs typeface="Roboto"/>
                <a:sym typeface="Roboto"/>
              </a:rPr>
              <a:t>The tasks should cover:</a:t>
            </a:r>
            <a:endParaRPr sz="1200">
              <a:solidFill>
                <a:srgbClr val="343541"/>
              </a:solidFill>
              <a:latin typeface="Roboto"/>
              <a:ea typeface="Roboto"/>
              <a:cs typeface="Roboto"/>
              <a:sym typeface="Roboto"/>
            </a:endParaRPr>
          </a:p>
          <a:p>
            <a:pPr marL="0" lvl="0" indent="0" algn="l" rtl="0">
              <a:spcBef>
                <a:spcPts val="0"/>
              </a:spcBef>
              <a:spcAft>
                <a:spcPts val="0"/>
              </a:spcAft>
              <a:buNone/>
            </a:pPr>
            <a:r>
              <a:rPr lang="en" sz="1200">
                <a:solidFill>
                  <a:srgbClr val="343541"/>
                </a:solidFill>
                <a:latin typeface="Roboto"/>
                <a:ea typeface="Roboto"/>
                <a:cs typeface="Roboto"/>
                <a:sym typeface="Roboto"/>
              </a:rPr>
              <a:t>- Eligibility</a:t>
            </a:r>
            <a:endParaRPr sz="1200">
              <a:solidFill>
                <a:srgbClr val="343541"/>
              </a:solidFill>
              <a:latin typeface="Roboto"/>
              <a:ea typeface="Roboto"/>
              <a:cs typeface="Roboto"/>
              <a:sym typeface="Roboto"/>
            </a:endParaRPr>
          </a:p>
          <a:p>
            <a:pPr marL="0" lvl="0" indent="0" algn="l" rtl="0">
              <a:spcBef>
                <a:spcPts val="0"/>
              </a:spcBef>
              <a:spcAft>
                <a:spcPts val="0"/>
              </a:spcAft>
              <a:buNone/>
            </a:pPr>
            <a:r>
              <a:rPr lang="en" sz="1200">
                <a:solidFill>
                  <a:srgbClr val="343541"/>
                </a:solidFill>
                <a:latin typeface="Roboto"/>
                <a:ea typeface="Roboto"/>
                <a:cs typeface="Roboto"/>
                <a:sym typeface="Roboto"/>
              </a:rPr>
              <a:t>- How much can be received</a:t>
            </a:r>
            <a:endParaRPr sz="1200">
              <a:solidFill>
                <a:srgbClr val="343541"/>
              </a:solidFill>
              <a:latin typeface="Roboto"/>
              <a:ea typeface="Roboto"/>
              <a:cs typeface="Roboto"/>
              <a:sym typeface="Roboto"/>
            </a:endParaRPr>
          </a:p>
          <a:p>
            <a:pPr marL="0" lvl="0" indent="0" algn="l" rtl="0">
              <a:spcBef>
                <a:spcPts val="0"/>
              </a:spcBef>
              <a:spcAft>
                <a:spcPts val="0"/>
              </a:spcAft>
              <a:buNone/>
            </a:pPr>
            <a:r>
              <a:rPr lang="en" sz="1200">
                <a:solidFill>
                  <a:srgbClr val="343541"/>
                </a:solidFill>
                <a:latin typeface="Roboto"/>
                <a:ea typeface="Roboto"/>
                <a:cs typeface="Roboto"/>
                <a:sym typeface="Roboto"/>
              </a:rPr>
              <a:t>- How to apply</a:t>
            </a:r>
            <a:endParaRPr sz="1200">
              <a:solidFill>
                <a:srgbClr val="343541"/>
              </a:solidFill>
              <a:latin typeface="Roboto"/>
              <a:ea typeface="Roboto"/>
              <a:cs typeface="Roboto"/>
              <a:sym typeface="Roboto"/>
            </a:endParaRPr>
          </a:p>
          <a:p>
            <a:pPr marL="0" lvl="0" indent="0" algn="l" rtl="0">
              <a:spcBef>
                <a:spcPts val="0"/>
              </a:spcBef>
              <a:spcAft>
                <a:spcPts val="0"/>
              </a:spcAft>
              <a:buNone/>
            </a:pPr>
            <a:r>
              <a:rPr lang="en" sz="1200">
                <a:solidFill>
                  <a:srgbClr val="343541"/>
                </a:solidFill>
                <a:latin typeface="Roboto"/>
                <a:ea typeface="Roboto"/>
                <a:cs typeface="Roboto"/>
                <a:sym typeface="Roboto"/>
              </a:rPr>
              <a:t>- What to do to keep receiving it</a:t>
            </a:r>
            <a:endParaRPr sz="1200">
              <a:solidFill>
                <a:srgbClr val="343541"/>
              </a:solidFill>
              <a:latin typeface="Roboto"/>
              <a:ea typeface="Roboto"/>
              <a:cs typeface="Roboto"/>
              <a:sym typeface="Roboto"/>
            </a:endParaRPr>
          </a:p>
          <a:p>
            <a:pPr marL="0" lvl="0" indent="0" algn="l" rtl="0">
              <a:spcBef>
                <a:spcPts val="0"/>
              </a:spcBef>
              <a:spcAft>
                <a:spcPts val="0"/>
              </a:spcAft>
              <a:buNone/>
            </a:pPr>
            <a:r>
              <a:rPr lang="en" sz="1200">
                <a:solidFill>
                  <a:srgbClr val="343541"/>
                </a:solidFill>
                <a:latin typeface="Roboto"/>
                <a:ea typeface="Roboto"/>
                <a:cs typeface="Roboto"/>
                <a:sym typeface="Roboto"/>
              </a:rPr>
              <a:t>Each task scenario should be written at the 2nd person. It should be concrete, and there should be a clear answer the participant could provide.</a:t>
            </a:r>
            <a:endParaRPr sz="1200">
              <a:solidFill>
                <a:srgbClr val="343541"/>
              </a:solidFill>
              <a:latin typeface="Roboto"/>
              <a:ea typeface="Roboto"/>
              <a:cs typeface="Roboto"/>
              <a:sym typeface="Roboto"/>
            </a:endParaRPr>
          </a:p>
          <a:p>
            <a:pPr marL="0" lvl="0" indent="0" algn="l" rtl="0">
              <a:spcBef>
                <a:spcPts val="0"/>
              </a:spcBef>
              <a:spcAft>
                <a:spcPts val="0"/>
              </a:spcAft>
              <a:buNone/>
            </a:pPr>
            <a:r>
              <a:rPr lang="en" sz="1200">
                <a:solidFill>
                  <a:srgbClr val="343541"/>
                </a:solidFill>
                <a:latin typeface="Roboto"/>
                <a:ea typeface="Roboto"/>
                <a:cs typeface="Roboto"/>
                <a:sym typeface="Roboto"/>
              </a:rPr>
              <a:t>Sample scenarios:</a:t>
            </a:r>
            <a:endParaRPr sz="1200">
              <a:solidFill>
                <a:srgbClr val="343541"/>
              </a:solidFill>
              <a:latin typeface="Roboto"/>
              <a:ea typeface="Roboto"/>
              <a:cs typeface="Roboto"/>
              <a:sym typeface="Roboto"/>
            </a:endParaRPr>
          </a:p>
          <a:p>
            <a:pPr marL="457200" lvl="0" indent="-304800" algn="l" rtl="0">
              <a:spcBef>
                <a:spcPts val="0"/>
              </a:spcBef>
              <a:spcAft>
                <a:spcPts val="0"/>
              </a:spcAft>
              <a:buClr>
                <a:srgbClr val="343541"/>
              </a:buClr>
              <a:buSzPts val="1200"/>
              <a:buFont typeface="Roboto"/>
              <a:buChar char="-"/>
            </a:pPr>
            <a:r>
              <a:rPr lang="en" sz="1200">
                <a:solidFill>
                  <a:srgbClr val="343541"/>
                </a:solidFill>
                <a:latin typeface="Roboto"/>
                <a:ea typeface="Roboto"/>
                <a:cs typeface="Roboto"/>
                <a:sym typeface="Roboto"/>
              </a:rPr>
              <a:t>If you were separated and sharing custody, could the two of you choose what percentage of the Canada Child Benefit each of you will get?</a:t>
            </a:r>
            <a:endParaRPr sz="1200">
              <a:solidFill>
                <a:srgbClr val="343541"/>
              </a:solidFill>
              <a:latin typeface="Roboto"/>
              <a:ea typeface="Roboto"/>
              <a:cs typeface="Roboto"/>
              <a:sym typeface="Roboto"/>
            </a:endParaRPr>
          </a:p>
          <a:p>
            <a:pPr marL="457200" lvl="0" indent="-304800" algn="l" rtl="0">
              <a:spcBef>
                <a:spcPts val="0"/>
              </a:spcBef>
              <a:spcAft>
                <a:spcPts val="0"/>
              </a:spcAft>
              <a:buClr>
                <a:srgbClr val="343541"/>
              </a:buClr>
              <a:buSzPts val="1200"/>
              <a:buFont typeface="Roboto"/>
              <a:buChar char="-"/>
            </a:pPr>
            <a:r>
              <a:rPr lang="en" sz="1200">
                <a:solidFill>
                  <a:srgbClr val="343541"/>
                </a:solidFill>
                <a:latin typeface="Roboto"/>
                <a:ea typeface="Roboto"/>
                <a:cs typeface="Roboto"/>
                <a:sym typeface="Roboto"/>
              </a:rPr>
              <a:t>Does it take longer to get your first Canada Child Benefit payment if you apply by mail than if you register/use My Account and apply online?</a:t>
            </a:r>
            <a:endParaRPr sz="1200">
              <a:solidFill>
                <a:srgbClr val="343541"/>
              </a:solidFill>
              <a:latin typeface="Roboto"/>
              <a:ea typeface="Roboto"/>
              <a:cs typeface="Roboto"/>
              <a:sym typeface="Roboto"/>
            </a:endParaRPr>
          </a:p>
          <a:p>
            <a:pPr marL="0" lvl="0" indent="0" algn="l" rtl="0">
              <a:spcBef>
                <a:spcPts val="0"/>
              </a:spcBef>
              <a:spcAft>
                <a:spcPts val="0"/>
              </a:spcAft>
              <a:buNone/>
            </a:pPr>
            <a:endParaRPr sz="1200">
              <a:solidFill>
                <a:srgbClr val="343541"/>
              </a:solidFill>
              <a:latin typeface="Roboto"/>
              <a:ea typeface="Roboto"/>
              <a:cs typeface="Roboto"/>
              <a:sym typeface="Roboto"/>
            </a:endParaRPr>
          </a:p>
          <a:p>
            <a:pPr marL="0" lvl="0" indent="0" algn="l" rtl="0">
              <a:spcBef>
                <a:spcPts val="0"/>
              </a:spcBef>
              <a:spcAft>
                <a:spcPts val="0"/>
              </a:spcAft>
              <a:buNone/>
            </a:pPr>
            <a:r>
              <a:rPr lang="en" sz="1200">
                <a:solidFill>
                  <a:srgbClr val="343541"/>
                </a:solidFill>
                <a:latin typeface="Roboto"/>
                <a:ea typeface="Roboto"/>
                <a:cs typeface="Roboto"/>
                <a:sym typeface="Roboto"/>
              </a:rPr>
              <a:t>Generate 10 usability testing scenarios following these instructions.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2"/>
        <p:cNvGrpSpPr/>
        <p:nvPr/>
      </p:nvGrpSpPr>
      <p:grpSpPr>
        <a:xfrm>
          <a:off x="0" y="0"/>
          <a:ext cx="0" cy="0"/>
          <a:chOff x="0" y="0"/>
          <a:chExt cx="0" cy="0"/>
        </a:xfrm>
      </p:grpSpPr>
      <p:sp>
        <p:nvSpPr>
          <p:cNvPr id="153" name="Google Shape;153;p25"/>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3600">
              <a:solidFill>
                <a:schemeClr val="lt1"/>
              </a:solidFill>
              <a:latin typeface="Roboto"/>
              <a:ea typeface="Roboto"/>
              <a:cs typeface="Roboto"/>
              <a:sym typeface="Roboto"/>
            </a:endParaRPr>
          </a:p>
          <a:p>
            <a:pPr marL="0" lvl="0" indent="0" algn="l" rtl="0">
              <a:spcBef>
                <a:spcPts val="0"/>
              </a:spcBef>
              <a:spcAft>
                <a:spcPts val="0"/>
              </a:spcAft>
              <a:buSzPts val="1100"/>
              <a:buNone/>
            </a:pPr>
            <a:r>
              <a:rPr lang="en" sz="3600">
                <a:solidFill>
                  <a:schemeClr val="lt1"/>
                </a:solidFill>
                <a:latin typeface="Roboto"/>
                <a:ea typeface="Roboto"/>
                <a:cs typeface="Roboto"/>
                <a:sym typeface="Roboto"/>
              </a:rPr>
              <a:t>Generate usability testing scenarios</a:t>
            </a:r>
            <a:endParaRPr sz="3600">
              <a:solidFill>
                <a:schemeClr val="lt1"/>
              </a:solidFill>
              <a:latin typeface="Roboto"/>
              <a:ea typeface="Roboto"/>
              <a:cs typeface="Roboto"/>
              <a:sym typeface="Roboto"/>
            </a:endParaRPr>
          </a:p>
          <a:p>
            <a:pPr marL="0" lvl="0" indent="0" algn="l" rtl="0">
              <a:spcBef>
                <a:spcPts val="0"/>
              </a:spcBef>
              <a:spcAft>
                <a:spcPts val="0"/>
              </a:spcAft>
              <a:buSzPts val="990"/>
              <a:buNone/>
            </a:pPr>
            <a:endParaRPr sz="3600">
              <a:solidFill>
                <a:schemeClr val="lt1"/>
              </a:solidFill>
              <a:latin typeface="Roboto"/>
              <a:ea typeface="Roboto"/>
              <a:cs typeface="Roboto"/>
              <a:sym typeface="Roboto"/>
            </a:endParaRPr>
          </a:p>
        </p:txBody>
      </p:sp>
      <p:sp>
        <p:nvSpPr>
          <p:cNvPr id="154" name="Google Shape;154;p25"/>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Output</a:t>
            </a:r>
            <a:endParaRPr b="1"/>
          </a:p>
        </p:txBody>
      </p:sp>
      <p:sp>
        <p:nvSpPr>
          <p:cNvPr id="155" name="Google Shape;155;p25"/>
          <p:cNvSpPr txBox="1"/>
          <p:nvPr/>
        </p:nvSpPr>
        <p:spPr>
          <a:xfrm>
            <a:off x="86700" y="1285875"/>
            <a:ext cx="8970600" cy="3740400"/>
          </a:xfrm>
          <a:prstGeom prst="rect">
            <a:avLst/>
          </a:prstGeom>
          <a:noFill/>
          <a:ln>
            <a:noFill/>
          </a:ln>
        </p:spPr>
        <p:txBody>
          <a:bodyPr spcFirstLastPara="1" wrap="square" lIns="91425" tIns="91425" rIns="91425" bIns="91425" anchor="t" anchorCtr="0">
            <a:spAutoFit/>
          </a:bodyPr>
          <a:lstStyle/>
          <a:p>
            <a:pPr marL="457200" lvl="0" indent="-298450" algn="l" rtl="0">
              <a:spcBef>
                <a:spcPts val="0"/>
              </a:spcBef>
              <a:spcAft>
                <a:spcPts val="0"/>
              </a:spcAft>
              <a:buSzPts val="1100"/>
              <a:buAutoNum type="arabicPeriod"/>
            </a:pPr>
            <a:r>
              <a:rPr lang="en" sz="1100"/>
              <a:t>You have recently had a baby and are wondering if you are eligible for the Canada Child Benefit. How would you find out if you are eligible and what information would you need to apply?</a:t>
            </a:r>
            <a:endParaRPr sz="1100"/>
          </a:p>
          <a:p>
            <a:pPr marL="457200" lvl="0" indent="-298450" algn="l" rtl="0">
              <a:spcBef>
                <a:spcPts val="0"/>
              </a:spcBef>
              <a:spcAft>
                <a:spcPts val="0"/>
              </a:spcAft>
              <a:buSzPts val="1100"/>
              <a:buAutoNum type="arabicPeriod"/>
            </a:pPr>
            <a:r>
              <a:rPr lang="en" sz="1100"/>
              <a:t>You have received the Canada Child Benefit for the past year, but your income has recently increased. How would you find out if this change affects your eligibility for the benefit and how would you update your information?</a:t>
            </a:r>
            <a:endParaRPr sz="1100"/>
          </a:p>
          <a:p>
            <a:pPr marL="457200" lvl="0" indent="-298450" algn="l" rtl="0">
              <a:spcBef>
                <a:spcPts val="0"/>
              </a:spcBef>
              <a:spcAft>
                <a:spcPts val="0"/>
              </a:spcAft>
              <a:buSzPts val="1100"/>
              <a:buAutoNum type="arabicPeriod"/>
            </a:pPr>
            <a:r>
              <a:rPr lang="en" sz="1100"/>
              <a:t>You are planning on applying for the Canada Child Benefit and are wondering how much you can expect to receive. How would you find out how much you are eligible to receive and what factors are taken into consideration when calculating the amount?</a:t>
            </a:r>
            <a:endParaRPr sz="1100"/>
          </a:p>
          <a:p>
            <a:pPr marL="457200" lvl="0" indent="-298450" algn="l" rtl="0">
              <a:spcBef>
                <a:spcPts val="0"/>
              </a:spcBef>
              <a:spcAft>
                <a:spcPts val="0"/>
              </a:spcAft>
              <a:buSzPts val="1100"/>
              <a:buAutoNum type="arabicPeriod"/>
            </a:pPr>
            <a:r>
              <a:rPr lang="en" sz="1100"/>
              <a:t>You are ready to apply for the Canada Child Benefit and want to know the different options for submitting your application. How would you find out how to apply and what documents and information you need to provide?</a:t>
            </a:r>
            <a:endParaRPr sz="1100"/>
          </a:p>
          <a:p>
            <a:pPr marL="457200" lvl="0" indent="-298450" algn="l" rtl="0">
              <a:spcBef>
                <a:spcPts val="0"/>
              </a:spcBef>
              <a:spcAft>
                <a:spcPts val="0"/>
              </a:spcAft>
              <a:buSzPts val="1100"/>
              <a:buAutoNum type="arabicPeriod"/>
            </a:pPr>
            <a:r>
              <a:rPr lang="en" sz="1100"/>
              <a:t>You have been receiving the Canada Child Benefit for a few months and are wondering if there is anything you need to do to continue receiving it. How would you find out what steps you need to take to maintain your eligibility for the benefit?</a:t>
            </a:r>
            <a:endParaRPr sz="1100"/>
          </a:p>
          <a:p>
            <a:pPr marL="457200" lvl="0" indent="-298450" algn="l" rtl="0">
              <a:spcBef>
                <a:spcPts val="0"/>
              </a:spcBef>
              <a:spcAft>
                <a:spcPts val="0"/>
              </a:spcAft>
              <a:buSzPts val="1100"/>
              <a:buAutoNum type="arabicPeriod"/>
            </a:pPr>
            <a:r>
              <a:rPr lang="en" sz="1100"/>
              <a:t>You have recently moved to a new province and are wondering if this affects your eligibility for the Canada Child Benefit. How would you find out if your new location changes your eligibility and what steps you need to take to update your information?</a:t>
            </a:r>
            <a:endParaRPr sz="1100"/>
          </a:p>
          <a:p>
            <a:pPr marL="457200" lvl="0" indent="-298450" algn="l" rtl="0">
              <a:spcBef>
                <a:spcPts val="0"/>
              </a:spcBef>
              <a:spcAft>
                <a:spcPts val="0"/>
              </a:spcAft>
              <a:buSzPts val="1100"/>
              <a:buAutoNum type="arabicPeriod"/>
            </a:pPr>
            <a:r>
              <a:rPr lang="en" sz="1100"/>
              <a:t>You are considering applying for the Canada Child Benefit but are not sure if you meet the income requirements. How would you find out what the income limits are and how your income is calculated for the benefit?</a:t>
            </a:r>
            <a:endParaRPr sz="1100"/>
          </a:p>
          <a:p>
            <a:pPr marL="457200" lvl="0" indent="-298450" algn="l" rtl="0">
              <a:spcBef>
                <a:spcPts val="0"/>
              </a:spcBef>
              <a:spcAft>
                <a:spcPts val="0"/>
              </a:spcAft>
              <a:buSzPts val="1100"/>
              <a:buAutoNum type="arabicPeriod"/>
            </a:pPr>
            <a:r>
              <a:rPr lang="en" sz="1100"/>
              <a:t>You have heard that the Canada Child Benefit amount is adjusted based on the number of children in your family. How would you find out how the number of children in your family affects the amount you receive and how this is calculated?</a:t>
            </a:r>
            <a:endParaRPr sz="1100"/>
          </a:p>
          <a:p>
            <a:pPr marL="457200" lvl="0" indent="-298450" algn="l" rtl="0">
              <a:spcBef>
                <a:spcPts val="0"/>
              </a:spcBef>
              <a:spcAft>
                <a:spcPts val="0"/>
              </a:spcAft>
              <a:buSzPts val="1100"/>
              <a:buAutoNum type="arabicPeriod"/>
            </a:pPr>
            <a:r>
              <a:rPr lang="en" sz="1100"/>
              <a:t>You have recently had another child and want to know how this affects your Canada Child Benefit payments. How would you find out if you need to update your information and how this will affect the amount you receive?</a:t>
            </a:r>
            <a:endParaRPr sz="1100"/>
          </a:p>
          <a:p>
            <a:pPr marL="457200" lvl="0" indent="-298450" algn="l" rtl="0">
              <a:spcBef>
                <a:spcPts val="0"/>
              </a:spcBef>
              <a:spcAft>
                <a:spcPts val="0"/>
              </a:spcAft>
              <a:buSzPts val="1100"/>
              <a:buAutoNum type="arabicPeriod"/>
            </a:pPr>
            <a:r>
              <a:rPr lang="en" sz="1100"/>
              <a:t>You have been receiving the Canada Child Benefit for a few years and are wondering if there have been any changes to the program or eligibility requirements. How would you find out if there have been any updates and how they might affect your benefit payments?</a:t>
            </a:r>
            <a:endParaRPr sz="1100"/>
          </a:p>
          <a:p>
            <a:pPr marL="0" lvl="0" indent="0" algn="l" rtl="0">
              <a:spcBef>
                <a:spcPts val="0"/>
              </a:spcBef>
              <a:spcAft>
                <a:spcPts val="0"/>
              </a:spcAft>
              <a:buNone/>
            </a:pPr>
            <a:endParaRPr sz="11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9"/>
        <p:cNvGrpSpPr/>
        <p:nvPr/>
      </p:nvGrpSpPr>
      <p:grpSpPr>
        <a:xfrm>
          <a:off x="0" y="0"/>
          <a:ext cx="0" cy="0"/>
          <a:chOff x="0" y="0"/>
          <a:chExt cx="0" cy="0"/>
        </a:xfrm>
      </p:grpSpPr>
      <p:sp>
        <p:nvSpPr>
          <p:cNvPr id="160" name="Google Shape;160;p26"/>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3600">
              <a:solidFill>
                <a:schemeClr val="lt1"/>
              </a:solidFill>
              <a:latin typeface="Roboto"/>
              <a:ea typeface="Roboto"/>
              <a:cs typeface="Roboto"/>
              <a:sym typeface="Roboto"/>
            </a:endParaRPr>
          </a:p>
          <a:p>
            <a:pPr marL="0" lvl="0" indent="0" algn="l" rtl="0">
              <a:spcBef>
                <a:spcPts val="0"/>
              </a:spcBef>
              <a:spcAft>
                <a:spcPts val="0"/>
              </a:spcAft>
              <a:buSzPts val="1100"/>
              <a:buNone/>
            </a:pPr>
            <a:r>
              <a:rPr lang="en" sz="3600">
                <a:solidFill>
                  <a:schemeClr val="lt1"/>
                </a:solidFill>
                <a:latin typeface="Roboto"/>
                <a:ea typeface="Roboto"/>
                <a:cs typeface="Roboto"/>
                <a:sym typeface="Roboto"/>
              </a:rPr>
              <a:t>Summarize feedback</a:t>
            </a:r>
            <a:endParaRPr sz="3600">
              <a:solidFill>
                <a:schemeClr val="lt1"/>
              </a:solidFill>
              <a:latin typeface="Roboto"/>
              <a:ea typeface="Roboto"/>
              <a:cs typeface="Roboto"/>
              <a:sym typeface="Roboto"/>
            </a:endParaRPr>
          </a:p>
          <a:p>
            <a:pPr marL="0" lvl="0" indent="0" algn="l" rtl="0">
              <a:spcBef>
                <a:spcPts val="0"/>
              </a:spcBef>
              <a:spcAft>
                <a:spcPts val="0"/>
              </a:spcAft>
              <a:buSzPts val="990"/>
              <a:buNone/>
            </a:pPr>
            <a:endParaRPr sz="3600">
              <a:solidFill>
                <a:schemeClr val="lt1"/>
              </a:solidFill>
              <a:latin typeface="Roboto"/>
              <a:ea typeface="Roboto"/>
              <a:cs typeface="Roboto"/>
              <a:sym typeface="Roboto"/>
            </a:endParaRPr>
          </a:p>
        </p:txBody>
      </p:sp>
      <p:sp>
        <p:nvSpPr>
          <p:cNvPr id="161" name="Google Shape;161;p26"/>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Prompt</a:t>
            </a:r>
            <a:endParaRPr b="1"/>
          </a:p>
        </p:txBody>
      </p:sp>
      <p:sp>
        <p:nvSpPr>
          <p:cNvPr id="162" name="Google Shape;162;p26"/>
          <p:cNvSpPr txBox="1"/>
          <p:nvPr/>
        </p:nvSpPr>
        <p:spPr>
          <a:xfrm>
            <a:off x="1931125" y="1541225"/>
            <a:ext cx="5268300" cy="29553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700" b="1"/>
              <a:t>Prompt:</a:t>
            </a:r>
            <a:endParaRPr sz="1700" b="1"/>
          </a:p>
          <a:p>
            <a:pPr marL="0" lvl="0" indent="0" algn="l" rtl="0">
              <a:spcBef>
                <a:spcPts val="0"/>
              </a:spcBef>
              <a:spcAft>
                <a:spcPts val="0"/>
              </a:spcAft>
              <a:buNone/>
            </a:pPr>
            <a:r>
              <a:rPr lang="en" sz="1500">
                <a:solidFill>
                  <a:srgbClr val="343541"/>
                </a:solidFill>
                <a:latin typeface="Roboto"/>
                <a:ea typeface="Roboto"/>
                <a:cs typeface="Roboto"/>
                <a:sym typeface="Roboto"/>
              </a:rPr>
              <a:t>I will paste comments collected on pages related to Employment Insurance. </a:t>
            </a:r>
            <a:endParaRPr sz="1500">
              <a:solidFill>
                <a:srgbClr val="343541"/>
              </a:solidFill>
              <a:latin typeface="Roboto"/>
              <a:ea typeface="Roboto"/>
              <a:cs typeface="Roboto"/>
              <a:sym typeface="Roboto"/>
            </a:endParaRPr>
          </a:p>
          <a:p>
            <a:pPr marL="0" lvl="0" indent="0" algn="l" rtl="0">
              <a:spcBef>
                <a:spcPts val="0"/>
              </a:spcBef>
              <a:spcAft>
                <a:spcPts val="0"/>
              </a:spcAft>
              <a:buNone/>
            </a:pPr>
            <a:endParaRPr sz="1500">
              <a:solidFill>
                <a:srgbClr val="343541"/>
              </a:solidFill>
              <a:latin typeface="Roboto"/>
              <a:ea typeface="Roboto"/>
              <a:cs typeface="Roboto"/>
              <a:sym typeface="Roboto"/>
            </a:endParaRPr>
          </a:p>
          <a:p>
            <a:pPr marL="0" lvl="0" indent="0" algn="l" rtl="0">
              <a:spcBef>
                <a:spcPts val="0"/>
              </a:spcBef>
              <a:spcAft>
                <a:spcPts val="0"/>
              </a:spcAft>
              <a:buNone/>
            </a:pPr>
            <a:r>
              <a:rPr lang="en" sz="1500">
                <a:solidFill>
                  <a:srgbClr val="343541"/>
                </a:solidFill>
                <a:latin typeface="Roboto"/>
                <a:ea typeface="Roboto"/>
                <a:cs typeface="Roboto"/>
                <a:sym typeface="Roboto"/>
              </a:rPr>
              <a:t>Give me this info about that data:</a:t>
            </a:r>
            <a:endParaRPr sz="1500">
              <a:solidFill>
                <a:srgbClr val="343541"/>
              </a:solidFill>
              <a:latin typeface="Roboto"/>
              <a:ea typeface="Roboto"/>
              <a:cs typeface="Roboto"/>
              <a:sym typeface="Roboto"/>
            </a:endParaRPr>
          </a:p>
          <a:p>
            <a:pPr marL="0" lvl="0" indent="0" algn="l" rtl="0">
              <a:spcBef>
                <a:spcPts val="0"/>
              </a:spcBef>
              <a:spcAft>
                <a:spcPts val="0"/>
              </a:spcAft>
              <a:buNone/>
            </a:pPr>
            <a:r>
              <a:rPr lang="en" sz="1500">
                <a:solidFill>
                  <a:srgbClr val="343541"/>
                </a:solidFill>
                <a:latin typeface="Roboto"/>
                <a:ea typeface="Roboto"/>
                <a:cs typeface="Roboto"/>
                <a:sym typeface="Roboto"/>
              </a:rPr>
              <a:t>- top 5 issues encountered by users, along with a representative comment for that issue</a:t>
            </a:r>
            <a:endParaRPr sz="1500">
              <a:solidFill>
                <a:srgbClr val="343541"/>
              </a:solidFill>
              <a:latin typeface="Roboto"/>
              <a:ea typeface="Roboto"/>
              <a:cs typeface="Roboto"/>
              <a:sym typeface="Roboto"/>
            </a:endParaRPr>
          </a:p>
          <a:p>
            <a:pPr marL="0" lvl="0" indent="0" algn="l" rtl="0">
              <a:spcBef>
                <a:spcPts val="0"/>
              </a:spcBef>
              <a:spcAft>
                <a:spcPts val="0"/>
              </a:spcAft>
              <a:buNone/>
            </a:pPr>
            <a:r>
              <a:rPr lang="en" sz="1500">
                <a:solidFill>
                  <a:srgbClr val="343541"/>
                </a:solidFill>
                <a:latin typeface="Roboto"/>
                <a:ea typeface="Roboto"/>
                <a:cs typeface="Roboto"/>
                <a:sym typeface="Roboto"/>
              </a:rPr>
              <a:t>- ideas on how to solve these issues</a:t>
            </a:r>
            <a:endParaRPr sz="1500">
              <a:solidFill>
                <a:srgbClr val="343541"/>
              </a:solidFill>
              <a:latin typeface="Roboto"/>
              <a:ea typeface="Roboto"/>
              <a:cs typeface="Roboto"/>
              <a:sym typeface="Roboto"/>
            </a:endParaRPr>
          </a:p>
          <a:p>
            <a:pPr marL="0" lvl="0" indent="0" algn="l" rtl="0">
              <a:spcBef>
                <a:spcPts val="0"/>
              </a:spcBef>
              <a:spcAft>
                <a:spcPts val="0"/>
              </a:spcAft>
              <a:buNone/>
            </a:pPr>
            <a:endParaRPr sz="1500">
              <a:solidFill>
                <a:srgbClr val="343541"/>
              </a:solidFill>
              <a:latin typeface="Roboto"/>
              <a:ea typeface="Roboto"/>
              <a:cs typeface="Roboto"/>
              <a:sym typeface="Roboto"/>
            </a:endParaRPr>
          </a:p>
          <a:p>
            <a:pPr marL="0" lvl="0" indent="0" algn="l" rtl="0">
              <a:spcBef>
                <a:spcPts val="0"/>
              </a:spcBef>
              <a:spcAft>
                <a:spcPts val="0"/>
              </a:spcAft>
              <a:buNone/>
            </a:pPr>
            <a:r>
              <a:rPr lang="en" sz="1500">
                <a:solidFill>
                  <a:srgbClr val="343541"/>
                </a:solidFill>
                <a:latin typeface="Roboto"/>
                <a:ea typeface="Roboto"/>
                <a:cs typeface="Roboto"/>
                <a:sym typeface="Roboto"/>
              </a:rPr>
              <a:t>Give me your reply in a table format.</a:t>
            </a:r>
            <a:endParaRPr sz="1500">
              <a:solidFill>
                <a:srgbClr val="343541"/>
              </a:solidFill>
              <a:latin typeface="Roboto"/>
              <a:ea typeface="Roboto"/>
              <a:cs typeface="Roboto"/>
              <a:sym typeface="Roboto"/>
            </a:endParaRPr>
          </a:p>
          <a:p>
            <a:pPr marL="0" lvl="0" indent="0" algn="l" rtl="0">
              <a:spcBef>
                <a:spcPts val="0"/>
              </a:spcBef>
              <a:spcAft>
                <a:spcPts val="0"/>
              </a:spcAft>
              <a:buNone/>
            </a:pPr>
            <a:br>
              <a:rPr lang="en">
                <a:solidFill>
                  <a:schemeClr val="dk1"/>
                </a:solidFill>
              </a:rPr>
            </a:br>
            <a:r>
              <a:rPr lang="en">
                <a:solidFill>
                  <a:schemeClr val="dk1"/>
                </a:solidFill>
              </a:rPr>
              <a:t>(then copied the first 100 comments)</a:t>
            </a:r>
            <a:endParaRPr sz="17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6"/>
        <p:cNvGrpSpPr/>
        <p:nvPr/>
      </p:nvGrpSpPr>
      <p:grpSpPr>
        <a:xfrm>
          <a:off x="0" y="0"/>
          <a:ext cx="0" cy="0"/>
          <a:chOff x="0" y="0"/>
          <a:chExt cx="0" cy="0"/>
        </a:xfrm>
      </p:grpSpPr>
      <p:sp>
        <p:nvSpPr>
          <p:cNvPr id="167" name="Google Shape;167;p27"/>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3600">
              <a:solidFill>
                <a:schemeClr val="lt1"/>
              </a:solidFill>
              <a:latin typeface="Roboto"/>
              <a:ea typeface="Roboto"/>
              <a:cs typeface="Roboto"/>
              <a:sym typeface="Roboto"/>
            </a:endParaRPr>
          </a:p>
          <a:p>
            <a:pPr marL="0" lvl="0" indent="0" algn="l" rtl="0">
              <a:spcBef>
                <a:spcPts val="0"/>
              </a:spcBef>
              <a:spcAft>
                <a:spcPts val="0"/>
              </a:spcAft>
              <a:buSzPts val="1100"/>
              <a:buNone/>
            </a:pPr>
            <a:r>
              <a:rPr lang="en" sz="3600">
                <a:solidFill>
                  <a:schemeClr val="lt1"/>
                </a:solidFill>
                <a:latin typeface="Roboto"/>
                <a:ea typeface="Roboto"/>
                <a:cs typeface="Roboto"/>
                <a:sym typeface="Roboto"/>
              </a:rPr>
              <a:t>Summarize feedback</a:t>
            </a:r>
            <a:endParaRPr sz="3600">
              <a:solidFill>
                <a:schemeClr val="lt1"/>
              </a:solidFill>
              <a:latin typeface="Roboto"/>
              <a:ea typeface="Roboto"/>
              <a:cs typeface="Roboto"/>
              <a:sym typeface="Roboto"/>
            </a:endParaRPr>
          </a:p>
          <a:p>
            <a:pPr marL="0" lvl="0" indent="0" algn="l" rtl="0">
              <a:spcBef>
                <a:spcPts val="0"/>
              </a:spcBef>
              <a:spcAft>
                <a:spcPts val="0"/>
              </a:spcAft>
              <a:buSzPts val="990"/>
              <a:buNone/>
            </a:pPr>
            <a:endParaRPr sz="3600">
              <a:solidFill>
                <a:schemeClr val="lt1"/>
              </a:solidFill>
              <a:latin typeface="Roboto"/>
              <a:ea typeface="Roboto"/>
              <a:cs typeface="Roboto"/>
              <a:sym typeface="Roboto"/>
            </a:endParaRPr>
          </a:p>
        </p:txBody>
      </p:sp>
      <p:sp>
        <p:nvSpPr>
          <p:cNvPr id="168" name="Google Shape;168;p27"/>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Output</a:t>
            </a:r>
            <a:endParaRPr b="1"/>
          </a:p>
        </p:txBody>
      </p:sp>
      <p:graphicFrame>
        <p:nvGraphicFramePr>
          <p:cNvPr id="169" name="Google Shape;169;p27"/>
          <p:cNvGraphicFramePr/>
          <p:nvPr/>
        </p:nvGraphicFramePr>
        <p:xfrm>
          <a:off x="25963" y="1202250"/>
          <a:ext cx="9092075" cy="3886050"/>
        </p:xfrm>
        <a:graphic>
          <a:graphicData uri="http://schemas.openxmlformats.org/drawingml/2006/table">
            <a:tbl>
              <a:tblPr>
                <a:noFill/>
                <a:tableStyleId>{5B2DE0A9-4C11-4F5B-8BD7-EF3BE9FE3BF1}</a:tableStyleId>
              </a:tblPr>
              <a:tblGrid>
                <a:gridCol w="2837075">
                  <a:extLst>
                    <a:ext uri="{9D8B030D-6E8A-4147-A177-3AD203B41FA5}">
                      <a16:colId xmlns:a16="http://schemas.microsoft.com/office/drawing/2014/main" val="20000"/>
                    </a:ext>
                  </a:extLst>
                </a:gridCol>
                <a:gridCol w="3438975">
                  <a:extLst>
                    <a:ext uri="{9D8B030D-6E8A-4147-A177-3AD203B41FA5}">
                      <a16:colId xmlns:a16="http://schemas.microsoft.com/office/drawing/2014/main" val="20001"/>
                    </a:ext>
                  </a:extLst>
                </a:gridCol>
                <a:gridCol w="2816025">
                  <a:extLst>
                    <a:ext uri="{9D8B030D-6E8A-4147-A177-3AD203B41FA5}">
                      <a16:colId xmlns:a16="http://schemas.microsoft.com/office/drawing/2014/main" val="20002"/>
                    </a:ext>
                  </a:extLst>
                </a:gridCol>
              </a:tblGrid>
              <a:tr h="381000">
                <a:tc>
                  <a:txBody>
                    <a:bodyPr/>
                    <a:lstStyle/>
                    <a:p>
                      <a:pPr marL="0" lvl="0" indent="0" algn="l" rtl="0">
                        <a:spcBef>
                          <a:spcPts val="0"/>
                        </a:spcBef>
                        <a:spcAft>
                          <a:spcPts val="0"/>
                        </a:spcAft>
                        <a:buNone/>
                      </a:pPr>
                      <a:r>
                        <a:rPr lang="en" sz="1050" b="1">
                          <a:solidFill>
                            <a:srgbClr val="111827"/>
                          </a:solidFill>
                          <a:latin typeface="Roboto"/>
                          <a:ea typeface="Roboto"/>
                          <a:cs typeface="Roboto"/>
                          <a:sym typeface="Roboto"/>
                        </a:rPr>
                        <a:t>Issue</a:t>
                      </a:r>
                      <a:endParaRPr b="1"/>
                    </a:p>
                  </a:txBody>
                  <a:tcPr marL="91425" marR="91425" marT="91425" marB="91425">
                    <a:solidFill>
                      <a:srgbClr val="D0CCD0"/>
                    </a:solidFill>
                  </a:tcPr>
                </a:tc>
                <a:tc>
                  <a:txBody>
                    <a:bodyPr/>
                    <a:lstStyle/>
                    <a:p>
                      <a:pPr marL="0" lvl="0" indent="0" algn="l" rtl="0">
                        <a:spcBef>
                          <a:spcPts val="0"/>
                        </a:spcBef>
                        <a:spcAft>
                          <a:spcPts val="0"/>
                        </a:spcAft>
                        <a:buNone/>
                      </a:pPr>
                      <a:r>
                        <a:rPr lang="en" sz="1100" b="1"/>
                        <a:t>Representative comment</a:t>
                      </a:r>
                      <a:endParaRPr sz="1100" b="1"/>
                    </a:p>
                  </a:txBody>
                  <a:tcPr marL="91425" marR="91425" marT="91425" marB="91425">
                    <a:solidFill>
                      <a:srgbClr val="D0CCD0"/>
                    </a:solidFill>
                  </a:tcPr>
                </a:tc>
                <a:tc>
                  <a:txBody>
                    <a:bodyPr/>
                    <a:lstStyle/>
                    <a:p>
                      <a:pPr marL="0" lvl="0" indent="0" algn="l" rtl="0">
                        <a:spcBef>
                          <a:spcPts val="0"/>
                        </a:spcBef>
                        <a:spcAft>
                          <a:spcPts val="0"/>
                        </a:spcAft>
                        <a:buNone/>
                      </a:pPr>
                      <a:r>
                        <a:rPr lang="en" sz="1100" b="1"/>
                        <a:t>Ideas for Solution</a:t>
                      </a:r>
                      <a:endParaRPr sz="1100" b="1"/>
                    </a:p>
                  </a:txBody>
                  <a:tcPr marL="91425" marR="91425" marT="91425" marB="91425">
                    <a:solidFill>
                      <a:srgbClr val="D0CCD0"/>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sz="1000"/>
                        <a:t>Applying for benefits	</a:t>
                      </a:r>
                      <a:endParaRPr sz="1000"/>
                    </a:p>
                  </a:txBody>
                  <a:tcPr marL="91425" marR="91425" marT="91425" marB="91425"/>
                </a:tc>
                <a:tc>
                  <a:txBody>
                    <a:bodyPr/>
                    <a:lstStyle/>
                    <a:p>
                      <a:pPr marL="0" lvl="0" indent="0" algn="l" rtl="0">
                        <a:spcBef>
                          <a:spcPts val="0"/>
                        </a:spcBef>
                        <a:spcAft>
                          <a:spcPts val="0"/>
                        </a:spcAft>
                        <a:buNone/>
                      </a:pPr>
                      <a:r>
                        <a:rPr lang="en" sz="1000"/>
                        <a:t>"I need to apply for benefits"	</a:t>
                      </a:r>
                      <a:endParaRPr sz="1000"/>
                    </a:p>
                  </a:txBody>
                  <a:tcPr marL="91425" marR="91425" marT="91425" marB="91425"/>
                </a:tc>
                <a:tc>
                  <a:txBody>
                    <a:bodyPr/>
                    <a:lstStyle/>
                    <a:p>
                      <a:pPr marL="0" lvl="0" indent="0" algn="l" rtl="0">
                        <a:spcBef>
                          <a:spcPts val="0"/>
                        </a:spcBef>
                        <a:spcAft>
                          <a:spcPts val="0"/>
                        </a:spcAft>
                        <a:buNone/>
                      </a:pPr>
                      <a:r>
                        <a:rPr lang="en" sz="1000"/>
                        <a:t>Provide clear instructions and a link on how to apply for benefits on the Employment Insurance (EI) website.</a:t>
                      </a:r>
                      <a:endParaRPr sz="1000"/>
                    </a:p>
                  </a:txBody>
                  <a:tcPr marL="91425" marR="91425" marT="91425" marB="91425"/>
                </a:tc>
                <a:extLst>
                  <a:ext uri="{0D108BD9-81ED-4DB2-BD59-A6C34878D82A}">
                    <a16:rowId xmlns:a16="http://schemas.microsoft.com/office/drawing/2014/main" val="10001"/>
                  </a:ext>
                </a:extLst>
              </a:tr>
              <a:tr h="518125">
                <a:tc>
                  <a:txBody>
                    <a:bodyPr/>
                    <a:lstStyle/>
                    <a:p>
                      <a:pPr marL="0" lvl="0" indent="0" algn="l" rtl="0">
                        <a:spcBef>
                          <a:spcPts val="0"/>
                        </a:spcBef>
                        <a:spcAft>
                          <a:spcPts val="0"/>
                        </a:spcAft>
                        <a:buNone/>
                      </a:pPr>
                      <a:r>
                        <a:rPr lang="en" sz="1000"/>
                        <a:t>Difficulty finding where to apply for benefits</a:t>
                      </a:r>
                      <a:endParaRPr sz="1000"/>
                    </a:p>
                  </a:txBody>
                  <a:tcPr marL="91425" marR="91425" marT="91425" marB="91425"/>
                </a:tc>
                <a:tc>
                  <a:txBody>
                    <a:bodyPr/>
                    <a:lstStyle/>
                    <a:p>
                      <a:pPr marL="0" lvl="0" indent="0" algn="l" rtl="0">
                        <a:spcBef>
                          <a:spcPts val="0"/>
                        </a:spcBef>
                        <a:spcAft>
                          <a:spcPts val="0"/>
                        </a:spcAft>
                        <a:buNone/>
                      </a:pPr>
                      <a:r>
                        <a:rPr lang="en" sz="1000"/>
                        <a:t>"Why is it so difficult to find where to apply for EI! I keep being lead in a circle though these information documents but can't find where to actually apply!"	</a:t>
                      </a:r>
                      <a:endParaRPr sz="1000"/>
                    </a:p>
                  </a:txBody>
                  <a:tcPr marL="91425" marR="91425" marT="91425" marB="91425"/>
                </a:tc>
                <a:tc>
                  <a:txBody>
                    <a:bodyPr/>
                    <a:lstStyle/>
                    <a:p>
                      <a:pPr marL="0" lvl="0" indent="0" algn="l" rtl="0">
                        <a:spcBef>
                          <a:spcPts val="0"/>
                        </a:spcBef>
                        <a:spcAft>
                          <a:spcPts val="0"/>
                        </a:spcAft>
                        <a:buNone/>
                      </a:pPr>
                      <a:r>
                        <a:rPr lang="en" sz="1000"/>
                        <a:t>Make the link to apply for benefits more prominent on the EI website.</a:t>
                      </a:r>
                      <a:endParaRPr sz="1000"/>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sz="1000"/>
                        <a:t>Difficulty navigating the EI website</a:t>
                      </a:r>
                      <a:endParaRPr sz="1000"/>
                    </a:p>
                  </a:txBody>
                  <a:tcPr marL="91425" marR="91425" marT="91425" marB="91425"/>
                </a:tc>
                <a:tc>
                  <a:txBody>
                    <a:bodyPr/>
                    <a:lstStyle/>
                    <a:p>
                      <a:pPr marL="0" lvl="0" indent="0" algn="l" rtl="0">
                        <a:spcBef>
                          <a:spcPts val="0"/>
                        </a:spcBef>
                        <a:spcAft>
                          <a:spcPts val="0"/>
                        </a:spcAft>
                        <a:buNone/>
                      </a:pPr>
                      <a:r>
                        <a:rPr lang="en" sz="1000"/>
                        <a:t>"Doing this on my phone and went in contacts to get a phone number and I canâ€™t figure out how to get back to where I was"	</a:t>
                      </a:r>
                      <a:endParaRPr sz="1000"/>
                    </a:p>
                  </a:txBody>
                  <a:tcPr marL="91425" marR="91425" marT="91425" marB="91425"/>
                </a:tc>
                <a:tc>
                  <a:txBody>
                    <a:bodyPr/>
                    <a:lstStyle/>
                    <a:p>
                      <a:pPr marL="0" lvl="0" indent="0" algn="l" rtl="0">
                        <a:spcBef>
                          <a:spcPts val="0"/>
                        </a:spcBef>
                        <a:spcAft>
                          <a:spcPts val="0"/>
                        </a:spcAft>
                        <a:buNone/>
                      </a:pPr>
                      <a:r>
                        <a:rPr lang="en" sz="1000"/>
                        <a:t>Improve the navigation and design of the EI website to make it easier for users to find and access the information they need.</a:t>
                      </a:r>
                      <a:endParaRPr sz="1000"/>
                    </a:p>
                  </a:txBody>
                  <a:tcPr marL="91425" marR="91425" marT="91425" marB="91425"/>
                </a:tc>
                <a:extLst>
                  <a:ext uri="{0D108BD9-81ED-4DB2-BD59-A6C34878D82A}">
                    <a16:rowId xmlns:a16="http://schemas.microsoft.com/office/drawing/2014/main" val="10003"/>
                  </a:ext>
                </a:extLst>
              </a:tr>
              <a:tr h="518125">
                <a:tc>
                  <a:txBody>
                    <a:bodyPr/>
                    <a:lstStyle/>
                    <a:p>
                      <a:pPr marL="0" lvl="0" indent="0" algn="l" rtl="0">
                        <a:spcBef>
                          <a:spcPts val="0"/>
                        </a:spcBef>
                        <a:spcAft>
                          <a:spcPts val="0"/>
                        </a:spcAft>
                        <a:buNone/>
                      </a:pPr>
                      <a:r>
                        <a:rPr lang="en" sz="1000"/>
                        <a:t>Unable to access or reactivate a previous EI claim</a:t>
                      </a:r>
                      <a:endParaRPr sz="1000"/>
                    </a:p>
                  </a:txBody>
                  <a:tcPr marL="91425" marR="91425" marT="91425" marB="91425"/>
                </a:tc>
                <a:tc>
                  <a:txBody>
                    <a:bodyPr/>
                    <a:lstStyle/>
                    <a:p>
                      <a:pPr marL="0" lvl="0" indent="0" algn="l" rtl="0">
                        <a:spcBef>
                          <a:spcPts val="0"/>
                        </a:spcBef>
                        <a:spcAft>
                          <a:spcPts val="0"/>
                        </a:spcAft>
                        <a:buNone/>
                      </a:pPr>
                      <a:r>
                        <a:rPr lang="en" sz="1000"/>
                        <a:t>"Trying to reactivate old claim will not except the information I am providing"	</a:t>
                      </a:r>
                      <a:endParaRPr sz="1000"/>
                    </a:p>
                  </a:txBody>
                  <a:tcPr marL="91425" marR="91425" marT="91425" marB="91425"/>
                </a:tc>
                <a:tc>
                  <a:txBody>
                    <a:bodyPr/>
                    <a:lstStyle/>
                    <a:p>
                      <a:pPr marL="0" lvl="0" indent="0" algn="l" rtl="0">
                        <a:spcBef>
                          <a:spcPts val="0"/>
                        </a:spcBef>
                        <a:spcAft>
                          <a:spcPts val="0"/>
                        </a:spcAft>
                        <a:buNone/>
                      </a:pPr>
                      <a:r>
                        <a:rPr lang="en" sz="1000"/>
                        <a:t>Make it clear on the EI website how to access or reactivate a previous claim, and provide assistance for users who are experiencing difficulties doing so.</a:t>
                      </a:r>
                      <a:endParaRPr sz="1000"/>
                    </a:p>
                  </a:txBody>
                  <a:tcPr marL="91425" marR="91425" marT="91425" marB="91425"/>
                </a:tc>
                <a:extLst>
                  <a:ext uri="{0D108BD9-81ED-4DB2-BD59-A6C34878D82A}">
                    <a16:rowId xmlns:a16="http://schemas.microsoft.com/office/drawing/2014/main" val="10004"/>
                  </a:ext>
                </a:extLst>
              </a:tr>
              <a:tr h="518125">
                <a:tc>
                  <a:txBody>
                    <a:bodyPr/>
                    <a:lstStyle/>
                    <a:p>
                      <a:pPr marL="0" lvl="0" indent="0" algn="l" rtl="0">
                        <a:spcBef>
                          <a:spcPts val="0"/>
                        </a:spcBef>
                        <a:spcAft>
                          <a:spcPts val="0"/>
                        </a:spcAft>
                        <a:buNone/>
                      </a:pPr>
                      <a:r>
                        <a:rPr lang="en" sz="1000"/>
                        <a:t>Difficulty contacting a representative for assistance</a:t>
                      </a:r>
                      <a:endParaRPr sz="1000"/>
                    </a:p>
                  </a:txBody>
                  <a:tcPr marL="91425" marR="91425" marT="91425" marB="91425"/>
                </a:tc>
                <a:tc>
                  <a:txBody>
                    <a:bodyPr/>
                    <a:lstStyle/>
                    <a:p>
                      <a:pPr marL="0" lvl="0" indent="0" algn="l" rtl="0">
                        <a:spcBef>
                          <a:spcPts val="0"/>
                        </a:spcBef>
                        <a:spcAft>
                          <a:spcPts val="0"/>
                        </a:spcAft>
                        <a:buNone/>
                      </a:pPr>
                      <a:r>
                        <a:rPr lang="en" sz="1000"/>
                        <a:t>"Need to speak to a representative"	</a:t>
                      </a:r>
                      <a:endParaRPr sz="1000"/>
                    </a:p>
                  </a:txBody>
                  <a:tcPr marL="91425" marR="91425" marT="91425" marB="91425"/>
                </a:tc>
                <a:tc>
                  <a:txBody>
                    <a:bodyPr/>
                    <a:lstStyle/>
                    <a:p>
                      <a:pPr marL="0" lvl="0" indent="0" algn="l" rtl="0">
                        <a:spcBef>
                          <a:spcPts val="0"/>
                        </a:spcBef>
                        <a:spcAft>
                          <a:spcPts val="0"/>
                        </a:spcAft>
                        <a:buNone/>
                      </a:pPr>
                      <a:r>
                        <a:rPr lang="en" sz="1000"/>
                        <a:t>Provide clear information on the EI website on how to contact a representative for assistance, including phone numbers and email addresses. Consider offering live chat.</a:t>
                      </a:r>
                      <a:endParaRPr sz="1000"/>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3"/>
        <p:cNvGrpSpPr/>
        <p:nvPr/>
      </p:nvGrpSpPr>
      <p:grpSpPr>
        <a:xfrm>
          <a:off x="0" y="0"/>
          <a:ext cx="0" cy="0"/>
          <a:chOff x="0" y="0"/>
          <a:chExt cx="0" cy="0"/>
        </a:xfrm>
      </p:grpSpPr>
      <p:sp>
        <p:nvSpPr>
          <p:cNvPr id="174" name="Google Shape;174;p28"/>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3600">
              <a:solidFill>
                <a:schemeClr val="lt1"/>
              </a:solidFill>
              <a:latin typeface="Roboto"/>
              <a:ea typeface="Roboto"/>
              <a:cs typeface="Roboto"/>
              <a:sym typeface="Roboto"/>
            </a:endParaRPr>
          </a:p>
          <a:p>
            <a:pPr marL="0" lvl="0" indent="0" algn="l" rtl="0">
              <a:spcBef>
                <a:spcPts val="0"/>
              </a:spcBef>
              <a:spcAft>
                <a:spcPts val="0"/>
              </a:spcAft>
              <a:buSzPts val="1100"/>
              <a:buNone/>
            </a:pPr>
            <a:r>
              <a:rPr lang="en" sz="3600">
                <a:solidFill>
                  <a:schemeClr val="lt1"/>
                </a:solidFill>
                <a:latin typeface="Roboto"/>
                <a:ea typeface="Roboto"/>
                <a:cs typeface="Roboto"/>
                <a:sym typeface="Roboto"/>
              </a:rPr>
              <a:t>Summarize feedback</a:t>
            </a:r>
            <a:endParaRPr sz="3600">
              <a:solidFill>
                <a:schemeClr val="lt1"/>
              </a:solidFill>
              <a:latin typeface="Roboto"/>
              <a:ea typeface="Roboto"/>
              <a:cs typeface="Roboto"/>
              <a:sym typeface="Roboto"/>
            </a:endParaRPr>
          </a:p>
          <a:p>
            <a:pPr marL="0" lvl="0" indent="0" algn="l" rtl="0">
              <a:spcBef>
                <a:spcPts val="0"/>
              </a:spcBef>
              <a:spcAft>
                <a:spcPts val="0"/>
              </a:spcAft>
              <a:buSzPts val="990"/>
              <a:buNone/>
            </a:pPr>
            <a:endParaRPr sz="3600">
              <a:solidFill>
                <a:schemeClr val="lt1"/>
              </a:solidFill>
              <a:latin typeface="Roboto"/>
              <a:ea typeface="Roboto"/>
              <a:cs typeface="Roboto"/>
              <a:sym typeface="Roboto"/>
            </a:endParaRPr>
          </a:p>
        </p:txBody>
      </p:sp>
      <p:sp>
        <p:nvSpPr>
          <p:cNvPr id="175" name="Google Shape;175;p28"/>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Thoughts</a:t>
            </a:r>
            <a:endParaRPr b="1"/>
          </a:p>
        </p:txBody>
      </p:sp>
      <p:sp>
        <p:nvSpPr>
          <p:cNvPr id="176" name="Google Shape;176;p28"/>
          <p:cNvSpPr txBox="1"/>
          <p:nvPr/>
        </p:nvSpPr>
        <p:spPr>
          <a:xfrm>
            <a:off x="103600" y="1170000"/>
            <a:ext cx="6542100" cy="3622200"/>
          </a:xfrm>
          <a:prstGeom prst="rect">
            <a:avLst/>
          </a:prstGeom>
          <a:noFill/>
          <a:ln>
            <a:noFill/>
          </a:ln>
        </p:spPr>
        <p:txBody>
          <a:bodyPr spcFirstLastPara="1" wrap="square" lIns="91425" tIns="91425" rIns="91425" bIns="91425" anchor="t" anchorCtr="0">
            <a:spAutoFit/>
          </a:bodyPr>
          <a:lstStyle/>
          <a:p>
            <a:pPr marL="457200" lvl="0" indent="-323850" algn="l" rtl="0">
              <a:spcBef>
                <a:spcPts val="1000"/>
              </a:spcBef>
              <a:spcAft>
                <a:spcPts val="0"/>
              </a:spcAft>
              <a:buSzPts val="1500"/>
              <a:buChar char="●"/>
            </a:pPr>
            <a:r>
              <a:rPr lang="en" sz="1500"/>
              <a:t>Promising use: feed a large quantity of comments and instantly get a “snapshot”</a:t>
            </a:r>
            <a:endParaRPr sz="1500"/>
          </a:p>
          <a:p>
            <a:pPr marL="457200" lvl="0" indent="-323850" algn="l" rtl="0">
              <a:spcBef>
                <a:spcPts val="1000"/>
              </a:spcBef>
              <a:spcAft>
                <a:spcPts val="0"/>
              </a:spcAft>
              <a:buSzPts val="1500"/>
              <a:buChar char="●"/>
            </a:pPr>
            <a:r>
              <a:rPr lang="en" sz="1500"/>
              <a:t>Is it accurate? Can you trust it? Would need to compare with human analysis</a:t>
            </a:r>
            <a:endParaRPr sz="1500"/>
          </a:p>
          <a:p>
            <a:pPr marL="457200" lvl="0" indent="-323850" algn="l" rtl="0">
              <a:spcBef>
                <a:spcPts val="1000"/>
              </a:spcBef>
              <a:spcAft>
                <a:spcPts val="0"/>
              </a:spcAft>
              <a:buSzPts val="1500"/>
              <a:buChar char="●"/>
            </a:pPr>
            <a:r>
              <a:rPr lang="en" sz="1500"/>
              <a:t>What do you lose, what do you gain, compared to a human analysis? </a:t>
            </a:r>
            <a:endParaRPr sz="1500"/>
          </a:p>
          <a:p>
            <a:pPr marL="457200" lvl="0" indent="-323850" algn="l" rtl="0">
              <a:spcBef>
                <a:spcPts val="1000"/>
              </a:spcBef>
              <a:spcAft>
                <a:spcPts val="0"/>
              </a:spcAft>
              <a:buSzPts val="1500"/>
              <a:buChar char="●"/>
            </a:pPr>
            <a:r>
              <a:rPr lang="en" sz="1500"/>
              <a:t>Is it ethical to feed the algorithm comments from users, who never agreed to this? </a:t>
            </a:r>
            <a:endParaRPr sz="1500"/>
          </a:p>
          <a:p>
            <a:pPr marL="457200" lvl="0" indent="-323850" algn="l" rtl="0">
              <a:spcBef>
                <a:spcPts val="1000"/>
              </a:spcBef>
              <a:spcAft>
                <a:spcPts val="0"/>
              </a:spcAft>
              <a:buSzPts val="1500"/>
              <a:buChar char="●"/>
            </a:pPr>
            <a:r>
              <a:rPr lang="en" sz="1500"/>
              <a:t>Would probably we preferable to have a local version of a similar tool:</a:t>
            </a:r>
            <a:endParaRPr sz="1500"/>
          </a:p>
          <a:p>
            <a:pPr marL="914400" lvl="1" indent="-323850" algn="l" rtl="0">
              <a:spcBef>
                <a:spcPts val="1000"/>
              </a:spcBef>
              <a:spcAft>
                <a:spcPts val="0"/>
              </a:spcAft>
              <a:buSzPts val="1500"/>
              <a:buChar char="○"/>
            </a:pPr>
            <a:r>
              <a:rPr lang="en" sz="1500"/>
              <a:t>can configure it to feed more comments</a:t>
            </a:r>
            <a:endParaRPr sz="1500"/>
          </a:p>
          <a:p>
            <a:pPr marL="914400" lvl="1" indent="-323850" algn="l" rtl="0">
              <a:spcBef>
                <a:spcPts val="1000"/>
              </a:spcBef>
              <a:spcAft>
                <a:spcPts val="0"/>
              </a:spcAft>
              <a:buSzPts val="1500"/>
              <a:buChar char="○"/>
            </a:pPr>
            <a:r>
              <a:rPr lang="en" sz="1500"/>
              <a:t>can tweak parameters</a:t>
            </a:r>
            <a:endParaRPr sz="1500"/>
          </a:p>
          <a:p>
            <a:pPr marL="914400" lvl="1" indent="-323850" algn="l" rtl="0">
              <a:spcBef>
                <a:spcPts val="1000"/>
              </a:spcBef>
              <a:spcAft>
                <a:spcPts val="1000"/>
              </a:spcAft>
              <a:buSzPts val="1500"/>
              <a:buChar char="○"/>
            </a:pPr>
            <a:r>
              <a:rPr lang="en" sz="1500"/>
              <a:t>ensures comments are not used by OpenAI</a:t>
            </a:r>
            <a:endParaRPr sz="1500"/>
          </a:p>
        </p:txBody>
      </p:sp>
      <p:pic>
        <p:nvPicPr>
          <p:cNvPr id="177" name="Google Shape;177;p28"/>
          <p:cNvPicPr preferRelativeResize="0"/>
          <p:nvPr/>
        </p:nvPicPr>
        <p:blipFill>
          <a:blip r:embed="rId3">
            <a:alphaModFix/>
          </a:blip>
          <a:stretch>
            <a:fillRect/>
          </a:stretch>
        </p:blipFill>
        <p:spPr>
          <a:xfrm>
            <a:off x="6830950" y="1729450"/>
            <a:ext cx="2229100" cy="22291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1"/>
        <p:cNvGrpSpPr/>
        <p:nvPr/>
      </p:nvGrpSpPr>
      <p:grpSpPr>
        <a:xfrm>
          <a:off x="0" y="0"/>
          <a:ext cx="0" cy="0"/>
          <a:chOff x="0" y="0"/>
          <a:chExt cx="0" cy="0"/>
        </a:xfrm>
      </p:grpSpPr>
      <p:sp>
        <p:nvSpPr>
          <p:cNvPr id="182" name="Google Shape;182;p29"/>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3600">
              <a:solidFill>
                <a:schemeClr val="lt1"/>
              </a:solidFill>
              <a:latin typeface="Roboto"/>
              <a:ea typeface="Roboto"/>
              <a:cs typeface="Roboto"/>
              <a:sym typeface="Roboto"/>
            </a:endParaRPr>
          </a:p>
          <a:p>
            <a:pPr marL="0" lvl="0" indent="0" algn="l" rtl="0">
              <a:spcBef>
                <a:spcPts val="0"/>
              </a:spcBef>
              <a:spcAft>
                <a:spcPts val="0"/>
              </a:spcAft>
              <a:buSzPts val="1100"/>
              <a:buNone/>
            </a:pPr>
            <a:r>
              <a:rPr lang="en" sz="3600">
                <a:solidFill>
                  <a:schemeClr val="lt1"/>
                </a:solidFill>
                <a:latin typeface="Roboto"/>
                <a:ea typeface="Roboto"/>
                <a:cs typeface="Roboto"/>
                <a:sym typeface="Roboto"/>
              </a:rPr>
              <a:t>Create personas</a:t>
            </a:r>
            <a:endParaRPr sz="3600">
              <a:solidFill>
                <a:schemeClr val="lt1"/>
              </a:solidFill>
              <a:latin typeface="Roboto"/>
              <a:ea typeface="Roboto"/>
              <a:cs typeface="Roboto"/>
              <a:sym typeface="Roboto"/>
            </a:endParaRPr>
          </a:p>
          <a:p>
            <a:pPr marL="0" lvl="0" indent="0" algn="l" rtl="0">
              <a:spcBef>
                <a:spcPts val="0"/>
              </a:spcBef>
              <a:spcAft>
                <a:spcPts val="0"/>
              </a:spcAft>
              <a:buSzPts val="990"/>
              <a:buNone/>
            </a:pPr>
            <a:endParaRPr sz="3600">
              <a:solidFill>
                <a:schemeClr val="lt1"/>
              </a:solidFill>
              <a:latin typeface="Roboto"/>
              <a:ea typeface="Roboto"/>
              <a:cs typeface="Roboto"/>
              <a:sym typeface="Roboto"/>
            </a:endParaRPr>
          </a:p>
        </p:txBody>
      </p:sp>
      <p:sp>
        <p:nvSpPr>
          <p:cNvPr id="183" name="Google Shape;183;p29"/>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Prompt</a:t>
            </a:r>
            <a:endParaRPr b="1"/>
          </a:p>
        </p:txBody>
      </p:sp>
      <p:sp>
        <p:nvSpPr>
          <p:cNvPr id="184" name="Google Shape;184;p29"/>
          <p:cNvSpPr txBox="1"/>
          <p:nvPr/>
        </p:nvSpPr>
        <p:spPr>
          <a:xfrm>
            <a:off x="1199850" y="1233900"/>
            <a:ext cx="6797700" cy="39096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343541"/>
                </a:solidFill>
                <a:latin typeface="Roboto"/>
                <a:ea typeface="Roboto"/>
                <a:cs typeface="Roboto"/>
                <a:sym typeface="Roboto"/>
              </a:rPr>
              <a:t>Prompt:</a:t>
            </a:r>
            <a:br>
              <a:rPr lang="en" sz="1200">
                <a:solidFill>
                  <a:srgbClr val="343541"/>
                </a:solidFill>
                <a:latin typeface="Roboto"/>
                <a:ea typeface="Roboto"/>
                <a:cs typeface="Roboto"/>
                <a:sym typeface="Roboto"/>
              </a:rPr>
            </a:br>
            <a:r>
              <a:rPr lang="en" sz="1200">
                <a:solidFill>
                  <a:srgbClr val="343541"/>
                </a:solidFill>
                <a:latin typeface="Roboto"/>
                <a:ea typeface="Roboto"/>
                <a:cs typeface="Roboto"/>
                <a:sym typeface="Roboto"/>
              </a:rPr>
              <a:t>Here's the description of a page I'm working on (Health Infobase - Health data in Canada): Data tools, infographics, charts and blogs about health data in Canada. The data products accessible from this page cover a wide range of topics (covid-19, mental health, opioids, all sorts of diseases and infections, determinants of health, etc.). The products are designed for the general public, health data enthusiasts, and public health specialists. Most products show key insights from the data, some way to explore the data (interactive visualization), and access to raw data. </a:t>
            </a:r>
            <a:endParaRPr sz="1200">
              <a:solidFill>
                <a:srgbClr val="343541"/>
              </a:solidFill>
              <a:latin typeface="Roboto"/>
              <a:ea typeface="Roboto"/>
              <a:cs typeface="Roboto"/>
              <a:sym typeface="Roboto"/>
            </a:endParaRPr>
          </a:p>
          <a:p>
            <a:pPr marL="0" lvl="0" indent="0" algn="l" rtl="0">
              <a:spcBef>
                <a:spcPts val="0"/>
              </a:spcBef>
              <a:spcAft>
                <a:spcPts val="0"/>
              </a:spcAft>
              <a:buNone/>
            </a:pPr>
            <a:endParaRPr sz="1200">
              <a:solidFill>
                <a:srgbClr val="343541"/>
              </a:solidFill>
              <a:latin typeface="Roboto"/>
              <a:ea typeface="Roboto"/>
              <a:cs typeface="Roboto"/>
              <a:sym typeface="Roboto"/>
            </a:endParaRPr>
          </a:p>
          <a:p>
            <a:pPr marL="0" lvl="0" indent="0" algn="l" rtl="0">
              <a:spcBef>
                <a:spcPts val="0"/>
              </a:spcBef>
              <a:spcAft>
                <a:spcPts val="0"/>
              </a:spcAft>
              <a:buNone/>
            </a:pPr>
            <a:r>
              <a:rPr lang="en" sz="1200">
                <a:solidFill>
                  <a:srgbClr val="343541"/>
                </a:solidFill>
                <a:latin typeface="Roboto"/>
                <a:ea typeface="Roboto"/>
                <a:cs typeface="Roboto"/>
                <a:sym typeface="Roboto"/>
              </a:rPr>
              <a:t>Create 5 behavioral personas for that content. </a:t>
            </a:r>
            <a:endParaRPr sz="1200">
              <a:solidFill>
                <a:srgbClr val="343541"/>
              </a:solidFill>
              <a:latin typeface="Roboto"/>
              <a:ea typeface="Roboto"/>
              <a:cs typeface="Roboto"/>
              <a:sym typeface="Roboto"/>
            </a:endParaRPr>
          </a:p>
          <a:p>
            <a:pPr marL="0" lvl="0" indent="0" algn="l" rtl="0">
              <a:spcBef>
                <a:spcPts val="0"/>
              </a:spcBef>
              <a:spcAft>
                <a:spcPts val="0"/>
              </a:spcAft>
              <a:buNone/>
            </a:pPr>
            <a:endParaRPr sz="1200">
              <a:solidFill>
                <a:srgbClr val="343541"/>
              </a:solidFill>
              <a:latin typeface="Roboto"/>
              <a:ea typeface="Roboto"/>
              <a:cs typeface="Roboto"/>
              <a:sym typeface="Roboto"/>
            </a:endParaRPr>
          </a:p>
          <a:p>
            <a:pPr marL="0" lvl="0" indent="0" algn="l" rtl="0">
              <a:spcBef>
                <a:spcPts val="0"/>
              </a:spcBef>
              <a:spcAft>
                <a:spcPts val="0"/>
              </a:spcAft>
              <a:buNone/>
            </a:pPr>
            <a:r>
              <a:rPr lang="en" sz="1200">
                <a:solidFill>
                  <a:srgbClr val="343541"/>
                </a:solidFill>
                <a:latin typeface="Roboto"/>
                <a:ea typeface="Roboto"/>
                <a:cs typeface="Roboto"/>
                <a:sym typeface="Roboto"/>
              </a:rPr>
              <a:t>For each persona, include:</a:t>
            </a:r>
            <a:endParaRPr sz="1200">
              <a:solidFill>
                <a:srgbClr val="343541"/>
              </a:solidFill>
              <a:latin typeface="Roboto"/>
              <a:ea typeface="Roboto"/>
              <a:cs typeface="Roboto"/>
              <a:sym typeface="Roboto"/>
            </a:endParaRPr>
          </a:p>
          <a:p>
            <a:pPr marL="0" lvl="0" indent="0" algn="l" rtl="0">
              <a:spcBef>
                <a:spcPts val="0"/>
              </a:spcBef>
              <a:spcAft>
                <a:spcPts val="0"/>
              </a:spcAft>
              <a:buNone/>
            </a:pPr>
            <a:r>
              <a:rPr lang="en" sz="1200">
                <a:solidFill>
                  <a:srgbClr val="343541"/>
                </a:solidFill>
                <a:latin typeface="Roboto"/>
                <a:ea typeface="Roboto"/>
                <a:cs typeface="Roboto"/>
                <a:sym typeface="Roboto"/>
              </a:rPr>
              <a:t>A representative title (for example: the Health journalist) </a:t>
            </a:r>
            <a:endParaRPr sz="1200">
              <a:solidFill>
                <a:srgbClr val="343541"/>
              </a:solidFill>
              <a:latin typeface="Roboto"/>
              <a:ea typeface="Roboto"/>
              <a:cs typeface="Roboto"/>
              <a:sym typeface="Roboto"/>
            </a:endParaRPr>
          </a:p>
          <a:p>
            <a:pPr marL="0" lvl="0" indent="0" algn="l" rtl="0">
              <a:spcBef>
                <a:spcPts val="0"/>
              </a:spcBef>
              <a:spcAft>
                <a:spcPts val="0"/>
              </a:spcAft>
              <a:buNone/>
            </a:pPr>
            <a:r>
              <a:rPr lang="en" sz="1200">
                <a:solidFill>
                  <a:srgbClr val="343541"/>
                </a:solidFill>
                <a:latin typeface="Roboto"/>
                <a:ea typeface="Roboto"/>
                <a:cs typeface="Roboto"/>
                <a:sym typeface="Roboto"/>
              </a:rPr>
              <a:t>Goals</a:t>
            </a:r>
            <a:endParaRPr sz="1200">
              <a:solidFill>
                <a:srgbClr val="343541"/>
              </a:solidFill>
              <a:latin typeface="Roboto"/>
              <a:ea typeface="Roboto"/>
              <a:cs typeface="Roboto"/>
              <a:sym typeface="Roboto"/>
            </a:endParaRPr>
          </a:p>
          <a:p>
            <a:pPr marL="0" lvl="0" indent="0" algn="l" rtl="0">
              <a:spcBef>
                <a:spcPts val="0"/>
              </a:spcBef>
              <a:spcAft>
                <a:spcPts val="0"/>
              </a:spcAft>
              <a:buNone/>
            </a:pPr>
            <a:r>
              <a:rPr lang="en" sz="1200">
                <a:solidFill>
                  <a:srgbClr val="343541"/>
                </a:solidFill>
                <a:latin typeface="Roboto"/>
                <a:ea typeface="Roboto"/>
                <a:cs typeface="Roboto"/>
                <a:sym typeface="Roboto"/>
              </a:rPr>
              <a:t>Needs</a:t>
            </a:r>
            <a:endParaRPr sz="1200">
              <a:solidFill>
                <a:srgbClr val="343541"/>
              </a:solidFill>
              <a:latin typeface="Roboto"/>
              <a:ea typeface="Roboto"/>
              <a:cs typeface="Roboto"/>
              <a:sym typeface="Roboto"/>
            </a:endParaRPr>
          </a:p>
          <a:p>
            <a:pPr marL="0" lvl="0" indent="0" algn="l" rtl="0">
              <a:spcBef>
                <a:spcPts val="0"/>
              </a:spcBef>
              <a:spcAft>
                <a:spcPts val="0"/>
              </a:spcAft>
              <a:buNone/>
            </a:pPr>
            <a:r>
              <a:rPr lang="en" sz="1200">
                <a:solidFill>
                  <a:srgbClr val="343541"/>
                </a:solidFill>
                <a:latin typeface="Roboto"/>
                <a:ea typeface="Roboto"/>
                <a:cs typeface="Roboto"/>
                <a:sym typeface="Roboto"/>
              </a:rPr>
              <a:t>Opportunities</a:t>
            </a:r>
            <a:endParaRPr sz="1200">
              <a:solidFill>
                <a:srgbClr val="343541"/>
              </a:solidFill>
              <a:latin typeface="Roboto"/>
              <a:ea typeface="Roboto"/>
              <a:cs typeface="Roboto"/>
              <a:sym typeface="Roboto"/>
            </a:endParaRPr>
          </a:p>
          <a:p>
            <a:pPr marL="0" lvl="0" indent="0" algn="l" rtl="0">
              <a:spcBef>
                <a:spcPts val="0"/>
              </a:spcBef>
              <a:spcAft>
                <a:spcPts val="0"/>
              </a:spcAft>
              <a:buNone/>
            </a:pPr>
            <a:r>
              <a:rPr lang="en" sz="1200">
                <a:solidFill>
                  <a:srgbClr val="343541"/>
                </a:solidFill>
                <a:latin typeface="Roboto"/>
                <a:ea typeface="Roboto"/>
                <a:cs typeface="Roboto"/>
                <a:sym typeface="Roboto"/>
              </a:rPr>
              <a:t>Challenges</a:t>
            </a:r>
            <a:endParaRPr sz="1200">
              <a:solidFill>
                <a:srgbClr val="343541"/>
              </a:solidFill>
              <a:latin typeface="Roboto"/>
              <a:ea typeface="Roboto"/>
              <a:cs typeface="Roboto"/>
              <a:sym typeface="Roboto"/>
            </a:endParaRPr>
          </a:p>
          <a:p>
            <a:pPr marL="0" lvl="0" indent="0" algn="l" rtl="0">
              <a:spcBef>
                <a:spcPts val="0"/>
              </a:spcBef>
              <a:spcAft>
                <a:spcPts val="0"/>
              </a:spcAft>
              <a:buNone/>
            </a:pPr>
            <a:r>
              <a:rPr lang="en" sz="1200">
                <a:solidFill>
                  <a:srgbClr val="343541"/>
                </a:solidFill>
                <a:latin typeface="Roboto"/>
                <a:ea typeface="Roboto"/>
                <a:cs typeface="Roboto"/>
                <a:sym typeface="Roboto"/>
              </a:rPr>
              <a:t>Data tasks (what do they want to do with the data)</a:t>
            </a:r>
            <a:endParaRPr sz="1200">
              <a:solidFill>
                <a:srgbClr val="343541"/>
              </a:solidFill>
              <a:latin typeface="Roboto"/>
              <a:ea typeface="Roboto"/>
              <a:cs typeface="Roboto"/>
              <a:sym typeface="Roboto"/>
            </a:endParaRPr>
          </a:p>
          <a:p>
            <a:pPr marL="0" lvl="0" indent="0" algn="l" rtl="0">
              <a:spcBef>
                <a:spcPts val="0"/>
              </a:spcBef>
              <a:spcAft>
                <a:spcPts val="0"/>
              </a:spcAft>
              <a:buNone/>
            </a:pPr>
            <a:r>
              <a:rPr lang="en" sz="1200">
                <a:solidFill>
                  <a:srgbClr val="343541"/>
                </a:solidFill>
                <a:latin typeface="Roboto"/>
                <a:ea typeface="Roboto"/>
                <a:cs typeface="Roboto"/>
                <a:sym typeface="Roboto"/>
              </a:rPr>
              <a:t>Design implications</a:t>
            </a:r>
            <a:endParaRPr sz="1200">
              <a:solidFill>
                <a:srgbClr val="343541"/>
              </a:solidFill>
              <a:latin typeface="Roboto"/>
              <a:ea typeface="Roboto"/>
              <a:cs typeface="Roboto"/>
              <a:sym typeface="Roboto"/>
            </a:endParaRPr>
          </a:p>
          <a:p>
            <a:pPr marL="0" lvl="0" indent="0" algn="l" rtl="0">
              <a:spcBef>
                <a:spcPts val="0"/>
              </a:spcBef>
              <a:spcAft>
                <a:spcPts val="0"/>
              </a:spcAft>
              <a:buNone/>
            </a:pPr>
            <a:endParaRPr sz="1200">
              <a:solidFill>
                <a:srgbClr val="343541"/>
              </a:solidFill>
              <a:latin typeface="Roboto"/>
              <a:ea typeface="Roboto"/>
              <a:cs typeface="Roboto"/>
              <a:sym typeface="Roboto"/>
            </a:endParaRPr>
          </a:p>
          <a:p>
            <a:pPr marL="0" lvl="0" indent="0" algn="l" rtl="0">
              <a:spcBef>
                <a:spcPts val="0"/>
              </a:spcBef>
              <a:spcAft>
                <a:spcPts val="0"/>
              </a:spcAft>
              <a:buNone/>
            </a:pPr>
            <a:r>
              <a:rPr lang="en" sz="1200">
                <a:solidFill>
                  <a:srgbClr val="343541"/>
                </a:solidFill>
                <a:latin typeface="Roboto"/>
                <a:ea typeface="Roboto"/>
                <a:cs typeface="Roboto"/>
                <a:sym typeface="Roboto"/>
              </a:rPr>
              <a:t>Start with the first persona.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8"/>
        <p:cNvGrpSpPr/>
        <p:nvPr/>
      </p:nvGrpSpPr>
      <p:grpSpPr>
        <a:xfrm>
          <a:off x="0" y="0"/>
          <a:ext cx="0" cy="0"/>
          <a:chOff x="0" y="0"/>
          <a:chExt cx="0" cy="0"/>
        </a:xfrm>
      </p:grpSpPr>
      <p:sp>
        <p:nvSpPr>
          <p:cNvPr id="189" name="Google Shape;189;p30"/>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3600">
              <a:solidFill>
                <a:schemeClr val="lt1"/>
              </a:solidFill>
              <a:latin typeface="Roboto"/>
              <a:ea typeface="Roboto"/>
              <a:cs typeface="Roboto"/>
              <a:sym typeface="Roboto"/>
            </a:endParaRPr>
          </a:p>
          <a:p>
            <a:pPr marL="0" lvl="0" indent="0" algn="l" rtl="0">
              <a:spcBef>
                <a:spcPts val="0"/>
              </a:spcBef>
              <a:spcAft>
                <a:spcPts val="0"/>
              </a:spcAft>
              <a:buSzPts val="1100"/>
              <a:buNone/>
            </a:pPr>
            <a:r>
              <a:rPr lang="en" sz="3600">
                <a:solidFill>
                  <a:schemeClr val="lt1"/>
                </a:solidFill>
                <a:latin typeface="Roboto"/>
                <a:ea typeface="Roboto"/>
                <a:cs typeface="Roboto"/>
                <a:sym typeface="Roboto"/>
              </a:rPr>
              <a:t>Create personas</a:t>
            </a:r>
            <a:endParaRPr sz="3600">
              <a:solidFill>
                <a:schemeClr val="lt1"/>
              </a:solidFill>
              <a:latin typeface="Roboto"/>
              <a:ea typeface="Roboto"/>
              <a:cs typeface="Roboto"/>
              <a:sym typeface="Roboto"/>
            </a:endParaRPr>
          </a:p>
          <a:p>
            <a:pPr marL="0" lvl="0" indent="0" algn="l" rtl="0">
              <a:spcBef>
                <a:spcPts val="0"/>
              </a:spcBef>
              <a:spcAft>
                <a:spcPts val="0"/>
              </a:spcAft>
              <a:buSzPts val="990"/>
              <a:buNone/>
            </a:pPr>
            <a:endParaRPr sz="3600">
              <a:solidFill>
                <a:schemeClr val="lt1"/>
              </a:solidFill>
              <a:latin typeface="Roboto"/>
              <a:ea typeface="Roboto"/>
              <a:cs typeface="Roboto"/>
              <a:sym typeface="Roboto"/>
            </a:endParaRPr>
          </a:p>
        </p:txBody>
      </p:sp>
      <p:sp>
        <p:nvSpPr>
          <p:cNvPr id="190" name="Google Shape;190;p30"/>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Output</a:t>
            </a:r>
            <a:endParaRPr b="1"/>
          </a:p>
        </p:txBody>
      </p:sp>
      <p:sp>
        <p:nvSpPr>
          <p:cNvPr id="191" name="Google Shape;191;p30"/>
          <p:cNvSpPr txBox="1"/>
          <p:nvPr/>
        </p:nvSpPr>
        <p:spPr>
          <a:xfrm>
            <a:off x="3100675" y="1264500"/>
            <a:ext cx="5873100" cy="3879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000" b="1"/>
              <a:t>Title: The Health Data Enthusiast</a:t>
            </a:r>
            <a:endParaRPr sz="1000" b="1"/>
          </a:p>
          <a:p>
            <a:pPr marL="0" lvl="0" indent="0" algn="l" rtl="0">
              <a:spcBef>
                <a:spcPts val="0"/>
              </a:spcBef>
              <a:spcAft>
                <a:spcPts val="0"/>
              </a:spcAft>
              <a:buClr>
                <a:schemeClr val="dk1"/>
              </a:buClr>
              <a:buSzPts val="1100"/>
              <a:buFont typeface="Arial"/>
              <a:buNone/>
            </a:pPr>
            <a:endParaRPr sz="1000"/>
          </a:p>
          <a:p>
            <a:pPr marL="0" lvl="0" indent="0" algn="l" rtl="0">
              <a:spcBef>
                <a:spcPts val="0"/>
              </a:spcBef>
              <a:spcAft>
                <a:spcPts val="0"/>
              </a:spcAft>
              <a:buClr>
                <a:schemeClr val="dk1"/>
              </a:buClr>
              <a:buSzPts val="1100"/>
              <a:buFont typeface="Arial"/>
              <a:buNone/>
            </a:pPr>
            <a:r>
              <a:rPr lang="en" sz="1000" b="1"/>
              <a:t>Goals: </a:t>
            </a:r>
            <a:r>
              <a:rPr lang="en" sz="1000"/>
              <a:t>To stay up-to-date on the latest health data trends and findings in Canada, to learn more about health data analysis and visualization techniques, and to share their knowledge with others.</a:t>
            </a:r>
            <a:endParaRPr sz="1000"/>
          </a:p>
          <a:p>
            <a:pPr marL="0" lvl="0" indent="0" algn="l" rtl="0">
              <a:spcBef>
                <a:spcPts val="0"/>
              </a:spcBef>
              <a:spcAft>
                <a:spcPts val="0"/>
              </a:spcAft>
              <a:buClr>
                <a:schemeClr val="dk1"/>
              </a:buClr>
              <a:buSzPts val="1100"/>
              <a:buFont typeface="Arial"/>
              <a:buNone/>
            </a:pPr>
            <a:endParaRPr sz="1000"/>
          </a:p>
          <a:p>
            <a:pPr marL="0" lvl="0" indent="0" algn="l" rtl="0">
              <a:spcBef>
                <a:spcPts val="0"/>
              </a:spcBef>
              <a:spcAft>
                <a:spcPts val="0"/>
              </a:spcAft>
              <a:buClr>
                <a:schemeClr val="dk1"/>
              </a:buClr>
              <a:buSzPts val="1100"/>
              <a:buFont typeface="Arial"/>
              <a:buNone/>
            </a:pPr>
            <a:r>
              <a:rPr lang="en" sz="1000" b="1"/>
              <a:t>Needs</a:t>
            </a:r>
            <a:r>
              <a:rPr lang="en" sz="1000"/>
              <a:t>: Access to high-quality, reliable health data sources, easy-to-use data visualization tools, and clear, concise explanations of the data.</a:t>
            </a:r>
            <a:endParaRPr sz="1000"/>
          </a:p>
          <a:p>
            <a:pPr marL="0" lvl="0" indent="0" algn="l" rtl="0">
              <a:spcBef>
                <a:spcPts val="0"/>
              </a:spcBef>
              <a:spcAft>
                <a:spcPts val="0"/>
              </a:spcAft>
              <a:buClr>
                <a:schemeClr val="dk1"/>
              </a:buClr>
              <a:buSzPts val="1100"/>
              <a:buFont typeface="Arial"/>
              <a:buNone/>
            </a:pPr>
            <a:endParaRPr sz="1000" b="1"/>
          </a:p>
          <a:p>
            <a:pPr marL="0" lvl="0" indent="0" algn="l" rtl="0">
              <a:spcBef>
                <a:spcPts val="0"/>
              </a:spcBef>
              <a:spcAft>
                <a:spcPts val="0"/>
              </a:spcAft>
              <a:buClr>
                <a:schemeClr val="dk1"/>
              </a:buClr>
              <a:buSzPts val="1100"/>
              <a:buFont typeface="Arial"/>
              <a:buNone/>
            </a:pPr>
            <a:r>
              <a:rPr lang="en" sz="1000" b="1"/>
              <a:t>Opportunities:</a:t>
            </a:r>
            <a:r>
              <a:rPr lang="en" sz="1000"/>
              <a:t> The Health Infobase provides a wide range of data products on a variety of health topics, allowing the Health Data Enthusiast to explore and learn about different areas of health data. The interactive visualizations and access to raw data also provide opportunities for hands-on learning and experimentation.</a:t>
            </a:r>
            <a:endParaRPr sz="1000"/>
          </a:p>
          <a:p>
            <a:pPr marL="0" lvl="0" indent="0" algn="l" rtl="0">
              <a:spcBef>
                <a:spcPts val="0"/>
              </a:spcBef>
              <a:spcAft>
                <a:spcPts val="0"/>
              </a:spcAft>
              <a:buClr>
                <a:schemeClr val="dk1"/>
              </a:buClr>
              <a:buSzPts val="1100"/>
              <a:buFont typeface="Arial"/>
              <a:buNone/>
            </a:pPr>
            <a:endParaRPr sz="1000"/>
          </a:p>
          <a:p>
            <a:pPr marL="0" lvl="0" indent="0" algn="l" rtl="0">
              <a:spcBef>
                <a:spcPts val="0"/>
              </a:spcBef>
              <a:spcAft>
                <a:spcPts val="0"/>
              </a:spcAft>
              <a:buClr>
                <a:schemeClr val="dk1"/>
              </a:buClr>
              <a:buSzPts val="1100"/>
              <a:buFont typeface="Arial"/>
              <a:buNone/>
            </a:pPr>
            <a:r>
              <a:rPr lang="en" sz="1000" b="1"/>
              <a:t>Challenges:</a:t>
            </a:r>
            <a:r>
              <a:rPr lang="en" sz="1000"/>
              <a:t> Sifting through large amounts of data and understanding technical terms and concepts can be overwhelming for the Health Data Enthusiast. It may also be challenging to find data products that are tailored to their level of expertise.</a:t>
            </a:r>
            <a:endParaRPr sz="1000"/>
          </a:p>
          <a:p>
            <a:pPr marL="0" lvl="0" indent="0" algn="l" rtl="0">
              <a:spcBef>
                <a:spcPts val="0"/>
              </a:spcBef>
              <a:spcAft>
                <a:spcPts val="0"/>
              </a:spcAft>
              <a:buClr>
                <a:schemeClr val="dk1"/>
              </a:buClr>
              <a:buSzPts val="1100"/>
              <a:buFont typeface="Arial"/>
              <a:buNone/>
            </a:pPr>
            <a:endParaRPr sz="1000" b="1"/>
          </a:p>
          <a:p>
            <a:pPr marL="0" lvl="0" indent="0" algn="l" rtl="0">
              <a:spcBef>
                <a:spcPts val="0"/>
              </a:spcBef>
              <a:spcAft>
                <a:spcPts val="0"/>
              </a:spcAft>
              <a:buClr>
                <a:schemeClr val="dk1"/>
              </a:buClr>
              <a:buSzPts val="1100"/>
              <a:buFont typeface="Arial"/>
              <a:buNone/>
            </a:pPr>
            <a:r>
              <a:rPr lang="en" sz="1000" b="1"/>
              <a:t>Data tasks:</a:t>
            </a:r>
            <a:r>
              <a:rPr lang="en" sz="1000"/>
              <a:t> The Health Data Enthusiast may want to explore different data products, filter and sort data, create custom visualizations, and download raw data for further analysis.</a:t>
            </a:r>
            <a:endParaRPr sz="1000"/>
          </a:p>
          <a:p>
            <a:pPr marL="0" lvl="0" indent="0" algn="l" rtl="0">
              <a:spcBef>
                <a:spcPts val="0"/>
              </a:spcBef>
              <a:spcAft>
                <a:spcPts val="0"/>
              </a:spcAft>
              <a:buClr>
                <a:schemeClr val="dk1"/>
              </a:buClr>
              <a:buSzPts val="1100"/>
              <a:buFont typeface="Arial"/>
              <a:buNone/>
            </a:pPr>
            <a:endParaRPr sz="1000"/>
          </a:p>
          <a:p>
            <a:pPr marL="0" lvl="0" indent="0" algn="l" rtl="0">
              <a:spcBef>
                <a:spcPts val="0"/>
              </a:spcBef>
              <a:spcAft>
                <a:spcPts val="0"/>
              </a:spcAft>
              <a:buNone/>
            </a:pPr>
            <a:r>
              <a:rPr lang="en" sz="1000" b="1"/>
              <a:t>Design implications:</a:t>
            </a:r>
            <a:r>
              <a:rPr lang="en" sz="1000"/>
              <a:t> It is important for the design of the Health Infobase to be user-friendly and intuitive, with clear navigation and explanations of the data. Providing a range of data products at different levels of complexity and offering tools and resources for learning about health data analysis and visualization can also be helpful for the Health Data Enthusiast.</a:t>
            </a:r>
            <a:endParaRPr sz="1000"/>
          </a:p>
        </p:txBody>
      </p:sp>
      <p:sp>
        <p:nvSpPr>
          <p:cNvPr id="192" name="Google Shape;192;p30"/>
          <p:cNvSpPr txBox="1"/>
          <p:nvPr/>
        </p:nvSpPr>
        <p:spPr>
          <a:xfrm>
            <a:off x="104825" y="2426600"/>
            <a:ext cx="2872800" cy="12621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AutoNum type="arabicPeriod"/>
            </a:pPr>
            <a:r>
              <a:rPr lang="en"/>
              <a:t>Health Data Enthusiast</a:t>
            </a:r>
            <a:endParaRPr/>
          </a:p>
          <a:p>
            <a:pPr marL="457200" lvl="0" indent="-317500" algn="l" rtl="0">
              <a:spcBef>
                <a:spcPts val="0"/>
              </a:spcBef>
              <a:spcAft>
                <a:spcPts val="0"/>
              </a:spcAft>
              <a:buSzPts val="1400"/>
              <a:buAutoNum type="arabicPeriod"/>
            </a:pPr>
            <a:r>
              <a:rPr lang="en"/>
              <a:t>The Public Health Specialist</a:t>
            </a:r>
            <a:endParaRPr/>
          </a:p>
          <a:p>
            <a:pPr marL="457200" lvl="0" indent="-317500" algn="l" rtl="0">
              <a:spcBef>
                <a:spcPts val="0"/>
              </a:spcBef>
              <a:spcAft>
                <a:spcPts val="0"/>
              </a:spcAft>
              <a:buSzPts val="1400"/>
              <a:buAutoNum type="arabicPeriod"/>
            </a:pPr>
            <a:r>
              <a:rPr lang="en"/>
              <a:t>The Health Journalist</a:t>
            </a:r>
            <a:endParaRPr/>
          </a:p>
          <a:p>
            <a:pPr marL="457200" lvl="0" indent="-317500" algn="l" rtl="0">
              <a:spcBef>
                <a:spcPts val="0"/>
              </a:spcBef>
              <a:spcAft>
                <a:spcPts val="0"/>
              </a:spcAft>
              <a:buSzPts val="1400"/>
              <a:buAutoNum type="arabicPeriod"/>
            </a:pPr>
            <a:r>
              <a:rPr lang="en"/>
              <a:t>The Concerned Citizen</a:t>
            </a:r>
            <a:endParaRPr/>
          </a:p>
          <a:p>
            <a:pPr marL="457200" lvl="0" indent="-317500" algn="l" rtl="0">
              <a:spcBef>
                <a:spcPts val="0"/>
              </a:spcBef>
              <a:spcAft>
                <a:spcPts val="0"/>
              </a:spcAft>
              <a:buSzPts val="1400"/>
              <a:buAutoNum type="arabicPeriod"/>
            </a:pPr>
            <a:r>
              <a:rPr lang="en"/>
              <a:t>The Health Professional</a:t>
            </a:r>
            <a:endParaRPr/>
          </a:p>
        </p:txBody>
      </p:sp>
      <p:sp>
        <p:nvSpPr>
          <p:cNvPr id="193" name="Google Shape;193;p30"/>
          <p:cNvSpPr txBox="1"/>
          <p:nvPr/>
        </p:nvSpPr>
        <p:spPr>
          <a:xfrm>
            <a:off x="196075" y="2026400"/>
            <a:ext cx="2562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5 personas</a:t>
            </a:r>
            <a:endParaRPr b="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7"/>
        <p:cNvGrpSpPr/>
        <p:nvPr/>
      </p:nvGrpSpPr>
      <p:grpSpPr>
        <a:xfrm>
          <a:off x="0" y="0"/>
          <a:ext cx="0" cy="0"/>
          <a:chOff x="0" y="0"/>
          <a:chExt cx="0" cy="0"/>
        </a:xfrm>
      </p:grpSpPr>
      <p:sp>
        <p:nvSpPr>
          <p:cNvPr id="198" name="Google Shape;198;p31"/>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3600">
              <a:solidFill>
                <a:schemeClr val="lt1"/>
              </a:solidFill>
              <a:latin typeface="Roboto"/>
              <a:ea typeface="Roboto"/>
              <a:cs typeface="Roboto"/>
              <a:sym typeface="Roboto"/>
            </a:endParaRPr>
          </a:p>
          <a:p>
            <a:pPr marL="0" lvl="0" indent="0" algn="l" rtl="0">
              <a:spcBef>
                <a:spcPts val="0"/>
              </a:spcBef>
              <a:spcAft>
                <a:spcPts val="0"/>
              </a:spcAft>
              <a:buSzPts val="1100"/>
              <a:buNone/>
            </a:pPr>
            <a:r>
              <a:rPr lang="en" sz="3600">
                <a:solidFill>
                  <a:schemeClr val="lt1"/>
                </a:solidFill>
                <a:latin typeface="Roboto"/>
                <a:ea typeface="Roboto"/>
                <a:cs typeface="Roboto"/>
                <a:sym typeface="Roboto"/>
              </a:rPr>
              <a:t>Imagine user flows</a:t>
            </a:r>
            <a:endParaRPr sz="3600">
              <a:solidFill>
                <a:schemeClr val="lt1"/>
              </a:solidFill>
              <a:latin typeface="Roboto"/>
              <a:ea typeface="Roboto"/>
              <a:cs typeface="Roboto"/>
              <a:sym typeface="Roboto"/>
            </a:endParaRPr>
          </a:p>
          <a:p>
            <a:pPr marL="0" lvl="0" indent="0" algn="l" rtl="0">
              <a:spcBef>
                <a:spcPts val="0"/>
              </a:spcBef>
              <a:spcAft>
                <a:spcPts val="0"/>
              </a:spcAft>
              <a:buSzPts val="990"/>
              <a:buNone/>
            </a:pPr>
            <a:endParaRPr sz="3600">
              <a:solidFill>
                <a:schemeClr val="lt1"/>
              </a:solidFill>
              <a:latin typeface="Roboto"/>
              <a:ea typeface="Roboto"/>
              <a:cs typeface="Roboto"/>
              <a:sym typeface="Roboto"/>
            </a:endParaRPr>
          </a:p>
        </p:txBody>
      </p:sp>
      <p:sp>
        <p:nvSpPr>
          <p:cNvPr id="199" name="Google Shape;199;p31"/>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Prompt</a:t>
            </a:r>
            <a:endParaRPr b="1"/>
          </a:p>
        </p:txBody>
      </p:sp>
      <p:sp>
        <p:nvSpPr>
          <p:cNvPr id="200" name="Google Shape;200;p31"/>
          <p:cNvSpPr txBox="1"/>
          <p:nvPr/>
        </p:nvSpPr>
        <p:spPr>
          <a:xfrm>
            <a:off x="1250125" y="1722275"/>
            <a:ext cx="6424800" cy="26166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600" b="1"/>
              <a:t>Prompt:</a:t>
            </a:r>
            <a:endParaRPr sz="1600" b="1"/>
          </a:p>
          <a:p>
            <a:pPr marL="0" lvl="0" indent="0" algn="l" rtl="0">
              <a:spcBef>
                <a:spcPts val="0"/>
              </a:spcBef>
              <a:spcAft>
                <a:spcPts val="0"/>
              </a:spcAft>
              <a:buNone/>
            </a:pPr>
            <a:br>
              <a:rPr lang="en" sz="1600"/>
            </a:br>
            <a:r>
              <a:rPr lang="en">
                <a:solidFill>
                  <a:srgbClr val="343541"/>
                </a:solidFill>
                <a:latin typeface="Roboto"/>
                <a:ea typeface="Roboto"/>
                <a:cs typeface="Roboto"/>
                <a:sym typeface="Roboto"/>
              </a:rPr>
              <a:t>You're a service designer. You're working on improving the way people can get access to the Guaranteed Income supplement from the Government of Canada. </a:t>
            </a:r>
            <a:endParaRPr>
              <a:solidFill>
                <a:srgbClr val="343541"/>
              </a:solidFill>
              <a:latin typeface="Roboto"/>
              <a:ea typeface="Roboto"/>
              <a:cs typeface="Roboto"/>
              <a:sym typeface="Roboto"/>
            </a:endParaRPr>
          </a:p>
          <a:p>
            <a:pPr marL="0" lvl="0" indent="0" algn="l" rtl="0">
              <a:spcBef>
                <a:spcPts val="0"/>
              </a:spcBef>
              <a:spcAft>
                <a:spcPts val="0"/>
              </a:spcAft>
              <a:buNone/>
            </a:pPr>
            <a:endParaRPr>
              <a:solidFill>
                <a:srgbClr val="343541"/>
              </a:solidFill>
              <a:latin typeface="Roboto"/>
              <a:ea typeface="Roboto"/>
              <a:cs typeface="Roboto"/>
              <a:sym typeface="Roboto"/>
            </a:endParaRPr>
          </a:p>
          <a:p>
            <a:pPr marL="0" lvl="0" indent="0" algn="l" rtl="0">
              <a:spcBef>
                <a:spcPts val="0"/>
              </a:spcBef>
              <a:spcAft>
                <a:spcPts val="0"/>
              </a:spcAft>
              <a:buNone/>
            </a:pPr>
            <a:r>
              <a:rPr lang="en">
                <a:solidFill>
                  <a:srgbClr val="343541"/>
                </a:solidFill>
                <a:latin typeface="Roboto"/>
                <a:ea typeface="Roboto"/>
                <a:cs typeface="Roboto"/>
                <a:sym typeface="Roboto"/>
              </a:rPr>
              <a:t>Create the complete user flow for that service. </a:t>
            </a:r>
            <a:endParaRPr>
              <a:solidFill>
                <a:srgbClr val="343541"/>
              </a:solidFill>
              <a:latin typeface="Roboto"/>
              <a:ea typeface="Roboto"/>
              <a:cs typeface="Roboto"/>
              <a:sym typeface="Roboto"/>
            </a:endParaRPr>
          </a:p>
          <a:p>
            <a:pPr marL="0" lvl="0" indent="0" algn="l" rtl="0">
              <a:spcBef>
                <a:spcPts val="0"/>
              </a:spcBef>
              <a:spcAft>
                <a:spcPts val="0"/>
              </a:spcAft>
              <a:buNone/>
            </a:pPr>
            <a:endParaRPr>
              <a:solidFill>
                <a:srgbClr val="343541"/>
              </a:solidFill>
              <a:latin typeface="Roboto"/>
              <a:ea typeface="Roboto"/>
              <a:cs typeface="Roboto"/>
              <a:sym typeface="Roboto"/>
            </a:endParaRPr>
          </a:p>
          <a:p>
            <a:pPr marL="0" lvl="0" indent="0" algn="l" rtl="0">
              <a:spcBef>
                <a:spcPts val="0"/>
              </a:spcBef>
              <a:spcAft>
                <a:spcPts val="0"/>
              </a:spcAft>
              <a:buNone/>
            </a:pPr>
            <a:r>
              <a:rPr lang="en">
                <a:solidFill>
                  <a:srgbClr val="343541"/>
                </a:solidFill>
                <a:latin typeface="Roboto"/>
                <a:ea typeface="Roboto"/>
                <a:cs typeface="Roboto"/>
                <a:sym typeface="Roboto"/>
              </a:rPr>
              <a:t>For each step, include opportunities and challenges. </a:t>
            </a:r>
            <a:endParaRPr>
              <a:solidFill>
                <a:srgbClr val="343541"/>
              </a:solidFill>
              <a:latin typeface="Roboto"/>
              <a:ea typeface="Roboto"/>
              <a:cs typeface="Roboto"/>
              <a:sym typeface="Roboto"/>
            </a:endParaRPr>
          </a:p>
          <a:p>
            <a:pPr marL="0" lvl="0" indent="0" algn="l" rtl="0">
              <a:spcBef>
                <a:spcPts val="0"/>
              </a:spcBef>
              <a:spcAft>
                <a:spcPts val="0"/>
              </a:spcAft>
              <a:buNone/>
            </a:pPr>
            <a:endParaRPr>
              <a:solidFill>
                <a:srgbClr val="343541"/>
              </a:solidFill>
              <a:latin typeface="Roboto"/>
              <a:ea typeface="Roboto"/>
              <a:cs typeface="Roboto"/>
              <a:sym typeface="Roboto"/>
            </a:endParaRPr>
          </a:p>
          <a:p>
            <a:pPr marL="0" lvl="0" indent="0" algn="l" rtl="0">
              <a:spcBef>
                <a:spcPts val="0"/>
              </a:spcBef>
              <a:spcAft>
                <a:spcPts val="0"/>
              </a:spcAft>
              <a:buNone/>
            </a:pPr>
            <a:r>
              <a:rPr lang="en">
                <a:solidFill>
                  <a:srgbClr val="343541"/>
                </a:solidFill>
                <a:latin typeface="Roboto"/>
                <a:ea typeface="Roboto"/>
                <a:cs typeface="Roboto"/>
                <a:sym typeface="Roboto"/>
              </a:rPr>
              <a:t>Give your answer in a table format. </a:t>
            </a:r>
            <a:endParaRPr sz="16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1"/>
        <p:cNvGrpSpPr/>
        <p:nvPr/>
      </p:nvGrpSpPr>
      <p:grpSpPr>
        <a:xfrm>
          <a:off x="0" y="0"/>
          <a:ext cx="0" cy="0"/>
          <a:chOff x="0" y="0"/>
          <a:chExt cx="0" cy="0"/>
        </a:xfrm>
      </p:grpSpPr>
      <p:sp>
        <p:nvSpPr>
          <p:cNvPr id="62" name="Google Shape;62;p14"/>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3600">
              <a:solidFill>
                <a:schemeClr val="lt1"/>
              </a:solidFill>
              <a:latin typeface="Roboto"/>
              <a:ea typeface="Roboto"/>
              <a:cs typeface="Roboto"/>
              <a:sym typeface="Roboto"/>
            </a:endParaRPr>
          </a:p>
          <a:p>
            <a:pPr marL="0" lvl="0" indent="0" algn="l" rtl="0">
              <a:spcBef>
                <a:spcPts val="0"/>
              </a:spcBef>
              <a:spcAft>
                <a:spcPts val="0"/>
              </a:spcAft>
              <a:buSzPts val="1100"/>
              <a:buNone/>
            </a:pPr>
            <a:r>
              <a:rPr lang="en" sz="3600">
                <a:solidFill>
                  <a:schemeClr val="lt1"/>
                </a:solidFill>
                <a:latin typeface="Roboto"/>
                <a:ea typeface="Roboto"/>
                <a:cs typeface="Roboto"/>
                <a:sym typeface="Roboto"/>
              </a:rPr>
              <a:t>My hot take</a:t>
            </a:r>
            <a:endParaRPr sz="3600">
              <a:solidFill>
                <a:schemeClr val="lt1"/>
              </a:solidFill>
              <a:latin typeface="Roboto"/>
              <a:ea typeface="Roboto"/>
              <a:cs typeface="Roboto"/>
              <a:sym typeface="Roboto"/>
            </a:endParaRPr>
          </a:p>
          <a:p>
            <a:pPr marL="0" lvl="0" indent="0" algn="l" rtl="0">
              <a:spcBef>
                <a:spcPts val="0"/>
              </a:spcBef>
              <a:spcAft>
                <a:spcPts val="0"/>
              </a:spcAft>
              <a:buSzPts val="990"/>
              <a:buNone/>
            </a:pPr>
            <a:endParaRPr sz="3600">
              <a:solidFill>
                <a:schemeClr val="lt1"/>
              </a:solidFill>
              <a:latin typeface="Roboto"/>
              <a:ea typeface="Roboto"/>
              <a:cs typeface="Roboto"/>
              <a:sym typeface="Roboto"/>
            </a:endParaRPr>
          </a:p>
        </p:txBody>
      </p:sp>
      <p:sp>
        <p:nvSpPr>
          <p:cNvPr id="63" name="Google Shape;63;p14"/>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What to expect in this presentation</a:t>
            </a:r>
            <a:endParaRPr/>
          </a:p>
        </p:txBody>
      </p:sp>
      <p:sp>
        <p:nvSpPr>
          <p:cNvPr id="64" name="Google Shape;64;p14"/>
          <p:cNvSpPr txBox="1"/>
          <p:nvPr/>
        </p:nvSpPr>
        <p:spPr>
          <a:xfrm>
            <a:off x="549750" y="1865000"/>
            <a:ext cx="4275600" cy="2727000"/>
          </a:xfrm>
          <a:prstGeom prst="rect">
            <a:avLst/>
          </a:prstGeom>
          <a:solidFill>
            <a:schemeClr val="lt1"/>
          </a:solid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200">
                <a:solidFill>
                  <a:srgbClr val="222222"/>
                </a:solidFill>
              </a:rPr>
              <a:t>ChatGPT is a </a:t>
            </a:r>
            <a:r>
              <a:rPr lang="en" sz="2200" b="1">
                <a:solidFill>
                  <a:srgbClr val="222222"/>
                </a:solidFill>
              </a:rPr>
              <a:t>powerful tool </a:t>
            </a:r>
            <a:r>
              <a:rPr lang="en" sz="2200">
                <a:solidFill>
                  <a:srgbClr val="222222"/>
                </a:solidFill>
              </a:rPr>
              <a:t>that can </a:t>
            </a:r>
            <a:r>
              <a:rPr lang="en" sz="2200" b="1">
                <a:solidFill>
                  <a:srgbClr val="222222"/>
                </a:solidFill>
              </a:rPr>
              <a:t>help us </a:t>
            </a:r>
            <a:r>
              <a:rPr lang="en" sz="2200">
                <a:solidFill>
                  <a:srgbClr val="222222"/>
                </a:solidFill>
              </a:rPr>
              <a:t>in the design process. </a:t>
            </a:r>
            <a:endParaRPr sz="2200">
              <a:solidFill>
                <a:srgbClr val="222222"/>
              </a:solidFill>
            </a:endParaRPr>
          </a:p>
          <a:p>
            <a:pPr marL="0" lvl="0" indent="0" algn="l" rtl="0">
              <a:lnSpc>
                <a:spcPct val="115000"/>
              </a:lnSpc>
              <a:spcBef>
                <a:spcPts val="1000"/>
              </a:spcBef>
              <a:spcAft>
                <a:spcPts val="0"/>
              </a:spcAft>
              <a:buNone/>
            </a:pPr>
            <a:r>
              <a:rPr lang="en" sz="2200">
                <a:solidFill>
                  <a:srgbClr val="222222"/>
                </a:solidFill>
              </a:rPr>
              <a:t>But it </a:t>
            </a:r>
            <a:r>
              <a:rPr lang="en" sz="2200" b="1">
                <a:solidFill>
                  <a:srgbClr val="222222"/>
                </a:solidFill>
              </a:rPr>
              <a:t>can’t be trusted </a:t>
            </a:r>
            <a:r>
              <a:rPr lang="en" sz="2200">
                <a:solidFill>
                  <a:srgbClr val="222222"/>
                </a:solidFill>
              </a:rPr>
              <a:t>to deliver accurate answers to users.</a:t>
            </a:r>
            <a:endParaRPr sz="2200">
              <a:solidFill>
                <a:srgbClr val="222222"/>
              </a:solidFill>
            </a:endParaRPr>
          </a:p>
          <a:p>
            <a:pPr marL="0" lvl="0" indent="0" algn="l" rtl="0">
              <a:lnSpc>
                <a:spcPct val="115000"/>
              </a:lnSpc>
              <a:spcBef>
                <a:spcPts val="1000"/>
              </a:spcBef>
              <a:spcAft>
                <a:spcPts val="1000"/>
              </a:spcAft>
              <a:buNone/>
            </a:pPr>
            <a:r>
              <a:rPr lang="en" sz="2200">
                <a:solidFill>
                  <a:srgbClr val="222222"/>
                </a:solidFill>
              </a:rPr>
              <a:t>Use it with </a:t>
            </a:r>
            <a:r>
              <a:rPr lang="en" sz="2200" b="1">
                <a:solidFill>
                  <a:srgbClr val="222222"/>
                </a:solidFill>
              </a:rPr>
              <a:t>caution</a:t>
            </a:r>
            <a:r>
              <a:rPr lang="en" sz="2200">
                <a:solidFill>
                  <a:srgbClr val="222222"/>
                </a:solidFill>
              </a:rPr>
              <a:t>.</a:t>
            </a:r>
            <a:endParaRPr sz="1900">
              <a:solidFill>
                <a:srgbClr val="222222"/>
              </a:solidFill>
            </a:endParaRPr>
          </a:p>
        </p:txBody>
      </p:sp>
      <p:pic>
        <p:nvPicPr>
          <p:cNvPr id="65" name="Google Shape;65;p14"/>
          <p:cNvPicPr preferRelativeResize="0"/>
          <p:nvPr/>
        </p:nvPicPr>
        <p:blipFill>
          <a:blip r:embed="rId3">
            <a:alphaModFix/>
          </a:blip>
          <a:stretch>
            <a:fillRect/>
          </a:stretch>
        </p:blipFill>
        <p:spPr>
          <a:xfrm>
            <a:off x="5702950" y="1766450"/>
            <a:ext cx="2585175" cy="25851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4"/>
        <p:cNvGrpSpPr/>
        <p:nvPr/>
      </p:nvGrpSpPr>
      <p:grpSpPr>
        <a:xfrm>
          <a:off x="0" y="0"/>
          <a:ext cx="0" cy="0"/>
          <a:chOff x="0" y="0"/>
          <a:chExt cx="0" cy="0"/>
        </a:xfrm>
      </p:grpSpPr>
      <p:sp>
        <p:nvSpPr>
          <p:cNvPr id="205" name="Google Shape;205;p32"/>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3600">
              <a:solidFill>
                <a:schemeClr val="lt1"/>
              </a:solidFill>
              <a:latin typeface="Roboto"/>
              <a:ea typeface="Roboto"/>
              <a:cs typeface="Roboto"/>
              <a:sym typeface="Roboto"/>
            </a:endParaRPr>
          </a:p>
          <a:p>
            <a:pPr marL="0" lvl="0" indent="0" algn="l" rtl="0">
              <a:spcBef>
                <a:spcPts val="0"/>
              </a:spcBef>
              <a:spcAft>
                <a:spcPts val="0"/>
              </a:spcAft>
              <a:buSzPts val="1100"/>
              <a:buNone/>
            </a:pPr>
            <a:r>
              <a:rPr lang="en" sz="3600">
                <a:solidFill>
                  <a:schemeClr val="lt1"/>
                </a:solidFill>
                <a:latin typeface="Roboto"/>
                <a:ea typeface="Roboto"/>
                <a:cs typeface="Roboto"/>
                <a:sym typeface="Roboto"/>
              </a:rPr>
              <a:t>Imagine user flows</a:t>
            </a:r>
            <a:endParaRPr sz="3600">
              <a:solidFill>
                <a:schemeClr val="lt1"/>
              </a:solidFill>
              <a:latin typeface="Roboto"/>
              <a:ea typeface="Roboto"/>
              <a:cs typeface="Roboto"/>
              <a:sym typeface="Roboto"/>
            </a:endParaRPr>
          </a:p>
          <a:p>
            <a:pPr marL="0" lvl="0" indent="0" algn="l" rtl="0">
              <a:spcBef>
                <a:spcPts val="0"/>
              </a:spcBef>
              <a:spcAft>
                <a:spcPts val="0"/>
              </a:spcAft>
              <a:buSzPts val="990"/>
              <a:buNone/>
            </a:pPr>
            <a:endParaRPr sz="3600">
              <a:solidFill>
                <a:schemeClr val="lt1"/>
              </a:solidFill>
              <a:latin typeface="Roboto"/>
              <a:ea typeface="Roboto"/>
              <a:cs typeface="Roboto"/>
              <a:sym typeface="Roboto"/>
            </a:endParaRPr>
          </a:p>
        </p:txBody>
      </p:sp>
      <p:sp>
        <p:nvSpPr>
          <p:cNvPr id="206" name="Google Shape;206;p32"/>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Output</a:t>
            </a:r>
            <a:endParaRPr b="1"/>
          </a:p>
        </p:txBody>
      </p:sp>
      <p:graphicFrame>
        <p:nvGraphicFramePr>
          <p:cNvPr id="207" name="Google Shape;207;p32"/>
          <p:cNvGraphicFramePr/>
          <p:nvPr/>
        </p:nvGraphicFramePr>
        <p:xfrm>
          <a:off x="25963" y="1334150"/>
          <a:ext cx="9092075" cy="3657410"/>
        </p:xfrm>
        <a:graphic>
          <a:graphicData uri="http://schemas.openxmlformats.org/drawingml/2006/table">
            <a:tbl>
              <a:tblPr>
                <a:noFill/>
                <a:tableStyleId>{5B2DE0A9-4C11-4F5B-8BD7-EF3BE9FE3BF1}</a:tableStyleId>
              </a:tblPr>
              <a:tblGrid>
                <a:gridCol w="1605900">
                  <a:extLst>
                    <a:ext uri="{9D8B030D-6E8A-4147-A177-3AD203B41FA5}">
                      <a16:colId xmlns:a16="http://schemas.microsoft.com/office/drawing/2014/main" val="20000"/>
                    </a:ext>
                  </a:extLst>
                </a:gridCol>
                <a:gridCol w="3493700">
                  <a:extLst>
                    <a:ext uri="{9D8B030D-6E8A-4147-A177-3AD203B41FA5}">
                      <a16:colId xmlns:a16="http://schemas.microsoft.com/office/drawing/2014/main" val="20001"/>
                    </a:ext>
                  </a:extLst>
                </a:gridCol>
                <a:gridCol w="3992475">
                  <a:extLst>
                    <a:ext uri="{9D8B030D-6E8A-4147-A177-3AD203B41FA5}">
                      <a16:colId xmlns:a16="http://schemas.microsoft.com/office/drawing/2014/main" val="20002"/>
                    </a:ext>
                  </a:extLst>
                </a:gridCol>
              </a:tblGrid>
              <a:tr h="381000">
                <a:tc>
                  <a:txBody>
                    <a:bodyPr/>
                    <a:lstStyle/>
                    <a:p>
                      <a:pPr marL="0" lvl="0" indent="0" algn="l" rtl="0">
                        <a:spcBef>
                          <a:spcPts val="0"/>
                        </a:spcBef>
                        <a:spcAft>
                          <a:spcPts val="0"/>
                        </a:spcAft>
                        <a:buNone/>
                      </a:pPr>
                      <a:r>
                        <a:rPr lang="en" sz="1050" b="1">
                          <a:solidFill>
                            <a:srgbClr val="111827"/>
                          </a:solidFill>
                          <a:latin typeface="Roboto"/>
                          <a:ea typeface="Roboto"/>
                          <a:cs typeface="Roboto"/>
                          <a:sym typeface="Roboto"/>
                        </a:rPr>
                        <a:t>Step</a:t>
                      </a:r>
                      <a:endParaRPr b="1"/>
                    </a:p>
                  </a:txBody>
                  <a:tcPr marL="91425" marR="91425" marT="91425" marB="91425">
                    <a:solidFill>
                      <a:srgbClr val="D0CCD0"/>
                    </a:solidFill>
                  </a:tcPr>
                </a:tc>
                <a:tc>
                  <a:txBody>
                    <a:bodyPr/>
                    <a:lstStyle/>
                    <a:p>
                      <a:pPr marL="0" lvl="0" indent="0" algn="l" rtl="0">
                        <a:spcBef>
                          <a:spcPts val="0"/>
                        </a:spcBef>
                        <a:spcAft>
                          <a:spcPts val="0"/>
                        </a:spcAft>
                        <a:buNone/>
                      </a:pPr>
                      <a:r>
                        <a:rPr lang="en" sz="1100" b="1"/>
                        <a:t>Opportunities</a:t>
                      </a:r>
                      <a:endParaRPr sz="1100" b="1"/>
                    </a:p>
                  </a:txBody>
                  <a:tcPr marL="91425" marR="91425" marT="91425" marB="91425">
                    <a:solidFill>
                      <a:srgbClr val="D0CCD0"/>
                    </a:solidFill>
                  </a:tcPr>
                </a:tc>
                <a:tc>
                  <a:txBody>
                    <a:bodyPr/>
                    <a:lstStyle/>
                    <a:p>
                      <a:pPr marL="0" lvl="0" indent="0" algn="l" rtl="0">
                        <a:spcBef>
                          <a:spcPts val="0"/>
                        </a:spcBef>
                        <a:spcAft>
                          <a:spcPts val="0"/>
                        </a:spcAft>
                        <a:buNone/>
                      </a:pPr>
                      <a:r>
                        <a:rPr lang="en" sz="1100" b="1"/>
                        <a:t>Challenges</a:t>
                      </a:r>
                      <a:endParaRPr sz="1100" b="1"/>
                    </a:p>
                  </a:txBody>
                  <a:tcPr marL="91425" marR="91425" marT="91425" marB="91425">
                    <a:solidFill>
                      <a:srgbClr val="D0CCD0"/>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sz="900"/>
                        <a:t>1. Determine eligibility for GIS</a:t>
                      </a:r>
                      <a:endParaRPr sz="900"/>
                    </a:p>
                  </a:txBody>
                  <a:tcPr marL="91425" marR="91425" marT="91425" marB="91425"/>
                </a:tc>
                <a:tc>
                  <a:txBody>
                    <a:bodyPr/>
                    <a:lstStyle/>
                    <a:p>
                      <a:pPr marL="0" lvl="0" indent="0" algn="l" rtl="0">
                        <a:spcBef>
                          <a:spcPts val="0"/>
                        </a:spcBef>
                        <a:spcAft>
                          <a:spcPts val="0"/>
                        </a:spcAft>
                        <a:buNone/>
                      </a:pPr>
                      <a:r>
                        <a:rPr lang="en" sz="900"/>
                        <a:t>Providing clear and accurate information on the eligibility criteria can help users understand whether they may be eligible for GIS.</a:t>
                      </a:r>
                      <a:endParaRPr sz="900"/>
                    </a:p>
                  </a:txBody>
                  <a:tcPr marL="91425" marR="91425" marT="91425" marB="91425"/>
                </a:tc>
                <a:tc>
                  <a:txBody>
                    <a:bodyPr/>
                    <a:lstStyle/>
                    <a:p>
                      <a:pPr marL="0" lvl="0" indent="0" algn="l" rtl="0">
                        <a:spcBef>
                          <a:spcPts val="0"/>
                        </a:spcBef>
                        <a:spcAft>
                          <a:spcPts val="0"/>
                        </a:spcAft>
                        <a:buNone/>
                      </a:pPr>
                      <a:r>
                        <a:rPr lang="en" sz="900"/>
                        <a:t>Some users may have difficulty understanding the eligibility criteria or may not have all the necessary documentation to determine their eligibility.</a:t>
                      </a:r>
                      <a:endParaRPr sz="900"/>
                    </a:p>
                    <a:p>
                      <a:pPr marL="0" lvl="0" indent="0" algn="l" rtl="0">
                        <a:spcBef>
                          <a:spcPts val="0"/>
                        </a:spcBef>
                        <a:spcAft>
                          <a:spcPts val="0"/>
                        </a:spcAft>
                        <a:buNone/>
                      </a:pPr>
                      <a:endParaRPr sz="900"/>
                    </a:p>
                  </a:txBody>
                  <a:tcPr marL="91425" marR="91425" marT="91425" marB="91425"/>
                </a:tc>
                <a:extLst>
                  <a:ext uri="{0D108BD9-81ED-4DB2-BD59-A6C34878D82A}">
                    <a16:rowId xmlns:a16="http://schemas.microsoft.com/office/drawing/2014/main" val="10001"/>
                  </a:ext>
                </a:extLst>
              </a:tr>
              <a:tr h="518125">
                <a:tc>
                  <a:txBody>
                    <a:bodyPr/>
                    <a:lstStyle/>
                    <a:p>
                      <a:pPr marL="0" lvl="0" indent="0" algn="l" rtl="0">
                        <a:spcBef>
                          <a:spcPts val="0"/>
                        </a:spcBef>
                        <a:spcAft>
                          <a:spcPts val="0"/>
                        </a:spcAft>
                        <a:buNone/>
                      </a:pPr>
                      <a:r>
                        <a:rPr lang="en" sz="900"/>
                        <a:t>2. Complete the application form</a:t>
                      </a:r>
                      <a:endParaRPr sz="900"/>
                    </a:p>
                  </a:txBody>
                  <a:tcPr marL="91425" marR="91425" marT="91425" marB="91425"/>
                </a:tc>
                <a:tc>
                  <a:txBody>
                    <a:bodyPr/>
                    <a:lstStyle/>
                    <a:p>
                      <a:pPr marL="0" lvl="0" indent="0" algn="l" rtl="0">
                        <a:spcBef>
                          <a:spcPts val="0"/>
                        </a:spcBef>
                        <a:spcAft>
                          <a:spcPts val="0"/>
                        </a:spcAft>
                        <a:buNone/>
                      </a:pPr>
                      <a:r>
                        <a:rPr lang="en" sz="900"/>
                        <a:t>Providing clear instructions and examples on the application form can help users complete it accurately and efficiently.</a:t>
                      </a:r>
                      <a:endParaRPr sz="900"/>
                    </a:p>
                  </a:txBody>
                  <a:tcPr marL="91425" marR="91425" marT="91425" marB="91425"/>
                </a:tc>
                <a:tc>
                  <a:txBody>
                    <a:bodyPr/>
                    <a:lstStyle/>
                    <a:p>
                      <a:pPr marL="0" lvl="0" indent="0" algn="l" rtl="0">
                        <a:spcBef>
                          <a:spcPts val="0"/>
                        </a:spcBef>
                        <a:spcAft>
                          <a:spcPts val="0"/>
                        </a:spcAft>
                        <a:buNone/>
                      </a:pPr>
                      <a:r>
                        <a:rPr lang="en" sz="900"/>
                        <a:t>Some users may have difficulty completing the application form due to a lack of understanding or difficulty with reading or writing.</a:t>
                      </a:r>
                      <a:endParaRPr sz="900"/>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sz="900"/>
                        <a:t>3. Submit the application form</a:t>
                      </a:r>
                      <a:endParaRPr sz="900"/>
                    </a:p>
                  </a:txBody>
                  <a:tcPr marL="91425" marR="91425" marT="91425" marB="91425"/>
                </a:tc>
                <a:tc>
                  <a:txBody>
                    <a:bodyPr/>
                    <a:lstStyle/>
                    <a:p>
                      <a:pPr marL="0" lvl="0" indent="0" algn="l" rtl="0">
                        <a:spcBef>
                          <a:spcPts val="0"/>
                        </a:spcBef>
                        <a:spcAft>
                          <a:spcPts val="0"/>
                        </a:spcAft>
                        <a:buNone/>
                      </a:pPr>
                      <a:r>
                        <a:rPr lang="en" sz="900"/>
                        <a:t>Offering multiple options for submitting the application form (e.g. online, by mail, in person) can make it more convenient for users.</a:t>
                      </a:r>
                      <a:endParaRPr sz="900"/>
                    </a:p>
                  </a:txBody>
                  <a:tcPr marL="91425" marR="91425" marT="91425" marB="91425"/>
                </a:tc>
                <a:tc>
                  <a:txBody>
                    <a:bodyPr/>
                    <a:lstStyle/>
                    <a:p>
                      <a:pPr marL="0" lvl="0" indent="0" algn="l" rtl="0">
                        <a:spcBef>
                          <a:spcPts val="0"/>
                        </a:spcBef>
                        <a:spcAft>
                          <a:spcPts val="0"/>
                        </a:spcAft>
                        <a:buNone/>
                      </a:pPr>
                      <a:r>
                        <a:rPr lang="en" sz="900"/>
                        <a:t>Some users may have difficulty accessing the necessary technology or transportation to submit the application form.</a:t>
                      </a:r>
                      <a:endParaRPr sz="900"/>
                    </a:p>
                  </a:txBody>
                  <a:tcPr marL="91425" marR="91425" marT="91425" marB="91425"/>
                </a:tc>
                <a:extLst>
                  <a:ext uri="{0D108BD9-81ED-4DB2-BD59-A6C34878D82A}">
                    <a16:rowId xmlns:a16="http://schemas.microsoft.com/office/drawing/2014/main" val="10003"/>
                  </a:ext>
                </a:extLst>
              </a:tr>
              <a:tr h="518125">
                <a:tc>
                  <a:txBody>
                    <a:bodyPr/>
                    <a:lstStyle/>
                    <a:p>
                      <a:pPr marL="0" lvl="0" indent="0" algn="l" rtl="0">
                        <a:spcBef>
                          <a:spcPts val="0"/>
                        </a:spcBef>
                        <a:spcAft>
                          <a:spcPts val="0"/>
                        </a:spcAft>
                        <a:buNone/>
                      </a:pPr>
                      <a:r>
                        <a:rPr lang="en" sz="900"/>
                        <a:t>4. Wait for a response</a:t>
                      </a:r>
                      <a:endParaRPr sz="900"/>
                    </a:p>
                  </a:txBody>
                  <a:tcPr marL="91425" marR="91425" marT="91425" marB="91425"/>
                </a:tc>
                <a:tc>
                  <a:txBody>
                    <a:bodyPr/>
                    <a:lstStyle/>
                    <a:p>
                      <a:pPr marL="0" lvl="0" indent="0" algn="l" rtl="0">
                        <a:spcBef>
                          <a:spcPts val="0"/>
                        </a:spcBef>
                        <a:spcAft>
                          <a:spcPts val="0"/>
                        </a:spcAft>
                        <a:buNone/>
                      </a:pPr>
                      <a:r>
                        <a:rPr lang="en" sz="900"/>
                        <a:t>Providing regular updates on the status of the application can help reduce anxiety for users who are waiting for a response.</a:t>
                      </a:r>
                      <a:endParaRPr sz="900"/>
                    </a:p>
                  </a:txBody>
                  <a:tcPr marL="91425" marR="91425" marT="91425" marB="91425"/>
                </a:tc>
                <a:tc>
                  <a:txBody>
                    <a:bodyPr/>
                    <a:lstStyle/>
                    <a:p>
                      <a:pPr marL="0" lvl="0" indent="0" algn="l" rtl="0">
                        <a:spcBef>
                          <a:spcPts val="0"/>
                        </a:spcBef>
                        <a:spcAft>
                          <a:spcPts val="0"/>
                        </a:spcAft>
                        <a:buNone/>
                      </a:pPr>
                      <a:r>
                        <a:rPr lang="en" sz="900"/>
                        <a:t>The waiting period for a response may be lengthy, which can be frustrating for users.</a:t>
                      </a:r>
                      <a:endParaRPr sz="900"/>
                    </a:p>
                  </a:txBody>
                  <a:tcPr marL="91425" marR="91425" marT="91425" marB="91425"/>
                </a:tc>
                <a:extLst>
                  <a:ext uri="{0D108BD9-81ED-4DB2-BD59-A6C34878D82A}">
                    <a16:rowId xmlns:a16="http://schemas.microsoft.com/office/drawing/2014/main" val="10004"/>
                  </a:ext>
                </a:extLst>
              </a:tr>
              <a:tr h="518125">
                <a:tc>
                  <a:txBody>
                    <a:bodyPr/>
                    <a:lstStyle/>
                    <a:p>
                      <a:pPr marL="0" lvl="0" indent="0" algn="l" rtl="0">
                        <a:spcBef>
                          <a:spcPts val="0"/>
                        </a:spcBef>
                        <a:spcAft>
                          <a:spcPts val="0"/>
                        </a:spcAft>
                        <a:buNone/>
                      </a:pPr>
                      <a:r>
                        <a:rPr lang="en" sz="900"/>
                        <a:t>5. Attend an in-person appointment (if required)</a:t>
                      </a:r>
                      <a:endParaRPr sz="900"/>
                    </a:p>
                  </a:txBody>
                  <a:tcPr marL="91425" marR="91425" marT="91425" marB="91425"/>
                </a:tc>
                <a:tc>
                  <a:txBody>
                    <a:bodyPr/>
                    <a:lstStyle/>
                    <a:p>
                      <a:pPr marL="0" lvl="0" indent="0" algn="l" rtl="0">
                        <a:spcBef>
                          <a:spcPts val="0"/>
                        </a:spcBef>
                        <a:spcAft>
                          <a:spcPts val="0"/>
                        </a:spcAft>
                        <a:buNone/>
                      </a:pPr>
                      <a:r>
                        <a:rPr lang="en" sz="900"/>
                        <a:t>Providing clear information on the location and purpose of the in-person appointment can help users prepare and feel more comfortable attending.</a:t>
                      </a:r>
                      <a:endParaRPr sz="900"/>
                    </a:p>
                  </a:txBody>
                  <a:tcPr marL="91425" marR="91425" marT="91425" marB="91425"/>
                </a:tc>
                <a:tc>
                  <a:txBody>
                    <a:bodyPr/>
                    <a:lstStyle/>
                    <a:p>
                      <a:pPr marL="0" lvl="0" indent="0" algn="l" rtl="0">
                        <a:spcBef>
                          <a:spcPts val="0"/>
                        </a:spcBef>
                        <a:spcAft>
                          <a:spcPts val="0"/>
                        </a:spcAft>
                        <a:buNone/>
                      </a:pPr>
                      <a:r>
                        <a:rPr lang="en" sz="900"/>
                        <a:t>Some users may have difficulty accessing the location of the appointment or may have mobility issues that prevent them from attending.</a:t>
                      </a:r>
                      <a:endParaRPr sz="900"/>
                    </a:p>
                  </a:txBody>
                  <a:tcPr marL="91425" marR="91425" marT="91425" marB="91425"/>
                </a:tc>
                <a:extLst>
                  <a:ext uri="{0D108BD9-81ED-4DB2-BD59-A6C34878D82A}">
                    <a16:rowId xmlns:a16="http://schemas.microsoft.com/office/drawing/2014/main" val="10005"/>
                  </a:ext>
                </a:extLst>
              </a:tr>
              <a:tr h="518125">
                <a:tc>
                  <a:txBody>
                    <a:bodyPr/>
                    <a:lstStyle/>
                    <a:p>
                      <a:pPr marL="0" lvl="0" indent="0" algn="l" rtl="0">
                        <a:spcBef>
                          <a:spcPts val="0"/>
                        </a:spcBef>
                        <a:spcAft>
                          <a:spcPts val="0"/>
                        </a:spcAft>
                        <a:buNone/>
                      </a:pPr>
                      <a:r>
                        <a:rPr lang="en" sz="900"/>
                        <a:t>6. Receive the GIS payment</a:t>
                      </a:r>
                      <a:endParaRPr sz="900"/>
                    </a:p>
                  </a:txBody>
                  <a:tcPr marL="91425" marR="91425" marT="91425" marB="91425"/>
                </a:tc>
                <a:tc>
                  <a:txBody>
                    <a:bodyPr/>
                    <a:lstStyle/>
                    <a:p>
                      <a:pPr marL="0" lvl="0" indent="0" algn="l" rtl="0">
                        <a:spcBef>
                          <a:spcPts val="0"/>
                        </a:spcBef>
                        <a:spcAft>
                          <a:spcPts val="0"/>
                        </a:spcAft>
                        <a:buNone/>
                      </a:pPr>
                      <a:r>
                        <a:rPr lang="en" sz="900"/>
                        <a:t>Providing clear instructions on how and when users will receive their GIS payment can help them plan and budget.</a:t>
                      </a:r>
                      <a:endParaRPr sz="900"/>
                    </a:p>
                  </a:txBody>
                  <a:tcPr marL="91425" marR="91425" marT="91425" marB="91425"/>
                </a:tc>
                <a:tc>
                  <a:txBody>
                    <a:bodyPr/>
                    <a:lstStyle/>
                    <a:p>
                      <a:pPr marL="0" lvl="0" indent="0" algn="l" rtl="0">
                        <a:spcBef>
                          <a:spcPts val="0"/>
                        </a:spcBef>
                        <a:spcAft>
                          <a:spcPts val="0"/>
                        </a:spcAft>
                        <a:buNone/>
                      </a:pPr>
                      <a:r>
                        <a:rPr lang="en" sz="900"/>
                        <a:t>Some users may have difficulty setting up a bank account or may not have access to a bank account, which could impact their ability to receive the payment.</a:t>
                      </a:r>
                      <a:endParaRPr sz="900"/>
                    </a:p>
                  </a:txBody>
                  <a:tcPr marL="91425" marR="91425" marT="91425" marB="91425"/>
                </a:tc>
                <a:extLst>
                  <a:ext uri="{0D108BD9-81ED-4DB2-BD59-A6C34878D82A}">
                    <a16:rowId xmlns:a16="http://schemas.microsoft.com/office/drawing/2014/main" val="10006"/>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1"/>
        <p:cNvGrpSpPr/>
        <p:nvPr/>
      </p:nvGrpSpPr>
      <p:grpSpPr>
        <a:xfrm>
          <a:off x="0" y="0"/>
          <a:ext cx="0" cy="0"/>
          <a:chOff x="0" y="0"/>
          <a:chExt cx="0" cy="0"/>
        </a:xfrm>
      </p:grpSpPr>
      <p:sp>
        <p:nvSpPr>
          <p:cNvPr id="212" name="Google Shape;212;p33"/>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3600">
              <a:solidFill>
                <a:schemeClr val="lt1"/>
              </a:solidFill>
              <a:latin typeface="Roboto"/>
              <a:ea typeface="Roboto"/>
              <a:cs typeface="Roboto"/>
              <a:sym typeface="Roboto"/>
            </a:endParaRPr>
          </a:p>
          <a:p>
            <a:pPr marL="0" lvl="0" indent="0" algn="l" rtl="0">
              <a:spcBef>
                <a:spcPts val="0"/>
              </a:spcBef>
              <a:spcAft>
                <a:spcPts val="0"/>
              </a:spcAft>
              <a:buSzPts val="1100"/>
              <a:buNone/>
            </a:pPr>
            <a:r>
              <a:rPr lang="en" sz="3600">
                <a:solidFill>
                  <a:schemeClr val="lt1"/>
                </a:solidFill>
                <a:latin typeface="Roboto"/>
                <a:ea typeface="Roboto"/>
                <a:cs typeface="Roboto"/>
                <a:sym typeface="Roboto"/>
              </a:rPr>
              <a:t>Brainstorm options</a:t>
            </a:r>
            <a:endParaRPr sz="3600">
              <a:solidFill>
                <a:schemeClr val="lt1"/>
              </a:solidFill>
              <a:latin typeface="Roboto"/>
              <a:ea typeface="Roboto"/>
              <a:cs typeface="Roboto"/>
              <a:sym typeface="Roboto"/>
            </a:endParaRPr>
          </a:p>
          <a:p>
            <a:pPr marL="0" lvl="0" indent="0" algn="l" rtl="0">
              <a:spcBef>
                <a:spcPts val="0"/>
              </a:spcBef>
              <a:spcAft>
                <a:spcPts val="0"/>
              </a:spcAft>
              <a:buSzPts val="990"/>
              <a:buNone/>
            </a:pPr>
            <a:endParaRPr sz="3600">
              <a:solidFill>
                <a:schemeClr val="lt1"/>
              </a:solidFill>
              <a:latin typeface="Roboto"/>
              <a:ea typeface="Roboto"/>
              <a:cs typeface="Roboto"/>
              <a:sym typeface="Roboto"/>
            </a:endParaRPr>
          </a:p>
        </p:txBody>
      </p:sp>
      <p:sp>
        <p:nvSpPr>
          <p:cNvPr id="213" name="Google Shape;213;p33"/>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Prompt</a:t>
            </a:r>
            <a:endParaRPr b="1"/>
          </a:p>
        </p:txBody>
      </p:sp>
      <p:sp>
        <p:nvSpPr>
          <p:cNvPr id="214" name="Google Shape;214;p33"/>
          <p:cNvSpPr txBox="1"/>
          <p:nvPr/>
        </p:nvSpPr>
        <p:spPr>
          <a:xfrm>
            <a:off x="1284075" y="1875475"/>
            <a:ext cx="6439200" cy="2401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600" b="1"/>
              <a:t>Prompt:</a:t>
            </a:r>
            <a:endParaRPr sz="1600" b="1"/>
          </a:p>
          <a:p>
            <a:pPr marL="0" lvl="0" indent="0" algn="l" rtl="0">
              <a:spcBef>
                <a:spcPts val="0"/>
              </a:spcBef>
              <a:spcAft>
                <a:spcPts val="0"/>
              </a:spcAft>
              <a:buNone/>
            </a:pPr>
            <a:br>
              <a:rPr lang="en" sz="1600"/>
            </a:br>
            <a:r>
              <a:rPr lang="en">
                <a:solidFill>
                  <a:srgbClr val="343541"/>
                </a:solidFill>
                <a:latin typeface="Roboto"/>
                <a:ea typeface="Roboto"/>
                <a:cs typeface="Roboto"/>
                <a:sym typeface="Roboto"/>
              </a:rPr>
              <a:t>In the government of Canada, digital transformation is often hard and complex. It's difficult to work across silos (between departments and within departments), approvals take forever, evidence is often ignored, and small agile teams often have a hard time navigating big waterfall organizations. You are tasked with helping the management team come up with innovative ideas to help solve these issues.</a:t>
            </a:r>
            <a:endParaRPr>
              <a:solidFill>
                <a:srgbClr val="343541"/>
              </a:solidFill>
              <a:latin typeface="Roboto"/>
              <a:ea typeface="Roboto"/>
              <a:cs typeface="Roboto"/>
              <a:sym typeface="Roboto"/>
            </a:endParaRPr>
          </a:p>
          <a:p>
            <a:pPr marL="0" lvl="0" indent="0" algn="l" rtl="0">
              <a:spcBef>
                <a:spcPts val="0"/>
              </a:spcBef>
              <a:spcAft>
                <a:spcPts val="0"/>
              </a:spcAft>
              <a:buNone/>
            </a:pPr>
            <a:endParaRPr>
              <a:solidFill>
                <a:srgbClr val="343541"/>
              </a:solidFill>
              <a:latin typeface="Roboto"/>
              <a:ea typeface="Roboto"/>
              <a:cs typeface="Roboto"/>
              <a:sym typeface="Roboto"/>
            </a:endParaRPr>
          </a:p>
          <a:p>
            <a:pPr marL="0" lvl="0" indent="0" algn="l" rtl="0">
              <a:spcBef>
                <a:spcPts val="0"/>
              </a:spcBef>
              <a:spcAft>
                <a:spcPts val="0"/>
              </a:spcAft>
              <a:buNone/>
            </a:pPr>
            <a:r>
              <a:rPr lang="en">
                <a:solidFill>
                  <a:srgbClr val="343541"/>
                </a:solidFill>
                <a:latin typeface="Roboto"/>
                <a:ea typeface="Roboto"/>
                <a:cs typeface="Roboto"/>
                <a:sym typeface="Roboto"/>
              </a:rPr>
              <a:t>Generate 10 ideas to help with these issues.</a:t>
            </a:r>
            <a:endParaRPr>
              <a:solidFill>
                <a:srgbClr val="343541"/>
              </a:solidFill>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8"/>
        <p:cNvGrpSpPr/>
        <p:nvPr/>
      </p:nvGrpSpPr>
      <p:grpSpPr>
        <a:xfrm>
          <a:off x="0" y="0"/>
          <a:ext cx="0" cy="0"/>
          <a:chOff x="0" y="0"/>
          <a:chExt cx="0" cy="0"/>
        </a:xfrm>
      </p:grpSpPr>
      <p:sp>
        <p:nvSpPr>
          <p:cNvPr id="219" name="Google Shape;219;p34"/>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3600">
              <a:solidFill>
                <a:schemeClr val="lt1"/>
              </a:solidFill>
              <a:latin typeface="Roboto"/>
              <a:ea typeface="Roboto"/>
              <a:cs typeface="Roboto"/>
              <a:sym typeface="Roboto"/>
            </a:endParaRPr>
          </a:p>
          <a:p>
            <a:pPr marL="0" lvl="0" indent="0" algn="l" rtl="0">
              <a:spcBef>
                <a:spcPts val="0"/>
              </a:spcBef>
              <a:spcAft>
                <a:spcPts val="0"/>
              </a:spcAft>
              <a:buSzPts val="1100"/>
              <a:buNone/>
            </a:pPr>
            <a:r>
              <a:rPr lang="en" sz="3600">
                <a:solidFill>
                  <a:schemeClr val="lt1"/>
                </a:solidFill>
                <a:latin typeface="Roboto"/>
                <a:ea typeface="Roboto"/>
                <a:cs typeface="Roboto"/>
                <a:sym typeface="Roboto"/>
              </a:rPr>
              <a:t>Brainstorm options</a:t>
            </a:r>
            <a:endParaRPr sz="3600">
              <a:solidFill>
                <a:schemeClr val="lt1"/>
              </a:solidFill>
              <a:latin typeface="Roboto"/>
              <a:ea typeface="Roboto"/>
              <a:cs typeface="Roboto"/>
              <a:sym typeface="Roboto"/>
            </a:endParaRPr>
          </a:p>
          <a:p>
            <a:pPr marL="0" lvl="0" indent="0" algn="l" rtl="0">
              <a:spcBef>
                <a:spcPts val="0"/>
              </a:spcBef>
              <a:spcAft>
                <a:spcPts val="0"/>
              </a:spcAft>
              <a:buSzPts val="990"/>
              <a:buNone/>
            </a:pPr>
            <a:endParaRPr sz="3600">
              <a:solidFill>
                <a:schemeClr val="lt1"/>
              </a:solidFill>
              <a:latin typeface="Roboto"/>
              <a:ea typeface="Roboto"/>
              <a:cs typeface="Roboto"/>
              <a:sym typeface="Roboto"/>
            </a:endParaRPr>
          </a:p>
        </p:txBody>
      </p:sp>
      <p:sp>
        <p:nvSpPr>
          <p:cNvPr id="220" name="Google Shape;220;p34"/>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Output</a:t>
            </a:r>
            <a:endParaRPr b="1"/>
          </a:p>
        </p:txBody>
      </p:sp>
      <p:sp>
        <p:nvSpPr>
          <p:cNvPr id="221" name="Google Shape;221;p34"/>
          <p:cNvSpPr txBox="1"/>
          <p:nvPr/>
        </p:nvSpPr>
        <p:spPr>
          <a:xfrm>
            <a:off x="300750" y="1206225"/>
            <a:ext cx="8633400" cy="38790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457200" lvl="0" indent="-304800" algn="l" rtl="0">
              <a:spcBef>
                <a:spcPts val="0"/>
              </a:spcBef>
              <a:spcAft>
                <a:spcPts val="0"/>
              </a:spcAft>
              <a:buSzPts val="1200"/>
              <a:buAutoNum type="arabicPeriod"/>
            </a:pPr>
            <a:r>
              <a:rPr lang="en" sz="1200" b="1"/>
              <a:t>Implement agile methodologies:</a:t>
            </a:r>
            <a:r>
              <a:rPr lang="en" sz="1200"/>
              <a:t> Agile methodologies, such as Scrum and Kanban, prioritize flexibility and rapid iteration. (...)</a:t>
            </a:r>
            <a:endParaRPr sz="1200"/>
          </a:p>
          <a:p>
            <a:pPr marL="457200" lvl="0" indent="-304800" algn="l" rtl="0">
              <a:spcBef>
                <a:spcPts val="0"/>
              </a:spcBef>
              <a:spcAft>
                <a:spcPts val="0"/>
              </a:spcAft>
              <a:buSzPts val="1200"/>
              <a:buAutoNum type="arabicPeriod"/>
            </a:pPr>
            <a:r>
              <a:rPr lang="en" sz="1200" b="1"/>
              <a:t>Use design thinking: </a:t>
            </a:r>
            <a:r>
              <a:rPr lang="en" sz="1200"/>
              <a:t>Design thinking is a human-centered approach to problem-solving that can help teams identify and solve complex challenges. (...)</a:t>
            </a:r>
            <a:endParaRPr sz="1200"/>
          </a:p>
          <a:p>
            <a:pPr marL="457200" lvl="0" indent="-304800" algn="l" rtl="0">
              <a:spcBef>
                <a:spcPts val="0"/>
              </a:spcBef>
              <a:spcAft>
                <a:spcPts val="0"/>
              </a:spcAft>
              <a:buSzPts val="1200"/>
              <a:buAutoNum type="arabicPeriod"/>
            </a:pPr>
            <a:r>
              <a:rPr lang="en" sz="1200" b="1"/>
              <a:t>Establish clear decision-making processes:</a:t>
            </a:r>
            <a:r>
              <a:rPr lang="en" sz="1200"/>
              <a:t> By creating clear processes for making decisions, teams can move forward more quickly and effectively. (...)</a:t>
            </a:r>
            <a:endParaRPr sz="1200"/>
          </a:p>
          <a:p>
            <a:pPr marL="457200" lvl="0" indent="-304800" algn="l" rtl="0">
              <a:spcBef>
                <a:spcPts val="0"/>
              </a:spcBef>
              <a:spcAft>
                <a:spcPts val="0"/>
              </a:spcAft>
              <a:buSzPts val="1200"/>
              <a:buAutoNum type="arabicPeriod"/>
            </a:pPr>
            <a:r>
              <a:rPr lang="en" sz="1200" b="1"/>
              <a:t>Encourage open communication:</a:t>
            </a:r>
            <a:r>
              <a:rPr lang="en" sz="1200"/>
              <a:t> Encouraging open communication and collaboration can help teams work more effectively across silos and within departments.(...)</a:t>
            </a:r>
            <a:endParaRPr sz="1200"/>
          </a:p>
          <a:p>
            <a:pPr marL="457200" lvl="0" indent="-304800" algn="l" rtl="0">
              <a:spcBef>
                <a:spcPts val="0"/>
              </a:spcBef>
              <a:spcAft>
                <a:spcPts val="0"/>
              </a:spcAft>
              <a:buSzPts val="1200"/>
              <a:buAutoNum type="arabicPeriod"/>
            </a:pPr>
            <a:r>
              <a:rPr lang="en" sz="1200" b="1"/>
              <a:t>Leverage data and analytics: </a:t>
            </a:r>
            <a:r>
              <a:rPr lang="en" sz="1200"/>
              <a:t>By using data and analytics to inform decision-making, teams can make more informed and evidence-based decisions.</a:t>
            </a:r>
            <a:endParaRPr sz="1200"/>
          </a:p>
          <a:p>
            <a:pPr marL="457200" lvl="0" indent="-304800" algn="l" rtl="0">
              <a:spcBef>
                <a:spcPts val="0"/>
              </a:spcBef>
              <a:spcAft>
                <a:spcPts val="0"/>
              </a:spcAft>
              <a:buSzPts val="1200"/>
              <a:buAutoNum type="arabicPeriod"/>
            </a:pPr>
            <a:r>
              <a:rPr lang="en" sz="1200" b="1"/>
              <a:t>Foster a culture of innovation:</a:t>
            </a:r>
            <a:r>
              <a:rPr lang="en" sz="1200"/>
              <a:t> Encouraging a culture of innovation can help teams think outside the box and come up with creative solutions to complex challenges. (...)</a:t>
            </a:r>
            <a:endParaRPr sz="1200"/>
          </a:p>
          <a:p>
            <a:pPr marL="457200" lvl="0" indent="-304800" algn="l" rtl="0">
              <a:spcBef>
                <a:spcPts val="0"/>
              </a:spcBef>
              <a:spcAft>
                <a:spcPts val="0"/>
              </a:spcAft>
              <a:buSzPts val="1200"/>
              <a:buAutoNum type="arabicPeriod"/>
            </a:pPr>
            <a:r>
              <a:rPr lang="en" sz="1200" b="1"/>
              <a:t>Establish cross-functional teams: </a:t>
            </a:r>
            <a:r>
              <a:rPr lang="en" sz="1200"/>
              <a:t>By bringing together experts from different departments and areas of expertise, cross-functional teams can work more effectively to tackle complex challenges. (...)</a:t>
            </a:r>
            <a:endParaRPr sz="1200"/>
          </a:p>
          <a:p>
            <a:pPr marL="457200" lvl="0" indent="-304800" algn="l" rtl="0">
              <a:spcBef>
                <a:spcPts val="0"/>
              </a:spcBef>
              <a:spcAft>
                <a:spcPts val="0"/>
              </a:spcAft>
              <a:buSzPts val="1200"/>
              <a:buAutoNum type="arabicPeriod"/>
            </a:pPr>
            <a:r>
              <a:rPr lang="en" sz="1200" b="1"/>
              <a:t>Implement tools and technologies:</a:t>
            </a:r>
            <a:r>
              <a:rPr lang="en" sz="1200"/>
              <a:t> There are many tools and technologies available that can help teams work more effectively and efficiently. (...)</a:t>
            </a:r>
            <a:endParaRPr sz="1200"/>
          </a:p>
          <a:p>
            <a:pPr marL="457200" lvl="0" indent="-304800" algn="l" rtl="0">
              <a:spcBef>
                <a:spcPts val="0"/>
              </a:spcBef>
              <a:spcAft>
                <a:spcPts val="0"/>
              </a:spcAft>
              <a:buSzPts val="1200"/>
              <a:buAutoNum type="arabicPeriod"/>
            </a:pPr>
            <a:r>
              <a:rPr lang="en" sz="1200" b="1"/>
              <a:t>Establish clear goals and objectives:</a:t>
            </a:r>
            <a:r>
              <a:rPr lang="en" sz="1200"/>
              <a:t> By setting clear goals and objectives, teams can better understand what they are working towards and how their efforts fit into the bigger picture. (...)</a:t>
            </a:r>
            <a:endParaRPr sz="1200"/>
          </a:p>
          <a:p>
            <a:pPr marL="457200" lvl="0" indent="-304800" algn="l" rtl="0">
              <a:spcBef>
                <a:spcPts val="0"/>
              </a:spcBef>
              <a:spcAft>
                <a:spcPts val="0"/>
              </a:spcAft>
              <a:buSzPts val="1200"/>
              <a:buAutoNum type="arabicPeriod"/>
            </a:pPr>
            <a:r>
              <a:rPr lang="en" sz="1200" b="1"/>
              <a:t>Encourage continuous learning:</a:t>
            </a:r>
            <a:r>
              <a:rPr lang="en" sz="1200"/>
              <a:t> By encouraging a culture of continuous learning, teams can stay up-to-date with the latest trends and best practices in their field. </a:t>
            </a:r>
            <a:endParaRPr sz="12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5"/>
        <p:cNvGrpSpPr/>
        <p:nvPr/>
      </p:nvGrpSpPr>
      <p:grpSpPr>
        <a:xfrm>
          <a:off x="0" y="0"/>
          <a:ext cx="0" cy="0"/>
          <a:chOff x="0" y="0"/>
          <a:chExt cx="0" cy="0"/>
        </a:xfrm>
      </p:grpSpPr>
      <p:sp>
        <p:nvSpPr>
          <p:cNvPr id="226" name="Google Shape;226;p35"/>
          <p:cNvSpPr txBox="1">
            <a:spLocks noGrp="1"/>
          </p:cNvSpPr>
          <p:nvPr>
            <p:ph type="subTitle" idx="1"/>
          </p:nvPr>
        </p:nvSpPr>
        <p:spPr>
          <a:xfrm>
            <a:off x="-125800" y="1109075"/>
            <a:ext cx="9144000" cy="792600"/>
          </a:xfrm>
          <a:prstGeom prst="rect">
            <a:avLst/>
          </a:prstGeom>
          <a:ln>
            <a:noFill/>
          </a:ln>
        </p:spPr>
        <p:txBody>
          <a:bodyPr spcFirstLastPara="1" wrap="square" lIns="91425" tIns="91425" rIns="91425" bIns="91425" anchor="t" anchorCtr="0">
            <a:normAutofit/>
          </a:bodyPr>
          <a:lstStyle/>
          <a:p>
            <a:pPr marL="0" lvl="0" indent="0" algn="ctr" rtl="0">
              <a:spcBef>
                <a:spcPts val="0"/>
              </a:spcBef>
              <a:spcAft>
                <a:spcPts val="0"/>
              </a:spcAft>
              <a:buNone/>
            </a:pPr>
            <a:r>
              <a:rPr lang="en" sz="4000">
                <a:solidFill>
                  <a:srgbClr val="274156"/>
                </a:solidFill>
                <a:latin typeface="Roboto"/>
                <a:ea typeface="Roboto"/>
                <a:cs typeface="Roboto"/>
                <a:sym typeface="Roboto"/>
              </a:rPr>
              <a:t>Content</a:t>
            </a:r>
            <a:endParaRPr sz="4000">
              <a:solidFill>
                <a:srgbClr val="274156"/>
              </a:solidFill>
              <a:latin typeface="Roboto"/>
              <a:ea typeface="Roboto"/>
              <a:cs typeface="Roboto"/>
              <a:sym typeface="Roboto"/>
            </a:endParaRPr>
          </a:p>
        </p:txBody>
      </p:sp>
      <p:cxnSp>
        <p:nvCxnSpPr>
          <p:cNvPr id="227" name="Google Shape;227;p35"/>
          <p:cNvCxnSpPr/>
          <p:nvPr/>
        </p:nvCxnSpPr>
        <p:spPr>
          <a:xfrm>
            <a:off x="3221450" y="1920875"/>
            <a:ext cx="2449500" cy="0"/>
          </a:xfrm>
          <a:prstGeom prst="straightConnector1">
            <a:avLst/>
          </a:prstGeom>
          <a:noFill/>
          <a:ln w="38100" cap="flat" cmpd="sng">
            <a:solidFill>
              <a:srgbClr val="1C6E8C"/>
            </a:solidFill>
            <a:prstDash val="solid"/>
            <a:round/>
            <a:headEnd type="none" w="med" len="med"/>
            <a:tailEnd type="none" w="med" len="med"/>
          </a:ln>
        </p:spPr>
      </p:cxnSp>
      <p:sp>
        <p:nvSpPr>
          <p:cNvPr id="228" name="Google Shape;228;p35"/>
          <p:cNvSpPr txBox="1"/>
          <p:nvPr/>
        </p:nvSpPr>
        <p:spPr>
          <a:xfrm>
            <a:off x="2343600" y="2138775"/>
            <a:ext cx="4456800" cy="1477500"/>
          </a:xfrm>
          <a:prstGeom prst="rect">
            <a:avLst/>
          </a:prstGeom>
          <a:solidFill>
            <a:schemeClr val="lt1"/>
          </a:solidFill>
          <a:ln w="38100" cap="flat" cmpd="sng">
            <a:solidFill>
              <a:srgbClr val="9E9E9E"/>
            </a:solidFill>
            <a:prstDash val="solid"/>
            <a:round/>
            <a:headEnd type="none" w="sm" len="sm"/>
            <a:tailEnd type="none" w="sm" len="sm"/>
          </a:ln>
        </p:spPr>
        <p:txBody>
          <a:bodyPr spcFirstLastPara="1" wrap="square" lIns="91425" tIns="91425" rIns="91425" bIns="91425" anchor="t" anchorCtr="0">
            <a:spAutoFit/>
          </a:bodyPr>
          <a:lstStyle/>
          <a:p>
            <a:pPr marL="457200" lvl="0" indent="-317500" algn="l" rtl="0">
              <a:spcBef>
                <a:spcPts val="0"/>
              </a:spcBef>
              <a:spcAft>
                <a:spcPts val="0"/>
              </a:spcAft>
              <a:buClr>
                <a:srgbClr val="1C6E8C"/>
              </a:buClr>
              <a:buSzPts val="1400"/>
              <a:buFont typeface="Roboto"/>
              <a:buChar char="➔"/>
            </a:pPr>
            <a:r>
              <a:rPr lang="en" u="sng">
                <a:solidFill>
                  <a:schemeClr val="hlink"/>
                </a:solidFill>
                <a:latin typeface="Roboto"/>
                <a:ea typeface="Roboto"/>
                <a:cs typeface="Roboto"/>
                <a:sym typeface="Roboto"/>
                <a:hlinkClick r:id="rId3" action="ppaction://hlinksldjump"/>
              </a:rPr>
              <a:t>Plain language existing content</a:t>
            </a:r>
            <a:endParaRPr>
              <a:solidFill>
                <a:srgbClr val="1C6E8C"/>
              </a:solidFill>
              <a:latin typeface="Roboto"/>
              <a:ea typeface="Roboto"/>
              <a:cs typeface="Roboto"/>
              <a:sym typeface="Roboto"/>
            </a:endParaRPr>
          </a:p>
          <a:p>
            <a:pPr marL="457200" lvl="0" indent="-317500" algn="l" rtl="0">
              <a:spcBef>
                <a:spcPts val="0"/>
              </a:spcBef>
              <a:spcAft>
                <a:spcPts val="0"/>
              </a:spcAft>
              <a:buClr>
                <a:srgbClr val="1C6E8C"/>
              </a:buClr>
              <a:buSzPts val="1400"/>
              <a:buFont typeface="Roboto"/>
              <a:buChar char="➔"/>
            </a:pPr>
            <a:r>
              <a:rPr lang="en" u="sng">
                <a:solidFill>
                  <a:schemeClr val="hlink"/>
                </a:solidFill>
                <a:latin typeface="Roboto"/>
                <a:ea typeface="Roboto"/>
                <a:cs typeface="Roboto"/>
                <a:sym typeface="Roboto"/>
                <a:hlinkClick r:id="rId4" action="ppaction://hlinksldjump"/>
              </a:rPr>
              <a:t>Translate</a:t>
            </a:r>
            <a:endParaRPr>
              <a:solidFill>
                <a:srgbClr val="1C6E8C"/>
              </a:solidFill>
              <a:latin typeface="Roboto"/>
              <a:ea typeface="Roboto"/>
              <a:cs typeface="Roboto"/>
              <a:sym typeface="Roboto"/>
            </a:endParaRPr>
          </a:p>
          <a:p>
            <a:pPr marL="457200" lvl="0" indent="-317500" algn="l" rtl="0">
              <a:spcBef>
                <a:spcPts val="0"/>
              </a:spcBef>
              <a:spcAft>
                <a:spcPts val="0"/>
              </a:spcAft>
              <a:buClr>
                <a:srgbClr val="1C6E8C"/>
              </a:buClr>
              <a:buSzPts val="1400"/>
              <a:buFont typeface="Roboto"/>
              <a:buChar char="➔"/>
            </a:pPr>
            <a:r>
              <a:rPr lang="en" u="sng">
                <a:solidFill>
                  <a:schemeClr val="hlink"/>
                </a:solidFill>
                <a:latin typeface="Roboto"/>
                <a:ea typeface="Roboto"/>
                <a:cs typeface="Roboto"/>
                <a:sym typeface="Roboto"/>
                <a:hlinkClick r:id="rId5" action="ppaction://hlinksldjump"/>
              </a:rPr>
              <a:t>Paraphrase</a:t>
            </a:r>
            <a:endParaRPr>
              <a:solidFill>
                <a:srgbClr val="1C6E8C"/>
              </a:solidFill>
              <a:latin typeface="Roboto"/>
              <a:ea typeface="Roboto"/>
              <a:cs typeface="Roboto"/>
              <a:sym typeface="Roboto"/>
            </a:endParaRPr>
          </a:p>
          <a:p>
            <a:pPr marL="457200" lvl="0" indent="-317500" algn="l" rtl="0">
              <a:spcBef>
                <a:spcPts val="0"/>
              </a:spcBef>
              <a:spcAft>
                <a:spcPts val="0"/>
              </a:spcAft>
              <a:buClr>
                <a:srgbClr val="1C6E8C"/>
              </a:buClr>
              <a:buSzPts val="1400"/>
              <a:buFont typeface="Roboto"/>
              <a:buChar char="➔"/>
            </a:pPr>
            <a:r>
              <a:rPr lang="en" u="sng">
                <a:solidFill>
                  <a:schemeClr val="hlink"/>
                </a:solidFill>
                <a:latin typeface="Roboto"/>
                <a:ea typeface="Roboto"/>
                <a:cs typeface="Roboto"/>
                <a:sym typeface="Roboto"/>
                <a:hlinkClick r:id="rId6" action="ppaction://hlinksldjump"/>
              </a:rPr>
              <a:t>Summarize complex information</a:t>
            </a:r>
            <a:endParaRPr>
              <a:solidFill>
                <a:srgbClr val="1C6E8C"/>
              </a:solidFill>
              <a:latin typeface="Roboto"/>
              <a:ea typeface="Roboto"/>
              <a:cs typeface="Roboto"/>
              <a:sym typeface="Roboto"/>
            </a:endParaRPr>
          </a:p>
          <a:p>
            <a:pPr marL="457200" lvl="0" indent="-317500" algn="l" rtl="0">
              <a:spcBef>
                <a:spcPts val="0"/>
              </a:spcBef>
              <a:spcAft>
                <a:spcPts val="0"/>
              </a:spcAft>
              <a:buClr>
                <a:srgbClr val="1C6E8C"/>
              </a:buClr>
              <a:buSzPts val="1400"/>
              <a:buFont typeface="Roboto"/>
              <a:buChar char="➔"/>
            </a:pPr>
            <a:r>
              <a:rPr lang="en" u="sng">
                <a:solidFill>
                  <a:schemeClr val="hlink"/>
                </a:solidFill>
                <a:latin typeface="Roboto"/>
                <a:ea typeface="Roboto"/>
                <a:cs typeface="Roboto"/>
                <a:sym typeface="Roboto"/>
                <a:hlinkClick r:id="rId7" action="ppaction://hlinksldjump"/>
              </a:rPr>
              <a:t>Group items (IA)</a:t>
            </a:r>
            <a:endParaRPr>
              <a:solidFill>
                <a:srgbClr val="1C6E8C"/>
              </a:solidFill>
              <a:latin typeface="Roboto"/>
              <a:ea typeface="Roboto"/>
              <a:cs typeface="Roboto"/>
              <a:sym typeface="Roboto"/>
            </a:endParaRPr>
          </a:p>
          <a:p>
            <a:pPr marL="457200" lvl="0" indent="-317500" algn="l" rtl="0">
              <a:spcBef>
                <a:spcPts val="0"/>
              </a:spcBef>
              <a:spcAft>
                <a:spcPts val="0"/>
              </a:spcAft>
              <a:buClr>
                <a:srgbClr val="1C6E8C"/>
              </a:buClr>
              <a:buSzPts val="1400"/>
              <a:buFont typeface="Roboto"/>
              <a:buChar char="➔"/>
            </a:pPr>
            <a:r>
              <a:rPr lang="en" u="sng">
                <a:solidFill>
                  <a:schemeClr val="hlink"/>
                </a:solidFill>
                <a:latin typeface="Roboto"/>
                <a:ea typeface="Roboto"/>
                <a:cs typeface="Roboto"/>
                <a:sym typeface="Roboto"/>
                <a:hlinkClick r:id="rId8" action="ppaction://hlinksldjump"/>
              </a:rPr>
              <a:t>Get examples for micro-copy and messages</a:t>
            </a:r>
            <a:endParaRPr>
              <a:solidFill>
                <a:srgbClr val="1C6E8C"/>
              </a:solidFill>
              <a:latin typeface="Roboto"/>
              <a:ea typeface="Roboto"/>
              <a:cs typeface="Roboto"/>
              <a:sym typeface="Robo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2"/>
        <p:cNvGrpSpPr/>
        <p:nvPr/>
      </p:nvGrpSpPr>
      <p:grpSpPr>
        <a:xfrm>
          <a:off x="0" y="0"/>
          <a:ext cx="0" cy="0"/>
          <a:chOff x="0" y="0"/>
          <a:chExt cx="0" cy="0"/>
        </a:xfrm>
      </p:grpSpPr>
      <p:sp>
        <p:nvSpPr>
          <p:cNvPr id="233" name="Google Shape;233;p36"/>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3600">
              <a:solidFill>
                <a:schemeClr val="lt1"/>
              </a:solidFill>
              <a:latin typeface="Roboto"/>
              <a:ea typeface="Roboto"/>
              <a:cs typeface="Roboto"/>
              <a:sym typeface="Roboto"/>
            </a:endParaRPr>
          </a:p>
          <a:p>
            <a:pPr marL="0" lvl="0" indent="0" algn="l" rtl="0">
              <a:spcBef>
                <a:spcPts val="0"/>
              </a:spcBef>
              <a:spcAft>
                <a:spcPts val="0"/>
              </a:spcAft>
              <a:buSzPts val="1100"/>
              <a:buNone/>
            </a:pPr>
            <a:r>
              <a:rPr lang="en" sz="3600">
                <a:solidFill>
                  <a:schemeClr val="lt1"/>
                </a:solidFill>
                <a:latin typeface="Roboto"/>
                <a:ea typeface="Roboto"/>
                <a:cs typeface="Roboto"/>
                <a:sym typeface="Roboto"/>
              </a:rPr>
              <a:t>Plain language existing content</a:t>
            </a:r>
            <a:endParaRPr sz="3600">
              <a:solidFill>
                <a:schemeClr val="lt1"/>
              </a:solidFill>
              <a:latin typeface="Roboto"/>
              <a:ea typeface="Roboto"/>
              <a:cs typeface="Roboto"/>
              <a:sym typeface="Roboto"/>
            </a:endParaRPr>
          </a:p>
          <a:p>
            <a:pPr marL="0" lvl="0" indent="0" algn="l" rtl="0">
              <a:spcBef>
                <a:spcPts val="0"/>
              </a:spcBef>
              <a:spcAft>
                <a:spcPts val="0"/>
              </a:spcAft>
              <a:buSzPts val="990"/>
              <a:buNone/>
            </a:pPr>
            <a:endParaRPr sz="3600">
              <a:solidFill>
                <a:schemeClr val="lt1"/>
              </a:solidFill>
              <a:latin typeface="Roboto"/>
              <a:ea typeface="Roboto"/>
              <a:cs typeface="Roboto"/>
              <a:sym typeface="Roboto"/>
            </a:endParaRPr>
          </a:p>
        </p:txBody>
      </p:sp>
      <p:sp>
        <p:nvSpPr>
          <p:cNvPr id="234" name="Google Shape;234;p36"/>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Prompt</a:t>
            </a:r>
            <a:endParaRPr b="1"/>
          </a:p>
        </p:txBody>
      </p:sp>
      <p:sp>
        <p:nvSpPr>
          <p:cNvPr id="235" name="Google Shape;235;p36"/>
          <p:cNvSpPr txBox="1"/>
          <p:nvPr/>
        </p:nvSpPr>
        <p:spPr>
          <a:xfrm>
            <a:off x="460225" y="1637325"/>
            <a:ext cx="3921600" cy="26475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a:t>Prompt:</a:t>
            </a:r>
            <a:endParaRPr b="1"/>
          </a:p>
          <a:p>
            <a:pPr marL="0" lvl="0" indent="0" algn="l" rtl="0">
              <a:spcBef>
                <a:spcPts val="0"/>
              </a:spcBef>
              <a:spcAft>
                <a:spcPts val="0"/>
              </a:spcAft>
              <a:buNone/>
            </a:pPr>
            <a:br>
              <a:rPr lang="en"/>
            </a:br>
            <a:r>
              <a:rPr lang="en" sz="1200">
                <a:solidFill>
                  <a:srgbClr val="343541"/>
                </a:solidFill>
                <a:latin typeface="Roboto"/>
                <a:ea typeface="Roboto"/>
                <a:cs typeface="Roboto"/>
                <a:sym typeface="Roboto"/>
              </a:rPr>
              <a:t>Rewrite the following content in plain language. Use these instructions:</a:t>
            </a:r>
            <a:endParaRPr sz="1200">
              <a:solidFill>
                <a:srgbClr val="343541"/>
              </a:solidFill>
              <a:latin typeface="Roboto"/>
              <a:ea typeface="Roboto"/>
              <a:cs typeface="Roboto"/>
              <a:sym typeface="Roboto"/>
            </a:endParaRPr>
          </a:p>
          <a:p>
            <a:pPr marL="0" lvl="0" indent="0" algn="l" rtl="0">
              <a:spcBef>
                <a:spcPts val="0"/>
              </a:spcBef>
              <a:spcAft>
                <a:spcPts val="0"/>
              </a:spcAft>
              <a:buNone/>
            </a:pPr>
            <a:r>
              <a:rPr lang="en" sz="1200">
                <a:solidFill>
                  <a:srgbClr val="343541"/>
                </a:solidFill>
                <a:latin typeface="Roboto"/>
                <a:ea typeface="Roboto"/>
                <a:cs typeface="Roboto"/>
                <a:sym typeface="Roboto"/>
              </a:rPr>
              <a:t>- aim for grade 8 </a:t>
            </a:r>
            <a:endParaRPr sz="1200">
              <a:solidFill>
                <a:srgbClr val="343541"/>
              </a:solidFill>
              <a:latin typeface="Roboto"/>
              <a:ea typeface="Roboto"/>
              <a:cs typeface="Roboto"/>
              <a:sym typeface="Roboto"/>
            </a:endParaRPr>
          </a:p>
          <a:p>
            <a:pPr marL="0" lvl="0" indent="0" algn="l" rtl="0">
              <a:spcBef>
                <a:spcPts val="0"/>
              </a:spcBef>
              <a:spcAft>
                <a:spcPts val="0"/>
              </a:spcAft>
              <a:buNone/>
            </a:pPr>
            <a:r>
              <a:rPr lang="en" sz="1200">
                <a:solidFill>
                  <a:srgbClr val="343541"/>
                </a:solidFill>
                <a:latin typeface="Roboto"/>
                <a:ea typeface="Roboto"/>
                <a:cs typeface="Roboto"/>
                <a:sym typeface="Roboto"/>
              </a:rPr>
              <a:t>- avoid passive voice, unless it's more clear that way</a:t>
            </a:r>
            <a:endParaRPr sz="1200">
              <a:solidFill>
                <a:srgbClr val="343541"/>
              </a:solidFill>
              <a:latin typeface="Roboto"/>
              <a:ea typeface="Roboto"/>
              <a:cs typeface="Roboto"/>
              <a:sym typeface="Roboto"/>
            </a:endParaRPr>
          </a:p>
          <a:p>
            <a:pPr marL="0" lvl="0" indent="0" algn="l" rtl="0">
              <a:spcBef>
                <a:spcPts val="0"/>
              </a:spcBef>
              <a:spcAft>
                <a:spcPts val="0"/>
              </a:spcAft>
              <a:buNone/>
            </a:pPr>
            <a:r>
              <a:rPr lang="en" sz="1200">
                <a:solidFill>
                  <a:srgbClr val="343541"/>
                </a:solidFill>
                <a:latin typeface="Roboto"/>
                <a:ea typeface="Roboto"/>
                <a:cs typeface="Roboto"/>
                <a:sym typeface="Roboto"/>
              </a:rPr>
              <a:t>- avoid jargon and complex words</a:t>
            </a:r>
            <a:endParaRPr sz="1200">
              <a:solidFill>
                <a:srgbClr val="343541"/>
              </a:solidFill>
              <a:latin typeface="Roboto"/>
              <a:ea typeface="Roboto"/>
              <a:cs typeface="Roboto"/>
              <a:sym typeface="Roboto"/>
            </a:endParaRPr>
          </a:p>
          <a:p>
            <a:pPr marL="0" lvl="0" indent="0" algn="l" rtl="0">
              <a:spcBef>
                <a:spcPts val="0"/>
              </a:spcBef>
              <a:spcAft>
                <a:spcPts val="0"/>
              </a:spcAft>
              <a:buNone/>
            </a:pPr>
            <a:r>
              <a:rPr lang="en" sz="1200">
                <a:solidFill>
                  <a:srgbClr val="343541"/>
                </a:solidFill>
                <a:latin typeface="Roboto"/>
                <a:ea typeface="Roboto"/>
                <a:cs typeface="Roboto"/>
                <a:sym typeface="Roboto"/>
              </a:rPr>
              <a:t>- use short sentences and short paragraphs</a:t>
            </a:r>
            <a:endParaRPr sz="1200">
              <a:solidFill>
                <a:srgbClr val="343541"/>
              </a:solidFill>
              <a:latin typeface="Roboto"/>
              <a:ea typeface="Roboto"/>
              <a:cs typeface="Roboto"/>
              <a:sym typeface="Roboto"/>
            </a:endParaRPr>
          </a:p>
          <a:p>
            <a:pPr marL="0" lvl="0" indent="0" algn="l" rtl="0">
              <a:spcBef>
                <a:spcPts val="0"/>
              </a:spcBef>
              <a:spcAft>
                <a:spcPts val="0"/>
              </a:spcAft>
              <a:buNone/>
            </a:pPr>
            <a:r>
              <a:rPr lang="en" sz="1200">
                <a:solidFill>
                  <a:srgbClr val="343541"/>
                </a:solidFill>
                <a:latin typeface="Roboto"/>
                <a:ea typeface="Roboto"/>
                <a:cs typeface="Roboto"/>
                <a:sym typeface="Roboto"/>
              </a:rPr>
              <a:t>- separate the content in logical sections, with meaningful and descriptive headings</a:t>
            </a:r>
            <a:endParaRPr sz="1200">
              <a:solidFill>
                <a:srgbClr val="343541"/>
              </a:solidFill>
              <a:latin typeface="Roboto"/>
              <a:ea typeface="Roboto"/>
              <a:cs typeface="Roboto"/>
              <a:sym typeface="Roboto"/>
            </a:endParaRPr>
          </a:p>
          <a:p>
            <a:pPr marL="0" lvl="0" indent="0" algn="l" rtl="0">
              <a:spcBef>
                <a:spcPts val="0"/>
              </a:spcBef>
              <a:spcAft>
                <a:spcPts val="0"/>
              </a:spcAft>
              <a:buNone/>
            </a:pPr>
            <a:r>
              <a:rPr lang="en" sz="1200">
                <a:solidFill>
                  <a:srgbClr val="343541"/>
                </a:solidFill>
                <a:latin typeface="Roboto"/>
                <a:ea typeface="Roboto"/>
                <a:cs typeface="Roboto"/>
                <a:sym typeface="Roboto"/>
              </a:rPr>
              <a:t>- include references to additional information</a:t>
            </a:r>
            <a:br>
              <a:rPr lang="en" sz="1200">
                <a:solidFill>
                  <a:srgbClr val="343541"/>
                </a:solidFill>
                <a:latin typeface="Roboto"/>
                <a:ea typeface="Roboto"/>
                <a:cs typeface="Roboto"/>
                <a:sym typeface="Roboto"/>
              </a:rPr>
            </a:br>
            <a:br>
              <a:rPr lang="en" sz="1200">
                <a:solidFill>
                  <a:srgbClr val="343541"/>
                </a:solidFill>
                <a:latin typeface="Roboto"/>
                <a:ea typeface="Roboto"/>
                <a:cs typeface="Roboto"/>
                <a:sym typeface="Roboto"/>
              </a:rPr>
            </a:br>
            <a:r>
              <a:rPr lang="en" sz="1200">
                <a:solidFill>
                  <a:srgbClr val="343541"/>
                </a:solidFill>
                <a:latin typeface="Roboto"/>
                <a:ea typeface="Roboto"/>
                <a:cs typeface="Roboto"/>
                <a:sym typeface="Roboto"/>
              </a:rPr>
              <a:t>(I then pasted the content)</a:t>
            </a:r>
            <a:endParaRPr sz="1200">
              <a:solidFill>
                <a:srgbClr val="343541"/>
              </a:solidFill>
              <a:latin typeface="Roboto"/>
              <a:ea typeface="Roboto"/>
              <a:cs typeface="Roboto"/>
              <a:sym typeface="Roboto"/>
            </a:endParaRPr>
          </a:p>
        </p:txBody>
      </p:sp>
      <p:pic>
        <p:nvPicPr>
          <p:cNvPr id="236" name="Google Shape;236;p36">
            <a:hlinkClick r:id="rId3"/>
          </p:cNvPr>
          <p:cNvPicPr preferRelativeResize="0"/>
          <p:nvPr/>
        </p:nvPicPr>
        <p:blipFill>
          <a:blip r:embed="rId4">
            <a:alphaModFix/>
          </a:blip>
          <a:stretch>
            <a:fillRect/>
          </a:stretch>
        </p:blipFill>
        <p:spPr>
          <a:xfrm>
            <a:off x="4566475" y="1322400"/>
            <a:ext cx="4425124" cy="3039915"/>
          </a:xfrm>
          <a:prstGeom prst="rect">
            <a:avLst/>
          </a:prstGeom>
          <a:noFill/>
          <a:ln>
            <a:noFill/>
          </a:ln>
          <a:effectLst>
            <a:outerShdw blurRad="57150" dist="19050" dir="5400000" algn="bl" rotWithShape="0">
              <a:srgbClr val="000000">
                <a:alpha val="50000"/>
              </a:srgbClr>
            </a:outerShdw>
          </a:effectLst>
        </p:spPr>
      </p:pic>
      <p:sp>
        <p:nvSpPr>
          <p:cNvPr id="237" name="Google Shape;237;p36"/>
          <p:cNvSpPr txBox="1"/>
          <p:nvPr/>
        </p:nvSpPr>
        <p:spPr>
          <a:xfrm>
            <a:off x="4904725" y="4473400"/>
            <a:ext cx="4263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Hemingway: grade 12</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1"/>
        <p:cNvGrpSpPr/>
        <p:nvPr/>
      </p:nvGrpSpPr>
      <p:grpSpPr>
        <a:xfrm>
          <a:off x="0" y="0"/>
          <a:ext cx="0" cy="0"/>
          <a:chOff x="0" y="0"/>
          <a:chExt cx="0" cy="0"/>
        </a:xfrm>
      </p:grpSpPr>
      <p:sp>
        <p:nvSpPr>
          <p:cNvPr id="242" name="Google Shape;242;p37"/>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3600">
              <a:solidFill>
                <a:schemeClr val="lt1"/>
              </a:solidFill>
              <a:latin typeface="Roboto"/>
              <a:ea typeface="Roboto"/>
              <a:cs typeface="Roboto"/>
              <a:sym typeface="Roboto"/>
            </a:endParaRPr>
          </a:p>
          <a:p>
            <a:pPr marL="0" lvl="0" indent="0" algn="l" rtl="0">
              <a:spcBef>
                <a:spcPts val="0"/>
              </a:spcBef>
              <a:spcAft>
                <a:spcPts val="0"/>
              </a:spcAft>
              <a:buSzPts val="1100"/>
              <a:buNone/>
            </a:pPr>
            <a:r>
              <a:rPr lang="en" sz="3600">
                <a:solidFill>
                  <a:schemeClr val="lt1"/>
                </a:solidFill>
                <a:latin typeface="Roboto"/>
                <a:ea typeface="Roboto"/>
                <a:cs typeface="Roboto"/>
                <a:sym typeface="Roboto"/>
              </a:rPr>
              <a:t>Plain language existing content</a:t>
            </a:r>
            <a:endParaRPr sz="3600">
              <a:solidFill>
                <a:schemeClr val="lt1"/>
              </a:solidFill>
              <a:latin typeface="Roboto"/>
              <a:ea typeface="Roboto"/>
              <a:cs typeface="Roboto"/>
              <a:sym typeface="Roboto"/>
            </a:endParaRPr>
          </a:p>
          <a:p>
            <a:pPr marL="0" lvl="0" indent="0" algn="l" rtl="0">
              <a:spcBef>
                <a:spcPts val="0"/>
              </a:spcBef>
              <a:spcAft>
                <a:spcPts val="0"/>
              </a:spcAft>
              <a:buSzPts val="990"/>
              <a:buNone/>
            </a:pPr>
            <a:endParaRPr sz="3600">
              <a:solidFill>
                <a:schemeClr val="lt1"/>
              </a:solidFill>
              <a:latin typeface="Roboto"/>
              <a:ea typeface="Roboto"/>
              <a:cs typeface="Roboto"/>
              <a:sym typeface="Roboto"/>
            </a:endParaRPr>
          </a:p>
        </p:txBody>
      </p:sp>
      <p:sp>
        <p:nvSpPr>
          <p:cNvPr id="243" name="Google Shape;243;p37"/>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Output</a:t>
            </a:r>
            <a:endParaRPr b="1"/>
          </a:p>
        </p:txBody>
      </p:sp>
      <p:sp>
        <p:nvSpPr>
          <p:cNvPr id="244" name="Google Shape;244;p37"/>
          <p:cNvSpPr txBox="1"/>
          <p:nvPr/>
        </p:nvSpPr>
        <p:spPr>
          <a:xfrm>
            <a:off x="168000" y="1264500"/>
            <a:ext cx="8823600" cy="38790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200" b="1"/>
              <a:t>How charities can help</a:t>
            </a:r>
            <a:endParaRPr sz="1200" b="1"/>
          </a:p>
          <a:p>
            <a:pPr marL="0" lvl="0" indent="0" algn="l" rtl="0">
              <a:spcBef>
                <a:spcPts val="0"/>
              </a:spcBef>
              <a:spcAft>
                <a:spcPts val="0"/>
              </a:spcAft>
              <a:buNone/>
            </a:pPr>
            <a:endParaRPr sz="1200"/>
          </a:p>
          <a:p>
            <a:pPr marL="0" lvl="0" indent="0" algn="l" rtl="0">
              <a:spcBef>
                <a:spcPts val="0"/>
              </a:spcBef>
              <a:spcAft>
                <a:spcPts val="0"/>
              </a:spcAft>
              <a:buNone/>
            </a:pPr>
            <a:r>
              <a:rPr lang="en" sz="1200"/>
              <a:t>Charities can help by doing things themselves or by hiring someone else to do them. In either case, the charity must be in charge and make sure the money is used correctly. If a charity hires someone else to do the work, it must still make important decisions and keep records to show this.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b="1"/>
              <a:t>Giving money to other charities</a:t>
            </a:r>
            <a:endParaRPr sz="1200" b="1"/>
          </a:p>
          <a:p>
            <a:pPr marL="0" lvl="0" indent="0" algn="l" rtl="0">
              <a:spcBef>
                <a:spcPts val="0"/>
              </a:spcBef>
              <a:spcAft>
                <a:spcPts val="0"/>
              </a:spcAft>
              <a:buNone/>
            </a:pPr>
            <a:r>
              <a:rPr lang="en" sz="1200"/>
              <a:t>Charities can also give money to other registered charities. To check if an organization is a registered charity, use the "Search" feature on the List of charities web page.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b="1"/>
              <a:t>Influencing government decisions</a:t>
            </a:r>
            <a:endParaRPr sz="1200" b="1"/>
          </a:p>
          <a:p>
            <a:pPr marL="0" lvl="0" indent="0" algn="l" rtl="0">
              <a:spcBef>
                <a:spcPts val="0"/>
              </a:spcBef>
              <a:spcAft>
                <a:spcPts val="0"/>
              </a:spcAft>
              <a:buNone/>
            </a:pPr>
            <a:r>
              <a:rPr lang="en" sz="1200"/>
              <a:t>Charities can try to influence government decisions as long as it helps them achieve their goals. This is called "public policy dialogue and development activities" or PPDDAs. There is no limit on how much a charity can do this.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For more information on these topics, see the following resources:</a:t>
            </a:r>
            <a:endParaRPr sz="1200"/>
          </a:p>
          <a:p>
            <a:pPr marL="0" lvl="0" indent="0" algn="l" rtl="0">
              <a:spcBef>
                <a:spcPts val="0"/>
              </a:spcBef>
              <a:spcAft>
                <a:spcPts val="0"/>
              </a:spcAft>
              <a:buNone/>
            </a:pPr>
            <a:endParaRPr sz="1200"/>
          </a:p>
          <a:p>
            <a:pPr marL="457200" lvl="0" indent="-304800" algn="l" rtl="0">
              <a:spcBef>
                <a:spcPts val="0"/>
              </a:spcBef>
              <a:spcAft>
                <a:spcPts val="0"/>
              </a:spcAft>
              <a:buSzPts val="1200"/>
              <a:buChar char="●"/>
            </a:pPr>
            <a:r>
              <a:rPr lang="en" sz="1200"/>
              <a:t>Guidance CG-002, Canadian registered charities carrying on activities outside Canada</a:t>
            </a:r>
            <a:endParaRPr sz="1200"/>
          </a:p>
          <a:p>
            <a:pPr marL="457200" lvl="0" indent="-304800" algn="l" rtl="0">
              <a:spcBef>
                <a:spcPts val="0"/>
              </a:spcBef>
              <a:spcAft>
                <a:spcPts val="0"/>
              </a:spcAft>
              <a:buSzPts val="1200"/>
              <a:buChar char="●"/>
            </a:pPr>
            <a:r>
              <a:rPr lang="en" sz="1200"/>
              <a:t>Guidance CG-004, Using an intermediary to carry on a charity’s activities within Canada</a:t>
            </a:r>
            <a:endParaRPr sz="1200"/>
          </a:p>
          <a:p>
            <a:pPr marL="457200" lvl="0" indent="-304800" algn="l" rtl="0">
              <a:spcBef>
                <a:spcPts val="0"/>
              </a:spcBef>
              <a:spcAft>
                <a:spcPts val="0"/>
              </a:spcAft>
              <a:buSzPts val="1200"/>
              <a:buChar char="●"/>
            </a:pPr>
            <a:r>
              <a:rPr lang="en" sz="1200"/>
              <a:t>Guidance CG-010, Qualified donees</a:t>
            </a:r>
            <a:endParaRPr sz="1200"/>
          </a:p>
          <a:p>
            <a:pPr marL="457200" lvl="0" indent="-304800" algn="l" rtl="0">
              <a:spcBef>
                <a:spcPts val="0"/>
              </a:spcBef>
              <a:spcAft>
                <a:spcPts val="0"/>
              </a:spcAft>
              <a:buSzPts val="1200"/>
              <a:buChar char="●"/>
            </a:pPr>
            <a:r>
              <a:rPr lang="en" sz="1200"/>
              <a:t>Guidance CG-027, Public policy dialogue and development activities</a:t>
            </a:r>
            <a:endParaRPr sz="1200"/>
          </a:p>
        </p:txBody>
      </p:sp>
      <p:sp>
        <p:nvSpPr>
          <p:cNvPr id="245" name="Google Shape;245;p37"/>
          <p:cNvSpPr txBox="1"/>
          <p:nvPr/>
        </p:nvSpPr>
        <p:spPr>
          <a:xfrm>
            <a:off x="6991800" y="1264500"/>
            <a:ext cx="1999800" cy="400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a:t>Hemingway: grade 9</a:t>
            </a:r>
            <a:endParaRPr b="1"/>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9"/>
        <p:cNvGrpSpPr/>
        <p:nvPr/>
      </p:nvGrpSpPr>
      <p:grpSpPr>
        <a:xfrm>
          <a:off x="0" y="0"/>
          <a:ext cx="0" cy="0"/>
          <a:chOff x="0" y="0"/>
          <a:chExt cx="0" cy="0"/>
        </a:xfrm>
      </p:grpSpPr>
      <p:sp>
        <p:nvSpPr>
          <p:cNvPr id="250" name="Google Shape;250;p38"/>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3600">
              <a:solidFill>
                <a:schemeClr val="lt1"/>
              </a:solidFill>
              <a:latin typeface="Roboto"/>
              <a:ea typeface="Roboto"/>
              <a:cs typeface="Roboto"/>
              <a:sym typeface="Roboto"/>
            </a:endParaRPr>
          </a:p>
          <a:p>
            <a:pPr marL="0" lvl="0" indent="0" algn="l" rtl="0">
              <a:spcBef>
                <a:spcPts val="0"/>
              </a:spcBef>
              <a:spcAft>
                <a:spcPts val="0"/>
              </a:spcAft>
              <a:buSzPts val="1100"/>
              <a:buNone/>
            </a:pPr>
            <a:r>
              <a:rPr lang="en" sz="3600">
                <a:solidFill>
                  <a:schemeClr val="lt1"/>
                </a:solidFill>
                <a:latin typeface="Roboto"/>
                <a:ea typeface="Roboto"/>
                <a:cs typeface="Roboto"/>
                <a:sym typeface="Roboto"/>
              </a:rPr>
              <a:t>Plain language existing content</a:t>
            </a:r>
            <a:endParaRPr sz="3600">
              <a:solidFill>
                <a:schemeClr val="lt1"/>
              </a:solidFill>
              <a:latin typeface="Roboto"/>
              <a:ea typeface="Roboto"/>
              <a:cs typeface="Roboto"/>
              <a:sym typeface="Roboto"/>
            </a:endParaRPr>
          </a:p>
          <a:p>
            <a:pPr marL="0" lvl="0" indent="0" algn="l" rtl="0">
              <a:spcBef>
                <a:spcPts val="0"/>
              </a:spcBef>
              <a:spcAft>
                <a:spcPts val="0"/>
              </a:spcAft>
              <a:buSzPts val="990"/>
              <a:buNone/>
            </a:pPr>
            <a:endParaRPr sz="3600">
              <a:solidFill>
                <a:schemeClr val="lt1"/>
              </a:solidFill>
              <a:latin typeface="Roboto"/>
              <a:ea typeface="Roboto"/>
              <a:cs typeface="Roboto"/>
              <a:sym typeface="Roboto"/>
            </a:endParaRPr>
          </a:p>
        </p:txBody>
      </p:sp>
      <p:sp>
        <p:nvSpPr>
          <p:cNvPr id="251" name="Google Shape;251;p38"/>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Thoughts</a:t>
            </a:r>
            <a:endParaRPr b="1"/>
          </a:p>
        </p:txBody>
      </p:sp>
      <p:sp>
        <p:nvSpPr>
          <p:cNvPr id="252" name="Google Shape;252;p38"/>
          <p:cNvSpPr txBox="1"/>
          <p:nvPr/>
        </p:nvSpPr>
        <p:spPr>
          <a:xfrm>
            <a:off x="414425" y="1981600"/>
            <a:ext cx="4891800" cy="2103600"/>
          </a:xfrm>
          <a:prstGeom prst="rect">
            <a:avLst/>
          </a:prstGeom>
          <a:noFill/>
          <a:ln>
            <a:noFill/>
          </a:ln>
        </p:spPr>
        <p:txBody>
          <a:bodyPr spcFirstLastPara="1" wrap="square" lIns="91425" tIns="91425" rIns="91425" bIns="91425" anchor="t" anchorCtr="0">
            <a:spAutoFit/>
          </a:bodyPr>
          <a:lstStyle/>
          <a:p>
            <a:pPr marL="457200" lvl="0" indent="-342900" algn="l" rtl="0">
              <a:spcBef>
                <a:spcPts val="1000"/>
              </a:spcBef>
              <a:spcAft>
                <a:spcPts val="0"/>
              </a:spcAft>
              <a:buSzPts val="1800"/>
              <a:buChar char="●"/>
            </a:pPr>
            <a:r>
              <a:rPr lang="en" sz="1800"/>
              <a:t>Promising use: very quickly rewrite something</a:t>
            </a:r>
            <a:endParaRPr sz="1800"/>
          </a:p>
          <a:p>
            <a:pPr marL="457200" lvl="0" indent="-342900" algn="l" rtl="0">
              <a:spcBef>
                <a:spcPts val="1000"/>
              </a:spcBef>
              <a:spcAft>
                <a:spcPts val="0"/>
              </a:spcAft>
              <a:buSzPts val="1800"/>
              <a:buChar char="●"/>
            </a:pPr>
            <a:r>
              <a:rPr lang="en" sz="1800"/>
              <a:t>Can give good hints on how to simplify wording</a:t>
            </a:r>
            <a:endParaRPr sz="1800"/>
          </a:p>
          <a:p>
            <a:pPr marL="457200" lvl="0" indent="-342900" algn="l" rtl="0">
              <a:spcBef>
                <a:spcPts val="1000"/>
              </a:spcBef>
              <a:spcAft>
                <a:spcPts val="1000"/>
              </a:spcAft>
              <a:buSzPts val="1800"/>
              <a:buChar char="●"/>
            </a:pPr>
            <a:r>
              <a:rPr lang="en" sz="1800">
                <a:solidFill>
                  <a:schemeClr val="dk1"/>
                </a:solidFill>
              </a:rPr>
              <a:t>Obviously still need human review: what if something important lost in translation?</a:t>
            </a:r>
            <a:endParaRPr sz="1800"/>
          </a:p>
        </p:txBody>
      </p:sp>
      <p:pic>
        <p:nvPicPr>
          <p:cNvPr id="253" name="Google Shape;253;p38"/>
          <p:cNvPicPr preferRelativeResize="0"/>
          <p:nvPr/>
        </p:nvPicPr>
        <p:blipFill>
          <a:blip r:embed="rId3">
            <a:alphaModFix/>
          </a:blip>
          <a:stretch>
            <a:fillRect/>
          </a:stretch>
        </p:blipFill>
        <p:spPr>
          <a:xfrm>
            <a:off x="6139450" y="1714650"/>
            <a:ext cx="2229100" cy="22291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7"/>
        <p:cNvGrpSpPr/>
        <p:nvPr/>
      </p:nvGrpSpPr>
      <p:grpSpPr>
        <a:xfrm>
          <a:off x="0" y="0"/>
          <a:ext cx="0" cy="0"/>
          <a:chOff x="0" y="0"/>
          <a:chExt cx="0" cy="0"/>
        </a:xfrm>
      </p:grpSpPr>
      <p:sp>
        <p:nvSpPr>
          <p:cNvPr id="258" name="Google Shape;258;p39"/>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3600">
              <a:solidFill>
                <a:schemeClr val="lt1"/>
              </a:solidFill>
              <a:latin typeface="Roboto"/>
              <a:ea typeface="Roboto"/>
              <a:cs typeface="Roboto"/>
              <a:sym typeface="Roboto"/>
            </a:endParaRPr>
          </a:p>
          <a:p>
            <a:pPr marL="0" lvl="0" indent="0" algn="l" rtl="0">
              <a:spcBef>
                <a:spcPts val="0"/>
              </a:spcBef>
              <a:spcAft>
                <a:spcPts val="0"/>
              </a:spcAft>
              <a:buSzPts val="1100"/>
              <a:buNone/>
            </a:pPr>
            <a:r>
              <a:rPr lang="en" sz="3600">
                <a:solidFill>
                  <a:schemeClr val="lt1"/>
                </a:solidFill>
                <a:latin typeface="Roboto"/>
                <a:ea typeface="Roboto"/>
                <a:cs typeface="Roboto"/>
                <a:sym typeface="Roboto"/>
              </a:rPr>
              <a:t>Translation</a:t>
            </a:r>
            <a:endParaRPr sz="3600">
              <a:solidFill>
                <a:schemeClr val="lt1"/>
              </a:solidFill>
              <a:latin typeface="Roboto"/>
              <a:ea typeface="Roboto"/>
              <a:cs typeface="Roboto"/>
              <a:sym typeface="Roboto"/>
            </a:endParaRPr>
          </a:p>
          <a:p>
            <a:pPr marL="0" lvl="0" indent="0" algn="l" rtl="0">
              <a:spcBef>
                <a:spcPts val="0"/>
              </a:spcBef>
              <a:spcAft>
                <a:spcPts val="0"/>
              </a:spcAft>
              <a:buSzPts val="990"/>
              <a:buNone/>
            </a:pPr>
            <a:endParaRPr sz="3600">
              <a:solidFill>
                <a:schemeClr val="lt1"/>
              </a:solidFill>
              <a:latin typeface="Roboto"/>
              <a:ea typeface="Roboto"/>
              <a:cs typeface="Roboto"/>
              <a:sym typeface="Roboto"/>
            </a:endParaRPr>
          </a:p>
        </p:txBody>
      </p:sp>
      <p:sp>
        <p:nvSpPr>
          <p:cNvPr id="259" name="Google Shape;259;p39"/>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Prompt</a:t>
            </a:r>
            <a:endParaRPr/>
          </a:p>
        </p:txBody>
      </p:sp>
      <p:sp>
        <p:nvSpPr>
          <p:cNvPr id="260" name="Google Shape;260;p39"/>
          <p:cNvSpPr txBox="1"/>
          <p:nvPr/>
        </p:nvSpPr>
        <p:spPr>
          <a:xfrm>
            <a:off x="309600" y="2177400"/>
            <a:ext cx="3189300" cy="11697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a:t>Prompt:</a:t>
            </a:r>
            <a:endParaRPr b="1"/>
          </a:p>
          <a:p>
            <a:pPr marL="0" lvl="0" indent="0" algn="l" rtl="0">
              <a:spcBef>
                <a:spcPts val="0"/>
              </a:spcBef>
              <a:spcAft>
                <a:spcPts val="0"/>
              </a:spcAft>
              <a:buNone/>
            </a:pPr>
            <a:br>
              <a:rPr lang="en"/>
            </a:br>
            <a:r>
              <a:rPr lang="en" sz="1200">
                <a:solidFill>
                  <a:srgbClr val="343541"/>
                </a:solidFill>
                <a:latin typeface="Roboto"/>
                <a:ea typeface="Roboto"/>
                <a:cs typeface="Roboto"/>
                <a:sym typeface="Roboto"/>
              </a:rPr>
              <a:t>Translate the content of this HTML in French, and give me back the translated HTML:</a:t>
            </a:r>
            <a:endParaRPr sz="1200">
              <a:solidFill>
                <a:srgbClr val="343541"/>
              </a:solidFill>
              <a:latin typeface="Roboto"/>
              <a:ea typeface="Roboto"/>
              <a:cs typeface="Roboto"/>
              <a:sym typeface="Roboto"/>
            </a:endParaRPr>
          </a:p>
        </p:txBody>
      </p:sp>
      <p:sp>
        <p:nvSpPr>
          <p:cNvPr id="261" name="Google Shape;261;p39"/>
          <p:cNvSpPr txBox="1"/>
          <p:nvPr/>
        </p:nvSpPr>
        <p:spPr>
          <a:xfrm>
            <a:off x="4039000" y="1230075"/>
            <a:ext cx="5038800" cy="38403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950">
                <a:solidFill>
                  <a:srgbClr val="343541"/>
                </a:solidFill>
                <a:latin typeface="Courier"/>
                <a:ea typeface="Courier"/>
                <a:cs typeface="Courier"/>
                <a:sym typeface="Courier"/>
              </a:rPr>
              <a:t>&lt;h1 class="gc-thickline mrgn-tp-0"&gt;Design process&lt;/h1&gt;</a:t>
            </a:r>
            <a:endParaRPr sz="950">
              <a:solidFill>
                <a:srgbClr val="343541"/>
              </a:solidFill>
              <a:latin typeface="Courier"/>
              <a:ea typeface="Courier"/>
              <a:cs typeface="Courier"/>
              <a:sym typeface="Courier"/>
            </a:endParaRPr>
          </a:p>
          <a:p>
            <a:pPr marL="0" lvl="0" indent="0" algn="l" rtl="0">
              <a:spcBef>
                <a:spcPts val="0"/>
              </a:spcBef>
              <a:spcAft>
                <a:spcPts val="0"/>
              </a:spcAft>
              <a:buClr>
                <a:schemeClr val="dk1"/>
              </a:buClr>
              <a:buSzPts val="1100"/>
              <a:buFont typeface="Arial"/>
              <a:buNone/>
            </a:pPr>
            <a:endParaRPr sz="950">
              <a:solidFill>
                <a:srgbClr val="343541"/>
              </a:solidFill>
              <a:latin typeface="Courier"/>
              <a:ea typeface="Courier"/>
              <a:cs typeface="Courier"/>
              <a:sym typeface="Courier"/>
            </a:endParaRPr>
          </a:p>
          <a:p>
            <a:pPr marL="0" lvl="0" indent="0" algn="l" rtl="0">
              <a:spcBef>
                <a:spcPts val="0"/>
              </a:spcBef>
              <a:spcAft>
                <a:spcPts val="0"/>
              </a:spcAft>
              <a:buClr>
                <a:schemeClr val="dk1"/>
              </a:buClr>
              <a:buSzPts val="1100"/>
              <a:buFont typeface="Arial"/>
              <a:buNone/>
            </a:pPr>
            <a:r>
              <a:rPr lang="en" sz="950">
                <a:solidFill>
                  <a:srgbClr val="343541"/>
                </a:solidFill>
                <a:latin typeface="Courier"/>
                <a:ea typeface="Courier"/>
                <a:cs typeface="Courier"/>
                <a:sym typeface="Courier"/>
              </a:rPr>
              <a:t>&lt;div class="visible-xs visible-sm"&gt;</a:t>
            </a:r>
            <a:endParaRPr sz="950">
              <a:solidFill>
                <a:srgbClr val="343541"/>
              </a:solidFill>
              <a:latin typeface="Courier"/>
              <a:ea typeface="Courier"/>
              <a:cs typeface="Courier"/>
              <a:sym typeface="Courier"/>
            </a:endParaRPr>
          </a:p>
          <a:p>
            <a:pPr marL="0" lvl="0" indent="0" algn="l" rtl="0">
              <a:spcBef>
                <a:spcPts val="0"/>
              </a:spcBef>
              <a:spcAft>
                <a:spcPts val="0"/>
              </a:spcAft>
              <a:buClr>
                <a:schemeClr val="dk1"/>
              </a:buClr>
              <a:buSzPts val="1100"/>
              <a:buFont typeface="Arial"/>
              <a:buNone/>
            </a:pPr>
            <a:endParaRPr sz="950">
              <a:solidFill>
                <a:srgbClr val="343541"/>
              </a:solidFill>
              <a:latin typeface="Courier"/>
              <a:ea typeface="Courier"/>
              <a:cs typeface="Courier"/>
              <a:sym typeface="Courier"/>
            </a:endParaRPr>
          </a:p>
          <a:p>
            <a:pPr marL="0" lvl="0" indent="0" algn="l" rtl="0">
              <a:spcBef>
                <a:spcPts val="0"/>
              </a:spcBef>
              <a:spcAft>
                <a:spcPts val="0"/>
              </a:spcAft>
              <a:buClr>
                <a:schemeClr val="dk1"/>
              </a:buClr>
              <a:buSzPts val="1100"/>
              <a:buFont typeface="Arial"/>
              <a:buNone/>
            </a:pPr>
            <a:r>
              <a:rPr lang="en" sz="950">
                <a:solidFill>
                  <a:srgbClr val="343541"/>
                </a:solidFill>
                <a:latin typeface="Courier"/>
                <a:ea typeface="Courier"/>
                <a:cs typeface="Courier"/>
                <a:sym typeface="Courier"/>
              </a:rPr>
              <a:t>&lt;h2 class="h3"&gt;On this page&lt;/h2&gt;</a:t>
            </a:r>
            <a:endParaRPr sz="950">
              <a:solidFill>
                <a:srgbClr val="343541"/>
              </a:solidFill>
              <a:latin typeface="Courier"/>
              <a:ea typeface="Courier"/>
              <a:cs typeface="Courier"/>
              <a:sym typeface="Courier"/>
            </a:endParaRPr>
          </a:p>
          <a:p>
            <a:pPr marL="0" lvl="0" indent="0" algn="l" rtl="0">
              <a:spcBef>
                <a:spcPts val="0"/>
              </a:spcBef>
              <a:spcAft>
                <a:spcPts val="0"/>
              </a:spcAft>
              <a:buClr>
                <a:schemeClr val="dk1"/>
              </a:buClr>
              <a:buSzPts val="1100"/>
              <a:buFont typeface="Arial"/>
              <a:buNone/>
            </a:pPr>
            <a:r>
              <a:rPr lang="en" sz="950">
                <a:solidFill>
                  <a:srgbClr val="343541"/>
                </a:solidFill>
                <a:latin typeface="Courier"/>
                <a:ea typeface="Courier"/>
                <a:cs typeface="Courier"/>
                <a:sym typeface="Courier"/>
              </a:rPr>
              <a:t>&lt;ul&gt;</a:t>
            </a:r>
            <a:endParaRPr sz="950">
              <a:solidFill>
                <a:srgbClr val="343541"/>
              </a:solidFill>
              <a:latin typeface="Courier"/>
              <a:ea typeface="Courier"/>
              <a:cs typeface="Courier"/>
              <a:sym typeface="Courier"/>
            </a:endParaRPr>
          </a:p>
          <a:p>
            <a:pPr marL="0" lvl="0" indent="0" algn="l" rtl="0">
              <a:spcBef>
                <a:spcPts val="0"/>
              </a:spcBef>
              <a:spcAft>
                <a:spcPts val="0"/>
              </a:spcAft>
              <a:buClr>
                <a:schemeClr val="dk1"/>
              </a:buClr>
              <a:buSzPts val="1100"/>
              <a:buFont typeface="Arial"/>
              <a:buNone/>
            </a:pPr>
            <a:r>
              <a:rPr lang="en" sz="950">
                <a:solidFill>
                  <a:srgbClr val="343541"/>
                </a:solidFill>
                <a:latin typeface="Courier"/>
                <a:ea typeface="Courier"/>
                <a:cs typeface="Courier"/>
                <a:sym typeface="Courier"/>
              </a:rPr>
              <a:t>  &lt;li&gt;&lt;a href="#data_product"&gt;From data to product&lt;/a&gt;&lt;/li&gt;</a:t>
            </a:r>
            <a:endParaRPr sz="950">
              <a:solidFill>
                <a:srgbClr val="343541"/>
              </a:solidFill>
              <a:latin typeface="Courier"/>
              <a:ea typeface="Courier"/>
              <a:cs typeface="Courier"/>
              <a:sym typeface="Courier"/>
            </a:endParaRPr>
          </a:p>
          <a:p>
            <a:pPr marL="0" lvl="0" indent="0" algn="l" rtl="0">
              <a:spcBef>
                <a:spcPts val="0"/>
              </a:spcBef>
              <a:spcAft>
                <a:spcPts val="0"/>
              </a:spcAft>
              <a:buClr>
                <a:schemeClr val="dk1"/>
              </a:buClr>
              <a:buSzPts val="1100"/>
              <a:buFont typeface="Arial"/>
              <a:buNone/>
            </a:pPr>
            <a:r>
              <a:rPr lang="en" sz="950">
                <a:solidFill>
                  <a:srgbClr val="343541"/>
                </a:solidFill>
                <a:latin typeface="Courier"/>
                <a:ea typeface="Courier"/>
                <a:cs typeface="Courier"/>
                <a:sym typeface="Courier"/>
              </a:rPr>
              <a:t>  &lt;li&gt;&lt;a href="#roadmap"&gt;Product roadmap&lt;/a&gt;&lt;/li&gt;</a:t>
            </a:r>
            <a:endParaRPr sz="950">
              <a:solidFill>
                <a:srgbClr val="343541"/>
              </a:solidFill>
              <a:latin typeface="Courier"/>
              <a:ea typeface="Courier"/>
              <a:cs typeface="Courier"/>
              <a:sym typeface="Courier"/>
            </a:endParaRPr>
          </a:p>
          <a:p>
            <a:pPr marL="0" lvl="0" indent="0" algn="l" rtl="0">
              <a:spcBef>
                <a:spcPts val="0"/>
              </a:spcBef>
              <a:spcAft>
                <a:spcPts val="0"/>
              </a:spcAft>
              <a:buClr>
                <a:schemeClr val="dk1"/>
              </a:buClr>
              <a:buSzPts val="1100"/>
              <a:buFont typeface="Arial"/>
              <a:buNone/>
            </a:pPr>
            <a:r>
              <a:rPr lang="en" sz="950">
                <a:solidFill>
                  <a:srgbClr val="343541"/>
                </a:solidFill>
                <a:latin typeface="Courier"/>
                <a:ea typeface="Courier"/>
                <a:cs typeface="Courier"/>
                <a:sym typeface="Courier"/>
              </a:rPr>
              <a:t>&lt;/ul&gt;</a:t>
            </a:r>
            <a:endParaRPr sz="950">
              <a:solidFill>
                <a:srgbClr val="343541"/>
              </a:solidFill>
              <a:latin typeface="Courier"/>
              <a:ea typeface="Courier"/>
              <a:cs typeface="Courier"/>
              <a:sym typeface="Courier"/>
            </a:endParaRPr>
          </a:p>
          <a:p>
            <a:pPr marL="0" lvl="0" indent="0" algn="l" rtl="0">
              <a:spcBef>
                <a:spcPts val="0"/>
              </a:spcBef>
              <a:spcAft>
                <a:spcPts val="0"/>
              </a:spcAft>
              <a:buClr>
                <a:schemeClr val="dk1"/>
              </a:buClr>
              <a:buSzPts val="1100"/>
              <a:buFont typeface="Arial"/>
              <a:buNone/>
            </a:pPr>
            <a:r>
              <a:rPr lang="en" sz="950">
                <a:solidFill>
                  <a:srgbClr val="343541"/>
                </a:solidFill>
                <a:latin typeface="Courier"/>
                <a:ea typeface="Courier"/>
                <a:cs typeface="Courier"/>
                <a:sym typeface="Courier"/>
              </a:rPr>
              <a:t>&lt;/div&gt;</a:t>
            </a:r>
            <a:endParaRPr sz="950">
              <a:solidFill>
                <a:srgbClr val="343541"/>
              </a:solidFill>
              <a:latin typeface="Courier"/>
              <a:ea typeface="Courier"/>
              <a:cs typeface="Courier"/>
              <a:sym typeface="Courier"/>
            </a:endParaRPr>
          </a:p>
          <a:p>
            <a:pPr marL="0" lvl="0" indent="0" algn="l" rtl="0">
              <a:spcBef>
                <a:spcPts val="0"/>
              </a:spcBef>
              <a:spcAft>
                <a:spcPts val="0"/>
              </a:spcAft>
              <a:buClr>
                <a:schemeClr val="dk1"/>
              </a:buClr>
              <a:buSzPts val="1100"/>
              <a:buFont typeface="Arial"/>
              <a:buNone/>
            </a:pPr>
            <a:endParaRPr sz="950">
              <a:solidFill>
                <a:srgbClr val="343541"/>
              </a:solidFill>
              <a:latin typeface="Courier"/>
              <a:ea typeface="Courier"/>
              <a:cs typeface="Courier"/>
              <a:sym typeface="Courier"/>
            </a:endParaRPr>
          </a:p>
          <a:p>
            <a:pPr marL="0" lvl="0" indent="0" algn="l" rtl="0">
              <a:spcBef>
                <a:spcPts val="0"/>
              </a:spcBef>
              <a:spcAft>
                <a:spcPts val="0"/>
              </a:spcAft>
              <a:buClr>
                <a:schemeClr val="dk1"/>
              </a:buClr>
              <a:buSzPts val="1100"/>
              <a:buFont typeface="Arial"/>
              <a:buNone/>
            </a:pPr>
            <a:r>
              <a:rPr lang="en" sz="950">
                <a:solidFill>
                  <a:srgbClr val="343541"/>
                </a:solidFill>
                <a:latin typeface="Courier"/>
                <a:ea typeface="Courier"/>
                <a:cs typeface="Courier"/>
                <a:sym typeface="Courier"/>
              </a:rPr>
              <a:t>&lt;p&gt;This design process is not a mandatory process. It’s a suggested process to help you design the best possible product.&lt;/p&gt;</a:t>
            </a:r>
            <a:endParaRPr sz="950">
              <a:solidFill>
                <a:srgbClr val="343541"/>
              </a:solidFill>
              <a:latin typeface="Courier"/>
              <a:ea typeface="Courier"/>
              <a:cs typeface="Courier"/>
              <a:sym typeface="Courier"/>
            </a:endParaRPr>
          </a:p>
          <a:p>
            <a:pPr marL="0" lvl="0" indent="0" algn="l" rtl="0">
              <a:spcBef>
                <a:spcPts val="0"/>
              </a:spcBef>
              <a:spcAft>
                <a:spcPts val="0"/>
              </a:spcAft>
              <a:buClr>
                <a:schemeClr val="dk1"/>
              </a:buClr>
              <a:buSzPts val="1100"/>
              <a:buFont typeface="Arial"/>
              <a:buNone/>
            </a:pPr>
            <a:endParaRPr sz="950">
              <a:solidFill>
                <a:srgbClr val="343541"/>
              </a:solidFill>
              <a:latin typeface="Courier"/>
              <a:ea typeface="Courier"/>
              <a:cs typeface="Courier"/>
              <a:sym typeface="Courier"/>
            </a:endParaRPr>
          </a:p>
          <a:p>
            <a:pPr marL="0" lvl="0" indent="0" algn="l" rtl="0">
              <a:spcBef>
                <a:spcPts val="0"/>
              </a:spcBef>
              <a:spcAft>
                <a:spcPts val="0"/>
              </a:spcAft>
              <a:buClr>
                <a:schemeClr val="dk1"/>
              </a:buClr>
              <a:buSzPts val="1100"/>
              <a:buFont typeface="Arial"/>
              <a:buNone/>
            </a:pPr>
            <a:endParaRPr sz="950">
              <a:solidFill>
                <a:srgbClr val="343541"/>
              </a:solidFill>
              <a:latin typeface="Courier"/>
              <a:ea typeface="Courier"/>
              <a:cs typeface="Courier"/>
              <a:sym typeface="Courier"/>
            </a:endParaRPr>
          </a:p>
          <a:p>
            <a:pPr marL="0" lvl="0" indent="0" algn="l" rtl="0">
              <a:spcBef>
                <a:spcPts val="0"/>
              </a:spcBef>
              <a:spcAft>
                <a:spcPts val="0"/>
              </a:spcAft>
              <a:buClr>
                <a:schemeClr val="dk1"/>
              </a:buClr>
              <a:buSzPts val="1100"/>
              <a:buFont typeface="Arial"/>
              <a:buNone/>
            </a:pPr>
            <a:r>
              <a:rPr lang="en" sz="950">
                <a:solidFill>
                  <a:srgbClr val="343541"/>
                </a:solidFill>
                <a:latin typeface="Courier"/>
                <a:ea typeface="Courier"/>
                <a:cs typeface="Courier"/>
                <a:sym typeface="Courier"/>
              </a:rPr>
              <a:t>&lt;h2 id="data_product"&gt;From data to product&lt;/h2&gt;</a:t>
            </a:r>
            <a:endParaRPr sz="950">
              <a:solidFill>
                <a:srgbClr val="343541"/>
              </a:solidFill>
              <a:latin typeface="Courier"/>
              <a:ea typeface="Courier"/>
              <a:cs typeface="Courier"/>
              <a:sym typeface="Courier"/>
            </a:endParaRPr>
          </a:p>
          <a:p>
            <a:pPr marL="0" lvl="0" indent="0" algn="l" rtl="0">
              <a:spcBef>
                <a:spcPts val="0"/>
              </a:spcBef>
              <a:spcAft>
                <a:spcPts val="0"/>
              </a:spcAft>
              <a:buClr>
                <a:schemeClr val="dk1"/>
              </a:buClr>
              <a:buSzPts val="1100"/>
              <a:buFont typeface="Arial"/>
              <a:buNone/>
            </a:pPr>
            <a:endParaRPr sz="950">
              <a:solidFill>
                <a:srgbClr val="343541"/>
              </a:solidFill>
              <a:latin typeface="Courier"/>
              <a:ea typeface="Courier"/>
              <a:cs typeface="Courier"/>
              <a:sym typeface="Courier"/>
            </a:endParaRPr>
          </a:p>
          <a:p>
            <a:pPr marL="0" lvl="0" indent="0" algn="l" rtl="0">
              <a:spcBef>
                <a:spcPts val="0"/>
              </a:spcBef>
              <a:spcAft>
                <a:spcPts val="0"/>
              </a:spcAft>
              <a:buClr>
                <a:schemeClr val="dk1"/>
              </a:buClr>
              <a:buSzPts val="1100"/>
              <a:buFont typeface="Arial"/>
              <a:buNone/>
            </a:pPr>
            <a:r>
              <a:rPr lang="en" sz="950">
                <a:solidFill>
                  <a:srgbClr val="343541"/>
                </a:solidFill>
                <a:latin typeface="Courier"/>
                <a:ea typeface="Courier"/>
                <a:cs typeface="Courier"/>
                <a:sym typeface="Courier"/>
              </a:rPr>
              <a:t>&lt;p&gt;The design process should always have the&lt;strong&gt; end user&lt;/strong&gt; in mind: &lt;/p&gt;</a:t>
            </a:r>
            <a:endParaRPr sz="950">
              <a:solidFill>
                <a:srgbClr val="343541"/>
              </a:solidFill>
              <a:latin typeface="Courier"/>
              <a:ea typeface="Courier"/>
              <a:cs typeface="Courier"/>
              <a:sym typeface="Courier"/>
            </a:endParaRPr>
          </a:p>
          <a:p>
            <a:pPr marL="0" lvl="0" indent="0" algn="l" rtl="0">
              <a:spcBef>
                <a:spcPts val="0"/>
              </a:spcBef>
              <a:spcAft>
                <a:spcPts val="0"/>
              </a:spcAft>
              <a:buClr>
                <a:schemeClr val="dk1"/>
              </a:buClr>
              <a:buSzPts val="1100"/>
              <a:buFont typeface="Arial"/>
              <a:buNone/>
            </a:pPr>
            <a:r>
              <a:rPr lang="en" sz="950">
                <a:solidFill>
                  <a:srgbClr val="343541"/>
                </a:solidFill>
                <a:latin typeface="Courier"/>
                <a:ea typeface="Courier"/>
                <a:cs typeface="Courier"/>
                <a:sym typeface="Courier"/>
              </a:rPr>
              <a:t>&lt;ul&gt;</a:t>
            </a:r>
            <a:endParaRPr sz="950">
              <a:solidFill>
                <a:srgbClr val="343541"/>
              </a:solidFill>
              <a:latin typeface="Courier"/>
              <a:ea typeface="Courier"/>
              <a:cs typeface="Courier"/>
              <a:sym typeface="Courier"/>
            </a:endParaRPr>
          </a:p>
          <a:p>
            <a:pPr marL="0" lvl="0" indent="0" algn="l" rtl="0">
              <a:spcBef>
                <a:spcPts val="0"/>
              </a:spcBef>
              <a:spcAft>
                <a:spcPts val="0"/>
              </a:spcAft>
              <a:buClr>
                <a:schemeClr val="dk1"/>
              </a:buClr>
              <a:buSzPts val="1100"/>
              <a:buFont typeface="Arial"/>
              <a:buNone/>
            </a:pPr>
            <a:r>
              <a:rPr lang="en" sz="950">
                <a:solidFill>
                  <a:srgbClr val="343541"/>
                </a:solidFill>
                <a:latin typeface="Courier"/>
                <a:ea typeface="Courier"/>
                <a:cs typeface="Courier"/>
                <a:sym typeface="Courier"/>
              </a:rPr>
              <a:t>   &lt;li&gt;&lt;strong&gt;Who &lt;/strong&gt;is the product for? &lt;/li&gt;</a:t>
            </a:r>
            <a:endParaRPr sz="950">
              <a:solidFill>
                <a:srgbClr val="343541"/>
              </a:solidFill>
              <a:latin typeface="Courier"/>
              <a:ea typeface="Courier"/>
              <a:cs typeface="Courier"/>
              <a:sym typeface="Courier"/>
            </a:endParaRPr>
          </a:p>
          <a:p>
            <a:pPr marL="0" lvl="0" indent="0" algn="l" rtl="0">
              <a:spcBef>
                <a:spcPts val="0"/>
              </a:spcBef>
              <a:spcAft>
                <a:spcPts val="0"/>
              </a:spcAft>
              <a:buClr>
                <a:schemeClr val="dk1"/>
              </a:buClr>
              <a:buSzPts val="1100"/>
              <a:buFont typeface="Arial"/>
              <a:buNone/>
            </a:pPr>
            <a:r>
              <a:rPr lang="en" sz="950">
                <a:solidFill>
                  <a:srgbClr val="343541"/>
                </a:solidFill>
                <a:latin typeface="Courier"/>
                <a:ea typeface="Courier"/>
                <a:cs typeface="Courier"/>
                <a:sym typeface="Courier"/>
              </a:rPr>
              <a:t>   &lt;li&gt;What will they &lt;strong&gt;do &lt;/strong&gt;with the data?&lt;/li&gt;</a:t>
            </a:r>
            <a:endParaRPr sz="950">
              <a:solidFill>
                <a:srgbClr val="343541"/>
              </a:solidFill>
              <a:latin typeface="Courier"/>
              <a:ea typeface="Courier"/>
              <a:cs typeface="Courier"/>
              <a:sym typeface="Courier"/>
            </a:endParaRPr>
          </a:p>
          <a:p>
            <a:pPr marL="0" lvl="0" indent="0" algn="l" rtl="0">
              <a:spcBef>
                <a:spcPts val="0"/>
              </a:spcBef>
              <a:spcAft>
                <a:spcPts val="0"/>
              </a:spcAft>
              <a:buClr>
                <a:schemeClr val="dk1"/>
              </a:buClr>
              <a:buSzPts val="1100"/>
              <a:buFont typeface="Arial"/>
              <a:buNone/>
            </a:pPr>
            <a:r>
              <a:rPr lang="en" sz="950">
                <a:solidFill>
                  <a:srgbClr val="343541"/>
                </a:solidFill>
                <a:latin typeface="Courier"/>
                <a:ea typeface="Courier"/>
                <a:cs typeface="Courier"/>
                <a:sym typeface="Courier"/>
              </a:rPr>
              <a:t>   &lt;li&gt;How can the product help them get &lt;strong&gt;what they need&lt;/strong&gt; from the data? &lt;/li&gt;</a:t>
            </a:r>
            <a:endParaRPr sz="950">
              <a:solidFill>
                <a:srgbClr val="343541"/>
              </a:solidFill>
              <a:latin typeface="Courier"/>
              <a:ea typeface="Courier"/>
              <a:cs typeface="Courier"/>
              <a:sym typeface="Courier"/>
            </a:endParaRPr>
          </a:p>
          <a:p>
            <a:pPr marL="0" lvl="0" indent="0" algn="l" rtl="0">
              <a:spcBef>
                <a:spcPts val="0"/>
              </a:spcBef>
              <a:spcAft>
                <a:spcPts val="0"/>
              </a:spcAft>
              <a:buClr>
                <a:schemeClr val="dk1"/>
              </a:buClr>
              <a:buSzPts val="1100"/>
              <a:buFont typeface="Arial"/>
              <a:buNone/>
            </a:pPr>
            <a:r>
              <a:rPr lang="en" sz="950">
                <a:solidFill>
                  <a:srgbClr val="343541"/>
                </a:solidFill>
                <a:latin typeface="Courier"/>
                <a:ea typeface="Courier"/>
                <a:cs typeface="Courier"/>
                <a:sym typeface="Courier"/>
              </a:rPr>
              <a:t>&lt;/ul&gt;</a:t>
            </a:r>
            <a:endParaRPr sz="950">
              <a:latin typeface="Courier"/>
              <a:ea typeface="Courier"/>
              <a:cs typeface="Courier"/>
              <a:sym typeface="Courie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5"/>
        <p:cNvGrpSpPr/>
        <p:nvPr/>
      </p:nvGrpSpPr>
      <p:grpSpPr>
        <a:xfrm>
          <a:off x="0" y="0"/>
          <a:ext cx="0" cy="0"/>
          <a:chOff x="0" y="0"/>
          <a:chExt cx="0" cy="0"/>
        </a:xfrm>
      </p:grpSpPr>
      <p:sp>
        <p:nvSpPr>
          <p:cNvPr id="266" name="Google Shape;266;p40"/>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3600">
              <a:solidFill>
                <a:schemeClr val="lt1"/>
              </a:solidFill>
              <a:latin typeface="Roboto"/>
              <a:ea typeface="Roboto"/>
              <a:cs typeface="Roboto"/>
              <a:sym typeface="Roboto"/>
            </a:endParaRPr>
          </a:p>
          <a:p>
            <a:pPr marL="0" lvl="0" indent="0" algn="l" rtl="0">
              <a:spcBef>
                <a:spcPts val="0"/>
              </a:spcBef>
              <a:spcAft>
                <a:spcPts val="0"/>
              </a:spcAft>
              <a:buSzPts val="1100"/>
              <a:buNone/>
            </a:pPr>
            <a:r>
              <a:rPr lang="en" sz="3600">
                <a:solidFill>
                  <a:schemeClr val="lt1"/>
                </a:solidFill>
                <a:latin typeface="Roboto"/>
                <a:ea typeface="Roboto"/>
                <a:cs typeface="Roboto"/>
                <a:sym typeface="Roboto"/>
              </a:rPr>
              <a:t>Translation</a:t>
            </a:r>
            <a:endParaRPr sz="3600">
              <a:solidFill>
                <a:schemeClr val="lt1"/>
              </a:solidFill>
              <a:latin typeface="Roboto"/>
              <a:ea typeface="Roboto"/>
              <a:cs typeface="Roboto"/>
              <a:sym typeface="Roboto"/>
            </a:endParaRPr>
          </a:p>
          <a:p>
            <a:pPr marL="0" lvl="0" indent="0" algn="l" rtl="0">
              <a:spcBef>
                <a:spcPts val="0"/>
              </a:spcBef>
              <a:spcAft>
                <a:spcPts val="0"/>
              </a:spcAft>
              <a:buSzPts val="990"/>
              <a:buNone/>
            </a:pPr>
            <a:endParaRPr sz="3600">
              <a:solidFill>
                <a:schemeClr val="lt1"/>
              </a:solidFill>
              <a:latin typeface="Roboto"/>
              <a:ea typeface="Roboto"/>
              <a:cs typeface="Roboto"/>
              <a:sym typeface="Roboto"/>
            </a:endParaRPr>
          </a:p>
        </p:txBody>
      </p:sp>
      <p:sp>
        <p:nvSpPr>
          <p:cNvPr id="267" name="Google Shape;267;p40"/>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Output</a:t>
            </a:r>
            <a:endParaRPr/>
          </a:p>
        </p:txBody>
      </p:sp>
      <p:sp>
        <p:nvSpPr>
          <p:cNvPr id="268" name="Google Shape;268;p40"/>
          <p:cNvSpPr txBox="1"/>
          <p:nvPr/>
        </p:nvSpPr>
        <p:spPr>
          <a:xfrm>
            <a:off x="975300" y="1229200"/>
            <a:ext cx="7193400" cy="38790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rgbClr val="343541"/>
                </a:solidFill>
                <a:latin typeface="Courier"/>
                <a:ea typeface="Courier"/>
                <a:cs typeface="Courier"/>
                <a:sym typeface="Courier"/>
              </a:rPr>
              <a:t>&lt;h1 class="gc-thickline mrgn-tp-0"&gt;Processus de design&lt;/h1&gt;</a:t>
            </a:r>
            <a:endParaRPr sz="1200">
              <a:solidFill>
                <a:srgbClr val="343541"/>
              </a:solidFill>
              <a:latin typeface="Courier"/>
              <a:ea typeface="Courier"/>
              <a:cs typeface="Courier"/>
              <a:sym typeface="Courier"/>
            </a:endParaRPr>
          </a:p>
          <a:p>
            <a:pPr marL="0" lvl="0" indent="0" algn="l" rtl="0">
              <a:spcBef>
                <a:spcPts val="0"/>
              </a:spcBef>
              <a:spcAft>
                <a:spcPts val="0"/>
              </a:spcAft>
              <a:buNone/>
            </a:pPr>
            <a:r>
              <a:rPr lang="en" sz="1200">
                <a:solidFill>
                  <a:srgbClr val="343541"/>
                </a:solidFill>
                <a:latin typeface="Courier"/>
                <a:ea typeface="Courier"/>
                <a:cs typeface="Courier"/>
                <a:sym typeface="Courier"/>
              </a:rPr>
              <a:t>&lt;div class="visible-xs visible-sm"&gt;</a:t>
            </a:r>
            <a:endParaRPr sz="1200">
              <a:solidFill>
                <a:srgbClr val="343541"/>
              </a:solidFill>
              <a:latin typeface="Courier"/>
              <a:ea typeface="Courier"/>
              <a:cs typeface="Courier"/>
              <a:sym typeface="Courier"/>
            </a:endParaRPr>
          </a:p>
          <a:p>
            <a:pPr marL="0" lvl="0" indent="0" algn="l" rtl="0">
              <a:spcBef>
                <a:spcPts val="0"/>
              </a:spcBef>
              <a:spcAft>
                <a:spcPts val="0"/>
              </a:spcAft>
              <a:buNone/>
            </a:pPr>
            <a:r>
              <a:rPr lang="en" sz="1200">
                <a:solidFill>
                  <a:srgbClr val="343541"/>
                </a:solidFill>
                <a:latin typeface="Courier"/>
                <a:ea typeface="Courier"/>
                <a:cs typeface="Courier"/>
                <a:sym typeface="Courier"/>
              </a:rPr>
              <a:t>&lt;h2 class="h3"&gt;Sur cette page&lt;/h2&gt;</a:t>
            </a:r>
            <a:endParaRPr sz="1200">
              <a:solidFill>
                <a:srgbClr val="343541"/>
              </a:solidFill>
              <a:latin typeface="Courier"/>
              <a:ea typeface="Courier"/>
              <a:cs typeface="Courier"/>
              <a:sym typeface="Courier"/>
            </a:endParaRPr>
          </a:p>
          <a:p>
            <a:pPr marL="0" lvl="0" indent="0" algn="l" rtl="0">
              <a:spcBef>
                <a:spcPts val="0"/>
              </a:spcBef>
              <a:spcAft>
                <a:spcPts val="0"/>
              </a:spcAft>
              <a:buNone/>
            </a:pPr>
            <a:r>
              <a:rPr lang="en" sz="1200">
                <a:solidFill>
                  <a:srgbClr val="343541"/>
                </a:solidFill>
                <a:latin typeface="Courier"/>
                <a:ea typeface="Courier"/>
                <a:cs typeface="Courier"/>
                <a:sym typeface="Courier"/>
              </a:rPr>
              <a:t>&lt;ul&gt;</a:t>
            </a:r>
            <a:endParaRPr sz="1200">
              <a:solidFill>
                <a:srgbClr val="343541"/>
              </a:solidFill>
              <a:latin typeface="Courier"/>
              <a:ea typeface="Courier"/>
              <a:cs typeface="Courier"/>
              <a:sym typeface="Courier"/>
            </a:endParaRPr>
          </a:p>
          <a:p>
            <a:pPr marL="0" lvl="0" indent="0" algn="l" rtl="0">
              <a:spcBef>
                <a:spcPts val="0"/>
              </a:spcBef>
              <a:spcAft>
                <a:spcPts val="0"/>
              </a:spcAft>
              <a:buNone/>
            </a:pPr>
            <a:r>
              <a:rPr lang="en" sz="1200">
                <a:solidFill>
                  <a:srgbClr val="343541"/>
                </a:solidFill>
                <a:latin typeface="Courier"/>
                <a:ea typeface="Courier"/>
                <a:cs typeface="Courier"/>
                <a:sym typeface="Courier"/>
              </a:rPr>
              <a:t>  &lt;li&gt;&lt;a href="#data_product"&gt;De la donnée au produit&lt;/a&gt;&lt;/li&gt;</a:t>
            </a:r>
            <a:endParaRPr sz="1200">
              <a:solidFill>
                <a:srgbClr val="343541"/>
              </a:solidFill>
              <a:latin typeface="Courier"/>
              <a:ea typeface="Courier"/>
              <a:cs typeface="Courier"/>
              <a:sym typeface="Courier"/>
            </a:endParaRPr>
          </a:p>
          <a:p>
            <a:pPr marL="0" lvl="0" indent="0" algn="l" rtl="0">
              <a:spcBef>
                <a:spcPts val="0"/>
              </a:spcBef>
              <a:spcAft>
                <a:spcPts val="0"/>
              </a:spcAft>
              <a:buNone/>
            </a:pPr>
            <a:r>
              <a:rPr lang="en" sz="1200">
                <a:solidFill>
                  <a:srgbClr val="343541"/>
                </a:solidFill>
                <a:latin typeface="Courier"/>
                <a:ea typeface="Courier"/>
                <a:cs typeface="Courier"/>
                <a:sym typeface="Courier"/>
              </a:rPr>
              <a:t>  &lt;li&gt;&lt;a href="#roadmap"&gt;Feuille de route du produit&lt;/a&gt;&lt;/li&gt;</a:t>
            </a:r>
            <a:endParaRPr sz="1200">
              <a:solidFill>
                <a:srgbClr val="343541"/>
              </a:solidFill>
              <a:latin typeface="Courier"/>
              <a:ea typeface="Courier"/>
              <a:cs typeface="Courier"/>
              <a:sym typeface="Courier"/>
            </a:endParaRPr>
          </a:p>
          <a:p>
            <a:pPr marL="0" lvl="0" indent="0" algn="l" rtl="0">
              <a:spcBef>
                <a:spcPts val="0"/>
              </a:spcBef>
              <a:spcAft>
                <a:spcPts val="0"/>
              </a:spcAft>
              <a:buNone/>
            </a:pPr>
            <a:r>
              <a:rPr lang="en" sz="1200">
                <a:solidFill>
                  <a:srgbClr val="343541"/>
                </a:solidFill>
                <a:latin typeface="Courier"/>
                <a:ea typeface="Courier"/>
                <a:cs typeface="Courier"/>
                <a:sym typeface="Courier"/>
              </a:rPr>
              <a:t>&lt;/ul&gt;</a:t>
            </a:r>
            <a:endParaRPr sz="1200">
              <a:solidFill>
                <a:srgbClr val="343541"/>
              </a:solidFill>
              <a:latin typeface="Courier"/>
              <a:ea typeface="Courier"/>
              <a:cs typeface="Courier"/>
              <a:sym typeface="Courier"/>
            </a:endParaRPr>
          </a:p>
          <a:p>
            <a:pPr marL="0" lvl="0" indent="0" algn="l" rtl="0">
              <a:spcBef>
                <a:spcPts val="0"/>
              </a:spcBef>
              <a:spcAft>
                <a:spcPts val="0"/>
              </a:spcAft>
              <a:buNone/>
            </a:pPr>
            <a:r>
              <a:rPr lang="en" sz="1200">
                <a:solidFill>
                  <a:srgbClr val="343541"/>
                </a:solidFill>
                <a:latin typeface="Courier"/>
                <a:ea typeface="Courier"/>
                <a:cs typeface="Courier"/>
                <a:sym typeface="Courier"/>
              </a:rPr>
              <a:t>&lt;/div&gt;</a:t>
            </a:r>
            <a:endParaRPr sz="1200">
              <a:solidFill>
                <a:srgbClr val="343541"/>
              </a:solidFill>
              <a:latin typeface="Courier"/>
              <a:ea typeface="Courier"/>
              <a:cs typeface="Courier"/>
              <a:sym typeface="Courier"/>
            </a:endParaRPr>
          </a:p>
          <a:p>
            <a:pPr marL="0" lvl="0" indent="0" algn="l" rtl="0">
              <a:spcBef>
                <a:spcPts val="0"/>
              </a:spcBef>
              <a:spcAft>
                <a:spcPts val="0"/>
              </a:spcAft>
              <a:buNone/>
            </a:pPr>
            <a:r>
              <a:rPr lang="en" sz="1200">
                <a:solidFill>
                  <a:srgbClr val="343541"/>
                </a:solidFill>
                <a:latin typeface="Courier"/>
                <a:ea typeface="Courier"/>
                <a:cs typeface="Courier"/>
                <a:sym typeface="Courier"/>
              </a:rPr>
              <a:t>&lt;p&gt;Ce processus de design n'est pas un processus obligatoire. C'est un processus suggéré pour vous aider à concevoir le meilleur produit possible.&lt;/p&gt;</a:t>
            </a:r>
            <a:endParaRPr sz="1200">
              <a:solidFill>
                <a:srgbClr val="343541"/>
              </a:solidFill>
              <a:latin typeface="Courier"/>
              <a:ea typeface="Courier"/>
              <a:cs typeface="Courier"/>
              <a:sym typeface="Courier"/>
            </a:endParaRPr>
          </a:p>
          <a:p>
            <a:pPr marL="0" lvl="0" indent="0" algn="l" rtl="0">
              <a:spcBef>
                <a:spcPts val="0"/>
              </a:spcBef>
              <a:spcAft>
                <a:spcPts val="0"/>
              </a:spcAft>
              <a:buNone/>
            </a:pPr>
            <a:r>
              <a:rPr lang="en" sz="1200">
                <a:solidFill>
                  <a:srgbClr val="343541"/>
                </a:solidFill>
                <a:latin typeface="Courier"/>
                <a:ea typeface="Courier"/>
                <a:cs typeface="Courier"/>
                <a:sym typeface="Courier"/>
              </a:rPr>
              <a:t>&lt;h2 id="data_product"&gt;De la donnée au produit&lt;/h2&gt;</a:t>
            </a:r>
            <a:endParaRPr sz="1200">
              <a:solidFill>
                <a:srgbClr val="343541"/>
              </a:solidFill>
              <a:latin typeface="Courier"/>
              <a:ea typeface="Courier"/>
              <a:cs typeface="Courier"/>
              <a:sym typeface="Courier"/>
            </a:endParaRPr>
          </a:p>
          <a:p>
            <a:pPr marL="0" lvl="0" indent="0" algn="l" rtl="0">
              <a:spcBef>
                <a:spcPts val="0"/>
              </a:spcBef>
              <a:spcAft>
                <a:spcPts val="0"/>
              </a:spcAft>
              <a:buNone/>
            </a:pPr>
            <a:r>
              <a:rPr lang="en" sz="1200">
                <a:solidFill>
                  <a:srgbClr val="343541"/>
                </a:solidFill>
                <a:latin typeface="Courier"/>
                <a:ea typeface="Courier"/>
                <a:cs typeface="Courier"/>
                <a:sym typeface="Courier"/>
              </a:rPr>
              <a:t>&lt;p&gt;Le processus de design doit toujours avoir l'&lt;strong&gt;utilisateur final&lt;/strong&gt; à l'esprit :&lt;/p&gt;</a:t>
            </a:r>
            <a:endParaRPr sz="1200">
              <a:solidFill>
                <a:srgbClr val="343541"/>
              </a:solidFill>
              <a:latin typeface="Courier"/>
              <a:ea typeface="Courier"/>
              <a:cs typeface="Courier"/>
              <a:sym typeface="Courier"/>
            </a:endParaRPr>
          </a:p>
          <a:p>
            <a:pPr marL="0" lvl="0" indent="0" algn="l" rtl="0">
              <a:spcBef>
                <a:spcPts val="0"/>
              </a:spcBef>
              <a:spcAft>
                <a:spcPts val="0"/>
              </a:spcAft>
              <a:buNone/>
            </a:pPr>
            <a:r>
              <a:rPr lang="en" sz="1200">
                <a:solidFill>
                  <a:srgbClr val="343541"/>
                </a:solidFill>
                <a:latin typeface="Courier"/>
                <a:ea typeface="Courier"/>
                <a:cs typeface="Courier"/>
                <a:sym typeface="Courier"/>
              </a:rPr>
              <a:t>&lt;ul&gt;</a:t>
            </a:r>
            <a:endParaRPr sz="1200">
              <a:solidFill>
                <a:srgbClr val="343541"/>
              </a:solidFill>
              <a:latin typeface="Courier"/>
              <a:ea typeface="Courier"/>
              <a:cs typeface="Courier"/>
              <a:sym typeface="Courier"/>
            </a:endParaRPr>
          </a:p>
          <a:p>
            <a:pPr marL="0" lvl="0" indent="0" algn="l" rtl="0">
              <a:spcBef>
                <a:spcPts val="0"/>
              </a:spcBef>
              <a:spcAft>
                <a:spcPts val="0"/>
              </a:spcAft>
              <a:buNone/>
            </a:pPr>
            <a:r>
              <a:rPr lang="en" sz="1200">
                <a:solidFill>
                  <a:srgbClr val="343541"/>
                </a:solidFill>
                <a:latin typeface="Courier"/>
                <a:ea typeface="Courier"/>
                <a:cs typeface="Courier"/>
                <a:sym typeface="Courier"/>
              </a:rPr>
              <a:t>   &lt;li&gt;&lt;strong&gt;Qui&lt;/strong&gt; est le produit pour ?&lt;/li&gt;</a:t>
            </a:r>
            <a:endParaRPr sz="1200">
              <a:solidFill>
                <a:srgbClr val="343541"/>
              </a:solidFill>
              <a:latin typeface="Courier"/>
              <a:ea typeface="Courier"/>
              <a:cs typeface="Courier"/>
              <a:sym typeface="Courier"/>
            </a:endParaRPr>
          </a:p>
          <a:p>
            <a:pPr marL="0" lvl="0" indent="0" algn="l" rtl="0">
              <a:spcBef>
                <a:spcPts val="0"/>
              </a:spcBef>
              <a:spcAft>
                <a:spcPts val="0"/>
              </a:spcAft>
              <a:buNone/>
            </a:pPr>
            <a:r>
              <a:rPr lang="en" sz="1200">
                <a:solidFill>
                  <a:srgbClr val="343541"/>
                </a:solidFill>
                <a:latin typeface="Courier"/>
                <a:ea typeface="Courier"/>
                <a:cs typeface="Courier"/>
                <a:sym typeface="Courier"/>
              </a:rPr>
              <a:t>   &lt;li&gt;Qu'est-ce qu'ils vont &lt;strong&gt;faire&lt;/strong&gt; avec les données ?&lt;/li&gt;</a:t>
            </a:r>
            <a:endParaRPr sz="1200">
              <a:solidFill>
                <a:srgbClr val="343541"/>
              </a:solidFill>
              <a:latin typeface="Courier"/>
              <a:ea typeface="Courier"/>
              <a:cs typeface="Courier"/>
              <a:sym typeface="Courier"/>
            </a:endParaRPr>
          </a:p>
          <a:p>
            <a:pPr marL="0" lvl="0" indent="0" algn="l" rtl="0">
              <a:spcBef>
                <a:spcPts val="0"/>
              </a:spcBef>
              <a:spcAft>
                <a:spcPts val="0"/>
              </a:spcAft>
              <a:buNone/>
            </a:pPr>
            <a:r>
              <a:rPr lang="en" sz="1200">
                <a:solidFill>
                  <a:srgbClr val="343541"/>
                </a:solidFill>
                <a:latin typeface="Courier"/>
                <a:ea typeface="Courier"/>
                <a:cs typeface="Courier"/>
                <a:sym typeface="Courier"/>
              </a:rPr>
              <a:t>   &lt;li&gt;Comment le produit peut-il les aider à obtenir &lt;strong&gt;ce dont ils ont besoin&lt;/strong&gt; à partir des données ?&lt;/li&gt;</a:t>
            </a:r>
            <a:endParaRPr sz="1200">
              <a:solidFill>
                <a:srgbClr val="343541"/>
              </a:solidFill>
              <a:latin typeface="Courier"/>
              <a:ea typeface="Courier"/>
              <a:cs typeface="Courier"/>
              <a:sym typeface="Courier"/>
            </a:endParaRPr>
          </a:p>
          <a:p>
            <a:pPr marL="0" lvl="0" indent="0" algn="l" rtl="0">
              <a:spcBef>
                <a:spcPts val="0"/>
              </a:spcBef>
              <a:spcAft>
                <a:spcPts val="0"/>
              </a:spcAft>
              <a:buNone/>
            </a:pPr>
            <a:r>
              <a:rPr lang="en" sz="1200">
                <a:solidFill>
                  <a:srgbClr val="343541"/>
                </a:solidFill>
                <a:latin typeface="Courier"/>
                <a:ea typeface="Courier"/>
                <a:cs typeface="Courier"/>
                <a:sym typeface="Courier"/>
              </a:rPr>
              <a:t>&lt;/ul&gt;</a:t>
            </a:r>
            <a:endParaRPr sz="950">
              <a:solidFill>
                <a:srgbClr val="343541"/>
              </a:solidFill>
              <a:latin typeface="Roboto"/>
              <a:ea typeface="Roboto"/>
              <a:cs typeface="Roboto"/>
              <a:sym typeface="Roboto"/>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2"/>
        <p:cNvGrpSpPr/>
        <p:nvPr/>
      </p:nvGrpSpPr>
      <p:grpSpPr>
        <a:xfrm>
          <a:off x="0" y="0"/>
          <a:ext cx="0" cy="0"/>
          <a:chOff x="0" y="0"/>
          <a:chExt cx="0" cy="0"/>
        </a:xfrm>
      </p:grpSpPr>
      <p:sp>
        <p:nvSpPr>
          <p:cNvPr id="273" name="Google Shape;273;p41"/>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3600">
              <a:solidFill>
                <a:schemeClr val="lt1"/>
              </a:solidFill>
              <a:latin typeface="Roboto"/>
              <a:ea typeface="Roboto"/>
              <a:cs typeface="Roboto"/>
              <a:sym typeface="Roboto"/>
            </a:endParaRPr>
          </a:p>
          <a:p>
            <a:pPr marL="0" lvl="0" indent="0" algn="l" rtl="0">
              <a:spcBef>
                <a:spcPts val="0"/>
              </a:spcBef>
              <a:spcAft>
                <a:spcPts val="0"/>
              </a:spcAft>
              <a:buSzPts val="1100"/>
              <a:buNone/>
            </a:pPr>
            <a:r>
              <a:rPr lang="en" sz="3600">
                <a:solidFill>
                  <a:schemeClr val="lt1"/>
                </a:solidFill>
                <a:latin typeface="Roboto"/>
                <a:ea typeface="Roboto"/>
                <a:cs typeface="Roboto"/>
                <a:sym typeface="Roboto"/>
              </a:rPr>
              <a:t>Paraphrase</a:t>
            </a:r>
            <a:endParaRPr sz="3600">
              <a:solidFill>
                <a:schemeClr val="lt1"/>
              </a:solidFill>
              <a:latin typeface="Roboto"/>
              <a:ea typeface="Roboto"/>
              <a:cs typeface="Roboto"/>
              <a:sym typeface="Roboto"/>
            </a:endParaRPr>
          </a:p>
          <a:p>
            <a:pPr marL="0" lvl="0" indent="0" algn="l" rtl="0">
              <a:spcBef>
                <a:spcPts val="0"/>
              </a:spcBef>
              <a:spcAft>
                <a:spcPts val="0"/>
              </a:spcAft>
              <a:buSzPts val="990"/>
              <a:buNone/>
            </a:pPr>
            <a:endParaRPr sz="3600">
              <a:solidFill>
                <a:schemeClr val="lt1"/>
              </a:solidFill>
              <a:latin typeface="Roboto"/>
              <a:ea typeface="Roboto"/>
              <a:cs typeface="Roboto"/>
              <a:sym typeface="Roboto"/>
            </a:endParaRPr>
          </a:p>
        </p:txBody>
      </p:sp>
      <p:sp>
        <p:nvSpPr>
          <p:cNvPr id="274" name="Google Shape;274;p41"/>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Prompt</a:t>
            </a:r>
            <a:endParaRPr/>
          </a:p>
        </p:txBody>
      </p:sp>
      <p:sp>
        <p:nvSpPr>
          <p:cNvPr id="275" name="Google Shape;275;p41"/>
          <p:cNvSpPr txBox="1"/>
          <p:nvPr/>
        </p:nvSpPr>
        <p:spPr>
          <a:xfrm>
            <a:off x="1535975" y="1428350"/>
            <a:ext cx="5775900" cy="33864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a:t>Prompt:</a:t>
            </a:r>
            <a:endParaRPr b="1"/>
          </a:p>
          <a:p>
            <a:pPr marL="0" lvl="0" indent="0" algn="l" rtl="0">
              <a:spcBef>
                <a:spcPts val="0"/>
              </a:spcBef>
              <a:spcAft>
                <a:spcPts val="0"/>
              </a:spcAft>
              <a:buNone/>
            </a:pPr>
            <a:br>
              <a:rPr lang="en"/>
            </a:br>
            <a:r>
              <a:rPr lang="en" sz="1200">
                <a:solidFill>
                  <a:srgbClr val="343541"/>
                </a:solidFill>
                <a:latin typeface="Roboto"/>
                <a:ea typeface="Roboto"/>
                <a:cs typeface="Roboto"/>
                <a:sym typeface="Roboto"/>
              </a:rPr>
              <a:t>Could you paraphrase this:</a:t>
            </a:r>
            <a:endParaRPr sz="1200">
              <a:solidFill>
                <a:srgbClr val="343541"/>
              </a:solidFill>
              <a:latin typeface="Roboto"/>
              <a:ea typeface="Roboto"/>
              <a:cs typeface="Roboto"/>
              <a:sym typeface="Roboto"/>
            </a:endParaRPr>
          </a:p>
          <a:p>
            <a:pPr marL="0" lvl="0" indent="0" algn="l" rtl="0">
              <a:spcBef>
                <a:spcPts val="0"/>
              </a:spcBef>
              <a:spcAft>
                <a:spcPts val="0"/>
              </a:spcAft>
              <a:buNone/>
            </a:pPr>
            <a:endParaRPr sz="1200">
              <a:solidFill>
                <a:srgbClr val="34354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200">
                <a:solidFill>
                  <a:srgbClr val="343541"/>
                </a:solidFill>
                <a:latin typeface="Roboto"/>
                <a:ea typeface="Roboto"/>
                <a:cs typeface="Roboto"/>
                <a:sym typeface="Roboto"/>
              </a:rPr>
              <a:t>The exact amount you receive will be determined once your application is processed.</a:t>
            </a:r>
            <a:endParaRPr sz="1200">
              <a:solidFill>
                <a:srgbClr val="34354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200">
              <a:solidFill>
                <a:srgbClr val="34354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200">
                <a:solidFill>
                  <a:srgbClr val="343541"/>
                </a:solidFill>
                <a:latin typeface="Roboto"/>
                <a:ea typeface="Roboto"/>
                <a:cs typeface="Roboto"/>
                <a:sym typeface="Roboto"/>
              </a:rPr>
              <a:t>Up to 15 weeks of sickness benefits are available. The number of weeks of benefits you get depends on how long you’re unable to work for medical reasons. You could receive 55% of your insurable earnings* up to a maximum of $650 a week. The amount you receive depends on your insurable earnings before taxes in the past 52 weeks or since the start of your last claim, whichever is shorter.</a:t>
            </a:r>
            <a:endParaRPr sz="1200">
              <a:solidFill>
                <a:srgbClr val="34354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200">
              <a:solidFill>
                <a:srgbClr val="34354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200">
                <a:solidFill>
                  <a:srgbClr val="343541"/>
                </a:solidFill>
                <a:latin typeface="Roboto"/>
                <a:ea typeface="Roboto"/>
                <a:cs typeface="Roboto"/>
                <a:sym typeface="Roboto"/>
              </a:rPr>
              <a:t>*Insurable earnings include most of the different types of compensation from employment, such as wages, tips, bonuses and commissions. The Canada Revenue Agency determines what types of earnings are insurable.</a:t>
            </a:r>
            <a:endParaRPr sz="1200">
              <a:solidFill>
                <a:srgbClr val="343541"/>
              </a:solidFill>
              <a:latin typeface="Roboto"/>
              <a:ea typeface="Roboto"/>
              <a:cs typeface="Roboto"/>
              <a:sym typeface="Roboto"/>
            </a:endParaRPr>
          </a:p>
          <a:p>
            <a:pPr marL="0" lvl="0" indent="0" algn="l" rtl="0">
              <a:spcBef>
                <a:spcPts val="0"/>
              </a:spcBef>
              <a:spcAft>
                <a:spcPts val="0"/>
              </a:spcAft>
              <a:buNone/>
            </a:pPr>
            <a:endParaRPr sz="1200">
              <a:solidFill>
                <a:srgbClr val="343541"/>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
        <p:cNvGrpSpPr/>
        <p:nvPr/>
      </p:nvGrpSpPr>
      <p:grpSpPr>
        <a:xfrm>
          <a:off x="0" y="0"/>
          <a:ext cx="0" cy="0"/>
          <a:chOff x="0" y="0"/>
          <a:chExt cx="0" cy="0"/>
        </a:xfrm>
      </p:grpSpPr>
      <p:sp>
        <p:nvSpPr>
          <p:cNvPr id="70" name="Google Shape;70;p15"/>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990"/>
              <a:buNone/>
            </a:pPr>
            <a:r>
              <a:rPr lang="en" sz="3600">
                <a:solidFill>
                  <a:schemeClr val="lt1"/>
                </a:solidFill>
                <a:latin typeface="Roboto"/>
                <a:ea typeface="Roboto"/>
                <a:cs typeface="Roboto"/>
                <a:sym typeface="Roboto"/>
              </a:rPr>
              <a:t>Purpose and context</a:t>
            </a:r>
            <a:endParaRPr sz="3600">
              <a:solidFill>
                <a:schemeClr val="lt1"/>
              </a:solidFill>
              <a:latin typeface="Roboto"/>
              <a:ea typeface="Roboto"/>
              <a:cs typeface="Roboto"/>
              <a:sym typeface="Roboto"/>
            </a:endParaRPr>
          </a:p>
        </p:txBody>
      </p:sp>
      <p:sp>
        <p:nvSpPr>
          <p:cNvPr id="71" name="Google Shape;71;p15"/>
          <p:cNvSpPr txBox="1"/>
          <p:nvPr/>
        </p:nvSpPr>
        <p:spPr>
          <a:xfrm>
            <a:off x="172875" y="769800"/>
            <a:ext cx="4489500" cy="4166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t>ChatGPT took the world by storm at the end of 2022.</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 sz="1600"/>
              <a:t>It almost seemed magical: you could ask anything, and it would reply back, almost like a human. </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 sz="1600"/>
              <a:t>This deck documents the </a:t>
            </a:r>
            <a:r>
              <a:rPr lang="en" sz="1600" b="1"/>
              <a:t>exploration </a:t>
            </a:r>
            <a:r>
              <a:rPr lang="en" sz="1600"/>
              <a:t>of these questions:</a:t>
            </a:r>
            <a:endParaRPr sz="1600"/>
          </a:p>
          <a:p>
            <a:pPr marL="0" lvl="0" indent="0" algn="l" rtl="0">
              <a:spcBef>
                <a:spcPts val="0"/>
              </a:spcBef>
              <a:spcAft>
                <a:spcPts val="0"/>
              </a:spcAft>
              <a:buNone/>
            </a:pPr>
            <a:endParaRPr sz="1800"/>
          </a:p>
          <a:p>
            <a:pPr marL="457200" lvl="0" indent="-355600" algn="l" rtl="0">
              <a:spcBef>
                <a:spcPts val="1000"/>
              </a:spcBef>
              <a:spcAft>
                <a:spcPts val="0"/>
              </a:spcAft>
              <a:buSzPts val="2000"/>
              <a:buChar char="●"/>
            </a:pPr>
            <a:r>
              <a:rPr lang="en" sz="2000" b="1"/>
              <a:t>Could ChatGPT help us in the UX design process? </a:t>
            </a:r>
            <a:endParaRPr sz="2000" b="1"/>
          </a:p>
          <a:p>
            <a:pPr marL="457200" lvl="0" indent="-355600" algn="l" rtl="0">
              <a:spcBef>
                <a:spcPts val="1000"/>
              </a:spcBef>
              <a:spcAft>
                <a:spcPts val="0"/>
              </a:spcAft>
              <a:buSzPts val="2000"/>
              <a:buChar char="●"/>
            </a:pPr>
            <a:r>
              <a:rPr lang="en" sz="2000" b="1"/>
              <a:t>How might this technology impact our work?</a:t>
            </a:r>
            <a:endParaRPr sz="2000" b="1"/>
          </a:p>
        </p:txBody>
      </p:sp>
      <p:pic>
        <p:nvPicPr>
          <p:cNvPr id="72" name="Google Shape;72;p15"/>
          <p:cNvPicPr preferRelativeResize="0"/>
          <p:nvPr/>
        </p:nvPicPr>
        <p:blipFill>
          <a:blip r:embed="rId3">
            <a:alphaModFix/>
          </a:blip>
          <a:stretch>
            <a:fillRect/>
          </a:stretch>
        </p:blipFill>
        <p:spPr>
          <a:xfrm>
            <a:off x="4873975" y="1513475"/>
            <a:ext cx="4051024" cy="2822649"/>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9"/>
        <p:cNvGrpSpPr/>
        <p:nvPr/>
      </p:nvGrpSpPr>
      <p:grpSpPr>
        <a:xfrm>
          <a:off x="0" y="0"/>
          <a:ext cx="0" cy="0"/>
          <a:chOff x="0" y="0"/>
          <a:chExt cx="0" cy="0"/>
        </a:xfrm>
      </p:grpSpPr>
      <p:sp>
        <p:nvSpPr>
          <p:cNvPr id="280" name="Google Shape;280;p42"/>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3600">
              <a:solidFill>
                <a:schemeClr val="lt1"/>
              </a:solidFill>
              <a:latin typeface="Roboto"/>
              <a:ea typeface="Roboto"/>
              <a:cs typeface="Roboto"/>
              <a:sym typeface="Roboto"/>
            </a:endParaRPr>
          </a:p>
          <a:p>
            <a:pPr marL="0" lvl="0" indent="0" algn="l" rtl="0">
              <a:spcBef>
                <a:spcPts val="0"/>
              </a:spcBef>
              <a:spcAft>
                <a:spcPts val="0"/>
              </a:spcAft>
              <a:buSzPts val="1100"/>
              <a:buNone/>
            </a:pPr>
            <a:r>
              <a:rPr lang="en" sz="3600">
                <a:solidFill>
                  <a:schemeClr val="lt1"/>
                </a:solidFill>
                <a:latin typeface="Roboto"/>
                <a:ea typeface="Roboto"/>
                <a:cs typeface="Roboto"/>
                <a:sym typeface="Roboto"/>
              </a:rPr>
              <a:t>Paraphrase</a:t>
            </a:r>
            <a:endParaRPr sz="3600">
              <a:solidFill>
                <a:schemeClr val="lt1"/>
              </a:solidFill>
              <a:latin typeface="Roboto"/>
              <a:ea typeface="Roboto"/>
              <a:cs typeface="Roboto"/>
              <a:sym typeface="Roboto"/>
            </a:endParaRPr>
          </a:p>
          <a:p>
            <a:pPr marL="0" lvl="0" indent="0" algn="l" rtl="0">
              <a:spcBef>
                <a:spcPts val="0"/>
              </a:spcBef>
              <a:spcAft>
                <a:spcPts val="0"/>
              </a:spcAft>
              <a:buSzPts val="990"/>
              <a:buNone/>
            </a:pPr>
            <a:endParaRPr sz="3600">
              <a:solidFill>
                <a:schemeClr val="lt1"/>
              </a:solidFill>
              <a:latin typeface="Roboto"/>
              <a:ea typeface="Roboto"/>
              <a:cs typeface="Roboto"/>
              <a:sym typeface="Roboto"/>
            </a:endParaRPr>
          </a:p>
        </p:txBody>
      </p:sp>
      <p:sp>
        <p:nvSpPr>
          <p:cNvPr id="281" name="Google Shape;281;p42"/>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Output</a:t>
            </a:r>
            <a:endParaRPr/>
          </a:p>
        </p:txBody>
      </p:sp>
      <p:sp>
        <p:nvSpPr>
          <p:cNvPr id="282" name="Google Shape;282;p42"/>
          <p:cNvSpPr txBox="1"/>
          <p:nvPr/>
        </p:nvSpPr>
        <p:spPr>
          <a:xfrm>
            <a:off x="1036100" y="1827975"/>
            <a:ext cx="5920500" cy="21240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t>If you are unable to work due to medical reasons, you may be eligible to receive sickness benefits for up to 15 weeks. The amount of benefits you receive will be based on your previous insurable earnings, which includes most types of income from employment like wages, tips, bonuses, and commissions. The Canada Revenue Agency determines which types of earnings are considered insurable. You may receive up to 55% of your insurable earnings, up to a maximum of $650 per week. The amount you receive will be determined once your application has been processed.</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6"/>
        <p:cNvGrpSpPr/>
        <p:nvPr/>
      </p:nvGrpSpPr>
      <p:grpSpPr>
        <a:xfrm>
          <a:off x="0" y="0"/>
          <a:ext cx="0" cy="0"/>
          <a:chOff x="0" y="0"/>
          <a:chExt cx="0" cy="0"/>
        </a:xfrm>
      </p:grpSpPr>
      <p:sp>
        <p:nvSpPr>
          <p:cNvPr id="287" name="Google Shape;287;p43"/>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3600">
              <a:solidFill>
                <a:schemeClr val="lt1"/>
              </a:solidFill>
              <a:latin typeface="Roboto"/>
              <a:ea typeface="Roboto"/>
              <a:cs typeface="Roboto"/>
              <a:sym typeface="Roboto"/>
            </a:endParaRPr>
          </a:p>
          <a:p>
            <a:pPr marL="0" lvl="0" indent="0" algn="l" rtl="0">
              <a:spcBef>
                <a:spcPts val="0"/>
              </a:spcBef>
              <a:spcAft>
                <a:spcPts val="0"/>
              </a:spcAft>
              <a:buSzPts val="1100"/>
              <a:buNone/>
            </a:pPr>
            <a:r>
              <a:rPr lang="en" sz="3600">
                <a:solidFill>
                  <a:schemeClr val="lt1"/>
                </a:solidFill>
                <a:latin typeface="Roboto"/>
                <a:ea typeface="Roboto"/>
                <a:cs typeface="Roboto"/>
                <a:sym typeface="Roboto"/>
              </a:rPr>
              <a:t>Summarize complex information</a:t>
            </a:r>
            <a:endParaRPr sz="3600">
              <a:solidFill>
                <a:schemeClr val="lt1"/>
              </a:solidFill>
              <a:latin typeface="Roboto"/>
              <a:ea typeface="Roboto"/>
              <a:cs typeface="Roboto"/>
              <a:sym typeface="Roboto"/>
            </a:endParaRPr>
          </a:p>
          <a:p>
            <a:pPr marL="0" lvl="0" indent="0" algn="l" rtl="0">
              <a:spcBef>
                <a:spcPts val="0"/>
              </a:spcBef>
              <a:spcAft>
                <a:spcPts val="0"/>
              </a:spcAft>
              <a:buSzPts val="990"/>
              <a:buNone/>
            </a:pPr>
            <a:endParaRPr sz="3600">
              <a:solidFill>
                <a:schemeClr val="lt1"/>
              </a:solidFill>
              <a:latin typeface="Roboto"/>
              <a:ea typeface="Roboto"/>
              <a:cs typeface="Roboto"/>
              <a:sym typeface="Roboto"/>
            </a:endParaRPr>
          </a:p>
        </p:txBody>
      </p:sp>
      <p:sp>
        <p:nvSpPr>
          <p:cNvPr id="288" name="Google Shape;288;p43"/>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Prompt</a:t>
            </a:r>
            <a:endParaRPr/>
          </a:p>
        </p:txBody>
      </p:sp>
      <p:sp>
        <p:nvSpPr>
          <p:cNvPr id="289" name="Google Shape;289;p43"/>
          <p:cNvSpPr txBox="1"/>
          <p:nvPr/>
        </p:nvSpPr>
        <p:spPr>
          <a:xfrm>
            <a:off x="445850" y="1924650"/>
            <a:ext cx="2150100" cy="11697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a:t>Prompt:</a:t>
            </a:r>
            <a:endParaRPr b="1"/>
          </a:p>
          <a:p>
            <a:pPr marL="0" lvl="0" indent="0" algn="l" rtl="0">
              <a:spcBef>
                <a:spcPts val="0"/>
              </a:spcBef>
              <a:spcAft>
                <a:spcPts val="0"/>
              </a:spcAft>
              <a:buNone/>
            </a:pPr>
            <a:br>
              <a:rPr lang="en"/>
            </a:br>
            <a:r>
              <a:rPr lang="en" sz="1200">
                <a:solidFill>
                  <a:srgbClr val="343541"/>
                </a:solidFill>
                <a:latin typeface="Roboto"/>
                <a:ea typeface="Roboto"/>
                <a:cs typeface="Roboto"/>
                <a:sym typeface="Roboto"/>
              </a:rPr>
              <a:t>Could you summarize this complex information in a digestible manner? </a:t>
            </a:r>
            <a:endParaRPr sz="1200">
              <a:solidFill>
                <a:srgbClr val="343541"/>
              </a:solidFill>
              <a:latin typeface="Roboto"/>
              <a:ea typeface="Roboto"/>
              <a:cs typeface="Roboto"/>
              <a:sym typeface="Roboto"/>
            </a:endParaRPr>
          </a:p>
        </p:txBody>
      </p:sp>
      <p:pic>
        <p:nvPicPr>
          <p:cNvPr id="290" name="Google Shape;290;p43">
            <a:hlinkClick r:id="rId3"/>
          </p:cNvPr>
          <p:cNvPicPr preferRelativeResize="0"/>
          <p:nvPr/>
        </p:nvPicPr>
        <p:blipFill>
          <a:blip r:embed="rId4">
            <a:alphaModFix/>
          </a:blip>
          <a:stretch>
            <a:fillRect/>
          </a:stretch>
        </p:blipFill>
        <p:spPr>
          <a:xfrm>
            <a:off x="4133100" y="1289475"/>
            <a:ext cx="3662787" cy="3813701"/>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4"/>
        <p:cNvGrpSpPr/>
        <p:nvPr/>
      </p:nvGrpSpPr>
      <p:grpSpPr>
        <a:xfrm>
          <a:off x="0" y="0"/>
          <a:ext cx="0" cy="0"/>
          <a:chOff x="0" y="0"/>
          <a:chExt cx="0" cy="0"/>
        </a:xfrm>
      </p:grpSpPr>
      <p:sp>
        <p:nvSpPr>
          <p:cNvPr id="295" name="Google Shape;295;p44"/>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3600">
              <a:solidFill>
                <a:schemeClr val="lt1"/>
              </a:solidFill>
              <a:latin typeface="Roboto"/>
              <a:ea typeface="Roboto"/>
              <a:cs typeface="Roboto"/>
              <a:sym typeface="Roboto"/>
            </a:endParaRPr>
          </a:p>
          <a:p>
            <a:pPr marL="0" lvl="0" indent="0" algn="l" rtl="0">
              <a:spcBef>
                <a:spcPts val="0"/>
              </a:spcBef>
              <a:spcAft>
                <a:spcPts val="0"/>
              </a:spcAft>
              <a:buSzPts val="1100"/>
              <a:buNone/>
            </a:pPr>
            <a:r>
              <a:rPr lang="en" sz="3600">
                <a:solidFill>
                  <a:schemeClr val="lt1"/>
                </a:solidFill>
                <a:latin typeface="Roboto"/>
                <a:ea typeface="Roboto"/>
                <a:cs typeface="Roboto"/>
                <a:sym typeface="Roboto"/>
              </a:rPr>
              <a:t>Summarize complex information</a:t>
            </a:r>
            <a:endParaRPr sz="3600">
              <a:solidFill>
                <a:schemeClr val="lt1"/>
              </a:solidFill>
              <a:latin typeface="Roboto"/>
              <a:ea typeface="Roboto"/>
              <a:cs typeface="Roboto"/>
              <a:sym typeface="Roboto"/>
            </a:endParaRPr>
          </a:p>
          <a:p>
            <a:pPr marL="0" lvl="0" indent="0" algn="l" rtl="0">
              <a:spcBef>
                <a:spcPts val="0"/>
              </a:spcBef>
              <a:spcAft>
                <a:spcPts val="0"/>
              </a:spcAft>
              <a:buSzPts val="990"/>
              <a:buNone/>
            </a:pPr>
            <a:endParaRPr sz="3600">
              <a:solidFill>
                <a:schemeClr val="lt1"/>
              </a:solidFill>
              <a:latin typeface="Roboto"/>
              <a:ea typeface="Roboto"/>
              <a:cs typeface="Roboto"/>
              <a:sym typeface="Roboto"/>
            </a:endParaRPr>
          </a:p>
        </p:txBody>
      </p:sp>
      <p:sp>
        <p:nvSpPr>
          <p:cNvPr id="296" name="Google Shape;296;p44"/>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Output</a:t>
            </a:r>
            <a:endParaRPr/>
          </a:p>
        </p:txBody>
      </p:sp>
      <p:sp>
        <p:nvSpPr>
          <p:cNvPr id="297" name="Google Shape;297;p44"/>
          <p:cNvSpPr txBox="1"/>
          <p:nvPr/>
        </p:nvSpPr>
        <p:spPr>
          <a:xfrm>
            <a:off x="1036100" y="1391325"/>
            <a:ext cx="7164000" cy="3417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t>A reserve is a way to report a portion of the capital gain from the sale of a capital property in the year that the proceeds of the sale are received, rather than in the year the property is sold. Most people can claim a reserve when they dispose of a capital property, as long as they are Canadian residents and not exempt from paying tax. A reserve can be claimed over a maximum period of four years, except in the case of transfers of family farm or fishing property or small business corporation shares to a child, or gifts of non-qualifying securities to a qualified donee, in which case the maximum reserve period is nine years. To claim a reserve, you must complete Form T2017 and follow the instructions for calculating the maximum reserve amount and the number of years for which it can be claimed. Any reserve claimed in a previous year must be included in the calculation of capital gains for the current year. A capital gain from a reserve qualifies for the capital gains deduction only if the original capital gain was from a property eligible for the deduction. If you donate a non-qualifying security to a qualified donee and have a capital gain, you may be able to claim a reserve in order to postpone the inclusion of the capital gain in income.</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1"/>
        <p:cNvGrpSpPr/>
        <p:nvPr/>
      </p:nvGrpSpPr>
      <p:grpSpPr>
        <a:xfrm>
          <a:off x="0" y="0"/>
          <a:ext cx="0" cy="0"/>
          <a:chOff x="0" y="0"/>
          <a:chExt cx="0" cy="0"/>
        </a:xfrm>
      </p:grpSpPr>
      <p:sp>
        <p:nvSpPr>
          <p:cNvPr id="302" name="Google Shape;302;p45"/>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3600">
              <a:solidFill>
                <a:schemeClr val="lt1"/>
              </a:solidFill>
              <a:latin typeface="Roboto"/>
              <a:ea typeface="Roboto"/>
              <a:cs typeface="Roboto"/>
              <a:sym typeface="Roboto"/>
            </a:endParaRPr>
          </a:p>
          <a:p>
            <a:pPr marL="0" lvl="0" indent="0" algn="l" rtl="0">
              <a:spcBef>
                <a:spcPts val="0"/>
              </a:spcBef>
              <a:spcAft>
                <a:spcPts val="0"/>
              </a:spcAft>
              <a:buSzPts val="1100"/>
              <a:buNone/>
            </a:pPr>
            <a:r>
              <a:rPr lang="en" sz="3600">
                <a:solidFill>
                  <a:schemeClr val="lt1"/>
                </a:solidFill>
                <a:latin typeface="Roboto"/>
                <a:ea typeface="Roboto"/>
                <a:cs typeface="Roboto"/>
                <a:sym typeface="Roboto"/>
              </a:rPr>
              <a:t>Group items (IA)</a:t>
            </a:r>
            <a:endParaRPr sz="3600">
              <a:solidFill>
                <a:schemeClr val="lt1"/>
              </a:solidFill>
              <a:latin typeface="Roboto"/>
              <a:ea typeface="Roboto"/>
              <a:cs typeface="Roboto"/>
              <a:sym typeface="Roboto"/>
            </a:endParaRPr>
          </a:p>
          <a:p>
            <a:pPr marL="0" lvl="0" indent="0" algn="l" rtl="0">
              <a:spcBef>
                <a:spcPts val="0"/>
              </a:spcBef>
              <a:spcAft>
                <a:spcPts val="0"/>
              </a:spcAft>
              <a:buSzPts val="990"/>
              <a:buNone/>
            </a:pPr>
            <a:endParaRPr sz="3600">
              <a:solidFill>
                <a:schemeClr val="lt1"/>
              </a:solidFill>
              <a:latin typeface="Roboto"/>
              <a:ea typeface="Roboto"/>
              <a:cs typeface="Roboto"/>
              <a:sym typeface="Roboto"/>
            </a:endParaRPr>
          </a:p>
        </p:txBody>
      </p:sp>
      <p:sp>
        <p:nvSpPr>
          <p:cNvPr id="303" name="Google Shape;303;p45"/>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Prompt</a:t>
            </a:r>
            <a:endParaRPr/>
          </a:p>
        </p:txBody>
      </p:sp>
      <p:sp>
        <p:nvSpPr>
          <p:cNvPr id="304" name="Google Shape;304;p45"/>
          <p:cNvSpPr txBox="1"/>
          <p:nvPr/>
        </p:nvSpPr>
        <p:spPr>
          <a:xfrm>
            <a:off x="292675" y="1860150"/>
            <a:ext cx="2963700" cy="18933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a:t>Prompt:</a:t>
            </a:r>
            <a:endParaRPr b="1"/>
          </a:p>
          <a:p>
            <a:pPr marL="0" lvl="0" indent="0" algn="l" rtl="0">
              <a:spcBef>
                <a:spcPts val="0"/>
              </a:spcBef>
              <a:spcAft>
                <a:spcPts val="0"/>
              </a:spcAft>
              <a:buNone/>
            </a:pPr>
            <a:br>
              <a:rPr lang="en"/>
            </a:br>
            <a:r>
              <a:rPr lang="en" sz="1200">
                <a:solidFill>
                  <a:srgbClr val="343541"/>
                </a:solidFill>
                <a:latin typeface="Roboto"/>
                <a:ea typeface="Roboto"/>
                <a:cs typeface="Roboto"/>
                <a:sym typeface="Roboto"/>
              </a:rPr>
              <a:t>Group the following tags in 5 to 8 top categories.</a:t>
            </a:r>
            <a:endParaRPr sz="1200">
              <a:solidFill>
                <a:srgbClr val="343541"/>
              </a:solidFill>
              <a:latin typeface="Roboto"/>
              <a:ea typeface="Roboto"/>
              <a:cs typeface="Roboto"/>
              <a:sym typeface="Roboto"/>
            </a:endParaRPr>
          </a:p>
          <a:p>
            <a:pPr marL="0" lvl="0" indent="0" algn="l" rtl="0">
              <a:spcBef>
                <a:spcPts val="0"/>
              </a:spcBef>
              <a:spcAft>
                <a:spcPts val="0"/>
              </a:spcAft>
              <a:buNone/>
            </a:pPr>
            <a:endParaRPr sz="1200">
              <a:solidFill>
                <a:srgbClr val="343541"/>
              </a:solidFill>
              <a:latin typeface="Roboto"/>
              <a:ea typeface="Roboto"/>
              <a:cs typeface="Roboto"/>
              <a:sym typeface="Roboto"/>
            </a:endParaRPr>
          </a:p>
          <a:p>
            <a:pPr marL="0" lvl="0" indent="0" algn="l" rtl="0">
              <a:spcBef>
                <a:spcPts val="0"/>
              </a:spcBef>
              <a:spcAft>
                <a:spcPts val="0"/>
              </a:spcAft>
              <a:buNone/>
            </a:pPr>
            <a:r>
              <a:rPr lang="en" sz="1200">
                <a:solidFill>
                  <a:srgbClr val="343541"/>
                </a:solidFill>
                <a:latin typeface="Roboto"/>
                <a:ea typeface="Roboto"/>
                <a:cs typeface="Roboto"/>
                <a:sym typeface="Roboto"/>
              </a:rPr>
              <a:t>Answer in a table format. Left column: Top categories. Right column: topics. </a:t>
            </a:r>
            <a:endParaRPr sz="1200">
              <a:solidFill>
                <a:srgbClr val="343541"/>
              </a:solidFill>
              <a:latin typeface="Roboto"/>
              <a:ea typeface="Roboto"/>
              <a:cs typeface="Roboto"/>
              <a:sym typeface="Roboto"/>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200">
              <a:solidFill>
                <a:srgbClr val="343541"/>
              </a:solidFill>
              <a:latin typeface="Roboto"/>
              <a:ea typeface="Roboto"/>
              <a:cs typeface="Roboto"/>
              <a:sym typeface="Roboto"/>
            </a:endParaRPr>
          </a:p>
        </p:txBody>
      </p:sp>
      <p:sp>
        <p:nvSpPr>
          <p:cNvPr id="305" name="Google Shape;305;p45"/>
          <p:cNvSpPr txBox="1"/>
          <p:nvPr/>
        </p:nvSpPr>
        <p:spPr>
          <a:xfrm>
            <a:off x="3877975" y="1255925"/>
            <a:ext cx="2301600" cy="3909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rgbClr val="343541"/>
                </a:solidFill>
                <a:latin typeface="Roboto"/>
                <a:ea typeface="Roboto"/>
                <a:cs typeface="Roboto"/>
                <a:sym typeface="Roboto"/>
              </a:rPr>
              <a:t>Blood and metabolic diseases</a:t>
            </a:r>
            <a:endParaRPr sz="1100">
              <a:solidFill>
                <a:srgbClr val="343541"/>
              </a:solidFill>
              <a:latin typeface="Roboto"/>
              <a:ea typeface="Roboto"/>
              <a:cs typeface="Roboto"/>
              <a:sym typeface="Roboto"/>
            </a:endParaRPr>
          </a:p>
          <a:p>
            <a:pPr marL="0" lvl="0" indent="0" algn="l" rtl="0">
              <a:spcBef>
                <a:spcPts val="0"/>
              </a:spcBef>
              <a:spcAft>
                <a:spcPts val="0"/>
              </a:spcAft>
              <a:buNone/>
            </a:pPr>
            <a:r>
              <a:rPr lang="en" sz="1100">
                <a:solidFill>
                  <a:srgbClr val="343541"/>
                </a:solidFill>
                <a:latin typeface="Roboto"/>
                <a:ea typeface="Roboto"/>
                <a:cs typeface="Roboto"/>
                <a:sym typeface="Roboto"/>
              </a:rPr>
              <a:t>Cancer</a:t>
            </a:r>
            <a:endParaRPr sz="1100">
              <a:solidFill>
                <a:srgbClr val="343541"/>
              </a:solidFill>
              <a:latin typeface="Roboto"/>
              <a:ea typeface="Roboto"/>
              <a:cs typeface="Roboto"/>
              <a:sym typeface="Roboto"/>
            </a:endParaRPr>
          </a:p>
          <a:p>
            <a:pPr marL="0" lvl="0" indent="0" algn="l" rtl="0">
              <a:spcBef>
                <a:spcPts val="0"/>
              </a:spcBef>
              <a:spcAft>
                <a:spcPts val="0"/>
              </a:spcAft>
              <a:buNone/>
            </a:pPr>
            <a:r>
              <a:rPr lang="en" sz="1100">
                <a:solidFill>
                  <a:srgbClr val="343541"/>
                </a:solidFill>
                <a:latin typeface="Roboto"/>
                <a:ea typeface="Roboto"/>
                <a:cs typeface="Roboto"/>
                <a:sym typeface="Roboto"/>
              </a:rPr>
              <a:t>Cardiovascular diseases</a:t>
            </a:r>
            <a:endParaRPr sz="1100">
              <a:solidFill>
                <a:srgbClr val="343541"/>
              </a:solidFill>
              <a:latin typeface="Roboto"/>
              <a:ea typeface="Roboto"/>
              <a:cs typeface="Roboto"/>
              <a:sym typeface="Roboto"/>
            </a:endParaRPr>
          </a:p>
          <a:p>
            <a:pPr marL="0" lvl="0" indent="0" algn="l" rtl="0">
              <a:spcBef>
                <a:spcPts val="0"/>
              </a:spcBef>
              <a:spcAft>
                <a:spcPts val="0"/>
              </a:spcAft>
              <a:buNone/>
            </a:pPr>
            <a:r>
              <a:rPr lang="en" sz="1100">
                <a:solidFill>
                  <a:srgbClr val="343541"/>
                </a:solidFill>
                <a:latin typeface="Roboto"/>
                <a:ea typeface="Roboto"/>
                <a:cs typeface="Roboto"/>
                <a:sym typeface="Roboto"/>
              </a:rPr>
              <a:t>Chronic diseases</a:t>
            </a:r>
            <a:endParaRPr sz="1100">
              <a:solidFill>
                <a:srgbClr val="343541"/>
              </a:solidFill>
              <a:latin typeface="Roboto"/>
              <a:ea typeface="Roboto"/>
              <a:cs typeface="Roboto"/>
              <a:sym typeface="Roboto"/>
            </a:endParaRPr>
          </a:p>
          <a:p>
            <a:pPr marL="0" lvl="0" indent="0" algn="l" rtl="0">
              <a:spcBef>
                <a:spcPts val="0"/>
              </a:spcBef>
              <a:spcAft>
                <a:spcPts val="0"/>
              </a:spcAft>
              <a:buNone/>
            </a:pPr>
            <a:r>
              <a:rPr lang="en" sz="1100">
                <a:solidFill>
                  <a:srgbClr val="343541"/>
                </a:solidFill>
                <a:latin typeface="Roboto"/>
                <a:ea typeface="Roboto"/>
                <a:cs typeface="Roboto"/>
                <a:sym typeface="Roboto"/>
              </a:rPr>
              <a:t>COVID-19</a:t>
            </a:r>
            <a:endParaRPr sz="1100">
              <a:solidFill>
                <a:srgbClr val="343541"/>
              </a:solidFill>
              <a:latin typeface="Roboto"/>
              <a:ea typeface="Roboto"/>
              <a:cs typeface="Roboto"/>
              <a:sym typeface="Roboto"/>
            </a:endParaRPr>
          </a:p>
          <a:p>
            <a:pPr marL="0" lvl="0" indent="0" algn="l" rtl="0">
              <a:spcBef>
                <a:spcPts val="0"/>
              </a:spcBef>
              <a:spcAft>
                <a:spcPts val="0"/>
              </a:spcAft>
              <a:buNone/>
            </a:pPr>
            <a:r>
              <a:rPr lang="en" sz="1100">
                <a:solidFill>
                  <a:srgbClr val="343541"/>
                </a:solidFill>
                <a:latin typeface="Roboto"/>
                <a:ea typeface="Roboto"/>
                <a:cs typeface="Roboto"/>
                <a:sym typeface="Roboto"/>
              </a:rPr>
              <a:t>Developmental disorder</a:t>
            </a:r>
            <a:endParaRPr sz="1100">
              <a:solidFill>
                <a:srgbClr val="343541"/>
              </a:solidFill>
              <a:latin typeface="Roboto"/>
              <a:ea typeface="Roboto"/>
              <a:cs typeface="Roboto"/>
              <a:sym typeface="Roboto"/>
            </a:endParaRPr>
          </a:p>
          <a:p>
            <a:pPr marL="0" lvl="0" indent="0" algn="l" rtl="0">
              <a:spcBef>
                <a:spcPts val="0"/>
              </a:spcBef>
              <a:spcAft>
                <a:spcPts val="0"/>
              </a:spcAft>
              <a:buNone/>
            </a:pPr>
            <a:r>
              <a:rPr lang="en" sz="1100">
                <a:solidFill>
                  <a:srgbClr val="343541"/>
                </a:solidFill>
                <a:latin typeface="Roboto"/>
                <a:ea typeface="Roboto"/>
                <a:cs typeface="Roboto"/>
                <a:sym typeface="Roboto"/>
              </a:rPr>
              <a:t>Digestive diseases</a:t>
            </a:r>
            <a:endParaRPr sz="1100">
              <a:solidFill>
                <a:srgbClr val="343541"/>
              </a:solidFill>
              <a:latin typeface="Roboto"/>
              <a:ea typeface="Roboto"/>
              <a:cs typeface="Roboto"/>
              <a:sym typeface="Roboto"/>
            </a:endParaRPr>
          </a:p>
          <a:p>
            <a:pPr marL="0" lvl="0" indent="0" algn="l" rtl="0">
              <a:spcBef>
                <a:spcPts val="0"/>
              </a:spcBef>
              <a:spcAft>
                <a:spcPts val="0"/>
              </a:spcAft>
              <a:buNone/>
            </a:pPr>
            <a:r>
              <a:rPr lang="en" sz="1100">
                <a:solidFill>
                  <a:srgbClr val="343541"/>
                </a:solidFill>
                <a:latin typeface="Roboto"/>
                <a:ea typeface="Roboto"/>
                <a:cs typeface="Roboto"/>
                <a:sym typeface="Roboto"/>
              </a:rPr>
              <a:t>Disabilities</a:t>
            </a:r>
            <a:endParaRPr sz="1100">
              <a:solidFill>
                <a:srgbClr val="343541"/>
              </a:solidFill>
              <a:latin typeface="Roboto"/>
              <a:ea typeface="Roboto"/>
              <a:cs typeface="Roboto"/>
              <a:sym typeface="Roboto"/>
            </a:endParaRPr>
          </a:p>
          <a:p>
            <a:pPr marL="0" lvl="0" indent="0" algn="l" rtl="0">
              <a:spcBef>
                <a:spcPts val="0"/>
              </a:spcBef>
              <a:spcAft>
                <a:spcPts val="0"/>
              </a:spcAft>
              <a:buNone/>
            </a:pPr>
            <a:r>
              <a:rPr lang="en" sz="1100">
                <a:solidFill>
                  <a:srgbClr val="343541"/>
                </a:solidFill>
                <a:latin typeface="Roboto"/>
                <a:ea typeface="Roboto"/>
                <a:cs typeface="Roboto"/>
                <a:sym typeface="Roboto"/>
              </a:rPr>
              <a:t>Musculo-skeletal disorders</a:t>
            </a:r>
            <a:endParaRPr sz="1100">
              <a:solidFill>
                <a:srgbClr val="343541"/>
              </a:solidFill>
              <a:latin typeface="Roboto"/>
              <a:ea typeface="Roboto"/>
              <a:cs typeface="Roboto"/>
              <a:sym typeface="Roboto"/>
            </a:endParaRPr>
          </a:p>
          <a:p>
            <a:pPr marL="0" lvl="0" indent="0" algn="l" rtl="0">
              <a:spcBef>
                <a:spcPts val="0"/>
              </a:spcBef>
              <a:spcAft>
                <a:spcPts val="0"/>
              </a:spcAft>
              <a:buNone/>
            </a:pPr>
            <a:r>
              <a:rPr lang="en" sz="1100">
                <a:solidFill>
                  <a:srgbClr val="343541"/>
                </a:solidFill>
                <a:latin typeface="Roboto"/>
                <a:ea typeface="Roboto"/>
                <a:cs typeface="Roboto"/>
                <a:sym typeface="Roboto"/>
              </a:rPr>
              <a:t>Neurological diseases</a:t>
            </a:r>
            <a:endParaRPr sz="1100">
              <a:solidFill>
                <a:srgbClr val="343541"/>
              </a:solidFill>
              <a:latin typeface="Roboto"/>
              <a:ea typeface="Roboto"/>
              <a:cs typeface="Roboto"/>
              <a:sym typeface="Roboto"/>
            </a:endParaRPr>
          </a:p>
          <a:p>
            <a:pPr marL="0" lvl="0" indent="0" algn="l" rtl="0">
              <a:spcBef>
                <a:spcPts val="0"/>
              </a:spcBef>
              <a:spcAft>
                <a:spcPts val="0"/>
              </a:spcAft>
              <a:buNone/>
            </a:pPr>
            <a:r>
              <a:rPr lang="en" sz="1100">
                <a:solidFill>
                  <a:srgbClr val="343541"/>
                </a:solidFill>
                <a:latin typeface="Roboto"/>
                <a:ea typeface="Roboto"/>
                <a:cs typeface="Roboto"/>
                <a:sym typeface="Roboto"/>
              </a:rPr>
              <a:t>Respiratory diseases</a:t>
            </a:r>
            <a:endParaRPr sz="1100">
              <a:solidFill>
                <a:srgbClr val="343541"/>
              </a:solidFill>
              <a:latin typeface="Roboto"/>
              <a:ea typeface="Roboto"/>
              <a:cs typeface="Roboto"/>
              <a:sym typeface="Roboto"/>
            </a:endParaRPr>
          </a:p>
          <a:p>
            <a:pPr marL="0" lvl="0" indent="0" algn="l" rtl="0">
              <a:spcBef>
                <a:spcPts val="0"/>
              </a:spcBef>
              <a:spcAft>
                <a:spcPts val="0"/>
              </a:spcAft>
              <a:buNone/>
            </a:pPr>
            <a:r>
              <a:rPr lang="en" sz="1100">
                <a:solidFill>
                  <a:srgbClr val="343541"/>
                </a:solidFill>
                <a:latin typeface="Roboto"/>
                <a:ea typeface="Roboto"/>
                <a:cs typeface="Roboto"/>
                <a:sym typeface="Roboto"/>
              </a:rPr>
              <a:t>Sexually transmitted infections</a:t>
            </a:r>
            <a:endParaRPr sz="1100">
              <a:solidFill>
                <a:srgbClr val="343541"/>
              </a:solidFill>
              <a:latin typeface="Roboto"/>
              <a:ea typeface="Roboto"/>
              <a:cs typeface="Roboto"/>
              <a:sym typeface="Roboto"/>
            </a:endParaRPr>
          </a:p>
          <a:p>
            <a:pPr marL="0" lvl="0" indent="0" algn="l" rtl="0">
              <a:spcBef>
                <a:spcPts val="0"/>
              </a:spcBef>
              <a:spcAft>
                <a:spcPts val="0"/>
              </a:spcAft>
              <a:buNone/>
            </a:pPr>
            <a:r>
              <a:rPr lang="en" sz="1100">
                <a:solidFill>
                  <a:srgbClr val="343541"/>
                </a:solidFill>
                <a:latin typeface="Roboto"/>
                <a:ea typeface="Roboto"/>
                <a:cs typeface="Roboto"/>
                <a:sym typeface="Roboto"/>
              </a:rPr>
              <a:t>Antimicrobial</a:t>
            </a:r>
            <a:endParaRPr sz="1100">
              <a:solidFill>
                <a:srgbClr val="343541"/>
              </a:solidFill>
              <a:latin typeface="Roboto"/>
              <a:ea typeface="Roboto"/>
              <a:cs typeface="Roboto"/>
              <a:sym typeface="Roboto"/>
            </a:endParaRPr>
          </a:p>
          <a:p>
            <a:pPr marL="0" lvl="0" indent="0" algn="l" rtl="0">
              <a:spcBef>
                <a:spcPts val="0"/>
              </a:spcBef>
              <a:spcAft>
                <a:spcPts val="0"/>
              </a:spcAft>
              <a:buNone/>
            </a:pPr>
            <a:r>
              <a:rPr lang="en" sz="1100">
                <a:solidFill>
                  <a:srgbClr val="343541"/>
                </a:solidFill>
                <a:latin typeface="Roboto"/>
                <a:ea typeface="Roboto"/>
                <a:cs typeface="Roboto"/>
                <a:sym typeface="Roboto"/>
              </a:rPr>
              <a:t>Prescription drugs</a:t>
            </a:r>
            <a:endParaRPr sz="1100">
              <a:solidFill>
                <a:srgbClr val="343541"/>
              </a:solidFill>
              <a:latin typeface="Roboto"/>
              <a:ea typeface="Roboto"/>
              <a:cs typeface="Roboto"/>
              <a:sym typeface="Roboto"/>
            </a:endParaRPr>
          </a:p>
          <a:p>
            <a:pPr marL="0" lvl="0" indent="0" algn="l" rtl="0">
              <a:spcBef>
                <a:spcPts val="0"/>
              </a:spcBef>
              <a:spcAft>
                <a:spcPts val="0"/>
              </a:spcAft>
              <a:buNone/>
            </a:pPr>
            <a:r>
              <a:rPr lang="en" sz="1100">
                <a:solidFill>
                  <a:srgbClr val="343541"/>
                </a:solidFill>
                <a:latin typeface="Roboto"/>
                <a:ea typeface="Roboto"/>
                <a:cs typeface="Roboto"/>
                <a:sym typeface="Roboto"/>
              </a:rPr>
              <a:t>Vaccines</a:t>
            </a:r>
            <a:endParaRPr sz="1100">
              <a:solidFill>
                <a:srgbClr val="343541"/>
              </a:solidFill>
              <a:latin typeface="Roboto"/>
              <a:ea typeface="Roboto"/>
              <a:cs typeface="Roboto"/>
              <a:sym typeface="Roboto"/>
            </a:endParaRPr>
          </a:p>
          <a:p>
            <a:pPr marL="0" lvl="0" indent="0" algn="l" rtl="0">
              <a:spcBef>
                <a:spcPts val="0"/>
              </a:spcBef>
              <a:spcAft>
                <a:spcPts val="0"/>
              </a:spcAft>
              <a:buNone/>
            </a:pPr>
            <a:r>
              <a:rPr lang="en" sz="1100">
                <a:solidFill>
                  <a:srgbClr val="343541"/>
                </a:solidFill>
                <a:latin typeface="Roboto"/>
                <a:ea typeface="Roboto"/>
                <a:cs typeface="Roboto"/>
                <a:sym typeface="Roboto"/>
              </a:rPr>
              <a:t>Hospitals</a:t>
            </a:r>
            <a:endParaRPr sz="1100">
              <a:solidFill>
                <a:srgbClr val="343541"/>
              </a:solidFill>
              <a:latin typeface="Roboto"/>
              <a:ea typeface="Roboto"/>
              <a:cs typeface="Roboto"/>
              <a:sym typeface="Roboto"/>
            </a:endParaRPr>
          </a:p>
          <a:p>
            <a:pPr marL="0" lvl="0" indent="0" algn="l" rtl="0">
              <a:spcBef>
                <a:spcPts val="0"/>
              </a:spcBef>
              <a:spcAft>
                <a:spcPts val="0"/>
              </a:spcAft>
              <a:buNone/>
            </a:pPr>
            <a:r>
              <a:rPr lang="en" sz="1100">
                <a:solidFill>
                  <a:srgbClr val="343541"/>
                </a:solidFill>
                <a:latin typeface="Roboto"/>
                <a:ea typeface="Roboto"/>
                <a:cs typeface="Roboto"/>
                <a:sym typeface="Roboto"/>
              </a:rPr>
              <a:t>Obesity</a:t>
            </a:r>
            <a:endParaRPr sz="1100">
              <a:solidFill>
                <a:srgbClr val="343541"/>
              </a:solidFill>
              <a:latin typeface="Roboto"/>
              <a:ea typeface="Roboto"/>
              <a:cs typeface="Roboto"/>
              <a:sym typeface="Roboto"/>
            </a:endParaRPr>
          </a:p>
          <a:p>
            <a:pPr marL="0" lvl="0" indent="0" algn="l" rtl="0">
              <a:spcBef>
                <a:spcPts val="0"/>
              </a:spcBef>
              <a:spcAft>
                <a:spcPts val="0"/>
              </a:spcAft>
              <a:buNone/>
            </a:pPr>
            <a:r>
              <a:rPr lang="en" sz="1100">
                <a:solidFill>
                  <a:srgbClr val="343541"/>
                </a:solidFill>
                <a:latin typeface="Roboto"/>
                <a:ea typeface="Roboto"/>
                <a:cs typeface="Roboto"/>
                <a:sym typeface="Roboto"/>
              </a:rPr>
              <a:t>Physical activity</a:t>
            </a:r>
            <a:endParaRPr sz="1100">
              <a:solidFill>
                <a:srgbClr val="343541"/>
              </a:solidFill>
              <a:latin typeface="Roboto"/>
              <a:ea typeface="Roboto"/>
              <a:cs typeface="Roboto"/>
              <a:sym typeface="Roboto"/>
            </a:endParaRPr>
          </a:p>
          <a:p>
            <a:pPr marL="0" lvl="0" indent="0" algn="l" rtl="0">
              <a:spcBef>
                <a:spcPts val="0"/>
              </a:spcBef>
              <a:spcAft>
                <a:spcPts val="0"/>
              </a:spcAft>
              <a:buNone/>
            </a:pPr>
            <a:r>
              <a:rPr lang="en" sz="1100">
                <a:solidFill>
                  <a:srgbClr val="343541"/>
                </a:solidFill>
                <a:latin typeface="Roboto"/>
                <a:ea typeface="Roboto"/>
                <a:cs typeface="Roboto"/>
                <a:sym typeface="Roboto"/>
              </a:rPr>
              <a:t>Radon</a:t>
            </a:r>
            <a:endParaRPr sz="1100">
              <a:solidFill>
                <a:srgbClr val="34354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100">
                <a:solidFill>
                  <a:srgbClr val="343541"/>
                </a:solidFill>
                <a:latin typeface="Roboto"/>
                <a:ea typeface="Roboto"/>
                <a:cs typeface="Roboto"/>
                <a:sym typeface="Roboto"/>
              </a:rPr>
              <a:t>Sleep</a:t>
            </a:r>
            <a:endParaRPr sz="1100">
              <a:solidFill>
                <a:srgbClr val="34354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100">
                <a:solidFill>
                  <a:srgbClr val="343541"/>
                </a:solidFill>
                <a:latin typeface="Roboto"/>
                <a:ea typeface="Roboto"/>
                <a:cs typeface="Roboto"/>
                <a:sym typeface="Roboto"/>
              </a:rPr>
              <a:t>Wildfires</a:t>
            </a:r>
            <a:endParaRPr sz="1100">
              <a:solidFill>
                <a:srgbClr val="34354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100">
                <a:solidFill>
                  <a:srgbClr val="343541"/>
                </a:solidFill>
                <a:latin typeface="Roboto"/>
                <a:ea typeface="Roboto"/>
                <a:cs typeface="Roboto"/>
                <a:sym typeface="Roboto"/>
              </a:rPr>
              <a:t>Brain injuries</a:t>
            </a:r>
            <a:endParaRPr sz="1100">
              <a:solidFill>
                <a:srgbClr val="343541"/>
              </a:solidFill>
              <a:latin typeface="Roboto"/>
              <a:ea typeface="Roboto"/>
              <a:cs typeface="Roboto"/>
              <a:sym typeface="Roboto"/>
            </a:endParaRPr>
          </a:p>
        </p:txBody>
      </p:sp>
      <p:sp>
        <p:nvSpPr>
          <p:cNvPr id="306" name="Google Shape;306;p45"/>
          <p:cNvSpPr txBox="1"/>
          <p:nvPr/>
        </p:nvSpPr>
        <p:spPr>
          <a:xfrm>
            <a:off x="6438650" y="1255925"/>
            <a:ext cx="2323800" cy="412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100">
                <a:solidFill>
                  <a:srgbClr val="343541"/>
                </a:solidFill>
                <a:latin typeface="Roboto"/>
                <a:ea typeface="Roboto"/>
                <a:cs typeface="Roboto"/>
                <a:sym typeface="Roboto"/>
              </a:rPr>
              <a:t>Consumer product injuries</a:t>
            </a:r>
            <a:endParaRPr sz="1100">
              <a:solidFill>
                <a:srgbClr val="34354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100">
                <a:solidFill>
                  <a:srgbClr val="343541"/>
                </a:solidFill>
                <a:latin typeface="Roboto"/>
                <a:ea typeface="Roboto"/>
                <a:cs typeface="Roboto"/>
                <a:sym typeface="Roboto"/>
              </a:rPr>
              <a:t>Death</a:t>
            </a:r>
            <a:endParaRPr sz="1100">
              <a:solidFill>
                <a:srgbClr val="34354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100">
                <a:solidFill>
                  <a:srgbClr val="343541"/>
                </a:solidFill>
                <a:latin typeface="Roboto"/>
                <a:ea typeface="Roboto"/>
                <a:cs typeface="Roboto"/>
                <a:sym typeface="Roboto"/>
              </a:rPr>
              <a:t>Drowning</a:t>
            </a:r>
            <a:endParaRPr sz="1100">
              <a:solidFill>
                <a:srgbClr val="34354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100">
                <a:solidFill>
                  <a:srgbClr val="343541"/>
                </a:solidFill>
                <a:latin typeface="Roboto"/>
                <a:ea typeface="Roboto"/>
                <a:cs typeface="Roboto"/>
                <a:sym typeface="Roboto"/>
              </a:rPr>
              <a:t>Self-harm and suicide</a:t>
            </a:r>
            <a:endParaRPr sz="1100">
              <a:solidFill>
                <a:srgbClr val="34354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100">
                <a:solidFill>
                  <a:srgbClr val="343541"/>
                </a:solidFill>
                <a:latin typeface="Roboto"/>
                <a:ea typeface="Roboto"/>
                <a:cs typeface="Roboto"/>
                <a:sym typeface="Roboto"/>
              </a:rPr>
              <a:t>Violence</a:t>
            </a:r>
            <a:endParaRPr sz="1100">
              <a:solidFill>
                <a:srgbClr val="34354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100">
                <a:solidFill>
                  <a:srgbClr val="343541"/>
                </a:solidFill>
                <a:latin typeface="Roboto"/>
                <a:ea typeface="Roboto"/>
                <a:cs typeface="Roboto"/>
                <a:sym typeface="Roboto"/>
              </a:rPr>
              <a:t>Child maltreatment </a:t>
            </a:r>
            <a:endParaRPr sz="1100">
              <a:solidFill>
                <a:srgbClr val="34354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100">
                <a:solidFill>
                  <a:srgbClr val="343541"/>
                </a:solidFill>
                <a:latin typeface="Roboto"/>
                <a:ea typeface="Roboto"/>
                <a:cs typeface="Roboto"/>
                <a:sym typeface="Roboto"/>
              </a:rPr>
              <a:t>Mental illness</a:t>
            </a:r>
            <a:endParaRPr sz="1100">
              <a:solidFill>
                <a:srgbClr val="34354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100">
                <a:solidFill>
                  <a:srgbClr val="343541"/>
                </a:solidFill>
                <a:latin typeface="Roboto"/>
                <a:ea typeface="Roboto"/>
                <a:cs typeface="Roboto"/>
                <a:sym typeface="Roboto"/>
              </a:rPr>
              <a:t>Positive mental health</a:t>
            </a:r>
            <a:endParaRPr sz="1100">
              <a:solidFill>
                <a:srgbClr val="34354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100">
                <a:solidFill>
                  <a:srgbClr val="343541"/>
                </a:solidFill>
                <a:latin typeface="Roboto"/>
                <a:ea typeface="Roboto"/>
                <a:cs typeface="Roboto"/>
                <a:sym typeface="Roboto"/>
              </a:rPr>
              <a:t>Self-harm and suicide</a:t>
            </a:r>
            <a:endParaRPr sz="1100">
              <a:solidFill>
                <a:srgbClr val="34354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100">
                <a:solidFill>
                  <a:srgbClr val="343541"/>
                </a:solidFill>
                <a:latin typeface="Roboto"/>
                <a:ea typeface="Roboto"/>
                <a:cs typeface="Roboto"/>
                <a:sym typeface="Roboto"/>
              </a:rPr>
              <a:t>Violence</a:t>
            </a:r>
            <a:endParaRPr sz="1100">
              <a:solidFill>
                <a:srgbClr val="34354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100">
                <a:solidFill>
                  <a:srgbClr val="343541"/>
                </a:solidFill>
                <a:latin typeface="Roboto"/>
                <a:ea typeface="Roboto"/>
                <a:cs typeface="Roboto"/>
                <a:sym typeface="Roboto"/>
              </a:rPr>
              <a:t>BIPOC</a:t>
            </a:r>
            <a:endParaRPr sz="1100">
              <a:solidFill>
                <a:srgbClr val="34354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100">
                <a:solidFill>
                  <a:srgbClr val="343541"/>
                </a:solidFill>
                <a:latin typeface="Roboto"/>
                <a:ea typeface="Roboto"/>
                <a:cs typeface="Roboto"/>
                <a:sym typeface="Roboto"/>
              </a:rPr>
              <a:t>Birth</a:t>
            </a:r>
            <a:endParaRPr sz="1100">
              <a:solidFill>
                <a:srgbClr val="34354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100">
                <a:solidFill>
                  <a:srgbClr val="343541"/>
                </a:solidFill>
                <a:latin typeface="Roboto"/>
                <a:ea typeface="Roboto"/>
                <a:cs typeface="Roboto"/>
                <a:sym typeface="Roboto"/>
              </a:rPr>
              <a:t>Children</a:t>
            </a:r>
            <a:endParaRPr sz="1100">
              <a:solidFill>
                <a:srgbClr val="34354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100">
                <a:solidFill>
                  <a:srgbClr val="343541"/>
                </a:solidFill>
                <a:latin typeface="Roboto"/>
                <a:ea typeface="Roboto"/>
                <a:cs typeface="Roboto"/>
                <a:sym typeface="Roboto"/>
              </a:rPr>
              <a:t>Family</a:t>
            </a:r>
            <a:endParaRPr sz="1100">
              <a:solidFill>
                <a:srgbClr val="34354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100">
                <a:solidFill>
                  <a:srgbClr val="343541"/>
                </a:solidFill>
                <a:latin typeface="Roboto"/>
                <a:ea typeface="Roboto"/>
                <a:cs typeface="Roboto"/>
                <a:sym typeface="Roboto"/>
              </a:rPr>
              <a:t>Inequalities</a:t>
            </a:r>
            <a:endParaRPr sz="1100">
              <a:solidFill>
                <a:srgbClr val="34354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100">
                <a:solidFill>
                  <a:srgbClr val="343541"/>
                </a:solidFill>
                <a:latin typeface="Roboto"/>
                <a:ea typeface="Roboto"/>
                <a:cs typeface="Roboto"/>
                <a:sym typeface="Roboto"/>
              </a:rPr>
              <a:t>Maternity</a:t>
            </a:r>
            <a:endParaRPr sz="1100">
              <a:solidFill>
                <a:srgbClr val="34354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100">
                <a:solidFill>
                  <a:srgbClr val="343541"/>
                </a:solidFill>
                <a:latin typeface="Roboto"/>
                <a:ea typeface="Roboto"/>
                <a:cs typeface="Roboto"/>
                <a:sym typeface="Roboto"/>
              </a:rPr>
              <a:t>Alcohol</a:t>
            </a:r>
            <a:endParaRPr sz="1100">
              <a:solidFill>
                <a:srgbClr val="34354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100">
                <a:solidFill>
                  <a:srgbClr val="343541"/>
                </a:solidFill>
                <a:latin typeface="Roboto"/>
                <a:ea typeface="Roboto"/>
                <a:cs typeface="Roboto"/>
                <a:sym typeface="Roboto"/>
              </a:rPr>
              <a:t>Cannabis</a:t>
            </a:r>
            <a:endParaRPr sz="1100">
              <a:solidFill>
                <a:srgbClr val="34354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100">
                <a:solidFill>
                  <a:srgbClr val="343541"/>
                </a:solidFill>
                <a:latin typeface="Roboto"/>
                <a:ea typeface="Roboto"/>
                <a:cs typeface="Roboto"/>
                <a:sym typeface="Roboto"/>
              </a:rPr>
              <a:t>Opioids</a:t>
            </a:r>
            <a:endParaRPr sz="1100">
              <a:solidFill>
                <a:srgbClr val="34354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100">
                <a:solidFill>
                  <a:srgbClr val="343541"/>
                </a:solidFill>
                <a:latin typeface="Roboto"/>
                <a:ea typeface="Roboto"/>
                <a:cs typeface="Roboto"/>
                <a:sym typeface="Roboto"/>
              </a:rPr>
              <a:t>Smoking and vaping</a:t>
            </a:r>
            <a:endParaRPr sz="1100">
              <a:solidFill>
                <a:srgbClr val="34354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100">
                <a:solidFill>
                  <a:srgbClr val="343541"/>
                </a:solidFill>
                <a:latin typeface="Roboto"/>
                <a:ea typeface="Roboto"/>
                <a:cs typeface="Roboto"/>
                <a:sym typeface="Roboto"/>
              </a:rPr>
              <a:t>Stimulants</a:t>
            </a:r>
            <a:endParaRPr sz="1100">
              <a:solidFill>
                <a:srgbClr val="34354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100">
                <a:solidFill>
                  <a:srgbClr val="343541"/>
                </a:solidFill>
                <a:latin typeface="Roboto"/>
                <a:ea typeface="Roboto"/>
                <a:cs typeface="Roboto"/>
                <a:sym typeface="Roboto"/>
              </a:rPr>
              <a:t>Supervised consumption sites</a:t>
            </a:r>
            <a:endParaRPr sz="1300">
              <a:solidFill>
                <a:schemeClr val="dk1"/>
              </a:solidFill>
            </a:endParaRPr>
          </a:p>
          <a:p>
            <a:pPr marL="0" lvl="0" indent="0" algn="l" rtl="0">
              <a:spcBef>
                <a:spcPts val="0"/>
              </a:spcBef>
              <a:spcAft>
                <a:spcPts val="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0"/>
        <p:cNvGrpSpPr/>
        <p:nvPr/>
      </p:nvGrpSpPr>
      <p:grpSpPr>
        <a:xfrm>
          <a:off x="0" y="0"/>
          <a:ext cx="0" cy="0"/>
          <a:chOff x="0" y="0"/>
          <a:chExt cx="0" cy="0"/>
        </a:xfrm>
      </p:grpSpPr>
      <p:sp>
        <p:nvSpPr>
          <p:cNvPr id="311" name="Google Shape;311;p46"/>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3600">
              <a:solidFill>
                <a:schemeClr val="lt1"/>
              </a:solidFill>
              <a:latin typeface="Roboto"/>
              <a:ea typeface="Roboto"/>
              <a:cs typeface="Roboto"/>
              <a:sym typeface="Roboto"/>
            </a:endParaRPr>
          </a:p>
          <a:p>
            <a:pPr marL="0" lvl="0" indent="0" algn="l" rtl="0">
              <a:spcBef>
                <a:spcPts val="0"/>
              </a:spcBef>
              <a:spcAft>
                <a:spcPts val="0"/>
              </a:spcAft>
              <a:buSzPts val="1100"/>
              <a:buNone/>
            </a:pPr>
            <a:r>
              <a:rPr lang="en" sz="3600">
                <a:solidFill>
                  <a:schemeClr val="lt1"/>
                </a:solidFill>
                <a:latin typeface="Roboto"/>
                <a:ea typeface="Roboto"/>
                <a:cs typeface="Roboto"/>
                <a:sym typeface="Roboto"/>
              </a:rPr>
              <a:t>Group items (IA)</a:t>
            </a:r>
            <a:endParaRPr sz="3600">
              <a:solidFill>
                <a:schemeClr val="lt1"/>
              </a:solidFill>
              <a:latin typeface="Roboto"/>
              <a:ea typeface="Roboto"/>
              <a:cs typeface="Roboto"/>
              <a:sym typeface="Roboto"/>
            </a:endParaRPr>
          </a:p>
          <a:p>
            <a:pPr marL="0" lvl="0" indent="0" algn="l" rtl="0">
              <a:spcBef>
                <a:spcPts val="0"/>
              </a:spcBef>
              <a:spcAft>
                <a:spcPts val="0"/>
              </a:spcAft>
              <a:buSzPts val="990"/>
              <a:buNone/>
            </a:pPr>
            <a:endParaRPr sz="3600">
              <a:solidFill>
                <a:schemeClr val="lt1"/>
              </a:solidFill>
              <a:latin typeface="Roboto"/>
              <a:ea typeface="Roboto"/>
              <a:cs typeface="Roboto"/>
              <a:sym typeface="Roboto"/>
            </a:endParaRPr>
          </a:p>
        </p:txBody>
      </p:sp>
      <p:sp>
        <p:nvSpPr>
          <p:cNvPr id="312" name="Google Shape;312;p46"/>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Outcome</a:t>
            </a:r>
            <a:endParaRPr/>
          </a:p>
        </p:txBody>
      </p:sp>
      <p:graphicFrame>
        <p:nvGraphicFramePr>
          <p:cNvPr id="313" name="Google Shape;313;p46"/>
          <p:cNvGraphicFramePr/>
          <p:nvPr/>
        </p:nvGraphicFramePr>
        <p:xfrm>
          <a:off x="75500" y="1238250"/>
          <a:ext cx="8956000" cy="3792510"/>
        </p:xfrm>
        <a:graphic>
          <a:graphicData uri="http://schemas.openxmlformats.org/drawingml/2006/table">
            <a:tbl>
              <a:tblPr>
                <a:noFill/>
                <a:tableStyleId>{5B2DE0A9-4C11-4F5B-8BD7-EF3BE9FE3BF1}</a:tableStyleId>
              </a:tblPr>
              <a:tblGrid>
                <a:gridCol w="4407700">
                  <a:extLst>
                    <a:ext uri="{9D8B030D-6E8A-4147-A177-3AD203B41FA5}">
                      <a16:colId xmlns:a16="http://schemas.microsoft.com/office/drawing/2014/main" val="20000"/>
                    </a:ext>
                  </a:extLst>
                </a:gridCol>
                <a:gridCol w="4548300">
                  <a:extLst>
                    <a:ext uri="{9D8B030D-6E8A-4147-A177-3AD203B41FA5}">
                      <a16:colId xmlns:a16="http://schemas.microsoft.com/office/drawing/2014/main" val="20001"/>
                    </a:ext>
                  </a:extLst>
                </a:gridCol>
              </a:tblGrid>
              <a:tr h="396200">
                <a:tc>
                  <a:txBody>
                    <a:bodyPr/>
                    <a:lstStyle/>
                    <a:p>
                      <a:pPr marL="0" lvl="0" indent="0" algn="l" rtl="0">
                        <a:spcBef>
                          <a:spcPts val="0"/>
                        </a:spcBef>
                        <a:spcAft>
                          <a:spcPts val="0"/>
                        </a:spcAft>
                        <a:buNone/>
                      </a:pPr>
                      <a:r>
                        <a:rPr lang="en" b="1"/>
                        <a:t>Top categories</a:t>
                      </a:r>
                      <a:endParaRPr b="1"/>
                    </a:p>
                  </a:txBody>
                  <a:tcPr marL="91425" marR="91425" marT="91425" marB="91425">
                    <a:solidFill>
                      <a:schemeClr val="lt2"/>
                    </a:solidFill>
                  </a:tcPr>
                </a:tc>
                <a:tc>
                  <a:txBody>
                    <a:bodyPr/>
                    <a:lstStyle/>
                    <a:p>
                      <a:pPr marL="0" lvl="0" indent="0" algn="l" rtl="0">
                        <a:spcBef>
                          <a:spcPts val="0"/>
                        </a:spcBef>
                        <a:spcAft>
                          <a:spcPts val="0"/>
                        </a:spcAft>
                        <a:buNone/>
                      </a:pPr>
                      <a:r>
                        <a:rPr lang="en" b="1"/>
                        <a:t>Tags</a:t>
                      </a:r>
                      <a:endParaRPr b="1"/>
                    </a:p>
                  </a:txBody>
                  <a:tcPr marL="91425" marR="91425" marT="91425" marB="91425">
                    <a:solidFill>
                      <a:schemeClr val="lt2"/>
                    </a:solidFill>
                  </a:tcPr>
                </a:tc>
                <a:extLst>
                  <a:ext uri="{0D108BD9-81ED-4DB2-BD59-A6C34878D82A}">
                    <a16:rowId xmlns:a16="http://schemas.microsoft.com/office/drawing/2014/main" val="10000"/>
                  </a:ext>
                </a:extLst>
              </a:tr>
              <a:tr h="981475">
                <a:tc>
                  <a:txBody>
                    <a:bodyPr/>
                    <a:lstStyle/>
                    <a:p>
                      <a:pPr marL="0" lvl="0" indent="0" algn="l" rtl="0">
                        <a:spcBef>
                          <a:spcPts val="0"/>
                        </a:spcBef>
                        <a:spcAft>
                          <a:spcPts val="0"/>
                        </a:spcAft>
                        <a:buNone/>
                      </a:pPr>
                      <a:r>
                        <a:rPr lang="en" sz="1200" b="1"/>
                        <a:t>Health conditions</a:t>
                      </a:r>
                      <a:endParaRPr sz="1200" b="1"/>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100"/>
                        <a:t>Blood and metabolic diseases, Cancer, Cardiovascular diseases, Chronic diseases, COVID-19, Developmental disorder, Digestive diseases, Disabilities, Musculo-skeletal disorders Neurological diseases</a:t>
                      </a:r>
                      <a:endParaRPr sz="1100"/>
                    </a:p>
                    <a:p>
                      <a:pPr marL="0" lvl="0" indent="0" algn="l" rtl="0">
                        <a:spcBef>
                          <a:spcPts val="0"/>
                        </a:spcBef>
                        <a:spcAft>
                          <a:spcPts val="0"/>
                        </a:spcAft>
                        <a:buNone/>
                      </a:pPr>
                      <a:r>
                        <a:rPr lang="en" sz="1100"/>
                        <a:t>Respiratory diseases, Sexually transmitted infections</a:t>
                      </a:r>
                      <a:endParaRPr sz="1100"/>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sz="1200" b="1"/>
                        <a:t>Medical treatments</a:t>
                      </a:r>
                      <a:endParaRPr sz="1200" b="1"/>
                    </a:p>
                  </a:txBody>
                  <a:tcPr marL="91425" marR="91425" marT="91425" marB="91425"/>
                </a:tc>
                <a:tc>
                  <a:txBody>
                    <a:bodyPr/>
                    <a:lstStyle/>
                    <a:p>
                      <a:pPr marL="0" lvl="0" indent="0" algn="l" rtl="0">
                        <a:spcBef>
                          <a:spcPts val="0"/>
                        </a:spcBef>
                        <a:spcAft>
                          <a:spcPts val="0"/>
                        </a:spcAft>
                        <a:buNone/>
                      </a:pPr>
                      <a:r>
                        <a:rPr lang="en" sz="1100"/>
                        <a:t>Antimicrobial, Prescription drugs, Vaccines, Hospitals</a:t>
                      </a:r>
                      <a:endParaRPr sz="1100"/>
                    </a:p>
                  </a:txBody>
                  <a:tcPr marL="91425" marR="91425" marT="91425" marB="91425"/>
                </a:tc>
                <a:extLst>
                  <a:ext uri="{0D108BD9-81ED-4DB2-BD59-A6C34878D82A}">
                    <a16:rowId xmlns:a16="http://schemas.microsoft.com/office/drawing/2014/main" val="10002"/>
                  </a:ext>
                </a:extLst>
              </a:tr>
              <a:tr h="619150">
                <a:tc>
                  <a:txBody>
                    <a:bodyPr/>
                    <a:lstStyle/>
                    <a:p>
                      <a:pPr marL="0" lvl="0" indent="0" algn="l" rtl="0">
                        <a:spcBef>
                          <a:spcPts val="0"/>
                        </a:spcBef>
                        <a:spcAft>
                          <a:spcPts val="0"/>
                        </a:spcAft>
                        <a:buNone/>
                      </a:pPr>
                      <a:r>
                        <a:rPr lang="en" sz="1200" b="1"/>
                        <a:t>Health behaviors</a:t>
                      </a:r>
                      <a:endParaRPr sz="1200" b="1"/>
                    </a:p>
                  </a:txBody>
                  <a:tcPr marL="91425" marR="91425" marT="91425" marB="91425"/>
                </a:tc>
                <a:tc>
                  <a:txBody>
                    <a:bodyPr/>
                    <a:lstStyle/>
                    <a:p>
                      <a:pPr marL="0" lvl="0" indent="0" algn="l" rtl="0">
                        <a:spcBef>
                          <a:spcPts val="0"/>
                        </a:spcBef>
                        <a:spcAft>
                          <a:spcPts val="0"/>
                        </a:spcAft>
                        <a:buNone/>
                      </a:pPr>
                      <a:r>
                        <a:rPr lang="en" sz="1100"/>
                        <a:t>Obesity, Physical activity, Radon, Sleep, Wildfires, Alcohol, Cannabis, Opioids, Smoking and vaping, Stimulants, Supervised consumption sites</a:t>
                      </a:r>
                      <a:endParaRPr sz="1100"/>
                    </a:p>
                  </a:txBody>
                  <a:tcPr marL="91425" marR="91425" marT="91425" marB="91425"/>
                </a:tc>
                <a:extLst>
                  <a:ext uri="{0D108BD9-81ED-4DB2-BD59-A6C34878D82A}">
                    <a16:rowId xmlns:a16="http://schemas.microsoft.com/office/drawing/2014/main" val="10003"/>
                  </a:ext>
                </a:extLst>
              </a:tr>
              <a:tr h="515575">
                <a:tc>
                  <a:txBody>
                    <a:bodyPr/>
                    <a:lstStyle/>
                    <a:p>
                      <a:pPr marL="0" lvl="0" indent="0" algn="l" rtl="0">
                        <a:spcBef>
                          <a:spcPts val="0"/>
                        </a:spcBef>
                        <a:spcAft>
                          <a:spcPts val="0"/>
                        </a:spcAft>
                        <a:buNone/>
                      </a:pPr>
                      <a:r>
                        <a:rPr lang="en" sz="1200" b="1"/>
                        <a:t>Health outcomes</a:t>
                      </a:r>
                      <a:endParaRPr sz="1200" b="1"/>
                    </a:p>
                  </a:txBody>
                  <a:tcPr marL="91425" marR="91425" marT="91425" marB="91425"/>
                </a:tc>
                <a:tc>
                  <a:txBody>
                    <a:bodyPr/>
                    <a:lstStyle/>
                    <a:p>
                      <a:pPr marL="0" lvl="0" indent="0" algn="l" rtl="0">
                        <a:spcBef>
                          <a:spcPts val="0"/>
                        </a:spcBef>
                        <a:spcAft>
                          <a:spcPts val="0"/>
                        </a:spcAft>
                        <a:buNone/>
                      </a:pPr>
                      <a:r>
                        <a:rPr lang="en" sz="1100"/>
                        <a:t>Brain injuries, Consumer product injuries, Death</a:t>
                      </a:r>
                      <a:endParaRPr sz="1100"/>
                    </a:p>
                    <a:p>
                      <a:pPr marL="0" lvl="0" indent="0" algn="l" rtl="0">
                        <a:spcBef>
                          <a:spcPts val="0"/>
                        </a:spcBef>
                        <a:spcAft>
                          <a:spcPts val="0"/>
                        </a:spcAft>
                        <a:buNone/>
                      </a:pPr>
                      <a:r>
                        <a:rPr lang="en" sz="1100"/>
                        <a:t>Drowning, Self-harm and suicide, Violence, Child maltreatment</a:t>
                      </a:r>
                      <a:endParaRPr sz="1100"/>
                    </a:p>
                  </a:txBody>
                  <a:tcPr marL="91425" marR="91425" marT="91425" marB="91425"/>
                </a:tc>
                <a:extLst>
                  <a:ext uri="{0D108BD9-81ED-4DB2-BD59-A6C34878D82A}">
                    <a16:rowId xmlns:a16="http://schemas.microsoft.com/office/drawing/2014/main" val="10004"/>
                  </a:ext>
                </a:extLst>
              </a:tr>
              <a:tr h="409350">
                <a:tc>
                  <a:txBody>
                    <a:bodyPr/>
                    <a:lstStyle/>
                    <a:p>
                      <a:pPr marL="0" lvl="0" indent="0" algn="l" rtl="0">
                        <a:spcBef>
                          <a:spcPts val="0"/>
                        </a:spcBef>
                        <a:spcAft>
                          <a:spcPts val="0"/>
                        </a:spcAft>
                        <a:buNone/>
                      </a:pPr>
                      <a:r>
                        <a:rPr lang="en" sz="1200" b="1"/>
                        <a:t>Mental health</a:t>
                      </a:r>
                      <a:endParaRPr sz="1200" b="1"/>
                    </a:p>
                  </a:txBody>
                  <a:tcPr marL="91425" marR="91425" marT="91425" marB="91425"/>
                </a:tc>
                <a:tc>
                  <a:txBody>
                    <a:bodyPr/>
                    <a:lstStyle/>
                    <a:p>
                      <a:pPr marL="0" lvl="0" indent="0" algn="l" rtl="0">
                        <a:spcBef>
                          <a:spcPts val="0"/>
                        </a:spcBef>
                        <a:spcAft>
                          <a:spcPts val="0"/>
                        </a:spcAft>
                        <a:buNone/>
                      </a:pPr>
                      <a:r>
                        <a:rPr lang="en" sz="1100"/>
                        <a:t>Mental illness, Positive mental health, Self-harm and suicide, Violence</a:t>
                      </a:r>
                      <a:endParaRPr sz="1100"/>
                    </a:p>
                  </a:txBody>
                  <a:tcPr marL="91425" marR="91425" marT="91425" marB="91425"/>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en" sz="1200" b="1"/>
                        <a:t>Demographics</a:t>
                      </a:r>
                      <a:endParaRPr sz="1200" b="1"/>
                    </a:p>
                  </a:txBody>
                  <a:tcPr marL="91425" marR="91425" marT="91425" marB="91425"/>
                </a:tc>
                <a:tc>
                  <a:txBody>
                    <a:bodyPr/>
                    <a:lstStyle/>
                    <a:p>
                      <a:pPr marL="0" lvl="0" indent="0" algn="l" rtl="0">
                        <a:spcBef>
                          <a:spcPts val="0"/>
                        </a:spcBef>
                        <a:spcAft>
                          <a:spcPts val="0"/>
                        </a:spcAft>
                        <a:buNone/>
                      </a:pPr>
                      <a:r>
                        <a:rPr lang="en" sz="1100"/>
                        <a:t>BIPOC, Birth, Children, Family, Inequalities, Maternity</a:t>
                      </a:r>
                      <a:endParaRPr sz="1100"/>
                    </a:p>
                  </a:txBody>
                  <a:tcPr marL="91425" marR="91425" marT="91425" marB="91425"/>
                </a:tc>
                <a:extLst>
                  <a:ext uri="{0D108BD9-81ED-4DB2-BD59-A6C34878D82A}">
                    <a16:rowId xmlns:a16="http://schemas.microsoft.com/office/drawing/2014/main" val="10006"/>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7"/>
        <p:cNvGrpSpPr/>
        <p:nvPr/>
      </p:nvGrpSpPr>
      <p:grpSpPr>
        <a:xfrm>
          <a:off x="0" y="0"/>
          <a:ext cx="0" cy="0"/>
          <a:chOff x="0" y="0"/>
          <a:chExt cx="0" cy="0"/>
        </a:xfrm>
      </p:grpSpPr>
      <p:sp>
        <p:nvSpPr>
          <p:cNvPr id="318" name="Google Shape;318;p47"/>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3600">
              <a:solidFill>
                <a:schemeClr val="lt1"/>
              </a:solidFill>
              <a:latin typeface="Roboto"/>
              <a:ea typeface="Roboto"/>
              <a:cs typeface="Roboto"/>
              <a:sym typeface="Roboto"/>
            </a:endParaRPr>
          </a:p>
          <a:p>
            <a:pPr marL="0" lvl="0" indent="0" algn="l" rtl="0">
              <a:spcBef>
                <a:spcPts val="0"/>
              </a:spcBef>
              <a:spcAft>
                <a:spcPts val="0"/>
              </a:spcAft>
              <a:buSzPts val="1100"/>
              <a:buNone/>
            </a:pPr>
            <a:r>
              <a:rPr lang="en" sz="3600">
                <a:solidFill>
                  <a:schemeClr val="lt1"/>
                </a:solidFill>
                <a:latin typeface="Roboto"/>
                <a:ea typeface="Roboto"/>
                <a:cs typeface="Roboto"/>
                <a:sym typeface="Roboto"/>
              </a:rPr>
              <a:t>Get examples for micro-copy and messages</a:t>
            </a:r>
            <a:endParaRPr sz="3600">
              <a:solidFill>
                <a:schemeClr val="lt1"/>
              </a:solidFill>
              <a:latin typeface="Roboto"/>
              <a:ea typeface="Roboto"/>
              <a:cs typeface="Roboto"/>
              <a:sym typeface="Roboto"/>
            </a:endParaRPr>
          </a:p>
          <a:p>
            <a:pPr marL="0" lvl="0" indent="0" algn="l" rtl="0">
              <a:spcBef>
                <a:spcPts val="0"/>
              </a:spcBef>
              <a:spcAft>
                <a:spcPts val="0"/>
              </a:spcAft>
              <a:buSzPts val="990"/>
              <a:buNone/>
            </a:pPr>
            <a:endParaRPr sz="3600">
              <a:solidFill>
                <a:schemeClr val="lt1"/>
              </a:solidFill>
              <a:latin typeface="Roboto"/>
              <a:ea typeface="Roboto"/>
              <a:cs typeface="Roboto"/>
              <a:sym typeface="Roboto"/>
            </a:endParaRPr>
          </a:p>
        </p:txBody>
      </p:sp>
      <p:sp>
        <p:nvSpPr>
          <p:cNvPr id="319" name="Google Shape;319;p47"/>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Prompt</a:t>
            </a:r>
            <a:endParaRPr/>
          </a:p>
        </p:txBody>
      </p:sp>
      <p:sp>
        <p:nvSpPr>
          <p:cNvPr id="320" name="Google Shape;320;p47"/>
          <p:cNvSpPr txBox="1"/>
          <p:nvPr/>
        </p:nvSpPr>
        <p:spPr>
          <a:xfrm>
            <a:off x="292675" y="1860150"/>
            <a:ext cx="6508500" cy="18318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a:t>Prompt:</a:t>
            </a:r>
            <a:endParaRPr b="1"/>
          </a:p>
          <a:p>
            <a:pPr marL="0" lvl="0" indent="0" algn="l" rtl="0">
              <a:spcBef>
                <a:spcPts val="0"/>
              </a:spcBef>
              <a:spcAft>
                <a:spcPts val="0"/>
              </a:spcAft>
              <a:buNone/>
            </a:pPr>
            <a:endParaRPr b="1"/>
          </a:p>
          <a:p>
            <a:pPr marL="0" lvl="0" indent="0" algn="l" rtl="0">
              <a:spcBef>
                <a:spcPts val="0"/>
              </a:spcBef>
              <a:spcAft>
                <a:spcPts val="0"/>
              </a:spcAft>
              <a:buClr>
                <a:schemeClr val="dk1"/>
              </a:buClr>
              <a:buSzPts val="1100"/>
              <a:buFont typeface="Arial"/>
              <a:buNone/>
            </a:pPr>
            <a:r>
              <a:rPr lang="en"/>
              <a:t>Write 3 error messages for when the user enters a wrong password. </a:t>
            </a:r>
            <a:endParaRPr/>
          </a:p>
          <a:p>
            <a:pPr marL="0" lvl="0" indent="0" algn="l" rtl="0">
              <a:spcBef>
                <a:spcPts val="0"/>
              </a:spcBef>
              <a:spcAft>
                <a:spcPts val="0"/>
              </a:spcAft>
              <a:buClr>
                <a:schemeClr val="dk1"/>
              </a:buClr>
              <a:buSzPts val="1100"/>
              <a:buFont typeface="Arial"/>
              <a:buNone/>
            </a:pPr>
            <a:r>
              <a:rPr lang="en"/>
              <a:t>Make the messages short, useful, and helpful. </a:t>
            </a:r>
            <a:endParaRPr/>
          </a:p>
          <a:p>
            <a:pPr marL="0" lvl="0" indent="0" algn="l" rtl="0">
              <a:spcBef>
                <a:spcPts val="0"/>
              </a:spcBef>
              <a:spcAft>
                <a:spcPts val="0"/>
              </a:spcAft>
              <a:buClr>
                <a:schemeClr val="dk1"/>
              </a:buClr>
              <a:buSzPts val="1100"/>
              <a:buFont typeface="Arial"/>
              <a:buNone/>
            </a:pPr>
            <a:r>
              <a:rPr lang="en"/>
              <a:t>Use 3 different tones: serious, casual, silly. </a:t>
            </a:r>
            <a:endParaRPr/>
          </a:p>
          <a:p>
            <a:pPr marL="0" lvl="0" indent="0" algn="l" rtl="0">
              <a:spcBef>
                <a:spcPts val="0"/>
              </a:spcBef>
              <a:spcAft>
                <a:spcPts val="0"/>
              </a:spcAft>
              <a:buNone/>
            </a:pPr>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200">
              <a:solidFill>
                <a:srgbClr val="343541"/>
              </a:solidFill>
              <a:latin typeface="Roboto"/>
              <a:ea typeface="Roboto"/>
              <a:cs typeface="Roboto"/>
              <a:sym typeface="Roboto"/>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4"/>
        <p:cNvGrpSpPr/>
        <p:nvPr/>
      </p:nvGrpSpPr>
      <p:grpSpPr>
        <a:xfrm>
          <a:off x="0" y="0"/>
          <a:ext cx="0" cy="0"/>
          <a:chOff x="0" y="0"/>
          <a:chExt cx="0" cy="0"/>
        </a:xfrm>
      </p:grpSpPr>
      <p:sp>
        <p:nvSpPr>
          <p:cNvPr id="325" name="Google Shape;325;p48"/>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3600">
              <a:solidFill>
                <a:schemeClr val="lt1"/>
              </a:solidFill>
              <a:latin typeface="Roboto"/>
              <a:ea typeface="Roboto"/>
              <a:cs typeface="Roboto"/>
              <a:sym typeface="Roboto"/>
            </a:endParaRPr>
          </a:p>
          <a:p>
            <a:pPr marL="0" lvl="0" indent="0" algn="l" rtl="0">
              <a:spcBef>
                <a:spcPts val="0"/>
              </a:spcBef>
              <a:spcAft>
                <a:spcPts val="0"/>
              </a:spcAft>
              <a:buSzPts val="1100"/>
              <a:buNone/>
            </a:pPr>
            <a:r>
              <a:rPr lang="en" sz="3600">
                <a:solidFill>
                  <a:schemeClr val="lt1"/>
                </a:solidFill>
                <a:latin typeface="Roboto"/>
                <a:ea typeface="Roboto"/>
                <a:cs typeface="Roboto"/>
                <a:sym typeface="Roboto"/>
              </a:rPr>
              <a:t>Get examples for micro-copy and messages</a:t>
            </a:r>
            <a:endParaRPr sz="3600">
              <a:solidFill>
                <a:schemeClr val="lt1"/>
              </a:solidFill>
              <a:latin typeface="Roboto"/>
              <a:ea typeface="Roboto"/>
              <a:cs typeface="Roboto"/>
              <a:sym typeface="Roboto"/>
            </a:endParaRPr>
          </a:p>
          <a:p>
            <a:pPr marL="0" lvl="0" indent="0" algn="l" rtl="0">
              <a:spcBef>
                <a:spcPts val="0"/>
              </a:spcBef>
              <a:spcAft>
                <a:spcPts val="0"/>
              </a:spcAft>
              <a:buSzPts val="990"/>
              <a:buNone/>
            </a:pPr>
            <a:endParaRPr sz="3600">
              <a:solidFill>
                <a:schemeClr val="lt1"/>
              </a:solidFill>
              <a:latin typeface="Roboto"/>
              <a:ea typeface="Roboto"/>
              <a:cs typeface="Roboto"/>
              <a:sym typeface="Roboto"/>
            </a:endParaRPr>
          </a:p>
        </p:txBody>
      </p:sp>
      <p:sp>
        <p:nvSpPr>
          <p:cNvPr id="326" name="Google Shape;326;p48"/>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Output</a:t>
            </a:r>
            <a:endParaRPr/>
          </a:p>
        </p:txBody>
      </p:sp>
      <p:sp>
        <p:nvSpPr>
          <p:cNvPr id="327" name="Google Shape;327;p48"/>
          <p:cNvSpPr txBox="1"/>
          <p:nvPr/>
        </p:nvSpPr>
        <p:spPr>
          <a:xfrm>
            <a:off x="1206325" y="1887175"/>
            <a:ext cx="6002100" cy="21240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a:t>Serious: </a:t>
            </a:r>
            <a:r>
              <a:rPr lang="en"/>
              <a:t>"Incorrect password. Please try again or contact the system administrator for assistance."</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n" b="1"/>
              <a:t>Casual: </a:t>
            </a:r>
            <a:r>
              <a:rPr lang="en"/>
              <a:t>"Oops, that password isn't quite right. Give it another shot or maybe try resetting your password."</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b="1"/>
              <a:t>Silly: </a:t>
            </a:r>
            <a:r>
              <a:rPr lang="en"/>
              <a:t>"Wrong-o! That password is not the one. Maybe try something else, like 'password123' or 'qwertyuiop'?"</a:t>
            </a:r>
            <a:endParaRPr/>
          </a:p>
          <a:p>
            <a:pPr marL="0" lvl="0" indent="0" algn="l" rtl="0">
              <a:spcBef>
                <a:spcPts val="0"/>
              </a:spcBef>
              <a:spcAft>
                <a:spcPts val="0"/>
              </a:spcAft>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1"/>
        <p:cNvGrpSpPr/>
        <p:nvPr/>
      </p:nvGrpSpPr>
      <p:grpSpPr>
        <a:xfrm>
          <a:off x="0" y="0"/>
          <a:ext cx="0" cy="0"/>
          <a:chOff x="0" y="0"/>
          <a:chExt cx="0" cy="0"/>
        </a:xfrm>
      </p:grpSpPr>
      <p:sp>
        <p:nvSpPr>
          <p:cNvPr id="332" name="Google Shape;332;p49"/>
          <p:cNvSpPr txBox="1">
            <a:spLocks noGrp="1"/>
          </p:cNvSpPr>
          <p:nvPr>
            <p:ph type="subTitle" idx="1"/>
          </p:nvPr>
        </p:nvSpPr>
        <p:spPr>
          <a:xfrm>
            <a:off x="-125800" y="1109075"/>
            <a:ext cx="9144000" cy="792600"/>
          </a:xfrm>
          <a:prstGeom prst="rect">
            <a:avLst/>
          </a:prstGeom>
          <a:ln>
            <a:noFill/>
          </a:ln>
        </p:spPr>
        <p:txBody>
          <a:bodyPr spcFirstLastPara="1" wrap="square" lIns="91425" tIns="91425" rIns="91425" bIns="91425" anchor="t" anchorCtr="0">
            <a:normAutofit/>
          </a:bodyPr>
          <a:lstStyle/>
          <a:p>
            <a:pPr marL="0" lvl="0" indent="0" algn="ctr" rtl="0">
              <a:spcBef>
                <a:spcPts val="0"/>
              </a:spcBef>
              <a:spcAft>
                <a:spcPts val="0"/>
              </a:spcAft>
              <a:buNone/>
            </a:pPr>
            <a:r>
              <a:rPr lang="en" sz="4000">
                <a:solidFill>
                  <a:srgbClr val="274156"/>
                </a:solidFill>
                <a:latin typeface="Roboto"/>
                <a:ea typeface="Roboto"/>
                <a:cs typeface="Roboto"/>
                <a:sym typeface="Roboto"/>
              </a:rPr>
              <a:t>Prototype and code</a:t>
            </a:r>
            <a:endParaRPr sz="4000">
              <a:solidFill>
                <a:srgbClr val="274156"/>
              </a:solidFill>
              <a:latin typeface="Roboto"/>
              <a:ea typeface="Roboto"/>
              <a:cs typeface="Roboto"/>
              <a:sym typeface="Roboto"/>
            </a:endParaRPr>
          </a:p>
        </p:txBody>
      </p:sp>
      <p:cxnSp>
        <p:nvCxnSpPr>
          <p:cNvPr id="333" name="Google Shape;333;p49"/>
          <p:cNvCxnSpPr/>
          <p:nvPr/>
        </p:nvCxnSpPr>
        <p:spPr>
          <a:xfrm>
            <a:off x="3221450" y="1920875"/>
            <a:ext cx="2449500" cy="0"/>
          </a:xfrm>
          <a:prstGeom prst="straightConnector1">
            <a:avLst/>
          </a:prstGeom>
          <a:noFill/>
          <a:ln w="38100" cap="flat" cmpd="sng">
            <a:solidFill>
              <a:srgbClr val="1C6E8C"/>
            </a:solidFill>
            <a:prstDash val="solid"/>
            <a:round/>
            <a:headEnd type="none" w="med" len="med"/>
            <a:tailEnd type="none" w="med" len="med"/>
          </a:ln>
        </p:spPr>
      </p:cxnSp>
      <p:sp>
        <p:nvSpPr>
          <p:cNvPr id="334" name="Google Shape;334;p49"/>
          <p:cNvSpPr txBox="1"/>
          <p:nvPr/>
        </p:nvSpPr>
        <p:spPr>
          <a:xfrm>
            <a:off x="2812275" y="2131400"/>
            <a:ext cx="3441300" cy="2339700"/>
          </a:xfrm>
          <a:prstGeom prst="rect">
            <a:avLst/>
          </a:prstGeom>
          <a:solidFill>
            <a:schemeClr val="lt1"/>
          </a:solidFill>
          <a:ln w="38100" cap="flat" cmpd="sng">
            <a:solidFill>
              <a:srgbClr val="9E9E9E"/>
            </a:solidFill>
            <a:prstDash val="solid"/>
            <a:round/>
            <a:headEnd type="none" w="sm" len="sm"/>
            <a:tailEnd type="none" w="sm" len="sm"/>
          </a:ln>
        </p:spPr>
        <p:txBody>
          <a:bodyPr spcFirstLastPara="1" wrap="square" lIns="91425" tIns="91425" rIns="91425" bIns="91425" anchor="t" anchorCtr="0">
            <a:spAutoFit/>
          </a:bodyPr>
          <a:lstStyle/>
          <a:p>
            <a:pPr marL="457200" lvl="0" indent="-317500" algn="l" rtl="0">
              <a:spcBef>
                <a:spcPts val="0"/>
              </a:spcBef>
              <a:spcAft>
                <a:spcPts val="0"/>
              </a:spcAft>
              <a:buClr>
                <a:srgbClr val="1C6E8C"/>
              </a:buClr>
              <a:buSzPts val="1400"/>
              <a:buFont typeface="Roboto"/>
              <a:buChar char="➔"/>
            </a:pPr>
            <a:r>
              <a:rPr lang="en" u="sng">
                <a:solidFill>
                  <a:schemeClr val="hlink"/>
                </a:solidFill>
                <a:latin typeface="Roboto"/>
                <a:ea typeface="Roboto"/>
                <a:cs typeface="Roboto"/>
                <a:sym typeface="Roboto"/>
                <a:hlinkClick r:id="rId3" action="ppaction://hlinksldjump"/>
              </a:rPr>
              <a:t>Create SVGs for Figma</a:t>
            </a:r>
            <a:endParaRPr>
              <a:solidFill>
                <a:srgbClr val="1C6E8C"/>
              </a:solidFill>
              <a:latin typeface="Roboto"/>
              <a:ea typeface="Roboto"/>
              <a:cs typeface="Roboto"/>
              <a:sym typeface="Roboto"/>
            </a:endParaRPr>
          </a:p>
          <a:p>
            <a:pPr marL="457200" lvl="0" indent="-317500" algn="l" rtl="0">
              <a:spcBef>
                <a:spcPts val="0"/>
              </a:spcBef>
              <a:spcAft>
                <a:spcPts val="0"/>
              </a:spcAft>
              <a:buClr>
                <a:srgbClr val="1C6E8C"/>
              </a:buClr>
              <a:buSzPts val="1400"/>
              <a:buFont typeface="Roboto"/>
              <a:buChar char="➔"/>
            </a:pPr>
            <a:r>
              <a:rPr lang="en" u="sng">
                <a:solidFill>
                  <a:schemeClr val="hlink"/>
                </a:solidFill>
                <a:latin typeface="Roboto"/>
                <a:ea typeface="Roboto"/>
                <a:cs typeface="Roboto"/>
                <a:sym typeface="Roboto"/>
                <a:hlinkClick r:id="rId4" action="ppaction://hlinksldjump"/>
              </a:rPr>
              <a:t>Generate HTML </a:t>
            </a:r>
            <a:endParaRPr>
              <a:solidFill>
                <a:srgbClr val="1C6E8C"/>
              </a:solidFill>
              <a:latin typeface="Roboto"/>
              <a:ea typeface="Roboto"/>
              <a:cs typeface="Roboto"/>
              <a:sym typeface="Roboto"/>
            </a:endParaRPr>
          </a:p>
          <a:p>
            <a:pPr marL="457200" lvl="0" indent="-317500" algn="l" rtl="0">
              <a:spcBef>
                <a:spcPts val="0"/>
              </a:spcBef>
              <a:spcAft>
                <a:spcPts val="0"/>
              </a:spcAft>
              <a:buClr>
                <a:srgbClr val="1C6E8C"/>
              </a:buClr>
              <a:buSzPts val="1400"/>
              <a:buFont typeface="Roboto"/>
              <a:buChar char="➔"/>
            </a:pPr>
            <a:r>
              <a:rPr lang="en" u="sng">
                <a:solidFill>
                  <a:schemeClr val="hlink"/>
                </a:solidFill>
                <a:latin typeface="Roboto"/>
                <a:ea typeface="Roboto"/>
                <a:cs typeface="Roboto"/>
                <a:sym typeface="Roboto"/>
                <a:hlinkClick r:id="rId5" action="ppaction://hlinksldjump"/>
              </a:rPr>
              <a:t>Help with CSS</a:t>
            </a:r>
            <a:endParaRPr>
              <a:solidFill>
                <a:srgbClr val="1C6E8C"/>
              </a:solidFill>
              <a:latin typeface="Roboto"/>
              <a:ea typeface="Roboto"/>
              <a:cs typeface="Roboto"/>
              <a:sym typeface="Roboto"/>
            </a:endParaRPr>
          </a:p>
          <a:p>
            <a:pPr marL="457200" lvl="0" indent="-317500" algn="l" rtl="0">
              <a:spcBef>
                <a:spcPts val="0"/>
              </a:spcBef>
              <a:spcAft>
                <a:spcPts val="0"/>
              </a:spcAft>
              <a:buClr>
                <a:srgbClr val="1C6E8C"/>
              </a:buClr>
              <a:buSzPts val="1400"/>
              <a:buFont typeface="Roboto"/>
              <a:buChar char="➔"/>
            </a:pPr>
            <a:r>
              <a:rPr lang="en" u="sng">
                <a:solidFill>
                  <a:schemeClr val="hlink"/>
                </a:solidFill>
                <a:latin typeface="Roboto"/>
                <a:ea typeface="Roboto"/>
                <a:cs typeface="Roboto"/>
                <a:sym typeface="Roboto"/>
                <a:hlinkClick r:id="rId6" action="ppaction://hlinksldjump"/>
              </a:rPr>
              <a:t>Understand Regex</a:t>
            </a:r>
            <a:endParaRPr>
              <a:solidFill>
                <a:srgbClr val="1C6E8C"/>
              </a:solidFill>
              <a:latin typeface="Roboto"/>
              <a:ea typeface="Roboto"/>
              <a:cs typeface="Roboto"/>
              <a:sym typeface="Roboto"/>
            </a:endParaRPr>
          </a:p>
          <a:p>
            <a:pPr marL="457200" lvl="0" indent="-317500" algn="l" rtl="0">
              <a:spcBef>
                <a:spcPts val="0"/>
              </a:spcBef>
              <a:spcAft>
                <a:spcPts val="0"/>
              </a:spcAft>
              <a:buClr>
                <a:srgbClr val="1C6E8C"/>
              </a:buClr>
              <a:buSzPts val="1400"/>
              <a:buFont typeface="Roboto"/>
              <a:buChar char="➔"/>
            </a:pPr>
            <a:r>
              <a:rPr lang="en" u="sng">
                <a:solidFill>
                  <a:schemeClr val="hlink"/>
                </a:solidFill>
                <a:latin typeface="Roboto"/>
                <a:ea typeface="Roboto"/>
                <a:cs typeface="Roboto"/>
                <a:sym typeface="Roboto"/>
                <a:hlinkClick r:id="rId7" action="ppaction://hlinksldjump"/>
              </a:rPr>
              <a:t>Write metadata</a:t>
            </a:r>
            <a:endParaRPr>
              <a:solidFill>
                <a:srgbClr val="1C6E8C"/>
              </a:solidFill>
              <a:latin typeface="Roboto"/>
              <a:ea typeface="Roboto"/>
              <a:cs typeface="Roboto"/>
              <a:sym typeface="Roboto"/>
            </a:endParaRPr>
          </a:p>
          <a:p>
            <a:pPr marL="457200" lvl="0" indent="-317500" algn="l" rtl="0">
              <a:spcBef>
                <a:spcPts val="0"/>
              </a:spcBef>
              <a:spcAft>
                <a:spcPts val="0"/>
              </a:spcAft>
              <a:buClr>
                <a:srgbClr val="1C6E8C"/>
              </a:buClr>
              <a:buSzPts val="1400"/>
              <a:buFont typeface="Roboto"/>
              <a:buChar char="➔"/>
            </a:pPr>
            <a:r>
              <a:rPr lang="en" u="sng">
                <a:solidFill>
                  <a:schemeClr val="hlink"/>
                </a:solidFill>
                <a:latin typeface="Roboto"/>
                <a:ea typeface="Roboto"/>
                <a:cs typeface="Roboto"/>
                <a:sym typeface="Roboto"/>
                <a:hlinkClick r:id="rId8" action="ppaction://hlinksldjump"/>
              </a:rPr>
              <a:t>Write structured data</a:t>
            </a:r>
            <a:endParaRPr>
              <a:solidFill>
                <a:srgbClr val="1C6E8C"/>
              </a:solidFill>
              <a:latin typeface="Roboto"/>
              <a:ea typeface="Roboto"/>
              <a:cs typeface="Roboto"/>
              <a:sym typeface="Roboto"/>
            </a:endParaRPr>
          </a:p>
          <a:p>
            <a:pPr marL="457200" lvl="0" indent="-317500" algn="l" rtl="0">
              <a:spcBef>
                <a:spcPts val="0"/>
              </a:spcBef>
              <a:spcAft>
                <a:spcPts val="0"/>
              </a:spcAft>
              <a:buClr>
                <a:srgbClr val="1C6E8C"/>
              </a:buClr>
              <a:buSzPts val="1400"/>
              <a:buFont typeface="Roboto"/>
              <a:buChar char="➔"/>
            </a:pPr>
            <a:r>
              <a:rPr lang="en" u="sng">
                <a:solidFill>
                  <a:schemeClr val="hlink"/>
                </a:solidFill>
                <a:latin typeface="Roboto"/>
                <a:ea typeface="Roboto"/>
                <a:cs typeface="Roboto"/>
                <a:sym typeface="Roboto"/>
                <a:hlinkClick r:id="rId9" action="ppaction://hlinksldjump"/>
              </a:rPr>
              <a:t>Repetitive coding tasks</a:t>
            </a:r>
            <a:endParaRPr>
              <a:solidFill>
                <a:srgbClr val="1C6E8C"/>
              </a:solidFill>
              <a:latin typeface="Roboto"/>
              <a:ea typeface="Roboto"/>
              <a:cs typeface="Roboto"/>
              <a:sym typeface="Roboto"/>
            </a:endParaRPr>
          </a:p>
          <a:p>
            <a:pPr marL="457200" lvl="0" indent="-317500" algn="l" rtl="0">
              <a:spcBef>
                <a:spcPts val="0"/>
              </a:spcBef>
              <a:spcAft>
                <a:spcPts val="0"/>
              </a:spcAft>
              <a:buClr>
                <a:srgbClr val="1C6E8C"/>
              </a:buClr>
              <a:buSzPts val="1400"/>
              <a:buFont typeface="Roboto"/>
              <a:buChar char="➔"/>
            </a:pPr>
            <a:r>
              <a:rPr lang="en" u="sng">
                <a:solidFill>
                  <a:schemeClr val="hlink"/>
                </a:solidFill>
                <a:latin typeface="Roboto"/>
                <a:ea typeface="Roboto"/>
                <a:cs typeface="Roboto"/>
                <a:sym typeface="Roboto"/>
                <a:hlinkClick r:id="rId10" action="ppaction://hlinksldjump"/>
              </a:rPr>
              <a:t>Explain a piece of code</a:t>
            </a:r>
            <a:endParaRPr>
              <a:solidFill>
                <a:srgbClr val="1C6E8C"/>
              </a:solidFill>
              <a:latin typeface="Roboto"/>
              <a:ea typeface="Roboto"/>
              <a:cs typeface="Roboto"/>
              <a:sym typeface="Roboto"/>
            </a:endParaRPr>
          </a:p>
          <a:p>
            <a:pPr marL="457200" lvl="0" indent="-317500" algn="l" rtl="0">
              <a:spcBef>
                <a:spcPts val="0"/>
              </a:spcBef>
              <a:spcAft>
                <a:spcPts val="0"/>
              </a:spcAft>
              <a:buClr>
                <a:srgbClr val="1C6E8C"/>
              </a:buClr>
              <a:buSzPts val="1400"/>
              <a:buFont typeface="Roboto"/>
              <a:buChar char="➔"/>
            </a:pPr>
            <a:r>
              <a:rPr lang="en" u="sng">
                <a:solidFill>
                  <a:schemeClr val="hlink"/>
                </a:solidFill>
                <a:latin typeface="Roboto"/>
                <a:ea typeface="Roboto"/>
                <a:cs typeface="Roboto"/>
                <a:sym typeface="Roboto"/>
                <a:hlinkClick r:id="rId11" action="ppaction://hlinksldjump"/>
              </a:rPr>
              <a:t>Code a form in JS</a:t>
            </a:r>
            <a:endParaRPr>
              <a:solidFill>
                <a:srgbClr val="1C6E8C"/>
              </a:solidFill>
              <a:latin typeface="Roboto"/>
              <a:ea typeface="Roboto"/>
              <a:cs typeface="Roboto"/>
              <a:sym typeface="Roboto"/>
            </a:endParaRPr>
          </a:p>
          <a:p>
            <a:pPr marL="457200" lvl="0" indent="-317500" algn="l" rtl="0">
              <a:spcBef>
                <a:spcPts val="0"/>
              </a:spcBef>
              <a:spcAft>
                <a:spcPts val="0"/>
              </a:spcAft>
              <a:buClr>
                <a:srgbClr val="1C6E8C"/>
              </a:buClr>
              <a:buSzPts val="1400"/>
              <a:buFont typeface="Roboto"/>
              <a:buChar char="➔"/>
            </a:pPr>
            <a:r>
              <a:rPr lang="en" u="sng">
                <a:solidFill>
                  <a:schemeClr val="hlink"/>
                </a:solidFill>
                <a:latin typeface="Roboto"/>
                <a:ea typeface="Roboto"/>
                <a:cs typeface="Roboto"/>
                <a:sym typeface="Roboto"/>
                <a:hlinkClick r:id="rId12" action="ppaction://hlinksldjump"/>
              </a:rPr>
              <a:t>Create Python scripts </a:t>
            </a:r>
            <a:endParaRPr>
              <a:solidFill>
                <a:srgbClr val="1C6E8C"/>
              </a:solidFill>
              <a:latin typeface="Roboto"/>
              <a:ea typeface="Roboto"/>
              <a:cs typeface="Roboto"/>
              <a:sym typeface="Roboto"/>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8"/>
        <p:cNvGrpSpPr/>
        <p:nvPr/>
      </p:nvGrpSpPr>
      <p:grpSpPr>
        <a:xfrm>
          <a:off x="0" y="0"/>
          <a:ext cx="0" cy="0"/>
          <a:chOff x="0" y="0"/>
          <a:chExt cx="0" cy="0"/>
        </a:xfrm>
      </p:grpSpPr>
      <p:sp>
        <p:nvSpPr>
          <p:cNvPr id="339" name="Google Shape;339;p50"/>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3600">
              <a:solidFill>
                <a:schemeClr val="lt1"/>
              </a:solidFill>
              <a:latin typeface="Roboto"/>
              <a:ea typeface="Roboto"/>
              <a:cs typeface="Roboto"/>
              <a:sym typeface="Roboto"/>
            </a:endParaRPr>
          </a:p>
          <a:p>
            <a:pPr marL="0" lvl="0" indent="0" algn="l" rtl="0">
              <a:spcBef>
                <a:spcPts val="0"/>
              </a:spcBef>
              <a:spcAft>
                <a:spcPts val="0"/>
              </a:spcAft>
              <a:buSzPts val="1100"/>
              <a:buNone/>
            </a:pPr>
            <a:r>
              <a:rPr lang="en" sz="3600">
                <a:solidFill>
                  <a:schemeClr val="lt1"/>
                </a:solidFill>
                <a:latin typeface="Roboto"/>
                <a:ea typeface="Roboto"/>
                <a:cs typeface="Roboto"/>
                <a:sym typeface="Roboto"/>
              </a:rPr>
              <a:t>Create SVGs for Figma</a:t>
            </a:r>
            <a:endParaRPr sz="3600">
              <a:solidFill>
                <a:schemeClr val="lt1"/>
              </a:solidFill>
              <a:latin typeface="Roboto"/>
              <a:ea typeface="Roboto"/>
              <a:cs typeface="Roboto"/>
              <a:sym typeface="Roboto"/>
            </a:endParaRPr>
          </a:p>
          <a:p>
            <a:pPr marL="0" lvl="0" indent="0" algn="l" rtl="0">
              <a:spcBef>
                <a:spcPts val="0"/>
              </a:spcBef>
              <a:spcAft>
                <a:spcPts val="0"/>
              </a:spcAft>
              <a:buSzPts val="990"/>
              <a:buNone/>
            </a:pPr>
            <a:endParaRPr sz="3600">
              <a:solidFill>
                <a:schemeClr val="lt1"/>
              </a:solidFill>
              <a:latin typeface="Roboto"/>
              <a:ea typeface="Roboto"/>
              <a:cs typeface="Roboto"/>
              <a:sym typeface="Roboto"/>
            </a:endParaRPr>
          </a:p>
        </p:txBody>
      </p:sp>
      <p:sp>
        <p:nvSpPr>
          <p:cNvPr id="340" name="Google Shape;340;p50"/>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Prompt</a:t>
            </a:r>
            <a:endParaRPr/>
          </a:p>
        </p:txBody>
      </p:sp>
      <p:sp>
        <p:nvSpPr>
          <p:cNvPr id="341" name="Google Shape;341;p50"/>
          <p:cNvSpPr txBox="1"/>
          <p:nvPr/>
        </p:nvSpPr>
        <p:spPr>
          <a:xfrm>
            <a:off x="1498975" y="1889750"/>
            <a:ext cx="5339400" cy="21087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a:t>Prompt:</a:t>
            </a:r>
            <a:endParaRPr b="1"/>
          </a:p>
          <a:p>
            <a:pPr marL="0" lvl="0" indent="0" algn="l" rtl="0">
              <a:spcBef>
                <a:spcPts val="0"/>
              </a:spcBef>
              <a:spcAft>
                <a:spcPts val="0"/>
              </a:spcAft>
              <a:buNone/>
            </a:pPr>
            <a:endParaRPr b="1"/>
          </a:p>
          <a:p>
            <a:pPr marL="0" lvl="0" indent="0" algn="l" rtl="0">
              <a:spcBef>
                <a:spcPts val="0"/>
              </a:spcBef>
              <a:spcAft>
                <a:spcPts val="0"/>
              </a:spcAft>
              <a:buNone/>
            </a:pPr>
            <a:r>
              <a:rPr lang="en" sz="1200">
                <a:solidFill>
                  <a:srgbClr val="343541"/>
                </a:solidFill>
                <a:latin typeface="Roboto"/>
                <a:ea typeface="Roboto"/>
                <a:cs typeface="Roboto"/>
                <a:sym typeface="Roboto"/>
              </a:rPr>
              <a:t>I'm working on a prototype in Figma for a web app. Could you create 3 minimalistic SVG icons for me:</a:t>
            </a:r>
            <a:endParaRPr sz="1200">
              <a:solidFill>
                <a:srgbClr val="343541"/>
              </a:solidFill>
              <a:latin typeface="Roboto"/>
              <a:ea typeface="Roboto"/>
              <a:cs typeface="Roboto"/>
              <a:sym typeface="Roboto"/>
            </a:endParaRPr>
          </a:p>
          <a:p>
            <a:pPr marL="0" lvl="0" indent="0" algn="l" rtl="0">
              <a:spcBef>
                <a:spcPts val="0"/>
              </a:spcBef>
              <a:spcAft>
                <a:spcPts val="0"/>
              </a:spcAft>
              <a:buNone/>
            </a:pPr>
            <a:r>
              <a:rPr lang="en" sz="1200">
                <a:solidFill>
                  <a:srgbClr val="343541"/>
                </a:solidFill>
                <a:latin typeface="Roboto"/>
                <a:ea typeface="Roboto"/>
                <a:cs typeface="Roboto"/>
                <a:sym typeface="Roboto"/>
              </a:rPr>
              <a:t>- Home</a:t>
            </a:r>
            <a:endParaRPr sz="1200">
              <a:solidFill>
                <a:srgbClr val="343541"/>
              </a:solidFill>
              <a:latin typeface="Roboto"/>
              <a:ea typeface="Roboto"/>
              <a:cs typeface="Roboto"/>
              <a:sym typeface="Roboto"/>
            </a:endParaRPr>
          </a:p>
          <a:p>
            <a:pPr marL="0" lvl="0" indent="0" algn="l" rtl="0">
              <a:spcBef>
                <a:spcPts val="0"/>
              </a:spcBef>
              <a:spcAft>
                <a:spcPts val="0"/>
              </a:spcAft>
              <a:buNone/>
            </a:pPr>
            <a:r>
              <a:rPr lang="en" sz="1200">
                <a:solidFill>
                  <a:srgbClr val="343541"/>
                </a:solidFill>
                <a:latin typeface="Roboto"/>
                <a:ea typeface="Roboto"/>
                <a:cs typeface="Roboto"/>
                <a:sym typeface="Roboto"/>
              </a:rPr>
              <a:t>- Twitter</a:t>
            </a:r>
            <a:endParaRPr sz="1200">
              <a:solidFill>
                <a:srgbClr val="343541"/>
              </a:solidFill>
              <a:latin typeface="Roboto"/>
              <a:ea typeface="Roboto"/>
              <a:cs typeface="Roboto"/>
              <a:sym typeface="Roboto"/>
            </a:endParaRPr>
          </a:p>
          <a:p>
            <a:pPr marL="0" lvl="0" indent="0" algn="l" rtl="0">
              <a:spcBef>
                <a:spcPts val="0"/>
              </a:spcBef>
              <a:spcAft>
                <a:spcPts val="0"/>
              </a:spcAft>
              <a:buNone/>
            </a:pPr>
            <a:r>
              <a:rPr lang="en" sz="1200">
                <a:solidFill>
                  <a:srgbClr val="343541"/>
                </a:solidFill>
                <a:latin typeface="Roboto"/>
                <a:ea typeface="Roboto"/>
                <a:cs typeface="Roboto"/>
                <a:sym typeface="Roboto"/>
              </a:rPr>
              <a:t>- Email</a:t>
            </a:r>
            <a:endParaRPr b="1"/>
          </a:p>
          <a:p>
            <a:pPr marL="0" lvl="0" indent="0" algn="l" rtl="0">
              <a:spcBef>
                <a:spcPts val="0"/>
              </a:spcBef>
              <a:spcAft>
                <a:spcPts val="0"/>
              </a:spcAft>
              <a:buNone/>
            </a:pPr>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200">
              <a:solidFill>
                <a:srgbClr val="343541"/>
              </a:solidFill>
              <a:latin typeface="Roboto"/>
              <a:ea typeface="Roboto"/>
              <a:cs typeface="Roboto"/>
              <a:sym typeface="Roboto"/>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5"/>
        <p:cNvGrpSpPr/>
        <p:nvPr/>
      </p:nvGrpSpPr>
      <p:grpSpPr>
        <a:xfrm>
          <a:off x="0" y="0"/>
          <a:ext cx="0" cy="0"/>
          <a:chOff x="0" y="0"/>
          <a:chExt cx="0" cy="0"/>
        </a:xfrm>
      </p:grpSpPr>
      <p:sp>
        <p:nvSpPr>
          <p:cNvPr id="346" name="Google Shape;346;p51"/>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3600">
              <a:solidFill>
                <a:schemeClr val="lt1"/>
              </a:solidFill>
              <a:latin typeface="Roboto"/>
              <a:ea typeface="Roboto"/>
              <a:cs typeface="Roboto"/>
              <a:sym typeface="Roboto"/>
            </a:endParaRPr>
          </a:p>
          <a:p>
            <a:pPr marL="0" lvl="0" indent="0" algn="l" rtl="0">
              <a:spcBef>
                <a:spcPts val="0"/>
              </a:spcBef>
              <a:spcAft>
                <a:spcPts val="0"/>
              </a:spcAft>
              <a:buSzPts val="1100"/>
              <a:buNone/>
            </a:pPr>
            <a:r>
              <a:rPr lang="en" sz="3600">
                <a:solidFill>
                  <a:schemeClr val="lt1"/>
                </a:solidFill>
                <a:latin typeface="Roboto"/>
                <a:ea typeface="Roboto"/>
                <a:cs typeface="Roboto"/>
                <a:sym typeface="Roboto"/>
              </a:rPr>
              <a:t>Create SVGs for Figma</a:t>
            </a:r>
            <a:endParaRPr sz="3600">
              <a:solidFill>
                <a:schemeClr val="lt1"/>
              </a:solidFill>
              <a:latin typeface="Roboto"/>
              <a:ea typeface="Roboto"/>
              <a:cs typeface="Roboto"/>
              <a:sym typeface="Roboto"/>
            </a:endParaRPr>
          </a:p>
          <a:p>
            <a:pPr marL="0" lvl="0" indent="0" algn="l" rtl="0">
              <a:spcBef>
                <a:spcPts val="0"/>
              </a:spcBef>
              <a:spcAft>
                <a:spcPts val="0"/>
              </a:spcAft>
              <a:buSzPts val="990"/>
              <a:buNone/>
            </a:pPr>
            <a:endParaRPr sz="3600">
              <a:solidFill>
                <a:schemeClr val="lt1"/>
              </a:solidFill>
              <a:latin typeface="Roboto"/>
              <a:ea typeface="Roboto"/>
              <a:cs typeface="Roboto"/>
              <a:sym typeface="Roboto"/>
            </a:endParaRPr>
          </a:p>
        </p:txBody>
      </p:sp>
      <p:sp>
        <p:nvSpPr>
          <p:cNvPr id="347" name="Google Shape;347;p51"/>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Output</a:t>
            </a:r>
            <a:endParaRPr/>
          </a:p>
        </p:txBody>
      </p:sp>
      <p:pic>
        <p:nvPicPr>
          <p:cNvPr id="348" name="Google Shape;348;p51"/>
          <p:cNvPicPr preferRelativeResize="0"/>
          <p:nvPr/>
        </p:nvPicPr>
        <p:blipFill>
          <a:blip r:embed="rId3">
            <a:alphaModFix/>
          </a:blip>
          <a:stretch>
            <a:fillRect/>
          </a:stretch>
        </p:blipFill>
        <p:spPr>
          <a:xfrm>
            <a:off x="5118300" y="2203100"/>
            <a:ext cx="3256350" cy="1297450"/>
          </a:xfrm>
          <a:prstGeom prst="rect">
            <a:avLst/>
          </a:prstGeom>
          <a:noFill/>
          <a:ln>
            <a:noFill/>
          </a:ln>
          <a:effectLst>
            <a:outerShdw blurRad="57150" dist="19050" dir="5400000" algn="bl" rotWithShape="0">
              <a:srgbClr val="000000">
                <a:alpha val="50000"/>
              </a:srgbClr>
            </a:outerShdw>
          </a:effectLst>
        </p:spPr>
      </p:pic>
      <p:pic>
        <p:nvPicPr>
          <p:cNvPr id="349" name="Google Shape;349;p51"/>
          <p:cNvPicPr preferRelativeResize="0"/>
          <p:nvPr/>
        </p:nvPicPr>
        <p:blipFill>
          <a:blip r:embed="rId4">
            <a:alphaModFix/>
          </a:blip>
          <a:stretch>
            <a:fillRect/>
          </a:stretch>
        </p:blipFill>
        <p:spPr>
          <a:xfrm>
            <a:off x="707475" y="1285400"/>
            <a:ext cx="2921723" cy="3668701"/>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6"/>
        <p:cNvGrpSpPr/>
        <p:nvPr/>
      </p:nvGrpSpPr>
      <p:grpSpPr>
        <a:xfrm>
          <a:off x="0" y="0"/>
          <a:ext cx="0" cy="0"/>
          <a:chOff x="0" y="0"/>
          <a:chExt cx="0" cy="0"/>
        </a:xfrm>
      </p:grpSpPr>
      <p:sp>
        <p:nvSpPr>
          <p:cNvPr id="77" name="Google Shape;77;p16"/>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990"/>
              <a:buNone/>
            </a:pPr>
            <a:r>
              <a:rPr lang="en" sz="3600">
                <a:solidFill>
                  <a:schemeClr val="lt1"/>
                </a:solidFill>
                <a:latin typeface="Roboto"/>
                <a:ea typeface="Roboto"/>
                <a:cs typeface="Roboto"/>
                <a:sym typeface="Roboto"/>
              </a:rPr>
              <a:t>What is ChatGPT</a:t>
            </a:r>
            <a:endParaRPr sz="3600">
              <a:solidFill>
                <a:schemeClr val="lt1"/>
              </a:solidFill>
              <a:latin typeface="Roboto"/>
              <a:ea typeface="Roboto"/>
              <a:cs typeface="Roboto"/>
              <a:sym typeface="Roboto"/>
            </a:endParaRPr>
          </a:p>
        </p:txBody>
      </p:sp>
      <p:sp>
        <p:nvSpPr>
          <p:cNvPr id="78" name="Google Shape;78;p16"/>
          <p:cNvSpPr txBox="1"/>
          <p:nvPr/>
        </p:nvSpPr>
        <p:spPr>
          <a:xfrm>
            <a:off x="513300" y="1080125"/>
            <a:ext cx="4608000" cy="240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t>ChatGPT (short for Chat Generative Pre-trained Transformer) is a </a:t>
            </a:r>
            <a:r>
              <a:rPr lang="en" sz="1800" b="1"/>
              <a:t>natural language processing</a:t>
            </a:r>
            <a:r>
              <a:rPr lang="en" sz="1800"/>
              <a:t> tool, developed by OpenAI. </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 sz="1800"/>
              <a:t>It uses machine learning algorithms to </a:t>
            </a:r>
            <a:r>
              <a:rPr lang="en" sz="1800" b="1"/>
              <a:t>generate human-like responses to text input</a:t>
            </a:r>
            <a:r>
              <a:rPr lang="en" sz="1800"/>
              <a:t>.</a:t>
            </a:r>
            <a:endParaRPr sz="1800"/>
          </a:p>
        </p:txBody>
      </p:sp>
      <p:sp>
        <p:nvSpPr>
          <p:cNvPr id="79" name="Google Shape;79;p16"/>
          <p:cNvSpPr txBox="1"/>
          <p:nvPr/>
        </p:nvSpPr>
        <p:spPr>
          <a:xfrm>
            <a:off x="1090563" y="4114775"/>
            <a:ext cx="1398600" cy="400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Text input</a:t>
            </a:r>
            <a:endParaRPr/>
          </a:p>
        </p:txBody>
      </p:sp>
      <p:sp>
        <p:nvSpPr>
          <p:cNvPr id="80" name="Google Shape;80;p16"/>
          <p:cNvSpPr/>
          <p:nvPr/>
        </p:nvSpPr>
        <p:spPr>
          <a:xfrm>
            <a:off x="2858713" y="4114775"/>
            <a:ext cx="800400" cy="400200"/>
          </a:xfrm>
          <a:prstGeom prst="rightArrow">
            <a:avLst>
              <a:gd name="adj1" fmla="val 50000"/>
              <a:gd name="adj2" fmla="val 50000"/>
            </a:avLst>
          </a:prstGeom>
          <a:solidFill>
            <a:srgbClr val="1C6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6"/>
          <p:cNvSpPr txBox="1"/>
          <p:nvPr/>
        </p:nvSpPr>
        <p:spPr>
          <a:xfrm>
            <a:off x="3835338" y="4011425"/>
            <a:ext cx="1616400" cy="606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Natural language processing</a:t>
            </a:r>
            <a:endParaRPr/>
          </a:p>
        </p:txBody>
      </p:sp>
      <p:sp>
        <p:nvSpPr>
          <p:cNvPr id="82" name="Google Shape;82;p16"/>
          <p:cNvSpPr/>
          <p:nvPr/>
        </p:nvSpPr>
        <p:spPr>
          <a:xfrm>
            <a:off x="5627963" y="4114775"/>
            <a:ext cx="800400" cy="400200"/>
          </a:xfrm>
          <a:prstGeom prst="rightArrow">
            <a:avLst>
              <a:gd name="adj1" fmla="val 50000"/>
              <a:gd name="adj2" fmla="val 50000"/>
            </a:avLst>
          </a:prstGeom>
          <a:solidFill>
            <a:srgbClr val="1C6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C6E8C"/>
              </a:solidFill>
            </a:endParaRPr>
          </a:p>
        </p:txBody>
      </p:sp>
      <p:sp>
        <p:nvSpPr>
          <p:cNvPr id="83" name="Google Shape;83;p16"/>
          <p:cNvSpPr txBox="1"/>
          <p:nvPr/>
        </p:nvSpPr>
        <p:spPr>
          <a:xfrm>
            <a:off x="6675088" y="4114775"/>
            <a:ext cx="1734900" cy="400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Human-like output</a:t>
            </a:r>
            <a:endParaRPr/>
          </a:p>
        </p:txBody>
      </p:sp>
      <p:pic>
        <p:nvPicPr>
          <p:cNvPr id="84" name="Google Shape;84;p16"/>
          <p:cNvPicPr preferRelativeResize="0"/>
          <p:nvPr/>
        </p:nvPicPr>
        <p:blipFill>
          <a:blip r:embed="rId3">
            <a:alphaModFix/>
          </a:blip>
          <a:stretch>
            <a:fillRect/>
          </a:stretch>
        </p:blipFill>
        <p:spPr>
          <a:xfrm>
            <a:off x="5914975" y="1048000"/>
            <a:ext cx="2274900" cy="22749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3"/>
        <p:cNvGrpSpPr/>
        <p:nvPr/>
      </p:nvGrpSpPr>
      <p:grpSpPr>
        <a:xfrm>
          <a:off x="0" y="0"/>
          <a:ext cx="0" cy="0"/>
          <a:chOff x="0" y="0"/>
          <a:chExt cx="0" cy="0"/>
        </a:xfrm>
      </p:grpSpPr>
      <p:sp>
        <p:nvSpPr>
          <p:cNvPr id="354" name="Google Shape;354;p52"/>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3600">
              <a:solidFill>
                <a:schemeClr val="lt1"/>
              </a:solidFill>
              <a:latin typeface="Roboto"/>
              <a:ea typeface="Roboto"/>
              <a:cs typeface="Roboto"/>
              <a:sym typeface="Roboto"/>
            </a:endParaRPr>
          </a:p>
          <a:p>
            <a:pPr marL="0" lvl="0" indent="0" algn="l" rtl="0">
              <a:spcBef>
                <a:spcPts val="0"/>
              </a:spcBef>
              <a:spcAft>
                <a:spcPts val="0"/>
              </a:spcAft>
              <a:buSzPts val="1100"/>
              <a:buNone/>
            </a:pPr>
            <a:r>
              <a:rPr lang="en" sz="3600">
                <a:solidFill>
                  <a:schemeClr val="lt1"/>
                </a:solidFill>
                <a:latin typeface="Roboto"/>
                <a:ea typeface="Roboto"/>
                <a:cs typeface="Roboto"/>
                <a:sym typeface="Roboto"/>
              </a:rPr>
              <a:t>Generate HTML </a:t>
            </a:r>
            <a:endParaRPr sz="3600">
              <a:solidFill>
                <a:schemeClr val="lt1"/>
              </a:solidFill>
              <a:latin typeface="Roboto"/>
              <a:ea typeface="Roboto"/>
              <a:cs typeface="Roboto"/>
              <a:sym typeface="Roboto"/>
            </a:endParaRPr>
          </a:p>
          <a:p>
            <a:pPr marL="0" lvl="0" indent="0" algn="l" rtl="0">
              <a:spcBef>
                <a:spcPts val="0"/>
              </a:spcBef>
              <a:spcAft>
                <a:spcPts val="0"/>
              </a:spcAft>
              <a:buSzPts val="990"/>
              <a:buNone/>
            </a:pPr>
            <a:endParaRPr sz="3600">
              <a:solidFill>
                <a:schemeClr val="lt1"/>
              </a:solidFill>
              <a:latin typeface="Roboto"/>
              <a:ea typeface="Roboto"/>
              <a:cs typeface="Roboto"/>
              <a:sym typeface="Roboto"/>
            </a:endParaRPr>
          </a:p>
        </p:txBody>
      </p:sp>
      <p:sp>
        <p:nvSpPr>
          <p:cNvPr id="355" name="Google Shape;355;p52"/>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Prompt</a:t>
            </a:r>
            <a:endParaRPr/>
          </a:p>
        </p:txBody>
      </p:sp>
      <p:sp>
        <p:nvSpPr>
          <p:cNvPr id="356" name="Google Shape;356;p52"/>
          <p:cNvSpPr txBox="1"/>
          <p:nvPr/>
        </p:nvSpPr>
        <p:spPr>
          <a:xfrm>
            <a:off x="810725" y="1667725"/>
            <a:ext cx="2660100" cy="13698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a:t>Prompt:</a:t>
            </a:r>
            <a:endParaRPr b="1"/>
          </a:p>
          <a:p>
            <a:pPr marL="0" lvl="0" indent="0" algn="l" rtl="0">
              <a:spcBef>
                <a:spcPts val="0"/>
              </a:spcBef>
              <a:spcAft>
                <a:spcPts val="0"/>
              </a:spcAft>
              <a:buNone/>
            </a:pPr>
            <a:endParaRPr b="1"/>
          </a:p>
          <a:p>
            <a:pPr marL="0" lvl="0" indent="0" algn="l" rtl="0">
              <a:spcBef>
                <a:spcPts val="0"/>
              </a:spcBef>
              <a:spcAft>
                <a:spcPts val="0"/>
              </a:spcAft>
              <a:buNone/>
            </a:pPr>
            <a:r>
              <a:rPr lang="en" sz="1200">
                <a:solidFill>
                  <a:srgbClr val="343541"/>
                </a:solidFill>
                <a:latin typeface="Roboto"/>
                <a:ea typeface="Roboto"/>
                <a:cs typeface="Roboto"/>
                <a:sym typeface="Roboto"/>
              </a:rPr>
              <a:t>Turn this into HTML code:</a:t>
            </a:r>
            <a:endParaRPr b="1"/>
          </a:p>
          <a:p>
            <a:pPr marL="0" lvl="0" indent="0" algn="l" rtl="0">
              <a:spcBef>
                <a:spcPts val="0"/>
              </a:spcBef>
              <a:spcAft>
                <a:spcPts val="0"/>
              </a:spcAft>
              <a:buNone/>
            </a:pPr>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200">
              <a:solidFill>
                <a:srgbClr val="343541"/>
              </a:solidFill>
              <a:latin typeface="Roboto"/>
              <a:ea typeface="Roboto"/>
              <a:cs typeface="Roboto"/>
              <a:sym typeface="Roboto"/>
            </a:endParaRPr>
          </a:p>
        </p:txBody>
      </p:sp>
      <p:sp>
        <p:nvSpPr>
          <p:cNvPr id="357" name="Google Shape;357;p52"/>
          <p:cNvSpPr txBox="1"/>
          <p:nvPr/>
        </p:nvSpPr>
        <p:spPr>
          <a:xfrm>
            <a:off x="3877975" y="1317325"/>
            <a:ext cx="5076900" cy="36480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rgbClr val="343541"/>
                </a:solidFill>
                <a:latin typeface="Roboto"/>
                <a:ea typeface="Roboto"/>
                <a:cs typeface="Roboto"/>
                <a:sym typeface="Roboto"/>
              </a:rPr>
              <a:t># This is my heading text</a:t>
            </a:r>
            <a:endParaRPr sz="900">
              <a:solidFill>
                <a:srgbClr val="343541"/>
              </a:solidFill>
              <a:latin typeface="Roboto"/>
              <a:ea typeface="Roboto"/>
              <a:cs typeface="Roboto"/>
              <a:sym typeface="Roboto"/>
            </a:endParaRPr>
          </a:p>
          <a:p>
            <a:pPr marL="0" lvl="0" indent="0" algn="l" rtl="0">
              <a:spcBef>
                <a:spcPts val="0"/>
              </a:spcBef>
              <a:spcAft>
                <a:spcPts val="0"/>
              </a:spcAft>
              <a:buNone/>
            </a:pPr>
            <a:endParaRPr sz="900">
              <a:solidFill>
                <a:srgbClr val="343541"/>
              </a:solidFill>
              <a:latin typeface="Roboto"/>
              <a:ea typeface="Roboto"/>
              <a:cs typeface="Roboto"/>
              <a:sym typeface="Roboto"/>
            </a:endParaRPr>
          </a:p>
          <a:p>
            <a:pPr marL="0" lvl="0" indent="0" algn="l" rtl="0">
              <a:spcBef>
                <a:spcPts val="0"/>
              </a:spcBef>
              <a:spcAft>
                <a:spcPts val="0"/>
              </a:spcAft>
              <a:buNone/>
            </a:pPr>
            <a:r>
              <a:rPr lang="en" sz="900">
                <a:solidFill>
                  <a:srgbClr val="343541"/>
                </a:solidFill>
                <a:latin typeface="Roboto"/>
                <a:ea typeface="Roboto"/>
                <a:cs typeface="Roboto"/>
                <a:sym typeface="Roboto"/>
              </a:rPr>
              <a:t>After several unsuccessful attempts in the past, I decided to create a personal publishing space. Why not just talk about a blog? Because it won't just be a space for posting blog posts. There will also be short fiction texts, as well as notes, to quickly share a link or an idea.</a:t>
            </a:r>
            <a:endParaRPr sz="900">
              <a:solidFill>
                <a:srgbClr val="343541"/>
              </a:solidFill>
              <a:latin typeface="Roboto"/>
              <a:ea typeface="Roboto"/>
              <a:cs typeface="Roboto"/>
              <a:sym typeface="Roboto"/>
            </a:endParaRPr>
          </a:p>
          <a:p>
            <a:pPr marL="0" lvl="0" indent="0" algn="l" rtl="0">
              <a:spcBef>
                <a:spcPts val="0"/>
              </a:spcBef>
              <a:spcAft>
                <a:spcPts val="0"/>
              </a:spcAft>
              <a:buNone/>
            </a:pPr>
            <a:endParaRPr sz="900">
              <a:solidFill>
                <a:srgbClr val="343541"/>
              </a:solidFill>
              <a:latin typeface="Roboto"/>
              <a:ea typeface="Roboto"/>
              <a:cs typeface="Roboto"/>
              <a:sym typeface="Roboto"/>
            </a:endParaRPr>
          </a:p>
          <a:p>
            <a:pPr marL="0" lvl="0" indent="0" algn="l" rtl="0">
              <a:spcBef>
                <a:spcPts val="0"/>
              </a:spcBef>
              <a:spcAft>
                <a:spcPts val="0"/>
              </a:spcAft>
              <a:buNone/>
            </a:pPr>
            <a:r>
              <a:rPr lang="en" sz="900">
                <a:solidFill>
                  <a:srgbClr val="343541"/>
                </a:solidFill>
                <a:latin typeface="Roboto"/>
                <a:ea typeface="Roboto"/>
                <a:cs typeface="Roboto"/>
                <a:sym typeface="Roboto"/>
              </a:rPr>
              <a:t>## My favorite subjects</a:t>
            </a:r>
            <a:endParaRPr sz="900">
              <a:solidFill>
                <a:srgbClr val="343541"/>
              </a:solidFill>
              <a:latin typeface="Roboto"/>
              <a:ea typeface="Roboto"/>
              <a:cs typeface="Roboto"/>
              <a:sym typeface="Roboto"/>
            </a:endParaRPr>
          </a:p>
          <a:p>
            <a:pPr marL="0" lvl="0" indent="0" algn="l" rtl="0">
              <a:spcBef>
                <a:spcPts val="0"/>
              </a:spcBef>
              <a:spcAft>
                <a:spcPts val="0"/>
              </a:spcAft>
              <a:buNone/>
            </a:pPr>
            <a:endParaRPr sz="900">
              <a:solidFill>
                <a:srgbClr val="343541"/>
              </a:solidFill>
              <a:latin typeface="Roboto"/>
              <a:ea typeface="Roboto"/>
              <a:cs typeface="Roboto"/>
              <a:sym typeface="Roboto"/>
            </a:endParaRPr>
          </a:p>
          <a:p>
            <a:pPr marL="0" lvl="0" indent="0" algn="l" rtl="0">
              <a:spcBef>
                <a:spcPts val="0"/>
              </a:spcBef>
              <a:spcAft>
                <a:spcPts val="0"/>
              </a:spcAft>
              <a:buNone/>
            </a:pPr>
            <a:r>
              <a:rPr lang="en" sz="900">
                <a:solidFill>
                  <a:srgbClr val="343541"/>
                </a:solidFill>
                <a:latin typeface="Roboto"/>
                <a:ea typeface="Roboto"/>
                <a:cs typeface="Roboto"/>
                <a:sym typeface="Roboto"/>
              </a:rPr>
              <a:t>Much of what I plan to write is related to my work:</a:t>
            </a:r>
            <a:endParaRPr sz="900">
              <a:solidFill>
                <a:srgbClr val="343541"/>
              </a:solidFill>
              <a:latin typeface="Roboto"/>
              <a:ea typeface="Roboto"/>
              <a:cs typeface="Roboto"/>
              <a:sym typeface="Roboto"/>
            </a:endParaRPr>
          </a:p>
          <a:p>
            <a:pPr marL="0" lvl="0" indent="0" algn="l" rtl="0">
              <a:spcBef>
                <a:spcPts val="0"/>
              </a:spcBef>
              <a:spcAft>
                <a:spcPts val="0"/>
              </a:spcAft>
              <a:buNone/>
            </a:pPr>
            <a:r>
              <a:rPr lang="en" sz="900">
                <a:solidFill>
                  <a:srgbClr val="343541"/>
                </a:solidFill>
                <a:latin typeface="Roboto"/>
                <a:ea typeface="Roboto"/>
                <a:cs typeface="Roboto"/>
                <a:sym typeface="Roboto"/>
              </a:rPr>
              <a:t>content design</a:t>
            </a:r>
            <a:endParaRPr sz="900">
              <a:solidFill>
                <a:srgbClr val="343541"/>
              </a:solidFill>
              <a:latin typeface="Roboto"/>
              <a:ea typeface="Roboto"/>
              <a:cs typeface="Roboto"/>
              <a:sym typeface="Roboto"/>
            </a:endParaRPr>
          </a:p>
          <a:p>
            <a:pPr marL="0" lvl="0" indent="0" algn="l" rtl="0">
              <a:spcBef>
                <a:spcPts val="0"/>
              </a:spcBef>
              <a:spcAft>
                <a:spcPts val="0"/>
              </a:spcAft>
              <a:buNone/>
            </a:pPr>
            <a:r>
              <a:rPr lang="en" sz="900">
                <a:solidFill>
                  <a:srgbClr val="343541"/>
                </a:solidFill>
                <a:latin typeface="Roboto"/>
                <a:ea typeface="Roboto"/>
                <a:cs typeface="Roboto"/>
                <a:sym typeface="Roboto"/>
              </a:rPr>
              <a:t>UX</a:t>
            </a:r>
            <a:endParaRPr sz="900">
              <a:solidFill>
                <a:srgbClr val="343541"/>
              </a:solidFill>
              <a:latin typeface="Roboto"/>
              <a:ea typeface="Roboto"/>
              <a:cs typeface="Roboto"/>
              <a:sym typeface="Roboto"/>
            </a:endParaRPr>
          </a:p>
          <a:p>
            <a:pPr marL="0" lvl="0" indent="0" algn="l" rtl="0">
              <a:spcBef>
                <a:spcPts val="0"/>
              </a:spcBef>
              <a:spcAft>
                <a:spcPts val="0"/>
              </a:spcAft>
              <a:buNone/>
            </a:pPr>
            <a:r>
              <a:rPr lang="en" sz="900">
                <a:solidFill>
                  <a:srgbClr val="343541"/>
                </a:solidFill>
                <a:latin typeface="Roboto"/>
                <a:ea typeface="Roboto"/>
                <a:cs typeface="Roboto"/>
                <a:sym typeface="Roboto"/>
              </a:rPr>
              <a:t>Government of Canada web presence and service delivery</a:t>
            </a:r>
            <a:endParaRPr sz="900">
              <a:solidFill>
                <a:srgbClr val="343541"/>
              </a:solidFill>
              <a:latin typeface="Roboto"/>
              <a:ea typeface="Roboto"/>
              <a:cs typeface="Roboto"/>
              <a:sym typeface="Roboto"/>
            </a:endParaRPr>
          </a:p>
          <a:p>
            <a:pPr marL="0" lvl="0" indent="0" algn="l" rtl="0">
              <a:spcBef>
                <a:spcPts val="0"/>
              </a:spcBef>
              <a:spcAft>
                <a:spcPts val="0"/>
              </a:spcAft>
              <a:buNone/>
            </a:pPr>
            <a:r>
              <a:rPr lang="en" sz="900">
                <a:solidFill>
                  <a:srgbClr val="343541"/>
                </a:solidFill>
                <a:latin typeface="Roboto"/>
                <a:ea typeface="Roboto"/>
                <a:cs typeface="Roboto"/>
                <a:sym typeface="Roboto"/>
              </a:rPr>
              <a:t>evidence-based continuous improvement</a:t>
            </a:r>
            <a:endParaRPr sz="900">
              <a:solidFill>
                <a:srgbClr val="343541"/>
              </a:solidFill>
              <a:latin typeface="Roboto"/>
              <a:ea typeface="Roboto"/>
              <a:cs typeface="Roboto"/>
              <a:sym typeface="Roboto"/>
            </a:endParaRPr>
          </a:p>
          <a:p>
            <a:pPr marL="0" lvl="0" indent="0" algn="l" rtl="0">
              <a:spcBef>
                <a:spcPts val="0"/>
              </a:spcBef>
              <a:spcAft>
                <a:spcPts val="0"/>
              </a:spcAft>
              <a:buNone/>
            </a:pPr>
            <a:endParaRPr sz="900">
              <a:solidFill>
                <a:srgbClr val="343541"/>
              </a:solidFill>
              <a:latin typeface="Roboto"/>
              <a:ea typeface="Roboto"/>
              <a:cs typeface="Roboto"/>
              <a:sym typeface="Roboto"/>
            </a:endParaRPr>
          </a:p>
          <a:p>
            <a:pPr marL="0" lvl="0" indent="0" algn="l" rtl="0">
              <a:spcBef>
                <a:spcPts val="0"/>
              </a:spcBef>
              <a:spcAft>
                <a:spcPts val="0"/>
              </a:spcAft>
              <a:buNone/>
            </a:pPr>
            <a:r>
              <a:rPr lang="en" sz="900">
                <a:solidFill>
                  <a:srgbClr val="343541"/>
                </a:solidFill>
                <a:latin typeface="Roboto"/>
                <a:ea typeface="Roboto"/>
                <a:cs typeface="Roboto"/>
                <a:sym typeface="Roboto"/>
              </a:rPr>
              <a:t>I intend to do it while respecting my code of ethics, of course (I want to write a post on this question, but in the meantime this post written by Sean Boots reflects my position quite well: [Principles for blogging as a public servant](https://sboots.ca/2020/01/21/principles-for-blogging-as-a-public-servant/). </a:t>
            </a:r>
            <a:endParaRPr sz="900">
              <a:solidFill>
                <a:srgbClr val="343541"/>
              </a:solidFill>
              <a:latin typeface="Roboto"/>
              <a:ea typeface="Roboto"/>
              <a:cs typeface="Roboto"/>
              <a:sym typeface="Roboto"/>
            </a:endParaRPr>
          </a:p>
          <a:p>
            <a:pPr marL="0" lvl="0" indent="0" algn="l" rtl="0">
              <a:spcBef>
                <a:spcPts val="0"/>
              </a:spcBef>
              <a:spcAft>
                <a:spcPts val="0"/>
              </a:spcAft>
              <a:buNone/>
            </a:pPr>
            <a:endParaRPr sz="900">
              <a:solidFill>
                <a:srgbClr val="343541"/>
              </a:solidFill>
              <a:latin typeface="Roboto"/>
              <a:ea typeface="Roboto"/>
              <a:cs typeface="Roboto"/>
              <a:sym typeface="Roboto"/>
            </a:endParaRPr>
          </a:p>
          <a:p>
            <a:pPr marL="0" lvl="0" indent="0" algn="l" rtl="0">
              <a:spcBef>
                <a:spcPts val="0"/>
              </a:spcBef>
              <a:spcAft>
                <a:spcPts val="0"/>
              </a:spcAft>
              <a:buNone/>
            </a:pPr>
            <a:r>
              <a:rPr lang="en" sz="900">
                <a:solidFill>
                  <a:srgbClr val="343541"/>
                </a:solidFill>
                <a:latin typeface="Roboto"/>
                <a:ea typeface="Roboto"/>
                <a:cs typeface="Roboto"/>
                <a:sym typeface="Roboto"/>
              </a:rPr>
              <a:t>## Not limited to work</a:t>
            </a:r>
            <a:endParaRPr sz="900">
              <a:solidFill>
                <a:srgbClr val="343541"/>
              </a:solidFill>
              <a:latin typeface="Roboto"/>
              <a:ea typeface="Roboto"/>
              <a:cs typeface="Roboto"/>
              <a:sym typeface="Roboto"/>
            </a:endParaRPr>
          </a:p>
          <a:p>
            <a:pPr marL="0" lvl="0" indent="0" algn="l" rtl="0">
              <a:spcBef>
                <a:spcPts val="0"/>
              </a:spcBef>
              <a:spcAft>
                <a:spcPts val="0"/>
              </a:spcAft>
              <a:buNone/>
            </a:pPr>
            <a:endParaRPr sz="900">
              <a:solidFill>
                <a:srgbClr val="343541"/>
              </a:solidFill>
              <a:latin typeface="Roboto"/>
              <a:ea typeface="Roboto"/>
              <a:cs typeface="Roboto"/>
              <a:sym typeface="Roboto"/>
            </a:endParaRPr>
          </a:p>
          <a:p>
            <a:pPr marL="0" lvl="0" indent="0" algn="l" rtl="0">
              <a:spcBef>
                <a:spcPts val="0"/>
              </a:spcBef>
              <a:spcAft>
                <a:spcPts val="0"/>
              </a:spcAft>
              <a:buNone/>
            </a:pPr>
            <a:r>
              <a:rPr lang="en" sz="900">
                <a:solidFill>
                  <a:srgbClr val="343541"/>
                </a:solidFill>
                <a:latin typeface="Roboto"/>
                <a:ea typeface="Roboto"/>
                <a:cs typeface="Roboto"/>
                <a:sym typeface="Roboto"/>
              </a:rPr>
              <a:t>But I will not limit myself to my work, particularly in the Fiction section. I'll talk about whatever I want to, in my own way.</a:t>
            </a:r>
            <a:endParaRPr sz="900">
              <a:solidFill>
                <a:srgbClr val="343541"/>
              </a:solidFill>
              <a:latin typeface="Roboto"/>
              <a:ea typeface="Roboto"/>
              <a:cs typeface="Roboto"/>
              <a:sym typeface="Roboto"/>
            </a:endParaRPr>
          </a:p>
          <a:p>
            <a:pPr marL="0" lvl="0" indent="0" algn="l" rtl="0">
              <a:spcBef>
                <a:spcPts val="0"/>
              </a:spcBef>
              <a:spcAft>
                <a:spcPts val="0"/>
              </a:spcAft>
              <a:buNone/>
            </a:pPr>
            <a:endParaRPr sz="900">
              <a:solidFill>
                <a:srgbClr val="343541"/>
              </a:solidFill>
              <a:latin typeface="Roboto"/>
              <a:ea typeface="Roboto"/>
              <a:cs typeface="Roboto"/>
              <a:sym typeface="Roboto"/>
            </a:endParaRPr>
          </a:p>
          <a:p>
            <a:pPr marL="0" lvl="0" indent="0" algn="l" rtl="0">
              <a:spcBef>
                <a:spcPts val="0"/>
              </a:spcBef>
              <a:spcAft>
                <a:spcPts val="0"/>
              </a:spcAft>
              <a:buNone/>
            </a:pPr>
            <a:r>
              <a:rPr lang="en" sz="900">
                <a:solidFill>
                  <a:srgbClr val="343541"/>
                </a:solidFill>
                <a:latin typeface="Roboto"/>
                <a:ea typeface="Roboto"/>
                <a:cs typeface="Roboto"/>
                <a:sym typeface="Roboto"/>
              </a:rPr>
              <a:t>In short, this should be a rather eclectic publishing space.</a:t>
            </a:r>
            <a:endParaRPr sz="11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1"/>
        <p:cNvGrpSpPr/>
        <p:nvPr/>
      </p:nvGrpSpPr>
      <p:grpSpPr>
        <a:xfrm>
          <a:off x="0" y="0"/>
          <a:ext cx="0" cy="0"/>
          <a:chOff x="0" y="0"/>
          <a:chExt cx="0" cy="0"/>
        </a:xfrm>
      </p:grpSpPr>
      <p:sp>
        <p:nvSpPr>
          <p:cNvPr id="362" name="Google Shape;362;p53"/>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3600">
              <a:solidFill>
                <a:schemeClr val="lt1"/>
              </a:solidFill>
              <a:latin typeface="Roboto"/>
              <a:ea typeface="Roboto"/>
              <a:cs typeface="Roboto"/>
              <a:sym typeface="Roboto"/>
            </a:endParaRPr>
          </a:p>
          <a:p>
            <a:pPr marL="0" lvl="0" indent="0" algn="l" rtl="0">
              <a:spcBef>
                <a:spcPts val="0"/>
              </a:spcBef>
              <a:spcAft>
                <a:spcPts val="0"/>
              </a:spcAft>
              <a:buSzPts val="1100"/>
              <a:buNone/>
            </a:pPr>
            <a:r>
              <a:rPr lang="en" sz="3600">
                <a:solidFill>
                  <a:schemeClr val="lt1"/>
                </a:solidFill>
                <a:latin typeface="Roboto"/>
                <a:ea typeface="Roboto"/>
                <a:cs typeface="Roboto"/>
                <a:sym typeface="Roboto"/>
              </a:rPr>
              <a:t>Generate HTML </a:t>
            </a:r>
            <a:endParaRPr sz="3600">
              <a:solidFill>
                <a:schemeClr val="lt1"/>
              </a:solidFill>
              <a:latin typeface="Roboto"/>
              <a:ea typeface="Roboto"/>
              <a:cs typeface="Roboto"/>
              <a:sym typeface="Roboto"/>
            </a:endParaRPr>
          </a:p>
          <a:p>
            <a:pPr marL="0" lvl="0" indent="0" algn="l" rtl="0">
              <a:spcBef>
                <a:spcPts val="0"/>
              </a:spcBef>
              <a:spcAft>
                <a:spcPts val="0"/>
              </a:spcAft>
              <a:buSzPts val="990"/>
              <a:buNone/>
            </a:pPr>
            <a:endParaRPr sz="3600">
              <a:solidFill>
                <a:schemeClr val="lt1"/>
              </a:solidFill>
              <a:latin typeface="Roboto"/>
              <a:ea typeface="Roboto"/>
              <a:cs typeface="Roboto"/>
              <a:sym typeface="Roboto"/>
            </a:endParaRPr>
          </a:p>
        </p:txBody>
      </p:sp>
      <p:sp>
        <p:nvSpPr>
          <p:cNvPr id="363" name="Google Shape;363;p53"/>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Output</a:t>
            </a:r>
            <a:endParaRPr/>
          </a:p>
        </p:txBody>
      </p:sp>
      <p:pic>
        <p:nvPicPr>
          <p:cNvPr id="364" name="Google Shape;364;p53"/>
          <p:cNvPicPr preferRelativeResize="0"/>
          <p:nvPr/>
        </p:nvPicPr>
        <p:blipFill>
          <a:blip r:embed="rId3">
            <a:alphaModFix/>
          </a:blip>
          <a:stretch>
            <a:fillRect/>
          </a:stretch>
        </p:blipFill>
        <p:spPr>
          <a:xfrm>
            <a:off x="2523624" y="1170000"/>
            <a:ext cx="3552800" cy="397142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8"/>
        <p:cNvGrpSpPr/>
        <p:nvPr/>
      </p:nvGrpSpPr>
      <p:grpSpPr>
        <a:xfrm>
          <a:off x="0" y="0"/>
          <a:ext cx="0" cy="0"/>
          <a:chOff x="0" y="0"/>
          <a:chExt cx="0" cy="0"/>
        </a:xfrm>
      </p:grpSpPr>
      <p:sp>
        <p:nvSpPr>
          <p:cNvPr id="369" name="Google Shape;369;p54"/>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3600">
              <a:solidFill>
                <a:schemeClr val="lt1"/>
              </a:solidFill>
              <a:latin typeface="Roboto"/>
              <a:ea typeface="Roboto"/>
              <a:cs typeface="Roboto"/>
              <a:sym typeface="Roboto"/>
            </a:endParaRPr>
          </a:p>
          <a:p>
            <a:pPr marL="0" lvl="0" indent="0" algn="l" rtl="0">
              <a:spcBef>
                <a:spcPts val="0"/>
              </a:spcBef>
              <a:spcAft>
                <a:spcPts val="0"/>
              </a:spcAft>
              <a:buSzPts val="1100"/>
              <a:buNone/>
            </a:pPr>
            <a:r>
              <a:rPr lang="en" sz="3600">
                <a:solidFill>
                  <a:schemeClr val="lt1"/>
                </a:solidFill>
                <a:latin typeface="Roboto"/>
                <a:ea typeface="Roboto"/>
                <a:cs typeface="Roboto"/>
                <a:sym typeface="Roboto"/>
              </a:rPr>
              <a:t>Help with CSS</a:t>
            </a:r>
            <a:endParaRPr sz="3600">
              <a:solidFill>
                <a:schemeClr val="lt1"/>
              </a:solidFill>
              <a:latin typeface="Roboto"/>
              <a:ea typeface="Roboto"/>
              <a:cs typeface="Roboto"/>
              <a:sym typeface="Roboto"/>
            </a:endParaRPr>
          </a:p>
          <a:p>
            <a:pPr marL="0" lvl="0" indent="0" algn="l" rtl="0">
              <a:spcBef>
                <a:spcPts val="0"/>
              </a:spcBef>
              <a:spcAft>
                <a:spcPts val="0"/>
              </a:spcAft>
              <a:buSzPts val="990"/>
              <a:buNone/>
            </a:pPr>
            <a:endParaRPr sz="3600">
              <a:solidFill>
                <a:schemeClr val="lt1"/>
              </a:solidFill>
              <a:latin typeface="Roboto"/>
              <a:ea typeface="Roboto"/>
              <a:cs typeface="Roboto"/>
              <a:sym typeface="Roboto"/>
            </a:endParaRPr>
          </a:p>
        </p:txBody>
      </p:sp>
      <p:sp>
        <p:nvSpPr>
          <p:cNvPr id="370" name="Google Shape;370;p54"/>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Prompt</a:t>
            </a:r>
            <a:endParaRPr/>
          </a:p>
        </p:txBody>
      </p:sp>
      <p:pic>
        <p:nvPicPr>
          <p:cNvPr id="371" name="Google Shape;371;p54"/>
          <p:cNvPicPr preferRelativeResize="0"/>
          <p:nvPr/>
        </p:nvPicPr>
        <p:blipFill>
          <a:blip r:embed="rId3">
            <a:alphaModFix/>
          </a:blip>
          <a:stretch>
            <a:fillRect/>
          </a:stretch>
        </p:blipFill>
        <p:spPr>
          <a:xfrm>
            <a:off x="6161775" y="2772925"/>
            <a:ext cx="1085850" cy="504825"/>
          </a:xfrm>
          <a:prstGeom prst="rect">
            <a:avLst/>
          </a:prstGeom>
          <a:noFill/>
          <a:ln>
            <a:noFill/>
          </a:ln>
        </p:spPr>
      </p:pic>
      <p:sp>
        <p:nvSpPr>
          <p:cNvPr id="372" name="Google Shape;372;p54"/>
          <p:cNvSpPr txBox="1"/>
          <p:nvPr/>
        </p:nvSpPr>
        <p:spPr>
          <a:xfrm>
            <a:off x="444050" y="1675125"/>
            <a:ext cx="4307400" cy="30324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a:t>Prompt:</a:t>
            </a:r>
            <a:endParaRPr b="1"/>
          </a:p>
          <a:p>
            <a:pPr marL="0" lvl="0" indent="0" algn="l" rtl="0">
              <a:spcBef>
                <a:spcPts val="0"/>
              </a:spcBef>
              <a:spcAft>
                <a:spcPts val="0"/>
              </a:spcAft>
              <a:buNone/>
            </a:pPr>
            <a:endParaRPr b="1"/>
          </a:p>
          <a:p>
            <a:pPr marL="0" lvl="0" indent="0" algn="l" rtl="0">
              <a:spcBef>
                <a:spcPts val="0"/>
              </a:spcBef>
              <a:spcAft>
                <a:spcPts val="0"/>
              </a:spcAft>
              <a:buNone/>
            </a:pPr>
            <a:r>
              <a:rPr lang="en" sz="1200">
                <a:solidFill>
                  <a:srgbClr val="343541"/>
                </a:solidFill>
                <a:latin typeface="Roboto"/>
                <a:ea typeface="Roboto"/>
                <a:cs typeface="Roboto"/>
                <a:sym typeface="Roboto"/>
              </a:rPr>
              <a:t>I have this code for a button:</a:t>
            </a:r>
            <a:endParaRPr sz="1200">
              <a:solidFill>
                <a:srgbClr val="343541"/>
              </a:solidFill>
              <a:latin typeface="Roboto"/>
              <a:ea typeface="Roboto"/>
              <a:cs typeface="Roboto"/>
              <a:sym typeface="Roboto"/>
            </a:endParaRPr>
          </a:p>
          <a:p>
            <a:pPr marL="0" lvl="0" indent="0" algn="l" rtl="0">
              <a:spcBef>
                <a:spcPts val="0"/>
              </a:spcBef>
              <a:spcAft>
                <a:spcPts val="0"/>
              </a:spcAft>
              <a:buNone/>
            </a:pPr>
            <a:r>
              <a:rPr lang="en" sz="1200">
                <a:solidFill>
                  <a:srgbClr val="343541"/>
                </a:solidFill>
                <a:latin typeface="Roboto"/>
                <a:ea typeface="Roboto"/>
                <a:cs typeface="Roboto"/>
                <a:sym typeface="Roboto"/>
              </a:rPr>
              <a:t>&lt;button type="submit" class="apply-button"&gt;Apply&lt;/button&gt;</a:t>
            </a:r>
            <a:endParaRPr sz="1200">
              <a:solidFill>
                <a:srgbClr val="343541"/>
              </a:solidFill>
              <a:latin typeface="Roboto"/>
              <a:ea typeface="Roboto"/>
              <a:cs typeface="Roboto"/>
              <a:sym typeface="Roboto"/>
            </a:endParaRPr>
          </a:p>
          <a:p>
            <a:pPr marL="0" lvl="0" indent="0" algn="l" rtl="0">
              <a:spcBef>
                <a:spcPts val="0"/>
              </a:spcBef>
              <a:spcAft>
                <a:spcPts val="0"/>
              </a:spcAft>
              <a:buNone/>
            </a:pPr>
            <a:endParaRPr sz="1200">
              <a:solidFill>
                <a:srgbClr val="343541"/>
              </a:solidFill>
              <a:latin typeface="Roboto"/>
              <a:ea typeface="Roboto"/>
              <a:cs typeface="Roboto"/>
              <a:sym typeface="Roboto"/>
            </a:endParaRPr>
          </a:p>
          <a:p>
            <a:pPr marL="0" lvl="0" indent="0" algn="l" rtl="0">
              <a:spcBef>
                <a:spcPts val="0"/>
              </a:spcBef>
              <a:spcAft>
                <a:spcPts val="0"/>
              </a:spcAft>
              <a:buNone/>
            </a:pPr>
            <a:r>
              <a:rPr lang="en" sz="1200">
                <a:solidFill>
                  <a:srgbClr val="343541"/>
                </a:solidFill>
                <a:latin typeface="Roboto"/>
                <a:ea typeface="Roboto"/>
                <a:cs typeface="Roboto"/>
                <a:sym typeface="Roboto"/>
              </a:rPr>
              <a:t>Could you generate the CSS for the apply-button class so that:</a:t>
            </a:r>
            <a:endParaRPr sz="1200">
              <a:solidFill>
                <a:srgbClr val="343541"/>
              </a:solidFill>
              <a:latin typeface="Roboto"/>
              <a:ea typeface="Roboto"/>
              <a:cs typeface="Roboto"/>
              <a:sym typeface="Roboto"/>
            </a:endParaRPr>
          </a:p>
          <a:p>
            <a:pPr marL="0" lvl="0" indent="0" algn="l" rtl="0">
              <a:spcBef>
                <a:spcPts val="0"/>
              </a:spcBef>
              <a:spcAft>
                <a:spcPts val="0"/>
              </a:spcAft>
              <a:buNone/>
            </a:pPr>
            <a:r>
              <a:rPr lang="en" sz="1200">
                <a:solidFill>
                  <a:srgbClr val="343541"/>
                </a:solidFill>
                <a:latin typeface="Roboto"/>
                <a:ea typeface="Roboto"/>
                <a:cs typeface="Roboto"/>
                <a:sym typeface="Roboto"/>
              </a:rPr>
              <a:t>- the font is a bit bigger than the rest of the text</a:t>
            </a:r>
            <a:endParaRPr sz="1200">
              <a:solidFill>
                <a:srgbClr val="343541"/>
              </a:solidFill>
              <a:latin typeface="Roboto"/>
              <a:ea typeface="Roboto"/>
              <a:cs typeface="Roboto"/>
              <a:sym typeface="Roboto"/>
            </a:endParaRPr>
          </a:p>
          <a:p>
            <a:pPr marL="0" lvl="0" indent="0" algn="l" rtl="0">
              <a:spcBef>
                <a:spcPts val="0"/>
              </a:spcBef>
              <a:spcAft>
                <a:spcPts val="0"/>
              </a:spcAft>
              <a:buNone/>
            </a:pPr>
            <a:r>
              <a:rPr lang="en" sz="1200">
                <a:solidFill>
                  <a:srgbClr val="343541"/>
                </a:solidFill>
                <a:latin typeface="Roboto"/>
                <a:ea typeface="Roboto"/>
                <a:cs typeface="Roboto"/>
                <a:sym typeface="Roboto"/>
              </a:rPr>
              <a:t>- the background color is #26374A</a:t>
            </a:r>
            <a:endParaRPr sz="1200">
              <a:solidFill>
                <a:srgbClr val="343541"/>
              </a:solidFill>
              <a:latin typeface="Roboto"/>
              <a:ea typeface="Roboto"/>
              <a:cs typeface="Roboto"/>
              <a:sym typeface="Roboto"/>
            </a:endParaRPr>
          </a:p>
          <a:p>
            <a:pPr marL="0" lvl="0" indent="0" algn="l" rtl="0">
              <a:spcBef>
                <a:spcPts val="0"/>
              </a:spcBef>
              <a:spcAft>
                <a:spcPts val="0"/>
              </a:spcAft>
              <a:buNone/>
            </a:pPr>
            <a:r>
              <a:rPr lang="en" sz="1200">
                <a:solidFill>
                  <a:srgbClr val="343541"/>
                </a:solidFill>
                <a:latin typeface="Roboto"/>
                <a:ea typeface="Roboto"/>
                <a:cs typeface="Roboto"/>
                <a:sym typeface="Roboto"/>
              </a:rPr>
              <a:t>- the font text is white</a:t>
            </a:r>
            <a:endParaRPr sz="1200">
              <a:solidFill>
                <a:srgbClr val="343541"/>
              </a:solidFill>
              <a:latin typeface="Roboto"/>
              <a:ea typeface="Roboto"/>
              <a:cs typeface="Roboto"/>
              <a:sym typeface="Roboto"/>
            </a:endParaRPr>
          </a:p>
          <a:p>
            <a:pPr marL="0" lvl="0" indent="0" algn="l" rtl="0">
              <a:spcBef>
                <a:spcPts val="0"/>
              </a:spcBef>
              <a:spcAft>
                <a:spcPts val="0"/>
              </a:spcAft>
              <a:buNone/>
            </a:pPr>
            <a:r>
              <a:rPr lang="en" sz="1200">
                <a:solidFill>
                  <a:srgbClr val="343541"/>
                </a:solidFill>
                <a:latin typeface="Roboto"/>
                <a:ea typeface="Roboto"/>
                <a:cs typeface="Roboto"/>
                <a:sym typeface="Roboto"/>
              </a:rPr>
              <a:t>- there's a bit of spacing all around the text</a:t>
            </a:r>
            <a:endParaRPr sz="1200">
              <a:solidFill>
                <a:srgbClr val="343541"/>
              </a:solidFill>
              <a:latin typeface="Roboto"/>
              <a:ea typeface="Roboto"/>
              <a:cs typeface="Roboto"/>
              <a:sym typeface="Roboto"/>
            </a:endParaRPr>
          </a:p>
          <a:p>
            <a:pPr marL="0" lvl="0" indent="0" algn="l" rtl="0">
              <a:spcBef>
                <a:spcPts val="0"/>
              </a:spcBef>
              <a:spcAft>
                <a:spcPts val="0"/>
              </a:spcAft>
              <a:buNone/>
            </a:pPr>
            <a:r>
              <a:rPr lang="en" sz="1200">
                <a:solidFill>
                  <a:srgbClr val="343541"/>
                </a:solidFill>
                <a:latin typeface="Roboto"/>
                <a:ea typeface="Roboto"/>
                <a:cs typeface="Roboto"/>
                <a:sym typeface="Roboto"/>
              </a:rPr>
              <a:t>- the button has a radius that makes it look like a pill</a:t>
            </a:r>
            <a:endParaRPr sz="1200">
              <a:solidFill>
                <a:srgbClr val="343541"/>
              </a:solidFill>
              <a:latin typeface="Roboto"/>
              <a:ea typeface="Roboto"/>
              <a:cs typeface="Roboto"/>
              <a:sym typeface="Roboto"/>
            </a:endParaRPr>
          </a:p>
          <a:p>
            <a:pPr marL="0" lvl="0" indent="0" algn="l" rtl="0">
              <a:spcBef>
                <a:spcPts val="0"/>
              </a:spcBef>
              <a:spcAft>
                <a:spcPts val="0"/>
              </a:spcAft>
              <a:buNone/>
            </a:pPr>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200">
              <a:solidFill>
                <a:srgbClr val="343541"/>
              </a:solidFill>
              <a:latin typeface="Roboto"/>
              <a:ea typeface="Roboto"/>
              <a:cs typeface="Roboto"/>
              <a:sym typeface="Roboto"/>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6"/>
        <p:cNvGrpSpPr/>
        <p:nvPr/>
      </p:nvGrpSpPr>
      <p:grpSpPr>
        <a:xfrm>
          <a:off x="0" y="0"/>
          <a:ext cx="0" cy="0"/>
          <a:chOff x="0" y="0"/>
          <a:chExt cx="0" cy="0"/>
        </a:xfrm>
      </p:grpSpPr>
      <p:sp>
        <p:nvSpPr>
          <p:cNvPr id="377" name="Google Shape;377;p55"/>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3600">
              <a:solidFill>
                <a:schemeClr val="lt1"/>
              </a:solidFill>
              <a:latin typeface="Roboto"/>
              <a:ea typeface="Roboto"/>
              <a:cs typeface="Roboto"/>
              <a:sym typeface="Roboto"/>
            </a:endParaRPr>
          </a:p>
          <a:p>
            <a:pPr marL="0" lvl="0" indent="0" algn="l" rtl="0">
              <a:spcBef>
                <a:spcPts val="0"/>
              </a:spcBef>
              <a:spcAft>
                <a:spcPts val="0"/>
              </a:spcAft>
              <a:buSzPts val="1100"/>
              <a:buNone/>
            </a:pPr>
            <a:r>
              <a:rPr lang="en" sz="3600">
                <a:solidFill>
                  <a:schemeClr val="lt1"/>
                </a:solidFill>
                <a:latin typeface="Roboto"/>
                <a:ea typeface="Roboto"/>
                <a:cs typeface="Roboto"/>
                <a:sym typeface="Roboto"/>
              </a:rPr>
              <a:t>Help with CSS</a:t>
            </a:r>
            <a:endParaRPr sz="3600">
              <a:solidFill>
                <a:schemeClr val="lt1"/>
              </a:solidFill>
              <a:latin typeface="Roboto"/>
              <a:ea typeface="Roboto"/>
              <a:cs typeface="Roboto"/>
              <a:sym typeface="Roboto"/>
            </a:endParaRPr>
          </a:p>
          <a:p>
            <a:pPr marL="0" lvl="0" indent="0" algn="l" rtl="0">
              <a:spcBef>
                <a:spcPts val="0"/>
              </a:spcBef>
              <a:spcAft>
                <a:spcPts val="0"/>
              </a:spcAft>
              <a:buSzPts val="990"/>
              <a:buNone/>
            </a:pPr>
            <a:endParaRPr sz="3600">
              <a:solidFill>
                <a:schemeClr val="lt1"/>
              </a:solidFill>
              <a:latin typeface="Roboto"/>
              <a:ea typeface="Roboto"/>
              <a:cs typeface="Roboto"/>
              <a:sym typeface="Roboto"/>
            </a:endParaRPr>
          </a:p>
        </p:txBody>
      </p:sp>
      <p:sp>
        <p:nvSpPr>
          <p:cNvPr id="378" name="Google Shape;378;p55"/>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Output</a:t>
            </a:r>
            <a:endParaRPr/>
          </a:p>
        </p:txBody>
      </p:sp>
      <p:pic>
        <p:nvPicPr>
          <p:cNvPr id="379" name="Google Shape;379;p55"/>
          <p:cNvPicPr preferRelativeResize="0"/>
          <p:nvPr/>
        </p:nvPicPr>
        <p:blipFill>
          <a:blip r:embed="rId3">
            <a:alphaModFix/>
          </a:blip>
          <a:stretch>
            <a:fillRect/>
          </a:stretch>
        </p:blipFill>
        <p:spPr>
          <a:xfrm>
            <a:off x="5887950" y="2571738"/>
            <a:ext cx="1457325" cy="771525"/>
          </a:xfrm>
          <a:prstGeom prst="rect">
            <a:avLst/>
          </a:prstGeom>
          <a:noFill/>
          <a:ln>
            <a:noFill/>
          </a:ln>
        </p:spPr>
      </p:pic>
      <p:pic>
        <p:nvPicPr>
          <p:cNvPr id="380" name="Google Shape;380;p55"/>
          <p:cNvPicPr preferRelativeResize="0"/>
          <p:nvPr/>
        </p:nvPicPr>
        <p:blipFill>
          <a:blip r:embed="rId4">
            <a:alphaModFix/>
          </a:blip>
          <a:stretch>
            <a:fillRect/>
          </a:stretch>
        </p:blipFill>
        <p:spPr>
          <a:xfrm>
            <a:off x="374425" y="1981050"/>
            <a:ext cx="4369425" cy="1970951"/>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4"/>
        <p:cNvGrpSpPr/>
        <p:nvPr/>
      </p:nvGrpSpPr>
      <p:grpSpPr>
        <a:xfrm>
          <a:off x="0" y="0"/>
          <a:ext cx="0" cy="0"/>
          <a:chOff x="0" y="0"/>
          <a:chExt cx="0" cy="0"/>
        </a:xfrm>
      </p:grpSpPr>
      <p:sp>
        <p:nvSpPr>
          <p:cNvPr id="385" name="Google Shape;385;p56"/>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3600">
              <a:solidFill>
                <a:schemeClr val="lt1"/>
              </a:solidFill>
              <a:latin typeface="Roboto"/>
              <a:ea typeface="Roboto"/>
              <a:cs typeface="Roboto"/>
              <a:sym typeface="Roboto"/>
            </a:endParaRPr>
          </a:p>
          <a:p>
            <a:pPr marL="0" lvl="0" indent="0" algn="l" rtl="0">
              <a:spcBef>
                <a:spcPts val="0"/>
              </a:spcBef>
              <a:spcAft>
                <a:spcPts val="0"/>
              </a:spcAft>
              <a:buSzPts val="1100"/>
              <a:buNone/>
            </a:pPr>
            <a:r>
              <a:rPr lang="en" sz="3600">
                <a:solidFill>
                  <a:schemeClr val="lt1"/>
                </a:solidFill>
                <a:latin typeface="Roboto"/>
                <a:ea typeface="Roboto"/>
                <a:cs typeface="Roboto"/>
                <a:sym typeface="Roboto"/>
              </a:rPr>
              <a:t>Understand Regex</a:t>
            </a:r>
            <a:endParaRPr sz="3600">
              <a:solidFill>
                <a:schemeClr val="lt1"/>
              </a:solidFill>
              <a:latin typeface="Roboto"/>
              <a:ea typeface="Roboto"/>
              <a:cs typeface="Roboto"/>
              <a:sym typeface="Roboto"/>
            </a:endParaRPr>
          </a:p>
          <a:p>
            <a:pPr marL="0" lvl="0" indent="0" algn="l" rtl="0">
              <a:spcBef>
                <a:spcPts val="0"/>
              </a:spcBef>
              <a:spcAft>
                <a:spcPts val="0"/>
              </a:spcAft>
              <a:buSzPts val="990"/>
              <a:buNone/>
            </a:pPr>
            <a:endParaRPr sz="3600">
              <a:solidFill>
                <a:schemeClr val="lt1"/>
              </a:solidFill>
              <a:latin typeface="Roboto"/>
              <a:ea typeface="Roboto"/>
              <a:cs typeface="Roboto"/>
              <a:sym typeface="Roboto"/>
            </a:endParaRPr>
          </a:p>
        </p:txBody>
      </p:sp>
      <p:sp>
        <p:nvSpPr>
          <p:cNvPr id="386" name="Google Shape;386;p56"/>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Prompt and output: explain a Regex</a:t>
            </a:r>
            <a:endParaRPr/>
          </a:p>
        </p:txBody>
      </p:sp>
      <p:sp>
        <p:nvSpPr>
          <p:cNvPr id="387" name="Google Shape;387;p56"/>
          <p:cNvSpPr txBox="1"/>
          <p:nvPr/>
        </p:nvSpPr>
        <p:spPr>
          <a:xfrm>
            <a:off x="185025" y="1985950"/>
            <a:ext cx="3618900" cy="13545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a:t>Prompt (explain a Regex):</a:t>
            </a:r>
            <a:endParaRPr b="1"/>
          </a:p>
          <a:p>
            <a:pPr marL="0" lvl="0" indent="0" algn="l" rtl="0">
              <a:spcBef>
                <a:spcPts val="0"/>
              </a:spcBef>
              <a:spcAft>
                <a:spcPts val="0"/>
              </a:spcAft>
              <a:buNone/>
            </a:pPr>
            <a:endParaRPr b="1"/>
          </a:p>
          <a:p>
            <a:pPr marL="0" lvl="0" indent="0" algn="l" rtl="0">
              <a:spcBef>
                <a:spcPts val="0"/>
              </a:spcBef>
              <a:spcAft>
                <a:spcPts val="0"/>
              </a:spcAft>
              <a:buNone/>
            </a:pPr>
            <a:r>
              <a:rPr lang="en" sz="1200">
                <a:solidFill>
                  <a:srgbClr val="343541"/>
                </a:solidFill>
                <a:latin typeface="Roboto"/>
                <a:ea typeface="Roboto"/>
                <a:cs typeface="Roboto"/>
                <a:sym typeface="Roboto"/>
              </a:rPr>
              <a:t>Could you explain this regex to me, and show me examples of what would match it and not match it?</a:t>
            </a:r>
            <a:endParaRPr sz="1200">
              <a:solidFill>
                <a:srgbClr val="343541"/>
              </a:solidFill>
              <a:latin typeface="Roboto"/>
              <a:ea typeface="Roboto"/>
              <a:cs typeface="Roboto"/>
              <a:sym typeface="Roboto"/>
            </a:endParaRPr>
          </a:p>
          <a:p>
            <a:pPr marL="0" lvl="0" indent="0" algn="l" rtl="0">
              <a:spcBef>
                <a:spcPts val="0"/>
              </a:spcBef>
              <a:spcAft>
                <a:spcPts val="0"/>
              </a:spcAft>
              <a:buNone/>
            </a:pPr>
            <a:r>
              <a:rPr lang="en" sz="1200">
                <a:solidFill>
                  <a:srgbClr val="343541"/>
                </a:solidFill>
                <a:latin typeface="Roboto"/>
                <a:ea typeface="Roboto"/>
                <a:cs typeface="Roboto"/>
                <a:sym typeface="Roboto"/>
              </a:rPr>
              <a:t>^(?=.*[a-z])(?=.*[A-Z])(?=.*\d).{6,12}$</a:t>
            </a:r>
            <a:endParaRPr sz="1200">
              <a:solidFill>
                <a:srgbClr val="343541"/>
              </a:solidFill>
              <a:latin typeface="Roboto"/>
              <a:ea typeface="Roboto"/>
              <a:cs typeface="Roboto"/>
              <a:sym typeface="Roboto"/>
            </a:endParaRPr>
          </a:p>
        </p:txBody>
      </p:sp>
      <p:sp>
        <p:nvSpPr>
          <p:cNvPr id="388" name="Google Shape;388;p56"/>
          <p:cNvSpPr txBox="1"/>
          <p:nvPr/>
        </p:nvSpPr>
        <p:spPr>
          <a:xfrm>
            <a:off x="5306300" y="1265525"/>
            <a:ext cx="3249000" cy="3417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a:t>Output:</a:t>
            </a:r>
            <a:br>
              <a:rPr lang="en" b="1"/>
            </a:br>
            <a:r>
              <a:rPr lang="en" b="1"/>
              <a:t>…</a:t>
            </a:r>
            <a:endParaRPr b="1"/>
          </a:p>
          <a:p>
            <a:pPr marL="0" lvl="0" indent="0" algn="l" rtl="0">
              <a:spcBef>
                <a:spcPts val="0"/>
              </a:spcBef>
              <a:spcAft>
                <a:spcPts val="0"/>
              </a:spcAft>
              <a:buNone/>
            </a:pPr>
            <a:endParaRPr/>
          </a:p>
          <a:p>
            <a:pPr marL="0" lvl="0" indent="0" algn="l" rtl="0">
              <a:spcBef>
                <a:spcPts val="0"/>
              </a:spcBef>
              <a:spcAft>
                <a:spcPts val="0"/>
              </a:spcAft>
              <a:buNone/>
            </a:pPr>
            <a:r>
              <a:rPr lang="en"/>
              <a:t>In other words, this regular expression requires that the string:</a:t>
            </a:r>
            <a:endParaRPr/>
          </a:p>
          <a:p>
            <a:pPr marL="0" lvl="0" indent="0" algn="l" rtl="0">
              <a:spcBef>
                <a:spcPts val="0"/>
              </a:spcBef>
              <a:spcAft>
                <a:spcPts val="0"/>
              </a:spcAft>
              <a:buNone/>
            </a:pPr>
            <a:endParaRPr/>
          </a:p>
          <a:p>
            <a:pPr marL="457200" lvl="0" indent="-317500" algn="l" rtl="0">
              <a:spcBef>
                <a:spcPts val="0"/>
              </a:spcBef>
              <a:spcAft>
                <a:spcPts val="0"/>
              </a:spcAft>
              <a:buSzPts val="1400"/>
              <a:buChar char="●"/>
            </a:pPr>
            <a:r>
              <a:rPr lang="en"/>
              <a:t>Contains at least one lowercase letter</a:t>
            </a:r>
            <a:endParaRPr/>
          </a:p>
          <a:p>
            <a:pPr marL="457200" lvl="0" indent="-317500" algn="l" rtl="0">
              <a:spcBef>
                <a:spcPts val="0"/>
              </a:spcBef>
              <a:spcAft>
                <a:spcPts val="0"/>
              </a:spcAft>
              <a:buSzPts val="1400"/>
              <a:buChar char="●"/>
            </a:pPr>
            <a:r>
              <a:rPr lang="en"/>
              <a:t>Contains at least one uppercase letter</a:t>
            </a:r>
            <a:endParaRPr/>
          </a:p>
          <a:p>
            <a:pPr marL="457200" lvl="0" indent="-317500" algn="l" rtl="0">
              <a:spcBef>
                <a:spcPts val="0"/>
              </a:spcBef>
              <a:spcAft>
                <a:spcPts val="0"/>
              </a:spcAft>
              <a:buSzPts val="1400"/>
              <a:buChar char="●"/>
            </a:pPr>
            <a:r>
              <a:rPr lang="en"/>
              <a:t>Contains at least one digit</a:t>
            </a:r>
            <a:endParaRPr/>
          </a:p>
          <a:p>
            <a:pPr marL="457200" lvl="0" indent="-317500" algn="l" rtl="0">
              <a:spcBef>
                <a:spcPts val="0"/>
              </a:spcBef>
              <a:spcAft>
                <a:spcPts val="0"/>
              </a:spcAft>
              <a:buSzPts val="1400"/>
              <a:buChar char="●"/>
            </a:pPr>
            <a:r>
              <a:rPr lang="en"/>
              <a:t>Is between 6 and 12 characters in length</a:t>
            </a:r>
            <a:endParaRPr/>
          </a:p>
          <a:p>
            <a:pPr marL="0" lvl="0" indent="0" algn="l" rtl="0">
              <a:spcBef>
                <a:spcPts val="0"/>
              </a:spcBef>
              <a:spcAft>
                <a:spcPts val="0"/>
              </a:spcAft>
              <a:buNone/>
            </a:pPr>
            <a:r>
              <a:rPr lang="en"/>
              <a:t>… </a:t>
            </a:r>
            <a:br>
              <a:rPr lang="en"/>
            </a:b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2"/>
        <p:cNvGrpSpPr/>
        <p:nvPr/>
      </p:nvGrpSpPr>
      <p:grpSpPr>
        <a:xfrm>
          <a:off x="0" y="0"/>
          <a:ext cx="0" cy="0"/>
          <a:chOff x="0" y="0"/>
          <a:chExt cx="0" cy="0"/>
        </a:xfrm>
      </p:grpSpPr>
      <p:sp>
        <p:nvSpPr>
          <p:cNvPr id="393" name="Google Shape;393;p57"/>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3600">
              <a:solidFill>
                <a:schemeClr val="lt1"/>
              </a:solidFill>
              <a:latin typeface="Roboto"/>
              <a:ea typeface="Roboto"/>
              <a:cs typeface="Roboto"/>
              <a:sym typeface="Roboto"/>
            </a:endParaRPr>
          </a:p>
          <a:p>
            <a:pPr marL="0" lvl="0" indent="0" algn="l" rtl="0">
              <a:spcBef>
                <a:spcPts val="0"/>
              </a:spcBef>
              <a:spcAft>
                <a:spcPts val="0"/>
              </a:spcAft>
              <a:buSzPts val="1100"/>
              <a:buNone/>
            </a:pPr>
            <a:r>
              <a:rPr lang="en" sz="3600">
                <a:solidFill>
                  <a:schemeClr val="lt1"/>
                </a:solidFill>
                <a:latin typeface="Roboto"/>
                <a:ea typeface="Roboto"/>
                <a:cs typeface="Roboto"/>
                <a:sym typeface="Roboto"/>
              </a:rPr>
              <a:t>Understand Regex</a:t>
            </a:r>
            <a:endParaRPr sz="3600">
              <a:solidFill>
                <a:schemeClr val="lt1"/>
              </a:solidFill>
              <a:latin typeface="Roboto"/>
              <a:ea typeface="Roboto"/>
              <a:cs typeface="Roboto"/>
              <a:sym typeface="Roboto"/>
            </a:endParaRPr>
          </a:p>
          <a:p>
            <a:pPr marL="0" lvl="0" indent="0" algn="l" rtl="0">
              <a:spcBef>
                <a:spcPts val="0"/>
              </a:spcBef>
              <a:spcAft>
                <a:spcPts val="0"/>
              </a:spcAft>
              <a:buSzPts val="990"/>
              <a:buNone/>
            </a:pPr>
            <a:endParaRPr sz="3600">
              <a:solidFill>
                <a:schemeClr val="lt1"/>
              </a:solidFill>
              <a:latin typeface="Roboto"/>
              <a:ea typeface="Roboto"/>
              <a:cs typeface="Roboto"/>
              <a:sym typeface="Roboto"/>
            </a:endParaRPr>
          </a:p>
        </p:txBody>
      </p:sp>
      <p:sp>
        <p:nvSpPr>
          <p:cNvPr id="394" name="Google Shape;394;p57"/>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Prompt and output - generate Regex</a:t>
            </a:r>
            <a:endParaRPr/>
          </a:p>
        </p:txBody>
      </p:sp>
      <p:pic>
        <p:nvPicPr>
          <p:cNvPr id="395" name="Google Shape;395;p57"/>
          <p:cNvPicPr preferRelativeResize="0"/>
          <p:nvPr/>
        </p:nvPicPr>
        <p:blipFill>
          <a:blip r:embed="rId3">
            <a:alphaModFix/>
          </a:blip>
          <a:stretch>
            <a:fillRect/>
          </a:stretch>
        </p:blipFill>
        <p:spPr>
          <a:xfrm>
            <a:off x="4126700" y="2571750"/>
            <a:ext cx="4865176" cy="1193050"/>
          </a:xfrm>
          <a:prstGeom prst="rect">
            <a:avLst/>
          </a:prstGeom>
          <a:noFill/>
          <a:ln>
            <a:noFill/>
          </a:ln>
          <a:effectLst>
            <a:outerShdw blurRad="57150" dist="19050" dir="5400000" algn="bl" rotWithShape="0">
              <a:srgbClr val="000000">
                <a:alpha val="50000"/>
              </a:srgbClr>
            </a:outerShdw>
          </a:effectLst>
        </p:spPr>
      </p:pic>
      <p:sp>
        <p:nvSpPr>
          <p:cNvPr id="396" name="Google Shape;396;p57"/>
          <p:cNvSpPr txBox="1"/>
          <p:nvPr/>
        </p:nvSpPr>
        <p:spPr>
          <a:xfrm>
            <a:off x="4174000" y="2220225"/>
            <a:ext cx="3951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Regex created from instructions:</a:t>
            </a:r>
            <a:endParaRPr/>
          </a:p>
        </p:txBody>
      </p:sp>
      <p:sp>
        <p:nvSpPr>
          <p:cNvPr id="397" name="Google Shape;397;p57"/>
          <p:cNvSpPr txBox="1"/>
          <p:nvPr/>
        </p:nvSpPr>
        <p:spPr>
          <a:xfrm>
            <a:off x="248625" y="2019925"/>
            <a:ext cx="3618900" cy="24780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a:t>Prompt (Create a Regex):</a:t>
            </a:r>
            <a:endParaRPr b="1"/>
          </a:p>
          <a:p>
            <a:pPr marL="0" lvl="0" indent="0" algn="l" rtl="0">
              <a:spcBef>
                <a:spcPts val="0"/>
              </a:spcBef>
              <a:spcAft>
                <a:spcPts val="0"/>
              </a:spcAft>
              <a:buNone/>
            </a:pPr>
            <a:endParaRPr b="1"/>
          </a:p>
          <a:p>
            <a:pPr marL="0" lvl="0" indent="0" algn="l" rtl="0">
              <a:spcBef>
                <a:spcPts val="0"/>
              </a:spcBef>
              <a:spcAft>
                <a:spcPts val="0"/>
              </a:spcAft>
              <a:buNone/>
            </a:pPr>
            <a:r>
              <a:rPr lang="en" sz="1200">
                <a:solidFill>
                  <a:srgbClr val="343541"/>
                </a:solidFill>
                <a:latin typeface="Roboto"/>
                <a:ea typeface="Roboto"/>
                <a:cs typeface="Roboto"/>
                <a:sym typeface="Roboto"/>
              </a:rPr>
              <a:t>Create a Regex to verify if a password matches these things:</a:t>
            </a:r>
            <a:endParaRPr sz="1200">
              <a:solidFill>
                <a:srgbClr val="343541"/>
              </a:solidFill>
              <a:latin typeface="Roboto"/>
              <a:ea typeface="Roboto"/>
              <a:cs typeface="Roboto"/>
              <a:sym typeface="Roboto"/>
            </a:endParaRPr>
          </a:p>
          <a:p>
            <a:pPr marL="0" lvl="0" indent="0" algn="l" rtl="0">
              <a:spcBef>
                <a:spcPts val="0"/>
              </a:spcBef>
              <a:spcAft>
                <a:spcPts val="0"/>
              </a:spcAft>
              <a:buNone/>
            </a:pPr>
            <a:r>
              <a:rPr lang="en" sz="1200">
                <a:solidFill>
                  <a:srgbClr val="343541"/>
                </a:solidFill>
                <a:latin typeface="Roboto"/>
                <a:ea typeface="Roboto"/>
                <a:cs typeface="Roboto"/>
                <a:sym typeface="Roboto"/>
              </a:rPr>
              <a:t>- Contains at least one lowercase letter</a:t>
            </a:r>
            <a:endParaRPr sz="1200">
              <a:solidFill>
                <a:srgbClr val="343541"/>
              </a:solidFill>
              <a:latin typeface="Roboto"/>
              <a:ea typeface="Roboto"/>
              <a:cs typeface="Roboto"/>
              <a:sym typeface="Roboto"/>
            </a:endParaRPr>
          </a:p>
          <a:p>
            <a:pPr marL="0" lvl="0" indent="0" algn="l" rtl="0">
              <a:spcBef>
                <a:spcPts val="0"/>
              </a:spcBef>
              <a:spcAft>
                <a:spcPts val="0"/>
              </a:spcAft>
              <a:buNone/>
            </a:pPr>
            <a:r>
              <a:rPr lang="en" sz="1200">
                <a:solidFill>
                  <a:srgbClr val="343541"/>
                </a:solidFill>
                <a:latin typeface="Roboto"/>
                <a:ea typeface="Roboto"/>
                <a:cs typeface="Roboto"/>
                <a:sym typeface="Roboto"/>
              </a:rPr>
              <a:t>- Contains at least one uppercase letter</a:t>
            </a:r>
            <a:endParaRPr sz="1200">
              <a:solidFill>
                <a:srgbClr val="343541"/>
              </a:solidFill>
              <a:latin typeface="Roboto"/>
              <a:ea typeface="Roboto"/>
              <a:cs typeface="Roboto"/>
              <a:sym typeface="Roboto"/>
            </a:endParaRPr>
          </a:p>
          <a:p>
            <a:pPr marL="0" lvl="0" indent="0" algn="l" rtl="0">
              <a:spcBef>
                <a:spcPts val="0"/>
              </a:spcBef>
              <a:spcAft>
                <a:spcPts val="0"/>
              </a:spcAft>
              <a:buNone/>
            </a:pPr>
            <a:r>
              <a:rPr lang="en" sz="1200">
                <a:solidFill>
                  <a:srgbClr val="343541"/>
                </a:solidFill>
                <a:latin typeface="Roboto"/>
                <a:ea typeface="Roboto"/>
                <a:cs typeface="Roboto"/>
                <a:sym typeface="Roboto"/>
              </a:rPr>
              <a:t>- Contains at least one digit</a:t>
            </a:r>
            <a:endParaRPr sz="1200">
              <a:solidFill>
                <a:srgbClr val="343541"/>
              </a:solidFill>
              <a:latin typeface="Roboto"/>
              <a:ea typeface="Roboto"/>
              <a:cs typeface="Roboto"/>
              <a:sym typeface="Roboto"/>
            </a:endParaRPr>
          </a:p>
          <a:p>
            <a:pPr marL="0" lvl="0" indent="0" algn="l" rtl="0">
              <a:spcBef>
                <a:spcPts val="0"/>
              </a:spcBef>
              <a:spcAft>
                <a:spcPts val="0"/>
              </a:spcAft>
              <a:buNone/>
            </a:pPr>
            <a:r>
              <a:rPr lang="en" sz="1200">
                <a:solidFill>
                  <a:srgbClr val="343541"/>
                </a:solidFill>
                <a:latin typeface="Roboto"/>
                <a:ea typeface="Roboto"/>
                <a:cs typeface="Roboto"/>
                <a:sym typeface="Roboto"/>
              </a:rPr>
              <a:t>- Is between 6 and 12 characters in length</a:t>
            </a:r>
            <a:endParaRPr sz="1200">
              <a:solidFill>
                <a:srgbClr val="343541"/>
              </a:solidFill>
              <a:latin typeface="Roboto"/>
              <a:ea typeface="Roboto"/>
              <a:cs typeface="Roboto"/>
              <a:sym typeface="Roboto"/>
            </a:endParaRPr>
          </a:p>
          <a:p>
            <a:pPr marL="0" lvl="0" indent="0" algn="l" rtl="0">
              <a:spcBef>
                <a:spcPts val="0"/>
              </a:spcBef>
              <a:spcAft>
                <a:spcPts val="0"/>
              </a:spcAft>
              <a:buNone/>
            </a:pPr>
            <a:endParaRPr sz="1200">
              <a:solidFill>
                <a:srgbClr val="343541"/>
              </a:solidFill>
              <a:latin typeface="Roboto"/>
              <a:ea typeface="Roboto"/>
              <a:cs typeface="Roboto"/>
              <a:sym typeface="Roboto"/>
            </a:endParaRPr>
          </a:p>
          <a:p>
            <a:pPr marL="0" lvl="0" indent="0" algn="l" rtl="0">
              <a:spcBef>
                <a:spcPts val="0"/>
              </a:spcBef>
              <a:spcAft>
                <a:spcPts val="0"/>
              </a:spcAft>
              <a:buNone/>
            </a:pPr>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200">
              <a:solidFill>
                <a:srgbClr val="343541"/>
              </a:solidFill>
              <a:latin typeface="Roboto"/>
              <a:ea typeface="Roboto"/>
              <a:cs typeface="Roboto"/>
              <a:sym typeface="Roboto"/>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1"/>
        <p:cNvGrpSpPr/>
        <p:nvPr/>
      </p:nvGrpSpPr>
      <p:grpSpPr>
        <a:xfrm>
          <a:off x="0" y="0"/>
          <a:ext cx="0" cy="0"/>
          <a:chOff x="0" y="0"/>
          <a:chExt cx="0" cy="0"/>
        </a:xfrm>
      </p:grpSpPr>
      <p:sp>
        <p:nvSpPr>
          <p:cNvPr id="402" name="Google Shape;402;p58"/>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3600">
              <a:solidFill>
                <a:schemeClr val="lt1"/>
              </a:solidFill>
              <a:latin typeface="Roboto"/>
              <a:ea typeface="Roboto"/>
              <a:cs typeface="Roboto"/>
              <a:sym typeface="Roboto"/>
            </a:endParaRPr>
          </a:p>
          <a:p>
            <a:pPr marL="0" lvl="0" indent="0" algn="l" rtl="0">
              <a:spcBef>
                <a:spcPts val="0"/>
              </a:spcBef>
              <a:spcAft>
                <a:spcPts val="0"/>
              </a:spcAft>
              <a:buSzPts val="1100"/>
              <a:buNone/>
            </a:pPr>
            <a:r>
              <a:rPr lang="en" sz="3600">
                <a:solidFill>
                  <a:schemeClr val="lt1"/>
                </a:solidFill>
                <a:latin typeface="Roboto"/>
                <a:ea typeface="Roboto"/>
                <a:cs typeface="Roboto"/>
                <a:sym typeface="Roboto"/>
              </a:rPr>
              <a:t>Write metadata</a:t>
            </a:r>
            <a:endParaRPr sz="3600">
              <a:solidFill>
                <a:schemeClr val="lt1"/>
              </a:solidFill>
              <a:latin typeface="Roboto"/>
              <a:ea typeface="Roboto"/>
              <a:cs typeface="Roboto"/>
              <a:sym typeface="Roboto"/>
            </a:endParaRPr>
          </a:p>
          <a:p>
            <a:pPr marL="0" lvl="0" indent="0" algn="l" rtl="0">
              <a:spcBef>
                <a:spcPts val="0"/>
              </a:spcBef>
              <a:spcAft>
                <a:spcPts val="0"/>
              </a:spcAft>
              <a:buSzPts val="990"/>
              <a:buNone/>
            </a:pPr>
            <a:endParaRPr sz="3600">
              <a:solidFill>
                <a:schemeClr val="lt1"/>
              </a:solidFill>
              <a:latin typeface="Roboto"/>
              <a:ea typeface="Roboto"/>
              <a:cs typeface="Roboto"/>
              <a:sym typeface="Roboto"/>
            </a:endParaRPr>
          </a:p>
        </p:txBody>
      </p:sp>
      <p:sp>
        <p:nvSpPr>
          <p:cNvPr id="403" name="Google Shape;403;p58"/>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Prompt</a:t>
            </a:r>
            <a:endParaRPr/>
          </a:p>
        </p:txBody>
      </p:sp>
      <p:sp>
        <p:nvSpPr>
          <p:cNvPr id="404" name="Google Shape;404;p58"/>
          <p:cNvSpPr txBox="1"/>
          <p:nvPr/>
        </p:nvSpPr>
        <p:spPr>
          <a:xfrm>
            <a:off x="303450" y="1712125"/>
            <a:ext cx="4129500" cy="26166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a:t>Prompt:</a:t>
            </a:r>
            <a:endParaRPr b="1"/>
          </a:p>
          <a:p>
            <a:pPr marL="0" lvl="0" indent="0" algn="l" rtl="0">
              <a:spcBef>
                <a:spcPts val="0"/>
              </a:spcBef>
              <a:spcAft>
                <a:spcPts val="0"/>
              </a:spcAft>
              <a:buNone/>
            </a:pPr>
            <a:endParaRPr b="1"/>
          </a:p>
          <a:p>
            <a:pPr marL="0" lvl="0" indent="0" algn="l" rtl="0">
              <a:spcBef>
                <a:spcPts val="0"/>
              </a:spcBef>
              <a:spcAft>
                <a:spcPts val="0"/>
              </a:spcAft>
              <a:buNone/>
            </a:pPr>
            <a:r>
              <a:rPr lang="en" sz="1200">
                <a:solidFill>
                  <a:srgbClr val="343541"/>
                </a:solidFill>
                <a:latin typeface="Roboto"/>
                <a:ea typeface="Roboto"/>
                <a:cs typeface="Roboto"/>
                <a:sym typeface="Roboto"/>
              </a:rPr>
              <a:t>I will paste the content of an HTML page. Please fill out these metadata fields. Use meaningful and representative keywords:</a:t>
            </a:r>
            <a:endParaRPr sz="1200">
              <a:solidFill>
                <a:srgbClr val="343541"/>
              </a:solidFill>
              <a:latin typeface="Roboto"/>
              <a:ea typeface="Roboto"/>
              <a:cs typeface="Roboto"/>
              <a:sym typeface="Roboto"/>
            </a:endParaRPr>
          </a:p>
          <a:p>
            <a:pPr marL="0" lvl="0" indent="0" algn="l" rtl="0">
              <a:spcBef>
                <a:spcPts val="0"/>
              </a:spcBef>
              <a:spcAft>
                <a:spcPts val="0"/>
              </a:spcAft>
              <a:buNone/>
            </a:pPr>
            <a:br>
              <a:rPr lang="en" sz="1200">
                <a:solidFill>
                  <a:srgbClr val="343541"/>
                </a:solidFill>
                <a:latin typeface="Roboto"/>
                <a:ea typeface="Roboto"/>
                <a:cs typeface="Roboto"/>
                <a:sym typeface="Roboto"/>
              </a:rPr>
            </a:br>
            <a:r>
              <a:rPr lang="en" sz="1200">
                <a:solidFill>
                  <a:srgbClr val="343541"/>
                </a:solidFill>
                <a:latin typeface="Roboto"/>
                <a:ea typeface="Roboto"/>
                <a:cs typeface="Roboto"/>
                <a:sym typeface="Roboto"/>
              </a:rPr>
              <a:t>&lt;meta name="description" content=""/&gt;</a:t>
            </a:r>
            <a:endParaRPr sz="1200">
              <a:solidFill>
                <a:srgbClr val="343541"/>
              </a:solidFill>
              <a:latin typeface="Roboto"/>
              <a:ea typeface="Roboto"/>
              <a:cs typeface="Roboto"/>
              <a:sym typeface="Roboto"/>
            </a:endParaRPr>
          </a:p>
          <a:p>
            <a:pPr marL="0" lvl="0" indent="0" algn="l" rtl="0">
              <a:spcBef>
                <a:spcPts val="0"/>
              </a:spcBef>
              <a:spcAft>
                <a:spcPts val="0"/>
              </a:spcAft>
              <a:buNone/>
            </a:pPr>
            <a:endParaRPr sz="1200">
              <a:solidFill>
                <a:srgbClr val="343541"/>
              </a:solidFill>
              <a:latin typeface="Roboto"/>
              <a:ea typeface="Roboto"/>
              <a:cs typeface="Roboto"/>
              <a:sym typeface="Roboto"/>
            </a:endParaRPr>
          </a:p>
          <a:p>
            <a:pPr marL="0" lvl="0" indent="0" algn="l" rtl="0">
              <a:spcBef>
                <a:spcPts val="0"/>
              </a:spcBef>
              <a:spcAft>
                <a:spcPts val="0"/>
              </a:spcAft>
              <a:buNone/>
            </a:pPr>
            <a:r>
              <a:rPr lang="en" sz="1200">
                <a:solidFill>
                  <a:srgbClr val="343541"/>
                </a:solidFill>
                <a:latin typeface="Roboto"/>
                <a:ea typeface="Roboto"/>
                <a:cs typeface="Roboto"/>
                <a:sym typeface="Roboto"/>
              </a:rPr>
              <a:t>&lt;meta name="keywords" content=""/&gt;</a:t>
            </a:r>
            <a:endParaRPr sz="1200">
              <a:solidFill>
                <a:srgbClr val="343541"/>
              </a:solidFill>
              <a:latin typeface="Roboto"/>
              <a:ea typeface="Roboto"/>
              <a:cs typeface="Roboto"/>
              <a:sym typeface="Roboto"/>
            </a:endParaRPr>
          </a:p>
          <a:p>
            <a:pPr marL="0" lvl="0" indent="0" algn="l" rtl="0">
              <a:spcBef>
                <a:spcPts val="0"/>
              </a:spcBef>
              <a:spcAft>
                <a:spcPts val="0"/>
              </a:spcAft>
              <a:buNone/>
            </a:pPr>
            <a:br>
              <a:rPr lang="en" sz="1100">
                <a:solidFill>
                  <a:schemeClr val="dk1"/>
                </a:solidFill>
              </a:rPr>
            </a:br>
            <a:r>
              <a:rPr lang="en" sz="1100">
                <a:solidFill>
                  <a:schemeClr val="dk1"/>
                </a:solidFill>
              </a:rPr>
              <a:t>(then pasted the content of the Benefits theme page)</a:t>
            </a:r>
            <a:endParaRPr sz="1100">
              <a:solidFill>
                <a:schemeClr val="dk1"/>
              </a:solidFill>
            </a:endParaRPr>
          </a:p>
          <a:p>
            <a:pPr marL="0" lvl="0" indent="0" algn="l" rtl="0">
              <a:spcBef>
                <a:spcPts val="0"/>
              </a:spcBef>
              <a:spcAft>
                <a:spcPts val="0"/>
              </a:spcAft>
              <a:buNone/>
            </a:pPr>
            <a:endParaRPr sz="1200">
              <a:solidFill>
                <a:srgbClr val="343541"/>
              </a:solidFill>
              <a:latin typeface="Roboto"/>
              <a:ea typeface="Roboto"/>
              <a:cs typeface="Roboto"/>
              <a:sym typeface="Roboto"/>
            </a:endParaRPr>
          </a:p>
          <a:p>
            <a:pPr marL="0" lvl="0" indent="0" algn="l" rtl="0">
              <a:spcBef>
                <a:spcPts val="0"/>
              </a:spcBef>
              <a:spcAft>
                <a:spcPts val="0"/>
              </a:spcAft>
              <a:buNone/>
            </a:pPr>
            <a:endParaRPr sz="1200">
              <a:solidFill>
                <a:srgbClr val="343541"/>
              </a:solidFill>
              <a:latin typeface="Roboto"/>
              <a:ea typeface="Roboto"/>
              <a:cs typeface="Roboto"/>
              <a:sym typeface="Roboto"/>
            </a:endParaRPr>
          </a:p>
        </p:txBody>
      </p:sp>
      <p:pic>
        <p:nvPicPr>
          <p:cNvPr id="405" name="Google Shape;405;p58"/>
          <p:cNvPicPr preferRelativeResize="0"/>
          <p:nvPr/>
        </p:nvPicPr>
        <p:blipFill>
          <a:blip r:embed="rId3">
            <a:alphaModFix/>
          </a:blip>
          <a:stretch>
            <a:fillRect/>
          </a:stretch>
        </p:blipFill>
        <p:spPr>
          <a:xfrm>
            <a:off x="4888775" y="1285375"/>
            <a:ext cx="3951217" cy="3668699"/>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9"/>
        <p:cNvGrpSpPr/>
        <p:nvPr/>
      </p:nvGrpSpPr>
      <p:grpSpPr>
        <a:xfrm>
          <a:off x="0" y="0"/>
          <a:ext cx="0" cy="0"/>
          <a:chOff x="0" y="0"/>
          <a:chExt cx="0" cy="0"/>
        </a:xfrm>
      </p:grpSpPr>
      <p:sp>
        <p:nvSpPr>
          <p:cNvPr id="410" name="Google Shape;410;p59"/>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3600">
              <a:solidFill>
                <a:schemeClr val="lt1"/>
              </a:solidFill>
              <a:latin typeface="Roboto"/>
              <a:ea typeface="Roboto"/>
              <a:cs typeface="Roboto"/>
              <a:sym typeface="Roboto"/>
            </a:endParaRPr>
          </a:p>
          <a:p>
            <a:pPr marL="0" lvl="0" indent="0" algn="l" rtl="0">
              <a:spcBef>
                <a:spcPts val="0"/>
              </a:spcBef>
              <a:spcAft>
                <a:spcPts val="0"/>
              </a:spcAft>
              <a:buSzPts val="1100"/>
              <a:buNone/>
            </a:pPr>
            <a:r>
              <a:rPr lang="en" sz="3600">
                <a:solidFill>
                  <a:schemeClr val="lt1"/>
                </a:solidFill>
                <a:latin typeface="Roboto"/>
                <a:ea typeface="Roboto"/>
                <a:cs typeface="Roboto"/>
                <a:sym typeface="Roboto"/>
              </a:rPr>
              <a:t>Write metadata</a:t>
            </a:r>
            <a:endParaRPr sz="3600">
              <a:solidFill>
                <a:schemeClr val="lt1"/>
              </a:solidFill>
              <a:latin typeface="Roboto"/>
              <a:ea typeface="Roboto"/>
              <a:cs typeface="Roboto"/>
              <a:sym typeface="Roboto"/>
            </a:endParaRPr>
          </a:p>
          <a:p>
            <a:pPr marL="0" lvl="0" indent="0" algn="l" rtl="0">
              <a:spcBef>
                <a:spcPts val="0"/>
              </a:spcBef>
              <a:spcAft>
                <a:spcPts val="0"/>
              </a:spcAft>
              <a:buSzPts val="990"/>
              <a:buNone/>
            </a:pPr>
            <a:endParaRPr sz="3600">
              <a:solidFill>
                <a:schemeClr val="lt1"/>
              </a:solidFill>
              <a:latin typeface="Roboto"/>
              <a:ea typeface="Roboto"/>
              <a:cs typeface="Roboto"/>
              <a:sym typeface="Roboto"/>
            </a:endParaRPr>
          </a:p>
        </p:txBody>
      </p:sp>
      <p:sp>
        <p:nvSpPr>
          <p:cNvPr id="411" name="Google Shape;411;p59"/>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Output</a:t>
            </a:r>
            <a:endParaRPr/>
          </a:p>
        </p:txBody>
      </p:sp>
      <p:sp>
        <p:nvSpPr>
          <p:cNvPr id="412" name="Google Shape;412;p59"/>
          <p:cNvSpPr txBox="1"/>
          <p:nvPr/>
        </p:nvSpPr>
        <p:spPr>
          <a:xfrm>
            <a:off x="1161925" y="1346925"/>
            <a:ext cx="5972400" cy="36327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a:latin typeface="Courier"/>
                <a:ea typeface="Courier"/>
                <a:cs typeface="Courier"/>
                <a:sym typeface="Courier"/>
              </a:rPr>
              <a:t>&lt;meta name="description" content="Information and access to Canadian government benefits, including Employment Insurance, child benefit, pensions, student aid, and assistance for housing, families, and individuals with disabilities. Includes information on how to apply for benefits and payment dates for recurring payments. Also includes a benefits finder tool and information on how to notify the government of a death." /&gt;</a:t>
            </a:r>
            <a:br>
              <a:rPr lang="en">
                <a:latin typeface="Courier"/>
                <a:ea typeface="Courier"/>
                <a:cs typeface="Courier"/>
                <a:sym typeface="Courier"/>
              </a:rPr>
            </a:br>
            <a:endParaRPr>
              <a:latin typeface="Courier"/>
              <a:ea typeface="Courier"/>
              <a:cs typeface="Courier"/>
              <a:sym typeface="Courier"/>
            </a:endParaRPr>
          </a:p>
          <a:p>
            <a:pPr marL="0" lvl="0" indent="0" algn="l" rtl="0">
              <a:spcBef>
                <a:spcPts val="0"/>
              </a:spcBef>
              <a:spcAft>
                <a:spcPts val="0"/>
              </a:spcAft>
              <a:buClr>
                <a:schemeClr val="dk1"/>
              </a:buClr>
              <a:buSzPts val="1100"/>
              <a:buFont typeface="Arial"/>
              <a:buNone/>
            </a:pPr>
            <a:r>
              <a:rPr lang="en">
                <a:latin typeface="Courier"/>
                <a:ea typeface="Courier"/>
                <a:cs typeface="Courier"/>
                <a:sym typeface="Courier"/>
              </a:rPr>
              <a:t>&lt;meta name="keywords" content="Canadian government benefits, Employment Insurance, child benefit, pensions, student aid, housing assistance, family benefits, disability benefits, benefit payment dates, benefits finder, notify government of death" /&gt;</a:t>
            </a:r>
            <a:endParaRPr>
              <a:latin typeface="Courier"/>
              <a:ea typeface="Courier"/>
              <a:cs typeface="Courier"/>
              <a:sym typeface="Courier"/>
            </a:endParaRPr>
          </a:p>
          <a:p>
            <a:pPr marL="0" lvl="0" indent="0" algn="l" rtl="0">
              <a:spcBef>
                <a:spcPts val="0"/>
              </a:spcBef>
              <a:spcAft>
                <a:spcPts val="0"/>
              </a:spcAft>
              <a:buNone/>
            </a:pP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6"/>
        <p:cNvGrpSpPr/>
        <p:nvPr/>
      </p:nvGrpSpPr>
      <p:grpSpPr>
        <a:xfrm>
          <a:off x="0" y="0"/>
          <a:ext cx="0" cy="0"/>
          <a:chOff x="0" y="0"/>
          <a:chExt cx="0" cy="0"/>
        </a:xfrm>
      </p:grpSpPr>
      <p:sp>
        <p:nvSpPr>
          <p:cNvPr id="417" name="Google Shape;417;p60"/>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3600">
              <a:solidFill>
                <a:schemeClr val="lt1"/>
              </a:solidFill>
              <a:latin typeface="Roboto"/>
              <a:ea typeface="Roboto"/>
              <a:cs typeface="Roboto"/>
              <a:sym typeface="Roboto"/>
            </a:endParaRPr>
          </a:p>
          <a:p>
            <a:pPr marL="0" lvl="0" indent="0" algn="l" rtl="0">
              <a:spcBef>
                <a:spcPts val="0"/>
              </a:spcBef>
              <a:spcAft>
                <a:spcPts val="0"/>
              </a:spcAft>
              <a:buSzPts val="1100"/>
              <a:buNone/>
            </a:pPr>
            <a:r>
              <a:rPr lang="en" sz="3600">
                <a:solidFill>
                  <a:schemeClr val="lt1"/>
                </a:solidFill>
                <a:latin typeface="Roboto"/>
                <a:ea typeface="Roboto"/>
                <a:cs typeface="Roboto"/>
                <a:sym typeface="Roboto"/>
              </a:rPr>
              <a:t>Write structured data</a:t>
            </a:r>
            <a:endParaRPr sz="3600">
              <a:solidFill>
                <a:schemeClr val="lt1"/>
              </a:solidFill>
              <a:latin typeface="Roboto"/>
              <a:ea typeface="Roboto"/>
              <a:cs typeface="Roboto"/>
              <a:sym typeface="Roboto"/>
            </a:endParaRPr>
          </a:p>
          <a:p>
            <a:pPr marL="0" lvl="0" indent="0" algn="l" rtl="0">
              <a:spcBef>
                <a:spcPts val="0"/>
              </a:spcBef>
              <a:spcAft>
                <a:spcPts val="0"/>
              </a:spcAft>
              <a:buSzPts val="990"/>
              <a:buNone/>
            </a:pPr>
            <a:endParaRPr sz="3600">
              <a:solidFill>
                <a:schemeClr val="lt1"/>
              </a:solidFill>
              <a:latin typeface="Roboto"/>
              <a:ea typeface="Roboto"/>
              <a:cs typeface="Roboto"/>
              <a:sym typeface="Roboto"/>
            </a:endParaRPr>
          </a:p>
        </p:txBody>
      </p:sp>
      <p:sp>
        <p:nvSpPr>
          <p:cNvPr id="418" name="Google Shape;418;p60"/>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Prompt</a:t>
            </a:r>
            <a:endParaRPr/>
          </a:p>
        </p:txBody>
      </p:sp>
      <p:sp>
        <p:nvSpPr>
          <p:cNvPr id="419" name="Google Shape;419;p60"/>
          <p:cNvSpPr txBox="1"/>
          <p:nvPr/>
        </p:nvSpPr>
        <p:spPr>
          <a:xfrm>
            <a:off x="307000" y="1945450"/>
            <a:ext cx="4477800" cy="22935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a:t>Prompt:</a:t>
            </a:r>
            <a:br>
              <a:rPr lang="en" b="1"/>
            </a:br>
            <a:br>
              <a:rPr lang="en"/>
            </a:br>
            <a:r>
              <a:rPr lang="en" sz="1200">
                <a:solidFill>
                  <a:srgbClr val="343541"/>
                </a:solidFill>
                <a:latin typeface="Roboto"/>
                <a:ea typeface="Roboto"/>
                <a:cs typeface="Roboto"/>
                <a:sym typeface="Roboto"/>
              </a:rPr>
              <a:t>I will paste some HTML. Write structured data for it, using the FAQ schema. Include the following questions, and give a short, plain language answer:</a:t>
            </a:r>
            <a:endParaRPr sz="1200">
              <a:solidFill>
                <a:srgbClr val="343541"/>
              </a:solidFill>
              <a:latin typeface="Roboto"/>
              <a:ea typeface="Roboto"/>
              <a:cs typeface="Roboto"/>
              <a:sym typeface="Roboto"/>
            </a:endParaRPr>
          </a:p>
          <a:p>
            <a:pPr marL="0" lvl="0" indent="0" algn="l" rtl="0">
              <a:spcBef>
                <a:spcPts val="0"/>
              </a:spcBef>
              <a:spcAft>
                <a:spcPts val="0"/>
              </a:spcAft>
              <a:buNone/>
            </a:pPr>
            <a:r>
              <a:rPr lang="en" sz="1200">
                <a:solidFill>
                  <a:srgbClr val="343541"/>
                </a:solidFill>
                <a:latin typeface="Roboto"/>
                <a:ea typeface="Roboto"/>
                <a:cs typeface="Roboto"/>
                <a:sym typeface="Roboto"/>
              </a:rPr>
              <a:t>- What is the COVID-19 wastewater dashboard?</a:t>
            </a:r>
            <a:endParaRPr sz="1200">
              <a:solidFill>
                <a:srgbClr val="343541"/>
              </a:solidFill>
              <a:latin typeface="Roboto"/>
              <a:ea typeface="Roboto"/>
              <a:cs typeface="Roboto"/>
              <a:sym typeface="Roboto"/>
            </a:endParaRPr>
          </a:p>
          <a:p>
            <a:pPr marL="0" lvl="0" indent="0" algn="l" rtl="0">
              <a:spcBef>
                <a:spcPts val="0"/>
              </a:spcBef>
              <a:spcAft>
                <a:spcPts val="0"/>
              </a:spcAft>
              <a:buNone/>
            </a:pPr>
            <a:r>
              <a:rPr lang="en" sz="1200">
                <a:solidFill>
                  <a:srgbClr val="343541"/>
                </a:solidFill>
                <a:latin typeface="Roboto"/>
                <a:ea typeface="Roboto"/>
                <a:cs typeface="Roboto"/>
                <a:sym typeface="Roboto"/>
              </a:rPr>
              <a:t>- How to interpret wastewater data?</a:t>
            </a:r>
            <a:endParaRPr sz="1200">
              <a:solidFill>
                <a:srgbClr val="343541"/>
              </a:solidFill>
              <a:latin typeface="Roboto"/>
              <a:ea typeface="Roboto"/>
              <a:cs typeface="Roboto"/>
              <a:sym typeface="Roboto"/>
            </a:endParaRPr>
          </a:p>
          <a:p>
            <a:pPr marL="0" lvl="0" indent="0" algn="l" rtl="0">
              <a:spcBef>
                <a:spcPts val="0"/>
              </a:spcBef>
              <a:spcAft>
                <a:spcPts val="0"/>
              </a:spcAft>
              <a:buNone/>
            </a:pPr>
            <a:r>
              <a:rPr lang="en" sz="1200">
                <a:solidFill>
                  <a:srgbClr val="343541"/>
                </a:solidFill>
                <a:latin typeface="Roboto"/>
                <a:ea typeface="Roboto"/>
                <a:cs typeface="Roboto"/>
                <a:sym typeface="Roboto"/>
              </a:rPr>
              <a:t>- Where is the data from?</a:t>
            </a:r>
            <a:endParaRPr sz="1200">
              <a:solidFill>
                <a:srgbClr val="343541"/>
              </a:solidFill>
              <a:latin typeface="Roboto"/>
              <a:ea typeface="Roboto"/>
              <a:cs typeface="Roboto"/>
              <a:sym typeface="Roboto"/>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Clr>
                <a:schemeClr val="dk1"/>
              </a:buClr>
              <a:buSzPts val="1100"/>
              <a:buFont typeface="Arial"/>
              <a:buNone/>
            </a:pPr>
            <a:r>
              <a:rPr lang="en" sz="1200" i="1">
                <a:solidFill>
                  <a:srgbClr val="343541"/>
                </a:solidFill>
                <a:latin typeface="Roboto"/>
                <a:ea typeface="Roboto"/>
                <a:cs typeface="Roboto"/>
                <a:sym typeface="Roboto"/>
              </a:rPr>
              <a:t>(I then pasted the content of the page)</a:t>
            </a:r>
            <a:endParaRPr sz="1200" i="1">
              <a:solidFill>
                <a:srgbClr val="343541"/>
              </a:solidFill>
              <a:latin typeface="Roboto"/>
              <a:ea typeface="Roboto"/>
              <a:cs typeface="Roboto"/>
              <a:sym typeface="Roboto"/>
            </a:endParaRPr>
          </a:p>
          <a:p>
            <a:pPr marL="0" lvl="0" indent="0" algn="l" rtl="0">
              <a:spcBef>
                <a:spcPts val="0"/>
              </a:spcBef>
              <a:spcAft>
                <a:spcPts val="0"/>
              </a:spcAft>
              <a:buNone/>
            </a:pPr>
            <a:endParaRPr/>
          </a:p>
        </p:txBody>
      </p:sp>
      <p:pic>
        <p:nvPicPr>
          <p:cNvPr id="420" name="Google Shape;420;p60"/>
          <p:cNvPicPr preferRelativeResize="0"/>
          <p:nvPr/>
        </p:nvPicPr>
        <p:blipFill>
          <a:blip r:embed="rId3">
            <a:alphaModFix/>
          </a:blip>
          <a:stretch>
            <a:fillRect/>
          </a:stretch>
        </p:blipFill>
        <p:spPr>
          <a:xfrm>
            <a:off x="5291950" y="1347375"/>
            <a:ext cx="3012196" cy="366870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4"/>
        <p:cNvGrpSpPr/>
        <p:nvPr/>
      </p:nvGrpSpPr>
      <p:grpSpPr>
        <a:xfrm>
          <a:off x="0" y="0"/>
          <a:ext cx="0" cy="0"/>
          <a:chOff x="0" y="0"/>
          <a:chExt cx="0" cy="0"/>
        </a:xfrm>
      </p:grpSpPr>
      <p:sp>
        <p:nvSpPr>
          <p:cNvPr id="425" name="Google Shape;425;p61"/>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3600">
              <a:solidFill>
                <a:schemeClr val="lt1"/>
              </a:solidFill>
              <a:latin typeface="Roboto"/>
              <a:ea typeface="Roboto"/>
              <a:cs typeface="Roboto"/>
              <a:sym typeface="Roboto"/>
            </a:endParaRPr>
          </a:p>
          <a:p>
            <a:pPr marL="0" lvl="0" indent="0" algn="l" rtl="0">
              <a:spcBef>
                <a:spcPts val="0"/>
              </a:spcBef>
              <a:spcAft>
                <a:spcPts val="0"/>
              </a:spcAft>
              <a:buSzPts val="1100"/>
              <a:buNone/>
            </a:pPr>
            <a:r>
              <a:rPr lang="en" sz="3600">
                <a:solidFill>
                  <a:schemeClr val="lt1"/>
                </a:solidFill>
                <a:latin typeface="Roboto"/>
                <a:ea typeface="Roboto"/>
                <a:cs typeface="Roboto"/>
                <a:sym typeface="Roboto"/>
              </a:rPr>
              <a:t>Write structured data</a:t>
            </a:r>
            <a:endParaRPr sz="3600">
              <a:solidFill>
                <a:schemeClr val="lt1"/>
              </a:solidFill>
              <a:latin typeface="Roboto"/>
              <a:ea typeface="Roboto"/>
              <a:cs typeface="Roboto"/>
              <a:sym typeface="Roboto"/>
            </a:endParaRPr>
          </a:p>
          <a:p>
            <a:pPr marL="0" lvl="0" indent="0" algn="l" rtl="0">
              <a:spcBef>
                <a:spcPts val="0"/>
              </a:spcBef>
              <a:spcAft>
                <a:spcPts val="0"/>
              </a:spcAft>
              <a:buSzPts val="990"/>
              <a:buNone/>
            </a:pPr>
            <a:endParaRPr sz="3600">
              <a:solidFill>
                <a:schemeClr val="lt1"/>
              </a:solidFill>
              <a:latin typeface="Roboto"/>
              <a:ea typeface="Roboto"/>
              <a:cs typeface="Roboto"/>
              <a:sym typeface="Roboto"/>
            </a:endParaRPr>
          </a:p>
        </p:txBody>
      </p:sp>
      <p:sp>
        <p:nvSpPr>
          <p:cNvPr id="426" name="Google Shape;426;p61"/>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Output</a:t>
            </a:r>
            <a:endParaRPr/>
          </a:p>
        </p:txBody>
      </p:sp>
      <p:pic>
        <p:nvPicPr>
          <p:cNvPr id="427" name="Google Shape;427;p61"/>
          <p:cNvPicPr preferRelativeResize="0"/>
          <p:nvPr/>
        </p:nvPicPr>
        <p:blipFill>
          <a:blip r:embed="rId3">
            <a:alphaModFix/>
          </a:blip>
          <a:stretch>
            <a:fillRect/>
          </a:stretch>
        </p:blipFill>
        <p:spPr>
          <a:xfrm>
            <a:off x="4256250" y="1240325"/>
            <a:ext cx="3447521" cy="3668700"/>
          </a:xfrm>
          <a:prstGeom prst="rect">
            <a:avLst/>
          </a:prstGeom>
          <a:noFill/>
          <a:ln>
            <a:noFill/>
          </a:ln>
          <a:effectLst>
            <a:outerShdw blurRad="57150" dist="19050" dir="5400000" algn="bl" rotWithShape="0">
              <a:srgbClr val="000000">
                <a:alpha val="50000"/>
              </a:srgbClr>
            </a:outerShdw>
          </a:effectLst>
        </p:spPr>
      </p:pic>
      <p:sp>
        <p:nvSpPr>
          <p:cNvPr id="428" name="Google Shape;428;p61"/>
          <p:cNvSpPr txBox="1"/>
          <p:nvPr/>
        </p:nvSpPr>
        <p:spPr>
          <a:xfrm>
            <a:off x="802525" y="2398475"/>
            <a:ext cx="2909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Valid JSON-LD code to paste in HTML</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sp>
        <p:nvSpPr>
          <p:cNvPr id="89" name="Google Shape;89;p17"/>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990"/>
              <a:buNone/>
            </a:pPr>
            <a:r>
              <a:rPr lang="en" sz="3600">
                <a:solidFill>
                  <a:schemeClr val="lt1"/>
                </a:solidFill>
                <a:latin typeface="Roboto"/>
                <a:ea typeface="Roboto"/>
                <a:cs typeface="Roboto"/>
                <a:sym typeface="Roboto"/>
              </a:rPr>
              <a:t>How does it work</a:t>
            </a:r>
            <a:endParaRPr sz="3600">
              <a:solidFill>
                <a:schemeClr val="lt1"/>
              </a:solidFill>
              <a:latin typeface="Roboto"/>
              <a:ea typeface="Roboto"/>
              <a:cs typeface="Roboto"/>
              <a:sym typeface="Roboto"/>
            </a:endParaRPr>
          </a:p>
        </p:txBody>
      </p:sp>
      <p:sp>
        <p:nvSpPr>
          <p:cNvPr id="90" name="Google Shape;90;p17"/>
          <p:cNvSpPr txBox="1"/>
          <p:nvPr/>
        </p:nvSpPr>
        <p:spPr>
          <a:xfrm>
            <a:off x="397825" y="1231813"/>
            <a:ext cx="8048100" cy="18471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SzPts val="1800"/>
              <a:buChar char="●"/>
            </a:pPr>
            <a:r>
              <a:rPr lang="en" sz="1800"/>
              <a:t>Natural language processing (NLP) is a field of artificial intelligence (AI)</a:t>
            </a:r>
            <a:endParaRPr sz="1800"/>
          </a:p>
          <a:p>
            <a:pPr marL="457200" lvl="0" indent="-342900" algn="l" rtl="0">
              <a:spcBef>
                <a:spcPts val="0"/>
              </a:spcBef>
              <a:spcAft>
                <a:spcPts val="0"/>
              </a:spcAft>
              <a:buSzPts val="1800"/>
              <a:buChar char="●"/>
            </a:pPr>
            <a:r>
              <a:rPr lang="en" sz="1800"/>
              <a:t>NLP algorithms are trained on large datasets of human language</a:t>
            </a:r>
            <a:endParaRPr sz="1800"/>
          </a:p>
          <a:p>
            <a:pPr marL="457200" lvl="0" indent="-342900" algn="l" rtl="0">
              <a:spcBef>
                <a:spcPts val="0"/>
              </a:spcBef>
              <a:spcAft>
                <a:spcPts val="0"/>
              </a:spcAft>
              <a:buSzPts val="1800"/>
              <a:buChar char="●"/>
            </a:pPr>
            <a:r>
              <a:rPr lang="en" sz="1800"/>
              <a:t>Uses statistical techniques to understand and generate human-like responses to text input</a:t>
            </a:r>
            <a:endParaRPr sz="1800"/>
          </a:p>
          <a:p>
            <a:pPr marL="457200" lvl="0" indent="-342900" algn="l" rtl="0">
              <a:spcBef>
                <a:spcPts val="0"/>
              </a:spcBef>
              <a:spcAft>
                <a:spcPts val="0"/>
              </a:spcAft>
              <a:buSzPts val="1800"/>
              <a:buChar char="●"/>
            </a:pPr>
            <a:r>
              <a:rPr lang="en" sz="1800"/>
              <a:t>ChatGPT is pre-trained on a very large dataset of human language</a:t>
            </a:r>
            <a:endParaRPr sz="1800"/>
          </a:p>
          <a:p>
            <a:pPr marL="457200" lvl="0" indent="-342900" algn="l" rtl="0">
              <a:spcBef>
                <a:spcPts val="0"/>
              </a:spcBef>
              <a:spcAft>
                <a:spcPts val="0"/>
              </a:spcAft>
              <a:buSzPts val="1800"/>
              <a:buChar char="●"/>
            </a:pPr>
            <a:r>
              <a:rPr lang="en" sz="1800"/>
              <a:t>It generates content by predicting “the next best word”</a:t>
            </a:r>
            <a:endParaRPr sz="1800"/>
          </a:p>
        </p:txBody>
      </p:sp>
      <p:sp>
        <p:nvSpPr>
          <p:cNvPr id="91" name="Google Shape;91;p17"/>
          <p:cNvSpPr txBox="1"/>
          <p:nvPr/>
        </p:nvSpPr>
        <p:spPr>
          <a:xfrm>
            <a:off x="668825" y="3473325"/>
            <a:ext cx="7393200" cy="7389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800"/>
              <a:t>In other words: it doesn’t </a:t>
            </a:r>
            <a:r>
              <a:rPr lang="en" sz="1800" i="1"/>
              <a:t>think</a:t>
            </a:r>
            <a:r>
              <a:rPr lang="en" sz="1800"/>
              <a:t>, it doesn’t </a:t>
            </a:r>
            <a:r>
              <a:rPr lang="en" sz="1800" i="1"/>
              <a:t>know</a:t>
            </a:r>
            <a:r>
              <a:rPr lang="en" sz="1800"/>
              <a:t> anything - but it’s trained with enough data to generate a plausible response, in context.</a:t>
            </a:r>
            <a:endParaRPr sz="1800" u="sng"/>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2"/>
        <p:cNvGrpSpPr/>
        <p:nvPr/>
      </p:nvGrpSpPr>
      <p:grpSpPr>
        <a:xfrm>
          <a:off x="0" y="0"/>
          <a:ext cx="0" cy="0"/>
          <a:chOff x="0" y="0"/>
          <a:chExt cx="0" cy="0"/>
        </a:xfrm>
      </p:grpSpPr>
      <p:sp>
        <p:nvSpPr>
          <p:cNvPr id="433" name="Google Shape;433;p62"/>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3600">
              <a:solidFill>
                <a:schemeClr val="lt1"/>
              </a:solidFill>
              <a:latin typeface="Roboto"/>
              <a:ea typeface="Roboto"/>
              <a:cs typeface="Roboto"/>
              <a:sym typeface="Roboto"/>
            </a:endParaRPr>
          </a:p>
          <a:p>
            <a:pPr marL="0" lvl="0" indent="0" algn="l" rtl="0">
              <a:spcBef>
                <a:spcPts val="0"/>
              </a:spcBef>
              <a:spcAft>
                <a:spcPts val="0"/>
              </a:spcAft>
              <a:buSzPts val="1100"/>
              <a:buNone/>
            </a:pPr>
            <a:r>
              <a:rPr lang="en" sz="3600">
                <a:solidFill>
                  <a:schemeClr val="lt1"/>
                </a:solidFill>
                <a:latin typeface="Roboto"/>
                <a:ea typeface="Roboto"/>
                <a:cs typeface="Roboto"/>
                <a:sym typeface="Roboto"/>
              </a:rPr>
              <a:t>Repetitive coding tasks</a:t>
            </a:r>
            <a:endParaRPr sz="3600">
              <a:solidFill>
                <a:schemeClr val="lt1"/>
              </a:solidFill>
              <a:latin typeface="Roboto"/>
              <a:ea typeface="Roboto"/>
              <a:cs typeface="Roboto"/>
              <a:sym typeface="Roboto"/>
            </a:endParaRPr>
          </a:p>
          <a:p>
            <a:pPr marL="0" lvl="0" indent="0" algn="l" rtl="0">
              <a:spcBef>
                <a:spcPts val="0"/>
              </a:spcBef>
              <a:spcAft>
                <a:spcPts val="0"/>
              </a:spcAft>
              <a:buSzPts val="990"/>
              <a:buNone/>
            </a:pPr>
            <a:endParaRPr sz="3600">
              <a:solidFill>
                <a:schemeClr val="lt1"/>
              </a:solidFill>
              <a:latin typeface="Roboto"/>
              <a:ea typeface="Roboto"/>
              <a:cs typeface="Roboto"/>
              <a:sym typeface="Roboto"/>
            </a:endParaRPr>
          </a:p>
        </p:txBody>
      </p:sp>
      <p:sp>
        <p:nvSpPr>
          <p:cNvPr id="434" name="Google Shape;434;p62"/>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Prompt</a:t>
            </a:r>
            <a:endParaRPr/>
          </a:p>
        </p:txBody>
      </p:sp>
      <p:sp>
        <p:nvSpPr>
          <p:cNvPr id="435" name="Google Shape;435;p62"/>
          <p:cNvSpPr txBox="1"/>
          <p:nvPr/>
        </p:nvSpPr>
        <p:spPr>
          <a:xfrm>
            <a:off x="201700" y="1220325"/>
            <a:ext cx="4297800" cy="37095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a:t>Prompt:</a:t>
            </a:r>
            <a:br>
              <a:rPr lang="en" b="1"/>
            </a:br>
            <a:br>
              <a:rPr lang="en"/>
            </a:br>
            <a:r>
              <a:rPr lang="en" sz="1100">
                <a:solidFill>
                  <a:srgbClr val="343541"/>
                </a:solidFill>
                <a:latin typeface="Roboto"/>
                <a:ea typeface="Roboto"/>
                <a:cs typeface="Roboto"/>
                <a:sym typeface="Roboto"/>
              </a:rPr>
              <a:t>Here's the code to add foonote in the body of and HTML page:</a:t>
            </a:r>
            <a:endParaRPr sz="1100">
              <a:solidFill>
                <a:srgbClr val="34354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100">
                <a:solidFill>
                  <a:srgbClr val="343541"/>
                </a:solidFill>
                <a:latin typeface="Roboto"/>
                <a:ea typeface="Roboto"/>
                <a:cs typeface="Roboto"/>
                <a:sym typeface="Roboto"/>
              </a:rPr>
              <a:t>&lt;sup id="fn1-rf"&gt;&lt;a class="fn-lnk" href="#fn1"&gt;&lt;span class="wb-inv"&gt;Footnote &lt;/span&gt;1&lt;/a&gt;&lt;/sup&gt;</a:t>
            </a:r>
            <a:endParaRPr sz="1100">
              <a:solidFill>
                <a:srgbClr val="34354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100">
              <a:solidFill>
                <a:srgbClr val="34354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100">
                <a:solidFill>
                  <a:srgbClr val="343541"/>
                </a:solidFill>
                <a:latin typeface="Roboto"/>
                <a:ea typeface="Roboto"/>
                <a:cs typeface="Roboto"/>
                <a:sym typeface="Roboto"/>
              </a:rPr>
              <a:t>And the code to add the foonote at the end:</a:t>
            </a:r>
            <a:endParaRPr sz="1100">
              <a:solidFill>
                <a:srgbClr val="34354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100">
                <a:solidFill>
                  <a:srgbClr val="343541"/>
                </a:solidFill>
                <a:latin typeface="Roboto"/>
                <a:ea typeface="Roboto"/>
                <a:cs typeface="Roboto"/>
                <a:sym typeface="Roboto"/>
              </a:rPr>
              <a:t>&lt;aside class="wb-fnote" role="note"&gt;</a:t>
            </a:r>
            <a:endParaRPr sz="1100">
              <a:solidFill>
                <a:srgbClr val="34354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100">
                <a:solidFill>
                  <a:srgbClr val="343541"/>
                </a:solidFill>
                <a:latin typeface="Roboto"/>
                <a:ea typeface="Roboto"/>
                <a:cs typeface="Roboto"/>
                <a:sym typeface="Roboto"/>
              </a:rPr>
              <a:t>&lt;dl&gt;</a:t>
            </a:r>
            <a:endParaRPr sz="1100">
              <a:solidFill>
                <a:srgbClr val="34354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100">
                <a:solidFill>
                  <a:srgbClr val="343541"/>
                </a:solidFill>
                <a:latin typeface="Roboto"/>
                <a:ea typeface="Roboto"/>
                <a:cs typeface="Roboto"/>
                <a:sym typeface="Roboto"/>
              </a:rPr>
              <a:t>&lt;dt&gt;Footnote 1&lt;/dt&gt;</a:t>
            </a:r>
            <a:endParaRPr sz="1100">
              <a:solidFill>
                <a:srgbClr val="34354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100">
                <a:solidFill>
                  <a:srgbClr val="343541"/>
                </a:solidFill>
                <a:latin typeface="Roboto"/>
                <a:ea typeface="Roboto"/>
                <a:cs typeface="Roboto"/>
                <a:sym typeface="Roboto"/>
              </a:rPr>
              <a:t>&lt;dd id="fn1"&gt;</a:t>
            </a:r>
            <a:endParaRPr sz="1100">
              <a:solidFill>
                <a:srgbClr val="34354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100">
                <a:solidFill>
                  <a:srgbClr val="343541"/>
                </a:solidFill>
                <a:latin typeface="Roboto"/>
                <a:ea typeface="Roboto"/>
                <a:cs typeface="Roboto"/>
                <a:sym typeface="Roboto"/>
              </a:rPr>
              <a:t>&lt;p&gt;Example of a standard footnote.&lt;/p&gt;</a:t>
            </a:r>
            <a:endParaRPr sz="1100">
              <a:solidFill>
                <a:srgbClr val="34354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100">
                <a:solidFill>
                  <a:srgbClr val="343541"/>
                </a:solidFill>
                <a:latin typeface="Roboto"/>
                <a:ea typeface="Roboto"/>
                <a:cs typeface="Roboto"/>
                <a:sym typeface="Roboto"/>
              </a:rPr>
              <a:t>&lt;p class="fn-rtn"&gt;&lt;a href="#fn1-rf"&gt;&lt;span class="wb-inv"&gt;Return to footnote &lt;/span&gt;1&lt;span class="wb-inv"&gt; referrer&lt;/span&gt;&lt;/a&gt;&lt;/p&gt;</a:t>
            </a:r>
            <a:endParaRPr sz="1100">
              <a:solidFill>
                <a:srgbClr val="34354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100">
                <a:solidFill>
                  <a:srgbClr val="343541"/>
                </a:solidFill>
                <a:latin typeface="Roboto"/>
                <a:ea typeface="Roboto"/>
                <a:cs typeface="Roboto"/>
                <a:sym typeface="Roboto"/>
              </a:rPr>
              <a:t>&lt;/dd&gt;</a:t>
            </a:r>
            <a:endParaRPr sz="1100">
              <a:solidFill>
                <a:srgbClr val="34354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100">
                <a:solidFill>
                  <a:srgbClr val="343541"/>
                </a:solidFill>
                <a:latin typeface="Roboto"/>
                <a:ea typeface="Roboto"/>
                <a:cs typeface="Roboto"/>
                <a:sym typeface="Roboto"/>
              </a:rPr>
              <a:t>&lt;/dl&gt;</a:t>
            </a:r>
            <a:endParaRPr sz="1100">
              <a:solidFill>
                <a:srgbClr val="34354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100">
                <a:solidFill>
                  <a:srgbClr val="343541"/>
                </a:solidFill>
                <a:latin typeface="Roboto"/>
                <a:ea typeface="Roboto"/>
                <a:cs typeface="Roboto"/>
                <a:sym typeface="Roboto"/>
              </a:rPr>
              <a:t>&lt;/aside&gt;</a:t>
            </a:r>
            <a:endParaRPr sz="1100">
              <a:solidFill>
                <a:srgbClr val="34354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100">
              <a:solidFill>
                <a:srgbClr val="343541"/>
              </a:solidFill>
              <a:latin typeface="Roboto"/>
              <a:ea typeface="Roboto"/>
              <a:cs typeface="Roboto"/>
              <a:sym typeface="Roboto"/>
            </a:endParaRPr>
          </a:p>
          <a:p>
            <a:pPr marL="0" lvl="0" indent="0" algn="l" rtl="0">
              <a:spcBef>
                <a:spcPts val="0"/>
              </a:spcBef>
              <a:spcAft>
                <a:spcPts val="0"/>
              </a:spcAft>
              <a:buNone/>
            </a:pPr>
            <a:r>
              <a:rPr lang="en" sz="1100">
                <a:solidFill>
                  <a:srgbClr val="343541"/>
                </a:solidFill>
                <a:latin typeface="Roboto"/>
                <a:ea typeface="Roboto"/>
                <a:cs typeface="Roboto"/>
                <a:sym typeface="Roboto"/>
              </a:rPr>
              <a:t>Use this sample to give me the HTML version of this text:</a:t>
            </a:r>
            <a:endParaRPr sz="1100">
              <a:solidFill>
                <a:srgbClr val="343541"/>
              </a:solidFill>
              <a:latin typeface="Roboto"/>
              <a:ea typeface="Roboto"/>
              <a:cs typeface="Roboto"/>
              <a:sym typeface="Roboto"/>
            </a:endParaRPr>
          </a:p>
          <a:p>
            <a:pPr marL="0" lvl="0" indent="0" algn="l" rtl="0">
              <a:spcBef>
                <a:spcPts val="0"/>
              </a:spcBef>
              <a:spcAft>
                <a:spcPts val="0"/>
              </a:spcAft>
              <a:buNone/>
            </a:pPr>
            <a:endParaRPr/>
          </a:p>
        </p:txBody>
      </p:sp>
      <p:pic>
        <p:nvPicPr>
          <p:cNvPr id="436" name="Google Shape;436;p62"/>
          <p:cNvPicPr preferRelativeResize="0"/>
          <p:nvPr/>
        </p:nvPicPr>
        <p:blipFill>
          <a:blip r:embed="rId3">
            <a:alphaModFix/>
          </a:blip>
          <a:stretch>
            <a:fillRect/>
          </a:stretch>
        </p:blipFill>
        <p:spPr>
          <a:xfrm>
            <a:off x="5037400" y="1240725"/>
            <a:ext cx="3595439" cy="3668701"/>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0"/>
        <p:cNvGrpSpPr/>
        <p:nvPr/>
      </p:nvGrpSpPr>
      <p:grpSpPr>
        <a:xfrm>
          <a:off x="0" y="0"/>
          <a:ext cx="0" cy="0"/>
          <a:chOff x="0" y="0"/>
          <a:chExt cx="0" cy="0"/>
        </a:xfrm>
      </p:grpSpPr>
      <p:sp>
        <p:nvSpPr>
          <p:cNvPr id="441" name="Google Shape;441;p63"/>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3600">
              <a:solidFill>
                <a:schemeClr val="lt1"/>
              </a:solidFill>
              <a:latin typeface="Roboto"/>
              <a:ea typeface="Roboto"/>
              <a:cs typeface="Roboto"/>
              <a:sym typeface="Roboto"/>
            </a:endParaRPr>
          </a:p>
          <a:p>
            <a:pPr marL="0" lvl="0" indent="0" algn="l" rtl="0">
              <a:spcBef>
                <a:spcPts val="0"/>
              </a:spcBef>
              <a:spcAft>
                <a:spcPts val="0"/>
              </a:spcAft>
              <a:buSzPts val="1100"/>
              <a:buNone/>
            </a:pPr>
            <a:r>
              <a:rPr lang="en" sz="3600">
                <a:solidFill>
                  <a:schemeClr val="lt1"/>
                </a:solidFill>
                <a:latin typeface="Roboto"/>
                <a:ea typeface="Roboto"/>
                <a:cs typeface="Roboto"/>
                <a:sym typeface="Roboto"/>
              </a:rPr>
              <a:t>Repetitive coding tasks</a:t>
            </a:r>
            <a:endParaRPr sz="3600">
              <a:solidFill>
                <a:schemeClr val="lt1"/>
              </a:solidFill>
              <a:latin typeface="Roboto"/>
              <a:ea typeface="Roboto"/>
              <a:cs typeface="Roboto"/>
              <a:sym typeface="Roboto"/>
            </a:endParaRPr>
          </a:p>
          <a:p>
            <a:pPr marL="0" lvl="0" indent="0" algn="l" rtl="0">
              <a:spcBef>
                <a:spcPts val="0"/>
              </a:spcBef>
              <a:spcAft>
                <a:spcPts val="0"/>
              </a:spcAft>
              <a:buSzPts val="990"/>
              <a:buNone/>
            </a:pPr>
            <a:endParaRPr sz="3600">
              <a:solidFill>
                <a:schemeClr val="lt1"/>
              </a:solidFill>
              <a:latin typeface="Roboto"/>
              <a:ea typeface="Roboto"/>
              <a:cs typeface="Roboto"/>
              <a:sym typeface="Roboto"/>
            </a:endParaRPr>
          </a:p>
        </p:txBody>
      </p:sp>
      <p:sp>
        <p:nvSpPr>
          <p:cNvPr id="442" name="Google Shape;442;p63"/>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Output</a:t>
            </a:r>
            <a:endParaRPr/>
          </a:p>
        </p:txBody>
      </p:sp>
      <p:pic>
        <p:nvPicPr>
          <p:cNvPr id="443" name="Google Shape;443;p63"/>
          <p:cNvPicPr preferRelativeResize="0"/>
          <p:nvPr/>
        </p:nvPicPr>
        <p:blipFill>
          <a:blip r:embed="rId3">
            <a:alphaModFix/>
          </a:blip>
          <a:stretch>
            <a:fillRect/>
          </a:stretch>
        </p:blipFill>
        <p:spPr>
          <a:xfrm>
            <a:off x="396625" y="1233600"/>
            <a:ext cx="2862446" cy="3668701"/>
          </a:xfrm>
          <a:prstGeom prst="rect">
            <a:avLst/>
          </a:prstGeom>
          <a:noFill/>
          <a:ln>
            <a:noFill/>
          </a:ln>
          <a:effectLst>
            <a:outerShdw blurRad="57150" dist="19050" dir="5400000" algn="bl" rotWithShape="0">
              <a:srgbClr val="000000">
                <a:alpha val="50000"/>
              </a:srgbClr>
            </a:outerShdw>
          </a:effectLst>
        </p:spPr>
      </p:pic>
      <p:pic>
        <p:nvPicPr>
          <p:cNvPr id="444" name="Google Shape;444;p63">
            <a:hlinkClick r:id="rId4"/>
          </p:cNvPr>
          <p:cNvPicPr preferRelativeResize="0"/>
          <p:nvPr/>
        </p:nvPicPr>
        <p:blipFill>
          <a:blip r:embed="rId5">
            <a:alphaModFix/>
          </a:blip>
          <a:stretch>
            <a:fillRect/>
          </a:stretch>
        </p:blipFill>
        <p:spPr>
          <a:xfrm>
            <a:off x="4875421" y="1352025"/>
            <a:ext cx="2805477" cy="3668701"/>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8"/>
        <p:cNvGrpSpPr/>
        <p:nvPr/>
      </p:nvGrpSpPr>
      <p:grpSpPr>
        <a:xfrm>
          <a:off x="0" y="0"/>
          <a:ext cx="0" cy="0"/>
          <a:chOff x="0" y="0"/>
          <a:chExt cx="0" cy="0"/>
        </a:xfrm>
      </p:grpSpPr>
      <p:sp>
        <p:nvSpPr>
          <p:cNvPr id="449" name="Google Shape;449;p64"/>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3600">
              <a:solidFill>
                <a:schemeClr val="lt1"/>
              </a:solidFill>
              <a:latin typeface="Roboto"/>
              <a:ea typeface="Roboto"/>
              <a:cs typeface="Roboto"/>
              <a:sym typeface="Roboto"/>
            </a:endParaRPr>
          </a:p>
          <a:p>
            <a:pPr marL="0" lvl="0" indent="0" algn="l" rtl="0">
              <a:spcBef>
                <a:spcPts val="0"/>
              </a:spcBef>
              <a:spcAft>
                <a:spcPts val="0"/>
              </a:spcAft>
              <a:buSzPts val="1100"/>
              <a:buNone/>
            </a:pPr>
            <a:r>
              <a:rPr lang="en" sz="3600">
                <a:solidFill>
                  <a:schemeClr val="lt1"/>
                </a:solidFill>
                <a:latin typeface="Roboto"/>
                <a:ea typeface="Roboto"/>
                <a:cs typeface="Roboto"/>
                <a:sym typeface="Roboto"/>
              </a:rPr>
              <a:t>Explain a piece of code</a:t>
            </a:r>
            <a:endParaRPr sz="3600">
              <a:solidFill>
                <a:schemeClr val="lt1"/>
              </a:solidFill>
              <a:latin typeface="Roboto"/>
              <a:ea typeface="Roboto"/>
              <a:cs typeface="Roboto"/>
              <a:sym typeface="Roboto"/>
            </a:endParaRPr>
          </a:p>
          <a:p>
            <a:pPr marL="0" lvl="0" indent="0" algn="l" rtl="0">
              <a:spcBef>
                <a:spcPts val="0"/>
              </a:spcBef>
              <a:spcAft>
                <a:spcPts val="0"/>
              </a:spcAft>
              <a:buSzPts val="990"/>
              <a:buNone/>
            </a:pPr>
            <a:endParaRPr sz="3600">
              <a:solidFill>
                <a:schemeClr val="lt1"/>
              </a:solidFill>
              <a:latin typeface="Roboto"/>
              <a:ea typeface="Roboto"/>
              <a:cs typeface="Roboto"/>
              <a:sym typeface="Roboto"/>
            </a:endParaRPr>
          </a:p>
        </p:txBody>
      </p:sp>
      <p:sp>
        <p:nvSpPr>
          <p:cNvPr id="450" name="Google Shape;450;p64"/>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Prompt</a:t>
            </a:r>
            <a:endParaRPr/>
          </a:p>
        </p:txBody>
      </p:sp>
      <p:sp>
        <p:nvSpPr>
          <p:cNvPr id="451" name="Google Shape;451;p64"/>
          <p:cNvSpPr txBox="1"/>
          <p:nvPr/>
        </p:nvSpPr>
        <p:spPr>
          <a:xfrm>
            <a:off x="396650" y="2241975"/>
            <a:ext cx="3618900" cy="1339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a:t>Prompt:</a:t>
            </a:r>
            <a:endParaRPr sz="1200">
              <a:solidFill>
                <a:srgbClr val="343541"/>
              </a:solidFill>
              <a:latin typeface="Roboto"/>
              <a:ea typeface="Roboto"/>
              <a:cs typeface="Roboto"/>
              <a:sym typeface="Roboto"/>
            </a:endParaRPr>
          </a:p>
          <a:p>
            <a:pPr marL="0" lvl="0" indent="0" algn="l" rtl="0">
              <a:spcBef>
                <a:spcPts val="0"/>
              </a:spcBef>
              <a:spcAft>
                <a:spcPts val="0"/>
              </a:spcAft>
              <a:buNone/>
            </a:pPr>
            <a:endParaRPr sz="1200">
              <a:solidFill>
                <a:srgbClr val="343541"/>
              </a:solidFill>
              <a:latin typeface="Roboto"/>
              <a:ea typeface="Roboto"/>
              <a:cs typeface="Roboto"/>
              <a:sym typeface="Roboto"/>
            </a:endParaRPr>
          </a:p>
          <a:p>
            <a:pPr marL="0" lvl="0" indent="0" algn="l" rtl="0">
              <a:spcBef>
                <a:spcPts val="0"/>
              </a:spcBef>
              <a:spcAft>
                <a:spcPts val="0"/>
              </a:spcAft>
              <a:buNone/>
            </a:pPr>
            <a:r>
              <a:rPr lang="en" sz="1200">
                <a:solidFill>
                  <a:srgbClr val="343541"/>
                </a:solidFill>
                <a:latin typeface="Roboto"/>
                <a:ea typeface="Roboto"/>
                <a:cs typeface="Roboto"/>
                <a:sym typeface="Roboto"/>
              </a:rPr>
              <a:t>Explain in simple terms what this code does:</a:t>
            </a:r>
            <a:endParaRPr sz="1200">
              <a:solidFill>
                <a:srgbClr val="343541"/>
              </a:solidFill>
              <a:latin typeface="Roboto"/>
              <a:ea typeface="Roboto"/>
              <a:cs typeface="Roboto"/>
              <a:sym typeface="Roboto"/>
            </a:endParaRPr>
          </a:p>
          <a:p>
            <a:pPr marL="0" lvl="0" indent="0" algn="l" rtl="0">
              <a:spcBef>
                <a:spcPts val="0"/>
              </a:spcBef>
              <a:spcAft>
                <a:spcPts val="0"/>
              </a:spcAft>
              <a:buNone/>
            </a:pPr>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200">
              <a:solidFill>
                <a:srgbClr val="343541"/>
              </a:solidFill>
              <a:latin typeface="Roboto"/>
              <a:ea typeface="Roboto"/>
              <a:cs typeface="Roboto"/>
              <a:sym typeface="Roboto"/>
            </a:endParaRPr>
          </a:p>
        </p:txBody>
      </p:sp>
      <p:sp>
        <p:nvSpPr>
          <p:cNvPr id="452" name="Google Shape;452;p64"/>
          <p:cNvSpPr txBox="1"/>
          <p:nvPr/>
        </p:nvSpPr>
        <p:spPr>
          <a:xfrm>
            <a:off x="4262800" y="1221125"/>
            <a:ext cx="4655100" cy="37248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343541"/>
                </a:solidFill>
                <a:latin typeface="Courier"/>
                <a:ea typeface="Courier"/>
                <a:cs typeface="Courier"/>
                <a:sym typeface="Courier"/>
              </a:rPr>
              <a:t>from nltk.tokenize import RegexpTokenizer</a:t>
            </a:r>
            <a:endParaRPr sz="1000">
              <a:solidFill>
                <a:srgbClr val="343541"/>
              </a:solidFill>
              <a:latin typeface="Courier"/>
              <a:ea typeface="Courier"/>
              <a:cs typeface="Courier"/>
              <a:sym typeface="Courier"/>
            </a:endParaRPr>
          </a:p>
          <a:p>
            <a:pPr marL="0" lvl="0" indent="0" algn="l" rtl="0">
              <a:spcBef>
                <a:spcPts val="0"/>
              </a:spcBef>
              <a:spcAft>
                <a:spcPts val="0"/>
              </a:spcAft>
              <a:buNone/>
            </a:pPr>
            <a:r>
              <a:rPr lang="en" sz="1000">
                <a:solidFill>
                  <a:srgbClr val="343541"/>
                </a:solidFill>
                <a:latin typeface="Courier"/>
                <a:ea typeface="Courier"/>
                <a:cs typeface="Courier"/>
                <a:sym typeface="Courier"/>
              </a:rPr>
              <a:t>tokenizer = RegexpTokenizer('\w+')</a:t>
            </a:r>
            <a:endParaRPr sz="1000">
              <a:solidFill>
                <a:srgbClr val="343541"/>
              </a:solidFill>
              <a:latin typeface="Courier"/>
              <a:ea typeface="Courier"/>
              <a:cs typeface="Courier"/>
              <a:sym typeface="Courier"/>
            </a:endParaRPr>
          </a:p>
          <a:p>
            <a:pPr marL="0" lvl="0" indent="0" algn="l" rtl="0">
              <a:spcBef>
                <a:spcPts val="0"/>
              </a:spcBef>
              <a:spcAft>
                <a:spcPts val="0"/>
              </a:spcAft>
              <a:buNone/>
            </a:pPr>
            <a:r>
              <a:rPr lang="en" sz="1000">
                <a:solidFill>
                  <a:srgbClr val="343541"/>
                </a:solidFill>
                <a:latin typeface="Courier"/>
                <a:ea typeface="Courier"/>
                <a:cs typeface="Courier"/>
                <a:sym typeface="Courier"/>
              </a:rPr>
              <a:t>tokens = tokenizer.tokenize(revised_text)</a:t>
            </a:r>
            <a:endParaRPr sz="1000">
              <a:solidFill>
                <a:srgbClr val="343541"/>
              </a:solidFill>
              <a:latin typeface="Courier"/>
              <a:ea typeface="Courier"/>
              <a:cs typeface="Courier"/>
              <a:sym typeface="Courier"/>
            </a:endParaRPr>
          </a:p>
          <a:p>
            <a:pPr marL="0" lvl="0" indent="0" algn="l" rtl="0">
              <a:spcBef>
                <a:spcPts val="0"/>
              </a:spcBef>
              <a:spcAft>
                <a:spcPts val="0"/>
              </a:spcAft>
              <a:buNone/>
            </a:pPr>
            <a:r>
              <a:rPr lang="en" sz="1000">
                <a:solidFill>
                  <a:srgbClr val="343541"/>
                </a:solidFill>
                <a:latin typeface="Courier"/>
                <a:ea typeface="Courier"/>
                <a:cs typeface="Courier"/>
                <a:sym typeface="Courier"/>
              </a:rPr>
              <a:t>words = []</a:t>
            </a:r>
            <a:endParaRPr sz="1000">
              <a:solidFill>
                <a:srgbClr val="343541"/>
              </a:solidFill>
              <a:latin typeface="Courier"/>
              <a:ea typeface="Courier"/>
              <a:cs typeface="Courier"/>
              <a:sym typeface="Courier"/>
            </a:endParaRPr>
          </a:p>
          <a:p>
            <a:pPr marL="0" lvl="0" indent="0" algn="l" rtl="0">
              <a:spcBef>
                <a:spcPts val="0"/>
              </a:spcBef>
              <a:spcAft>
                <a:spcPts val="0"/>
              </a:spcAft>
              <a:buNone/>
            </a:pPr>
            <a:r>
              <a:rPr lang="en" sz="1000">
                <a:solidFill>
                  <a:srgbClr val="343541"/>
                </a:solidFill>
                <a:latin typeface="Courier"/>
                <a:ea typeface="Courier"/>
                <a:cs typeface="Courier"/>
                <a:sym typeface="Courier"/>
              </a:rPr>
              <a:t>for word in tokens:</a:t>
            </a:r>
            <a:endParaRPr sz="1000">
              <a:solidFill>
                <a:srgbClr val="343541"/>
              </a:solidFill>
              <a:latin typeface="Courier"/>
              <a:ea typeface="Courier"/>
              <a:cs typeface="Courier"/>
              <a:sym typeface="Courier"/>
            </a:endParaRPr>
          </a:p>
          <a:p>
            <a:pPr marL="0" lvl="0" indent="0" algn="l" rtl="0">
              <a:spcBef>
                <a:spcPts val="0"/>
              </a:spcBef>
              <a:spcAft>
                <a:spcPts val="0"/>
              </a:spcAft>
              <a:buNone/>
            </a:pPr>
            <a:r>
              <a:rPr lang="en" sz="1000">
                <a:solidFill>
                  <a:srgbClr val="343541"/>
                </a:solidFill>
                <a:latin typeface="Courier"/>
                <a:ea typeface="Courier"/>
                <a:cs typeface="Courier"/>
                <a:sym typeface="Courier"/>
              </a:rPr>
              <a:t>     words.append(word.lower())</a:t>
            </a:r>
            <a:endParaRPr sz="1000">
              <a:solidFill>
                <a:srgbClr val="343541"/>
              </a:solidFill>
              <a:latin typeface="Courier"/>
              <a:ea typeface="Courier"/>
              <a:cs typeface="Courier"/>
              <a:sym typeface="Courier"/>
            </a:endParaRPr>
          </a:p>
          <a:p>
            <a:pPr marL="0" lvl="0" indent="0" algn="l" rtl="0">
              <a:spcBef>
                <a:spcPts val="0"/>
              </a:spcBef>
              <a:spcAft>
                <a:spcPts val="0"/>
              </a:spcAft>
              <a:buNone/>
            </a:pPr>
            <a:endParaRPr sz="1000">
              <a:solidFill>
                <a:srgbClr val="343541"/>
              </a:solidFill>
              <a:latin typeface="Courier"/>
              <a:ea typeface="Courier"/>
              <a:cs typeface="Courier"/>
              <a:sym typeface="Courier"/>
            </a:endParaRPr>
          </a:p>
          <a:p>
            <a:pPr marL="0" lvl="0" indent="0" algn="l" rtl="0">
              <a:spcBef>
                <a:spcPts val="0"/>
              </a:spcBef>
              <a:spcAft>
                <a:spcPts val="0"/>
              </a:spcAft>
              <a:buNone/>
            </a:pPr>
            <a:r>
              <a:rPr lang="en" sz="1000">
                <a:solidFill>
                  <a:srgbClr val="343541"/>
                </a:solidFill>
                <a:latin typeface="Courier"/>
                <a:ea typeface="Courier"/>
                <a:cs typeface="Courier"/>
                <a:sym typeface="Courier"/>
              </a:rPr>
              <a:t>#remove stop words from the tokens to get only the meaningful words</a:t>
            </a:r>
            <a:endParaRPr sz="1000">
              <a:solidFill>
                <a:srgbClr val="343541"/>
              </a:solidFill>
              <a:latin typeface="Courier"/>
              <a:ea typeface="Courier"/>
              <a:cs typeface="Courier"/>
              <a:sym typeface="Courier"/>
            </a:endParaRPr>
          </a:p>
          <a:p>
            <a:pPr marL="0" lvl="0" indent="0" algn="l" rtl="0">
              <a:spcBef>
                <a:spcPts val="0"/>
              </a:spcBef>
              <a:spcAft>
                <a:spcPts val="0"/>
              </a:spcAft>
              <a:buNone/>
            </a:pPr>
            <a:r>
              <a:rPr lang="en" sz="1000">
                <a:solidFill>
                  <a:srgbClr val="343541"/>
                </a:solidFill>
                <a:latin typeface="Courier"/>
                <a:ea typeface="Courier"/>
                <a:cs typeface="Courier"/>
                <a:sym typeface="Courier"/>
              </a:rPr>
              <a:t>nltk.download('stopwords')</a:t>
            </a:r>
            <a:endParaRPr sz="1000">
              <a:solidFill>
                <a:srgbClr val="343541"/>
              </a:solidFill>
              <a:latin typeface="Courier"/>
              <a:ea typeface="Courier"/>
              <a:cs typeface="Courier"/>
              <a:sym typeface="Courier"/>
            </a:endParaRPr>
          </a:p>
          <a:p>
            <a:pPr marL="0" lvl="0" indent="0" algn="l" rtl="0">
              <a:spcBef>
                <a:spcPts val="0"/>
              </a:spcBef>
              <a:spcAft>
                <a:spcPts val="0"/>
              </a:spcAft>
              <a:buNone/>
            </a:pPr>
            <a:r>
              <a:rPr lang="en" sz="1000">
                <a:solidFill>
                  <a:srgbClr val="343541"/>
                </a:solidFill>
                <a:latin typeface="Courier"/>
                <a:ea typeface="Courier"/>
                <a:cs typeface="Courier"/>
                <a:sym typeface="Courier"/>
              </a:rPr>
              <a:t>sw_en = nltk.corpus.stopwords.words('english')</a:t>
            </a:r>
            <a:endParaRPr sz="1000">
              <a:solidFill>
                <a:srgbClr val="343541"/>
              </a:solidFill>
              <a:latin typeface="Courier"/>
              <a:ea typeface="Courier"/>
              <a:cs typeface="Courier"/>
              <a:sym typeface="Courier"/>
            </a:endParaRPr>
          </a:p>
          <a:p>
            <a:pPr marL="0" lvl="0" indent="0" algn="l" rtl="0">
              <a:spcBef>
                <a:spcPts val="0"/>
              </a:spcBef>
              <a:spcAft>
                <a:spcPts val="0"/>
              </a:spcAft>
              <a:buNone/>
            </a:pPr>
            <a:r>
              <a:rPr lang="en" sz="1000">
                <a:solidFill>
                  <a:srgbClr val="343541"/>
                </a:solidFill>
                <a:latin typeface="Courier"/>
                <a:ea typeface="Courier"/>
                <a:cs typeface="Courier"/>
                <a:sym typeface="Courier"/>
              </a:rPr>
              <a:t>words_ns_en = []</a:t>
            </a:r>
            <a:endParaRPr sz="1000">
              <a:solidFill>
                <a:srgbClr val="343541"/>
              </a:solidFill>
              <a:latin typeface="Courier"/>
              <a:ea typeface="Courier"/>
              <a:cs typeface="Courier"/>
              <a:sym typeface="Courier"/>
            </a:endParaRPr>
          </a:p>
          <a:p>
            <a:pPr marL="0" lvl="0" indent="0" algn="l" rtl="0">
              <a:spcBef>
                <a:spcPts val="0"/>
              </a:spcBef>
              <a:spcAft>
                <a:spcPts val="0"/>
              </a:spcAft>
              <a:buNone/>
            </a:pPr>
            <a:r>
              <a:rPr lang="en" sz="1000">
                <a:solidFill>
                  <a:srgbClr val="343541"/>
                </a:solidFill>
                <a:latin typeface="Courier"/>
                <a:ea typeface="Courier"/>
                <a:cs typeface="Courier"/>
                <a:sym typeface="Courier"/>
              </a:rPr>
              <a:t>for word in words:</a:t>
            </a:r>
            <a:endParaRPr sz="1000">
              <a:solidFill>
                <a:srgbClr val="343541"/>
              </a:solidFill>
              <a:latin typeface="Courier"/>
              <a:ea typeface="Courier"/>
              <a:cs typeface="Courier"/>
              <a:sym typeface="Courier"/>
            </a:endParaRPr>
          </a:p>
          <a:p>
            <a:pPr marL="0" lvl="0" indent="0" algn="l" rtl="0">
              <a:spcBef>
                <a:spcPts val="0"/>
              </a:spcBef>
              <a:spcAft>
                <a:spcPts val="0"/>
              </a:spcAft>
              <a:buNone/>
            </a:pPr>
            <a:r>
              <a:rPr lang="en" sz="1000">
                <a:solidFill>
                  <a:srgbClr val="343541"/>
                </a:solidFill>
                <a:latin typeface="Courier"/>
                <a:ea typeface="Courier"/>
                <a:cs typeface="Courier"/>
                <a:sym typeface="Courier"/>
              </a:rPr>
              <a:t>   if word not in sw_en:</a:t>
            </a:r>
            <a:endParaRPr sz="1000">
              <a:solidFill>
                <a:srgbClr val="343541"/>
              </a:solidFill>
              <a:latin typeface="Courier"/>
              <a:ea typeface="Courier"/>
              <a:cs typeface="Courier"/>
              <a:sym typeface="Courier"/>
            </a:endParaRPr>
          </a:p>
          <a:p>
            <a:pPr marL="0" lvl="0" indent="0" algn="l" rtl="0">
              <a:spcBef>
                <a:spcPts val="0"/>
              </a:spcBef>
              <a:spcAft>
                <a:spcPts val="0"/>
              </a:spcAft>
              <a:buNone/>
            </a:pPr>
            <a:r>
              <a:rPr lang="en" sz="1000">
                <a:solidFill>
                  <a:srgbClr val="343541"/>
                </a:solidFill>
                <a:latin typeface="Courier"/>
                <a:ea typeface="Courier"/>
                <a:cs typeface="Courier"/>
                <a:sym typeface="Courier"/>
              </a:rPr>
              <a:t>      words_ns_en.append(word)</a:t>
            </a:r>
            <a:endParaRPr sz="1000">
              <a:solidFill>
                <a:srgbClr val="343541"/>
              </a:solidFill>
              <a:latin typeface="Courier"/>
              <a:ea typeface="Courier"/>
              <a:cs typeface="Courier"/>
              <a:sym typeface="Courier"/>
            </a:endParaRPr>
          </a:p>
          <a:p>
            <a:pPr marL="0" lvl="0" indent="0" algn="l" rtl="0">
              <a:spcBef>
                <a:spcPts val="0"/>
              </a:spcBef>
              <a:spcAft>
                <a:spcPts val="0"/>
              </a:spcAft>
              <a:buNone/>
            </a:pPr>
            <a:endParaRPr sz="1000">
              <a:solidFill>
                <a:srgbClr val="343541"/>
              </a:solidFill>
              <a:latin typeface="Courier"/>
              <a:ea typeface="Courier"/>
              <a:cs typeface="Courier"/>
              <a:sym typeface="Courier"/>
            </a:endParaRPr>
          </a:p>
          <a:p>
            <a:pPr marL="0" lvl="0" indent="0" algn="l" rtl="0">
              <a:spcBef>
                <a:spcPts val="0"/>
              </a:spcBef>
              <a:spcAft>
                <a:spcPts val="0"/>
              </a:spcAft>
              <a:buNone/>
            </a:pPr>
            <a:r>
              <a:rPr lang="en" sz="1000">
                <a:solidFill>
                  <a:srgbClr val="343541"/>
                </a:solidFill>
                <a:latin typeface="Courier"/>
                <a:ea typeface="Courier"/>
                <a:cs typeface="Courier"/>
                <a:sym typeface="Courier"/>
              </a:rPr>
              <a:t>#get the 15 most used words in the text</a:t>
            </a:r>
            <a:endParaRPr sz="1000">
              <a:solidFill>
                <a:srgbClr val="343541"/>
              </a:solidFill>
              <a:latin typeface="Courier"/>
              <a:ea typeface="Courier"/>
              <a:cs typeface="Courier"/>
              <a:sym typeface="Courier"/>
            </a:endParaRPr>
          </a:p>
          <a:p>
            <a:pPr marL="0" lvl="0" indent="0" algn="l" rtl="0">
              <a:spcBef>
                <a:spcPts val="0"/>
              </a:spcBef>
              <a:spcAft>
                <a:spcPts val="0"/>
              </a:spcAft>
              <a:buNone/>
            </a:pPr>
            <a:r>
              <a:rPr lang="en" sz="1000">
                <a:solidFill>
                  <a:srgbClr val="343541"/>
                </a:solidFill>
                <a:latin typeface="Courier"/>
                <a:ea typeface="Courier"/>
                <a:cs typeface="Courier"/>
                <a:sym typeface="Courier"/>
              </a:rPr>
              <a:t>from nltk import FreqDist</a:t>
            </a:r>
            <a:endParaRPr sz="1000">
              <a:solidFill>
                <a:srgbClr val="343541"/>
              </a:solidFill>
              <a:latin typeface="Courier"/>
              <a:ea typeface="Courier"/>
              <a:cs typeface="Courier"/>
              <a:sym typeface="Courier"/>
            </a:endParaRPr>
          </a:p>
          <a:p>
            <a:pPr marL="0" lvl="0" indent="0" algn="l" rtl="0">
              <a:spcBef>
                <a:spcPts val="0"/>
              </a:spcBef>
              <a:spcAft>
                <a:spcPts val="0"/>
              </a:spcAft>
              <a:buNone/>
            </a:pPr>
            <a:r>
              <a:rPr lang="en" sz="1000">
                <a:solidFill>
                  <a:srgbClr val="343541"/>
                </a:solidFill>
                <a:latin typeface="Courier"/>
                <a:ea typeface="Courier"/>
                <a:cs typeface="Courier"/>
                <a:sym typeface="Courier"/>
              </a:rPr>
              <a:t>fdist1_en = FreqDist(words_ns_en)</a:t>
            </a:r>
            <a:endParaRPr sz="1000">
              <a:solidFill>
                <a:srgbClr val="343541"/>
              </a:solidFill>
              <a:latin typeface="Courier"/>
              <a:ea typeface="Courier"/>
              <a:cs typeface="Courier"/>
              <a:sym typeface="Courier"/>
            </a:endParaRPr>
          </a:p>
          <a:p>
            <a:pPr marL="0" lvl="0" indent="0" algn="l" rtl="0">
              <a:spcBef>
                <a:spcPts val="0"/>
              </a:spcBef>
              <a:spcAft>
                <a:spcPts val="0"/>
              </a:spcAft>
              <a:buNone/>
            </a:pPr>
            <a:r>
              <a:rPr lang="en" sz="1000">
                <a:solidFill>
                  <a:srgbClr val="343541"/>
                </a:solidFill>
                <a:latin typeface="Courier"/>
                <a:ea typeface="Courier"/>
                <a:cs typeface="Courier"/>
                <a:sym typeface="Courier"/>
              </a:rPr>
              <a:t>most_common_en = fdist1_en.most_common(20)</a:t>
            </a:r>
            <a:endParaRPr sz="1000">
              <a:solidFill>
                <a:srgbClr val="343541"/>
              </a:solidFill>
              <a:latin typeface="Courier"/>
              <a:ea typeface="Courier"/>
              <a:cs typeface="Courier"/>
              <a:sym typeface="Courier"/>
            </a:endParaRPr>
          </a:p>
          <a:p>
            <a:pPr marL="0" lvl="0" indent="0" algn="l" rtl="0">
              <a:spcBef>
                <a:spcPts val="0"/>
              </a:spcBef>
              <a:spcAft>
                <a:spcPts val="0"/>
              </a:spcAft>
              <a:buNone/>
            </a:pPr>
            <a:r>
              <a:rPr lang="en" sz="1000">
                <a:solidFill>
                  <a:srgbClr val="343541"/>
                </a:solidFill>
                <a:latin typeface="Courier"/>
                <a:ea typeface="Courier"/>
                <a:cs typeface="Courier"/>
                <a:sym typeface="Courier"/>
              </a:rPr>
              <a:t>mc_en = pd.DataFrame(most_common_en, columns =['Word', 'Count'])</a:t>
            </a:r>
            <a:endParaRPr sz="1000">
              <a:solidFill>
                <a:srgbClr val="343541"/>
              </a:solidFill>
              <a:latin typeface="Courier"/>
              <a:ea typeface="Courier"/>
              <a:cs typeface="Courier"/>
              <a:sym typeface="Courier"/>
            </a:endParaRPr>
          </a:p>
          <a:p>
            <a:pPr marL="0" lvl="0" indent="0" algn="l" rtl="0">
              <a:spcBef>
                <a:spcPts val="0"/>
              </a:spcBef>
              <a:spcAft>
                <a:spcPts val="0"/>
              </a:spcAft>
              <a:buNone/>
            </a:pPr>
            <a:r>
              <a:rPr lang="en" sz="1000">
                <a:solidFill>
                  <a:srgbClr val="343541"/>
                </a:solidFill>
                <a:latin typeface="Courier"/>
                <a:ea typeface="Courier"/>
                <a:cs typeface="Courier"/>
                <a:sym typeface="Courier"/>
              </a:rPr>
              <a:t>mc_en = mc_en[['Count', 'Word']]</a:t>
            </a:r>
            <a:endParaRPr sz="1200">
              <a:latin typeface="Courier"/>
              <a:ea typeface="Courier"/>
              <a:cs typeface="Courier"/>
              <a:sym typeface="Courie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6"/>
        <p:cNvGrpSpPr/>
        <p:nvPr/>
      </p:nvGrpSpPr>
      <p:grpSpPr>
        <a:xfrm>
          <a:off x="0" y="0"/>
          <a:ext cx="0" cy="0"/>
          <a:chOff x="0" y="0"/>
          <a:chExt cx="0" cy="0"/>
        </a:xfrm>
      </p:grpSpPr>
      <p:sp>
        <p:nvSpPr>
          <p:cNvPr id="457" name="Google Shape;457;p65"/>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3600">
              <a:solidFill>
                <a:schemeClr val="lt1"/>
              </a:solidFill>
              <a:latin typeface="Roboto"/>
              <a:ea typeface="Roboto"/>
              <a:cs typeface="Roboto"/>
              <a:sym typeface="Roboto"/>
            </a:endParaRPr>
          </a:p>
          <a:p>
            <a:pPr marL="0" lvl="0" indent="0" algn="l" rtl="0">
              <a:spcBef>
                <a:spcPts val="0"/>
              </a:spcBef>
              <a:spcAft>
                <a:spcPts val="0"/>
              </a:spcAft>
              <a:buSzPts val="1100"/>
              <a:buNone/>
            </a:pPr>
            <a:r>
              <a:rPr lang="en" sz="3600">
                <a:solidFill>
                  <a:schemeClr val="lt1"/>
                </a:solidFill>
                <a:latin typeface="Roboto"/>
                <a:ea typeface="Roboto"/>
                <a:cs typeface="Roboto"/>
                <a:sym typeface="Roboto"/>
              </a:rPr>
              <a:t>Explain a piece of code</a:t>
            </a:r>
            <a:endParaRPr sz="3600">
              <a:solidFill>
                <a:schemeClr val="lt1"/>
              </a:solidFill>
              <a:latin typeface="Roboto"/>
              <a:ea typeface="Roboto"/>
              <a:cs typeface="Roboto"/>
              <a:sym typeface="Roboto"/>
            </a:endParaRPr>
          </a:p>
          <a:p>
            <a:pPr marL="0" lvl="0" indent="0" algn="l" rtl="0">
              <a:spcBef>
                <a:spcPts val="0"/>
              </a:spcBef>
              <a:spcAft>
                <a:spcPts val="0"/>
              </a:spcAft>
              <a:buSzPts val="990"/>
              <a:buNone/>
            </a:pPr>
            <a:endParaRPr sz="3600">
              <a:solidFill>
                <a:schemeClr val="lt1"/>
              </a:solidFill>
              <a:latin typeface="Roboto"/>
              <a:ea typeface="Roboto"/>
              <a:cs typeface="Roboto"/>
              <a:sym typeface="Roboto"/>
            </a:endParaRPr>
          </a:p>
        </p:txBody>
      </p:sp>
      <p:sp>
        <p:nvSpPr>
          <p:cNvPr id="458" name="Google Shape;458;p65"/>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Output</a:t>
            </a:r>
            <a:endParaRPr/>
          </a:p>
        </p:txBody>
      </p:sp>
      <p:sp>
        <p:nvSpPr>
          <p:cNvPr id="459" name="Google Shape;459;p65"/>
          <p:cNvSpPr txBox="1"/>
          <p:nvPr/>
        </p:nvSpPr>
        <p:spPr>
          <a:xfrm>
            <a:off x="333025" y="1361700"/>
            <a:ext cx="8636700" cy="3499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a:t>This code is preprocessing some text. It does the following:</a:t>
            </a:r>
            <a:endParaRPr/>
          </a:p>
          <a:p>
            <a:pPr marL="0" lvl="0" indent="0" algn="l" rtl="0">
              <a:spcBef>
                <a:spcPts val="0"/>
              </a:spcBef>
              <a:spcAft>
                <a:spcPts val="0"/>
              </a:spcAft>
              <a:buClr>
                <a:schemeClr val="dk1"/>
              </a:buClr>
              <a:buSzPts val="1100"/>
              <a:buFont typeface="Arial"/>
              <a:buNone/>
            </a:pPr>
            <a:endParaRPr/>
          </a:p>
          <a:p>
            <a:pPr marL="457200" lvl="0" indent="-317500" algn="l" rtl="0">
              <a:spcBef>
                <a:spcPts val="0"/>
              </a:spcBef>
              <a:spcAft>
                <a:spcPts val="0"/>
              </a:spcAft>
              <a:buSzPts val="1400"/>
              <a:buAutoNum type="arabicPeriod"/>
            </a:pPr>
            <a:r>
              <a:rPr lang="en"/>
              <a:t>Tokenizes the text using a regular expression, which means it divides the text into individual units called tokens. The regular expression used here is '\w+', which will match any alphanumeric word character (letter or digit) and remove all other punctuation.</a:t>
            </a:r>
            <a:endParaRPr/>
          </a:p>
          <a:p>
            <a:pPr marL="457200" lvl="0" indent="-317500" algn="l" rtl="0">
              <a:spcBef>
                <a:spcPts val="1000"/>
              </a:spcBef>
              <a:spcAft>
                <a:spcPts val="0"/>
              </a:spcAft>
              <a:buSzPts val="1400"/>
              <a:buAutoNum type="arabicPeriod"/>
            </a:pPr>
            <a:r>
              <a:rPr lang="en"/>
              <a:t>Converts all of the tokens to lowercase.</a:t>
            </a:r>
            <a:endParaRPr/>
          </a:p>
          <a:p>
            <a:pPr marL="457200" lvl="0" indent="-317500" algn="l" rtl="0">
              <a:spcBef>
                <a:spcPts val="1000"/>
              </a:spcBef>
              <a:spcAft>
                <a:spcPts val="0"/>
              </a:spcAft>
              <a:buSzPts val="1400"/>
              <a:buAutoNum type="arabicPeriod"/>
            </a:pPr>
            <a:r>
              <a:rPr lang="en"/>
              <a:t>Removes stop words from the text. Stop words are common words that add little meaning to a text, such as "a", "and", "the", etc. The code downloads a list of stop words in English from the Natural Language Toolkit (nltk) library, and then removes those words from the list of tokens.</a:t>
            </a:r>
            <a:endParaRPr/>
          </a:p>
          <a:p>
            <a:pPr marL="457200" lvl="0" indent="-317500" algn="l" rtl="0">
              <a:spcBef>
                <a:spcPts val="1000"/>
              </a:spcBef>
              <a:spcAft>
                <a:spcPts val="0"/>
              </a:spcAft>
              <a:buSzPts val="1400"/>
              <a:buAutoNum type="arabicPeriod"/>
            </a:pPr>
            <a:r>
              <a:rPr lang="en"/>
              <a:t>Counts the frequency of each remaining word in the text and gets the 20 most common words. It stores these words and their counts in a Pandas dataframe. Finally, the dataframe is rearranged so that the "Count" column appears before the "Word" column.</a:t>
            </a:r>
            <a:endParaRPr/>
          </a:p>
          <a:p>
            <a:pPr marL="0" lvl="0" indent="0" algn="l" rtl="0">
              <a:spcBef>
                <a:spcPts val="1000"/>
              </a:spcBef>
              <a:spcAft>
                <a:spcPts val="0"/>
              </a:spcAft>
              <a:buNone/>
            </a:pP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3"/>
        <p:cNvGrpSpPr/>
        <p:nvPr/>
      </p:nvGrpSpPr>
      <p:grpSpPr>
        <a:xfrm>
          <a:off x="0" y="0"/>
          <a:ext cx="0" cy="0"/>
          <a:chOff x="0" y="0"/>
          <a:chExt cx="0" cy="0"/>
        </a:xfrm>
      </p:grpSpPr>
      <p:sp>
        <p:nvSpPr>
          <p:cNvPr id="464" name="Google Shape;464;p66"/>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3600">
              <a:solidFill>
                <a:schemeClr val="lt1"/>
              </a:solidFill>
              <a:latin typeface="Roboto"/>
              <a:ea typeface="Roboto"/>
              <a:cs typeface="Roboto"/>
              <a:sym typeface="Roboto"/>
            </a:endParaRPr>
          </a:p>
          <a:p>
            <a:pPr marL="0" lvl="0" indent="0" algn="l" rtl="0">
              <a:spcBef>
                <a:spcPts val="0"/>
              </a:spcBef>
              <a:spcAft>
                <a:spcPts val="0"/>
              </a:spcAft>
              <a:buSzPts val="1100"/>
              <a:buNone/>
            </a:pPr>
            <a:r>
              <a:rPr lang="en" sz="3600">
                <a:solidFill>
                  <a:schemeClr val="lt1"/>
                </a:solidFill>
                <a:latin typeface="Roboto"/>
                <a:ea typeface="Roboto"/>
                <a:cs typeface="Roboto"/>
                <a:sym typeface="Roboto"/>
              </a:rPr>
              <a:t>Code a form in JS</a:t>
            </a:r>
            <a:endParaRPr sz="3600">
              <a:solidFill>
                <a:schemeClr val="lt1"/>
              </a:solidFill>
              <a:latin typeface="Roboto"/>
              <a:ea typeface="Roboto"/>
              <a:cs typeface="Roboto"/>
              <a:sym typeface="Roboto"/>
            </a:endParaRPr>
          </a:p>
          <a:p>
            <a:pPr marL="0" lvl="0" indent="0" algn="l" rtl="0">
              <a:spcBef>
                <a:spcPts val="0"/>
              </a:spcBef>
              <a:spcAft>
                <a:spcPts val="0"/>
              </a:spcAft>
              <a:buSzPts val="990"/>
              <a:buNone/>
            </a:pPr>
            <a:endParaRPr sz="3600">
              <a:solidFill>
                <a:schemeClr val="lt1"/>
              </a:solidFill>
              <a:latin typeface="Roboto"/>
              <a:ea typeface="Roboto"/>
              <a:cs typeface="Roboto"/>
              <a:sym typeface="Roboto"/>
            </a:endParaRPr>
          </a:p>
        </p:txBody>
      </p:sp>
      <p:sp>
        <p:nvSpPr>
          <p:cNvPr id="465" name="Google Shape;465;p66"/>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Prompt</a:t>
            </a:r>
            <a:endParaRPr/>
          </a:p>
        </p:txBody>
      </p:sp>
      <p:sp>
        <p:nvSpPr>
          <p:cNvPr id="466" name="Google Shape;466;p66"/>
          <p:cNvSpPr txBox="1"/>
          <p:nvPr/>
        </p:nvSpPr>
        <p:spPr>
          <a:xfrm>
            <a:off x="2229425" y="1828500"/>
            <a:ext cx="3618900" cy="22566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a:t>Prompt:</a:t>
            </a:r>
            <a:endParaRPr sz="1200">
              <a:solidFill>
                <a:srgbClr val="343541"/>
              </a:solidFill>
              <a:latin typeface="Roboto"/>
              <a:ea typeface="Roboto"/>
              <a:cs typeface="Roboto"/>
              <a:sym typeface="Roboto"/>
            </a:endParaRPr>
          </a:p>
          <a:p>
            <a:pPr marL="0" lvl="0" indent="0" algn="l" rtl="0">
              <a:spcBef>
                <a:spcPts val="0"/>
              </a:spcBef>
              <a:spcAft>
                <a:spcPts val="0"/>
              </a:spcAft>
              <a:buNone/>
            </a:pPr>
            <a:endParaRPr sz="1200">
              <a:solidFill>
                <a:srgbClr val="343541"/>
              </a:solidFill>
              <a:latin typeface="Roboto"/>
              <a:ea typeface="Roboto"/>
              <a:cs typeface="Roboto"/>
              <a:sym typeface="Roboto"/>
            </a:endParaRPr>
          </a:p>
          <a:p>
            <a:pPr marL="0" lvl="0" indent="0" algn="l" rtl="0">
              <a:lnSpc>
                <a:spcPct val="115000"/>
              </a:lnSpc>
              <a:spcBef>
                <a:spcPts val="0"/>
              </a:spcBef>
              <a:spcAft>
                <a:spcPts val="0"/>
              </a:spcAft>
              <a:buNone/>
            </a:pPr>
            <a:r>
              <a:rPr lang="en" sz="1200">
                <a:solidFill>
                  <a:srgbClr val="343541"/>
                </a:solidFill>
                <a:latin typeface="Roboto"/>
                <a:ea typeface="Roboto"/>
                <a:cs typeface="Roboto"/>
                <a:sym typeface="Roboto"/>
              </a:rPr>
              <a:t>I want to add a simple calculation on a webpage. I want:</a:t>
            </a:r>
            <a:endParaRPr sz="1200">
              <a:solidFill>
                <a:srgbClr val="343541"/>
              </a:solidFill>
              <a:latin typeface="Roboto"/>
              <a:ea typeface="Roboto"/>
              <a:cs typeface="Roboto"/>
              <a:sym typeface="Roboto"/>
            </a:endParaRPr>
          </a:p>
          <a:p>
            <a:pPr marL="0" lvl="0" indent="0" algn="l" rtl="0">
              <a:lnSpc>
                <a:spcPct val="115000"/>
              </a:lnSpc>
              <a:spcBef>
                <a:spcPts val="0"/>
              </a:spcBef>
              <a:spcAft>
                <a:spcPts val="0"/>
              </a:spcAft>
              <a:buNone/>
            </a:pPr>
            <a:r>
              <a:rPr lang="en" sz="1200">
                <a:solidFill>
                  <a:srgbClr val="343541"/>
                </a:solidFill>
                <a:latin typeface="Roboto"/>
                <a:ea typeface="Roboto"/>
                <a:cs typeface="Roboto"/>
                <a:sym typeface="Roboto"/>
              </a:rPr>
              <a:t>- a single form field where you enter your salary</a:t>
            </a:r>
            <a:endParaRPr sz="1200">
              <a:solidFill>
                <a:srgbClr val="343541"/>
              </a:solidFill>
              <a:latin typeface="Roboto"/>
              <a:ea typeface="Roboto"/>
              <a:cs typeface="Roboto"/>
              <a:sym typeface="Roboto"/>
            </a:endParaRPr>
          </a:p>
          <a:p>
            <a:pPr marL="0" lvl="0" indent="0" algn="l" rtl="0">
              <a:lnSpc>
                <a:spcPct val="115000"/>
              </a:lnSpc>
              <a:spcBef>
                <a:spcPts val="0"/>
              </a:spcBef>
              <a:spcAft>
                <a:spcPts val="0"/>
              </a:spcAft>
              <a:buNone/>
            </a:pPr>
            <a:r>
              <a:rPr lang="en" sz="1200">
                <a:solidFill>
                  <a:srgbClr val="343541"/>
                </a:solidFill>
                <a:latin typeface="Roboto"/>
                <a:ea typeface="Roboto"/>
                <a:cs typeface="Roboto"/>
                <a:sym typeface="Roboto"/>
              </a:rPr>
              <a:t>- a button to submit </a:t>
            </a:r>
            <a:endParaRPr sz="1200">
              <a:solidFill>
                <a:srgbClr val="343541"/>
              </a:solidFill>
              <a:latin typeface="Roboto"/>
              <a:ea typeface="Roboto"/>
              <a:cs typeface="Roboto"/>
              <a:sym typeface="Roboto"/>
            </a:endParaRPr>
          </a:p>
          <a:p>
            <a:pPr marL="0" lvl="0" indent="0" algn="l" rtl="0">
              <a:lnSpc>
                <a:spcPct val="115000"/>
              </a:lnSpc>
              <a:spcBef>
                <a:spcPts val="0"/>
              </a:spcBef>
              <a:spcAft>
                <a:spcPts val="0"/>
              </a:spcAft>
              <a:buNone/>
            </a:pPr>
            <a:r>
              <a:rPr lang="en" sz="1200">
                <a:solidFill>
                  <a:srgbClr val="343541"/>
                </a:solidFill>
                <a:latin typeface="Roboto"/>
                <a:ea typeface="Roboto"/>
                <a:cs typeface="Roboto"/>
                <a:sym typeface="Roboto"/>
              </a:rPr>
              <a:t>- an output shown on submission, calculating 55% of the entered salary</a:t>
            </a:r>
            <a:endParaRPr sz="1200">
              <a:solidFill>
                <a:srgbClr val="343541"/>
              </a:solidFill>
              <a:latin typeface="Roboto"/>
              <a:ea typeface="Roboto"/>
              <a:cs typeface="Roboto"/>
              <a:sym typeface="Roboto"/>
            </a:endParaRPr>
          </a:p>
          <a:p>
            <a:pPr marL="0" lvl="0" indent="0" algn="l" rtl="0">
              <a:lnSpc>
                <a:spcPct val="115000"/>
              </a:lnSpc>
              <a:spcBef>
                <a:spcPts val="0"/>
              </a:spcBef>
              <a:spcAft>
                <a:spcPts val="0"/>
              </a:spcAft>
              <a:buNone/>
            </a:pPr>
            <a:endParaRPr sz="1200">
              <a:solidFill>
                <a:srgbClr val="343541"/>
              </a:solidFill>
              <a:latin typeface="Roboto"/>
              <a:ea typeface="Roboto"/>
              <a:cs typeface="Roboto"/>
              <a:sym typeface="Roboto"/>
            </a:endParaRPr>
          </a:p>
          <a:p>
            <a:pPr marL="0" lvl="0" indent="0" algn="l" rtl="0">
              <a:lnSpc>
                <a:spcPct val="115000"/>
              </a:lnSpc>
              <a:spcBef>
                <a:spcPts val="0"/>
              </a:spcBef>
              <a:spcAft>
                <a:spcPts val="0"/>
              </a:spcAft>
              <a:buNone/>
            </a:pPr>
            <a:r>
              <a:rPr lang="en" sz="1200">
                <a:solidFill>
                  <a:srgbClr val="343541"/>
                </a:solidFill>
                <a:latin typeface="Roboto"/>
                <a:ea typeface="Roboto"/>
                <a:cs typeface="Roboto"/>
                <a:sym typeface="Roboto"/>
              </a:rPr>
              <a:t>Can you give me the HTML and JS to do that? </a:t>
            </a:r>
            <a:endParaRPr sz="1200">
              <a:solidFill>
                <a:srgbClr val="343541"/>
              </a:solidFill>
              <a:latin typeface="Roboto"/>
              <a:ea typeface="Roboto"/>
              <a:cs typeface="Roboto"/>
              <a:sym typeface="Roboto"/>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0"/>
        <p:cNvGrpSpPr/>
        <p:nvPr/>
      </p:nvGrpSpPr>
      <p:grpSpPr>
        <a:xfrm>
          <a:off x="0" y="0"/>
          <a:ext cx="0" cy="0"/>
          <a:chOff x="0" y="0"/>
          <a:chExt cx="0" cy="0"/>
        </a:xfrm>
      </p:grpSpPr>
      <p:sp>
        <p:nvSpPr>
          <p:cNvPr id="471" name="Google Shape;471;p67"/>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3600">
              <a:solidFill>
                <a:schemeClr val="lt1"/>
              </a:solidFill>
              <a:latin typeface="Roboto"/>
              <a:ea typeface="Roboto"/>
              <a:cs typeface="Roboto"/>
              <a:sym typeface="Roboto"/>
            </a:endParaRPr>
          </a:p>
          <a:p>
            <a:pPr marL="0" lvl="0" indent="0" algn="l" rtl="0">
              <a:spcBef>
                <a:spcPts val="0"/>
              </a:spcBef>
              <a:spcAft>
                <a:spcPts val="0"/>
              </a:spcAft>
              <a:buSzPts val="1100"/>
              <a:buNone/>
            </a:pPr>
            <a:r>
              <a:rPr lang="en" sz="3600">
                <a:solidFill>
                  <a:schemeClr val="lt1"/>
                </a:solidFill>
                <a:latin typeface="Roboto"/>
                <a:ea typeface="Roboto"/>
                <a:cs typeface="Roboto"/>
                <a:sym typeface="Roboto"/>
              </a:rPr>
              <a:t>Code a form in JS</a:t>
            </a:r>
            <a:endParaRPr sz="3600">
              <a:solidFill>
                <a:schemeClr val="lt1"/>
              </a:solidFill>
              <a:latin typeface="Roboto"/>
              <a:ea typeface="Roboto"/>
              <a:cs typeface="Roboto"/>
              <a:sym typeface="Roboto"/>
            </a:endParaRPr>
          </a:p>
          <a:p>
            <a:pPr marL="0" lvl="0" indent="0" algn="l" rtl="0">
              <a:spcBef>
                <a:spcPts val="0"/>
              </a:spcBef>
              <a:spcAft>
                <a:spcPts val="0"/>
              </a:spcAft>
              <a:buSzPts val="990"/>
              <a:buNone/>
            </a:pPr>
            <a:endParaRPr sz="3600">
              <a:solidFill>
                <a:schemeClr val="lt1"/>
              </a:solidFill>
              <a:latin typeface="Roboto"/>
              <a:ea typeface="Roboto"/>
              <a:cs typeface="Roboto"/>
              <a:sym typeface="Roboto"/>
            </a:endParaRPr>
          </a:p>
        </p:txBody>
      </p:sp>
      <p:sp>
        <p:nvSpPr>
          <p:cNvPr id="472" name="Google Shape;472;p67"/>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Output</a:t>
            </a:r>
            <a:endParaRPr/>
          </a:p>
        </p:txBody>
      </p:sp>
      <p:pic>
        <p:nvPicPr>
          <p:cNvPr id="473" name="Google Shape;473;p67"/>
          <p:cNvPicPr preferRelativeResize="0"/>
          <p:nvPr/>
        </p:nvPicPr>
        <p:blipFill>
          <a:blip r:embed="rId3">
            <a:alphaModFix/>
          </a:blip>
          <a:stretch>
            <a:fillRect/>
          </a:stretch>
        </p:blipFill>
        <p:spPr>
          <a:xfrm>
            <a:off x="411425" y="1403825"/>
            <a:ext cx="4110974" cy="3668700"/>
          </a:xfrm>
          <a:prstGeom prst="rect">
            <a:avLst/>
          </a:prstGeom>
          <a:noFill/>
          <a:ln>
            <a:noFill/>
          </a:ln>
        </p:spPr>
      </p:pic>
      <p:pic>
        <p:nvPicPr>
          <p:cNvPr id="474" name="Google Shape;474;p67">
            <a:hlinkClick r:id="rId4"/>
          </p:cNvPr>
          <p:cNvPicPr preferRelativeResize="0"/>
          <p:nvPr/>
        </p:nvPicPr>
        <p:blipFill>
          <a:blip r:embed="rId5">
            <a:alphaModFix/>
          </a:blip>
          <a:stretch>
            <a:fillRect/>
          </a:stretch>
        </p:blipFill>
        <p:spPr>
          <a:xfrm>
            <a:off x="5133772" y="2525600"/>
            <a:ext cx="3492350" cy="115255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8"/>
        <p:cNvGrpSpPr/>
        <p:nvPr/>
      </p:nvGrpSpPr>
      <p:grpSpPr>
        <a:xfrm>
          <a:off x="0" y="0"/>
          <a:ext cx="0" cy="0"/>
          <a:chOff x="0" y="0"/>
          <a:chExt cx="0" cy="0"/>
        </a:xfrm>
      </p:grpSpPr>
      <p:sp>
        <p:nvSpPr>
          <p:cNvPr id="479" name="Google Shape;479;p68"/>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3600">
              <a:solidFill>
                <a:schemeClr val="lt1"/>
              </a:solidFill>
              <a:latin typeface="Roboto"/>
              <a:ea typeface="Roboto"/>
              <a:cs typeface="Roboto"/>
              <a:sym typeface="Roboto"/>
            </a:endParaRPr>
          </a:p>
          <a:p>
            <a:pPr marL="0" lvl="0" indent="0" algn="l" rtl="0">
              <a:spcBef>
                <a:spcPts val="0"/>
              </a:spcBef>
              <a:spcAft>
                <a:spcPts val="0"/>
              </a:spcAft>
              <a:buSzPts val="1100"/>
              <a:buNone/>
            </a:pPr>
            <a:r>
              <a:rPr lang="en" sz="3600">
                <a:solidFill>
                  <a:schemeClr val="lt1"/>
                </a:solidFill>
                <a:latin typeface="Roboto"/>
                <a:ea typeface="Roboto"/>
                <a:cs typeface="Roboto"/>
                <a:sym typeface="Roboto"/>
              </a:rPr>
              <a:t>Code a form in JS</a:t>
            </a:r>
            <a:endParaRPr sz="3600">
              <a:solidFill>
                <a:schemeClr val="lt1"/>
              </a:solidFill>
              <a:latin typeface="Roboto"/>
              <a:ea typeface="Roboto"/>
              <a:cs typeface="Roboto"/>
              <a:sym typeface="Roboto"/>
            </a:endParaRPr>
          </a:p>
          <a:p>
            <a:pPr marL="0" lvl="0" indent="0" algn="l" rtl="0">
              <a:spcBef>
                <a:spcPts val="0"/>
              </a:spcBef>
              <a:spcAft>
                <a:spcPts val="0"/>
              </a:spcAft>
              <a:buSzPts val="990"/>
              <a:buNone/>
            </a:pPr>
            <a:endParaRPr sz="3600">
              <a:solidFill>
                <a:schemeClr val="lt1"/>
              </a:solidFill>
              <a:latin typeface="Roboto"/>
              <a:ea typeface="Roboto"/>
              <a:cs typeface="Roboto"/>
              <a:sym typeface="Roboto"/>
            </a:endParaRPr>
          </a:p>
        </p:txBody>
      </p:sp>
      <p:sp>
        <p:nvSpPr>
          <p:cNvPr id="480" name="Google Shape;480;p68"/>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Thoughts</a:t>
            </a:r>
            <a:endParaRPr/>
          </a:p>
        </p:txBody>
      </p:sp>
      <p:sp>
        <p:nvSpPr>
          <p:cNvPr id="481" name="Google Shape;481;p68"/>
          <p:cNvSpPr txBox="1"/>
          <p:nvPr/>
        </p:nvSpPr>
        <p:spPr>
          <a:xfrm>
            <a:off x="236800" y="1916000"/>
            <a:ext cx="5335800" cy="2272800"/>
          </a:xfrm>
          <a:prstGeom prst="rect">
            <a:avLst/>
          </a:prstGeom>
          <a:noFill/>
          <a:ln>
            <a:noFill/>
          </a:ln>
        </p:spPr>
        <p:txBody>
          <a:bodyPr spcFirstLastPara="1" wrap="square" lIns="91425" tIns="91425" rIns="91425" bIns="91425" anchor="t" anchorCtr="0">
            <a:spAutoFit/>
          </a:bodyPr>
          <a:lstStyle/>
          <a:p>
            <a:pPr marL="457200" lvl="0" indent="-336550" algn="l" rtl="0">
              <a:spcBef>
                <a:spcPts val="1000"/>
              </a:spcBef>
              <a:spcAft>
                <a:spcPts val="0"/>
              </a:spcAft>
              <a:buSzPts val="1700"/>
              <a:buChar char="●"/>
            </a:pPr>
            <a:r>
              <a:rPr lang="en" sz="1700"/>
              <a:t>Promising use: very quickly get working code</a:t>
            </a:r>
            <a:endParaRPr sz="1700"/>
          </a:p>
          <a:p>
            <a:pPr marL="457200" lvl="0" indent="-336550" algn="l" rtl="0">
              <a:spcBef>
                <a:spcPts val="1000"/>
              </a:spcBef>
              <a:spcAft>
                <a:spcPts val="0"/>
              </a:spcAft>
              <a:buSzPts val="1700"/>
              <a:buChar char="●"/>
            </a:pPr>
            <a:r>
              <a:rPr lang="en" sz="1700"/>
              <a:t>If you’re not a coder, you have no way of knowing if it’s “good code” - could that code cause issues, or be harmful?</a:t>
            </a:r>
            <a:endParaRPr sz="1700"/>
          </a:p>
          <a:p>
            <a:pPr marL="457200" lvl="0" indent="-336550" algn="l" rtl="0">
              <a:spcBef>
                <a:spcPts val="1000"/>
              </a:spcBef>
              <a:spcAft>
                <a:spcPts val="1000"/>
              </a:spcAft>
              <a:buSzPts val="1700"/>
              <a:buChar char="●"/>
            </a:pPr>
            <a:r>
              <a:rPr lang="en" sz="1700"/>
              <a:t>Sometimes, it will be just plain wrong - and if pushed, it’ll double down or keep giving more errors</a:t>
            </a:r>
            <a:endParaRPr sz="1700"/>
          </a:p>
        </p:txBody>
      </p:sp>
      <p:pic>
        <p:nvPicPr>
          <p:cNvPr id="482" name="Google Shape;482;p68"/>
          <p:cNvPicPr preferRelativeResize="0"/>
          <p:nvPr/>
        </p:nvPicPr>
        <p:blipFill>
          <a:blip r:embed="rId3">
            <a:alphaModFix/>
          </a:blip>
          <a:stretch>
            <a:fillRect/>
          </a:stretch>
        </p:blipFill>
        <p:spPr>
          <a:xfrm>
            <a:off x="6139450" y="1714650"/>
            <a:ext cx="2229100" cy="222910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6"/>
        <p:cNvGrpSpPr/>
        <p:nvPr/>
      </p:nvGrpSpPr>
      <p:grpSpPr>
        <a:xfrm>
          <a:off x="0" y="0"/>
          <a:ext cx="0" cy="0"/>
          <a:chOff x="0" y="0"/>
          <a:chExt cx="0" cy="0"/>
        </a:xfrm>
      </p:grpSpPr>
      <p:sp>
        <p:nvSpPr>
          <p:cNvPr id="487" name="Google Shape;487;p69"/>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3600">
              <a:solidFill>
                <a:schemeClr val="lt1"/>
              </a:solidFill>
              <a:latin typeface="Roboto"/>
              <a:ea typeface="Roboto"/>
              <a:cs typeface="Roboto"/>
              <a:sym typeface="Roboto"/>
            </a:endParaRPr>
          </a:p>
          <a:p>
            <a:pPr marL="0" lvl="0" indent="0" algn="l" rtl="0">
              <a:spcBef>
                <a:spcPts val="0"/>
              </a:spcBef>
              <a:spcAft>
                <a:spcPts val="0"/>
              </a:spcAft>
              <a:buSzPts val="1100"/>
              <a:buNone/>
            </a:pPr>
            <a:r>
              <a:rPr lang="en" sz="3600">
                <a:solidFill>
                  <a:schemeClr val="lt1"/>
                </a:solidFill>
                <a:latin typeface="Roboto"/>
                <a:ea typeface="Roboto"/>
                <a:cs typeface="Roboto"/>
                <a:sym typeface="Roboto"/>
              </a:rPr>
              <a:t>Create Python scripts</a:t>
            </a:r>
            <a:endParaRPr sz="3600">
              <a:solidFill>
                <a:schemeClr val="lt1"/>
              </a:solidFill>
              <a:latin typeface="Roboto"/>
              <a:ea typeface="Roboto"/>
              <a:cs typeface="Roboto"/>
              <a:sym typeface="Roboto"/>
            </a:endParaRPr>
          </a:p>
          <a:p>
            <a:pPr marL="0" lvl="0" indent="0" algn="l" rtl="0">
              <a:spcBef>
                <a:spcPts val="0"/>
              </a:spcBef>
              <a:spcAft>
                <a:spcPts val="0"/>
              </a:spcAft>
              <a:buSzPts val="990"/>
              <a:buNone/>
            </a:pPr>
            <a:endParaRPr sz="3600">
              <a:solidFill>
                <a:schemeClr val="lt1"/>
              </a:solidFill>
              <a:latin typeface="Roboto"/>
              <a:ea typeface="Roboto"/>
              <a:cs typeface="Roboto"/>
              <a:sym typeface="Roboto"/>
            </a:endParaRPr>
          </a:p>
        </p:txBody>
      </p:sp>
      <p:sp>
        <p:nvSpPr>
          <p:cNvPr id="488" name="Google Shape;488;p69"/>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Prompt</a:t>
            </a:r>
            <a:endParaRPr/>
          </a:p>
        </p:txBody>
      </p:sp>
      <p:sp>
        <p:nvSpPr>
          <p:cNvPr id="489" name="Google Shape;489;p69"/>
          <p:cNvSpPr txBox="1"/>
          <p:nvPr/>
        </p:nvSpPr>
        <p:spPr>
          <a:xfrm>
            <a:off x="1589375" y="2208275"/>
            <a:ext cx="3618900" cy="14067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a:t>Prompt:</a:t>
            </a:r>
            <a:endParaRPr sz="1200">
              <a:solidFill>
                <a:srgbClr val="343541"/>
              </a:solidFill>
              <a:latin typeface="Roboto"/>
              <a:ea typeface="Roboto"/>
              <a:cs typeface="Roboto"/>
              <a:sym typeface="Roboto"/>
            </a:endParaRPr>
          </a:p>
          <a:p>
            <a:pPr marL="0" lvl="0" indent="0" algn="l" rtl="0">
              <a:spcBef>
                <a:spcPts val="0"/>
              </a:spcBef>
              <a:spcAft>
                <a:spcPts val="0"/>
              </a:spcAft>
              <a:buNone/>
            </a:pPr>
            <a:endParaRPr sz="1200">
              <a:solidFill>
                <a:srgbClr val="343541"/>
              </a:solidFill>
              <a:latin typeface="Roboto"/>
              <a:ea typeface="Roboto"/>
              <a:cs typeface="Roboto"/>
              <a:sym typeface="Roboto"/>
            </a:endParaRPr>
          </a:p>
          <a:p>
            <a:pPr marL="0" lvl="0" indent="0" algn="l" rtl="0">
              <a:lnSpc>
                <a:spcPct val="115000"/>
              </a:lnSpc>
              <a:spcBef>
                <a:spcPts val="0"/>
              </a:spcBef>
              <a:spcAft>
                <a:spcPts val="0"/>
              </a:spcAft>
              <a:buNone/>
            </a:pPr>
            <a:r>
              <a:rPr lang="en" sz="1200">
                <a:solidFill>
                  <a:srgbClr val="343541"/>
                </a:solidFill>
                <a:latin typeface="Roboto"/>
                <a:ea typeface="Roboto"/>
                <a:cs typeface="Roboto"/>
                <a:sym typeface="Roboto"/>
              </a:rPr>
              <a:t>Create rock paper scissors game in Python. Make it so I can see what the computer chose. And to best of 3 rounds.</a:t>
            </a:r>
            <a:endParaRPr sz="1200">
              <a:solidFill>
                <a:srgbClr val="343541"/>
              </a:solidFill>
              <a:latin typeface="Roboto"/>
              <a:ea typeface="Roboto"/>
              <a:cs typeface="Roboto"/>
              <a:sym typeface="Roboto"/>
            </a:endParaRPr>
          </a:p>
          <a:p>
            <a:pPr marL="0" lvl="0" indent="0" algn="l" rtl="0">
              <a:spcBef>
                <a:spcPts val="0"/>
              </a:spcBef>
              <a:spcAft>
                <a:spcPts val="0"/>
              </a:spcAft>
              <a:buNone/>
            </a:pPr>
            <a:endParaRPr sz="1200">
              <a:solidFill>
                <a:srgbClr val="343541"/>
              </a:solidFill>
              <a:latin typeface="Roboto"/>
              <a:ea typeface="Roboto"/>
              <a:cs typeface="Roboto"/>
              <a:sym typeface="Roboto"/>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3"/>
        <p:cNvGrpSpPr/>
        <p:nvPr/>
      </p:nvGrpSpPr>
      <p:grpSpPr>
        <a:xfrm>
          <a:off x="0" y="0"/>
          <a:ext cx="0" cy="0"/>
          <a:chOff x="0" y="0"/>
          <a:chExt cx="0" cy="0"/>
        </a:xfrm>
      </p:grpSpPr>
      <p:sp>
        <p:nvSpPr>
          <p:cNvPr id="494" name="Google Shape;494;p70"/>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3600">
              <a:solidFill>
                <a:schemeClr val="lt1"/>
              </a:solidFill>
              <a:latin typeface="Roboto"/>
              <a:ea typeface="Roboto"/>
              <a:cs typeface="Roboto"/>
              <a:sym typeface="Roboto"/>
            </a:endParaRPr>
          </a:p>
          <a:p>
            <a:pPr marL="0" lvl="0" indent="0" algn="l" rtl="0">
              <a:spcBef>
                <a:spcPts val="0"/>
              </a:spcBef>
              <a:spcAft>
                <a:spcPts val="0"/>
              </a:spcAft>
              <a:buSzPts val="1100"/>
              <a:buNone/>
            </a:pPr>
            <a:r>
              <a:rPr lang="en" sz="3600">
                <a:solidFill>
                  <a:schemeClr val="lt1"/>
                </a:solidFill>
                <a:latin typeface="Roboto"/>
                <a:ea typeface="Roboto"/>
                <a:cs typeface="Roboto"/>
                <a:sym typeface="Roboto"/>
              </a:rPr>
              <a:t>Create Python scripts</a:t>
            </a:r>
            <a:endParaRPr sz="3600">
              <a:solidFill>
                <a:schemeClr val="lt1"/>
              </a:solidFill>
              <a:latin typeface="Roboto"/>
              <a:ea typeface="Roboto"/>
              <a:cs typeface="Roboto"/>
              <a:sym typeface="Roboto"/>
            </a:endParaRPr>
          </a:p>
          <a:p>
            <a:pPr marL="0" lvl="0" indent="0" algn="l" rtl="0">
              <a:spcBef>
                <a:spcPts val="0"/>
              </a:spcBef>
              <a:spcAft>
                <a:spcPts val="0"/>
              </a:spcAft>
              <a:buSzPts val="990"/>
              <a:buNone/>
            </a:pPr>
            <a:endParaRPr sz="3600">
              <a:solidFill>
                <a:schemeClr val="lt1"/>
              </a:solidFill>
              <a:latin typeface="Roboto"/>
              <a:ea typeface="Roboto"/>
              <a:cs typeface="Roboto"/>
              <a:sym typeface="Roboto"/>
            </a:endParaRPr>
          </a:p>
        </p:txBody>
      </p:sp>
      <p:sp>
        <p:nvSpPr>
          <p:cNvPr id="495" name="Google Shape;495;p70"/>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Output</a:t>
            </a:r>
            <a:endParaRPr/>
          </a:p>
        </p:txBody>
      </p:sp>
      <p:pic>
        <p:nvPicPr>
          <p:cNvPr id="496" name="Google Shape;496;p70"/>
          <p:cNvPicPr preferRelativeResize="0"/>
          <p:nvPr/>
        </p:nvPicPr>
        <p:blipFill>
          <a:blip r:embed="rId3">
            <a:alphaModFix/>
          </a:blip>
          <a:stretch>
            <a:fillRect/>
          </a:stretch>
        </p:blipFill>
        <p:spPr>
          <a:xfrm>
            <a:off x="2098775" y="1304575"/>
            <a:ext cx="3150351" cy="366870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0"/>
        <p:cNvGrpSpPr/>
        <p:nvPr/>
      </p:nvGrpSpPr>
      <p:grpSpPr>
        <a:xfrm>
          <a:off x="0" y="0"/>
          <a:ext cx="0" cy="0"/>
          <a:chOff x="0" y="0"/>
          <a:chExt cx="0" cy="0"/>
        </a:xfrm>
      </p:grpSpPr>
      <p:sp>
        <p:nvSpPr>
          <p:cNvPr id="501" name="Google Shape;501;p71"/>
          <p:cNvSpPr txBox="1">
            <a:spLocks noGrp="1"/>
          </p:cNvSpPr>
          <p:nvPr>
            <p:ph type="subTitle" idx="1"/>
          </p:nvPr>
        </p:nvSpPr>
        <p:spPr>
          <a:xfrm>
            <a:off x="0" y="1952750"/>
            <a:ext cx="9144000" cy="792600"/>
          </a:xfrm>
          <a:prstGeom prst="rect">
            <a:avLst/>
          </a:prstGeom>
          <a:ln>
            <a:noFill/>
          </a:ln>
        </p:spPr>
        <p:txBody>
          <a:bodyPr spcFirstLastPara="1" wrap="square" lIns="91425" tIns="91425" rIns="91425" bIns="91425" anchor="t" anchorCtr="0">
            <a:normAutofit/>
          </a:bodyPr>
          <a:lstStyle/>
          <a:p>
            <a:pPr marL="0" lvl="0" indent="0" algn="ctr" rtl="0">
              <a:spcBef>
                <a:spcPts val="0"/>
              </a:spcBef>
              <a:spcAft>
                <a:spcPts val="0"/>
              </a:spcAft>
              <a:buNone/>
            </a:pPr>
            <a:r>
              <a:rPr lang="en" sz="4000">
                <a:solidFill>
                  <a:srgbClr val="274156"/>
                </a:solidFill>
                <a:latin typeface="Roboto"/>
                <a:ea typeface="Roboto"/>
                <a:cs typeface="Roboto"/>
                <a:sym typeface="Roboto"/>
              </a:rPr>
              <a:t>Learnings on how to prompt</a:t>
            </a:r>
            <a:endParaRPr sz="4000">
              <a:solidFill>
                <a:srgbClr val="274156"/>
              </a:solidFill>
              <a:latin typeface="Roboto"/>
              <a:ea typeface="Roboto"/>
              <a:cs typeface="Roboto"/>
              <a:sym typeface="Roboto"/>
            </a:endParaRPr>
          </a:p>
        </p:txBody>
      </p:sp>
      <p:cxnSp>
        <p:nvCxnSpPr>
          <p:cNvPr id="502" name="Google Shape;502;p71"/>
          <p:cNvCxnSpPr/>
          <p:nvPr/>
        </p:nvCxnSpPr>
        <p:spPr>
          <a:xfrm>
            <a:off x="3347250" y="2764550"/>
            <a:ext cx="2449500" cy="0"/>
          </a:xfrm>
          <a:prstGeom prst="straightConnector1">
            <a:avLst/>
          </a:prstGeom>
          <a:noFill/>
          <a:ln w="38100" cap="flat" cmpd="sng">
            <a:solidFill>
              <a:srgbClr val="1C6E8C"/>
            </a:solidFill>
            <a:prstDash val="solid"/>
            <a:round/>
            <a:headEnd type="none" w="med" len="med"/>
            <a:tailEnd type="none" w="med" len="med"/>
          </a:ln>
        </p:spPr>
      </p:cxnSp>
      <p:sp>
        <p:nvSpPr>
          <p:cNvPr id="503" name="Google Shape;503;p71"/>
          <p:cNvSpPr txBox="1"/>
          <p:nvPr/>
        </p:nvSpPr>
        <p:spPr>
          <a:xfrm>
            <a:off x="3115700" y="2849250"/>
            <a:ext cx="2849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rPr>
              <a:t>Getting the most out of it</a:t>
            </a:r>
            <a:endParaRPr sz="1800">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74156"/>
        </a:solidFill>
        <a:effectLst/>
      </p:bgPr>
    </p:bg>
    <p:spTree>
      <p:nvGrpSpPr>
        <p:cNvPr id="1" name="Shape 95"/>
        <p:cNvGrpSpPr/>
        <p:nvPr/>
      </p:nvGrpSpPr>
      <p:grpSpPr>
        <a:xfrm>
          <a:off x="0" y="0"/>
          <a:ext cx="0" cy="0"/>
          <a:chOff x="0" y="0"/>
          <a:chExt cx="0" cy="0"/>
        </a:xfrm>
      </p:grpSpPr>
      <p:sp>
        <p:nvSpPr>
          <p:cNvPr id="96" name="Google Shape;96;p18"/>
          <p:cNvSpPr txBox="1">
            <a:spLocks noGrp="1"/>
          </p:cNvSpPr>
          <p:nvPr>
            <p:ph type="subTitle" idx="1"/>
          </p:nvPr>
        </p:nvSpPr>
        <p:spPr>
          <a:xfrm>
            <a:off x="-125800" y="962200"/>
            <a:ext cx="9144000" cy="709500"/>
          </a:xfrm>
          <a:prstGeom prst="rect">
            <a:avLst/>
          </a:prstGeom>
          <a:ln>
            <a:noFill/>
          </a:ln>
        </p:spPr>
        <p:txBody>
          <a:bodyPr spcFirstLastPara="1" wrap="square" lIns="91425" tIns="91425" rIns="91425" bIns="91425" anchor="t" anchorCtr="0">
            <a:normAutofit/>
          </a:bodyPr>
          <a:lstStyle/>
          <a:p>
            <a:pPr marL="0" lvl="0" indent="0" algn="ctr" rtl="0">
              <a:lnSpc>
                <a:spcPct val="80000"/>
              </a:lnSpc>
              <a:spcBef>
                <a:spcPts val="0"/>
              </a:spcBef>
              <a:spcAft>
                <a:spcPts val="0"/>
              </a:spcAft>
              <a:buSzPts val="935"/>
              <a:buNone/>
            </a:pPr>
            <a:r>
              <a:rPr lang="en" sz="4100">
                <a:solidFill>
                  <a:schemeClr val="lt1"/>
                </a:solidFill>
                <a:latin typeface="Roboto"/>
                <a:ea typeface="Roboto"/>
                <a:cs typeface="Roboto"/>
                <a:sym typeface="Roboto"/>
              </a:rPr>
              <a:t>ChatGPT in the design process</a:t>
            </a:r>
            <a:endParaRPr sz="4100">
              <a:solidFill>
                <a:schemeClr val="lt1"/>
              </a:solidFill>
              <a:latin typeface="Roboto"/>
              <a:ea typeface="Roboto"/>
              <a:cs typeface="Roboto"/>
              <a:sym typeface="Roboto"/>
            </a:endParaRPr>
          </a:p>
        </p:txBody>
      </p:sp>
      <p:cxnSp>
        <p:nvCxnSpPr>
          <p:cNvPr id="97" name="Google Shape;97;p18"/>
          <p:cNvCxnSpPr/>
          <p:nvPr/>
        </p:nvCxnSpPr>
        <p:spPr>
          <a:xfrm>
            <a:off x="3221450" y="1768475"/>
            <a:ext cx="2449500" cy="0"/>
          </a:xfrm>
          <a:prstGeom prst="straightConnector1">
            <a:avLst/>
          </a:prstGeom>
          <a:noFill/>
          <a:ln w="38100" cap="flat" cmpd="sng">
            <a:solidFill>
              <a:srgbClr val="1C6E8C"/>
            </a:solidFill>
            <a:prstDash val="solid"/>
            <a:round/>
            <a:headEnd type="none" w="med" len="med"/>
            <a:tailEnd type="none" w="med" len="med"/>
          </a:ln>
        </p:spPr>
      </p:cxnSp>
      <p:sp>
        <p:nvSpPr>
          <p:cNvPr id="98" name="Google Shape;98;p18"/>
          <p:cNvSpPr txBox="1"/>
          <p:nvPr/>
        </p:nvSpPr>
        <p:spPr>
          <a:xfrm>
            <a:off x="2190650" y="1865250"/>
            <a:ext cx="44184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solidFill>
                  <a:srgbClr val="D0CCD0"/>
                </a:solidFill>
                <a:latin typeface="Roboto"/>
                <a:ea typeface="Roboto"/>
                <a:cs typeface="Roboto"/>
                <a:sym typeface="Roboto"/>
              </a:rPr>
              <a:t>Leveraging a new technology</a:t>
            </a:r>
            <a:endParaRPr sz="2400">
              <a:solidFill>
                <a:srgbClr val="D0CCD0"/>
              </a:solidFill>
              <a:latin typeface="Roboto"/>
              <a:ea typeface="Roboto"/>
              <a:cs typeface="Roboto"/>
              <a:sym typeface="Roboto"/>
            </a:endParaRPr>
          </a:p>
        </p:txBody>
      </p:sp>
      <p:sp>
        <p:nvSpPr>
          <p:cNvPr id="99" name="Google Shape;99;p18"/>
          <p:cNvSpPr txBox="1"/>
          <p:nvPr/>
        </p:nvSpPr>
        <p:spPr>
          <a:xfrm>
            <a:off x="2654300" y="2668525"/>
            <a:ext cx="3491100" cy="1262100"/>
          </a:xfrm>
          <a:prstGeom prst="rect">
            <a:avLst/>
          </a:prstGeom>
          <a:noFill/>
          <a:ln w="38100" cap="flat" cmpd="sng">
            <a:solidFill>
              <a:srgbClr val="1C6E8C"/>
            </a:solidFill>
            <a:prstDash val="solid"/>
            <a:round/>
            <a:headEnd type="none" w="sm" len="sm"/>
            <a:tailEnd type="none" w="sm" len="sm"/>
          </a:ln>
        </p:spPr>
        <p:txBody>
          <a:bodyPr spcFirstLastPara="1" wrap="square" lIns="91425" tIns="91425" rIns="91425" bIns="91425" anchor="t" anchorCtr="0">
            <a:spAutoFit/>
          </a:bodyPr>
          <a:lstStyle/>
          <a:p>
            <a:pPr marL="457200" lvl="0" indent="-317500" algn="l" rtl="0">
              <a:spcBef>
                <a:spcPts val="0"/>
              </a:spcBef>
              <a:spcAft>
                <a:spcPts val="0"/>
              </a:spcAft>
              <a:buClr>
                <a:schemeClr val="lt1"/>
              </a:buClr>
              <a:buSzPts val="1400"/>
              <a:buFont typeface="Roboto"/>
              <a:buChar char="➔"/>
            </a:pPr>
            <a:r>
              <a:rPr lang="en">
                <a:solidFill>
                  <a:schemeClr val="lt1"/>
                </a:solidFill>
                <a:latin typeface="Roboto"/>
                <a:ea typeface="Roboto"/>
                <a:cs typeface="Roboto"/>
                <a:sym typeface="Roboto"/>
              </a:rPr>
              <a:t>Overall impressions</a:t>
            </a:r>
            <a:endParaRPr>
              <a:solidFill>
                <a:schemeClr val="lt1"/>
              </a:solidFill>
              <a:latin typeface="Roboto"/>
              <a:ea typeface="Roboto"/>
              <a:cs typeface="Roboto"/>
              <a:sym typeface="Roboto"/>
            </a:endParaRPr>
          </a:p>
          <a:p>
            <a:pPr marL="457200" lvl="0" indent="-317500" algn="l" rtl="0">
              <a:spcBef>
                <a:spcPts val="0"/>
              </a:spcBef>
              <a:spcAft>
                <a:spcPts val="0"/>
              </a:spcAft>
              <a:buClr>
                <a:schemeClr val="lt1"/>
              </a:buClr>
              <a:buSzPts val="1400"/>
              <a:buFont typeface="Roboto"/>
              <a:buChar char="➔"/>
            </a:pPr>
            <a:r>
              <a:rPr lang="en">
                <a:solidFill>
                  <a:schemeClr val="lt1"/>
                </a:solidFill>
                <a:latin typeface="Roboto"/>
                <a:ea typeface="Roboto"/>
                <a:cs typeface="Roboto"/>
                <a:sym typeface="Roboto"/>
              </a:rPr>
              <a:t>Research</a:t>
            </a:r>
            <a:endParaRPr>
              <a:solidFill>
                <a:schemeClr val="lt1"/>
              </a:solidFill>
              <a:latin typeface="Roboto"/>
              <a:ea typeface="Roboto"/>
              <a:cs typeface="Roboto"/>
              <a:sym typeface="Roboto"/>
            </a:endParaRPr>
          </a:p>
          <a:p>
            <a:pPr marL="457200" lvl="0" indent="-317500" algn="l" rtl="0">
              <a:spcBef>
                <a:spcPts val="0"/>
              </a:spcBef>
              <a:spcAft>
                <a:spcPts val="0"/>
              </a:spcAft>
              <a:buClr>
                <a:schemeClr val="lt1"/>
              </a:buClr>
              <a:buSzPts val="1400"/>
              <a:buFont typeface="Roboto"/>
              <a:buChar char="➔"/>
            </a:pPr>
            <a:r>
              <a:rPr lang="en">
                <a:solidFill>
                  <a:schemeClr val="lt1"/>
                </a:solidFill>
                <a:latin typeface="Roboto"/>
                <a:ea typeface="Roboto"/>
                <a:cs typeface="Roboto"/>
                <a:sym typeface="Roboto"/>
              </a:rPr>
              <a:t>Content</a:t>
            </a:r>
            <a:endParaRPr>
              <a:solidFill>
                <a:schemeClr val="lt1"/>
              </a:solidFill>
              <a:latin typeface="Roboto"/>
              <a:ea typeface="Roboto"/>
              <a:cs typeface="Roboto"/>
              <a:sym typeface="Roboto"/>
            </a:endParaRPr>
          </a:p>
          <a:p>
            <a:pPr marL="457200" lvl="0" indent="-317500" algn="l" rtl="0">
              <a:spcBef>
                <a:spcPts val="0"/>
              </a:spcBef>
              <a:spcAft>
                <a:spcPts val="0"/>
              </a:spcAft>
              <a:buClr>
                <a:schemeClr val="lt1"/>
              </a:buClr>
              <a:buSzPts val="1400"/>
              <a:buFont typeface="Roboto"/>
              <a:buChar char="➔"/>
            </a:pPr>
            <a:r>
              <a:rPr lang="en">
                <a:solidFill>
                  <a:schemeClr val="lt1"/>
                </a:solidFill>
                <a:latin typeface="Roboto"/>
                <a:ea typeface="Roboto"/>
                <a:cs typeface="Roboto"/>
                <a:sym typeface="Roboto"/>
              </a:rPr>
              <a:t>Prototype and code</a:t>
            </a:r>
            <a:endParaRPr>
              <a:solidFill>
                <a:schemeClr val="lt1"/>
              </a:solidFill>
              <a:latin typeface="Roboto"/>
              <a:ea typeface="Roboto"/>
              <a:cs typeface="Roboto"/>
              <a:sym typeface="Roboto"/>
            </a:endParaRPr>
          </a:p>
          <a:p>
            <a:pPr marL="457200" lvl="0" indent="-317500" algn="l" rtl="0">
              <a:spcBef>
                <a:spcPts val="0"/>
              </a:spcBef>
              <a:spcAft>
                <a:spcPts val="0"/>
              </a:spcAft>
              <a:buClr>
                <a:schemeClr val="lt1"/>
              </a:buClr>
              <a:buSzPts val="1400"/>
              <a:buFont typeface="Roboto"/>
              <a:buChar char="➔"/>
            </a:pPr>
            <a:r>
              <a:rPr lang="en">
                <a:solidFill>
                  <a:schemeClr val="lt1"/>
                </a:solidFill>
                <a:latin typeface="Roboto"/>
                <a:ea typeface="Roboto"/>
                <a:cs typeface="Roboto"/>
                <a:sym typeface="Roboto"/>
              </a:rPr>
              <a:t>Learnings on how to prompt</a:t>
            </a:r>
            <a:endParaRPr>
              <a:solidFill>
                <a:schemeClr val="lt1"/>
              </a:solidFill>
              <a:latin typeface="Roboto"/>
              <a:ea typeface="Roboto"/>
              <a:cs typeface="Roboto"/>
              <a:sym typeface="Roboto"/>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7"/>
        <p:cNvGrpSpPr/>
        <p:nvPr/>
      </p:nvGrpSpPr>
      <p:grpSpPr>
        <a:xfrm>
          <a:off x="0" y="0"/>
          <a:ext cx="0" cy="0"/>
          <a:chOff x="0" y="0"/>
          <a:chExt cx="0" cy="0"/>
        </a:xfrm>
      </p:grpSpPr>
      <p:sp>
        <p:nvSpPr>
          <p:cNvPr id="508" name="Google Shape;508;p72"/>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990"/>
              <a:buNone/>
            </a:pPr>
            <a:r>
              <a:rPr lang="en" sz="3600">
                <a:solidFill>
                  <a:schemeClr val="lt1"/>
                </a:solidFill>
                <a:latin typeface="Roboto"/>
                <a:ea typeface="Roboto"/>
                <a:cs typeface="Roboto"/>
                <a:sym typeface="Roboto"/>
              </a:rPr>
              <a:t>Writing good prompts</a:t>
            </a:r>
            <a:endParaRPr sz="3600">
              <a:solidFill>
                <a:schemeClr val="lt1"/>
              </a:solidFill>
              <a:latin typeface="Roboto"/>
              <a:ea typeface="Roboto"/>
              <a:cs typeface="Roboto"/>
              <a:sym typeface="Roboto"/>
            </a:endParaRPr>
          </a:p>
        </p:txBody>
      </p:sp>
      <p:sp>
        <p:nvSpPr>
          <p:cNvPr id="509" name="Google Shape;509;p72"/>
          <p:cNvSpPr txBox="1"/>
          <p:nvPr/>
        </p:nvSpPr>
        <p:spPr>
          <a:xfrm>
            <a:off x="407050" y="1457950"/>
            <a:ext cx="5306400" cy="3340200"/>
          </a:xfrm>
          <a:prstGeom prst="rect">
            <a:avLst/>
          </a:prstGeom>
          <a:noFill/>
          <a:ln>
            <a:noFill/>
          </a:ln>
        </p:spPr>
        <p:txBody>
          <a:bodyPr spcFirstLastPara="1" wrap="square" lIns="91425" tIns="91425" rIns="91425" bIns="91425" anchor="t" anchorCtr="0">
            <a:spAutoFit/>
          </a:bodyPr>
          <a:lstStyle/>
          <a:p>
            <a:pPr marL="457200" lvl="0" indent="-355600" algn="l" rtl="0">
              <a:spcBef>
                <a:spcPts val="0"/>
              </a:spcBef>
              <a:spcAft>
                <a:spcPts val="0"/>
              </a:spcAft>
              <a:buSzPts val="2000"/>
              <a:buChar char="●"/>
            </a:pPr>
            <a:r>
              <a:rPr lang="en" sz="2000"/>
              <a:t>Keep prompts </a:t>
            </a:r>
            <a:r>
              <a:rPr lang="en" sz="2000" b="1"/>
              <a:t>concise </a:t>
            </a:r>
            <a:r>
              <a:rPr lang="en" sz="2000"/>
              <a:t>and clear</a:t>
            </a:r>
            <a:endParaRPr sz="2000"/>
          </a:p>
          <a:p>
            <a:pPr marL="457200" lvl="0" indent="-355600" algn="l" rtl="0">
              <a:spcBef>
                <a:spcPts val="1000"/>
              </a:spcBef>
              <a:spcAft>
                <a:spcPts val="0"/>
              </a:spcAft>
              <a:buSzPts val="2000"/>
              <a:buChar char="●"/>
            </a:pPr>
            <a:r>
              <a:rPr lang="en" sz="2000"/>
              <a:t>Provide enough </a:t>
            </a:r>
            <a:r>
              <a:rPr lang="en" sz="2000" b="1"/>
              <a:t>context </a:t>
            </a:r>
            <a:r>
              <a:rPr lang="en" sz="2000"/>
              <a:t>for ChatGPT to generate a relevant response</a:t>
            </a:r>
            <a:endParaRPr sz="2000"/>
          </a:p>
          <a:p>
            <a:pPr marL="457200" lvl="0" indent="-355600" algn="l" rtl="0">
              <a:spcBef>
                <a:spcPts val="1000"/>
              </a:spcBef>
              <a:spcAft>
                <a:spcPts val="0"/>
              </a:spcAft>
              <a:buSzPts val="2000"/>
              <a:buChar char="●"/>
            </a:pPr>
            <a:r>
              <a:rPr lang="en" sz="2000" b="1"/>
              <a:t>Test different prompts</a:t>
            </a:r>
            <a:r>
              <a:rPr lang="en" sz="2000"/>
              <a:t> to see which ones yield the most useful responses from ChatGPT</a:t>
            </a:r>
            <a:endParaRPr sz="2000"/>
          </a:p>
          <a:p>
            <a:pPr marL="457200" lvl="0" indent="-355600" algn="l" rtl="0">
              <a:spcBef>
                <a:spcPts val="1000"/>
              </a:spcBef>
              <a:spcAft>
                <a:spcPts val="1000"/>
              </a:spcAft>
              <a:buSzPts val="2000"/>
              <a:buChar char="●"/>
            </a:pPr>
            <a:r>
              <a:rPr lang="en" sz="2000"/>
              <a:t>Use prompts as a </a:t>
            </a:r>
            <a:r>
              <a:rPr lang="en" sz="2000" b="1"/>
              <a:t>starting point</a:t>
            </a:r>
            <a:r>
              <a:rPr lang="en" sz="2000"/>
              <a:t> - </a:t>
            </a:r>
            <a:r>
              <a:rPr lang="en" sz="2000" b="1"/>
              <a:t>tweak and refine </a:t>
            </a:r>
            <a:r>
              <a:rPr lang="en" sz="2000"/>
              <a:t>until you get closer to what you want</a:t>
            </a:r>
            <a:endParaRPr sz="2000"/>
          </a:p>
        </p:txBody>
      </p:sp>
      <p:pic>
        <p:nvPicPr>
          <p:cNvPr id="510" name="Google Shape;510;p72"/>
          <p:cNvPicPr preferRelativeResize="0"/>
          <p:nvPr/>
        </p:nvPicPr>
        <p:blipFill>
          <a:blip r:embed="rId3">
            <a:alphaModFix/>
          </a:blip>
          <a:stretch>
            <a:fillRect/>
          </a:stretch>
        </p:blipFill>
        <p:spPr>
          <a:xfrm>
            <a:off x="5966425" y="1625275"/>
            <a:ext cx="2578350" cy="2578350"/>
          </a:xfrm>
          <a:prstGeom prst="rect">
            <a:avLst/>
          </a:prstGeom>
          <a:noFill/>
          <a:ln>
            <a:noFill/>
          </a:ln>
        </p:spPr>
      </p:pic>
      <p:sp>
        <p:nvSpPr>
          <p:cNvPr id="511" name="Google Shape;511;p72"/>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It’s all about asking it in the right way!</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5"/>
        <p:cNvGrpSpPr/>
        <p:nvPr/>
      </p:nvGrpSpPr>
      <p:grpSpPr>
        <a:xfrm>
          <a:off x="0" y="0"/>
          <a:ext cx="0" cy="0"/>
          <a:chOff x="0" y="0"/>
          <a:chExt cx="0" cy="0"/>
        </a:xfrm>
      </p:grpSpPr>
      <p:sp>
        <p:nvSpPr>
          <p:cNvPr id="516" name="Google Shape;516;p73"/>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3600">
              <a:solidFill>
                <a:schemeClr val="lt1"/>
              </a:solidFill>
              <a:latin typeface="Roboto"/>
              <a:ea typeface="Roboto"/>
              <a:cs typeface="Roboto"/>
              <a:sym typeface="Roboto"/>
            </a:endParaRPr>
          </a:p>
          <a:p>
            <a:pPr marL="0" lvl="0" indent="0" algn="l" rtl="0">
              <a:spcBef>
                <a:spcPts val="0"/>
              </a:spcBef>
              <a:spcAft>
                <a:spcPts val="0"/>
              </a:spcAft>
              <a:buSzPts val="1100"/>
              <a:buNone/>
            </a:pPr>
            <a:r>
              <a:rPr lang="en" sz="3600">
                <a:solidFill>
                  <a:schemeClr val="lt1"/>
                </a:solidFill>
                <a:latin typeface="Roboto"/>
                <a:ea typeface="Roboto"/>
                <a:cs typeface="Roboto"/>
                <a:sym typeface="Roboto"/>
              </a:rPr>
              <a:t>Combine and refine</a:t>
            </a:r>
            <a:endParaRPr sz="3600">
              <a:solidFill>
                <a:schemeClr val="lt1"/>
              </a:solidFill>
              <a:latin typeface="Roboto"/>
              <a:ea typeface="Roboto"/>
              <a:cs typeface="Roboto"/>
              <a:sym typeface="Roboto"/>
            </a:endParaRPr>
          </a:p>
          <a:p>
            <a:pPr marL="0" lvl="0" indent="0" algn="l" rtl="0">
              <a:spcBef>
                <a:spcPts val="0"/>
              </a:spcBef>
              <a:spcAft>
                <a:spcPts val="0"/>
              </a:spcAft>
              <a:buSzPts val="990"/>
              <a:buNone/>
            </a:pPr>
            <a:endParaRPr sz="3600">
              <a:solidFill>
                <a:schemeClr val="lt1"/>
              </a:solidFill>
              <a:latin typeface="Roboto"/>
              <a:ea typeface="Roboto"/>
              <a:cs typeface="Roboto"/>
              <a:sym typeface="Roboto"/>
            </a:endParaRPr>
          </a:p>
        </p:txBody>
      </p:sp>
      <p:sp>
        <p:nvSpPr>
          <p:cNvPr id="517" name="Google Shape;517;p73"/>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This is a conversational tool</a:t>
            </a:r>
            <a:endParaRPr/>
          </a:p>
        </p:txBody>
      </p:sp>
      <p:sp>
        <p:nvSpPr>
          <p:cNvPr id="518" name="Google Shape;518;p73"/>
          <p:cNvSpPr txBox="1"/>
          <p:nvPr/>
        </p:nvSpPr>
        <p:spPr>
          <a:xfrm>
            <a:off x="303425" y="1642975"/>
            <a:ext cx="5099100" cy="2657700"/>
          </a:xfrm>
          <a:prstGeom prst="rect">
            <a:avLst/>
          </a:prstGeom>
          <a:noFill/>
          <a:ln>
            <a:noFill/>
          </a:ln>
        </p:spPr>
        <p:txBody>
          <a:bodyPr spcFirstLastPara="1" wrap="square" lIns="91425" tIns="91425" rIns="91425" bIns="91425" anchor="t" anchorCtr="0">
            <a:spAutoFit/>
          </a:bodyPr>
          <a:lstStyle/>
          <a:p>
            <a:pPr marL="457200" lvl="0" indent="-342900" algn="l" rtl="0">
              <a:spcBef>
                <a:spcPts val="1000"/>
              </a:spcBef>
              <a:spcAft>
                <a:spcPts val="0"/>
              </a:spcAft>
              <a:buSzPts val="1800"/>
              <a:buChar char="●"/>
            </a:pPr>
            <a:r>
              <a:rPr lang="en" sz="1800"/>
              <a:t>A good prompt is just a </a:t>
            </a:r>
            <a:r>
              <a:rPr lang="en" sz="1800" b="1"/>
              <a:t>starting point</a:t>
            </a:r>
            <a:r>
              <a:rPr lang="en" sz="1800"/>
              <a:t> - you can ask it to refine, start again, add, fix, etc. </a:t>
            </a:r>
            <a:endParaRPr sz="1800"/>
          </a:p>
          <a:p>
            <a:pPr marL="457200" lvl="0" indent="-342900" algn="l" rtl="0">
              <a:spcBef>
                <a:spcPts val="1000"/>
              </a:spcBef>
              <a:spcAft>
                <a:spcPts val="0"/>
              </a:spcAft>
              <a:buSzPts val="1800"/>
              <a:buChar char="●"/>
            </a:pPr>
            <a:r>
              <a:rPr lang="en" sz="1800"/>
              <a:t>If you want it to do a </a:t>
            </a:r>
            <a:r>
              <a:rPr lang="en" sz="1800" b="1"/>
              <a:t>new task</a:t>
            </a:r>
            <a:r>
              <a:rPr lang="en" sz="1800"/>
              <a:t>, start a </a:t>
            </a:r>
            <a:r>
              <a:rPr lang="en" sz="1800" b="1"/>
              <a:t>new chat </a:t>
            </a:r>
            <a:r>
              <a:rPr lang="en" sz="1800"/>
              <a:t>(the previous prompts may have an impact on what you’re doing)</a:t>
            </a:r>
            <a:endParaRPr sz="1800"/>
          </a:p>
          <a:p>
            <a:pPr marL="457200" lvl="0" indent="-342900" algn="l" rtl="0">
              <a:spcBef>
                <a:spcPts val="1000"/>
              </a:spcBef>
              <a:spcAft>
                <a:spcPts val="0"/>
              </a:spcAft>
              <a:buSzPts val="1800"/>
              <a:buChar char="●"/>
            </a:pPr>
            <a:r>
              <a:rPr lang="en" sz="1800"/>
              <a:t>You can </a:t>
            </a:r>
            <a:r>
              <a:rPr lang="en" sz="1800" b="1"/>
              <a:t>combine </a:t>
            </a:r>
            <a:r>
              <a:rPr lang="en" sz="1800"/>
              <a:t>techniques (summarize this, turn it into a web page, simplify the wording, create the HTML, etc.)  </a:t>
            </a:r>
            <a:endParaRPr sz="1800"/>
          </a:p>
        </p:txBody>
      </p:sp>
      <p:pic>
        <p:nvPicPr>
          <p:cNvPr id="519" name="Google Shape;519;p73"/>
          <p:cNvPicPr preferRelativeResize="0"/>
          <p:nvPr/>
        </p:nvPicPr>
        <p:blipFill>
          <a:blip r:embed="rId3">
            <a:alphaModFix/>
          </a:blip>
          <a:stretch>
            <a:fillRect/>
          </a:stretch>
        </p:blipFill>
        <p:spPr>
          <a:xfrm>
            <a:off x="6369000" y="2106875"/>
            <a:ext cx="1985725" cy="1985725"/>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274156"/>
        </a:solidFill>
        <a:effectLst/>
      </p:bgPr>
    </p:bg>
    <p:spTree>
      <p:nvGrpSpPr>
        <p:cNvPr id="1" name="Shape 523"/>
        <p:cNvGrpSpPr/>
        <p:nvPr/>
      </p:nvGrpSpPr>
      <p:grpSpPr>
        <a:xfrm>
          <a:off x="0" y="0"/>
          <a:ext cx="0" cy="0"/>
          <a:chOff x="0" y="0"/>
          <a:chExt cx="0" cy="0"/>
        </a:xfrm>
      </p:grpSpPr>
      <p:sp>
        <p:nvSpPr>
          <p:cNvPr id="524" name="Google Shape;524;p74"/>
          <p:cNvSpPr txBox="1">
            <a:spLocks noGrp="1"/>
          </p:cNvSpPr>
          <p:nvPr>
            <p:ph type="subTitle" idx="1"/>
          </p:nvPr>
        </p:nvSpPr>
        <p:spPr>
          <a:xfrm>
            <a:off x="-125800" y="1109075"/>
            <a:ext cx="9144000" cy="792600"/>
          </a:xfrm>
          <a:prstGeom prst="rect">
            <a:avLst/>
          </a:prstGeom>
          <a:ln>
            <a:noFill/>
          </a:ln>
        </p:spPr>
        <p:txBody>
          <a:bodyPr spcFirstLastPara="1" wrap="square" lIns="91425" tIns="91425" rIns="91425" bIns="91425" anchor="t" anchorCtr="0">
            <a:normAutofit/>
          </a:bodyPr>
          <a:lstStyle/>
          <a:p>
            <a:pPr marL="0" lvl="0" indent="0" algn="ctr" rtl="0">
              <a:spcBef>
                <a:spcPts val="0"/>
              </a:spcBef>
              <a:spcAft>
                <a:spcPts val="0"/>
              </a:spcAft>
              <a:buNone/>
            </a:pPr>
            <a:r>
              <a:rPr lang="en" sz="4000">
                <a:solidFill>
                  <a:schemeClr val="lt1"/>
                </a:solidFill>
                <a:latin typeface="Roboto"/>
                <a:ea typeface="Roboto"/>
                <a:cs typeface="Roboto"/>
                <a:sym typeface="Roboto"/>
              </a:rPr>
              <a:t>Potential impact on GC web design</a:t>
            </a:r>
            <a:endParaRPr sz="4000">
              <a:solidFill>
                <a:schemeClr val="lt1"/>
              </a:solidFill>
              <a:latin typeface="Roboto"/>
              <a:ea typeface="Roboto"/>
              <a:cs typeface="Roboto"/>
              <a:sym typeface="Roboto"/>
            </a:endParaRPr>
          </a:p>
        </p:txBody>
      </p:sp>
      <p:cxnSp>
        <p:nvCxnSpPr>
          <p:cNvPr id="525" name="Google Shape;525;p74"/>
          <p:cNvCxnSpPr/>
          <p:nvPr/>
        </p:nvCxnSpPr>
        <p:spPr>
          <a:xfrm>
            <a:off x="3221450" y="1920875"/>
            <a:ext cx="2449500" cy="0"/>
          </a:xfrm>
          <a:prstGeom prst="straightConnector1">
            <a:avLst/>
          </a:prstGeom>
          <a:noFill/>
          <a:ln w="38100" cap="flat" cmpd="sng">
            <a:solidFill>
              <a:srgbClr val="1C6E8C"/>
            </a:solidFill>
            <a:prstDash val="solid"/>
            <a:round/>
            <a:headEnd type="none" w="med" len="med"/>
            <a:tailEnd type="none" w="med" len="med"/>
          </a:ln>
        </p:spPr>
      </p:cxnSp>
      <p:sp>
        <p:nvSpPr>
          <p:cNvPr id="526" name="Google Shape;526;p74"/>
          <p:cNvSpPr txBox="1"/>
          <p:nvPr/>
        </p:nvSpPr>
        <p:spPr>
          <a:xfrm>
            <a:off x="2190650" y="2017650"/>
            <a:ext cx="44184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solidFill>
                  <a:srgbClr val="D0CCD0"/>
                </a:solidFill>
                <a:latin typeface="Roboto"/>
                <a:ea typeface="Roboto"/>
                <a:cs typeface="Roboto"/>
                <a:sym typeface="Roboto"/>
              </a:rPr>
              <a:t>Imagining the future</a:t>
            </a:r>
            <a:endParaRPr sz="2400">
              <a:solidFill>
                <a:srgbClr val="D0CCD0"/>
              </a:solidFill>
              <a:latin typeface="Roboto"/>
              <a:ea typeface="Roboto"/>
              <a:cs typeface="Roboto"/>
              <a:sym typeface="Roboto"/>
            </a:endParaRPr>
          </a:p>
        </p:txBody>
      </p:sp>
      <p:sp>
        <p:nvSpPr>
          <p:cNvPr id="527" name="Google Shape;527;p74"/>
          <p:cNvSpPr txBox="1"/>
          <p:nvPr/>
        </p:nvSpPr>
        <p:spPr>
          <a:xfrm>
            <a:off x="2465250" y="2769125"/>
            <a:ext cx="4213500" cy="1046700"/>
          </a:xfrm>
          <a:prstGeom prst="rect">
            <a:avLst/>
          </a:prstGeom>
          <a:noFill/>
          <a:ln w="38100" cap="flat" cmpd="sng">
            <a:solidFill>
              <a:srgbClr val="1C6E8C"/>
            </a:solidFill>
            <a:prstDash val="solid"/>
            <a:round/>
            <a:headEnd type="none" w="sm" len="sm"/>
            <a:tailEnd type="none" w="sm" len="sm"/>
          </a:ln>
        </p:spPr>
        <p:txBody>
          <a:bodyPr spcFirstLastPara="1" wrap="square" lIns="91425" tIns="91425" rIns="91425" bIns="91425" anchor="t" anchorCtr="0">
            <a:spAutoFit/>
          </a:bodyPr>
          <a:lstStyle/>
          <a:p>
            <a:pPr marL="457200" lvl="0" indent="-317500" algn="l" rtl="0">
              <a:spcBef>
                <a:spcPts val="0"/>
              </a:spcBef>
              <a:spcAft>
                <a:spcPts val="0"/>
              </a:spcAft>
              <a:buClr>
                <a:schemeClr val="lt1"/>
              </a:buClr>
              <a:buSzPts val="1400"/>
              <a:buFont typeface="Roboto"/>
              <a:buChar char="➔"/>
            </a:pPr>
            <a:r>
              <a:rPr lang="en">
                <a:solidFill>
                  <a:schemeClr val="lt1"/>
                </a:solidFill>
                <a:latin typeface="Roboto"/>
                <a:ea typeface="Roboto"/>
                <a:cs typeface="Roboto"/>
                <a:sym typeface="Roboto"/>
              </a:rPr>
              <a:t>Impact on content management and search</a:t>
            </a:r>
            <a:endParaRPr>
              <a:solidFill>
                <a:schemeClr val="lt1"/>
              </a:solidFill>
              <a:latin typeface="Roboto"/>
              <a:ea typeface="Roboto"/>
              <a:cs typeface="Roboto"/>
              <a:sym typeface="Roboto"/>
            </a:endParaRPr>
          </a:p>
          <a:p>
            <a:pPr marL="457200" lvl="0" indent="-317500" algn="l" rtl="0">
              <a:spcBef>
                <a:spcPts val="0"/>
              </a:spcBef>
              <a:spcAft>
                <a:spcPts val="0"/>
              </a:spcAft>
              <a:buClr>
                <a:schemeClr val="lt1"/>
              </a:buClr>
              <a:buSzPts val="1400"/>
              <a:buFont typeface="Roboto"/>
              <a:buChar char="➔"/>
            </a:pPr>
            <a:r>
              <a:rPr lang="en">
                <a:solidFill>
                  <a:schemeClr val="lt1"/>
                </a:solidFill>
                <a:latin typeface="Roboto"/>
                <a:ea typeface="Roboto"/>
                <a:cs typeface="Roboto"/>
                <a:sym typeface="Roboto"/>
              </a:rPr>
              <a:t>Pressure for new or better chatbots</a:t>
            </a:r>
            <a:endParaRPr>
              <a:solidFill>
                <a:schemeClr val="lt1"/>
              </a:solidFill>
              <a:latin typeface="Roboto"/>
              <a:ea typeface="Roboto"/>
              <a:cs typeface="Roboto"/>
              <a:sym typeface="Roboto"/>
            </a:endParaRPr>
          </a:p>
          <a:p>
            <a:pPr marL="457200" lvl="0" indent="-317500" algn="l" rtl="0">
              <a:spcBef>
                <a:spcPts val="0"/>
              </a:spcBef>
              <a:spcAft>
                <a:spcPts val="0"/>
              </a:spcAft>
              <a:buClr>
                <a:schemeClr val="lt1"/>
              </a:buClr>
              <a:buSzPts val="1400"/>
              <a:buFont typeface="Roboto"/>
              <a:buChar char="➔"/>
            </a:pPr>
            <a:r>
              <a:rPr lang="en">
                <a:solidFill>
                  <a:schemeClr val="lt1"/>
                </a:solidFill>
                <a:latin typeface="Roboto"/>
                <a:ea typeface="Roboto"/>
                <a:cs typeface="Roboto"/>
                <a:sym typeface="Roboto"/>
              </a:rPr>
              <a:t>Impact of automation on design jobs</a:t>
            </a:r>
            <a:endParaRPr>
              <a:solidFill>
                <a:schemeClr val="lt1"/>
              </a:solidFill>
              <a:latin typeface="Roboto"/>
              <a:ea typeface="Roboto"/>
              <a:cs typeface="Roboto"/>
              <a:sym typeface="Roboto"/>
            </a:endParaRPr>
          </a:p>
          <a:p>
            <a:pPr marL="457200" lvl="0" indent="-317500" algn="l" rtl="0">
              <a:spcBef>
                <a:spcPts val="0"/>
              </a:spcBef>
              <a:spcAft>
                <a:spcPts val="0"/>
              </a:spcAft>
              <a:buClr>
                <a:schemeClr val="lt1"/>
              </a:buClr>
              <a:buSzPts val="1400"/>
              <a:buFont typeface="Roboto"/>
              <a:buChar char="➔"/>
            </a:pPr>
            <a:r>
              <a:rPr lang="en">
                <a:solidFill>
                  <a:schemeClr val="lt1"/>
                </a:solidFill>
                <a:latin typeface="Roboto"/>
                <a:ea typeface="Roboto"/>
                <a:cs typeface="Roboto"/>
                <a:sym typeface="Roboto"/>
              </a:rPr>
              <a:t>What role is left for humans?</a:t>
            </a:r>
            <a:endParaRPr>
              <a:solidFill>
                <a:schemeClr val="lt1"/>
              </a:solidFill>
              <a:latin typeface="Roboto"/>
              <a:ea typeface="Roboto"/>
              <a:cs typeface="Roboto"/>
              <a:sym typeface="Roboto"/>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1"/>
        <p:cNvGrpSpPr/>
        <p:nvPr/>
      </p:nvGrpSpPr>
      <p:grpSpPr>
        <a:xfrm>
          <a:off x="0" y="0"/>
          <a:ext cx="0" cy="0"/>
          <a:chOff x="0" y="0"/>
          <a:chExt cx="0" cy="0"/>
        </a:xfrm>
      </p:grpSpPr>
      <p:sp>
        <p:nvSpPr>
          <p:cNvPr id="532" name="Google Shape;532;p75"/>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3600">
              <a:solidFill>
                <a:schemeClr val="lt1"/>
              </a:solidFill>
              <a:latin typeface="Roboto"/>
              <a:ea typeface="Roboto"/>
              <a:cs typeface="Roboto"/>
              <a:sym typeface="Roboto"/>
            </a:endParaRPr>
          </a:p>
          <a:p>
            <a:pPr marL="0" lvl="0" indent="0" algn="l" rtl="0">
              <a:spcBef>
                <a:spcPts val="0"/>
              </a:spcBef>
              <a:spcAft>
                <a:spcPts val="0"/>
              </a:spcAft>
              <a:buSzPts val="1100"/>
              <a:buNone/>
            </a:pPr>
            <a:r>
              <a:rPr lang="en" sz="3600">
                <a:solidFill>
                  <a:schemeClr val="lt1"/>
                </a:solidFill>
                <a:latin typeface="Roboto"/>
                <a:ea typeface="Roboto"/>
                <a:cs typeface="Roboto"/>
                <a:sym typeface="Roboto"/>
              </a:rPr>
              <a:t>Impact on content management and search</a:t>
            </a:r>
            <a:endParaRPr sz="3600">
              <a:solidFill>
                <a:schemeClr val="lt1"/>
              </a:solidFill>
              <a:latin typeface="Roboto"/>
              <a:ea typeface="Roboto"/>
              <a:cs typeface="Roboto"/>
              <a:sym typeface="Roboto"/>
            </a:endParaRPr>
          </a:p>
          <a:p>
            <a:pPr marL="0" lvl="0" indent="0" algn="l" rtl="0">
              <a:spcBef>
                <a:spcPts val="0"/>
              </a:spcBef>
              <a:spcAft>
                <a:spcPts val="0"/>
              </a:spcAft>
              <a:buSzPts val="990"/>
              <a:buNone/>
            </a:pPr>
            <a:endParaRPr sz="3600">
              <a:solidFill>
                <a:schemeClr val="lt1"/>
              </a:solidFill>
              <a:latin typeface="Roboto"/>
              <a:ea typeface="Roboto"/>
              <a:cs typeface="Roboto"/>
              <a:sym typeface="Roboto"/>
            </a:endParaRPr>
          </a:p>
        </p:txBody>
      </p:sp>
      <p:sp>
        <p:nvSpPr>
          <p:cNvPr id="533" name="Google Shape;533;p75"/>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Should content be treated as data? </a:t>
            </a:r>
            <a:endParaRPr/>
          </a:p>
        </p:txBody>
      </p:sp>
      <p:pic>
        <p:nvPicPr>
          <p:cNvPr id="534" name="Google Shape;534;p75"/>
          <p:cNvPicPr preferRelativeResize="0"/>
          <p:nvPr/>
        </p:nvPicPr>
        <p:blipFill>
          <a:blip r:embed="rId3">
            <a:alphaModFix/>
          </a:blip>
          <a:stretch>
            <a:fillRect/>
          </a:stretch>
        </p:blipFill>
        <p:spPr>
          <a:xfrm>
            <a:off x="6761225" y="2269700"/>
            <a:ext cx="1786600" cy="1786600"/>
          </a:xfrm>
          <a:prstGeom prst="rect">
            <a:avLst/>
          </a:prstGeom>
          <a:noFill/>
          <a:ln>
            <a:noFill/>
          </a:ln>
        </p:spPr>
      </p:pic>
      <p:sp>
        <p:nvSpPr>
          <p:cNvPr id="535" name="Google Shape;535;p75"/>
          <p:cNvSpPr txBox="1"/>
          <p:nvPr/>
        </p:nvSpPr>
        <p:spPr>
          <a:xfrm>
            <a:off x="251625" y="1554150"/>
            <a:ext cx="5543100" cy="2934900"/>
          </a:xfrm>
          <a:prstGeom prst="rect">
            <a:avLst/>
          </a:prstGeom>
          <a:noFill/>
          <a:ln>
            <a:noFill/>
          </a:ln>
        </p:spPr>
        <p:txBody>
          <a:bodyPr spcFirstLastPara="1" wrap="square" lIns="91425" tIns="91425" rIns="91425" bIns="91425" anchor="t" anchorCtr="0">
            <a:spAutoFit/>
          </a:bodyPr>
          <a:lstStyle/>
          <a:p>
            <a:pPr marL="457200" lvl="0" indent="-342900" algn="l" rtl="0">
              <a:spcBef>
                <a:spcPts val="1000"/>
              </a:spcBef>
              <a:spcAft>
                <a:spcPts val="0"/>
              </a:spcAft>
              <a:buSzPts val="1800"/>
              <a:buChar char="●"/>
            </a:pPr>
            <a:r>
              <a:rPr lang="en" sz="1800"/>
              <a:t>If more people get </a:t>
            </a:r>
            <a:r>
              <a:rPr lang="en" sz="1800" b="1"/>
              <a:t>answers directly</a:t>
            </a:r>
            <a:r>
              <a:rPr lang="en" sz="1800"/>
              <a:t> from conversational chatbots (Google Bard, Bing Chat), what does it mean for the </a:t>
            </a:r>
            <a:r>
              <a:rPr lang="en" sz="1800" b="1"/>
              <a:t>user experience</a:t>
            </a:r>
            <a:r>
              <a:rPr lang="en" sz="1800"/>
              <a:t>?</a:t>
            </a:r>
            <a:endParaRPr sz="1800"/>
          </a:p>
          <a:p>
            <a:pPr marL="457200" lvl="0" indent="-342900" algn="l" rtl="0">
              <a:spcBef>
                <a:spcPts val="1000"/>
              </a:spcBef>
              <a:spcAft>
                <a:spcPts val="0"/>
              </a:spcAft>
              <a:buSzPts val="1800"/>
              <a:buChar char="●"/>
            </a:pPr>
            <a:r>
              <a:rPr lang="en" sz="1800"/>
              <a:t>Would treating </a:t>
            </a:r>
            <a:r>
              <a:rPr lang="en" sz="1800" b="1"/>
              <a:t>content as data</a:t>
            </a:r>
            <a:r>
              <a:rPr lang="en" sz="1800"/>
              <a:t> help machines get the right answer (structured data, knowledge graphs?)</a:t>
            </a:r>
            <a:endParaRPr sz="1800"/>
          </a:p>
          <a:p>
            <a:pPr marL="457200" lvl="0" indent="-342900" algn="l" rtl="0">
              <a:spcBef>
                <a:spcPts val="1000"/>
              </a:spcBef>
              <a:spcAft>
                <a:spcPts val="0"/>
              </a:spcAft>
              <a:buSzPts val="1800"/>
              <a:buChar char="●"/>
            </a:pPr>
            <a:r>
              <a:rPr lang="en" sz="1800"/>
              <a:t>How do we treat content as data for all gov in a </a:t>
            </a:r>
            <a:r>
              <a:rPr lang="en" sz="1800" b="1"/>
              <a:t>fragmented publishing environment</a:t>
            </a:r>
            <a:r>
              <a:rPr lang="en" sz="1800"/>
              <a:t>? </a:t>
            </a:r>
            <a:endParaRPr sz="180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9"/>
        <p:cNvGrpSpPr/>
        <p:nvPr/>
      </p:nvGrpSpPr>
      <p:grpSpPr>
        <a:xfrm>
          <a:off x="0" y="0"/>
          <a:ext cx="0" cy="0"/>
          <a:chOff x="0" y="0"/>
          <a:chExt cx="0" cy="0"/>
        </a:xfrm>
      </p:grpSpPr>
      <p:sp>
        <p:nvSpPr>
          <p:cNvPr id="540" name="Google Shape;540;p76"/>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3600">
              <a:solidFill>
                <a:schemeClr val="lt1"/>
              </a:solidFill>
              <a:latin typeface="Roboto"/>
              <a:ea typeface="Roboto"/>
              <a:cs typeface="Roboto"/>
              <a:sym typeface="Roboto"/>
            </a:endParaRPr>
          </a:p>
          <a:p>
            <a:pPr marL="0" lvl="0" indent="0" algn="l" rtl="0">
              <a:spcBef>
                <a:spcPts val="0"/>
              </a:spcBef>
              <a:spcAft>
                <a:spcPts val="0"/>
              </a:spcAft>
              <a:buSzPts val="1100"/>
              <a:buNone/>
            </a:pPr>
            <a:r>
              <a:rPr lang="en" sz="3600">
                <a:solidFill>
                  <a:schemeClr val="lt1"/>
                </a:solidFill>
                <a:latin typeface="Roboto"/>
                <a:ea typeface="Roboto"/>
                <a:cs typeface="Roboto"/>
                <a:sym typeface="Roboto"/>
              </a:rPr>
              <a:t>Pressure for new or better chatbots</a:t>
            </a:r>
            <a:endParaRPr sz="3600">
              <a:solidFill>
                <a:schemeClr val="lt1"/>
              </a:solidFill>
              <a:latin typeface="Roboto"/>
              <a:ea typeface="Roboto"/>
              <a:cs typeface="Roboto"/>
              <a:sym typeface="Roboto"/>
            </a:endParaRPr>
          </a:p>
          <a:p>
            <a:pPr marL="0" lvl="0" indent="0" algn="l" rtl="0">
              <a:spcBef>
                <a:spcPts val="0"/>
              </a:spcBef>
              <a:spcAft>
                <a:spcPts val="0"/>
              </a:spcAft>
              <a:buSzPts val="990"/>
              <a:buNone/>
            </a:pPr>
            <a:endParaRPr sz="3600">
              <a:solidFill>
                <a:schemeClr val="lt1"/>
              </a:solidFill>
              <a:latin typeface="Roboto"/>
              <a:ea typeface="Roboto"/>
              <a:cs typeface="Roboto"/>
              <a:sym typeface="Roboto"/>
            </a:endParaRPr>
          </a:p>
        </p:txBody>
      </p:sp>
      <p:sp>
        <p:nvSpPr>
          <p:cNvPr id="541" name="Google Shape;541;p76"/>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Can executives resist the Sirens’ call?</a:t>
            </a:r>
            <a:endParaRPr/>
          </a:p>
        </p:txBody>
      </p:sp>
      <p:pic>
        <p:nvPicPr>
          <p:cNvPr id="542" name="Google Shape;542;p76"/>
          <p:cNvPicPr preferRelativeResize="0"/>
          <p:nvPr/>
        </p:nvPicPr>
        <p:blipFill>
          <a:blip r:embed="rId3">
            <a:alphaModFix/>
          </a:blip>
          <a:stretch>
            <a:fillRect/>
          </a:stretch>
        </p:blipFill>
        <p:spPr>
          <a:xfrm>
            <a:off x="6635425" y="1936650"/>
            <a:ext cx="1800700" cy="1800700"/>
          </a:xfrm>
          <a:prstGeom prst="rect">
            <a:avLst/>
          </a:prstGeom>
          <a:noFill/>
          <a:ln>
            <a:noFill/>
          </a:ln>
        </p:spPr>
      </p:pic>
      <p:sp>
        <p:nvSpPr>
          <p:cNvPr id="543" name="Google Shape;543;p76"/>
          <p:cNvSpPr txBox="1"/>
          <p:nvPr/>
        </p:nvSpPr>
        <p:spPr>
          <a:xfrm>
            <a:off x="251625" y="1554150"/>
            <a:ext cx="5543100" cy="3489000"/>
          </a:xfrm>
          <a:prstGeom prst="rect">
            <a:avLst/>
          </a:prstGeom>
          <a:noFill/>
          <a:ln>
            <a:noFill/>
          </a:ln>
        </p:spPr>
        <p:txBody>
          <a:bodyPr spcFirstLastPara="1" wrap="square" lIns="91425" tIns="91425" rIns="91425" bIns="91425" anchor="t" anchorCtr="0">
            <a:spAutoFit/>
          </a:bodyPr>
          <a:lstStyle/>
          <a:p>
            <a:pPr marL="457200" lvl="0" indent="-342900" algn="l" rtl="0">
              <a:spcBef>
                <a:spcPts val="1000"/>
              </a:spcBef>
              <a:spcAft>
                <a:spcPts val="0"/>
              </a:spcAft>
              <a:buSzPts val="1800"/>
              <a:buChar char="●"/>
            </a:pPr>
            <a:r>
              <a:rPr lang="en" sz="1800"/>
              <a:t>Clunky gov chatbots may be </a:t>
            </a:r>
            <a:r>
              <a:rPr lang="en" sz="1800" b="1"/>
              <a:t>compared </a:t>
            </a:r>
            <a:r>
              <a:rPr lang="en" sz="1800"/>
              <a:t>to fluid agents like ChatGPT - it may impact users’ expectations of what a chatbot can do, “raising the bar”, in terms of conversational skills</a:t>
            </a:r>
            <a:endParaRPr sz="1800"/>
          </a:p>
          <a:p>
            <a:pPr marL="457200" lvl="0" indent="-342900" algn="l" rtl="0">
              <a:spcBef>
                <a:spcPts val="1000"/>
              </a:spcBef>
              <a:spcAft>
                <a:spcPts val="0"/>
              </a:spcAft>
              <a:buSzPts val="1800"/>
              <a:buChar char="●"/>
            </a:pPr>
            <a:r>
              <a:rPr lang="en" sz="1800"/>
              <a:t>Issue: ChatGPT sounds that good </a:t>
            </a:r>
            <a:r>
              <a:rPr lang="en" sz="1800" i="1"/>
              <a:t>because </a:t>
            </a:r>
            <a:r>
              <a:rPr lang="en" sz="1800"/>
              <a:t>it's </a:t>
            </a:r>
            <a:r>
              <a:rPr lang="en" sz="1800" b="1"/>
              <a:t>not tied to specific knowledge</a:t>
            </a:r>
            <a:r>
              <a:rPr lang="en" sz="1800"/>
              <a:t>; it "generates" plausible content based on massive input. </a:t>
            </a:r>
            <a:r>
              <a:rPr lang="en" sz="1800" b="1"/>
              <a:t>What makes it impressive makes it unreliable </a:t>
            </a:r>
            <a:r>
              <a:rPr lang="en" sz="1800"/>
              <a:t>for providing answers. </a:t>
            </a:r>
            <a:endParaRPr sz="1800"/>
          </a:p>
          <a:p>
            <a:pPr marL="457200" lvl="0" indent="-342900" algn="l" rtl="0">
              <a:spcBef>
                <a:spcPts val="1000"/>
              </a:spcBef>
              <a:spcAft>
                <a:spcPts val="0"/>
              </a:spcAft>
              <a:buSzPts val="1800"/>
              <a:buChar char="●"/>
            </a:pPr>
            <a:r>
              <a:rPr lang="en" sz="1800"/>
              <a:t>How do we prepare for this? Should we reconsider building our own chatbots? </a:t>
            </a:r>
            <a:endParaRPr sz="180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7"/>
        <p:cNvGrpSpPr/>
        <p:nvPr/>
      </p:nvGrpSpPr>
      <p:grpSpPr>
        <a:xfrm>
          <a:off x="0" y="0"/>
          <a:ext cx="0" cy="0"/>
          <a:chOff x="0" y="0"/>
          <a:chExt cx="0" cy="0"/>
        </a:xfrm>
      </p:grpSpPr>
      <p:sp>
        <p:nvSpPr>
          <p:cNvPr id="548" name="Google Shape;548;p77"/>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3600">
              <a:solidFill>
                <a:schemeClr val="lt1"/>
              </a:solidFill>
              <a:latin typeface="Roboto"/>
              <a:ea typeface="Roboto"/>
              <a:cs typeface="Roboto"/>
              <a:sym typeface="Roboto"/>
            </a:endParaRPr>
          </a:p>
          <a:p>
            <a:pPr marL="0" lvl="0" indent="0" algn="l" rtl="0">
              <a:spcBef>
                <a:spcPts val="0"/>
              </a:spcBef>
              <a:spcAft>
                <a:spcPts val="0"/>
              </a:spcAft>
              <a:buSzPts val="1100"/>
              <a:buNone/>
            </a:pPr>
            <a:r>
              <a:rPr lang="en" sz="3600">
                <a:solidFill>
                  <a:schemeClr val="lt1"/>
                </a:solidFill>
                <a:latin typeface="Roboto"/>
                <a:ea typeface="Roboto"/>
                <a:cs typeface="Roboto"/>
                <a:sym typeface="Roboto"/>
              </a:rPr>
              <a:t>Impact of automation on design jobs</a:t>
            </a:r>
            <a:endParaRPr sz="3600">
              <a:solidFill>
                <a:schemeClr val="lt1"/>
              </a:solidFill>
              <a:latin typeface="Roboto"/>
              <a:ea typeface="Roboto"/>
              <a:cs typeface="Roboto"/>
              <a:sym typeface="Roboto"/>
            </a:endParaRPr>
          </a:p>
          <a:p>
            <a:pPr marL="0" lvl="0" indent="0" algn="l" rtl="0">
              <a:spcBef>
                <a:spcPts val="0"/>
              </a:spcBef>
              <a:spcAft>
                <a:spcPts val="0"/>
              </a:spcAft>
              <a:buSzPts val="990"/>
              <a:buNone/>
            </a:pPr>
            <a:endParaRPr sz="3600">
              <a:solidFill>
                <a:schemeClr val="lt1"/>
              </a:solidFill>
              <a:latin typeface="Roboto"/>
              <a:ea typeface="Roboto"/>
              <a:cs typeface="Roboto"/>
              <a:sym typeface="Roboto"/>
            </a:endParaRPr>
          </a:p>
        </p:txBody>
      </p:sp>
      <p:sp>
        <p:nvSpPr>
          <p:cNvPr id="549" name="Google Shape;549;p77"/>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Will some roles be obsolete? </a:t>
            </a:r>
            <a:endParaRPr/>
          </a:p>
        </p:txBody>
      </p:sp>
      <p:pic>
        <p:nvPicPr>
          <p:cNvPr id="550" name="Google Shape;550;p77"/>
          <p:cNvPicPr preferRelativeResize="0"/>
          <p:nvPr/>
        </p:nvPicPr>
        <p:blipFill>
          <a:blip r:embed="rId3">
            <a:alphaModFix/>
          </a:blip>
          <a:stretch>
            <a:fillRect/>
          </a:stretch>
        </p:blipFill>
        <p:spPr>
          <a:xfrm>
            <a:off x="6657625" y="2047675"/>
            <a:ext cx="1837700" cy="1837700"/>
          </a:xfrm>
          <a:prstGeom prst="rect">
            <a:avLst/>
          </a:prstGeom>
          <a:noFill/>
          <a:ln>
            <a:noFill/>
          </a:ln>
        </p:spPr>
      </p:pic>
      <p:sp>
        <p:nvSpPr>
          <p:cNvPr id="551" name="Google Shape;551;p77"/>
          <p:cNvSpPr txBox="1"/>
          <p:nvPr/>
        </p:nvSpPr>
        <p:spPr>
          <a:xfrm>
            <a:off x="380225" y="1789850"/>
            <a:ext cx="5543100" cy="2657700"/>
          </a:xfrm>
          <a:prstGeom prst="rect">
            <a:avLst/>
          </a:prstGeom>
          <a:noFill/>
          <a:ln>
            <a:noFill/>
          </a:ln>
        </p:spPr>
        <p:txBody>
          <a:bodyPr spcFirstLastPara="1" wrap="square" lIns="91425" tIns="91425" rIns="91425" bIns="91425" anchor="t" anchorCtr="0">
            <a:spAutoFit/>
          </a:bodyPr>
          <a:lstStyle/>
          <a:p>
            <a:pPr marL="457200" lvl="0" indent="-342900" algn="l" rtl="0">
              <a:spcBef>
                <a:spcPts val="1000"/>
              </a:spcBef>
              <a:spcAft>
                <a:spcPts val="0"/>
              </a:spcAft>
              <a:buSzPts val="1800"/>
              <a:buChar char="●"/>
            </a:pPr>
            <a:r>
              <a:rPr lang="en" sz="1800"/>
              <a:t>Simple </a:t>
            </a:r>
            <a:r>
              <a:rPr lang="en" sz="1800" b="1"/>
              <a:t>conformity tasks </a:t>
            </a:r>
            <a:r>
              <a:rPr lang="en" sz="1800"/>
              <a:t>are easily </a:t>
            </a:r>
            <a:r>
              <a:rPr lang="en" sz="1800" b="1"/>
              <a:t>automatable</a:t>
            </a:r>
            <a:r>
              <a:rPr lang="en" sz="1800"/>
              <a:t>. Things like readability scores and adherence to style guide rules. </a:t>
            </a:r>
            <a:endParaRPr sz="1800"/>
          </a:p>
          <a:p>
            <a:pPr marL="457200" lvl="0" indent="-342900" algn="l" rtl="0">
              <a:spcBef>
                <a:spcPts val="1000"/>
              </a:spcBef>
              <a:spcAft>
                <a:spcPts val="0"/>
              </a:spcAft>
              <a:buSzPts val="1800"/>
              <a:buChar char="●"/>
            </a:pPr>
            <a:r>
              <a:rPr lang="en" sz="1800"/>
              <a:t>Imagine </a:t>
            </a:r>
            <a:r>
              <a:rPr lang="en" sz="1800" b="1"/>
              <a:t>AI connected to a good design system</a:t>
            </a:r>
            <a:r>
              <a:rPr lang="en" sz="1800"/>
              <a:t> - you could have a set of pages built in a few clicks, from rough notes </a:t>
            </a:r>
            <a:endParaRPr sz="1800"/>
          </a:p>
          <a:p>
            <a:pPr marL="457200" lvl="0" indent="-342900" algn="l" rtl="0">
              <a:spcBef>
                <a:spcPts val="1000"/>
              </a:spcBef>
              <a:spcAft>
                <a:spcPts val="0"/>
              </a:spcAft>
              <a:buSzPts val="1800"/>
              <a:buChar char="●"/>
            </a:pPr>
            <a:r>
              <a:rPr lang="en" sz="1800" b="1"/>
              <a:t>“Gatekeeping” and rule-checking </a:t>
            </a:r>
            <a:r>
              <a:rPr lang="en" sz="1800"/>
              <a:t>jobs might eventually be at risk</a:t>
            </a:r>
            <a:endParaRPr sz="180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5"/>
        <p:cNvGrpSpPr/>
        <p:nvPr/>
      </p:nvGrpSpPr>
      <p:grpSpPr>
        <a:xfrm>
          <a:off x="0" y="0"/>
          <a:ext cx="0" cy="0"/>
          <a:chOff x="0" y="0"/>
          <a:chExt cx="0" cy="0"/>
        </a:xfrm>
      </p:grpSpPr>
      <p:sp>
        <p:nvSpPr>
          <p:cNvPr id="556" name="Google Shape;556;p78"/>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990"/>
              <a:buNone/>
            </a:pPr>
            <a:r>
              <a:rPr lang="en" sz="3600">
                <a:solidFill>
                  <a:schemeClr val="lt1"/>
                </a:solidFill>
                <a:latin typeface="Roboto"/>
                <a:ea typeface="Roboto"/>
                <a:cs typeface="Roboto"/>
                <a:sym typeface="Roboto"/>
              </a:rPr>
              <a:t>What role is left for humans?</a:t>
            </a:r>
            <a:endParaRPr sz="3600">
              <a:solidFill>
                <a:schemeClr val="lt1"/>
              </a:solidFill>
              <a:latin typeface="Roboto"/>
              <a:ea typeface="Roboto"/>
              <a:cs typeface="Roboto"/>
              <a:sym typeface="Roboto"/>
            </a:endParaRPr>
          </a:p>
        </p:txBody>
      </p:sp>
      <p:sp>
        <p:nvSpPr>
          <p:cNvPr id="557" name="Google Shape;557;p78"/>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What will be abundant? What will be scarce? </a:t>
            </a:r>
            <a:endParaRPr/>
          </a:p>
        </p:txBody>
      </p:sp>
      <p:pic>
        <p:nvPicPr>
          <p:cNvPr id="558" name="Google Shape;558;p78"/>
          <p:cNvPicPr preferRelativeResize="0"/>
          <p:nvPr/>
        </p:nvPicPr>
        <p:blipFill>
          <a:blip r:embed="rId3">
            <a:alphaModFix/>
          </a:blip>
          <a:stretch>
            <a:fillRect/>
          </a:stretch>
        </p:blipFill>
        <p:spPr>
          <a:xfrm>
            <a:off x="6746425" y="1789850"/>
            <a:ext cx="1853201" cy="1853201"/>
          </a:xfrm>
          <a:prstGeom prst="rect">
            <a:avLst/>
          </a:prstGeom>
          <a:noFill/>
          <a:ln>
            <a:noFill/>
          </a:ln>
        </p:spPr>
      </p:pic>
      <p:sp>
        <p:nvSpPr>
          <p:cNvPr id="559" name="Google Shape;559;p78"/>
          <p:cNvSpPr txBox="1"/>
          <p:nvPr/>
        </p:nvSpPr>
        <p:spPr>
          <a:xfrm>
            <a:off x="380225" y="1789850"/>
            <a:ext cx="5543100" cy="1698300"/>
          </a:xfrm>
          <a:prstGeom prst="rect">
            <a:avLst/>
          </a:prstGeom>
          <a:noFill/>
          <a:ln>
            <a:noFill/>
          </a:ln>
        </p:spPr>
        <p:txBody>
          <a:bodyPr spcFirstLastPara="1" wrap="square" lIns="91425" tIns="91425" rIns="91425" bIns="91425" anchor="t" anchorCtr="0">
            <a:spAutoFit/>
          </a:bodyPr>
          <a:lstStyle/>
          <a:p>
            <a:pPr marL="457200" lvl="0" indent="-342900" algn="l" rtl="0">
              <a:spcBef>
                <a:spcPts val="1000"/>
              </a:spcBef>
              <a:spcAft>
                <a:spcPts val="0"/>
              </a:spcAft>
              <a:buSzPts val="1800"/>
              <a:buChar char="●"/>
            </a:pPr>
            <a:r>
              <a:rPr lang="en" sz="1800" b="1"/>
              <a:t>AI-assisted technical </a:t>
            </a:r>
            <a:r>
              <a:rPr lang="en" sz="1800"/>
              <a:t>skills (in research, content, coding, etc.) may become </a:t>
            </a:r>
            <a:r>
              <a:rPr lang="en" sz="1800" b="1"/>
              <a:t>abundant and cheap</a:t>
            </a:r>
            <a:endParaRPr sz="1800" b="1"/>
          </a:p>
          <a:p>
            <a:pPr marL="457200" lvl="0" indent="-342900" algn="l" rtl="0">
              <a:spcBef>
                <a:spcPts val="1000"/>
              </a:spcBef>
              <a:spcAft>
                <a:spcPts val="0"/>
              </a:spcAft>
              <a:buSzPts val="1800"/>
              <a:buChar char="●"/>
            </a:pPr>
            <a:r>
              <a:rPr lang="en" sz="1800"/>
              <a:t>In comparison, </a:t>
            </a:r>
            <a:r>
              <a:rPr lang="en" sz="1800" b="1"/>
              <a:t>analytical and relational</a:t>
            </a:r>
            <a:r>
              <a:rPr lang="en" sz="1800"/>
              <a:t> skills may be become </a:t>
            </a:r>
            <a:r>
              <a:rPr lang="en" sz="1800" b="1"/>
              <a:t>scarce</a:t>
            </a:r>
            <a:r>
              <a:rPr lang="en" sz="1800"/>
              <a:t> and valued</a:t>
            </a:r>
            <a:endParaRPr sz="1800"/>
          </a:p>
        </p:txBody>
      </p:sp>
      <p:sp>
        <p:nvSpPr>
          <p:cNvPr id="560" name="Google Shape;560;p78"/>
          <p:cNvSpPr txBox="1"/>
          <p:nvPr/>
        </p:nvSpPr>
        <p:spPr>
          <a:xfrm>
            <a:off x="473675" y="3776275"/>
            <a:ext cx="8059500" cy="8004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2000" b="1"/>
              <a:t>Understanding </a:t>
            </a:r>
            <a:r>
              <a:rPr lang="en" sz="2000"/>
              <a:t>problems, context, environment, users, allies, risks, and challenges: that’s where we </a:t>
            </a:r>
            <a:r>
              <a:rPr lang="en" sz="2000" b="1"/>
              <a:t>humans </a:t>
            </a:r>
            <a:r>
              <a:rPr lang="en" sz="2000"/>
              <a:t>can shine. </a:t>
            </a:r>
            <a:endParaRPr sz="230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274156"/>
        </a:solidFill>
        <a:effectLst/>
      </p:bgPr>
    </p:bg>
    <p:spTree>
      <p:nvGrpSpPr>
        <p:cNvPr id="1" name="Shape 564"/>
        <p:cNvGrpSpPr/>
        <p:nvPr/>
      </p:nvGrpSpPr>
      <p:grpSpPr>
        <a:xfrm>
          <a:off x="0" y="0"/>
          <a:ext cx="0" cy="0"/>
          <a:chOff x="0" y="0"/>
          <a:chExt cx="0" cy="0"/>
        </a:xfrm>
      </p:grpSpPr>
      <p:sp>
        <p:nvSpPr>
          <p:cNvPr id="565" name="Google Shape;565;p79"/>
          <p:cNvSpPr txBox="1">
            <a:spLocks noGrp="1"/>
          </p:cNvSpPr>
          <p:nvPr>
            <p:ph type="subTitle" idx="1"/>
          </p:nvPr>
        </p:nvSpPr>
        <p:spPr>
          <a:xfrm>
            <a:off x="-125800" y="1109075"/>
            <a:ext cx="9144000" cy="792600"/>
          </a:xfrm>
          <a:prstGeom prst="rect">
            <a:avLst/>
          </a:prstGeom>
          <a:ln>
            <a:noFill/>
          </a:ln>
        </p:spPr>
        <p:txBody>
          <a:bodyPr spcFirstLastPara="1" wrap="square" lIns="91425" tIns="91425" rIns="91425" bIns="91425" anchor="t" anchorCtr="0">
            <a:normAutofit/>
          </a:bodyPr>
          <a:lstStyle/>
          <a:p>
            <a:pPr marL="0" lvl="0" indent="0" algn="ctr" rtl="0">
              <a:spcBef>
                <a:spcPts val="0"/>
              </a:spcBef>
              <a:spcAft>
                <a:spcPts val="0"/>
              </a:spcAft>
              <a:buNone/>
            </a:pPr>
            <a:r>
              <a:rPr lang="en" sz="4000">
                <a:solidFill>
                  <a:schemeClr val="lt1"/>
                </a:solidFill>
                <a:latin typeface="Roboto"/>
                <a:ea typeface="Roboto"/>
                <a:cs typeface="Roboto"/>
                <a:sym typeface="Roboto"/>
              </a:rPr>
              <a:t>Conclusion</a:t>
            </a:r>
            <a:endParaRPr sz="4000">
              <a:solidFill>
                <a:schemeClr val="lt1"/>
              </a:solidFill>
              <a:latin typeface="Roboto"/>
              <a:ea typeface="Roboto"/>
              <a:cs typeface="Roboto"/>
              <a:sym typeface="Roboto"/>
            </a:endParaRPr>
          </a:p>
        </p:txBody>
      </p:sp>
      <p:cxnSp>
        <p:nvCxnSpPr>
          <p:cNvPr id="566" name="Google Shape;566;p79"/>
          <p:cNvCxnSpPr/>
          <p:nvPr/>
        </p:nvCxnSpPr>
        <p:spPr>
          <a:xfrm>
            <a:off x="3221450" y="1920875"/>
            <a:ext cx="2449500" cy="0"/>
          </a:xfrm>
          <a:prstGeom prst="straightConnector1">
            <a:avLst/>
          </a:prstGeom>
          <a:noFill/>
          <a:ln w="38100" cap="flat" cmpd="sng">
            <a:solidFill>
              <a:srgbClr val="1C6E8C"/>
            </a:solidFill>
            <a:prstDash val="solid"/>
            <a:round/>
            <a:headEnd type="none" w="med" len="med"/>
            <a:tailEnd type="none" w="med" len="med"/>
          </a:ln>
        </p:spPr>
      </p:cxnSp>
      <p:sp>
        <p:nvSpPr>
          <p:cNvPr id="567" name="Google Shape;567;p79"/>
          <p:cNvSpPr txBox="1"/>
          <p:nvPr/>
        </p:nvSpPr>
        <p:spPr>
          <a:xfrm>
            <a:off x="2190650" y="2017650"/>
            <a:ext cx="44184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solidFill>
                  <a:srgbClr val="D0CCD0"/>
                </a:solidFill>
                <a:latin typeface="Roboto"/>
                <a:ea typeface="Roboto"/>
                <a:cs typeface="Roboto"/>
                <a:sym typeface="Roboto"/>
              </a:rPr>
              <a:t>What next?</a:t>
            </a:r>
            <a:endParaRPr sz="2400">
              <a:solidFill>
                <a:srgbClr val="D0CCD0"/>
              </a:solidFill>
              <a:latin typeface="Roboto"/>
              <a:ea typeface="Roboto"/>
              <a:cs typeface="Roboto"/>
              <a:sym typeface="Roboto"/>
            </a:endParaRPr>
          </a:p>
        </p:txBody>
      </p:sp>
      <p:sp>
        <p:nvSpPr>
          <p:cNvPr id="568" name="Google Shape;568;p79"/>
          <p:cNvSpPr txBox="1"/>
          <p:nvPr/>
        </p:nvSpPr>
        <p:spPr>
          <a:xfrm>
            <a:off x="2654300" y="2820925"/>
            <a:ext cx="3791700" cy="615600"/>
          </a:xfrm>
          <a:prstGeom prst="rect">
            <a:avLst/>
          </a:prstGeom>
          <a:noFill/>
          <a:ln w="38100" cap="flat" cmpd="sng">
            <a:solidFill>
              <a:srgbClr val="1C6E8C"/>
            </a:solidFill>
            <a:prstDash val="solid"/>
            <a:round/>
            <a:headEnd type="none" w="sm" len="sm"/>
            <a:tailEnd type="none" w="sm" len="sm"/>
          </a:ln>
        </p:spPr>
        <p:txBody>
          <a:bodyPr spcFirstLastPara="1" wrap="square" lIns="91425" tIns="91425" rIns="91425" bIns="91425" anchor="t" anchorCtr="0">
            <a:spAutoFit/>
          </a:bodyPr>
          <a:lstStyle/>
          <a:p>
            <a:pPr marL="457200" lvl="0" indent="-317500" algn="l" rtl="0">
              <a:spcBef>
                <a:spcPts val="0"/>
              </a:spcBef>
              <a:spcAft>
                <a:spcPts val="0"/>
              </a:spcAft>
              <a:buClr>
                <a:schemeClr val="lt1"/>
              </a:buClr>
              <a:buSzPts val="1400"/>
              <a:buFont typeface="Roboto"/>
              <a:buChar char="➔"/>
            </a:pPr>
            <a:r>
              <a:rPr lang="en">
                <a:solidFill>
                  <a:schemeClr val="lt1"/>
                </a:solidFill>
                <a:latin typeface="Roboto"/>
                <a:ea typeface="Roboto"/>
                <a:cs typeface="Roboto"/>
                <a:sym typeface="Roboto"/>
              </a:rPr>
              <a:t>Key takeaways</a:t>
            </a:r>
            <a:endParaRPr>
              <a:solidFill>
                <a:schemeClr val="lt1"/>
              </a:solidFill>
              <a:latin typeface="Roboto"/>
              <a:ea typeface="Roboto"/>
              <a:cs typeface="Roboto"/>
              <a:sym typeface="Roboto"/>
            </a:endParaRPr>
          </a:p>
          <a:p>
            <a:pPr marL="457200" lvl="0" indent="-317500" algn="l" rtl="0">
              <a:spcBef>
                <a:spcPts val="0"/>
              </a:spcBef>
              <a:spcAft>
                <a:spcPts val="0"/>
              </a:spcAft>
              <a:buClr>
                <a:schemeClr val="lt1"/>
              </a:buClr>
              <a:buSzPts val="1400"/>
              <a:buFont typeface="Roboto"/>
              <a:buChar char="➔"/>
            </a:pPr>
            <a:r>
              <a:rPr lang="en">
                <a:solidFill>
                  <a:schemeClr val="lt1"/>
                </a:solidFill>
                <a:latin typeface="Roboto"/>
                <a:ea typeface="Roboto"/>
                <a:cs typeface="Roboto"/>
                <a:sym typeface="Roboto"/>
              </a:rPr>
              <a:t>Credits and references</a:t>
            </a:r>
            <a:endParaRPr>
              <a:solidFill>
                <a:schemeClr val="lt1"/>
              </a:solidFill>
              <a:latin typeface="Roboto"/>
              <a:ea typeface="Roboto"/>
              <a:cs typeface="Roboto"/>
              <a:sym typeface="Roboto"/>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2"/>
        <p:cNvGrpSpPr/>
        <p:nvPr/>
      </p:nvGrpSpPr>
      <p:grpSpPr>
        <a:xfrm>
          <a:off x="0" y="0"/>
          <a:ext cx="0" cy="0"/>
          <a:chOff x="0" y="0"/>
          <a:chExt cx="0" cy="0"/>
        </a:xfrm>
      </p:grpSpPr>
      <p:sp>
        <p:nvSpPr>
          <p:cNvPr id="573" name="Google Shape;573;p80"/>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3600">
              <a:solidFill>
                <a:schemeClr val="lt1"/>
              </a:solidFill>
              <a:latin typeface="Roboto"/>
              <a:ea typeface="Roboto"/>
              <a:cs typeface="Roboto"/>
              <a:sym typeface="Roboto"/>
            </a:endParaRPr>
          </a:p>
          <a:p>
            <a:pPr marL="0" lvl="0" indent="0" algn="l" rtl="0">
              <a:spcBef>
                <a:spcPts val="0"/>
              </a:spcBef>
              <a:spcAft>
                <a:spcPts val="0"/>
              </a:spcAft>
              <a:buSzPts val="1100"/>
              <a:buNone/>
            </a:pPr>
            <a:r>
              <a:rPr lang="en" sz="3600">
                <a:solidFill>
                  <a:schemeClr val="lt1"/>
                </a:solidFill>
                <a:latin typeface="Roboto"/>
                <a:ea typeface="Roboto"/>
                <a:cs typeface="Roboto"/>
                <a:sym typeface="Roboto"/>
              </a:rPr>
              <a:t>Key takeaways</a:t>
            </a:r>
            <a:endParaRPr sz="3600">
              <a:solidFill>
                <a:schemeClr val="lt1"/>
              </a:solidFill>
              <a:latin typeface="Roboto"/>
              <a:ea typeface="Roboto"/>
              <a:cs typeface="Roboto"/>
              <a:sym typeface="Roboto"/>
            </a:endParaRPr>
          </a:p>
          <a:p>
            <a:pPr marL="0" lvl="0" indent="0" algn="l" rtl="0">
              <a:spcBef>
                <a:spcPts val="0"/>
              </a:spcBef>
              <a:spcAft>
                <a:spcPts val="0"/>
              </a:spcAft>
              <a:buSzPts val="990"/>
              <a:buNone/>
            </a:pPr>
            <a:endParaRPr sz="3600">
              <a:solidFill>
                <a:schemeClr val="lt1"/>
              </a:solidFill>
              <a:latin typeface="Roboto"/>
              <a:ea typeface="Roboto"/>
              <a:cs typeface="Roboto"/>
              <a:sym typeface="Roboto"/>
            </a:endParaRPr>
          </a:p>
        </p:txBody>
      </p:sp>
      <p:sp>
        <p:nvSpPr>
          <p:cNvPr id="574" name="Google Shape;574;p80"/>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TL;DR</a:t>
            </a:r>
            <a:endParaRPr/>
          </a:p>
        </p:txBody>
      </p:sp>
      <p:sp>
        <p:nvSpPr>
          <p:cNvPr id="575" name="Google Shape;575;p80"/>
          <p:cNvSpPr txBox="1"/>
          <p:nvPr/>
        </p:nvSpPr>
        <p:spPr>
          <a:xfrm>
            <a:off x="164900" y="1672575"/>
            <a:ext cx="6303300" cy="3087900"/>
          </a:xfrm>
          <a:prstGeom prst="rect">
            <a:avLst/>
          </a:prstGeom>
          <a:solidFill>
            <a:schemeClr val="lt1"/>
          </a:solidFill>
          <a:ln>
            <a:noFill/>
          </a:ln>
        </p:spPr>
        <p:txBody>
          <a:bodyPr spcFirstLastPara="1" wrap="square" lIns="91425" tIns="91425" rIns="91425" bIns="91425" anchor="t" anchorCtr="0">
            <a:spAutoFit/>
          </a:bodyPr>
          <a:lstStyle/>
          <a:p>
            <a:pPr marL="457200" lvl="0" indent="-349250" algn="l" rtl="0">
              <a:lnSpc>
                <a:spcPct val="115000"/>
              </a:lnSpc>
              <a:spcBef>
                <a:spcPts val="0"/>
              </a:spcBef>
              <a:spcAft>
                <a:spcPts val="0"/>
              </a:spcAft>
              <a:buClr>
                <a:srgbClr val="222222"/>
              </a:buClr>
              <a:buSzPts val="1900"/>
              <a:buChar char="●"/>
            </a:pPr>
            <a:r>
              <a:rPr lang="en" sz="1900" b="1">
                <a:solidFill>
                  <a:srgbClr val="222222"/>
                </a:solidFill>
              </a:rPr>
              <a:t>Don't believe the AI hype</a:t>
            </a:r>
            <a:r>
              <a:rPr lang="en" sz="1900">
                <a:solidFill>
                  <a:srgbClr val="222222"/>
                </a:solidFill>
              </a:rPr>
              <a:t> without critical thinking: it's interesting, but it's </a:t>
            </a:r>
            <a:r>
              <a:rPr lang="en" sz="1900" b="1">
                <a:solidFill>
                  <a:srgbClr val="222222"/>
                </a:solidFill>
              </a:rPr>
              <a:t>not magical</a:t>
            </a:r>
            <a:r>
              <a:rPr lang="en" sz="1900">
                <a:solidFill>
                  <a:srgbClr val="222222"/>
                </a:solidFill>
              </a:rPr>
              <a:t>, and has some very real issues (accuracy, ethics, etc.)</a:t>
            </a:r>
            <a:endParaRPr sz="1900">
              <a:solidFill>
                <a:srgbClr val="222222"/>
              </a:solidFill>
            </a:endParaRPr>
          </a:p>
          <a:p>
            <a:pPr marL="457200" lvl="0" indent="-349250" algn="l" rtl="0">
              <a:lnSpc>
                <a:spcPct val="115000"/>
              </a:lnSpc>
              <a:spcBef>
                <a:spcPts val="1000"/>
              </a:spcBef>
              <a:spcAft>
                <a:spcPts val="0"/>
              </a:spcAft>
              <a:buClr>
                <a:srgbClr val="222222"/>
              </a:buClr>
              <a:buSzPts val="1900"/>
              <a:buChar char="●"/>
            </a:pPr>
            <a:r>
              <a:rPr lang="en" sz="1900">
                <a:solidFill>
                  <a:srgbClr val="222222"/>
                </a:solidFill>
              </a:rPr>
              <a:t>But </a:t>
            </a:r>
            <a:r>
              <a:rPr lang="en" sz="1900" b="1">
                <a:solidFill>
                  <a:srgbClr val="222222"/>
                </a:solidFill>
              </a:rPr>
              <a:t>don't resist progress</a:t>
            </a:r>
            <a:r>
              <a:rPr lang="en" sz="1900">
                <a:solidFill>
                  <a:srgbClr val="222222"/>
                </a:solidFill>
              </a:rPr>
              <a:t>: it can speed up some tasks dramatically and efficiently</a:t>
            </a:r>
            <a:endParaRPr sz="1900">
              <a:solidFill>
                <a:srgbClr val="222222"/>
              </a:solidFill>
            </a:endParaRPr>
          </a:p>
          <a:p>
            <a:pPr marL="457200" lvl="0" indent="-349250" algn="l" rtl="0">
              <a:lnSpc>
                <a:spcPct val="115000"/>
              </a:lnSpc>
              <a:spcBef>
                <a:spcPts val="1000"/>
              </a:spcBef>
              <a:spcAft>
                <a:spcPts val="1000"/>
              </a:spcAft>
              <a:buClr>
                <a:srgbClr val="222222"/>
              </a:buClr>
              <a:buSzPts val="1900"/>
              <a:buChar char="●"/>
            </a:pPr>
            <a:r>
              <a:rPr lang="en" sz="1900" b="1">
                <a:solidFill>
                  <a:srgbClr val="222222"/>
                </a:solidFill>
              </a:rPr>
              <a:t>Experiment and learn </a:t>
            </a:r>
            <a:r>
              <a:rPr lang="en" sz="1900">
                <a:solidFill>
                  <a:srgbClr val="222222"/>
                </a:solidFill>
              </a:rPr>
              <a:t>how to prompt, understand its </a:t>
            </a:r>
            <a:r>
              <a:rPr lang="en" sz="1900" b="1">
                <a:solidFill>
                  <a:srgbClr val="222222"/>
                </a:solidFill>
              </a:rPr>
              <a:t>capacities and limits</a:t>
            </a:r>
            <a:r>
              <a:rPr lang="en" sz="1900">
                <a:solidFill>
                  <a:srgbClr val="222222"/>
                </a:solidFill>
              </a:rPr>
              <a:t>, and think of the </a:t>
            </a:r>
            <a:r>
              <a:rPr lang="en" sz="1900" b="1">
                <a:solidFill>
                  <a:srgbClr val="222222"/>
                </a:solidFill>
              </a:rPr>
              <a:t>potential impacts</a:t>
            </a:r>
            <a:r>
              <a:rPr lang="en" sz="1900">
                <a:solidFill>
                  <a:srgbClr val="222222"/>
                </a:solidFill>
              </a:rPr>
              <a:t> on our jobs</a:t>
            </a:r>
            <a:endParaRPr sz="1900">
              <a:solidFill>
                <a:srgbClr val="222222"/>
              </a:solidFill>
            </a:endParaRPr>
          </a:p>
        </p:txBody>
      </p:sp>
      <p:pic>
        <p:nvPicPr>
          <p:cNvPr id="576" name="Google Shape;576;p80"/>
          <p:cNvPicPr preferRelativeResize="0"/>
          <p:nvPr/>
        </p:nvPicPr>
        <p:blipFill>
          <a:blip r:embed="rId3">
            <a:alphaModFix/>
          </a:blip>
          <a:stretch>
            <a:fillRect/>
          </a:stretch>
        </p:blipFill>
        <p:spPr>
          <a:xfrm>
            <a:off x="6583625" y="1810850"/>
            <a:ext cx="2289574" cy="2289574"/>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0"/>
        <p:cNvGrpSpPr/>
        <p:nvPr/>
      </p:nvGrpSpPr>
      <p:grpSpPr>
        <a:xfrm>
          <a:off x="0" y="0"/>
          <a:ext cx="0" cy="0"/>
          <a:chOff x="0" y="0"/>
          <a:chExt cx="0" cy="0"/>
        </a:xfrm>
      </p:grpSpPr>
      <p:sp>
        <p:nvSpPr>
          <p:cNvPr id="581" name="Google Shape;581;p81"/>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1100"/>
              <a:buNone/>
            </a:pPr>
            <a:endParaRPr sz="3600">
              <a:solidFill>
                <a:schemeClr val="lt1"/>
              </a:solidFill>
              <a:latin typeface="Roboto"/>
              <a:ea typeface="Roboto"/>
              <a:cs typeface="Roboto"/>
              <a:sym typeface="Roboto"/>
            </a:endParaRPr>
          </a:p>
          <a:p>
            <a:pPr marL="0" lvl="0" indent="0" algn="l" rtl="0">
              <a:spcBef>
                <a:spcPts val="0"/>
              </a:spcBef>
              <a:spcAft>
                <a:spcPts val="0"/>
              </a:spcAft>
              <a:buSzPts val="1100"/>
              <a:buNone/>
            </a:pPr>
            <a:r>
              <a:rPr lang="en" sz="3600">
                <a:solidFill>
                  <a:schemeClr val="lt1"/>
                </a:solidFill>
                <a:latin typeface="Roboto"/>
                <a:ea typeface="Roboto"/>
                <a:cs typeface="Roboto"/>
                <a:sym typeface="Roboto"/>
              </a:rPr>
              <a:t>Credits and references</a:t>
            </a:r>
            <a:endParaRPr sz="3600">
              <a:solidFill>
                <a:schemeClr val="lt1"/>
              </a:solidFill>
              <a:latin typeface="Roboto"/>
              <a:ea typeface="Roboto"/>
              <a:cs typeface="Roboto"/>
              <a:sym typeface="Roboto"/>
            </a:endParaRPr>
          </a:p>
          <a:p>
            <a:pPr marL="0" lvl="0" indent="0" algn="l" rtl="0">
              <a:spcBef>
                <a:spcPts val="0"/>
              </a:spcBef>
              <a:spcAft>
                <a:spcPts val="0"/>
              </a:spcAft>
              <a:buSzPts val="990"/>
              <a:buNone/>
            </a:pPr>
            <a:endParaRPr sz="3600">
              <a:solidFill>
                <a:schemeClr val="lt1"/>
              </a:solidFill>
              <a:latin typeface="Roboto"/>
              <a:ea typeface="Roboto"/>
              <a:cs typeface="Roboto"/>
              <a:sym typeface="Roboto"/>
            </a:endParaRPr>
          </a:p>
        </p:txBody>
      </p:sp>
      <p:sp>
        <p:nvSpPr>
          <p:cNvPr id="582" name="Google Shape;582;p81"/>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Going further</a:t>
            </a:r>
            <a:endParaRPr/>
          </a:p>
        </p:txBody>
      </p:sp>
      <p:sp>
        <p:nvSpPr>
          <p:cNvPr id="583" name="Google Shape;583;p81"/>
          <p:cNvSpPr txBox="1"/>
          <p:nvPr/>
        </p:nvSpPr>
        <p:spPr>
          <a:xfrm>
            <a:off x="392250" y="1233900"/>
            <a:ext cx="7955700" cy="3909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t>Resources</a:t>
            </a:r>
            <a:endParaRPr sz="1600" b="1"/>
          </a:p>
          <a:p>
            <a:pPr marL="457200" lvl="0" indent="-317500" algn="l" rtl="0">
              <a:spcBef>
                <a:spcPts val="0"/>
              </a:spcBef>
              <a:spcAft>
                <a:spcPts val="0"/>
              </a:spcAft>
              <a:buSzPts val="1400"/>
              <a:buChar char="●"/>
            </a:pPr>
            <a:r>
              <a:rPr lang="en" u="sng">
                <a:solidFill>
                  <a:schemeClr val="hlink"/>
                </a:solidFill>
                <a:hlinkClick r:id="rId3"/>
              </a:rPr>
              <a:t>ChatGPT Is a Blurry JPEG of the Web</a:t>
            </a:r>
            <a:r>
              <a:rPr lang="en"/>
              <a:t> (Ted Chiang, New Yorker)</a:t>
            </a:r>
            <a:endParaRPr/>
          </a:p>
          <a:p>
            <a:pPr marL="457200" lvl="0" indent="-317500" algn="l" rtl="0">
              <a:spcBef>
                <a:spcPts val="0"/>
              </a:spcBef>
              <a:spcAft>
                <a:spcPts val="0"/>
              </a:spcAft>
              <a:buSzPts val="1400"/>
              <a:buChar char="●"/>
            </a:pPr>
            <a:r>
              <a:rPr lang="en" u="sng">
                <a:solidFill>
                  <a:schemeClr val="hlink"/>
                </a:solidFill>
                <a:hlinkClick r:id="rId4"/>
              </a:rPr>
              <a:t>Challenging the AI Hype</a:t>
            </a:r>
            <a:r>
              <a:rPr lang="en"/>
              <a:t> (Emily Bender, interview on KIRA7)</a:t>
            </a:r>
            <a:endParaRPr/>
          </a:p>
          <a:p>
            <a:pPr marL="457200" lvl="0" indent="-317500" algn="l" rtl="0">
              <a:spcBef>
                <a:spcPts val="0"/>
              </a:spcBef>
              <a:spcAft>
                <a:spcPts val="0"/>
              </a:spcAft>
              <a:buSzPts val="1400"/>
              <a:buChar char="●"/>
            </a:pPr>
            <a:r>
              <a:rPr lang="en" u="sng">
                <a:solidFill>
                  <a:schemeClr val="hlink"/>
                </a:solidFill>
                <a:hlinkClick r:id="rId5"/>
              </a:rPr>
              <a:t>On NYT Magazine on AI: Resist the Urge to be Impressed</a:t>
            </a:r>
            <a:r>
              <a:rPr lang="en"/>
              <a:t> (Emily Bender, Medium)</a:t>
            </a:r>
            <a:endParaRPr/>
          </a:p>
          <a:p>
            <a:pPr marL="457200" lvl="0" indent="-317500" algn="l" rtl="0">
              <a:spcBef>
                <a:spcPts val="0"/>
              </a:spcBef>
              <a:spcAft>
                <a:spcPts val="0"/>
              </a:spcAft>
              <a:buSzPts val="1400"/>
              <a:buChar char="●"/>
            </a:pPr>
            <a:r>
              <a:rPr lang="en" u="sng">
                <a:solidFill>
                  <a:schemeClr val="hlink"/>
                </a:solidFill>
                <a:hlinkClick r:id="rId6"/>
              </a:rPr>
              <a:t>“Everyone Used to Be a Designer”</a:t>
            </a:r>
            <a:r>
              <a:rPr lang="en"/>
              <a:t> (Corneliux, Medium)</a:t>
            </a:r>
            <a:endParaRPr/>
          </a:p>
          <a:p>
            <a:pPr marL="457200" lvl="0" indent="-317500" algn="l" rtl="0">
              <a:spcBef>
                <a:spcPts val="0"/>
              </a:spcBef>
              <a:spcAft>
                <a:spcPts val="0"/>
              </a:spcAft>
              <a:buSzPts val="1400"/>
              <a:buChar char="●"/>
            </a:pPr>
            <a:r>
              <a:rPr lang="en" u="sng">
                <a:solidFill>
                  <a:schemeClr val="hlink"/>
                </a:solidFill>
                <a:hlinkClick r:id="rId7"/>
              </a:rPr>
              <a:t>Changing role of websites in the AI age</a:t>
            </a:r>
            <a:r>
              <a:rPr lang="en"/>
              <a:t> (Paul Boag, Twitter thread)</a:t>
            </a:r>
            <a:endParaRPr/>
          </a:p>
          <a:p>
            <a:pPr marL="457200" lvl="0" indent="-317500" algn="l" rtl="0">
              <a:spcBef>
                <a:spcPts val="0"/>
              </a:spcBef>
              <a:spcAft>
                <a:spcPts val="0"/>
              </a:spcAft>
              <a:buSzPts val="1400"/>
              <a:buChar char="●"/>
            </a:pPr>
            <a:r>
              <a:rPr lang="en" u="sng">
                <a:solidFill>
                  <a:schemeClr val="hlink"/>
                </a:solidFill>
                <a:hlinkClick r:id="rId8"/>
              </a:rPr>
              <a:t>Effective Altruism Is Pushing a Dangerous Brand of ‘AI Safety’ </a:t>
            </a:r>
            <a:r>
              <a:rPr lang="en"/>
              <a:t>(Timnit Gebry, Wired)</a:t>
            </a:r>
            <a:endParaRPr/>
          </a:p>
          <a:p>
            <a:pPr marL="457200" lvl="0" indent="-317500" algn="l" rtl="0">
              <a:spcBef>
                <a:spcPts val="0"/>
              </a:spcBef>
              <a:spcAft>
                <a:spcPts val="0"/>
              </a:spcAft>
              <a:buSzPts val="1400"/>
              <a:buChar char="●"/>
            </a:pPr>
            <a:r>
              <a:rPr lang="en" u="sng">
                <a:solidFill>
                  <a:schemeClr val="hlink"/>
                </a:solidFill>
                <a:hlinkClick r:id="rId9"/>
              </a:rPr>
              <a:t>What comes after the attention economy?</a:t>
            </a:r>
            <a:r>
              <a:rPr lang="en"/>
              <a:t> (Podcast with Alistair Croll, Betakit)</a:t>
            </a:r>
            <a:endParaRPr/>
          </a:p>
          <a:p>
            <a:pPr marL="457200" lvl="0" indent="-317500" algn="l" rtl="0">
              <a:spcBef>
                <a:spcPts val="0"/>
              </a:spcBef>
              <a:spcAft>
                <a:spcPts val="0"/>
              </a:spcAft>
              <a:buSzPts val="1400"/>
              <a:buChar char="●"/>
            </a:pPr>
            <a:r>
              <a:rPr lang="en" u="sng">
                <a:solidFill>
                  <a:schemeClr val="hlink"/>
                </a:solidFill>
                <a:hlinkClick r:id="rId10"/>
              </a:rPr>
              <a:t>ChatGPT is a robot con artist, and we’re suckers for trusting it</a:t>
            </a:r>
            <a:r>
              <a:rPr lang="en"/>
              <a:t> (Adam Rogers, Business Insider)</a:t>
            </a:r>
            <a:endParaRPr/>
          </a:p>
          <a:p>
            <a:pPr marL="457200" lvl="0" indent="-317500" algn="l" rtl="0">
              <a:spcBef>
                <a:spcPts val="0"/>
              </a:spcBef>
              <a:spcAft>
                <a:spcPts val="0"/>
              </a:spcAft>
              <a:buSzPts val="1400"/>
              <a:buChar char="●"/>
            </a:pPr>
            <a:r>
              <a:rPr lang="en" u="sng">
                <a:solidFill>
                  <a:schemeClr val="hlink"/>
                </a:solidFill>
                <a:hlinkClick r:id="rId11"/>
              </a:rPr>
              <a:t>AIPRM for ChatGPT</a:t>
            </a:r>
            <a:r>
              <a:rPr lang="en"/>
              <a:t> (curated prompts for ChatGPT)</a:t>
            </a:r>
            <a:endParaRPr/>
          </a:p>
          <a:p>
            <a:pPr marL="45720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sz="1600" b="1"/>
              <a:t>Credits</a:t>
            </a:r>
            <a:endParaRPr sz="1600" b="1"/>
          </a:p>
          <a:p>
            <a:pPr marL="457200" lvl="0" indent="-317500" algn="l" rtl="0">
              <a:spcBef>
                <a:spcPts val="0"/>
              </a:spcBef>
              <a:spcAft>
                <a:spcPts val="0"/>
              </a:spcAft>
              <a:buSzPts val="1400"/>
              <a:buChar char="●"/>
            </a:pPr>
            <a:r>
              <a:rPr lang="en"/>
              <a:t>Icons taken from </a:t>
            </a:r>
            <a:r>
              <a:rPr lang="en" u="sng">
                <a:solidFill>
                  <a:schemeClr val="hlink"/>
                </a:solidFill>
                <a:hlinkClick r:id="rId12"/>
              </a:rPr>
              <a:t>flaticons.com</a:t>
            </a:r>
            <a:endParaRPr/>
          </a:p>
          <a:p>
            <a:pPr marL="457200" lvl="0" indent="-317500" algn="l" rtl="0">
              <a:spcBef>
                <a:spcPts val="0"/>
              </a:spcBef>
              <a:spcAft>
                <a:spcPts val="0"/>
              </a:spcAft>
              <a:buSzPts val="1400"/>
              <a:buChar char="●"/>
            </a:pPr>
            <a:r>
              <a:rPr lang="en"/>
              <a:t>Special thanks to Catalina Perez (DTO) for the discussions on the politics of ChatGPT and design in gov</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3"/>
        <p:cNvGrpSpPr/>
        <p:nvPr/>
      </p:nvGrpSpPr>
      <p:grpSpPr>
        <a:xfrm>
          <a:off x="0" y="0"/>
          <a:ext cx="0" cy="0"/>
          <a:chOff x="0" y="0"/>
          <a:chExt cx="0" cy="0"/>
        </a:xfrm>
      </p:grpSpPr>
      <p:sp>
        <p:nvSpPr>
          <p:cNvPr id="104" name="Google Shape;104;p19"/>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990"/>
              <a:buNone/>
            </a:pPr>
            <a:r>
              <a:rPr lang="en" sz="3600">
                <a:solidFill>
                  <a:schemeClr val="lt1"/>
                </a:solidFill>
                <a:latin typeface="Roboto"/>
                <a:ea typeface="Roboto"/>
                <a:cs typeface="Roboto"/>
                <a:sym typeface="Roboto"/>
              </a:rPr>
              <a:t>Aspects of UX Design</a:t>
            </a:r>
            <a:endParaRPr sz="3600">
              <a:solidFill>
                <a:schemeClr val="lt1"/>
              </a:solidFill>
              <a:latin typeface="Roboto"/>
              <a:ea typeface="Roboto"/>
              <a:cs typeface="Roboto"/>
              <a:sym typeface="Roboto"/>
            </a:endParaRPr>
          </a:p>
        </p:txBody>
      </p:sp>
      <p:sp>
        <p:nvSpPr>
          <p:cNvPr id="105" name="Google Shape;105;p19">
            <a:hlinkClick r:id="rId3" action="ppaction://hlinksldjump"/>
          </p:cNvPr>
          <p:cNvSpPr txBox="1"/>
          <p:nvPr/>
        </p:nvSpPr>
        <p:spPr>
          <a:xfrm>
            <a:off x="540250" y="1953800"/>
            <a:ext cx="2146200" cy="23535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700" b="1"/>
              <a:t>Research </a:t>
            </a:r>
            <a:endParaRPr sz="1700" b="1"/>
          </a:p>
        </p:txBody>
      </p:sp>
      <p:sp>
        <p:nvSpPr>
          <p:cNvPr id="106" name="Google Shape;106;p19">
            <a:hlinkClick r:id="rId4" action="ppaction://hlinksldjump"/>
          </p:cNvPr>
          <p:cNvSpPr txBox="1"/>
          <p:nvPr/>
        </p:nvSpPr>
        <p:spPr>
          <a:xfrm>
            <a:off x="3241525" y="1746513"/>
            <a:ext cx="2198100" cy="25386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700" b="1"/>
              <a:t>Content</a:t>
            </a:r>
            <a:endParaRPr sz="1700" b="1"/>
          </a:p>
        </p:txBody>
      </p:sp>
      <p:sp>
        <p:nvSpPr>
          <p:cNvPr id="107" name="Google Shape;107;p19">
            <a:hlinkClick r:id="rId5" action="ppaction://hlinksldjump"/>
          </p:cNvPr>
          <p:cNvSpPr txBox="1"/>
          <p:nvPr/>
        </p:nvSpPr>
        <p:spPr>
          <a:xfrm>
            <a:off x="5994700" y="1982300"/>
            <a:ext cx="2331300" cy="22965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700" b="1"/>
              <a:t>Prototype and code</a:t>
            </a:r>
            <a:endParaRPr sz="1700" b="1"/>
          </a:p>
        </p:txBody>
      </p:sp>
      <p:pic>
        <p:nvPicPr>
          <p:cNvPr id="108" name="Google Shape;108;p19"/>
          <p:cNvPicPr preferRelativeResize="0"/>
          <p:nvPr/>
        </p:nvPicPr>
        <p:blipFill>
          <a:blip r:embed="rId6">
            <a:alphaModFix/>
          </a:blip>
          <a:stretch>
            <a:fillRect/>
          </a:stretch>
        </p:blipFill>
        <p:spPr>
          <a:xfrm>
            <a:off x="790450" y="2170675"/>
            <a:ext cx="1690250" cy="1690250"/>
          </a:xfrm>
          <a:prstGeom prst="rect">
            <a:avLst/>
          </a:prstGeom>
          <a:noFill/>
          <a:ln>
            <a:noFill/>
          </a:ln>
        </p:spPr>
      </p:pic>
      <p:pic>
        <p:nvPicPr>
          <p:cNvPr id="109" name="Google Shape;109;p19"/>
          <p:cNvPicPr preferRelativeResize="0"/>
          <p:nvPr/>
        </p:nvPicPr>
        <p:blipFill>
          <a:blip r:embed="rId7">
            <a:alphaModFix/>
          </a:blip>
          <a:stretch>
            <a:fillRect/>
          </a:stretch>
        </p:blipFill>
        <p:spPr>
          <a:xfrm>
            <a:off x="3565738" y="2296488"/>
            <a:ext cx="1438625" cy="1438625"/>
          </a:xfrm>
          <a:prstGeom prst="rect">
            <a:avLst/>
          </a:prstGeom>
          <a:noFill/>
          <a:ln>
            <a:noFill/>
          </a:ln>
        </p:spPr>
      </p:pic>
      <p:pic>
        <p:nvPicPr>
          <p:cNvPr id="110" name="Google Shape;110;p19"/>
          <p:cNvPicPr preferRelativeResize="0"/>
          <p:nvPr/>
        </p:nvPicPr>
        <p:blipFill>
          <a:blip r:embed="rId8">
            <a:alphaModFix/>
          </a:blip>
          <a:stretch>
            <a:fillRect/>
          </a:stretch>
        </p:blipFill>
        <p:spPr>
          <a:xfrm>
            <a:off x="6390522" y="2121713"/>
            <a:ext cx="1613400" cy="1613400"/>
          </a:xfrm>
          <a:prstGeom prst="rect">
            <a:avLst/>
          </a:prstGeom>
          <a:noFill/>
          <a:ln>
            <a:noFill/>
          </a:ln>
        </p:spPr>
      </p:pic>
      <p:sp>
        <p:nvSpPr>
          <p:cNvPr id="111" name="Google Shape;111;p19"/>
          <p:cNvSpPr txBox="1"/>
          <p:nvPr/>
        </p:nvSpPr>
        <p:spPr>
          <a:xfrm>
            <a:off x="0" y="769800"/>
            <a:ext cx="9144000" cy="400200"/>
          </a:xfrm>
          <a:prstGeom prst="rect">
            <a:avLst/>
          </a:prstGeom>
          <a:solidFill>
            <a:srgbClr val="D0CCD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I experimented different prompts in these categories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5"/>
        <p:cNvGrpSpPr/>
        <p:nvPr/>
      </p:nvGrpSpPr>
      <p:grpSpPr>
        <a:xfrm>
          <a:off x="0" y="0"/>
          <a:ext cx="0" cy="0"/>
          <a:chOff x="0" y="0"/>
          <a:chExt cx="0" cy="0"/>
        </a:xfrm>
      </p:grpSpPr>
      <p:sp>
        <p:nvSpPr>
          <p:cNvPr id="116" name="Google Shape;116;p20"/>
          <p:cNvSpPr txBox="1">
            <a:spLocks noGrp="1"/>
          </p:cNvSpPr>
          <p:nvPr>
            <p:ph type="subTitle" idx="1"/>
          </p:nvPr>
        </p:nvSpPr>
        <p:spPr>
          <a:xfrm>
            <a:off x="0" y="1952750"/>
            <a:ext cx="9144000" cy="792600"/>
          </a:xfrm>
          <a:prstGeom prst="rect">
            <a:avLst/>
          </a:prstGeom>
          <a:ln>
            <a:noFill/>
          </a:ln>
        </p:spPr>
        <p:txBody>
          <a:bodyPr spcFirstLastPara="1" wrap="square" lIns="91425" tIns="91425" rIns="91425" bIns="91425" anchor="t" anchorCtr="0">
            <a:normAutofit/>
          </a:bodyPr>
          <a:lstStyle/>
          <a:p>
            <a:pPr marL="0" lvl="0" indent="0" algn="ctr" rtl="0">
              <a:spcBef>
                <a:spcPts val="0"/>
              </a:spcBef>
              <a:spcAft>
                <a:spcPts val="0"/>
              </a:spcAft>
              <a:buNone/>
            </a:pPr>
            <a:r>
              <a:rPr lang="en" sz="4000">
                <a:solidFill>
                  <a:srgbClr val="274156"/>
                </a:solidFill>
                <a:latin typeface="Roboto"/>
                <a:ea typeface="Roboto"/>
                <a:cs typeface="Roboto"/>
                <a:sym typeface="Roboto"/>
              </a:rPr>
              <a:t>Overall impressions</a:t>
            </a:r>
            <a:endParaRPr sz="4000">
              <a:solidFill>
                <a:srgbClr val="274156"/>
              </a:solidFill>
              <a:latin typeface="Roboto"/>
              <a:ea typeface="Roboto"/>
              <a:cs typeface="Roboto"/>
              <a:sym typeface="Roboto"/>
            </a:endParaRPr>
          </a:p>
        </p:txBody>
      </p:sp>
      <p:cxnSp>
        <p:nvCxnSpPr>
          <p:cNvPr id="117" name="Google Shape;117;p20"/>
          <p:cNvCxnSpPr/>
          <p:nvPr/>
        </p:nvCxnSpPr>
        <p:spPr>
          <a:xfrm>
            <a:off x="3347250" y="2764550"/>
            <a:ext cx="2449500" cy="0"/>
          </a:xfrm>
          <a:prstGeom prst="straightConnector1">
            <a:avLst/>
          </a:prstGeom>
          <a:noFill/>
          <a:ln w="38100" cap="flat" cmpd="sng">
            <a:solidFill>
              <a:srgbClr val="1C6E8C"/>
            </a:solidFill>
            <a:prstDash val="solid"/>
            <a:round/>
            <a:headEnd type="none" w="med" len="med"/>
            <a:tailEnd type="none" w="med" len="med"/>
          </a:ln>
        </p:spPr>
      </p:cxnSp>
      <p:sp>
        <p:nvSpPr>
          <p:cNvPr id="118" name="Google Shape;118;p20"/>
          <p:cNvSpPr txBox="1"/>
          <p:nvPr/>
        </p:nvSpPr>
        <p:spPr>
          <a:xfrm>
            <a:off x="3115700" y="2849250"/>
            <a:ext cx="2849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rPr>
              <a:t>What it can and cannot do</a:t>
            </a:r>
            <a:endParaRPr sz="1800">
              <a:solidFill>
                <a:schemeClr val="dk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2"/>
        <p:cNvGrpSpPr/>
        <p:nvPr/>
      </p:nvGrpSpPr>
      <p:grpSpPr>
        <a:xfrm>
          <a:off x="0" y="0"/>
          <a:ext cx="0" cy="0"/>
          <a:chOff x="0" y="0"/>
          <a:chExt cx="0" cy="0"/>
        </a:xfrm>
      </p:grpSpPr>
      <p:sp>
        <p:nvSpPr>
          <p:cNvPr id="123" name="Google Shape;123;p21"/>
          <p:cNvSpPr txBox="1">
            <a:spLocks noGrp="1"/>
          </p:cNvSpPr>
          <p:nvPr>
            <p:ph type="ctrTitle"/>
          </p:nvPr>
        </p:nvSpPr>
        <p:spPr>
          <a:xfrm>
            <a:off x="0" y="0"/>
            <a:ext cx="9144000" cy="769800"/>
          </a:xfrm>
          <a:prstGeom prst="rect">
            <a:avLst/>
          </a:prstGeom>
          <a:solidFill>
            <a:srgbClr val="274156"/>
          </a:solidFill>
        </p:spPr>
        <p:txBody>
          <a:bodyPr spcFirstLastPara="1" wrap="square" lIns="91425" tIns="91425" rIns="91425" bIns="91425" anchor="ctr" anchorCtr="0">
            <a:noAutofit/>
          </a:bodyPr>
          <a:lstStyle/>
          <a:p>
            <a:pPr marL="0" lvl="0" indent="0" algn="l" rtl="0">
              <a:spcBef>
                <a:spcPts val="0"/>
              </a:spcBef>
              <a:spcAft>
                <a:spcPts val="0"/>
              </a:spcAft>
              <a:buSzPts val="990"/>
              <a:buNone/>
            </a:pPr>
            <a:r>
              <a:rPr lang="en" sz="3600">
                <a:solidFill>
                  <a:schemeClr val="lt1"/>
                </a:solidFill>
                <a:latin typeface="Roboto"/>
                <a:ea typeface="Roboto"/>
                <a:cs typeface="Roboto"/>
                <a:sym typeface="Roboto"/>
              </a:rPr>
              <a:t>Caveats and caution</a:t>
            </a:r>
            <a:endParaRPr sz="3600">
              <a:solidFill>
                <a:schemeClr val="lt1"/>
              </a:solidFill>
              <a:latin typeface="Roboto"/>
              <a:ea typeface="Roboto"/>
              <a:cs typeface="Roboto"/>
              <a:sym typeface="Roboto"/>
            </a:endParaRPr>
          </a:p>
        </p:txBody>
      </p:sp>
      <p:sp>
        <p:nvSpPr>
          <p:cNvPr id="124" name="Google Shape;124;p21"/>
          <p:cNvSpPr txBox="1"/>
          <p:nvPr/>
        </p:nvSpPr>
        <p:spPr>
          <a:xfrm>
            <a:off x="168875" y="979200"/>
            <a:ext cx="5951400" cy="4227600"/>
          </a:xfrm>
          <a:prstGeom prst="rect">
            <a:avLst/>
          </a:prstGeom>
          <a:noFill/>
          <a:ln>
            <a:noFill/>
          </a:ln>
        </p:spPr>
        <p:txBody>
          <a:bodyPr spcFirstLastPara="1" wrap="square" lIns="91425" tIns="91425" rIns="91425" bIns="91425" anchor="t" anchorCtr="0">
            <a:spAutoFit/>
          </a:bodyPr>
          <a:lstStyle/>
          <a:p>
            <a:pPr marL="457200" lvl="0" indent="-336550" algn="l" rtl="0">
              <a:spcBef>
                <a:spcPts val="0"/>
              </a:spcBef>
              <a:spcAft>
                <a:spcPts val="0"/>
              </a:spcAft>
              <a:buSzPts val="1700"/>
              <a:buChar char="●"/>
            </a:pPr>
            <a:r>
              <a:rPr lang="en" sz="1700"/>
              <a:t>You can use ChatGPT as a tool to </a:t>
            </a:r>
            <a:r>
              <a:rPr lang="en" sz="1700" b="1"/>
              <a:t>help </a:t>
            </a:r>
            <a:r>
              <a:rPr lang="en" sz="1700"/>
              <a:t>you, not replace you</a:t>
            </a:r>
            <a:endParaRPr sz="1700"/>
          </a:p>
          <a:p>
            <a:pPr marL="457200" lvl="0" indent="-336550" algn="l" rtl="0">
              <a:spcBef>
                <a:spcPts val="1000"/>
              </a:spcBef>
              <a:spcAft>
                <a:spcPts val="0"/>
              </a:spcAft>
              <a:buSzPts val="1700"/>
              <a:buChar char="●"/>
            </a:pPr>
            <a:r>
              <a:rPr lang="en" sz="1700"/>
              <a:t>Always </a:t>
            </a:r>
            <a:r>
              <a:rPr lang="en" sz="1700" b="1"/>
              <a:t>review and edit</a:t>
            </a:r>
            <a:r>
              <a:rPr lang="en" sz="1700"/>
              <a:t> the output from ChatGPT - you can’t trust it for accuracy</a:t>
            </a:r>
            <a:endParaRPr sz="1700"/>
          </a:p>
          <a:p>
            <a:pPr marL="457200" lvl="0" indent="-336550" algn="l" rtl="0">
              <a:spcBef>
                <a:spcPts val="1000"/>
              </a:spcBef>
              <a:spcAft>
                <a:spcPts val="0"/>
              </a:spcAft>
              <a:buSzPts val="1700"/>
              <a:buChar char="●"/>
            </a:pPr>
            <a:r>
              <a:rPr lang="en" sz="1700"/>
              <a:t>Language models often internalize </a:t>
            </a:r>
            <a:r>
              <a:rPr lang="en" sz="1700" b="1"/>
              <a:t>biases </a:t>
            </a:r>
            <a:r>
              <a:rPr lang="en" sz="1700"/>
              <a:t>from their training data - use output with caution</a:t>
            </a:r>
            <a:endParaRPr sz="1700"/>
          </a:p>
          <a:p>
            <a:pPr marL="457200" lvl="0" indent="-336550" algn="l" rtl="0">
              <a:spcBef>
                <a:spcPts val="1000"/>
              </a:spcBef>
              <a:spcAft>
                <a:spcPts val="0"/>
              </a:spcAft>
              <a:buSzPts val="1700"/>
              <a:buChar char="●"/>
            </a:pPr>
            <a:r>
              <a:rPr lang="en" sz="1700"/>
              <a:t>The sources in the training data that influence the output are not explicit - </a:t>
            </a:r>
            <a:r>
              <a:rPr lang="en" sz="1700" b="1"/>
              <a:t>no attribution</a:t>
            </a:r>
            <a:r>
              <a:rPr lang="en" sz="1700"/>
              <a:t> to “inspirations” - can be risky to use the output</a:t>
            </a:r>
            <a:endParaRPr sz="1700"/>
          </a:p>
          <a:p>
            <a:pPr marL="457200" lvl="0" indent="-336550" algn="l" rtl="0">
              <a:spcBef>
                <a:spcPts val="1000"/>
              </a:spcBef>
              <a:spcAft>
                <a:spcPts val="0"/>
              </a:spcAft>
              <a:buSzPts val="1700"/>
              <a:buChar char="●"/>
            </a:pPr>
            <a:r>
              <a:rPr lang="en" sz="1700"/>
              <a:t>ChatGPT has a </a:t>
            </a:r>
            <a:r>
              <a:rPr lang="en" sz="1700" b="1"/>
              <a:t>free version - for now</a:t>
            </a:r>
            <a:r>
              <a:rPr lang="en" sz="1700"/>
              <a:t>. We don’t know if it’ll last</a:t>
            </a:r>
            <a:endParaRPr sz="1700"/>
          </a:p>
          <a:p>
            <a:pPr marL="457200" lvl="0" indent="-336550" algn="l" rtl="0">
              <a:spcBef>
                <a:spcPts val="1000"/>
              </a:spcBef>
              <a:spcAft>
                <a:spcPts val="1000"/>
              </a:spcAft>
              <a:buSzPts val="1700"/>
              <a:buChar char="●"/>
            </a:pPr>
            <a:r>
              <a:rPr lang="en" sz="1700"/>
              <a:t>The field is </a:t>
            </a:r>
            <a:r>
              <a:rPr lang="en" sz="1700" b="1"/>
              <a:t>progressing very rapidly</a:t>
            </a:r>
            <a:r>
              <a:rPr lang="en" sz="1700"/>
              <a:t> - there may be better models available in the near future</a:t>
            </a:r>
            <a:endParaRPr sz="1700"/>
          </a:p>
        </p:txBody>
      </p:sp>
      <p:pic>
        <p:nvPicPr>
          <p:cNvPr id="125" name="Google Shape;125;p21"/>
          <p:cNvPicPr preferRelativeResize="0"/>
          <p:nvPr/>
        </p:nvPicPr>
        <p:blipFill>
          <a:blip r:embed="rId3">
            <a:alphaModFix/>
          </a:blip>
          <a:stretch>
            <a:fillRect/>
          </a:stretch>
        </p:blipFill>
        <p:spPr>
          <a:xfrm>
            <a:off x="6568975" y="1706675"/>
            <a:ext cx="2230225" cy="2230225"/>
          </a:xfrm>
          <a:prstGeom prst="rect">
            <a:avLst/>
          </a:prstGeom>
          <a:noFill/>
          <a:ln>
            <a:noFill/>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56366|-13593164|-13155766|-3334100|-3351552|Treasury Board&quot;,&quot;Id&quot;:&quot;640b93e635323208ac62efb2&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1C6E8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6834</Words>
  <Application>Microsoft Office PowerPoint</Application>
  <PresentationFormat>On-screen Show (16:9)</PresentationFormat>
  <Paragraphs>743</Paragraphs>
  <Slides>69</Slides>
  <Notes>69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69</vt:i4>
      </vt:variant>
    </vt:vector>
  </HeadingPairs>
  <TitlesOfParts>
    <vt:vector size="73" baseType="lpstr">
      <vt:lpstr>Arial</vt:lpstr>
      <vt:lpstr>Courier</vt:lpstr>
      <vt:lpstr>Roboto</vt:lpstr>
      <vt:lpstr>Simple Light</vt:lpstr>
      <vt:lpstr>ChatGPT for #GCDigital</vt:lpstr>
      <vt:lpstr> My hot take </vt:lpstr>
      <vt:lpstr>Purpose and context</vt:lpstr>
      <vt:lpstr>What is ChatGPT</vt:lpstr>
      <vt:lpstr>How does it work</vt:lpstr>
      <vt:lpstr>PowerPoint Presentation</vt:lpstr>
      <vt:lpstr>Aspects of UX Design</vt:lpstr>
      <vt:lpstr>PowerPoint Presentation</vt:lpstr>
      <vt:lpstr>Caveats and caution</vt:lpstr>
      <vt:lpstr> Pros and cons </vt:lpstr>
      <vt:lpstr>PowerPoint Presentation</vt:lpstr>
      <vt:lpstr> Generate usability testing scenarios </vt:lpstr>
      <vt:lpstr> Generate usability testing scenarios </vt:lpstr>
      <vt:lpstr> Summarize feedback </vt:lpstr>
      <vt:lpstr> Summarize feedback </vt:lpstr>
      <vt:lpstr> Summarize feedback </vt:lpstr>
      <vt:lpstr> Create personas </vt:lpstr>
      <vt:lpstr> Create personas </vt:lpstr>
      <vt:lpstr> Imagine user flows </vt:lpstr>
      <vt:lpstr> Imagine user flows </vt:lpstr>
      <vt:lpstr> Brainstorm options </vt:lpstr>
      <vt:lpstr> Brainstorm options </vt:lpstr>
      <vt:lpstr>PowerPoint Presentation</vt:lpstr>
      <vt:lpstr> Plain language existing content </vt:lpstr>
      <vt:lpstr> Plain language existing content </vt:lpstr>
      <vt:lpstr> Plain language existing content </vt:lpstr>
      <vt:lpstr> Translation </vt:lpstr>
      <vt:lpstr> Translation </vt:lpstr>
      <vt:lpstr> Paraphrase </vt:lpstr>
      <vt:lpstr> Paraphrase </vt:lpstr>
      <vt:lpstr> Summarize complex information </vt:lpstr>
      <vt:lpstr> Summarize complex information </vt:lpstr>
      <vt:lpstr> Group items (IA) </vt:lpstr>
      <vt:lpstr> Group items (IA) </vt:lpstr>
      <vt:lpstr> Get examples for micro-copy and messages </vt:lpstr>
      <vt:lpstr> Get examples for micro-copy and messages </vt:lpstr>
      <vt:lpstr>PowerPoint Presentation</vt:lpstr>
      <vt:lpstr> Create SVGs for Figma </vt:lpstr>
      <vt:lpstr> Create SVGs for Figma </vt:lpstr>
      <vt:lpstr> Generate HTML  </vt:lpstr>
      <vt:lpstr> Generate HTML  </vt:lpstr>
      <vt:lpstr> Help with CSS </vt:lpstr>
      <vt:lpstr> Help with CSS </vt:lpstr>
      <vt:lpstr> Understand Regex </vt:lpstr>
      <vt:lpstr> Understand Regex </vt:lpstr>
      <vt:lpstr> Write metadata </vt:lpstr>
      <vt:lpstr> Write metadata </vt:lpstr>
      <vt:lpstr> Write structured data </vt:lpstr>
      <vt:lpstr> Write structured data </vt:lpstr>
      <vt:lpstr> Repetitive coding tasks </vt:lpstr>
      <vt:lpstr> Repetitive coding tasks </vt:lpstr>
      <vt:lpstr> Explain a piece of code </vt:lpstr>
      <vt:lpstr> Explain a piece of code </vt:lpstr>
      <vt:lpstr> Code a form in JS </vt:lpstr>
      <vt:lpstr> Code a form in JS </vt:lpstr>
      <vt:lpstr> Code a form in JS </vt:lpstr>
      <vt:lpstr> Create Python scripts </vt:lpstr>
      <vt:lpstr> Create Python scripts </vt:lpstr>
      <vt:lpstr>PowerPoint Presentation</vt:lpstr>
      <vt:lpstr>Writing good prompts</vt:lpstr>
      <vt:lpstr> Combine and refine </vt:lpstr>
      <vt:lpstr>PowerPoint Presentation</vt:lpstr>
      <vt:lpstr> Impact on content management and search </vt:lpstr>
      <vt:lpstr> Pressure for new or better chatbots </vt:lpstr>
      <vt:lpstr> Impact of automation on design jobs </vt:lpstr>
      <vt:lpstr>What role is left for humans?</vt:lpstr>
      <vt:lpstr>PowerPoint Presentation</vt:lpstr>
      <vt:lpstr> Key takeaways </vt:lpstr>
      <vt:lpstr> Credits and 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ChatGPT for #GCDigital</dc:title>
  <dc:creator>Gilliam, Marcus</dc:creator>
  <cp:lastModifiedBy>Gilliam, Marcus</cp:lastModifiedBy>
  <cp:revision>2</cp:revision>
  <dcterms:modified xsi:type="dcterms:W3CDTF">2023-03-10T20:32:42Z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d0ca00b-3f0e-465a-aac7-1a6a22fcea40_Enabled">
    <vt:lpwstr>true</vt:lpwstr>
  </property>
  <property fmtid="{D5CDD505-2E9C-101B-9397-08002B2CF9AE}" pid="3" name="MSIP_Label_3d0ca00b-3f0e-465a-aac7-1a6a22fcea40_SetDate">
    <vt:lpwstr>2023-03-10T20:32:38Z</vt:lpwstr>
  </property>
  <property fmtid="{D5CDD505-2E9C-101B-9397-08002B2CF9AE}" pid="4" name="MSIP_Label_3d0ca00b-3f0e-465a-aac7-1a6a22fcea40_Method">
    <vt:lpwstr>Privileged</vt:lpwstr>
  </property>
  <property fmtid="{D5CDD505-2E9C-101B-9397-08002B2CF9AE}" pid="5" name="MSIP_Label_3d0ca00b-3f0e-465a-aac7-1a6a22fcea40_Name">
    <vt:lpwstr>3d0ca00b-3f0e-465a-aac7-1a6a22fcea40</vt:lpwstr>
  </property>
  <property fmtid="{D5CDD505-2E9C-101B-9397-08002B2CF9AE}" pid="6" name="MSIP_Label_3d0ca00b-3f0e-465a-aac7-1a6a22fcea40_SiteId">
    <vt:lpwstr>6397df10-4595-4047-9c4f-03311282152b</vt:lpwstr>
  </property>
  <property fmtid="{D5CDD505-2E9C-101B-9397-08002B2CF9AE}" pid="7" name="MSIP_Label_3d0ca00b-3f0e-465a-aac7-1a6a22fcea40_ActionId">
    <vt:lpwstr>64e70a5e-e684-4154-b0d6-d68c7d14bdb0</vt:lpwstr>
  </property>
  <property fmtid="{D5CDD505-2E9C-101B-9397-08002B2CF9AE}" pid="8" name="MSIP_Label_3d0ca00b-3f0e-465a-aac7-1a6a22fcea40_ContentBits">
    <vt:lpwstr>1</vt:lpwstr>
  </property>
</Properties>
</file>