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520" r:id="rId5"/>
    <p:sldId id="257" r:id="rId6"/>
    <p:sldId id="794" r:id="rId7"/>
    <p:sldId id="799" r:id="rId8"/>
    <p:sldId id="8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FBCA1E-C51E-49E4-B1EC-1A8E6A394AE6}">
          <p14:sldIdLst>
            <p14:sldId id="520"/>
            <p14:sldId id="257"/>
            <p14:sldId id="794"/>
            <p14:sldId id="799"/>
            <p14:sldId id="8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B2E426-2FD1-D114-8520-91BC70D9DD5A}" name="Hutchings, Audrey (she | elle) (StatCan)" initials="HA(|e(" userId="S::audrey.hutchings@statcan.gc.ca::54ca54d7-f24d-4b3a-9342-bae88b7449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8D1"/>
    <a:srgbClr val="002060"/>
    <a:srgbClr val="056839"/>
    <a:srgbClr val="C8E6EE"/>
    <a:srgbClr val="B2DCE8"/>
    <a:srgbClr val="2091A0"/>
    <a:srgbClr val="0E4E7B"/>
    <a:srgbClr val="2E75B5"/>
    <a:srgbClr val="7CC3D7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5A7F0-087E-8AF9-4831-5B03CCF427ED}" v="235" dt="2024-03-07T21:45:54.127"/>
    <p1510:client id="{980E6F09-DBFD-47C4-8513-A5A00EDA0FC0}" v="72" dt="2024-03-07T22:08:26.759"/>
    <p1510:client id="{E2E4035A-5B3D-ED61-3E1C-CB1EF60172CE}" v="1" dt="2024-03-07T21:56:36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221C-5533-4C3A-9662-3228F4310C2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D552-B98B-4DBF-9122-B55D713A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ED552-B98B-4DBF-9122-B55D713A0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0">
              <a:highlight>
                <a:srgbClr val="FFFF00"/>
              </a:highlight>
              <a:latin typeface="Arial MT Std" panose="020B0402020200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0BFE6-2D12-468E-A792-12BCE82BE6B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01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880" y="863600"/>
            <a:ext cx="8605520" cy="19100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3246280"/>
            <a:ext cx="6492240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0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52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0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20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03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0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95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16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23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0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2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9389" y="542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09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9.png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>
            <a:extLst>
              <a:ext uri="{FF2B5EF4-FFF2-40B4-BE49-F238E27FC236}">
                <a16:creationId xmlns:a16="http://schemas.microsoft.com/office/drawing/2014/main" id="{BE0574E9-9AFE-DCBD-535F-D9E2209C5859}"/>
              </a:ext>
            </a:extLst>
          </p:cNvPr>
          <p:cNvSpPr txBox="1">
            <a:spLocks/>
          </p:cNvSpPr>
          <p:nvPr/>
        </p:nvSpPr>
        <p:spPr>
          <a:xfrm>
            <a:off x="424935" y="2685094"/>
            <a:ext cx="91016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600" b="1">
                <a:latin typeface="Arial MT Std" panose="020B0402020200020204"/>
              </a:rPr>
              <a:t>Direction des études analytiques et de la modélisation </a:t>
            </a:r>
          </a:p>
          <a:p>
            <a:pPr algn="ctr"/>
            <a:r>
              <a:rPr lang="en-US" sz="2600" b="1">
                <a:latin typeface="Arial MT Std" panose="020B0402020200020204"/>
              </a:rPr>
              <a:t>12 mars, 2024</a:t>
            </a:r>
          </a:p>
          <a:p>
            <a:endParaRPr lang="en-US" sz="260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8E73AE1F-D567-4A48-E3A8-F6F482344C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3009" y="1192348"/>
            <a:ext cx="10473969" cy="1910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L’accès aux données à Statistique Canada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MT Std" panose="020B0402020200020204"/>
              <a:ea typeface="Arial MT Std" panose="020B0402020200020204"/>
              <a:cs typeface="Arial MT Std" panose="020B0402020200020204"/>
            </a:endParaRPr>
          </a:p>
        </p:txBody>
      </p:sp>
    </p:spTree>
    <p:extLst>
      <p:ext uri="{BB962C8B-B14F-4D97-AF65-F5344CB8AC3E}">
        <p14:creationId xmlns:p14="http://schemas.microsoft.com/office/powerpoint/2010/main" val="5596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INUUM d'ACCÈS AUX DONNÉES&#10;Solution d'accès&#10;Libre-service&#10;1. Ingestion automatisée des données&#10;Interface de programme d'application (API)&#10;Lieu d'accès&#10;Service de données Web de Statistique Canada&#10;Types de données&#10;Données sociales et économiques Données accessibles :&#10;https://www.statcan.gc.ca/fr/devel-&#10;opeurs/sdw&#10;2. Produits de données&#10;Solution d'accès&#10;Affichier ou télécharger des tableaux de données &#10;Visualiser les principaux ensembles de données clés &#10;Consulter les articles et publications de StatCan&#10;Lieu d'accès&#10;Site web de StatCan&#10;Application StatsCAN&#10;Données sociales et économiques Données accessibles :&#10;https://ww150.statcan.gc.ca/nl/en/&#10;type/data?MM-1&#10;3. Fichiers de microdonnées à grande diffusion&#10;Solution d'accès&#10;Téléchargement gratuit&#10;Abonnement  à la plateforme  de fichier de microdonnées à grande diffusion (FMGD)&#10;Lieu d'accès&#10;Site web de Statistique Canada&#10;Type de données&#10;Données sociales&#10;Données accessibles :&#10;https://www150.statcan.gc.ca/nl/fr/&#10;type/donnees?MM=1#microdonneesagrandediffusion &#10;4. Outil de totalisation libre-service&#10;Solution d'accès&#10;Abonnement à l'accès à distance en temps réel (ADTR)&#10;Lieu d'accès&#10;Site Web de Statistique Canada&#10;Type de données&#10;Données sociales Données accessibles :&#10;https://www.statcan.gc.ca/fr/micro-&#10;donnees/adtr/donnees&#10;Accès sécurisé&#10;5.Fichiers de microdonnées confidentielles&#10;Solution d'accès&#10;Laboratoire virtuel de données (LvD) &#10;Centre de données de recherche virtuel (CDRv)&#10;Lieu d'accès&#10;Locaux de StatCan&#10;Salle sécurisée&#10;Lieu de travail autorisé&#10;Type de données&#10;Données sociales et économiques&#10;Données accessibles: https://www.statcan.gc.ca/fr/micro- donnees/centres-donnees/donnees&#10;">
            <a:extLst>
              <a:ext uri="{FF2B5EF4-FFF2-40B4-BE49-F238E27FC236}">
                <a16:creationId xmlns:a16="http://schemas.microsoft.com/office/drawing/2014/main" id="{9FCD3FB1-DA45-44CA-9214-0E16402539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0265" y="1517345"/>
            <a:ext cx="11548535" cy="45038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69ACEF-96AC-410C-A5E9-EED06D5F7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28995" y="3077115"/>
            <a:ext cx="5482003" cy="287512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B2CCF4D-B391-4627-BA8C-D5F0AEB7A26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266" y="1039801"/>
            <a:ext cx="12969734" cy="5770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Arial" pitchFamily="34" charset="0"/>
                <a:cs typeface="Arial" pitchFamily="34" charset="0"/>
                <a:sym typeface="Arial" pitchFamily="34" charset="0"/>
              </a:rPr>
              <a:t>Ce que nous offrons : 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Arial" pitchFamily="34" charset="0"/>
                <a:cs typeface="Arial" pitchFamily="34" charset="0"/>
                <a:sym typeface="Arial" pitchFamily="34" charset="0"/>
              </a:rPr>
              <a:t>des données accessibles, représentatives et utiles sur les Canadiens, pour les Canadiens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3A5918-B8C5-46B0-BE2E-64C9E441D20B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440265" y="657042"/>
            <a:ext cx="10043896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latin typeface="Arial MT Std" panose="020B0402020200020204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  <a:sym typeface="Arial MT Std" panose="020B0402020200020204"/>
              </a:rPr>
              <a:t>Services d'accès aux données de Statistique Canada</a:t>
            </a:r>
          </a:p>
        </p:txBody>
      </p:sp>
    </p:spTree>
    <p:extLst>
      <p:ext uri="{BB962C8B-B14F-4D97-AF65-F5344CB8AC3E}">
        <p14:creationId xmlns:p14="http://schemas.microsoft.com/office/powerpoint/2010/main" val="117976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 diagramme bleu et blanc avec un cercle au milieu&#10;&#10;Diagramme montrant 5 coffres-forts : Personnes sûres, Projets sûrs, Données sûres, Paramètres sûrs et Résultats sûrs.">
            <a:extLst>
              <a:ext uri="{FF2B5EF4-FFF2-40B4-BE49-F238E27FC236}">
                <a16:creationId xmlns:a16="http://schemas.microsoft.com/office/drawing/2014/main" id="{C8993F57-B012-6B1E-BB64-46A339CACD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97" b="771"/>
          <a:stretch/>
        </p:blipFill>
        <p:spPr>
          <a:xfrm>
            <a:off x="490538" y="1309687"/>
            <a:ext cx="11221821" cy="42059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0B32BF-9024-46A9-B617-3FAFBE9F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793129" y="1958767"/>
            <a:ext cx="4716547" cy="3223282"/>
            <a:chOff x="2804974" y="2458600"/>
            <a:chExt cx="3632758" cy="2943826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7FD4B94C-7055-46EE-961B-9D4ED2C74C94}"/>
                </a:ext>
              </a:extLst>
            </p:cNvPr>
            <p:cNvSpPr/>
            <p:nvPr/>
          </p:nvSpPr>
          <p:spPr>
            <a:xfrm>
              <a:off x="2804974" y="2458600"/>
              <a:ext cx="3615404" cy="538296"/>
            </a:xfrm>
            <a:custGeom>
              <a:avLst/>
              <a:gdLst>
                <a:gd name="connsiteX0" fmla="*/ 0 w 3615404"/>
                <a:gd name="connsiteY0" fmla="*/ 89718 h 538296"/>
                <a:gd name="connsiteX1" fmla="*/ 89718 w 3615404"/>
                <a:gd name="connsiteY1" fmla="*/ 0 h 538296"/>
                <a:gd name="connsiteX2" fmla="*/ 3525686 w 3615404"/>
                <a:gd name="connsiteY2" fmla="*/ 0 h 538296"/>
                <a:gd name="connsiteX3" fmla="*/ 3615404 w 3615404"/>
                <a:gd name="connsiteY3" fmla="*/ 89718 h 538296"/>
                <a:gd name="connsiteX4" fmla="*/ 3615404 w 3615404"/>
                <a:gd name="connsiteY4" fmla="*/ 448578 h 538296"/>
                <a:gd name="connsiteX5" fmla="*/ 3525686 w 3615404"/>
                <a:gd name="connsiteY5" fmla="*/ 538296 h 538296"/>
                <a:gd name="connsiteX6" fmla="*/ 89718 w 3615404"/>
                <a:gd name="connsiteY6" fmla="*/ 538296 h 538296"/>
                <a:gd name="connsiteX7" fmla="*/ 0 w 3615404"/>
                <a:gd name="connsiteY7" fmla="*/ 448578 h 538296"/>
                <a:gd name="connsiteX8" fmla="*/ 0 w 3615404"/>
                <a:gd name="connsiteY8" fmla="*/ 89718 h 53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38296">
                  <a:moveTo>
                    <a:pt x="0" y="89718"/>
                  </a:moveTo>
                  <a:cubicBezTo>
                    <a:pt x="0" y="40168"/>
                    <a:pt x="40168" y="0"/>
                    <a:pt x="89718" y="0"/>
                  </a:cubicBezTo>
                  <a:lnTo>
                    <a:pt x="3525686" y="0"/>
                  </a:lnTo>
                  <a:cubicBezTo>
                    <a:pt x="3575236" y="0"/>
                    <a:pt x="3615404" y="40168"/>
                    <a:pt x="3615404" y="89718"/>
                  </a:cubicBezTo>
                  <a:lnTo>
                    <a:pt x="3615404" y="448578"/>
                  </a:lnTo>
                  <a:cubicBezTo>
                    <a:pt x="3615404" y="498128"/>
                    <a:pt x="3575236" y="538296"/>
                    <a:pt x="3525686" y="538296"/>
                  </a:cubicBezTo>
                  <a:lnTo>
                    <a:pt x="89718" y="538296"/>
                  </a:lnTo>
                  <a:cubicBezTo>
                    <a:pt x="40168" y="538296"/>
                    <a:pt x="0" y="498128"/>
                    <a:pt x="0" y="448578"/>
                  </a:cubicBezTo>
                  <a:lnTo>
                    <a:pt x="0" y="89718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981" tIns="27327" rIns="163981" bIns="2732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400" b="1">
                  <a:solidFill>
                    <a:prstClr val="black"/>
                  </a:solidFill>
                  <a:latin typeface="Arial MT Std" panose="020B0402020200020204"/>
                  <a:sym typeface="Arial MT Std" panose="020B0402020200020204"/>
                </a:rPr>
                <a:t>Des gens certifiés</a:t>
              </a:r>
              <a:endParaRPr lang="fr-CA" sz="1400" b="1">
                <a:solidFill>
                  <a:prstClr val="black"/>
                </a:solidFill>
                <a:latin typeface="Arial MT Std" panose="020B0402020200020204"/>
              </a:endParaRPr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7972D539-D6E7-4288-85E4-EC2398A76BAA}"/>
                </a:ext>
              </a:extLst>
            </p:cNvPr>
            <p:cNvSpPr/>
            <p:nvPr/>
          </p:nvSpPr>
          <p:spPr>
            <a:xfrm>
              <a:off x="2814989" y="3045471"/>
              <a:ext cx="3615404" cy="559794"/>
            </a:xfrm>
            <a:custGeom>
              <a:avLst/>
              <a:gdLst>
                <a:gd name="connsiteX0" fmla="*/ 0 w 3615404"/>
                <a:gd name="connsiteY0" fmla="*/ 93301 h 559794"/>
                <a:gd name="connsiteX1" fmla="*/ 93301 w 3615404"/>
                <a:gd name="connsiteY1" fmla="*/ 0 h 559794"/>
                <a:gd name="connsiteX2" fmla="*/ 3522103 w 3615404"/>
                <a:gd name="connsiteY2" fmla="*/ 0 h 559794"/>
                <a:gd name="connsiteX3" fmla="*/ 3615404 w 3615404"/>
                <a:gd name="connsiteY3" fmla="*/ 93301 h 559794"/>
                <a:gd name="connsiteX4" fmla="*/ 3615404 w 3615404"/>
                <a:gd name="connsiteY4" fmla="*/ 466493 h 559794"/>
                <a:gd name="connsiteX5" fmla="*/ 3522103 w 3615404"/>
                <a:gd name="connsiteY5" fmla="*/ 559794 h 559794"/>
                <a:gd name="connsiteX6" fmla="*/ 93301 w 3615404"/>
                <a:gd name="connsiteY6" fmla="*/ 559794 h 559794"/>
                <a:gd name="connsiteX7" fmla="*/ 0 w 3615404"/>
                <a:gd name="connsiteY7" fmla="*/ 466493 h 559794"/>
                <a:gd name="connsiteX8" fmla="*/ 0 w 3615404"/>
                <a:gd name="connsiteY8" fmla="*/ 93301 h 5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59794">
                  <a:moveTo>
                    <a:pt x="0" y="93301"/>
                  </a:moveTo>
                  <a:cubicBezTo>
                    <a:pt x="0" y="41772"/>
                    <a:pt x="41772" y="0"/>
                    <a:pt x="93301" y="0"/>
                  </a:cubicBezTo>
                  <a:lnTo>
                    <a:pt x="3522103" y="0"/>
                  </a:lnTo>
                  <a:cubicBezTo>
                    <a:pt x="3573632" y="0"/>
                    <a:pt x="3615404" y="41772"/>
                    <a:pt x="3615404" y="93301"/>
                  </a:cubicBezTo>
                  <a:lnTo>
                    <a:pt x="3615404" y="466493"/>
                  </a:lnTo>
                  <a:cubicBezTo>
                    <a:pt x="3615404" y="518022"/>
                    <a:pt x="3573632" y="559794"/>
                    <a:pt x="3522103" y="559794"/>
                  </a:cubicBezTo>
                  <a:lnTo>
                    <a:pt x="93301" y="559794"/>
                  </a:lnTo>
                  <a:cubicBezTo>
                    <a:pt x="41772" y="559794"/>
                    <a:pt x="0" y="518022"/>
                    <a:pt x="0" y="466493"/>
                  </a:cubicBezTo>
                  <a:lnTo>
                    <a:pt x="0" y="93301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981" tIns="27327" rIns="163981" bIns="2732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400" b="1">
                  <a:solidFill>
                    <a:prstClr val="black"/>
                  </a:solidFill>
                  <a:latin typeface="Arial MT Std" panose="020B0402020200020204"/>
                  <a:sym typeface="Arial MT Std" panose="020B0402020200020204"/>
                </a:rPr>
                <a:t>Projets certifiés</a:t>
              </a:r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E6706BB3-CB57-48D8-B74F-1A0402BD5658}"/>
                </a:ext>
              </a:extLst>
            </p:cNvPr>
            <p:cNvSpPr/>
            <p:nvPr/>
          </p:nvSpPr>
          <p:spPr>
            <a:xfrm>
              <a:off x="2820882" y="3637021"/>
              <a:ext cx="3615404" cy="590797"/>
            </a:xfrm>
            <a:custGeom>
              <a:avLst/>
              <a:gdLst>
                <a:gd name="connsiteX0" fmla="*/ 0 w 3615404"/>
                <a:gd name="connsiteY0" fmla="*/ 98468 h 590797"/>
                <a:gd name="connsiteX1" fmla="*/ 98468 w 3615404"/>
                <a:gd name="connsiteY1" fmla="*/ 0 h 590797"/>
                <a:gd name="connsiteX2" fmla="*/ 3516936 w 3615404"/>
                <a:gd name="connsiteY2" fmla="*/ 0 h 590797"/>
                <a:gd name="connsiteX3" fmla="*/ 3615404 w 3615404"/>
                <a:gd name="connsiteY3" fmla="*/ 98468 h 590797"/>
                <a:gd name="connsiteX4" fmla="*/ 3615404 w 3615404"/>
                <a:gd name="connsiteY4" fmla="*/ 492329 h 590797"/>
                <a:gd name="connsiteX5" fmla="*/ 3516936 w 3615404"/>
                <a:gd name="connsiteY5" fmla="*/ 590797 h 590797"/>
                <a:gd name="connsiteX6" fmla="*/ 98468 w 3615404"/>
                <a:gd name="connsiteY6" fmla="*/ 590797 h 590797"/>
                <a:gd name="connsiteX7" fmla="*/ 0 w 3615404"/>
                <a:gd name="connsiteY7" fmla="*/ 492329 h 590797"/>
                <a:gd name="connsiteX8" fmla="*/ 0 w 3615404"/>
                <a:gd name="connsiteY8" fmla="*/ 98468 h 59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90797">
                  <a:moveTo>
                    <a:pt x="0" y="98468"/>
                  </a:moveTo>
                  <a:cubicBezTo>
                    <a:pt x="0" y="44086"/>
                    <a:pt x="44086" y="0"/>
                    <a:pt x="98468" y="0"/>
                  </a:cubicBezTo>
                  <a:lnTo>
                    <a:pt x="3516936" y="0"/>
                  </a:lnTo>
                  <a:cubicBezTo>
                    <a:pt x="3571318" y="0"/>
                    <a:pt x="3615404" y="44086"/>
                    <a:pt x="3615404" y="98468"/>
                  </a:cubicBezTo>
                  <a:lnTo>
                    <a:pt x="3615404" y="492329"/>
                  </a:lnTo>
                  <a:cubicBezTo>
                    <a:pt x="3615404" y="546711"/>
                    <a:pt x="3571318" y="590797"/>
                    <a:pt x="3516936" y="590797"/>
                  </a:cubicBezTo>
                  <a:lnTo>
                    <a:pt x="98468" y="590797"/>
                  </a:lnTo>
                  <a:cubicBezTo>
                    <a:pt x="44086" y="590797"/>
                    <a:pt x="0" y="546711"/>
                    <a:pt x="0" y="492329"/>
                  </a:cubicBezTo>
                  <a:lnTo>
                    <a:pt x="0" y="98468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981" tIns="27327" rIns="163981" bIns="2732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400" b="1">
                  <a:solidFill>
                    <a:prstClr val="black"/>
                  </a:solidFill>
                  <a:latin typeface="Arial MT Std" panose="020B0402020200020204"/>
                  <a:sym typeface="Arial MT Std" panose="020B0402020200020204"/>
                </a:rPr>
                <a:t>Données sécurisées</a:t>
              </a:r>
              <a:endParaRPr lang="fr-CA" sz="1400" b="1">
                <a:solidFill>
                  <a:prstClr val="black"/>
                </a:solidFill>
                <a:latin typeface="Arial MT Std" panose="020B040202020002020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8AC0923C-CC02-47BA-B57F-9614EC72EF44}"/>
                </a:ext>
              </a:extLst>
            </p:cNvPr>
            <p:cNvSpPr/>
            <p:nvPr/>
          </p:nvSpPr>
          <p:spPr>
            <a:xfrm>
              <a:off x="2822328" y="4259602"/>
              <a:ext cx="3615404" cy="568771"/>
            </a:xfrm>
            <a:custGeom>
              <a:avLst/>
              <a:gdLst>
                <a:gd name="connsiteX0" fmla="*/ 0 w 3615404"/>
                <a:gd name="connsiteY0" fmla="*/ 94797 h 568771"/>
                <a:gd name="connsiteX1" fmla="*/ 94797 w 3615404"/>
                <a:gd name="connsiteY1" fmla="*/ 0 h 568771"/>
                <a:gd name="connsiteX2" fmla="*/ 3520607 w 3615404"/>
                <a:gd name="connsiteY2" fmla="*/ 0 h 568771"/>
                <a:gd name="connsiteX3" fmla="*/ 3615404 w 3615404"/>
                <a:gd name="connsiteY3" fmla="*/ 94797 h 568771"/>
                <a:gd name="connsiteX4" fmla="*/ 3615404 w 3615404"/>
                <a:gd name="connsiteY4" fmla="*/ 473974 h 568771"/>
                <a:gd name="connsiteX5" fmla="*/ 3520607 w 3615404"/>
                <a:gd name="connsiteY5" fmla="*/ 568771 h 568771"/>
                <a:gd name="connsiteX6" fmla="*/ 94797 w 3615404"/>
                <a:gd name="connsiteY6" fmla="*/ 568771 h 568771"/>
                <a:gd name="connsiteX7" fmla="*/ 0 w 3615404"/>
                <a:gd name="connsiteY7" fmla="*/ 473974 h 568771"/>
                <a:gd name="connsiteX8" fmla="*/ 0 w 3615404"/>
                <a:gd name="connsiteY8" fmla="*/ 94797 h 56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68771">
                  <a:moveTo>
                    <a:pt x="0" y="94797"/>
                  </a:moveTo>
                  <a:cubicBezTo>
                    <a:pt x="0" y="42442"/>
                    <a:pt x="42442" y="0"/>
                    <a:pt x="94797" y="0"/>
                  </a:cubicBezTo>
                  <a:lnTo>
                    <a:pt x="3520607" y="0"/>
                  </a:lnTo>
                  <a:cubicBezTo>
                    <a:pt x="3572962" y="0"/>
                    <a:pt x="3615404" y="42442"/>
                    <a:pt x="3615404" y="94797"/>
                  </a:cubicBezTo>
                  <a:lnTo>
                    <a:pt x="3615404" y="473974"/>
                  </a:lnTo>
                  <a:cubicBezTo>
                    <a:pt x="3615404" y="526329"/>
                    <a:pt x="3572962" y="568771"/>
                    <a:pt x="3520607" y="568771"/>
                  </a:cubicBezTo>
                  <a:lnTo>
                    <a:pt x="94797" y="568771"/>
                  </a:lnTo>
                  <a:cubicBezTo>
                    <a:pt x="42442" y="568771"/>
                    <a:pt x="0" y="526329"/>
                    <a:pt x="0" y="473974"/>
                  </a:cubicBezTo>
                  <a:lnTo>
                    <a:pt x="0" y="94797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981" tIns="27327" rIns="163981" bIns="2732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400" b="1">
                  <a:solidFill>
                    <a:prstClr val="black"/>
                  </a:solidFill>
                  <a:latin typeface="Arial MT Std" panose="020B0402020200020204"/>
                  <a:sym typeface="Arial MT Std" panose="020B0402020200020204"/>
                </a:rPr>
                <a:t>Paramètres sécurisés</a:t>
              </a:r>
              <a:endParaRPr lang="fr-CA" sz="1400" b="1">
                <a:solidFill>
                  <a:prstClr val="black"/>
                </a:solidFill>
                <a:latin typeface="Arial MT Std" panose="020B0402020200020204"/>
              </a:endParaRPr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8D22F10C-401F-483E-B877-954B0F310F10}"/>
                </a:ext>
              </a:extLst>
            </p:cNvPr>
            <p:cNvSpPr/>
            <p:nvPr/>
          </p:nvSpPr>
          <p:spPr>
            <a:xfrm>
              <a:off x="2822328" y="4862227"/>
              <a:ext cx="3615404" cy="540199"/>
            </a:xfrm>
            <a:custGeom>
              <a:avLst/>
              <a:gdLst>
                <a:gd name="connsiteX0" fmla="*/ 0 w 3615404"/>
                <a:gd name="connsiteY0" fmla="*/ 78659 h 471946"/>
                <a:gd name="connsiteX1" fmla="*/ 78659 w 3615404"/>
                <a:gd name="connsiteY1" fmla="*/ 0 h 471946"/>
                <a:gd name="connsiteX2" fmla="*/ 3536745 w 3615404"/>
                <a:gd name="connsiteY2" fmla="*/ 0 h 471946"/>
                <a:gd name="connsiteX3" fmla="*/ 3615404 w 3615404"/>
                <a:gd name="connsiteY3" fmla="*/ 78659 h 471946"/>
                <a:gd name="connsiteX4" fmla="*/ 3615404 w 3615404"/>
                <a:gd name="connsiteY4" fmla="*/ 393287 h 471946"/>
                <a:gd name="connsiteX5" fmla="*/ 3536745 w 3615404"/>
                <a:gd name="connsiteY5" fmla="*/ 471946 h 471946"/>
                <a:gd name="connsiteX6" fmla="*/ 78659 w 3615404"/>
                <a:gd name="connsiteY6" fmla="*/ 471946 h 471946"/>
                <a:gd name="connsiteX7" fmla="*/ 0 w 3615404"/>
                <a:gd name="connsiteY7" fmla="*/ 393287 h 471946"/>
                <a:gd name="connsiteX8" fmla="*/ 0 w 3615404"/>
                <a:gd name="connsiteY8" fmla="*/ 78659 h 4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471946">
                  <a:moveTo>
                    <a:pt x="0" y="78659"/>
                  </a:moveTo>
                  <a:cubicBezTo>
                    <a:pt x="0" y="35217"/>
                    <a:pt x="35217" y="0"/>
                    <a:pt x="78659" y="0"/>
                  </a:cubicBezTo>
                  <a:lnTo>
                    <a:pt x="3536745" y="0"/>
                  </a:lnTo>
                  <a:cubicBezTo>
                    <a:pt x="3580187" y="0"/>
                    <a:pt x="3615404" y="35217"/>
                    <a:pt x="3615404" y="78659"/>
                  </a:cubicBezTo>
                  <a:lnTo>
                    <a:pt x="3615404" y="393287"/>
                  </a:lnTo>
                  <a:cubicBezTo>
                    <a:pt x="3615404" y="436729"/>
                    <a:pt x="3580187" y="471946"/>
                    <a:pt x="3536745" y="471946"/>
                  </a:cubicBezTo>
                  <a:lnTo>
                    <a:pt x="78659" y="471946"/>
                  </a:lnTo>
                  <a:cubicBezTo>
                    <a:pt x="35217" y="471946"/>
                    <a:pt x="0" y="436729"/>
                    <a:pt x="0" y="393287"/>
                  </a:cubicBezTo>
                  <a:lnTo>
                    <a:pt x="0" y="7865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981" tIns="27327" rIns="163981" bIns="2732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400" b="1">
                  <a:solidFill>
                    <a:prstClr val="black"/>
                  </a:solidFill>
                  <a:latin typeface="Arial MT Std" panose="020B0402020200020204"/>
                  <a:sym typeface="Arial MT Std" panose="020B0402020200020204"/>
                </a:rPr>
                <a:t>Mesures de validation sécurisées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AD548C8-0408-413F-A3B0-871B246C7DED}"/>
              </a:ext>
            </a:extLst>
          </p:cNvPr>
          <p:cNvSpPr txBox="1"/>
          <p:nvPr/>
        </p:nvSpPr>
        <p:spPr>
          <a:xfrm rot="5400000">
            <a:off x="9277495" y="3359061"/>
            <a:ext cx="3076858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Processus d’examen et d’approbation</a:t>
            </a:r>
            <a:endParaRPr kumimoji="0" lang="fr-C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DD04F-FE52-465D-886B-59211FD8776D}"/>
              </a:ext>
            </a:extLst>
          </p:cNvPr>
          <p:cNvSpPr txBox="1"/>
          <p:nvPr/>
        </p:nvSpPr>
        <p:spPr>
          <a:xfrm rot="5400000">
            <a:off x="8067395" y="3274424"/>
            <a:ext cx="307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Traitement des ensembles de données – vérification des résultats</a:t>
            </a:r>
            <a:endParaRPr kumimoji="0" lang="fr-C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5F4E2-FFCB-4D1D-B533-AFE224AB2036}"/>
              </a:ext>
            </a:extLst>
          </p:cNvPr>
          <p:cNvSpPr txBox="1"/>
          <p:nvPr/>
        </p:nvSpPr>
        <p:spPr>
          <a:xfrm rot="16200000">
            <a:off x="1178841" y="3306426"/>
            <a:ext cx="3090910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Accréditation des utilisateurs de données et partage des responsabilités avec l’organisation d’accueil</a:t>
            </a:r>
            <a:endParaRPr kumimoji="0" lang="fr-C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7DB02-9C23-4A36-801E-39028B2D799C}"/>
              </a:ext>
            </a:extLst>
          </p:cNvPr>
          <p:cNvSpPr txBox="1"/>
          <p:nvPr/>
        </p:nvSpPr>
        <p:spPr>
          <a:xfrm rot="16200000">
            <a:off x="5779" y="3390714"/>
            <a:ext cx="3091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Exigences en matière de sécurité et de surveillance</a:t>
            </a:r>
            <a:endParaRPr kumimoji="0" lang="fr-C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FFB54-163D-45E4-90F8-5C387BCD59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12716" y="5640402"/>
            <a:ext cx="97797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Les cinq éléments sont pris en compte ensemble – selon une échelle mobile – en fonction du type de chercheur, de l’accès et des données.</a:t>
            </a: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7B66BF-E3E5-4481-B997-BD3CC3A79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1324" y="5591420"/>
            <a:ext cx="9877251" cy="398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24" name="Curved Down Arrow 7">
            <a:extLst>
              <a:ext uri="{FF2B5EF4-FFF2-40B4-BE49-F238E27FC236}">
                <a16:creationId xmlns:a16="http://schemas.microsoft.com/office/drawing/2014/main" id="{F99AA000-72B9-4C84-ABF6-FEA4C1A5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91572" y="1656978"/>
            <a:ext cx="4865000" cy="592008"/>
          </a:xfrm>
          <a:prstGeom prst="curvedDown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25" name="Curved Down Arrow 28">
            <a:extLst>
              <a:ext uri="{FF2B5EF4-FFF2-40B4-BE49-F238E27FC236}">
                <a16:creationId xmlns:a16="http://schemas.microsoft.com/office/drawing/2014/main" id="{FB058707-C450-41CF-BF98-4A71B2887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3750221" y="2222144"/>
            <a:ext cx="4672204" cy="531956"/>
          </a:xfrm>
          <a:prstGeom prst="curvedDown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47C2E03-F76B-438C-92F0-DEDD588CE11D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87504" y="851315"/>
            <a:ext cx="11630139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latin typeface="Arial MT Std" panose="020B0402020200020204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  <a:sym typeface="Arial MT Std" panose="020B0402020200020204"/>
              </a:rPr>
              <a:t>Utilisation du cadre des cinq éléments de la sécurité comme principe directeur</a:t>
            </a:r>
          </a:p>
        </p:txBody>
      </p:sp>
    </p:spTree>
    <p:extLst>
      <p:ext uri="{BB962C8B-B14F-4D97-AF65-F5344CB8AC3E}">
        <p14:creationId xmlns:p14="http://schemas.microsoft.com/office/powerpoint/2010/main" val="354766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oud Computing">
            <a:extLst>
              <a:ext uri="{FF2B5EF4-FFF2-40B4-BE49-F238E27FC236}">
                <a16:creationId xmlns:a16="http://schemas.microsoft.com/office/drawing/2014/main" id="{24082B46-DBA1-4FC9-939E-563ADAF83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257" y="3707394"/>
            <a:ext cx="1983052" cy="1983064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2DFCA21-550B-4514-9A09-FBCE2A071D31}"/>
              </a:ext>
            </a:extLst>
          </p:cNvPr>
          <p:cNvSpPr txBox="1">
            <a:spLocks/>
          </p:cNvSpPr>
          <p:nvPr/>
        </p:nvSpPr>
        <p:spPr>
          <a:xfrm>
            <a:off x="7778664" y="3421580"/>
            <a:ext cx="3981639" cy="302587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CA" sz="1800" kern="0">
                <a:latin typeface="Arial MT Std" panose="020B0402020200020204"/>
              </a:rPr>
              <a:t>Le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laboratoire virtuel de données (</a:t>
            </a:r>
            <a:r>
              <a:rPr kumimoji="0" lang="fr-FR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LvD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) permet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l’utilisation des             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« </a:t>
            </a:r>
            <a:r>
              <a:rPr lang="fr-FR" sz="1800" b="1" kern="0">
                <a:latin typeface="Arial MT Std" panose="020B0402020200020204"/>
              </a:rPr>
              <a:t>espaces de travail autorisés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» pour les projets admissibles, permettant aux chercheurs qualifiés la possibilité d'accéder à leur projet de </a:t>
            </a:r>
            <a:r>
              <a:rPr kumimoji="0" lang="fr-FR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microdonnées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 tout en télétravaillant à domicile ou à partir de leur propre bureau.</a:t>
            </a:r>
          </a:p>
          <a:p>
            <a:pPr marL="0" indent="0">
              <a:lnSpc>
                <a:spcPct val="120000"/>
              </a:lnSpc>
              <a:buNone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pic>
        <p:nvPicPr>
          <p:cNvPr id="6" name="Graphic 5" descr="Laptop">
            <a:extLst>
              <a:ext uri="{FF2B5EF4-FFF2-40B4-BE49-F238E27FC236}">
                <a16:creationId xmlns:a16="http://schemas.microsoft.com/office/drawing/2014/main" id="{A85B28EF-C39D-407A-98E1-67DEE8452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1960" y="2610548"/>
            <a:ext cx="1502772" cy="16769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A8F5A0-6117-4F4C-9E30-90BE101B8E6E}"/>
              </a:ext>
            </a:extLst>
          </p:cNvPr>
          <p:cNvSpPr/>
          <p:nvPr/>
        </p:nvSpPr>
        <p:spPr>
          <a:xfrm>
            <a:off x="357052" y="2710359"/>
            <a:ext cx="3944587" cy="20313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Le laboratoire virtuel de données (</a:t>
            </a:r>
            <a:r>
              <a:rPr kumimoji="0" lang="fr-FR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LvD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) </a:t>
            </a:r>
            <a:r>
              <a:rPr lang="fr-FR" kern="0">
                <a:latin typeface="Arial MT Std" panose="020B0402020200020204"/>
              </a:rPr>
              <a:t>offre aux chercheurs une approche plus souple de l'accès aux </a:t>
            </a:r>
            <a:r>
              <a:rPr lang="fr-FR" kern="0" err="1">
                <a:latin typeface="Arial MT Std" panose="020B0402020200020204"/>
              </a:rPr>
              <a:t>microdonnées</a:t>
            </a:r>
            <a:r>
              <a:rPr lang="fr-FR" kern="0">
                <a:latin typeface="Arial MT Std" panose="020B0402020200020204"/>
              </a:rPr>
              <a:t> de Statistique Canada,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qui comprend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des contrôles de surveillance et une gestion intégrée du filtrage.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2D95E-66DF-44DA-BC1C-2777E5F2F108}"/>
              </a:ext>
            </a:extLst>
          </p:cNvPr>
          <p:cNvSpPr txBox="1"/>
          <p:nvPr/>
        </p:nvSpPr>
        <p:spPr>
          <a:xfrm>
            <a:off x="741934" y="1588188"/>
            <a:ext cx="1035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Le laboratoire virtuel de données (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LvD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) est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une infrastructure en nuage sécurisée utilisée pour stocker et accéder aux </a:t>
            </a:r>
            <a:r>
              <a:rPr kumimoji="0" lang="fr-FR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microdonnées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 des projets des chercheurs.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427964-D835-424B-8F5F-86BEF19DC35D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41934" y="1028178"/>
            <a:ext cx="10230522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latin typeface="Arial MT Std" panose="020B0402020200020204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Qu'est-ce que le Laboratoire virtuel de données ? 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MT Std" panose="020B0402020200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056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A45AF3B-E338-98DB-4DD2-06EBAFE7F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-104" b="3888"/>
          <a:stretch/>
        </p:blipFill>
        <p:spPr>
          <a:xfrm>
            <a:off x="903515" y="1508353"/>
            <a:ext cx="10450298" cy="33675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EDA90D3-0A38-4A60-A905-F9AE07BD97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315932" y="4866349"/>
            <a:ext cx="1840929" cy="72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Remplace le recours à une salle sécurisée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01975-3985-4B78-AFC2-54A2D5D421B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24727" y="4866349"/>
            <a:ext cx="1840929" cy="9294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Capacité de surveillance et de production de rapports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CECBC4-1082-4AB6-9ABA-DD3E4A06572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712034" y="4953596"/>
            <a:ext cx="2026930" cy="5109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Authentification à deux facteurs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EC386-6A1C-4DF5-993A-84E6FABDC43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1934" y="4884112"/>
            <a:ext cx="254934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Importation et exportation sécurisées à destination et en provenance de l’environnement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9C720-6C5F-4FE3-81CB-B67E90D8DC1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932806" y="2909319"/>
            <a:ext cx="256934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Hébergé dans un environnement d’analyse collaborative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0B71B-90CD-426B-A582-18EF74EA44A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89907" y="2910559"/>
            <a:ext cx="1954966" cy="5109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Approche à risque partagé</a:t>
            </a:r>
            <a:endParaRPr lang="fr-CA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7E369-7253-44FC-84EA-C24D275C5F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03019" y="2947566"/>
            <a:ext cx="235276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Mesures de sécurité informatique robustes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2E45B-B175-4F2F-84CA-246F2435CA6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25693" y="2898202"/>
            <a:ext cx="2452679" cy="7201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/>
              </a:rPr>
              <a:t>Accès à distance protégé 24 heures sur 24, 7 jours sur 7</a:t>
            </a:r>
            <a:endParaRPr lang="fr-CA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cs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EBD5E69-8252-44A9-B0DD-46FBFA701908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9"/>
            </p:custDataLst>
          </p:nvPr>
        </p:nvSpPr>
        <p:spPr>
          <a:xfrm>
            <a:off x="741934" y="885938"/>
            <a:ext cx="10230522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Nouveauté – Laboratoire de données virtuelles (</a:t>
            </a:r>
            <a:r>
              <a:rPr kumimoji="0" lang="fr-CA" sz="28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LvD</a:t>
            </a: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2961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New_StatCan_PPT_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2E75B5"/>
      </a:accent2>
      <a:accent3>
        <a:srgbClr val="9CC3E5"/>
      </a:accent3>
      <a:accent4>
        <a:srgbClr val="C00000"/>
      </a:accent4>
      <a:accent5>
        <a:srgbClr val="C55A11"/>
      </a:accent5>
      <a:accent6>
        <a:srgbClr val="BF9000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istics Canada PowerPoint template_FR.pptx" id="{DA58DA5D-716B-4E21-A4A3-5FA6C3570F33}" vid="{E1AA1F09-6809-465F-A399-9305FE1452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f9140-54b1-4fcb-8191-df4f5e3ae4ec">
      <Terms xmlns="http://schemas.microsoft.com/office/infopath/2007/PartnerControls"/>
    </lcf76f155ced4ddcb4097134ff3c332f>
    <TaxCatchAll xmlns="f6f4ab32-99f9-4752-9cb9-3e8df8a9e2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C197CE65E414B8A8246ABCCD13B4C" ma:contentTypeVersion="17" ma:contentTypeDescription="Create a new document." ma:contentTypeScope="" ma:versionID="b73b2d846084f8457fb487334d075871">
  <xsd:schema xmlns:xsd="http://www.w3.org/2001/XMLSchema" xmlns:xs="http://www.w3.org/2001/XMLSchema" xmlns:p="http://schemas.microsoft.com/office/2006/metadata/properties" xmlns:ns2="60bf9140-54b1-4fcb-8191-df4f5e3ae4ec" xmlns:ns3="f6f4ab32-99f9-4752-9cb9-3e8df8a9e2b1" targetNamespace="http://schemas.microsoft.com/office/2006/metadata/properties" ma:root="true" ma:fieldsID="ab23a9bb524f99bdcfa4a0d148a4bf34" ns2:_="" ns3:_="">
    <xsd:import namespace="60bf9140-54b1-4fcb-8191-df4f5e3ae4ec"/>
    <xsd:import namespace="f6f4ab32-99f9-4752-9cb9-3e8df8a9e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f9140-54b1-4fcb-8191-df4f5e3ae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e2fad2-47b1-4724-b92c-1944d3ff5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4ab32-99f9-4752-9cb9-3e8df8a9e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9a3380-16a3-4f7c-8f8f-1898b806b14b}" ma:internalName="TaxCatchAll" ma:showField="CatchAllData" ma:web="f6f4ab32-99f9-4752-9cb9-3e8df8a9e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AFC253-FB3F-4C95-801A-5B38A174B6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8C174-6EEF-4D3F-84E7-209E010B205C}">
  <ds:schemaRefs>
    <ds:schemaRef ds:uri="60bf9140-54b1-4fcb-8191-df4f5e3ae4ec"/>
    <ds:schemaRef ds:uri="f6f4ab32-99f9-4752-9cb9-3e8df8a9e2b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12EC39-0A1E-4BB9-AE81-BC58B054D56A}">
  <ds:schemaRefs>
    <ds:schemaRef ds:uri="60bf9140-54b1-4fcb-8191-df4f5e3ae4ec"/>
    <ds:schemaRef ds:uri="f6f4ab32-99f9-4752-9cb9-3e8df8a9e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Statistics Canada PowerPoint template_F</Template>
  <TotalTime>0</TotalTime>
  <Words>315</Words>
  <Application>Microsoft Office PowerPoint</Application>
  <PresentationFormat>Widescreen</PresentationFormat>
  <Paragraphs>32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MT Std</vt:lpstr>
      <vt:lpstr>Calibri</vt:lpstr>
      <vt:lpstr>Lato</vt:lpstr>
      <vt:lpstr>New_StatCan_PPT_Theme</vt:lpstr>
      <vt:lpstr>L’accès aux données à Statistique Canada</vt:lpstr>
      <vt:lpstr>Services d'accès aux données de Statistique Canada</vt:lpstr>
      <vt:lpstr>Utilisation du cadre des cinq éléments de la sécurité comme principe directeur</vt:lpstr>
      <vt:lpstr>Qu'est-ce que le Laboratoire virtuel de données ? </vt:lpstr>
      <vt:lpstr>Nouveauté – Laboratoire de données virtuelles (LvD)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Hutchings, Audrey (StatCan)</dc:creator>
  <cp:lastModifiedBy>Lajendon Jeyakumar (CSPS-EFPC)</cp:lastModifiedBy>
  <cp:revision>66</cp:revision>
  <dcterms:created xsi:type="dcterms:W3CDTF">2023-05-23T17:43:40Z</dcterms:created>
  <dcterms:modified xsi:type="dcterms:W3CDTF">2024-03-07T22:15:41Z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0x01010093EC197CE65E414B8A8246ABCCD13B4C</vt:lpwstr>
  </property>
  <property fmtid="{D5CDD505-2E9C-101B-9397-08002B2CF9AE}" pid="3" name="MediaServiceImageTags">
    <vt:lpwstr/>
  </property>
  <property fmtid="{D5CDD505-2E9C-101B-9397-08002B2CF9AE}" pid="4" name="_AdHocReviewCycleID">
    <vt:i4>1711341819</vt:i4>
  </property>
  <property fmtid="{D5CDD505-2E9C-101B-9397-08002B2CF9AE}" pid="5" name="_NewReviewCycle">
    <vt:lpwstr/>
  </property>
  <property fmtid="{D5CDD505-2E9C-101B-9397-08002B2CF9AE}" pid="6" name="_EmailSubject">
    <vt:lpwstr>Accessible slides</vt:lpwstr>
  </property>
  <property fmtid="{D5CDD505-2E9C-101B-9397-08002B2CF9AE}" pid="7" name="_AuthorEmail">
    <vt:lpwstr>lajendon.jeyakumar@csps-efpc.gc.ca</vt:lpwstr>
  </property>
  <property fmtid="{D5CDD505-2E9C-101B-9397-08002B2CF9AE}" pid="8" name="_AuthorEmailDisplayName">
    <vt:lpwstr>Lajendon Jeyakumar (CSPS-EFPC)</vt:lpwstr>
  </property>
</Properties>
</file>