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9"/>
  </p:notesMasterIdLst>
  <p:handoutMasterIdLst>
    <p:handoutMasterId r:id="rId20"/>
  </p:handoutMasterIdLst>
  <p:sldIdLst>
    <p:sldId id="535" r:id="rId2"/>
    <p:sldId id="528" r:id="rId3"/>
    <p:sldId id="319" r:id="rId4"/>
    <p:sldId id="539" r:id="rId5"/>
    <p:sldId id="541" r:id="rId6"/>
    <p:sldId id="542" r:id="rId7"/>
    <p:sldId id="543" r:id="rId8"/>
    <p:sldId id="520" r:id="rId9"/>
    <p:sldId id="546" r:id="rId10"/>
    <p:sldId id="547" r:id="rId11"/>
    <p:sldId id="544" r:id="rId12"/>
    <p:sldId id="536" r:id="rId13"/>
    <p:sldId id="537" r:id="rId14"/>
    <p:sldId id="538" r:id="rId15"/>
    <p:sldId id="526" r:id="rId16"/>
    <p:sldId id="340" r:id="rId17"/>
    <p:sldId id="343" r:id="rId18"/>
  </p:sldIdLst>
  <p:sldSz cx="9144000" cy="6858000" type="screen4x3"/>
  <p:notesSz cx="7023100" cy="93091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56134" autoAdjust="0"/>
  </p:normalViewPr>
  <p:slideViewPr>
    <p:cSldViewPr snapToObjects="1" showGuides="1">
      <p:cViewPr varScale="1">
        <p:scale>
          <a:sx n="111" d="100"/>
          <a:sy n="111" d="100"/>
        </p:scale>
        <p:origin x="259" y="8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1"/>
              <c:layout>
                <c:manualLayout>
                  <c:x val="-2.4647753881226381E-2"/>
                  <c:y val="-5.47163630848776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53-4CCD-BBCA-03C9CFB2D1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Sheet1!$C$2:$C$7</c:f>
              <c:numCache>
                <c:formatCode>General</c:formatCode>
                <c:ptCount val="6"/>
                <c:pt idx="0">
                  <c:v>3</c:v>
                </c:pt>
                <c:pt idx="1">
                  <c:v>25</c:v>
                </c:pt>
                <c:pt idx="2">
                  <c:v>105</c:v>
                </c:pt>
                <c:pt idx="3">
                  <c:v>239</c:v>
                </c:pt>
                <c:pt idx="4">
                  <c:v>109</c:v>
                </c:pt>
                <c:pt idx="5">
                  <c:v>290</c:v>
                </c:pt>
              </c:numCache>
            </c:numRef>
          </c:val>
          <c:smooth val="0"/>
          <c:extLst>
            <c:ext xmlns:c16="http://schemas.microsoft.com/office/drawing/2014/chart" uri="{C3380CC4-5D6E-409C-BE32-E72D297353CC}">
              <c16:uniqueId val="{00000000-DB03-4D55-B968-570D88939EE0}"/>
            </c:ext>
          </c:extLst>
        </c:ser>
        <c:ser>
          <c:idx val="1"/>
          <c:order val="1"/>
          <c:tx>
            <c:strRef>
              <c:f>Sheet1!$D$1</c:f>
              <c:strCache>
                <c:ptCount val="1"/>
                <c:pt idx="0">
                  <c:v>Completed by</c:v>
                </c:pt>
              </c:strCache>
            </c:strRef>
          </c:tx>
          <c:spPr>
            <a:ln w="28575" cap="rnd">
              <a:solidFill>
                <a:schemeClr val="accent2"/>
              </a:solidFill>
              <a:round/>
            </a:ln>
            <a:effectLst/>
          </c:spPr>
          <c:marker>
            <c:symbol val="none"/>
          </c:marker>
          <c:dLbls>
            <c:dLbl>
              <c:idx val="0"/>
              <c:layout>
                <c:manualLayout>
                  <c:x val="-3.3855705915729541E-2"/>
                  <c:y val="-2.39217247466330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2A-4ED2-8CA9-84A780ED8DA9}"/>
                </c:ext>
              </c:extLst>
            </c:dLbl>
            <c:dLbl>
              <c:idx val="1"/>
              <c:layout>
                <c:manualLayout>
                  <c:x val="-4.3224291142874578E-2"/>
                  <c:y val="-4.07188002038574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F2A-4ED2-8CA9-84A780ED8D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Sheet1!$D$2:$D$7</c:f>
              <c:numCache>
                <c:formatCode>General</c:formatCode>
                <c:ptCount val="6"/>
                <c:pt idx="0">
                  <c:v>1</c:v>
                </c:pt>
                <c:pt idx="1">
                  <c:v>17</c:v>
                </c:pt>
                <c:pt idx="2">
                  <c:v>66</c:v>
                </c:pt>
                <c:pt idx="3">
                  <c:v>130</c:v>
                </c:pt>
                <c:pt idx="4">
                  <c:v>50</c:v>
                </c:pt>
                <c:pt idx="5">
                  <c:v>150</c:v>
                </c:pt>
              </c:numCache>
            </c:numRef>
          </c:val>
          <c:smooth val="0"/>
          <c:extLst>
            <c:ext xmlns:c16="http://schemas.microsoft.com/office/drawing/2014/chart" uri="{C3380CC4-5D6E-409C-BE32-E72D297353CC}">
              <c16:uniqueId val="{00000001-DB03-4D55-B968-570D88939EE0}"/>
            </c:ext>
          </c:extLst>
        </c:ser>
        <c:dLbls>
          <c:dLblPos val="t"/>
          <c:showLegendKey val="0"/>
          <c:showVal val="1"/>
          <c:showCatName val="0"/>
          <c:showSerName val="0"/>
          <c:showPercent val="0"/>
          <c:showBubbleSize val="0"/>
        </c:dLbls>
        <c:smooth val="0"/>
        <c:axId val="-333175600"/>
        <c:axId val="-333169072"/>
      </c:lineChart>
      <c:catAx>
        <c:axId val="-3331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3169072"/>
        <c:crosses val="autoZero"/>
        <c:auto val="1"/>
        <c:lblAlgn val="ctr"/>
        <c:lblOffset val="100"/>
        <c:noMultiLvlLbl val="0"/>
      </c:catAx>
      <c:valAx>
        <c:axId val="-3331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3175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14T13:53:41.562" idx="3">
    <p:pos x="10" y="10"/>
    <p:text>I would add your slide 3 before the key findings as they align and go to prove your theory</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0.07734</cdr:x>
      <cdr:y>0.71869</cdr:y>
    </cdr:from>
    <cdr:to>
      <cdr:x>0.2114</cdr:x>
      <cdr:y>0.92504</cdr:y>
    </cdr:to>
    <cdr:sp macro="" textlink="">
      <cdr:nvSpPr>
        <cdr:cNvPr id="2" name="Rectangle 1"/>
        <cdr:cNvSpPr/>
      </cdr:nvSpPr>
      <cdr:spPr>
        <a:xfrm xmlns:a="http://schemas.openxmlformats.org/drawingml/2006/main">
          <a:off x="581646" y="3260339"/>
          <a:ext cx="1008112" cy="93610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9/25/2023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9/25/2023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r>
              <a:rPr lang="fr-FR" sz="1200" b="1" dirty="0" smtClean="0"/>
              <a:t>:</a:t>
            </a:r>
            <a:endParaRPr lang="fr-CA" sz="1200"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smtClean="0"/>
              <a:t>https://app.sli.do/event/sM35UUzqC6xq1okAf65geh</a:t>
            </a:r>
            <a:br>
              <a:rPr lang="fr-CA" dirty="0" smtClean="0"/>
            </a:br>
            <a:r>
              <a:rPr lang="fr-CA" sz="1200" u="none" dirty="0" smtClean="0"/>
              <a:t>Sli.do </a:t>
            </a:r>
            <a:r>
              <a:rPr lang="fr-CA" sz="1200" u="none" dirty="0"/>
              <a:t>code: </a:t>
            </a:r>
            <a:r>
              <a:rPr lang="fr-CA" sz="1200" u="none" dirty="0" smtClean="0"/>
              <a:t>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(Carmen)</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smtClean="0"/>
              <a:t>(Carmen)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00992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0000" lnSpcReduction="20000"/>
          </a:bodyPr>
          <a:lstStyle/>
          <a:p>
            <a:pPr defTabSz="933126">
              <a:defRPr/>
            </a:pPr>
            <a:r>
              <a:rPr lang="fr-CA" dirty="0" smtClean="0"/>
              <a:t>(Ginette </a:t>
            </a:r>
            <a:r>
              <a:rPr lang="fr-CA" dirty="0" smtClean="0">
                <a:sym typeface="Wingdings" panose="05000000000000000000" pitchFamily="2" charset="2"/>
              </a:rPr>
              <a:t></a:t>
            </a:r>
            <a:r>
              <a:rPr lang="fr-CA" dirty="0" smtClean="0"/>
              <a:t>)</a:t>
            </a: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dirty="0" smtClean="0"/>
              <a:t>(Ginette </a:t>
            </a:r>
            <a:r>
              <a:rPr lang="fr-CA" dirty="0" smtClean="0">
                <a:sym typeface="Wingdings" panose="05000000000000000000" pitchFamily="2" charset="2"/>
              </a:rPr>
              <a:t></a:t>
            </a:r>
            <a:r>
              <a:rPr lang="fr-CA" dirty="0" smtClean="0"/>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u="none" dirty="0" smtClean="0"/>
              <a:t>A </a:t>
            </a:r>
            <a:r>
              <a:rPr lang="fr-CA" u="none" dirty="0"/>
              <a:t>gauche,</a:t>
            </a:r>
            <a:r>
              <a:rPr lang="fr-CA" u="none" baseline="0" dirty="0"/>
              <a:t> la formation française de 2022.</a:t>
            </a:r>
            <a:endParaRPr lang="en-CA"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fr-CA" u="none"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u="none" dirty="0"/>
              <a:t>À droite, vous pouvez voir les réponses des participants, lorsqu’il leur a été demandé de répondre en un mot à la question suivante : « Quelle est la compétence que vous avez le plus améliorée durant le programme de DLCP? »</a:t>
            </a:r>
          </a:p>
          <a:p>
            <a:pPr marL="0" marR="0" lvl="0" indent="0" algn="l" defTabSz="914400" rtl="0" eaLnBrk="0" fontAlgn="base" latinLnBrk="0" hangingPunct="0">
              <a:lnSpc>
                <a:spcPct val="100000"/>
              </a:lnSpc>
              <a:spcBef>
                <a:spcPct val="30000"/>
              </a:spcBef>
              <a:spcAft>
                <a:spcPct val="0"/>
              </a:spcAft>
              <a:buClrTx/>
              <a:buSzTx/>
              <a:buFontTx/>
              <a:buNone/>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i="0" u="none" kern="1200" dirty="0">
                <a:solidFill>
                  <a:schemeClr val="tx1"/>
                </a:solidFill>
                <a:latin typeface="Arial" charset="0"/>
                <a:ea typeface="+mn-ea"/>
                <a:cs typeface="+mn-cs"/>
              </a:rPr>
              <a:t>Les participants disent aussi que, à la suite des pratiques apprises dans le cadre du programme, ils se sentent plus ancrés et mentalement présents dans leur travail.</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La surprise pour de nombreux participants est le changement positif en ce qui concerne leur présence émotionnelle et leur rapprochement significatif, tant au travail qu’au domicile.</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Il s’agit de compétences essentielles à la croissance de toute personne.</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i="0" kern="1200" dirty="0">
              <a:solidFill>
                <a:schemeClr val="tx1"/>
              </a:solidFill>
              <a:effectLst/>
              <a:latin typeface="Arial" charset="0"/>
              <a:ea typeface="+mn-ea"/>
              <a:cs typeface="+mn-cs"/>
            </a:endParaRP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13</a:t>
            </a:fld>
            <a:endParaRPr lang="fr-CA" dirty="0"/>
          </a:p>
        </p:txBody>
      </p:sp>
    </p:spTree>
    <p:extLst>
      <p:ext uri="{BB962C8B-B14F-4D97-AF65-F5344CB8AC3E}">
        <p14:creationId xmlns:p14="http://schemas.microsoft.com/office/powerpoint/2010/main" val="262629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smtClean="0"/>
              <a:t>(Ginette </a:t>
            </a:r>
            <a:r>
              <a:rPr lang="fr-CA" dirty="0" smtClean="0">
                <a:sym typeface="Wingdings" panose="05000000000000000000" pitchFamily="2" charset="2"/>
              </a:rPr>
              <a:t></a:t>
            </a:r>
            <a:r>
              <a:rPr lang="fr-CA" dirty="0" smtClean="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14</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r>
              <a:rPr lang="fr-CA" sz="1200" u="none" dirty="0"/>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smtClean="0"/>
              <a:t>https://app.sli.do/event/sM35UUzqC6xq1okAf65geh</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lvl="0" indent="0">
              <a:spcAft>
                <a:spcPts val="600"/>
              </a:spcAft>
              <a:buFont typeface="Arial" panose="020B0604020202020204" pitchFamily="34" charset="0"/>
              <a:buNone/>
            </a:pPr>
            <a:r>
              <a:rPr lang="fr-FR" sz="1200" b="0" dirty="0" smtClean="0"/>
              <a:t>(Carmen)</a:t>
            </a:r>
          </a:p>
          <a:p>
            <a:r>
              <a:rPr lang="fr-CA" u="none" dirty="0" smtClean="0"/>
              <a:t>Pour </a:t>
            </a:r>
            <a:r>
              <a:rPr lang="fr-CA" u="none" dirty="0"/>
              <a:t>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smtClean="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dirty="0" smtClean="0"/>
              <a:t>(</a:t>
            </a: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hlinkClick r:id="rId3"/>
              </a:rPr>
              <a:t>https://app.sli.do/event/1QX8qrhR68b9ECEtUW78rN</a:t>
            </a:r>
            <a:r>
              <a:rPr lang="fr-CA" dirty="0"/>
              <a:t> </a:t>
            </a:r>
            <a:r>
              <a:rPr lang="fr-CA" sz="1200" u="none" dirty="0"/>
              <a:t/>
            </a:r>
            <a:br>
              <a:rPr lang="fr-CA" sz="1200" u="none" dirty="0"/>
            </a:br>
            <a:r>
              <a:rPr lang="fr-CA" sz="1200" u="none" dirty="0"/>
              <a:t>Sli.do code: DLCP</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14313" marR="0" lvl="0" indent="-214313" algn="l" defTabSz="914400" rtl="0" eaLnBrk="0" fontAlgn="base" latinLnBrk="0" hangingPunct="0">
              <a:lnSpc>
                <a:spcPct val="120000"/>
              </a:lnSpc>
              <a:spcBef>
                <a:spcPct val="0"/>
              </a:spcBef>
              <a:spcAft>
                <a:spcPct val="0"/>
              </a:spcAft>
              <a:buClrTx/>
              <a:buSzTx/>
              <a:buFontTx/>
              <a:buNone/>
              <a:tabLst/>
              <a:defRPr/>
            </a:pPr>
            <a:r>
              <a:rPr lang="fr-CA" sz="2800" dirty="0" smtClean="0"/>
              <a:t>(Alejandro)</a:t>
            </a:r>
          </a:p>
          <a:p>
            <a:pPr marL="214313" indent="-214313" eaLnBrk="0" fontAlgn="base" hangingPunct="0">
              <a:lnSpc>
                <a:spcPct val="120000"/>
              </a:lnSpc>
              <a:spcBef>
                <a:spcPct val="0"/>
              </a:spcBef>
              <a:spcAft>
                <a:spcPct val="0"/>
              </a:spcAft>
            </a:pPr>
            <a:r>
              <a:rPr lang="fr-CA" altLang="en-US" sz="2800" dirty="0" smtClean="0">
                <a:ea typeface="Calibri" panose="020F0502020204030204" pitchFamily="34" charset="0"/>
                <a:cs typeface="Times New Roman" panose="02020603050405020304" pitchFamily="18" charset="0"/>
              </a:rPr>
              <a:t>Co-organisé </a:t>
            </a:r>
            <a:r>
              <a:rPr lang="fr-CA" altLang="en-US" sz="2800" dirty="0">
                <a:ea typeface="Calibri" panose="020F0502020204030204" pitchFamily="34" charset="0"/>
                <a:cs typeface="Times New Roman" panose="02020603050405020304" pitchFamily="18" charset="0"/>
              </a:rPr>
              <a:t>par le RICO, le programme est en cours d'élaboration depuis 2016.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Ouvert à tous via les plateformes </a:t>
            </a:r>
            <a:r>
              <a:rPr lang="fr-CA" altLang="en-US" sz="2800" dirty="0" err="1">
                <a:ea typeface="Calibri" panose="020F0502020204030204" pitchFamily="34" charset="0"/>
                <a:cs typeface="Times New Roman" panose="02020603050405020304" pitchFamily="18" charset="0"/>
              </a:rPr>
              <a:t>GCTools</a:t>
            </a:r>
            <a:r>
              <a:rPr lang="fr-CA" altLang="en-US" sz="2800" dirty="0">
                <a:ea typeface="Calibri" panose="020F0502020204030204" pitchFamily="34" charset="0"/>
                <a:cs typeface="Times New Roman" panose="02020603050405020304" pitchFamily="18" charset="0"/>
              </a:rPr>
              <a:t>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Selon le tableau, le programme a été animé par 1, puis 2, 8 et 10 animateurs.</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Anglais 2022 par 2 animateurs</a:t>
            </a:r>
            <a:r>
              <a:rPr lang="fr-CA" altLang="en-US" sz="2800" baseline="0" dirty="0">
                <a:ea typeface="Calibri" panose="020F0502020204030204" pitchFamily="34" charset="0"/>
                <a:cs typeface="Times New Roman" panose="02020603050405020304" pitchFamily="18" charset="0"/>
              </a:rPr>
              <a:t>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Français 2022 par 8 animateurs</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Anglais 2023 par 10 animateurs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72989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smtClean="0"/>
              <a:t>(Alejandro)</a:t>
            </a:r>
          </a:p>
          <a:p>
            <a:pPr marL="0" lvl="0" indent="0">
              <a:spcAft>
                <a:spcPts val="600"/>
              </a:spcAft>
              <a:buFont typeface="Arial" panose="020B0604020202020204" pitchFamily="34" charset="0"/>
              <a:buNone/>
            </a:pPr>
            <a:endParaRPr lang="en-US"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Gouverneur Générale du Canada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 </a:t>
            </a:r>
            <a:r>
              <a:rPr lang="fr-CA" alt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graphique résume le nombre de personnes inscrites aux différentes formations du programme, ainsi que le nombre de personnes ayant complété le programme et le pourcentage d‘accomplissement.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75000"/>
                </a:schemeClr>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02946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83874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2023-09-25</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8" name="Picture 7"/>
          <p:cNvPicPr>
            <a:picLocks noChangeAspect="1"/>
          </p:cNvPicPr>
          <p:nvPr userDrawn="1"/>
        </p:nvPicPr>
        <p:blipFill>
          <a:blip r:embed="rId2"/>
          <a:stretch>
            <a:fillRect/>
          </a:stretch>
        </p:blipFill>
        <p:spPr>
          <a:xfrm>
            <a:off x="2555776" y="680662"/>
            <a:ext cx="4248472" cy="756525"/>
          </a:xfrm>
          <a:prstGeom prst="rect">
            <a:avLst/>
          </a:prstGeom>
        </p:spPr>
      </p:pic>
      <p:pic>
        <p:nvPicPr>
          <p:cNvPr id="10"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2023-09-25</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2023-09-25</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2023-09-25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2023-09-25</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2023-09-25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9.xml"/><Relationship Id="rId7" Type="http://schemas.openxmlformats.org/officeDocument/2006/relationships/image" Target="../media/image2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4.png"/><Relationship Id="rId5" Type="http://schemas.openxmlformats.org/officeDocument/2006/relationships/hyperlink" Target="https://wiki.gccollab.ca/MCLD-DLCP"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Layout" Target="../slideLayouts/slideLayout2.xml"/><Relationship Id="rId16" Type="http://schemas.openxmlformats.org/officeDocument/2006/relationships/image" Target="../media/image20.png"/><Relationship Id="rId1" Type="http://schemas.openxmlformats.org/officeDocument/2006/relationships/tags" Target="../tags/tag1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13.jp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5.xml"/><Relationship Id="rId7" Type="http://schemas.openxmlformats.org/officeDocument/2006/relationships/image" Target="../media/image2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u="none" dirty="0">
                <a:solidFill>
                  <a:schemeClr val="accent1">
                    <a:lumMod val="75000"/>
                  </a:schemeClr>
                </a:solidFill>
              </a:rPr>
              <a:t>25 septembre 2023</a:t>
            </a:r>
          </a:p>
        </p:txBody>
      </p:sp>
    </p:spTree>
    <p:extLst>
      <p:ext uri="{BB962C8B-B14F-4D97-AF65-F5344CB8AC3E}">
        <p14:creationId xmlns:p14="http://schemas.microsoft.com/office/powerpoint/2010/main" val="127006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a:t>
            </a:r>
            <a:r>
              <a:rPr lang="fr-CA" sz="3600" dirty="0" smtClean="0">
                <a:solidFill>
                  <a:schemeClr val="accent1">
                    <a:lumMod val="75000"/>
                  </a:schemeClr>
                </a:solidFill>
                <a:ea typeface="Times New Roman" panose="02020603050405020304" pitchFamily="18" charset="0"/>
                <a:cs typeface="Times New Roman" panose="02020603050405020304" pitchFamily="18" charset="0"/>
              </a:rPr>
              <a:t>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a:t>
            </a:r>
            <a:r>
              <a:rPr lang="fr-CA" sz="1100" dirty="0" smtClean="0">
                <a:solidFill>
                  <a:srgbClr val="7F7F7F"/>
                </a:solidFill>
                <a:ea typeface="Calibri" panose="020F0502020204030204" pitchFamily="34" charset="0"/>
                <a:cs typeface="Times New Roman" panose="02020603050405020304" pitchFamily="18" charset="0"/>
              </a:rPr>
              <a:t>« Presque toujours », « Très souvent » </a:t>
            </a:r>
            <a:r>
              <a:rPr lang="fr-CA" sz="1100" dirty="0">
                <a:solidFill>
                  <a:srgbClr val="7F7F7F"/>
                </a:solidFill>
                <a:ea typeface="Calibri" panose="020F0502020204030204" pitchFamily="34" charset="0"/>
                <a:cs typeface="Times New Roman" panose="02020603050405020304" pitchFamily="18" charset="0"/>
              </a:rPr>
              <a:t>et </a:t>
            </a:r>
            <a:r>
              <a:rPr lang="fr-CA" sz="1100" dirty="0" smtClean="0">
                <a:solidFill>
                  <a:srgbClr val="7F7F7F"/>
                </a:solidFill>
                <a:ea typeface="Calibri" panose="020F0502020204030204" pitchFamily="34" charset="0"/>
                <a:cs typeface="Times New Roman" panose="02020603050405020304" pitchFamily="18" charset="0"/>
              </a:rPr>
              <a:t>«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smtClean="0">
                <a:solidFill>
                  <a:schemeClr val="accent1">
                    <a:lumMod val="75000"/>
                  </a:schemeClr>
                </a:solidFill>
              </a:rPr>
              <a:t>résilience</a:t>
            </a:r>
            <a:endParaRPr lang="fr-CA" sz="1400" dirty="0">
              <a:solidFill>
                <a:schemeClr val="accent1">
                  <a:lumMod val="75000"/>
                </a:schemeClr>
              </a:solidFill>
            </a:endParaRP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smtClean="0">
                <a:solidFill>
                  <a:schemeClr val="accent1">
                    <a:lumMod val="75000"/>
                  </a:schemeClr>
                </a:solidFill>
              </a:rPr>
              <a:t>évaluation</a:t>
            </a:r>
            <a:r>
              <a:rPr lang="en-US" sz="1200" dirty="0" smtClean="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smtClean="0">
                <a:solidFill>
                  <a:schemeClr val="accent1">
                    <a:lumMod val="75000"/>
                  </a:schemeClr>
                </a:solidFill>
              </a:rPr>
              <a:t>Évaluation</a:t>
            </a:r>
            <a:r>
              <a:rPr lang="en-US" sz="1200" dirty="0" smtClean="0">
                <a:solidFill>
                  <a:schemeClr val="accent1">
                    <a:lumMod val="75000"/>
                  </a:schemeClr>
                </a:solidFill>
              </a:rPr>
              <a:t> finale, 3 </a:t>
            </a:r>
            <a:r>
              <a:rPr lang="en-US" sz="1200" dirty="0" err="1" smtClean="0">
                <a:solidFill>
                  <a:schemeClr val="accent1">
                    <a:lumMod val="75000"/>
                  </a:schemeClr>
                </a:solidFill>
              </a:rPr>
              <a:t>mois</a:t>
            </a:r>
            <a:r>
              <a:rPr lang="en-US" sz="1200" dirty="0" smtClean="0">
                <a:solidFill>
                  <a:schemeClr val="accent1">
                    <a:lumMod val="75000"/>
                  </a:schemeClr>
                </a:solidFill>
              </a:rPr>
              <a:t> plus </a:t>
            </a:r>
            <a:r>
              <a:rPr lang="en-US" sz="1200" dirty="0" err="1" smtClean="0">
                <a:solidFill>
                  <a:schemeClr val="accent1">
                    <a:lumMod val="75000"/>
                  </a:schemeClr>
                </a:solidFill>
              </a:rPr>
              <a:t>tard</a:t>
            </a:r>
            <a:endParaRPr lang="en-US" sz="1200" dirty="0" smtClean="0">
              <a:solidFill>
                <a:schemeClr val="accent1">
                  <a:lumMod val="75000"/>
                </a:schemeClr>
              </a:solidFill>
            </a:endParaRPr>
          </a:p>
          <a:p>
            <a:r>
              <a:rPr lang="en-US" sz="1200" dirty="0" smtClean="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a:t>
            </a:r>
            <a:r>
              <a:rPr lang="fr-CA" u="none" dirty="0" smtClean="0">
                <a:solidFill>
                  <a:schemeClr val="accent1">
                    <a:lumMod val="75000"/>
                  </a:schemeClr>
                </a:solidFill>
              </a:rPr>
              <a:t>Remarque</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a:p>
            <a:r>
              <a:rPr lang="fr-CA" u="none" dirty="0">
                <a:solidFill>
                  <a:schemeClr val="accent1">
                    <a:lumMod val="75000"/>
                  </a:schemeClr>
                </a:solidFill>
              </a:rPr>
              <a:t>Commençons par faire ce qui suit</a:t>
            </a:r>
            <a:r>
              <a:rPr lang="fr-CA" dirty="0">
                <a:solidFill>
                  <a:schemeClr val="accent1">
                    <a:lumMod val="75000"/>
                  </a:schemeClr>
                </a:solidFill>
              </a:rPr>
              <a:t> :</a:t>
            </a:r>
            <a:endParaRPr lang="fr-CA" u="none" dirty="0">
              <a:solidFill>
                <a:schemeClr val="accent1">
                  <a:lumMod val="75000"/>
                </a:schemeClr>
              </a:solidFill>
            </a:endParaRPr>
          </a:p>
          <a:p>
            <a:pPr lvl="1"/>
            <a:r>
              <a:rPr lang="fr-CA" u="none" dirty="0">
                <a:solidFill>
                  <a:schemeClr val="accent1">
                    <a:lumMod val="75000"/>
                  </a:schemeClr>
                </a:solidFill>
              </a:rPr>
              <a:t>S’asseoir le plus confortablement possible dans une position droite</a:t>
            </a:r>
          </a:p>
          <a:p>
            <a:pPr lvl="1"/>
            <a:r>
              <a:rPr lang="fr-CA" dirty="0">
                <a:solidFill>
                  <a:schemeClr val="accent1">
                    <a:lumMod val="75000"/>
                  </a:schemeClr>
                </a:solidFill>
              </a:rPr>
              <a:t>F</a:t>
            </a:r>
            <a:r>
              <a:rPr lang="fr-CA" u="none" dirty="0">
                <a:solidFill>
                  <a:schemeClr val="accent1">
                    <a:lumMod val="75000"/>
                  </a:schemeClr>
                </a:solidFill>
              </a:rPr>
              <a:t>ermer les yeux ou les fermer à moitié comme cela </a:t>
            </a:r>
            <a:r>
              <a:rPr lang="fr-CA" dirty="0">
                <a:solidFill>
                  <a:schemeClr val="accent1">
                    <a:lumMod val="75000"/>
                  </a:schemeClr>
                </a:solidFill>
              </a:rPr>
              <a:t>vous convient</a:t>
            </a:r>
            <a:endParaRPr lang="fr-CA" u="none" dirty="0">
              <a:solidFill>
                <a:schemeClr val="accent1">
                  <a:lumMod val="75000"/>
                </a:schemeClr>
              </a:solidFill>
            </a:endParaRPr>
          </a:p>
          <a:p>
            <a:pPr lvl="1"/>
            <a:r>
              <a:rPr lang="fr-CA" u="none" dirty="0">
                <a:solidFill>
                  <a:schemeClr val="accent1">
                    <a:lumMod val="75000"/>
                  </a:schemeClr>
                </a:solidFill>
              </a:rPr>
              <a:t>Ne vous préoccupez pas du temps</a:t>
            </a:r>
          </a:p>
          <a:p>
            <a:pPr lvl="1"/>
            <a:r>
              <a:rPr lang="fr-CA" dirty="0">
                <a:solidFill>
                  <a:schemeClr val="accent1">
                    <a:lumMod val="75000"/>
                  </a:schemeClr>
                </a:solidFill>
              </a:rPr>
              <a:t>P</a:t>
            </a:r>
            <a:r>
              <a:rPr lang="fr-CA" u="none" dirty="0">
                <a:solidFill>
                  <a:schemeClr val="accent1">
                    <a:lumMod val="75000"/>
                  </a:schemeClr>
                </a:solidFill>
              </a:rPr>
              <a:t>renez une minute, seulement une minute…</a:t>
            </a:r>
          </a:p>
          <a:p>
            <a:pPr lvl="1"/>
            <a:r>
              <a:rPr lang="fr-CA" u="none" dirty="0">
                <a:solidFill>
                  <a:schemeClr val="accent1">
                    <a:lumMod val="75000"/>
                  </a:schemeClr>
                </a:solidFill>
              </a:rPr>
              <a:t>Pour respirer, juste pour respirer</a:t>
            </a:r>
          </a:p>
          <a:p>
            <a:pPr lvl="1"/>
            <a:r>
              <a:rPr lang="fr-CA" dirty="0">
                <a:solidFill>
                  <a:schemeClr val="accent1">
                    <a:lumMod val="75000"/>
                  </a:schemeClr>
                </a:solidFill>
              </a:rPr>
              <a:t>C’est aussi </a:t>
            </a:r>
            <a:r>
              <a:rPr lang="fr-CA" u="none" dirty="0">
                <a:solidFill>
                  <a:schemeClr val="accent1">
                    <a:lumMod val="75000"/>
                  </a:schemeClr>
                </a:solidFill>
              </a:rPr>
              <a:t>simple</a:t>
            </a:r>
          </a:p>
          <a:p>
            <a:pPr lvl="1"/>
            <a:r>
              <a:rPr lang="fr-CA" u="none" dirty="0">
                <a:solidFill>
                  <a:schemeClr val="accent1">
                    <a:lumMod val="75000"/>
                  </a:schemeClr>
                </a:solidFill>
              </a:rPr>
              <a:t>Je vous ferai signe lorsque la minute se sera écoulée</a:t>
            </a:r>
          </a:p>
          <a:p>
            <a:pPr lvl="1"/>
            <a:r>
              <a:rPr lang="fr-CA" u="none" dirty="0">
                <a:solidFill>
                  <a:schemeClr val="accent1">
                    <a:lumMod val="75000"/>
                  </a:schemeClr>
                </a:solidFill>
              </a:rPr>
              <a:t>Continuez simplement à vous concentrer sur votre respiration</a:t>
            </a:r>
          </a:p>
          <a:p>
            <a:r>
              <a:rPr lang="fr-CA" u="none" dirty="0">
                <a:solidFill>
                  <a:schemeClr val="accent1">
                    <a:lumMod val="75000"/>
                  </a:schemeClr>
                </a:solidFill>
              </a:rPr>
              <a:t>Nous ferons ensuite un court retour sur ce que vous avez remarqué.</a:t>
            </a:r>
            <a:endParaRPr lang="fr-CA" dirty="0">
              <a:solidFill>
                <a:schemeClr val="accent1">
                  <a:lumMod val="75000"/>
                </a:schemeClr>
              </a:solidFill>
            </a:endParaRPr>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10" name="Group 9"/>
          <p:cNvGrpSpPr/>
          <p:nvPr>
            <p:custDataLst>
              <p:tags r:id="rId4"/>
            </p:custDataLst>
          </p:nvPr>
        </p:nvGrpSpPr>
        <p:grpSpPr>
          <a:xfrm>
            <a:off x="4139952" y="6193510"/>
            <a:ext cx="2539410" cy="477542"/>
            <a:chOff x="4139952" y="6193510"/>
            <a:chExt cx="2539410" cy="477542"/>
          </a:xfrm>
        </p:grpSpPr>
        <p:sp>
          <p:nvSpPr>
            <p:cNvPr id="14" name="TextBox 13"/>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5" name="Picture 3"/>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43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pPr>
              <a:lnSpc>
                <a:spcPct val="100000"/>
              </a:lnSpc>
            </a:pP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chemeClr val="accent1">
                    <a:lumMod val="75000"/>
                  </a:schemeClr>
                </a:solidFill>
                <a:ea typeface="+mn-ea"/>
                <a:cs typeface="+mn-cs"/>
              </a:rPr>
              <a:t> Dans un mot, quelle </a:t>
            </a:r>
            <a:r>
              <a:rPr lang="en-US" sz="2800" dirty="0" err="1">
                <a:solidFill>
                  <a:schemeClr val="accent1">
                    <a:lumMod val="75000"/>
                  </a:schemeClr>
                </a:solidFill>
                <a:ea typeface="+mn-ea"/>
                <a:cs typeface="+mn-cs"/>
              </a:rPr>
              <a:t>est</a:t>
            </a:r>
            <a:r>
              <a:rPr lang="en-US" sz="2800" dirty="0">
                <a:solidFill>
                  <a:schemeClr val="accent1">
                    <a:lumMod val="75000"/>
                  </a:schemeClr>
                </a:solidFill>
                <a:ea typeface="+mn-ea"/>
                <a:cs typeface="+mn-cs"/>
              </a:rPr>
              <a:t> la </a:t>
            </a:r>
            <a:r>
              <a:rPr lang="en-US" sz="2800" dirty="0" err="1">
                <a:solidFill>
                  <a:schemeClr val="accent1">
                    <a:lumMod val="75000"/>
                  </a:schemeClr>
                </a:solidFill>
                <a:ea typeface="+mn-ea"/>
                <a:cs typeface="+mn-cs"/>
              </a:rPr>
              <a:t>compétence</a:t>
            </a:r>
            <a:r>
              <a:rPr lang="en-US" sz="2800" dirty="0">
                <a:solidFill>
                  <a:schemeClr val="accent1">
                    <a:lumMod val="75000"/>
                  </a:schemeClr>
                </a:solidFill>
                <a:ea typeface="+mn-ea"/>
                <a:cs typeface="+mn-cs"/>
              </a:rPr>
              <a:t> que </a:t>
            </a:r>
            <a:r>
              <a:rPr lang="en-US" sz="2800" dirty="0" err="1">
                <a:solidFill>
                  <a:schemeClr val="accent1">
                    <a:lumMod val="75000"/>
                  </a:schemeClr>
                </a:solidFill>
                <a:ea typeface="+mn-ea"/>
                <a:cs typeface="+mn-cs"/>
              </a:rPr>
              <a:t>vous</a:t>
            </a:r>
            <a:r>
              <a:rPr lang="en-US" sz="2800" dirty="0">
                <a:solidFill>
                  <a:schemeClr val="accent1">
                    <a:lumMod val="75000"/>
                  </a:schemeClr>
                </a:solidFill>
                <a:ea typeface="+mn-ea"/>
                <a:cs typeface="+mn-cs"/>
              </a:rPr>
              <a:t> </a:t>
            </a:r>
            <a:r>
              <a:rPr lang="en-US" sz="2800" dirty="0" err="1">
                <a:solidFill>
                  <a:schemeClr val="accent1">
                    <a:lumMod val="75000"/>
                  </a:schemeClr>
                </a:solidFill>
                <a:ea typeface="+mn-ea"/>
                <a:cs typeface="+mn-cs"/>
              </a:rPr>
              <a:t>avez</a:t>
            </a:r>
            <a:r>
              <a:rPr lang="en-US" sz="2800" dirty="0">
                <a:solidFill>
                  <a:schemeClr val="accent1">
                    <a:lumMod val="75000"/>
                  </a:schemeClr>
                </a:solidFill>
                <a:ea typeface="+mn-ea"/>
                <a:cs typeface="+mn-cs"/>
              </a:rPr>
              <a:t> le plus </a:t>
            </a:r>
            <a:r>
              <a:rPr lang="en-US" sz="2800" dirty="0" err="1">
                <a:solidFill>
                  <a:schemeClr val="accent1">
                    <a:lumMod val="75000"/>
                  </a:schemeClr>
                </a:solidFill>
                <a:ea typeface="+mn-ea"/>
                <a:cs typeface="+mn-cs"/>
              </a:rPr>
              <a:t>améliorée</a:t>
            </a:r>
            <a:r>
              <a:rPr lang="en-US" sz="2800" dirty="0">
                <a:solidFill>
                  <a:schemeClr val="accent1">
                    <a:lumMod val="75000"/>
                  </a:schemeClr>
                </a:solidFill>
                <a:ea typeface="+mn-ea"/>
                <a:cs typeface="+mn-cs"/>
              </a:rPr>
              <a:t> pendant le </a:t>
            </a:r>
            <a:r>
              <a:rPr lang="en-US" sz="2800" dirty="0" err="1">
                <a:solidFill>
                  <a:schemeClr val="accent1">
                    <a:lumMod val="75000"/>
                  </a:schemeClr>
                </a:solidFill>
                <a:ea typeface="+mn-ea"/>
                <a:cs typeface="+mn-cs"/>
              </a:rPr>
              <a:t>programme</a:t>
            </a:r>
            <a:r>
              <a:rPr lang="en-US" sz="2800" dirty="0">
                <a:solidFill>
                  <a:schemeClr val="accent1">
                    <a:lumMod val="75000"/>
                  </a:schemeClr>
                </a:solidFill>
                <a:ea typeface="+mn-ea"/>
                <a:cs typeface="+mn-cs"/>
              </a:rPr>
              <a:t> de DLCP?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fr-CA" sz="3200" dirty="0">
              <a:solidFill>
                <a:schemeClr val="accent1">
                  <a:lumMod val="75000"/>
                </a:schemeClr>
              </a:solidFill>
            </a:endParaRPr>
          </a:p>
        </p:txBody>
      </p:sp>
      <p:pic>
        <p:nvPicPr>
          <p:cNvPr id="7"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737385" y="1600200"/>
            <a:ext cx="7669230" cy="4525963"/>
          </a:xfrm>
        </p:spPr>
      </p:pic>
      <p:sp>
        <p:nvSpPr>
          <p:cNvPr id="12" name="Rectangle 11"/>
          <p:cNvSpPr/>
          <p:nvPr/>
        </p:nvSpPr>
        <p:spPr>
          <a:xfrm>
            <a:off x="2987824" y="6107189"/>
            <a:ext cx="4388505" cy="369332"/>
          </a:xfrm>
          <a:prstGeom prst="rect">
            <a:avLst/>
          </a:prstGeom>
        </p:spPr>
        <p:txBody>
          <a:bodyPr wrap="square">
            <a:spAutoFit/>
          </a:bodyPr>
          <a:lstStyle/>
          <a:p>
            <a:r>
              <a:rPr lang="fr-FR"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2022 </a:t>
            </a:r>
            <a:r>
              <a:rPr lang="fr-CA"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français</a:t>
            </a:r>
            <a:endParaRPr lang="en-CA" dirty="0">
              <a:solidFill>
                <a:schemeClr val="accent1">
                  <a:lumMod val="75000"/>
                </a:schemeClr>
              </a:solidFill>
            </a:endParaRPr>
          </a:p>
        </p:txBody>
      </p:sp>
    </p:spTree>
    <p:extLst>
      <p:ext uri="{BB962C8B-B14F-4D97-AF65-F5344CB8AC3E}">
        <p14:creationId xmlns:p14="http://schemas.microsoft.com/office/powerpoint/2010/main" val="125403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5" y="5700927"/>
            <a:ext cx="1296144" cy="1157073"/>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508105"/>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endParaRPr lang="fr-CA" sz="3200" dirty="0">
              <a:solidFill>
                <a:schemeClr val="accent1">
                  <a:lumMod val="75000"/>
                </a:schemeClr>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Si vous n’avez jamais fait l’exercice, 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le plus confortablement possible dans une 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 qui vous guidera durant l’exercice.</a:t>
            </a:r>
          </a:p>
          <a:p>
            <a:r>
              <a:rPr lang="fr-CA" sz="2800" u="none" dirty="0">
                <a:solidFill>
                  <a:schemeClr val="accent1">
                    <a:lumMod val="75000"/>
                  </a:schemeClr>
                </a:solidFill>
              </a:rPr>
              <a:t>Nous ferons ensuite un court retour sur ce que vous avez remarqué.</a:t>
            </a:r>
          </a:p>
        </p:txBody>
      </p:sp>
      <p:grpSp>
        <p:nvGrpSpPr>
          <p:cNvPr id="10" name="Group 9"/>
          <p:cNvGrpSpPr/>
          <p:nvPr>
            <p:custDataLst>
              <p:tags r:id="rId4"/>
            </p:custDataLst>
          </p:nvPr>
        </p:nvGrpSpPr>
        <p:grpSpPr>
          <a:xfrm>
            <a:off x="4139952" y="6193510"/>
            <a:ext cx="2539410" cy="477542"/>
            <a:chOff x="4139952" y="6193510"/>
            <a:chExt cx="2539410" cy="477542"/>
          </a:xfrm>
        </p:grpSpPr>
        <p:sp>
          <p:nvSpPr>
            <p:cNvPr id="8" name="TextBox 7"/>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410306" y="811290"/>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r>
              <a:rPr lang="fr-CA" sz="3200" dirty="0">
                <a:solidFill>
                  <a:schemeClr val="accent1">
                    <a:lumMod val="75000"/>
                  </a:schemeClr>
                </a:solidFill>
                <a:latin typeface="Calibri" panose="020F0502020204030204" pitchFamily="34" charset="0"/>
                <a:cs typeface="Times New Roman" panose="02020603050405020304" pitchFamily="18" charset="0"/>
              </a:rPr>
              <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Mots de bienvenue et objectif</a:t>
            </a:r>
          </a:p>
          <a:p>
            <a:pPr>
              <a:spcBef>
                <a:spcPts val="300"/>
              </a:spcBef>
            </a:pPr>
            <a:r>
              <a:rPr lang="fr-CA" sz="3200" u="none" dirty="0">
                <a:solidFill>
                  <a:schemeClr val="accent1">
                    <a:lumMod val="75000"/>
                  </a:schemeClr>
                </a:solidFill>
              </a:rPr>
              <a:t>Un peu d’histoire</a:t>
            </a:r>
            <a:r>
              <a:rPr lang="fr-CA" sz="3200" dirty="0">
                <a:solidFill>
                  <a:schemeClr val="accent1">
                    <a:lumMod val="75000"/>
                  </a:schemeClr>
                </a:solidFill>
              </a:rPr>
              <a:t> </a:t>
            </a:r>
            <a:r>
              <a:rPr lang="fr-CA" sz="3200" u="none" dirty="0">
                <a:solidFill>
                  <a:schemeClr val="accent1">
                    <a:lumMod val="75000"/>
                  </a:schemeClr>
                </a:solidFill>
              </a:rPr>
              <a:t>et de contexte </a:t>
            </a:r>
          </a:p>
          <a:p>
            <a:pPr>
              <a:spcBef>
                <a:spcPts val="300"/>
              </a:spcBef>
            </a:pPr>
            <a:r>
              <a:rPr lang="fr-CA" dirty="0">
                <a:solidFill>
                  <a:schemeClr val="accent1">
                    <a:lumMod val="75000"/>
                  </a:schemeClr>
                </a:solidFill>
              </a:rPr>
              <a:t>C’est quoi le leadership de </a:t>
            </a:r>
            <a:br>
              <a:rPr lang="fr-CA" dirty="0">
                <a:solidFill>
                  <a:schemeClr val="accent1">
                    <a:lumMod val="75000"/>
                  </a:schemeClr>
                </a:solidFill>
              </a:rPr>
            </a:br>
            <a:r>
              <a:rPr lang="fr-CA" dirty="0">
                <a:solidFill>
                  <a:schemeClr val="accent1">
                    <a:lumMod val="75000"/>
                  </a:schemeClr>
                </a:solidFill>
              </a:rPr>
              <a:t>changement en </a:t>
            </a:r>
            <a:r>
              <a:rPr lang="fr-CA" u="none" dirty="0">
                <a:solidFill>
                  <a:schemeClr val="accent1">
                    <a:lumMod val="75000"/>
                  </a:schemeClr>
                </a:solidFill>
              </a:rPr>
              <a:t>pleine conscience?</a:t>
            </a:r>
          </a:p>
          <a:p>
            <a:pPr>
              <a:spcBef>
                <a:spcPts val="300"/>
              </a:spcBef>
            </a:pPr>
            <a:r>
              <a:rPr lang="fr-CA" u="none" dirty="0" smtClean="0">
                <a:solidFill>
                  <a:schemeClr val="accent1">
                    <a:lumMod val="75000"/>
                  </a:schemeClr>
                </a:solidFill>
              </a:rPr>
              <a:t>Est-ce </a:t>
            </a:r>
            <a:r>
              <a:rPr lang="fr-CA" u="none" dirty="0">
                <a:solidFill>
                  <a:schemeClr val="accent1">
                    <a:lumMod val="75000"/>
                  </a:schemeClr>
                </a:solidFill>
              </a:rPr>
              <a:t>que le programme fonctionne?</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endParaRPr lang="fr-CA" dirty="0">
              <a:solidFill>
                <a:schemeClr val="accent1">
                  <a:lumMod val="75000"/>
                </a:schemeClr>
              </a:solidFill>
            </a:endParaRPr>
          </a:p>
        </p:txBody>
      </p:sp>
    </p:spTree>
    <p:extLst>
      <p:ext uri="{BB962C8B-B14F-4D97-AF65-F5344CB8AC3E}">
        <p14:creationId xmlns:p14="http://schemas.microsoft.com/office/powerpoint/2010/main" val="421464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Organismes / accueil et animateurs</a:t>
            </a:r>
            <a:endParaRPr lang="en-CA" dirty="0">
              <a:solidFill>
                <a:schemeClr val="accent1">
                  <a:lumMod val="75000"/>
                </a:schemeClr>
              </a:solidFill>
            </a:endParaRPr>
          </a:p>
        </p:txBody>
      </p:sp>
      <p:sp>
        <p:nvSpPr>
          <p:cNvPr id="3" name="Content Placeholder 2"/>
          <p:cNvSpPr>
            <a:spLocks noGrp="1"/>
          </p:cNvSpPr>
          <p:nvPr>
            <p:ph idx="1"/>
          </p:nvPr>
        </p:nvSpPr>
        <p:spPr/>
        <p:txBody>
          <a:bodyPr/>
          <a:lstStyle/>
          <a:p>
            <a:endParaRPr lang="en-CA"/>
          </a:p>
        </p:txBody>
      </p:sp>
      <p:graphicFrame>
        <p:nvGraphicFramePr>
          <p:cNvPr id="7" name="Content Placeholder 4"/>
          <p:cNvGraphicFramePr>
            <a:graphicFrameLocks/>
          </p:cNvGraphicFramePr>
          <p:nvPr>
            <p:extLst>
              <p:ext uri="{D42A27DB-BD31-4B8C-83A1-F6EECF244321}">
                <p14:modId xmlns:p14="http://schemas.microsoft.com/office/powerpoint/2010/main" val="2477762163"/>
              </p:ext>
            </p:extLst>
          </p:nvPr>
        </p:nvGraphicFramePr>
        <p:xfrm>
          <a:off x="382935" y="1346137"/>
          <a:ext cx="8330823" cy="4766904"/>
        </p:xfrm>
        <a:graphic>
          <a:graphicData uri="http://schemas.openxmlformats.org/drawingml/2006/table">
            <a:tbl>
              <a:tblPr firstRow="1" firstCol="1" bandRow="1">
                <a:tableStyleId>{5C22544A-7EE6-4342-B048-85BDC9FD1C3A}</a:tableStyleId>
              </a:tblPr>
              <a:tblGrid>
                <a:gridCol w="2316857">
                  <a:extLst>
                    <a:ext uri="{9D8B030D-6E8A-4147-A177-3AD203B41FA5}">
                      <a16:colId xmlns:a16="http://schemas.microsoft.com/office/drawing/2014/main" val="1740579879"/>
                    </a:ext>
                  </a:extLst>
                </a:gridCol>
                <a:gridCol w="1954561">
                  <a:extLst>
                    <a:ext uri="{9D8B030D-6E8A-4147-A177-3AD203B41FA5}">
                      <a16:colId xmlns:a16="http://schemas.microsoft.com/office/drawing/2014/main" val="2605762875"/>
                    </a:ext>
                  </a:extLst>
                </a:gridCol>
                <a:gridCol w="2475230">
                  <a:extLst>
                    <a:ext uri="{9D8B030D-6E8A-4147-A177-3AD203B41FA5}">
                      <a16:colId xmlns:a16="http://schemas.microsoft.com/office/drawing/2014/main" val="1367472532"/>
                    </a:ext>
                  </a:extLst>
                </a:gridCol>
                <a:gridCol w="1584175">
                  <a:extLst>
                    <a:ext uri="{9D8B030D-6E8A-4147-A177-3AD203B41FA5}">
                      <a16:colId xmlns:a16="http://schemas.microsoft.com/office/drawing/2014/main" val="1794184952"/>
                    </a:ext>
                  </a:extLst>
                </a:gridCol>
              </a:tblGrid>
              <a:tr h="595863">
                <a:tc>
                  <a:txBody>
                    <a:bodyPr/>
                    <a:lstStyle/>
                    <a:p>
                      <a:pPr algn="ctr" rtl="0" fontAlgn="ctr"/>
                      <a:r>
                        <a:rPr lang="en-CA" sz="2000" u="none" strike="noStrike" dirty="0">
                          <a:effectLst/>
                          <a:latin typeface="+mn-lt"/>
                        </a:rPr>
                        <a:t>Dates</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b="1" i="0" u="none" strike="noStrike" dirty="0">
                          <a:solidFill>
                            <a:srgbClr val="FFFFFF"/>
                          </a:solidFill>
                          <a:effectLst/>
                          <a:latin typeface="+mn-lt"/>
                        </a:rPr>
                        <a:t>Formation</a:t>
                      </a:r>
                    </a:p>
                  </a:txBody>
                  <a:tcPr marL="7620" marR="7620" marT="7620" marB="0" anchor="ctr"/>
                </a:tc>
                <a:tc>
                  <a:txBody>
                    <a:bodyPr/>
                    <a:lstStyle/>
                    <a:p>
                      <a:pPr algn="ctr" rtl="0" fontAlgn="ctr"/>
                      <a:r>
                        <a:rPr lang="fr-FR" sz="2000" u="none" strike="noStrike" noProof="0" dirty="0">
                          <a:effectLst/>
                          <a:latin typeface="+mn-lt"/>
                        </a:rPr>
                        <a:t>Organisé</a:t>
                      </a:r>
                      <a:r>
                        <a:rPr lang="en-CA" sz="2000" u="none" strike="noStrike" dirty="0">
                          <a:effectLst/>
                          <a:latin typeface="+mn-lt"/>
                        </a:rPr>
                        <a:t> / </a:t>
                      </a:r>
                      <a:r>
                        <a:rPr lang="fr-FR" sz="2000" u="none" strike="noStrike" noProof="0" dirty="0">
                          <a:effectLst/>
                          <a:latin typeface="+mn-lt"/>
                        </a:rPr>
                        <a:t>accueilli</a:t>
                      </a:r>
                      <a:r>
                        <a:rPr lang="en-CA" sz="2000" u="none" strike="noStrike" baseline="0" dirty="0">
                          <a:effectLst/>
                          <a:latin typeface="+mn-lt"/>
                        </a:rPr>
                        <a:t> par</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fr-CA" sz="2000" b="1" i="0" u="none" strike="noStrike" dirty="0">
                          <a:solidFill>
                            <a:srgbClr val="FFFFFF"/>
                          </a:solidFill>
                          <a:effectLst/>
                          <a:latin typeface="+mn-lt"/>
                        </a:rPr>
                        <a:t>Animateurs</a:t>
                      </a:r>
                      <a:endParaRPr lang="en-CA" sz="2000" b="1" i="0" u="none" strike="noStrike" dirty="0">
                        <a:solidFill>
                          <a:srgbClr val="FFFFFF"/>
                        </a:solidFill>
                        <a:effectLst/>
                        <a:latin typeface="+mn-lt"/>
                      </a:endParaRPr>
                    </a:p>
                  </a:txBody>
                  <a:tcPr marL="7620" marR="7620" marT="7620" marB="0" anchor="ctr"/>
                </a:tc>
                <a:extLst>
                  <a:ext uri="{0D108BD9-81ED-4DB2-BD59-A6C34878D82A}">
                    <a16:rowId xmlns:a16="http://schemas.microsoft.com/office/drawing/2014/main" val="901727548"/>
                  </a:ext>
                </a:extLst>
              </a:tr>
              <a:tr h="595863">
                <a:tc>
                  <a:txBody>
                    <a:bodyPr/>
                    <a:lstStyle/>
                    <a:p>
                      <a:pPr algn="ctr" rtl="0" fontAlgn="ctr"/>
                      <a:r>
                        <a:rPr lang="en-CA" sz="2000" b="0" u="none" strike="noStrike" dirty="0">
                          <a:effectLst/>
                          <a:latin typeface="+mn-lt"/>
                        </a:rPr>
                        <a:t>2016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fr-FR" sz="2000" u="none" strike="noStrike" noProof="0" dirty="0">
                          <a:solidFill>
                            <a:schemeClr val="accent1">
                              <a:lumMod val="75000"/>
                            </a:schemeClr>
                          </a:solidFill>
                          <a:effectLst/>
                          <a:latin typeface="+mn-lt"/>
                        </a:rPr>
                        <a:t>Pilote</a:t>
                      </a:r>
                      <a:r>
                        <a:rPr lang="en-CA" sz="2000" u="none" strike="noStrike" dirty="0">
                          <a:solidFill>
                            <a:schemeClr val="accent1">
                              <a:lumMod val="75000"/>
                            </a:schemeClr>
                          </a:solidFill>
                          <a:effectLst/>
                          <a:latin typeface="+mn-lt"/>
                        </a:rPr>
                        <a:t> alpha</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53398456"/>
                  </a:ext>
                </a:extLst>
              </a:tr>
              <a:tr h="595863">
                <a:tc>
                  <a:txBody>
                    <a:bodyPr/>
                    <a:lstStyle/>
                    <a:p>
                      <a:pPr algn="ctr" rtl="0" fontAlgn="ctr"/>
                      <a:r>
                        <a:rPr lang="en-CA" sz="2000" b="0" u="none" strike="noStrike" dirty="0">
                          <a:effectLst/>
                          <a:latin typeface="+mn-lt"/>
                        </a:rPr>
                        <a:t>2017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err="1">
                          <a:solidFill>
                            <a:schemeClr val="accent1">
                              <a:lumMod val="75000"/>
                            </a:schemeClr>
                          </a:solidFill>
                          <a:effectLst/>
                          <a:latin typeface="+mn-lt"/>
                        </a:rPr>
                        <a:t>Pilote</a:t>
                      </a:r>
                      <a:r>
                        <a:rPr lang="en-CA" sz="2000" b="0" i="0" u="none" strike="noStrike" baseline="0" dirty="0">
                          <a:solidFill>
                            <a:schemeClr val="accent1">
                              <a:lumMod val="75000"/>
                            </a:schemeClr>
                          </a:solidFill>
                          <a:effectLst/>
                          <a:latin typeface="+mn-lt"/>
                        </a:rPr>
                        <a:t> beta</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b="0" i="0" u="none" strike="noStrike" dirty="0">
                          <a:solidFill>
                            <a:schemeClr val="accent1">
                              <a:lumMod val="75000"/>
                            </a:schemeClr>
                          </a:solidFill>
                          <a:effectLst/>
                          <a:latin typeface="+mn-lt"/>
                        </a:rPr>
                        <a:t>RICO</a:t>
                      </a: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943332747"/>
                  </a:ext>
                </a:extLst>
              </a:tr>
              <a:tr h="595863">
                <a:tc>
                  <a:txBody>
                    <a:bodyPr/>
                    <a:lstStyle/>
                    <a:p>
                      <a:pPr algn="ctr" rtl="0" fontAlgn="ctr"/>
                      <a:r>
                        <a:rPr lang="en-CA" sz="2000" b="0" u="none" strike="noStrike" dirty="0">
                          <a:effectLst/>
                          <a:latin typeface="+mn-lt"/>
                        </a:rPr>
                        <a:t>2021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err="1">
                          <a:solidFill>
                            <a:schemeClr val="accent1">
                              <a:lumMod val="75000"/>
                            </a:schemeClr>
                          </a:solidFill>
                          <a:effectLst/>
                          <a:latin typeface="+mn-lt"/>
                        </a:rPr>
                        <a:t>Pilote</a:t>
                      </a:r>
                      <a:r>
                        <a:rPr lang="en-CA" sz="2000" b="0" i="0" u="none" strike="noStrike" baseline="0" dirty="0">
                          <a:solidFill>
                            <a:schemeClr val="accent1">
                              <a:lumMod val="75000"/>
                            </a:schemeClr>
                          </a:solidFill>
                          <a:effectLst/>
                          <a:latin typeface="+mn-lt"/>
                        </a:rPr>
                        <a:t> </a:t>
                      </a:r>
                      <a:r>
                        <a:rPr lang="en-CA" sz="2000" b="0" i="0" u="none" strike="noStrike" baseline="0" dirty="0" err="1">
                          <a:solidFill>
                            <a:schemeClr val="accent1">
                              <a:lumMod val="75000"/>
                            </a:schemeClr>
                          </a:solidFill>
                          <a:effectLst/>
                          <a:latin typeface="+mn-lt"/>
                        </a:rPr>
                        <a:t>anglais</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1520352073"/>
                  </a:ext>
                </a:extLst>
              </a:tr>
              <a:tr h="595863">
                <a:tc>
                  <a:txBody>
                    <a:bodyPr/>
                    <a:lstStyle/>
                    <a:p>
                      <a:pPr algn="ctr" rtl="0" fontAlgn="ctr"/>
                      <a:r>
                        <a:rPr lang="en-CA" sz="2000" b="0" u="none" strike="noStrike" dirty="0">
                          <a:effectLst/>
                          <a:latin typeface="+mn-lt"/>
                        </a:rPr>
                        <a:t>2022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a:solidFill>
                            <a:schemeClr val="accent1">
                              <a:lumMod val="75000"/>
                            </a:schemeClr>
                          </a:solidFill>
                          <a:effectLst/>
                          <a:latin typeface="+mn-lt"/>
                        </a:rPr>
                        <a:t>Anglais</a:t>
                      </a: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2</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4029662467"/>
                  </a:ext>
                </a:extLst>
              </a:tr>
              <a:tr h="595863">
                <a:tc>
                  <a:txBody>
                    <a:bodyPr/>
                    <a:lstStyle/>
                    <a:p>
                      <a:pPr algn="ctr" rtl="0" fontAlgn="ctr"/>
                      <a:r>
                        <a:rPr lang="en-CA" sz="2000" b="0" u="none" strike="noStrike" dirty="0">
                          <a:effectLst/>
                          <a:latin typeface="+mn-lt"/>
                        </a:rPr>
                        <a:t>2022 – </a:t>
                      </a:r>
                      <a:r>
                        <a:rPr lang="en-CA" sz="2000" b="0" u="none" strike="noStrike" dirty="0" err="1">
                          <a:effectLst/>
                          <a:latin typeface="+mn-lt"/>
                        </a:rPr>
                        <a:t>oct</a:t>
                      </a:r>
                      <a:r>
                        <a:rPr lang="en-CA" sz="2000" b="0" u="none" strike="noStrike" dirty="0">
                          <a:effectLst/>
                          <a:latin typeface="+mn-lt"/>
                        </a:rPr>
                        <a:t> à </a:t>
                      </a:r>
                      <a:r>
                        <a:rPr lang="en-CA" sz="2000" b="0" u="none" strike="noStrike" dirty="0" err="1">
                          <a:effectLst/>
                          <a:latin typeface="+mn-lt"/>
                        </a:rPr>
                        <a:t>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err="1">
                          <a:solidFill>
                            <a:schemeClr val="accent1">
                              <a:lumMod val="75000"/>
                            </a:schemeClr>
                          </a:solidFill>
                          <a:effectLst/>
                          <a:latin typeface="+mn-lt"/>
                        </a:rPr>
                        <a:t>Français</a:t>
                      </a:r>
                      <a:r>
                        <a:rPr lang="en-CA" sz="2000" u="none" strike="noStrike" dirty="0">
                          <a:solidFill>
                            <a:schemeClr val="accent1">
                              <a:lumMod val="75000"/>
                            </a:schemeClr>
                          </a:solidFill>
                          <a:effectLst/>
                          <a:latin typeface="+mn-lt"/>
                        </a:rPr>
                        <a:t> </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8</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509022874"/>
                  </a:ext>
                </a:extLst>
              </a:tr>
              <a:tr h="595863">
                <a:tc>
                  <a:txBody>
                    <a:bodyPr/>
                    <a:lstStyle/>
                    <a:p>
                      <a:pPr algn="ctr" rtl="0" fontAlgn="ctr"/>
                      <a:r>
                        <a:rPr lang="en-CA" sz="2000" b="0" u="none" strike="noStrike" dirty="0">
                          <a:effectLst/>
                          <a:latin typeface="+mn-lt"/>
                        </a:rPr>
                        <a:t>2023 – </a:t>
                      </a:r>
                      <a:r>
                        <a:rPr lang="en-CA" sz="2000" b="0" u="none" strike="noStrike" dirty="0" err="1">
                          <a:effectLst/>
                          <a:latin typeface="+mn-lt"/>
                        </a:rPr>
                        <a:t>mai</a:t>
                      </a:r>
                      <a:r>
                        <a:rPr lang="en-CA" sz="2000" b="0" u="none" strike="noStrike" dirty="0">
                          <a:effectLst/>
                          <a:latin typeface="+mn-lt"/>
                        </a:rPr>
                        <a:t> à </a:t>
                      </a:r>
                      <a:r>
                        <a:rPr lang="en-CA" sz="2000" b="0" u="none" strike="noStrike"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a:solidFill>
                            <a:schemeClr val="accent1">
                              <a:lumMod val="75000"/>
                            </a:schemeClr>
                          </a:solidFill>
                          <a:effectLst/>
                          <a:latin typeface="+mn-lt"/>
                        </a:rPr>
                        <a:t>Anglais</a:t>
                      </a: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CISMMT/RICO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10</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1203668653"/>
                  </a:ext>
                </a:extLst>
              </a:tr>
              <a:tr h="595863">
                <a:tc>
                  <a:txBody>
                    <a:bodyPr/>
                    <a:lstStyle/>
                    <a:p>
                      <a:pPr algn="ctr" rtl="0" fontAlgn="ctr"/>
                      <a:r>
                        <a:rPr lang="fr-CA" sz="2000" b="0" i="0" u="none" strike="noStrike" dirty="0">
                          <a:solidFill>
                            <a:srgbClr val="FFFFFF"/>
                          </a:solidFill>
                          <a:effectLst/>
                          <a:latin typeface="+mn-lt"/>
                        </a:rPr>
                        <a:t>2023 – </a:t>
                      </a:r>
                      <a:r>
                        <a:rPr lang="fr-CA" sz="2000" b="0" i="0" u="none" strike="noStrike" dirty="0" err="1">
                          <a:solidFill>
                            <a:srgbClr val="FFFFFF"/>
                          </a:solidFill>
                          <a:effectLst/>
                          <a:latin typeface="+mn-lt"/>
                        </a:rPr>
                        <a:t>nov</a:t>
                      </a:r>
                      <a:r>
                        <a:rPr lang="fr-CA" sz="2000" b="0" i="0" u="none" strike="noStrike" baseline="0" dirty="0">
                          <a:solidFill>
                            <a:srgbClr val="FFFFFF"/>
                          </a:solidFill>
                          <a:effectLst/>
                          <a:latin typeface="+mn-lt"/>
                        </a:rPr>
                        <a:t> à d</a:t>
                      </a:r>
                      <a:r>
                        <a:rPr lang="en-CA" sz="2000" b="0" i="0" u="none" strike="noStrike" baseline="0" dirty="0" err="1">
                          <a:solidFill>
                            <a:srgbClr val="FFFFFF"/>
                          </a:solidFill>
                          <a:effectLst/>
                          <a:latin typeface="+mn-lt"/>
                        </a:rPr>
                        <a:t>éc</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US" sz="2000" b="0" i="0" u="none" strike="noStrike" dirty="0" err="1">
                          <a:solidFill>
                            <a:schemeClr val="accent1">
                              <a:lumMod val="75000"/>
                            </a:schemeClr>
                          </a:solidFill>
                          <a:effectLst/>
                          <a:latin typeface="+mn-lt"/>
                        </a:rPr>
                        <a:t>Français</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CISMMT/RICO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à </a:t>
                      </a:r>
                      <a:r>
                        <a:rPr lang="fr-CA" sz="2000" b="0" i="0" u="none" strike="noStrike" dirty="0" smtClean="0">
                          <a:solidFill>
                            <a:schemeClr val="accent1">
                              <a:lumMod val="75000"/>
                            </a:schemeClr>
                          </a:solidFill>
                          <a:effectLst/>
                          <a:latin typeface="+mn-lt"/>
                        </a:rPr>
                        <a:t>déterminer</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378610178"/>
                  </a:ext>
                </a:extLst>
              </a:tr>
            </a:tbl>
          </a:graphicData>
        </a:graphic>
      </p:graphicFrame>
    </p:spTree>
    <p:extLst>
      <p:ext uri="{BB962C8B-B14F-4D97-AF65-F5344CB8AC3E}">
        <p14:creationId xmlns:p14="http://schemas.microsoft.com/office/powerpoint/2010/main" val="82495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p:txBody>
          <a:bodyPr>
            <a:noAutofit/>
          </a:bodyPr>
          <a:lstStyle/>
          <a:p>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1338111" y="3105007"/>
            <a:ext cx="914441" cy="1377387"/>
            <a:chOff x="542241" y="4037588"/>
            <a:chExt cx="1468014" cy="209859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2"/>
              <a:ext cx="1362264" cy="422036"/>
            </a:xfrm>
            <a:prstGeom prst="rect">
              <a:avLst/>
            </a:prstGeom>
            <a:noFill/>
          </p:spPr>
          <p:txBody>
            <a:bodyPr wrap="square">
              <a:spAutoFit/>
            </a:bodyPr>
            <a:lstStyle/>
            <a:p>
              <a:pPr algn="ctr"/>
              <a:r>
                <a:rPr lang="en-US" sz="1200" b="1" i="1" dirty="0">
                  <a:solidFill>
                    <a:schemeClr val="accent1">
                      <a:lumMod val="75000"/>
                    </a:schemeClr>
                  </a:solidFill>
                </a:rPr>
                <a:t>Alejandro </a:t>
              </a:r>
              <a:endParaRPr lang="en-US" sz="1200" dirty="0">
                <a:solidFill>
                  <a:schemeClr val="accent1">
                    <a:lumMod val="75000"/>
                  </a:schemeClr>
                </a:solidFill>
              </a:endParaRPr>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407181" y="3101261"/>
            <a:ext cx="872222" cy="1384876"/>
            <a:chOff x="4870895" y="4026175"/>
            <a:chExt cx="1400238" cy="2110002"/>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0"/>
              <a:ext cx="1362265" cy="422037"/>
            </a:xfrm>
            <a:prstGeom prst="rect">
              <a:avLst/>
            </a:prstGeom>
            <a:noFill/>
          </p:spPr>
          <p:txBody>
            <a:bodyPr wrap="square">
              <a:spAutoFit/>
            </a:bodyPr>
            <a:lstStyle/>
            <a:p>
              <a:pPr algn="ctr"/>
              <a:r>
                <a:rPr lang="en-US" sz="1200" b="1" i="1" dirty="0">
                  <a:solidFill>
                    <a:schemeClr val="accent1">
                      <a:lumMod val="75000"/>
                    </a:schemeClr>
                  </a:solidFill>
                </a:rPr>
                <a:t>Robert</a:t>
              </a:r>
              <a:endParaRPr lang="en-US" sz="1200" dirty="0">
                <a:solidFill>
                  <a:schemeClr val="accent1">
                    <a:lumMod val="75000"/>
                  </a:schemeClr>
                </a:solidFill>
              </a:endParaRPr>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51692" y="3087175"/>
            <a:ext cx="956349" cy="1413048"/>
            <a:chOff x="2655274" y="3983252"/>
            <a:chExt cx="1535294" cy="2152927"/>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2"/>
              <a:ext cx="1535294" cy="422037"/>
            </a:xfrm>
            <a:prstGeom prst="rect">
              <a:avLst/>
            </a:prstGeom>
            <a:noFill/>
          </p:spPr>
          <p:txBody>
            <a:bodyPr wrap="square">
              <a:spAutoFit/>
            </a:bodyPr>
            <a:lstStyle/>
            <a:p>
              <a:pPr algn="ctr"/>
              <a:r>
                <a:rPr lang="en-US" sz="1200" b="1" i="1" dirty="0">
                  <a:solidFill>
                    <a:schemeClr val="accent1">
                      <a:lumMod val="75000"/>
                    </a:schemeClr>
                  </a:solidFill>
                </a:rPr>
                <a:t>Marie-Lyne</a:t>
              </a:r>
              <a:endParaRPr lang="en-US" sz="1200" dirty="0">
                <a:solidFill>
                  <a:schemeClr val="accent1">
                    <a:lumMod val="75000"/>
                  </a:schemeClr>
                </a:solidFill>
              </a:endParaRPr>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908844" y="1668071"/>
            <a:ext cx="830766" cy="1340968"/>
            <a:chOff x="6012554" y="1693696"/>
            <a:chExt cx="1333686" cy="2043105"/>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4"/>
              <a:ext cx="1313620" cy="422037"/>
            </a:xfrm>
            <a:prstGeom prst="rect">
              <a:avLst/>
            </a:prstGeom>
            <a:noFill/>
          </p:spPr>
          <p:txBody>
            <a:bodyPr wrap="square">
              <a:spAutoFit/>
            </a:bodyPr>
            <a:lstStyle/>
            <a:p>
              <a:pPr algn="ctr"/>
              <a:r>
                <a:rPr lang="en-US" sz="1200" b="1" i="1" dirty="0">
                  <a:solidFill>
                    <a:schemeClr val="accent1">
                      <a:lumMod val="75000"/>
                    </a:schemeClr>
                  </a:solidFill>
                </a:rPr>
                <a:t>Carmen</a:t>
              </a:r>
              <a:endParaRPr lang="en-US" sz="1200" dirty="0">
                <a:solidFill>
                  <a:schemeClr val="accent1">
                    <a:lumMod val="75000"/>
                  </a:schemeClr>
                </a:solidFill>
              </a:endParaRPr>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1304104" y="1686836"/>
            <a:ext cx="875444" cy="1303436"/>
            <a:chOff x="457199" y="1789689"/>
            <a:chExt cx="1405411" cy="1985921"/>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3"/>
              <a:ext cx="1220899" cy="422037"/>
            </a:xfrm>
            <a:prstGeom prst="rect">
              <a:avLst/>
            </a:prstGeom>
            <a:noFill/>
          </p:spPr>
          <p:txBody>
            <a:bodyPr wrap="square">
              <a:spAutoFit/>
            </a:bodyPr>
            <a:lstStyle/>
            <a:p>
              <a:pPr algn="ctr"/>
              <a:r>
                <a:rPr lang="en-US" sz="1200" b="1" i="1" dirty="0">
                  <a:solidFill>
                    <a:schemeClr val="accent1">
                      <a:lumMod val="75000"/>
                    </a:schemeClr>
                  </a:solidFill>
                </a:rPr>
                <a:t>Ginette</a:t>
              </a:r>
              <a:endParaRPr lang="en-US" sz="1200" dirty="0">
                <a:solidFill>
                  <a:schemeClr val="accent1">
                    <a:lumMod val="75000"/>
                  </a:schemeClr>
                </a:solidFill>
              </a:endParaRPr>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819742" y="1681164"/>
            <a:ext cx="977951" cy="1314780"/>
            <a:chOff x="2636363" y="1752215"/>
            <a:chExt cx="1569973" cy="2003204"/>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2"/>
              <a:ext cx="1569973" cy="422037"/>
            </a:xfrm>
            <a:prstGeom prst="rect">
              <a:avLst/>
            </a:prstGeom>
            <a:noFill/>
          </p:spPr>
          <p:txBody>
            <a:bodyPr wrap="square">
              <a:spAutoFit/>
            </a:bodyPr>
            <a:lstStyle/>
            <a:p>
              <a:pPr algn="ctr"/>
              <a:r>
                <a:rPr lang="en-US" sz="1200" b="1" i="1" dirty="0">
                  <a:solidFill>
                    <a:schemeClr val="accent1">
                      <a:lumMod val="75000"/>
                    </a:schemeClr>
                  </a:solidFill>
                </a:rPr>
                <a:t>Casey-Marie</a:t>
              </a:r>
              <a:endParaRPr lang="en-US" sz="1200" dirty="0">
                <a:solidFill>
                  <a:schemeClr val="accent1">
                    <a:lumMod val="75000"/>
                  </a:schemeClr>
                </a:solidFill>
              </a:endParaRPr>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437886" y="1681165"/>
            <a:ext cx="830766" cy="1314778"/>
            <a:chOff x="5004588" y="1752216"/>
            <a:chExt cx="1333686" cy="2003201"/>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0" y="3333380"/>
              <a:ext cx="1229390" cy="422037"/>
            </a:xfrm>
            <a:prstGeom prst="rect">
              <a:avLst/>
            </a:prstGeom>
            <a:noFill/>
          </p:spPr>
          <p:txBody>
            <a:bodyPr wrap="square">
              <a:spAutoFit/>
            </a:bodyPr>
            <a:lstStyle/>
            <a:p>
              <a:pPr algn="ctr"/>
              <a:r>
                <a:rPr lang="en-US" sz="1200" b="1" i="1" dirty="0">
                  <a:solidFill>
                    <a:schemeClr val="accent1">
                      <a:lumMod val="75000"/>
                    </a:schemeClr>
                  </a:solidFill>
                </a:rPr>
                <a:t>Alison</a:t>
              </a:r>
              <a:endParaRPr lang="en-US" sz="1200" i="1" dirty="0">
                <a:solidFill>
                  <a:schemeClr val="accent1">
                    <a:lumMod val="75000"/>
                  </a:schemeClr>
                </a:solidFill>
              </a:endParaRPr>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6981240" y="4496903"/>
            <a:ext cx="912326" cy="1521094"/>
            <a:chOff x="7063464" y="3978192"/>
            <a:chExt cx="1412533" cy="2227284"/>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6"/>
              <a:ext cx="1412533" cy="676000"/>
            </a:xfrm>
            <a:prstGeom prst="rect">
              <a:avLst/>
            </a:prstGeom>
            <a:noFill/>
          </p:spPr>
          <p:txBody>
            <a:bodyPr wrap="square">
              <a:spAutoFit/>
            </a:bodyPr>
            <a:lstStyle/>
            <a:p>
              <a:pPr algn="ctr"/>
              <a:r>
                <a:rPr lang="en-US" sz="1200" b="1" i="1" dirty="0">
                  <a:solidFill>
                    <a:schemeClr val="accent1">
                      <a:lumMod val="75000"/>
                    </a:schemeClr>
                  </a:solidFill>
                </a:rPr>
                <a:t>Your name?</a:t>
              </a:r>
              <a:endParaRPr lang="en-US" sz="1200" i="1" dirty="0">
                <a:solidFill>
                  <a:schemeClr val="accent1">
                    <a:lumMod val="75000"/>
                  </a:schemeClr>
                </a:solidFill>
              </a:endParaRPr>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878545" y="3077898"/>
            <a:ext cx="848567" cy="1431601"/>
            <a:chOff x="6520300" y="3966530"/>
            <a:chExt cx="1362264" cy="2181193"/>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6"/>
              <a:ext cx="1362264" cy="422037"/>
            </a:xfrm>
            <a:prstGeom prst="rect">
              <a:avLst/>
            </a:prstGeom>
            <a:noFill/>
          </p:spPr>
          <p:txBody>
            <a:bodyPr wrap="square">
              <a:spAutoFit/>
            </a:bodyPr>
            <a:lstStyle/>
            <a:p>
              <a:pPr algn="ctr"/>
              <a:r>
                <a:rPr lang="en-US" sz="1200" b="1" i="1" dirty="0">
                  <a:solidFill>
                    <a:schemeClr val="accent1">
                      <a:lumMod val="75000"/>
                    </a:schemeClr>
                  </a:solidFill>
                </a:rPr>
                <a:t>Michelle</a:t>
              </a:r>
              <a:endParaRPr lang="en-US" sz="1200" dirty="0">
                <a:solidFill>
                  <a:schemeClr val="accent1">
                    <a:lumMod val="75000"/>
                  </a:schemeClr>
                </a:solidFill>
              </a:endParaRPr>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1399495" y="4528452"/>
            <a:ext cx="853056" cy="1310038"/>
            <a:chOff x="7388750" y="1742722"/>
            <a:chExt cx="1369470" cy="1995979"/>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4"/>
              <a:ext cx="1333686" cy="422037"/>
            </a:xfrm>
            <a:prstGeom prst="rect">
              <a:avLst/>
            </a:prstGeom>
            <a:noFill/>
          </p:spPr>
          <p:txBody>
            <a:bodyPr wrap="square">
              <a:spAutoFit/>
            </a:bodyPr>
            <a:lstStyle/>
            <a:p>
              <a:pPr algn="ctr"/>
              <a:r>
                <a:rPr lang="en-US" sz="1200" b="1" i="1" dirty="0">
                  <a:solidFill>
                    <a:schemeClr val="accent1">
                      <a:lumMod val="75000"/>
                    </a:schemeClr>
                  </a:solidFill>
                </a:rPr>
                <a:t>Dani</a:t>
              </a:r>
              <a:endParaRPr lang="en-US" sz="1200" dirty="0">
                <a:solidFill>
                  <a:schemeClr val="accent1">
                    <a:lumMod val="75000"/>
                  </a:schemeClr>
                </a:solidFill>
              </a:endParaRPr>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835912" y="4484590"/>
            <a:ext cx="912326" cy="1397763"/>
            <a:chOff x="7313754" y="3156251"/>
            <a:chExt cx="1216434" cy="1863684"/>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7" y="4619826"/>
              <a:ext cx="1155159" cy="400109"/>
            </a:xfrm>
            <a:prstGeom prst="rect">
              <a:avLst/>
            </a:prstGeom>
            <a:noFill/>
          </p:spPr>
          <p:txBody>
            <a:bodyPr wrap="square">
              <a:spAutoFit/>
            </a:bodyPr>
            <a:lstStyle/>
            <a:p>
              <a:pPr algn="ctr"/>
              <a:r>
                <a:rPr lang="en-US" sz="1350" b="1" i="1" dirty="0">
                  <a:solidFill>
                    <a:schemeClr val="accent1">
                      <a:lumMod val="75000"/>
                    </a:schemeClr>
                  </a:solidFill>
                </a:rPr>
                <a:t>Sonya</a:t>
              </a:r>
              <a:endParaRPr lang="en-US" sz="1350" dirty="0">
                <a:solidFill>
                  <a:schemeClr val="accent1">
                    <a:lumMod val="75000"/>
                  </a:schemeClr>
                </a:solidFill>
              </a:endParaRPr>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5858309" y="4500646"/>
            <a:ext cx="912326" cy="1336428"/>
            <a:chOff x="7063464" y="3978192"/>
            <a:chExt cx="1412533" cy="1956884"/>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6"/>
              <a:ext cx="1412533" cy="405600"/>
            </a:xfrm>
            <a:prstGeom prst="rect">
              <a:avLst/>
            </a:prstGeom>
            <a:noFill/>
          </p:spPr>
          <p:txBody>
            <a:bodyPr wrap="square">
              <a:spAutoFit/>
            </a:bodyPr>
            <a:lstStyle/>
            <a:p>
              <a:pPr algn="ctr"/>
              <a:r>
                <a:rPr lang="en-US" sz="1200" b="1" i="1" dirty="0">
                  <a:solidFill>
                    <a:schemeClr val="accent1">
                      <a:lumMod val="75000"/>
                    </a:schemeClr>
                  </a:solidFill>
                </a:rPr>
                <a:t>Leanne</a:t>
              </a:r>
              <a:endParaRPr lang="en-US" sz="1200" i="1" dirty="0">
                <a:solidFill>
                  <a:schemeClr val="accent1">
                    <a:lumMod val="75000"/>
                  </a:schemeClr>
                </a:solidFill>
              </a:endParaRPr>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045295" y="1668071"/>
            <a:ext cx="839251" cy="1340968"/>
            <a:chOff x="7436643" y="1659954"/>
            <a:chExt cx="839251" cy="1340968"/>
          </a:xfrm>
        </p:grpSpPr>
        <p:pic>
          <p:nvPicPr>
            <p:cNvPr id="16" name="Picture 2" descr="https://wiki.gccollab.ca/images/f/f3/Olivia.png"/>
            <p:cNvPicPr>
              <a:picLocks noChangeAspect="1" noChangeArrowheads="1"/>
            </p:cNvPicPr>
            <p:nvPr/>
          </p:nvPicPr>
          <p:blipFill rotWithShape="1">
            <a:blip r:embed="rId16">
              <a:extLst>
                <a:ext uri="{28A0092B-C50C-407E-A947-70E740481C1C}">
                  <a14:useLocalDpi xmlns:a14="http://schemas.microsoft.com/office/drawing/2010/main" val="0"/>
                </a:ext>
              </a:extLst>
            </a:blip>
            <a:srcRect t="22269" r="24282"/>
            <a:stretch/>
          </p:blipFill>
          <p:spPr bwMode="auto">
            <a:xfrm>
              <a:off x="7460245" y="1659954"/>
              <a:ext cx="815649" cy="110669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D1D3FA9-C4D0-BD9A-0186-CB1005C175B2}"/>
                </a:ext>
              </a:extLst>
            </p:cNvPr>
            <p:cNvSpPr txBox="1"/>
            <p:nvPr/>
          </p:nvSpPr>
          <p:spPr>
            <a:xfrm>
              <a:off x="7436643" y="2723923"/>
              <a:ext cx="818267" cy="276999"/>
            </a:xfrm>
            <a:prstGeom prst="rect">
              <a:avLst/>
            </a:prstGeom>
            <a:noFill/>
          </p:spPr>
          <p:txBody>
            <a:bodyPr wrap="square">
              <a:spAutoFit/>
            </a:bodyPr>
            <a:lstStyle/>
            <a:p>
              <a:pPr algn="ctr"/>
              <a:r>
                <a:rPr lang="en-US" sz="1200" b="1" i="1" dirty="0">
                  <a:solidFill>
                    <a:schemeClr val="accent1">
                      <a:lumMod val="75000"/>
                    </a:schemeClr>
                  </a:solidFill>
                </a:rPr>
                <a:t>Olivia</a:t>
              </a:r>
              <a:endParaRPr lang="en-US" sz="1200" dirty="0">
                <a:solidFill>
                  <a:schemeClr val="accent1">
                    <a:lumMod val="75000"/>
                  </a:schemeClr>
                </a:solidFill>
              </a:endParaRPr>
            </a:p>
          </p:txBody>
        </p:sp>
      </p:grpSp>
      <p:grpSp>
        <p:nvGrpSpPr>
          <p:cNvPr id="39" name="Group 38"/>
          <p:cNvGrpSpPr/>
          <p:nvPr/>
        </p:nvGrpSpPr>
        <p:grpSpPr>
          <a:xfrm>
            <a:off x="6936661" y="3084653"/>
            <a:ext cx="1080120" cy="1422580"/>
            <a:chOff x="7328009" y="3076536"/>
            <a:chExt cx="1080120" cy="1422580"/>
          </a:xfrm>
        </p:grpSpPr>
        <p:pic>
          <p:nvPicPr>
            <p:cNvPr id="25" name="Picture 4" descr="https://wiki.gccollab.ca/images/7/79/Annie-Claude_portrait.jpg"/>
            <p:cNvPicPr>
              <a:picLocks noChangeAspect="1" noChangeArrowheads="1"/>
            </p:cNvPicPr>
            <p:nvPr/>
          </p:nvPicPr>
          <p:blipFill rotWithShape="1">
            <a:blip r:embed="rId17">
              <a:extLst>
                <a:ext uri="{28A0092B-C50C-407E-A947-70E740481C1C}">
                  <a14:useLocalDpi xmlns:a14="http://schemas.microsoft.com/office/drawing/2010/main" val="0"/>
                </a:ext>
              </a:extLst>
            </a:blip>
            <a:srcRect l="10127" t="-1" r="11002" b="7870"/>
            <a:stretch/>
          </p:blipFill>
          <p:spPr bwMode="auto">
            <a:xfrm>
              <a:off x="7436228" y="3076536"/>
              <a:ext cx="808180" cy="111260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D1D3FA9-C4D0-BD9A-0186-CB1005C175B2}"/>
                </a:ext>
              </a:extLst>
            </p:cNvPr>
            <p:cNvSpPr txBox="1"/>
            <p:nvPr/>
          </p:nvSpPr>
          <p:spPr>
            <a:xfrm>
              <a:off x="7328009" y="4222117"/>
              <a:ext cx="1080120" cy="276999"/>
            </a:xfrm>
            <a:prstGeom prst="rect">
              <a:avLst/>
            </a:prstGeom>
            <a:noFill/>
          </p:spPr>
          <p:txBody>
            <a:bodyPr wrap="square">
              <a:spAutoFit/>
            </a:bodyPr>
            <a:lstStyle/>
            <a:p>
              <a:pPr algn="ctr"/>
              <a:r>
                <a:rPr lang="en-US" sz="1200" b="1" i="1" dirty="0">
                  <a:solidFill>
                    <a:schemeClr val="accent1">
                      <a:lumMod val="75000"/>
                    </a:schemeClr>
                  </a:solidFill>
                </a:rPr>
                <a:t>Annie-Claude</a:t>
              </a:r>
              <a:endParaRPr lang="en-US" sz="1200" dirty="0">
                <a:solidFill>
                  <a:schemeClr val="accent1">
                    <a:lumMod val="75000"/>
                  </a:schemeClr>
                </a:solidFill>
              </a:endParaRPr>
            </a:p>
          </p:txBody>
        </p:sp>
      </p:grpSp>
      <p:grpSp>
        <p:nvGrpSpPr>
          <p:cNvPr id="48" name="Group 47"/>
          <p:cNvGrpSpPr/>
          <p:nvPr/>
        </p:nvGrpSpPr>
        <p:grpSpPr>
          <a:xfrm>
            <a:off x="4391549" y="4509499"/>
            <a:ext cx="909338" cy="1375190"/>
            <a:chOff x="4782897" y="4501382"/>
            <a:chExt cx="909338" cy="1375190"/>
          </a:xfrm>
        </p:grpSpPr>
        <p:pic>
          <p:nvPicPr>
            <p:cNvPr id="41" name="Picture 6" descr="File:Leena.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169" t="5086" r="16381" b="33490"/>
            <a:stretch/>
          </p:blipFill>
          <p:spPr bwMode="auto">
            <a:xfrm>
              <a:off x="4782897" y="4501382"/>
              <a:ext cx="909338" cy="102794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1D3FA9-C4D0-BD9A-0186-CB1005C175B2}"/>
                </a:ext>
              </a:extLst>
            </p:cNvPr>
            <p:cNvSpPr txBox="1"/>
            <p:nvPr/>
          </p:nvSpPr>
          <p:spPr>
            <a:xfrm>
              <a:off x="4831500" y="5599573"/>
              <a:ext cx="818267" cy="276999"/>
            </a:xfrm>
            <a:prstGeom prst="rect">
              <a:avLst/>
            </a:prstGeom>
            <a:noFill/>
          </p:spPr>
          <p:txBody>
            <a:bodyPr wrap="square">
              <a:spAutoFit/>
            </a:bodyPr>
            <a:lstStyle/>
            <a:p>
              <a:pPr algn="ctr"/>
              <a:r>
                <a:rPr lang="en-US" sz="1200" b="1" i="1" dirty="0" err="1">
                  <a:solidFill>
                    <a:schemeClr val="accent1">
                      <a:lumMod val="75000"/>
                    </a:schemeClr>
                  </a:solidFill>
                </a:rPr>
                <a:t>Leena</a:t>
              </a:r>
              <a:endParaRPr lang="en-US" sz="1200" dirty="0">
                <a:solidFill>
                  <a:schemeClr val="accent1">
                    <a:lumMod val="75000"/>
                  </a:schemeClr>
                </a:solidFill>
              </a:endParaRPr>
            </a:p>
          </p:txBody>
        </p:sp>
      </p:grpSp>
    </p:spTree>
    <p:extLst>
      <p:ext uri="{BB962C8B-B14F-4D97-AF65-F5344CB8AC3E}">
        <p14:creationId xmlns:p14="http://schemas.microsoft.com/office/powerpoint/2010/main" val="410838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274638"/>
            <a:ext cx="8229600" cy="1143000"/>
          </a:xfrm>
        </p:spPr>
        <p:txBody>
          <a:bodyPr>
            <a:normAutofit/>
          </a:bodyPr>
          <a:lstStyle/>
          <a:p>
            <a:r>
              <a:rPr lang="en-US" altLang="en-US"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 Résumé </a:t>
            </a:r>
            <a:r>
              <a:rPr lang="en-US" altLang="en-US" sz="3000"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d’inscription</a:t>
            </a:r>
            <a:endParaRPr lang="en-CA"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762322" y="947579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CA" altLang="en-US" sz="1350" dirty="0">
              <a:latin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376893866"/>
              </p:ext>
            </p:extLst>
          </p:nvPr>
        </p:nvGraphicFramePr>
        <p:xfrm>
          <a:off x="785832" y="1396314"/>
          <a:ext cx="7520239"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75948911"/>
              </p:ext>
            </p:extLst>
          </p:nvPr>
        </p:nvGraphicFramePr>
        <p:xfrm>
          <a:off x="457198" y="5979757"/>
          <a:ext cx="7848874" cy="640080"/>
        </p:xfrm>
        <a:graphic>
          <a:graphicData uri="http://schemas.openxmlformats.org/drawingml/2006/table">
            <a:tbl>
              <a:tblPr firstRow="1" bandRow="1">
                <a:tableStyleId>{3B4B98B0-60AC-42C2-AFA5-B58CD77FA1E5}</a:tableStyleId>
              </a:tblPr>
              <a:tblGrid>
                <a:gridCol w="1152130">
                  <a:extLst>
                    <a:ext uri="{9D8B030D-6E8A-4147-A177-3AD203B41FA5}">
                      <a16:colId xmlns:a16="http://schemas.microsoft.com/office/drawing/2014/main" val="1070539527"/>
                    </a:ext>
                  </a:extLst>
                </a:gridCol>
                <a:gridCol w="864093">
                  <a:extLst>
                    <a:ext uri="{9D8B030D-6E8A-4147-A177-3AD203B41FA5}">
                      <a16:colId xmlns:a16="http://schemas.microsoft.com/office/drawing/2014/main" val="862532425"/>
                    </a:ext>
                  </a:extLst>
                </a:gridCol>
                <a:gridCol w="1152128">
                  <a:extLst>
                    <a:ext uri="{9D8B030D-6E8A-4147-A177-3AD203B41FA5}">
                      <a16:colId xmlns:a16="http://schemas.microsoft.com/office/drawing/2014/main" val="1321209113"/>
                    </a:ext>
                  </a:extLst>
                </a:gridCol>
                <a:gridCol w="1224136">
                  <a:extLst>
                    <a:ext uri="{9D8B030D-6E8A-4147-A177-3AD203B41FA5}">
                      <a16:colId xmlns:a16="http://schemas.microsoft.com/office/drawing/2014/main" val="1640523817"/>
                    </a:ext>
                  </a:extLst>
                </a:gridCol>
                <a:gridCol w="1080120">
                  <a:extLst>
                    <a:ext uri="{9D8B030D-6E8A-4147-A177-3AD203B41FA5}">
                      <a16:colId xmlns:a16="http://schemas.microsoft.com/office/drawing/2014/main" val="4142397706"/>
                    </a:ext>
                  </a:extLst>
                </a:gridCol>
                <a:gridCol w="1152128">
                  <a:extLst>
                    <a:ext uri="{9D8B030D-6E8A-4147-A177-3AD203B41FA5}">
                      <a16:colId xmlns:a16="http://schemas.microsoft.com/office/drawing/2014/main" val="3786625221"/>
                    </a:ext>
                  </a:extLst>
                </a:gridCol>
                <a:gridCol w="1224139">
                  <a:extLst>
                    <a:ext uri="{9D8B030D-6E8A-4147-A177-3AD203B41FA5}">
                      <a16:colId xmlns:a16="http://schemas.microsoft.com/office/drawing/2014/main" val="2884913195"/>
                    </a:ext>
                  </a:extLst>
                </a:gridCol>
              </a:tblGrid>
              <a:tr h="370840">
                <a:tc>
                  <a:txBody>
                    <a:bodyPr/>
                    <a:lstStyle/>
                    <a:p>
                      <a:pPr algn="ctr"/>
                      <a:r>
                        <a:rPr lang="en-CA" sz="1200" b="0" u="none" strike="noStrike" dirty="0" err="1">
                          <a:effectLst/>
                        </a:rPr>
                        <a:t>Achèvement</a:t>
                      </a:r>
                      <a:r>
                        <a:rPr lang="en-CA" sz="1200" b="0" u="none" strike="noStrike" dirty="0">
                          <a:effectLst/>
                        </a:rPr>
                        <a:t>: </a:t>
                      </a:r>
                    </a:p>
                    <a:p>
                      <a:pPr algn="ctr"/>
                      <a:r>
                        <a:rPr lang="en-CA" sz="1200" b="0" u="none" strike="noStrike" dirty="0">
                          <a:effectLst/>
                        </a:rPr>
                        <a:t>(</a:t>
                      </a:r>
                      <a:r>
                        <a:rPr lang="en-CA" sz="1200" b="0" u="none" strike="noStrike" dirty="0" err="1">
                          <a:effectLst/>
                        </a:rPr>
                        <a:t>moyenne</a:t>
                      </a:r>
                      <a:r>
                        <a:rPr lang="en-CA" sz="1200" b="0" u="none" strike="noStrike" baseline="0" dirty="0">
                          <a:effectLst/>
                        </a:rPr>
                        <a:t> </a:t>
                      </a:r>
                      <a:r>
                        <a:rPr lang="en-CA" sz="1200" b="0" u="none" strike="noStrike" dirty="0">
                          <a:effectLst/>
                        </a:rPr>
                        <a:t>53%)</a:t>
                      </a:r>
                      <a:endParaRPr lang="en-CA" sz="1200" b="0" dirty="0"/>
                    </a:p>
                  </a:txBody>
                  <a:tcPr anchor="ctr"/>
                </a:tc>
                <a:tc>
                  <a:txBody>
                    <a:bodyPr/>
                    <a:lstStyle/>
                    <a:p>
                      <a:pPr algn="ctr"/>
                      <a:r>
                        <a:rPr lang="fr-CA" sz="1200" b="0" dirty="0"/>
                        <a:t>33%</a:t>
                      </a:r>
                      <a:endParaRPr lang="en-CA" sz="1200" b="0" dirty="0"/>
                    </a:p>
                  </a:txBody>
                  <a:tcPr anchor="ctr"/>
                </a:tc>
                <a:tc>
                  <a:txBody>
                    <a:bodyPr/>
                    <a:lstStyle/>
                    <a:p>
                      <a:pPr algn="ctr"/>
                      <a:r>
                        <a:rPr lang="fr-CA" sz="1200" b="0" dirty="0"/>
                        <a:t>68%</a:t>
                      </a:r>
                      <a:endParaRPr lang="en-CA" sz="1200" b="0" dirty="0"/>
                    </a:p>
                  </a:txBody>
                  <a:tcPr anchor="ctr"/>
                </a:tc>
                <a:tc>
                  <a:txBody>
                    <a:bodyPr/>
                    <a:lstStyle/>
                    <a:p>
                      <a:pPr algn="ctr"/>
                      <a:r>
                        <a:rPr lang="fr-CA" sz="1200" b="0" dirty="0"/>
                        <a:t>63%</a:t>
                      </a:r>
                      <a:endParaRPr lang="en-CA" sz="1200" b="0" dirty="0"/>
                    </a:p>
                  </a:txBody>
                  <a:tcPr anchor="ctr"/>
                </a:tc>
                <a:tc>
                  <a:txBody>
                    <a:bodyPr/>
                    <a:lstStyle/>
                    <a:p>
                      <a:pPr algn="ctr"/>
                      <a:r>
                        <a:rPr lang="fr-CA" sz="1200" b="0" dirty="0"/>
                        <a:t>54%</a:t>
                      </a:r>
                      <a:endParaRPr lang="en-CA" sz="1200" b="0" dirty="0"/>
                    </a:p>
                  </a:txBody>
                  <a:tcPr anchor="ctr"/>
                </a:tc>
                <a:tc>
                  <a:txBody>
                    <a:bodyPr/>
                    <a:lstStyle/>
                    <a:p>
                      <a:pPr algn="ctr"/>
                      <a:r>
                        <a:rPr lang="fr-CA" sz="1200" b="0" dirty="0"/>
                        <a:t>46%</a:t>
                      </a:r>
                      <a:endParaRPr lang="en-CA" sz="1200" b="0" dirty="0"/>
                    </a:p>
                  </a:txBody>
                  <a:tcPr anchor="ctr"/>
                </a:tc>
                <a:tc>
                  <a:txBody>
                    <a:bodyPr/>
                    <a:lstStyle/>
                    <a:p>
                      <a:pPr algn="ctr"/>
                      <a:r>
                        <a:rPr lang="fr-CA" sz="1200" b="0" dirty="0"/>
                        <a:t>52%</a:t>
                      </a:r>
                      <a:endParaRPr lang="en-CA" sz="1200" b="0" dirty="0"/>
                    </a:p>
                  </a:txBody>
                  <a:tcPr anchor="ctr"/>
                </a:tc>
                <a:extLst>
                  <a:ext uri="{0D108BD9-81ED-4DB2-BD59-A6C34878D82A}">
                    <a16:rowId xmlns:a16="http://schemas.microsoft.com/office/drawing/2014/main" val="2593543933"/>
                  </a:ext>
                </a:extLst>
              </a:tr>
            </a:tbl>
          </a:graphicData>
        </a:graphic>
      </p:graphicFrame>
      <p:sp>
        <p:nvSpPr>
          <p:cNvPr id="4" name="TextBox 3"/>
          <p:cNvSpPr txBox="1"/>
          <p:nvPr/>
        </p:nvSpPr>
        <p:spPr>
          <a:xfrm>
            <a:off x="3453687" y="5540647"/>
            <a:ext cx="1024613" cy="307777"/>
          </a:xfrm>
          <a:prstGeom prst="rect">
            <a:avLst/>
          </a:prstGeom>
          <a:solidFill>
            <a:schemeClr val="bg1"/>
          </a:solidFill>
        </p:spPr>
        <p:txBody>
          <a:bodyPr wrap="square" rtlCol="0">
            <a:spAutoFit/>
          </a:bodyPr>
          <a:lstStyle/>
          <a:p>
            <a:pPr lvl="0"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Inscription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8" name="Rectangle 7"/>
          <p:cNvSpPr/>
          <p:nvPr/>
        </p:nvSpPr>
        <p:spPr>
          <a:xfrm>
            <a:off x="2531753" y="4656653"/>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Rectangle 9"/>
          <p:cNvSpPr/>
          <p:nvPr/>
        </p:nvSpPr>
        <p:spPr>
          <a:xfrm>
            <a:off x="3697560"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Rectangle 10"/>
          <p:cNvSpPr/>
          <p:nvPr/>
        </p:nvSpPr>
        <p:spPr>
          <a:xfrm>
            <a:off x="4780344" y="4656653"/>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2" name="Rectangle 11"/>
          <p:cNvSpPr/>
          <p:nvPr/>
        </p:nvSpPr>
        <p:spPr>
          <a:xfrm>
            <a:off x="5976344"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Rectangle 12"/>
          <p:cNvSpPr/>
          <p:nvPr/>
        </p:nvSpPr>
        <p:spPr>
          <a:xfrm>
            <a:off x="7081936"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 name="Rectangle 4"/>
          <p:cNvSpPr/>
          <p:nvPr/>
        </p:nvSpPr>
        <p:spPr>
          <a:xfrm>
            <a:off x="1331279" y="4635133"/>
            <a:ext cx="1102994" cy="954107"/>
          </a:xfrm>
          <a:prstGeom prst="rect">
            <a:avLst/>
          </a:prstGeom>
        </p:spPr>
        <p:txBody>
          <a:bodyPr wrap="square">
            <a:spAutoFit/>
          </a:bodyPr>
          <a:lstStyle/>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Pilote</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Alpha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2016 – </a:t>
            </a: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r>
              <a:rPr lang="en-US" sz="1400" dirty="0">
                <a:solidFill>
                  <a:schemeClr val="accent1">
                    <a:lumMod val="75000"/>
                  </a:schemeClr>
                </a:solidFill>
                <a:latin typeface="Calibri" panose="020F0502020204030204" pitchFamily="34" charset="0"/>
                <a:cs typeface="Times New Roman" panose="02020603050405020304" pitchFamily="18" charset="0"/>
              </a:rPr>
              <a:t> </a:t>
            </a:r>
          </a:p>
        </p:txBody>
      </p:sp>
      <p:sp>
        <p:nvSpPr>
          <p:cNvPr id="20" name="Rectangle 19"/>
          <p:cNvSpPr/>
          <p:nvPr/>
        </p:nvSpPr>
        <p:spPr>
          <a:xfrm>
            <a:off x="2405815" y="4626247"/>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Pilote</a:t>
            </a:r>
            <a:r>
              <a:rPr lang="en-US" sz="1400" dirty="0">
                <a:solidFill>
                  <a:schemeClr val="accent1">
                    <a:lumMod val="75000"/>
                  </a:schemeClr>
                </a:solidFill>
                <a:latin typeface="Calibri" panose="020F0502020204030204" pitchFamily="34" charset="0"/>
                <a:cs typeface="Times New Roman" panose="02020603050405020304" pitchFamily="18" charset="0"/>
              </a:rPr>
              <a:t> Beta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2017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1" name="Rectangle 20"/>
          <p:cNvSpPr/>
          <p:nvPr/>
        </p:nvSpPr>
        <p:spPr>
          <a:xfrm>
            <a:off x="3567097" y="4628006"/>
            <a:ext cx="116225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Pilote</a:t>
            </a:r>
            <a:r>
              <a:rPr lang="en-US" sz="1400" dirty="0">
                <a:solidFill>
                  <a:schemeClr val="accent1">
                    <a:lumMod val="75000"/>
                  </a:schemeClr>
                </a:solidFill>
                <a:latin typeface="Calibri" panose="020F0502020204030204" pitchFamily="34" charset="0"/>
                <a:cs typeface="Times New Roman" panose="02020603050405020304" pitchFamily="18" charset="0"/>
              </a:rPr>
              <a:t> </a:t>
            </a:r>
            <a:r>
              <a:rPr lang="en-US" sz="1400" dirty="0" err="1" smtClean="0">
                <a:solidFill>
                  <a:schemeClr val="accent1">
                    <a:lumMod val="75000"/>
                  </a:schemeClr>
                </a:solidFill>
                <a:latin typeface="Calibri" panose="020F0502020204030204" pitchFamily="34" charset="0"/>
                <a:cs typeface="Times New Roman" panose="02020603050405020304" pitchFamily="18" charset="0"/>
              </a:rPr>
              <a:t>anglais</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2021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2" name="Rectangle 21"/>
          <p:cNvSpPr/>
          <p:nvPr/>
        </p:nvSpPr>
        <p:spPr>
          <a:xfrm>
            <a:off x="4732903" y="4615279"/>
            <a:ext cx="1102994" cy="954107"/>
          </a:xfrm>
          <a:prstGeom prst="rect">
            <a:avLst/>
          </a:prstGeom>
        </p:spPr>
        <p:txBody>
          <a:bodyPr wrap="square">
            <a:spAutoFit/>
          </a:bodyPr>
          <a:lstStyle/>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Anglais</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2022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3" name="Rectangle 22"/>
          <p:cNvSpPr/>
          <p:nvPr/>
        </p:nvSpPr>
        <p:spPr>
          <a:xfrm>
            <a:off x="5900096" y="4619217"/>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Français</a:t>
            </a:r>
            <a:r>
              <a:rPr lang="en-US" sz="1400" dirty="0">
                <a:solidFill>
                  <a:schemeClr val="accent1">
                    <a:lumMod val="75000"/>
                  </a:schemeClr>
                </a:solidFill>
                <a:latin typeface="Calibri" panose="020F0502020204030204" pitchFamily="34" charset="0"/>
                <a:cs typeface="Times New Roman" panose="02020603050405020304" pitchFamily="18" charset="0"/>
              </a:rPr>
              <a:t>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2022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oct</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nov</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4" name="Rectangle 23"/>
          <p:cNvSpPr/>
          <p:nvPr/>
        </p:nvSpPr>
        <p:spPr>
          <a:xfrm>
            <a:off x="6995209" y="4635133"/>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Anglais</a:t>
            </a:r>
            <a:r>
              <a:rPr lang="en-US" sz="1400" dirty="0">
                <a:solidFill>
                  <a:schemeClr val="accent1">
                    <a:lumMod val="75000"/>
                  </a:schemeClr>
                </a:solidFill>
                <a:latin typeface="Calibri" panose="020F0502020204030204" pitchFamily="34" charset="0"/>
                <a:cs typeface="Times New Roman" panose="02020603050405020304" pitchFamily="18" charset="0"/>
              </a:rPr>
              <a:t>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2023 – </a:t>
            </a: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mai</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5" name="TextBox 24"/>
          <p:cNvSpPr txBox="1"/>
          <p:nvPr/>
        </p:nvSpPr>
        <p:spPr>
          <a:xfrm>
            <a:off x="4782117" y="5540647"/>
            <a:ext cx="1243601" cy="307777"/>
          </a:xfrm>
          <a:prstGeom prst="rect">
            <a:avLst/>
          </a:prstGeom>
          <a:solidFill>
            <a:schemeClr val="bg1"/>
          </a:solidFill>
        </p:spPr>
        <p:txBody>
          <a:bodyPr wrap="square" rtlCol="0">
            <a:spAutoFit/>
          </a:bodyPr>
          <a:lstStyle/>
          <a:p>
            <a:pPr lvl="0"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Complété</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par</a:t>
            </a:r>
          </a:p>
        </p:txBody>
      </p:sp>
    </p:spTree>
    <p:extLst>
      <p:ext uri="{BB962C8B-B14F-4D97-AF65-F5344CB8AC3E}">
        <p14:creationId xmlns:p14="http://schemas.microsoft.com/office/powerpoint/2010/main" val="167861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1763688" y="1600200"/>
            <a:ext cx="6923112" cy="4925144"/>
          </a:xfrm>
        </p:spPr>
        <p:txBody>
          <a:bodyPr>
            <a:normAutofit fontScale="85000" lnSpcReduction="2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se soutenir mutuellement en </a:t>
            </a:r>
            <a:r>
              <a:rPr lang="fr-CA" b="1" dirty="0">
                <a:solidFill>
                  <a:schemeClr val="accent1">
                    <a:lumMod val="75000"/>
                  </a:schemeClr>
                </a:solidFill>
              </a:rPr>
              <a:t>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600" dirty="0" smtClean="0">
                <a:solidFill>
                  <a:schemeClr val="accent1">
                    <a:lumMod val="75000"/>
                  </a:schemeClr>
                </a:solidFill>
              </a:rPr>
              <a:t>(</a:t>
            </a:r>
            <a:r>
              <a:rPr lang="en-CA" sz="2600" dirty="0" err="1" smtClean="0">
                <a:solidFill>
                  <a:schemeClr val="accent1">
                    <a:lumMod val="75000"/>
                  </a:schemeClr>
                </a:solidFill>
              </a:rPr>
              <a:t>adapté</a:t>
            </a:r>
            <a:r>
              <a:rPr lang="en-CA" sz="2600" dirty="0" smtClean="0">
                <a:solidFill>
                  <a:schemeClr val="accent1">
                    <a:lumMod val="75000"/>
                  </a:schemeClr>
                </a:solidFill>
              </a:rPr>
              <a:t> du </a:t>
            </a:r>
            <a:r>
              <a:rPr lang="en-CA" sz="2600" dirty="0" smtClean="0">
                <a:solidFill>
                  <a:schemeClr val="accent1">
                    <a:lumMod val="75000"/>
                  </a:schemeClr>
                </a:solidFill>
                <a:hlinkClick r:id="rId3"/>
              </a:rPr>
              <a:t>How </a:t>
            </a:r>
            <a:r>
              <a:rPr lang="en-CA" sz="2600" dirty="0">
                <a:solidFill>
                  <a:schemeClr val="accent1">
                    <a:lumMod val="75000"/>
                  </a:schemeClr>
                </a:solidFill>
                <a:hlinkClick r:id="rId3"/>
              </a:rPr>
              <a:t>Mindfulness Enables Agile Leadership - Leadership Tribe </a:t>
            </a:r>
            <a:r>
              <a:rPr lang="en-CA" sz="2600" dirty="0" smtClean="0">
                <a:solidFill>
                  <a:schemeClr val="accent1">
                    <a:lumMod val="75000"/>
                  </a:schemeClr>
                </a:solidFill>
                <a:hlinkClick r:id="rId3"/>
              </a:rPr>
              <a:t>US</a:t>
            </a:r>
            <a:r>
              <a:rPr lang="en-CA" sz="2600" dirty="0" smtClean="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014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11661</TotalTime>
  <Words>3488</Words>
  <Application>Microsoft Office PowerPoint</Application>
  <PresentationFormat>On-screen Show (4:3)</PresentationFormat>
  <Paragraphs>373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-apple-system</vt:lpstr>
      <vt:lpstr>Arial</vt:lpstr>
      <vt:lpstr>Calibri</vt:lpstr>
      <vt:lpstr>Courier New</vt:lpstr>
      <vt:lpstr>Segoe UI Web (West European)</vt:lpstr>
      <vt:lpstr>Symbol</vt:lpstr>
      <vt:lpstr>Times New Roman</vt:lpstr>
      <vt:lpstr>Wingdings</vt:lpstr>
      <vt:lpstr>1_Office Theme</vt:lpstr>
      <vt:lpstr>Séance d’information :  Programme de développement du leadership de changement en pleine-conscience (DLCP)</vt:lpstr>
      <vt:lpstr>PowerPoint Presentation</vt:lpstr>
      <vt:lpstr>Exercice – balayage corporel</vt:lpstr>
      <vt:lpstr>Ordre du jour / Des intentions (pas nécessairement dans l’ordre suivant)</vt:lpstr>
      <vt:lpstr>Organismes / accueil et animateurs</vt:lpstr>
      <vt:lpstr>Livré par une équipe d'animateurs bénévoles</vt:lpstr>
      <vt:lpstr>DLCP – Résumé d’inscription</vt:lpstr>
      <vt:lpstr>Objectif principal du programme de DLCP</vt:lpstr>
      <vt:lpstr>La pleine conscience et le leadership agile</vt:lpstr>
      <vt:lpstr>Carte de participation - 2022</vt:lpstr>
      <vt:lpstr>Résultats principaux - Programme 2022</vt:lpstr>
      <vt:lpstr>Exercice – Remarque</vt:lpstr>
      <vt:lpstr>«  Dans un mot, quelle est la compétence que vous avez le plus améliorée pendant le programme de DLCP?  »</vt:lpstr>
      <vt:lpstr>Témoignages sur le programme de DLCP</vt:lpstr>
      <vt:lpstr>Éléments nécessaires à la réussite du programme</vt:lpstr>
      <vt:lpstr>Engagement, aperçu du programme et questions fréquemment posées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396</cp:revision>
  <cp:lastPrinted>1969-12-31T19:00:00Z</cp:lastPrinted>
  <dcterms:created xsi:type="dcterms:W3CDTF">2015-04-14T20:39:51Z</dcterms:created>
  <dcterms:modified xsi:type="dcterms:W3CDTF">2023-09-25T14:40:27Z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