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98" r:id="rId1"/>
    <p:sldMasterId id="2147483699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Gill Sans" panose="020B060402020202020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8C50AE-DBE3-41CD-906F-3C04009AF137}">
  <a:tblStyle styleId="{F48C50AE-DBE3-41CD-906F-3C04009AF1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FCDE518-ED87-4D4B-9F58-AD59EADC6482}" styleName="Table_1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5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52400" y="4277532"/>
            <a:ext cx="6781800" cy="4866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m_IXNjLDfWABVsrpqqfXlvF4LTdAXQTVPfisoH88cwQ/edit?usp=sharin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m_IXNjLDfWABVsrpqqfXlvF4LTdAXQTVPfisoH88cwQ/edit?usp=sharing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.sgizmoca.com/s3/7ccff96a04a7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m.sgizmoca.com/s3/312344174015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:notes"/>
          <p:cNvSpPr txBox="1">
            <a:spLocks noGrp="1"/>
          </p:cNvSpPr>
          <p:nvPr>
            <p:ph type="body" idx="1"/>
          </p:nvPr>
        </p:nvSpPr>
        <p:spPr>
          <a:xfrm>
            <a:off x="152400" y="4277532"/>
            <a:ext cx="6781800" cy="486646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88a2b2cd4e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88a2b2cd4e_0_80:notes"/>
          <p:cNvSpPr txBox="1">
            <a:spLocks noGrp="1"/>
          </p:cNvSpPr>
          <p:nvPr>
            <p:ph type="body" idx="1"/>
          </p:nvPr>
        </p:nvSpPr>
        <p:spPr>
          <a:xfrm>
            <a:off x="152400" y="4277532"/>
            <a:ext cx="6781800" cy="4866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g88a2b2cd4e_0_8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E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88a2b2cd4e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88a2b2cd4e_0_115:notes"/>
          <p:cNvSpPr txBox="1">
            <a:spLocks noGrp="1"/>
          </p:cNvSpPr>
          <p:nvPr>
            <p:ph type="body" idx="1"/>
          </p:nvPr>
        </p:nvSpPr>
        <p:spPr>
          <a:xfrm>
            <a:off x="152400" y="4277532"/>
            <a:ext cx="6781800" cy="4866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g88a2b2cd4e_0_11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E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88a2b2cd4e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88a2b2cd4e_0_128:notes"/>
          <p:cNvSpPr txBox="1">
            <a:spLocks noGrp="1"/>
          </p:cNvSpPr>
          <p:nvPr>
            <p:ph type="body" idx="1"/>
          </p:nvPr>
        </p:nvSpPr>
        <p:spPr>
          <a:xfrm>
            <a:off x="152400" y="4277532"/>
            <a:ext cx="6781800" cy="4866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g88a2b2cd4e_0_12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E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89d40478b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89d40478bd_1_0:notes"/>
          <p:cNvSpPr txBox="1">
            <a:spLocks noGrp="1"/>
          </p:cNvSpPr>
          <p:nvPr>
            <p:ph type="body" idx="1"/>
          </p:nvPr>
        </p:nvSpPr>
        <p:spPr>
          <a:xfrm>
            <a:off x="152400" y="4277532"/>
            <a:ext cx="6781800" cy="4866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g89d40478bd_1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E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89d40478bd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89d40478bd_1_7:notes"/>
          <p:cNvSpPr txBox="1">
            <a:spLocks noGrp="1"/>
          </p:cNvSpPr>
          <p:nvPr>
            <p:ph type="body" idx="1"/>
          </p:nvPr>
        </p:nvSpPr>
        <p:spPr>
          <a:xfrm>
            <a:off x="152400" y="4277532"/>
            <a:ext cx="6781800" cy="4866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g89d40478bd_1_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E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88a2b2cd4e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88a2b2cd4e_0_153:notes"/>
          <p:cNvSpPr txBox="1">
            <a:spLocks noGrp="1"/>
          </p:cNvSpPr>
          <p:nvPr>
            <p:ph type="body" idx="1"/>
          </p:nvPr>
        </p:nvSpPr>
        <p:spPr>
          <a:xfrm>
            <a:off x="152400" y="4277532"/>
            <a:ext cx="6781800" cy="4866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g88a2b2cd4e_0_15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E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88a2b2cd4e_0_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88a2b2cd4e_0_630:notes"/>
          <p:cNvSpPr txBox="1">
            <a:spLocks noGrp="1"/>
          </p:cNvSpPr>
          <p:nvPr>
            <p:ph type="body" idx="1"/>
          </p:nvPr>
        </p:nvSpPr>
        <p:spPr>
          <a:xfrm>
            <a:off x="152400" y="4277532"/>
            <a:ext cx="6781800" cy="4866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g88a2b2cd4e_0_63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E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88a2b2cd4e_0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g88a2b2cd4e_0_648:notes"/>
          <p:cNvSpPr txBox="1">
            <a:spLocks noGrp="1"/>
          </p:cNvSpPr>
          <p:nvPr>
            <p:ph type="body" idx="1"/>
          </p:nvPr>
        </p:nvSpPr>
        <p:spPr>
          <a:xfrm>
            <a:off x="152400" y="4277532"/>
            <a:ext cx="6781800" cy="48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14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Rapport sur l'identification des tâches principales Mai 2020</a:t>
            </a:r>
            <a:r>
              <a:rPr lang="en-IE" sz="1400">
                <a:latin typeface="Century Gothic"/>
                <a:ea typeface="Century Gothic"/>
                <a:cs typeface="Century Gothic"/>
                <a:sym typeface="Century Gothic"/>
              </a:rPr>
              <a:t> (en anglais seulement)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g88a2b2cd4e_0_64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88a2b2cd4e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9" name="Google Shape;589;g88a2b2cd4e_0_403:notes"/>
          <p:cNvSpPr txBox="1">
            <a:spLocks noGrp="1"/>
          </p:cNvSpPr>
          <p:nvPr>
            <p:ph type="body" idx="1"/>
          </p:nvPr>
        </p:nvSpPr>
        <p:spPr>
          <a:xfrm>
            <a:off x="152400" y="4277532"/>
            <a:ext cx="6781800" cy="48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Top task identification study May 2020 - report </a:t>
            </a:r>
            <a:r>
              <a:rPr lang="en-IE" u="sng">
                <a:solidFill>
                  <a:schemeClr val="hlink"/>
                </a:solidFill>
                <a:hlinkClick r:id="rId3"/>
              </a:rPr>
              <a:t>https://docs.google.com/presentation/d/1m_IXNjLDfWABVsrpqqfXlvF4LTdAXQTVPfisoH88cwQ/edit?usp=sharing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g88a2b2cd4e_0_40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2:notes"/>
          <p:cNvSpPr txBox="1">
            <a:spLocks noGrp="1"/>
          </p:cNvSpPr>
          <p:nvPr>
            <p:ph type="body" idx="1"/>
          </p:nvPr>
        </p:nvSpPr>
        <p:spPr>
          <a:xfrm>
            <a:off x="152400" y="4277532"/>
            <a:ext cx="6781800" cy="4866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88a2b2cd4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88a2b2cd4e_0_10:notes"/>
          <p:cNvSpPr txBox="1">
            <a:spLocks noGrp="1"/>
          </p:cNvSpPr>
          <p:nvPr>
            <p:ph type="body" idx="1"/>
          </p:nvPr>
        </p:nvSpPr>
        <p:spPr>
          <a:xfrm>
            <a:off x="152400" y="4277532"/>
            <a:ext cx="6781800" cy="4866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étude en français : </a:t>
            </a:r>
            <a:r>
              <a:rPr lang="en-IE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http://m.sgizmoca.com/s3/7ccff96a04a7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étude en anglais : </a:t>
            </a:r>
            <a:r>
              <a:rPr lang="en-IE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http://m.sgizmoca.com/s3/312344174015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Semblable à l'étude Optimal Workshop Treejack mais l'utilisation d'un sondage permet de choisir plusieurs libellés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g88a2b2cd4e_0_1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E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88a2b2cd4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88a2b2cd4e_0_52:notes"/>
          <p:cNvSpPr txBox="1">
            <a:spLocks noGrp="1"/>
          </p:cNvSpPr>
          <p:nvPr>
            <p:ph type="body" idx="1"/>
          </p:nvPr>
        </p:nvSpPr>
        <p:spPr>
          <a:xfrm>
            <a:off x="152400" y="4277532"/>
            <a:ext cx="6781800" cy="4866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Voir les versions anglaises des tâches en annexe sur la diapositive 16.</a:t>
            </a:r>
            <a:endParaRPr/>
          </a:p>
        </p:txBody>
      </p:sp>
      <p:sp>
        <p:nvSpPr>
          <p:cNvPr id="461" name="Google Shape;461;g88a2b2cd4e_0_5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E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8a2b2cd4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8a2b2cd4e_0_21:notes"/>
          <p:cNvSpPr txBox="1">
            <a:spLocks noGrp="1"/>
          </p:cNvSpPr>
          <p:nvPr>
            <p:ph type="body" idx="1"/>
          </p:nvPr>
        </p:nvSpPr>
        <p:spPr>
          <a:xfrm>
            <a:off x="152400" y="4277532"/>
            <a:ext cx="6781800" cy="4866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Voyages et immigration a bien fonctionné pour la quarantaine, mais certains chevauchements</a:t>
            </a:r>
            <a:endParaRPr/>
          </a:p>
        </p:txBody>
      </p:sp>
      <p:sp>
        <p:nvSpPr>
          <p:cNvPr id="469" name="Google Shape;469;g88a2b2cd4e_0_2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E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88a2b2cd4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88a2b2cd4e_0_40:notes"/>
          <p:cNvSpPr txBox="1">
            <a:spLocks noGrp="1"/>
          </p:cNvSpPr>
          <p:nvPr>
            <p:ph type="body" idx="1"/>
          </p:nvPr>
        </p:nvSpPr>
        <p:spPr>
          <a:xfrm>
            <a:off x="152400" y="4277532"/>
            <a:ext cx="6781800" cy="4866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g88a2b2cd4e_0_4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88a2b2cd4e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88a2b2cd4e_0_65:notes"/>
          <p:cNvSpPr txBox="1">
            <a:spLocks noGrp="1"/>
          </p:cNvSpPr>
          <p:nvPr>
            <p:ph type="body" idx="1"/>
          </p:nvPr>
        </p:nvSpPr>
        <p:spPr>
          <a:xfrm>
            <a:off x="152400" y="4277532"/>
            <a:ext cx="6781800" cy="4866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g88a2b2cd4e_0_6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E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8a2b2cd4e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8a2b2cd4e_0_135:notes"/>
          <p:cNvSpPr txBox="1">
            <a:spLocks noGrp="1"/>
          </p:cNvSpPr>
          <p:nvPr>
            <p:ph type="body" idx="1"/>
          </p:nvPr>
        </p:nvSpPr>
        <p:spPr>
          <a:xfrm>
            <a:off x="152400" y="4277532"/>
            <a:ext cx="6781800" cy="4866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g88a2b2cd4e_0_13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E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88a2b2cd4e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88a2b2cd4e_0_74:notes"/>
          <p:cNvSpPr txBox="1">
            <a:spLocks noGrp="1"/>
          </p:cNvSpPr>
          <p:nvPr>
            <p:ph type="body" idx="1"/>
          </p:nvPr>
        </p:nvSpPr>
        <p:spPr>
          <a:xfrm>
            <a:off x="152400" y="4277532"/>
            <a:ext cx="6781800" cy="4866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g88a2b2cd4e_0_7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E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g"/><Relationship Id="rId5" Type="http://schemas.openxmlformats.org/officeDocument/2006/relationships/image" Target="../media/image13.jp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g"/><Relationship Id="rId5" Type="http://schemas.openxmlformats.org/officeDocument/2006/relationships/image" Target="../media/image13.jp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jpg"/><Relationship Id="rId5" Type="http://schemas.openxmlformats.org/officeDocument/2006/relationships/image" Target="../media/image13.jp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jpg"/><Relationship Id="rId5" Type="http://schemas.openxmlformats.org/officeDocument/2006/relationships/image" Target="../media/image13.jp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full image">
  <p:cSld name="Title Slide full imag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68867" y="1941161"/>
            <a:ext cx="7112000" cy="237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rgbClr val="BA2E3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668866" y="4524375"/>
            <a:ext cx="711200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6600" y="4424288"/>
            <a:ext cx="7307153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449" y="544182"/>
            <a:ext cx="8254800" cy="4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 descr="\\prod.prv\shared\NCR\CMO\CMB_NEW\0400-Comms Svcs\480 - Publishing and Production\!Flag Signatures\Government of Canada FIPs\45\Two Colours\goc_fip_e_2c_4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449" y="247503"/>
            <a:ext cx="1874099" cy="18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 descr="\\prod.prv\shared\NCR\CMO\CMB_NEW\0400-Comms Svcs\480 - Publishing and Production\!Flag Signatures\Canada Wordmark\Colour\Canada_Colou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5249" y="6356350"/>
            <a:ext cx="1116000" cy="274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 full image">
  <p:cSld name="2_Title Slide full imag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97" name="Google Shape;9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449" y="544182"/>
            <a:ext cx="8254800" cy="4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1" descr="\\prod.prv\shared\NCR\CMO\CMB_NEW\0400-Comms Svcs\480 - Publishing and Production\!Flag Signatures\Government of Canada FIPs\45\Two Colours\goc_fip_e_2c_4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449" y="247503"/>
            <a:ext cx="1874099" cy="18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1" descr="\\prod.prv\shared\NCR\CMO\CMB_NEW\0400-Comms Svcs\480 - Publishing and Production\!Flag Signatures\Canada Wordmark\Colour\Canada_Colou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5249" y="6356350"/>
            <a:ext cx="1116000" cy="27424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1"/>
          <p:cNvSpPr txBox="1"/>
          <p:nvPr/>
        </p:nvSpPr>
        <p:spPr>
          <a:xfrm>
            <a:off x="4625211" y="5875014"/>
            <a:ext cx="40132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Bombardier Recreational Products, Spyder factory, Quebec</a:t>
            </a:r>
            <a:endParaRPr/>
          </a:p>
        </p:txBody>
      </p:sp>
      <p:pic>
        <p:nvPicPr>
          <p:cNvPr id="101" name="Google Shape;10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7289" y="864990"/>
            <a:ext cx="8239125" cy="54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1" descr="trans_flag_gr-01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7289" y="838282"/>
            <a:ext cx="8280400" cy="548776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1"/>
          <p:cNvSpPr/>
          <p:nvPr/>
        </p:nvSpPr>
        <p:spPr>
          <a:xfrm>
            <a:off x="613200" y="3446400"/>
            <a:ext cx="7319963" cy="2046287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1"/>
          <p:cNvSpPr/>
          <p:nvPr/>
        </p:nvSpPr>
        <p:spPr>
          <a:xfrm>
            <a:off x="460800" y="3294000"/>
            <a:ext cx="7319963" cy="2046287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5" name="Google Shape;105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8338" y="4424288"/>
            <a:ext cx="6900862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1"/>
          <p:cNvSpPr txBox="1">
            <a:spLocks noGrp="1"/>
          </p:cNvSpPr>
          <p:nvPr>
            <p:ph type="ctrTitle"/>
          </p:nvPr>
        </p:nvSpPr>
        <p:spPr>
          <a:xfrm>
            <a:off x="668338" y="3294063"/>
            <a:ext cx="7112000" cy="102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rgbClr val="157A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subTitle" idx="1"/>
          </p:nvPr>
        </p:nvSpPr>
        <p:spPr>
          <a:xfrm>
            <a:off x="668338" y="4575175"/>
            <a:ext cx="6900862" cy="76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Slide full image">
  <p:cSld name="3_Title Slide full imag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10" name="Google Shape;11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449" y="544182"/>
            <a:ext cx="8254800" cy="4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2" descr="\\prod.prv\shared\NCR\CMO\CMB_NEW\0400-Comms Svcs\480 - Publishing and Production\!Flag Signatures\Government of Canada FIPs\45\Two Colours\goc_fip_e_2c_4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449" y="247503"/>
            <a:ext cx="1874099" cy="18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2" descr="\\prod.prv\shared\NCR\CMO\CMB_NEW\0400-Comms Svcs\480 - Publishing and Production\!Flag Signatures\Canada Wordmark\Colour\Canada_Colou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5249" y="6356350"/>
            <a:ext cx="1116000" cy="27424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2"/>
          <p:cNvSpPr txBox="1"/>
          <p:nvPr/>
        </p:nvSpPr>
        <p:spPr>
          <a:xfrm>
            <a:off x="4625211" y="5875014"/>
            <a:ext cx="40132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Bombardier Recreational Products, Spyder factory, Quebec</a:t>
            </a:r>
            <a:endParaRPr/>
          </a:p>
        </p:txBody>
      </p:sp>
      <p:sp>
        <p:nvSpPr>
          <p:cNvPr id="114" name="Google Shape;114;p12"/>
          <p:cNvSpPr/>
          <p:nvPr/>
        </p:nvSpPr>
        <p:spPr>
          <a:xfrm>
            <a:off x="613200" y="3446400"/>
            <a:ext cx="7319963" cy="2046287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Google Shape;115;p12"/>
          <p:cNvSpPr/>
          <p:nvPr/>
        </p:nvSpPr>
        <p:spPr>
          <a:xfrm>
            <a:off x="460800" y="3294000"/>
            <a:ext cx="7319963" cy="2046287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6" name="Google Shape;11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8338" y="4424288"/>
            <a:ext cx="6900862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0376" y="731838"/>
            <a:ext cx="8152284" cy="538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2" descr="trans_flag_gr-01.png"/>
          <p:cNvPicPr preferRelativeResize="0"/>
          <p:nvPr/>
        </p:nvPicPr>
        <p:blipFill rotWithShape="1">
          <a:blip r:embed="rId7">
            <a:alphaModFix/>
          </a:blip>
          <a:srcRect l="22438" t="13723" r="23422" b="31756"/>
          <a:stretch/>
        </p:blipFill>
        <p:spPr>
          <a:xfrm>
            <a:off x="460375" y="730212"/>
            <a:ext cx="8271102" cy="53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2"/>
          <p:cNvSpPr/>
          <p:nvPr/>
        </p:nvSpPr>
        <p:spPr>
          <a:xfrm>
            <a:off x="460800" y="3294000"/>
            <a:ext cx="7319963" cy="2046287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0" name="Google Shape;120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8813" y="4424288"/>
            <a:ext cx="6900862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2"/>
          <p:cNvSpPr txBox="1"/>
          <p:nvPr/>
        </p:nvSpPr>
        <p:spPr>
          <a:xfrm>
            <a:off x="4623620" y="5860500"/>
            <a:ext cx="40132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Lake Laberge, Yukon Territory, Canada. Shutterstock</a:t>
            </a:r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ctrTitle"/>
          </p:nvPr>
        </p:nvSpPr>
        <p:spPr>
          <a:xfrm>
            <a:off x="668338" y="3294063"/>
            <a:ext cx="7112000" cy="102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rgbClr val="0641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ubTitle" idx="1"/>
          </p:nvPr>
        </p:nvSpPr>
        <p:spPr>
          <a:xfrm>
            <a:off x="668338" y="4575175"/>
            <a:ext cx="6900862" cy="76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Title Slide full image">
  <p:cSld name="4_Title Slide full imag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26" name="Google Shape;12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449" y="544182"/>
            <a:ext cx="8254800" cy="4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3" descr="\\prod.prv\shared\NCR\CMO\CMB_NEW\0400-Comms Svcs\480 - Publishing and Production\!Flag Signatures\Government of Canada FIPs\45\Two Colours\goc_fip_e_2c_4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449" y="247503"/>
            <a:ext cx="1874099" cy="18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3" descr="\\prod.prv\shared\NCR\CMO\CMB_NEW\0400-Comms Svcs\480 - Publishing and Production\!Flag Signatures\Canada Wordmark\Colour\Canada_Colou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5249" y="6356350"/>
            <a:ext cx="1116000" cy="27424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3"/>
          <p:cNvSpPr txBox="1"/>
          <p:nvPr/>
        </p:nvSpPr>
        <p:spPr>
          <a:xfrm>
            <a:off x="4625211" y="5875014"/>
            <a:ext cx="40132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Bombardier Recreational Products, Spyder factory, Quebec</a:t>
            </a:r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613200" y="3446400"/>
            <a:ext cx="7319963" cy="2046287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13"/>
          <p:cNvSpPr/>
          <p:nvPr/>
        </p:nvSpPr>
        <p:spPr>
          <a:xfrm>
            <a:off x="460800" y="3294000"/>
            <a:ext cx="7319963" cy="2046287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2" name="Google Shape;13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8338" y="4424288"/>
            <a:ext cx="6900862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8813" y="4424288"/>
            <a:ext cx="6900862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3"/>
          <p:cNvSpPr txBox="1"/>
          <p:nvPr/>
        </p:nvSpPr>
        <p:spPr>
          <a:xfrm>
            <a:off x="4623620" y="5860500"/>
            <a:ext cx="40132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Lake Laberge, Yukon Territory, Canada. Shutterstock</a:t>
            </a:r>
            <a:endParaRPr/>
          </a:p>
        </p:txBody>
      </p:sp>
      <p:pic>
        <p:nvPicPr>
          <p:cNvPr id="135" name="Google Shape;13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4889" y="707098"/>
            <a:ext cx="8220075" cy="54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3" descr="trans_flag_gr-01.png"/>
          <p:cNvPicPr preferRelativeResize="0"/>
          <p:nvPr/>
        </p:nvPicPr>
        <p:blipFill rotWithShape="1">
          <a:blip r:embed="rId7">
            <a:alphaModFix/>
          </a:blip>
          <a:srcRect l="22438" t="13723" r="23422" b="31756"/>
          <a:stretch/>
        </p:blipFill>
        <p:spPr>
          <a:xfrm>
            <a:off x="460375" y="720687"/>
            <a:ext cx="8271102" cy="53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3"/>
          <p:cNvSpPr/>
          <p:nvPr/>
        </p:nvSpPr>
        <p:spPr>
          <a:xfrm>
            <a:off x="460800" y="3294000"/>
            <a:ext cx="7319963" cy="2046287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8" name="Google Shape;138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5800" y="4424288"/>
            <a:ext cx="6797675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3"/>
          <p:cNvSpPr/>
          <p:nvPr/>
        </p:nvSpPr>
        <p:spPr>
          <a:xfrm>
            <a:off x="2363821" y="707098"/>
            <a:ext cx="632925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Wearable technology, developed with funding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 the NSERC Discovery Grants program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Western University</a:t>
            </a:r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ctrTitle"/>
          </p:nvPr>
        </p:nvSpPr>
        <p:spPr>
          <a:xfrm>
            <a:off x="668338" y="3294063"/>
            <a:ext cx="7112000" cy="102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subTitle" idx="1"/>
          </p:nvPr>
        </p:nvSpPr>
        <p:spPr>
          <a:xfrm>
            <a:off x="668338" y="4575175"/>
            <a:ext cx="6900862" cy="76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cap="none">
                <a:solidFill>
                  <a:srgbClr val="BA2E3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cxnSp>
        <p:nvCxnSpPr>
          <p:cNvPr id="146" name="Google Shape;146;p14"/>
          <p:cNvCxnSpPr/>
          <p:nvPr/>
        </p:nvCxnSpPr>
        <p:spPr>
          <a:xfrm>
            <a:off x="487363" y="6276975"/>
            <a:ext cx="8199437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Google Shape;148;p15"/>
          <p:cNvCxnSpPr/>
          <p:nvPr/>
        </p:nvCxnSpPr>
        <p:spPr>
          <a:xfrm>
            <a:off x="487363" y="6276975"/>
            <a:ext cx="8199437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9" name="Google Shape;149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8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A2E3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BA2E34"/>
              </a:buClr>
              <a:buSzPts val="2800"/>
              <a:buChar char="●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BA2E34"/>
              </a:buClr>
              <a:buSzPts val="2400"/>
              <a:buChar char="●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BA2E34"/>
              </a:buClr>
              <a:buSzPts val="2000"/>
              <a:buChar char="■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Char char="○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BA2E34"/>
              </a:buClr>
              <a:buSzPts val="2800"/>
              <a:buChar char="●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BA2E34"/>
              </a:buClr>
              <a:buSzPts val="2400"/>
              <a:buChar char="●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BA2E34"/>
              </a:buClr>
              <a:buSzPts val="2000"/>
              <a:buChar char="■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Char char="○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52" name="Google Shape;152;p15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/>
          <p:nvPr/>
        </p:nvSpPr>
        <p:spPr>
          <a:xfrm>
            <a:off x="4922838" y="2805113"/>
            <a:ext cx="4221162" cy="3119437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16"/>
          <p:cNvSpPr/>
          <p:nvPr/>
        </p:nvSpPr>
        <p:spPr>
          <a:xfrm>
            <a:off x="9029700" y="2805113"/>
            <a:ext cx="114300" cy="3119437"/>
          </a:xfrm>
          <a:prstGeom prst="rect">
            <a:avLst/>
          </a:prstGeom>
          <a:solidFill>
            <a:srgbClr val="BA2E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56" name="Google Shape;156;p16"/>
          <p:cNvCxnSpPr/>
          <p:nvPr/>
        </p:nvCxnSpPr>
        <p:spPr>
          <a:xfrm>
            <a:off x="487363" y="6276975"/>
            <a:ext cx="8199437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7" name="Google Shape;15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8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A2E3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BA2E34"/>
              </a:buClr>
              <a:buSzPts val="2800"/>
              <a:buChar char="●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BA2E34"/>
              </a:buClr>
              <a:buSzPts val="2400"/>
              <a:buChar char="●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BA2E34"/>
              </a:buClr>
              <a:buSzPts val="2000"/>
              <a:buChar char="■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Char char="○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body" idx="2"/>
          </p:nvPr>
        </p:nvSpPr>
        <p:spPr>
          <a:xfrm>
            <a:off x="5177693" y="3057770"/>
            <a:ext cx="3651494" cy="266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i="1">
                <a:solidFill>
                  <a:srgbClr val="595959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 i="1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■"/>
              <a:defRPr sz="2000" i="1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 i="1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 sz="1800" i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/>
          <p:nvPr/>
        </p:nvSpPr>
        <p:spPr>
          <a:xfrm>
            <a:off x="4922838" y="1600201"/>
            <a:ext cx="3798887" cy="452596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CECE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63" name="Google Shape;163;p17"/>
          <p:cNvCxnSpPr/>
          <p:nvPr/>
        </p:nvCxnSpPr>
        <p:spPr>
          <a:xfrm>
            <a:off x="487363" y="6276975"/>
            <a:ext cx="8199437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4" name="Google Shape;164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8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A2E3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BA2E34"/>
              </a:buClr>
              <a:buSzPts val="2800"/>
              <a:buChar char="●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BA2E34"/>
              </a:buClr>
              <a:buSzPts val="2400"/>
              <a:buChar char="●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BA2E34"/>
              </a:buClr>
              <a:buSzPts val="2000"/>
              <a:buChar char="■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Char char="○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body" idx="2"/>
          </p:nvPr>
        </p:nvSpPr>
        <p:spPr>
          <a:xfrm>
            <a:off x="5167923" y="1944078"/>
            <a:ext cx="3553802" cy="378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i="1">
                <a:solidFill>
                  <a:srgbClr val="595959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 i="1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■"/>
              <a:defRPr sz="2000" i="1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 i="1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 sz="1800" i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68" name="Google Shape;16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25363" y="5866131"/>
            <a:ext cx="3827556" cy="45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wo Content">
  <p:cSld name="3_Two Conte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/>
          <p:nvPr/>
        </p:nvSpPr>
        <p:spPr>
          <a:xfrm>
            <a:off x="457200" y="3995738"/>
            <a:ext cx="8264525" cy="192881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CECE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71" name="Google Shape;171;p18"/>
          <p:cNvCxnSpPr/>
          <p:nvPr/>
        </p:nvCxnSpPr>
        <p:spPr>
          <a:xfrm>
            <a:off x="487363" y="6276975"/>
            <a:ext cx="8199437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2" name="Google Shape;172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8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A2E3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2157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BA2E34"/>
              </a:buClr>
              <a:buSzPts val="2800"/>
              <a:buChar char="●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BA2E34"/>
              </a:buClr>
              <a:buSzPts val="2400"/>
              <a:buChar char="●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BA2E34"/>
              </a:buClr>
              <a:buSzPts val="2000"/>
              <a:buChar char="■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Char char="○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74" name="Google Shape;174;p18"/>
          <p:cNvSpPr txBox="1">
            <a:spLocks noGrp="1"/>
          </p:cNvSpPr>
          <p:nvPr>
            <p:ph type="body" idx="2"/>
          </p:nvPr>
        </p:nvSpPr>
        <p:spPr>
          <a:xfrm>
            <a:off x="605692" y="4140741"/>
            <a:ext cx="8116033" cy="133296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i="1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 i="1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■"/>
              <a:defRPr sz="2000" i="1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 i="1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 sz="1800" i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75" name="Google Shape;175;p18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76" name="Google Shape;17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7363" y="5650231"/>
            <a:ext cx="8155126" cy="45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Google Shape;178;p19"/>
          <p:cNvCxnSpPr/>
          <p:nvPr/>
        </p:nvCxnSpPr>
        <p:spPr>
          <a:xfrm>
            <a:off x="487363" y="6276975"/>
            <a:ext cx="8199437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9" name="Google Shape;179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8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A2E3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BA2E34"/>
              </a:buClr>
              <a:buSzPts val="2400"/>
              <a:buChar char="●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BA2E34"/>
              </a:buClr>
              <a:buSzPts val="2000"/>
              <a:buChar char="●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Char char="■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BA2E34"/>
              </a:buClr>
              <a:buSzPts val="16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BA2E34"/>
              </a:buClr>
              <a:buSzPts val="1600"/>
              <a:buChar char="○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3" name="Google Shape;183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BA2E34"/>
              </a:buClr>
              <a:buSzPts val="2400"/>
              <a:buChar char="●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BA2E34"/>
              </a:buClr>
              <a:buSzPts val="2000"/>
              <a:buChar char="●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Char char="■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BA2E34"/>
              </a:buClr>
              <a:buSzPts val="16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BA2E34"/>
              </a:buClr>
              <a:buSzPts val="1600"/>
              <a:buChar char="○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0" descr="maple_leaf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20"/>
          <p:cNvCxnSpPr/>
          <p:nvPr/>
        </p:nvCxnSpPr>
        <p:spPr>
          <a:xfrm>
            <a:off x="487363" y="6276975"/>
            <a:ext cx="8199437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8" name="Google Shape;188;p20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3"/>
          <p:cNvCxnSpPr/>
          <p:nvPr/>
        </p:nvCxnSpPr>
        <p:spPr>
          <a:xfrm>
            <a:off x="487363" y="6276975"/>
            <a:ext cx="8199437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8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400"/>
              <a:buNone/>
              <a:defRPr sz="3600" b="0" i="0">
                <a:solidFill>
                  <a:srgbClr val="00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457200" y="1436688"/>
            <a:ext cx="8229600" cy="468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rgbClr val="BA2E34"/>
              </a:buClr>
              <a:buSzPts val="2600"/>
              <a:buFont typeface="Arial"/>
              <a:buChar char="•"/>
              <a:defRPr sz="2600" b="0" i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BA2E34"/>
              </a:buClr>
              <a:buSzPts val="2400"/>
              <a:buFont typeface="Arial"/>
              <a:buChar char="•"/>
              <a:defRPr sz="2400" b="0" i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68300" algn="l">
              <a:spcBef>
                <a:spcPts val="440"/>
              </a:spcBef>
              <a:spcAft>
                <a:spcPts val="0"/>
              </a:spcAft>
              <a:buClr>
                <a:srgbClr val="BA2E34"/>
              </a:buClr>
              <a:buSzPts val="2200"/>
              <a:buFont typeface="Arial"/>
              <a:buChar char="•"/>
              <a:defRPr sz="2200" b="0" i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BA2E34"/>
              </a:buClr>
              <a:buSzPts val="2000"/>
              <a:buFont typeface="Arial"/>
              <a:buChar char="•"/>
              <a:defRPr sz="2000" b="0" i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Font typeface="Arial"/>
              <a:buChar char="•"/>
              <a:defRPr sz="1800" b="0" i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0" name="Google Shape;190;p21"/>
          <p:cNvCxnSpPr/>
          <p:nvPr/>
        </p:nvCxnSpPr>
        <p:spPr>
          <a:xfrm>
            <a:off x="487363" y="6276975"/>
            <a:ext cx="8199437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1" name="Google Shape;191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>
                <a:solidFill>
                  <a:srgbClr val="BA2E3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rgbClr val="BA2E34"/>
              </a:buClr>
              <a:buSzPts val="2600"/>
              <a:buChar char="●"/>
              <a:defRPr sz="26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BA2E34"/>
              </a:buClr>
              <a:buSzPts val="2400"/>
              <a:buChar char="●"/>
              <a:defRPr sz="2400"/>
            </a:lvl2pPr>
            <a:lvl3pPr marL="1371600" lvl="2" indent="-368300" algn="l">
              <a:spcBef>
                <a:spcPts val="440"/>
              </a:spcBef>
              <a:spcAft>
                <a:spcPts val="0"/>
              </a:spcAft>
              <a:buClr>
                <a:srgbClr val="BA2E34"/>
              </a:buClr>
              <a:buSzPts val="2200"/>
              <a:buChar char="■"/>
              <a:defRPr sz="22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BA2E34"/>
              </a:buClr>
              <a:buSzPts val="2000"/>
              <a:buChar char="●"/>
              <a:defRPr sz="20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Char char="○"/>
              <a:defRPr sz="18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93" name="Google Shape;193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94" name="Google Shape;194;p21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6" name="Google Shape;196;p22"/>
          <p:cNvCxnSpPr/>
          <p:nvPr/>
        </p:nvCxnSpPr>
        <p:spPr>
          <a:xfrm>
            <a:off x="487363" y="6276975"/>
            <a:ext cx="8199437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7" name="Google Shape;197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>
                <a:solidFill>
                  <a:srgbClr val="595959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BA2E34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BA2E34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BA2E3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BA2E3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BA2E3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9" name="Google Shape;199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0" name="Google Shape;200;p22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2" name="Google Shape;202;p23"/>
          <p:cNvCxnSpPr/>
          <p:nvPr/>
        </p:nvCxnSpPr>
        <p:spPr>
          <a:xfrm>
            <a:off x="487363" y="6276975"/>
            <a:ext cx="8199437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3" name="Google Shape;203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8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A2E3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3"/>
          <p:cNvSpPr txBox="1">
            <a:spLocks noGrp="1"/>
          </p:cNvSpPr>
          <p:nvPr>
            <p:ph type="body" idx="1"/>
          </p:nvPr>
        </p:nvSpPr>
        <p:spPr>
          <a:xfrm rot="5400000">
            <a:off x="2227262" y="-333375"/>
            <a:ext cx="46894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rgbClr val="BA2E34"/>
              </a:buClr>
              <a:buSzPts val="2600"/>
              <a:buChar char="●"/>
              <a:defRPr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BA2E34"/>
              </a:buClr>
              <a:buSzPts val="2400"/>
              <a:buChar char="●"/>
              <a:defRPr/>
            </a:lvl2pPr>
            <a:lvl3pPr marL="1371600" lvl="2" indent="-368300" algn="l">
              <a:spcBef>
                <a:spcPts val="440"/>
              </a:spcBef>
              <a:spcAft>
                <a:spcPts val="0"/>
              </a:spcAft>
              <a:buClr>
                <a:srgbClr val="BA2E34"/>
              </a:buClr>
              <a:buSzPts val="2200"/>
              <a:buChar char="■"/>
              <a:defRPr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BA2E34"/>
              </a:buClr>
              <a:buSzPts val="20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Char char="○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8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A2E3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cxnSp>
        <p:nvCxnSpPr>
          <p:cNvPr id="209" name="Google Shape;209;p24"/>
          <p:cNvCxnSpPr/>
          <p:nvPr/>
        </p:nvCxnSpPr>
        <p:spPr>
          <a:xfrm>
            <a:off x="487363" y="6276975"/>
            <a:ext cx="8199437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1" name="Google Shape;211;p25"/>
          <p:cNvCxnSpPr/>
          <p:nvPr/>
        </p:nvCxnSpPr>
        <p:spPr>
          <a:xfrm>
            <a:off x="487363" y="6276975"/>
            <a:ext cx="8199437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2" name="Google Shape;212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8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A2E3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4" name="Google Shape;214;p2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BA2E34"/>
              </a:buClr>
              <a:buSzPts val="2400"/>
              <a:buChar char="●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BA2E34"/>
              </a:buClr>
              <a:buSzPts val="2000"/>
              <a:buChar char="●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Char char="■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BA2E34"/>
              </a:buClr>
              <a:buSzPts val="16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BA2E34"/>
              </a:buClr>
              <a:buSzPts val="1600"/>
              <a:buChar char="○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5" name="Google Shape;215;p2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6" name="Google Shape;216;p2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BA2E34"/>
              </a:buClr>
              <a:buSzPts val="2400"/>
              <a:buChar char="●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BA2E34"/>
              </a:buClr>
              <a:buSzPts val="2000"/>
              <a:buChar char="●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Char char="■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BA2E34"/>
              </a:buClr>
              <a:buSzPts val="16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BA2E34"/>
              </a:buClr>
              <a:buSzPts val="1600"/>
              <a:buChar char="○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7" name="Google Shape;217;p25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Comparison">
  <p:cSld name="2_Comparison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full image">
  <p:cSld name="Title Slide full image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>
            <a:spLocks noGrp="1"/>
          </p:cNvSpPr>
          <p:nvPr>
            <p:ph type="ctrTitle"/>
          </p:nvPr>
        </p:nvSpPr>
        <p:spPr>
          <a:xfrm>
            <a:off x="668867" y="1941161"/>
            <a:ext cx="71121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rgbClr val="BA2E3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8"/>
          <p:cNvSpPr txBox="1">
            <a:spLocks noGrp="1"/>
          </p:cNvSpPr>
          <p:nvPr>
            <p:ph type="subTitle" idx="1"/>
          </p:nvPr>
        </p:nvSpPr>
        <p:spPr>
          <a:xfrm>
            <a:off x="668866" y="4524375"/>
            <a:ext cx="71121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 rtl="0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28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228" name="Google Shape;22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6600" y="4424288"/>
            <a:ext cx="7307153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449" y="544182"/>
            <a:ext cx="8254799" cy="4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8" descr="\\prod.prv\shared\NCR\CMO\CMB_NEW\0400-Comms Svcs\480 - Publishing and Production\!Flag Signatures\Government of Canada FIPs\45\Two Colours\goc_fip_e_2c_4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449" y="247503"/>
            <a:ext cx="1874099" cy="18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8" descr="\\prod.prv\shared\NCR\CMO\CMB_NEW\0400-Comms Svcs\480 - Publishing and Production\!Flag Signatures\Canada Wordmark\Colour\Canada_Colou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5249" y="6356350"/>
            <a:ext cx="1116000" cy="274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Google Shape;233;p29"/>
          <p:cNvCxnSpPr/>
          <p:nvPr/>
        </p:nvCxnSpPr>
        <p:spPr>
          <a:xfrm>
            <a:off x="487363" y="6276975"/>
            <a:ext cx="81993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4" name="Google Shape;234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>
                <a:solidFill>
                  <a:srgbClr val="BA2E3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9"/>
          <p:cNvSpPr txBox="1">
            <a:spLocks noGrp="1"/>
          </p:cNvSpPr>
          <p:nvPr>
            <p:ph type="body" idx="1"/>
          </p:nvPr>
        </p:nvSpPr>
        <p:spPr>
          <a:xfrm>
            <a:off x="457200" y="1436688"/>
            <a:ext cx="8229600" cy="46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BA2E34"/>
              </a:buClr>
              <a:buSzPts val="2600"/>
              <a:buFont typeface="Arial"/>
              <a:buChar char="•"/>
              <a:defRPr sz="2600" b="0" i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rgbClr val="BA2E34"/>
              </a:buClr>
              <a:buSzPts val="2400"/>
              <a:buFont typeface="Arial"/>
              <a:buChar char="•"/>
              <a:defRPr sz="2400" b="0" i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68300" algn="l" rtl="0">
              <a:spcBef>
                <a:spcPts val="440"/>
              </a:spcBef>
              <a:spcAft>
                <a:spcPts val="0"/>
              </a:spcAft>
              <a:buClr>
                <a:srgbClr val="BA2E34"/>
              </a:buClr>
              <a:buSzPts val="2200"/>
              <a:buFont typeface="Arial"/>
              <a:buChar char="•"/>
              <a:defRPr sz="2200" b="0" i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rgbClr val="BA2E34"/>
              </a:buClr>
              <a:buSzPts val="2000"/>
              <a:buFont typeface="Arial"/>
              <a:buChar char="•"/>
              <a:defRPr sz="2000" b="0" i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Font typeface="Arial"/>
              <a:buChar char="•"/>
              <a:defRPr sz="1800" b="0" i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29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Google Shape;238;p30"/>
          <p:cNvCxnSpPr/>
          <p:nvPr/>
        </p:nvCxnSpPr>
        <p:spPr>
          <a:xfrm>
            <a:off x="487363" y="6276975"/>
            <a:ext cx="81993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9" name="Google Shape;239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A2E34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0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half image">
  <p:cSld name="Title Slide half image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>
            <a:spLocks noGrp="1"/>
          </p:cNvSpPr>
          <p:nvPr>
            <p:ph type="body" idx="1"/>
          </p:nvPr>
        </p:nvSpPr>
        <p:spPr>
          <a:xfrm>
            <a:off x="4694296" y="753534"/>
            <a:ext cx="3992400" cy="54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31"/>
          <p:cNvSpPr txBox="1">
            <a:spLocks noGrp="1"/>
          </p:cNvSpPr>
          <p:nvPr>
            <p:ph type="ctrTitle"/>
          </p:nvPr>
        </p:nvSpPr>
        <p:spPr>
          <a:xfrm>
            <a:off x="487969" y="753535"/>
            <a:ext cx="37923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rgbClr val="BA2E3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1"/>
          <p:cNvSpPr txBox="1">
            <a:spLocks noGrp="1"/>
          </p:cNvSpPr>
          <p:nvPr>
            <p:ph type="subTitle" idx="2"/>
          </p:nvPr>
        </p:nvSpPr>
        <p:spPr>
          <a:xfrm>
            <a:off x="487968" y="3336749"/>
            <a:ext cx="37923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 rtl="0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9363" y="3231387"/>
            <a:ext cx="3827556" cy="457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7" name="Google Shape;247;p31"/>
          <p:cNvCxnSpPr/>
          <p:nvPr/>
        </p:nvCxnSpPr>
        <p:spPr>
          <a:xfrm>
            <a:off x="436449" y="6276975"/>
            <a:ext cx="82503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8" name="Google Shape;24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449" y="544182"/>
            <a:ext cx="8254799" cy="4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1" descr="\\prod.prv\shared\NCR\CMO\CMB_NEW\0400-Comms Svcs\480 - Publishing and Production\!Flag Signatures\Government of Canada FIPs\45\Two Colours\goc_fip_e_2c_4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449" y="247503"/>
            <a:ext cx="1874099" cy="18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1" descr="\\prod.prv\shared\NCR\CMO\CMB_NEW\0400-Comms Svcs\480 - Publishing and Production\!Flag Signatures\Canada Wordmark\Colour\Canada_Colou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5249" y="6356350"/>
            <a:ext cx="1116000" cy="274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4"/>
          <p:cNvCxnSpPr/>
          <p:nvPr/>
        </p:nvCxnSpPr>
        <p:spPr>
          <a:xfrm>
            <a:off x="487363" y="6276975"/>
            <a:ext cx="8199437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8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half image">
  <p:cSld name="1_Title Slide half image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2"/>
          <p:cNvSpPr txBox="1">
            <a:spLocks noGrp="1"/>
          </p:cNvSpPr>
          <p:nvPr>
            <p:ph type="ctrTitle"/>
          </p:nvPr>
        </p:nvSpPr>
        <p:spPr>
          <a:xfrm>
            <a:off x="487969" y="753535"/>
            <a:ext cx="37923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rgbClr val="BA2E3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2"/>
          <p:cNvSpPr txBox="1">
            <a:spLocks noGrp="1"/>
          </p:cNvSpPr>
          <p:nvPr>
            <p:ph type="subTitle" idx="1"/>
          </p:nvPr>
        </p:nvSpPr>
        <p:spPr>
          <a:xfrm>
            <a:off x="487968" y="3336749"/>
            <a:ext cx="37923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 rtl="0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32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255" name="Google Shape;25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9363" y="3231387"/>
            <a:ext cx="3827556" cy="457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6" name="Google Shape;256;p32"/>
          <p:cNvCxnSpPr/>
          <p:nvPr/>
        </p:nvCxnSpPr>
        <p:spPr>
          <a:xfrm>
            <a:off x="436449" y="6276975"/>
            <a:ext cx="82503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7" name="Google Shape;25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449" y="544182"/>
            <a:ext cx="8254799" cy="4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2" descr="\\prod.prv\shared\NCR\CMO\CMB_NEW\0400-Comms Svcs\480 - Publishing and Production\!Flag Signatures\Government of Canada FIPs\45\Two Colours\goc_fip_e_2c_4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449" y="247503"/>
            <a:ext cx="1874099" cy="18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2" descr="\\prod.prv\shared\NCR\CMO\CMB_NEW\0400-Comms Svcs\480 - Publishing and Production\!Flag Signatures\Canada Wordmark\Colour\Canada_Colou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5249" y="6356350"/>
            <a:ext cx="1116000" cy="274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06777" y="748834"/>
            <a:ext cx="4010025" cy="53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06777" y="706033"/>
            <a:ext cx="4013200" cy="543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2"/>
          <p:cNvSpPr txBox="1"/>
          <p:nvPr/>
        </p:nvSpPr>
        <p:spPr>
          <a:xfrm>
            <a:off x="4617260" y="5860500"/>
            <a:ext cx="4013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Bombardier Recreational Products, Spyder factory, Quebec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 half image">
  <p:cSld name="2_Title Slide half image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3"/>
          <p:cNvSpPr txBox="1">
            <a:spLocks noGrp="1"/>
          </p:cNvSpPr>
          <p:nvPr>
            <p:ph type="ctrTitle"/>
          </p:nvPr>
        </p:nvSpPr>
        <p:spPr>
          <a:xfrm>
            <a:off x="487969" y="753535"/>
            <a:ext cx="37923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rgbClr val="157A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33"/>
          <p:cNvSpPr txBox="1">
            <a:spLocks noGrp="1"/>
          </p:cNvSpPr>
          <p:nvPr>
            <p:ph type="subTitle" idx="1"/>
          </p:nvPr>
        </p:nvSpPr>
        <p:spPr>
          <a:xfrm>
            <a:off x="487968" y="3336749"/>
            <a:ext cx="37923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 rtl="0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33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267" name="Google Shape;26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9363" y="3231387"/>
            <a:ext cx="3827556" cy="457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8" name="Google Shape;268;p33"/>
          <p:cNvCxnSpPr/>
          <p:nvPr/>
        </p:nvCxnSpPr>
        <p:spPr>
          <a:xfrm>
            <a:off x="436449" y="6276975"/>
            <a:ext cx="82503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9" name="Google Shape;26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449" y="544182"/>
            <a:ext cx="8254799" cy="4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3" descr="\\prod.prv\shared\NCR\CMO\CMB_NEW\0400-Comms Svcs\480 - Publishing and Production\!Flag Signatures\Government of Canada FIPs\45\Two Colours\goc_fip_e_2c_4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449" y="247503"/>
            <a:ext cx="1874099" cy="18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3" descr="\\prod.prv\shared\NCR\CMO\CMB_NEW\0400-Comms Svcs\480 - Publishing and Production\!Flag Signatures\Canada Wordmark\Colour\Canada_Colou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5249" y="6356350"/>
            <a:ext cx="1116000" cy="274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Slide half image">
  <p:cSld name="3_Title Slide half image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4"/>
          <p:cNvSpPr txBox="1">
            <a:spLocks noGrp="1"/>
          </p:cNvSpPr>
          <p:nvPr>
            <p:ph type="ctrTitle"/>
          </p:nvPr>
        </p:nvSpPr>
        <p:spPr>
          <a:xfrm>
            <a:off x="487969" y="753535"/>
            <a:ext cx="37923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rgbClr val="0641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4"/>
          <p:cNvSpPr txBox="1">
            <a:spLocks noGrp="1"/>
          </p:cNvSpPr>
          <p:nvPr>
            <p:ph type="subTitle" idx="1"/>
          </p:nvPr>
        </p:nvSpPr>
        <p:spPr>
          <a:xfrm>
            <a:off x="487968" y="3336749"/>
            <a:ext cx="37923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 rtl="0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5" name="Google Shape;275;p34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276" name="Google Shape;27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9363" y="3231387"/>
            <a:ext cx="3827556" cy="457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7" name="Google Shape;277;p34"/>
          <p:cNvCxnSpPr/>
          <p:nvPr/>
        </p:nvCxnSpPr>
        <p:spPr>
          <a:xfrm>
            <a:off x="436449" y="6276975"/>
            <a:ext cx="82503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8" name="Google Shape;27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449" y="544182"/>
            <a:ext cx="8254799" cy="4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4" descr="\\prod.prv\shared\NCR\CMO\CMB_NEW\0400-Comms Svcs\480 - Publishing and Production\!Flag Signatures\Government of Canada FIPs\45\Two Colours\goc_fip_e_2c_4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449" y="247503"/>
            <a:ext cx="1874099" cy="18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4" descr="\\prod.prv\shared\NCR\CMO\CMB_NEW\0400-Comms Svcs\480 - Publishing and Production\!Flag Signatures\Canada Wordmark\Colour\Canada_Colou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5249" y="6356350"/>
            <a:ext cx="1116000" cy="274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94238" y="754063"/>
            <a:ext cx="4010025" cy="539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94238" y="706033"/>
            <a:ext cx="4013200" cy="543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4"/>
          <p:cNvSpPr txBox="1"/>
          <p:nvPr/>
        </p:nvSpPr>
        <p:spPr>
          <a:xfrm>
            <a:off x="4623620" y="5860500"/>
            <a:ext cx="4013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Lake Laberge, Yukon Territory, Canada. Shutterstock</a:t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Title Slide half image">
  <p:cSld name="4_Title Slide half image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"/>
          <p:cNvSpPr txBox="1">
            <a:spLocks noGrp="1"/>
          </p:cNvSpPr>
          <p:nvPr>
            <p:ph type="ctrTitle"/>
          </p:nvPr>
        </p:nvSpPr>
        <p:spPr>
          <a:xfrm>
            <a:off x="487969" y="753535"/>
            <a:ext cx="37923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5"/>
          <p:cNvSpPr txBox="1">
            <a:spLocks noGrp="1"/>
          </p:cNvSpPr>
          <p:nvPr>
            <p:ph type="subTitle" idx="1"/>
          </p:nvPr>
        </p:nvSpPr>
        <p:spPr>
          <a:xfrm>
            <a:off x="487968" y="3336749"/>
            <a:ext cx="37923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 rtl="0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35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288" name="Google Shape;28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9363" y="3231387"/>
            <a:ext cx="3827556" cy="457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35"/>
          <p:cNvCxnSpPr/>
          <p:nvPr/>
        </p:nvCxnSpPr>
        <p:spPr>
          <a:xfrm>
            <a:off x="436449" y="6276975"/>
            <a:ext cx="82503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90" name="Google Shape;29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449" y="544182"/>
            <a:ext cx="8254799" cy="4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5" descr="\\prod.prv\shared\NCR\CMO\CMB_NEW\0400-Comms Svcs\480 - Publishing and Production\!Flag Signatures\Government of Canada FIPs\45\Two Colours\goc_fip_e_2c_4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449" y="247503"/>
            <a:ext cx="1874099" cy="18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5" descr="\\prod.prv\shared\NCR\CMO\CMB_NEW\0400-Comms Svcs\480 - Publishing and Production\!Flag Signatures\Canada Wordmark\Colour\Canada_Colou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5249" y="6356350"/>
            <a:ext cx="1116000" cy="274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94400" y="720441"/>
            <a:ext cx="4010025" cy="541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94238" y="706033"/>
            <a:ext cx="4013200" cy="543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5"/>
          <p:cNvSpPr/>
          <p:nvPr/>
        </p:nvSpPr>
        <p:spPr>
          <a:xfrm>
            <a:off x="4651296" y="5593777"/>
            <a:ext cx="4041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Wearable technology, developed with funding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 the NSERC Discovery Grants program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Western University</a:t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full image">
  <p:cSld name="1_Title Slide full image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6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298" name="Google Shape;29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449" y="544182"/>
            <a:ext cx="8254799" cy="4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6" descr="\\prod.prv\shared\NCR\CMO\CMB_NEW\0400-Comms Svcs\480 - Publishing and Production\!Flag Signatures\Government of Canada FIPs\45\Two Colours\goc_fip_e_2c_4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449" y="247503"/>
            <a:ext cx="1874099" cy="18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6" descr="\\prod.prv\shared\NCR\CMO\CMB_NEW\0400-Comms Svcs\480 - Publishing and Production\!Flag Signatures\Canada Wordmark\Colour\Canada_Colou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5249" y="6356350"/>
            <a:ext cx="1116000" cy="274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0375" y="720687"/>
            <a:ext cx="8181975" cy="539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6" descr="trans_flag_gr-01.png"/>
          <p:cNvPicPr preferRelativeResize="0"/>
          <p:nvPr/>
        </p:nvPicPr>
        <p:blipFill rotWithShape="1">
          <a:blip r:embed="rId6">
            <a:alphaModFix/>
          </a:blip>
          <a:srcRect l="22440" t="13722" r="23420" b="31757"/>
          <a:stretch/>
        </p:blipFill>
        <p:spPr>
          <a:xfrm>
            <a:off x="398648" y="720687"/>
            <a:ext cx="8271103" cy="5394098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6"/>
          <p:cNvSpPr/>
          <p:nvPr/>
        </p:nvSpPr>
        <p:spPr>
          <a:xfrm>
            <a:off x="460800" y="3294000"/>
            <a:ext cx="7320000" cy="2046300"/>
          </a:xfrm>
          <a:prstGeom prst="rect">
            <a:avLst/>
          </a:prstGeom>
          <a:solidFill>
            <a:schemeClr val="lt1">
              <a:alpha val="6667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6"/>
          <p:cNvSpPr txBox="1"/>
          <p:nvPr/>
        </p:nvSpPr>
        <p:spPr>
          <a:xfrm>
            <a:off x="4625211" y="5875014"/>
            <a:ext cx="4013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Bombardier Recreational Products, Spyder factory, Quebec</a:t>
            </a:r>
            <a:endParaRPr/>
          </a:p>
        </p:txBody>
      </p:sp>
      <p:pic>
        <p:nvPicPr>
          <p:cNvPr id="305" name="Google Shape;305;p3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8338" y="4424288"/>
            <a:ext cx="6900862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6"/>
          <p:cNvSpPr txBox="1">
            <a:spLocks noGrp="1"/>
          </p:cNvSpPr>
          <p:nvPr>
            <p:ph type="ctrTitle"/>
          </p:nvPr>
        </p:nvSpPr>
        <p:spPr>
          <a:xfrm>
            <a:off x="668338" y="3294063"/>
            <a:ext cx="7112100" cy="10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rgbClr val="BA2E3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6"/>
          <p:cNvSpPr txBox="1">
            <a:spLocks noGrp="1"/>
          </p:cNvSpPr>
          <p:nvPr>
            <p:ph type="subTitle" idx="1"/>
          </p:nvPr>
        </p:nvSpPr>
        <p:spPr>
          <a:xfrm>
            <a:off x="668338" y="4575175"/>
            <a:ext cx="6900900" cy="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 rtl="0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 full image">
  <p:cSld name="2_Title Slide full image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7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310" name="Google Shape;310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449" y="544182"/>
            <a:ext cx="8254799" cy="4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7" descr="\\prod.prv\shared\NCR\CMO\CMB_NEW\0400-Comms Svcs\480 - Publishing and Production\!Flag Signatures\Government of Canada FIPs\45\Two Colours\goc_fip_e_2c_4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449" y="247503"/>
            <a:ext cx="1874099" cy="18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7" descr="\\prod.prv\shared\NCR\CMO\CMB_NEW\0400-Comms Svcs\480 - Publishing and Production\!Flag Signatures\Canada Wordmark\Colour\Canada_Colou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5249" y="6356350"/>
            <a:ext cx="1116000" cy="274243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7"/>
          <p:cNvSpPr txBox="1"/>
          <p:nvPr/>
        </p:nvSpPr>
        <p:spPr>
          <a:xfrm>
            <a:off x="4625211" y="5875014"/>
            <a:ext cx="4013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Bombardier Recreational Products, Spyder factory, Quebec</a:t>
            </a:r>
            <a:endParaRPr/>
          </a:p>
        </p:txBody>
      </p:sp>
      <p:pic>
        <p:nvPicPr>
          <p:cNvPr id="314" name="Google Shape;314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7289" y="864990"/>
            <a:ext cx="8239125" cy="54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7" descr="trans_flag_gr-01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7289" y="838282"/>
            <a:ext cx="8280400" cy="5487762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7"/>
          <p:cNvSpPr/>
          <p:nvPr/>
        </p:nvSpPr>
        <p:spPr>
          <a:xfrm>
            <a:off x="613200" y="3446400"/>
            <a:ext cx="7320000" cy="2046300"/>
          </a:xfrm>
          <a:prstGeom prst="rect">
            <a:avLst/>
          </a:prstGeom>
          <a:solidFill>
            <a:schemeClr val="lt1">
              <a:alpha val="6667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37"/>
          <p:cNvSpPr/>
          <p:nvPr/>
        </p:nvSpPr>
        <p:spPr>
          <a:xfrm>
            <a:off x="460800" y="3294000"/>
            <a:ext cx="7320000" cy="2046300"/>
          </a:xfrm>
          <a:prstGeom prst="rect">
            <a:avLst/>
          </a:prstGeom>
          <a:solidFill>
            <a:schemeClr val="lt1">
              <a:alpha val="6667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8338" y="4424288"/>
            <a:ext cx="6900862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7"/>
          <p:cNvSpPr txBox="1">
            <a:spLocks noGrp="1"/>
          </p:cNvSpPr>
          <p:nvPr>
            <p:ph type="ctrTitle"/>
          </p:nvPr>
        </p:nvSpPr>
        <p:spPr>
          <a:xfrm>
            <a:off x="668338" y="3294063"/>
            <a:ext cx="7112100" cy="10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rgbClr val="157A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7"/>
          <p:cNvSpPr txBox="1">
            <a:spLocks noGrp="1"/>
          </p:cNvSpPr>
          <p:nvPr>
            <p:ph type="subTitle" idx="1"/>
          </p:nvPr>
        </p:nvSpPr>
        <p:spPr>
          <a:xfrm>
            <a:off x="668338" y="4575175"/>
            <a:ext cx="6900900" cy="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 rtl="0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Slide full image">
  <p:cSld name="3_Title Slide full image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8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323" name="Google Shape;323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449" y="544182"/>
            <a:ext cx="8254799" cy="4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8" descr="\\prod.prv\shared\NCR\CMO\CMB_NEW\0400-Comms Svcs\480 - Publishing and Production\!Flag Signatures\Government of Canada FIPs\45\Two Colours\goc_fip_e_2c_4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449" y="247503"/>
            <a:ext cx="1874099" cy="18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8" descr="\\prod.prv\shared\NCR\CMO\CMB_NEW\0400-Comms Svcs\480 - Publishing and Production\!Flag Signatures\Canada Wordmark\Colour\Canada_Colou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5249" y="6356350"/>
            <a:ext cx="1116000" cy="274243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8"/>
          <p:cNvSpPr txBox="1"/>
          <p:nvPr/>
        </p:nvSpPr>
        <p:spPr>
          <a:xfrm>
            <a:off x="4625211" y="5875014"/>
            <a:ext cx="4013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Bombardier Recreational Products, Spyder factory, Quebec</a:t>
            </a:r>
            <a:endParaRPr/>
          </a:p>
        </p:txBody>
      </p:sp>
      <p:sp>
        <p:nvSpPr>
          <p:cNvPr id="327" name="Google Shape;327;p38"/>
          <p:cNvSpPr/>
          <p:nvPr/>
        </p:nvSpPr>
        <p:spPr>
          <a:xfrm>
            <a:off x="613200" y="3446400"/>
            <a:ext cx="7320000" cy="2046300"/>
          </a:xfrm>
          <a:prstGeom prst="rect">
            <a:avLst/>
          </a:prstGeom>
          <a:solidFill>
            <a:schemeClr val="lt1">
              <a:alpha val="6667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38"/>
          <p:cNvSpPr/>
          <p:nvPr/>
        </p:nvSpPr>
        <p:spPr>
          <a:xfrm>
            <a:off x="460800" y="3294000"/>
            <a:ext cx="7320000" cy="2046300"/>
          </a:xfrm>
          <a:prstGeom prst="rect">
            <a:avLst/>
          </a:prstGeom>
          <a:solidFill>
            <a:schemeClr val="lt1">
              <a:alpha val="6667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9" name="Google Shape;329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8338" y="4424288"/>
            <a:ext cx="6900862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0376" y="731838"/>
            <a:ext cx="8152284" cy="5389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8" descr="trans_flag_gr-01.png"/>
          <p:cNvPicPr preferRelativeResize="0"/>
          <p:nvPr/>
        </p:nvPicPr>
        <p:blipFill rotWithShape="1">
          <a:blip r:embed="rId7">
            <a:alphaModFix/>
          </a:blip>
          <a:srcRect l="22440" t="13722" r="23420" b="31757"/>
          <a:stretch/>
        </p:blipFill>
        <p:spPr>
          <a:xfrm>
            <a:off x="460375" y="730212"/>
            <a:ext cx="8271103" cy="5394098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8"/>
          <p:cNvSpPr/>
          <p:nvPr/>
        </p:nvSpPr>
        <p:spPr>
          <a:xfrm>
            <a:off x="460800" y="3294000"/>
            <a:ext cx="7320000" cy="2046300"/>
          </a:xfrm>
          <a:prstGeom prst="rect">
            <a:avLst/>
          </a:prstGeom>
          <a:solidFill>
            <a:schemeClr val="lt1">
              <a:alpha val="6667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3" name="Google Shape;333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8813" y="4424288"/>
            <a:ext cx="6900862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8"/>
          <p:cNvSpPr txBox="1"/>
          <p:nvPr/>
        </p:nvSpPr>
        <p:spPr>
          <a:xfrm>
            <a:off x="4623620" y="5860500"/>
            <a:ext cx="4013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Lake Laberge, Yukon Territory, Canada. Shutterstock</a:t>
            </a:r>
            <a:endParaRPr/>
          </a:p>
        </p:txBody>
      </p:sp>
      <p:sp>
        <p:nvSpPr>
          <p:cNvPr id="335" name="Google Shape;335;p38"/>
          <p:cNvSpPr txBox="1">
            <a:spLocks noGrp="1"/>
          </p:cNvSpPr>
          <p:nvPr>
            <p:ph type="ctrTitle"/>
          </p:nvPr>
        </p:nvSpPr>
        <p:spPr>
          <a:xfrm>
            <a:off x="668338" y="3294063"/>
            <a:ext cx="7112100" cy="10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rgbClr val="0641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38"/>
          <p:cNvSpPr txBox="1">
            <a:spLocks noGrp="1"/>
          </p:cNvSpPr>
          <p:nvPr>
            <p:ph type="subTitle" idx="1"/>
          </p:nvPr>
        </p:nvSpPr>
        <p:spPr>
          <a:xfrm>
            <a:off x="668338" y="4575175"/>
            <a:ext cx="6900900" cy="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 rtl="0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Title Slide full image">
  <p:cSld name="4_Title Slide full image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9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339" name="Google Shape;339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449" y="544182"/>
            <a:ext cx="8254799" cy="4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9" descr="\\prod.prv\shared\NCR\CMO\CMB_NEW\0400-Comms Svcs\480 - Publishing and Production\!Flag Signatures\Government of Canada FIPs\45\Two Colours\goc_fip_e_2c_4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449" y="247503"/>
            <a:ext cx="1874099" cy="18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9" descr="\\prod.prv\shared\NCR\CMO\CMB_NEW\0400-Comms Svcs\480 - Publishing and Production\!Flag Signatures\Canada Wordmark\Colour\Canada_Colou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5249" y="6356350"/>
            <a:ext cx="1116000" cy="27424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9"/>
          <p:cNvSpPr txBox="1"/>
          <p:nvPr/>
        </p:nvSpPr>
        <p:spPr>
          <a:xfrm>
            <a:off x="4625211" y="5875014"/>
            <a:ext cx="4013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Bombardier Recreational Products, Spyder factory, Quebec</a:t>
            </a:r>
            <a:endParaRPr/>
          </a:p>
        </p:txBody>
      </p:sp>
      <p:sp>
        <p:nvSpPr>
          <p:cNvPr id="343" name="Google Shape;343;p39"/>
          <p:cNvSpPr/>
          <p:nvPr/>
        </p:nvSpPr>
        <p:spPr>
          <a:xfrm>
            <a:off x="613200" y="3446400"/>
            <a:ext cx="7320000" cy="2046300"/>
          </a:xfrm>
          <a:prstGeom prst="rect">
            <a:avLst/>
          </a:prstGeom>
          <a:solidFill>
            <a:schemeClr val="lt1">
              <a:alpha val="6667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4" name="Google Shape;344;p39"/>
          <p:cNvSpPr/>
          <p:nvPr/>
        </p:nvSpPr>
        <p:spPr>
          <a:xfrm>
            <a:off x="460800" y="3294000"/>
            <a:ext cx="7320000" cy="2046300"/>
          </a:xfrm>
          <a:prstGeom prst="rect">
            <a:avLst/>
          </a:prstGeom>
          <a:solidFill>
            <a:schemeClr val="lt1">
              <a:alpha val="6667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5" name="Google Shape;345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8338" y="4424288"/>
            <a:ext cx="6900862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8813" y="4424288"/>
            <a:ext cx="6900862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9"/>
          <p:cNvSpPr txBox="1"/>
          <p:nvPr/>
        </p:nvSpPr>
        <p:spPr>
          <a:xfrm>
            <a:off x="4623620" y="5860500"/>
            <a:ext cx="4013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Lake Laberge, Yukon Territory, Canada. Shutterstock</a:t>
            </a:r>
            <a:endParaRPr/>
          </a:p>
        </p:txBody>
      </p:sp>
      <p:pic>
        <p:nvPicPr>
          <p:cNvPr id="348" name="Google Shape;348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4889" y="707098"/>
            <a:ext cx="8220075" cy="54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9" descr="trans_flag_gr-01.png"/>
          <p:cNvPicPr preferRelativeResize="0"/>
          <p:nvPr/>
        </p:nvPicPr>
        <p:blipFill rotWithShape="1">
          <a:blip r:embed="rId7">
            <a:alphaModFix/>
          </a:blip>
          <a:srcRect l="22440" t="13722" r="23420" b="31757"/>
          <a:stretch/>
        </p:blipFill>
        <p:spPr>
          <a:xfrm>
            <a:off x="460375" y="720687"/>
            <a:ext cx="8271103" cy="5394098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9"/>
          <p:cNvSpPr/>
          <p:nvPr/>
        </p:nvSpPr>
        <p:spPr>
          <a:xfrm>
            <a:off x="460800" y="3294000"/>
            <a:ext cx="7320000" cy="2046300"/>
          </a:xfrm>
          <a:prstGeom prst="rect">
            <a:avLst/>
          </a:prstGeom>
          <a:solidFill>
            <a:schemeClr val="lt1">
              <a:alpha val="6667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1" name="Google Shape;351;p3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5800" y="4424288"/>
            <a:ext cx="6797676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9"/>
          <p:cNvSpPr/>
          <p:nvPr/>
        </p:nvSpPr>
        <p:spPr>
          <a:xfrm>
            <a:off x="2363821" y="707098"/>
            <a:ext cx="6329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Wearable technology, developed with funding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 the NSERC Discovery Grants program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Western University</a:t>
            </a:r>
            <a:endParaRPr/>
          </a:p>
        </p:txBody>
      </p:sp>
      <p:sp>
        <p:nvSpPr>
          <p:cNvPr id="353" name="Google Shape;353;p39"/>
          <p:cNvSpPr txBox="1">
            <a:spLocks noGrp="1"/>
          </p:cNvSpPr>
          <p:nvPr>
            <p:ph type="ctrTitle"/>
          </p:nvPr>
        </p:nvSpPr>
        <p:spPr>
          <a:xfrm>
            <a:off x="668338" y="3294063"/>
            <a:ext cx="7112100" cy="10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9"/>
          <p:cNvSpPr txBox="1">
            <a:spLocks noGrp="1"/>
          </p:cNvSpPr>
          <p:nvPr>
            <p:ph type="subTitle" idx="1"/>
          </p:nvPr>
        </p:nvSpPr>
        <p:spPr>
          <a:xfrm>
            <a:off x="668338" y="4575175"/>
            <a:ext cx="6900900" cy="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 rtl="0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cap="none">
                <a:solidFill>
                  <a:srgbClr val="BA2E3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4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8" name="Google Shape;358;p40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cxnSp>
        <p:nvCxnSpPr>
          <p:cNvPr id="359" name="Google Shape;359;p40"/>
          <p:cNvCxnSpPr/>
          <p:nvPr/>
        </p:nvCxnSpPr>
        <p:spPr>
          <a:xfrm>
            <a:off x="487363" y="6276975"/>
            <a:ext cx="81993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1" name="Google Shape;361;p41"/>
          <p:cNvCxnSpPr/>
          <p:nvPr/>
        </p:nvCxnSpPr>
        <p:spPr>
          <a:xfrm>
            <a:off x="487363" y="6276975"/>
            <a:ext cx="81993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2" name="Google Shape;362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A2E34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rgbClr val="BA2E34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rgbClr val="BA2E34"/>
              </a:buClr>
              <a:buSzPts val="2400"/>
              <a:buChar char="•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rgbClr val="BA2E34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Char char="•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Char char="•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4" name="Google Shape;364;p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rgbClr val="BA2E34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rgbClr val="BA2E34"/>
              </a:buClr>
              <a:buSzPts val="2400"/>
              <a:buChar char="•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rgbClr val="BA2E34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Char char="•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Char char="•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5" name="Google Shape;365;p41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half image">
  <p:cSld name="Title Slide half imag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694296" y="753534"/>
            <a:ext cx="3992504" cy="543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ctrTitle"/>
          </p:nvPr>
        </p:nvSpPr>
        <p:spPr>
          <a:xfrm>
            <a:off x="487969" y="753535"/>
            <a:ext cx="3792400" cy="237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rgbClr val="BA2E3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2"/>
          </p:nvPr>
        </p:nvSpPr>
        <p:spPr>
          <a:xfrm>
            <a:off x="487968" y="3336749"/>
            <a:ext cx="379240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9363" y="3231387"/>
            <a:ext cx="3827556" cy="457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" name="Google Shape;34;p5"/>
          <p:cNvCxnSpPr/>
          <p:nvPr/>
        </p:nvCxnSpPr>
        <p:spPr>
          <a:xfrm>
            <a:off x="436449" y="6276975"/>
            <a:ext cx="8250351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5" name="Google Shape;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449" y="544182"/>
            <a:ext cx="8254800" cy="4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5" descr="\\prod.prv\shared\NCR\CMO\CMB_NEW\0400-Comms Svcs\480 - Publishing and Production\!Flag Signatures\Government of Canada FIPs\45\Two Colours\goc_fip_e_2c_4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449" y="247503"/>
            <a:ext cx="1874099" cy="18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5" descr="\\prod.prv\shared\NCR\CMO\CMB_NEW\0400-Comms Svcs\480 - Publishing and Production\!Flag Signatures\Canada Wordmark\Colour\Canada_Colou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5249" y="6356350"/>
            <a:ext cx="1116000" cy="274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2"/>
          <p:cNvSpPr/>
          <p:nvPr/>
        </p:nvSpPr>
        <p:spPr>
          <a:xfrm>
            <a:off x="4922838" y="2805113"/>
            <a:ext cx="4221300" cy="31194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8" name="Google Shape;368;p42"/>
          <p:cNvSpPr/>
          <p:nvPr/>
        </p:nvSpPr>
        <p:spPr>
          <a:xfrm>
            <a:off x="9029700" y="2805113"/>
            <a:ext cx="114300" cy="3119400"/>
          </a:xfrm>
          <a:prstGeom prst="rect">
            <a:avLst/>
          </a:prstGeom>
          <a:solidFill>
            <a:srgbClr val="BA2E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69" name="Google Shape;369;p42"/>
          <p:cNvCxnSpPr/>
          <p:nvPr/>
        </p:nvCxnSpPr>
        <p:spPr>
          <a:xfrm>
            <a:off x="487363" y="6276975"/>
            <a:ext cx="81993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0" name="Google Shape;370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A2E34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rgbClr val="BA2E34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rgbClr val="BA2E34"/>
              </a:buClr>
              <a:buSzPts val="2400"/>
              <a:buChar char="•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rgbClr val="BA2E34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Char char="•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Char char="•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2" name="Google Shape;372;p42"/>
          <p:cNvSpPr txBox="1">
            <a:spLocks noGrp="1"/>
          </p:cNvSpPr>
          <p:nvPr>
            <p:ph type="body" idx="2"/>
          </p:nvPr>
        </p:nvSpPr>
        <p:spPr>
          <a:xfrm>
            <a:off x="5177693" y="3057770"/>
            <a:ext cx="3651600" cy="26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 i="1">
                <a:solidFill>
                  <a:srgbClr val="595959"/>
                </a:solidFill>
              </a:defRPr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 i="1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 i="1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 i="1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 i="1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3" name="Google Shape;373;p42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3"/>
          <p:cNvSpPr/>
          <p:nvPr/>
        </p:nvSpPr>
        <p:spPr>
          <a:xfrm>
            <a:off x="4922838" y="1600201"/>
            <a:ext cx="3798900" cy="45261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CECE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76" name="Google Shape;376;p43"/>
          <p:cNvCxnSpPr/>
          <p:nvPr/>
        </p:nvCxnSpPr>
        <p:spPr>
          <a:xfrm>
            <a:off x="487363" y="6276975"/>
            <a:ext cx="81993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7" name="Google Shape;377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A2E34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rgbClr val="BA2E34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rgbClr val="BA2E34"/>
              </a:buClr>
              <a:buSzPts val="2400"/>
              <a:buChar char="•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rgbClr val="BA2E34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Char char="•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Char char="•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9" name="Google Shape;379;p43"/>
          <p:cNvSpPr txBox="1">
            <a:spLocks noGrp="1"/>
          </p:cNvSpPr>
          <p:nvPr>
            <p:ph type="body" idx="2"/>
          </p:nvPr>
        </p:nvSpPr>
        <p:spPr>
          <a:xfrm>
            <a:off x="5167923" y="1944078"/>
            <a:ext cx="3553800" cy="3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 i="1">
                <a:solidFill>
                  <a:srgbClr val="595959"/>
                </a:solidFill>
              </a:defRPr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 i="1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 i="1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 i="1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 i="1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0" name="Google Shape;380;p43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381" name="Google Shape;381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25363" y="5866131"/>
            <a:ext cx="3827556" cy="45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wo Content">
  <p:cSld name="3_Two Content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4"/>
          <p:cNvSpPr/>
          <p:nvPr/>
        </p:nvSpPr>
        <p:spPr>
          <a:xfrm>
            <a:off x="457200" y="3995738"/>
            <a:ext cx="8264400" cy="19287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CECE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84" name="Google Shape;384;p44"/>
          <p:cNvCxnSpPr/>
          <p:nvPr/>
        </p:nvCxnSpPr>
        <p:spPr>
          <a:xfrm>
            <a:off x="487363" y="6276975"/>
            <a:ext cx="81993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5" name="Google Shape;385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A2E34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4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21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rgbClr val="BA2E34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rgbClr val="BA2E34"/>
              </a:buClr>
              <a:buSzPts val="2400"/>
              <a:buChar char="•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rgbClr val="BA2E34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Char char="•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Char char="•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7" name="Google Shape;387;p44"/>
          <p:cNvSpPr txBox="1">
            <a:spLocks noGrp="1"/>
          </p:cNvSpPr>
          <p:nvPr>
            <p:ph type="body" idx="2"/>
          </p:nvPr>
        </p:nvSpPr>
        <p:spPr>
          <a:xfrm>
            <a:off x="605692" y="4140741"/>
            <a:ext cx="8115900" cy="13329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 i="1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 i="1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 i="1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 i="1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 i="1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8" name="Google Shape;388;p44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389" name="Google Shape;389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7363" y="5650231"/>
            <a:ext cx="8155127" cy="45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1" name="Google Shape;391;p45"/>
          <p:cNvCxnSpPr/>
          <p:nvPr/>
        </p:nvCxnSpPr>
        <p:spPr>
          <a:xfrm>
            <a:off x="487363" y="6276975"/>
            <a:ext cx="81993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2" name="Google Shape;392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A2E34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4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4" name="Google Shape;394;p4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rgbClr val="BA2E34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rgbClr val="BA2E34"/>
              </a:buClr>
              <a:buSzPts val="2000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rgbClr val="BA2E34"/>
              </a:buClr>
              <a:buSzPts val="1600"/>
              <a:buChar char="•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BA2E34"/>
              </a:buClr>
              <a:buSzPts val="1600"/>
              <a:buChar char="•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95" name="Google Shape;395;p4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6" name="Google Shape;396;p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rgbClr val="BA2E34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rgbClr val="BA2E34"/>
              </a:buClr>
              <a:buSzPts val="2000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rgbClr val="BA2E34"/>
              </a:buClr>
              <a:buSzPts val="1600"/>
              <a:buChar char="•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BA2E34"/>
              </a:buClr>
              <a:buSzPts val="1600"/>
              <a:buChar char="•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97" name="Google Shape;397;p45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46" descr="maple_leaf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0" name="Google Shape;400;p46"/>
          <p:cNvCxnSpPr/>
          <p:nvPr/>
        </p:nvCxnSpPr>
        <p:spPr>
          <a:xfrm>
            <a:off x="487363" y="6276975"/>
            <a:ext cx="81993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1" name="Google Shape;401;p46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3" name="Google Shape;403;p47"/>
          <p:cNvCxnSpPr/>
          <p:nvPr/>
        </p:nvCxnSpPr>
        <p:spPr>
          <a:xfrm>
            <a:off x="487363" y="6276975"/>
            <a:ext cx="81993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4" name="Google Shape;404;p4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>
                <a:solidFill>
                  <a:srgbClr val="BA2E34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4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BA2E34"/>
              </a:buClr>
              <a:buSzPts val="2600"/>
              <a:buChar char="•"/>
              <a:defRPr sz="26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rgbClr val="BA2E34"/>
              </a:buClr>
              <a:buSzPts val="2400"/>
              <a:buChar char="•"/>
              <a:defRPr sz="2400"/>
            </a:lvl2pPr>
            <a:lvl3pPr marL="1371600" lvl="2" indent="-368300" algn="l" rtl="0">
              <a:spcBef>
                <a:spcPts val="440"/>
              </a:spcBef>
              <a:spcAft>
                <a:spcPts val="0"/>
              </a:spcAft>
              <a:buClr>
                <a:srgbClr val="BA2E34"/>
              </a:buClr>
              <a:buSzPts val="2200"/>
              <a:buChar char="•"/>
              <a:defRPr sz="22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rgbClr val="BA2E34"/>
              </a:buClr>
              <a:buSzPts val="2000"/>
              <a:buChar char="•"/>
              <a:defRPr sz="20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Char char="•"/>
              <a:defRPr sz="18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06" name="Google Shape;406;p4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07" name="Google Shape;407;p47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" name="Google Shape;409;p48"/>
          <p:cNvCxnSpPr/>
          <p:nvPr/>
        </p:nvCxnSpPr>
        <p:spPr>
          <a:xfrm>
            <a:off x="487363" y="6276975"/>
            <a:ext cx="81993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0" name="Google Shape;410;p4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>
                <a:solidFill>
                  <a:srgbClr val="595959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4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BA2E34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BA2E34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BA2E3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BA2E3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BA2E3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2" name="Google Shape;412;p4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595959"/>
                </a:solidFill>
              </a:defRPr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13" name="Google Shape;413;p48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5" name="Google Shape;415;p49"/>
          <p:cNvCxnSpPr/>
          <p:nvPr/>
        </p:nvCxnSpPr>
        <p:spPr>
          <a:xfrm>
            <a:off x="487363" y="6276975"/>
            <a:ext cx="81993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6" name="Google Shape;416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A2E34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49"/>
          <p:cNvSpPr txBox="1">
            <a:spLocks noGrp="1"/>
          </p:cNvSpPr>
          <p:nvPr>
            <p:ph type="body" idx="1"/>
          </p:nvPr>
        </p:nvSpPr>
        <p:spPr>
          <a:xfrm rot="5400000">
            <a:off x="2227200" y="-333312"/>
            <a:ext cx="4689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BA2E34"/>
              </a:buClr>
              <a:buSzPts val="2600"/>
              <a:buChar char="•"/>
              <a:defRPr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rgbClr val="BA2E34"/>
              </a:buClr>
              <a:buSzPts val="2400"/>
              <a:buChar char="•"/>
              <a:defRPr/>
            </a:lvl2pPr>
            <a:lvl3pPr marL="1371600" lvl="2" indent="-368300" algn="l" rtl="0">
              <a:spcBef>
                <a:spcPts val="440"/>
              </a:spcBef>
              <a:spcAft>
                <a:spcPts val="0"/>
              </a:spcAft>
              <a:buClr>
                <a:srgbClr val="BA2E34"/>
              </a:buClr>
              <a:buSzPts val="2200"/>
              <a:buChar char="•"/>
              <a:defRPr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rgbClr val="BA2E34"/>
              </a:buClr>
              <a:buSzPts val="2000"/>
              <a:buChar char="•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8" name="Google Shape;418;p49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A2E34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50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cxnSp>
        <p:nvCxnSpPr>
          <p:cNvPr id="422" name="Google Shape;422;p50"/>
          <p:cNvCxnSpPr/>
          <p:nvPr/>
        </p:nvCxnSpPr>
        <p:spPr>
          <a:xfrm>
            <a:off x="487363" y="6276975"/>
            <a:ext cx="81993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4" name="Google Shape;424;p51"/>
          <p:cNvCxnSpPr/>
          <p:nvPr/>
        </p:nvCxnSpPr>
        <p:spPr>
          <a:xfrm>
            <a:off x="487363" y="6276975"/>
            <a:ext cx="81993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5" name="Google Shape;425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A2E34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5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7" name="Google Shape;427;p5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rgbClr val="BA2E34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rgbClr val="BA2E34"/>
              </a:buClr>
              <a:buSzPts val="2000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rgbClr val="BA2E34"/>
              </a:buClr>
              <a:buSzPts val="1600"/>
              <a:buChar char="•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BA2E34"/>
              </a:buClr>
              <a:buSzPts val="1600"/>
              <a:buChar char="•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8" name="Google Shape;428;p5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9" name="Google Shape;429;p5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rgbClr val="BA2E34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rgbClr val="BA2E34"/>
              </a:buClr>
              <a:buSzPts val="2000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rgbClr val="BA2E34"/>
              </a:buClr>
              <a:buSzPts val="1600"/>
              <a:buChar char="•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rgbClr val="BA2E34"/>
              </a:buClr>
              <a:buSzPts val="1600"/>
              <a:buChar char="•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0" name="Google Shape;430;p51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half image">
  <p:cSld name="1_Title Slide half imag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ctrTitle"/>
          </p:nvPr>
        </p:nvSpPr>
        <p:spPr>
          <a:xfrm>
            <a:off x="487969" y="753535"/>
            <a:ext cx="3792400" cy="237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rgbClr val="BA2E3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ubTitle" idx="1"/>
          </p:nvPr>
        </p:nvSpPr>
        <p:spPr>
          <a:xfrm>
            <a:off x="487968" y="3336749"/>
            <a:ext cx="379240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42" name="Google Shape;4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9363" y="3231387"/>
            <a:ext cx="3827556" cy="457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" name="Google Shape;43;p6"/>
          <p:cNvCxnSpPr/>
          <p:nvPr/>
        </p:nvCxnSpPr>
        <p:spPr>
          <a:xfrm>
            <a:off x="436449" y="6276975"/>
            <a:ext cx="8250351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4" name="Google Shape;4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449" y="544182"/>
            <a:ext cx="8254800" cy="4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 descr="\\prod.prv\shared\NCR\CMO\CMB_NEW\0400-Comms Svcs\480 - Publishing and Production\!Flag Signatures\Government of Canada FIPs\45\Two Colours\goc_fip_e_2c_4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449" y="247503"/>
            <a:ext cx="1874099" cy="18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6" descr="\\prod.prv\shared\NCR\CMO\CMB_NEW\0400-Comms Svcs\480 - Publishing and Production\!Flag Signatures\Canada Wordmark\Colour\Canada_Colou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5249" y="6356350"/>
            <a:ext cx="1116000" cy="274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06777" y="748834"/>
            <a:ext cx="4010025" cy="53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06777" y="706033"/>
            <a:ext cx="4013200" cy="54356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 txBox="1"/>
          <p:nvPr/>
        </p:nvSpPr>
        <p:spPr>
          <a:xfrm>
            <a:off x="4617260" y="5860500"/>
            <a:ext cx="40132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Bombardier Recreational Products, Spyder factory, Quebec</a:t>
            </a: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Comparison">
  <p:cSld name="2_Comparison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 half image">
  <p:cSld name="2_Title Slide half imag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ctrTitle"/>
          </p:nvPr>
        </p:nvSpPr>
        <p:spPr>
          <a:xfrm>
            <a:off x="487969" y="753535"/>
            <a:ext cx="3792400" cy="237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rgbClr val="157AC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ubTitle" idx="1"/>
          </p:nvPr>
        </p:nvSpPr>
        <p:spPr>
          <a:xfrm>
            <a:off x="487968" y="3336749"/>
            <a:ext cx="379240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54" name="Google Shape;5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9363" y="3231387"/>
            <a:ext cx="3827556" cy="457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7"/>
          <p:cNvCxnSpPr/>
          <p:nvPr/>
        </p:nvCxnSpPr>
        <p:spPr>
          <a:xfrm>
            <a:off x="436449" y="6276975"/>
            <a:ext cx="8250351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6" name="Google Shape;5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449" y="544182"/>
            <a:ext cx="8254800" cy="4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7" descr="\\prod.prv\shared\NCR\CMO\CMB_NEW\0400-Comms Svcs\480 - Publishing and Production\!Flag Signatures\Government of Canada FIPs\45\Two Colours\goc_fip_e_2c_4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449" y="247503"/>
            <a:ext cx="1874099" cy="18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 descr="\\prod.prv\shared\NCR\CMO\CMB_NEW\0400-Comms Svcs\480 - Publishing and Production\!Flag Signatures\Canada Wordmark\Colour\Canada_Colou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5249" y="6356350"/>
            <a:ext cx="1116000" cy="274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Slide half image">
  <p:cSld name="3_Title Slide half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ctrTitle"/>
          </p:nvPr>
        </p:nvSpPr>
        <p:spPr>
          <a:xfrm>
            <a:off x="487969" y="753535"/>
            <a:ext cx="3792400" cy="237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rgbClr val="06416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ubTitle" idx="1"/>
          </p:nvPr>
        </p:nvSpPr>
        <p:spPr>
          <a:xfrm>
            <a:off x="487968" y="3336749"/>
            <a:ext cx="379240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63" name="Google Shape;6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9363" y="3231387"/>
            <a:ext cx="3827556" cy="457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8"/>
          <p:cNvCxnSpPr/>
          <p:nvPr/>
        </p:nvCxnSpPr>
        <p:spPr>
          <a:xfrm>
            <a:off x="436449" y="6276975"/>
            <a:ext cx="8250351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5" name="Google Shape;6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449" y="544182"/>
            <a:ext cx="8254800" cy="4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8" descr="\\prod.prv\shared\NCR\CMO\CMB_NEW\0400-Comms Svcs\480 - Publishing and Production\!Flag Signatures\Government of Canada FIPs\45\Two Colours\goc_fip_e_2c_4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449" y="247503"/>
            <a:ext cx="1874099" cy="18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 descr="\\prod.prv\shared\NCR\CMO\CMB_NEW\0400-Comms Svcs\480 - Publishing and Production\!Flag Signatures\Canada Wordmark\Colour\Canada_Colou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5249" y="6356350"/>
            <a:ext cx="1116000" cy="274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94238" y="754063"/>
            <a:ext cx="4010025" cy="539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94238" y="706033"/>
            <a:ext cx="4013200" cy="54356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8"/>
          <p:cNvSpPr txBox="1"/>
          <p:nvPr/>
        </p:nvSpPr>
        <p:spPr>
          <a:xfrm>
            <a:off x="4623620" y="5860500"/>
            <a:ext cx="40132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Lake Laberge, Yukon Territory, Canada. Shutterstock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Title Slide half image">
  <p:cSld name="4_Title Slide half imag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ctrTitle"/>
          </p:nvPr>
        </p:nvSpPr>
        <p:spPr>
          <a:xfrm>
            <a:off x="487969" y="753535"/>
            <a:ext cx="3792400" cy="237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rgbClr val="80808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1"/>
          </p:nvPr>
        </p:nvSpPr>
        <p:spPr>
          <a:xfrm>
            <a:off x="487968" y="3336749"/>
            <a:ext cx="379240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75" name="Google Shape;7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9363" y="3231387"/>
            <a:ext cx="3827556" cy="457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9"/>
          <p:cNvCxnSpPr/>
          <p:nvPr/>
        </p:nvCxnSpPr>
        <p:spPr>
          <a:xfrm>
            <a:off x="436449" y="6276975"/>
            <a:ext cx="8250351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7" name="Google Shape;7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449" y="544182"/>
            <a:ext cx="8254800" cy="4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9" descr="\\prod.prv\shared\NCR\CMO\CMB_NEW\0400-Comms Svcs\480 - Publishing and Production\!Flag Signatures\Government of Canada FIPs\45\Two Colours\goc_fip_e_2c_4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449" y="247503"/>
            <a:ext cx="1874099" cy="18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9" descr="\\prod.prv\shared\NCR\CMO\CMB_NEW\0400-Comms Svcs\480 - Publishing and Production\!Flag Signatures\Canada Wordmark\Colour\Canada_Colou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5249" y="6356350"/>
            <a:ext cx="1116000" cy="274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94400" y="720441"/>
            <a:ext cx="4010025" cy="541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94238" y="706033"/>
            <a:ext cx="4013200" cy="543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9"/>
          <p:cNvSpPr/>
          <p:nvPr/>
        </p:nvSpPr>
        <p:spPr>
          <a:xfrm>
            <a:off x="4651296" y="5593777"/>
            <a:ext cx="4041775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Wearable technology, developed with funding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 the NSERC Discovery Grants program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Western University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full image">
  <p:cSld name="1_Title Slide full imag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l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85" name="Google Shape;8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6449" y="544182"/>
            <a:ext cx="8254800" cy="4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0" descr="\\prod.prv\shared\NCR\CMO\CMB_NEW\0400-Comms Svcs\480 - Publishing and Production\!Flag Signatures\Government of Canada FIPs\45\Two Colours\goc_fip_e_2c_4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449" y="247503"/>
            <a:ext cx="1874099" cy="18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0" descr="\\prod.prv\shared\NCR\CMO\CMB_NEW\0400-Comms Svcs\480 - Publishing and Production\!Flag Signatures\Canada Wordmark\Colour\Canada_Colou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75249" y="6356350"/>
            <a:ext cx="1116000" cy="274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0375" y="720687"/>
            <a:ext cx="8181975" cy="539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0" descr="trans_flag_gr-01.png"/>
          <p:cNvPicPr preferRelativeResize="0"/>
          <p:nvPr/>
        </p:nvPicPr>
        <p:blipFill rotWithShape="1">
          <a:blip r:embed="rId6">
            <a:alphaModFix/>
          </a:blip>
          <a:srcRect l="22438" t="13723" r="23422" b="31756"/>
          <a:stretch/>
        </p:blipFill>
        <p:spPr>
          <a:xfrm>
            <a:off x="398648" y="720687"/>
            <a:ext cx="8271102" cy="53940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/>
          <p:nvPr/>
        </p:nvSpPr>
        <p:spPr>
          <a:xfrm>
            <a:off x="460800" y="3294000"/>
            <a:ext cx="7319963" cy="2046287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10"/>
          <p:cNvSpPr txBox="1"/>
          <p:nvPr/>
        </p:nvSpPr>
        <p:spPr>
          <a:xfrm>
            <a:off x="4625211" y="5875014"/>
            <a:ext cx="40132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Bombardier Recreational Products, Spyder factory, Quebec</a:t>
            </a:r>
            <a:endParaRPr/>
          </a:p>
        </p:txBody>
      </p:sp>
      <p:pic>
        <p:nvPicPr>
          <p:cNvPr id="92" name="Google Shape;92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8338" y="4424288"/>
            <a:ext cx="6900862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0"/>
          <p:cNvSpPr txBox="1">
            <a:spLocks noGrp="1"/>
          </p:cNvSpPr>
          <p:nvPr>
            <p:ph type="ctrTitle"/>
          </p:nvPr>
        </p:nvSpPr>
        <p:spPr>
          <a:xfrm>
            <a:off x="668338" y="3294063"/>
            <a:ext cx="7112000" cy="102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rgbClr val="BA2E3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subTitle" idx="1"/>
          </p:nvPr>
        </p:nvSpPr>
        <p:spPr>
          <a:xfrm>
            <a:off x="668338" y="4575175"/>
            <a:ext cx="6900862" cy="76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 i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8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400"/>
              <a:buNone/>
              <a:defRPr sz="3600" b="0" i="0" u="none" strike="noStrike" cap="none">
                <a:solidFill>
                  <a:srgbClr val="00666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64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64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64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64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64A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64A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64A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64A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436688"/>
            <a:ext cx="8229600" cy="468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rgbClr val="006666"/>
              </a:buClr>
              <a:buSzPts val="2600"/>
              <a:buFont typeface="Arial"/>
              <a:buChar char="●"/>
              <a:defRPr sz="2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06666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rgbClr val="BA2E34"/>
              </a:buClr>
              <a:buSzPts val="2200"/>
              <a:buFont typeface="Arial"/>
              <a:buChar char="■"/>
              <a:defRPr sz="2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BA2E34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5917407" y="2697163"/>
            <a:ext cx="3209925" cy="41624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BA2E3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64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64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64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64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64A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64A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64A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64A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21" name="Google Shape;221;p27"/>
          <p:cNvSpPr txBox="1">
            <a:spLocks noGrp="1"/>
          </p:cNvSpPr>
          <p:nvPr>
            <p:ph type="body" idx="1"/>
          </p:nvPr>
        </p:nvSpPr>
        <p:spPr>
          <a:xfrm>
            <a:off x="457200" y="1436688"/>
            <a:ext cx="8229600" cy="46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rgbClr val="BA2E3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BA2E3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rgbClr val="BA2E34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BA2E3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BA2E3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2" name="Google Shape;222;p27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223" name="Google Shape;223;p27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5917407" y="2697163"/>
            <a:ext cx="3209925" cy="41624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m_IXNjLDfWABVsrpqqfXlvF4LTdAXQTVPfisoH88cwQ/edit?usp=shar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3"/>
          <p:cNvSpPr txBox="1">
            <a:spLocks noGrp="1"/>
          </p:cNvSpPr>
          <p:nvPr>
            <p:ph type="ctrTitle"/>
          </p:nvPr>
        </p:nvSpPr>
        <p:spPr>
          <a:xfrm>
            <a:off x="609600" y="2209800"/>
            <a:ext cx="5638800" cy="1919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959" b="1">
                <a:solidFill>
                  <a:srgbClr val="006666"/>
                </a:solidFill>
              </a:rPr>
              <a:t>Canada.ca</a:t>
            </a:r>
            <a:br>
              <a:rPr lang="en-IE" sz="3600">
                <a:solidFill>
                  <a:srgbClr val="006666"/>
                </a:solidFill>
              </a:rPr>
            </a:br>
            <a:r>
              <a:rPr lang="en-IE" sz="3600">
                <a:solidFill>
                  <a:srgbClr val="006666"/>
                </a:solidFill>
              </a:rPr>
              <a:t>Étude de libellé des tâches principales de la COVID-19 </a:t>
            </a:r>
            <a:endParaRPr sz="3600">
              <a:solidFill>
                <a:srgbClr val="006666"/>
              </a:solidFill>
            </a:endParaRPr>
          </a:p>
        </p:txBody>
      </p:sp>
      <p:sp>
        <p:nvSpPr>
          <p:cNvPr id="437" name="Google Shape;437;p53"/>
          <p:cNvSpPr txBox="1">
            <a:spLocks noGrp="1"/>
          </p:cNvSpPr>
          <p:nvPr>
            <p:ph type="subTitle" idx="1"/>
          </p:nvPr>
        </p:nvSpPr>
        <p:spPr>
          <a:xfrm>
            <a:off x="668866" y="4524375"/>
            <a:ext cx="7112001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</a:pPr>
            <a:r>
              <a:rPr lang="en-IE" sz="2040"/>
              <a:t>Bureau de la transformation numérique de Canada.ca (SCT) et Santé Canada</a:t>
            </a:r>
            <a:endParaRPr sz="2040"/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</a:pPr>
            <a:endParaRPr sz="2040" b="1"/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040"/>
              <a:buNone/>
            </a:pPr>
            <a:r>
              <a:rPr lang="en-IE" sz="2040" b="1"/>
              <a:t>12 juin 2020</a:t>
            </a:r>
            <a:endParaRPr/>
          </a:p>
        </p:txBody>
      </p:sp>
      <p:sp>
        <p:nvSpPr>
          <p:cNvPr id="438" name="Google Shape;438;p53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85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Move masks to Limiting the spread </a:t>
            </a:r>
            <a:endParaRPr/>
          </a:p>
        </p:txBody>
      </p:sp>
      <p:sp>
        <p:nvSpPr>
          <p:cNvPr id="522" name="Google Shape;522;p62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E"/>
              <a:t>10</a:t>
            </a:fld>
            <a:endParaRPr/>
          </a:p>
        </p:txBody>
      </p:sp>
      <p:graphicFrame>
        <p:nvGraphicFramePr>
          <p:cNvPr id="523" name="Google Shape;523;p62"/>
          <p:cNvGraphicFramePr/>
          <p:nvPr/>
        </p:nvGraphicFramePr>
        <p:xfrm>
          <a:off x="5539975" y="1658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{F48C50AE-DBE3-41CD-906F-3C04009AF137}</a:tableStyleId>
              </a:tblPr>
              <a:tblGrid>
                <a:gridCol w="202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1.What are the best types of masks to wear to go into a store?</a:t>
                      </a:r>
                      <a:endParaRPr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 b="1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Value </a:t>
                      </a:r>
                      <a:endParaRPr sz="1200" b="1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 b="1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Percent </a:t>
                      </a:r>
                      <a:endParaRPr sz="1200" b="1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 b="1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Count </a:t>
                      </a:r>
                      <a:endParaRPr sz="1200" b="1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Prevention and risks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 b="1">
                          <a:solidFill>
                            <a:srgbClr val="0061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34 %</a:t>
                      </a:r>
                      <a:endParaRPr sz="1200" b="1">
                        <a:solidFill>
                          <a:srgbClr val="0061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321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Limiting the spread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27 %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254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Avoiding infection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25 %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240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Reopening safely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8 %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77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Your health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6 %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60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Totals </a:t>
                      </a: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952</a:t>
                      </a: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24" name="Google Shape;524;p62"/>
          <p:cNvSpPr txBox="1">
            <a:spLocks noGrp="1"/>
          </p:cNvSpPr>
          <p:nvPr>
            <p:ph type="body" idx="1"/>
          </p:nvPr>
        </p:nvSpPr>
        <p:spPr>
          <a:xfrm>
            <a:off x="457200" y="1436700"/>
            <a:ext cx="4845900" cy="4689600"/>
          </a:xfrm>
          <a:prstGeom prst="rect">
            <a:avLst/>
          </a:prstGeom>
        </p:spPr>
        <p:txBody>
          <a:bodyPr spcFirstLastPara="1" wrap="square" lIns="91425" tIns="91425" rIns="91425" bIns="828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IE"/>
              <a:t>Link to masks is currently in Your health. These results support:</a:t>
            </a:r>
            <a:endParaRPr/>
          </a:p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Clr>
                <a:srgbClr val="006666"/>
              </a:buClr>
              <a:buSzPts val="2400"/>
              <a:buAutoNum type="arabicPeriod"/>
            </a:pPr>
            <a:r>
              <a:rPr lang="en-IE" sz="2400"/>
              <a:t>Moving the link on COVID landing into </a:t>
            </a:r>
            <a:r>
              <a:rPr lang="en-IE" sz="2400" b="1"/>
              <a:t>Limiting the spread </a:t>
            </a:r>
            <a:r>
              <a:rPr lang="en-IE" sz="2400"/>
              <a:t>bar (27%) from current Your Health bar (6%)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rgbClr val="006666"/>
              </a:buClr>
              <a:buSzPts val="2400"/>
              <a:buAutoNum type="arabicPeriod"/>
            </a:pPr>
            <a:r>
              <a:rPr lang="en-IE" sz="2400"/>
              <a:t>Sticking with current label </a:t>
            </a:r>
            <a:r>
              <a:rPr lang="en-IE" sz="2400" b="1"/>
              <a:t>Prevention and risks</a:t>
            </a:r>
            <a:r>
              <a:rPr lang="en-IE" sz="2400"/>
              <a:t> over the WHO label of Avoiding infection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85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Self-assessment inconclusive</a:t>
            </a:r>
            <a:endParaRPr/>
          </a:p>
        </p:txBody>
      </p:sp>
      <p:sp>
        <p:nvSpPr>
          <p:cNvPr id="531" name="Google Shape;531;p63"/>
          <p:cNvSpPr txBox="1">
            <a:spLocks noGrp="1"/>
          </p:cNvSpPr>
          <p:nvPr>
            <p:ph type="body" idx="1"/>
          </p:nvPr>
        </p:nvSpPr>
        <p:spPr>
          <a:xfrm>
            <a:off x="457200" y="1436700"/>
            <a:ext cx="4474500" cy="297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IE"/>
              <a:t>Added symptom question to address concern that current </a:t>
            </a:r>
            <a:r>
              <a:rPr lang="en-IE" b="1"/>
              <a:t>Take a self-assessment </a:t>
            </a:r>
            <a:r>
              <a:rPr lang="en-IE"/>
              <a:t>label is not as effective without reference to symptoms</a:t>
            </a:r>
            <a:endParaRPr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63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E"/>
              <a:t>11</a:t>
            </a:fld>
            <a:endParaRPr/>
          </a:p>
        </p:txBody>
      </p:sp>
      <p:graphicFrame>
        <p:nvGraphicFramePr>
          <p:cNvPr id="533" name="Google Shape;533;p63"/>
          <p:cNvGraphicFramePr/>
          <p:nvPr/>
        </p:nvGraphicFramePr>
        <p:xfrm>
          <a:off x="5237950" y="1526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{F48C50AE-DBE3-41CD-906F-3C04009AF137}</a:tableStyleId>
              </a:tblPr>
              <a:tblGrid>
                <a:gridCol w="207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600" b="1">
                          <a:solidFill>
                            <a:srgbClr val="43434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19.I have a cough and fever - what should I do?</a:t>
                      </a:r>
                      <a:endParaRPr sz="1600" b="1">
                        <a:solidFill>
                          <a:srgbClr val="43434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Value </a:t>
                      </a: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Percent </a:t>
                      </a: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Count </a:t>
                      </a: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Assess your symptoms</a:t>
                      </a: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 b="1">
                          <a:solidFill>
                            <a:srgbClr val="0061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29 %</a:t>
                      </a:r>
                      <a:endParaRPr sz="1200" b="1">
                        <a:solidFill>
                          <a:srgbClr val="0061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543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Take a self-assessment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26 %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499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Self-assessment tool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25 %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483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Self-check your symptoms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20 %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379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Totals </a:t>
                      </a: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1 904 </a:t>
                      </a: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34" name="Google Shape;534;p63"/>
          <p:cNvSpPr txBox="1"/>
          <p:nvPr/>
        </p:nvSpPr>
        <p:spPr>
          <a:xfrm>
            <a:off x="178700" y="4224025"/>
            <a:ext cx="8083500" cy="17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Clr>
                <a:srgbClr val="006666"/>
              </a:buClr>
              <a:buSzPts val="2400"/>
              <a:buChar char="•"/>
            </a:pPr>
            <a:r>
              <a:rPr lang="en-IE" sz="24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Compared options used by provinces and CDC (Self-check your symptoms)</a:t>
            </a:r>
            <a:endParaRPr sz="24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2400"/>
              <a:buChar char="•"/>
            </a:pPr>
            <a:r>
              <a:rPr lang="en-IE" sz="24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Only a slight majority chose option with ‘symptoms’ in the label - </a:t>
            </a:r>
            <a:r>
              <a:rPr lang="en-IE" sz="24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stick with current label</a:t>
            </a:r>
            <a:endParaRPr sz="12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85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Recommandations</a:t>
            </a:r>
            <a:endParaRPr/>
          </a:p>
        </p:txBody>
      </p:sp>
      <p:sp>
        <p:nvSpPr>
          <p:cNvPr id="541" name="Google Shape;541;p64"/>
          <p:cNvSpPr txBox="1">
            <a:spLocks noGrp="1"/>
          </p:cNvSpPr>
          <p:nvPr>
            <p:ph type="body" idx="1"/>
          </p:nvPr>
        </p:nvSpPr>
        <p:spPr>
          <a:xfrm>
            <a:off x="457200" y="1284300"/>
            <a:ext cx="8229600" cy="505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IE"/>
              <a:t>Recommande d'appliquer les résultats à la page d'accueil de la COVID-19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006666"/>
              </a:buClr>
              <a:buSzPts val="2600"/>
              <a:buChar char="●"/>
            </a:pPr>
            <a:r>
              <a:rPr lang="en-IE"/>
              <a:t>Ajouter la barre ‘Réouverture en toute sécurité’ pour la phase II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2600"/>
              <a:buChar char="●"/>
            </a:pPr>
            <a:r>
              <a:rPr lang="en-IE"/>
              <a:t>Renommer ‘Masques’ à ‘Lignes directrices pour les recouvrements de visage’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2600"/>
              <a:buChar char="●"/>
            </a:pPr>
            <a:r>
              <a:rPr lang="en-IE"/>
              <a:t>Mettre ‘Lignes directrices pour les recouvrements de visage’ sous ‘Limiter la propagation’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2600"/>
              <a:buChar char="●"/>
            </a:pPr>
            <a:r>
              <a:rPr lang="en-IE"/>
              <a:t>Continuer à faire évoluer les barres à mesure que le contenu des tâches principales est développé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64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E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5"/>
          <p:cNvSpPr txBox="1">
            <a:spLocks noGrp="1"/>
          </p:cNvSpPr>
          <p:nvPr>
            <p:ph type="title"/>
          </p:nvPr>
        </p:nvSpPr>
        <p:spPr>
          <a:xfrm>
            <a:off x="457200" y="155475"/>
            <a:ext cx="8229600" cy="967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300"/>
              <a:t>Mise en œuvre des résultats : Phase I de la réouverture au Canada</a:t>
            </a:r>
            <a:endParaRPr sz="3300"/>
          </a:p>
        </p:txBody>
      </p:sp>
      <p:sp>
        <p:nvSpPr>
          <p:cNvPr id="549" name="Google Shape;549;p65"/>
          <p:cNvSpPr txBox="1">
            <a:spLocks noGrp="1"/>
          </p:cNvSpPr>
          <p:nvPr>
            <p:ph type="body" idx="1"/>
          </p:nvPr>
        </p:nvSpPr>
        <p:spPr>
          <a:xfrm>
            <a:off x="457200" y="1261050"/>
            <a:ext cx="4673400" cy="522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IE" sz="1600"/>
              <a:t>En fonction de l'état de préparation du contenu et des approbations, certains libellés ont été mis à jour ou maintenus pour refléter les résultats de l'étude.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IE" sz="1600" b="1"/>
              <a:t>Catégories/Barres:</a:t>
            </a:r>
            <a:endParaRPr sz="1600"/>
          </a:p>
          <a:p>
            <a:pPr marL="285750" lvl="0" indent="-2730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</a:pPr>
            <a:r>
              <a:rPr lang="en-IE" sz="1600"/>
              <a:t>Une nouvelle bande intitulée ‘</a:t>
            </a:r>
            <a:r>
              <a:rPr lang="en-IE" sz="1600" b="1"/>
              <a:t>Limiter la propagation</a:t>
            </a:r>
            <a:r>
              <a:rPr lang="en-IE" sz="1600"/>
              <a:t>’ a été ajoutée pour classer les éléments relatifs à la réouverture et à la réduction du risque afin de soutenir le stade actuel de la pandémie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IE" sz="1600" b="1"/>
              <a:t>Liens:</a:t>
            </a:r>
            <a:endParaRPr sz="1600"/>
          </a:p>
          <a:p>
            <a:pPr marL="285750" lvl="0" indent="-2730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entury Gothic"/>
              <a:buChar char="•"/>
            </a:pPr>
            <a:r>
              <a:rPr lang="en-IE" sz="1600"/>
              <a:t>Ajoutera d'informations sur les vaccins et les médicaments</a:t>
            </a:r>
            <a:endParaRPr sz="1600"/>
          </a:p>
          <a:p>
            <a:pPr marL="285750" lvl="0" indent="-2730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entury Gothic"/>
              <a:buChar char="•"/>
            </a:pPr>
            <a:r>
              <a:rPr lang="en-IE" sz="1600"/>
              <a:t>Conservera le libellé ‘Dernières annonces’ </a:t>
            </a:r>
            <a:endParaRPr sz="1600"/>
          </a:p>
          <a:p>
            <a:pPr marL="285750" lvl="0" indent="-2730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entury Gothic"/>
              <a:buChar char="•"/>
            </a:pPr>
            <a:r>
              <a:rPr lang="en-IE" sz="1600"/>
              <a:t>Conservera le libellé ‘Prévention et risques’</a:t>
            </a:r>
            <a:endParaRPr sz="1600"/>
          </a:p>
          <a:p>
            <a:pPr marL="285750" lvl="0" indent="-2730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entury Gothic"/>
              <a:buChar char="•"/>
            </a:pPr>
            <a:r>
              <a:rPr lang="en-IE" sz="1600"/>
              <a:t>Conservera le libellé  ‘Faites une auto-évaluation’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65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E"/>
              <a:t>13</a:t>
            </a:fld>
            <a:endParaRPr/>
          </a:p>
        </p:txBody>
      </p:sp>
      <p:pic>
        <p:nvPicPr>
          <p:cNvPr id="551" name="Google Shape;551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2575" y="1446875"/>
            <a:ext cx="3708599" cy="396424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52" name="Google Shape;552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6250" y="2619575"/>
            <a:ext cx="3653599" cy="38685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85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Prochaines étapes</a:t>
            </a:r>
            <a:endParaRPr/>
          </a:p>
        </p:txBody>
      </p:sp>
      <p:sp>
        <p:nvSpPr>
          <p:cNvPr id="559" name="Google Shape;559;p66"/>
          <p:cNvSpPr txBox="1">
            <a:spLocks noGrp="1"/>
          </p:cNvSpPr>
          <p:nvPr>
            <p:ph type="body" idx="1"/>
          </p:nvPr>
        </p:nvSpPr>
        <p:spPr>
          <a:xfrm>
            <a:off x="457200" y="1436688"/>
            <a:ext cx="8229600" cy="468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IE" sz="2400"/>
              <a:t>Se préparer pour la phase II et explorer :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entury Gothic"/>
              <a:buChar char="•"/>
            </a:pPr>
            <a:r>
              <a:rPr lang="en-IE" sz="2400"/>
              <a:t>L’ajout d’une autre catégorie sur la ‘Protection de la santé publique’ pour réduire les liens dans la catégorie sur ‘Limiter la propagation’</a:t>
            </a:r>
            <a:endParaRPr sz="2400"/>
          </a:p>
          <a:p>
            <a:pPr marL="685800" lvl="1" indent="-254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entury Gothic"/>
              <a:buChar char="○"/>
            </a:pPr>
            <a:r>
              <a:rPr lang="en-IE"/>
              <a:t>Classer plus d'informations sur la santé médicale personnelle versus l'environnement qui nous entoure. Les informations recueillies ici concernent les vaccins, les traitements, les tests, etc.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entury Gothic"/>
              <a:buChar char="•"/>
            </a:pPr>
            <a:r>
              <a:rPr lang="en-IE" sz="2400"/>
              <a:t>Renommer le lien ‘Masque non médical’ pour qu'il reflète la manière dont les Canadiens recherchent l'information, ce qui serait fait en collaboration avec l'optimisation de ce contenu</a:t>
            </a:r>
            <a:endParaRPr sz="2400"/>
          </a:p>
        </p:txBody>
      </p:sp>
      <p:sp>
        <p:nvSpPr>
          <p:cNvPr id="560" name="Google Shape;560;p66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E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85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Annexe - Libellés de l'étude </a:t>
            </a:r>
            <a:endParaRPr/>
          </a:p>
        </p:txBody>
      </p:sp>
      <p:sp>
        <p:nvSpPr>
          <p:cNvPr id="567" name="Google Shape;567;p67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E"/>
              <a:t>15</a:t>
            </a:fld>
            <a:endParaRPr/>
          </a:p>
        </p:txBody>
      </p:sp>
      <p:graphicFrame>
        <p:nvGraphicFramePr>
          <p:cNvPr id="568" name="Google Shape;568;p67"/>
          <p:cNvGraphicFramePr/>
          <p:nvPr/>
        </p:nvGraphicFramePr>
        <p:xfrm>
          <a:off x="1230475" y="13687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{F48C50AE-DBE3-41CD-906F-3C04009AF137}</a:tableStyleId>
              </a:tblPr>
              <a:tblGrid>
                <a:gridCol w="299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Avoiding infection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Prévenir la contamination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Canada's response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 réponse du Canada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Containing the pandemic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Contenir la pandémie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Current situation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Situation actuelle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Data and surveillance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Données et surveillance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Epidemiological, research and economic data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Données épidémiologiques, de recherche et économiques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Focus on: business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Renseignements ciblés : Entreprise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Government strategy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Stratégie du gouvernement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Latest announcements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Dernières annonces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Limiting the spread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Limiter la propagation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News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Nouvelles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Personal protective equipment (PPE)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Équipement de protection individuelle (EPI)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Prevention and risks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Prévention et risques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Protecting public health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Protection de la santé publique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Recovery strategy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Stratégie de reprise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Reopening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Réouverture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1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Reopening guidelines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Lignes directrices sur la réouverture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1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Reopening safely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Réouverture en toute sécurité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Statistics and research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Statistiques et recherche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1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Travel and immigration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Voyages et immigration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1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Your health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Votre santé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9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1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Assess your symptoms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Évaluez vos symptômes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1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Take a self-assessment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Faire une auto-évaluation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1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Self-assessment tool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Outil d'auto-évaluation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1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Self-check your symptoms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Vérifiez vous-même vos symptômes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9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1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Face covering guidelines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Lignes directrices pour les recouvrements de visage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1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Cloth face coverings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Couvre-visage en tissu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1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Cover your face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Couvrez votre visage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85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Tâches pour la version anglaise de l'étude</a:t>
            </a:r>
            <a:endParaRPr/>
          </a:p>
        </p:txBody>
      </p:sp>
      <p:sp>
        <p:nvSpPr>
          <p:cNvPr id="575" name="Google Shape;575;p68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E"/>
              <a:t>16</a:t>
            </a:fld>
            <a:endParaRPr/>
          </a:p>
        </p:txBody>
      </p:sp>
      <p:graphicFrame>
        <p:nvGraphicFramePr>
          <p:cNvPr id="576" name="Google Shape;576;p68"/>
          <p:cNvGraphicFramePr/>
          <p:nvPr/>
        </p:nvGraphicFramePr>
        <p:xfrm>
          <a:off x="630025" y="1260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{F48C50AE-DBE3-41CD-906F-3C04009AF137}</a:tableStyleId>
              </a:tblPr>
              <a:tblGrid>
                <a:gridCol w="805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6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 What are the best types of </a:t>
                      </a:r>
                      <a:r>
                        <a:rPr lang="en-IE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masks</a:t>
                      </a: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to wear to go into a store?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 What are the best types of </a:t>
                      </a:r>
                      <a:r>
                        <a:rPr lang="en-IE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masks</a:t>
                      </a: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to wear to go into a store?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 When is a </a:t>
                      </a:r>
                      <a:r>
                        <a:rPr lang="en-IE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vaccine</a:t>
                      </a: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likely to be available?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 How likely is COVID-19 to come back as a </a:t>
                      </a:r>
                      <a:r>
                        <a:rPr lang="en-IE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second wave</a:t>
                      </a: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?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5. How can my store reduce the </a:t>
                      </a:r>
                      <a:r>
                        <a:rPr lang="en-IE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risk of transmission</a:t>
                      </a: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of COVID-19?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6. What measures should supermarkets take to </a:t>
                      </a:r>
                      <a:r>
                        <a:rPr lang="en-IE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protect staff and customers</a:t>
                      </a: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from COVID-19?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7. Are there any </a:t>
                      </a:r>
                      <a:r>
                        <a:rPr lang="en-IE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infection hotspots</a:t>
                      </a: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where you may have been infected with COVID-19?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8. Can I go for a walk when I'm in </a:t>
                      </a:r>
                      <a:r>
                        <a:rPr lang="en-IE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quarantine</a:t>
                      </a: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after returning to the country?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9. Check whether </a:t>
                      </a:r>
                      <a:r>
                        <a:rPr lang="en-IE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 story you read </a:t>
                      </a: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about approval of new COVID-19 tests is true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10. Is there </a:t>
                      </a:r>
                      <a:r>
                        <a:rPr lang="en-IE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new emergency pandemic funding</a:t>
                      </a: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for persons with disabilities?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11. What is the </a:t>
                      </a:r>
                      <a:r>
                        <a:rPr lang="en-IE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strategic approach</a:t>
                      </a: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to lifting public health restrictions?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12. Who is more likely to </a:t>
                      </a:r>
                      <a:r>
                        <a:rPr lang="en-IE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transmit COVID-19 </a:t>
                      </a: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- a person with symptoms or someone without?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13. How to </a:t>
                      </a:r>
                      <a:r>
                        <a:rPr lang="en-IE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reduce infection risks </a:t>
                      </a: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 outdoor sports during the pandemic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14. Are</a:t>
                      </a:r>
                      <a:r>
                        <a:rPr lang="en-IE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immunity tests</a:t>
                      </a: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available in Canada to find out if I had COVID-19 in March?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6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15. </a:t>
                      </a:r>
                      <a:r>
                        <a:rPr lang="en-IE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How many COVID-19 tests</a:t>
                      </a: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have been done in Canada?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6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16. </a:t>
                      </a:r>
                      <a:r>
                        <a:rPr lang="en-IE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How many COVID-19 cases </a:t>
                      </a: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are there in Canada?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6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17. How can you host a safe backyard BBQ this summer - </a:t>
                      </a:r>
                      <a:r>
                        <a:rPr lang="en-IE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without spreading </a:t>
                      </a: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COVID-19?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6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18. Will taking extra vitamin supplements </a:t>
                      </a:r>
                      <a:r>
                        <a:rPr lang="en-IE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protect you </a:t>
                      </a: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from getting COVID-19?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6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19. I have a cough and fever - what should I do?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69"/>
          <p:cNvSpPr txBox="1">
            <a:spLocks noGrp="1"/>
          </p:cNvSpPr>
          <p:nvPr>
            <p:ph type="title"/>
          </p:nvPr>
        </p:nvSpPr>
        <p:spPr>
          <a:xfrm>
            <a:off x="457200" y="4"/>
            <a:ext cx="8229600" cy="10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400">
                <a:solidFill>
                  <a:srgbClr val="006666"/>
                </a:solidFill>
              </a:rPr>
              <a:t>Annexe : Résultats de l'étude des tâches principales</a:t>
            </a:r>
            <a:endParaRPr sz="3400">
              <a:solidFill>
                <a:srgbClr val="006666"/>
              </a:solidFill>
            </a:endParaRPr>
          </a:p>
        </p:txBody>
      </p:sp>
      <p:sp>
        <p:nvSpPr>
          <p:cNvPr id="583" name="Google Shape;583;p69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17</a:t>
            </a:fld>
            <a:endParaRPr/>
          </a:p>
        </p:txBody>
      </p:sp>
      <p:pic>
        <p:nvPicPr>
          <p:cNvPr id="584" name="Google Shape;584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7700" y="2438400"/>
            <a:ext cx="838200" cy="2876208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69"/>
          <p:cNvSpPr/>
          <p:nvPr/>
        </p:nvSpPr>
        <p:spPr>
          <a:xfrm>
            <a:off x="1981200" y="6356350"/>
            <a:ext cx="68130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</a:t>
            </a:r>
            <a:r>
              <a:rPr lang="en-IE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 gens votent pour un maximum de 5 tâches - la somme des pourcentages n'est donc pas égale à 100</a:t>
            </a:r>
            <a:endParaRPr/>
          </a:p>
        </p:txBody>
      </p:sp>
      <p:graphicFrame>
        <p:nvGraphicFramePr>
          <p:cNvPr id="586" name="Google Shape;586;p69"/>
          <p:cNvGraphicFramePr/>
          <p:nvPr/>
        </p:nvGraphicFramePr>
        <p:xfrm>
          <a:off x="533400" y="1295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{DFCDE518-ED87-4D4B-9F58-AD59EADC6482}</a:tableStyleId>
              </a:tblPr>
              <a:tblGrid>
                <a:gridCol w="34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 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IE" sz="1400" u="none" strike="noStrike" cap="none"/>
                        <a:t>T</a:t>
                      </a:r>
                      <a:r>
                        <a:rPr lang="en-IE"/>
                        <a:t>âches et </a:t>
                      </a:r>
                      <a:r>
                        <a:rPr lang="en-IE" sz="1400" u="none" strike="noStrike" cap="none"/>
                        <a:t> </a:t>
                      </a:r>
                      <a:r>
                        <a:rPr lang="en-IE"/>
                        <a:t>ressources</a:t>
                      </a:r>
                      <a:endParaRPr sz="16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n-IE" sz="1100" u="none" strike="noStrike" cap="none"/>
                        <a:t>Votes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n-IE" sz="1100" u="none" strike="noStrike" cap="none"/>
                        <a:t>(29,343)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n-IE" sz="1100" u="none" strike="noStrike" cap="none"/>
                        <a:t>% </a:t>
                      </a:r>
                      <a:r>
                        <a:rPr lang="en-IE" sz="1100"/>
                        <a:t>de</a:t>
                      </a:r>
                      <a:r>
                        <a:rPr lang="en-IE" sz="1100" u="none" strike="noStrike" cap="none"/>
                        <a:t> voters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n-IE" sz="1100" u="none" strike="noStrike" cap="none"/>
                        <a:t>(6,441)* 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1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>
                          <a:highlight>
                            <a:srgbClr val="FFFFFF"/>
                          </a:highlight>
                        </a:rPr>
                        <a:t>Soutien financier, avantages pour les particuliers (admissibilité, disponibilité)</a:t>
                      </a:r>
                      <a:endParaRPr sz="1300" u="none" strike="noStrike" cap="none"/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1</a:t>
                      </a:r>
                      <a:r>
                        <a:rPr lang="en-IE" sz="1200"/>
                        <a:t> </a:t>
                      </a:r>
                      <a:r>
                        <a:rPr lang="en-IE" sz="1200" u="none" strike="noStrike" cap="none"/>
                        <a:t>453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23 %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2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>
                          <a:highlight>
                            <a:srgbClr val="FFFFFF"/>
                          </a:highlight>
                        </a:rPr>
                        <a:t>Questions d'argent, finances personnelles, épargne, pensions</a:t>
                      </a:r>
                      <a:endParaRPr sz="1300" u="none" strike="noStrike" cap="none"/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1</a:t>
                      </a:r>
                      <a:r>
                        <a:rPr lang="en-IE" sz="1200"/>
                        <a:t> </a:t>
                      </a:r>
                      <a:r>
                        <a:rPr lang="en-IE" sz="1200" u="none" strike="noStrike" cap="none"/>
                        <a:t>073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17 %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3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>
                          <a:highlight>
                            <a:srgbClr val="FFFFFF"/>
                          </a:highlight>
                        </a:rPr>
                        <a:t>Cas confirmés, décès, rétablissements (par jour, total)</a:t>
                      </a:r>
                      <a:endParaRPr sz="1300" u="none" strike="noStrike" cap="none"/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1</a:t>
                      </a:r>
                      <a:r>
                        <a:rPr lang="en-IE" sz="1200"/>
                        <a:t> </a:t>
                      </a:r>
                      <a:r>
                        <a:rPr lang="en-IE" sz="1200" u="none" strike="noStrike" cap="none"/>
                        <a:t>064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17 %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4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>
                          <a:highlight>
                            <a:srgbClr val="FFFFFF"/>
                          </a:highlight>
                        </a:rPr>
                        <a:t>Nouvelle éclosion, deuxième vague (réponse, confinement)</a:t>
                      </a:r>
                      <a:endParaRPr sz="1300" u="none" strike="noStrike" cap="none"/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959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15 %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5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/>
                        <a:t>Vaccin (développement, disponibilité, sécurité)</a:t>
                      </a:r>
                      <a:endParaRPr sz="1300" u="none" strike="noStrike" cap="none"/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953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15 %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6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>
                          <a:highlight>
                            <a:srgbClr val="FFFFFF"/>
                          </a:highlight>
                        </a:rPr>
                        <a:t>Dernières nouvelles, dernières recherches (alertes, directives, mises à jour)</a:t>
                      </a:r>
                      <a:endParaRPr sz="1300" u="none" strike="noStrike" cap="none"/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943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15 %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7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Stratégie du gouvernement (contrôle à long terme, fin du confinement, transition, relance de l'économie)</a:t>
                      </a:r>
                      <a:endParaRPr/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874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14 %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8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>
                          <a:highlight>
                            <a:srgbClr val="FFFFFF"/>
                          </a:highlight>
                        </a:rPr>
                        <a:t>Directives, normes et décisions</a:t>
                      </a:r>
                      <a:endParaRPr sz="1300" u="none" strike="noStrike" cap="none"/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827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C7E7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13 %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9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>
                          <a:highlight>
                            <a:srgbClr val="FFFFFF"/>
                          </a:highlight>
                        </a:rPr>
                        <a:t>Restrictions de voyage (national, international, frontières, quarantaine)</a:t>
                      </a:r>
                      <a:endParaRPr sz="1300" u="none" strike="noStrike" cap="none"/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820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C7E7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13 %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10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>
                          <a:highlight>
                            <a:srgbClr val="FFFFFF"/>
                          </a:highlight>
                        </a:rPr>
                        <a:t>Lieux de travail (prévention de la propagation, droits, critères de réouverture, orientation)</a:t>
                      </a:r>
                      <a:r>
                        <a:rPr lang="en-IE" sz="1000" u="none" strike="noStrike" cap="none"/>
                        <a:t>)</a:t>
                      </a:r>
                      <a:endParaRPr sz="1300" u="none" strike="noStrike" cap="none"/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775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C7E7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12 %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11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>
                          <a:highlight>
                            <a:srgbClr val="FFFFFF"/>
                          </a:highlight>
                        </a:rPr>
                        <a:t>Date de fin, nouvelle normalité, sûr à nouveau</a:t>
                      </a:r>
                      <a:endParaRPr sz="1300" u="none" strike="noStrike" cap="none"/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752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C7E7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12 %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12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>
                          <a:highlight>
                            <a:srgbClr val="FFFFFF"/>
                          </a:highlight>
                        </a:rPr>
                        <a:t>Foyers d'infection, grappes de cas, exposition (près de moi, identification, suivi)</a:t>
                      </a:r>
                      <a:endParaRPr sz="1300" u="none" strike="noStrike" cap="none"/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720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C7E7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11 %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13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>
                          <a:highlight>
                            <a:srgbClr val="FFFFFF"/>
                          </a:highlight>
                        </a:rPr>
                        <a:t>Directives gouvernementales, réglementation (nationales, locales)</a:t>
                      </a:r>
                      <a:endParaRPr sz="1300" u="none" strike="noStrike" cap="none"/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715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C7E7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11 %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9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14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>
                          <a:highlight>
                            <a:srgbClr val="FFFFFF"/>
                          </a:highlight>
                        </a:rPr>
                        <a:t>Comparer les statistiques (nationales, locales, tests, cas, rétablissements, décès, démographie)</a:t>
                      </a:r>
                      <a:endParaRPr sz="1300" u="none" strike="noStrike" cap="none"/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708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C7E7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11 %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15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>
                          <a:highlight>
                            <a:srgbClr val="FFFFFF"/>
                          </a:highlight>
                        </a:rPr>
                        <a:t>Santé mentale, bien-être</a:t>
                      </a:r>
                      <a:endParaRPr sz="1300" u="none" strike="noStrike" cap="none"/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570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C7E7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9 % 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16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>
                          <a:highlight>
                            <a:srgbClr val="FFFFFF"/>
                          </a:highlight>
                        </a:rPr>
                        <a:t>Transmission, propagation, épidémiologie</a:t>
                      </a:r>
                      <a:endParaRPr sz="1300" u="none" strike="noStrike" cap="none"/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569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C7E7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9 %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17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>
                          <a:highlight>
                            <a:srgbClr val="FFFFFF"/>
                          </a:highlight>
                        </a:rPr>
                        <a:t>Immunité, tests d'anticorps (critères, disponibilité, précision)</a:t>
                      </a:r>
                      <a:endParaRPr sz="1300" u="none" strike="noStrike" cap="none"/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551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C7E7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9 %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18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>
                          <a:highlight>
                            <a:srgbClr val="FFFFFF"/>
                          </a:highlight>
                        </a:rPr>
                        <a:t>Éviter les contacts physiques (éloignement social/physique, auto-isolement)</a:t>
                      </a:r>
                      <a:endParaRPr sz="1300" u="none" strike="noStrike" cap="none"/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527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C7E7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8 %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19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>
                          <a:highlight>
                            <a:srgbClr val="FFFFFF"/>
                          </a:highlight>
                        </a:rPr>
                        <a:t>Équipement de protection individuelle (EPI : masques, écrans faciaux, blouses)</a:t>
                      </a:r>
                      <a:endParaRPr sz="1300" u="none" strike="noStrike" cap="none"/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521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C3E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8 %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9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20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>
                          <a:highlight>
                            <a:srgbClr val="FFFFFF"/>
                          </a:highlight>
                        </a:rPr>
                        <a:t>Nettoyage, désinfection, élimination des déchets (mains, livraisons, domicile, lieu de travail)</a:t>
                      </a:r>
                      <a:endParaRPr sz="1300" u="none" strike="noStrike" cap="none"/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439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C3E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7%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70"/>
          <p:cNvSpPr txBox="1">
            <a:spLocks noGrp="1"/>
          </p:cNvSpPr>
          <p:nvPr>
            <p:ph type="title"/>
          </p:nvPr>
        </p:nvSpPr>
        <p:spPr>
          <a:xfrm>
            <a:off x="457200" y="4"/>
            <a:ext cx="8229600" cy="10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300">
                <a:solidFill>
                  <a:srgbClr val="006666"/>
                </a:solidFill>
              </a:rPr>
              <a:t>Annexe : Résultats de l'étude des tâches principales (anglais)</a:t>
            </a:r>
            <a:endParaRPr sz="3300"/>
          </a:p>
        </p:txBody>
      </p:sp>
      <p:sp>
        <p:nvSpPr>
          <p:cNvPr id="593" name="Google Shape;593;p70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18</a:t>
            </a:fld>
            <a:endParaRPr/>
          </a:p>
        </p:txBody>
      </p:sp>
      <p:pic>
        <p:nvPicPr>
          <p:cNvPr id="594" name="Google Shape;594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7700" y="2438400"/>
            <a:ext cx="838200" cy="2876208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70"/>
          <p:cNvSpPr/>
          <p:nvPr/>
        </p:nvSpPr>
        <p:spPr>
          <a:xfrm>
            <a:off x="1981200" y="6356350"/>
            <a:ext cx="6813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*People vote for up to 5 tasks - so percentages do not add up to 100</a:t>
            </a:r>
            <a:endParaRPr/>
          </a:p>
        </p:txBody>
      </p:sp>
      <p:graphicFrame>
        <p:nvGraphicFramePr>
          <p:cNvPr id="596" name="Google Shape;596;p70"/>
          <p:cNvGraphicFramePr/>
          <p:nvPr/>
        </p:nvGraphicFramePr>
        <p:xfrm>
          <a:off x="533400" y="1295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{DFCDE518-ED87-4D4B-9F58-AD59EADC6482}</a:tableStyleId>
              </a:tblPr>
              <a:tblGrid>
                <a:gridCol w="34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 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IE" sz="1400" u="none" strike="noStrike" cap="none"/>
                        <a:t>Tasks and resources</a:t>
                      </a:r>
                      <a:endParaRPr sz="16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n-IE" sz="1100" u="none" strike="noStrike" cap="none"/>
                        <a:t>Votes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n-IE" sz="1100" u="none" strike="noStrike" cap="none"/>
                        <a:t>(29,343)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n-IE" sz="1100" u="none" strike="noStrike" cap="none"/>
                        <a:t>% of voters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entury Gothic"/>
                        <a:buNone/>
                      </a:pPr>
                      <a:r>
                        <a:rPr lang="en-IE" sz="1100" u="none" strike="noStrike" cap="none"/>
                        <a:t>(6,441)* 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1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Financial support, benefits for individuals and families (eligibility, availability, training)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1,453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23%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2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Money issues, personal finances, savings, pensions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1,073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17%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3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Confirmed cases, deaths, recoveries (daily, total)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1,064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17%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4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New outbreak, second wave (response, containment)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959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15%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5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Vaccine (development, availability, safety)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953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15%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6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Latest news, latest research (alerts, directives, updates)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943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15%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7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Government strategy (long-term control, lockdown exit, transition, economy reboot)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874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14%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8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Government of Canada guidelines, standards, decisions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827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C7E7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13%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9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Travel restrictions (national, international, borders, quarantine)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820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C7E7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13%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10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Workplaces (preventing spread, rights, reopening criteria, guidance)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775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C7E7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12%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11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End date, new normal, safe again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752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C7E7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12%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12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Infection hotspots, clusters, exposures (near me, identifying, tracking)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720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C7E7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11%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13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Government guidance, regulations (national, local)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715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C7E7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11%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9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14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Compare statistics (national, local, tests, cases, recoveries, deaths, demographics)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708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C7E7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11%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9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15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Mental health, wellbeing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570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C7E7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9%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9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16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Transmission, spread, epidemiology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569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C7E7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9%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9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17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Immunity, antibody testing (criteria, availability, accuracy)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551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C7E7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9%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9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18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Avoiding physical contact (social / physical distancing, self isolation)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527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C7E7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8%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9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19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Personal protective equipment (PPE: masks, shields, gowns)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521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C3E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8%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9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20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entury Gothic"/>
                        <a:buNone/>
                      </a:pPr>
                      <a:r>
                        <a:rPr lang="en-IE" sz="1000" u="none" strike="noStrike" cap="none"/>
                        <a:t>Cleaning, disinfecting, waste disposal (hands, deliveries, home, workplace)</a:t>
                      </a:r>
                      <a:endParaRPr sz="13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439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solidFill>
                      <a:srgbClr val="C3E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en-IE" sz="1200" u="none" strike="noStrike" cap="none"/>
                        <a:t>7%</a:t>
                      </a:r>
                      <a:endParaRPr sz="18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4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84894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300"/>
              <a:t>Comprendre les libellés qui fonctionnent </a:t>
            </a:r>
            <a:endParaRPr sz="3300"/>
          </a:p>
        </p:txBody>
      </p:sp>
      <p:sp>
        <p:nvSpPr>
          <p:cNvPr id="445" name="Google Shape;445;p54"/>
          <p:cNvSpPr txBox="1">
            <a:spLocks noGrp="1"/>
          </p:cNvSpPr>
          <p:nvPr>
            <p:ph type="body" idx="1"/>
          </p:nvPr>
        </p:nvSpPr>
        <p:spPr>
          <a:xfrm>
            <a:off x="457200" y="1138701"/>
            <a:ext cx="8153400" cy="54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E" sz="1800"/>
              <a:t>Il est apparu nécessaire d'ajouter des barres de liens vers les tâches principales identifiées dans l'étude Canada.ca/OMS sur l'identification des tâches principales</a:t>
            </a:r>
            <a:endParaRPr sz="1800"/>
          </a:p>
          <a:p>
            <a:pPr marL="742950" lvl="1" indent="-247650" algn="l" rtl="0">
              <a:spcBef>
                <a:spcPts val="1200"/>
              </a:spcBef>
              <a:spcAft>
                <a:spcPts val="0"/>
              </a:spcAft>
              <a:buClr>
                <a:srgbClr val="006666"/>
              </a:buClr>
              <a:buSzPts val="1800"/>
              <a:buChar char="•"/>
            </a:pPr>
            <a:r>
              <a:rPr lang="en-IE" sz="1800"/>
              <a:t>Les nouveaux liens concernent le stade actuel de la pandémie - vaccins, réouverture, stratégie du gouvernement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E" sz="1800" b="1"/>
              <a:t>Objectif de l'étude : </a:t>
            </a:r>
            <a:r>
              <a:rPr lang="en-IE" sz="1800"/>
              <a:t>Trouvez les meilleurs libellés pour les nouvelles barres/liens sur Canada.ca/coronavirus à partir d'un ensemble de libellés proposés</a:t>
            </a:r>
            <a:endParaRPr sz="1800"/>
          </a:p>
          <a:p>
            <a:pPr marL="742950" lvl="1" indent="-247650" algn="l" rtl="0">
              <a:spcBef>
                <a:spcPts val="1200"/>
              </a:spcBef>
              <a:spcAft>
                <a:spcPts val="0"/>
              </a:spcAft>
              <a:buClr>
                <a:srgbClr val="006666"/>
              </a:buClr>
              <a:buSzPts val="1800"/>
              <a:buChar char="•"/>
            </a:pPr>
            <a:r>
              <a:rPr lang="en-IE" sz="1800"/>
              <a:t>Étude comportementale des questions avec options pour les libellés 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E" sz="1800"/>
              <a:t>Les résultats soutiennent les noms des nouvelles barres et des liens sélectionnés </a:t>
            </a:r>
            <a:endParaRPr sz="1800"/>
          </a:p>
          <a:p>
            <a:pPr marL="742950" lvl="1" indent="-247650" algn="l" rtl="0">
              <a:spcBef>
                <a:spcPts val="1200"/>
              </a:spcBef>
              <a:spcAft>
                <a:spcPts val="0"/>
              </a:spcAft>
              <a:buClr>
                <a:srgbClr val="006666"/>
              </a:buClr>
              <a:buSzPts val="1800"/>
              <a:buChar char="•"/>
            </a:pPr>
            <a:r>
              <a:rPr lang="en-IE" sz="1800"/>
              <a:t>Barres : Limiter la propagation et Réouverture en toute sécurité</a:t>
            </a:r>
            <a:endParaRPr sz="1800"/>
          </a:p>
          <a:p>
            <a:pPr marL="742950" lvl="1" indent="-247650" algn="l" rtl="0">
              <a:spcBef>
                <a:spcPts val="1200"/>
              </a:spcBef>
              <a:spcAft>
                <a:spcPts val="0"/>
              </a:spcAft>
              <a:buClr>
                <a:srgbClr val="006666"/>
              </a:buClr>
              <a:buSzPts val="1800"/>
              <a:buChar char="•"/>
            </a:pPr>
            <a:r>
              <a:rPr lang="en-IE" sz="1800"/>
              <a:t>Liens : Lignes directrices pour les recouvrements de visage</a:t>
            </a:r>
            <a:endParaRPr sz="1800"/>
          </a:p>
        </p:txBody>
      </p:sp>
      <p:sp>
        <p:nvSpPr>
          <p:cNvPr id="446" name="Google Shape;446;p54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2</a:t>
            </a:fld>
            <a:endParaRPr/>
          </a:p>
        </p:txBody>
      </p:sp>
      <p:sp>
        <p:nvSpPr>
          <p:cNvPr id="447" name="Google Shape;447;p54"/>
          <p:cNvSpPr txBox="1"/>
          <p:nvPr/>
        </p:nvSpPr>
        <p:spPr>
          <a:xfrm>
            <a:off x="4370475" y="6356350"/>
            <a:ext cx="429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Rapport sur l'identification des tâches principales Mai 2020</a:t>
            </a:r>
            <a:r>
              <a:rPr lang="en-IE">
                <a:latin typeface="Century Gothic"/>
                <a:ea typeface="Century Gothic"/>
                <a:cs typeface="Century Gothic"/>
                <a:sym typeface="Century Gothic"/>
              </a:rPr>
              <a:t> (en anglais seulement)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85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300"/>
              <a:t>Étude en ligne réalisée via Canada.ca</a:t>
            </a:r>
            <a:endParaRPr sz="3300"/>
          </a:p>
        </p:txBody>
      </p:sp>
      <p:sp>
        <p:nvSpPr>
          <p:cNvPr id="454" name="Google Shape;454;p55"/>
          <p:cNvSpPr txBox="1">
            <a:spLocks noGrp="1"/>
          </p:cNvSpPr>
          <p:nvPr>
            <p:ph type="body" idx="1"/>
          </p:nvPr>
        </p:nvSpPr>
        <p:spPr>
          <a:xfrm>
            <a:off x="517475" y="1332750"/>
            <a:ext cx="4665300" cy="5388600"/>
          </a:xfrm>
          <a:prstGeom prst="rect">
            <a:avLst/>
          </a:prstGeom>
        </p:spPr>
        <p:txBody>
          <a:bodyPr spcFirstLastPara="1" wrap="square" lIns="91425" tIns="91425" rIns="91425" bIns="468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IE" sz="2400"/>
              <a:t>Invitation sur Canada.ca</a:t>
            </a:r>
            <a:endParaRPr sz="2400"/>
          </a:p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Clr>
                <a:srgbClr val="006666"/>
              </a:buClr>
              <a:buSzPts val="2400"/>
              <a:buChar char="•"/>
            </a:pPr>
            <a:r>
              <a:rPr lang="en-IE" sz="2400"/>
              <a:t>invités au hasard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2400"/>
              <a:buChar char="•"/>
            </a:pPr>
            <a:r>
              <a:rPr lang="en-IE" sz="2400"/>
              <a:t>étude réalisée du 8 au 10 juin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2400"/>
              <a:buChar char="•"/>
            </a:pPr>
            <a:r>
              <a:rPr lang="en-IE" sz="2400" b="1"/>
              <a:t>3 053 répondants </a:t>
            </a:r>
            <a:endParaRPr sz="2400" b="1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2200"/>
              <a:buChar char="•"/>
            </a:pPr>
            <a:r>
              <a:rPr lang="en-IE" sz="2200" b="1"/>
              <a:t>2 599 en anglais (85 %)</a:t>
            </a:r>
            <a:endParaRPr sz="2200" b="1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2200"/>
              <a:buChar char="•"/>
            </a:pPr>
            <a:r>
              <a:rPr lang="en-IE" sz="2200" b="1"/>
              <a:t>454 en français </a:t>
            </a:r>
            <a:endParaRPr sz="22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2400"/>
              <a:buChar char="•"/>
            </a:pPr>
            <a:r>
              <a:rPr lang="en-IE" sz="2400"/>
              <a:t>58 % ont terminé l'étude dans son intégralité, le reste en partie</a:t>
            </a:r>
            <a:endParaRPr sz="240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IE" sz="2200"/>
              <a:t>Les répondants ont vu 10 questions avec des libellés et ont répondu “</a:t>
            </a:r>
            <a:r>
              <a:rPr lang="en-IE" sz="2100" i="1"/>
              <a:t>Où cliqueriez-vous?</a:t>
            </a:r>
            <a:r>
              <a:rPr lang="en-IE" sz="2200"/>
              <a:t>”</a:t>
            </a:r>
            <a:r>
              <a:rPr lang="en-IE" sz="2400"/>
              <a:t> </a:t>
            </a:r>
            <a:endParaRPr sz="2400"/>
          </a:p>
        </p:txBody>
      </p:sp>
      <p:sp>
        <p:nvSpPr>
          <p:cNvPr id="455" name="Google Shape;455;p55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E"/>
              <a:t>3</a:t>
            </a:fld>
            <a:endParaRPr/>
          </a:p>
        </p:txBody>
      </p:sp>
      <p:pic>
        <p:nvPicPr>
          <p:cNvPr id="456" name="Google Shape;45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1475" y="2825975"/>
            <a:ext cx="3403150" cy="381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57" name="Google Shape;457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4150" y="1424275"/>
            <a:ext cx="3441040" cy="38105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6"/>
          <p:cNvSpPr txBox="1">
            <a:spLocks noGrp="1"/>
          </p:cNvSpPr>
          <p:nvPr>
            <p:ph type="title"/>
          </p:nvPr>
        </p:nvSpPr>
        <p:spPr>
          <a:xfrm>
            <a:off x="457200" y="122250"/>
            <a:ext cx="8686800" cy="481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600"/>
              <a:t>Tâches - questions basées sur les tâches de l'OMS</a:t>
            </a:r>
            <a:endParaRPr sz="2600"/>
          </a:p>
        </p:txBody>
      </p:sp>
      <p:sp>
        <p:nvSpPr>
          <p:cNvPr id="464" name="Google Shape;464;p56"/>
          <p:cNvSpPr txBox="1"/>
          <p:nvPr/>
        </p:nvSpPr>
        <p:spPr>
          <a:xfrm>
            <a:off x="3714025" y="6416800"/>
            <a:ext cx="543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100" i="1">
                <a:latin typeface="Century Gothic"/>
                <a:ea typeface="Century Gothic"/>
                <a:cs typeface="Century Gothic"/>
                <a:sym typeface="Century Gothic"/>
              </a:rPr>
              <a:t>Les répondants ont vu la tâche ombrée ou non ombrée, pour tous les ensembles, à l'exception de la question 19, que tous les répondants ont vue.</a:t>
            </a:r>
            <a:endParaRPr sz="1100" i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65" name="Google Shape;465;p56"/>
          <p:cNvGraphicFramePr/>
          <p:nvPr/>
        </p:nvGraphicFramePr>
        <p:xfrm>
          <a:off x="355613" y="5271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{F48C50AE-DBE3-41CD-906F-3C04009AF137}</a:tableStyleId>
              </a:tblPr>
              <a:tblGrid>
                <a:gridCol w="605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0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Questions et nombre de réponses valables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ANG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FRA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1. Quels sont les meilleurs types de </a:t>
                      </a:r>
                      <a:r>
                        <a:rPr lang="en-IE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masques</a:t>
                      </a: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à porter pour entrer dans un magasin?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817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135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952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 Quels sont les meilleurs types de </a:t>
                      </a:r>
                      <a:r>
                        <a:rPr lang="en-IE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masques</a:t>
                      </a: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à porter pour entrer dans un magasin?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830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152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982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 Quand est-ce qu'un </a:t>
                      </a:r>
                      <a:r>
                        <a:rPr lang="en-IE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vaccin</a:t>
                      </a: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est censé être disponible?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792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130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922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 Est-il probable qu'il y ait une </a:t>
                      </a:r>
                      <a:r>
                        <a:rPr lang="en-IE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deuxième vague</a:t>
                      </a: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de la COVID-19?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839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147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986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5. Comment mon magasin peut-il </a:t>
                      </a:r>
                      <a:r>
                        <a:rPr lang="en-IE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limiter la propagation</a:t>
                      </a: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de la COVID-19?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826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130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956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6. Quelles mesures de prévention les supermarchés devraient-ils prendre pour </a:t>
                      </a:r>
                      <a:r>
                        <a:rPr lang="en-IE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protéger leur personnel et leurs clients</a:t>
                      </a: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contre la COVID-19?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817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153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970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7. Y a-t-il des </a:t>
                      </a:r>
                      <a:r>
                        <a:rPr lang="en-IE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zones d'infection</a:t>
                      </a: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où vous auriez pu être infecté par la COVID-19?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755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134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889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8. Suite à mon retour dans le pays, puis-je aller prendre une marche lorsque je suis en </a:t>
                      </a:r>
                      <a:r>
                        <a:rPr lang="en-IE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quarantaine</a:t>
                      </a: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?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853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139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992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9. Vérifiez si une </a:t>
                      </a:r>
                      <a:r>
                        <a:rPr lang="en-IE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histoire que vous avez lue</a:t>
                      </a: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sur l'approbation des nouveaux tests de la COVID-19 est vraie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781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155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936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10. Existe-t-il un </a:t>
                      </a:r>
                      <a:r>
                        <a:rPr lang="en-IE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nouveau fonds d'urgence</a:t>
                      </a: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pour les personnes handicapées en cas de pandémie?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823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120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943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11. Quelle est l'</a:t>
                      </a:r>
                      <a:r>
                        <a:rPr lang="en-IE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approche stratégique </a:t>
                      </a: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pour lever les restrictions de santé publique?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790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145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935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8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12. Qui est le plus susceptible de </a:t>
                      </a:r>
                      <a:r>
                        <a:rPr lang="en-IE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propager la COVID-19</a:t>
                      </a: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- une personne présentant des symptômes ou une personne sans symptômes?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809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124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933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13. Comment </a:t>
                      </a:r>
                      <a:r>
                        <a:rPr lang="en-IE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réduire les risques d'infection</a:t>
                      </a: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dans les sports de plein air pendant la pandémie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795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146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941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14. Le Canada offre-t-il des </a:t>
                      </a:r>
                      <a:r>
                        <a:rPr lang="en-IE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tests d'immunité</a:t>
                      </a: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pour savoir si j'ai eu la COVID-19 en mars?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798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123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921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15. </a:t>
                      </a:r>
                      <a:r>
                        <a:rPr lang="en-IE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Combien de tests de dépistage de la COVID-19</a:t>
                      </a: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ont été effectués au Canada? 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775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129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904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16. </a:t>
                      </a:r>
                      <a:r>
                        <a:rPr lang="en-IE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Combien y a-t-il de cas de la COVID-19 </a:t>
                      </a: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 Canada?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815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141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956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98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17. Comment organiser un barbecue dans votre cour cet été en toute sécurité - </a:t>
                      </a:r>
                      <a:r>
                        <a:rPr lang="en-IE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sans propager la COVID-19</a:t>
                      </a: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?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812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138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950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18. Est-ce que prendre des </a:t>
                      </a:r>
                      <a:r>
                        <a:rPr lang="en-IE" sz="1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suppléments de vitamines</a:t>
                      </a: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vous protégera contre la COVID-19?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806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142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948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19. Je tousse et j'ai de la fièvre - que dois-je faire?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1626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278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1904</a:t>
                      </a:r>
                      <a:endParaRPr sz="1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7"/>
          <p:cNvSpPr txBox="1">
            <a:spLocks noGrp="1"/>
          </p:cNvSpPr>
          <p:nvPr>
            <p:ph type="title"/>
          </p:nvPr>
        </p:nvSpPr>
        <p:spPr>
          <a:xfrm>
            <a:off x="457200" y="120925"/>
            <a:ext cx="8593500" cy="604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000"/>
              <a:t>Libellés pour le stade actuel de la pandémie</a:t>
            </a:r>
            <a:endParaRPr sz="3000">
              <a:solidFill>
                <a:srgbClr val="006666"/>
              </a:solidFill>
            </a:endParaRPr>
          </a:p>
        </p:txBody>
      </p:sp>
      <p:sp>
        <p:nvSpPr>
          <p:cNvPr id="472" name="Google Shape;472;p57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E"/>
              <a:t>5</a:t>
            </a:fld>
            <a:endParaRPr/>
          </a:p>
        </p:txBody>
      </p:sp>
      <p:sp>
        <p:nvSpPr>
          <p:cNvPr id="473" name="Google Shape;473;p57"/>
          <p:cNvSpPr txBox="1"/>
          <p:nvPr/>
        </p:nvSpPr>
        <p:spPr>
          <a:xfrm>
            <a:off x="457200" y="725425"/>
            <a:ext cx="8686800" cy="31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n-IE" sz="18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 questions ont ciblé les tâches principales dans une série de libellés proposée pour les barres</a:t>
            </a:r>
            <a:endParaRPr sz="18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entury Gothic"/>
              <a:buChar char="●"/>
            </a:pPr>
            <a:r>
              <a:rPr lang="en-IE" sz="18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Succès évident pour le nouveau libellé </a:t>
            </a:r>
            <a:r>
              <a:rPr lang="en-IE" sz="1800" b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Réouverture en toute sécurité/Reopening safely</a:t>
            </a:r>
            <a:r>
              <a:rPr lang="en-IE" sz="18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pour la réduction des risques dans les commerces de détail et la stratégie pour la levée des restrictions</a:t>
            </a:r>
            <a:endParaRPr sz="18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entury Gothic"/>
              <a:buChar char="●"/>
            </a:pPr>
            <a:r>
              <a:rPr lang="en-IE" sz="1800" b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Limiter la propagation/Limiting the spread</a:t>
            </a:r>
            <a:r>
              <a:rPr lang="en-IE" sz="18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a obtenu des résultats légèrement meilleurs dans l'ensemble que la Protection de la santé publique</a:t>
            </a:r>
            <a:endParaRPr sz="18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entury Gothic"/>
              <a:buChar char="○"/>
            </a:pPr>
            <a:r>
              <a:rPr lang="en-IE" sz="18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libellé a été proposé par SC, fonctionne pour l'ensemble du gouvernement</a:t>
            </a:r>
            <a:endParaRPr sz="18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4" name="Google Shape;474;p57"/>
          <p:cNvSpPr txBox="1"/>
          <p:nvPr/>
        </p:nvSpPr>
        <p:spPr>
          <a:xfrm>
            <a:off x="152400" y="3581400"/>
            <a:ext cx="7264500" cy="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b="1">
                <a:latin typeface="Century Gothic"/>
                <a:ea typeface="Century Gothic"/>
                <a:cs typeface="Century Gothic"/>
                <a:sym typeface="Century Gothic"/>
              </a:rPr>
              <a:t>Pourcentage de réponses sélectionnées par question pour les libellés proposés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75" name="Google Shape;475;p57"/>
          <p:cNvGraphicFramePr/>
          <p:nvPr/>
        </p:nvGraphicFramePr>
        <p:xfrm>
          <a:off x="233400" y="3919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{F48C50AE-DBE3-41CD-906F-3C04009AF137}</a:tableStyleId>
              </a:tblPr>
              <a:tblGrid>
                <a:gridCol w="221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6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5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83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68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55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25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 b="1">
                          <a:solidFill>
                            <a:srgbClr val="80808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Libellés par question</a:t>
                      </a:r>
                      <a:endParaRPr sz="1100" b="1">
                        <a:solidFill>
                          <a:srgbClr val="80808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700" b="1">
                          <a:solidFill>
                            <a:srgbClr val="80808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 Vaccin</a:t>
                      </a:r>
                      <a:endParaRPr sz="700" b="1">
                        <a:solidFill>
                          <a:srgbClr val="80808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700" b="1">
                          <a:solidFill>
                            <a:srgbClr val="80808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4. 2ème vague</a:t>
                      </a:r>
                      <a:endParaRPr sz="700" b="1">
                        <a:solidFill>
                          <a:srgbClr val="80808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700" b="1">
                          <a:solidFill>
                            <a:srgbClr val="80808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5. Magasin - Transmission</a:t>
                      </a:r>
                      <a:endParaRPr sz="700" b="1">
                        <a:solidFill>
                          <a:srgbClr val="80808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700" b="1">
                          <a:solidFill>
                            <a:srgbClr val="80808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 Supermarchés</a:t>
                      </a:r>
                      <a:endParaRPr sz="700" b="1">
                        <a:solidFill>
                          <a:srgbClr val="80808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700" b="1">
                          <a:solidFill>
                            <a:srgbClr val="80808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7. Zones d’infection</a:t>
                      </a:r>
                      <a:endParaRPr sz="700" b="1">
                        <a:solidFill>
                          <a:srgbClr val="80808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700" b="1">
                          <a:solidFill>
                            <a:srgbClr val="80808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8. Quarantine</a:t>
                      </a:r>
                      <a:endParaRPr sz="700" b="1">
                        <a:solidFill>
                          <a:srgbClr val="80808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700" b="1">
                          <a:solidFill>
                            <a:srgbClr val="80808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11.Stratégie</a:t>
                      </a:r>
                      <a:endParaRPr sz="700" b="1">
                        <a:solidFill>
                          <a:srgbClr val="80808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700" b="1">
                          <a:solidFill>
                            <a:srgbClr val="80808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12. Propager</a:t>
                      </a:r>
                      <a:endParaRPr sz="700" b="1">
                        <a:solidFill>
                          <a:srgbClr val="80808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700" b="1">
                          <a:solidFill>
                            <a:srgbClr val="80808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13.Sports</a:t>
                      </a:r>
                      <a:endParaRPr sz="700" b="1">
                        <a:solidFill>
                          <a:srgbClr val="80808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700" b="1">
                          <a:solidFill>
                            <a:srgbClr val="80808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14. Immunité</a:t>
                      </a:r>
                      <a:endParaRPr sz="700" b="1">
                        <a:solidFill>
                          <a:srgbClr val="80808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 réponse du Canada 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19050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19050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19050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19050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19050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19050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Contenir la pandémie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17 %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 b="1">
                          <a:solidFill>
                            <a:srgbClr val="0061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28 %</a:t>
                      </a:r>
                      <a:endParaRPr sz="1100" b="1">
                        <a:solidFill>
                          <a:srgbClr val="0061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1905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19050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18 %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18 %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Situation actuelle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1905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19050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19 %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1905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1905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1905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190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Renseignements ciblés : Entreprise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1905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19050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13 %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1905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1905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1905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1905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1905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190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Stratégie du gouvernement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13 %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19050" marB="0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19050" marB="0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19050" marB="0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19050" marB="0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11 %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Limiter la propagation</a:t>
                      </a:r>
                      <a:endParaRPr sz="11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13 %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solidFill>
                            <a:srgbClr val="274E1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23 %</a:t>
                      </a:r>
                      <a:endParaRPr sz="1100">
                        <a:solidFill>
                          <a:srgbClr val="274E1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solidFill>
                            <a:srgbClr val="274E1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29 %</a:t>
                      </a:r>
                      <a:endParaRPr sz="1100">
                        <a:solidFill>
                          <a:srgbClr val="274E1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solidFill>
                            <a:srgbClr val="274E1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21 %</a:t>
                      </a:r>
                      <a:endParaRPr sz="1100">
                        <a:solidFill>
                          <a:srgbClr val="274E1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solidFill>
                            <a:srgbClr val="274E1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26 %</a:t>
                      </a:r>
                      <a:endParaRPr sz="1100">
                        <a:solidFill>
                          <a:srgbClr val="274E1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 b="1">
                          <a:solidFill>
                            <a:srgbClr val="0061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40 %</a:t>
                      </a:r>
                      <a:endParaRPr sz="1100" b="1">
                        <a:solidFill>
                          <a:srgbClr val="0061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 b="1">
                          <a:solidFill>
                            <a:srgbClr val="0061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36 %</a:t>
                      </a:r>
                      <a:endParaRPr sz="1100" b="1">
                        <a:solidFill>
                          <a:srgbClr val="0061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16 %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Protection de la santé publique</a:t>
                      </a:r>
                      <a:endParaRPr sz="11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 b="1">
                          <a:solidFill>
                            <a:srgbClr val="0061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35 % </a:t>
                      </a:r>
                      <a:endParaRPr sz="1100" b="1">
                        <a:solidFill>
                          <a:srgbClr val="0061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19 %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19050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19050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solidFill>
                            <a:srgbClr val="274E1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22 %</a:t>
                      </a:r>
                      <a:endParaRPr sz="1100">
                        <a:solidFill>
                          <a:srgbClr val="274E1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solidFill>
                            <a:srgbClr val="274E1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27 %</a:t>
                      </a:r>
                      <a:endParaRPr sz="1100">
                        <a:solidFill>
                          <a:srgbClr val="274E1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17 %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solidFill>
                            <a:srgbClr val="274E1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29 %</a:t>
                      </a:r>
                      <a:endParaRPr sz="1100">
                        <a:solidFill>
                          <a:srgbClr val="274E1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solidFill>
                            <a:srgbClr val="274E1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28 %</a:t>
                      </a:r>
                      <a:endParaRPr sz="1100">
                        <a:solidFill>
                          <a:srgbClr val="274E1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 b="1">
                          <a:solidFill>
                            <a:srgbClr val="0061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43 %</a:t>
                      </a:r>
                      <a:endParaRPr sz="1100" b="1">
                        <a:solidFill>
                          <a:srgbClr val="0061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Stratégie de reprise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17 %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Réouverture en toute sécurité</a:t>
                      </a:r>
                      <a:endParaRPr sz="11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 b="1">
                          <a:solidFill>
                            <a:srgbClr val="0061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47 %</a:t>
                      </a:r>
                      <a:endParaRPr sz="1100" b="1">
                        <a:solidFill>
                          <a:srgbClr val="0061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 b="1">
                          <a:solidFill>
                            <a:srgbClr val="0061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38 %</a:t>
                      </a:r>
                      <a:endParaRPr sz="1100" b="1">
                        <a:solidFill>
                          <a:srgbClr val="0061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 b="1">
                          <a:solidFill>
                            <a:srgbClr val="0061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31 %</a:t>
                      </a:r>
                      <a:endParaRPr sz="1100" b="1">
                        <a:solidFill>
                          <a:srgbClr val="0061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solidFill>
                      <a:srgbClr val="C7E7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Voyages et immigration </a:t>
                      </a:r>
                      <a:endParaRPr sz="11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1905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1905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19050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 b="1">
                          <a:solidFill>
                            <a:srgbClr val="0061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23 %</a:t>
                      </a:r>
                      <a:endParaRPr sz="1100" b="1">
                        <a:solidFill>
                          <a:srgbClr val="0061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 b="1">
                          <a:solidFill>
                            <a:srgbClr val="0061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32 %</a:t>
                      </a:r>
                      <a:endParaRPr sz="1100" b="1">
                        <a:solidFill>
                          <a:srgbClr val="0061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1905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1905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1905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1905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85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>
                <a:solidFill>
                  <a:srgbClr val="006666"/>
                </a:solidFill>
              </a:rPr>
              <a:t>Label for </a:t>
            </a:r>
            <a:r>
              <a:rPr lang="en-IE"/>
              <a:t>later</a:t>
            </a:r>
            <a:r>
              <a:rPr lang="en-IE">
                <a:solidFill>
                  <a:srgbClr val="006666"/>
                </a:solidFill>
              </a:rPr>
              <a:t> stage of pandemic</a:t>
            </a:r>
            <a:endParaRPr>
              <a:solidFill>
                <a:srgbClr val="006666"/>
              </a:solidFill>
            </a:endParaRPr>
          </a:p>
        </p:txBody>
      </p:sp>
      <p:sp>
        <p:nvSpPr>
          <p:cNvPr id="482" name="Google Shape;482;p58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E"/>
              <a:t>6</a:t>
            </a:fld>
            <a:endParaRPr/>
          </a:p>
        </p:txBody>
      </p:sp>
      <p:sp>
        <p:nvSpPr>
          <p:cNvPr id="483" name="Google Shape;483;p58"/>
          <p:cNvSpPr txBox="1"/>
          <p:nvPr/>
        </p:nvSpPr>
        <p:spPr>
          <a:xfrm>
            <a:off x="457200" y="1260450"/>
            <a:ext cx="86868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900" b="1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Protecting public health/Protection de la santé publique</a:t>
            </a:r>
            <a:r>
              <a:rPr lang="en-IE" sz="19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won strong majorities in both EN and FR respondents for Vaccine &amp; immunity tasks</a:t>
            </a:r>
            <a:endParaRPr sz="19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Century Gothic"/>
              <a:buChar char="●"/>
            </a:pPr>
            <a:r>
              <a:rPr lang="en-IE" sz="19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These tasks are related to personal medical health vs environment</a:t>
            </a:r>
            <a:endParaRPr sz="19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900"/>
              <a:buFont typeface="Century Gothic"/>
              <a:buChar char="●"/>
            </a:pPr>
            <a:r>
              <a:rPr lang="en-IE" sz="19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Vaccines is #5 top task (#1 at WHO)&amp; immunity is #17 (#4 at WHO) </a:t>
            </a:r>
            <a:endParaRPr sz="19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4" name="Google Shape;484;p58"/>
          <p:cNvSpPr txBox="1"/>
          <p:nvPr/>
        </p:nvSpPr>
        <p:spPr>
          <a:xfrm>
            <a:off x="506875" y="2839900"/>
            <a:ext cx="4145400" cy="24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100" b="1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Keep this label in mind</a:t>
            </a:r>
            <a:r>
              <a:rPr lang="en-IE" sz="21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as more personal medical tasks appear over time  e.g. drug treatments and prophylactics, convalescent plasma therapy ...</a:t>
            </a:r>
            <a:endParaRPr sz="23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5" name="Google Shape;485;p58"/>
          <p:cNvSpPr txBox="1"/>
          <p:nvPr/>
        </p:nvSpPr>
        <p:spPr>
          <a:xfrm>
            <a:off x="5156900" y="5520150"/>
            <a:ext cx="29289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58"/>
          <p:cNvSpPr txBox="1"/>
          <p:nvPr/>
        </p:nvSpPr>
        <p:spPr>
          <a:xfrm>
            <a:off x="244225" y="5651250"/>
            <a:ext cx="83823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When is a vaccine likely to be available?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14. Are immunity tests available in Canada to find out if I had COVID-19 in March? </a:t>
            </a:r>
            <a:endParaRPr/>
          </a:p>
        </p:txBody>
      </p:sp>
      <p:graphicFrame>
        <p:nvGraphicFramePr>
          <p:cNvPr id="487" name="Google Shape;487;p58"/>
          <p:cNvGraphicFramePr/>
          <p:nvPr/>
        </p:nvGraphicFramePr>
        <p:xfrm>
          <a:off x="4906850" y="2974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{F48C50AE-DBE3-41CD-906F-3C04009AF137}</a:tableStyleId>
              </a:tblPr>
              <a:tblGrid>
                <a:gridCol w="179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 b="1">
                          <a:solidFill>
                            <a:srgbClr val="80808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Labels by question</a:t>
                      </a:r>
                      <a:endParaRPr sz="1100" b="1">
                        <a:solidFill>
                          <a:srgbClr val="80808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 b="1">
                          <a:solidFill>
                            <a:srgbClr val="80808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3. Vaccine</a:t>
                      </a:r>
                      <a:endParaRPr sz="1100" b="1">
                        <a:solidFill>
                          <a:srgbClr val="80808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 b="1">
                          <a:solidFill>
                            <a:srgbClr val="80808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14. Immunity</a:t>
                      </a:r>
                      <a:endParaRPr sz="1100" b="1">
                        <a:solidFill>
                          <a:srgbClr val="80808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Canada's response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525" marR="9525" marT="19050" marB="1905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Containing the pandemic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17 %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18 %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Government strategy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13 %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11 %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Limiting the spread</a:t>
                      </a:r>
                      <a:endParaRPr sz="11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16 %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Protecting public health</a:t>
                      </a:r>
                      <a:endParaRPr sz="11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 b="1">
                          <a:solidFill>
                            <a:srgbClr val="0061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35 %</a:t>
                      </a:r>
                      <a:endParaRPr sz="1100" b="1">
                        <a:solidFill>
                          <a:srgbClr val="0061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 b="1">
                          <a:solidFill>
                            <a:srgbClr val="0061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43 %</a:t>
                      </a:r>
                      <a:endParaRPr sz="1100" b="1">
                        <a:solidFill>
                          <a:srgbClr val="0061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Recovery strategy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Reopening safely</a:t>
                      </a:r>
                      <a:endParaRPr sz="11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4 %</a:t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9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8686800" cy="985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300"/>
              <a:t>Dernières annonces plutôt que Nouvelles</a:t>
            </a:r>
            <a:endParaRPr sz="3300"/>
          </a:p>
        </p:txBody>
      </p:sp>
      <p:sp>
        <p:nvSpPr>
          <p:cNvPr id="494" name="Google Shape;494;p59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E"/>
              <a:t>7</a:t>
            </a:fld>
            <a:endParaRPr/>
          </a:p>
        </p:txBody>
      </p:sp>
      <p:sp>
        <p:nvSpPr>
          <p:cNvPr id="495" name="Google Shape;495;p59"/>
          <p:cNvSpPr txBox="1"/>
          <p:nvPr/>
        </p:nvSpPr>
        <p:spPr>
          <a:xfrm>
            <a:off x="367200" y="1465450"/>
            <a:ext cx="42048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4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majorité s'attend à trouver des réponses sous </a:t>
            </a:r>
            <a:r>
              <a:rPr lang="en-IE" sz="2400" b="1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Dernières annonces/Latest announcements</a:t>
            </a:r>
            <a:r>
              <a:rPr lang="en-IE" sz="24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4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 résultat confirme le libellé actuel.</a:t>
            </a:r>
            <a:endParaRPr sz="24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96" name="Google Shape;496;p59"/>
          <p:cNvGraphicFramePr/>
          <p:nvPr/>
        </p:nvGraphicFramePr>
        <p:xfrm>
          <a:off x="4833613" y="1437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{F48C50AE-DBE3-41CD-906F-3C04009AF137}</a:tableStyleId>
              </a:tblPr>
              <a:tblGrid>
                <a:gridCol w="229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2400"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b="1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9. Vérifiez si une histoire que vous avez lue sur l'approbation des nouveaux tests de la COVID-19 est vraie</a:t>
                      </a:r>
                      <a:endParaRPr b="1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18000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 b="1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Valeur </a:t>
                      </a:r>
                      <a:endParaRPr sz="1200" b="1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 b="1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Percent. </a:t>
                      </a:r>
                      <a:endParaRPr sz="1200" b="1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 b="1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Nombre </a:t>
                      </a:r>
                      <a:endParaRPr sz="1200" b="1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Dernières announces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1800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 b="1">
                          <a:solidFill>
                            <a:srgbClr val="0061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40 %</a:t>
                      </a:r>
                      <a:endParaRPr sz="1200" b="1">
                        <a:solidFill>
                          <a:srgbClr val="0061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1800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372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1800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Nouvelles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1800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32 %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1800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295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1800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IE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Situation actuelle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1800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14 %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1800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132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1800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Votre santé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1800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7 %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1800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69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1800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Lignes directrices sur la réouverture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1800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7 %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1800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68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1800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300"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b="1">
                          <a:solidFill>
                            <a:srgbClr val="33333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10. Existe-t-il un nouveau fonds d'urgence pour les personnes handicapées en cas de pandémie?</a:t>
                      </a:r>
                      <a:endParaRPr b="1">
                        <a:solidFill>
                          <a:srgbClr val="333333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82800" marB="90000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 b="1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Valeur </a:t>
                      </a:r>
                      <a:endParaRPr sz="1200" b="1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 b="1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Percent. </a:t>
                      </a:r>
                      <a:endParaRPr sz="1200" b="1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 b="1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Nombre </a:t>
                      </a:r>
                      <a:endParaRPr sz="1200" b="1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IE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Dernières announces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1800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 b="1">
                          <a:solidFill>
                            <a:srgbClr val="0061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48 %</a:t>
                      </a:r>
                      <a:endParaRPr sz="1200" b="1">
                        <a:solidFill>
                          <a:srgbClr val="0061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1800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451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1800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Nouvelles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1800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18 %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1800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165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1800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Situation actuelle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1800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15 %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1800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141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1800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5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IE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Votre santé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1800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13 %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1800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123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1800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IE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Lignes directrices sur la réouverture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1800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7 %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1800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63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1800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85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Prevention vs Avoiding Infection</a:t>
            </a:r>
            <a:endParaRPr/>
          </a:p>
        </p:txBody>
      </p:sp>
      <p:sp>
        <p:nvSpPr>
          <p:cNvPr id="503" name="Google Shape;503;p60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E"/>
              <a:t>8</a:t>
            </a:fld>
            <a:endParaRPr/>
          </a:p>
        </p:txBody>
      </p:sp>
      <p:graphicFrame>
        <p:nvGraphicFramePr>
          <p:cNvPr id="504" name="Google Shape;504;p60"/>
          <p:cNvGraphicFramePr/>
          <p:nvPr/>
        </p:nvGraphicFramePr>
        <p:xfrm>
          <a:off x="4572000" y="12604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{F48C50AE-DBE3-41CD-906F-3C04009AF137}</a:tableStyleId>
              </a:tblPr>
              <a:tblGrid>
                <a:gridCol w="247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850"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17.How can you host a safe backyard BBQ this summer - without spreading COVID-19?</a:t>
                      </a:r>
                      <a:endParaRPr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 b="1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Value </a:t>
                      </a:r>
                      <a:endParaRPr sz="1200" b="1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 b="1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Percent </a:t>
                      </a:r>
                      <a:endParaRPr sz="1200" b="1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 b="1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Count </a:t>
                      </a:r>
                      <a:endParaRPr sz="1200" b="1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Prevention and risks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 b="1">
                          <a:solidFill>
                            <a:srgbClr val="0061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42 %</a:t>
                      </a:r>
                      <a:endParaRPr sz="1200" b="1">
                        <a:solidFill>
                          <a:srgbClr val="0061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395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Avoiding infection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22 %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213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Protecting public health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17 %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161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Reopening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10 %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93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Recovery strategy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5 %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46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Your health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4 %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42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Totals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950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850"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18.Will taking extra vitamin supplements protect you from getting COVID-19?</a:t>
                      </a:r>
                      <a:endParaRPr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 b="1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Value </a:t>
                      </a:r>
                      <a:endParaRPr sz="1200" b="1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 b="1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Percent </a:t>
                      </a:r>
                      <a:endParaRPr sz="1200" b="1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 b="1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Count </a:t>
                      </a:r>
                      <a:endParaRPr sz="1200" b="1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Prevention and risks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 b="1">
                          <a:solidFill>
                            <a:srgbClr val="0061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40 %</a:t>
                      </a:r>
                      <a:endParaRPr sz="1200" b="1">
                        <a:solidFill>
                          <a:srgbClr val="0061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382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Your health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31 %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296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Avoiding infection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19 %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176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Protecting public health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6 %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57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8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Reopening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2 %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19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8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Recovery strategy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2 %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18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8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Totals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948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0" anchor="b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05" name="Google Shape;505;p60"/>
          <p:cNvSpPr txBox="1">
            <a:spLocks noGrp="1"/>
          </p:cNvSpPr>
          <p:nvPr>
            <p:ph type="body" idx="1"/>
          </p:nvPr>
        </p:nvSpPr>
        <p:spPr>
          <a:xfrm>
            <a:off x="526825" y="1304275"/>
            <a:ext cx="4100400" cy="468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IE"/>
              <a:t>Concern: WHO label study chose </a:t>
            </a:r>
            <a:r>
              <a:rPr lang="en-IE" b="1"/>
              <a:t>Avoiding infection</a:t>
            </a:r>
            <a:r>
              <a:rPr lang="en-IE"/>
              <a:t> as best label: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rgbClr val="006666"/>
              </a:buClr>
              <a:buSzPts val="2600"/>
              <a:buChar char="•"/>
            </a:pPr>
            <a:r>
              <a:rPr lang="en-IE"/>
              <a:t>physical distance,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2600"/>
              <a:buChar char="•"/>
            </a:pPr>
            <a:r>
              <a:rPr lang="en-IE"/>
              <a:t>best types of masks,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2600"/>
              <a:buChar char="•"/>
            </a:pPr>
            <a:r>
              <a:rPr lang="en-IE"/>
              <a:t>receiving a delivery,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2600"/>
              <a:buChar char="•"/>
            </a:pPr>
            <a:r>
              <a:rPr lang="en-IE"/>
              <a:t>vitamins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IE"/>
              <a:t>These results support existing </a:t>
            </a:r>
            <a:r>
              <a:rPr lang="en-IE" b="1"/>
              <a:t>Prevention and risks</a:t>
            </a:r>
            <a:r>
              <a:rPr lang="en-IE"/>
              <a:t> label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IE"/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1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8498100" cy="985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Results suggest Masks needs changes</a:t>
            </a:r>
            <a:endParaRPr/>
          </a:p>
        </p:txBody>
      </p:sp>
      <p:sp>
        <p:nvSpPr>
          <p:cNvPr id="512" name="Google Shape;512;p61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982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E"/>
              <a:t>9</a:t>
            </a:fld>
            <a:endParaRPr/>
          </a:p>
        </p:txBody>
      </p:sp>
      <p:graphicFrame>
        <p:nvGraphicFramePr>
          <p:cNvPr id="513" name="Google Shape;513;p61"/>
          <p:cNvGraphicFramePr/>
          <p:nvPr/>
        </p:nvGraphicFramePr>
        <p:xfrm>
          <a:off x="4623950" y="1502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{F48C50AE-DBE3-41CD-906F-3C04009AF137}</a:tableStyleId>
              </a:tblPr>
              <a:tblGrid>
                <a:gridCol w="275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2. What are the best types of masks to wear to go into a store?</a:t>
                      </a:r>
                      <a:endParaRPr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 b="1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Value </a:t>
                      </a:r>
                      <a:endParaRPr sz="1200" b="1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 b="1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Percent </a:t>
                      </a:r>
                      <a:endParaRPr sz="1200" b="1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 b="1">
                          <a:solidFill>
                            <a:srgbClr val="6666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Count </a:t>
                      </a:r>
                      <a:endParaRPr sz="1200" b="1">
                        <a:solidFill>
                          <a:srgbClr val="6666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3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Face covering guidelines </a:t>
                      </a:r>
                      <a:endParaRPr sz="13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 b="1">
                          <a:solidFill>
                            <a:srgbClr val="0061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40 %</a:t>
                      </a:r>
                      <a:endParaRPr sz="1200" b="1">
                        <a:solidFill>
                          <a:srgbClr val="0061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392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Personal protective equipment (PPE)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31 %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300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3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Non-medical masks </a:t>
                      </a:r>
                      <a:endParaRPr sz="13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15 %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144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3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Cloth face coverings </a:t>
                      </a:r>
                      <a:endParaRPr sz="13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8 %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77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3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Cover your face </a:t>
                      </a:r>
                      <a:endParaRPr sz="13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7 %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69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Totals </a:t>
                      </a: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E" sz="1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982</a:t>
                      </a:r>
                      <a:endParaRPr sz="1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525" marR="9525" marT="9525" marB="91425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14" name="Google Shape;514;p61"/>
          <p:cNvSpPr txBox="1">
            <a:spLocks noGrp="1"/>
          </p:cNvSpPr>
          <p:nvPr>
            <p:ph type="body" idx="1"/>
          </p:nvPr>
        </p:nvSpPr>
        <p:spPr>
          <a:xfrm>
            <a:off x="457200" y="1340275"/>
            <a:ext cx="4114800" cy="468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IE" sz="2400"/>
              <a:t>Respondents expected to learn about masks in </a:t>
            </a:r>
            <a:r>
              <a:rPr lang="en-IE" sz="2200" b="1"/>
              <a:t>Face covering guidelines</a:t>
            </a:r>
            <a:endParaRPr sz="2200" b="1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00" b="1"/>
          </a:p>
          <a:p>
            <a:pPr marL="457200" lvl="0" indent="-355600" algn="l" rtl="0">
              <a:spcBef>
                <a:spcPts val="520"/>
              </a:spcBef>
              <a:spcAft>
                <a:spcPts val="0"/>
              </a:spcAft>
              <a:buClr>
                <a:srgbClr val="006666"/>
              </a:buClr>
              <a:buSzPts val="2000"/>
              <a:buChar char="•"/>
            </a:pPr>
            <a:r>
              <a:rPr lang="en-IE" sz="2000"/>
              <a:t>31% associate it with PPE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2000"/>
              <a:buChar char="•"/>
            </a:pPr>
            <a:r>
              <a:rPr lang="en-IE" sz="2000"/>
              <a:t>Only 15% identified with current label of Non-medical masks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2000"/>
              <a:buChar char="•"/>
            </a:pPr>
            <a:r>
              <a:rPr lang="en-IE" sz="2000"/>
              <a:t>Links need to be descriptive to engage clicks, be prescriptive in the content</a:t>
            </a:r>
            <a:endParaRPr sz="2000"/>
          </a:p>
        </p:txBody>
      </p:sp>
      <p:sp>
        <p:nvSpPr>
          <p:cNvPr id="515" name="Google Shape;515;p61"/>
          <p:cNvSpPr txBox="1"/>
          <p:nvPr/>
        </p:nvSpPr>
        <p:spPr>
          <a:xfrm>
            <a:off x="457200" y="4797000"/>
            <a:ext cx="7966800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300"/>
              <a:buFont typeface="Century Gothic"/>
              <a:buChar char="●"/>
            </a:pPr>
            <a:r>
              <a:rPr lang="en-IE" sz="2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uses </a:t>
            </a:r>
            <a:r>
              <a:rPr lang="en-IE"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Face covering guidelines, </a:t>
            </a:r>
            <a:r>
              <a:rPr lang="en-IE" sz="2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inclusive of shields</a:t>
            </a:r>
            <a:endParaRPr sz="2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300"/>
              <a:buFont typeface="Century Gothic"/>
              <a:buChar char="●"/>
            </a:pPr>
            <a:r>
              <a:rPr lang="en-IE" sz="2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BC,AB,MB,QC &amp; NU use </a:t>
            </a:r>
            <a:r>
              <a:rPr lang="en-IE"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Masks</a:t>
            </a:r>
            <a:r>
              <a:rPr lang="en-IE" sz="2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as the label </a:t>
            </a:r>
            <a:endParaRPr sz="2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300"/>
              <a:buFont typeface="Century Gothic"/>
              <a:buChar char="●"/>
            </a:pPr>
            <a:r>
              <a:rPr lang="en-IE" sz="2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 uses </a:t>
            </a:r>
            <a:r>
              <a:rPr lang="en-IE"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Homemade masks</a:t>
            </a:r>
            <a:endParaRPr sz="2000" b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ts val="1300"/>
              <a:buFont typeface="Century Gothic"/>
              <a:buChar char="●"/>
            </a:pPr>
            <a:r>
              <a:rPr lang="en-IE" sz="2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NS &amp; PEI use </a:t>
            </a:r>
            <a:r>
              <a:rPr lang="en-IE" sz="20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Non-medical masks </a:t>
            </a:r>
            <a:r>
              <a:rPr lang="en-IE" sz="2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link to Canada.ca </a:t>
            </a:r>
            <a:endParaRPr sz="2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3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92D2"/>
      </a:accent1>
      <a:accent2>
        <a:srgbClr val="16629B"/>
      </a:accent2>
      <a:accent3>
        <a:srgbClr val="73B632"/>
      </a:accent3>
      <a:accent4>
        <a:srgbClr val="991324"/>
      </a:accent4>
      <a:accent5>
        <a:srgbClr val="441A66"/>
      </a:accent5>
      <a:accent6>
        <a:srgbClr val="E47623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3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92D2"/>
      </a:accent1>
      <a:accent2>
        <a:srgbClr val="16629B"/>
      </a:accent2>
      <a:accent3>
        <a:srgbClr val="73B632"/>
      </a:accent3>
      <a:accent4>
        <a:srgbClr val="991324"/>
      </a:accent4>
      <a:accent5>
        <a:srgbClr val="441A66"/>
      </a:accent5>
      <a:accent6>
        <a:srgbClr val="E47623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3305</Words>
  <Application>Microsoft Office PowerPoint</Application>
  <PresentationFormat>On-screen Show (4:3)</PresentationFormat>
  <Paragraphs>723</Paragraphs>
  <Slides>18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Gill Sans</vt:lpstr>
      <vt:lpstr>Calibri</vt:lpstr>
      <vt:lpstr>Century Gothic</vt:lpstr>
      <vt:lpstr>1_Office Theme</vt:lpstr>
      <vt:lpstr>1_Office Theme</vt:lpstr>
      <vt:lpstr>Canada.ca Étude de libellé des tâches principales de la COVID-19 </vt:lpstr>
      <vt:lpstr>Comprendre les libellés qui fonctionnent </vt:lpstr>
      <vt:lpstr>Étude en ligne réalisée via Canada.ca</vt:lpstr>
      <vt:lpstr>Tâches - questions basées sur les tâches de l'OMS</vt:lpstr>
      <vt:lpstr>Libellés pour le stade actuel de la pandémie</vt:lpstr>
      <vt:lpstr>Label for later stage of pandemic</vt:lpstr>
      <vt:lpstr>Dernières annonces plutôt que Nouvelles</vt:lpstr>
      <vt:lpstr>Prevention vs Avoiding Infection</vt:lpstr>
      <vt:lpstr>Results suggest Masks needs changes</vt:lpstr>
      <vt:lpstr>Move masks to Limiting the spread </vt:lpstr>
      <vt:lpstr>Self-assessment inconclusive</vt:lpstr>
      <vt:lpstr>Recommandations</vt:lpstr>
      <vt:lpstr>Mise en œuvre des résultats : Phase I de la réouverture au Canada</vt:lpstr>
      <vt:lpstr>Prochaines étapes</vt:lpstr>
      <vt:lpstr>Annexe - Libellés de l'étude </vt:lpstr>
      <vt:lpstr>Tâches pour la version anglaise de l'étude</vt:lpstr>
      <vt:lpstr>Annexe : Résultats de l'étude des tâches principales</vt:lpstr>
      <vt:lpstr>Annexe : Résultats de l'étude des tâches principales (anglais)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Canada.ca Étude de libellé des tâches principales de la COVID-19 </dc:title>
  <dc:creator>ARIANNA MERRITT</dc:creator>
  <cp:lastModifiedBy>MERRITT</cp:lastModifiedBy>
  <cp:revision>1</cp:revision>
  <dcterms:modified xsi:type="dcterms:W3CDTF">2020-06-22T17:46:15Z</dcterms:modified>
</cp:coreProperties>
</file>