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Lst>
  <p:notesMasterIdLst>
    <p:notesMasterId r:id="rId17"/>
  </p:notesMasterIdLst>
  <p:handoutMasterIdLst>
    <p:handoutMasterId r:id="rId18"/>
  </p:handoutMasterIdLst>
  <p:sldIdLst>
    <p:sldId id="445" r:id="rId3"/>
    <p:sldId id="447" r:id="rId4"/>
    <p:sldId id="452" r:id="rId5"/>
    <p:sldId id="439" r:id="rId6"/>
    <p:sldId id="441" r:id="rId7"/>
    <p:sldId id="438" r:id="rId8"/>
    <p:sldId id="446" r:id="rId9"/>
    <p:sldId id="448" r:id="rId10"/>
    <p:sldId id="449" r:id="rId11"/>
    <p:sldId id="450" r:id="rId12"/>
    <p:sldId id="453" r:id="rId13"/>
    <p:sldId id="451" r:id="rId14"/>
    <p:sldId id="454" r:id="rId15"/>
    <p:sldId id="435"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cmAuthor>
  <p:cmAuthor id="2" name="Jeremy N Gooden" initials="JNG" lastIdx="1" clrIdx="1">
    <p:extLst/>
  </p:cmAuthor>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4" autoAdjust="0"/>
    <p:restoredTop sz="86650" autoAdjust="0"/>
  </p:normalViewPr>
  <p:slideViewPr>
    <p:cSldViewPr snapToGrid="0" snapToObjects="1">
      <p:cViewPr varScale="1">
        <p:scale>
          <a:sx n="61" d="100"/>
          <a:sy n="61" d="100"/>
        </p:scale>
        <p:origin x="908"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7/23/2019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7/23/2019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91628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smtClean="0"/>
              <a:t>Les outils numériques et une culture de confiance offrent aux employés mobilité et flexibilité tout</a:t>
            </a:r>
            <a:r>
              <a:rPr lang="fr-FR" baseline="0" dirty="0" smtClean="0"/>
              <a:t> en</a:t>
            </a:r>
            <a:r>
              <a:rPr lang="fr-FR" dirty="0" smtClean="0"/>
              <a:t> leur permettent de travailler de manière plus productive. </a:t>
            </a:r>
          </a:p>
          <a:p>
            <a:endParaRPr lang="fr-FR" dirty="0" smtClean="0"/>
          </a:p>
          <a:p>
            <a:pPr marL="171450" indent="-171450">
              <a:buFont typeface="Arial" panose="020B0604020202020204" pitchFamily="34" charset="0"/>
              <a:buChar char="•"/>
            </a:pPr>
            <a:r>
              <a:rPr lang="fr-FR" dirty="0" smtClean="0"/>
              <a:t>Favorise la collaboration au sein des équipes, au sein du ministère, entre les ministères et plus encore.</a:t>
            </a:r>
          </a:p>
          <a:p>
            <a:endParaRPr lang="fr-FR" dirty="0" smtClean="0"/>
          </a:p>
          <a:p>
            <a:pPr marL="171450" indent="-171450">
              <a:buFont typeface="Arial" panose="020B0604020202020204" pitchFamily="34" charset="0"/>
              <a:buChar char="•"/>
            </a:pPr>
            <a:r>
              <a:rPr lang="fr-FR" dirty="0" smtClean="0"/>
              <a:t>La flexibilité permet l'intégration d’un équilibre travail-vie personnelle. Par exemple, il permet à nos employés de reprendre le temps de déplacement pour retourner chez eux en leur permettant de travailler où ils le souhaitent. La flexibilité et la conception centrée sur l'utilisateur permettent également aux employés de choisir comment et où travailler, non seulement en fonction de leur activité, de leurs tâches ou de leurs produits livrables, mais aussi en fonction de leur état mental au cours d'une journée donnée.</a:t>
            </a:r>
          </a:p>
          <a:p>
            <a:endParaRPr lang="fr-FR" dirty="0" smtClean="0"/>
          </a:p>
          <a:p>
            <a:pPr marL="171450" indent="-171450">
              <a:buFont typeface="Arial" panose="020B0604020202020204" pitchFamily="34" charset="0"/>
              <a:buChar char="•"/>
            </a:pPr>
            <a:r>
              <a:rPr lang="fr-FR" dirty="0" smtClean="0"/>
              <a:t>Nous permet d'attirer de nouveaux jeunes talents au fur et à mesure que les gens prennent leur retraite. Place le GC dans la course en tant qu'employeur de choix avec d'autres entreprises privées et innovatrices.</a:t>
            </a:r>
          </a:p>
          <a:p>
            <a:endParaRPr lang="fr-FR" dirty="0" smtClean="0"/>
          </a:p>
          <a:p>
            <a:endParaRPr lang="fr-FR" dirty="0" smtClean="0"/>
          </a:p>
          <a:p>
            <a:pPr marL="171450" indent="-171450">
              <a:buFont typeface="Arial" panose="020B0604020202020204" pitchFamily="34" charset="0"/>
              <a:buChar char="•"/>
            </a:pPr>
            <a:r>
              <a:rPr lang="fr-FR" dirty="0" smtClean="0"/>
              <a:t>Optimise les propriétés/installations existantes et crée une meilleure efficacité opérationnelle ; économise de l'argent en réduisant les espaces de bureaux vides.</a:t>
            </a:r>
          </a:p>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367262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77179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anose="020B0604020202020204" pitchFamily="34" charset="0"/>
                <a:cs typeface="Arial" panose="020B0604020202020204" pitchFamily="34" charset="0"/>
              </a:rPr>
              <a:t>Nous faisons des expériences sur nous-mêmes pour être en mesure de faire preuve de leadership et de faire de nous des champions du Milieu de travail GC.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anose="020B0604020202020204" pitchFamily="34" charset="0"/>
                <a:cs typeface="Arial" panose="020B0604020202020204" pitchFamily="34" charset="0"/>
              </a:rPr>
              <a:t>Habiliter les premiers utilisateurs dans l'ensemble du gouvernement du Canada - et donner aux ministères l'occasion d'avoir un aperçu des milieux de travail modernes.</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126204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4551982-54BC-4306-9E12-F9F79E24FB95}" type="slidenum">
              <a:rPr lang="en-CA" smtClean="0"/>
              <a:t>13</a:t>
            </a:fld>
            <a:endParaRPr lang="en-CA"/>
          </a:p>
        </p:txBody>
      </p:sp>
    </p:spTree>
    <p:extLst>
      <p:ext uri="{BB962C8B-B14F-4D97-AF65-F5344CB8AC3E}">
        <p14:creationId xmlns:p14="http://schemas.microsoft.com/office/powerpoint/2010/main" val="364054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57108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i="0" dirty="0" smtClean="0"/>
              <a:t>Le paysage des bureaux du gouvernement fédéral est en train de changer considérablement.</a:t>
            </a:r>
          </a:p>
          <a:p>
            <a:pPr marL="171450" indent="-171450">
              <a:buFont typeface="Arial" panose="020B0604020202020204" pitchFamily="34" charset="0"/>
              <a:buChar char="•"/>
            </a:pPr>
            <a:endParaRPr lang="fr-FR" i="0" dirty="0" smtClean="0"/>
          </a:p>
          <a:p>
            <a:pPr marL="171450" indent="-171450">
              <a:buFont typeface="Arial" panose="020B0604020202020204" pitchFamily="34" charset="0"/>
              <a:buChar char="•"/>
            </a:pPr>
            <a:r>
              <a:rPr lang="fr-CA" sz="1200" i="0" kern="1200" dirty="0" smtClean="0">
                <a:solidFill>
                  <a:schemeClr val="tx1"/>
                </a:solidFill>
                <a:effectLst/>
                <a:latin typeface="+mn-lt"/>
                <a:ea typeface="+mn-ea"/>
                <a:cs typeface="+mn-cs"/>
              </a:rPr>
              <a:t>Le succès ne se mesure plus à la présence physique du personnel, mais plutôt aux résultats, à la créativité et à l'engagement.</a:t>
            </a:r>
          </a:p>
          <a:p>
            <a:pPr marL="0" indent="0">
              <a:buFont typeface="Arial" panose="020B0604020202020204" pitchFamily="34" charset="0"/>
              <a:buNone/>
            </a:pPr>
            <a:endParaRPr lang="fr-CA"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i="0" kern="1200" dirty="0" smtClean="0">
                <a:solidFill>
                  <a:schemeClr val="tx1"/>
                </a:solidFill>
                <a:effectLst/>
                <a:latin typeface="+mn-lt"/>
                <a:ea typeface="+mn-ea"/>
                <a:cs typeface="+mn-cs"/>
              </a:rPr>
              <a:t>L'idée que le travail et la vie privée existent dans deux univers distincts est remise en question par la technologie.</a:t>
            </a:r>
          </a:p>
          <a:p>
            <a:pPr marL="171450" indent="-171450">
              <a:buFont typeface="Arial" panose="020B0604020202020204" pitchFamily="34" charset="0"/>
              <a:buChar char="•"/>
            </a:pPr>
            <a:endParaRPr lang="fr-CA"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i="0" kern="1200" dirty="0" smtClean="0">
                <a:solidFill>
                  <a:schemeClr val="tx1"/>
                </a:solidFill>
                <a:effectLst/>
                <a:latin typeface="+mn-lt"/>
                <a:ea typeface="+mn-ea"/>
                <a:cs typeface="+mn-cs"/>
              </a:rPr>
              <a:t>Des outils modernes et une culture basée sur la confiance peuvent permettre aux employés de décider où et comment ils sont les plus productifs.</a:t>
            </a:r>
          </a:p>
          <a:p>
            <a:pPr marL="171450" indent="-171450">
              <a:buFont typeface="Arial" panose="020B0604020202020204" pitchFamily="34" charset="0"/>
              <a:buChar char="•"/>
            </a:pPr>
            <a:endParaRPr lang="fr-CA"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i="0" dirty="0" smtClean="0"/>
              <a:t>Pour l'avenir, nos milieux de travail doivent refléter, accommoder et soutenir la diversité de nos employés et leurs contributions.</a:t>
            </a:r>
          </a:p>
          <a:p>
            <a:pPr marL="171450" indent="-171450">
              <a:buFont typeface="Arial" panose="020B0604020202020204" pitchFamily="34" charset="0"/>
              <a:buChar char="•"/>
            </a:pPr>
            <a:endParaRPr lang="fr-FR" i="0" dirty="0" smtClean="0"/>
          </a:p>
          <a:p>
            <a:pPr marL="171450" indent="-171450">
              <a:buFont typeface="Arial" panose="020B0604020202020204" pitchFamily="34" charset="0"/>
              <a:buChar char="•"/>
            </a:pPr>
            <a:r>
              <a:rPr lang="fr-FR" i="0" dirty="0" smtClean="0"/>
              <a:t>Par exemple, nous avons plusieurs générations dans le milieu de travail. Chaque nouvelle génération apporte de nouvelles idées, de nouvelles capacités et de nouvelles attentes, et les générations précédentes possèdent une richesse de connaissances et d'expérience d'une valeur incroyable.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0" kern="1200" dirty="0" err="1" smtClean="0">
                <a:solidFill>
                  <a:schemeClr val="accent5">
                    <a:lumMod val="60000"/>
                    <a:lumOff val="40000"/>
                  </a:schemeClr>
                </a:solidFill>
                <a:effectLst/>
                <a:latin typeface="+mn-lt"/>
                <a:ea typeface="+mn-ea"/>
                <a:cs typeface="+mn-cs"/>
              </a:rPr>
              <a:t>En</a:t>
            </a:r>
            <a:r>
              <a:rPr lang="en-CA" sz="1200" i="0" kern="1200" dirty="0" smtClean="0">
                <a:solidFill>
                  <a:schemeClr val="accent5">
                    <a:lumMod val="60000"/>
                    <a:lumOff val="40000"/>
                  </a:schemeClr>
                </a:solidFill>
                <a:effectLst/>
                <a:latin typeface="+mn-lt"/>
                <a:ea typeface="+mn-ea"/>
                <a:cs typeface="+mn-cs"/>
              </a:rPr>
              <a:t> </a:t>
            </a:r>
            <a:r>
              <a:rPr lang="en-CA" sz="1200" i="0" kern="1200" dirty="0" err="1" smtClean="0">
                <a:solidFill>
                  <a:schemeClr val="accent5">
                    <a:lumMod val="60000"/>
                    <a:lumOff val="40000"/>
                  </a:schemeClr>
                </a:solidFill>
                <a:effectLst/>
                <a:latin typeface="+mn-lt"/>
                <a:ea typeface="+mn-ea"/>
                <a:cs typeface="+mn-cs"/>
              </a:rPr>
              <a:t>tant</a:t>
            </a:r>
            <a:r>
              <a:rPr lang="en-CA" sz="1200" i="0" kern="1200" dirty="0" smtClean="0">
                <a:solidFill>
                  <a:schemeClr val="accent5">
                    <a:lumMod val="60000"/>
                    <a:lumOff val="40000"/>
                  </a:schemeClr>
                </a:solidFill>
                <a:effectLst/>
                <a:latin typeface="+mn-lt"/>
                <a:ea typeface="+mn-ea"/>
                <a:cs typeface="+mn-cs"/>
              </a:rPr>
              <a:t> </a:t>
            </a:r>
            <a:r>
              <a:rPr lang="en-CA" sz="1200" i="0" kern="1200" dirty="0" err="1" smtClean="0">
                <a:solidFill>
                  <a:schemeClr val="accent5">
                    <a:lumMod val="60000"/>
                    <a:lumOff val="40000"/>
                  </a:schemeClr>
                </a:solidFill>
                <a:effectLst/>
                <a:latin typeface="+mn-lt"/>
                <a:ea typeface="+mn-ea"/>
                <a:cs typeface="+mn-cs"/>
              </a:rPr>
              <a:t>qu'employeur</a:t>
            </a:r>
            <a:r>
              <a:rPr lang="en-CA" sz="1200" i="0" kern="1200" dirty="0" smtClean="0">
                <a:solidFill>
                  <a:schemeClr val="accent5">
                    <a:lumMod val="60000"/>
                    <a:lumOff val="40000"/>
                  </a:schemeClr>
                </a:solidFill>
                <a:effectLst/>
                <a:latin typeface="+mn-lt"/>
                <a:ea typeface="+mn-ea"/>
                <a:cs typeface="+mn-cs"/>
              </a:rPr>
              <a:t>, le </a:t>
            </a:r>
            <a:r>
              <a:rPr lang="en-CA" sz="1200" i="0" kern="1200" dirty="0" err="1" smtClean="0">
                <a:solidFill>
                  <a:schemeClr val="accent5">
                    <a:lumMod val="60000"/>
                    <a:lumOff val="40000"/>
                  </a:schemeClr>
                </a:solidFill>
                <a:effectLst/>
                <a:latin typeface="+mn-lt"/>
                <a:ea typeface="+mn-ea"/>
                <a:cs typeface="+mn-cs"/>
              </a:rPr>
              <a:t>gouvernement</a:t>
            </a:r>
            <a:r>
              <a:rPr lang="en-CA" sz="1200" i="0" kern="1200" dirty="0" smtClean="0">
                <a:solidFill>
                  <a:schemeClr val="accent5">
                    <a:lumMod val="60000"/>
                    <a:lumOff val="40000"/>
                  </a:schemeClr>
                </a:solidFill>
                <a:effectLst/>
                <a:latin typeface="+mn-lt"/>
                <a:ea typeface="+mn-ea"/>
                <a:cs typeface="+mn-cs"/>
              </a:rPr>
              <a:t> du Canada </a:t>
            </a:r>
            <a:r>
              <a:rPr lang="en-CA" sz="1200" i="0" kern="1200" dirty="0" err="1" smtClean="0">
                <a:solidFill>
                  <a:schemeClr val="accent5">
                    <a:lumMod val="60000"/>
                    <a:lumOff val="40000"/>
                  </a:schemeClr>
                </a:solidFill>
                <a:effectLst/>
                <a:latin typeface="+mn-lt"/>
                <a:ea typeface="+mn-ea"/>
                <a:cs typeface="+mn-cs"/>
              </a:rPr>
              <a:t>doit</a:t>
            </a:r>
            <a:r>
              <a:rPr lang="en-CA" sz="1200" i="0" kern="1200" dirty="0" smtClean="0">
                <a:solidFill>
                  <a:schemeClr val="accent5">
                    <a:lumMod val="60000"/>
                    <a:lumOff val="40000"/>
                  </a:schemeClr>
                </a:solidFill>
                <a:effectLst/>
                <a:latin typeface="+mn-lt"/>
                <a:ea typeface="+mn-ea"/>
                <a:cs typeface="+mn-cs"/>
              </a:rPr>
              <a:t> </a:t>
            </a:r>
            <a:r>
              <a:rPr lang="en-CA" sz="1200" i="0" kern="1200" dirty="0" err="1" smtClean="0">
                <a:solidFill>
                  <a:schemeClr val="accent5">
                    <a:lumMod val="60000"/>
                    <a:lumOff val="40000"/>
                  </a:schemeClr>
                </a:solidFill>
                <a:effectLst/>
                <a:latin typeface="+mn-lt"/>
                <a:ea typeface="+mn-ea"/>
                <a:cs typeface="+mn-cs"/>
              </a:rPr>
              <a:t>demeurer</a:t>
            </a:r>
            <a:r>
              <a:rPr lang="en-CA" sz="1200" i="0" kern="1200" dirty="0" smtClean="0">
                <a:solidFill>
                  <a:schemeClr val="accent5">
                    <a:lumMod val="60000"/>
                    <a:lumOff val="40000"/>
                  </a:schemeClr>
                </a:solidFill>
                <a:effectLst/>
                <a:latin typeface="+mn-lt"/>
                <a:ea typeface="+mn-ea"/>
                <a:cs typeface="+mn-cs"/>
              </a:rPr>
              <a:t> pertinent et adaptable. </a:t>
            </a:r>
            <a:r>
              <a:rPr lang="fr-CA" sz="1200" i="0" kern="1200" dirty="0" smtClean="0">
                <a:solidFill>
                  <a:schemeClr val="accent5">
                    <a:lumMod val="60000"/>
                    <a:lumOff val="40000"/>
                  </a:schemeClr>
                </a:solidFill>
                <a:effectLst/>
                <a:latin typeface="+mn-lt"/>
                <a:ea typeface="+mn-ea"/>
                <a:cs typeface="+mn-cs"/>
              </a:rPr>
              <a:t>Nous devons être en mesure d'attirer et de retenir les nouvelles générations de travailleurs ainsi que les professionnels expérimentés qui ont gravi les échelons.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i="0" kern="1200" dirty="0" smtClean="0">
              <a:solidFill>
                <a:schemeClr val="accent5">
                  <a:lumMod val="60000"/>
                  <a:lumOff val="40000"/>
                </a:schemeClr>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kern="1200" dirty="0" smtClean="0">
                <a:solidFill>
                  <a:schemeClr val="tx1"/>
                </a:solidFill>
                <a:effectLst/>
                <a:latin typeface="+mn-lt"/>
                <a:ea typeface="+mn-ea"/>
                <a:cs typeface="+mn-cs"/>
              </a:rPr>
              <a:t>Nous devons répondre aux exigences d'un Canada moderne ; nous devons créer une main-d'œuvre confiante et hautement performante ; et nous devons mobiliser la diversité des talents dont nous disposons pour répondre aux besoins changeants du pays.</a:t>
            </a:r>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31914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181466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La vision du Milieu de travail GC a été élaborée et ajuster à partir de trois éléments principaux : </a:t>
            </a:r>
            <a:endParaRPr lang="en-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pPr marL="0" indent="0">
              <a:buFont typeface="Arial" panose="020B0604020202020204" pitchFamily="34" charset="0"/>
              <a:buNone/>
            </a:pPr>
            <a:r>
              <a:rPr lang="fr-CA" sz="1200" kern="1200" dirty="0" smtClean="0">
                <a:solidFill>
                  <a:schemeClr val="tx1"/>
                </a:solidFill>
                <a:effectLst/>
                <a:latin typeface="+mn-lt"/>
                <a:ea typeface="+mn-ea"/>
                <a:cs typeface="+mn-cs"/>
              </a:rPr>
              <a:t>1- Des leçons apprises des initiatives passées tel que Milieu de travail 2.0.</a:t>
            </a:r>
          </a:p>
          <a:p>
            <a:pPr marL="0" indent="0">
              <a:buFont typeface="Arial" panose="020B0604020202020204" pitchFamily="34" charset="0"/>
              <a:buNone/>
            </a:pPr>
            <a:endParaRPr lang="fr-CA" sz="1200" kern="1200" dirty="0" smtClean="0">
              <a:solidFill>
                <a:schemeClr val="tx1"/>
              </a:solidFill>
              <a:effectLst/>
              <a:latin typeface="+mn-lt"/>
              <a:ea typeface="+mn-ea"/>
              <a:cs typeface="+mn-cs"/>
            </a:endParaRPr>
          </a:p>
          <a:p>
            <a:pPr marL="0" indent="0">
              <a:buFont typeface="Arial" panose="020B0604020202020204" pitchFamily="34" charset="0"/>
              <a:buNone/>
            </a:pPr>
            <a:r>
              <a:rPr lang="fr-CA" sz="1200" kern="1200" dirty="0" smtClean="0">
                <a:solidFill>
                  <a:schemeClr val="tx1"/>
                </a:solidFill>
                <a:effectLst/>
                <a:latin typeface="+mn-lt"/>
                <a:ea typeface="+mn-ea"/>
                <a:cs typeface="+mn-cs"/>
              </a:rPr>
              <a:t>2-</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De ce que nous avons entendu collectivement dans le cadre des séances d'engagement d’Objectifs 2020 et de d’autres consultations.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kern="1200" dirty="0" smtClean="0">
                <a:solidFill>
                  <a:schemeClr val="tx1"/>
                </a:solidFill>
                <a:effectLst/>
                <a:latin typeface="+mn-lt"/>
                <a:ea typeface="+mn-ea"/>
                <a:cs typeface="+mn-cs"/>
              </a:rPr>
              <a:t>3-</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D'après ce que nous avons appris en examinant les tendances et les innovations dans les milieux de travail à travers le monde.</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376690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CA" dirty="0" smtClean="0">
                <a:effectLst/>
              </a:rPr>
              <a:t/>
            </a:r>
            <a:br>
              <a:rPr lang="en-CA" dirty="0" smtClean="0">
                <a:effectLst/>
              </a:rPr>
            </a:br>
            <a:r>
              <a:rPr lang="en-CA" dirty="0" smtClean="0">
                <a:effectLst/>
              </a:rPr>
              <a:t>Les consultations </a:t>
            </a:r>
            <a:r>
              <a:rPr lang="en-CA" dirty="0" err="1" smtClean="0">
                <a:effectLst/>
              </a:rPr>
              <a:t>pangouvernementales</a:t>
            </a:r>
            <a:r>
              <a:rPr lang="en-CA" dirty="0" smtClean="0">
                <a:effectLst/>
              </a:rPr>
              <a:t> que nous </a:t>
            </a:r>
            <a:r>
              <a:rPr lang="en-CA" dirty="0" err="1" smtClean="0">
                <a:effectLst/>
              </a:rPr>
              <a:t>avons</a:t>
            </a:r>
            <a:r>
              <a:rPr lang="en-CA" dirty="0" smtClean="0">
                <a:effectLst/>
              </a:rPr>
              <a:t> </a:t>
            </a:r>
            <a:r>
              <a:rPr lang="en-CA" dirty="0" err="1" smtClean="0">
                <a:effectLst/>
              </a:rPr>
              <a:t>menées</a:t>
            </a:r>
            <a:r>
              <a:rPr lang="en-CA" dirty="0" smtClean="0">
                <a:effectLst/>
              </a:rPr>
              <a:t> </a:t>
            </a:r>
            <a:r>
              <a:rPr lang="en-CA" dirty="0" err="1" smtClean="0">
                <a:effectLst/>
              </a:rPr>
              <a:t>dans</a:t>
            </a:r>
            <a:r>
              <a:rPr lang="en-CA" dirty="0" smtClean="0">
                <a:effectLst/>
              </a:rPr>
              <a:t> le cadre </a:t>
            </a:r>
            <a:r>
              <a:rPr lang="en-CA" dirty="0" err="1" smtClean="0">
                <a:effectLst/>
              </a:rPr>
              <a:t>d’Objectif</a:t>
            </a:r>
            <a:r>
              <a:rPr lang="en-CA" dirty="0" smtClean="0">
                <a:effectLst/>
              </a:rPr>
              <a:t> 2020 nous </a:t>
            </a:r>
            <a:r>
              <a:rPr lang="en-CA" dirty="0" err="1" smtClean="0">
                <a:effectLst/>
              </a:rPr>
              <a:t>ont</a:t>
            </a:r>
            <a:r>
              <a:rPr lang="en-CA" dirty="0" smtClean="0">
                <a:effectLst/>
              </a:rPr>
              <a:t> </a:t>
            </a:r>
            <a:r>
              <a:rPr lang="en-CA" dirty="0" err="1" smtClean="0">
                <a:effectLst/>
              </a:rPr>
              <a:t>permis</a:t>
            </a:r>
            <a:r>
              <a:rPr lang="en-CA" dirty="0" smtClean="0">
                <a:effectLst/>
              </a:rPr>
              <a:t> de </a:t>
            </a:r>
            <a:r>
              <a:rPr lang="en-CA" dirty="0" err="1" smtClean="0">
                <a:effectLst/>
              </a:rPr>
              <a:t>cerner</a:t>
            </a:r>
            <a:r>
              <a:rPr lang="en-CA" dirty="0" smtClean="0">
                <a:effectLst/>
              </a:rPr>
              <a:t> sept dimensions qui </a:t>
            </a:r>
            <a:r>
              <a:rPr lang="en-CA" dirty="0" err="1" smtClean="0">
                <a:effectLst/>
              </a:rPr>
              <a:t>définissent</a:t>
            </a:r>
            <a:r>
              <a:rPr lang="en-CA" dirty="0" smtClean="0">
                <a:effectLst/>
              </a:rPr>
              <a:t> </a:t>
            </a:r>
            <a:r>
              <a:rPr lang="en-CA" dirty="0" err="1" smtClean="0">
                <a:effectLst/>
              </a:rPr>
              <a:t>ce</a:t>
            </a:r>
            <a:r>
              <a:rPr lang="en-CA" dirty="0" smtClean="0">
                <a:effectLst/>
              </a:rPr>
              <a:t> que « </a:t>
            </a:r>
            <a:r>
              <a:rPr lang="en-CA" dirty="0" err="1" smtClean="0">
                <a:effectLst/>
              </a:rPr>
              <a:t>moderne</a:t>
            </a:r>
            <a:r>
              <a:rPr lang="en-CA" dirty="0" smtClean="0">
                <a:effectLst/>
              </a:rPr>
              <a:t> » </a:t>
            </a:r>
            <a:r>
              <a:rPr lang="en-CA" dirty="0" err="1" smtClean="0">
                <a:effectLst/>
              </a:rPr>
              <a:t>signifie</a:t>
            </a:r>
            <a:r>
              <a:rPr lang="en-CA" dirty="0" smtClean="0">
                <a:effectLst/>
              </a:rPr>
              <a:t> pour </a:t>
            </a:r>
            <a:r>
              <a:rPr lang="en-CA" dirty="0" err="1" smtClean="0">
                <a:effectLst/>
              </a:rPr>
              <a:t>notre</a:t>
            </a:r>
            <a:r>
              <a:rPr lang="en-CA" dirty="0" smtClean="0">
                <a:effectLst/>
              </a:rPr>
              <a:t> milieu de travail.</a:t>
            </a:r>
          </a:p>
          <a:p>
            <a:pPr marL="0" marR="0" lvl="0" indent="0" algn="l" defTabSz="914400" rtl="0" eaLnBrk="0" fontAlgn="base" latinLnBrk="0" hangingPunct="0">
              <a:lnSpc>
                <a:spcPct val="100000"/>
              </a:lnSpc>
              <a:spcBef>
                <a:spcPts val="0"/>
              </a:spcBef>
              <a:spcAft>
                <a:spcPts val="0"/>
              </a:spcAft>
              <a:buClrTx/>
              <a:buSzTx/>
              <a:buFontTx/>
              <a:buNone/>
              <a:tabLst/>
              <a:defRPr/>
            </a:pPr>
            <a:endParaRPr lang="fr-FR" dirty="0" smtClean="0">
              <a:effectLst/>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De plus, nous avons interrogé </a:t>
            </a:r>
            <a:r>
              <a:rPr lang="fr-FR" b="1" dirty="0" smtClean="0">
                <a:effectLst/>
              </a:rPr>
              <a:t>1 300 employés </a:t>
            </a:r>
            <a:r>
              <a:rPr lang="fr-FR" dirty="0" smtClean="0">
                <a:effectLst/>
              </a:rPr>
              <a:t>de partout au Canada qui nous ont dit ce qu'ils voulaient... et ils ont classé ces 7 dimensions par ordre d'importance</a:t>
            </a:r>
          </a:p>
          <a:p>
            <a:pPr marL="0" marR="0" lvl="0" indent="0" algn="l" defTabSz="914400" rtl="0" eaLnBrk="0" fontAlgn="base" latinLnBrk="0" hangingPunct="0">
              <a:lnSpc>
                <a:spcPct val="100000"/>
              </a:lnSpc>
              <a:spcBef>
                <a:spcPts val="0"/>
              </a:spcBef>
              <a:spcAft>
                <a:spcPts val="0"/>
              </a:spcAft>
              <a:buClrTx/>
              <a:buSzTx/>
              <a:buFontTx/>
              <a:buNone/>
              <a:tabLst/>
              <a:defRPr/>
            </a:pPr>
            <a:endParaRPr lang="fr-FR" dirty="0" smtClean="0">
              <a:effectLst/>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FLEXIBLE - travailler n'importe où, n'importe quand, avec n'importe qui - est premier</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SANTÉ - soutenir une culture du bien-être mental et physique</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EFFICACITÉ - soutient la productivité des employés et réduit les obstacles à la collaboration.</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INCLUSIF - offre des choix pour répondre à tous les besoins et préférences</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a:t>
            </a:r>
            <a:r>
              <a:rPr lang="fr-FR" baseline="0" dirty="0" smtClean="0">
                <a:effectLst/>
              </a:rPr>
              <a:t> </a:t>
            </a:r>
            <a:r>
              <a:rPr lang="fr-FR" dirty="0" smtClean="0">
                <a:effectLst/>
              </a:rPr>
              <a:t>COLLABORATIF - s'engager avec les autres pour stimuler l'innovation</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NUMÉRIQUE - utiliser des outils modernes pour soutenir la productivité et connecter les équipes</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VERT - conçu pour l'efficacité énergétique et la durabilité</a:t>
            </a: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	</a:t>
            </a:r>
          </a:p>
          <a:p>
            <a:pPr marL="0" marR="0" lvl="0" indent="0" algn="l" defTabSz="914400" rtl="0" eaLnBrk="0" fontAlgn="base" latinLnBrk="0" hangingPunct="0">
              <a:lnSpc>
                <a:spcPct val="100000"/>
              </a:lnSpc>
              <a:spcBef>
                <a:spcPts val="0"/>
              </a:spcBef>
              <a:spcAft>
                <a:spcPts val="0"/>
              </a:spcAft>
              <a:buClrTx/>
              <a:buSzTx/>
              <a:buFontTx/>
              <a:buNone/>
              <a:tabLst/>
              <a:defRPr/>
            </a:pPr>
            <a:endParaRPr lang="fr-FR" dirty="0" smtClean="0">
              <a:effectLst/>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fr-FR" dirty="0" smtClean="0">
                <a:effectLst/>
              </a:rPr>
              <a:t>La vision de notre milieu de travail est la suivante :</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ü"/>
              <a:tabLst/>
              <a:defRPr/>
            </a:pPr>
            <a:r>
              <a:rPr lang="fr-FR" b="1" dirty="0" smtClean="0">
                <a:effectLst/>
              </a:rPr>
              <a:t>centré sur l'employé</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ü"/>
              <a:tabLst/>
              <a:defRPr/>
            </a:pPr>
            <a:r>
              <a:rPr lang="fr-FR" b="1" dirty="0" smtClean="0">
                <a:effectLst/>
              </a:rPr>
              <a:t>fondé sur des principes</a:t>
            </a:r>
          </a:p>
          <a:p>
            <a:pPr marL="171450" marR="0" lvl="0" indent="-171450" algn="l" defTabSz="914400" rtl="0" eaLnBrk="0" fontAlgn="base" latinLnBrk="0" hangingPunct="0">
              <a:lnSpc>
                <a:spcPct val="100000"/>
              </a:lnSpc>
              <a:spcBef>
                <a:spcPts val="0"/>
              </a:spcBef>
              <a:spcAft>
                <a:spcPts val="0"/>
              </a:spcAft>
              <a:buClrTx/>
              <a:buSzTx/>
              <a:buFont typeface="Wingdings" panose="05000000000000000000" pitchFamily="2" charset="2"/>
              <a:buChar char="ü"/>
              <a:tabLst/>
              <a:defRPr/>
            </a:pPr>
            <a:r>
              <a:rPr lang="fr-FR" b="1" dirty="0" smtClean="0">
                <a:effectLst/>
              </a:rPr>
              <a:t>ancré dans les valeurs de la fonction publique</a:t>
            </a:r>
            <a:endParaRPr lang="en-CA" b="1" dirty="0" smtClean="0">
              <a:effectLst/>
            </a:endParaRPr>
          </a:p>
          <a:p>
            <a:pPr lvl="0" eaLnBrk="0" fontAlgn="base" hangingPunct="0"/>
            <a:endParaRPr lang="en-CA" sz="1200" kern="1200" dirty="0" smtClean="0">
              <a:solidFill>
                <a:schemeClr val="tx1"/>
              </a:solidFill>
              <a:effectLst/>
              <a:latin typeface="+mn-lt"/>
              <a:ea typeface="+mn-ea"/>
              <a:cs typeface="+mn-cs"/>
            </a:endParaRPr>
          </a:p>
          <a:p>
            <a:pPr lvl="0" eaLnBrk="0" fontAlgn="base" hangingPunct="0"/>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B24C1-AF5D-4DB8-8ED9-FD899DEDE52F}" type="slidenum">
              <a:rPr lang="en-CA" smtClean="0"/>
              <a:t>5</a:t>
            </a:fld>
            <a:endParaRPr lang="en-CA" dirty="0"/>
          </a:p>
        </p:txBody>
      </p:sp>
    </p:spTree>
    <p:extLst>
      <p:ext uri="{BB962C8B-B14F-4D97-AF65-F5344CB8AC3E}">
        <p14:creationId xmlns:p14="http://schemas.microsoft.com/office/powerpoint/2010/main" val="307697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err="1" smtClean="0">
                <a:solidFill>
                  <a:schemeClr val="tx1"/>
                </a:solidFill>
                <a:effectLst/>
                <a:latin typeface="+mn-lt"/>
                <a:ea typeface="+mn-ea"/>
                <a:cs typeface="+mn-cs"/>
              </a:rPr>
              <a:t>Stratégie</a:t>
            </a:r>
            <a:r>
              <a:rPr lang="en-CA" sz="1200" b="1" kern="1200" dirty="0" smtClean="0">
                <a:solidFill>
                  <a:schemeClr val="tx1"/>
                </a:solidFill>
                <a:effectLst/>
                <a:latin typeface="+mn-lt"/>
                <a:ea typeface="+mn-ea"/>
                <a:cs typeface="+mn-cs"/>
              </a:rPr>
              <a:t> 2 - </a:t>
            </a:r>
            <a:r>
              <a:rPr lang="en-CA" sz="1200" b="1" kern="1200" dirty="0" err="1" smtClean="0">
                <a:solidFill>
                  <a:schemeClr val="tx1"/>
                </a:solidFill>
                <a:effectLst/>
                <a:latin typeface="+mn-lt"/>
                <a:ea typeface="+mn-ea"/>
                <a:cs typeface="+mn-cs"/>
              </a:rPr>
              <a:t>Promouvoir</a:t>
            </a:r>
            <a:r>
              <a:rPr lang="en-CA" sz="1200" b="1" kern="1200" dirty="0" smtClean="0">
                <a:solidFill>
                  <a:schemeClr val="tx1"/>
                </a:solidFill>
                <a:effectLst/>
                <a:latin typeface="+mn-lt"/>
                <a:ea typeface="+mn-ea"/>
                <a:cs typeface="+mn-cs"/>
              </a:rPr>
              <a:t> </a:t>
            </a:r>
            <a:r>
              <a:rPr lang="en-CA" sz="1200" b="1" kern="1200" dirty="0" err="1" smtClean="0">
                <a:solidFill>
                  <a:schemeClr val="tx1"/>
                </a:solidFill>
                <a:effectLst/>
                <a:latin typeface="+mn-lt"/>
                <a:ea typeface="+mn-ea"/>
                <a:cs typeface="+mn-cs"/>
              </a:rPr>
              <a:t>une</a:t>
            </a:r>
            <a:r>
              <a:rPr lang="en-CA" sz="1200" b="1" kern="1200" dirty="0" smtClean="0">
                <a:solidFill>
                  <a:schemeClr val="tx1"/>
                </a:solidFill>
                <a:effectLst/>
                <a:latin typeface="+mn-lt"/>
                <a:ea typeface="+mn-ea"/>
                <a:cs typeface="+mn-cs"/>
              </a:rPr>
              <a:t> </a:t>
            </a:r>
            <a:r>
              <a:rPr lang="en-CA" sz="1200" b="1" kern="1200" dirty="0" err="1" smtClean="0">
                <a:solidFill>
                  <a:schemeClr val="tx1"/>
                </a:solidFill>
                <a:effectLst/>
                <a:latin typeface="+mn-lt"/>
                <a:ea typeface="+mn-ea"/>
                <a:cs typeface="+mn-cs"/>
              </a:rPr>
              <a:t>approche</a:t>
            </a:r>
            <a:r>
              <a:rPr lang="en-CA" sz="1200" b="1" kern="1200" dirty="0" smtClean="0">
                <a:solidFill>
                  <a:schemeClr val="tx1"/>
                </a:solidFill>
                <a:effectLst/>
                <a:latin typeface="+mn-lt"/>
                <a:ea typeface="+mn-ea"/>
                <a:cs typeface="+mn-cs"/>
              </a:rPr>
              <a:t> </a:t>
            </a:r>
            <a:r>
              <a:rPr lang="en-CA" sz="1200" b="1" kern="1200" dirty="0" err="1" smtClean="0">
                <a:solidFill>
                  <a:schemeClr val="tx1"/>
                </a:solidFill>
                <a:effectLst/>
                <a:latin typeface="+mn-lt"/>
                <a:ea typeface="+mn-ea"/>
                <a:cs typeface="+mn-cs"/>
              </a:rPr>
              <a:t>intégrée</a:t>
            </a:r>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Avec le Milieu de travail GC,</a:t>
            </a:r>
            <a:r>
              <a:rPr lang="en-CA" sz="1200" kern="1200" baseline="0" dirty="0" smtClean="0">
                <a:solidFill>
                  <a:schemeClr val="tx1"/>
                </a:solidFill>
                <a:effectLst/>
                <a:latin typeface="+mn-lt"/>
                <a:ea typeface="+mn-ea"/>
                <a:cs typeface="+mn-cs"/>
              </a:rPr>
              <a:t> nous </a:t>
            </a:r>
            <a:r>
              <a:rPr lang="en-CA" sz="1200" kern="1200" baseline="0" dirty="0" err="1" smtClean="0">
                <a:solidFill>
                  <a:schemeClr val="tx1"/>
                </a:solidFill>
                <a:effectLst/>
                <a:latin typeface="+mn-lt"/>
                <a:ea typeface="+mn-ea"/>
                <a:cs typeface="+mn-cs"/>
              </a:rPr>
              <a:t>dépassons</a:t>
            </a:r>
            <a:r>
              <a:rPr lang="en-CA" sz="1200" kern="1200" baseline="0" dirty="0" smtClean="0">
                <a:solidFill>
                  <a:schemeClr val="tx1"/>
                </a:solidFill>
                <a:effectLst/>
                <a:latin typeface="+mn-lt"/>
                <a:ea typeface="+mn-ea"/>
                <a:cs typeface="+mn-cs"/>
              </a:rPr>
              <a:t> la notion de </a:t>
            </a:r>
            <a:r>
              <a:rPr lang="en-CA" sz="1200" kern="1200" baseline="0" dirty="0" err="1" smtClean="0">
                <a:solidFill>
                  <a:schemeClr val="tx1"/>
                </a:solidFill>
                <a:effectLst/>
                <a:latin typeface="+mn-lt"/>
                <a:ea typeface="+mn-ea"/>
                <a:cs typeface="+mn-cs"/>
              </a:rPr>
              <a:t>locaux</a:t>
            </a:r>
            <a:r>
              <a:rPr lang="en-CA" sz="1200" kern="1200" baseline="0" dirty="0" smtClean="0">
                <a:solidFill>
                  <a:schemeClr val="tx1"/>
                </a:solidFill>
                <a:effectLst/>
                <a:latin typeface="+mn-lt"/>
                <a:ea typeface="+mn-ea"/>
                <a:cs typeface="+mn-cs"/>
              </a:rPr>
              <a:t> et </a:t>
            </a:r>
            <a:r>
              <a:rPr lang="en-CA" sz="1200" kern="1200" baseline="0" dirty="0" err="1" smtClean="0">
                <a:solidFill>
                  <a:schemeClr val="tx1"/>
                </a:solidFill>
                <a:effectLst/>
                <a:latin typeface="+mn-lt"/>
                <a:ea typeface="+mn-ea"/>
                <a:cs typeface="+mn-cs"/>
              </a:rPr>
              <a:t>adoptons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une</a:t>
            </a:r>
            <a:r>
              <a:rPr lang="en-CA" sz="1200" kern="1200" baseline="0" dirty="0" smtClean="0">
                <a:solidFill>
                  <a:schemeClr val="tx1"/>
                </a:solidFill>
                <a:effectLst/>
                <a:latin typeface="+mn-lt"/>
                <a:ea typeface="+mn-ea"/>
                <a:cs typeface="+mn-cs"/>
              </a:rPr>
              <a:t> vision </a:t>
            </a:r>
            <a:r>
              <a:rPr lang="en-CA" sz="1200" kern="1200" baseline="0" dirty="0" err="1" smtClean="0">
                <a:solidFill>
                  <a:schemeClr val="tx1"/>
                </a:solidFill>
                <a:effectLst/>
                <a:latin typeface="+mn-lt"/>
                <a:ea typeface="+mn-ea"/>
                <a:cs typeface="+mn-cs"/>
              </a:rPr>
              <a:t>intégrée</a:t>
            </a:r>
            <a:r>
              <a:rPr lang="en-CA" sz="1200" kern="1200" baseline="0" dirty="0" smtClean="0">
                <a:solidFill>
                  <a:schemeClr val="tx1"/>
                </a:solidFill>
                <a:effectLst/>
                <a:latin typeface="+mn-lt"/>
                <a:ea typeface="+mn-ea"/>
                <a:cs typeface="+mn-cs"/>
              </a:rPr>
              <a:t> et </a:t>
            </a:r>
            <a:r>
              <a:rPr lang="en-CA" sz="1200" kern="1200" baseline="0" dirty="0" err="1" smtClean="0">
                <a:solidFill>
                  <a:schemeClr val="tx1"/>
                </a:solidFill>
                <a:effectLst/>
                <a:latin typeface="+mn-lt"/>
                <a:ea typeface="+mn-ea"/>
                <a:cs typeface="+mn-cs"/>
              </a:rPr>
              <a:t>globale</a:t>
            </a:r>
            <a:r>
              <a:rPr lang="en-CA" sz="1200" kern="1200" baseline="0" dirty="0" smtClean="0">
                <a:solidFill>
                  <a:schemeClr val="tx1"/>
                </a:solidFill>
                <a:effectLst/>
                <a:latin typeface="+mn-lt"/>
                <a:ea typeface="+mn-ea"/>
                <a:cs typeface="+mn-cs"/>
              </a:rPr>
              <a:t> de la </a:t>
            </a:r>
            <a:r>
              <a:rPr lang="fr-FR" sz="1200" kern="1200" baseline="0" dirty="0" smtClean="0">
                <a:solidFill>
                  <a:schemeClr val="tx1"/>
                </a:solidFill>
                <a:effectLst/>
                <a:latin typeface="+mn-lt"/>
                <a:ea typeface="+mn-ea"/>
                <a:cs typeface="+mn-cs"/>
              </a:rPr>
              <a:t>modernisation du milieu de travail. </a:t>
            </a:r>
          </a:p>
          <a:p>
            <a:r>
              <a:rPr lang="en-CA" sz="1200" kern="1200" dirty="0" smtClean="0">
                <a:solidFill>
                  <a:schemeClr val="tx1"/>
                </a:solidFill>
                <a:effectLst/>
                <a:latin typeface="+mn-lt"/>
                <a:ea typeface="+mn-ea"/>
                <a:cs typeface="+mn-cs"/>
              </a:rPr>
              <a:t> </a:t>
            </a:r>
          </a:p>
          <a:p>
            <a:pPr lvl="0"/>
            <a:r>
              <a:rPr lang="fr-CA" sz="1200" kern="1200" dirty="0" smtClean="0">
                <a:solidFill>
                  <a:schemeClr val="tx1"/>
                </a:solidFill>
                <a:effectLst/>
                <a:latin typeface="+mn-lt"/>
                <a:ea typeface="+mn-ea"/>
                <a:cs typeface="+mn-cs"/>
              </a:rPr>
              <a:t>Qu’est-ce qu’un espace de travail moderne sans les bons outils et processus pour soutenir de nouvelles méthodes de travail?</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Les </a:t>
            </a:r>
            <a:r>
              <a:rPr lang="en-CA" sz="1200" kern="1200" dirty="0" err="1" smtClean="0">
                <a:solidFill>
                  <a:srgbClr val="FF0000"/>
                </a:solidFill>
                <a:effectLst/>
                <a:latin typeface="+mn-lt"/>
                <a:ea typeface="+mn-ea"/>
                <a:cs typeface="+mn-cs"/>
              </a:rPr>
              <a:t>facteurs</a:t>
            </a:r>
            <a:r>
              <a:rPr lang="en-CA" sz="1200" kern="1200" dirty="0" smtClean="0">
                <a:solidFill>
                  <a:srgbClr val="FF0000"/>
                </a:solidFill>
                <a:effectLst/>
                <a:latin typeface="+mn-lt"/>
                <a:ea typeface="+mn-ea"/>
                <a:cs typeface="+mn-cs"/>
              </a:rPr>
              <a:t> </a:t>
            </a:r>
            <a:r>
              <a:rPr lang="en-CA" sz="1200" kern="1200" baseline="0" dirty="0" err="1" smtClean="0">
                <a:solidFill>
                  <a:srgbClr val="FF0000"/>
                </a:solidFill>
                <a:effectLst/>
                <a:latin typeface="+mn-lt"/>
                <a:ea typeface="+mn-ea"/>
                <a:cs typeface="+mn-cs"/>
              </a:rPr>
              <a:t>clés</a:t>
            </a:r>
            <a:r>
              <a:rPr lang="en-CA" sz="1200" kern="1200" baseline="0" dirty="0" smtClean="0">
                <a:solidFill>
                  <a:srgbClr val="FF0000"/>
                </a:solidFill>
                <a:effectLst/>
                <a:latin typeface="+mn-lt"/>
                <a:ea typeface="+mn-ea"/>
                <a:cs typeface="+mn-cs"/>
              </a:rPr>
              <a:t> </a:t>
            </a:r>
            <a:r>
              <a:rPr lang="en-CA" sz="1200" kern="1200" baseline="0" dirty="0" smtClean="0">
                <a:solidFill>
                  <a:schemeClr val="tx1"/>
                </a:solidFill>
                <a:effectLst/>
                <a:latin typeface="+mn-lt"/>
                <a:ea typeface="+mn-ea"/>
                <a:cs typeface="+mn-cs"/>
              </a:rPr>
              <a:t>d’un milieu de travail </a:t>
            </a:r>
            <a:r>
              <a:rPr lang="en-CA" sz="1200" kern="1200" baseline="0" dirty="0" err="1" smtClean="0">
                <a:solidFill>
                  <a:schemeClr val="tx1"/>
                </a:solidFill>
                <a:effectLst/>
                <a:latin typeface="+mn-lt"/>
                <a:ea typeface="+mn-ea"/>
                <a:cs typeface="+mn-cs"/>
              </a:rPr>
              <a:t>moderne</a:t>
            </a:r>
            <a:r>
              <a:rPr lang="en-CA" sz="1200" kern="1200" dirty="0" smtClean="0">
                <a:solidFill>
                  <a:schemeClr val="tx1"/>
                </a:solidFill>
                <a:effectLst/>
                <a:latin typeface="+mn-lt"/>
                <a:ea typeface="+mn-ea"/>
                <a:cs typeface="+mn-cs"/>
              </a:rPr>
              <a:t>–Technologies de </a:t>
            </a:r>
            <a:r>
              <a:rPr lang="en-CA" sz="1200" kern="1200" dirty="0" err="1" smtClean="0">
                <a:solidFill>
                  <a:schemeClr val="tx1"/>
                </a:solidFill>
                <a:effectLst/>
                <a:latin typeface="+mn-lt"/>
                <a:ea typeface="+mn-ea"/>
                <a:cs typeface="+mn-cs"/>
              </a:rPr>
              <a:t>l’information</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Gestion</a:t>
            </a:r>
            <a:r>
              <a:rPr lang="en-CA" sz="1200" kern="1200" dirty="0" smtClean="0">
                <a:solidFill>
                  <a:schemeClr val="tx1"/>
                </a:solidFill>
                <a:effectLst/>
                <a:latin typeface="+mn-lt"/>
                <a:ea typeface="+mn-ea"/>
                <a:cs typeface="+mn-cs"/>
              </a:rPr>
              <a:t> de </a:t>
            </a:r>
            <a:r>
              <a:rPr lang="en-CA" sz="1200" kern="1200" dirty="0" err="1" smtClean="0">
                <a:solidFill>
                  <a:schemeClr val="tx1"/>
                </a:solidFill>
                <a:effectLst/>
                <a:latin typeface="+mn-lt"/>
                <a:ea typeface="+mn-ea"/>
                <a:cs typeface="+mn-cs"/>
              </a:rPr>
              <a:t>l’information</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Ressources</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humaines</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incluant</a:t>
            </a:r>
            <a:r>
              <a:rPr lang="en-CA"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la</a:t>
            </a:r>
            <a:r>
              <a:rPr lang="fr-CA" sz="1200" kern="1200" baseline="0" dirty="0" smtClean="0">
                <a:solidFill>
                  <a:schemeClr val="tx1"/>
                </a:solidFill>
                <a:effectLst/>
                <a:latin typeface="+mn-lt"/>
                <a:ea typeface="+mn-ea"/>
                <a:cs typeface="+mn-cs"/>
              </a:rPr>
              <a:t> Santé et sécurité au travail</a:t>
            </a:r>
            <a:r>
              <a:rPr lang="en-CA" sz="1200" kern="1200" dirty="0" smtClean="0">
                <a:solidFill>
                  <a:schemeClr val="tx1"/>
                </a:solidFill>
                <a:effectLst/>
                <a:latin typeface="+mn-lt"/>
                <a:ea typeface="+mn-ea"/>
                <a:cs typeface="+mn-cs"/>
              </a:rPr>
              <a:t>), la </a:t>
            </a:r>
            <a:r>
              <a:rPr lang="en-CA" sz="1200" kern="1200" dirty="0" err="1" smtClean="0">
                <a:solidFill>
                  <a:schemeClr val="tx1"/>
                </a:solidFill>
                <a:effectLst/>
                <a:latin typeface="+mn-lt"/>
                <a:ea typeface="+mn-ea"/>
                <a:cs typeface="+mn-cs"/>
              </a:rPr>
              <a:t>sécurité</a:t>
            </a:r>
            <a:r>
              <a:rPr lang="en-CA" sz="1200" kern="1200" baseline="0" dirty="0" smtClean="0">
                <a:solidFill>
                  <a:schemeClr val="tx1"/>
                </a:solidFill>
                <a:effectLst/>
                <a:latin typeface="+mn-lt"/>
                <a:ea typeface="+mn-ea"/>
                <a:cs typeface="+mn-cs"/>
              </a:rPr>
              <a:t> et </a:t>
            </a:r>
            <a:r>
              <a:rPr lang="en-CA" sz="1200" kern="1200" baseline="0" dirty="0" err="1" smtClean="0">
                <a:solidFill>
                  <a:schemeClr val="tx1"/>
                </a:solidFill>
                <a:effectLst/>
                <a:latin typeface="+mn-lt"/>
                <a:ea typeface="+mn-ea"/>
                <a:cs typeface="+mn-cs"/>
              </a:rPr>
              <a:t>l’aménagement</a:t>
            </a:r>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doivent</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être</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alignés</a:t>
            </a:r>
            <a:r>
              <a:rPr lang="en-CA" sz="1200" kern="1200" dirty="0" smtClean="0">
                <a:solidFill>
                  <a:schemeClr val="tx1"/>
                </a:solidFill>
                <a:effectLst/>
                <a:latin typeface="+mn-lt"/>
                <a:ea typeface="+mn-ea"/>
                <a:cs typeface="+mn-cs"/>
              </a:rPr>
              <a:t> à</a:t>
            </a:r>
            <a:r>
              <a:rPr lang="en-CA" sz="1200" kern="1200" baseline="0" dirty="0" smtClean="0">
                <a:solidFill>
                  <a:schemeClr val="tx1"/>
                </a:solidFill>
                <a:effectLst/>
                <a:latin typeface="+mn-lt"/>
                <a:ea typeface="+mn-ea"/>
                <a:cs typeface="+mn-cs"/>
              </a:rPr>
              <a:t> la vision du milieu de travail de </a:t>
            </a:r>
            <a:r>
              <a:rPr lang="en-CA" sz="1200" kern="1200" baseline="0" dirty="0" err="1" smtClean="0">
                <a:solidFill>
                  <a:schemeClr val="tx1"/>
                </a:solidFill>
                <a:effectLst/>
                <a:latin typeface="+mn-lt"/>
                <a:ea typeface="+mn-ea"/>
                <a:cs typeface="+mn-cs"/>
              </a:rPr>
              <a:t>l’organisation</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pPr lvl="0"/>
            <a:r>
              <a:rPr lang="fr-CA" sz="1200" kern="1200" dirty="0" smtClean="0">
                <a:solidFill>
                  <a:schemeClr val="tx1"/>
                </a:solidFill>
                <a:effectLst/>
                <a:latin typeface="+mn-lt"/>
                <a:ea typeface="+mn-ea"/>
                <a:cs typeface="+mn-cs"/>
              </a:rPr>
              <a:t>Les stratégies de modernisation doivent être intégrées afin de doter les employés du GC des bons outils et processus pour soutenir les changements fondamentaux dans notre façon de travailler.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smtClean="0">
                <a:solidFill>
                  <a:schemeClr val="tx1"/>
                </a:solidFill>
                <a:effectLst/>
                <a:latin typeface="+mn-lt"/>
                <a:ea typeface="+mn-ea"/>
                <a:cs typeface="+mn-cs"/>
              </a:rPr>
              <a:t>Afin</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d’appuyer</a:t>
            </a:r>
            <a:r>
              <a:rPr lang="en-CA" sz="1200" kern="1200" dirty="0" smtClean="0">
                <a:solidFill>
                  <a:schemeClr val="tx1"/>
                </a:solidFill>
                <a:effectLst/>
                <a:latin typeface="+mn-lt"/>
                <a:ea typeface="+mn-ea"/>
                <a:cs typeface="+mn-cs"/>
              </a:rPr>
              <a:t> les </a:t>
            </a:r>
            <a:r>
              <a:rPr lang="en-CA" sz="1200" kern="1200" dirty="0" err="1" smtClean="0">
                <a:solidFill>
                  <a:schemeClr val="tx1"/>
                </a:solidFill>
                <a:effectLst/>
                <a:latin typeface="+mn-lt"/>
                <a:ea typeface="+mn-ea"/>
                <a:cs typeface="+mn-cs"/>
              </a:rPr>
              <a:t>ministères</a:t>
            </a:r>
            <a:r>
              <a:rPr lang="en-CA" sz="1200" kern="1200" dirty="0" smtClean="0">
                <a:solidFill>
                  <a:schemeClr val="tx1"/>
                </a:solidFill>
                <a:effectLst/>
                <a:latin typeface="+mn-lt"/>
                <a:ea typeface="+mn-ea"/>
                <a:cs typeface="+mn-cs"/>
              </a:rPr>
              <a:t> qui </a:t>
            </a:r>
            <a:r>
              <a:rPr lang="en-CA" sz="1200" kern="1200" dirty="0" err="1" smtClean="0">
                <a:solidFill>
                  <a:schemeClr val="tx1"/>
                </a:solidFill>
                <a:effectLst/>
                <a:latin typeface="+mn-lt"/>
                <a:ea typeface="+mn-ea"/>
                <a:cs typeface="+mn-cs"/>
              </a:rPr>
              <a:t>sont</a:t>
            </a:r>
            <a:r>
              <a:rPr lang="en-CA" sz="1200" kern="1200" dirty="0" smtClean="0">
                <a:solidFill>
                  <a:schemeClr val="tx1"/>
                </a:solidFill>
                <a:effectLst/>
                <a:latin typeface="+mn-lt"/>
                <a:ea typeface="+mn-ea"/>
                <a:cs typeface="+mn-cs"/>
              </a:rPr>
              <a:t> prêt pour la modernisation,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SPAC a </a:t>
            </a:r>
            <a:r>
              <a:rPr lang="en-CA" sz="1200" kern="1200" dirty="0" err="1" smtClean="0">
                <a:solidFill>
                  <a:schemeClr val="tx1"/>
                </a:solidFill>
                <a:effectLst/>
                <a:latin typeface="+mn-lt"/>
                <a:ea typeface="+mn-ea"/>
                <a:cs typeface="+mn-cs"/>
              </a:rPr>
              <a:t>développé</a:t>
            </a:r>
            <a:r>
              <a:rPr lang="en-CA" sz="1200" kern="1200" dirty="0" smtClean="0">
                <a:solidFill>
                  <a:schemeClr val="tx1"/>
                </a:solidFill>
                <a:effectLst/>
                <a:latin typeface="+mn-lt"/>
                <a:ea typeface="+mn-ea"/>
                <a:cs typeface="+mn-cs"/>
              </a:rPr>
              <a:t>  le</a:t>
            </a:r>
            <a:r>
              <a:rPr lang="en-CA" sz="1200" kern="1200" baseline="0" dirty="0" smtClean="0">
                <a:solidFill>
                  <a:schemeClr val="tx1"/>
                </a:solidFill>
                <a:effectLst/>
                <a:latin typeface="+mn-lt"/>
                <a:ea typeface="+mn-ea"/>
                <a:cs typeface="+mn-cs"/>
              </a:rPr>
              <a:t> Guide </a:t>
            </a:r>
            <a:r>
              <a:rPr lang="en-CA" sz="1200" kern="1200" dirty="0" smtClean="0">
                <a:solidFill>
                  <a:schemeClr val="tx1"/>
                </a:solidFill>
                <a:effectLst/>
                <a:latin typeface="+mn-lt"/>
                <a:ea typeface="+mn-ea"/>
                <a:cs typeface="+mn-cs"/>
              </a:rPr>
              <a:t>de la transformation du Milieu de travail </a:t>
            </a:r>
            <a:r>
              <a:rPr lang="en-CA" sz="1200" u="none" strike="noStrike" kern="1200" dirty="0" smtClean="0">
                <a:solidFill>
                  <a:schemeClr val="tx1"/>
                </a:solidFill>
                <a:effectLst/>
                <a:latin typeface="+mn-lt"/>
                <a:ea typeface="+mn-ea"/>
                <a:cs typeface="+mn-cs"/>
              </a:rPr>
              <a:t>GC http://www.gcpedia.gc.ca/gcwiki/images/b/b5/Guide_de_transformation_du_milieu_de_travail_GC.pdf</a:t>
            </a:r>
          </a:p>
        </p:txBody>
      </p:sp>
      <p:sp>
        <p:nvSpPr>
          <p:cNvPr id="4" name="Slide Number Placeholder 3"/>
          <p:cNvSpPr>
            <a:spLocks noGrp="1"/>
          </p:cNvSpPr>
          <p:nvPr>
            <p:ph type="sldNum" sz="quarter" idx="10"/>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10132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Le milieu de travail est un outil que les ministères peuvent utiliser pour appuyer le renouvellement de la fonction publique et pour adhérer à la vision de la fonction publique en ce qui concerne l’effectif.</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179491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FB24C1-AF5D-4DB8-8ED9-FD899DEDE52F}" type="slidenum">
              <a:rPr lang="en-CA" smtClean="0"/>
              <a:t>8</a:t>
            </a:fld>
            <a:endParaRPr lang="en-CA"/>
          </a:p>
        </p:txBody>
      </p:sp>
    </p:spTree>
    <p:extLst>
      <p:ext uri="{BB962C8B-B14F-4D97-AF65-F5344CB8AC3E}">
        <p14:creationId xmlns:p14="http://schemas.microsoft.com/office/powerpoint/2010/main" val="265401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13254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xmlns=""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xmlns=""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xmlns=""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xmlns=""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xmlns=""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xmlns=""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xmlns=""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xmlns=""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xmlns=""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xmlns=""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xmlns=""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xmlns=""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xmlns=""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xmlns=""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xmlns=""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xmlns=""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xmlns=""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xmlns=""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xmlns=""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xmlns=""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xmlns=""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xmlns=""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xmlns=""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xmlns=""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xmlns=""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xmlns=""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xmlns=""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xmlns=""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xmlns=""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0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xmlns=""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xmlns=""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
        <p:nvSpPr>
          <p:cNvPr id="5" name="Title 1"/>
          <p:cNvSpPr>
            <a:spLocks noGrp="1"/>
          </p:cNvSpPr>
          <p:nvPr>
            <p:ph type="title"/>
          </p:nvPr>
        </p:nvSpPr>
        <p:spPr>
          <a:xfrm>
            <a:off x="914400" y="908720"/>
            <a:ext cx="10363200" cy="843880"/>
          </a:xfrm>
        </p:spPr>
        <p:txBody>
          <a:bodyPr/>
          <a:lstStyle/>
          <a:p>
            <a:r>
              <a:rPr lang="en-US" smtClean="0"/>
              <a:t>Click to edit Master title style</a:t>
            </a:r>
            <a:endParaRPr lang="en-US"/>
          </a:p>
        </p:txBody>
      </p:sp>
    </p:spTree>
    <p:extLst>
      <p:ext uri="{BB962C8B-B14F-4D97-AF65-F5344CB8AC3E}">
        <p14:creationId xmlns:p14="http://schemas.microsoft.com/office/powerpoint/2010/main" val="5437215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mall Four Icon Layou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FEBD1B75-AA83-9347-963D-827679CB41D3}"/>
              </a:ext>
            </a:extLst>
          </p:cNvPr>
          <p:cNvSpPr>
            <a:spLocks noGrp="1"/>
          </p:cNvSpPr>
          <p:nvPr>
            <p:ph type="sldNum" sz="quarter" idx="12"/>
          </p:nvPr>
        </p:nvSpPr>
        <p:spPr>
          <a:xfrm>
            <a:off x="8901112" y="6456366"/>
            <a:ext cx="2743200" cy="247541"/>
          </a:xfrm>
          <a:prstGeom prst="rect">
            <a:avLst/>
          </a:prstGeom>
        </p:spPr>
        <p:txBody>
          <a:bodyPr/>
          <a:lstStyle/>
          <a:p>
            <a:fld id="{FBBDB041-EBC2-4440-B05F-7E65F943D643}" type="slidenum">
              <a:rPr lang="en-US" smtClean="0"/>
              <a:t>‹#›</a:t>
            </a:fld>
            <a:endParaRPr lang="en-US" dirty="0"/>
          </a:p>
        </p:txBody>
      </p:sp>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xmlns=""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xmlns=""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xmlns=""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xmlns=""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D07625D3-4631-D144-A38F-D00BCF2C2126}"/>
              </a:ext>
            </a:extLst>
          </p:cNvPr>
          <p:cNvSpPr>
            <a:spLocks noGrp="1"/>
          </p:cNvSpPr>
          <p:nvPr>
            <p:ph idx="15"/>
          </p:nvPr>
        </p:nvSpPr>
        <p:spPr>
          <a:xfrm>
            <a:off x="538161"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xmlns=""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A995848D-37D6-C04D-BDF8-0D8718112883}"/>
              </a:ext>
            </a:extLst>
          </p:cNvPr>
          <p:cNvSpPr>
            <a:spLocks noGrp="1"/>
          </p:cNvSpPr>
          <p:nvPr>
            <p:ph idx="24"/>
          </p:nvPr>
        </p:nvSpPr>
        <p:spPr>
          <a:xfrm>
            <a:off x="3368447"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xmlns=""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10E95A27-B41C-7F48-9F77-4204B73512BE}"/>
              </a:ext>
            </a:extLst>
          </p:cNvPr>
          <p:cNvSpPr>
            <a:spLocks noGrp="1"/>
          </p:cNvSpPr>
          <p:nvPr>
            <p:ph idx="26"/>
          </p:nvPr>
        </p:nvSpPr>
        <p:spPr>
          <a:xfrm>
            <a:off x="6220504" y="3194688"/>
            <a:ext cx="2576514"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xmlns="" id="{0CE6D17D-6FF8-034C-B243-541C6CC0C0A7}"/>
              </a:ext>
            </a:extLst>
          </p:cNvPr>
          <p:cNvSpPr>
            <a:spLocks noGrp="1"/>
          </p:cNvSpPr>
          <p:nvPr>
            <p:ph idx="28"/>
          </p:nvPr>
        </p:nvSpPr>
        <p:spPr>
          <a:xfrm>
            <a:off x="9072561" y="3194688"/>
            <a:ext cx="2442543" cy="301016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4">
            <a:extLst>
              <a:ext uri="{FF2B5EF4-FFF2-40B4-BE49-F238E27FC236}">
                <a16:creationId xmlns:a16="http://schemas.microsoft.com/office/drawing/2014/main" xmlns="" id="{FC9C42F6-418B-564A-8B49-BA5C3DE05D79}"/>
              </a:ext>
            </a:extLst>
          </p:cNvPr>
          <p:cNvSpPr>
            <a:spLocks noGrp="1"/>
          </p:cNvSpPr>
          <p:nvPr>
            <p:ph type="body" sz="quarter" idx="30"/>
          </p:nvPr>
        </p:nvSpPr>
        <p:spPr>
          <a:xfrm>
            <a:off x="528638" y="6456366"/>
            <a:ext cx="6551612" cy="211684"/>
          </a:xfrm>
        </p:spPr>
        <p:txBody>
          <a:bodyPr>
            <a:normAutofit/>
          </a:bodyPr>
          <a:lstStyle>
            <a:lvl1pPr marL="0" indent="0">
              <a:lnSpc>
                <a:spcPct val="100000"/>
              </a:lnSpc>
              <a:buNone/>
              <a:defRPr sz="800"/>
            </a:lvl1pPr>
            <a:lvl2pPr marL="457200" indent="0">
              <a:buNone/>
              <a:defRPr/>
            </a:lvl2pPr>
          </a:lstStyle>
          <a:p>
            <a:pPr lvl="0"/>
            <a:r>
              <a:rPr lang="en-US" dirty="0"/>
              <a:t>Edit Master text styles</a:t>
            </a:r>
          </a:p>
        </p:txBody>
      </p:sp>
      <p:sp>
        <p:nvSpPr>
          <p:cNvPr id="32" name="Text Placeholder 6">
            <a:extLst>
              <a:ext uri="{FF2B5EF4-FFF2-40B4-BE49-F238E27FC236}">
                <a16:creationId xmlns:a16="http://schemas.microsoft.com/office/drawing/2014/main" xmlns=""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33"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906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xmlns=""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xmlns=""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42352098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xmlns=""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7464139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5420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6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xmlns=""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420565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8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xmlns=""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xmlns=""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xmlns=""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25081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xmlns=""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29086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xmlns=""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xmlns=""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xmlns=""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xmlns=""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xmlns=""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58839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xmlns=""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xmlns=""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xmlns=""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41831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xmlns=""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xmlns=""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102406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xmlns=""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xmlns=""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xmlns=""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xmlns=""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xmlns=""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xmlns=""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xmlns=""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04978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xmlns=""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xmlns=""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36076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xmlns=""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xmlns=""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xmlns=""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xmlns=""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xmlns=""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xmlns=""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971002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xmlns=""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xmlns=""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xmlns=""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xmlns=""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xmlns=""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xmlns=""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20185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2728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xmlns=""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74182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xmlns=""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546934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908767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xmlns=""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xmlns=""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625780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xmlns=""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xmlns=""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2793980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0672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75571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xmlns=""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115490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xmlns=""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39896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xmlns="" id="{691C38E6-E387-5041-A8BC-2383E3D6153C}"/>
              </a:ext>
            </a:extLst>
          </p:cNvPr>
          <p:cNvSpPr>
            <a:spLocks noGrp="1"/>
          </p:cNvSpPr>
          <p:nvPr>
            <p:ph type="sldNum" sz="quarter" idx="12"/>
          </p:nvPr>
        </p:nvSpPr>
        <p:spPr>
          <a:xfrm>
            <a:off x="8901112" y="6456366"/>
            <a:ext cx="2743200" cy="247541"/>
          </a:xfrm>
          <a:prstGeom prst="rect">
            <a:avLst/>
          </a:prstGeom>
        </p:spPr>
        <p:txBody>
          <a:bodyPr/>
          <a:lstStyle/>
          <a:p>
            <a:fld id="{FBBDB041-EBC2-4440-B05F-7E65F943D643}" type="slidenum">
              <a:rPr lang="en-US" smtClean="0"/>
              <a:t>‹#›</a:t>
            </a:fld>
            <a:endParaRPr lang="en-US" dirty="0"/>
          </a:p>
        </p:txBody>
      </p:sp>
      <p:sp>
        <p:nvSpPr>
          <p:cNvPr id="10"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xmlns=""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xmlns="" id="{318CA159-F525-234D-B35B-2106D7AB91A1}"/>
              </a:ext>
            </a:extLst>
          </p:cNvPr>
          <p:cNvSpPr>
            <a:spLocks noGrp="1"/>
          </p:cNvSpPr>
          <p:nvPr>
            <p:ph type="body" sz="quarter" idx="16"/>
          </p:nvPr>
        </p:nvSpPr>
        <p:spPr>
          <a:xfrm>
            <a:off x="528638" y="6456366"/>
            <a:ext cx="6551612" cy="211684"/>
          </a:xfrm>
        </p:spPr>
        <p:txBody>
          <a:bodyPr>
            <a:normAutofit/>
          </a:bodyPr>
          <a:lstStyle>
            <a:lvl1pPr marL="0" indent="0">
              <a:lnSpc>
                <a:spcPct val="100000"/>
              </a:lnSpc>
              <a:buNone/>
              <a:defRPr sz="800"/>
            </a:lvl1pPr>
            <a:lvl2pPr marL="457200" indent="0">
              <a:buNone/>
              <a:defRPr/>
            </a:lvl2pPr>
          </a:lstStyle>
          <a:p>
            <a:pPr lvl="0"/>
            <a:r>
              <a:rPr lang="en-US" dirty="0"/>
              <a:t>Edit Master text styles</a:t>
            </a:r>
          </a:p>
        </p:txBody>
      </p:sp>
      <p:sp>
        <p:nvSpPr>
          <p:cNvPr id="15" name="Text Placeholder 6">
            <a:extLst>
              <a:ext uri="{FF2B5EF4-FFF2-40B4-BE49-F238E27FC236}">
                <a16:creationId xmlns:a16="http://schemas.microsoft.com/office/drawing/2014/main" xmlns=""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16"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747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xmlns=""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xmlns=""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xmlns=""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ntent with Caption on Right">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691C38E6-E387-5041-A8BC-2383E3D6153C}"/>
              </a:ext>
            </a:extLst>
          </p:cNvPr>
          <p:cNvSpPr>
            <a:spLocks noGrp="1"/>
          </p:cNvSpPr>
          <p:nvPr>
            <p:ph type="sldNum" sz="quarter" idx="12"/>
          </p:nvPr>
        </p:nvSpPr>
        <p:spPr>
          <a:xfrm>
            <a:off x="8901112" y="6456366"/>
            <a:ext cx="2743200" cy="247541"/>
          </a:xfrm>
          <a:prstGeom prst="rect">
            <a:avLst/>
          </a:prstGeom>
        </p:spPr>
        <p:txBody>
          <a:bodyPr/>
          <a:lstStyle/>
          <a:p>
            <a:fld id="{FBBDB041-EBC2-4440-B05F-7E65F943D643}" type="slidenum">
              <a:rPr lang="en-US" smtClean="0"/>
              <a:t>‹#›</a:t>
            </a:fld>
            <a:endParaRPr lang="en-US" dirty="0"/>
          </a:p>
        </p:txBody>
      </p:sp>
      <p:sp>
        <p:nvSpPr>
          <p:cNvPr id="10" name="Text Placeholder 3">
            <a:extLst>
              <a:ext uri="{FF2B5EF4-FFF2-40B4-BE49-F238E27FC236}">
                <a16:creationId xmlns:a16="http://schemas.microsoft.com/office/drawing/2014/main" xmlns=""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xmlns=""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xmlns="" id="{1A5BD5C7-19DC-0445-810F-1BAABAD92F99}"/>
              </a:ext>
            </a:extLst>
          </p:cNvPr>
          <p:cNvSpPr>
            <a:spLocks noGrp="1"/>
          </p:cNvSpPr>
          <p:nvPr>
            <p:ph type="body" sz="quarter" idx="16"/>
          </p:nvPr>
        </p:nvSpPr>
        <p:spPr>
          <a:xfrm>
            <a:off x="528638" y="6456366"/>
            <a:ext cx="6551612" cy="211684"/>
          </a:xfrm>
        </p:spPr>
        <p:txBody>
          <a:bodyPr>
            <a:normAutofit/>
          </a:bodyPr>
          <a:lstStyle>
            <a:lvl1pPr marL="0" indent="0">
              <a:lnSpc>
                <a:spcPct val="100000"/>
              </a:lnSpc>
              <a:buNone/>
              <a:defRPr sz="800"/>
            </a:lvl1pPr>
            <a:lvl2pPr marL="457200" indent="0">
              <a:buNone/>
              <a:defRPr/>
            </a:lvl2pPr>
          </a:lstStyle>
          <a:p>
            <a:pPr lvl="0"/>
            <a:r>
              <a:rPr lang="en-US" dirty="0"/>
              <a:t>Edit Master text styles</a:t>
            </a:r>
          </a:p>
        </p:txBody>
      </p:sp>
      <p:sp>
        <p:nvSpPr>
          <p:cNvPr id="16" name="Text Placeholder 6">
            <a:extLst>
              <a:ext uri="{FF2B5EF4-FFF2-40B4-BE49-F238E27FC236}">
                <a16:creationId xmlns:a16="http://schemas.microsoft.com/office/drawing/2014/main" xmlns=""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8562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48320" y="1013551"/>
            <a:ext cx="11100755" cy="510449"/>
          </a:xfrm>
          <a:prstGeom prst="rect">
            <a:avLst/>
          </a:prstGeom>
        </p:spPr>
        <p:txBody>
          <a:bodyPr lIns="0" tIns="0" rIns="0" bIns="0">
            <a:noAutofit/>
          </a:bodyPr>
          <a:lstStyle>
            <a:lvl1pPr marL="0" indent="0">
              <a:lnSpc>
                <a:spcPct val="100000"/>
              </a:lnSpc>
              <a:spcBef>
                <a:spcPts val="600"/>
              </a:spcBef>
              <a:buNone/>
              <a:defRPr sz="1600" b="0">
                <a:solidFill>
                  <a:srgbClr val="575757"/>
                </a:solidFill>
                <a:latin typeface="+mn-lt"/>
              </a:defRPr>
            </a:lvl1pPr>
          </a:lstStyle>
          <a:p>
            <a:pPr lvl="0"/>
            <a:r>
              <a:rPr lang="en-CA" noProof="0" dirty="0"/>
              <a:t>Click to add subtitle</a:t>
            </a:r>
          </a:p>
        </p:txBody>
      </p:sp>
      <p:sp>
        <p:nvSpPr>
          <p:cNvPr id="11" name="Title Placeholder 1"/>
          <p:cNvSpPr>
            <a:spLocks noGrp="1"/>
          </p:cNvSpPr>
          <p:nvPr>
            <p:ph type="title" hasCustomPrompt="1"/>
          </p:nvPr>
        </p:nvSpPr>
        <p:spPr>
          <a:xfrm>
            <a:off x="548320" y="200025"/>
            <a:ext cx="11100755" cy="698500"/>
          </a:xfrm>
          <a:prstGeom prst="rect">
            <a:avLst/>
          </a:prstGeom>
        </p:spPr>
        <p:txBody>
          <a:bodyPr vert="horz" lIns="0" tIns="0" rIns="0" bIns="0" rtlCol="0" anchor="b" anchorCtr="0">
            <a:noAutofit/>
          </a:bodyPr>
          <a:lstStyle>
            <a:lvl1pPr>
              <a:lnSpc>
                <a:spcPct val="100000"/>
              </a:lnSpc>
              <a:defRPr sz="2200">
                <a:latin typeface="+mj-lt"/>
              </a:defRPr>
            </a:lvl1pPr>
          </a:lstStyle>
          <a:p>
            <a:r>
              <a:rPr lang="en-CA" noProof="0" dirty="0"/>
              <a:t>Click to add title</a:t>
            </a:r>
          </a:p>
        </p:txBody>
      </p:sp>
      <p:cxnSp>
        <p:nvCxnSpPr>
          <p:cNvPr id="3" name="Straight Connector 2"/>
          <p:cNvCxnSpPr/>
          <p:nvPr userDrawn="1"/>
        </p:nvCxnSpPr>
        <p:spPr>
          <a:xfrm>
            <a:off x="548320" y="960800"/>
            <a:ext cx="11100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85108"/>
      </p:ext>
    </p:extLst>
  </p:cSld>
  <p:clrMapOvr>
    <a:masterClrMapping/>
  </p:clrMapOvr>
  <p:transition>
    <p:fade/>
  </p:transition>
  <p:extLst mod="1">
    <p:ext uri="{DCECCB84-F9BA-43D5-87BE-67443E8EF086}">
      <p15:sldGuideLst xmlns:p15="http://schemas.microsoft.com/office/powerpoint/2012/main">
        <p15:guide id="1" orient="horz" pos="3954">
          <p15:clr>
            <a:srgbClr val="FBAE40"/>
          </p15:clr>
        </p15:guide>
        <p15:guide id="2" pos="3840">
          <p15:clr>
            <a:srgbClr val="FBAE40"/>
          </p15:clr>
        </p15:guide>
        <p15:guide id="3" pos="3768">
          <p15:clr>
            <a:srgbClr val="FBAE40"/>
          </p15:clr>
        </p15:guide>
        <p15:guide id="4" pos="3912">
          <p15:clr>
            <a:srgbClr val="FBAE40"/>
          </p15:clr>
        </p15:guide>
        <p15:guide id="5" orient="horz" pos="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xmlns=""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xmlns=""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xmlns=""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xmlns=""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xmlns=""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xmlns=""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xmlns=""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xmlns=""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xmlns=""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xmlns=""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xmlns=""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image" Target="../media/image3.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8.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emf"/><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vmlDrawing" Target="../drawings/vmlDrawing7.v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oleObject" Target="../embeddings/oleObject7.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 Id="rId30" Type="http://schemas.openxmlformats.org/officeDocument/2006/relationships/image" Target="../media/image2.png"/><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8"/>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 name="think-cell Slide" r:id="rId30" imgW="473" imgH="473" progId="TCLayout.ActiveDocument.1">
                  <p:embed/>
                </p:oleObj>
              </mc:Choice>
              <mc:Fallback>
                <p:oleObj name="think-cell Slide" r:id="rId30" imgW="473" imgH="473"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xmlns=""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2"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9" r:id="rId24"/>
    <p:sldLayoutId id="2147483704" r:id="rId2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9"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xmlns=""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25292523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5" r:id="rId24"/>
    <p:sldLayoutId id="2147483706" r:id="rId25"/>
    <p:sldLayoutId id="2147483707" r:id="rId2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image" Target="../media/image2.png"/><Relationship Id="rId5" Type="http://schemas.openxmlformats.org/officeDocument/2006/relationships/image" Target="../media/image5.jp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0.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5.xml"/><Relationship Id="rId7" Type="http://schemas.openxmlformats.org/officeDocument/2006/relationships/image" Target="../media/image3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notesSlide" Target="../notesSlides/notesSlide12.xml"/><Relationship Id="rId10" Type="http://schemas.openxmlformats.org/officeDocument/2006/relationships/image" Target="../media/image36.png"/><Relationship Id="rId4" Type="http://schemas.openxmlformats.org/officeDocument/2006/relationships/slideLayout" Target="../slideLayouts/slideLayout39.xml"/><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7.xml"/><Relationship Id="rId7" Type="http://schemas.openxmlformats.org/officeDocument/2006/relationships/oleObject" Target="../embeddings/oleObject14.bin"/><Relationship Id="rId2" Type="http://schemas.openxmlformats.org/officeDocument/2006/relationships/tags" Target="../tags/tag66.xml"/><Relationship Id="rId1" Type="http://schemas.openxmlformats.org/officeDocument/2006/relationships/vmlDrawing" Target="../drawings/vmlDrawing14.vml"/><Relationship Id="rId6" Type="http://schemas.openxmlformats.org/officeDocument/2006/relationships/image" Target="../media/image38.jpe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8.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7.png"/><Relationship Id="rId2" Type="http://schemas.openxmlformats.org/officeDocument/2006/relationships/tags" Target="../tags/tag16.xml"/><Relationship Id="rId16" Type="http://schemas.openxmlformats.org/officeDocument/2006/relationships/notesSlide" Target="../notesSlides/notesSlide2.xml"/><Relationship Id="rId20" Type="http://schemas.openxmlformats.org/officeDocument/2006/relationships/image" Target="../media/image10.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25.xml"/><Relationship Id="rId10" Type="http://schemas.openxmlformats.org/officeDocument/2006/relationships/tags" Target="../tags/tag24.xml"/><Relationship Id="rId19" Type="http://schemas.openxmlformats.org/officeDocument/2006/relationships/image" Target="../media/image9.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slideLayout" Target="../slideLayouts/slideLayout14.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6.png"/><Relationship Id="rId2" Type="http://schemas.openxmlformats.org/officeDocument/2006/relationships/tags" Target="../tags/tag30.xml"/><Relationship Id="rId16" Type="http://schemas.openxmlformats.org/officeDocument/2006/relationships/image" Target="../media/image15.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14.png"/><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7.png"/><Relationship Id="rId5" Type="http://schemas.openxmlformats.org/officeDocument/2006/relationships/notesSlide" Target="../notesSlides/notesSlide5.xml"/><Relationship Id="rId4"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7.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26.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25.png"/><Relationship Id="rId5" Type="http://schemas.openxmlformats.org/officeDocument/2006/relationships/tags" Target="../tags/tag48.xml"/><Relationship Id="rId10" Type="http://schemas.openxmlformats.org/officeDocument/2006/relationships/image" Target="../media/image24.png"/><Relationship Id="rId4" Type="http://schemas.openxmlformats.org/officeDocument/2006/relationships/tags" Target="../tags/tag47.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9.xml"/><Relationship Id="rId1" Type="http://schemas.openxmlformats.org/officeDocument/2006/relationships/tags" Target="../tags/tag5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29.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notesSlide" Target="../notesSlides/notesSlide9.xml"/><Relationship Id="rId5" Type="http://schemas.openxmlformats.org/officeDocument/2006/relationships/tags" Target="../tags/tag56.xml"/><Relationship Id="rId10" Type="http://schemas.openxmlformats.org/officeDocument/2006/relationships/slideLayout" Target="../slideLayouts/slideLayout49.xml"/><Relationship Id="rId4" Type="http://schemas.openxmlformats.org/officeDocument/2006/relationships/tags" Target="../tags/tag55.xml"/><Relationship Id="rId9"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uy-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9848"/>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48"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10133" y="0"/>
            <a:ext cx="6911367" cy="6867848"/>
          </a:xfrm>
          <a:prstGeom prst="rect">
            <a:avLst/>
          </a:prstGeom>
          <a:gradFill flip="none" rotWithShape="1">
            <a:gsLst>
              <a:gs pos="0">
                <a:schemeClr val="tx1">
                  <a:alpha val="65000"/>
                </a:schemeClr>
              </a:gs>
              <a:gs pos="4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Cworkplace-FullColour-F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sp>
        <p:nvSpPr>
          <p:cNvPr id="2" name="Title 1"/>
          <p:cNvSpPr>
            <a:spLocks noGrp="1"/>
          </p:cNvSpPr>
          <p:nvPr>
            <p:ph type="ctrTitle"/>
          </p:nvPr>
        </p:nvSpPr>
        <p:spPr>
          <a:xfrm>
            <a:off x="511883" y="1924798"/>
            <a:ext cx="3931780" cy="1587701"/>
          </a:xfrm>
        </p:spPr>
        <p:txBody>
          <a:bodyPr>
            <a:normAutofit fontScale="90000"/>
          </a:bodyPr>
          <a:lstStyle/>
          <a:p>
            <a:r>
              <a:rPr lang="en-US" dirty="0" err="1" smtClean="0">
                <a:solidFill>
                  <a:schemeClr val="bg1"/>
                </a:solidFill>
              </a:rPr>
              <a:t>Bienvenue</a:t>
            </a:r>
            <a:r>
              <a:rPr lang="en-US" dirty="0" smtClean="0">
                <a:solidFill>
                  <a:schemeClr val="bg1"/>
                </a:solidFill>
              </a:rPr>
              <a:t> </a:t>
            </a:r>
            <a:r>
              <a:rPr lang="en-US" dirty="0" err="1" smtClean="0">
                <a:solidFill>
                  <a:schemeClr val="bg1"/>
                </a:solidFill>
              </a:rPr>
              <a:t>dans</a:t>
            </a:r>
            <a:r>
              <a:rPr lang="en-US" dirty="0" smtClean="0">
                <a:solidFill>
                  <a:schemeClr val="bg1"/>
                </a:solidFill>
              </a:rPr>
              <a:t> le Milieu de travail GC</a:t>
            </a:r>
            <a:endParaRPr lang="en-US" dirty="0"/>
          </a:p>
        </p:txBody>
      </p:sp>
      <p:sp>
        <p:nvSpPr>
          <p:cNvPr id="3" name="Subtitle 2"/>
          <p:cNvSpPr>
            <a:spLocks noGrp="1"/>
          </p:cNvSpPr>
          <p:nvPr>
            <p:ph type="subTitle" idx="1"/>
          </p:nvPr>
        </p:nvSpPr>
        <p:spPr>
          <a:xfrm>
            <a:off x="545307" y="3657327"/>
            <a:ext cx="3137693" cy="678352"/>
          </a:xfrm>
        </p:spPr>
        <p:txBody>
          <a:bodyPr>
            <a:noAutofit/>
          </a:bodyPr>
          <a:lstStyle/>
          <a:p>
            <a:r>
              <a:rPr lang="fr-FR" sz="1600" dirty="0" smtClean="0">
                <a:solidFill>
                  <a:schemeClr val="accent2"/>
                </a:solidFill>
              </a:rPr>
              <a:t>IL EST TEMPS D'ADOPTER DES MÉTHODES ET DES MILIEUX DE TRAVAIL SENSÉS</a:t>
            </a:r>
            <a:endParaRPr lang="en-US" sz="1600" dirty="0">
              <a:solidFill>
                <a:schemeClr val="accent2"/>
              </a:solidFill>
            </a:endParaRP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113352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508759" y="1771489"/>
            <a:ext cx="3701498" cy="3991572"/>
          </a:xfrm>
        </p:spPr>
        <p:txBody>
          <a:bodyPr>
            <a:normAutofit/>
          </a:bodyPr>
          <a:lstStyle/>
          <a:p>
            <a:r>
              <a:rPr lang="fr-CA" sz="1600" b="0" dirty="0" smtClean="0">
                <a:latin typeface="Arial" charset="0"/>
                <a:ea typeface="Arial" charset="0"/>
                <a:cs typeface="Arial" charset="0"/>
              </a:rPr>
              <a:t>Offre un milieu de travail souple et habilite les employés</a:t>
            </a:r>
          </a:p>
          <a:p>
            <a:r>
              <a:rPr lang="fr-CA" sz="1600" b="0" dirty="0" smtClean="0">
                <a:latin typeface="Arial" charset="0"/>
                <a:ea typeface="Arial" charset="0"/>
                <a:cs typeface="Arial" charset="0"/>
              </a:rPr>
              <a:t>Encourage la collaboration à tous les niveaux</a:t>
            </a:r>
          </a:p>
          <a:p>
            <a:r>
              <a:rPr lang="fr-CA" sz="1600" b="0" dirty="0" smtClean="0">
                <a:latin typeface="Arial" charset="0"/>
                <a:ea typeface="Arial" charset="0"/>
                <a:cs typeface="Arial" charset="0"/>
              </a:rPr>
              <a:t>Favorise la santé et le mieux-être des employés</a:t>
            </a:r>
          </a:p>
          <a:p>
            <a:r>
              <a:rPr lang="fr-CA" sz="1600" b="0" dirty="0" smtClean="0">
                <a:latin typeface="Arial" charset="0"/>
                <a:ea typeface="Arial" charset="0"/>
                <a:cs typeface="Arial" charset="0"/>
              </a:rPr>
              <a:t>Permet au GC d’attirer et de retenir les meilleurs talents</a:t>
            </a:r>
          </a:p>
          <a:p>
            <a:r>
              <a:rPr lang="fr-CA" sz="1600" b="0" dirty="0" smtClean="0">
                <a:latin typeface="Arial" charset="0"/>
                <a:ea typeface="Arial" charset="0"/>
                <a:cs typeface="Arial" charset="0"/>
              </a:rPr>
              <a:t>Optimise l’utilisation des édifices et leurs taux d’utilisation</a:t>
            </a:r>
          </a:p>
          <a:p>
            <a:endParaRPr lang="en-US" b="0" dirty="0"/>
          </a:p>
        </p:txBody>
      </p:sp>
      <p:sp>
        <p:nvSpPr>
          <p:cNvPr id="8" name="Title 7"/>
          <p:cNvSpPr>
            <a:spLocks noGrp="1"/>
          </p:cNvSpPr>
          <p:nvPr>
            <p:ph type="title"/>
            <p:custDataLst>
              <p:tags r:id="rId2"/>
            </p:custDataLst>
          </p:nvPr>
        </p:nvSpPr>
        <p:spPr>
          <a:xfrm>
            <a:off x="508760" y="550861"/>
            <a:ext cx="11314940" cy="835027"/>
          </a:xfrm>
        </p:spPr>
        <p:txBody>
          <a:bodyPr>
            <a:noAutofit/>
          </a:bodyPr>
          <a:lstStyle/>
          <a:p>
            <a:r>
              <a:rPr lang="fr-CA" sz="2600" dirty="0" smtClean="0"/>
              <a:t>Le Milieu </a:t>
            </a:r>
            <a:r>
              <a:rPr lang="fr-CA" sz="2600" dirty="0"/>
              <a:t>de </a:t>
            </a:r>
            <a:r>
              <a:rPr lang="fr-CA" sz="2600" dirty="0" smtClean="0"/>
              <a:t>travail </a:t>
            </a:r>
            <a:r>
              <a:rPr lang="fr-CA" sz="2600" dirty="0"/>
              <a:t>GC </a:t>
            </a:r>
            <a:r>
              <a:rPr lang="fr-CA" sz="2600" dirty="0" smtClean="0"/>
              <a:t>répond aux besoins de notre fonction publique</a:t>
            </a:r>
            <a:endParaRPr lang="en-US" sz="26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0812" y="1855656"/>
            <a:ext cx="7094291" cy="3190352"/>
          </a:xfrm>
          <a:prstGeom prst="rect">
            <a:avLst/>
          </a:prstGeom>
        </p:spPr>
      </p:pic>
    </p:spTree>
    <p:extLst>
      <p:ext uri="{BB962C8B-B14F-4D97-AF65-F5344CB8AC3E}">
        <p14:creationId xmlns:p14="http://schemas.microsoft.com/office/powerpoint/2010/main" val="425311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10303"/>
          <a:stretch/>
        </p:blipFill>
        <p:spPr>
          <a:xfrm>
            <a:off x="0" y="821878"/>
            <a:ext cx="12192000" cy="5542731"/>
          </a:xfrm>
          <a:prstGeom prst="rect">
            <a:avLst/>
          </a:prstGeom>
        </p:spPr>
      </p:pic>
      <p:grpSp>
        <p:nvGrpSpPr>
          <p:cNvPr id="40" name="Group 39"/>
          <p:cNvGrpSpPr/>
          <p:nvPr/>
        </p:nvGrpSpPr>
        <p:grpSpPr>
          <a:xfrm>
            <a:off x="189827" y="5135270"/>
            <a:ext cx="1356640" cy="1235773"/>
            <a:chOff x="4499073" y="2259291"/>
            <a:chExt cx="1356640" cy="1235773"/>
          </a:xfrm>
          <a:solidFill>
            <a:schemeClr val="accent1">
              <a:lumMod val="20000"/>
              <a:lumOff val="80000"/>
            </a:schemeClr>
          </a:solidFill>
        </p:grpSpPr>
        <p:sp>
          <p:nvSpPr>
            <p:cNvPr id="20" name="Rectangle 19"/>
            <p:cNvSpPr/>
            <p:nvPr/>
          </p:nvSpPr>
          <p:spPr>
            <a:xfrm>
              <a:off x="4499073" y="2259291"/>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4" name="TextBox 23"/>
            <p:cNvSpPr txBox="1"/>
            <p:nvPr/>
          </p:nvSpPr>
          <p:spPr>
            <a:xfrm>
              <a:off x="4676411" y="2367514"/>
              <a:ext cx="1001963" cy="907941"/>
            </a:xfrm>
            <a:prstGeom prst="rect">
              <a:avLst/>
            </a:prstGeom>
            <a:grpFill/>
          </p:spPr>
          <p:txBody>
            <a:bodyPr wrap="square" rtlCol="0">
              <a:spAutoFit/>
            </a:bodyPr>
            <a:lstStyle/>
            <a:p>
              <a:pPr algn="ctr"/>
              <a:endParaRPr lang="en-CA" sz="900" dirty="0" smtClean="0">
                <a:solidFill>
                  <a:srgbClr val="000000"/>
                </a:solidFill>
                <a:latin typeface="Arial" panose="020B0604020202020204" pitchFamily="34" charset="0"/>
                <a:cs typeface="Arial" panose="020B0604020202020204" pitchFamily="34" charset="0"/>
              </a:endParaRPr>
            </a:p>
            <a:p>
              <a:pPr algn="ctr"/>
              <a:r>
                <a:rPr lang="en-CA" sz="1100" b="1" dirty="0">
                  <a:solidFill>
                    <a:srgbClr val="000000"/>
                  </a:solidFill>
                  <a:latin typeface="Arial" panose="020B0604020202020204" pitchFamily="34" charset="0"/>
                  <a:cs typeface="Arial" panose="020B0604020202020204" pitchFamily="34" charset="0"/>
                </a:rPr>
                <a:t>ACCÈS ÉGAL AUX ESPACES</a:t>
              </a:r>
            </a:p>
            <a:p>
              <a:pPr algn="ctr"/>
              <a:endParaRPr lang="en-CA" sz="1100" b="1" dirty="0">
                <a:solidFill>
                  <a:srgbClr val="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1691898" y="5135269"/>
            <a:ext cx="1356640" cy="1235773"/>
            <a:chOff x="1764000" y="4181902"/>
            <a:chExt cx="1356640" cy="1235773"/>
          </a:xfrm>
          <a:solidFill>
            <a:schemeClr val="accent1">
              <a:lumMod val="40000"/>
              <a:lumOff val="60000"/>
            </a:schemeClr>
          </a:solidFill>
        </p:grpSpPr>
        <p:sp>
          <p:nvSpPr>
            <p:cNvPr id="21" name="Rectangle 20"/>
            <p:cNvSpPr/>
            <p:nvPr/>
          </p:nvSpPr>
          <p:spPr>
            <a:xfrm>
              <a:off x="1764000" y="4181902"/>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5" name="TextBox 24"/>
            <p:cNvSpPr txBox="1"/>
            <p:nvPr/>
          </p:nvSpPr>
          <p:spPr>
            <a:xfrm>
              <a:off x="1941338" y="4250392"/>
              <a:ext cx="1001963" cy="907941"/>
            </a:xfrm>
            <a:prstGeom prst="rect">
              <a:avLst/>
            </a:prstGeom>
            <a:grpFill/>
          </p:spPr>
          <p:txBody>
            <a:bodyPr wrap="square" rtlCol="0">
              <a:spAutoFit/>
            </a:bodyPr>
            <a:lstStyle/>
            <a:p>
              <a:pPr algn="ctr"/>
              <a:endParaRPr lang="en-CA" sz="900" dirty="0">
                <a:solidFill>
                  <a:srgbClr val="000000"/>
                </a:solidFill>
                <a:latin typeface="Arial" panose="020B0604020202020204" pitchFamily="34" charset="0"/>
                <a:cs typeface="Arial" panose="020B0604020202020204" pitchFamily="34" charset="0"/>
              </a:endParaRPr>
            </a:p>
            <a:p>
              <a:pPr algn="ctr"/>
              <a:r>
                <a:rPr lang="en-CA" sz="1100" b="1" dirty="0">
                  <a:solidFill>
                    <a:srgbClr val="000000"/>
                  </a:solidFill>
                  <a:latin typeface="Arial" panose="020B0604020202020204" pitchFamily="34" charset="0"/>
                  <a:cs typeface="Arial" panose="020B0604020202020204" pitchFamily="34" charset="0"/>
                </a:rPr>
                <a:t>CONÇU POUR LES ACTIVITÉS</a:t>
              </a:r>
            </a:p>
            <a:p>
              <a:pPr algn="ctr"/>
              <a:endParaRPr lang="en-CA" sz="1100" b="1" dirty="0">
                <a:solidFill>
                  <a:srgbClr val="000000"/>
                </a:solidFill>
                <a:latin typeface="Arial" panose="020B0604020202020204" pitchFamily="34" charset="0"/>
                <a:cs typeface="Arial" panose="020B0604020202020204" pitchFamily="34" charset="0"/>
              </a:endParaRPr>
            </a:p>
          </p:txBody>
        </p:sp>
      </p:grpSp>
      <p:grpSp>
        <p:nvGrpSpPr>
          <p:cNvPr id="38" name="Group 37"/>
          <p:cNvGrpSpPr/>
          <p:nvPr/>
        </p:nvGrpSpPr>
        <p:grpSpPr>
          <a:xfrm>
            <a:off x="3221334" y="5130131"/>
            <a:ext cx="1356640" cy="1299536"/>
            <a:chOff x="3254986" y="4214948"/>
            <a:chExt cx="1356640" cy="1299536"/>
          </a:xfrm>
        </p:grpSpPr>
        <p:sp>
          <p:nvSpPr>
            <p:cNvPr id="22" name="Rectangle 21"/>
            <p:cNvSpPr/>
            <p:nvPr/>
          </p:nvSpPr>
          <p:spPr>
            <a:xfrm>
              <a:off x="3254986" y="4214948"/>
              <a:ext cx="1356640" cy="12357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6" name="TextBox 25"/>
            <p:cNvSpPr txBox="1"/>
            <p:nvPr/>
          </p:nvSpPr>
          <p:spPr>
            <a:xfrm>
              <a:off x="3289021" y="4267989"/>
              <a:ext cx="1283843" cy="1246495"/>
            </a:xfrm>
            <a:prstGeom prst="rect">
              <a:avLst/>
            </a:prstGeom>
            <a:noFill/>
          </p:spPr>
          <p:txBody>
            <a:bodyPr wrap="square" rtlCol="0">
              <a:spAutoFit/>
            </a:bodyPr>
            <a:lstStyle/>
            <a:p>
              <a:pPr algn="ctr"/>
              <a:endParaRPr lang="en-CA" sz="900" dirty="0">
                <a:solidFill>
                  <a:srgbClr val="000000"/>
                </a:solidFill>
                <a:latin typeface="Arial" panose="020B0604020202020204" pitchFamily="34" charset="0"/>
                <a:cs typeface="Arial" panose="020B0604020202020204" pitchFamily="34" charset="0"/>
              </a:endParaRPr>
            </a:p>
            <a:p>
              <a:pPr algn="ctr"/>
              <a:r>
                <a:rPr lang="en-CA" sz="1100" b="1" dirty="0">
                  <a:solidFill>
                    <a:srgbClr val="000000"/>
                  </a:solidFill>
                  <a:latin typeface="Arial" panose="020B0604020202020204" pitchFamily="34" charset="0"/>
                  <a:cs typeface="Arial" panose="020B0604020202020204" pitchFamily="34" charset="0"/>
                </a:rPr>
                <a:t>TRAVAILLER N’IMPORTE OÙ, N’IMPORTE QUAND, AVEC N’IMPORTE QUI</a:t>
              </a:r>
            </a:p>
            <a:p>
              <a:pPr algn="ctr"/>
              <a:endParaRPr lang="en-CA" sz="1100" b="1" dirty="0">
                <a:solidFill>
                  <a:srgbClr val="000000"/>
                </a:solidFill>
                <a:latin typeface="Arial" panose="020B0604020202020204" pitchFamily="34" charset="0"/>
                <a:cs typeface="Arial" panose="020B0604020202020204" pitchFamily="34" charset="0"/>
              </a:endParaRPr>
            </a:p>
          </p:txBody>
        </p:sp>
      </p:grpSp>
      <p:grpSp>
        <p:nvGrpSpPr>
          <p:cNvPr id="41" name="Group 40"/>
          <p:cNvGrpSpPr/>
          <p:nvPr/>
        </p:nvGrpSpPr>
        <p:grpSpPr>
          <a:xfrm>
            <a:off x="7668407" y="5134449"/>
            <a:ext cx="1356640" cy="1235773"/>
            <a:chOff x="8847709" y="1301772"/>
            <a:chExt cx="1356640" cy="1235773"/>
          </a:xfrm>
          <a:solidFill>
            <a:schemeClr val="accent1"/>
          </a:solidFill>
        </p:grpSpPr>
        <p:sp>
          <p:nvSpPr>
            <p:cNvPr id="23" name="Rectangle 22"/>
            <p:cNvSpPr/>
            <p:nvPr/>
          </p:nvSpPr>
          <p:spPr>
            <a:xfrm>
              <a:off x="8847709" y="1301772"/>
              <a:ext cx="1356640" cy="1235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7" name="TextBox 26"/>
            <p:cNvSpPr txBox="1"/>
            <p:nvPr/>
          </p:nvSpPr>
          <p:spPr>
            <a:xfrm>
              <a:off x="9025047" y="1633842"/>
              <a:ext cx="1001963" cy="738664"/>
            </a:xfrm>
            <a:prstGeom prst="rect">
              <a:avLst/>
            </a:prstGeom>
            <a:grpFill/>
          </p:spPr>
          <p:txBody>
            <a:bodyPr wrap="square" rtlCol="0">
              <a:spAutoFit/>
            </a:bodyPr>
            <a:lstStyle/>
            <a:p>
              <a:pPr algn="ctr"/>
              <a:endParaRPr lang="fr-CA" sz="900" dirty="0">
                <a:solidFill>
                  <a:srgbClr val="000000"/>
                </a:solidFill>
                <a:latin typeface="Arial" panose="020B0604020202020204" pitchFamily="34" charset="0"/>
                <a:cs typeface="Arial" panose="020B0604020202020204" pitchFamily="34" charset="0"/>
              </a:endParaRPr>
            </a:p>
            <a:p>
              <a:pPr algn="ctr"/>
              <a:r>
                <a:rPr lang="fr-CA" sz="1100" b="1" dirty="0">
                  <a:solidFill>
                    <a:srgbClr val="000000"/>
                  </a:solidFill>
                  <a:latin typeface="Arial" panose="020B0604020202020204" pitchFamily="34" charset="0"/>
                  <a:cs typeface="Arial" panose="020B0604020202020204" pitchFamily="34" charset="0"/>
                </a:rPr>
                <a:t>OUTILLÉ &amp; CONNECTÉ</a:t>
              </a:r>
              <a:endParaRPr lang="en-CA" sz="1100" b="1" dirty="0">
                <a:solidFill>
                  <a:srgbClr val="000000"/>
                </a:solidFill>
                <a:latin typeface="Arial" panose="020B0604020202020204" pitchFamily="34" charset="0"/>
                <a:cs typeface="Arial" panose="020B0604020202020204" pitchFamily="34" charset="0"/>
              </a:endParaRPr>
            </a:p>
            <a:p>
              <a:pPr algn="ctr"/>
              <a:endParaRPr lang="en-CA" sz="1100" b="1" dirty="0">
                <a:solidFill>
                  <a:srgbClr val="000000"/>
                </a:solidFill>
                <a:latin typeface="Arial" panose="020B0604020202020204" pitchFamily="34" charset="0"/>
                <a:cs typeface="Arial" panose="020B0604020202020204" pitchFamily="34" charset="0"/>
              </a:endParaRPr>
            </a:p>
          </p:txBody>
        </p:sp>
      </p:grpSp>
      <p:sp>
        <p:nvSpPr>
          <p:cNvPr id="19" name="Rectangle 18"/>
          <p:cNvSpPr/>
          <p:nvPr/>
        </p:nvSpPr>
        <p:spPr>
          <a:xfrm>
            <a:off x="9197843" y="5128929"/>
            <a:ext cx="1356640" cy="12357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solidFill>
                <a:srgbClr val="FFFFFF"/>
              </a:solidFill>
            </a:endParaRPr>
          </a:p>
        </p:txBody>
      </p:sp>
      <p:sp>
        <p:nvSpPr>
          <p:cNvPr id="28" name="TextBox 27"/>
          <p:cNvSpPr txBox="1"/>
          <p:nvPr/>
        </p:nvSpPr>
        <p:spPr>
          <a:xfrm>
            <a:off x="9334857" y="5437088"/>
            <a:ext cx="1082612" cy="738664"/>
          </a:xfrm>
          <a:prstGeom prst="rect">
            <a:avLst/>
          </a:prstGeom>
          <a:noFill/>
        </p:spPr>
        <p:txBody>
          <a:bodyPr wrap="square" rtlCol="0">
            <a:spAutoFit/>
          </a:bodyPr>
          <a:lstStyle/>
          <a:p>
            <a:pPr algn="ctr"/>
            <a:endParaRPr lang="fr-CA" sz="900" b="1" dirty="0">
              <a:solidFill>
                <a:schemeClr val="bg1"/>
              </a:solidFill>
              <a:latin typeface="Arial" panose="020B0604020202020204" pitchFamily="34" charset="0"/>
              <a:cs typeface="Arial" panose="020B0604020202020204" pitchFamily="34" charset="0"/>
            </a:endParaRPr>
          </a:p>
          <a:p>
            <a:pPr algn="ctr"/>
            <a:r>
              <a:rPr lang="fr-CA" sz="1100" b="1" dirty="0">
                <a:solidFill>
                  <a:srgbClr val="000000"/>
                </a:solidFill>
                <a:latin typeface="Arial" panose="020B0604020202020204" pitchFamily="34" charset="0"/>
                <a:cs typeface="Arial" panose="020B0604020202020204" pitchFamily="34" charset="0"/>
              </a:rPr>
              <a:t>INCLUSIF &amp; ADAPTABLE</a:t>
            </a:r>
            <a:endParaRPr lang="en-CA" sz="1100" b="1" dirty="0">
              <a:solidFill>
                <a:srgbClr val="000000"/>
              </a:solidFill>
              <a:latin typeface="Arial" panose="020B0604020202020204" pitchFamily="34" charset="0"/>
              <a:cs typeface="Arial" panose="020B0604020202020204" pitchFamily="34" charset="0"/>
            </a:endParaRPr>
          </a:p>
          <a:p>
            <a:pPr algn="ctr"/>
            <a:endParaRPr lang="en-CA" sz="11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44269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Le future, </a:t>
            </a:r>
            <a:r>
              <a:rPr lang="en-CA" dirty="0" err="1" smtClean="0"/>
              <a:t>c’est</a:t>
            </a:r>
            <a:r>
              <a:rPr lang="en-CA" dirty="0" smtClean="0"/>
              <a:t> </a:t>
            </a:r>
            <a:r>
              <a:rPr lang="en-CA" dirty="0" err="1" smtClean="0"/>
              <a:t>maintenant</a:t>
            </a:r>
            <a:endParaRPr lang="en-CA"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1068" y="2309923"/>
            <a:ext cx="3923861" cy="2942896"/>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7885" y="1884624"/>
            <a:ext cx="2599560" cy="1929176"/>
          </a:xfrm>
          <a:prstGeom prst="rect">
            <a:avLst/>
          </a:prstGeom>
        </p:spPr>
      </p:pic>
      <p:pic>
        <p:nvPicPr>
          <p:cNvPr id="5" name="Imag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5414" y="3958609"/>
            <a:ext cx="2599560" cy="1946119"/>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49911" y="1858200"/>
            <a:ext cx="2745503" cy="2059127"/>
          </a:xfrm>
          <a:prstGeom prst="rect">
            <a:avLst/>
          </a:prstGeom>
        </p:spPr>
      </p:pic>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49911" y="4072335"/>
            <a:ext cx="2840780" cy="1917526"/>
          </a:xfrm>
          <a:prstGeom prst="rect">
            <a:avLst/>
          </a:prstGeom>
        </p:spPr>
      </p:pic>
      <p:sp>
        <p:nvSpPr>
          <p:cNvPr id="8" name="TextBox 7"/>
          <p:cNvSpPr txBox="1"/>
          <p:nvPr>
            <p:custDataLst>
              <p:tags r:id="rId1"/>
            </p:custDataLst>
          </p:nvPr>
        </p:nvSpPr>
        <p:spPr>
          <a:xfrm>
            <a:off x="426864" y="1334980"/>
            <a:ext cx="3611522" cy="523220"/>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SPAC - </a:t>
            </a:r>
            <a:r>
              <a:rPr lang="fr-CA" sz="1400" b="1" dirty="0">
                <a:solidFill>
                  <a:srgbClr val="424575"/>
                </a:solidFill>
                <a:latin typeface="Arial" panose="020B0604020202020204" pitchFamily="34" charset="0"/>
                <a:cs typeface="Arial" panose="020B0604020202020204" pitchFamily="34" charset="0"/>
              </a:rPr>
              <a:t>Les Terrasses de la Chaudière (Gatineau)</a:t>
            </a:r>
            <a:endParaRPr lang="en-CA" sz="1400" b="1" dirty="0">
              <a:solidFill>
                <a:srgbClr val="424575"/>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4129066" y="1898287"/>
            <a:ext cx="3591215" cy="307777"/>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SPAC - </a:t>
            </a:r>
            <a:r>
              <a:rPr lang="fr-CA" sz="1400" b="1" dirty="0" err="1">
                <a:solidFill>
                  <a:srgbClr val="424575"/>
                </a:solidFill>
                <a:latin typeface="Arial" panose="020B0604020202020204" pitchFamily="34" charset="0"/>
                <a:cs typeface="Arial" panose="020B0604020202020204" pitchFamily="34" charset="0"/>
              </a:rPr>
              <a:t>PdP</a:t>
            </a:r>
            <a:r>
              <a:rPr lang="fr-CA" sz="1400" b="1" dirty="0">
                <a:solidFill>
                  <a:srgbClr val="424575"/>
                </a:solidFill>
                <a:latin typeface="Arial" panose="020B0604020202020204" pitchFamily="34" charset="0"/>
                <a:cs typeface="Arial" panose="020B0604020202020204" pitchFamily="34" charset="0"/>
              </a:rPr>
              <a:t> III – 9A1 (Gatineau)</a:t>
            </a:r>
            <a:endParaRPr lang="en-CA" sz="1400" b="1" dirty="0">
              <a:solidFill>
                <a:srgbClr val="424575"/>
              </a:solidFill>
              <a:latin typeface="Arial" panose="020B0604020202020204" pitchFamily="34" charset="0"/>
              <a:cs typeface="Arial" panose="020B0604020202020204" pitchFamily="34" charset="0"/>
            </a:endParaRPr>
          </a:p>
        </p:txBody>
      </p:sp>
      <p:sp>
        <p:nvSpPr>
          <p:cNvPr id="10" name="TextBox 9"/>
          <p:cNvSpPr txBox="1"/>
          <p:nvPr>
            <p:custDataLst>
              <p:tags r:id="rId3"/>
            </p:custDataLst>
          </p:nvPr>
        </p:nvSpPr>
        <p:spPr>
          <a:xfrm>
            <a:off x="508759" y="5949818"/>
            <a:ext cx="3330881" cy="307777"/>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SPAC - </a:t>
            </a:r>
            <a:r>
              <a:rPr lang="fr-CA" sz="1400" b="1" dirty="0">
                <a:solidFill>
                  <a:srgbClr val="424575"/>
                </a:solidFill>
                <a:latin typeface="Arial" panose="020B0604020202020204" pitchFamily="34" charset="0"/>
                <a:cs typeface="Arial" panose="020B0604020202020204" pitchFamily="34" charset="0"/>
              </a:rPr>
              <a:t>Place Bonaventure (Montréal) </a:t>
            </a:r>
            <a:endParaRPr lang="en-CA" sz="1400" b="1" dirty="0">
              <a:solidFill>
                <a:srgbClr val="424575"/>
              </a:solidFill>
              <a:latin typeface="Arial" panose="020B0604020202020204" pitchFamily="34" charset="0"/>
              <a:cs typeface="Arial" panose="020B0604020202020204" pitchFamily="34" charset="0"/>
            </a:endParaRPr>
          </a:p>
        </p:txBody>
      </p:sp>
      <p:sp>
        <p:nvSpPr>
          <p:cNvPr id="11" name="TextBox 10"/>
          <p:cNvSpPr txBox="1"/>
          <p:nvPr/>
        </p:nvSpPr>
        <p:spPr>
          <a:xfrm>
            <a:off x="8233441" y="6088559"/>
            <a:ext cx="3433422" cy="769441"/>
          </a:xfrm>
          <a:prstGeom prst="rect">
            <a:avLst/>
          </a:prstGeom>
          <a:solidFill>
            <a:schemeClr val="bg1"/>
          </a:solid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Agence du revenu du Canada – </a:t>
            </a:r>
          </a:p>
          <a:p>
            <a:pPr algn="ctr"/>
            <a:r>
              <a:rPr lang="fr-CA" sz="1400" b="1" dirty="0" smtClean="0">
                <a:solidFill>
                  <a:srgbClr val="424575"/>
                </a:solidFill>
                <a:latin typeface="Arial" panose="020B0604020202020204" pitchFamily="34" charset="0"/>
                <a:cs typeface="Arial" panose="020B0604020202020204" pitchFamily="34" charset="0"/>
              </a:rPr>
              <a:t>Place </a:t>
            </a:r>
            <a:r>
              <a:rPr lang="fr-CA" sz="1400" b="1" dirty="0">
                <a:solidFill>
                  <a:srgbClr val="424575"/>
                </a:solidFill>
                <a:latin typeface="Arial" panose="020B0604020202020204" pitchFamily="34" charset="0"/>
                <a:cs typeface="Arial" panose="020B0604020202020204" pitchFamily="34" charset="0"/>
              </a:rPr>
              <a:t>de Ville (Ottawa)</a:t>
            </a:r>
          </a:p>
          <a:p>
            <a:pPr algn="ctr"/>
            <a:endParaRPr lang="en-CA" sz="1600" b="1" dirty="0">
              <a:solidFill>
                <a:srgbClr val="424575"/>
              </a:solidFill>
              <a:latin typeface="Arial" panose="020B0604020202020204" pitchFamily="34" charset="0"/>
              <a:cs typeface="Arial" panose="020B0604020202020204" pitchFamily="34" charset="0"/>
            </a:endParaRPr>
          </a:p>
        </p:txBody>
      </p:sp>
      <p:sp>
        <p:nvSpPr>
          <p:cNvPr id="12" name="TextBox 11"/>
          <p:cNvSpPr txBox="1"/>
          <p:nvPr/>
        </p:nvSpPr>
        <p:spPr>
          <a:xfrm>
            <a:off x="7979520" y="1380496"/>
            <a:ext cx="3781562" cy="1015663"/>
          </a:xfrm>
          <a:prstGeom prst="rect">
            <a:avLst/>
          </a:prstGeom>
          <a:noFill/>
        </p:spPr>
        <p:txBody>
          <a:bodyPr wrap="square" rtlCol="0">
            <a:spAutoFit/>
          </a:bodyPr>
          <a:lstStyle/>
          <a:p>
            <a:pPr algn="ctr"/>
            <a:r>
              <a:rPr lang="fr-CA" sz="1400" b="1" dirty="0" smtClean="0">
                <a:solidFill>
                  <a:srgbClr val="424575"/>
                </a:solidFill>
                <a:latin typeface="Arial" panose="020B0604020202020204" pitchFamily="34" charset="0"/>
                <a:cs typeface="Arial" panose="020B0604020202020204" pitchFamily="34" charset="0"/>
              </a:rPr>
              <a:t>Justice Canada – Tour St </a:t>
            </a:r>
            <a:r>
              <a:rPr lang="fr-CA" sz="1400" b="1" dirty="0">
                <a:solidFill>
                  <a:srgbClr val="424575"/>
                </a:solidFill>
                <a:latin typeface="Arial" panose="020B0604020202020204" pitchFamily="34" charset="0"/>
                <a:cs typeface="Arial" panose="020B0604020202020204" pitchFamily="34" charset="0"/>
              </a:rPr>
              <a:t>Andrews </a:t>
            </a:r>
            <a:r>
              <a:rPr lang="fr-CA" sz="1400" b="1" dirty="0" smtClean="0">
                <a:solidFill>
                  <a:srgbClr val="424575"/>
                </a:solidFill>
                <a:latin typeface="Arial" panose="020B0604020202020204" pitchFamily="34" charset="0"/>
                <a:cs typeface="Arial" panose="020B0604020202020204" pitchFamily="34" charset="0"/>
              </a:rPr>
              <a:t>(</a:t>
            </a:r>
            <a:r>
              <a:rPr lang="fr-CA" sz="1400" b="1" dirty="0">
                <a:solidFill>
                  <a:srgbClr val="424575"/>
                </a:solidFill>
                <a:latin typeface="Arial" panose="020B0604020202020204" pitchFamily="34" charset="0"/>
                <a:cs typeface="Arial" panose="020B0604020202020204" pitchFamily="34" charset="0"/>
              </a:rPr>
              <a:t>Ottawa)</a:t>
            </a:r>
          </a:p>
          <a:p>
            <a:pPr algn="ctr"/>
            <a:endParaRPr lang="fr-CA" sz="1600" b="1" dirty="0">
              <a:solidFill>
                <a:srgbClr val="424575"/>
              </a:solidFill>
              <a:latin typeface="Arial" panose="020B0604020202020204" pitchFamily="34" charset="0"/>
              <a:cs typeface="Arial" panose="020B0604020202020204" pitchFamily="34" charset="0"/>
            </a:endParaRPr>
          </a:p>
          <a:p>
            <a:pPr algn="ctr"/>
            <a:endParaRPr lang="en-CA" sz="1600" b="1" dirty="0">
              <a:solidFill>
                <a:srgbClr val="424575"/>
              </a:solidFill>
              <a:latin typeface="Arial" panose="020B0604020202020204" pitchFamily="34" charset="0"/>
              <a:cs typeface="Arial" panose="020B0604020202020204" pitchFamily="34" charset="0"/>
            </a:endParaRPr>
          </a:p>
        </p:txBody>
      </p:sp>
      <p:pic>
        <p:nvPicPr>
          <p:cNvPr id="15" name="Picture 14" descr="med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27" y="2752057"/>
            <a:ext cx="1243584" cy="1597152"/>
          </a:xfrm>
          <a:prstGeom prst="rect">
            <a:avLst/>
          </a:prstGeom>
        </p:spPr>
      </p:pic>
      <p:sp>
        <p:nvSpPr>
          <p:cNvPr id="13" name="Flowchart: Connector 12"/>
          <p:cNvSpPr/>
          <p:nvPr/>
        </p:nvSpPr>
        <p:spPr>
          <a:xfrm>
            <a:off x="122019" y="2767659"/>
            <a:ext cx="1137804" cy="108301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fr-CA" sz="1000" b="1" dirty="0">
              <a:solidFill>
                <a:schemeClr val="accent4">
                  <a:lumMod val="50000"/>
                </a:schemeClr>
              </a:solidFill>
              <a:latin typeface="Arial" panose="020B0604020202020204" pitchFamily="34" charset="0"/>
              <a:cs typeface="Arial" panose="020B0604020202020204" pitchFamily="34" charset="0"/>
            </a:endParaRPr>
          </a:p>
          <a:p>
            <a:pPr algn="ctr">
              <a:lnSpc>
                <a:spcPct val="90000"/>
              </a:lnSpc>
            </a:pPr>
            <a:r>
              <a:rPr lang="fr-CA" sz="950" b="1" dirty="0" smtClean="0">
                <a:solidFill>
                  <a:schemeClr val="accent4">
                    <a:lumMod val="50000"/>
                  </a:schemeClr>
                </a:solidFill>
                <a:latin typeface="Arial" panose="020B0604020202020204" pitchFamily="34" charset="0"/>
                <a:cs typeface="Arial" panose="020B0604020202020204" pitchFamily="34" charset="0"/>
              </a:rPr>
              <a:t>GAGNANT</a:t>
            </a:r>
            <a:endParaRPr lang="fr-CA" sz="950" b="1" dirty="0">
              <a:solidFill>
                <a:schemeClr val="accent4">
                  <a:lumMod val="50000"/>
                </a:schemeClr>
              </a:solidFill>
              <a:latin typeface="Arial" panose="020B0604020202020204" pitchFamily="34" charset="0"/>
              <a:cs typeface="Arial" panose="020B0604020202020204" pitchFamily="34" charset="0"/>
            </a:endParaRPr>
          </a:p>
          <a:p>
            <a:pPr algn="ctr">
              <a:lnSpc>
                <a:spcPct val="90000"/>
              </a:lnSpc>
            </a:pPr>
            <a:r>
              <a:rPr lang="fr-CA" sz="1000" b="1" dirty="0">
                <a:solidFill>
                  <a:schemeClr val="accent4">
                    <a:lumMod val="50000"/>
                  </a:schemeClr>
                </a:solidFill>
                <a:latin typeface="Arial" panose="020B0604020202020204" pitchFamily="34" charset="0"/>
                <a:cs typeface="Arial" panose="020B0604020202020204" pitchFamily="34" charset="0"/>
              </a:rPr>
              <a:t>Best Offices </a:t>
            </a:r>
            <a:r>
              <a:rPr lang="fr-CA" sz="800" dirty="0">
                <a:solidFill>
                  <a:schemeClr val="accent4">
                    <a:lumMod val="50000"/>
                  </a:schemeClr>
                </a:solidFill>
                <a:latin typeface="Arial" panose="020B0604020202020204" pitchFamily="34" charset="0"/>
                <a:cs typeface="Arial" panose="020B0604020202020204" pitchFamily="34" charset="0"/>
              </a:rPr>
              <a:t>Ottawa 2018</a:t>
            </a:r>
            <a:endParaRPr lang="en-CA" sz="800" dirty="0">
              <a:solidFill>
                <a:schemeClr val="accent4">
                  <a:lumMod val="50000"/>
                </a:schemeClr>
              </a:solidFill>
              <a:latin typeface="Arial" panose="020B0604020202020204" pitchFamily="34" charset="0"/>
              <a:cs typeface="Arial" panose="020B0604020202020204" pitchFamily="34" charset="0"/>
            </a:endParaRPr>
          </a:p>
        </p:txBody>
      </p:sp>
      <p:pic>
        <p:nvPicPr>
          <p:cNvPr id="16" name="Picture 15" descr="med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2670" y="4615083"/>
            <a:ext cx="1243584" cy="1597152"/>
          </a:xfrm>
          <a:prstGeom prst="rect">
            <a:avLst/>
          </a:prstGeom>
        </p:spPr>
      </p:pic>
      <p:sp>
        <p:nvSpPr>
          <p:cNvPr id="14" name="Flowchart: Connector 13"/>
          <p:cNvSpPr/>
          <p:nvPr/>
        </p:nvSpPr>
        <p:spPr>
          <a:xfrm>
            <a:off x="3994857" y="4474859"/>
            <a:ext cx="1651850" cy="145779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fr-CA" sz="1000" b="1" dirty="0">
              <a:solidFill>
                <a:srgbClr val="815708"/>
              </a:solidFill>
              <a:latin typeface="Arial" panose="020B0604020202020204" pitchFamily="34" charset="0"/>
              <a:cs typeface="Arial" panose="020B0604020202020204" pitchFamily="34" charset="0"/>
            </a:endParaRPr>
          </a:p>
          <a:p>
            <a:pPr algn="ctr">
              <a:lnSpc>
                <a:spcPct val="90000"/>
              </a:lnSpc>
            </a:pPr>
            <a:r>
              <a:rPr lang="fr-CA" sz="1000" b="1" dirty="0" smtClean="0">
                <a:solidFill>
                  <a:srgbClr val="815708"/>
                </a:solidFill>
                <a:latin typeface="Arial" panose="020B0604020202020204" pitchFamily="34" charset="0"/>
                <a:cs typeface="Arial" panose="020B0604020202020204" pitchFamily="34" charset="0"/>
              </a:rPr>
              <a:t>GAGNANT  </a:t>
            </a:r>
            <a:r>
              <a:rPr lang="fr-CA" sz="1000" b="1" dirty="0" err="1">
                <a:solidFill>
                  <a:srgbClr val="815708"/>
                </a:solidFill>
                <a:latin typeface="Arial" panose="020B0604020202020204" pitchFamily="34" charset="0"/>
                <a:cs typeface="Arial" panose="020B0604020202020204" pitchFamily="34" charset="0"/>
              </a:rPr>
              <a:t>Corenet</a:t>
            </a:r>
            <a:r>
              <a:rPr lang="fr-CA" sz="1000" b="1" dirty="0">
                <a:solidFill>
                  <a:srgbClr val="815708"/>
                </a:solidFill>
                <a:latin typeface="Arial" panose="020B0604020202020204" pitchFamily="34" charset="0"/>
                <a:cs typeface="Arial" panose="020B0604020202020204" pitchFamily="34" charset="0"/>
              </a:rPr>
              <a:t> Global </a:t>
            </a:r>
            <a:r>
              <a:rPr lang="fr-CA" sz="1000" b="1" dirty="0" err="1">
                <a:solidFill>
                  <a:srgbClr val="815708"/>
                </a:solidFill>
                <a:latin typeface="Arial" panose="020B0604020202020204" pitchFamily="34" charset="0"/>
                <a:cs typeface="Arial" panose="020B0604020202020204" pitchFamily="34" charset="0"/>
              </a:rPr>
              <a:t>REmmy</a:t>
            </a:r>
            <a:r>
              <a:rPr lang="fr-CA" sz="1000" b="1" dirty="0">
                <a:solidFill>
                  <a:srgbClr val="815708"/>
                </a:solidFill>
                <a:latin typeface="Arial" panose="020B0604020202020204" pitchFamily="34" charset="0"/>
                <a:cs typeface="Arial" panose="020B0604020202020204" pitchFamily="34" charset="0"/>
              </a:rPr>
              <a:t> </a:t>
            </a:r>
            <a:r>
              <a:rPr lang="fr-CA" sz="1000" b="1" dirty="0" err="1">
                <a:solidFill>
                  <a:srgbClr val="815708"/>
                </a:solidFill>
                <a:latin typeface="Arial" panose="020B0604020202020204" pitchFamily="34" charset="0"/>
                <a:cs typeface="Arial" panose="020B0604020202020204" pitchFamily="34" charset="0"/>
              </a:rPr>
              <a:t>Award</a:t>
            </a:r>
            <a:endParaRPr lang="fr-CA" sz="1000" b="1" dirty="0">
              <a:solidFill>
                <a:srgbClr val="815708"/>
              </a:solidFill>
              <a:latin typeface="Arial" panose="020B0604020202020204" pitchFamily="34" charset="0"/>
              <a:cs typeface="Arial" panose="020B0604020202020204" pitchFamily="34" charset="0"/>
            </a:endParaRPr>
          </a:p>
          <a:p>
            <a:pPr algn="ctr">
              <a:lnSpc>
                <a:spcPct val="90000"/>
              </a:lnSpc>
            </a:pPr>
            <a:r>
              <a:rPr lang="fr-CA" sz="800" dirty="0">
                <a:solidFill>
                  <a:srgbClr val="815708"/>
                </a:solidFill>
                <a:latin typeface="Arial" panose="020B0604020202020204" pitchFamily="34" charset="0"/>
                <a:cs typeface="Arial" panose="020B0604020202020204" pitchFamily="34" charset="0"/>
              </a:rPr>
              <a:t>2018</a:t>
            </a:r>
            <a:endParaRPr lang="en-CA" sz="800" dirty="0">
              <a:solidFill>
                <a:srgbClr val="8157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469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931" y="273696"/>
            <a:ext cx="11000143" cy="698500"/>
          </a:xfrm>
        </p:spPr>
        <p:txBody>
          <a:bodyPr/>
          <a:lstStyle/>
          <a:p>
            <a:r>
              <a:rPr lang="fr-FR" sz="2800" dirty="0">
                <a:latin typeface="Arial" panose="020B0604020202020204" pitchFamily="34" charset="0"/>
              </a:rPr>
              <a:t>Principaux facteurs clés de </a:t>
            </a:r>
            <a:r>
              <a:rPr lang="fr-FR" sz="2800" dirty="0" smtClean="0">
                <a:latin typeface="Arial" panose="020B0604020202020204" pitchFamily="34" charset="0"/>
              </a:rPr>
              <a:t>réussite</a:t>
            </a:r>
            <a:r>
              <a:rPr lang="fr-FR" sz="2800" dirty="0">
                <a:latin typeface="Arial" panose="020B0604020202020204" pitchFamily="34" charset="0"/>
              </a:rPr>
              <a:t> </a:t>
            </a:r>
            <a:r>
              <a:rPr lang="fr-FR" sz="2800" dirty="0" smtClean="0">
                <a:latin typeface="Arial" panose="020B0604020202020204" pitchFamily="34" charset="0"/>
              </a:rPr>
              <a:t>du </a:t>
            </a:r>
            <a:br>
              <a:rPr lang="fr-FR" sz="2800" dirty="0" smtClean="0">
                <a:latin typeface="Arial" panose="020B0604020202020204" pitchFamily="34" charset="0"/>
              </a:rPr>
            </a:br>
            <a:r>
              <a:rPr lang="fr-FR" sz="2800" dirty="0" smtClean="0">
                <a:latin typeface="Arial" panose="020B0604020202020204" pitchFamily="34" charset="0"/>
              </a:rPr>
              <a:t>changement </a:t>
            </a:r>
            <a:r>
              <a:rPr lang="fr-FR" sz="2800" dirty="0">
                <a:latin typeface="Arial" panose="020B0604020202020204" pitchFamily="34" charset="0"/>
              </a:rPr>
              <a:t>en milieu de </a:t>
            </a:r>
            <a:r>
              <a:rPr lang="fr-FR" sz="2800" dirty="0" smtClean="0">
                <a:latin typeface="Arial" panose="020B0604020202020204" pitchFamily="34" charset="0"/>
              </a:rPr>
              <a:t>travail</a:t>
            </a:r>
            <a:endParaRPr lang="en-US" sz="2800" dirty="0">
              <a:latin typeface="Arial" panose="020B0604020202020204" pitchFamily="34" charset="0"/>
            </a:endParaRPr>
          </a:p>
        </p:txBody>
      </p:sp>
      <p:sp>
        <p:nvSpPr>
          <p:cNvPr id="69" name="TextBox 68"/>
          <p:cNvSpPr txBox="1"/>
          <p:nvPr/>
        </p:nvSpPr>
        <p:spPr>
          <a:xfrm>
            <a:off x="2031448" y="1874251"/>
            <a:ext cx="3950252" cy="830997"/>
          </a:xfrm>
          <a:prstGeom prst="rect">
            <a:avLst/>
          </a:prstGeom>
          <a:noFill/>
        </p:spPr>
        <p:txBody>
          <a:bodyPr wrap="square" lIns="0" tIns="0" rIns="0" bIns="0" rtlCol="0" anchor="ctr">
            <a:spAutoFit/>
          </a:bodyPr>
          <a:lstStyle/>
          <a:p>
            <a:pPr>
              <a:defRPr/>
            </a:pPr>
            <a:r>
              <a:rPr lang="fr-FR" dirty="0">
                <a:solidFill>
                  <a:srgbClr val="000000"/>
                </a:solidFill>
                <a:cs typeface="Arial" panose="020B0604020202020204" pitchFamily="34" charset="0"/>
              </a:rPr>
              <a:t>Établir un leadership et une </a:t>
            </a:r>
            <a:r>
              <a:rPr lang="fr-FR" b="1" dirty="0">
                <a:solidFill>
                  <a:srgbClr val="000000"/>
                </a:solidFill>
                <a:cs typeface="Arial" panose="020B0604020202020204" pitchFamily="34" charset="0"/>
              </a:rPr>
              <a:t>gouvernance </a:t>
            </a:r>
            <a:r>
              <a:rPr lang="fr-FR" dirty="0">
                <a:solidFill>
                  <a:srgbClr val="000000"/>
                </a:solidFill>
                <a:cs typeface="Arial" panose="020B0604020202020204" pitchFamily="34" charset="0"/>
              </a:rPr>
              <a:t>pour élaborer et gérer votre stratégie en milieu de travail</a:t>
            </a:r>
            <a:r>
              <a:rPr lang="fr-FR" dirty="0" smtClean="0">
                <a:solidFill>
                  <a:srgbClr val="000000"/>
                </a:solidFill>
                <a:cs typeface="Arial" panose="020B0604020202020204" pitchFamily="34" charset="0"/>
              </a:rPr>
              <a:t>.</a:t>
            </a:r>
            <a:endParaRPr lang="en-CA" dirty="0">
              <a:solidFill>
                <a:srgbClr val="000000"/>
              </a:solidFill>
              <a:cs typeface="Arial" panose="020B0604020202020204" pitchFamily="34" charset="0"/>
            </a:endParaRPr>
          </a:p>
        </p:txBody>
      </p:sp>
      <p:sp>
        <p:nvSpPr>
          <p:cNvPr id="82" name="TextBox 81"/>
          <p:cNvSpPr txBox="1"/>
          <p:nvPr/>
        </p:nvSpPr>
        <p:spPr>
          <a:xfrm>
            <a:off x="7652455" y="1666875"/>
            <a:ext cx="4144127" cy="1384995"/>
          </a:xfrm>
          <a:prstGeom prst="rect">
            <a:avLst/>
          </a:prstGeom>
          <a:noFill/>
        </p:spPr>
        <p:txBody>
          <a:bodyPr wrap="square" lIns="0" tIns="0" rIns="0" bIns="0" rtlCol="0" anchor="ctr">
            <a:spAutoFit/>
          </a:bodyPr>
          <a:lstStyle/>
          <a:p>
            <a:pPr>
              <a:defRPr/>
            </a:pPr>
            <a:r>
              <a:rPr lang="fr-FR" b="1" dirty="0" smtClean="0">
                <a:solidFill>
                  <a:srgbClr val="000000"/>
                </a:solidFill>
                <a:cs typeface="Arial" panose="020B0604020202020204" pitchFamily="34" charset="0"/>
              </a:rPr>
              <a:t>Mobiliser </a:t>
            </a:r>
            <a:r>
              <a:rPr lang="fr-FR" b="1" dirty="0">
                <a:solidFill>
                  <a:srgbClr val="000000"/>
                </a:solidFill>
                <a:cs typeface="Arial" panose="020B0604020202020204" pitchFamily="34" charset="0"/>
              </a:rPr>
              <a:t>les employés </a:t>
            </a:r>
            <a:r>
              <a:rPr lang="fr-FR" dirty="0">
                <a:solidFill>
                  <a:srgbClr val="000000"/>
                </a:solidFill>
                <a:cs typeface="Arial" panose="020B0604020202020204" pitchFamily="34" charset="0"/>
              </a:rPr>
              <a:t>au moyen d'activités, de </a:t>
            </a:r>
            <a:r>
              <a:rPr lang="fr-FR" dirty="0" smtClean="0">
                <a:solidFill>
                  <a:srgbClr val="000000"/>
                </a:solidFill>
                <a:cs typeface="Arial" panose="020B0604020202020204" pitchFamily="34" charset="0"/>
              </a:rPr>
              <a:t>consultations </a:t>
            </a:r>
            <a:r>
              <a:rPr lang="fr-FR" dirty="0">
                <a:solidFill>
                  <a:srgbClr val="000000"/>
                </a:solidFill>
                <a:cs typeface="Arial" panose="020B0604020202020204" pitchFamily="34" charset="0"/>
              </a:rPr>
              <a:t>et de discussions significatives à tous les niveaux sur les questions les plus importantes. </a:t>
            </a:r>
          </a:p>
          <a:p>
            <a:pPr>
              <a:defRPr/>
            </a:pPr>
            <a:r>
              <a:rPr lang="en-CA" dirty="0" smtClean="0">
                <a:solidFill>
                  <a:srgbClr val="000000"/>
                </a:solidFill>
                <a:cs typeface="Arial" panose="020B0604020202020204" pitchFamily="34" charset="0"/>
              </a:rPr>
              <a:t> </a:t>
            </a:r>
            <a:endParaRPr lang="en-CA" dirty="0">
              <a:solidFill>
                <a:srgbClr val="000000"/>
              </a:solidFill>
              <a:cs typeface="Arial" panose="020B0604020202020204" pitchFamily="34" charset="0"/>
            </a:endParaRPr>
          </a:p>
        </p:txBody>
      </p:sp>
      <p:grpSp>
        <p:nvGrpSpPr>
          <p:cNvPr id="153" name="Group 152"/>
          <p:cNvGrpSpPr/>
          <p:nvPr/>
        </p:nvGrpSpPr>
        <p:grpSpPr>
          <a:xfrm>
            <a:off x="548320" y="1666876"/>
            <a:ext cx="1261125" cy="1245747"/>
            <a:chOff x="548320" y="1786579"/>
            <a:chExt cx="1261125" cy="1245747"/>
          </a:xfrm>
        </p:grpSpPr>
        <p:grpSp>
          <p:nvGrpSpPr>
            <p:cNvPr id="60" name="Group 59"/>
            <p:cNvGrpSpPr/>
            <p:nvPr/>
          </p:nvGrpSpPr>
          <p:grpSpPr>
            <a:xfrm>
              <a:off x="548320" y="1786579"/>
              <a:ext cx="1261125" cy="1245747"/>
              <a:chOff x="4279221" y="2033354"/>
              <a:chExt cx="1412875" cy="1395646"/>
            </a:xfrm>
          </p:grpSpPr>
          <p:sp>
            <p:nvSpPr>
              <p:cNvPr id="61"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200" dirty="0">
                  <a:solidFill>
                    <a:srgbClr val="000000"/>
                  </a:solidFill>
                </a:endParaRPr>
              </a:p>
            </p:txBody>
          </p:sp>
          <p:sp>
            <p:nvSpPr>
              <p:cNvPr id="62"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200" dirty="0">
                  <a:solidFill>
                    <a:srgbClr val="000000"/>
                  </a:solidFill>
                </a:endParaRPr>
              </a:p>
            </p:txBody>
          </p:sp>
        </p:grpSp>
        <p:grpSp>
          <p:nvGrpSpPr>
            <p:cNvPr id="115" name="Group 114"/>
            <p:cNvGrpSpPr/>
            <p:nvPr/>
          </p:nvGrpSpPr>
          <p:grpSpPr>
            <a:xfrm>
              <a:off x="959357" y="2155667"/>
              <a:ext cx="439049" cy="438451"/>
              <a:chOff x="-8470900" y="139700"/>
              <a:chExt cx="5824538" cy="5816600"/>
            </a:xfrm>
          </p:grpSpPr>
          <p:sp>
            <p:nvSpPr>
              <p:cNvPr id="109" name="Rectangle 5"/>
              <p:cNvSpPr>
                <a:spLocks noChangeArrowheads="1"/>
              </p:cNvSpPr>
              <p:nvPr/>
            </p:nvSpPr>
            <p:spPr bwMode="auto">
              <a:xfrm>
                <a:off x="-3921125" y="2368550"/>
                <a:ext cx="581025"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0" name="Rectangle 6"/>
              <p:cNvSpPr>
                <a:spLocks noChangeArrowheads="1"/>
              </p:cNvSpPr>
              <p:nvPr/>
            </p:nvSpPr>
            <p:spPr bwMode="auto">
              <a:xfrm>
                <a:off x="-5210175" y="2368550"/>
                <a:ext cx="585788"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1" name="Rectangle 7"/>
              <p:cNvSpPr>
                <a:spLocks noChangeArrowheads="1"/>
              </p:cNvSpPr>
              <p:nvPr/>
            </p:nvSpPr>
            <p:spPr bwMode="auto">
              <a:xfrm>
                <a:off x="-6488113" y="2368550"/>
                <a:ext cx="579438"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2" name="Rectangle 8"/>
              <p:cNvSpPr>
                <a:spLocks noChangeArrowheads="1"/>
              </p:cNvSpPr>
              <p:nvPr/>
            </p:nvSpPr>
            <p:spPr bwMode="auto">
              <a:xfrm>
                <a:off x="-7777163" y="2368550"/>
                <a:ext cx="579438" cy="243998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3" name="Rectangle 9"/>
              <p:cNvSpPr>
                <a:spLocks noChangeArrowheads="1"/>
              </p:cNvSpPr>
              <p:nvPr/>
            </p:nvSpPr>
            <p:spPr bwMode="auto">
              <a:xfrm>
                <a:off x="-8470900" y="5381625"/>
                <a:ext cx="5824538" cy="57467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14" name="Freeform 10"/>
              <p:cNvSpPr>
                <a:spLocks/>
              </p:cNvSpPr>
              <p:nvPr/>
            </p:nvSpPr>
            <p:spPr bwMode="auto">
              <a:xfrm>
                <a:off x="-8470900" y="139700"/>
                <a:ext cx="5824538" cy="1654175"/>
              </a:xfrm>
              <a:custGeom>
                <a:avLst/>
                <a:gdLst>
                  <a:gd name="T0" fmla="*/ 1125 w 1125"/>
                  <a:gd name="T1" fmla="*/ 320 h 320"/>
                  <a:gd name="T2" fmla="*/ 563 w 1125"/>
                  <a:gd name="T3" fmla="*/ 0 h 320"/>
                  <a:gd name="T4" fmla="*/ 0 w 1125"/>
                  <a:gd name="T5" fmla="*/ 320 h 320"/>
                  <a:gd name="T6" fmla="*/ 1125 w 1125"/>
                  <a:gd name="T7" fmla="*/ 320 h 320"/>
                </a:gdLst>
                <a:ahLst/>
                <a:cxnLst>
                  <a:cxn ang="0">
                    <a:pos x="T0" y="T1"/>
                  </a:cxn>
                  <a:cxn ang="0">
                    <a:pos x="T2" y="T3"/>
                  </a:cxn>
                  <a:cxn ang="0">
                    <a:pos x="T4" y="T5"/>
                  </a:cxn>
                  <a:cxn ang="0">
                    <a:pos x="T6" y="T7"/>
                  </a:cxn>
                </a:cxnLst>
                <a:rect l="0" t="0" r="r" b="b"/>
                <a:pathLst>
                  <a:path w="1125" h="320">
                    <a:moveTo>
                      <a:pt x="1125" y="320"/>
                    </a:moveTo>
                    <a:lnTo>
                      <a:pt x="563" y="0"/>
                    </a:lnTo>
                    <a:lnTo>
                      <a:pt x="0" y="320"/>
                    </a:lnTo>
                    <a:lnTo>
                      <a:pt x="1125" y="3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grpSp>
        <p:nvGrpSpPr>
          <p:cNvPr id="156" name="Group 155"/>
          <p:cNvGrpSpPr/>
          <p:nvPr/>
        </p:nvGrpSpPr>
        <p:grpSpPr>
          <a:xfrm>
            <a:off x="6175575" y="1666875"/>
            <a:ext cx="1261125" cy="1245748"/>
            <a:chOff x="6175575" y="1786579"/>
            <a:chExt cx="1261125" cy="1245748"/>
          </a:xfrm>
        </p:grpSpPr>
        <p:grpSp>
          <p:nvGrpSpPr>
            <p:cNvPr id="96" name="Group 95"/>
            <p:cNvGrpSpPr/>
            <p:nvPr/>
          </p:nvGrpSpPr>
          <p:grpSpPr>
            <a:xfrm>
              <a:off x="6175575" y="1786579"/>
              <a:ext cx="1261125" cy="1245748"/>
              <a:chOff x="4279221" y="2033353"/>
              <a:chExt cx="1412875" cy="1395647"/>
            </a:xfrm>
          </p:grpSpPr>
          <p:sp>
            <p:nvSpPr>
              <p:cNvPr id="103"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200" dirty="0">
                  <a:solidFill>
                    <a:srgbClr val="000000"/>
                  </a:solidFill>
                </a:endParaRPr>
              </a:p>
            </p:txBody>
          </p:sp>
          <p:sp>
            <p:nvSpPr>
              <p:cNvPr id="104" name="Freeform 6"/>
              <p:cNvSpPr>
                <a:spLocks/>
              </p:cNvSpPr>
              <p:nvPr/>
            </p:nvSpPr>
            <p:spPr bwMode="auto">
              <a:xfrm>
                <a:off x="4377646" y="2033353"/>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200" dirty="0">
                  <a:solidFill>
                    <a:srgbClr val="000000"/>
                  </a:solidFill>
                </a:endParaRPr>
              </a:p>
            </p:txBody>
          </p:sp>
        </p:grpSp>
        <p:sp>
          <p:nvSpPr>
            <p:cNvPr id="138" name="Freeform 30"/>
            <p:cNvSpPr>
              <a:spLocks noEditPoints="1"/>
            </p:cNvSpPr>
            <p:nvPr/>
          </p:nvSpPr>
          <p:spPr bwMode="auto">
            <a:xfrm>
              <a:off x="6546482" y="2132453"/>
              <a:ext cx="519310" cy="500336"/>
            </a:xfrm>
            <a:custGeom>
              <a:avLst/>
              <a:gdLst>
                <a:gd name="T0" fmla="*/ 1232 w 1250"/>
                <a:gd name="T1" fmla="*/ 542 h 1206"/>
                <a:gd name="T2" fmla="*/ 910 w 1250"/>
                <a:gd name="T3" fmla="*/ 1103 h 1206"/>
                <a:gd name="T4" fmla="*/ 270 w 1250"/>
                <a:gd name="T5" fmla="*/ 1007 h 1206"/>
                <a:gd name="T6" fmla="*/ 351 w 1250"/>
                <a:gd name="T7" fmla="*/ 920 h 1206"/>
                <a:gd name="T8" fmla="*/ 923 w 1250"/>
                <a:gd name="T9" fmla="*/ 957 h 1206"/>
                <a:gd name="T10" fmla="*/ 1076 w 1250"/>
                <a:gd name="T11" fmla="*/ 405 h 1206"/>
                <a:gd name="T12" fmla="*/ 568 w 1250"/>
                <a:gd name="T13" fmla="*/ 142 h 1206"/>
                <a:gd name="T14" fmla="*/ 206 w 1250"/>
                <a:gd name="T15" fmla="*/ 586 h 1206"/>
                <a:gd name="T16" fmla="*/ 251 w 1250"/>
                <a:gd name="T17" fmla="*/ 586 h 1206"/>
                <a:gd name="T18" fmla="*/ 277 w 1250"/>
                <a:gd name="T19" fmla="*/ 636 h 1206"/>
                <a:gd name="T20" fmla="*/ 171 w 1250"/>
                <a:gd name="T21" fmla="*/ 783 h 1206"/>
                <a:gd name="T22" fmla="*/ 120 w 1250"/>
                <a:gd name="T23" fmla="*/ 783 h 1206"/>
                <a:gd name="T24" fmla="*/ 15 w 1250"/>
                <a:gd name="T25" fmla="*/ 636 h 1206"/>
                <a:gd name="T26" fmla="*/ 41 w 1250"/>
                <a:gd name="T27" fmla="*/ 586 h 1206"/>
                <a:gd name="T28" fmla="*/ 86 w 1250"/>
                <a:gd name="T29" fmla="*/ 586 h 1206"/>
                <a:gd name="T30" fmla="*/ 638 w 1250"/>
                <a:gd name="T31" fmla="*/ 11 h 1206"/>
                <a:gd name="T32" fmla="*/ 1232 w 1250"/>
                <a:gd name="T33" fmla="*/ 542 h 1206"/>
                <a:gd name="T34" fmla="*/ 660 w 1250"/>
                <a:gd name="T35" fmla="*/ 555 h 1206"/>
                <a:gd name="T36" fmla="*/ 757 w 1250"/>
                <a:gd name="T37" fmla="*/ 321 h 1206"/>
                <a:gd name="T38" fmla="*/ 522 w 1250"/>
                <a:gd name="T39" fmla="*/ 418 h 1206"/>
                <a:gd name="T40" fmla="*/ 660 w 1250"/>
                <a:gd name="T41" fmla="*/ 555 h 1206"/>
                <a:gd name="T42" fmla="*/ 417 w 1250"/>
                <a:gd name="T43" fmla="*/ 763 h 1206"/>
                <a:gd name="T44" fmla="*/ 417 w 1250"/>
                <a:gd name="T45" fmla="*/ 806 h 1206"/>
                <a:gd name="T46" fmla="*/ 461 w 1250"/>
                <a:gd name="T47" fmla="*/ 850 h 1206"/>
                <a:gd name="T48" fmla="*/ 859 w 1250"/>
                <a:gd name="T49" fmla="*/ 850 h 1206"/>
                <a:gd name="T50" fmla="*/ 902 w 1250"/>
                <a:gd name="T51" fmla="*/ 806 h 1206"/>
                <a:gd name="T52" fmla="*/ 902 w 1250"/>
                <a:gd name="T53" fmla="*/ 763 h 1206"/>
                <a:gd name="T54" fmla="*/ 770 w 1250"/>
                <a:gd name="T55" fmla="*/ 584 h 1206"/>
                <a:gd name="T56" fmla="*/ 745 w 1250"/>
                <a:gd name="T57" fmla="*/ 592 h 1206"/>
                <a:gd name="T58" fmla="*/ 678 w 1250"/>
                <a:gd name="T59" fmla="*/ 676 h 1206"/>
                <a:gd name="T60" fmla="*/ 642 w 1250"/>
                <a:gd name="T61" fmla="*/ 676 h 1206"/>
                <a:gd name="T62" fmla="*/ 576 w 1250"/>
                <a:gd name="T63" fmla="*/ 592 h 1206"/>
                <a:gd name="T64" fmla="*/ 551 w 1250"/>
                <a:gd name="T65" fmla="*/ 585 h 1206"/>
                <a:gd name="T66" fmla="*/ 417 w 1250"/>
                <a:gd name="T67" fmla="*/ 763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0" h="1206">
                  <a:moveTo>
                    <a:pt x="1232" y="542"/>
                  </a:moveTo>
                  <a:cubicBezTo>
                    <a:pt x="1250" y="777"/>
                    <a:pt x="1122" y="1000"/>
                    <a:pt x="910" y="1103"/>
                  </a:cubicBezTo>
                  <a:cubicBezTo>
                    <a:pt x="697" y="1206"/>
                    <a:pt x="443" y="1168"/>
                    <a:pt x="270" y="1007"/>
                  </a:cubicBezTo>
                  <a:cubicBezTo>
                    <a:pt x="204" y="953"/>
                    <a:pt x="293" y="858"/>
                    <a:pt x="351" y="920"/>
                  </a:cubicBezTo>
                  <a:cubicBezTo>
                    <a:pt x="509" y="1066"/>
                    <a:pt x="747" y="1081"/>
                    <a:pt x="923" y="957"/>
                  </a:cubicBezTo>
                  <a:cubicBezTo>
                    <a:pt x="1098" y="833"/>
                    <a:pt x="1162" y="602"/>
                    <a:pt x="1076" y="405"/>
                  </a:cubicBezTo>
                  <a:cubicBezTo>
                    <a:pt x="990" y="208"/>
                    <a:pt x="778" y="98"/>
                    <a:pt x="568" y="142"/>
                  </a:cubicBezTo>
                  <a:cubicBezTo>
                    <a:pt x="357" y="185"/>
                    <a:pt x="206" y="371"/>
                    <a:pt x="206" y="586"/>
                  </a:cubicBezTo>
                  <a:lnTo>
                    <a:pt x="251" y="586"/>
                  </a:lnTo>
                  <a:cubicBezTo>
                    <a:pt x="277" y="586"/>
                    <a:pt x="292" y="615"/>
                    <a:pt x="277" y="636"/>
                  </a:cubicBezTo>
                  <a:lnTo>
                    <a:pt x="171" y="783"/>
                  </a:lnTo>
                  <a:cubicBezTo>
                    <a:pt x="159" y="801"/>
                    <a:pt x="132" y="801"/>
                    <a:pt x="120" y="783"/>
                  </a:cubicBezTo>
                  <a:lnTo>
                    <a:pt x="15" y="636"/>
                  </a:lnTo>
                  <a:cubicBezTo>
                    <a:pt x="0" y="615"/>
                    <a:pt x="15" y="586"/>
                    <a:pt x="41" y="586"/>
                  </a:cubicBezTo>
                  <a:lnTo>
                    <a:pt x="86" y="586"/>
                  </a:lnTo>
                  <a:cubicBezTo>
                    <a:pt x="85" y="277"/>
                    <a:pt x="329" y="23"/>
                    <a:pt x="638" y="11"/>
                  </a:cubicBezTo>
                  <a:cubicBezTo>
                    <a:pt x="946" y="0"/>
                    <a:pt x="1209" y="234"/>
                    <a:pt x="1232" y="542"/>
                  </a:cubicBezTo>
                  <a:close/>
                  <a:moveTo>
                    <a:pt x="660" y="555"/>
                  </a:moveTo>
                  <a:cubicBezTo>
                    <a:pt x="782" y="555"/>
                    <a:pt x="844" y="407"/>
                    <a:pt x="757" y="321"/>
                  </a:cubicBezTo>
                  <a:cubicBezTo>
                    <a:pt x="671" y="234"/>
                    <a:pt x="522" y="295"/>
                    <a:pt x="522" y="418"/>
                  </a:cubicBezTo>
                  <a:cubicBezTo>
                    <a:pt x="522" y="494"/>
                    <a:pt x="584" y="555"/>
                    <a:pt x="660" y="555"/>
                  </a:cubicBezTo>
                  <a:close/>
                  <a:moveTo>
                    <a:pt x="417" y="763"/>
                  </a:moveTo>
                  <a:lnTo>
                    <a:pt x="417" y="806"/>
                  </a:lnTo>
                  <a:cubicBezTo>
                    <a:pt x="417" y="830"/>
                    <a:pt x="436" y="850"/>
                    <a:pt x="461" y="850"/>
                  </a:cubicBezTo>
                  <a:lnTo>
                    <a:pt x="859" y="850"/>
                  </a:lnTo>
                  <a:cubicBezTo>
                    <a:pt x="883" y="850"/>
                    <a:pt x="902" y="830"/>
                    <a:pt x="902" y="806"/>
                  </a:cubicBezTo>
                  <a:lnTo>
                    <a:pt x="902" y="763"/>
                  </a:lnTo>
                  <a:cubicBezTo>
                    <a:pt x="902" y="681"/>
                    <a:pt x="849" y="608"/>
                    <a:pt x="770" y="584"/>
                  </a:cubicBezTo>
                  <a:cubicBezTo>
                    <a:pt x="761" y="582"/>
                    <a:pt x="751" y="585"/>
                    <a:pt x="745" y="592"/>
                  </a:cubicBezTo>
                  <a:lnTo>
                    <a:pt x="678" y="676"/>
                  </a:lnTo>
                  <a:cubicBezTo>
                    <a:pt x="669" y="687"/>
                    <a:pt x="652" y="687"/>
                    <a:pt x="642" y="676"/>
                  </a:cubicBezTo>
                  <a:lnTo>
                    <a:pt x="576" y="592"/>
                  </a:lnTo>
                  <a:cubicBezTo>
                    <a:pt x="570" y="585"/>
                    <a:pt x="560" y="582"/>
                    <a:pt x="551" y="585"/>
                  </a:cubicBezTo>
                  <a:cubicBezTo>
                    <a:pt x="472" y="608"/>
                    <a:pt x="417" y="680"/>
                    <a:pt x="417" y="76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grpSp>
      <p:grpSp>
        <p:nvGrpSpPr>
          <p:cNvPr id="6" name="Group 5"/>
          <p:cNvGrpSpPr/>
          <p:nvPr/>
        </p:nvGrpSpPr>
        <p:grpSpPr>
          <a:xfrm>
            <a:off x="542072" y="3216618"/>
            <a:ext cx="11100755" cy="1245747"/>
            <a:chOff x="548320" y="3319501"/>
            <a:chExt cx="11100755" cy="1245747"/>
          </a:xfrm>
        </p:grpSpPr>
        <p:sp>
          <p:nvSpPr>
            <p:cNvPr id="70" name="TextBox 69"/>
            <p:cNvSpPr txBox="1"/>
            <p:nvPr/>
          </p:nvSpPr>
          <p:spPr>
            <a:xfrm>
              <a:off x="2031448" y="3388378"/>
              <a:ext cx="3950252" cy="1107996"/>
            </a:xfrm>
            <a:prstGeom prst="rect">
              <a:avLst/>
            </a:prstGeom>
            <a:noFill/>
          </p:spPr>
          <p:txBody>
            <a:bodyPr wrap="square" lIns="0" tIns="0" rIns="0" bIns="0" rtlCol="0" anchor="ctr">
              <a:spAutoFit/>
            </a:bodyPr>
            <a:lstStyle/>
            <a:p>
              <a:pPr>
                <a:defRPr/>
              </a:pPr>
              <a:r>
                <a:rPr lang="fr-FR" dirty="0" smtClean="0">
                  <a:solidFill>
                    <a:srgbClr val="000000"/>
                  </a:solidFill>
                  <a:cs typeface="Arial" panose="020B0604020202020204" pitchFamily="34" charset="0"/>
                </a:rPr>
                <a:t>Définir </a:t>
              </a:r>
              <a:r>
                <a:rPr lang="fr-FR" dirty="0">
                  <a:solidFill>
                    <a:srgbClr val="000000"/>
                  </a:solidFill>
                  <a:cs typeface="Arial" panose="020B0604020202020204" pitchFamily="34" charset="0"/>
                </a:rPr>
                <a:t>clairement une </a:t>
              </a:r>
              <a:r>
                <a:rPr lang="fr-FR" b="1" dirty="0">
                  <a:solidFill>
                    <a:srgbClr val="000000"/>
                  </a:solidFill>
                  <a:cs typeface="Arial" panose="020B0604020202020204" pitchFamily="34" charset="0"/>
                </a:rPr>
                <a:t>vision</a:t>
              </a:r>
              <a:r>
                <a:rPr lang="fr-FR" dirty="0">
                  <a:solidFill>
                    <a:srgbClr val="000000"/>
                  </a:solidFill>
                  <a:cs typeface="Arial" panose="020B0604020202020204" pitchFamily="34" charset="0"/>
                </a:rPr>
                <a:t> pour le </a:t>
              </a:r>
              <a:r>
                <a:rPr lang="fr-FR" dirty="0" smtClean="0">
                  <a:solidFill>
                    <a:srgbClr val="000000"/>
                  </a:solidFill>
                  <a:cs typeface="Arial" panose="020B0604020202020204" pitchFamily="34" charset="0"/>
                </a:rPr>
                <a:t>milieu </a:t>
              </a:r>
              <a:r>
                <a:rPr lang="fr-FR" dirty="0">
                  <a:solidFill>
                    <a:srgbClr val="000000"/>
                  </a:solidFill>
                  <a:cs typeface="Arial" panose="020B0604020202020204" pitchFamily="34" charset="0"/>
                </a:rPr>
                <a:t>de travail qui s'aligne sur la vision et les avantages pour </a:t>
              </a:r>
              <a:r>
                <a:rPr lang="fr-FR" dirty="0" smtClean="0">
                  <a:solidFill>
                    <a:srgbClr val="000000"/>
                  </a:solidFill>
                  <a:cs typeface="Arial" panose="020B0604020202020204" pitchFamily="34" charset="0"/>
                </a:rPr>
                <a:t>l'organisation.</a:t>
              </a:r>
              <a:endParaRPr lang="fr-FR" dirty="0">
                <a:solidFill>
                  <a:srgbClr val="000000"/>
                </a:solidFill>
                <a:cs typeface="Arial" panose="020B0604020202020204" pitchFamily="34" charset="0"/>
              </a:endParaRPr>
            </a:p>
            <a:p>
              <a:pPr>
                <a:defRPr/>
              </a:pPr>
              <a:endParaRPr lang="en-CA" dirty="0">
                <a:solidFill>
                  <a:srgbClr val="000000"/>
                </a:solidFill>
                <a:cs typeface="Arial" panose="020B0604020202020204" pitchFamily="34" charset="0"/>
              </a:endParaRPr>
            </a:p>
          </p:txBody>
        </p:sp>
        <p:sp>
          <p:nvSpPr>
            <p:cNvPr id="83" name="TextBox 82"/>
            <p:cNvSpPr txBox="1"/>
            <p:nvPr/>
          </p:nvSpPr>
          <p:spPr>
            <a:xfrm>
              <a:off x="7658703" y="3388377"/>
              <a:ext cx="3990372" cy="1107996"/>
            </a:xfrm>
            <a:prstGeom prst="rect">
              <a:avLst/>
            </a:prstGeom>
            <a:noFill/>
          </p:spPr>
          <p:txBody>
            <a:bodyPr wrap="square" lIns="0" tIns="0" rIns="0" bIns="0" rtlCol="0" anchor="ctr">
              <a:spAutoFit/>
            </a:bodyPr>
            <a:lstStyle/>
            <a:p>
              <a:pPr>
                <a:defRPr/>
              </a:pPr>
              <a:r>
                <a:rPr lang="fr-FR" b="1" dirty="0" smtClean="0">
                  <a:solidFill>
                    <a:srgbClr val="000000"/>
                  </a:solidFill>
                  <a:cs typeface="Arial" panose="020B0604020202020204" pitchFamily="34" charset="0"/>
                </a:rPr>
                <a:t>Donner </a:t>
              </a:r>
              <a:r>
                <a:rPr lang="fr-FR" b="1" dirty="0">
                  <a:solidFill>
                    <a:srgbClr val="000000"/>
                  </a:solidFill>
                  <a:cs typeface="Arial" panose="020B0604020202020204" pitchFamily="34" charset="0"/>
                </a:rPr>
                <a:t>aux gestionnaires et aux superviseurs les moyens </a:t>
              </a:r>
              <a:r>
                <a:rPr lang="fr-FR" dirty="0">
                  <a:solidFill>
                    <a:srgbClr val="000000"/>
                  </a:solidFill>
                  <a:cs typeface="Arial" panose="020B0604020202020204" pitchFamily="34" charset="0"/>
                </a:rPr>
                <a:t>d'appuyer leurs employés tout au long de la période de changement.</a:t>
              </a:r>
              <a:endParaRPr lang="en-CA" dirty="0">
                <a:solidFill>
                  <a:srgbClr val="000000"/>
                </a:solidFill>
                <a:cs typeface="Arial" panose="020B0604020202020204" pitchFamily="34" charset="0"/>
              </a:endParaRPr>
            </a:p>
          </p:txBody>
        </p:sp>
        <p:grpSp>
          <p:nvGrpSpPr>
            <p:cNvPr id="154" name="Group 153"/>
            <p:cNvGrpSpPr/>
            <p:nvPr/>
          </p:nvGrpSpPr>
          <p:grpSpPr>
            <a:xfrm>
              <a:off x="548320" y="3319501"/>
              <a:ext cx="1261125" cy="1245747"/>
              <a:chOff x="548320" y="3316238"/>
              <a:chExt cx="1261125" cy="1245747"/>
            </a:xfrm>
          </p:grpSpPr>
          <p:grpSp>
            <p:nvGrpSpPr>
              <p:cNvPr id="63" name="Group 62"/>
              <p:cNvGrpSpPr/>
              <p:nvPr/>
            </p:nvGrpSpPr>
            <p:grpSpPr>
              <a:xfrm>
                <a:off x="548320" y="3316238"/>
                <a:ext cx="1261125" cy="1245747"/>
                <a:chOff x="4279221" y="2033354"/>
                <a:chExt cx="1412875" cy="1395646"/>
              </a:xfrm>
            </p:grpSpPr>
            <p:sp>
              <p:nvSpPr>
                <p:cNvPr id="64"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65"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dirty="0">
                    <a:solidFill>
                      <a:srgbClr val="000000"/>
                    </a:solidFill>
                  </a:endParaRPr>
                </a:p>
              </p:txBody>
            </p:sp>
          </p:grpSp>
          <p:grpSp>
            <p:nvGrpSpPr>
              <p:cNvPr id="125" name="Group 124"/>
              <p:cNvGrpSpPr/>
              <p:nvPr/>
            </p:nvGrpSpPr>
            <p:grpSpPr>
              <a:xfrm>
                <a:off x="927796" y="3652401"/>
                <a:ext cx="554703" cy="553839"/>
                <a:chOff x="-2776538" y="1096963"/>
                <a:chExt cx="3060701" cy="3055938"/>
              </a:xfrm>
            </p:grpSpPr>
            <p:sp>
              <p:nvSpPr>
                <p:cNvPr id="119" name="Freeform 14"/>
                <p:cNvSpPr>
                  <a:spLocks/>
                </p:cNvSpPr>
                <p:nvPr/>
              </p:nvSpPr>
              <p:spPr bwMode="auto">
                <a:xfrm>
                  <a:off x="-608013" y="3267076"/>
                  <a:ext cx="885825" cy="885825"/>
                </a:xfrm>
                <a:custGeom>
                  <a:avLst/>
                  <a:gdLst>
                    <a:gd name="T0" fmla="*/ 146 w 171"/>
                    <a:gd name="T1" fmla="*/ 0 h 171"/>
                    <a:gd name="T2" fmla="*/ 121 w 171"/>
                    <a:gd name="T3" fmla="*/ 25 h 171"/>
                    <a:gd name="T4" fmla="*/ 121 w 171"/>
                    <a:gd name="T5" fmla="*/ 121 h 171"/>
                    <a:gd name="T6" fmla="*/ 25 w 171"/>
                    <a:gd name="T7" fmla="*/ 121 h 171"/>
                    <a:gd name="T8" fmla="*/ 0 w 171"/>
                    <a:gd name="T9" fmla="*/ 146 h 171"/>
                    <a:gd name="T10" fmla="*/ 25 w 171"/>
                    <a:gd name="T11" fmla="*/ 171 h 171"/>
                    <a:gd name="T12" fmla="*/ 145 w 171"/>
                    <a:gd name="T13" fmla="*/ 171 h 171"/>
                    <a:gd name="T14" fmla="*/ 170 w 171"/>
                    <a:gd name="T15" fmla="*/ 146 h 171"/>
                    <a:gd name="T16" fmla="*/ 170 w 171"/>
                    <a:gd name="T17" fmla="*/ 26 h 171"/>
                    <a:gd name="T18" fmla="*/ 146 w 171"/>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146" y="0"/>
                      </a:moveTo>
                      <a:cubicBezTo>
                        <a:pt x="132" y="0"/>
                        <a:pt x="121" y="11"/>
                        <a:pt x="121" y="25"/>
                      </a:cubicBezTo>
                      <a:lnTo>
                        <a:pt x="121" y="121"/>
                      </a:lnTo>
                      <a:lnTo>
                        <a:pt x="25" y="121"/>
                      </a:lnTo>
                      <a:cubicBezTo>
                        <a:pt x="11" y="121"/>
                        <a:pt x="0" y="132"/>
                        <a:pt x="0" y="146"/>
                      </a:cubicBezTo>
                      <a:cubicBezTo>
                        <a:pt x="0" y="160"/>
                        <a:pt x="11" y="171"/>
                        <a:pt x="25" y="171"/>
                      </a:cubicBezTo>
                      <a:lnTo>
                        <a:pt x="145" y="171"/>
                      </a:lnTo>
                      <a:cubicBezTo>
                        <a:pt x="158" y="171"/>
                        <a:pt x="170" y="160"/>
                        <a:pt x="170" y="146"/>
                      </a:cubicBezTo>
                      <a:lnTo>
                        <a:pt x="170" y="26"/>
                      </a:lnTo>
                      <a:cubicBezTo>
                        <a:pt x="171" y="11"/>
                        <a:pt x="160" y="0"/>
                        <a:pt x="14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0" name="Freeform 15"/>
                <p:cNvSpPr>
                  <a:spLocks/>
                </p:cNvSpPr>
                <p:nvPr/>
              </p:nvSpPr>
              <p:spPr bwMode="auto">
                <a:xfrm>
                  <a:off x="-2776538" y="3267076"/>
                  <a:ext cx="881063" cy="879475"/>
                </a:xfrm>
                <a:custGeom>
                  <a:avLst/>
                  <a:gdLst>
                    <a:gd name="T0" fmla="*/ 146 w 170"/>
                    <a:gd name="T1" fmla="*/ 121 h 170"/>
                    <a:gd name="T2" fmla="*/ 50 w 170"/>
                    <a:gd name="T3" fmla="*/ 121 h 170"/>
                    <a:gd name="T4" fmla="*/ 50 w 170"/>
                    <a:gd name="T5" fmla="*/ 25 h 170"/>
                    <a:gd name="T6" fmla="*/ 25 w 170"/>
                    <a:gd name="T7" fmla="*/ 0 h 170"/>
                    <a:gd name="T8" fmla="*/ 0 w 170"/>
                    <a:gd name="T9" fmla="*/ 25 h 170"/>
                    <a:gd name="T10" fmla="*/ 0 w 170"/>
                    <a:gd name="T11" fmla="*/ 145 h 170"/>
                    <a:gd name="T12" fmla="*/ 25 w 170"/>
                    <a:gd name="T13" fmla="*/ 170 h 170"/>
                    <a:gd name="T14" fmla="*/ 145 w 170"/>
                    <a:gd name="T15" fmla="*/ 170 h 170"/>
                    <a:gd name="T16" fmla="*/ 170 w 170"/>
                    <a:gd name="T17" fmla="*/ 145 h 170"/>
                    <a:gd name="T18" fmla="*/ 146 w 170"/>
                    <a:gd name="T19" fmla="*/ 1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146" y="121"/>
                      </a:moveTo>
                      <a:lnTo>
                        <a:pt x="50" y="121"/>
                      </a:lnTo>
                      <a:lnTo>
                        <a:pt x="50" y="25"/>
                      </a:lnTo>
                      <a:cubicBezTo>
                        <a:pt x="50" y="11"/>
                        <a:pt x="39" y="0"/>
                        <a:pt x="25" y="0"/>
                      </a:cubicBezTo>
                      <a:cubicBezTo>
                        <a:pt x="11" y="0"/>
                        <a:pt x="0" y="11"/>
                        <a:pt x="0" y="25"/>
                      </a:cubicBezTo>
                      <a:lnTo>
                        <a:pt x="0" y="145"/>
                      </a:lnTo>
                      <a:cubicBezTo>
                        <a:pt x="0" y="159"/>
                        <a:pt x="11" y="170"/>
                        <a:pt x="25" y="170"/>
                      </a:cubicBezTo>
                      <a:lnTo>
                        <a:pt x="145" y="170"/>
                      </a:lnTo>
                      <a:cubicBezTo>
                        <a:pt x="159" y="170"/>
                        <a:pt x="170" y="159"/>
                        <a:pt x="170" y="145"/>
                      </a:cubicBezTo>
                      <a:cubicBezTo>
                        <a:pt x="170" y="131"/>
                        <a:pt x="160" y="121"/>
                        <a:pt x="146" y="1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1" name="Freeform 16"/>
                <p:cNvSpPr>
                  <a:spLocks/>
                </p:cNvSpPr>
                <p:nvPr/>
              </p:nvSpPr>
              <p:spPr bwMode="auto">
                <a:xfrm>
                  <a:off x="-2771775" y="1096963"/>
                  <a:ext cx="892175" cy="885825"/>
                </a:xfrm>
                <a:custGeom>
                  <a:avLst/>
                  <a:gdLst>
                    <a:gd name="T0" fmla="*/ 25 w 172"/>
                    <a:gd name="T1" fmla="*/ 171 h 171"/>
                    <a:gd name="T2" fmla="*/ 50 w 172"/>
                    <a:gd name="T3" fmla="*/ 146 h 171"/>
                    <a:gd name="T4" fmla="*/ 50 w 172"/>
                    <a:gd name="T5" fmla="*/ 50 h 171"/>
                    <a:gd name="T6" fmla="*/ 147 w 172"/>
                    <a:gd name="T7" fmla="*/ 50 h 171"/>
                    <a:gd name="T8" fmla="*/ 172 w 172"/>
                    <a:gd name="T9" fmla="*/ 25 h 171"/>
                    <a:gd name="T10" fmla="*/ 147 w 172"/>
                    <a:gd name="T11" fmla="*/ 0 h 171"/>
                    <a:gd name="T12" fmla="*/ 25 w 172"/>
                    <a:gd name="T13" fmla="*/ 0 h 171"/>
                    <a:gd name="T14" fmla="*/ 0 w 172"/>
                    <a:gd name="T15" fmla="*/ 25 h 171"/>
                    <a:gd name="T16" fmla="*/ 0 w 172"/>
                    <a:gd name="T17" fmla="*/ 145 h 171"/>
                    <a:gd name="T18" fmla="*/ 25 w 172"/>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1">
                      <a:moveTo>
                        <a:pt x="25" y="171"/>
                      </a:moveTo>
                      <a:cubicBezTo>
                        <a:pt x="39" y="171"/>
                        <a:pt x="50" y="160"/>
                        <a:pt x="50" y="146"/>
                      </a:cubicBezTo>
                      <a:lnTo>
                        <a:pt x="50" y="50"/>
                      </a:lnTo>
                      <a:lnTo>
                        <a:pt x="147" y="50"/>
                      </a:lnTo>
                      <a:cubicBezTo>
                        <a:pt x="160" y="50"/>
                        <a:pt x="172" y="39"/>
                        <a:pt x="172" y="25"/>
                      </a:cubicBezTo>
                      <a:cubicBezTo>
                        <a:pt x="172" y="11"/>
                        <a:pt x="160" y="0"/>
                        <a:pt x="147" y="0"/>
                      </a:cubicBezTo>
                      <a:lnTo>
                        <a:pt x="25" y="0"/>
                      </a:lnTo>
                      <a:cubicBezTo>
                        <a:pt x="11" y="0"/>
                        <a:pt x="0" y="11"/>
                        <a:pt x="0" y="25"/>
                      </a:cubicBezTo>
                      <a:lnTo>
                        <a:pt x="0" y="145"/>
                      </a:lnTo>
                      <a:cubicBezTo>
                        <a:pt x="0" y="160"/>
                        <a:pt x="11" y="171"/>
                        <a:pt x="25" y="1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2" name="Freeform 17"/>
                <p:cNvSpPr>
                  <a:spLocks/>
                </p:cNvSpPr>
                <p:nvPr/>
              </p:nvSpPr>
              <p:spPr bwMode="auto">
                <a:xfrm>
                  <a:off x="-603250" y="1101726"/>
                  <a:ext cx="887413" cy="890588"/>
                </a:xfrm>
                <a:custGeom>
                  <a:avLst/>
                  <a:gdLst>
                    <a:gd name="T0" fmla="*/ 145 w 171"/>
                    <a:gd name="T1" fmla="*/ 0 h 172"/>
                    <a:gd name="T2" fmla="*/ 25 w 171"/>
                    <a:gd name="T3" fmla="*/ 0 h 172"/>
                    <a:gd name="T4" fmla="*/ 0 w 171"/>
                    <a:gd name="T5" fmla="*/ 25 h 172"/>
                    <a:gd name="T6" fmla="*/ 25 w 171"/>
                    <a:gd name="T7" fmla="*/ 50 h 172"/>
                    <a:gd name="T8" fmla="*/ 121 w 171"/>
                    <a:gd name="T9" fmla="*/ 50 h 172"/>
                    <a:gd name="T10" fmla="*/ 121 w 171"/>
                    <a:gd name="T11" fmla="*/ 147 h 172"/>
                    <a:gd name="T12" fmla="*/ 146 w 171"/>
                    <a:gd name="T13" fmla="*/ 172 h 172"/>
                    <a:gd name="T14" fmla="*/ 171 w 171"/>
                    <a:gd name="T15" fmla="*/ 147 h 172"/>
                    <a:gd name="T16" fmla="*/ 171 w 171"/>
                    <a:gd name="T17" fmla="*/ 25 h 172"/>
                    <a:gd name="T18" fmla="*/ 145 w 171"/>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145" y="0"/>
                      </a:moveTo>
                      <a:lnTo>
                        <a:pt x="25" y="0"/>
                      </a:lnTo>
                      <a:cubicBezTo>
                        <a:pt x="11" y="0"/>
                        <a:pt x="0" y="11"/>
                        <a:pt x="0" y="25"/>
                      </a:cubicBezTo>
                      <a:cubicBezTo>
                        <a:pt x="0" y="39"/>
                        <a:pt x="11" y="50"/>
                        <a:pt x="25" y="50"/>
                      </a:cubicBezTo>
                      <a:lnTo>
                        <a:pt x="121" y="50"/>
                      </a:lnTo>
                      <a:lnTo>
                        <a:pt x="121" y="147"/>
                      </a:lnTo>
                      <a:cubicBezTo>
                        <a:pt x="121" y="160"/>
                        <a:pt x="132" y="172"/>
                        <a:pt x="146" y="172"/>
                      </a:cubicBezTo>
                      <a:cubicBezTo>
                        <a:pt x="160" y="172"/>
                        <a:pt x="171" y="160"/>
                        <a:pt x="171" y="147"/>
                      </a:cubicBezTo>
                      <a:lnTo>
                        <a:pt x="171" y="25"/>
                      </a:lnTo>
                      <a:cubicBezTo>
                        <a:pt x="170" y="11"/>
                        <a:pt x="159" y="0"/>
                        <a:pt x="14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3" name="Oval 18"/>
                <p:cNvSpPr>
                  <a:spLocks noChangeArrowheads="1"/>
                </p:cNvSpPr>
                <p:nvPr/>
              </p:nvSpPr>
              <p:spPr bwMode="auto">
                <a:xfrm>
                  <a:off x="-1511300" y="2360613"/>
                  <a:ext cx="528638" cy="528638"/>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24" name="Freeform 19"/>
                <p:cNvSpPr>
                  <a:spLocks noEditPoints="1"/>
                </p:cNvSpPr>
                <p:nvPr/>
              </p:nvSpPr>
              <p:spPr bwMode="auto">
                <a:xfrm>
                  <a:off x="-2620963" y="2019301"/>
                  <a:ext cx="2749550" cy="1216025"/>
                </a:xfrm>
                <a:custGeom>
                  <a:avLst/>
                  <a:gdLst>
                    <a:gd name="T0" fmla="*/ 530 w 530"/>
                    <a:gd name="T1" fmla="*/ 117 h 235"/>
                    <a:gd name="T2" fmla="*/ 523 w 530"/>
                    <a:gd name="T3" fmla="*/ 100 h 235"/>
                    <a:gd name="T4" fmla="*/ 265 w 530"/>
                    <a:gd name="T5" fmla="*/ 0 h 235"/>
                    <a:gd name="T6" fmla="*/ 7 w 530"/>
                    <a:gd name="T7" fmla="*/ 100 h 235"/>
                    <a:gd name="T8" fmla="*/ 0 w 530"/>
                    <a:gd name="T9" fmla="*/ 117 h 235"/>
                    <a:gd name="T10" fmla="*/ 7 w 530"/>
                    <a:gd name="T11" fmla="*/ 135 h 235"/>
                    <a:gd name="T12" fmla="*/ 265 w 530"/>
                    <a:gd name="T13" fmla="*/ 235 h 235"/>
                    <a:gd name="T14" fmla="*/ 523 w 530"/>
                    <a:gd name="T15" fmla="*/ 135 h 235"/>
                    <a:gd name="T16" fmla="*/ 530 w 530"/>
                    <a:gd name="T17" fmla="*/ 117 h 235"/>
                    <a:gd name="T18" fmla="*/ 265 w 530"/>
                    <a:gd name="T19" fmla="*/ 217 h 235"/>
                    <a:gd name="T20" fmla="*/ 165 w 530"/>
                    <a:gd name="T21" fmla="*/ 117 h 235"/>
                    <a:gd name="T22" fmla="*/ 265 w 530"/>
                    <a:gd name="T23" fmla="*/ 17 h 235"/>
                    <a:gd name="T24" fmla="*/ 365 w 530"/>
                    <a:gd name="T25" fmla="*/ 117 h 235"/>
                    <a:gd name="T26" fmla="*/ 265 w 530"/>
                    <a:gd name="T27" fmla="*/ 2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235">
                      <a:moveTo>
                        <a:pt x="530" y="117"/>
                      </a:moveTo>
                      <a:cubicBezTo>
                        <a:pt x="530" y="111"/>
                        <a:pt x="528" y="103"/>
                        <a:pt x="523" y="100"/>
                      </a:cubicBezTo>
                      <a:cubicBezTo>
                        <a:pt x="454" y="36"/>
                        <a:pt x="363" y="0"/>
                        <a:pt x="265" y="0"/>
                      </a:cubicBezTo>
                      <a:cubicBezTo>
                        <a:pt x="168" y="0"/>
                        <a:pt x="76" y="35"/>
                        <a:pt x="7" y="100"/>
                      </a:cubicBezTo>
                      <a:cubicBezTo>
                        <a:pt x="2" y="103"/>
                        <a:pt x="0" y="111"/>
                        <a:pt x="0" y="117"/>
                      </a:cubicBezTo>
                      <a:cubicBezTo>
                        <a:pt x="0" y="123"/>
                        <a:pt x="2" y="131"/>
                        <a:pt x="7" y="135"/>
                      </a:cubicBezTo>
                      <a:cubicBezTo>
                        <a:pt x="76" y="198"/>
                        <a:pt x="168" y="235"/>
                        <a:pt x="265" y="235"/>
                      </a:cubicBezTo>
                      <a:cubicBezTo>
                        <a:pt x="363" y="235"/>
                        <a:pt x="454" y="200"/>
                        <a:pt x="523" y="135"/>
                      </a:cubicBezTo>
                      <a:cubicBezTo>
                        <a:pt x="528" y="131"/>
                        <a:pt x="530" y="123"/>
                        <a:pt x="530" y="117"/>
                      </a:cubicBezTo>
                      <a:close/>
                      <a:moveTo>
                        <a:pt x="265" y="217"/>
                      </a:moveTo>
                      <a:cubicBezTo>
                        <a:pt x="210" y="217"/>
                        <a:pt x="165" y="172"/>
                        <a:pt x="165" y="117"/>
                      </a:cubicBezTo>
                      <a:cubicBezTo>
                        <a:pt x="165" y="62"/>
                        <a:pt x="210" y="17"/>
                        <a:pt x="265" y="17"/>
                      </a:cubicBezTo>
                      <a:cubicBezTo>
                        <a:pt x="320" y="17"/>
                        <a:pt x="365" y="62"/>
                        <a:pt x="365" y="117"/>
                      </a:cubicBezTo>
                      <a:cubicBezTo>
                        <a:pt x="365" y="172"/>
                        <a:pt x="320" y="217"/>
                        <a:pt x="265" y="2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grpSp>
        </p:grpSp>
        <p:grpSp>
          <p:nvGrpSpPr>
            <p:cNvPr id="157" name="Group 156"/>
            <p:cNvGrpSpPr/>
            <p:nvPr/>
          </p:nvGrpSpPr>
          <p:grpSpPr>
            <a:xfrm>
              <a:off x="6175575" y="3319501"/>
              <a:ext cx="1261125" cy="1245747"/>
              <a:chOff x="6175575" y="3322764"/>
              <a:chExt cx="1261125" cy="1245747"/>
            </a:xfrm>
          </p:grpSpPr>
          <p:grpSp>
            <p:nvGrpSpPr>
              <p:cNvPr id="97" name="Group 96"/>
              <p:cNvGrpSpPr/>
              <p:nvPr/>
            </p:nvGrpSpPr>
            <p:grpSpPr>
              <a:xfrm>
                <a:off x="6175575" y="3322764"/>
                <a:ext cx="1261125" cy="1245747"/>
                <a:chOff x="4279221" y="2033354"/>
                <a:chExt cx="1412875" cy="1395646"/>
              </a:xfrm>
            </p:grpSpPr>
            <p:sp>
              <p:nvSpPr>
                <p:cNvPr id="101"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endParaRPr>
                </a:p>
              </p:txBody>
            </p:sp>
            <p:sp>
              <p:nvSpPr>
                <p:cNvPr id="102"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dirty="0">
                    <a:solidFill>
                      <a:srgbClr val="000000"/>
                    </a:solidFill>
                  </a:endParaRPr>
                </a:p>
              </p:txBody>
            </p:sp>
          </p:grpSp>
          <p:grpSp>
            <p:nvGrpSpPr>
              <p:cNvPr id="145" name="Group 144"/>
              <p:cNvGrpSpPr/>
              <p:nvPr/>
            </p:nvGrpSpPr>
            <p:grpSpPr>
              <a:xfrm>
                <a:off x="6521082" y="3646016"/>
                <a:ext cx="638444" cy="555339"/>
                <a:chOff x="-4116388" y="762000"/>
                <a:chExt cx="4146550" cy="3606801"/>
              </a:xfrm>
            </p:grpSpPr>
            <p:sp>
              <p:nvSpPr>
                <p:cNvPr id="142" name="Freeform 34"/>
                <p:cNvSpPr>
                  <a:spLocks noEditPoints="1"/>
                </p:cNvSpPr>
                <p:nvPr/>
              </p:nvSpPr>
              <p:spPr bwMode="auto">
                <a:xfrm>
                  <a:off x="-2043113" y="2303463"/>
                  <a:ext cx="2073275" cy="2065338"/>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43" name="Oval 35"/>
                <p:cNvSpPr>
                  <a:spLocks noChangeArrowheads="1"/>
                </p:cNvSpPr>
                <p:nvPr/>
              </p:nvSpPr>
              <p:spPr bwMode="auto">
                <a:xfrm>
                  <a:off x="-3473450" y="762000"/>
                  <a:ext cx="1176338" cy="1179513"/>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sp>
              <p:nvSpPr>
                <p:cNvPr id="144" name="Freeform 36"/>
                <p:cNvSpPr>
                  <a:spLocks/>
                </p:cNvSpPr>
                <p:nvPr/>
              </p:nvSpPr>
              <p:spPr bwMode="auto">
                <a:xfrm>
                  <a:off x="-4116388" y="2106613"/>
                  <a:ext cx="2389188" cy="1314450"/>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800" dirty="0">
                    <a:solidFill>
                      <a:srgbClr val="000000"/>
                    </a:solidFill>
                  </a:endParaRPr>
                </a:p>
              </p:txBody>
            </p:sp>
          </p:grpSp>
        </p:grpSp>
      </p:grpSp>
      <p:grpSp>
        <p:nvGrpSpPr>
          <p:cNvPr id="7" name="Group 6"/>
          <p:cNvGrpSpPr/>
          <p:nvPr/>
        </p:nvGrpSpPr>
        <p:grpSpPr>
          <a:xfrm>
            <a:off x="548320" y="4592477"/>
            <a:ext cx="11100755" cy="1661994"/>
            <a:chOff x="548320" y="4650827"/>
            <a:chExt cx="11100755" cy="1661994"/>
          </a:xfrm>
        </p:grpSpPr>
        <p:sp>
          <p:nvSpPr>
            <p:cNvPr id="71" name="TextBox 70"/>
            <p:cNvSpPr txBox="1"/>
            <p:nvPr/>
          </p:nvSpPr>
          <p:spPr>
            <a:xfrm>
              <a:off x="2031448" y="4650827"/>
              <a:ext cx="3950252" cy="1661993"/>
            </a:xfrm>
            <a:prstGeom prst="rect">
              <a:avLst/>
            </a:prstGeom>
            <a:noFill/>
          </p:spPr>
          <p:txBody>
            <a:bodyPr wrap="square" lIns="0" tIns="0" rIns="0" bIns="0" rtlCol="0" anchor="ctr">
              <a:spAutoFit/>
            </a:bodyPr>
            <a:lstStyle/>
            <a:p>
              <a:pPr>
                <a:defRPr/>
              </a:pPr>
              <a:r>
                <a:rPr lang="fr-FR" dirty="0" smtClean="0">
                  <a:solidFill>
                    <a:srgbClr val="000000"/>
                  </a:solidFill>
                  <a:cs typeface="Arial" panose="020B0604020202020204" pitchFamily="34" charset="0"/>
                </a:rPr>
                <a:t>Faire </a:t>
              </a:r>
              <a:r>
                <a:rPr lang="fr-FR" dirty="0">
                  <a:solidFill>
                    <a:srgbClr val="000000"/>
                  </a:solidFill>
                  <a:cs typeface="Arial" panose="020B0604020202020204" pitchFamily="34" charset="0"/>
                </a:rPr>
                <a:t>preuve d'un </a:t>
              </a:r>
              <a:r>
                <a:rPr lang="fr-FR" b="1" dirty="0">
                  <a:solidFill>
                    <a:srgbClr val="000000"/>
                  </a:solidFill>
                  <a:cs typeface="Arial" panose="020B0604020202020204" pitchFamily="34" charset="0"/>
                </a:rPr>
                <a:t>leadership actif et visible </a:t>
              </a:r>
              <a:r>
                <a:rPr lang="fr-FR" dirty="0">
                  <a:solidFill>
                    <a:srgbClr val="000000"/>
                  </a:solidFill>
                  <a:cs typeface="Arial" panose="020B0604020202020204" pitchFamily="34" charset="0"/>
                </a:rPr>
                <a:t>(champions et ambassadeurs) à l'appui de la vision et des aspects du changement tout au long </a:t>
              </a:r>
              <a:r>
                <a:rPr lang="fr-FR" dirty="0" smtClean="0">
                  <a:solidFill>
                    <a:srgbClr val="000000"/>
                  </a:solidFill>
                  <a:cs typeface="Arial" panose="020B0604020202020204" pitchFamily="34" charset="0"/>
                </a:rPr>
                <a:t>de </a:t>
              </a:r>
              <a:r>
                <a:rPr lang="fr-FR" dirty="0">
                  <a:solidFill>
                    <a:srgbClr val="000000"/>
                  </a:solidFill>
                  <a:cs typeface="Arial" panose="020B0604020202020204" pitchFamily="34" charset="0"/>
                </a:rPr>
                <a:t>l'initiative de </a:t>
              </a:r>
              <a:r>
                <a:rPr lang="fr-FR" dirty="0" smtClean="0">
                  <a:solidFill>
                    <a:srgbClr val="000000"/>
                  </a:solidFill>
                  <a:cs typeface="Arial" panose="020B0604020202020204" pitchFamily="34" charset="0"/>
                </a:rPr>
                <a:t>modernisation.</a:t>
              </a:r>
              <a:endParaRPr lang="fr-FR" dirty="0">
                <a:solidFill>
                  <a:srgbClr val="000000"/>
                </a:solidFill>
                <a:cs typeface="Arial" panose="020B0604020202020204" pitchFamily="34" charset="0"/>
              </a:endParaRPr>
            </a:p>
            <a:p>
              <a:pPr>
                <a:defRPr/>
              </a:pPr>
              <a:endParaRPr lang="en-CA" dirty="0">
                <a:solidFill>
                  <a:srgbClr val="000000"/>
                </a:solidFill>
                <a:cs typeface="Arial" panose="020B0604020202020204" pitchFamily="34" charset="0"/>
              </a:endParaRPr>
            </a:p>
          </p:txBody>
        </p:sp>
        <p:sp>
          <p:nvSpPr>
            <p:cNvPr id="84" name="TextBox 83"/>
            <p:cNvSpPr txBox="1"/>
            <p:nvPr/>
          </p:nvSpPr>
          <p:spPr>
            <a:xfrm>
              <a:off x="7658703" y="4650828"/>
              <a:ext cx="3990372" cy="1661993"/>
            </a:xfrm>
            <a:prstGeom prst="rect">
              <a:avLst/>
            </a:prstGeom>
            <a:noFill/>
          </p:spPr>
          <p:txBody>
            <a:bodyPr wrap="square" lIns="0" tIns="0" rIns="0" bIns="0" rtlCol="0" anchor="ctr">
              <a:spAutoFit/>
            </a:bodyPr>
            <a:lstStyle/>
            <a:p>
              <a:pPr>
                <a:defRPr/>
              </a:pPr>
              <a:r>
                <a:rPr lang="fr-FR" dirty="0" smtClean="0">
                  <a:solidFill>
                    <a:srgbClr val="000000"/>
                  </a:solidFill>
                  <a:cs typeface="Arial" panose="020B0604020202020204" pitchFamily="34" charset="0"/>
                </a:rPr>
                <a:t>Créer </a:t>
              </a:r>
              <a:r>
                <a:rPr lang="fr-FR" dirty="0">
                  <a:solidFill>
                    <a:srgbClr val="000000"/>
                  </a:solidFill>
                  <a:cs typeface="Arial" panose="020B0604020202020204" pitchFamily="34" charset="0"/>
                </a:rPr>
                <a:t>des occasions </a:t>
              </a:r>
              <a:r>
                <a:rPr lang="fr-FR" dirty="0" smtClean="0">
                  <a:solidFill>
                    <a:srgbClr val="000000"/>
                  </a:solidFill>
                  <a:cs typeface="Arial" panose="020B0604020202020204" pitchFamily="34" charset="0"/>
                </a:rPr>
                <a:t>d’</a:t>
              </a:r>
              <a:r>
                <a:rPr lang="fr-FR" b="1" dirty="0" smtClean="0">
                  <a:solidFill>
                    <a:srgbClr val="000000"/>
                  </a:solidFill>
                  <a:cs typeface="Arial" panose="020B0604020202020204" pitchFamily="34" charset="0"/>
                </a:rPr>
                <a:t>expérimenter le </a:t>
              </a:r>
              <a:r>
                <a:rPr lang="fr-FR" b="1" dirty="0">
                  <a:solidFill>
                    <a:srgbClr val="000000"/>
                  </a:solidFill>
                  <a:cs typeface="Arial" panose="020B0604020202020204" pitchFamily="34" charset="0"/>
                </a:rPr>
                <a:t>changement</a:t>
              </a:r>
              <a:r>
                <a:rPr lang="fr-FR" dirty="0">
                  <a:solidFill>
                    <a:srgbClr val="000000"/>
                  </a:solidFill>
                  <a:cs typeface="Arial" panose="020B0604020202020204" pitchFamily="34" charset="0"/>
                </a:rPr>
                <a:t> par le biais de </a:t>
              </a:r>
              <a:r>
                <a:rPr lang="fr-FR" dirty="0" smtClean="0">
                  <a:solidFill>
                    <a:srgbClr val="000000"/>
                  </a:solidFill>
                  <a:cs typeface="Arial" panose="020B0604020202020204" pitchFamily="34" charset="0"/>
                </a:rPr>
                <a:t>projets pilotes et exploratoires, de </a:t>
              </a:r>
              <a:r>
                <a:rPr lang="fr-FR" dirty="0">
                  <a:solidFill>
                    <a:srgbClr val="000000"/>
                  </a:solidFill>
                  <a:cs typeface="Arial" panose="020B0604020202020204" pitchFamily="34" charset="0"/>
                </a:rPr>
                <a:t>démonstrations : </a:t>
              </a:r>
              <a:r>
                <a:rPr lang="fr-FR" dirty="0" smtClean="0">
                  <a:solidFill>
                    <a:srgbClr val="000000"/>
                  </a:solidFill>
                  <a:cs typeface="Arial" panose="020B0604020202020204" pitchFamily="34" charset="0"/>
                </a:rPr>
                <a:t>le voir</a:t>
              </a:r>
              <a:r>
                <a:rPr lang="fr-FR" dirty="0">
                  <a:solidFill>
                    <a:srgbClr val="000000"/>
                  </a:solidFill>
                  <a:cs typeface="Arial" panose="020B0604020202020204" pitchFamily="34" charset="0"/>
                </a:rPr>
                <a:t>, c'est </a:t>
              </a:r>
              <a:r>
                <a:rPr lang="fr-FR" dirty="0" smtClean="0">
                  <a:solidFill>
                    <a:srgbClr val="000000"/>
                  </a:solidFill>
                  <a:cs typeface="Arial" panose="020B0604020202020204" pitchFamily="34" charset="0"/>
                </a:rPr>
                <a:t>le croire; en faire </a:t>
              </a:r>
              <a:r>
                <a:rPr lang="fr-FR" dirty="0">
                  <a:solidFill>
                    <a:srgbClr val="000000"/>
                  </a:solidFill>
                  <a:cs typeface="Arial" panose="020B0604020202020204" pitchFamily="34" charset="0"/>
                </a:rPr>
                <a:t>l'expérience, c'est savoir.</a:t>
              </a:r>
            </a:p>
            <a:p>
              <a:pPr>
                <a:defRPr/>
              </a:pPr>
              <a:endParaRPr lang="en-CA" dirty="0">
                <a:solidFill>
                  <a:srgbClr val="000000"/>
                </a:solidFill>
                <a:cs typeface="Arial" panose="020B0604020202020204" pitchFamily="34" charset="0"/>
              </a:endParaRPr>
            </a:p>
          </p:txBody>
        </p:sp>
        <p:grpSp>
          <p:nvGrpSpPr>
            <p:cNvPr id="155" name="Group 154"/>
            <p:cNvGrpSpPr/>
            <p:nvPr/>
          </p:nvGrpSpPr>
          <p:grpSpPr>
            <a:xfrm>
              <a:off x="548320" y="4858950"/>
              <a:ext cx="1261125" cy="1245747"/>
              <a:chOff x="548320" y="4858950"/>
              <a:chExt cx="1261125" cy="1245747"/>
            </a:xfrm>
          </p:grpSpPr>
          <p:grpSp>
            <p:nvGrpSpPr>
              <p:cNvPr id="66" name="Group 65"/>
              <p:cNvGrpSpPr/>
              <p:nvPr/>
            </p:nvGrpSpPr>
            <p:grpSpPr>
              <a:xfrm>
                <a:off x="548320" y="4858950"/>
                <a:ext cx="1261125" cy="1245747"/>
                <a:chOff x="4279221" y="2033354"/>
                <a:chExt cx="1412875" cy="1395646"/>
              </a:xfrm>
            </p:grpSpPr>
            <p:sp>
              <p:nvSpPr>
                <p:cNvPr id="67"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600" dirty="0">
                    <a:solidFill>
                      <a:srgbClr val="000000"/>
                    </a:solidFill>
                  </a:endParaRPr>
                </a:p>
              </p:txBody>
            </p:sp>
            <p:sp>
              <p:nvSpPr>
                <p:cNvPr id="68"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rgbClr val="1745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600" dirty="0">
                    <a:solidFill>
                      <a:srgbClr val="000000"/>
                    </a:solidFill>
                  </a:endParaRPr>
                </a:p>
              </p:txBody>
            </p:sp>
          </p:grpSp>
          <p:grpSp>
            <p:nvGrpSpPr>
              <p:cNvPr id="133" name="Group 132"/>
              <p:cNvGrpSpPr/>
              <p:nvPr/>
            </p:nvGrpSpPr>
            <p:grpSpPr>
              <a:xfrm>
                <a:off x="904377" y="5163251"/>
                <a:ext cx="601541" cy="604014"/>
                <a:chOff x="-5551488" y="1012825"/>
                <a:chExt cx="3862388" cy="3878263"/>
              </a:xfrm>
              <a:solidFill>
                <a:schemeClr val="bg1"/>
              </a:solidFill>
            </p:grpSpPr>
            <p:sp>
              <p:nvSpPr>
                <p:cNvPr id="129" name="Freeform 23"/>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30" name="Freeform 24"/>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31" name="Freeform 25"/>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32" name="Freeform 26"/>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grpSp>
        </p:grpSp>
        <p:grpSp>
          <p:nvGrpSpPr>
            <p:cNvPr id="158" name="Group 157"/>
            <p:cNvGrpSpPr/>
            <p:nvPr/>
          </p:nvGrpSpPr>
          <p:grpSpPr>
            <a:xfrm>
              <a:off x="6175575" y="4858950"/>
              <a:ext cx="1261125" cy="1245747"/>
              <a:chOff x="6175575" y="4858950"/>
              <a:chExt cx="1261125" cy="1245747"/>
            </a:xfrm>
          </p:grpSpPr>
          <p:grpSp>
            <p:nvGrpSpPr>
              <p:cNvPr id="98" name="Group 97"/>
              <p:cNvGrpSpPr/>
              <p:nvPr/>
            </p:nvGrpSpPr>
            <p:grpSpPr>
              <a:xfrm>
                <a:off x="6175575" y="4858950"/>
                <a:ext cx="1261125" cy="1245747"/>
                <a:chOff x="4279221" y="2033354"/>
                <a:chExt cx="1412875" cy="1395646"/>
              </a:xfrm>
            </p:grpSpPr>
            <p:sp>
              <p:nvSpPr>
                <p:cNvPr id="99" name="Freeform 5"/>
                <p:cNvSpPr>
                  <a:spLocks/>
                </p:cNvSpPr>
                <p:nvPr/>
              </p:nvSpPr>
              <p:spPr bwMode="auto">
                <a:xfrm>
                  <a:off x="4279221" y="2081212"/>
                  <a:ext cx="1412875" cy="1347788"/>
                </a:xfrm>
                <a:custGeom>
                  <a:avLst/>
                  <a:gdLst>
                    <a:gd name="T0" fmla="*/ 36 w 374"/>
                    <a:gd name="T1" fmla="*/ 145 h 356"/>
                    <a:gd name="T2" fmla="*/ 118 w 374"/>
                    <a:gd name="T3" fmla="*/ 65 h 356"/>
                    <a:gd name="T4" fmla="*/ 271 w 374"/>
                    <a:gd name="T5" fmla="*/ 39 h 356"/>
                    <a:gd name="T6" fmla="*/ 353 w 374"/>
                    <a:gd name="T7" fmla="*/ 207 h 356"/>
                    <a:gd name="T8" fmla="*/ 128 w 374"/>
                    <a:gd name="T9" fmla="*/ 310 h 356"/>
                    <a:gd name="T10" fmla="*/ 35 w 374"/>
                    <a:gd name="T11" fmla="*/ 218 h 356"/>
                    <a:gd name="T12" fmla="*/ 36 w 374"/>
                    <a:gd name="T13" fmla="*/ 145 h 356"/>
                  </a:gdLst>
                  <a:ahLst/>
                  <a:cxnLst>
                    <a:cxn ang="0">
                      <a:pos x="T0" y="T1"/>
                    </a:cxn>
                    <a:cxn ang="0">
                      <a:pos x="T2" y="T3"/>
                    </a:cxn>
                    <a:cxn ang="0">
                      <a:pos x="T4" y="T5"/>
                    </a:cxn>
                    <a:cxn ang="0">
                      <a:pos x="T6" y="T7"/>
                    </a:cxn>
                    <a:cxn ang="0">
                      <a:pos x="T8" y="T9"/>
                    </a:cxn>
                    <a:cxn ang="0">
                      <a:pos x="T10" y="T11"/>
                    </a:cxn>
                    <a:cxn ang="0">
                      <a:pos x="T12" y="T13"/>
                    </a:cxn>
                  </a:cxnLst>
                  <a:rect l="0" t="0" r="r" b="b"/>
                  <a:pathLst>
                    <a:path w="374" h="356">
                      <a:moveTo>
                        <a:pt x="36" y="145"/>
                      </a:moveTo>
                      <a:cubicBezTo>
                        <a:pt x="61" y="130"/>
                        <a:pt x="78" y="127"/>
                        <a:pt x="118" y="65"/>
                      </a:cubicBezTo>
                      <a:cubicBezTo>
                        <a:pt x="159" y="3"/>
                        <a:pt x="231" y="0"/>
                        <a:pt x="271" y="39"/>
                      </a:cubicBezTo>
                      <a:cubicBezTo>
                        <a:pt x="311" y="78"/>
                        <a:pt x="374" y="119"/>
                        <a:pt x="353" y="207"/>
                      </a:cubicBezTo>
                      <a:cubicBezTo>
                        <a:pt x="332" y="296"/>
                        <a:pt x="216" y="356"/>
                        <a:pt x="128" y="310"/>
                      </a:cubicBezTo>
                      <a:cubicBezTo>
                        <a:pt x="76" y="282"/>
                        <a:pt x="53" y="251"/>
                        <a:pt x="35" y="218"/>
                      </a:cubicBezTo>
                      <a:cubicBezTo>
                        <a:pt x="23" y="196"/>
                        <a:pt x="0" y="166"/>
                        <a:pt x="36" y="145"/>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1600" dirty="0">
                    <a:solidFill>
                      <a:srgbClr val="000000"/>
                    </a:solidFill>
                  </a:endParaRPr>
                </a:p>
              </p:txBody>
            </p:sp>
            <p:sp>
              <p:nvSpPr>
                <p:cNvPr id="100" name="Freeform 6"/>
                <p:cNvSpPr>
                  <a:spLocks/>
                </p:cNvSpPr>
                <p:nvPr/>
              </p:nvSpPr>
              <p:spPr bwMode="auto">
                <a:xfrm>
                  <a:off x="4377645" y="2033354"/>
                  <a:ext cx="1216025" cy="1336675"/>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600" dirty="0">
                    <a:solidFill>
                      <a:srgbClr val="000000"/>
                    </a:solidFill>
                  </a:endParaRPr>
                </a:p>
              </p:txBody>
            </p:sp>
          </p:grpSp>
          <p:grpSp>
            <p:nvGrpSpPr>
              <p:cNvPr id="152" name="Group 151"/>
              <p:cNvGrpSpPr/>
              <p:nvPr/>
            </p:nvGrpSpPr>
            <p:grpSpPr>
              <a:xfrm>
                <a:off x="6485379" y="5228418"/>
                <a:ext cx="674147" cy="483056"/>
                <a:chOff x="-6677025" y="309563"/>
                <a:chExt cx="5824538" cy="4173537"/>
              </a:xfrm>
            </p:grpSpPr>
            <p:sp>
              <p:nvSpPr>
                <p:cNvPr id="150" name="Freeform 40"/>
                <p:cNvSpPr>
                  <a:spLocks/>
                </p:cNvSpPr>
                <p:nvPr/>
              </p:nvSpPr>
              <p:spPr bwMode="auto">
                <a:xfrm>
                  <a:off x="-4641850" y="309563"/>
                  <a:ext cx="3789363" cy="2368550"/>
                </a:xfrm>
                <a:custGeom>
                  <a:avLst/>
                  <a:gdLst>
                    <a:gd name="T0" fmla="*/ 340 w 732"/>
                    <a:gd name="T1" fmla="*/ 138 h 458"/>
                    <a:gd name="T2" fmla="*/ 340 w 732"/>
                    <a:gd name="T3" fmla="*/ 0 h 458"/>
                    <a:gd name="T4" fmla="*/ 0 w 732"/>
                    <a:gd name="T5" fmla="*/ 229 h 458"/>
                    <a:gd name="T6" fmla="*/ 340 w 732"/>
                    <a:gd name="T7" fmla="*/ 458 h 458"/>
                    <a:gd name="T8" fmla="*/ 340 w 732"/>
                    <a:gd name="T9" fmla="*/ 309 h 458"/>
                    <a:gd name="T10" fmla="*/ 492 w 732"/>
                    <a:gd name="T11" fmla="*/ 316 h 458"/>
                    <a:gd name="T12" fmla="*/ 732 w 732"/>
                    <a:gd name="T13" fmla="*/ 458 h 458"/>
                    <a:gd name="T14" fmla="*/ 340 w 732"/>
                    <a:gd name="T15" fmla="*/ 13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458">
                      <a:moveTo>
                        <a:pt x="340" y="138"/>
                      </a:moveTo>
                      <a:lnTo>
                        <a:pt x="340" y="0"/>
                      </a:lnTo>
                      <a:lnTo>
                        <a:pt x="0" y="229"/>
                      </a:lnTo>
                      <a:lnTo>
                        <a:pt x="340" y="458"/>
                      </a:lnTo>
                      <a:lnTo>
                        <a:pt x="340" y="309"/>
                      </a:lnTo>
                      <a:cubicBezTo>
                        <a:pt x="414" y="309"/>
                        <a:pt x="462" y="313"/>
                        <a:pt x="492" y="316"/>
                      </a:cubicBezTo>
                      <a:cubicBezTo>
                        <a:pt x="682" y="339"/>
                        <a:pt x="732" y="458"/>
                        <a:pt x="732" y="458"/>
                      </a:cubicBezTo>
                      <a:cubicBezTo>
                        <a:pt x="732" y="168"/>
                        <a:pt x="340" y="138"/>
                        <a:pt x="340" y="13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sp>
              <p:nvSpPr>
                <p:cNvPr id="151" name="Freeform 41"/>
                <p:cNvSpPr>
                  <a:spLocks/>
                </p:cNvSpPr>
                <p:nvPr/>
              </p:nvSpPr>
              <p:spPr bwMode="auto">
                <a:xfrm>
                  <a:off x="-6677025" y="2119313"/>
                  <a:ext cx="3794125" cy="2363787"/>
                </a:xfrm>
                <a:custGeom>
                  <a:avLst/>
                  <a:gdLst>
                    <a:gd name="T0" fmla="*/ 393 w 733"/>
                    <a:gd name="T1" fmla="*/ 149 h 457"/>
                    <a:gd name="T2" fmla="*/ 240 w 733"/>
                    <a:gd name="T3" fmla="*/ 141 h 457"/>
                    <a:gd name="T4" fmla="*/ 0 w 733"/>
                    <a:gd name="T5" fmla="*/ 0 h 457"/>
                    <a:gd name="T6" fmla="*/ 393 w 733"/>
                    <a:gd name="T7" fmla="*/ 320 h 457"/>
                    <a:gd name="T8" fmla="*/ 393 w 733"/>
                    <a:gd name="T9" fmla="*/ 457 h 457"/>
                    <a:gd name="T10" fmla="*/ 733 w 733"/>
                    <a:gd name="T11" fmla="*/ 229 h 457"/>
                    <a:gd name="T12" fmla="*/ 393 w 733"/>
                    <a:gd name="T13" fmla="*/ 0 h 457"/>
                    <a:gd name="T14" fmla="*/ 393 w 733"/>
                    <a:gd name="T15" fmla="*/ 149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457">
                      <a:moveTo>
                        <a:pt x="393" y="149"/>
                      </a:moveTo>
                      <a:cubicBezTo>
                        <a:pt x="318" y="149"/>
                        <a:pt x="270" y="145"/>
                        <a:pt x="240" y="141"/>
                      </a:cubicBezTo>
                      <a:cubicBezTo>
                        <a:pt x="50" y="119"/>
                        <a:pt x="0" y="0"/>
                        <a:pt x="0" y="0"/>
                      </a:cubicBezTo>
                      <a:cubicBezTo>
                        <a:pt x="0" y="290"/>
                        <a:pt x="393" y="320"/>
                        <a:pt x="393" y="320"/>
                      </a:cubicBezTo>
                      <a:lnTo>
                        <a:pt x="393" y="457"/>
                      </a:lnTo>
                      <a:lnTo>
                        <a:pt x="733" y="229"/>
                      </a:lnTo>
                      <a:lnTo>
                        <a:pt x="393" y="0"/>
                      </a:lnTo>
                      <a:lnTo>
                        <a:pt x="393" y="14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2400" dirty="0">
                    <a:solidFill>
                      <a:srgbClr val="000000"/>
                    </a:solidFill>
                  </a:endParaRPr>
                </a:p>
              </p:txBody>
            </p:sp>
          </p:grpSp>
        </p:grpSp>
      </p:grpSp>
    </p:spTree>
    <p:extLst>
      <p:ext uri="{BB962C8B-B14F-4D97-AF65-F5344CB8AC3E}">
        <p14:creationId xmlns:p14="http://schemas.microsoft.com/office/powerpoint/2010/main" val="26884792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2864" r="-1"/>
          <a:stretch/>
        </p:blipFill>
        <p:spPr>
          <a:xfrm>
            <a:off x="-25757" y="3175"/>
            <a:ext cx="5289996" cy="6858000"/>
          </a:xfrm>
          <a:prstGeom prst="rect">
            <a:avLst/>
          </a:prstGeom>
        </p:spPr>
      </p:pic>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0" name="think-cell Slide" r:id="rId7" imgW="473" imgH="473" progId="TCLayout.ActiveDocument.1">
                  <p:embed/>
                </p:oleObj>
              </mc:Choice>
              <mc:Fallback>
                <p:oleObj name="think-cell Slide" r:id="rId7" imgW="473" imgH="473"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51DFDDCC-BBF3-1046-8EEF-7AB67659EC15}"/>
              </a:ext>
            </a:extLst>
          </p:cNvPr>
          <p:cNvSpPr>
            <a:spLocks noGrp="1"/>
          </p:cNvSpPr>
          <p:nvPr>
            <p:ph type="title"/>
            <p:custDataLst>
              <p:tags r:id="rId3"/>
            </p:custDataLst>
          </p:nvPr>
        </p:nvSpPr>
        <p:spPr>
          <a:xfrm>
            <a:off x="6056166" y="2870917"/>
            <a:ext cx="5443537" cy="879338"/>
          </a:xfrm>
        </p:spPr>
        <p:txBody>
          <a:bodyPr anchor="t">
            <a:normAutofit/>
          </a:bodyPr>
          <a:lstStyle/>
          <a:p>
            <a:pPr algn="l" rtl="0"/>
            <a:r>
              <a:rPr lang="fr-CA" sz="4300" b="1" i="0" u="none" baseline="0" dirty="0" smtClean="0">
                <a:solidFill>
                  <a:schemeClr val="accent2"/>
                </a:solidFill>
              </a:rPr>
              <a:t>Merci!</a:t>
            </a:r>
            <a:endParaRPr lang="fr-CA" sz="4300" b="1" i="0" u="none" baseline="0" dirty="0">
              <a:solidFill>
                <a:schemeClr val="accent2"/>
              </a:solidFill>
            </a:endParaRPr>
          </a:p>
        </p:txBody>
      </p:sp>
    </p:spTree>
    <p:extLst>
      <p:ext uri="{BB962C8B-B14F-4D97-AF65-F5344CB8AC3E}">
        <p14:creationId xmlns:p14="http://schemas.microsoft.com/office/powerpoint/2010/main" val="125423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4"/>
          <p:cNvPicPr>
            <a:picLocks noChangeAspect="1"/>
          </p:cNvPicPr>
          <p:nvPr>
            <p:custDataLst>
              <p:tags r:id="rId1"/>
            </p:custDataLst>
          </p:nvPr>
        </p:nvPicPr>
        <p:blipFill rotWithShape="1">
          <a:blip r:embed="rId17" cstate="print">
            <a:extLst>
              <a:ext uri="{28A0092B-C50C-407E-A947-70E740481C1C}">
                <a14:useLocalDpi xmlns:a14="http://schemas.microsoft.com/office/drawing/2010/main" val="0"/>
              </a:ext>
            </a:extLst>
          </a:blip>
          <a:srcRect t="1389" b="4562"/>
          <a:stretch/>
        </p:blipFill>
        <p:spPr>
          <a:xfrm flipH="1">
            <a:off x="6818986" y="1764739"/>
            <a:ext cx="966595" cy="833046"/>
          </a:xfrm>
          <a:prstGeom prst="rect">
            <a:avLst/>
          </a:prstGeom>
        </p:spPr>
      </p:pic>
      <p:pic>
        <p:nvPicPr>
          <p:cNvPr id="23" name="Picture Placeholder 22"/>
          <p:cNvPicPr>
            <a:picLocks noGrp="1" noChangeAspect="1"/>
          </p:cNvPicPr>
          <p:nvPr>
            <p:ph type="pic" sz="quarter" idx="13"/>
            <p:custDataLst>
              <p:tags r:id="rId2"/>
            </p:custDataLst>
          </p:nvPr>
        </p:nvPicPr>
        <p:blipFill rotWithShape="1">
          <a:blip r:embed="rId18" cstate="print">
            <a:extLst>
              <a:ext uri="{28A0092B-C50C-407E-A947-70E740481C1C}">
                <a14:useLocalDpi xmlns:a14="http://schemas.microsoft.com/office/drawing/2010/main" val="0"/>
              </a:ext>
            </a:extLst>
          </a:blip>
          <a:srcRect t="4726" b="11906"/>
          <a:stretch/>
        </p:blipFill>
        <p:spPr>
          <a:xfrm>
            <a:off x="1333708" y="1825154"/>
            <a:ext cx="992049" cy="793963"/>
          </a:xfrm>
        </p:spPr>
      </p:pic>
      <p:pic>
        <p:nvPicPr>
          <p:cNvPr id="24" name="Picture Placeholder 23"/>
          <p:cNvPicPr>
            <a:picLocks noGrp="1" noChangeAspect="1"/>
          </p:cNvPicPr>
          <p:nvPr>
            <p:ph type="pic" sz="quarter" idx="16"/>
            <p:custDataLst>
              <p:tags r:id="rId3"/>
            </p:custDataLst>
          </p:nvPr>
        </p:nvPicPr>
        <p:blipFill rotWithShape="1">
          <a:blip r:embed="rId19" cstate="print">
            <a:extLst>
              <a:ext uri="{28A0092B-C50C-407E-A947-70E740481C1C}">
                <a14:useLocalDpi xmlns:a14="http://schemas.microsoft.com/office/drawing/2010/main" val="0"/>
              </a:ext>
            </a:extLst>
          </a:blip>
          <a:srcRect t="11237" b="7060"/>
          <a:stretch/>
        </p:blipFill>
        <p:spPr>
          <a:xfrm>
            <a:off x="4184132" y="1835888"/>
            <a:ext cx="951774" cy="754062"/>
          </a:xfrm>
        </p:spPr>
      </p:pic>
      <p:pic>
        <p:nvPicPr>
          <p:cNvPr id="26" name="Picture Placeholder 25"/>
          <p:cNvPicPr>
            <a:picLocks noGrp="1" noChangeAspect="1"/>
          </p:cNvPicPr>
          <p:nvPr>
            <p:ph type="pic" sz="quarter" idx="22"/>
            <p:custDataLst>
              <p:tags r:id="rId4"/>
            </p:custDataLst>
          </p:nvPr>
        </p:nvPicPr>
        <p:blipFill rotWithShape="1">
          <a:blip r:embed="rId20" cstate="print">
            <a:extLst>
              <a:ext uri="{28A0092B-C50C-407E-A947-70E740481C1C}">
                <a14:useLocalDpi xmlns:a14="http://schemas.microsoft.com/office/drawing/2010/main" val="0"/>
              </a:ext>
            </a:extLst>
          </a:blip>
          <a:srcRect t="6734" b="6526"/>
          <a:stretch/>
        </p:blipFill>
        <p:spPr>
          <a:xfrm>
            <a:off x="9841831" y="1844111"/>
            <a:ext cx="912971" cy="725773"/>
          </a:xfrm>
        </p:spPr>
      </p:pic>
      <p:sp>
        <p:nvSpPr>
          <p:cNvPr id="7" name="Text Placeholder 6"/>
          <p:cNvSpPr>
            <a:spLocks noGrp="1"/>
          </p:cNvSpPr>
          <p:nvPr>
            <p:ph type="body" idx="1"/>
            <p:custDataLst>
              <p:tags r:id="rId5"/>
            </p:custDataLst>
          </p:nvPr>
        </p:nvSpPr>
        <p:spPr>
          <a:xfrm>
            <a:off x="568452" y="2774484"/>
            <a:ext cx="2588620" cy="311138"/>
          </a:xfrm>
        </p:spPr>
        <p:txBody>
          <a:bodyPr>
            <a:noAutofit/>
          </a:bodyPr>
          <a:lstStyle/>
          <a:p>
            <a:pPr algn="ctr"/>
            <a:r>
              <a:rPr lang="en-US" sz="1600" dirty="0" smtClean="0">
                <a:solidFill>
                  <a:schemeClr val="tx1">
                    <a:lumMod val="75000"/>
                    <a:lumOff val="25000"/>
                  </a:schemeClr>
                </a:solidFill>
              </a:rPr>
              <a:t>CHANGEMENT DE COMPORTEMENT</a:t>
            </a:r>
            <a:endParaRPr lang="en-US" sz="1600" dirty="0">
              <a:solidFill>
                <a:schemeClr val="tx1">
                  <a:lumMod val="75000"/>
                  <a:lumOff val="25000"/>
                </a:schemeClr>
              </a:solidFill>
            </a:endParaRPr>
          </a:p>
        </p:txBody>
      </p:sp>
      <p:sp>
        <p:nvSpPr>
          <p:cNvPr id="8" name="Content Placeholder 7"/>
          <p:cNvSpPr>
            <a:spLocks noGrp="1"/>
          </p:cNvSpPr>
          <p:nvPr>
            <p:ph idx="15"/>
            <p:custDataLst>
              <p:tags r:id="rId6"/>
            </p:custDataLst>
          </p:nvPr>
        </p:nvSpPr>
        <p:spPr>
          <a:xfrm>
            <a:off x="541475" y="3715909"/>
            <a:ext cx="2576514" cy="1520687"/>
          </a:xfrm>
        </p:spPr>
        <p:txBody>
          <a:bodyPr>
            <a:noAutofit/>
          </a:bodyPr>
          <a:lstStyle/>
          <a:p>
            <a:pPr marL="0" indent="0" algn="ctr">
              <a:lnSpc>
                <a:spcPct val="100000"/>
              </a:lnSpc>
              <a:buNone/>
            </a:pPr>
            <a:r>
              <a:rPr lang="fr-FR" sz="1600" b="1" dirty="0">
                <a:solidFill>
                  <a:schemeClr val="accent2"/>
                </a:solidFill>
              </a:rPr>
              <a:t>L’idée selon laquelle le travail et la vie personnelle font partie de deux univers distincts est remise en question grâce à la </a:t>
            </a:r>
            <a:r>
              <a:rPr lang="fr-FR" sz="1600" b="1" dirty="0" smtClean="0">
                <a:solidFill>
                  <a:schemeClr val="accent2"/>
                </a:solidFill>
              </a:rPr>
              <a:t>technologie</a:t>
            </a:r>
            <a:endParaRPr lang="fr-CA" sz="1600" b="1" dirty="0">
              <a:solidFill>
                <a:schemeClr val="accent2"/>
              </a:solidFill>
            </a:endParaRPr>
          </a:p>
        </p:txBody>
      </p:sp>
      <p:sp>
        <p:nvSpPr>
          <p:cNvPr id="9" name="Text Placeholder 8"/>
          <p:cNvSpPr>
            <a:spLocks noGrp="1"/>
          </p:cNvSpPr>
          <p:nvPr>
            <p:ph type="body" idx="23"/>
            <p:custDataLst>
              <p:tags r:id="rId7"/>
            </p:custDataLst>
          </p:nvPr>
        </p:nvSpPr>
        <p:spPr>
          <a:xfrm>
            <a:off x="3359656" y="2774484"/>
            <a:ext cx="2588620" cy="311138"/>
          </a:xfrm>
        </p:spPr>
        <p:txBody>
          <a:bodyPr>
            <a:noAutofit/>
          </a:bodyPr>
          <a:lstStyle/>
          <a:p>
            <a:pPr algn="ctr"/>
            <a:r>
              <a:rPr lang="fr-CA" sz="1600" dirty="0"/>
              <a:t>HABILITATION</a:t>
            </a:r>
            <a:endParaRPr lang="en-CA" sz="1600" dirty="0"/>
          </a:p>
        </p:txBody>
      </p:sp>
      <p:sp>
        <p:nvSpPr>
          <p:cNvPr id="10" name="Content Placeholder 9"/>
          <p:cNvSpPr>
            <a:spLocks noGrp="1"/>
          </p:cNvSpPr>
          <p:nvPr>
            <p:ph idx="24"/>
            <p:custDataLst>
              <p:tags r:id="rId8"/>
            </p:custDataLst>
          </p:nvPr>
        </p:nvSpPr>
        <p:spPr>
          <a:xfrm>
            <a:off x="3371762" y="3720492"/>
            <a:ext cx="2576514" cy="2511591"/>
          </a:xfrm>
        </p:spPr>
        <p:txBody>
          <a:bodyPr>
            <a:normAutofit/>
          </a:bodyPr>
          <a:lstStyle/>
          <a:p>
            <a:pPr marL="0" indent="0" algn="ctr">
              <a:lnSpc>
                <a:spcPct val="100000"/>
              </a:lnSpc>
              <a:buNone/>
            </a:pPr>
            <a:r>
              <a:rPr lang="fr-FR" sz="1600" b="1" dirty="0">
                <a:solidFill>
                  <a:schemeClr val="accent2"/>
                </a:solidFill>
              </a:rPr>
              <a:t>Des outils modernes et une culture axée sur la confiance peuvent permettre aux employés de déterminer la façon et le lieu qui les rendent plus </a:t>
            </a:r>
            <a:r>
              <a:rPr lang="fr-FR" sz="1600" b="1" dirty="0" smtClean="0">
                <a:solidFill>
                  <a:schemeClr val="accent2"/>
                </a:solidFill>
              </a:rPr>
              <a:t>productifs</a:t>
            </a:r>
            <a:endParaRPr lang="fr-CA" sz="1600" b="1" dirty="0">
              <a:solidFill>
                <a:schemeClr val="accent2"/>
              </a:solidFill>
            </a:endParaRPr>
          </a:p>
        </p:txBody>
      </p:sp>
      <p:sp>
        <p:nvSpPr>
          <p:cNvPr id="11" name="Text Placeholder 10"/>
          <p:cNvSpPr>
            <a:spLocks noGrp="1"/>
          </p:cNvSpPr>
          <p:nvPr>
            <p:ph type="body" idx="25"/>
            <p:custDataLst>
              <p:tags r:id="rId9"/>
            </p:custDataLst>
          </p:nvPr>
        </p:nvSpPr>
        <p:spPr>
          <a:xfrm>
            <a:off x="5779559" y="2774484"/>
            <a:ext cx="3265146" cy="510645"/>
          </a:xfrm>
        </p:spPr>
        <p:txBody>
          <a:bodyPr>
            <a:noAutofit/>
          </a:bodyPr>
          <a:lstStyle/>
          <a:p>
            <a:pPr algn="ctr"/>
            <a:r>
              <a:rPr lang="fr-CA" sz="1600" dirty="0"/>
              <a:t>UN EFFECTIF </a:t>
            </a:r>
            <a:r>
              <a:rPr lang="fr-CA" sz="1600" dirty="0" smtClean="0"/>
              <a:t>EN ÉVOLUTION </a:t>
            </a:r>
            <a:r>
              <a:rPr lang="fr-CA" sz="1600" dirty="0"/>
              <a:t>:</a:t>
            </a:r>
            <a:br>
              <a:rPr lang="fr-CA" sz="1600" dirty="0"/>
            </a:br>
            <a:r>
              <a:rPr lang="fr-CA" sz="1600" dirty="0"/>
              <a:t>GÉNÉRATION Z</a:t>
            </a:r>
            <a:endParaRPr lang="en-CA" sz="1600" dirty="0"/>
          </a:p>
        </p:txBody>
      </p:sp>
      <p:sp>
        <p:nvSpPr>
          <p:cNvPr id="12" name="Content Placeholder 11"/>
          <p:cNvSpPr>
            <a:spLocks noGrp="1"/>
          </p:cNvSpPr>
          <p:nvPr>
            <p:ph idx="26"/>
            <p:custDataLst>
              <p:tags r:id="rId10"/>
            </p:custDataLst>
          </p:nvPr>
        </p:nvSpPr>
        <p:spPr>
          <a:xfrm>
            <a:off x="6123875" y="3720492"/>
            <a:ext cx="2576514" cy="2299362"/>
          </a:xfrm>
        </p:spPr>
        <p:txBody>
          <a:bodyPr>
            <a:normAutofit/>
          </a:bodyPr>
          <a:lstStyle/>
          <a:p>
            <a:pPr marL="0" indent="0" algn="ctr">
              <a:lnSpc>
                <a:spcPct val="100000"/>
              </a:lnSpc>
              <a:buNone/>
            </a:pPr>
            <a:r>
              <a:rPr lang="fr-FR" sz="1600" b="1" dirty="0">
                <a:solidFill>
                  <a:schemeClr val="accent2"/>
                </a:solidFill>
              </a:rPr>
              <a:t>Est-ce que nous anticipons leurs besoins?</a:t>
            </a:r>
            <a:endParaRPr lang="fr-CA" sz="1600" b="1" dirty="0">
              <a:solidFill>
                <a:schemeClr val="accent2"/>
              </a:solidFill>
            </a:endParaRPr>
          </a:p>
        </p:txBody>
      </p:sp>
      <p:sp>
        <p:nvSpPr>
          <p:cNvPr id="13" name="Text Placeholder 12"/>
          <p:cNvSpPr>
            <a:spLocks noGrp="1"/>
          </p:cNvSpPr>
          <p:nvPr>
            <p:ph type="body" idx="27"/>
            <p:custDataLst>
              <p:tags r:id="rId11"/>
            </p:custDataLst>
          </p:nvPr>
        </p:nvSpPr>
        <p:spPr>
          <a:xfrm>
            <a:off x="9077325" y="2774484"/>
            <a:ext cx="2437779" cy="510644"/>
          </a:xfrm>
        </p:spPr>
        <p:txBody>
          <a:bodyPr>
            <a:noAutofit/>
          </a:bodyPr>
          <a:lstStyle/>
          <a:p>
            <a:pPr algn="ctr"/>
            <a:r>
              <a:rPr lang="fr-CA" sz="1600" dirty="0" smtClean="0"/>
              <a:t>MESURER LE </a:t>
            </a:r>
            <a:r>
              <a:rPr lang="fr-CA" sz="1600" dirty="0"/>
              <a:t>RENDEMENT</a:t>
            </a:r>
            <a:endParaRPr lang="en-CA" sz="1600" dirty="0"/>
          </a:p>
        </p:txBody>
      </p:sp>
      <p:sp>
        <p:nvSpPr>
          <p:cNvPr id="14" name="Content Placeholder 13"/>
          <p:cNvSpPr>
            <a:spLocks noGrp="1"/>
          </p:cNvSpPr>
          <p:nvPr>
            <p:ph idx="28"/>
            <p:custDataLst>
              <p:tags r:id="rId12"/>
            </p:custDataLst>
          </p:nvPr>
        </p:nvSpPr>
        <p:spPr>
          <a:xfrm>
            <a:off x="9077325" y="3715909"/>
            <a:ext cx="2442543" cy="2646237"/>
          </a:xfrm>
        </p:spPr>
        <p:txBody>
          <a:bodyPr>
            <a:normAutofit/>
          </a:bodyPr>
          <a:lstStyle/>
          <a:p>
            <a:pPr marL="0" indent="0" algn="ctr">
              <a:lnSpc>
                <a:spcPct val="100000"/>
              </a:lnSpc>
              <a:buNone/>
            </a:pPr>
            <a:r>
              <a:rPr lang="fr-CA" sz="1600" b="1" dirty="0">
                <a:solidFill>
                  <a:schemeClr val="accent2"/>
                </a:solidFill>
              </a:rPr>
              <a:t>Le succès ne se mesure pas selon la présence physique du personnel, mais plutôt en fonction des résultats, de la créativité et de l’engagement.</a:t>
            </a:r>
            <a:endParaRPr lang="en-CA" sz="1600" b="1" dirty="0">
              <a:solidFill>
                <a:schemeClr val="accent2"/>
              </a:solidFill>
            </a:endParaRPr>
          </a:p>
        </p:txBody>
      </p:sp>
      <p:sp>
        <p:nvSpPr>
          <p:cNvPr id="17" name="Title 16"/>
          <p:cNvSpPr>
            <a:spLocks noGrp="1"/>
          </p:cNvSpPr>
          <p:nvPr>
            <p:ph type="title"/>
            <p:custDataLst>
              <p:tags r:id="rId13"/>
            </p:custDataLst>
          </p:nvPr>
        </p:nvSpPr>
        <p:spPr>
          <a:xfrm>
            <a:off x="568452" y="642085"/>
            <a:ext cx="11006345" cy="835027"/>
          </a:xfrm>
        </p:spPr>
        <p:txBody>
          <a:bodyPr>
            <a:noAutofit/>
          </a:bodyPr>
          <a:lstStyle/>
          <a:p>
            <a:r>
              <a:rPr lang="fr-CA" dirty="0"/>
              <a:t>Le paysage se transforme. </a:t>
            </a:r>
            <a:r>
              <a:rPr lang="fr-CA" dirty="0" smtClean="0"/>
              <a:t/>
            </a:r>
            <a:br>
              <a:rPr lang="fr-CA" dirty="0" smtClean="0"/>
            </a:br>
            <a:r>
              <a:rPr lang="fr-CA" dirty="0" smtClean="0"/>
              <a:t>Sommes-nous </a:t>
            </a:r>
            <a:r>
              <a:rPr lang="fr-CA" dirty="0"/>
              <a:t>prêts à changer notre façon de travailler?</a:t>
            </a:r>
            <a:r>
              <a:rPr lang="en-CA" sz="2600" dirty="0"/>
              <a:t/>
            </a:r>
            <a:br>
              <a:rPr lang="en-CA" sz="2600" dirty="0"/>
            </a:br>
            <a:endParaRPr lang="fr-CA" sz="2600" dirty="0"/>
          </a:p>
        </p:txBody>
      </p:sp>
      <p:sp>
        <p:nvSpPr>
          <p:cNvPr id="22" name="Content Placeholder 13"/>
          <p:cNvSpPr txBox="1">
            <a:spLocks/>
          </p:cNvSpPr>
          <p:nvPr>
            <p:custDataLst>
              <p:tags r:id="rId14"/>
            </p:custDataLst>
          </p:nvPr>
        </p:nvSpPr>
        <p:spPr>
          <a:xfrm>
            <a:off x="9075876" y="5461004"/>
            <a:ext cx="2442543" cy="673798"/>
          </a:xfrm>
          <a:prstGeom prst="rect">
            <a:avLst/>
          </a:prstGeom>
        </p:spPr>
        <p:txBody>
          <a:bodyPr vert="horz" lIns="91440" tIns="45720" rIns="91440" bIns="45720" rtlCol="0">
            <a:normAutofit/>
          </a:bodyPr>
          <a:lstStyle>
            <a:lvl1pPr marL="228600" indent="-228600" algn="l" defTabSz="914400" rtl="0" eaLnBrk="1" latinLnBrk="0" hangingPunct="1">
              <a:lnSpc>
                <a:spcPts val="2100"/>
              </a:lnSpc>
              <a:spcBef>
                <a:spcPts val="1000"/>
              </a:spcBef>
              <a:buFont typeface="Arial" panose="020B0604020202020204" pitchFamily="34" charset="0"/>
              <a:buChar char="•"/>
              <a:defRPr sz="12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1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1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b="1" dirty="0">
              <a:solidFill>
                <a:schemeClr val="accent1"/>
              </a:solidFill>
            </a:endParaRPr>
          </a:p>
        </p:txBody>
      </p:sp>
      <p:sp>
        <p:nvSpPr>
          <p:cNvPr id="3" name="Slide Number Placeholder 2"/>
          <p:cNvSpPr>
            <a:spLocks noGrp="1"/>
          </p:cNvSpPr>
          <p:nvPr>
            <p:ph type="sldNum" sz="quarter" idx="12"/>
          </p:nvPr>
        </p:nvSpPr>
        <p:spPr>
          <a:xfrm>
            <a:off x="4700024" y="6416121"/>
            <a:ext cx="2743200" cy="247541"/>
          </a:xfrm>
        </p:spPr>
        <p:txBody>
          <a:bodyPr/>
          <a:lstStyle/>
          <a:p>
            <a:pPr algn="ctr"/>
            <a:fld id="{FBBDB041-EBC2-4440-B05F-7E65F943D643}" type="slidenum">
              <a:rPr lang="en-US" sz="800" smtClean="0">
                <a:latin typeface="Arial" panose="020B0604020202020204" pitchFamily="34" charset="0"/>
                <a:cs typeface="Arial" panose="020B0604020202020204" pitchFamily="34" charset="0"/>
              </a:rPr>
              <a:pPr algn="ctr"/>
              <a:t>2</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331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118460" y="2909382"/>
            <a:ext cx="3702144" cy="3811990"/>
          </a:xfrm>
          <a:prstGeom prst="rect">
            <a:avLst/>
          </a:prstGeom>
        </p:spPr>
        <p:txBody>
          <a:bodyPr>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De solides résultats au Sondage auprès des fonctionnaires fédéraux (SAFF) et être un employeur de choix, concurrentiel en matière de recrutement et de maintien en poste</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Leurs besoins opérationnels doivent se refléter dans les résultats du milieu de travail moderne</a:t>
            </a:r>
          </a:p>
          <a:p>
            <a:pPr>
              <a:lnSpc>
                <a:spcPct val="100000"/>
              </a:lnSpc>
              <a:spcBef>
                <a:spcPts val="0"/>
              </a:spcBef>
              <a:buClr>
                <a:schemeClr val="accent3"/>
              </a:buClr>
              <a:buFont typeface="Wingdings" panose="05000000000000000000" pitchFamily="2" charset="2"/>
              <a:buChar char="§"/>
            </a:pPr>
            <a:r>
              <a:rPr lang="fr-CA" sz="1400" dirty="0" smtClean="0">
                <a:solidFill>
                  <a:srgbClr val="36353C"/>
                </a:solidFill>
                <a:latin typeface="Arial" panose="020B0604020202020204" pitchFamily="34" charset="0"/>
                <a:cs typeface="Arial" panose="020B0604020202020204" pitchFamily="34" charset="0"/>
              </a:rPr>
              <a:t>Moderniser lorsqu’ils sont prêts à le faire</a:t>
            </a:r>
          </a:p>
          <a:p>
            <a:pPr>
              <a:lnSpc>
                <a:spcPct val="100000"/>
              </a:lnSpc>
              <a:spcBef>
                <a:spcPts val="0"/>
              </a:spcBef>
              <a:buClr>
                <a:schemeClr val="accent3"/>
              </a:buClr>
              <a:buFont typeface="Wingdings" panose="05000000000000000000" pitchFamily="2" charset="2"/>
              <a:buChar char="§"/>
            </a:pPr>
            <a:r>
              <a:rPr lang="fr-CA" sz="1400" dirty="0" smtClean="0">
                <a:solidFill>
                  <a:srgbClr val="36353C"/>
                </a:solidFill>
                <a:latin typeface="Arial" panose="020B0604020202020204" pitchFamily="34" charset="0"/>
                <a:cs typeface="Arial" panose="020B0604020202020204" pitchFamily="34" charset="0"/>
              </a:rPr>
              <a:t>De </a:t>
            </a:r>
            <a:r>
              <a:rPr lang="fr-CA" sz="1400" dirty="0" smtClean="0">
                <a:solidFill>
                  <a:srgbClr val="36353C"/>
                </a:solidFill>
                <a:latin typeface="Arial" panose="020B0604020202020204" pitchFamily="34" charset="0"/>
                <a:cs typeface="Arial" panose="020B0604020202020204" pitchFamily="34" charset="0"/>
              </a:rPr>
              <a:t>nouveaux partenariats </a:t>
            </a:r>
            <a:r>
              <a:rPr lang="fr-CA" sz="1400" dirty="0">
                <a:solidFill>
                  <a:srgbClr val="36353C"/>
                </a:solidFill>
                <a:latin typeface="Arial" panose="020B0604020202020204" pitchFamily="34" charset="0"/>
                <a:cs typeface="Arial" panose="020B0604020202020204" pitchFamily="34" charset="0"/>
              </a:rPr>
              <a:t>et du soutien </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Tenir compte de leurs réalités, de leur capacité de répondre à leurs besoins en matière de locaux et de la prévisibilité de l’exécution des </a:t>
            </a:r>
            <a:r>
              <a:rPr lang="fr-CA" sz="1400" dirty="0" smtClean="0">
                <a:solidFill>
                  <a:srgbClr val="36353C"/>
                </a:solidFill>
                <a:latin typeface="Arial" panose="020B0604020202020204" pitchFamily="34" charset="0"/>
                <a:cs typeface="Arial" panose="020B0604020202020204" pitchFamily="34" charset="0"/>
              </a:rPr>
              <a:t>projets</a:t>
            </a:r>
            <a:endParaRPr lang="fr-CA" sz="1400" dirty="0">
              <a:solidFill>
                <a:srgbClr val="36353C"/>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lstStyle/>
          <a:p>
            <a:pPr algn="r" rtl="0"/>
            <a:fld id="{48F63A3B-78C7-47BE-AE5E-E10140E04643}" type="slidenum">
              <a:rPr/>
              <a:t>3</a:t>
            </a:fld>
            <a:endParaRPr lang="fr-CA" dirty="0"/>
          </a:p>
        </p:txBody>
      </p:sp>
      <p:sp>
        <p:nvSpPr>
          <p:cNvPr id="10" name="Title 10"/>
          <p:cNvSpPr>
            <a:spLocks noGrp="1"/>
          </p:cNvSpPr>
          <p:nvPr>
            <p:ph type="title"/>
          </p:nvPr>
        </p:nvSpPr>
        <p:spPr>
          <a:xfrm>
            <a:off x="508760" y="550862"/>
            <a:ext cx="11006345" cy="835027"/>
          </a:xfrm>
        </p:spPr>
        <p:txBody>
          <a:bodyPr>
            <a:normAutofit/>
          </a:bodyPr>
          <a:lstStyle/>
          <a:p>
            <a:pPr algn="l" rtl="0"/>
            <a:r>
              <a:rPr lang="fr-CA" dirty="0" smtClean="0"/>
              <a:t>Le milieu de travail du futur : ce que nous avons entendu</a:t>
            </a:r>
            <a:endParaRPr lang="fr-CA" dirty="0"/>
          </a:p>
        </p:txBody>
      </p:sp>
      <p:pic>
        <p:nvPicPr>
          <p:cNvPr id="12" name="Picture 11" descr="departmentswant-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177" y="1210235"/>
            <a:ext cx="1306061" cy="1378048"/>
          </a:xfrm>
          <a:prstGeom prst="rect">
            <a:avLst/>
          </a:prstGeom>
        </p:spPr>
      </p:pic>
      <p:pic>
        <p:nvPicPr>
          <p:cNvPr id="13" name="Picture 12" descr="GCWorkplaceVision-rev-0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907" y="1304074"/>
            <a:ext cx="1760317" cy="1080195"/>
          </a:xfrm>
          <a:prstGeom prst="rect">
            <a:avLst/>
          </a:prstGeom>
        </p:spPr>
      </p:pic>
      <p:pic>
        <p:nvPicPr>
          <p:cNvPr id="11" name="Picture 10" descr="crown-wants-5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075" y="1330288"/>
            <a:ext cx="1078498" cy="1137943"/>
          </a:xfrm>
          <a:prstGeom prst="rect">
            <a:avLst/>
          </a:prstGeom>
        </p:spPr>
      </p:pic>
      <p:sp>
        <p:nvSpPr>
          <p:cNvPr id="7" name="Title 2"/>
          <p:cNvSpPr txBox="1">
            <a:spLocks/>
          </p:cNvSpPr>
          <p:nvPr/>
        </p:nvSpPr>
        <p:spPr>
          <a:xfrm>
            <a:off x="481531" y="2362727"/>
            <a:ext cx="3309624" cy="546655"/>
          </a:xfrm>
          <a:prstGeom prst="rect">
            <a:avLst/>
          </a:prstGeom>
        </p:spPr>
        <p:txBody>
          <a:bodyPr vert="horz" lIns="80682" tIns="40341" rIns="80682" bIns="40341" rtlCol="0" anchor="ct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algn="l" rtl="0"/>
            <a:r>
              <a:rPr lang="fr-CA" sz="1600" b="1" dirty="0">
                <a:solidFill>
                  <a:schemeClr val="accent2"/>
                </a:solidFill>
                <a:latin typeface="Arial Black" panose="020B0A04020102020204" pitchFamily="34" charset="0"/>
              </a:rPr>
              <a:t>LES EMPLOYÉS VEULENT...</a:t>
            </a:r>
          </a:p>
        </p:txBody>
      </p:sp>
      <p:sp>
        <p:nvSpPr>
          <p:cNvPr id="8" name="Title 2"/>
          <p:cNvSpPr txBox="1">
            <a:spLocks/>
          </p:cNvSpPr>
          <p:nvPr/>
        </p:nvSpPr>
        <p:spPr>
          <a:xfrm>
            <a:off x="4280647" y="2362727"/>
            <a:ext cx="3756870" cy="546655"/>
          </a:xfrm>
          <a:prstGeom prst="rect">
            <a:avLst/>
          </a:prstGeom>
        </p:spPr>
        <p:txBody>
          <a:bodyPr vert="horz" lIns="80682" tIns="40341" rIns="80682" bIns="40341" rtlCol="0" anchor="ct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algn="l" rtl="0"/>
            <a:r>
              <a:rPr lang="fr-CA" sz="1600" b="1">
                <a:solidFill>
                  <a:schemeClr val="accent2"/>
                </a:solidFill>
                <a:latin typeface="Arial Black" panose="020B0A04020102020204" pitchFamily="34" charset="0"/>
              </a:rPr>
              <a:t>LES MINISTÈRES VEULENT...</a:t>
            </a:r>
            <a:endParaRPr lang="fr-CA" sz="1600" b="1" dirty="0">
              <a:solidFill>
                <a:schemeClr val="accent2"/>
              </a:solidFill>
              <a:latin typeface="Arial Black" panose="020B0A04020102020204" pitchFamily="34" charset="0"/>
            </a:endParaRPr>
          </a:p>
        </p:txBody>
      </p:sp>
      <p:sp>
        <p:nvSpPr>
          <p:cNvPr id="9" name="Title 2"/>
          <p:cNvSpPr txBox="1">
            <a:spLocks/>
          </p:cNvSpPr>
          <p:nvPr/>
        </p:nvSpPr>
        <p:spPr>
          <a:xfrm>
            <a:off x="8079762" y="2362727"/>
            <a:ext cx="3935769" cy="546655"/>
          </a:xfrm>
          <a:prstGeom prst="rect">
            <a:avLst/>
          </a:prstGeom>
        </p:spPr>
        <p:txBody>
          <a:bodyPr vert="horz" lIns="80682" tIns="40341" rIns="80682" bIns="40341" rtlCol="0" anchor="ct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algn="l" rtl="0"/>
            <a:r>
              <a:rPr lang="fr-CA" sz="1600" b="1">
                <a:solidFill>
                  <a:schemeClr val="accent2"/>
                </a:solidFill>
                <a:latin typeface="Arial Black" panose="020B0A04020102020204" pitchFamily="34" charset="0"/>
              </a:rPr>
              <a:t>LE GOUVERNEMENT VEUT...</a:t>
            </a:r>
            <a:endParaRPr lang="fr-CA" sz="1600" b="1" dirty="0">
              <a:solidFill>
                <a:schemeClr val="accent2"/>
              </a:solidFill>
              <a:latin typeface="Arial Black" panose="020B0A04020102020204" pitchFamily="34" charset="0"/>
            </a:endParaRPr>
          </a:p>
        </p:txBody>
      </p:sp>
      <p:sp>
        <p:nvSpPr>
          <p:cNvPr id="6" name="Content Placeholder 9"/>
          <p:cNvSpPr txBox="1">
            <a:spLocks/>
          </p:cNvSpPr>
          <p:nvPr/>
        </p:nvSpPr>
        <p:spPr>
          <a:xfrm>
            <a:off x="8068873" y="2909486"/>
            <a:ext cx="3765176" cy="3811990"/>
          </a:xfrm>
          <a:prstGeom prst="rect">
            <a:avLst/>
          </a:prstGeom>
        </p:spPr>
        <p:txBody>
          <a:bodyPr>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Une fonction publique moderne et performante</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Les ministères collaborent à l’élaboration des politiques</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Élimination des obstacles au service des Canadiens, y compris la stratégie du Canada sur la priorité au numérique</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Un leadership puissant dans le secteur </a:t>
            </a:r>
            <a:r>
              <a:rPr lang="fr-CA" sz="1400" dirty="0" smtClean="0">
                <a:solidFill>
                  <a:srgbClr val="36353C"/>
                </a:solidFill>
                <a:latin typeface="Arial" panose="020B0604020202020204" pitchFamily="34" charset="0"/>
                <a:cs typeface="Arial" panose="020B0604020202020204" pitchFamily="34" charset="0"/>
              </a:rPr>
              <a:t>des biens immobiliers, </a:t>
            </a:r>
            <a:r>
              <a:rPr lang="fr-CA" sz="1400" dirty="0">
                <a:solidFill>
                  <a:srgbClr val="36353C"/>
                </a:solidFill>
                <a:latin typeface="Arial" panose="020B0604020202020204" pitchFamily="34" charset="0"/>
                <a:cs typeface="Arial" panose="020B0604020202020204" pitchFamily="34" charset="0"/>
              </a:rPr>
              <a:t>l’écologisation, l’innovation et la collaboration</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Les ministères doivent être de bons voisins avec tous les ordres de gouvernement</a:t>
            </a:r>
          </a:p>
          <a:p>
            <a:pPr marL="0" indent="0">
              <a:lnSpc>
                <a:spcPct val="100000"/>
              </a:lnSpc>
              <a:spcBef>
                <a:spcPts val="0"/>
              </a:spcBef>
              <a:buNone/>
            </a:pPr>
            <a:r>
              <a:rPr lang="fr-CA" sz="1400" dirty="0">
                <a:solidFill>
                  <a:srgbClr val="36353C"/>
                </a:solidFill>
                <a:latin typeface="Arial" panose="020B0604020202020204" pitchFamily="34" charset="0"/>
                <a:cs typeface="Arial" panose="020B0604020202020204" pitchFamily="34" charset="0"/>
              </a:rPr>
              <a:t> </a:t>
            </a:r>
          </a:p>
          <a:p>
            <a:pPr marL="0" indent="0">
              <a:lnSpc>
                <a:spcPct val="100000"/>
              </a:lnSpc>
              <a:spcBef>
                <a:spcPts val="0"/>
              </a:spcBef>
              <a:buNone/>
            </a:pPr>
            <a:endParaRPr lang="fr-CA" sz="1400"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427200" y="2939350"/>
            <a:ext cx="3365831" cy="3811990"/>
          </a:xfrm>
          <a:prstGeom prst="rect">
            <a:avLst/>
          </a:prstGeom>
        </p:spPr>
        <p:txBody>
          <a:bodyPr>
            <a:norm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Expérience « Un seul GC »</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Disposer d’une technologie qui leur permet d’être mobiles et de collaborer avec des collègues d’autres ministères</a:t>
            </a:r>
          </a:p>
          <a:p>
            <a:pPr>
              <a:lnSpc>
                <a:spcPct val="100000"/>
              </a:lnSpc>
              <a:spcBef>
                <a:spcPts val="0"/>
              </a:spcBef>
              <a:buClr>
                <a:schemeClr val="accent3"/>
              </a:buClr>
              <a:buFont typeface="Wingdings" panose="05000000000000000000" pitchFamily="2" charset="2"/>
              <a:buChar char="§"/>
            </a:pPr>
            <a:r>
              <a:rPr lang="fr-CA" sz="1400" dirty="0" smtClean="0">
                <a:solidFill>
                  <a:srgbClr val="36353C"/>
                </a:solidFill>
                <a:latin typeface="Arial" panose="020B0604020202020204" pitchFamily="34" charset="0"/>
                <a:cs typeface="Arial" panose="020B0604020202020204" pitchFamily="34" charset="0"/>
              </a:rPr>
              <a:t>Flexibilité </a:t>
            </a:r>
            <a:r>
              <a:rPr lang="fr-CA" sz="1400" dirty="0">
                <a:solidFill>
                  <a:srgbClr val="36353C"/>
                </a:solidFill>
                <a:latin typeface="Arial" panose="020B0604020202020204" pitchFamily="34" charset="0"/>
                <a:cs typeface="Arial" panose="020B0604020202020204" pitchFamily="34" charset="0"/>
              </a:rPr>
              <a:t>permettant de travailler partout</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Soutien de la direction pour leur bien-être</a:t>
            </a:r>
          </a:p>
          <a:p>
            <a:pPr>
              <a:lnSpc>
                <a:spcPct val="100000"/>
              </a:lnSpc>
              <a:spcBef>
                <a:spcPts val="0"/>
              </a:spcBef>
              <a:buClr>
                <a:schemeClr val="accent3"/>
              </a:buClr>
              <a:buFont typeface="Wingdings" panose="05000000000000000000" pitchFamily="2" charset="2"/>
              <a:buChar char="§"/>
            </a:pPr>
            <a:r>
              <a:rPr lang="fr-CA" sz="1400" dirty="0">
                <a:solidFill>
                  <a:srgbClr val="36353C"/>
                </a:solidFill>
                <a:latin typeface="Arial" panose="020B0604020202020204" pitchFamily="34" charset="0"/>
                <a:cs typeface="Arial" panose="020B0604020202020204" pitchFamily="34" charset="0"/>
              </a:rPr>
              <a:t>Des locaux accessibles et qui répondent à leurs divers besoins</a:t>
            </a:r>
          </a:p>
          <a:p>
            <a:pPr marL="0" indent="0">
              <a:lnSpc>
                <a:spcPct val="100000"/>
              </a:lnSpc>
              <a:spcBef>
                <a:spcPts val="0"/>
              </a:spcBef>
              <a:buNone/>
            </a:pPr>
            <a:endParaRPr lang="fr-CA" sz="14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64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6"/>
          <p:cNvSpPr>
            <a:spLocks noGrp="1"/>
          </p:cNvSpPr>
          <p:nvPr>
            <p:ph type="title"/>
            <p:custDataLst>
              <p:tags r:id="rId1"/>
            </p:custDataLst>
          </p:nvPr>
        </p:nvSpPr>
        <p:spPr>
          <a:xfrm>
            <a:off x="466718" y="591174"/>
            <a:ext cx="11924979" cy="835027"/>
          </a:xfrm>
        </p:spPr>
        <p:txBody>
          <a:bodyPr>
            <a:noAutofit/>
          </a:bodyPr>
          <a:lstStyle/>
          <a:p>
            <a:r>
              <a:rPr lang="fr-CA" dirty="0"/>
              <a:t>Une vision pour le milieu de travail du gouvernement du Canada</a:t>
            </a:r>
          </a:p>
        </p:txBody>
      </p:sp>
      <p:pic>
        <p:nvPicPr>
          <p:cNvPr id="4" name="Picture 3"/>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3575720" y="1844824"/>
            <a:ext cx="4084310" cy="798181"/>
          </a:xfrm>
          <a:prstGeom prst="rect">
            <a:avLst/>
          </a:prstGeom>
        </p:spPr>
      </p:pic>
      <p:cxnSp>
        <p:nvCxnSpPr>
          <p:cNvPr id="5" name="Straight Connector 4"/>
          <p:cNvCxnSpPr/>
          <p:nvPr>
            <p:custDataLst>
              <p:tags r:id="rId3"/>
            </p:custDataLst>
          </p:nvPr>
        </p:nvCxnSpPr>
        <p:spPr>
          <a:xfrm>
            <a:off x="2423592" y="2980631"/>
            <a:ext cx="6716524" cy="0"/>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custDataLst>
              <p:tags r:id="rId4"/>
            </p:custDataLst>
          </p:nvPr>
        </p:nvCxnSpPr>
        <p:spPr>
          <a:xfrm flipV="1">
            <a:off x="5742388" y="2636914"/>
            <a:ext cx="0" cy="611896"/>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516086" y="3248810"/>
            <a:ext cx="1565070" cy="1566114"/>
          </a:xfrm>
          <a:prstGeom prst="rect">
            <a:avLst/>
          </a:prstGeom>
        </p:spPr>
      </p:pic>
      <p:pic>
        <p:nvPicPr>
          <p:cNvPr id="8" name="Picture 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959331" y="3101941"/>
            <a:ext cx="1566114" cy="1566114"/>
          </a:xfrm>
          <a:prstGeom prst="rect">
            <a:avLst/>
          </a:prstGeom>
        </p:spPr>
      </p:pic>
      <p:pic>
        <p:nvPicPr>
          <p:cNvPr id="9" name="Picture 8"/>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8673952" y="3076576"/>
            <a:ext cx="1566114" cy="1566114"/>
          </a:xfrm>
          <a:prstGeom prst="rect">
            <a:avLst/>
          </a:prstGeom>
        </p:spPr>
      </p:pic>
      <p:sp>
        <p:nvSpPr>
          <p:cNvPr id="11" name="Text Placeholder 6"/>
          <p:cNvSpPr txBox="1">
            <a:spLocks/>
          </p:cNvSpPr>
          <p:nvPr>
            <p:custDataLst>
              <p:tags r:id="rId8"/>
            </p:custDataLst>
          </p:nvPr>
        </p:nvSpPr>
        <p:spPr>
          <a:xfrm>
            <a:off x="987100" y="4803240"/>
            <a:ext cx="2588620" cy="711666"/>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CA" sz="1600" b="1" dirty="0">
                <a:solidFill>
                  <a:schemeClr val="tx1">
                    <a:lumMod val="75000"/>
                    <a:lumOff val="25000"/>
                  </a:schemeClr>
                </a:solidFill>
              </a:rPr>
              <a:t>LEÇONS TIRÉES </a:t>
            </a:r>
            <a:br>
              <a:rPr lang="fr-CA" sz="1600" b="1" dirty="0">
                <a:solidFill>
                  <a:schemeClr val="tx1">
                    <a:lumMod val="75000"/>
                    <a:lumOff val="25000"/>
                  </a:schemeClr>
                </a:solidFill>
              </a:rPr>
            </a:br>
            <a:r>
              <a:rPr lang="fr-CA" sz="1600" b="1" dirty="0">
                <a:solidFill>
                  <a:schemeClr val="tx1">
                    <a:lumMod val="75000"/>
                    <a:lumOff val="25000"/>
                  </a:schemeClr>
                </a:solidFill>
              </a:rPr>
              <a:t>DE L’INITIATIVE </a:t>
            </a:r>
            <a:br>
              <a:rPr lang="fr-CA" sz="1600" b="1" dirty="0">
                <a:solidFill>
                  <a:schemeClr val="tx1">
                    <a:lumMod val="75000"/>
                    <a:lumOff val="25000"/>
                  </a:schemeClr>
                </a:solidFill>
              </a:rPr>
            </a:br>
            <a:r>
              <a:rPr lang="fr-CA" sz="1600" b="1" dirty="0">
                <a:solidFill>
                  <a:schemeClr val="tx1">
                    <a:lumMod val="75000"/>
                    <a:lumOff val="25000"/>
                  </a:schemeClr>
                </a:solidFill>
              </a:rPr>
              <a:t>MILIEU DE TRAVAIL 2.0</a:t>
            </a:r>
          </a:p>
        </p:txBody>
      </p:sp>
      <p:sp>
        <p:nvSpPr>
          <p:cNvPr id="13" name="Text Placeholder 8"/>
          <p:cNvSpPr txBox="1">
            <a:spLocks/>
          </p:cNvSpPr>
          <p:nvPr>
            <p:custDataLst>
              <p:tags r:id="rId9"/>
            </p:custDataLst>
          </p:nvPr>
        </p:nvSpPr>
        <p:spPr>
          <a:xfrm>
            <a:off x="4429917" y="4792626"/>
            <a:ext cx="2588620" cy="81925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CA" sz="1600" b="1" dirty="0">
                <a:solidFill>
                  <a:schemeClr val="tx1">
                    <a:lumMod val="75000"/>
                    <a:lumOff val="25000"/>
                  </a:schemeClr>
                </a:solidFill>
              </a:rPr>
              <a:t>MOBILISATION </a:t>
            </a:r>
            <a:br>
              <a:rPr lang="fr-CA" sz="1600" b="1" dirty="0">
                <a:solidFill>
                  <a:schemeClr val="tx1">
                    <a:lumMod val="75000"/>
                    <a:lumOff val="25000"/>
                  </a:schemeClr>
                </a:solidFill>
              </a:rPr>
            </a:br>
            <a:r>
              <a:rPr lang="fr-CA" sz="1600" b="1" dirty="0">
                <a:solidFill>
                  <a:schemeClr val="tx1">
                    <a:lumMod val="75000"/>
                    <a:lumOff val="25000"/>
                  </a:schemeClr>
                </a:solidFill>
              </a:rPr>
              <a:t>DANS LE CADRE D’OBJECTIF 2020</a:t>
            </a:r>
          </a:p>
        </p:txBody>
      </p:sp>
      <p:sp>
        <p:nvSpPr>
          <p:cNvPr id="14" name="Text Placeholder 10"/>
          <p:cNvSpPr txBox="1">
            <a:spLocks/>
          </p:cNvSpPr>
          <p:nvPr>
            <p:custDataLst>
              <p:tags r:id="rId10"/>
            </p:custDataLst>
          </p:nvPr>
        </p:nvSpPr>
        <p:spPr>
          <a:xfrm>
            <a:off x="7660030" y="4791529"/>
            <a:ext cx="3456384" cy="1003239"/>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CA" sz="1600" b="1" dirty="0">
                <a:solidFill>
                  <a:schemeClr val="tx1">
                    <a:lumMod val="75000"/>
                    <a:lumOff val="25000"/>
                  </a:schemeClr>
                </a:solidFill>
              </a:rPr>
              <a:t>EXAMEN DES TENDANCES </a:t>
            </a:r>
            <a:br>
              <a:rPr lang="fr-CA" sz="1600" b="1" dirty="0">
                <a:solidFill>
                  <a:schemeClr val="tx1">
                    <a:lumMod val="75000"/>
                    <a:lumOff val="25000"/>
                  </a:schemeClr>
                </a:solidFill>
              </a:rPr>
            </a:br>
            <a:r>
              <a:rPr lang="fr-CA" sz="1600" b="1" dirty="0">
                <a:solidFill>
                  <a:schemeClr val="tx1">
                    <a:lumMod val="75000"/>
                    <a:lumOff val="25000"/>
                  </a:schemeClr>
                </a:solidFill>
              </a:rPr>
              <a:t>ET DES INNOVATIONS </a:t>
            </a:r>
            <a:br>
              <a:rPr lang="fr-CA" sz="1600" b="1" dirty="0">
                <a:solidFill>
                  <a:schemeClr val="tx1">
                    <a:lumMod val="75000"/>
                    <a:lumOff val="25000"/>
                  </a:schemeClr>
                </a:solidFill>
              </a:rPr>
            </a:br>
            <a:r>
              <a:rPr lang="fr-CA" sz="1600" b="1" dirty="0">
                <a:solidFill>
                  <a:schemeClr val="tx1">
                    <a:lumMod val="75000"/>
                    <a:lumOff val="25000"/>
                  </a:schemeClr>
                </a:solidFill>
              </a:rPr>
              <a:t>EN MILIEU DE TRAVAIL </a:t>
            </a:r>
            <a:br>
              <a:rPr lang="fr-CA" sz="1600" b="1" dirty="0">
                <a:solidFill>
                  <a:schemeClr val="tx1">
                    <a:lumMod val="75000"/>
                    <a:lumOff val="25000"/>
                  </a:schemeClr>
                </a:solidFill>
              </a:rPr>
            </a:br>
            <a:r>
              <a:rPr lang="fr-CA" sz="1600" b="1" dirty="0">
                <a:solidFill>
                  <a:schemeClr val="tx1">
                    <a:lumMod val="75000"/>
                    <a:lumOff val="25000"/>
                  </a:schemeClr>
                </a:solidFill>
              </a:rPr>
              <a:t>À L’ÉCHELLE INTERNATIONALE</a:t>
            </a:r>
          </a:p>
        </p:txBody>
      </p:sp>
      <p:cxnSp>
        <p:nvCxnSpPr>
          <p:cNvPr id="17" name="Straight Connector 16"/>
          <p:cNvCxnSpPr/>
          <p:nvPr>
            <p:custDataLst>
              <p:tags r:id="rId11"/>
            </p:custDataLst>
          </p:nvPr>
        </p:nvCxnSpPr>
        <p:spPr>
          <a:xfrm flipV="1">
            <a:off x="2423592" y="2980631"/>
            <a:ext cx="0" cy="288032"/>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custDataLst>
              <p:tags r:id="rId12"/>
            </p:custDataLst>
          </p:nvPr>
        </p:nvCxnSpPr>
        <p:spPr>
          <a:xfrm flipV="1">
            <a:off x="9140116" y="2960778"/>
            <a:ext cx="0" cy="288032"/>
          </a:xfrm>
          <a:prstGeom prst="line">
            <a:avLst/>
          </a:prstGeom>
          <a:ln w="28575" cmpd="sng">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517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551384" y="553808"/>
            <a:ext cx="7130273" cy="771166"/>
          </a:xfrm>
        </p:spPr>
        <p:txBody>
          <a:bodyPr>
            <a:noAutofit/>
          </a:bodyPr>
          <a:lstStyle/>
          <a:p>
            <a:r>
              <a:rPr lang="fr-CA" dirty="0" smtClean="0"/>
              <a:t/>
            </a:r>
            <a:br>
              <a:rPr lang="fr-CA" dirty="0" smtClean="0"/>
            </a:br>
            <a:r>
              <a:rPr lang="fr-CA" b="1" dirty="0" smtClean="0"/>
              <a:t>Vision du Milieu de travail GC</a:t>
            </a:r>
            <a:endParaRPr lang="en-CA" b="1" dirty="0"/>
          </a:p>
        </p:txBody>
      </p:sp>
      <p:pic>
        <p:nvPicPr>
          <p:cNvPr id="2" name="Image 1"/>
          <p:cNvPicPr>
            <a:picLocks noChangeAspect="1"/>
          </p:cNvPicPr>
          <p:nvPr>
            <p:custDataLst>
              <p:tags r:id="rId2"/>
            </p:custDataLst>
          </p:nvPr>
        </p:nvPicPr>
        <p:blipFill>
          <a:blip r:embed="rId6"/>
          <a:stretch>
            <a:fillRect/>
          </a:stretch>
        </p:blipFill>
        <p:spPr>
          <a:xfrm>
            <a:off x="3086100" y="1738312"/>
            <a:ext cx="6970340" cy="4210968"/>
          </a:xfrm>
          <a:prstGeom prst="rect">
            <a:avLst/>
          </a:prstGeom>
        </p:spPr>
      </p:pic>
      <p:sp>
        <p:nvSpPr>
          <p:cNvPr id="5" name="Text Placeholder 2"/>
          <p:cNvSpPr txBox="1">
            <a:spLocks/>
          </p:cNvSpPr>
          <p:nvPr>
            <p:custDataLst>
              <p:tags r:id="rId3"/>
            </p:custDataLst>
          </p:nvPr>
        </p:nvSpPr>
        <p:spPr>
          <a:xfrm>
            <a:off x="551384" y="1682801"/>
            <a:ext cx="3672408" cy="1674191"/>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CA" dirty="0" smtClean="0"/>
              <a:t>Un </a:t>
            </a:r>
            <a:r>
              <a:rPr lang="fr-CA" b="1" dirty="0"/>
              <a:t>M</a:t>
            </a:r>
            <a:r>
              <a:rPr lang="fr-CA" b="1" dirty="0" smtClean="0"/>
              <a:t>ilieu de travail GC moderne </a:t>
            </a:r>
            <a:r>
              <a:rPr lang="fr-CA" dirty="0" smtClean="0"/>
              <a:t>pour une nouvelle fonction publique </a:t>
            </a:r>
            <a:r>
              <a:rPr lang="fr-CA" b="1" dirty="0" smtClean="0"/>
              <a:t>agile</a:t>
            </a:r>
            <a:r>
              <a:rPr lang="fr-CA" dirty="0" smtClean="0"/>
              <a:t>, </a:t>
            </a:r>
            <a:r>
              <a:rPr lang="fr-CA" b="1" dirty="0" smtClean="0"/>
              <a:t>inclusive </a:t>
            </a:r>
            <a:r>
              <a:rPr lang="fr-CA" dirty="0" smtClean="0"/>
              <a:t>et </a:t>
            </a:r>
            <a:r>
              <a:rPr lang="fr-CA" b="1" dirty="0" smtClean="0"/>
              <a:t>outillée</a:t>
            </a:r>
            <a:r>
              <a:rPr lang="fr-CA" dirty="0" smtClean="0"/>
              <a:t>.</a:t>
            </a:r>
            <a:endParaRPr lang="fr-CA" dirty="0">
              <a:latin typeface="Georgia" panose="02040502050405020303" pitchFamily="18" charset="0"/>
            </a:endParaRPr>
          </a:p>
        </p:txBody>
      </p:sp>
      <p:cxnSp>
        <p:nvCxnSpPr>
          <p:cNvPr id="6" name="Straight Connector 5"/>
          <p:cNvCxnSpPr/>
          <p:nvPr/>
        </p:nvCxnSpPr>
        <p:spPr>
          <a:xfrm>
            <a:off x="551384" y="1397876"/>
            <a:ext cx="10484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2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7128" y="720507"/>
            <a:ext cx="11006345" cy="835027"/>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smtClean="0"/>
              <a:t>Une approche intégrée</a:t>
            </a:r>
            <a:endParaRPr lang="fr-CA" dirty="0"/>
          </a:p>
        </p:txBody>
      </p:sp>
      <p:sp>
        <p:nvSpPr>
          <p:cNvPr id="6" name="Rectangle 5"/>
          <p:cNvSpPr/>
          <p:nvPr/>
        </p:nvSpPr>
        <p:spPr>
          <a:xfrm>
            <a:off x="427128" y="1962465"/>
            <a:ext cx="4518532" cy="923330"/>
          </a:xfrm>
          <a:prstGeom prst="rect">
            <a:avLst/>
          </a:prstGeom>
        </p:spPr>
        <p:txBody>
          <a:bodyPr wrap="square">
            <a:spAutoFit/>
          </a:bodyPr>
          <a:lstStyle/>
          <a:p>
            <a:r>
              <a:rPr lang="fr-CA" b="1" dirty="0">
                <a:solidFill>
                  <a:srgbClr val="4CB6A0"/>
                </a:solidFill>
                <a:latin typeface="Arial" panose="020B0604020202020204" pitchFamily="34" charset="0"/>
                <a:cs typeface="Arial" panose="020B0604020202020204" pitchFamily="34" charset="0"/>
              </a:rPr>
              <a:t>Dépasser la notion </a:t>
            </a:r>
            <a:r>
              <a:rPr lang="fr-CA" b="1" dirty="0" smtClean="0">
                <a:solidFill>
                  <a:srgbClr val="4CB6A0"/>
                </a:solidFill>
                <a:latin typeface="Arial" panose="020B0604020202020204" pitchFamily="34" charset="0"/>
                <a:cs typeface="Arial" panose="020B0604020202020204" pitchFamily="34" charset="0"/>
              </a:rPr>
              <a:t>d’espace en adoptant une vision intégrée de la modernisation du milieu de travail</a:t>
            </a:r>
            <a:endParaRPr lang="fr-CA" b="1" dirty="0">
              <a:solidFill>
                <a:srgbClr val="4CB6A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24" y="1597046"/>
            <a:ext cx="2482041" cy="23256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296" y="3106042"/>
            <a:ext cx="2477026" cy="257589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214" y="3868524"/>
            <a:ext cx="2654114" cy="227867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7459" y="3173567"/>
            <a:ext cx="2482039" cy="252896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5354" y="1615213"/>
            <a:ext cx="2476536" cy="2346466"/>
          </a:xfrm>
          <a:prstGeom prst="rect">
            <a:avLst/>
          </a:prstGeom>
        </p:spPr>
      </p:pic>
      <p:pic>
        <p:nvPicPr>
          <p:cNvPr id="12" name="Picture 11" descr="piepieces-0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3797" y="3039683"/>
            <a:ext cx="1632100" cy="1600811"/>
          </a:xfrm>
          <a:prstGeom prst="rect">
            <a:avLst/>
          </a:prstGeom>
        </p:spPr>
      </p:pic>
      <p:sp>
        <p:nvSpPr>
          <p:cNvPr id="13" name="Title 4"/>
          <p:cNvSpPr txBox="1">
            <a:spLocks/>
          </p:cNvSpPr>
          <p:nvPr/>
        </p:nvSpPr>
        <p:spPr>
          <a:xfrm>
            <a:off x="508759" y="588375"/>
            <a:ext cx="11006345" cy="835027"/>
          </a:xfrm>
          <a:prstGeom prst="rect">
            <a:avLst/>
          </a:prstGeom>
        </p:spPr>
        <p:txBody>
          <a:bodyPr>
            <a:normAutofit fontScale="975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mtClean="0">
                <a:solidFill>
                  <a:srgbClr val="000000"/>
                </a:solidFill>
              </a:rPr>
              <a:t/>
            </a:r>
            <a:br>
              <a:rPr lang="en-CA" smtClean="0">
                <a:solidFill>
                  <a:srgbClr val="000000"/>
                </a:solidFill>
              </a:rPr>
            </a:br>
            <a:endParaRPr lang="en-CA" dirty="0">
              <a:solidFill>
                <a:srgbClr val="000000"/>
              </a:solidFill>
            </a:endParaRPr>
          </a:p>
        </p:txBody>
      </p:sp>
      <p:sp>
        <p:nvSpPr>
          <p:cNvPr id="2" name="Rectangle 1"/>
          <p:cNvSpPr/>
          <p:nvPr/>
        </p:nvSpPr>
        <p:spPr>
          <a:xfrm>
            <a:off x="402953" y="3253537"/>
            <a:ext cx="3811695" cy="2062103"/>
          </a:xfrm>
          <a:prstGeom prst="rect">
            <a:avLst/>
          </a:prstGeom>
        </p:spPr>
        <p:txBody>
          <a:bodyPr wrap="square">
            <a:spAutoFit/>
          </a:bodyPr>
          <a:lstStyle/>
          <a:p>
            <a:r>
              <a:rPr lang="en-CA" sz="1600" dirty="0" err="1">
                <a:latin typeface="Arial"/>
                <a:cs typeface="Arial"/>
              </a:rPr>
              <a:t>Chaque</a:t>
            </a:r>
            <a:r>
              <a:rPr lang="en-CA" sz="1600" dirty="0">
                <a:latin typeface="Arial"/>
                <a:cs typeface="Arial"/>
              </a:rPr>
              <a:t> </a:t>
            </a:r>
            <a:r>
              <a:rPr lang="en-CA" sz="1600" dirty="0" err="1" smtClean="0">
                <a:latin typeface="Arial"/>
                <a:cs typeface="Arial"/>
              </a:rPr>
              <a:t>facteur</a:t>
            </a:r>
            <a:r>
              <a:rPr lang="en-CA" sz="1600" dirty="0" smtClean="0">
                <a:latin typeface="Arial"/>
                <a:cs typeface="Arial"/>
              </a:rPr>
              <a:t> </a:t>
            </a:r>
            <a:r>
              <a:rPr lang="en-CA" sz="1600" dirty="0" err="1" smtClean="0">
                <a:latin typeface="Arial"/>
                <a:cs typeface="Arial"/>
              </a:rPr>
              <a:t>clé</a:t>
            </a:r>
            <a:r>
              <a:rPr lang="en-CA" sz="1600" dirty="0" smtClean="0">
                <a:latin typeface="Arial"/>
                <a:cs typeface="Arial"/>
              </a:rPr>
              <a:t> </a:t>
            </a:r>
            <a:r>
              <a:rPr lang="en-CA" sz="1600" dirty="0">
                <a:latin typeface="Arial"/>
                <a:cs typeface="Arial"/>
              </a:rPr>
              <a:t>fait </a:t>
            </a:r>
            <a:r>
              <a:rPr lang="en-CA" sz="1600" dirty="0" err="1">
                <a:latin typeface="Arial"/>
                <a:cs typeface="Arial"/>
              </a:rPr>
              <a:t>partie</a:t>
            </a:r>
            <a:r>
              <a:rPr lang="en-CA" sz="1600" dirty="0">
                <a:latin typeface="Arial"/>
                <a:cs typeface="Arial"/>
              </a:rPr>
              <a:t> </a:t>
            </a:r>
            <a:r>
              <a:rPr lang="en-CA" sz="1600" dirty="0" err="1">
                <a:latin typeface="Arial"/>
                <a:cs typeface="Arial"/>
              </a:rPr>
              <a:t>intégrante</a:t>
            </a:r>
            <a:r>
              <a:rPr lang="en-CA" sz="1600" dirty="0">
                <a:latin typeface="Arial"/>
                <a:cs typeface="Arial"/>
              </a:rPr>
              <a:t> de la </a:t>
            </a:r>
            <a:r>
              <a:rPr lang="en-CA" sz="1600" dirty="0" err="1">
                <a:latin typeface="Arial"/>
                <a:cs typeface="Arial"/>
              </a:rPr>
              <a:t>fonction</a:t>
            </a:r>
            <a:r>
              <a:rPr lang="en-CA" sz="1600" dirty="0">
                <a:latin typeface="Arial"/>
                <a:cs typeface="Arial"/>
              </a:rPr>
              <a:t> les </a:t>
            </a:r>
            <a:r>
              <a:rPr lang="en-CA" sz="1600" dirty="0" err="1">
                <a:latin typeface="Arial"/>
                <a:cs typeface="Arial"/>
              </a:rPr>
              <a:t>autres</a:t>
            </a:r>
            <a:r>
              <a:rPr lang="en-CA" sz="1600" dirty="0">
                <a:latin typeface="Arial"/>
                <a:cs typeface="Arial"/>
              </a:rPr>
              <a:t>. </a:t>
            </a:r>
            <a:r>
              <a:rPr lang="en-CA" sz="1600" dirty="0" err="1">
                <a:latin typeface="Arial"/>
                <a:cs typeface="Arial"/>
              </a:rPr>
              <a:t>Ils</a:t>
            </a:r>
            <a:r>
              <a:rPr lang="en-CA" sz="1600" dirty="0">
                <a:latin typeface="Arial"/>
                <a:cs typeface="Arial"/>
              </a:rPr>
              <a:t> </a:t>
            </a:r>
            <a:r>
              <a:rPr lang="en-CA" sz="1600" dirty="0" err="1">
                <a:latin typeface="Arial"/>
                <a:cs typeface="Arial"/>
              </a:rPr>
              <a:t>doivent</a:t>
            </a:r>
            <a:r>
              <a:rPr lang="en-CA" sz="1600" dirty="0">
                <a:latin typeface="Arial"/>
                <a:cs typeface="Arial"/>
              </a:rPr>
              <a:t> se </a:t>
            </a:r>
            <a:r>
              <a:rPr lang="en-CA" sz="1600" dirty="0" err="1">
                <a:latin typeface="Arial"/>
                <a:cs typeface="Arial"/>
              </a:rPr>
              <a:t>soutenir</a:t>
            </a:r>
            <a:r>
              <a:rPr lang="en-CA" sz="1600" dirty="0">
                <a:latin typeface="Arial"/>
                <a:cs typeface="Arial"/>
              </a:rPr>
              <a:t> </a:t>
            </a:r>
            <a:r>
              <a:rPr lang="en-CA" sz="1600" dirty="0" err="1">
                <a:latin typeface="Arial"/>
                <a:cs typeface="Arial"/>
              </a:rPr>
              <a:t>mutuellement</a:t>
            </a:r>
            <a:r>
              <a:rPr lang="en-CA" sz="1600" dirty="0">
                <a:latin typeface="Arial"/>
                <a:cs typeface="Arial"/>
              </a:rPr>
              <a:t> et </a:t>
            </a:r>
            <a:r>
              <a:rPr lang="en-CA" sz="1600" dirty="0" err="1">
                <a:latin typeface="Arial"/>
                <a:cs typeface="Arial"/>
              </a:rPr>
              <a:t>intégrer</a:t>
            </a:r>
            <a:r>
              <a:rPr lang="en-CA" sz="1600" dirty="0">
                <a:latin typeface="Arial"/>
                <a:cs typeface="Arial"/>
              </a:rPr>
              <a:t> </a:t>
            </a:r>
            <a:r>
              <a:rPr lang="en-CA" sz="1600" dirty="0" err="1">
                <a:latin typeface="Arial"/>
                <a:cs typeface="Arial"/>
              </a:rPr>
              <a:t>leurs</a:t>
            </a:r>
            <a:r>
              <a:rPr lang="en-CA" sz="1600" dirty="0">
                <a:latin typeface="Arial"/>
                <a:cs typeface="Arial"/>
              </a:rPr>
              <a:t> </a:t>
            </a:r>
            <a:r>
              <a:rPr lang="en-CA" sz="1600" dirty="0" err="1">
                <a:latin typeface="Arial"/>
                <a:cs typeface="Arial"/>
              </a:rPr>
              <a:t>stratégies</a:t>
            </a:r>
            <a:r>
              <a:rPr lang="en-CA" sz="1600" dirty="0">
                <a:latin typeface="Arial"/>
                <a:cs typeface="Arial"/>
              </a:rPr>
              <a:t> de modernisation </a:t>
            </a:r>
            <a:r>
              <a:rPr lang="en-CA" sz="1600" dirty="0" err="1">
                <a:latin typeface="Arial"/>
                <a:cs typeface="Arial"/>
              </a:rPr>
              <a:t>afin</a:t>
            </a:r>
            <a:r>
              <a:rPr lang="en-CA" sz="1600" dirty="0">
                <a:latin typeface="Arial"/>
                <a:cs typeface="Arial"/>
              </a:rPr>
              <a:t> </a:t>
            </a:r>
            <a:r>
              <a:rPr lang="en-CA" sz="1600" dirty="0" smtClean="0">
                <a:latin typeface="Arial"/>
                <a:cs typeface="Arial"/>
              </a:rPr>
              <a:t>de </a:t>
            </a:r>
            <a:r>
              <a:rPr lang="en-CA" sz="1600" dirty="0">
                <a:latin typeface="Arial"/>
                <a:cs typeface="Arial"/>
              </a:rPr>
              <a:t>doter les </a:t>
            </a:r>
            <a:r>
              <a:rPr lang="en-CA" sz="1600" dirty="0" err="1">
                <a:latin typeface="Arial"/>
                <a:cs typeface="Arial"/>
              </a:rPr>
              <a:t>employés</a:t>
            </a:r>
            <a:r>
              <a:rPr lang="en-CA" sz="1600" dirty="0">
                <a:latin typeface="Arial"/>
                <a:cs typeface="Arial"/>
              </a:rPr>
              <a:t> du GC des </a:t>
            </a:r>
            <a:r>
              <a:rPr lang="en-CA" sz="1600" dirty="0" err="1">
                <a:latin typeface="Arial"/>
                <a:cs typeface="Arial"/>
              </a:rPr>
              <a:t>outils</a:t>
            </a:r>
            <a:r>
              <a:rPr lang="en-CA" sz="1600" dirty="0">
                <a:latin typeface="Arial"/>
                <a:cs typeface="Arial"/>
              </a:rPr>
              <a:t> et des </a:t>
            </a:r>
            <a:r>
              <a:rPr lang="en-CA" sz="1600" dirty="0" err="1">
                <a:latin typeface="Arial"/>
                <a:cs typeface="Arial"/>
              </a:rPr>
              <a:t>processus</a:t>
            </a:r>
            <a:r>
              <a:rPr lang="en-CA" sz="1600" dirty="0">
                <a:latin typeface="Arial"/>
                <a:cs typeface="Arial"/>
              </a:rPr>
              <a:t> </a:t>
            </a:r>
            <a:r>
              <a:rPr lang="en-CA" sz="1600" dirty="0" err="1">
                <a:latin typeface="Arial"/>
                <a:cs typeface="Arial"/>
              </a:rPr>
              <a:t>appropriés</a:t>
            </a:r>
            <a:r>
              <a:rPr lang="en-CA" sz="1600" dirty="0">
                <a:latin typeface="Arial"/>
                <a:cs typeface="Arial"/>
              </a:rPr>
              <a:t> pour </a:t>
            </a:r>
            <a:r>
              <a:rPr lang="en-CA" sz="1600" dirty="0" err="1">
                <a:latin typeface="Arial"/>
                <a:cs typeface="Arial"/>
              </a:rPr>
              <a:t>soutenir</a:t>
            </a:r>
            <a:r>
              <a:rPr lang="en-CA" sz="1600" dirty="0">
                <a:latin typeface="Arial"/>
                <a:cs typeface="Arial"/>
              </a:rPr>
              <a:t> les </a:t>
            </a:r>
            <a:r>
              <a:rPr lang="en-CA" sz="1600" dirty="0" err="1">
                <a:latin typeface="Arial"/>
                <a:cs typeface="Arial"/>
              </a:rPr>
              <a:t>changements</a:t>
            </a:r>
            <a:r>
              <a:rPr lang="en-CA" sz="1600" dirty="0">
                <a:latin typeface="Arial"/>
                <a:cs typeface="Arial"/>
              </a:rPr>
              <a:t> </a:t>
            </a:r>
            <a:r>
              <a:rPr lang="en-CA" sz="1600" dirty="0" err="1">
                <a:latin typeface="Arial"/>
                <a:cs typeface="Arial"/>
              </a:rPr>
              <a:t>fondamentaux</a:t>
            </a:r>
            <a:r>
              <a:rPr lang="en-CA" sz="1600" dirty="0">
                <a:latin typeface="Arial"/>
                <a:cs typeface="Arial"/>
              </a:rPr>
              <a:t> </a:t>
            </a:r>
            <a:r>
              <a:rPr lang="en-CA" sz="1600" dirty="0" err="1">
                <a:latin typeface="Arial"/>
                <a:cs typeface="Arial"/>
              </a:rPr>
              <a:t>dans</a:t>
            </a:r>
            <a:r>
              <a:rPr lang="en-CA" sz="1600" dirty="0">
                <a:latin typeface="Arial"/>
                <a:cs typeface="Arial"/>
              </a:rPr>
              <a:t> </a:t>
            </a:r>
            <a:r>
              <a:rPr lang="en-CA" sz="1600" dirty="0" err="1">
                <a:latin typeface="Arial"/>
                <a:cs typeface="Arial"/>
              </a:rPr>
              <a:t>notre</a:t>
            </a:r>
            <a:r>
              <a:rPr lang="en-CA" sz="1600" dirty="0">
                <a:latin typeface="Arial"/>
                <a:cs typeface="Arial"/>
              </a:rPr>
              <a:t> </a:t>
            </a:r>
            <a:r>
              <a:rPr lang="en-CA" sz="1600" dirty="0" err="1">
                <a:latin typeface="Arial"/>
                <a:cs typeface="Arial"/>
              </a:rPr>
              <a:t>façon</a:t>
            </a:r>
            <a:r>
              <a:rPr lang="en-CA" sz="1600" dirty="0">
                <a:latin typeface="Arial"/>
                <a:cs typeface="Arial"/>
              </a:rPr>
              <a:t> de </a:t>
            </a:r>
            <a:r>
              <a:rPr lang="en-CA" sz="1600" dirty="0" err="1">
                <a:latin typeface="Arial"/>
                <a:cs typeface="Arial"/>
              </a:rPr>
              <a:t>travailler</a:t>
            </a:r>
            <a:r>
              <a:rPr lang="en-CA" sz="1600" dirty="0">
                <a:latin typeface="Arial"/>
                <a:cs typeface="Arial"/>
              </a:rPr>
              <a:t>.</a:t>
            </a:r>
          </a:p>
        </p:txBody>
      </p:sp>
    </p:spTree>
    <p:extLst>
      <p:ext uri="{BB962C8B-B14F-4D97-AF65-F5344CB8AC3E}">
        <p14:creationId xmlns:p14="http://schemas.microsoft.com/office/powerpoint/2010/main" val="98430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06894" y="1950251"/>
            <a:ext cx="4593558" cy="4587213"/>
          </a:xfrm>
          <a:prstGeom prst="rect">
            <a:avLst/>
          </a:prstGeom>
        </p:spPr>
      </p:pic>
      <p:sp>
        <p:nvSpPr>
          <p:cNvPr id="2" name="Text Placeholder 1"/>
          <p:cNvSpPr>
            <a:spLocks noGrp="1"/>
          </p:cNvSpPr>
          <p:nvPr>
            <p:ph type="body" sz="half" idx="2"/>
            <p:custDataLst>
              <p:tags r:id="rId2"/>
            </p:custDataLst>
          </p:nvPr>
        </p:nvSpPr>
        <p:spPr>
          <a:xfrm>
            <a:off x="482031" y="1408255"/>
            <a:ext cx="8771390" cy="603026"/>
          </a:xfrm>
        </p:spPr>
        <p:txBody>
          <a:bodyPr>
            <a:normAutofit/>
          </a:bodyPr>
          <a:lstStyle/>
          <a:p>
            <a:r>
              <a:rPr lang="fr-CA" sz="1600" dirty="0" smtClean="0">
                <a:latin typeface="Arial"/>
                <a:cs typeface="Arial"/>
              </a:rPr>
              <a:t>La vision pour le </a:t>
            </a:r>
            <a:r>
              <a:rPr lang="fr-CA" sz="1600" b="1" dirty="0" smtClean="0">
                <a:latin typeface="Arial"/>
                <a:cs typeface="Arial"/>
              </a:rPr>
              <a:t>milieu de travail </a:t>
            </a:r>
            <a:r>
              <a:rPr lang="fr-CA" sz="1600" dirty="0" smtClean="0">
                <a:latin typeface="Arial"/>
                <a:cs typeface="Arial"/>
              </a:rPr>
              <a:t>va dans le même sens que la vision pour l’</a:t>
            </a:r>
            <a:r>
              <a:rPr lang="fr-CA" sz="1600" b="1" dirty="0" smtClean="0">
                <a:latin typeface="Arial"/>
                <a:cs typeface="Arial"/>
              </a:rPr>
              <a:t>effectif</a:t>
            </a:r>
            <a:r>
              <a:rPr lang="fr-CA" sz="1600" dirty="0" smtClean="0">
                <a:latin typeface="Arial"/>
                <a:cs typeface="Arial"/>
              </a:rPr>
              <a:t>.</a:t>
            </a:r>
            <a:endParaRPr lang="fr-CA" sz="1600" dirty="0">
              <a:latin typeface="Arial"/>
              <a:cs typeface="Arial"/>
            </a:endParaRPr>
          </a:p>
        </p:txBody>
      </p:sp>
      <p:sp>
        <p:nvSpPr>
          <p:cNvPr id="5" name="Title 4"/>
          <p:cNvSpPr>
            <a:spLocks noGrp="1"/>
          </p:cNvSpPr>
          <p:nvPr>
            <p:ph type="title"/>
            <p:custDataLst>
              <p:tags r:id="rId3"/>
            </p:custDataLst>
          </p:nvPr>
        </p:nvSpPr>
        <p:spPr>
          <a:xfrm>
            <a:off x="479376" y="607462"/>
            <a:ext cx="11376293" cy="835027"/>
          </a:xfrm>
        </p:spPr>
        <p:txBody>
          <a:bodyPr>
            <a:noAutofit/>
          </a:bodyPr>
          <a:lstStyle/>
          <a:p>
            <a:r>
              <a:rPr lang="fr-CA" sz="2400" b="1" dirty="0" smtClean="0">
                <a:latin typeface="Arial" panose="020B0604020202020204" pitchFamily="34" charset="0"/>
                <a:cs typeface="Arial" panose="020B0604020202020204" pitchFamily="34" charset="0"/>
              </a:rPr>
              <a:t>Milieu de travail GC et Au-delà de 2020 – une seule et même direction</a:t>
            </a:r>
            <a:endParaRPr lang="fr-CA" sz="2400" b="1" dirty="0">
              <a:latin typeface="Arial" panose="020B0604020202020204" pitchFamily="34" charset="0"/>
              <a:cs typeface="Arial" panose="020B0604020202020204" pitchFamily="34" charset="0"/>
            </a:endParaRPr>
          </a:p>
        </p:txBody>
      </p:sp>
      <p:pic>
        <p:nvPicPr>
          <p:cNvPr id="4" name="Picture 3" descr="evolution-03.pn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025956" y="2103468"/>
            <a:ext cx="4296844" cy="4421876"/>
          </a:xfrm>
          <a:prstGeom prst="rect">
            <a:avLst/>
          </a:prstGeom>
        </p:spPr>
      </p:pic>
      <p:sp>
        <p:nvSpPr>
          <p:cNvPr id="10" name="TextBox 9"/>
          <p:cNvSpPr txBox="1"/>
          <p:nvPr>
            <p:custDataLst>
              <p:tags r:id="rId5"/>
            </p:custDataLst>
          </p:nvPr>
        </p:nvSpPr>
        <p:spPr>
          <a:xfrm>
            <a:off x="479376" y="2130749"/>
            <a:ext cx="2733524" cy="338554"/>
          </a:xfrm>
          <a:prstGeom prst="rect">
            <a:avLst/>
          </a:prstGeom>
          <a:noFill/>
        </p:spPr>
        <p:txBody>
          <a:bodyPr wrap="square" rtlCol="0">
            <a:spAutoFit/>
          </a:bodyPr>
          <a:lstStyle/>
          <a:p>
            <a:pPr algn="ctr" eaLnBrk="0" fontAlgn="base" hangingPunct="0">
              <a:spcBef>
                <a:spcPct val="0"/>
              </a:spcBef>
              <a:spcAft>
                <a:spcPct val="0"/>
              </a:spcAft>
            </a:pPr>
            <a:r>
              <a:rPr lang="fr-CA" sz="1600" b="1" dirty="0">
                <a:solidFill>
                  <a:prstClr val="black"/>
                </a:solidFill>
                <a:latin typeface="Arial"/>
                <a:cs typeface="Arial"/>
              </a:rPr>
              <a:t>Au-delà de 2020</a:t>
            </a:r>
          </a:p>
        </p:txBody>
      </p:sp>
      <p:pic>
        <p:nvPicPr>
          <p:cNvPr id="12" name="Picture 1"/>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8904630" y="2169750"/>
            <a:ext cx="2231930" cy="467162"/>
          </a:xfrm>
          <a:prstGeom prst="rect">
            <a:avLst/>
          </a:prstGeom>
        </p:spPr>
      </p:pic>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3030102" y="1382734"/>
            <a:ext cx="5652179" cy="5558600"/>
          </a:xfrm>
          <a:prstGeom prst="rect">
            <a:avLst/>
          </a:prstGeom>
        </p:spPr>
      </p:pic>
    </p:spTree>
    <p:extLst>
      <p:ext uri="{BB962C8B-B14F-4D97-AF65-F5344CB8AC3E}">
        <p14:creationId xmlns:p14="http://schemas.microsoft.com/office/powerpoint/2010/main" val="28898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11022E-16 L 0.23203 1.11022E-16 " pathEditMode="relative" rAng="0" ptsTypes="AA">
                                      <p:cBhvr>
                                        <p:cTn id="6" dur="2000" fill="hold"/>
                                        <p:tgtEl>
                                          <p:spTgt spid="3"/>
                                        </p:tgtEl>
                                        <p:attrNameLst>
                                          <p:attrName>ppt_x</p:attrName>
                                          <p:attrName>ppt_y</p:attrName>
                                        </p:attrNameLst>
                                      </p:cBhvr>
                                      <p:rCtr x="11602" y="0"/>
                                    </p:animMotion>
                                  </p:childTnLst>
                                </p:cTn>
                              </p:par>
                              <p:par>
                                <p:cTn id="7" presetID="0" presetClass="path" presetSubtype="0" accel="50000" decel="50000" fill="hold" nodeType="withEffect">
                                  <p:stCondLst>
                                    <p:cond delay="0"/>
                                  </p:stCondLst>
                                  <p:childTnLst>
                                    <p:animMotion origin="layout" path="M 4.79167E-6 4.81481E-6 L -0.24297 4.81481E-6 " pathEditMode="relative" rAng="0" ptsTypes="AA">
                                      <p:cBhvr>
                                        <p:cTn id="8" dur="2000" fill="hold"/>
                                        <p:tgtEl>
                                          <p:spTgt spid="4"/>
                                        </p:tgtEl>
                                        <p:attrNameLst>
                                          <p:attrName>ppt_x</p:attrName>
                                          <p:attrName>ppt_y</p:attrName>
                                        </p:attrNameLst>
                                      </p:cBhvr>
                                      <p:rCtr x="-12148" y="0"/>
                                    </p:animMotion>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xit" presetSubtype="0" fill="hold" nodeType="with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759" y="448519"/>
            <a:ext cx="11006345" cy="835027"/>
          </a:xfrm>
        </p:spPr>
        <p:txBody>
          <a:bodyPr>
            <a:noAutofit/>
          </a:bodyPr>
          <a:lstStyle/>
          <a:p>
            <a:r>
              <a:rPr lang="fr-CA" dirty="0" smtClean="0"/>
              <a:t>Milieu de travail </a:t>
            </a:r>
            <a:br>
              <a:rPr lang="fr-CA" dirty="0" smtClean="0"/>
            </a:br>
            <a:r>
              <a:rPr lang="fr-CA" dirty="0" smtClean="0"/>
              <a:t>du passé</a:t>
            </a:r>
            <a:endParaRPr lang="en-CA" dirty="0"/>
          </a:p>
        </p:txBody>
      </p:sp>
      <p:pic>
        <p:nvPicPr>
          <p:cNvPr id="5" name="Content Placeholder 4"/>
          <p:cNvPicPr>
            <a:picLocks noGrp="1" noChangeAspect="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293961" y="635000"/>
            <a:ext cx="7278687"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6879" y="1851801"/>
            <a:ext cx="3010526" cy="2062103"/>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Ensemble, les employés de Services publics et Approvisionnement Canada parcourent l’équivalent de presque </a:t>
            </a:r>
            <a:r>
              <a:rPr lang="fr-FR" sz="1600" b="1" dirty="0" smtClean="0">
                <a:latin typeface="Arial" panose="020B0604020202020204" pitchFamily="34" charset="0"/>
                <a:cs typeface="Arial" panose="020B0604020202020204" pitchFamily="34" charset="0"/>
              </a:rPr>
              <a:t>3 fois </a:t>
            </a:r>
            <a:r>
              <a:rPr lang="fr-FR" sz="1600" dirty="0" smtClean="0">
                <a:latin typeface="Arial" panose="020B0604020202020204" pitchFamily="34" charset="0"/>
                <a:cs typeface="Arial" panose="020B0604020202020204" pitchFamily="34" charset="0"/>
              </a:rPr>
              <a:t>le </a:t>
            </a:r>
            <a:r>
              <a:rPr lang="fr-FR" sz="1600" dirty="0">
                <a:latin typeface="Arial" panose="020B0604020202020204" pitchFamily="34" charset="0"/>
                <a:cs typeface="Arial" panose="020B0604020202020204" pitchFamily="34" charset="0"/>
              </a:rPr>
              <a:t>tour de la Terre pour aller travailler au complexe de la Place du Portage chaque jour.</a:t>
            </a:r>
          </a:p>
        </p:txBody>
      </p:sp>
      <p:sp>
        <p:nvSpPr>
          <p:cNvPr id="10" name="TextBox 9"/>
          <p:cNvSpPr txBox="1"/>
          <p:nvPr/>
        </p:nvSpPr>
        <p:spPr>
          <a:xfrm>
            <a:off x="1696369" y="4128538"/>
            <a:ext cx="1978580"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Fardeau d’entreposage des documents papier</a:t>
            </a:r>
            <a:endParaRPr lang="en-CA" sz="1600" dirty="0">
              <a:latin typeface="Arial" panose="020B0604020202020204" pitchFamily="34" charset="0"/>
              <a:cs typeface="Arial" panose="020B0604020202020204" pitchFamily="34" charset="0"/>
            </a:endParaRPr>
          </a:p>
        </p:txBody>
      </p:sp>
      <p:sp>
        <p:nvSpPr>
          <p:cNvPr id="11" name="TextBox 10"/>
          <p:cNvSpPr txBox="1"/>
          <p:nvPr/>
        </p:nvSpPr>
        <p:spPr>
          <a:xfrm>
            <a:off x="661262" y="5193197"/>
            <a:ext cx="3212906" cy="584775"/>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Moyenne quotidienne du taux </a:t>
            </a:r>
            <a:r>
              <a:rPr lang="fr-FR" sz="1600" dirty="0">
                <a:latin typeface="Arial" panose="020B0604020202020204" pitchFamily="34" charset="0"/>
                <a:cs typeface="Arial" panose="020B0604020202020204" pitchFamily="34" charset="0"/>
              </a:rPr>
              <a:t>d’utilisation de Portage IV </a:t>
            </a:r>
            <a:r>
              <a:rPr lang="fr-FR" sz="1600" dirty="0" smtClean="0">
                <a:latin typeface="Arial" panose="020B0604020202020204" pitchFamily="34" charset="0"/>
                <a:cs typeface="Arial" panose="020B0604020202020204" pitchFamily="34" charset="0"/>
              </a:rPr>
              <a:t>= 47 %</a:t>
            </a:r>
            <a:endParaRPr lang="fr-FR" sz="1600" dirty="0">
              <a:latin typeface="Arial" panose="020B0604020202020204" pitchFamily="34" charset="0"/>
              <a:cs typeface="Arial" panose="020B0604020202020204" pitchFamily="34" charset="0"/>
            </a:endParaRPr>
          </a:p>
        </p:txBody>
      </p:sp>
      <p:cxnSp>
        <p:nvCxnSpPr>
          <p:cNvPr id="8" name="Curved Connector 7"/>
          <p:cNvCxnSpPr/>
          <p:nvPr/>
        </p:nvCxnSpPr>
        <p:spPr>
          <a:xfrm flipV="1">
            <a:off x="3580886" y="3827055"/>
            <a:ext cx="745434" cy="51330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flipV="1">
            <a:off x="3405614" y="1635892"/>
            <a:ext cx="1095978" cy="7171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a:off x="3674949" y="5363186"/>
            <a:ext cx="997503" cy="59567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6879" y="1523132"/>
            <a:ext cx="1186703" cy="338554"/>
          </a:xfrm>
          <a:prstGeom prst="rect">
            <a:avLst/>
          </a:prstGeom>
          <a:noFill/>
        </p:spPr>
        <p:txBody>
          <a:bodyPr wrap="square" rtlCol="0">
            <a:spAutoFit/>
          </a:bodyPr>
          <a:lstStyle/>
          <a:p>
            <a:r>
              <a:rPr lang="en-US" sz="1600" b="1" dirty="0" smtClean="0">
                <a:solidFill>
                  <a:schemeClr val="accent2"/>
                </a:solidFill>
                <a:latin typeface="Arial" charset="0"/>
                <a:ea typeface="Arial" charset="0"/>
                <a:cs typeface="Arial" charset="0"/>
              </a:rPr>
              <a:t>FAITS</a:t>
            </a:r>
            <a:endParaRPr lang="en-US" sz="1600" b="1" dirty="0">
              <a:solidFill>
                <a:schemeClr val="accent2"/>
              </a:solidFill>
              <a:latin typeface="Arial" charset="0"/>
              <a:ea typeface="Arial" charset="0"/>
              <a:cs typeface="Arial" charset="0"/>
            </a:endParaRPr>
          </a:p>
        </p:txBody>
      </p:sp>
      <p:sp>
        <p:nvSpPr>
          <p:cNvPr id="12" name="TextBox 11">
            <a:extLst>
              <a:ext uri="{FF2B5EF4-FFF2-40B4-BE49-F238E27FC236}">
                <a16:creationId xmlns:a16="http://schemas.microsoft.com/office/drawing/2014/main" xmlns="" id="{D10D2FEB-19C4-774D-A603-97A25CE963AD}"/>
              </a:ext>
            </a:extLst>
          </p:cNvPr>
          <p:cNvSpPr txBox="1"/>
          <p:nvPr>
            <p:custDataLst>
              <p:tags r:id="rId1"/>
            </p:custDataLst>
          </p:nvPr>
        </p:nvSpPr>
        <p:spPr>
          <a:xfrm>
            <a:off x="4727576" y="6165820"/>
            <a:ext cx="4864376"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panose="020B0604020202020204" pitchFamily="34" charset="0"/>
                <a:cs typeface="Arial" panose="020B0604020202020204" pitchFamily="34" charset="0"/>
              </a:rPr>
              <a:t>Illustration de Véronique Boton, </a:t>
            </a:r>
            <a:r>
              <a:rPr lang="en-US" sz="1200" i="1" dirty="0">
                <a:solidFill>
                  <a:schemeClr val="tx1">
                    <a:lumMod val="50000"/>
                    <a:lumOff val="50000"/>
                  </a:schemeClr>
                </a:solidFill>
                <a:latin typeface="Arial" panose="020B0604020202020204" pitchFamily="34" charset="0"/>
                <a:cs typeface="Arial" panose="020B0604020202020204" pitchFamily="34" charset="0"/>
              </a:rPr>
              <a:t>SPAC.</a:t>
            </a:r>
          </a:p>
        </p:txBody>
      </p:sp>
    </p:spTree>
    <p:extLst>
      <p:ext uri="{BB962C8B-B14F-4D97-AF65-F5344CB8AC3E}">
        <p14:creationId xmlns:p14="http://schemas.microsoft.com/office/powerpoint/2010/main" val="260992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custDataLst>
              <p:tags r:id="rId1"/>
            </p:custDataLst>
          </p:nvPr>
        </p:nvSpPr>
        <p:spPr>
          <a:xfrm>
            <a:off x="554039" y="1973259"/>
            <a:ext cx="3491192" cy="1196013"/>
          </a:xfrm>
        </p:spPr>
        <p:txBody>
          <a:bodyPr>
            <a:noAutofit/>
          </a:bodyPr>
          <a:lstStyle/>
          <a:p>
            <a:pPr>
              <a:lnSpc>
                <a:spcPct val="100000"/>
              </a:lnSpc>
            </a:pPr>
            <a:r>
              <a:rPr lang="fr-CA" dirty="0" smtClean="0"/>
              <a:t>Faire preuve d’une </a:t>
            </a:r>
            <a:r>
              <a:rPr lang="fr-CA" dirty="0"/>
              <a:t>plus grande souplesse quant </a:t>
            </a:r>
            <a:r>
              <a:rPr lang="fr-CA" dirty="0" smtClean="0"/>
              <a:t>aux lieux et aux modalités de travail proposés aux employés afin qu’ils soient le plus productif possible dans l’exécution des programmes et la prestation des services à l’intention des Canadiens et Canadiennes.</a:t>
            </a:r>
            <a:endParaRPr lang="en-US" dirty="0" smtClean="0"/>
          </a:p>
        </p:txBody>
      </p:sp>
      <p:sp>
        <p:nvSpPr>
          <p:cNvPr id="4" name="Text Placeholder 3"/>
          <p:cNvSpPr>
            <a:spLocks noGrp="1"/>
          </p:cNvSpPr>
          <p:nvPr>
            <p:ph type="body" idx="13"/>
            <p:custDataLst>
              <p:tags r:id="rId2"/>
            </p:custDataLst>
          </p:nvPr>
        </p:nvSpPr>
        <p:spPr/>
        <p:txBody>
          <a:bodyPr/>
          <a:lstStyle/>
          <a:p>
            <a:r>
              <a:rPr lang="en-US" dirty="0">
                <a:solidFill>
                  <a:schemeClr val="accent2"/>
                </a:solidFill>
              </a:rPr>
              <a:t>NOTRE OBJECTIF</a:t>
            </a:r>
          </a:p>
        </p:txBody>
      </p:sp>
      <p:pic>
        <p:nvPicPr>
          <p:cNvPr id="9" name="Content Placeholder 8"/>
          <p:cNvPicPr>
            <a:picLocks noGrp="1" noChangeAspect="1"/>
          </p:cNvPicPr>
          <p:nvPr>
            <p:ph idx="1"/>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300538" y="1820999"/>
            <a:ext cx="7215187" cy="4130401"/>
          </a:xfrm>
        </p:spPr>
      </p:pic>
      <p:sp>
        <p:nvSpPr>
          <p:cNvPr id="8" name="Title 7"/>
          <p:cNvSpPr>
            <a:spLocks noGrp="1"/>
          </p:cNvSpPr>
          <p:nvPr>
            <p:ph type="title"/>
            <p:custDataLst>
              <p:tags r:id="rId4"/>
            </p:custDataLst>
          </p:nvPr>
        </p:nvSpPr>
        <p:spPr>
          <a:xfrm>
            <a:off x="508759" y="550861"/>
            <a:ext cx="11241963" cy="835027"/>
          </a:xfrm>
        </p:spPr>
        <p:txBody>
          <a:bodyPr>
            <a:normAutofit/>
          </a:bodyPr>
          <a:lstStyle/>
          <a:p>
            <a:r>
              <a:rPr lang="fr-CA" dirty="0" smtClean="0"/>
              <a:t>Le Milieu </a:t>
            </a:r>
            <a:r>
              <a:rPr lang="fr-CA" dirty="0"/>
              <a:t>de travail </a:t>
            </a:r>
            <a:r>
              <a:rPr lang="fr-CA" dirty="0" smtClean="0"/>
              <a:t>GC se veut au service du Canada moderne</a:t>
            </a:r>
            <a:endParaRPr lang="fr-CA" dirty="0"/>
          </a:p>
        </p:txBody>
      </p:sp>
      <p:sp>
        <p:nvSpPr>
          <p:cNvPr id="11" name="Text Placeholder 1"/>
          <p:cNvSpPr txBox="1">
            <a:spLocks/>
          </p:cNvSpPr>
          <p:nvPr>
            <p:custDataLst>
              <p:tags r:id="rId5"/>
            </p:custDataLst>
          </p:nvPr>
        </p:nvSpPr>
        <p:spPr>
          <a:xfrm>
            <a:off x="542925" y="3584076"/>
            <a:ext cx="3484562" cy="607326"/>
          </a:xfrm>
          <a:prstGeom prst="rect">
            <a:avLst/>
          </a:prstGeom>
        </p:spPr>
        <p:txBody>
          <a:bodyPr vert="horz" lIns="91440" tIns="45720" rIns="91440" bIns="45720" rtlCol="0">
            <a:noAutofit/>
          </a:bodyPr>
          <a:lstStyle>
            <a:lvl1pPr marL="0" indent="0" algn="l" defTabSz="914400" rtl="0" eaLnBrk="1" latinLnBrk="0" hangingPunct="1">
              <a:lnSpc>
                <a:spcPts val="1900"/>
              </a:lnSpc>
              <a:spcBef>
                <a:spcPts val="1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fr-CA" dirty="0" smtClean="0"/>
              <a:t>Créer un milieu de travail moderne centré sur l’expérience de l’employé et la qualité du service.</a:t>
            </a:r>
          </a:p>
        </p:txBody>
      </p:sp>
      <p:sp>
        <p:nvSpPr>
          <p:cNvPr id="12" name="Text Placeholder 3"/>
          <p:cNvSpPr txBox="1">
            <a:spLocks/>
          </p:cNvSpPr>
          <p:nvPr>
            <p:custDataLst>
              <p:tags r:id="rId6"/>
            </p:custDataLst>
          </p:nvPr>
        </p:nvSpPr>
        <p:spPr>
          <a:xfrm>
            <a:off x="546240" y="3349401"/>
            <a:ext cx="3495675" cy="23467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accent2"/>
                </a:solidFill>
              </a:rPr>
              <a:t>NOTRE PERSONNEL</a:t>
            </a:r>
          </a:p>
        </p:txBody>
      </p:sp>
      <p:sp>
        <p:nvSpPr>
          <p:cNvPr id="13" name="Text Placeholder 1"/>
          <p:cNvSpPr txBox="1">
            <a:spLocks/>
          </p:cNvSpPr>
          <p:nvPr>
            <p:custDataLst>
              <p:tags r:id="rId7"/>
            </p:custDataLst>
          </p:nvPr>
        </p:nvSpPr>
        <p:spPr>
          <a:xfrm>
            <a:off x="508759" y="4696587"/>
            <a:ext cx="3484562" cy="1072812"/>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fr-FR" dirty="0" smtClean="0"/>
              <a:t>Réaménager les environnements de travail afin de promouvoir la collaboration, une utilisation intelligente de la technologie et une culture axée sur la santé et le bien-être.</a:t>
            </a:r>
          </a:p>
        </p:txBody>
      </p:sp>
      <p:sp>
        <p:nvSpPr>
          <p:cNvPr id="14" name="Text Placeholder 3"/>
          <p:cNvSpPr txBox="1">
            <a:spLocks/>
          </p:cNvSpPr>
          <p:nvPr>
            <p:custDataLst>
              <p:tags r:id="rId8"/>
            </p:custDataLst>
          </p:nvPr>
        </p:nvSpPr>
        <p:spPr>
          <a:xfrm>
            <a:off x="549555" y="4316765"/>
            <a:ext cx="3495675" cy="27780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accent2"/>
                </a:solidFill>
              </a:rPr>
              <a:t>NOTRE ENVIRONNEMENT</a:t>
            </a:r>
          </a:p>
        </p:txBody>
      </p:sp>
      <p:sp>
        <p:nvSpPr>
          <p:cNvPr id="15" name="TextBox 14">
            <a:extLst>
              <a:ext uri="{FF2B5EF4-FFF2-40B4-BE49-F238E27FC236}">
                <a16:creationId xmlns:a16="http://schemas.microsoft.com/office/drawing/2014/main" xmlns="" id="{D10D2FEB-19C4-774D-A603-97A25CE963AD}"/>
              </a:ext>
            </a:extLst>
          </p:cNvPr>
          <p:cNvSpPr txBox="1"/>
          <p:nvPr>
            <p:custDataLst>
              <p:tags r:id="rId9"/>
            </p:custDataLst>
          </p:nvPr>
        </p:nvSpPr>
        <p:spPr>
          <a:xfrm>
            <a:off x="4727576" y="5782671"/>
            <a:ext cx="4864376"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panose="020B0604020202020204" pitchFamily="34" charset="0"/>
                <a:cs typeface="Arial" panose="020B0604020202020204" pitchFamily="34" charset="0"/>
              </a:rPr>
              <a:t>Illustration de Véronique Boton, </a:t>
            </a:r>
            <a:r>
              <a:rPr lang="en-US" sz="1200" i="1" dirty="0">
                <a:solidFill>
                  <a:schemeClr val="tx1">
                    <a:lumMod val="50000"/>
                    <a:lumOff val="50000"/>
                  </a:schemeClr>
                </a:solidFill>
                <a:latin typeface="Arial" panose="020B0604020202020204" pitchFamily="34" charset="0"/>
                <a:cs typeface="Arial" panose="020B0604020202020204" pitchFamily="34" charset="0"/>
              </a:rPr>
              <a:t>SPAC.</a:t>
            </a:r>
          </a:p>
        </p:txBody>
      </p:sp>
    </p:spTree>
    <p:extLst>
      <p:ext uri="{BB962C8B-B14F-4D97-AF65-F5344CB8AC3E}">
        <p14:creationId xmlns:p14="http://schemas.microsoft.com/office/powerpoint/2010/main" val="395593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d36f6b83635430398fd18f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15"/>
</p:tagLst>
</file>

<file path=ppt/tags/tag28.xml><?xml version="1.0" encoding="utf-8"?>
<p:tagLst xmlns:a="http://schemas.openxmlformats.org/drawingml/2006/main" xmlns:r="http://schemas.openxmlformats.org/officeDocument/2006/relationships" xmlns:p="http://schemas.openxmlformats.org/presentationml/2006/main">
  <p:tag name="NUM" val="16"/>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6585</TotalTime>
  <Words>1429</Words>
  <Application>Microsoft Office PowerPoint</Application>
  <PresentationFormat>Widescreen</PresentationFormat>
  <Paragraphs>176</Paragraphs>
  <Slides>14</Slides>
  <Notes>14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Arial Black</vt:lpstr>
      <vt:lpstr>Calibri</vt:lpstr>
      <vt:lpstr>Calibri Light</vt:lpstr>
      <vt:lpstr>Georgia</vt:lpstr>
      <vt:lpstr>Wingdings</vt:lpstr>
      <vt:lpstr>Office Theme</vt:lpstr>
      <vt:lpstr>1_Office Theme</vt:lpstr>
      <vt:lpstr>think-cell Slide</vt:lpstr>
      <vt:lpstr>Bienvenue dans le Milieu de travail GC</vt:lpstr>
      <vt:lpstr>Le paysage se transforme.  Sommes-nous prêts à changer notre façon de travailler? </vt:lpstr>
      <vt:lpstr>Le milieu de travail du futur : ce que nous avons entendu</vt:lpstr>
      <vt:lpstr>Une vision pour le milieu de travail du gouvernement du Canada</vt:lpstr>
      <vt:lpstr> Vision du Milieu de travail GC</vt:lpstr>
      <vt:lpstr>PowerPoint Presentation</vt:lpstr>
      <vt:lpstr>Milieu de travail GC et Au-delà de 2020 – une seule et même direction</vt:lpstr>
      <vt:lpstr>Milieu de travail  du passé</vt:lpstr>
      <vt:lpstr>Le Milieu de travail GC se veut au service du Canada moderne</vt:lpstr>
      <vt:lpstr>Le Milieu de travail GC répond aux besoins de notre fonction publique</vt:lpstr>
      <vt:lpstr>PowerPoint Presentation</vt:lpstr>
      <vt:lpstr>Le future, c’est maintenant</vt:lpstr>
      <vt:lpstr>Principaux facteurs clés de réussite du  changement en milieu de travail</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Martine Renaud</cp:lastModifiedBy>
  <cp:revision>356</cp:revision>
  <dcterms:created xsi:type="dcterms:W3CDTF">2018-01-23T15:59:12Z</dcterms:created>
  <dcterms:modified xsi:type="dcterms:W3CDTF">2019-07-23T11:59:54Z</dcterms:modified>
</cp:coreProperties>
</file>