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3" r:id="rId2"/>
    <p:sldId id="303" r:id="rId3"/>
    <p:sldId id="264" r:id="rId4"/>
    <p:sldId id="304" r:id="rId5"/>
    <p:sldId id="269" r:id="rId6"/>
    <p:sldId id="305" r:id="rId7"/>
    <p:sldId id="270" r:id="rId8"/>
    <p:sldId id="271" r:id="rId9"/>
    <p:sldId id="289" r:id="rId10"/>
    <p:sldId id="290" r:id="rId11"/>
    <p:sldId id="291" r:id="rId12"/>
    <p:sldId id="272" r:id="rId13"/>
    <p:sldId id="293" r:id="rId14"/>
    <p:sldId id="276" r:id="rId15"/>
    <p:sldId id="294" r:id="rId16"/>
    <p:sldId id="295" r:id="rId17"/>
    <p:sldId id="279" r:id="rId18"/>
    <p:sldId id="273" r:id="rId19"/>
    <p:sldId id="277" r:id="rId20"/>
    <p:sldId id="274" r:id="rId21"/>
    <p:sldId id="280" r:id="rId22"/>
    <p:sldId id="281" r:id="rId23"/>
    <p:sldId id="282" r:id="rId24"/>
    <p:sldId id="284" r:id="rId25"/>
    <p:sldId id="285" r:id="rId26"/>
    <p:sldId id="286" r:id="rId27"/>
    <p:sldId id="283" r:id="rId28"/>
    <p:sldId id="287" r:id="rId29"/>
    <p:sldId id="288" r:id="rId30"/>
    <p:sldId id="299" r:id="rId31"/>
    <p:sldId id="297"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2C490F-6591-4AB0-81D3-98D62C600A55}">
          <p14:sldIdLst>
            <p14:sldId id="263"/>
            <p14:sldId id="303"/>
          </p14:sldIdLst>
        </p14:section>
        <p14:section name="Method" id="{BF25A48B-F290-470D-9BA7-5A4ED8CA4A84}">
          <p14:sldIdLst>
            <p14:sldId id="264"/>
            <p14:sldId id="304"/>
            <p14:sldId id="269"/>
            <p14:sldId id="305"/>
            <p14:sldId id="270"/>
            <p14:sldId id="271"/>
            <p14:sldId id="289"/>
            <p14:sldId id="290"/>
            <p14:sldId id="291"/>
          </p14:sldIdLst>
        </p14:section>
        <p14:section name="RCC Overview" id="{FF43EC64-BC47-4E7A-ACE5-6D906AA161DF}">
          <p14:sldIdLst>
            <p14:sldId id="272"/>
            <p14:sldId id="293"/>
            <p14:sldId id="276"/>
            <p14:sldId id="294"/>
            <p14:sldId id="295"/>
          </p14:sldIdLst>
        </p14:section>
        <p14:section name="Example Run Through" id="{82C3EBF0-FD3A-4373-B8C2-FDF0763B670B}">
          <p14:sldIdLst>
            <p14:sldId id="279"/>
            <p14:sldId id="273"/>
            <p14:sldId id="277"/>
            <p14:sldId id="274"/>
            <p14:sldId id="280"/>
            <p14:sldId id="281"/>
            <p14:sldId id="282"/>
            <p14:sldId id="284"/>
            <p14:sldId id="285"/>
            <p14:sldId id="286"/>
            <p14:sldId id="283"/>
            <p14:sldId id="287"/>
            <p14:sldId id="288"/>
            <p14:sldId id="299"/>
            <p14:sldId id="2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01" autoAdjust="0"/>
    <p:restoredTop sz="94605" autoAdjust="0"/>
  </p:normalViewPr>
  <p:slideViewPr>
    <p:cSldViewPr showGuides="1">
      <p:cViewPr>
        <p:scale>
          <a:sx n="100" d="100"/>
          <a:sy n="100" d="100"/>
        </p:scale>
        <p:origin x="-2196" y="-384"/>
      </p:cViewPr>
      <p:guideLst>
        <p:guide orient="horz" pos="2160"/>
        <p:guide orient="horz" pos="482"/>
        <p:guide orient="horz" pos="300"/>
        <p:guide orient="horz" pos="572"/>
        <p:guide pos="2880"/>
        <p:guide pos="499"/>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_rels/data8.xml.rels><?xml version="1.0" encoding="UTF-8" standalone="yes"?>
<Relationships xmlns="http://schemas.openxmlformats.org/package/2006/relationships"><Relationship Id="rId3" Type="http://schemas.openxmlformats.org/officeDocument/2006/relationships/hyperlink" Target="https://learn-apprendre.csps-efpc.gc.ca/application/en" TargetMode="External"/><Relationship Id="rId2" Type="http://schemas.openxmlformats.org/officeDocument/2006/relationships/hyperlink" Target="http://gcconnex.gc.ca/groups/profile/162404/cost-benefit-analysis-community-of-practice" TargetMode="External"/><Relationship Id="rId1" Type="http://schemas.openxmlformats.org/officeDocument/2006/relationships/hyperlink" Target="http://www.tbs-sct.gc.ca/hgw-cgf/priorities-priorites/rtrap-parfa/guides/index-eng.asp"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821BF-5AC8-4656-804D-284B97393B6D}"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n-CA"/>
        </a:p>
      </dgm:t>
    </dgm:pt>
    <dgm:pt modelId="{65F90314-EBBE-487A-9F08-28048106AA7D}">
      <dgm:prSet phldrT="[Text]" custT="1"/>
      <dgm:spPr/>
      <dgm:t>
        <a:bodyPr/>
        <a:lstStyle/>
        <a:p>
          <a:r>
            <a:rPr lang="en-CA" sz="1200" dirty="0"/>
            <a:t>Regulation</a:t>
          </a:r>
        </a:p>
      </dgm:t>
    </dgm:pt>
    <dgm:pt modelId="{AF147436-DE63-4E81-80C9-CA451601B1D0}" type="parTrans" cxnId="{8B32322C-4335-43E4-8FDD-EDB28C5F1E8D}">
      <dgm:prSet/>
      <dgm:spPr/>
      <dgm:t>
        <a:bodyPr/>
        <a:lstStyle/>
        <a:p>
          <a:endParaRPr lang="en-CA"/>
        </a:p>
      </dgm:t>
    </dgm:pt>
    <dgm:pt modelId="{1B3C19F1-BDDC-4D21-B5A2-B28EBC3F8A86}" type="sibTrans" cxnId="{8B32322C-4335-43E4-8FDD-EDB28C5F1E8D}">
      <dgm:prSet/>
      <dgm:spPr/>
      <dgm:t>
        <a:bodyPr/>
        <a:lstStyle/>
        <a:p>
          <a:endParaRPr lang="en-CA"/>
        </a:p>
      </dgm:t>
    </dgm:pt>
    <dgm:pt modelId="{502EF9CA-3ED1-4B4D-BB79-F81B2ABCA449}">
      <dgm:prSet phldrT="[Text]" custT="1"/>
      <dgm:spPr/>
      <dgm:t>
        <a:bodyPr/>
        <a:lstStyle/>
        <a:p>
          <a:r>
            <a:rPr lang="en-CA" sz="1200" dirty="0"/>
            <a:t>Information Obligation 1</a:t>
          </a:r>
        </a:p>
      </dgm:t>
    </dgm:pt>
    <dgm:pt modelId="{D4D4FFAB-9727-420B-BD42-04F68B8A0BED}" type="parTrans" cxnId="{09C3974E-8902-48ED-AE26-E0EC6F3EE8E3}">
      <dgm:prSet/>
      <dgm:spPr/>
      <dgm:t>
        <a:bodyPr/>
        <a:lstStyle/>
        <a:p>
          <a:endParaRPr lang="en-CA"/>
        </a:p>
      </dgm:t>
    </dgm:pt>
    <dgm:pt modelId="{70FCCBBD-66F9-4ABC-9375-1D0AD11533CD}" type="sibTrans" cxnId="{09C3974E-8902-48ED-AE26-E0EC6F3EE8E3}">
      <dgm:prSet/>
      <dgm:spPr/>
      <dgm:t>
        <a:bodyPr/>
        <a:lstStyle/>
        <a:p>
          <a:endParaRPr lang="en-CA"/>
        </a:p>
      </dgm:t>
    </dgm:pt>
    <dgm:pt modelId="{41D3A63C-D8EA-45E6-A785-899F9C245930}">
      <dgm:prSet phldrT="[Text]" custT="1"/>
      <dgm:spPr/>
      <dgm:t>
        <a:bodyPr/>
        <a:lstStyle/>
        <a:p>
          <a:r>
            <a:rPr lang="en-CA" sz="1200"/>
            <a:t>Information Obligation 2</a:t>
          </a:r>
        </a:p>
      </dgm:t>
    </dgm:pt>
    <dgm:pt modelId="{80BCAC8B-EF2C-490C-ACF9-107778768709}" type="parTrans" cxnId="{40BF13EF-867F-4490-A2C1-D7E8F4F4F83B}">
      <dgm:prSet/>
      <dgm:spPr/>
      <dgm:t>
        <a:bodyPr/>
        <a:lstStyle/>
        <a:p>
          <a:endParaRPr lang="en-CA"/>
        </a:p>
      </dgm:t>
    </dgm:pt>
    <dgm:pt modelId="{46BC5E3D-835F-4749-ADCE-CB5D2B996C26}" type="sibTrans" cxnId="{40BF13EF-867F-4490-A2C1-D7E8F4F4F83B}">
      <dgm:prSet/>
      <dgm:spPr/>
      <dgm:t>
        <a:bodyPr/>
        <a:lstStyle/>
        <a:p>
          <a:endParaRPr lang="en-CA"/>
        </a:p>
      </dgm:t>
    </dgm:pt>
    <dgm:pt modelId="{4812E9E6-E287-4E74-8575-56CA7E249B5F}">
      <dgm:prSet phldrT="[Text]" custT="1"/>
      <dgm:spPr/>
      <dgm:t>
        <a:bodyPr/>
        <a:lstStyle/>
        <a:p>
          <a:r>
            <a:rPr lang="en-CA" sz="1200"/>
            <a:t>Information Obligation N</a:t>
          </a:r>
        </a:p>
      </dgm:t>
    </dgm:pt>
    <dgm:pt modelId="{25EF31E6-3CF4-43D6-BBB4-EE97580ECACA}" type="parTrans" cxnId="{681DA935-B0F1-4E93-A04D-82459698D542}">
      <dgm:prSet/>
      <dgm:spPr/>
      <dgm:t>
        <a:bodyPr/>
        <a:lstStyle/>
        <a:p>
          <a:endParaRPr lang="en-CA"/>
        </a:p>
      </dgm:t>
    </dgm:pt>
    <dgm:pt modelId="{42E8BBDC-260F-4D61-83CD-039A6B6A18B3}" type="sibTrans" cxnId="{681DA935-B0F1-4E93-A04D-82459698D542}">
      <dgm:prSet/>
      <dgm:spPr/>
      <dgm:t>
        <a:bodyPr/>
        <a:lstStyle/>
        <a:p>
          <a:endParaRPr lang="en-CA"/>
        </a:p>
      </dgm:t>
    </dgm:pt>
    <dgm:pt modelId="{882A799B-E6E6-48B6-86A2-C9A7E15F6140}">
      <dgm:prSet phldrT="[Text]" custT="1"/>
      <dgm:spPr/>
      <dgm:t>
        <a:bodyPr/>
        <a:lstStyle/>
        <a:p>
          <a:r>
            <a:rPr lang="en-CA" sz="1200"/>
            <a:t>Data Requirement 1</a:t>
          </a:r>
        </a:p>
      </dgm:t>
    </dgm:pt>
    <dgm:pt modelId="{72FC59C9-7D06-4458-AD83-285B229CC3D5}" type="parTrans" cxnId="{1B4A5AFB-5372-4F6D-97A6-50631A5E5931}">
      <dgm:prSet/>
      <dgm:spPr/>
      <dgm:t>
        <a:bodyPr/>
        <a:lstStyle/>
        <a:p>
          <a:endParaRPr lang="en-CA"/>
        </a:p>
      </dgm:t>
    </dgm:pt>
    <dgm:pt modelId="{6DA1AA13-12BF-4CCF-8245-54AF383F6271}" type="sibTrans" cxnId="{1B4A5AFB-5372-4F6D-97A6-50631A5E5931}">
      <dgm:prSet/>
      <dgm:spPr/>
      <dgm:t>
        <a:bodyPr/>
        <a:lstStyle/>
        <a:p>
          <a:endParaRPr lang="en-CA"/>
        </a:p>
      </dgm:t>
    </dgm:pt>
    <dgm:pt modelId="{64C7FC6D-5686-4656-AC79-6FABCB6A326D}">
      <dgm:prSet phldrT="[Text]" custT="1"/>
      <dgm:spPr/>
      <dgm:t>
        <a:bodyPr/>
        <a:lstStyle/>
        <a:p>
          <a:r>
            <a:rPr lang="en-CA" sz="1200"/>
            <a:t>Data Requirement 2</a:t>
          </a:r>
        </a:p>
      </dgm:t>
    </dgm:pt>
    <dgm:pt modelId="{4B44138E-7F2C-4B48-9F6D-A867A68FEB85}" type="parTrans" cxnId="{45503F35-B4E6-4526-B5F9-E8BEC2941901}">
      <dgm:prSet/>
      <dgm:spPr/>
      <dgm:t>
        <a:bodyPr/>
        <a:lstStyle/>
        <a:p>
          <a:endParaRPr lang="en-CA"/>
        </a:p>
      </dgm:t>
    </dgm:pt>
    <dgm:pt modelId="{E22E2B33-6A73-434F-934F-18C384BB86DF}" type="sibTrans" cxnId="{45503F35-B4E6-4526-B5F9-E8BEC2941901}">
      <dgm:prSet/>
      <dgm:spPr/>
      <dgm:t>
        <a:bodyPr/>
        <a:lstStyle/>
        <a:p>
          <a:endParaRPr lang="en-CA"/>
        </a:p>
      </dgm:t>
    </dgm:pt>
    <dgm:pt modelId="{90224647-EFB3-4E32-8AFA-247590E00E13}">
      <dgm:prSet phldrT="[Text]" custT="1"/>
      <dgm:spPr/>
      <dgm:t>
        <a:bodyPr/>
        <a:lstStyle/>
        <a:p>
          <a:r>
            <a:rPr lang="en-CA" sz="1200"/>
            <a:t>Data Requirement N</a:t>
          </a:r>
        </a:p>
      </dgm:t>
    </dgm:pt>
    <dgm:pt modelId="{68546EF9-32C1-4CE5-A0FB-7786F6AFB008}" type="parTrans" cxnId="{FF3DA201-416C-42AC-9941-8CF3E0196A5A}">
      <dgm:prSet/>
      <dgm:spPr/>
      <dgm:t>
        <a:bodyPr/>
        <a:lstStyle/>
        <a:p>
          <a:endParaRPr lang="en-CA"/>
        </a:p>
      </dgm:t>
    </dgm:pt>
    <dgm:pt modelId="{63D84947-7F91-4E27-8EF7-BD6D153A3134}" type="sibTrans" cxnId="{FF3DA201-416C-42AC-9941-8CF3E0196A5A}">
      <dgm:prSet/>
      <dgm:spPr/>
      <dgm:t>
        <a:bodyPr/>
        <a:lstStyle/>
        <a:p>
          <a:endParaRPr lang="en-CA"/>
        </a:p>
      </dgm:t>
    </dgm:pt>
    <dgm:pt modelId="{C26A60B7-FFE9-419C-90E6-65516E291BA7}">
      <dgm:prSet phldrT="[Text]" custT="1"/>
      <dgm:spPr/>
      <dgm:t>
        <a:bodyPr/>
        <a:lstStyle/>
        <a:p>
          <a:r>
            <a:rPr lang="en-CA" sz="1200"/>
            <a:t>Activity 1</a:t>
          </a:r>
        </a:p>
      </dgm:t>
    </dgm:pt>
    <dgm:pt modelId="{B83F3727-6BE4-4464-BF61-F9A50A2433C9}" type="parTrans" cxnId="{A5FE0574-1462-4A51-B547-3A18F2E6F2F5}">
      <dgm:prSet/>
      <dgm:spPr/>
      <dgm:t>
        <a:bodyPr/>
        <a:lstStyle/>
        <a:p>
          <a:endParaRPr lang="en-CA"/>
        </a:p>
      </dgm:t>
    </dgm:pt>
    <dgm:pt modelId="{9614B1E1-C699-4245-BA15-A11BF3911AE2}" type="sibTrans" cxnId="{A5FE0574-1462-4A51-B547-3A18F2E6F2F5}">
      <dgm:prSet/>
      <dgm:spPr/>
      <dgm:t>
        <a:bodyPr/>
        <a:lstStyle/>
        <a:p>
          <a:endParaRPr lang="en-CA"/>
        </a:p>
      </dgm:t>
    </dgm:pt>
    <dgm:pt modelId="{42450CE8-E4F5-40E4-AFFC-F6EFB87B1126}">
      <dgm:prSet phldrT="[Text]" custT="1"/>
      <dgm:spPr/>
      <dgm:t>
        <a:bodyPr/>
        <a:lstStyle/>
        <a:p>
          <a:r>
            <a:rPr lang="en-CA" sz="1200"/>
            <a:t>Activity 2</a:t>
          </a:r>
        </a:p>
      </dgm:t>
    </dgm:pt>
    <dgm:pt modelId="{536CD05D-3CC4-40BC-95D2-719DFCB45E69}" type="parTrans" cxnId="{A5998011-992A-48CD-B03D-488AB7C307B4}">
      <dgm:prSet/>
      <dgm:spPr/>
      <dgm:t>
        <a:bodyPr/>
        <a:lstStyle/>
        <a:p>
          <a:endParaRPr lang="en-CA"/>
        </a:p>
      </dgm:t>
    </dgm:pt>
    <dgm:pt modelId="{62BB4DDC-FBA1-4A59-83FB-D8F7FC9ED382}" type="sibTrans" cxnId="{A5998011-992A-48CD-B03D-488AB7C307B4}">
      <dgm:prSet/>
      <dgm:spPr/>
      <dgm:t>
        <a:bodyPr/>
        <a:lstStyle/>
        <a:p>
          <a:endParaRPr lang="en-CA"/>
        </a:p>
      </dgm:t>
    </dgm:pt>
    <dgm:pt modelId="{14CEF545-34F5-48B7-B256-7465755B59DF}">
      <dgm:prSet phldrT="[Text]" custT="1"/>
      <dgm:spPr/>
      <dgm:t>
        <a:bodyPr/>
        <a:lstStyle/>
        <a:p>
          <a:r>
            <a:rPr lang="en-CA" sz="1200"/>
            <a:t>Activity N</a:t>
          </a:r>
        </a:p>
      </dgm:t>
    </dgm:pt>
    <dgm:pt modelId="{D77C9F88-AF30-4B53-A264-F44D035DB1F8}" type="parTrans" cxnId="{9A24017C-9AF7-4CE3-B44D-529D38EA5E8B}">
      <dgm:prSet/>
      <dgm:spPr/>
      <dgm:t>
        <a:bodyPr/>
        <a:lstStyle/>
        <a:p>
          <a:endParaRPr lang="en-CA"/>
        </a:p>
      </dgm:t>
    </dgm:pt>
    <dgm:pt modelId="{72CF59A4-898A-4B44-9473-0D039C63D847}" type="sibTrans" cxnId="{9A24017C-9AF7-4CE3-B44D-529D38EA5E8B}">
      <dgm:prSet/>
      <dgm:spPr/>
      <dgm:t>
        <a:bodyPr/>
        <a:lstStyle/>
        <a:p>
          <a:endParaRPr lang="en-CA"/>
        </a:p>
      </dgm:t>
    </dgm:pt>
    <dgm:pt modelId="{9F2E1BFE-182F-41E1-8FA3-4A42A909E562}">
      <dgm:prSet phldrT="[Text]" custT="1"/>
      <dgm:spPr/>
      <dgm:t>
        <a:bodyPr/>
        <a:lstStyle/>
        <a:p>
          <a:r>
            <a:rPr lang="en-CA" sz="1200"/>
            <a:t>1. Internal costs</a:t>
          </a:r>
        </a:p>
        <a:p>
          <a:r>
            <a:rPr lang="en-CA" sz="1200"/>
            <a:t>-Hourly rate</a:t>
          </a:r>
        </a:p>
        <a:p>
          <a:r>
            <a:rPr lang="en-CA" sz="1200"/>
            <a:t>-Time</a:t>
          </a:r>
        </a:p>
        <a:p>
          <a:r>
            <a:rPr lang="en-CA" sz="1200"/>
            <a:t>-Overhead</a:t>
          </a:r>
        </a:p>
        <a:p>
          <a:r>
            <a:rPr lang="en-CA" sz="1200"/>
            <a:t>2. External costs</a:t>
          </a:r>
        </a:p>
        <a:p>
          <a:r>
            <a:rPr lang="en-CA" sz="1200"/>
            <a:t>-Hourly rate</a:t>
          </a:r>
        </a:p>
        <a:p>
          <a:r>
            <a:rPr lang="en-CA" sz="1200"/>
            <a:t>-Time</a:t>
          </a:r>
        </a:p>
        <a:p>
          <a:r>
            <a:rPr lang="en-CA" sz="1200"/>
            <a:t>3. Aquisitions</a:t>
          </a:r>
        </a:p>
        <a:p>
          <a:r>
            <a:rPr lang="en-CA" sz="1200"/>
            <a:t>(monetary value)</a:t>
          </a:r>
        </a:p>
      </dgm:t>
    </dgm:pt>
    <dgm:pt modelId="{6987EF80-8022-4C00-89C9-7FDDEC654A5F}" type="parTrans" cxnId="{E1262E20-C536-4687-8AFC-FA83BB896611}">
      <dgm:prSet/>
      <dgm:spPr/>
      <dgm:t>
        <a:bodyPr/>
        <a:lstStyle/>
        <a:p>
          <a:endParaRPr lang="en-CA"/>
        </a:p>
      </dgm:t>
    </dgm:pt>
    <dgm:pt modelId="{C501CB2F-0B06-4A26-A0EF-B0A8F73639F9}" type="sibTrans" cxnId="{E1262E20-C536-4687-8AFC-FA83BB896611}">
      <dgm:prSet/>
      <dgm:spPr/>
      <dgm:t>
        <a:bodyPr/>
        <a:lstStyle/>
        <a:p>
          <a:endParaRPr lang="en-CA"/>
        </a:p>
      </dgm:t>
    </dgm:pt>
    <dgm:pt modelId="{B79F9F8A-3D9A-4373-AFBD-EAFF2CA25081}" type="pres">
      <dgm:prSet presAssocID="{88F821BF-5AC8-4656-804D-284B97393B6D}" presName="diagram" presStyleCnt="0">
        <dgm:presLayoutVars>
          <dgm:chPref val="1"/>
          <dgm:dir/>
          <dgm:animOne val="branch"/>
          <dgm:animLvl val="lvl"/>
          <dgm:resizeHandles val="exact"/>
        </dgm:presLayoutVars>
      </dgm:prSet>
      <dgm:spPr/>
      <dgm:t>
        <a:bodyPr/>
        <a:lstStyle/>
        <a:p>
          <a:endParaRPr lang="en-CA"/>
        </a:p>
      </dgm:t>
    </dgm:pt>
    <dgm:pt modelId="{0D72EDD2-D9FD-4697-948A-41EB7469ACBB}" type="pres">
      <dgm:prSet presAssocID="{65F90314-EBBE-487A-9F08-28048106AA7D}" presName="root1" presStyleCnt="0"/>
      <dgm:spPr/>
    </dgm:pt>
    <dgm:pt modelId="{9209900F-579C-4CFF-9C60-88CAE0B3BC74}" type="pres">
      <dgm:prSet presAssocID="{65F90314-EBBE-487A-9F08-28048106AA7D}" presName="LevelOneTextNode" presStyleLbl="node0" presStyleIdx="0" presStyleCnt="1" custScaleX="133351" custScaleY="349279" custLinFactNeighborX="4817" custLinFactNeighborY="58538">
        <dgm:presLayoutVars>
          <dgm:chPref val="3"/>
        </dgm:presLayoutVars>
      </dgm:prSet>
      <dgm:spPr/>
      <dgm:t>
        <a:bodyPr/>
        <a:lstStyle/>
        <a:p>
          <a:endParaRPr lang="en-CA"/>
        </a:p>
      </dgm:t>
    </dgm:pt>
    <dgm:pt modelId="{25EC8E86-B8C4-4BC3-8FED-6641BB9970BF}" type="pres">
      <dgm:prSet presAssocID="{65F90314-EBBE-487A-9F08-28048106AA7D}" presName="level2hierChild" presStyleCnt="0"/>
      <dgm:spPr/>
    </dgm:pt>
    <dgm:pt modelId="{CD5D351B-36F2-4775-87AA-461039EDC25F}" type="pres">
      <dgm:prSet presAssocID="{D4D4FFAB-9727-420B-BD42-04F68B8A0BED}" presName="conn2-1" presStyleLbl="parChTrans1D2" presStyleIdx="0" presStyleCnt="3"/>
      <dgm:spPr/>
      <dgm:t>
        <a:bodyPr/>
        <a:lstStyle/>
        <a:p>
          <a:endParaRPr lang="en-CA"/>
        </a:p>
      </dgm:t>
    </dgm:pt>
    <dgm:pt modelId="{10FF4EAC-087E-4992-A5B2-FAE45124BD01}" type="pres">
      <dgm:prSet presAssocID="{D4D4FFAB-9727-420B-BD42-04F68B8A0BED}" presName="connTx" presStyleLbl="parChTrans1D2" presStyleIdx="0" presStyleCnt="3"/>
      <dgm:spPr/>
      <dgm:t>
        <a:bodyPr/>
        <a:lstStyle/>
        <a:p>
          <a:endParaRPr lang="en-CA"/>
        </a:p>
      </dgm:t>
    </dgm:pt>
    <dgm:pt modelId="{F9C2095E-AEF3-42F3-BE08-4C58F57F08B0}" type="pres">
      <dgm:prSet presAssocID="{502EF9CA-3ED1-4B4D-BB79-F81B2ABCA449}" presName="root2" presStyleCnt="0"/>
      <dgm:spPr/>
    </dgm:pt>
    <dgm:pt modelId="{86F196D5-01B2-42F2-8130-376BDD71F667}" type="pres">
      <dgm:prSet presAssocID="{502EF9CA-3ED1-4B4D-BB79-F81B2ABCA449}" presName="LevelTwoTextNode" presStyleLbl="node2" presStyleIdx="0" presStyleCnt="3" custScaleX="225991" custLinFactNeighborX="7106" custLinFactNeighborY="58537">
        <dgm:presLayoutVars>
          <dgm:chPref val="3"/>
        </dgm:presLayoutVars>
      </dgm:prSet>
      <dgm:spPr/>
      <dgm:t>
        <a:bodyPr/>
        <a:lstStyle/>
        <a:p>
          <a:endParaRPr lang="en-CA"/>
        </a:p>
      </dgm:t>
    </dgm:pt>
    <dgm:pt modelId="{4F121F7C-B55F-416E-ADDA-F77AE1D47037}" type="pres">
      <dgm:prSet presAssocID="{502EF9CA-3ED1-4B4D-BB79-F81B2ABCA449}" presName="level3hierChild" presStyleCnt="0"/>
      <dgm:spPr/>
    </dgm:pt>
    <dgm:pt modelId="{5A33A141-F2CF-4719-B9BA-39CF55349002}" type="pres">
      <dgm:prSet presAssocID="{80BCAC8B-EF2C-490C-ACF9-107778768709}" presName="conn2-1" presStyleLbl="parChTrans1D2" presStyleIdx="1" presStyleCnt="3"/>
      <dgm:spPr/>
      <dgm:t>
        <a:bodyPr/>
        <a:lstStyle/>
        <a:p>
          <a:endParaRPr lang="en-CA"/>
        </a:p>
      </dgm:t>
    </dgm:pt>
    <dgm:pt modelId="{7E043A31-1C2E-4741-86FA-76555B4CBF1F}" type="pres">
      <dgm:prSet presAssocID="{80BCAC8B-EF2C-490C-ACF9-107778768709}" presName="connTx" presStyleLbl="parChTrans1D2" presStyleIdx="1" presStyleCnt="3"/>
      <dgm:spPr/>
      <dgm:t>
        <a:bodyPr/>
        <a:lstStyle/>
        <a:p>
          <a:endParaRPr lang="en-CA"/>
        </a:p>
      </dgm:t>
    </dgm:pt>
    <dgm:pt modelId="{AC55C26B-3784-448C-9E04-648784E20587}" type="pres">
      <dgm:prSet presAssocID="{41D3A63C-D8EA-45E6-A785-899F9C245930}" presName="root2" presStyleCnt="0"/>
      <dgm:spPr/>
    </dgm:pt>
    <dgm:pt modelId="{8BEA7120-A61F-4B33-BF26-25246869C706}" type="pres">
      <dgm:prSet presAssocID="{41D3A63C-D8EA-45E6-A785-899F9C245930}" presName="LevelTwoTextNode" presStyleLbl="node2" presStyleIdx="1" presStyleCnt="3" custScaleX="225991" custLinFactNeighborX="7106" custLinFactNeighborY="58537">
        <dgm:presLayoutVars>
          <dgm:chPref val="3"/>
        </dgm:presLayoutVars>
      </dgm:prSet>
      <dgm:spPr/>
      <dgm:t>
        <a:bodyPr/>
        <a:lstStyle/>
        <a:p>
          <a:endParaRPr lang="en-CA"/>
        </a:p>
      </dgm:t>
    </dgm:pt>
    <dgm:pt modelId="{57D72064-2AD6-4B74-A52C-099897EFB03C}" type="pres">
      <dgm:prSet presAssocID="{41D3A63C-D8EA-45E6-A785-899F9C245930}" presName="level3hierChild" presStyleCnt="0"/>
      <dgm:spPr/>
    </dgm:pt>
    <dgm:pt modelId="{0266C74C-52CE-4D8A-886B-CA78BCAACB9F}" type="pres">
      <dgm:prSet presAssocID="{72FC59C9-7D06-4458-AD83-285B229CC3D5}" presName="conn2-1" presStyleLbl="parChTrans1D3" presStyleIdx="0" presStyleCnt="3"/>
      <dgm:spPr/>
      <dgm:t>
        <a:bodyPr/>
        <a:lstStyle/>
        <a:p>
          <a:endParaRPr lang="en-CA"/>
        </a:p>
      </dgm:t>
    </dgm:pt>
    <dgm:pt modelId="{59C97DF3-7D1E-411C-B1CC-48EFF3F55B06}" type="pres">
      <dgm:prSet presAssocID="{72FC59C9-7D06-4458-AD83-285B229CC3D5}" presName="connTx" presStyleLbl="parChTrans1D3" presStyleIdx="0" presStyleCnt="3"/>
      <dgm:spPr/>
      <dgm:t>
        <a:bodyPr/>
        <a:lstStyle/>
        <a:p>
          <a:endParaRPr lang="en-CA"/>
        </a:p>
      </dgm:t>
    </dgm:pt>
    <dgm:pt modelId="{55E038A2-1D0E-4E83-851F-DE37B373862D}" type="pres">
      <dgm:prSet presAssocID="{882A799B-E6E6-48B6-86A2-C9A7E15F6140}" presName="root2" presStyleCnt="0"/>
      <dgm:spPr/>
    </dgm:pt>
    <dgm:pt modelId="{2ACF436F-15BC-4BC7-B63E-5D47AA819995}" type="pres">
      <dgm:prSet presAssocID="{882A799B-E6E6-48B6-86A2-C9A7E15F6140}" presName="LevelTwoTextNode" presStyleLbl="node3" presStyleIdx="0" presStyleCnt="3" custScaleX="278479" custLinFactNeighborX="5284" custLinFactNeighborY="56244">
        <dgm:presLayoutVars>
          <dgm:chPref val="3"/>
        </dgm:presLayoutVars>
      </dgm:prSet>
      <dgm:spPr/>
      <dgm:t>
        <a:bodyPr/>
        <a:lstStyle/>
        <a:p>
          <a:endParaRPr lang="en-CA"/>
        </a:p>
      </dgm:t>
    </dgm:pt>
    <dgm:pt modelId="{A1BB07A0-8184-4A31-B8AF-DBDAC6256E4F}" type="pres">
      <dgm:prSet presAssocID="{882A799B-E6E6-48B6-86A2-C9A7E15F6140}" presName="level3hierChild" presStyleCnt="0"/>
      <dgm:spPr/>
    </dgm:pt>
    <dgm:pt modelId="{84CED359-E360-4166-825D-9C73A0BE9D8F}" type="pres">
      <dgm:prSet presAssocID="{4B44138E-7F2C-4B48-9F6D-A867A68FEB85}" presName="conn2-1" presStyleLbl="parChTrans1D3" presStyleIdx="1" presStyleCnt="3"/>
      <dgm:spPr/>
      <dgm:t>
        <a:bodyPr/>
        <a:lstStyle/>
        <a:p>
          <a:endParaRPr lang="en-CA"/>
        </a:p>
      </dgm:t>
    </dgm:pt>
    <dgm:pt modelId="{E710D1E5-7D68-47C9-B0CE-835A6BACC3D5}" type="pres">
      <dgm:prSet presAssocID="{4B44138E-7F2C-4B48-9F6D-A867A68FEB85}" presName="connTx" presStyleLbl="parChTrans1D3" presStyleIdx="1" presStyleCnt="3"/>
      <dgm:spPr/>
      <dgm:t>
        <a:bodyPr/>
        <a:lstStyle/>
        <a:p>
          <a:endParaRPr lang="en-CA"/>
        </a:p>
      </dgm:t>
    </dgm:pt>
    <dgm:pt modelId="{6A36D3E2-906E-4BE5-BD9B-DC2E61116CE1}" type="pres">
      <dgm:prSet presAssocID="{64C7FC6D-5686-4656-AC79-6FABCB6A326D}" presName="root2" presStyleCnt="0"/>
      <dgm:spPr/>
    </dgm:pt>
    <dgm:pt modelId="{CAFA5CE3-271F-47C8-9600-344E7C73014C}" type="pres">
      <dgm:prSet presAssocID="{64C7FC6D-5686-4656-AC79-6FABCB6A326D}" presName="LevelTwoTextNode" presStyleLbl="node3" presStyleIdx="1" presStyleCnt="3" custScaleX="282640" custLinFactNeighborX="5284" custLinFactNeighborY="56244">
        <dgm:presLayoutVars>
          <dgm:chPref val="3"/>
        </dgm:presLayoutVars>
      </dgm:prSet>
      <dgm:spPr/>
      <dgm:t>
        <a:bodyPr/>
        <a:lstStyle/>
        <a:p>
          <a:endParaRPr lang="en-CA"/>
        </a:p>
      </dgm:t>
    </dgm:pt>
    <dgm:pt modelId="{51A6B39C-54F1-4D41-A1BB-7A465405A85F}" type="pres">
      <dgm:prSet presAssocID="{64C7FC6D-5686-4656-AC79-6FABCB6A326D}" presName="level3hierChild" presStyleCnt="0"/>
      <dgm:spPr/>
    </dgm:pt>
    <dgm:pt modelId="{0224131B-07B7-4190-816E-9DA4B5B1B36A}" type="pres">
      <dgm:prSet presAssocID="{B83F3727-6BE4-4464-BF61-F9A50A2433C9}" presName="conn2-1" presStyleLbl="parChTrans1D4" presStyleIdx="0" presStyleCnt="4"/>
      <dgm:spPr/>
      <dgm:t>
        <a:bodyPr/>
        <a:lstStyle/>
        <a:p>
          <a:endParaRPr lang="en-CA"/>
        </a:p>
      </dgm:t>
    </dgm:pt>
    <dgm:pt modelId="{E712A6A9-4479-4035-B113-BFEC95A49DB1}" type="pres">
      <dgm:prSet presAssocID="{B83F3727-6BE4-4464-BF61-F9A50A2433C9}" presName="connTx" presStyleLbl="parChTrans1D4" presStyleIdx="0" presStyleCnt="4"/>
      <dgm:spPr/>
      <dgm:t>
        <a:bodyPr/>
        <a:lstStyle/>
        <a:p>
          <a:endParaRPr lang="en-CA"/>
        </a:p>
      </dgm:t>
    </dgm:pt>
    <dgm:pt modelId="{236CE1CC-562F-4A29-864E-34D205911071}" type="pres">
      <dgm:prSet presAssocID="{C26A60B7-FFE9-419C-90E6-65516E291BA7}" presName="root2" presStyleCnt="0"/>
      <dgm:spPr/>
    </dgm:pt>
    <dgm:pt modelId="{82608678-56FB-461F-8EA9-C95D3C2F9BAA}" type="pres">
      <dgm:prSet presAssocID="{C26A60B7-FFE9-419C-90E6-65516E291BA7}" presName="LevelTwoTextNode" presStyleLbl="node4" presStyleIdx="0" presStyleCnt="4" custScaleY="175769" custLinFactNeighborX="5284" custLinFactNeighborY="56326">
        <dgm:presLayoutVars>
          <dgm:chPref val="3"/>
        </dgm:presLayoutVars>
      </dgm:prSet>
      <dgm:spPr/>
      <dgm:t>
        <a:bodyPr/>
        <a:lstStyle/>
        <a:p>
          <a:endParaRPr lang="en-CA"/>
        </a:p>
      </dgm:t>
    </dgm:pt>
    <dgm:pt modelId="{68E488CB-E280-46FB-B7E3-B4F9CB70AFC3}" type="pres">
      <dgm:prSet presAssocID="{C26A60B7-FFE9-419C-90E6-65516E291BA7}" presName="level3hierChild" presStyleCnt="0"/>
      <dgm:spPr/>
    </dgm:pt>
    <dgm:pt modelId="{D5C8737F-73DD-4FD5-A195-C60AFB0968D1}" type="pres">
      <dgm:prSet presAssocID="{536CD05D-3CC4-40BC-95D2-719DFCB45E69}" presName="conn2-1" presStyleLbl="parChTrans1D4" presStyleIdx="1" presStyleCnt="4"/>
      <dgm:spPr/>
      <dgm:t>
        <a:bodyPr/>
        <a:lstStyle/>
        <a:p>
          <a:endParaRPr lang="en-CA"/>
        </a:p>
      </dgm:t>
    </dgm:pt>
    <dgm:pt modelId="{C1F88825-53FF-48EC-9CB0-144DC7C2EEF7}" type="pres">
      <dgm:prSet presAssocID="{536CD05D-3CC4-40BC-95D2-719DFCB45E69}" presName="connTx" presStyleLbl="parChTrans1D4" presStyleIdx="1" presStyleCnt="4"/>
      <dgm:spPr/>
      <dgm:t>
        <a:bodyPr/>
        <a:lstStyle/>
        <a:p>
          <a:endParaRPr lang="en-CA"/>
        </a:p>
      </dgm:t>
    </dgm:pt>
    <dgm:pt modelId="{28B8B74F-19FC-4EB0-BB90-0ADF8C56789A}" type="pres">
      <dgm:prSet presAssocID="{42450CE8-E4F5-40E4-AFFC-F6EFB87B1126}" presName="root2" presStyleCnt="0"/>
      <dgm:spPr/>
    </dgm:pt>
    <dgm:pt modelId="{5E8D15CD-37CB-4C80-AB29-0DCEBFCA79CD}" type="pres">
      <dgm:prSet presAssocID="{42450CE8-E4F5-40E4-AFFC-F6EFB87B1126}" presName="LevelTwoTextNode" presStyleLbl="node4" presStyleIdx="1" presStyleCnt="4" custScaleY="175769" custLinFactNeighborX="5284" custLinFactNeighborY="56326">
        <dgm:presLayoutVars>
          <dgm:chPref val="3"/>
        </dgm:presLayoutVars>
      </dgm:prSet>
      <dgm:spPr/>
      <dgm:t>
        <a:bodyPr/>
        <a:lstStyle/>
        <a:p>
          <a:endParaRPr lang="en-CA"/>
        </a:p>
      </dgm:t>
    </dgm:pt>
    <dgm:pt modelId="{895D3B7B-4446-4BF2-8B97-8911482378F4}" type="pres">
      <dgm:prSet presAssocID="{42450CE8-E4F5-40E4-AFFC-F6EFB87B1126}" presName="level3hierChild" presStyleCnt="0"/>
      <dgm:spPr/>
    </dgm:pt>
    <dgm:pt modelId="{3F05F105-7946-4350-AFD4-3782C1A8B7CA}" type="pres">
      <dgm:prSet presAssocID="{D77C9F88-AF30-4B53-A264-F44D035DB1F8}" presName="conn2-1" presStyleLbl="parChTrans1D4" presStyleIdx="2" presStyleCnt="4"/>
      <dgm:spPr/>
      <dgm:t>
        <a:bodyPr/>
        <a:lstStyle/>
        <a:p>
          <a:endParaRPr lang="en-CA"/>
        </a:p>
      </dgm:t>
    </dgm:pt>
    <dgm:pt modelId="{3BB8FAA3-A2EE-4266-869D-8B362E31CB18}" type="pres">
      <dgm:prSet presAssocID="{D77C9F88-AF30-4B53-A264-F44D035DB1F8}" presName="connTx" presStyleLbl="parChTrans1D4" presStyleIdx="2" presStyleCnt="4"/>
      <dgm:spPr/>
      <dgm:t>
        <a:bodyPr/>
        <a:lstStyle/>
        <a:p>
          <a:endParaRPr lang="en-CA"/>
        </a:p>
      </dgm:t>
    </dgm:pt>
    <dgm:pt modelId="{E1CA860E-2803-42C4-AEBE-8386A604710E}" type="pres">
      <dgm:prSet presAssocID="{14CEF545-34F5-48B7-B256-7465755B59DF}" presName="root2" presStyleCnt="0"/>
      <dgm:spPr/>
    </dgm:pt>
    <dgm:pt modelId="{BEB3ACBF-7834-4451-AE4A-A215631C56B7}" type="pres">
      <dgm:prSet presAssocID="{14CEF545-34F5-48B7-B256-7465755B59DF}" presName="LevelTwoTextNode" presStyleLbl="node4" presStyleIdx="2" presStyleCnt="4" custScaleY="175769" custLinFactNeighborX="5284" custLinFactNeighborY="56326">
        <dgm:presLayoutVars>
          <dgm:chPref val="3"/>
        </dgm:presLayoutVars>
      </dgm:prSet>
      <dgm:spPr/>
      <dgm:t>
        <a:bodyPr/>
        <a:lstStyle/>
        <a:p>
          <a:endParaRPr lang="en-CA"/>
        </a:p>
      </dgm:t>
    </dgm:pt>
    <dgm:pt modelId="{35B7D8E4-D21D-446E-91A4-4AF914E8E741}" type="pres">
      <dgm:prSet presAssocID="{14CEF545-34F5-48B7-B256-7465755B59DF}" presName="level3hierChild" presStyleCnt="0"/>
      <dgm:spPr/>
    </dgm:pt>
    <dgm:pt modelId="{44C252EF-3825-405B-9736-C9EA7D7B30E9}" type="pres">
      <dgm:prSet presAssocID="{6987EF80-8022-4C00-89C9-7FDDEC654A5F}" presName="conn2-1" presStyleLbl="parChTrans1D4" presStyleIdx="3" presStyleCnt="4"/>
      <dgm:spPr/>
      <dgm:t>
        <a:bodyPr/>
        <a:lstStyle/>
        <a:p>
          <a:endParaRPr lang="en-CA"/>
        </a:p>
      </dgm:t>
    </dgm:pt>
    <dgm:pt modelId="{0B01F627-125B-4067-A4B1-A1F02B35C986}" type="pres">
      <dgm:prSet presAssocID="{6987EF80-8022-4C00-89C9-7FDDEC654A5F}" presName="connTx" presStyleLbl="parChTrans1D4" presStyleIdx="3" presStyleCnt="4"/>
      <dgm:spPr/>
      <dgm:t>
        <a:bodyPr/>
        <a:lstStyle/>
        <a:p>
          <a:endParaRPr lang="en-CA"/>
        </a:p>
      </dgm:t>
    </dgm:pt>
    <dgm:pt modelId="{E1A41148-8E22-492C-A922-BF5BBB51799E}" type="pres">
      <dgm:prSet presAssocID="{9F2E1BFE-182F-41E1-8FA3-4A42A909E562}" presName="root2" presStyleCnt="0"/>
      <dgm:spPr/>
    </dgm:pt>
    <dgm:pt modelId="{D915B0AB-62BD-4C37-AEE9-AE2E155DD8AF}" type="pres">
      <dgm:prSet presAssocID="{9F2E1BFE-182F-41E1-8FA3-4A42A909E562}" presName="LevelTwoTextNode" presStyleLbl="node4" presStyleIdx="3" presStyleCnt="4" custScaleX="148483" custScaleY="821215" custLinFactNeighborX="4978" custLinFactNeighborY="497">
        <dgm:presLayoutVars>
          <dgm:chPref val="3"/>
        </dgm:presLayoutVars>
      </dgm:prSet>
      <dgm:spPr/>
      <dgm:t>
        <a:bodyPr/>
        <a:lstStyle/>
        <a:p>
          <a:endParaRPr lang="en-CA"/>
        </a:p>
      </dgm:t>
    </dgm:pt>
    <dgm:pt modelId="{C7242D24-89BF-4593-B610-F7F20EC531D1}" type="pres">
      <dgm:prSet presAssocID="{9F2E1BFE-182F-41E1-8FA3-4A42A909E562}" presName="level3hierChild" presStyleCnt="0"/>
      <dgm:spPr/>
    </dgm:pt>
    <dgm:pt modelId="{CC538E8E-3919-4334-BA62-816DDC9E01BA}" type="pres">
      <dgm:prSet presAssocID="{68546EF9-32C1-4CE5-A0FB-7786F6AFB008}" presName="conn2-1" presStyleLbl="parChTrans1D3" presStyleIdx="2" presStyleCnt="3"/>
      <dgm:spPr/>
      <dgm:t>
        <a:bodyPr/>
        <a:lstStyle/>
        <a:p>
          <a:endParaRPr lang="en-CA"/>
        </a:p>
      </dgm:t>
    </dgm:pt>
    <dgm:pt modelId="{0D3E0BBF-0F9A-4C35-B294-43859D7700E9}" type="pres">
      <dgm:prSet presAssocID="{68546EF9-32C1-4CE5-A0FB-7786F6AFB008}" presName="connTx" presStyleLbl="parChTrans1D3" presStyleIdx="2" presStyleCnt="3"/>
      <dgm:spPr/>
      <dgm:t>
        <a:bodyPr/>
        <a:lstStyle/>
        <a:p>
          <a:endParaRPr lang="en-CA"/>
        </a:p>
      </dgm:t>
    </dgm:pt>
    <dgm:pt modelId="{97CA94AE-9FA3-4AB5-825B-08D3474CBEC0}" type="pres">
      <dgm:prSet presAssocID="{90224647-EFB3-4E32-8AFA-247590E00E13}" presName="root2" presStyleCnt="0"/>
      <dgm:spPr/>
    </dgm:pt>
    <dgm:pt modelId="{4DC638CB-0845-4AD5-BC08-42DFF87626E3}" type="pres">
      <dgm:prSet presAssocID="{90224647-EFB3-4E32-8AFA-247590E00E13}" presName="LevelTwoTextNode" presStyleLbl="node3" presStyleIdx="2" presStyleCnt="3" custScaleX="274360" custLinFactNeighborX="5284" custLinFactNeighborY="56244">
        <dgm:presLayoutVars>
          <dgm:chPref val="3"/>
        </dgm:presLayoutVars>
      </dgm:prSet>
      <dgm:spPr/>
      <dgm:t>
        <a:bodyPr/>
        <a:lstStyle/>
        <a:p>
          <a:endParaRPr lang="en-CA"/>
        </a:p>
      </dgm:t>
    </dgm:pt>
    <dgm:pt modelId="{F619FCCF-E915-4CE5-9EE2-89B279325FA4}" type="pres">
      <dgm:prSet presAssocID="{90224647-EFB3-4E32-8AFA-247590E00E13}" presName="level3hierChild" presStyleCnt="0"/>
      <dgm:spPr/>
    </dgm:pt>
    <dgm:pt modelId="{E4AF46AB-82DA-4AC0-9F39-3E1912123B81}" type="pres">
      <dgm:prSet presAssocID="{25EF31E6-3CF4-43D6-BBB4-EE97580ECACA}" presName="conn2-1" presStyleLbl="parChTrans1D2" presStyleIdx="2" presStyleCnt="3"/>
      <dgm:spPr/>
      <dgm:t>
        <a:bodyPr/>
        <a:lstStyle/>
        <a:p>
          <a:endParaRPr lang="en-CA"/>
        </a:p>
      </dgm:t>
    </dgm:pt>
    <dgm:pt modelId="{38C59D36-3872-48CE-8FB2-281B908DABE7}" type="pres">
      <dgm:prSet presAssocID="{25EF31E6-3CF4-43D6-BBB4-EE97580ECACA}" presName="connTx" presStyleLbl="parChTrans1D2" presStyleIdx="2" presStyleCnt="3"/>
      <dgm:spPr/>
      <dgm:t>
        <a:bodyPr/>
        <a:lstStyle/>
        <a:p>
          <a:endParaRPr lang="en-CA"/>
        </a:p>
      </dgm:t>
    </dgm:pt>
    <dgm:pt modelId="{0164A9C0-01F4-4549-9B55-28AA8AC4986F}" type="pres">
      <dgm:prSet presAssocID="{4812E9E6-E287-4E74-8575-56CA7E249B5F}" presName="root2" presStyleCnt="0"/>
      <dgm:spPr/>
    </dgm:pt>
    <dgm:pt modelId="{60F8E5C0-258C-41DF-9184-CCF8B38E4D5B}" type="pres">
      <dgm:prSet presAssocID="{4812E9E6-E287-4E74-8575-56CA7E249B5F}" presName="LevelTwoTextNode" presStyleLbl="node2" presStyleIdx="2" presStyleCnt="3" custScaleX="225991" custScaleY="126336" custLinFactNeighborX="7106" custLinFactNeighborY="58537">
        <dgm:presLayoutVars>
          <dgm:chPref val="3"/>
        </dgm:presLayoutVars>
      </dgm:prSet>
      <dgm:spPr/>
      <dgm:t>
        <a:bodyPr/>
        <a:lstStyle/>
        <a:p>
          <a:endParaRPr lang="en-CA"/>
        </a:p>
      </dgm:t>
    </dgm:pt>
    <dgm:pt modelId="{14110CCB-179F-4A1F-9DDD-233D3CA1E8E2}" type="pres">
      <dgm:prSet presAssocID="{4812E9E6-E287-4E74-8575-56CA7E249B5F}" presName="level3hierChild" presStyleCnt="0"/>
      <dgm:spPr/>
    </dgm:pt>
  </dgm:ptLst>
  <dgm:cxnLst>
    <dgm:cxn modelId="{CA688414-AFDD-44F3-9CB8-A41B93808323}" type="presOf" srcId="{536CD05D-3CC4-40BC-95D2-719DFCB45E69}" destId="{D5C8737F-73DD-4FD5-A195-C60AFB0968D1}" srcOrd="0" destOrd="0" presId="urn:microsoft.com/office/officeart/2005/8/layout/hierarchy2"/>
    <dgm:cxn modelId="{6DE1E886-3008-4B63-8BE4-6623A56582C1}" type="presOf" srcId="{80BCAC8B-EF2C-490C-ACF9-107778768709}" destId="{5A33A141-F2CF-4719-B9BA-39CF55349002}" srcOrd="0" destOrd="0" presId="urn:microsoft.com/office/officeart/2005/8/layout/hierarchy2"/>
    <dgm:cxn modelId="{FF3DA201-416C-42AC-9941-8CF3E0196A5A}" srcId="{41D3A63C-D8EA-45E6-A785-899F9C245930}" destId="{90224647-EFB3-4E32-8AFA-247590E00E13}" srcOrd="2" destOrd="0" parTransId="{68546EF9-32C1-4CE5-A0FB-7786F6AFB008}" sibTransId="{63D84947-7F91-4E27-8EF7-BD6D153A3134}"/>
    <dgm:cxn modelId="{56697EBC-2F66-4EF3-8E92-1DDEA92DAAFC}" type="presOf" srcId="{42450CE8-E4F5-40E4-AFFC-F6EFB87B1126}" destId="{5E8D15CD-37CB-4C80-AB29-0DCEBFCA79CD}" srcOrd="0" destOrd="0" presId="urn:microsoft.com/office/officeart/2005/8/layout/hierarchy2"/>
    <dgm:cxn modelId="{3CA18E59-F541-42F5-ABC1-3BC5E3CB1770}" type="presOf" srcId="{B83F3727-6BE4-4464-BF61-F9A50A2433C9}" destId="{E712A6A9-4479-4035-B113-BFEC95A49DB1}" srcOrd="1" destOrd="0" presId="urn:microsoft.com/office/officeart/2005/8/layout/hierarchy2"/>
    <dgm:cxn modelId="{9BD9EAFD-9F7D-4C21-B7EB-06C6AD60C667}" type="presOf" srcId="{65F90314-EBBE-487A-9F08-28048106AA7D}" destId="{9209900F-579C-4CFF-9C60-88CAE0B3BC74}" srcOrd="0" destOrd="0" presId="urn:microsoft.com/office/officeart/2005/8/layout/hierarchy2"/>
    <dgm:cxn modelId="{45503F35-B4E6-4526-B5F9-E8BEC2941901}" srcId="{41D3A63C-D8EA-45E6-A785-899F9C245930}" destId="{64C7FC6D-5686-4656-AC79-6FABCB6A326D}" srcOrd="1" destOrd="0" parTransId="{4B44138E-7F2C-4B48-9F6D-A867A68FEB85}" sibTransId="{E22E2B33-6A73-434F-934F-18C384BB86DF}"/>
    <dgm:cxn modelId="{4A1A24E9-C6B4-477D-992A-106ED7D251FE}" type="presOf" srcId="{502EF9CA-3ED1-4B4D-BB79-F81B2ABCA449}" destId="{86F196D5-01B2-42F2-8130-376BDD71F667}" srcOrd="0" destOrd="0" presId="urn:microsoft.com/office/officeart/2005/8/layout/hierarchy2"/>
    <dgm:cxn modelId="{31F88EFC-F0BB-4311-8226-F0C0D9B09D51}" type="presOf" srcId="{14CEF545-34F5-48B7-B256-7465755B59DF}" destId="{BEB3ACBF-7834-4451-AE4A-A215631C56B7}" srcOrd="0" destOrd="0" presId="urn:microsoft.com/office/officeart/2005/8/layout/hierarchy2"/>
    <dgm:cxn modelId="{AD7E303E-6634-410E-A9F1-DB1D16106D86}" type="presOf" srcId="{80BCAC8B-EF2C-490C-ACF9-107778768709}" destId="{7E043A31-1C2E-4741-86FA-76555B4CBF1F}" srcOrd="1" destOrd="0" presId="urn:microsoft.com/office/officeart/2005/8/layout/hierarchy2"/>
    <dgm:cxn modelId="{34E65F90-25E9-4161-96EB-AC96ABAE6FF8}" type="presOf" srcId="{6987EF80-8022-4C00-89C9-7FDDEC654A5F}" destId="{44C252EF-3825-405B-9736-C9EA7D7B30E9}" srcOrd="0" destOrd="0" presId="urn:microsoft.com/office/officeart/2005/8/layout/hierarchy2"/>
    <dgm:cxn modelId="{A5FE0574-1462-4A51-B547-3A18F2E6F2F5}" srcId="{64C7FC6D-5686-4656-AC79-6FABCB6A326D}" destId="{C26A60B7-FFE9-419C-90E6-65516E291BA7}" srcOrd="0" destOrd="0" parTransId="{B83F3727-6BE4-4464-BF61-F9A50A2433C9}" sibTransId="{9614B1E1-C699-4245-BA15-A11BF3911AE2}"/>
    <dgm:cxn modelId="{55F5A27A-3C3B-40C4-9F6D-E1FAC9346198}" type="presOf" srcId="{B83F3727-6BE4-4464-BF61-F9A50A2433C9}" destId="{0224131B-07B7-4190-816E-9DA4B5B1B36A}" srcOrd="0" destOrd="0" presId="urn:microsoft.com/office/officeart/2005/8/layout/hierarchy2"/>
    <dgm:cxn modelId="{D7E5F0D4-C0A6-43FA-959C-7D803FA9388C}" type="presOf" srcId="{9F2E1BFE-182F-41E1-8FA3-4A42A909E562}" destId="{D915B0AB-62BD-4C37-AEE9-AE2E155DD8AF}" srcOrd="0" destOrd="0" presId="urn:microsoft.com/office/officeart/2005/8/layout/hierarchy2"/>
    <dgm:cxn modelId="{9F90227D-8454-41A7-8A3B-4CB83C2E4602}" type="presOf" srcId="{41D3A63C-D8EA-45E6-A785-899F9C245930}" destId="{8BEA7120-A61F-4B33-BF26-25246869C706}" srcOrd="0" destOrd="0" presId="urn:microsoft.com/office/officeart/2005/8/layout/hierarchy2"/>
    <dgm:cxn modelId="{AB6BEBF7-C0E2-4930-A296-C6781BE1476B}" type="presOf" srcId="{64C7FC6D-5686-4656-AC79-6FABCB6A326D}" destId="{CAFA5CE3-271F-47C8-9600-344E7C73014C}" srcOrd="0" destOrd="0" presId="urn:microsoft.com/office/officeart/2005/8/layout/hierarchy2"/>
    <dgm:cxn modelId="{DA5C1E01-A9E6-4F7F-8B02-4C4FCB8570A7}" type="presOf" srcId="{536CD05D-3CC4-40BC-95D2-719DFCB45E69}" destId="{C1F88825-53FF-48EC-9CB0-144DC7C2EEF7}" srcOrd="1" destOrd="0" presId="urn:microsoft.com/office/officeart/2005/8/layout/hierarchy2"/>
    <dgm:cxn modelId="{E1262E20-C536-4687-8AFC-FA83BB896611}" srcId="{14CEF545-34F5-48B7-B256-7465755B59DF}" destId="{9F2E1BFE-182F-41E1-8FA3-4A42A909E562}" srcOrd="0" destOrd="0" parTransId="{6987EF80-8022-4C00-89C9-7FDDEC654A5F}" sibTransId="{C501CB2F-0B06-4A26-A0EF-B0A8F73639F9}"/>
    <dgm:cxn modelId="{EED65B30-FF55-4974-B8DC-C05ED0B184B9}" type="presOf" srcId="{882A799B-E6E6-48B6-86A2-C9A7E15F6140}" destId="{2ACF436F-15BC-4BC7-B63E-5D47AA819995}" srcOrd="0" destOrd="0" presId="urn:microsoft.com/office/officeart/2005/8/layout/hierarchy2"/>
    <dgm:cxn modelId="{8B32322C-4335-43E4-8FDD-EDB28C5F1E8D}" srcId="{88F821BF-5AC8-4656-804D-284B97393B6D}" destId="{65F90314-EBBE-487A-9F08-28048106AA7D}" srcOrd="0" destOrd="0" parTransId="{AF147436-DE63-4E81-80C9-CA451601B1D0}" sibTransId="{1B3C19F1-BDDC-4D21-B5A2-B28EBC3F8A86}"/>
    <dgm:cxn modelId="{09C3974E-8902-48ED-AE26-E0EC6F3EE8E3}" srcId="{65F90314-EBBE-487A-9F08-28048106AA7D}" destId="{502EF9CA-3ED1-4B4D-BB79-F81B2ABCA449}" srcOrd="0" destOrd="0" parTransId="{D4D4FFAB-9727-420B-BD42-04F68B8A0BED}" sibTransId="{70FCCBBD-66F9-4ABC-9375-1D0AD11533CD}"/>
    <dgm:cxn modelId="{C24F432A-0EDE-46FD-9371-FEC0F21A1635}" type="presOf" srcId="{72FC59C9-7D06-4458-AD83-285B229CC3D5}" destId="{0266C74C-52CE-4D8A-886B-CA78BCAACB9F}" srcOrd="0" destOrd="0" presId="urn:microsoft.com/office/officeart/2005/8/layout/hierarchy2"/>
    <dgm:cxn modelId="{EACCC8E0-7137-45DB-8861-D0C5F477900B}" type="presOf" srcId="{D4D4FFAB-9727-420B-BD42-04F68B8A0BED}" destId="{CD5D351B-36F2-4775-87AA-461039EDC25F}" srcOrd="0" destOrd="0" presId="urn:microsoft.com/office/officeart/2005/8/layout/hierarchy2"/>
    <dgm:cxn modelId="{9AC0CC41-757A-46B5-98F7-D968B28537F3}" type="presOf" srcId="{C26A60B7-FFE9-419C-90E6-65516E291BA7}" destId="{82608678-56FB-461F-8EA9-C95D3C2F9BAA}" srcOrd="0" destOrd="0" presId="urn:microsoft.com/office/officeart/2005/8/layout/hierarchy2"/>
    <dgm:cxn modelId="{9D6160EB-5C14-4C65-9541-E0DBF50BF5F7}" type="presOf" srcId="{6987EF80-8022-4C00-89C9-7FDDEC654A5F}" destId="{0B01F627-125B-4067-A4B1-A1F02B35C986}" srcOrd="1" destOrd="0" presId="urn:microsoft.com/office/officeart/2005/8/layout/hierarchy2"/>
    <dgm:cxn modelId="{40BF13EF-867F-4490-A2C1-D7E8F4F4F83B}" srcId="{65F90314-EBBE-487A-9F08-28048106AA7D}" destId="{41D3A63C-D8EA-45E6-A785-899F9C245930}" srcOrd="1" destOrd="0" parTransId="{80BCAC8B-EF2C-490C-ACF9-107778768709}" sibTransId="{46BC5E3D-835F-4749-ADCE-CB5D2B996C26}"/>
    <dgm:cxn modelId="{3B3F261C-1035-42ED-B2D8-0FED32F0E8BB}" type="presOf" srcId="{68546EF9-32C1-4CE5-A0FB-7786F6AFB008}" destId="{0D3E0BBF-0F9A-4C35-B294-43859D7700E9}" srcOrd="1" destOrd="0" presId="urn:microsoft.com/office/officeart/2005/8/layout/hierarchy2"/>
    <dgm:cxn modelId="{E0BE46AA-A64B-4BE8-B44E-5265816B03A6}" type="presOf" srcId="{4812E9E6-E287-4E74-8575-56CA7E249B5F}" destId="{60F8E5C0-258C-41DF-9184-CCF8B38E4D5B}" srcOrd="0" destOrd="0" presId="urn:microsoft.com/office/officeart/2005/8/layout/hierarchy2"/>
    <dgm:cxn modelId="{5126FDBE-E5CE-45A0-B995-5BB1824E3E53}" type="presOf" srcId="{D4D4FFAB-9727-420B-BD42-04F68B8A0BED}" destId="{10FF4EAC-087E-4992-A5B2-FAE45124BD01}" srcOrd="1" destOrd="0" presId="urn:microsoft.com/office/officeart/2005/8/layout/hierarchy2"/>
    <dgm:cxn modelId="{A5998011-992A-48CD-B03D-488AB7C307B4}" srcId="{64C7FC6D-5686-4656-AC79-6FABCB6A326D}" destId="{42450CE8-E4F5-40E4-AFFC-F6EFB87B1126}" srcOrd="1" destOrd="0" parTransId="{536CD05D-3CC4-40BC-95D2-719DFCB45E69}" sibTransId="{62BB4DDC-FBA1-4A59-83FB-D8F7FC9ED382}"/>
    <dgm:cxn modelId="{9A24017C-9AF7-4CE3-B44D-529D38EA5E8B}" srcId="{64C7FC6D-5686-4656-AC79-6FABCB6A326D}" destId="{14CEF545-34F5-48B7-B256-7465755B59DF}" srcOrd="2" destOrd="0" parTransId="{D77C9F88-AF30-4B53-A264-F44D035DB1F8}" sibTransId="{72CF59A4-898A-4B44-9473-0D039C63D847}"/>
    <dgm:cxn modelId="{30F670AF-0AD6-40EF-9451-D2B88762B084}" type="presOf" srcId="{68546EF9-32C1-4CE5-A0FB-7786F6AFB008}" destId="{CC538E8E-3919-4334-BA62-816DDC9E01BA}" srcOrd="0" destOrd="0" presId="urn:microsoft.com/office/officeart/2005/8/layout/hierarchy2"/>
    <dgm:cxn modelId="{AEADBD9C-EA96-4FA5-B155-73E15B6225C8}" type="presOf" srcId="{4B44138E-7F2C-4B48-9F6D-A867A68FEB85}" destId="{E710D1E5-7D68-47C9-B0CE-835A6BACC3D5}" srcOrd="1" destOrd="0" presId="urn:microsoft.com/office/officeart/2005/8/layout/hierarchy2"/>
    <dgm:cxn modelId="{B9CDB83B-B72A-4918-89BB-9F4D4CFFCBB0}" type="presOf" srcId="{88F821BF-5AC8-4656-804D-284B97393B6D}" destId="{B79F9F8A-3D9A-4373-AFBD-EAFF2CA25081}" srcOrd="0" destOrd="0" presId="urn:microsoft.com/office/officeart/2005/8/layout/hierarchy2"/>
    <dgm:cxn modelId="{34E1EA5C-41FF-485B-95BA-053C6F84A725}" type="presOf" srcId="{25EF31E6-3CF4-43D6-BBB4-EE97580ECACA}" destId="{E4AF46AB-82DA-4AC0-9F39-3E1912123B81}" srcOrd="0" destOrd="0" presId="urn:microsoft.com/office/officeart/2005/8/layout/hierarchy2"/>
    <dgm:cxn modelId="{4D1B30C5-0804-4C1D-9229-D17C5EE3C8DB}" type="presOf" srcId="{D77C9F88-AF30-4B53-A264-F44D035DB1F8}" destId="{3BB8FAA3-A2EE-4266-869D-8B362E31CB18}" srcOrd="1" destOrd="0" presId="urn:microsoft.com/office/officeart/2005/8/layout/hierarchy2"/>
    <dgm:cxn modelId="{617666D5-83D1-438A-844C-D13DA45750A3}" type="presOf" srcId="{25EF31E6-3CF4-43D6-BBB4-EE97580ECACA}" destId="{38C59D36-3872-48CE-8FB2-281B908DABE7}" srcOrd="1" destOrd="0" presId="urn:microsoft.com/office/officeart/2005/8/layout/hierarchy2"/>
    <dgm:cxn modelId="{1B4A5AFB-5372-4F6D-97A6-50631A5E5931}" srcId="{41D3A63C-D8EA-45E6-A785-899F9C245930}" destId="{882A799B-E6E6-48B6-86A2-C9A7E15F6140}" srcOrd="0" destOrd="0" parTransId="{72FC59C9-7D06-4458-AD83-285B229CC3D5}" sibTransId="{6DA1AA13-12BF-4CCF-8245-54AF383F6271}"/>
    <dgm:cxn modelId="{5E4F1D55-2B36-475C-92E3-55A87C0B04FF}" type="presOf" srcId="{4B44138E-7F2C-4B48-9F6D-A867A68FEB85}" destId="{84CED359-E360-4166-825D-9C73A0BE9D8F}" srcOrd="0" destOrd="0" presId="urn:microsoft.com/office/officeart/2005/8/layout/hierarchy2"/>
    <dgm:cxn modelId="{E61D5227-E48F-40D5-AFD6-B5E365D1A9E1}" type="presOf" srcId="{90224647-EFB3-4E32-8AFA-247590E00E13}" destId="{4DC638CB-0845-4AD5-BC08-42DFF87626E3}" srcOrd="0" destOrd="0" presId="urn:microsoft.com/office/officeart/2005/8/layout/hierarchy2"/>
    <dgm:cxn modelId="{98A5C1D5-DD4B-4B82-A6A2-94DA71837015}" type="presOf" srcId="{D77C9F88-AF30-4B53-A264-F44D035DB1F8}" destId="{3F05F105-7946-4350-AFD4-3782C1A8B7CA}" srcOrd="0" destOrd="0" presId="urn:microsoft.com/office/officeart/2005/8/layout/hierarchy2"/>
    <dgm:cxn modelId="{681DA935-B0F1-4E93-A04D-82459698D542}" srcId="{65F90314-EBBE-487A-9F08-28048106AA7D}" destId="{4812E9E6-E287-4E74-8575-56CA7E249B5F}" srcOrd="2" destOrd="0" parTransId="{25EF31E6-3CF4-43D6-BBB4-EE97580ECACA}" sibTransId="{42E8BBDC-260F-4D61-83CD-039A6B6A18B3}"/>
    <dgm:cxn modelId="{05471E56-EA9F-4A6E-8DFF-7991E3034D92}" type="presOf" srcId="{72FC59C9-7D06-4458-AD83-285B229CC3D5}" destId="{59C97DF3-7D1E-411C-B1CC-48EFF3F55B06}" srcOrd="1" destOrd="0" presId="urn:microsoft.com/office/officeart/2005/8/layout/hierarchy2"/>
    <dgm:cxn modelId="{466E3645-508B-4A02-A2E2-505FBE560533}" type="presParOf" srcId="{B79F9F8A-3D9A-4373-AFBD-EAFF2CA25081}" destId="{0D72EDD2-D9FD-4697-948A-41EB7469ACBB}" srcOrd="0" destOrd="0" presId="urn:microsoft.com/office/officeart/2005/8/layout/hierarchy2"/>
    <dgm:cxn modelId="{7D607582-4722-4B8E-B002-C69CFBECB97B}" type="presParOf" srcId="{0D72EDD2-D9FD-4697-948A-41EB7469ACBB}" destId="{9209900F-579C-4CFF-9C60-88CAE0B3BC74}" srcOrd="0" destOrd="0" presId="urn:microsoft.com/office/officeart/2005/8/layout/hierarchy2"/>
    <dgm:cxn modelId="{78E626AD-7630-4E56-97DF-ED4C31A070ED}" type="presParOf" srcId="{0D72EDD2-D9FD-4697-948A-41EB7469ACBB}" destId="{25EC8E86-B8C4-4BC3-8FED-6641BB9970BF}" srcOrd="1" destOrd="0" presId="urn:microsoft.com/office/officeart/2005/8/layout/hierarchy2"/>
    <dgm:cxn modelId="{DF396934-EA67-4C89-8FDA-5C41021CFD26}" type="presParOf" srcId="{25EC8E86-B8C4-4BC3-8FED-6641BB9970BF}" destId="{CD5D351B-36F2-4775-87AA-461039EDC25F}" srcOrd="0" destOrd="0" presId="urn:microsoft.com/office/officeart/2005/8/layout/hierarchy2"/>
    <dgm:cxn modelId="{B26A6FD2-799E-4454-BFEF-11C8552EA814}" type="presParOf" srcId="{CD5D351B-36F2-4775-87AA-461039EDC25F}" destId="{10FF4EAC-087E-4992-A5B2-FAE45124BD01}" srcOrd="0" destOrd="0" presId="urn:microsoft.com/office/officeart/2005/8/layout/hierarchy2"/>
    <dgm:cxn modelId="{3EF17146-49EE-4CD4-B3F8-1B5FC564F8BD}" type="presParOf" srcId="{25EC8E86-B8C4-4BC3-8FED-6641BB9970BF}" destId="{F9C2095E-AEF3-42F3-BE08-4C58F57F08B0}" srcOrd="1" destOrd="0" presId="urn:microsoft.com/office/officeart/2005/8/layout/hierarchy2"/>
    <dgm:cxn modelId="{64D52714-EED8-482B-AA2A-243AE4895713}" type="presParOf" srcId="{F9C2095E-AEF3-42F3-BE08-4C58F57F08B0}" destId="{86F196D5-01B2-42F2-8130-376BDD71F667}" srcOrd="0" destOrd="0" presId="urn:microsoft.com/office/officeart/2005/8/layout/hierarchy2"/>
    <dgm:cxn modelId="{75BA08DF-8F82-4DDD-9806-D72328CEF637}" type="presParOf" srcId="{F9C2095E-AEF3-42F3-BE08-4C58F57F08B0}" destId="{4F121F7C-B55F-416E-ADDA-F77AE1D47037}" srcOrd="1" destOrd="0" presId="urn:microsoft.com/office/officeart/2005/8/layout/hierarchy2"/>
    <dgm:cxn modelId="{F44F4176-C882-4CC0-B4B6-F4C15B86A8FA}" type="presParOf" srcId="{25EC8E86-B8C4-4BC3-8FED-6641BB9970BF}" destId="{5A33A141-F2CF-4719-B9BA-39CF55349002}" srcOrd="2" destOrd="0" presId="urn:microsoft.com/office/officeart/2005/8/layout/hierarchy2"/>
    <dgm:cxn modelId="{F908C6ED-DEBF-4775-B71F-E89DC6831FB2}" type="presParOf" srcId="{5A33A141-F2CF-4719-B9BA-39CF55349002}" destId="{7E043A31-1C2E-4741-86FA-76555B4CBF1F}" srcOrd="0" destOrd="0" presId="urn:microsoft.com/office/officeart/2005/8/layout/hierarchy2"/>
    <dgm:cxn modelId="{801D5E35-BFB4-4927-A0F8-DC5364571527}" type="presParOf" srcId="{25EC8E86-B8C4-4BC3-8FED-6641BB9970BF}" destId="{AC55C26B-3784-448C-9E04-648784E20587}" srcOrd="3" destOrd="0" presId="urn:microsoft.com/office/officeart/2005/8/layout/hierarchy2"/>
    <dgm:cxn modelId="{A69429A0-D772-4BB2-9F4D-177DA0CF6B4D}" type="presParOf" srcId="{AC55C26B-3784-448C-9E04-648784E20587}" destId="{8BEA7120-A61F-4B33-BF26-25246869C706}" srcOrd="0" destOrd="0" presId="urn:microsoft.com/office/officeart/2005/8/layout/hierarchy2"/>
    <dgm:cxn modelId="{83FEAC62-EA70-419E-B286-6FF26BD4D72B}" type="presParOf" srcId="{AC55C26B-3784-448C-9E04-648784E20587}" destId="{57D72064-2AD6-4B74-A52C-099897EFB03C}" srcOrd="1" destOrd="0" presId="urn:microsoft.com/office/officeart/2005/8/layout/hierarchy2"/>
    <dgm:cxn modelId="{D190D808-482F-4550-91C1-671EEAF0E12A}" type="presParOf" srcId="{57D72064-2AD6-4B74-A52C-099897EFB03C}" destId="{0266C74C-52CE-4D8A-886B-CA78BCAACB9F}" srcOrd="0" destOrd="0" presId="urn:microsoft.com/office/officeart/2005/8/layout/hierarchy2"/>
    <dgm:cxn modelId="{9570DDD0-DF01-48B0-BCDD-30CEFD38C668}" type="presParOf" srcId="{0266C74C-52CE-4D8A-886B-CA78BCAACB9F}" destId="{59C97DF3-7D1E-411C-B1CC-48EFF3F55B06}" srcOrd="0" destOrd="0" presId="urn:microsoft.com/office/officeart/2005/8/layout/hierarchy2"/>
    <dgm:cxn modelId="{AB36E509-9740-439D-B9E4-A636171D4FF0}" type="presParOf" srcId="{57D72064-2AD6-4B74-A52C-099897EFB03C}" destId="{55E038A2-1D0E-4E83-851F-DE37B373862D}" srcOrd="1" destOrd="0" presId="urn:microsoft.com/office/officeart/2005/8/layout/hierarchy2"/>
    <dgm:cxn modelId="{317D7E5D-99EF-4AB3-B4D1-B71BBB7D82D9}" type="presParOf" srcId="{55E038A2-1D0E-4E83-851F-DE37B373862D}" destId="{2ACF436F-15BC-4BC7-B63E-5D47AA819995}" srcOrd="0" destOrd="0" presId="urn:microsoft.com/office/officeart/2005/8/layout/hierarchy2"/>
    <dgm:cxn modelId="{B26CD6D0-AC04-4279-8B4C-C002935EA53C}" type="presParOf" srcId="{55E038A2-1D0E-4E83-851F-DE37B373862D}" destId="{A1BB07A0-8184-4A31-B8AF-DBDAC6256E4F}" srcOrd="1" destOrd="0" presId="urn:microsoft.com/office/officeart/2005/8/layout/hierarchy2"/>
    <dgm:cxn modelId="{2E3F186E-5AAB-40DE-B6AA-903D76B114F9}" type="presParOf" srcId="{57D72064-2AD6-4B74-A52C-099897EFB03C}" destId="{84CED359-E360-4166-825D-9C73A0BE9D8F}" srcOrd="2" destOrd="0" presId="urn:microsoft.com/office/officeart/2005/8/layout/hierarchy2"/>
    <dgm:cxn modelId="{C6DE1900-AFB4-4D43-A7C5-F5A414954586}" type="presParOf" srcId="{84CED359-E360-4166-825D-9C73A0BE9D8F}" destId="{E710D1E5-7D68-47C9-B0CE-835A6BACC3D5}" srcOrd="0" destOrd="0" presId="urn:microsoft.com/office/officeart/2005/8/layout/hierarchy2"/>
    <dgm:cxn modelId="{EC8D35BA-150E-4EC2-A0C7-C15CD727F195}" type="presParOf" srcId="{57D72064-2AD6-4B74-A52C-099897EFB03C}" destId="{6A36D3E2-906E-4BE5-BD9B-DC2E61116CE1}" srcOrd="3" destOrd="0" presId="urn:microsoft.com/office/officeart/2005/8/layout/hierarchy2"/>
    <dgm:cxn modelId="{D7D5779A-E0A5-4B34-A476-5F2A89375B6A}" type="presParOf" srcId="{6A36D3E2-906E-4BE5-BD9B-DC2E61116CE1}" destId="{CAFA5CE3-271F-47C8-9600-344E7C73014C}" srcOrd="0" destOrd="0" presId="urn:microsoft.com/office/officeart/2005/8/layout/hierarchy2"/>
    <dgm:cxn modelId="{55F50D15-70EA-405E-B956-14E725725249}" type="presParOf" srcId="{6A36D3E2-906E-4BE5-BD9B-DC2E61116CE1}" destId="{51A6B39C-54F1-4D41-A1BB-7A465405A85F}" srcOrd="1" destOrd="0" presId="urn:microsoft.com/office/officeart/2005/8/layout/hierarchy2"/>
    <dgm:cxn modelId="{5622699B-C036-40C4-8A05-DDED1F501084}" type="presParOf" srcId="{51A6B39C-54F1-4D41-A1BB-7A465405A85F}" destId="{0224131B-07B7-4190-816E-9DA4B5B1B36A}" srcOrd="0" destOrd="0" presId="urn:microsoft.com/office/officeart/2005/8/layout/hierarchy2"/>
    <dgm:cxn modelId="{7C849DB6-3A47-4A54-B768-FCA5FB5AA12A}" type="presParOf" srcId="{0224131B-07B7-4190-816E-9DA4B5B1B36A}" destId="{E712A6A9-4479-4035-B113-BFEC95A49DB1}" srcOrd="0" destOrd="0" presId="urn:microsoft.com/office/officeart/2005/8/layout/hierarchy2"/>
    <dgm:cxn modelId="{35750C7D-E1AB-4E76-949B-7F08C38EB2E0}" type="presParOf" srcId="{51A6B39C-54F1-4D41-A1BB-7A465405A85F}" destId="{236CE1CC-562F-4A29-864E-34D205911071}" srcOrd="1" destOrd="0" presId="urn:microsoft.com/office/officeart/2005/8/layout/hierarchy2"/>
    <dgm:cxn modelId="{6D332547-53B0-4465-99FA-307C4946F011}" type="presParOf" srcId="{236CE1CC-562F-4A29-864E-34D205911071}" destId="{82608678-56FB-461F-8EA9-C95D3C2F9BAA}" srcOrd="0" destOrd="0" presId="urn:microsoft.com/office/officeart/2005/8/layout/hierarchy2"/>
    <dgm:cxn modelId="{9F5D0B43-2285-4ED1-81C8-C4C4BE9CF77A}" type="presParOf" srcId="{236CE1CC-562F-4A29-864E-34D205911071}" destId="{68E488CB-E280-46FB-B7E3-B4F9CB70AFC3}" srcOrd="1" destOrd="0" presId="urn:microsoft.com/office/officeart/2005/8/layout/hierarchy2"/>
    <dgm:cxn modelId="{F9A27576-AFB7-4AAC-AAD6-57BE404D6213}" type="presParOf" srcId="{51A6B39C-54F1-4D41-A1BB-7A465405A85F}" destId="{D5C8737F-73DD-4FD5-A195-C60AFB0968D1}" srcOrd="2" destOrd="0" presId="urn:microsoft.com/office/officeart/2005/8/layout/hierarchy2"/>
    <dgm:cxn modelId="{753D84D5-B201-4042-8A93-74B6E3477765}" type="presParOf" srcId="{D5C8737F-73DD-4FD5-A195-C60AFB0968D1}" destId="{C1F88825-53FF-48EC-9CB0-144DC7C2EEF7}" srcOrd="0" destOrd="0" presId="urn:microsoft.com/office/officeart/2005/8/layout/hierarchy2"/>
    <dgm:cxn modelId="{07A7F2FC-EF78-4B2F-B560-548BD291A1CC}" type="presParOf" srcId="{51A6B39C-54F1-4D41-A1BB-7A465405A85F}" destId="{28B8B74F-19FC-4EB0-BB90-0ADF8C56789A}" srcOrd="3" destOrd="0" presId="urn:microsoft.com/office/officeart/2005/8/layout/hierarchy2"/>
    <dgm:cxn modelId="{71C7894C-73EE-4632-8560-C741C0C0970A}" type="presParOf" srcId="{28B8B74F-19FC-4EB0-BB90-0ADF8C56789A}" destId="{5E8D15CD-37CB-4C80-AB29-0DCEBFCA79CD}" srcOrd="0" destOrd="0" presId="urn:microsoft.com/office/officeart/2005/8/layout/hierarchy2"/>
    <dgm:cxn modelId="{269E617D-C575-4E7D-8EDD-75CDC3EA1818}" type="presParOf" srcId="{28B8B74F-19FC-4EB0-BB90-0ADF8C56789A}" destId="{895D3B7B-4446-4BF2-8B97-8911482378F4}" srcOrd="1" destOrd="0" presId="urn:microsoft.com/office/officeart/2005/8/layout/hierarchy2"/>
    <dgm:cxn modelId="{92DDBAD8-8077-483E-86BC-1B042B392A0C}" type="presParOf" srcId="{51A6B39C-54F1-4D41-A1BB-7A465405A85F}" destId="{3F05F105-7946-4350-AFD4-3782C1A8B7CA}" srcOrd="4" destOrd="0" presId="urn:microsoft.com/office/officeart/2005/8/layout/hierarchy2"/>
    <dgm:cxn modelId="{6B7AB664-8B32-4150-9958-C501FE7F4FEE}" type="presParOf" srcId="{3F05F105-7946-4350-AFD4-3782C1A8B7CA}" destId="{3BB8FAA3-A2EE-4266-869D-8B362E31CB18}" srcOrd="0" destOrd="0" presId="urn:microsoft.com/office/officeart/2005/8/layout/hierarchy2"/>
    <dgm:cxn modelId="{0E35A812-A8A7-4A2F-BD9F-C9D7CC3122E8}" type="presParOf" srcId="{51A6B39C-54F1-4D41-A1BB-7A465405A85F}" destId="{E1CA860E-2803-42C4-AEBE-8386A604710E}" srcOrd="5" destOrd="0" presId="urn:microsoft.com/office/officeart/2005/8/layout/hierarchy2"/>
    <dgm:cxn modelId="{D3505A08-1324-4A56-9A09-D8918BCCBC43}" type="presParOf" srcId="{E1CA860E-2803-42C4-AEBE-8386A604710E}" destId="{BEB3ACBF-7834-4451-AE4A-A215631C56B7}" srcOrd="0" destOrd="0" presId="urn:microsoft.com/office/officeart/2005/8/layout/hierarchy2"/>
    <dgm:cxn modelId="{3C436920-117B-431D-8652-7D7F87D4DA04}" type="presParOf" srcId="{E1CA860E-2803-42C4-AEBE-8386A604710E}" destId="{35B7D8E4-D21D-446E-91A4-4AF914E8E741}" srcOrd="1" destOrd="0" presId="urn:microsoft.com/office/officeart/2005/8/layout/hierarchy2"/>
    <dgm:cxn modelId="{7C9AFF4A-97AC-42C1-884C-0EF4F6C1A943}" type="presParOf" srcId="{35B7D8E4-D21D-446E-91A4-4AF914E8E741}" destId="{44C252EF-3825-405B-9736-C9EA7D7B30E9}" srcOrd="0" destOrd="0" presId="urn:microsoft.com/office/officeart/2005/8/layout/hierarchy2"/>
    <dgm:cxn modelId="{8F38A35F-EAB5-4FAB-9783-7CD4E9ABFB2A}" type="presParOf" srcId="{44C252EF-3825-405B-9736-C9EA7D7B30E9}" destId="{0B01F627-125B-4067-A4B1-A1F02B35C986}" srcOrd="0" destOrd="0" presId="urn:microsoft.com/office/officeart/2005/8/layout/hierarchy2"/>
    <dgm:cxn modelId="{3565710F-5DE2-4CBA-A9D9-94EC774EF7EE}" type="presParOf" srcId="{35B7D8E4-D21D-446E-91A4-4AF914E8E741}" destId="{E1A41148-8E22-492C-A922-BF5BBB51799E}" srcOrd="1" destOrd="0" presId="urn:microsoft.com/office/officeart/2005/8/layout/hierarchy2"/>
    <dgm:cxn modelId="{9EA56ECA-E527-4A7E-9DA1-421EFEA8824E}" type="presParOf" srcId="{E1A41148-8E22-492C-A922-BF5BBB51799E}" destId="{D915B0AB-62BD-4C37-AEE9-AE2E155DD8AF}" srcOrd="0" destOrd="0" presId="urn:microsoft.com/office/officeart/2005/8/layout/hierarchy2"/>
    <dgm:cxn modelId="{8607BFA8-3058-462B-BB82-ECC9D911760E}" type="presParOf" srcId="{E1A41148-8E22-492C-A922-BF5BBB51799E}" destId="{C7242D24-89BF-4593-B610-F7F20EC531D1}" srcOrd="1" destOrd="0" presId="urn:microsoft.com/office/officeart/2005/8/layout/hierarchy2"/>
    <dgm:cxn modelId="{EDEC6B55-A1F9-46B6-976D-E4DAD74802CD}" type="presParOf" srcId="{57D72064-2AD6-4B74-A52C-099897EFB03C}" destId="{CC538E8E-3919-4334-BA62-816DDC9E01BA}" srcOrd="4" destOrd="0" presId="urn:microsoft.com/office/officeart/2005/8/layout/hierarchy2"/>
    <dgm:cxn modelId="{7A37A9B1-EDBE-4D78-9790-A366421C75B5}" type="presParOf" srcId="{CC538E8E-3919-4334-BA62-816DDC9E01BA}" destId="{0D3E0BBF-0F9A-4C35-B294-43859D7700E9}" srcOrd="0" destOrd="0" presId="urn:microsoft.com/office/officeart/2005/8/layout/hierarchy2"/>
    <dgm:cxn modelId="{885B04BA-1E6A-4B79-A1EF-3D975F269CDC}" type="presParOf" srcId="{57D72064-2AD6-4B74-A52C-099897EFB03C}" destId="{97CA94AE-9FA3-4AB5-825B-08D3474CBEC0}" srcOrd="5" destOrd="0" presId="urn:microsoft.com/office/officeart/2005/8/layout/hierarchy2"/>
    <dgm:cxn modelId="{1DA89F40-7CA3-45C3-A19C-A1A72971FC48}" type="presParOf" srcId="{97CA94AE-9FA3-4AB5-825B-08D3474CBEC0}" destId="{4DC638CB-0845-4AD5-BC08-42DFF87626E3}" srcOrd="0" destOrd="0" presId="urn:microsoft.com/office/officeart/2005/8/layout/hierarchy2"/>
    <dgm:cxn modelId="{F4F55E1D-0856-4FF7-8868-AA150815E1FC}" type="presParOf" srcId="{97CA94AE-9FA3-4AB5-825B-08D3474CBEC0}" destId="{F619FCCF-E915-4CE5-9EE2-89B279325FA4}" srcOrd="1" destOrd="0" presId="urn:microsoft.com/office/officeart/2005/8/layout/hierarchy2"/>
    <dgm:cxn modelId="{797317A6-A3CB-4E0F-B56B-DCCD5F6AABA9}" type="presParOf" srcId="{25EC8E86-B8C4-4BC3-8FED-6641BB9970BF}" destId="{E4AF46AB-82DA-4AC0-9F39-3E1912123B81}" srcOrd="4" destOrd="0" presId="urn:microsoft.com/office/officeart/2005/8/layout/hierarchy2"/>
    <dgm:cxn modelId="{8CA98103-6955-4BA6-8496-B2889EF724B3}" type="presParOf" srcId="{E4AF46AB-82DA-4AC0-9F39-3E1912123B81}" destId="{38C59D36-3872-48CE-8FB2-281B908DABE7}" srcOrd="0" destOrd="0" presId="urn:microsoft.com/office/officeart/2005/8/layout/hierarchy2"/>
    <dgm:cxn modelId="{4F1C9484-6633-425F-A69B-67BD605C22CC}" type="presParOf" srcId="{25EC8E86-B8C4-4BC3-8FED-6641BB9970BF}" destId="{0164A9C0-01F4-4549-9B55-28AA8AC4986F}" srcOrd="5" destOrd="0" presId="urn:microsoft.com/office/officeart/2005/8/layout/hierarchy2"/>
    <dgm:cxn modelId="{23E1F602-2062-4EEB-A4ED-F08848CFF589}" type="presParOf" srcId="{0164A9C0-01F4-4549-9B55-28AA8AC4986F}" destId="{60F8E5C0-258C-41DF-9184-CCF8B38E4D5B}" srcOrd="0" destOrd="0" presId="urn:microsoft.com/office/officeart/2005/8/layout/hierarchy2"/>
    <dgm:cxn modelId="{1B3F8374-C64E-4A60-95CF-3D348C0EF852}" type="presParOf" srcId="{0164A9C0-01F4-4549-9B55-28AA8AC4986F}" destId="{14110CCB-179F-4A1F-9DDD-233D3CA1E8E2}" srcOrd="1" destOrd="0" presId="urn:microsoft.com/office/officeart/2005/8/layout/hierarchy2"/>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D43D2-E3EB-4F3C-954E-13C95A14B8EC}" type="doc">
      <dgm:prSet loTypeId="urn:microsoft.com/office/officeart/2005/8/layout/radial4" loCatId="relationship" qsTypeId="urn:microsoft.com/office/officeart/2005/8/quickstyle/simple2" qsCatId="simple" csTypeId="urn:microsoft.com/office/officeart/2005/8/colors/accent0_1" csCatId="mainScheme" phldr="1"/>
      <dgm:spPr/>
      <dgm:t>
        <a:bodyPr/>
        <a:lstStyle/>
        <a:p>
          <a:endParaRPr lang="en-CA"/>
        </a:p>
      </dgm:t>
    </dgm:pt>
    <dgm:pt modelId="{F5EBEBA5-B4C7-47D7-8CC7-0451C0E32C33}">
      <dgm:prSet phldrT="[Text]" custT="1"/>
      <dgm:spPr/>
      <dgm:t>
        <a:bodyPr/>
        <a:lstStyle/>
        <a:p>
          <a:r>
            <a:rPr lang="en-CA" sz="1400" dirty="0" smtClean="0"/>
            <a:t>Price</a:t>
          </a:r>
          <a:endParaRPr lang="en-CA" sz="1400" dirty="0"/>
        </a:p>
      </dgm:t>
    </dgm:pt>
    <dgm:pt modelId="{606F7045-8679-4BF0-AA3F-5821BFCD81C4}" type="parTrans" cxnId="{A65C0551-E761-4AB3-8197-D86B2CD48535}">
      <dgm:prSet/>
      <dgm:spPr/>
      <dgm:t>
        <a:bodyPr/>
        <a:lstStyle/>
        <a:p>
          <a:endParaRPr lang="en-CA" sz="1400"/>
        </a:p>
      </dgm:t>
    </dgm:pt>
    <dgm:pt modelId="{3907B648-2F00-4E93-9031-2B45EFAEDD4D}" type="sibTrans" cxnId="{A65C0551-E761-4AB3-8197-D86B2CD48535}">
      <dgm:prSet/>
      <dgm:spPr/>
      <dgm:t>
        <a:bodyPr/>
        <a:lstStyle/>
        <a:p>
          <a:endParaRPr lang="en-CA" sz="1400"/>
        </a:p>
      </dgm:t>
    </dgm:pt>
    <dgm:pt modelId="{1B413F49-3713-4B21-8EB5-64588C66C4FC}">
      <dgm:prSet phldrT="[Text]" custT="1"/>
      <dgm:spPr/>
      <dgm:t>
        <a:bodyPr/>
        <a:lstStyle/>
        <a:p>
          <a:r>
            <a:rPr lang="en-CA" sz="1400" dirty="0" smtClean="0"/>
            <a:t>Tariff</a:t>
          </a:r>
          <a:endParaRPr lang="en-CA" sz="1400" dirty="0"/>
        </a:p>
      </dgm:t>
    </dgm:pt>
    <dgm:pt modelId="{75BC7B20-8241-4334-9281-18D515810968}" type="parTrans" cxnId="{9C75B9E1-97F3-4A0E-8637-89CDD4BDD177}">
      <dgm:prSet/>
      <dgm:spPr/>
      <dgm:t>
        <a:bodyPr/>
        <a:lstStyle/>
        <a:p>
          <a:endParaRPr lang="en-CA" sz="1400"/>
        </a:p>
      </dgm:t>
    </dgm:pt>
    <dgm:pt modelId="{69F969CD-848B-4708-9CB7-58AD0B49FF55}" type="sibTrans" cxnId="{9C75B9E1-97F3-4A0E-8637-89CDD4BDD177}">
      <dgm:prSet/>
      <dgm:spPr/>
      <dgm:t>
        <a:bodyPr/>
        <a:lstStyle/>
        <a:p>
          <a:endParaRPr lang="en-CA" sz="1400"/>
        </a:p>
      </dgm:t>
    </dgm:pt>
    <dgm:pt modelId="{8940F7E5-7CAA-497F-A2E2-CD93C2B831DF}">
      <dgm:prSet phldrT="[Text]" custT="1"/>
      <dgm:spPr/>
      <dgm:t>
        <a:bodyPr/>
        <a:lstStyle/>
        <a:p>
          <a:r>
            <a:rPr lang="en-CA" sz="1400" dirty="0" smtClean="0"/>
            <a:t>Time</a:t>
          </a:r>
          <a:endParaRPr lang="en-CA" sz="1400" dirty="0"/>
        </a:p>
      </dgm:t>
    </dgm:pt>
    <dgm:pt modelId="{C9CFA177-E939-47F6-AFD8-0059752E01B2}" type="parTrans" cxnId="{414A57CD-C4E5-4525-90CA-07F40063004A}">
      <dgm:prSet/>
      <dgm:spPr/>
      <dgm:t>
        <a:bodyPr/>
        <a:lstStyle/>
        <a:p>
          <a:endParaRPr lang="en-CA" sz="1400"/>
        </a:p>
      </dgm:t>
    </dgm:pt>
    <dgm:pt modelId="{C385CBBD-3707-4982-ACED-B93F886BAF37}" type="sibTrans" cxnId="{414A57CD-C4E5-4525-90CA-07F40063004A}">
      <dgm:prSet/>
      <dgm:spPr/>
      <dgm:t>
        <a:bodyPr/>
        <a:lstStyle/>
        <a:p>
          <a:endParaRPr lang="en-CA" sz="1400"/>
        </a:p>
      </dgm:t>
    </dgm:pt>
    <dgm:pt modelId="{4A39D9D2-B9FB-4E31-8343-D7BE0CB3ECA4}" type="pres">
      <dgm:prSet presAssocID="{14CD43D2-E3EB-4F3C-954E-13C95A14B8EC}" presName="cycle" presStyleCnt="0">
        <dgm:presLayoutVars>
          <dgm:chMax val="1"/>
          <dgm:dir/>
          <dgm:animLvl val="ctr"/>
          <dgm:resizeHandles val="exact"/>
        </dgm:presLayoutVars>
      </dgm:prSet>
      <dgm:spPr/>
      <dgm:t>
        <a:bodyPr/>
        <a:lstStyle/>
        <a:p>
          <a:endParaRPr lang="en-CA"/>
        </a:p>
      </dgm:t>
    </dgm:pt>
    <dgm:pt modelId="{6CB924BF-20C0-444B-9E26-62A3829DF24B}" type="pres">
      <dgm:prSet presAssocID="{F5EBEBA5-B4C7-47D7-8CC7-0451C0E32C33}" presName="centerShape" presStyleLbl="node0" presStyleIdx="0" presStyleCnt="1"/>
      <dgm:spPr/>
      <dgm:t>
        <a:bodyPr/>
        <a:lstStyle/>
        <a:p>
          <a:endParaRPr lang="en-CA"/>
        </a:p>
      </dgm:t>
    </dgm:pt>
    <dgm:pt modelId="{265F6D42-A027-4529-B992-C4EACB7A3FF8}" type="pres">
      <dgm:prSet presAssocID="{75BC7B20-8241-4334-9281-18D515810968}" presName="parTrans" presStyleLbl="bgSibTrans2D1" presStyleIdx="0" presStyleCnt="2"/>
      <dgm:spPr/>
      <dgm:t>
        <a:bodyPr/>
        <a:lstStyle/>
        <a:p>
          <a:endParaRPr lang="en-CA"/>
        </a:p>
      </dgm:t>
    </dgm:pt>
    <dgm:pt modelId="{F2C85941-9C64-43CC-A12F-41F7125B217A}" type="pres">
      <dgm:prSet presAssocID="{1B413F49-3713-4B21-8EB5-64588C66C4FC}" presName="node" presStyleLbl="node1" presStyleIdx="0" presStyleCnt="2">
        <dgm:presLayoutVars>
          <dgm:bulletEnabled val="1"/>
        </dgm:presLayoutVars>
      </dgm:prSet>
      <dgm:spPr/>
      <dgm:t>
        <a:bodyPr/>
        <a:lstStyle/>
        <a:p>
          <a:endParaRPr lang="en-CA"/>
        </a:p>
      </dgm:t>
    </dgm:pt>
    <dgm:pt modelId="{66CB462D-E7EF-4901-BDB7-5A313A4A2878}" type="pres">
      <dgm:prSet presAssocID="{C9CFA177-E939-47F6-AFD8-0059752E01B2}" presName="parTrans" presStyleLbl="bgSibTrans2D1" presStyleIdx="1" presStyleCnt="2"/>
      <dgm:spPr/>
      <dgm:t>
        <a:bodyPr/>
        <a:lstStyle/>
        <a:p>
          <a:endParaRPr lang="en-CA"/>
        </a:p>
      </dgm:t>
    </dgm:pt>
    <dgm:pt modelId="{8511E650-B89B-49E7-A93E-EFC4A7ECE3D9}" type="pres">
      <dgm:prSet presAssocID="{8940F7E5-7CAA-497F-A2E2-CD93C2B831DF}" presName="node" presStyleLbl="node1" presStyleIdx="1" presStyleCnt="2">
        <dgm:presLayoutVars>
          <dgm:bulletEnabled val="1"/>
        </dgm:presLayoutVars>
      </dgm:prSet>
      <dgm:spPr/>
      <dgm:t>
        <a:bodyPr/>
        <a:lstStyle/>
        <a:p>
          <a:endParaRPr lang="en-CA"/>
        </a:p>
      </dgm:t>
    </dgm:pt>
  </dgm:ptLst>
  <dgm:cxnLst>
    <dgm:cxn modelId="{9C75B9E1-97F3-4A0E-8637-89CDD4BDD177}" srcId="{F5EBEBA5-B4C7-47D7-8CC7-0451C0E32C33}" destId="{1B413F49-3713-4B21-8EB5-64588C66C4FC}" srcOrd="0" destOrd="0" parTransId="{75BC7B20-8241-4334-9281-18D515810968}" sibTransId="{69F969CD-848B-4708-9CB7-58AD0B49FF55}"/>
    <dgm:cxn modelId="{763DDD66-5377-4B13-BD28-18F82B0DEEBA}" type="presOf" srcId="{14CD43D2-E3EB-4F3C-954E-13C95A14B8EC}" destId="{4A39D9D2-B9FB-4E31-8343-D7BE0CB3ECA4}" srcOrd="0" destOrd="0" presId="urn:microsoft.com/office/officeart/2005/8/layout/radial4"/>
    <dgm:cxn modelId="{54ECE568-A181-4AE9-8FC7-004F7AFE2E51}" type="presOf" srcId="{75BC7B20-8241-4334-9281-18D515810968}" destId="{265F6D42-A027-4529-B992-C4EACB7A3FF8}" srcOrd="0" destOrd="0" presId="urn:microsoft.com/office/officeart/2005/8/layout/radial4"/>
    <dgm:cxn modelId="{C0BBA2AC-0298-4611-86BA-DA31592BCA4B}" type="presOf" srcId="{C9CFA177-E939-47F6-AFD8-0059752E01B2}" destId="{66CB462D-E7EF-4901-BDB7-5A313A4A2878}" srcOrd="0" destOrd="0" presId="urn:microsoft.com/office/officeart/2005/8/layout/radial4"/>
    <dgm:cxn modelId="{414A57CD-C4E5-4525-90CA-07F40063004A}" srcId="{F5EBEBA5-B4C7-47D7-8CC7-0451C0E32C33}" destId="{8940F7E5-7CAA-497F-A2E2-CD93C2B831DF}" srcOrd="1" destOrd="0" parTransId="{C9CFA177-E939-47F6-AFD8-0059752E01B2}" sibTransId="{C385CBBD-3707-4982-ACED-B93F886BAF37}"/>
    <dgm:cxn modelId="{A65C0551-E761-4AB3-8197-D86B2CD48535}" srcId="{14CD43D2-E3EB-4F3C-954E-13C95A14B8EC}" destId="{F5EBEBA5-B4C7-47D7-8CC7-0451C0E32C33}" srcOrd="0" destOrd="0" parTransId="{606F7045-8679-4BF0-AA3F-5821BFCD81C4}" sibTransId="{3907B648-2F00-4E93-9031-2B45EFAEDD4D}"/>
    <dgm:cxn modelId="{625CC5A9-6139-458C-93C5-A3FD1D2F6780}" type="presOf" srcId="{F5EBEBA5-B4C7-47D7-8CC7-0451C0E32C33}" destId="{6CB924BF-20C0-444B-9E26-62A3829DF24B}" srcOrd="0" destOrd="0" presId="urn:microsoft.com/office/officeart/2005/8/layout/radial4"/>
    <dgm:cxn modelId="{CA9A29E1-D662-49B7-84DC-6D15143DA71F}" type="presOf" srcId="{8940F7E5-7CAA-497F-A2E2-CD93C2B831DF}" destId="{8511E650-B89B-49E7-A93E-EFC4A7ECE3D9}" srcOrd="0" destOrd="0" presId="urn:microsoft.com/office/officeart/2005/8/layout/radial4"/>
    <dgm:cxn modelId="{E6B6FF7E-BDB1-4D02-9436-7B75CB0E499E}" type="presOf" srcId="{1B413F49-3713-4B21-8EB5-64588C66C4FC}" destId="{F2C85941-9C64-43CC-A12F-41F7125B217A}" srcOrd="0" destOrd="0" presId="urn:microsoft.com/office/officeart/2005/8/layout/radial4"/>
    <dgm:cxn modelId="{9569B4A6-072D-4094-BC74-6A6DE148D4E5}" type="presParOf" srcId="{4A39D9D2-B9FB-4E31-8343-D7BE0CB3ECA4}" destId="{6CB924BF-20C0-444B-9E26-62A3829DF24B}" srcOrd="0" destOrd="0" presId="urn:microsoft.com/office/officeart/2005/8/layout/radial4"/>
    <dgm:cxn modelId="{0C7D5D98-DE79-438C-85B3-76EBCCEE8781}" type="presParOf" srcId="{4A39D9D2-B9FB-4E31-8343-D7BE0CB3ECA4}" destId="{265F6D42-A027-4529-B992-C4EACB7A3FF8}" srcOrd="1" destOrd="0" presId="urn:microsoft.com/office/officeart/2005/8/layout/radial4"/>
    <dgm:cxn modelId="{DCFCEE52-F846-453D-8169-EEB2C2294AC9}" type="presParOf" srcId="{4A39D9D2-B9FB-4E31-8343-D7BE0CB3ECA4}" destId="{F2C85941-9C64-43CC-A12F-41F7125B217A}" srcOrd="2" destOrd="0" presId="urn:microsoft.com/office/officeart/2005/8/layout/radial4"/>
    <dgm:cxn modelId="{E64DFF0D-EA58-41B7-A9E4-F1919315D28E}" type="presParOf" srcId="{4A39D9D2-B9FB-4E31-8343-D7BE0CB3ECA4}" destId="{66CB462D-E7EF-4901-BDB7-5A313A4A2878}" srcOrd="3" destOrd="0" presId="urn:microsoft.com/office/officeart/2005/8/layout/radial4"/>
    <dgm:cxn modelId="{82208E59-DD86-489B-B14A-005A99BD8731}" type="presParOf" srcId="{4A39D9D2-B9FB-4E31-8343-D7BE0CB3ECA4}" destId="{8511E650-B89B-49E7-A93E-EFC4A7ECE3D9}"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CD43D2-E3EB-4F3C-954E-13C95A14B8EC}" type="doc">
      <dgm:prSet loTypeId="urn:microsoft.com/office/officeart/2005/8/layout/radial4" loCatId="relationship" qsTypeId="urn:microsoft.com/office/officeart/2005/8/quickstyle/simple2" qsCatId="simple" csTypeId="urn:microsoft.com/office/officeart/2005/8/colors/accent0_1" csCatId="mainScheme" phldr="1"/>
      <dgm:spPr/>
      <dgm:t>
        <a:bodyPr/>
        <a:lstStyle/>
        <a:p>
          <a:endParaRPr lang="en-CA"/>
        </a:p>
      </dgm:t>
    </dgm:pt>
    <dgm:pt modelId="{F5EBEBA5-B4C7-47D7-8CC7-0451C0E32C33}">
      <dgm:prSet phldrT="[Text]" custT="1"/>
      <dgm:spPr/>
      <dgm:t>
        <a:bodyPr/>
        <a:lstStyle/>
        <a:p>
          <a:r>
            <a:rPr lang="en-CA" sz="1400" dirty="0" smtClean="0"/>
            <a:t>Quantity</a:t>
          </a:r>
          <a:endParaRPr lang="en-CA" sz="1400" dirty="0"/>
        </a:p>
      </dgm:t>
    </dgm:pt>
    <dgm:pt modelId="{606F7045-8679-4BF0-AA3F-5821BFCD81C4}" type="parTrans" cxnId="{A65C0551-E761-4AB3-8197-D86B2CD48535}">
      <dgm:prSet/>
      <dgm:spPr/>
      <dgm:t>
        <a:bodyPr/>
        <a:lstStyle/>
        <a:p>
          <a:endParaRPr lang="en-CA" sz="1400"/>
        </a:p>
      </dgm:t>
    </dgm:pt>
    <dgm:pt modelId="{3907B648-2F00-4E93-9031-2B45EFAEDD4D}" type="sibTrans" cxnId="{A65C0551-E761-4AB3-8197-D86B2CD48535}">
      <dgm:prSet/>
      <dgm:spPr/>
      <dgm:t>
        <a:bodyPr/>
        <a:lstStyle/>
        <a:p>
          <a:endParaRPr lang="en-CA" sz="1400"/>
        </a:p>
      </dgm:t>
    </dgm:pt>
    <dgm:pt modelId="{1B413F49-3713-4B21-8EB5-64588C66C4FC}">
      <dgm:prSet phldrT="[Text]" custT="1"/>
      <dgm:spPr/>
      <dgm:t>
        <a:bodyPr/>
        <a:lstStyle/>
        <a:p>
          <a:r>
            <a:rPr lang="en-CA" sz="1400" dirty="0" smtClean="0"/>
            <a:t>Population</a:t>
          </a:r>
          <a:endParaRPr lang="en-CA" sz="1400" dirty="0"/>
        </a:p>
      </dgm:t>
    </dgm:pt>
    <dgm:pt modelId="{75BC7B20-8241-4334-9281-18D515810968}" type="parTrans" cxnId="{9C75B9E1-97F3-4A0E-8637-89CDD4BDD177}">
      <dgm:prSet/>
      <dgm:spPr/>
      <dgm:t>
        <a:bodyPr/>
        <a:lstStyle/>
        <a:p>
          <a:endParaRPr lang="en-CA" sz="1400"/>
        </a:p>
      </dgm:t>
    </dgm:pt>
    <dgm:pt modelId="{69F969CD-848B-4708-9CB7-58AD0B49FF55}" type="sibTrans" cxnId="{9C75B9E1-97F3-4A0E-8637-89CDD4BDD177}">
      <dgm:prSet/>
      <dgm:spPr/>
      <dgm:t>
        <a:bodyPr/>
        <a:lstStyle/>
        <a:p>
          <a:endParaRPr lang="en-CA" sz="1400"/>
        </a:p>
      </dgm:t>
    </dgm:pt>
    <dgm:pt modelId="{8940F7E5-7CAA-497F-A2E2-CD93C2B831DF}">
      <dgm:prSet phldrT="[Text]" custT="1"/>
      <dgm:spPr/>
      <dgm:t>
        <a:bodyPr/>
        <a:lstStyle/>
        <a:p>
          <a:r>
            <a:rPr lang="en-CA" sz="1400" b="1" dirty="0" smtClean="0"/>
            <a:t>Frequency</a:t>
          </a:r>
          <a:endParaRPr lang="en-CA" sz="1400" b="1" dirty="0"/>
        </a:p>
      </dgm:t>
    </dgm:pt>
    <dgm:pt modelId="{C9CFA177-E939-47F6-AFD8-0059752E01B2}" type="parTrans" cxnId="{414A57CD-C4E5-4525-90CA-07F40063004A}">
      <dgm:prSet/>
      <dgm:spPr/>
      <dgm:t>
        <a:bodyPr/>
        <a:lstStyle/>
        <a:p>
          <a:endParaRPr lang="en-CA" sz="1400"/>
        </a:p>
      </dgm:t>
    </dgm:pt>
    <dgm:pt modelId="{C385CBBD-3707-4982-ACED-B93F886BAF37}" type="sibTrans" cxnId="{414A57CD-C4E5-4525-90CA-07F40063004A}">
      <dgm:prSet/>
      <dgm:spPr/>
      <dgm:t>
        <a:bodyPr/>
        <a:lstStyle/>
        <a:p>
          <a:endParaRPr lang="en-CA" sz="1400"/>
        </a:p>
      </dgm:t>
    </dgm:pt>
    <dgm:pt modelId="{4A39D9D2-B9FB-4E31-8343-D7BE0CB3ECA4}" type="pres">
      <dgm:prSet presAssocID="{14CD43D2-E3EB-4F3C-954E-13C95A14B8EC}" presName="cycle" presStyleCnt="0">
        <dgm:presLayoutVars>
          <dgm:chMax val="1"/>
          <dgm:dir/>
          <dgm:animLvl val="ctr"/>
          <dgm:resizeHandles val="exact"/>
        </dgm:presLayoutVars>
      </dgm:prSet>
      <dgm:spPr/>
      <dgm:t>
        <a:bodyPr/>
        <a:lstStyle/>
        <a:p>
          <a:endParaRPr lang="en-CA"/>
        </a:p>
      </dgm:t>
    </dgm:pt>
    <dgm:pt modelId="{6CB924BF-20C0-444B-9E26-62A3829DF24B}" type="pres">
      <dgm:prSet presAssocID="{F5EBEBA5-B4C7-47D7-8CC7-0451C0E32C33}" presName="centerShape" presStyleLbl="node0" presStyleIdx="0" presStyleCnt="1"/>
      <dgm:spPr/>
      <dgm:t>
        <a:bodyPr/>
        <a:lstStyle/>
        <a:p>
          <a:endParaRPr lang="en-CA"/>
        </a:p>
      </dgm:t>
    </dgm:pt>
    <dgm:pt modelId="{265F6D42-A027-4529-B992-C4EACB7A3FF8}" type="pres">
      <dgm:prSet presAssocID="{75BC7B20-8241-4334-9281-18D515810968}" presName="parTrans" presStyleLbl="bgSibTrans2D1" presStyleIdx="0" presStyleCnt="2"/>
      <dgm:spPr/>
      <dgm:t>
        <a:bodyPr/>
        <a:lstStyle/>
        <a:p>
          <a:endParaRPr lang="en-CA"/>
        </a:p>
      </dgm:t>
    </dgm:pt>
    <dgm:pt modelId="{F2C85941-9C64-43CC-A12F-41F7125B217A}" type="pres">
      <dgm:prSet presAssocID="{1B413F49-3713-4B21-8EB5-64588C66C4FC}" presName="node" presStyleLbl="node1" presStyleIdx="0" presStyleCnt="2">
        <dgm:presLayoutVars>
          <dgm:bulletEnabled val="1"/>
        </dgm:presLayoutVars>
      </dgm:prSet>
      <dgm:spPr/>
      <dgm:t>
        <a:bodyPr/>
        <a:lstStyle/>
        <a:p>
          <a:endParaRPr lang="en-CA"/>
        </a:p>
      </dgm:t>
    </dgm:pt>
    <dgm:pt modelId="{66CB462D-E7EF-4901-BDB7-5A313A4A2878}" type="pres">
      <dgm:prSet presAssocID="{C9CFA177-E939-47F6-AFD8-0059752E01B2}" presName="parTrans" presStyleLbl="bgSibTrans2D1" presStyleIdx="1" presStyleCnt="2"/>
      <dgm:spPr/>
      <dgm:t>
        <a:bodyPr/>
        <a:lstStyle/>
        <a:p>
          <a:endParaRPr lang="en-CA"/>
        </a:p>
      </dgm:t>
    </dgm:pt>
    <dgm:pt modelId="{8511E650-B89B-49E7-A93E-EFC4A7ECE3D9}" type="pres">
      <dgm:prSet presAssocID="{8940F7E5-7CAA-497F-A2E2-CD93C2B831DF}" presName="node" presStyleLbl="node1" presStyleIdx="1" presStyleCnt="2">
        <dgm:presLayoutVars>
          <dgm:bulletEnabled val="1"/>
        </dgm:presLayoutVars>
      </dgm:prSet>
      <dgm:spPr/>
      <dgm:t>
        <a:bodyPr/>
        <a:lstStyle/>
        <a:p>
          <a:endParaRPr lang="en-CA"/>
        </a:p>
      </dgm:t>
    </dgm:pt>
  </dgm:ptLst>
  <dgm:cxnLst>
    <dgm:cxn modelId="{88465041-BB23-4598-B776-1FD5D6255785}" type="presOf" srcId="{F5EBEBA5-B4C7-47D7-8CC7-0451C0E32C33}" destId="{6CB924BF-20C0-444B-9E26-62A3829DF24B}" srcOrd="0" destOrd="0" presId="urn:microsoft.com/office/officeart/2005/8/layout/radial4"/>
    <dgm:cxn modelId="{FDBFE226-1018-455F-8B98-218D73BEEE48}" type="presOf" srcId="{8940F7E5-7CAA-497F-A2E2-CD93C2B831DF}" destId="{8511E650-B89B-49E7-A93E-EFC4A7ECE3D9}" srcOrd="0" destOrd="0" presId="urn:microsoft.com/office/officeart/2005/8/layout/radial4"/>
    <dgm:cxn modelId="{15ABCF7F-430B-4F4F-A5B7-09693B63F1C4}" type="presOf" srcId="{C9CFA177-E939-47F6-AFD8-0059752E01B2}" destId="{66CB462D-E7EF-4901-BDB7-5A313A4A2878}" srcOrd="0" destOrd="0" presId="urn:microsoft.com/office/officeart/2005/8/layout/radial4"/>
    <dgm:cxn modelId="{A65C0551-E761-4AB3-8197-D86B2CD48535}" srcId="{14CD43D2-E3EB-4F3C-954E-13C95A14B8EC}" destId="{F5EBEBA5-B4C7-47D7-8CC7-0451C0E32C33}" srcOrd="0" destOrd="0" parTransId="{606F7045-8679-4BF0-AA3F-5821BFCD81C4}" sibTransId="{3907B648-2F00-4E93-9031-2B45EFAEDD4D}"/>
    <dgm:cxn modelId="{9C75B9E1-97F3-4A0E-8637-89CDD4BDD177}" srcId="{F5EBEBA5-B4C7-47D7-8CC7-0451C0E32C33}" destId="{1B413F49-3713-4B21-8EB5-64588C66C4FC}" srcOrd="0" destOrd="0" parTransId="{75BC7B20-8241-4334-9281-18D515810968}" sibTransId="{69F969CD-848B-4708-9CB7-58AD0B49FF55}"/>
    <dgm:cxn modelId="{414A57CD-C4E5-4525-90CA-07F40063004A}" srcId="{F5EBEBA5-B4C7-47D7-8CC7-0451C0E32C33}" destId="{8940F7E5-7CAA-497F-A2E2-CD93C2B831DF}" srcOrd="1" destOrd="0" parTransId="{C9CFA177-E939-47F6-AFD8-0059752E01B2}" sibTransId="{C385CBBD-3707-4982-ACED-B93F886BAF37}"/>
    <dgm:cxn modelId="{7EE14C1A-8072-4FB6-8F52-F324D5FC3525}" type="presOf" srcId="{1B413F49-3713-4B21-8EB5-64588C66C4FC}" destId="{F2C85941-9C64-43CC-A12F-41F7125B217A}" srcOrd="0" destOrd="0" presId="urn:microsoft.com/office/officeart/2005/8/layout/radial4"/>
    <dgm:cxn modelId="{AFEB4D7E-2628-40B3-94E7-9893151EC07A}" type="presOf" srcId="{75BC7B20-8241-4334-9281-18D515810968}" destId="{265F6D42-A027-4529-B992-C4EACB7A3FF8}" srcOrd="0" destOrd="0" presId="urn:microsoft.com/office/officeart/2005/8/layout/radial4"/>
    <dgm:cxn modelId="{A7B99A22-53A3-4A96-909B-DAED2F7F5E50}" type="presOf" srcId="{14CD43D2-E3EB-4F3C-954E-13C95A14B8EC}" destId="{4A39D9D2-B9FB-4E31-8343-D7BE0CB3ECA4}" srcOrd="0" destOrd="0" presId="urn:microsoft.com/office/officeart/2005/8/layout/radial4"/>
    <dgm:cxn modelId="{54A9DE7A-7D91-44C4-8E92-7D5BB8A80625}" type="presParOf" srcId="{4A39D9D2-B9FB-4E31-8343-D7BE0CB3ECA4}" destId="{6CB924BF-20C0-444B-9E26-62A3829DF24B}" srcOrd="0" destOrd="0" presId="urn:microsoft.com/office/officeart/2005/8/layout/radial4"/>
    <dgm:cxn modelId="{0C4F5DCA-1585-420F-8D45-D269F6E544B5}" type="presParOf" srcId="{4A39D9D2-B9FB-4E31-8343-D7BE0CB3ECA4}" destId="{265F6D42-A027-4529-B992-C4EACB7A3FF8}" srcOrd="1" destOrd="0" presId="urn:microsoft.com/office/officeart/2005/8/layout/radial4"/>
    <dgm:cxn modelId="{807E0B60-FAFD-4F2C-943D-07A4ED572130}" type="presParOf" srcId="{4A39D9D2-B9FB-4E31-8343-D7BE0CB3ECA4}" destId="{F2C85941-9C64-43CC-A12F-41F7125B217A}" srcOrd="2" destOrd="0" presId="urn:microsoft.com/office/officeart/2005/8/layout/radial4"/>
    <dgm:cxn modelId="{126B6720-59C7-4D0F-B468-BE97BD9129B5}" type="presParOf" srcId="{4A39D9D2-B9FB-4E31-8343-D7BE0CB3ECA4}" destId="{66CB462D-E7EF-4901-BDB7-5A313A4A2878}" srcOrd="3" destOrd="0" presId="urn:microsoft.com/office/officeart/2005/8/layout/radial4"/>
    <dgm:cxn modelId="{8FDA4BC9-106B-4933-9300-86D2C606968E}" type="presParOf" srcId="{4A39D9D2-B9FB-4E31-8343-D7BE0CB3ECA4}" destId="{8511E650-B89B-49E7-A93E-EFC4A7ECE3D9}" srcOrd="4"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C475E8-4C76-49EE-B3AB-649DBFDB70E0}" type="doc">
      <dgm:prSet loTypeId="urn:microsoft.com/office/officeart/2005/8/layout/equation1" loCatId="relationship" qsTypeId="urn:microsoft.com/office/officeart/2005/8/quickstyle/simple3" qsCatId="simple" csTypeId="urn:microsoft.com/office/officeart/2005/8/colors/colorful4" csCatId="colorful" phldr="1"/>
      <dgm:spPr/>
      <dgm:t>
        <a:bodyPr/>
        <a:lstStyle/>
        <a:p>
          <a:endParaRPr lang="en-CA"/>
        </a:p>
      </dgm:t>
    </dgm:pt>
    <dgm:pt modelId="{24B4B125-5C70-4875-8EE0-4052757A6DC7}">
      <dgm:prSet phldrT="[Text]" custT="1"/>
      <dgm:spPr/>
      <dgm:t>
        <a:bodyPr/>
        <a:lstStyle/>
        <a:p>
          <a:r>
            <a:rPr lang="en-CA" sz="1400" dirty="0" smtClean="0"/>
            <a:t>Case A</a:t>
          </a:r>
        </a:p>
        <a:p>
          <a:r>
            <a:rPr lang="en-CA" sz="1400" dirty="0" smtClean="0"/>
            <a:t>2*$30*</a:t>
          </a:r>
          <a:r>
            <a:rPr lang="en-CA" sz="1400" b="1" dirty="0" smtClean="0"/>
            <a:t>100</a:t>
          </a:r>
          <a:r>
            <a:rPr lang="en-CA" sz="1400" dirty="0" smtClean="0"/>
            <a:t> </a:t>
          </a:r>
          <a:r>
            <a:rPr lang="en-CA" sz="1400" dirty="0" smtClean="0"/>
            <a:t>*</a:t>
          </a:r>
          <a:r>
            <a:rPr lang="en-CA" sz="1400" b="1" dirty="0" smtClean="0"/>
            <a:t> </a:t>
          </a:r>
          <a:r>
            <a:rPr lang="en-CA" sz="1400" b="1" dirty="0" smtClean="0"/>
            <a:t>1</a:t>
          </a:r>
          <a:r>
            <a:rPr lang="en-CA" sz="1400" dirty="0" smtClean="0"/>
            <a:t>=$6000</a:t>
          </a:r>
          <a:endParaRPr lang="en-CA" sz="1400" dirty="0"/>
        </a:p>
      </dgm:t>
    </dgm:pt>
    <dgm:pt modelId="{85617640-5A08-4B6F-9DED-36B375ED050F}" type="parTrans" cxnId="{EC8FB2C3-A3DF-449B-A5E6-3ECCC0A1B84A}">
      <dgm:prSet/>
      <dgm:spPr/>
      <dgm:t>
        <a:bodyPr/>
        <a:lstStyle/>
        <a:p>
          <a:endParaRPr lang="en-CA" sz="1600"/>
        </a:p>
      </dgm:t>
    </dgm:pt>
    <dgm:pt modelId="{6A0B44CB-7FD9-43CF-8EE2-ED2C048273C7}" type="sibTrans" cxnId="{EC8FB2C3-A3DF-449B-A5E6-3ECCC0A1B84A}">
      <dgm:prSet custT="1"/>
      <dgm:spPr/>
      <dgm:t>
        <a:bodyPr/>
        <a:lstStyle/>
        <a:p>
          <a:endParaRPr lang="en-CA" sz="1600"/>
        </a:p>
      </dgm:t>
    </dgm:pt>
    <dgm:pt modelId="{061E9BF7-D2C1-4DA8-9B68-C164B83C43E8}">
      <dgm:prSet phldrT="[Text]" custT="1"/>
      <dgm:spPr/>
      <dgm:t>
        <a:bodyPr/>
        <a:lstStyle/>
        <a:p>
          <a:r>
            <a:rPr lang="en-CA" sz="1400" dirty="0" smtClean="0"/>
            <a:t>Case B</a:t>
          </a:r>
        </a:p>
        <a:p>
          <a:r>
            <a:rPr lang="en-CA" sz="1400" dirty="0" smtClean="0"/>
            <a:t>2*$30*</a:t>
          </a:r>
          <a:r>
            <a:rPr lang="en-CA" sz="1400" b="1" dirty="0" smtClean="0"/>
            <a:t>200</a:t>
          </a:r>
          <a:r>
            <a:rPr lang="en-CA" sz="1400" dirty="0" smtClean="0"/>
            <a:t> </a:t>
          </a:r>
          <a:r>
            <a:rPr lang="en-CA" sz="1400" dirty="0" smtClean="0"/>
            <a:t>*</a:t>
          </a:r>
          <a:r>
            <a:rPr lang="en-CA" sz="1400" b="1" dirty="0" smtClean="0"/>
            <a:t>0.5</a:t>
          </a:r>
          <a:r>
            <a:rPr lang="en-CA" sz="1400" dirty="0" smtClean="0"/>
            <a:t> = </a:t>
          </a:r>
          <a:r>
            <a:rPr lang="en-CA" sz="1400" dirty="0" smtClean="0"/>
            <a:t>$6000</a:t>
          </a:r>
          <a:endParaRPr lang="en-CA" sz="1400" dirty="0"/>
        </a:p>
      </dgm:t>
    </dgm:pt>
    <dgm:pt modelId="{311C2F47-8D64-42B6-AA0A-288E6F7AC05D}" type="parTrans" cxnId="{CEF1BFF0-EF38-4AC8-A007-D2F35C5C0917}">
      <dgm:prSet/>
      <dgm:spPr/>
      <dgm:t>
        <a:bodyPr/>
        <a:lstStyle/>
        <a:p>
          <a:endParaRPr lang="en-CA" sz="1600"/>
        </a:p>
      </dgm:t>
    </dgm:pt>
    <dgm:pt modelId="{7A451CE0-EF49-4672-A623-1E920E1657CC}" type="sibTrans" cxnId="{CEF1BFF0-EF38-4AC8-A007-D2F35C5C0917}">
      <dgm:prSet/>
      <dgm:spPr/>
      <dgm:t>
        <a:bodyPr/>
        <a:lstStyle/>
        <a:p>
          <a:endParaRPr lang="en-CA" sz="1600"/>
        </a:p>
      </dgm:t>
    </dgm:pt>
    <dgm:pt modelId="{7F7AB51F-5A83-49C4-88A4-EE31491E4B41}" type="pres">
      <dgm:prSet presAssocID="{FCC475E8-4C76-49EE-B3AB-649DBFDB70E0}" presName="linearFlow" presStyleCnt="0">
        <dgm:presLayoutVars>
          <dgm:dir/>
          <dgm:resizeHandles val="exact"/>
        </dgm:presLayoutVars>
      </dgm:prSet>
      <dgm:spPr/>
      <dgm:t>
        <a:bodyPr/>
        <a:lstStyle/>
        <a:p>
          <a:endParaRPr lang="en-CA"/>
        </a:p>
      </dgm:t>
    </dgm:pt>
    <dgm:pt modelId="{614A70BE-85C2-4ED5-8632-D2056826D6E7}" type="pres">
      <dgm:prSet presAssocID="{24B4B125-5C70-4875-8EE0-4052757A6DC7}" presName="node" presStyleLbl="node1" presStyleIdx="0" presStyleCnt="2">
        <dgm:presLayoutVars>
          <dgm:bulletEnabled val="1"/>
        </dgm:presLayoutVars>
      </dgm:prSet>
      <dgm:spPr/>
      <dgm:t>
        <a:bodyPr/>
        <a:lstStyle/>
        <a:p>
          <a:endParaRPr lang="en-CA"/>
        </a:p>
      </dgm:t>
    </dgm:pt>
    <dgm:pt modelId="{FB1FECB9-F892-4FA1-BB82-CB347D2C8DE4}" type="pres">
      <dgm:prSet presAssocID="{6A0B44CB-7FD9-43CF-8EE2-ED2C048273C7}" presName="spacerL" presStyleCnt="0"/>
      <dgm:spPr/>
    </dgm:pt>
    <dgm:pt modelId="{A7F6AE16-6B49-4DA6-A922-0959A6EFB66C}" type="pres">
      <dgm:prSet presAssocID="{6A0B44CB-7FD9-43CF-8EE2-ED2C048273C7}" presName="sibTrans" presStyleLbl="sibTrans2D1" presStyleIdx="0" presStyleCnt="1"/>
      <dgm:spPr/>
      <dgm:t>
        <a:bodyPr/>
        <a:lstStyle/>
        <a:p>
          <a:endParaRPr lang="en-CA"/>
        </a:p>
      </dgm:t>
    </dgm:pt>
    <dgm:pt modelId="{7310C399-D2D0-43BE-B1BF-B481C426ADD1}" type="pres">
      <dgm:prSet presAssocID="{6A0B44CB-7FD9-43CF-8EE2-ED2C048273C7}" presName="spacerR" presStyleCnt="0"/>
      <dgm:spPr/>
    </dgm:pt>
    <dgm:pt modelId="{C6175DBE-F6F7-47C8-B851-08182AFCA5F5}" type="pres">
      <dgm:prSet presAssocID="{061E9BF7-D2C1-4DA8-9B68-C164B83C43E8}" presName="node" presStyleLbl="node1" presStyleIdx="1" presStyleCnt="2">
        <dgm:presLayoutVars>
          <dgm:bulletEnabled val="1"/>
        </dgm:presLayoutVars>
      </dgm:prSet>
      <dgm:spPr/>
      <dgm:t>
        <a:bodyPr/>
        <a:lstStyle/>
        <a:p>
          <a:endParaRPr lang="en-CA"/>
        </a:p>
      </dgm:t>
    </dgm:pt>
  </dgm:ptLst>
  <dgm:cxnLst>
    <dgm:cxn modelId="{C04A1B3F-A5C1-4B59-8792-6F08968F4778}" type="presOf" srcId="{24B4B125-5C70-4875-8EE0-4052757A6DC7}" destId="{614A70BE-85C2-4ED5-8632-D2056826D6E7}" srcOrd="0" destOrd="0" presId="urn:microsoft.com/office/officeart/2005/8/layout/equation1"/>
    <dgm:cxn modelId="{EC8FB2C3-A3DF-449B-A5E6-3ECCC0A1B84A}" srcId="{FCC475E8-4C76-49EE-B3AB-649DBFDB70E0}" destId="{24B4B125-5C70-4875-8EE0-4052757A6DC7}" srcOrd="0" destOrd="0" parTransId="{85617640-5A08-4B6F-9DED-36B375ED050F}" sibTransId="{6A0B44CB-7FD9-43CF-8EE2-ED2C048273C7}"/>
    <dgm:cxn modelId="{CEF1BFF0-EF38-4AC8-A007-D2F35C5C0917}" srcId="{FCC475E8-4C76-49EE-B3AB-649DBFDB70E0}" destId="{061E9BF7-D2C1-4DA8-9B68-C164B83C43E8}" srcOrd="1" destOrd="0" parTransId="{311C2F47-8D64-42B6-AA0A-288E6F7AC05D}" sibTransId="{7A451CE0-EF49-4672-A623-1E920E1657CC}"/>
    <dgm:cxn modelId="{0F6675A5-5D06-415E-8FF9-09ADF95B046B}" type="presOf" srcId="{061E9BF7-D2C1-4DA8-9B68-C164B83C43E8}" destId="{C6175DBE-F6F7-47C8-B851-08182AFCA5F5}" srcOrd="0" destOrd="0" presId="urn:microsoft.com/office/officeart/2005/8/layout/equation1"/>
    <dgm:cxn modelId="{ABCE929A-1AAD-4B8F-849E-CA250BBB82F8}" type="presOf" srcId="{FCC475E8-4C76-49EE-B3AB-649DBFDB70E0}" destId="{7F7AB51F-5A83-49C4-88A4-EE31491E4B41}" srcOrd="0" destOrd="0" presId="urn:microsoft.com/office/officeart/2005/8/layout/equation1"/>
    <dgm:cxn modelId="{B13F6609-797F-484D-821A-BD1D7354BAA7}" type="presOf" srcId="{6A0B44CB-7FD9-43CF-8EE2-ED2C048273C7}" destId="{A7F6AE16-6B49-4DA6-A922-0959A6EFB66C}" srcOrd="0" destOrd="0" presId="urn:microsoft.com/office/officeart/2005/8/layout/equation1"/>
    <dgm:cxn modelId="{468F5F25-533D-4878-B7D1-BD5D4BCC6AC2}" type="presParOf" srcId="{7F7AB51F-5A83-49C4-88A4-EE31491E4B41}" destId="{614A70BE-85C2-4ED5-8632-D2056826D6E7}" srcOrd="0" destOrd="0" presId="urn:microsoft.com/office/officeart/2005/8/layout/equation1"/>
    <dgm:cxn modelId="{83BAAB70-2C7E-4DAE-A12C-A345F88B4E4C}" type="presParOf" srcId="{7F7AB51F-5A83-49C4-88A4-EE31491E4B41}" destId="{FB1FECB9-F892-4FA1-BB82-CB347D2C8DE4}" srcOrd="1" destOrd="0" presId="urn:microsoft.com/office/officeart/2005/8/layout/equation1"/>
    <dgm:cxn modelId="{ADC8C75C-E16E-4A91-9E44-6C2990356997}" type="presParOf" srcId="{7F7AB51F-5A83-49C4-88A4-EE31491E4B41}" destId="{A7F6AE16-6B49-4DA6-A922-0959A6EFB66C}" srcOrd="2" destOrd="0" presId="urn:microsoft.com/office/officeart/2005/8/layout/equation1"/>
    <dgm:cxn modelId="{5C284645-CCBA-4728-A071-17762D591639}" type="presParOf" srcId="{7F7AB51F-5A83-49C4-88A4-EE31491E4B41}" destId="{7310C399-D2D0-43BE-B1BF-B481C426ADD1}" srcOrd="3" destOrd="0" presId="urn:microsoft.com/office/officeart/2005/8/layout/equation1"/>
    <dgm:cxn modelId="{B24EFB6B-65FF-423D-8B13-36897AB10E10}" type="presParOf" srcId="{7F7AB51F-5A83-49C4-88A4-EE31491E4B41}" destId="{C6175DBE-F6F7-47C8-B851-08182AFCA5F5}"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967CB2-166E-4E21-9EAE-A619B6713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444E37CC-C1B3-454F-AAEE-663AEEAACDC6}">
      <dgm:prSet phldrT="[Text]"/>
      <dgm:spPr/>
      <dgm:t>
        <a:bodyPr/>
        <a:lstStyle/>
        <a:p>
          <a:r>
            <a:rPr lang="en-CA" dirty="0" smtClean="0"/>
            <a:t>Frequency</a:t>
          </a:r>
          <a:endParaRPr lang="en-CA" dirty="0"/>
        </a:p>
      </dgm:t>
    </dgm:pt>
    <dgm:pt modelId="{8EF2F9D8-E288-4953-83D8-7D0B4D6C4FD0}" type="parTrans" cxnId="{70ECD6C9-CD8F-4A1A-8025-76E4C122AEEF}">
      <dgm:prSet/>
      <dgm:spPr/>
      <dgm:t>
        <a:bodyPr/>
        <a:lstStyle/>
        <a:p>
          <a:endParaRPr lang="en-CA"/>
        </a:p>
      </dgm:t>
    </dgm:pt>
    <dgm:pt modelId="{DADAA75F-40BB-47D6-A2E0-FA120319D253}" type="sibTrans" cxnId="{70ECD6C9-CD8F-4A1A-8025-76E4C122AEEF}">
      <dgm:prSet/>
      <dgm:spPr/>
      <dgm:t>
        <a:bodyPr/>
        <a:lstStyle/>
        <a:p>
          <a:endParaRPr lang="en-CA"/>
        </a:p>
      </dgm:t>
    </dgm:pt>
    <dgm:pt modelId="{CFC4A51E-161E-44DA-9B95-2C8FE105A291}">
      <dgm:prSet phldrT="[Text]"/>
      <dgm:spPr/>
      <dgm:t>
        <a:bodyPr/>
        <a:lstStyle/>
        <a:p>
          <a:r>
            <a:rPr lang="en-CA" dirty="0" smtClean="0"/>
            <a:t>Your department is changing a form for an application that typically receives 50 applications a year from 20 registered businesses.  What frequency would you set to cost this change?</a:t>
          </a:r>
          <a:endParaRPr lang="en-CA" dirty="0"/>
        </a:p>
      </dgm:t>
    </dgm:pt>
    <dgm:pt modelId="{EAC072AD-8DC8-4608-8CE2-4CC3C5C46985}" type="parTrans" cxnId="{86EBE9AF-6530-4013-AC8A-CD8016B5E2A1}">
      <dgm:prSet/>
      <dgm:spPr/>
      <dgm:t>
        <a:bodyPr/>
        <a:lstStyle/>
        <a:p>
          <a:endParaRPr lang="en-CA"/>
        </a:p>
      </dgm:t>
    </dgm:pt>
    <dgm:pt modelId="{AA547247-1927-4E40-9EDB-7F5E61707B2D}" type="sibTrans" cxnId="{86EBE9AF-6530-4013-AC8A-CD8016B5E2A1}">
      <dgm:prSet/>
      <dgm:spPr/>
      <dgm:t>
        <a:bodyPr/>
        <a:lstStyle/>
        <a:p>
          <a:endParaRPr lang="en-CA"/>
        </a:p>
      </dgm:t>
    </dgm:pt>
    <dgm:pt modelId="{CCED8D9C-D112-42CF-A199-F84D31BE20F4}">
      <dgm:prSet phldrT="[Text]"/>
      <dgm:spPr/>
      <dgm:t>
        <a:bodyPr/>
        <a:lstStyle/>
        <a:p>
          <a:r>
            <a:rPr lang="en-CA" dirty="0" smtClean="0"/>
            <a:t>Periods</a:t>
          </a:r>
          <a:endParaRPr lang="en-CA" dirty="0"/>
        </a:p>
      </dgm:t>
    </dgm:pt>
    <dgm:pt modelId="{18E744C8-3F99-466D-A5D8-72E99522C1FE}" type="parTrans" cxnId="{7EA51E53-18DB-4CDB-BC68-3B4CCCB96B09}">
      <dgm:prSet/>
      <dgm:spPr/>
      <dgm:t>
        <a:bodyPr/>
        <a:lstStyle/>
        <a:p>
          <a:endParaRPr lang="en-CA"/>
        </a:p>
      </dgm:t>
    </dgm:pt>
    <dgm:pt modelId="{C58BCD30-D691-4496-B64D-A8D801AB0CFD}" type="sibTrans" cxnId="{7EA51E53-18DB-4CDB-BC68-3B4CCCB96B09}">
      <dgm:prSet/>
      <dgm:spPr/>
      <dgm:t>
        <a:bodyPr/>
        <a:lstStyle/>
        <a:p>
          <a:endParaRPr lang="en-CA"/>
        </a:p>
      </dgm:t>
    </dgm:pt>
    <dgm:pt modelId="{B87E20C3-C481-49C2-BAA4-00464B485979}">
      <dgm:prSet phldrT="[Text]"/>
      <dgm:spPr/>
      <dgm:t>
        <a:bodyPr/>
        <a:lstStyle/>
        <a:p>
          <a:r>
            <a:rPr lang="en-CA" dirty="0" smtClean="0"/>
            <a:t>An activity happens 10 times a year.  How many periods would its cost be assessed for?</a:t>
          </a:r>
          <a:endParaRPr lang="en-CA" dirty="0"/>
        </a:p>
      </dgm:t>
    </dgm:pt>
    <dgm:pt modelId="{E1B8B422-04B9-4466-923E-FA263D79B56C}" type="parTrans" cxnId="{DFB88A22-E993-46BF-BFB1-25AB5CF82C94}">
      <dgm:prSet/>
      <dgm:spPr/>
      <dgm:t>
        <a:bodyPr/>
        <a:lstStyle/>
        <a:p>
          <a:endParaRPr lang="en-CA"/>
        </a:p>
      </dgm:t>
    </dgm:pt>
    <dgm:pt modelId="{4243751C-F1F4-4093-BE5C-A318A6957068}" type="sibTrans" cxnId="{DFB88A22-E993-46BF-BFB1-25AB5CF82C94}">
      <dgm:prSet/>
      <dgm:spPr/>
      <dgm:t>
        <a:bodyPr/>
        <a:lstStyle/>
        <a:p>
          <a:endParaRPr lang="en-CA"/>
        </a:p>
      </dgm:t>
    </dgm:pt>
    <dgm:pt modelId="{AD83CDBB-3376-4295-BCD4-58560A8E5967}">
      <dgm:prSet phldrT="[Text]"/>
      <dgm:spPr/>
      <dgm:t>
        <a:bodyPr/>
        <a:lstStyle/>
        <a:p>
          <a:r>
            <a:rPr lang="en-CA" dirty="0" smtClean="0"/>
            <a:t>How would you change this for 100 businesses? </a:t>
          </a:r>
          <a:endParaRPr lang="en-CA" dirty="0"/>
        </a:p>
      </dgm:t>
    </dgm:pt>
    <dgm:pt modelId="{A74554B8-DA12-4B49-B25E-260578BD4AAA}" type="parTrans" cxnId="{2D100C19-F90C-4F65-A5FB-2C10B36191F4}">
      <dgm:prSet/>
      <dgm:spPr/>
      <dgm:t>
        <a:bodyPr/>
        <a:lstStyle/>
        <a:p>
          <a:endParaRPr lang="en-CA"/>
        </a:p>
      </dgm:t>
    </dgm:pt>
    <dgm:pt modelId="{D490384C-B65E-4345-9754-D53ED73EC21B}" type="sibTrans" cxnId="{2D100C19-F90C-4F65-A5FB-2C10B36191F4}">
      <dgm:prSet/>
      <dgm:spPr/>
      <dgm:t>
        <a:bodyPr/>
        <a:lstStyle/>
        <a:p>
          <a:endParaRPr lang="en-CA"/>
        </a:p>
      </dgm:t>
    </dgm:pt>
    <dgm:pt modelId="{BE88A3C4-71C6-4D39-95F9-0E372475D53B}">
      <dgm:prSet phldrT="[Text]"/>
      <dgm:spPr/>
      <dgm:t>
        <a:bodyPr/>
        <a:lstStyle/>
        <a:p>
          <a:r>
            <a:rPr lang="en-CA" dirty="0" smtClean="0"/>
            <a:t>Price</a:t>
          </a:r>
          <a:endParaRPr lang="en-CA" dirty="0"/>
        </a:p>
      </dgm:t>
    </dgm:pt>
    <dgm:pt modelId="{D896AE23-09FD-40C0-A691-E29E4E1E87E5}" type="parTrans" cxnId="{904C46B7-DCFB-4D24-A015-DDB58069B206}">
      <dgm:prSet/>
      <dgm:spPr/>
      <dgm:t>
        <a:bodyPr/>
        <a:lstStyle/>
        <a:p>
          <a:endParaRPr lang="en-CA"/>
        </a:p>
      </dgm:t>
    </dgm:pt>
    <dgm:pt modelId="{5236EA64-DDF5-4EF9-BFCD-F76468C0A065}" type="sibTrans" cxnId="{904C46B7-DCFB-4D24-A015-DDB58069B206}">
      <dgm:prSet/>
      <dgm:spPr/>
      <dgm:t>
        <a:bodyPr/>
        <a:lstStyle/>
        <a:p>
          <a:endParaRPr lang="en-CA"/>
        </a:p>
      </dgm:t>
    </dgm:pt>
    <dgm:pt modelId="{81CC3F06-6185-4A06-9F31-1FEFAEEF9B91}">
      <dgm:prSet phldrT="[Text]"/>
      <dgm:spPr/>
      <dgm:t>
        <a:bodyPr/>
        <a:lstStyle/>
        <a:p>
          <a:r>
            <a:rPr lang="en-CA" dirty="0" smtClean="0"/>
            <a:t>Price of an activity is composed of what two components?</a:t>
          </a:r>
          <a:endParaRPr lang="en-CA" dirty="0"/>
        </a:p>
      </dgm:t>
    </dgm:pt>
    <dgm:pt modelId="{772C5876-7578-415E-B440-3021AEE595DE}" type="parTrans" cxnId="{F43B3FA1-9A1B-47E1-8977-D4948B35EE29}">
      <dgm:prSet/>
      <dgm:spPr/>
      <dgm:t>
        <a:bodyPr/>
        <a:lstStyle/>
        <a:p>
          <a:endParaRPr lang="en-CA"/>
        </a:p>
      </dgm:t>
    </dgm:pt>
    <dgm:pt modelId="{10072748-05C2-4D19-A607-0B43BD2F57C0}" type="sibTrans" cxnId="{F43B3FA1-9A1B-47E1-8977-D4948B35EE29}">
      <dgm:prSet/>
      <dgm:spPr/>
      <dgm:t>
        <a:bodyPr/>
        <a:lstStyle/>
        <a:p>
          <a:endParaRPr lang="en-CA"/>
        </a:p>
      </dgm:t>
    </dgm:pt>
    <dgm:pt modelId="{04C7AEBA-CA7F-4D1E-AFC4-9239C6371342}">
      <dgm:prSet phldrT="[Text]"/>
      <dgm:spPr/>
      <dgm:t>
        <a:bodyPr/>
        <a:lstStyle/>
        <a:p>
          <a:r>
            <a:rPr lang="en-CA" dirty="0" smtClean="0"/>
            <a:t>The tariff is wage plus what additional factor? </a:t>
          </a:r>
          <a:endParaRPr lang="en-CA" dirty="0"/>
        </a:p>
      </dgm:t>
    </dgm:pt>
    <dgm:pt modelId="{91C5F528-3448-4B93-85AB-9FDD1DBB53E7}" type="parTrans" cxnId="{8ECD00D4-EE6C-4955-A0A3-BF71829538D1}">
      <dgm:prSet/>
      <dgm:spPr/>
      <dgm:t>
        <a:bodyPr/>
        <a:lstStyle/>
        <a:p>
          <a:endParaRPr lang="en-CA"/>
        </a:p>
      </dgm:t>
    </dgm:pt>
    <dgm:pt modelId="{03CB15D0-6571-47A6-AC0C-A82F08A28D03}" type="sibTrans" cxnId="{8ECD00D4-EE6C-4955-A0A3-BF71829538D1}">
      <dgm:prSet/>
      <dgm:spPr/>
      <dgm:t>
        <a:bodyPr/>
        <a:lstStyle/>
        <a:p>
          <a:endParaRPr lang="en-CA"/>
        </a:p>
      </dgm:t>
    </dgm:pt>
    <dgm:pt modelId="{EFF8D513-B80F-4E63-8CF4-FCC0B02FF470}" type="pres">
      <dgm:prSet presAssocID="{DB967CB2-166E-4E21-9EAE-A619B6713B75}" presName="linear" presStyleCnt="0">
        <dgm:presLayoutVars>
          <dgm:animLvl val="lvl"/>
          <dgm:resizeHandles val="exact"/>
        </dgm:presLayoutVars>
      </dgm:prSet>
      <dgm:spPr/>
      <dgm:t>
        <a:bodyPr/>
        <a:lstStyle/>
        <a:p>
          <a:endParaRPr lang="en-CA"/>
        </a:p>
      </dgm:t>
    </dgm:pt>
    <dgm:pt modelId="{4D665B8A-BA47-44BA-B368-CE936504E709}" type="pres">
      <dgm:prSet presAssocID="{444E37CC-C1B3-454F-AAEE-663AEEAACDC6}" presName="parentText" presStyleLbl="node1" presStyleIdx="0" presStyleCnt="3">
        <dgm:presLayoutVars>
          <dgm:chMax val="0"/>
          <dgm:bulletEnabled val="1"/>
        </dgm:presLayoutVars>
      </dgm:prSet>
      <dgm:spPr/>
      <dgm:t>
        <a:bodyPr/>
        <a:lstStyle/>
        <a:p>
          <a:endParaRPr lang="en-CA"/>
        </a:p>
      </dgm:t>
    </dgm:pt>
    <dgm:pt modelId="{D89F1461-2F0E-4DB0-80DC-046F86706A37}" type="pres">
      <dgm:prSet presAssocID="{444E37CC-C1B3-454F-AAEE-663AEEAACDC6}" presName="childText" presStyleLbl="revTx" presStyleIdx="0" presStyleCnt="3">
        <dgm:presLayoutVars>
          <dgm:bulletEnabled val="1"/>
        </dgm:presLayoutVars>
      </dgm:prSet>
      <dgm:spPr/>
      <dgm:t>
        <a:bodyPr/>
        <a:lstStyle/>
        <a:p>
          <a:endParaRPr lang="en-CA"/>
        </a:p>
      </dgm:t>
    </dgm:pt>
    <dgm:pt modelId="{DF1BCA04-34EA-4162-80A6-576BC928B507}" type="pres">
      <dgm:prSet presAssocID="{CCED8D9C-D112-42CF-A199-F84D31BE20F4}" presName="parentText" presStyleLbl="node1" presStyleIdx="1" presStyleCnt="3">
        <dgm:presLayoutVars>
          <dgm:chMax val="0"/>
          <dgm:bulletEnabled val="1"/>
        </dgm:presLayoutVars>
      </dgm:prSet>
      <dgm:spPr/>
      <dgm:t>
        <a:bodyPr/>
        <a:lstStyle/>
        <a:p>
          <a:endParaRPr lang="en-CA"/>
        </a:p>
      </dgm:t>
    </dgm:pt>
    <dgm:pt modelId="{483F1624-F9B7-488E-A59C-FD0E79614302}" type="pres">
      <dgm:prSet presAssocID="{CCED8D9C-D112-42CF-A199-F84D31BE20F4}" presName="childText" presStyleLbl="revTx" presStyleIdx="1" presStyleCnt="3">
        <dgm:presLayoutVars>
          <dgm:bulletEnabled val="1"/>
        </dgm:presLayoutVars>
      </dgm:prSet>
      <dgm:spPr/>
      <dgm:t>
        <a:bodyPr/>
        <a:lstStyle/>
        <a:p>
          <a:endParaRPr lang="en-CA"/>
        </a:p>
      </dgm:t>
    </dgm:pt>
    <dgm:pt modelId="{8C17438E-BDD0-49FF-A22A-48807F415CBD}" type="pres">
      <dgm:prSet presAssocID="{BE88A3C4-71C6-4D39-95F9-0E372475D53B}" presName="parentText" presStyleLbl="node1" presStyleIdx="2" presStyleCnt="3">
        <dgm:presLayoutVars>
          <dgm:chMax val="0"/>
          <dgm:bulletEnabled val="1"/>
        </dgm:presLayoutVars>
      </dgm:prSet>
      <dgm:spPr/>
      <dgm:t>
        <a:bodyPr/>
        <a:lstStyle/>
        <a:p>
          <a:endParaRPr lang="en-CA"/>
        </a:p>
      </dgm:t>
    </dgm:pt>
    <dgm:pt modelId="{16DB4CD1-DD24-49CF-ADC6-7F2A3DD9BF11}" type="pres">
      <dgm:prSet presAssocID="{BE88A3C4-71C6-4D39-95F9-0E372475D53B}" presName="childText" presStyleLbl="revTx" presStyleIdx="2" presStyleCnt="3">
        <dgm:presLayoutVars>
          <dgm:bulletEnabled val="1"/>
        </dgm:presLayoutVars>
      </dgm:prSet>
      <dgm:spPr/>
      <dgm:t>
        <a:bodyPr/>
        <a:lstStyle/>
        <a:p>
          <a:endParaRPr lang="en-CA"/>
        </a:p>
      </dgm:t>
    </dgm:pt>
  </dgm:ptLst>
  <dgm:cxnLst>
    <dgm:cxn modelId="{DFB88A22-E993-46BF-BFB1-25AB5CF82C94}" srcId="{CCED8D9C-D112-42CF-A199-F84D31BE20F4}" destId="{B87E20C3-C481-49C2-BAA4-00464B485979}" srcOrd="0" destOrd="0" parTransId="{E1B8B422-04B9-4466-923E-FA263D79B56C}" sibTransId="{4243751C-F1F4-4093-BE5C-A318A6957068}"/>
    <dgm:cxn modelId="{878591F1-C8F9-48A2-A66A-20D1BF75C2EE}" type="presOf" srcId="{CFC4A51E-161E-44DA-9B95-2C8FE105A291}" destId="{D89F1461-2F0E-4DB0-80DC-046F86706A37}" srcOrd="0" destOrd="0" presId="urn:microsoft.com/office/officeart/2005/8/layout/vList2"/>
    <dgm:cxn modelId="{2D100C19-F90C-4F65-A5FB-2C10B36191F4}" srcId="{444E37CC-C1B3-454F-AAEE-663AEEAACDC6}" destId="{AD83CDBB-3376-4295-BCD4-58560A8E5967}" srcOrd="1" destOrd="0" parTransId="{A74554B8-DA12-4B49-B25E-260578BD4AAA}" sibTransId="{D490384C-B65E-4345-9754-D53ED73EC21B}"/>
    <dgm:cxn modelId="{86EBE9AF-6530-4013-AC8A-CD8016B5E2A1}" srcId="{444E37CC-C1B3-454F-AAEE-663AEEAACDC6}" destId="{CFC4A51E-161E-44DA-9B95-2C8FE105A291}" srcOrd="0" destOrd="0" parTransId="{EAC072AD-8DC8-4608-8CE2-4CC3C5C46985}" sibTransId="{AA547247-1927-4E40-9EDB-7F5E61707B2D}"/>
    <dgm:cxn modelId="{9F91805F-E64C-4E54-85A2-86208823F6EB}" type="presOf" srcId="{AD83CDBB-3376-4295-BCD4-58560A8E5967}" destId="{D89F1461-2F0E-4DB0-80DC-046F86706A37}" srcOrd="0" destOrd="1" presId="urn:microsoft.com/office/officeart/2005/8/layout/vList2"/>
    <dgm:cxn modelId="{3F0B3D4C-D37A-4070-8E0D-3DD6A023990F}" type="presOf" srcId="{DB967CB2-166E-4E21-9EAE-A619B6713B75}" destId="{EFF8D513-B80F-4E63-8CF4-FCC0B02FF470}" srcOrd="0" destOrd="0" presId="urn:microsoft.com/office/officeart/2005/8/layout/vList2"/>
    <dgm:cxn modelId="{62F51548-DEE9-4211-B14C-7C382ACE3477}" type="presOf" srcId="{CCED8D9C-D112-42CF-A199-F84D31BE20F4}" destId="{DF1BCA04-34EA-4162-80A6-576BC928B507}" srcOrd="0" destOrd="0" presId="urn:microsoft.com/office/officeart/2005/8/layout/vList2"/>
    <dgm:cxn modelId="{904C46B7-DCFB-4D24-A015-DDB58069B206}" srcId="{DB967CB2-166E-4E21-9EAE-A619B6713B75}" destId="{BE88A3C4-71C6-4D39-95F9-0E372475D53B}" srcOrd="2" destOrd="0" parTransId="{D896AE23-09FD-40C0-A691-E29E4E1E87E5}" sibTransId="{5236EA64-DDF5-4EF9-BFCD-F76468C0A065}"/>
    <dgm:cxn modelId="{12343BF0-1F7F-405E-B80E-EB3F2DEF8289}" type="presOf" srcId="{BE88A3C4-71C6-4D39-95F9-0E372475D53B}" destId="{8C17438E-BDD0-49FF-A22A-48807F415CBD}" srcOrd="0" destOrd="0" presId="urn:microsoft.com/office/officeart/2005/8/layout/vList2"/>
    <dgm:cxn modelId="{6172A514-4219-42EB-90B0-09CA2C156E78}" type="presOf" srcId="{81CC3F06-6185-4A06-9F31-1FEFAEEF9B91}" destId="{16DB4CD1-DD24-49CF-ADC6-7F2A3DD9BF11}" srcOrd="0" destOrd="0" presId="urn:microsoft.com/office/officeart/2005/8/layout/vList2"/>
    <dgm:cxn modelId="{7EA51E53-18DB-4CDB-BC68-3B4CCCB96B09}" srcId="{DB967CB2-166E-4E21-9EAE-A619B6713B75}" destId="{CCED8D9C-D112-42CF-A199-F84D31BE20F4}" srcOrd="1" destOrd="0" parTransId="{18E744C8-3F99-466D-A5D8-72E99522C1FE}" sibTransId="{C58BCD30-D691-4496-B64D-A8D801AB0CFD}"/>
    <dgm:cxn modelId="{055E0046-2743-48EC-AE0A-4ED930FA6ACC}" type="presOf" srcId="{B87E20C3-C481-49C2-BAA4-00464B485979}" destId="{483F1624-F9B7-488E-A59C-FD0E79614302}" srcOrd="0" destOrd="0" presId="urn:microsoft.com/office/officeart/2005/8/layout/vList2"/>
    <dgm:cxn modelId="{8ECD00D4-EE6C-4955-A0A3-BF71829538D1}" srcId="{BE88A3C4-71C6-4D39-95F9-0E372475D53B}" destId="{04C7AEBA-CA7F-4D1E-AFC4-9239C6371342}" srcOrd="1" destOrd="0" parTransId="{91C5F528-3448-4B93-85AB-9FDD1DBB53E7}" sibTransId="{03CB15D0-6571-47A6-AC0C-A82F08A28D03}"/>
    <dgm:cxn modelId="{70ECD6C9-CD8F-4A1A-8025-76E4C122AEEF}" srcId="{DB967CB2-166E-4E21-9EAE-A619B6713B75}" destId="{444E37CC-C1B3-454F-AAEE-663AEEAACDC6}" srcOrd="0" destOrd="0" parTransId="{8EF2F9D8-E288-4953-83D8-7D0B4D6C4FD0}" sibTransId="{DADAA75F-40BB-47D6-A2E0-FA120319D253}"/>
    <dgm:cxn modelId="{F43B3FA1-9A1B-47E1-8977-D4948B35EE29}" srcId="{BE88A3C4-71C6-4D39-95F9-0E372475D53B}" destId="{81CC3F06-6185-4A06-9F31-1FEFAEEF9B91}" srcOrd="0" destOrd="0" parTransId="{772C5876-7578-415E-B440-3021AEE595DE}" sibTransId="{10072748-05C2-4D19-A607-0B43BD2F57C0}"/>
    <dgm:cxn modelId="{DAA800A6-D866-44A6-9766-F5E26CCA5606}" type="presOf" srcId="{04C7AEBA-CA7F-4D1E-AFC4-9239C6371342}" destId="{16DB4CD1-DD24-49CF-ADC6-7F2A3DD9BF11}" srcOrd="0" destOrd="1" presId="urn:microsoft.com/office/officeart/2005/8/layout/vList2"/>
    <dgm:cxn modelId="{B2506E21-DC3A-42FC-9F56-35E333ECD919}" type="presOf" srcId="{444E37CC-C1B3-454F-AAEE-663AEEAACDC6}" destId="{4D665B8A-BA47-44BA-B368-CE936504E709}" srcOrd="0" destOrd="0" presId="urn:microsoft.com/office/officeart/2005/8/layout/vList2"/>
    <dgm:cxn modelId="{50D0BCDF-B6D9-4ED3-B72B-2C04E90B0F81}" type="presParOf" srcId="{EFF8D513-B80F-4E63-8CF4-FCC0B02FF470}" destId="{4D665B8A-BA47-44BA-B368-CE936504E709}" srcOrd="0" destOrd="0" presId="urn:microsoft.com/office/officeart/2005/8/layout/vList2"/>
    <dgm:cxn modelId="{895D08D0-3460-47C6-BC8F-878ECBDCA52A}" type="presParOf" srcId="{EFF8D513-B80F-4E63-8CF4-FCC0B02FF470}" destId="{D89F1461-2F0E-4DB0-80DC-046F86706A37}" srcOrd="1" destOrd="0" presId="urn:microsoft.com/office/officeart/2005/8/layout/vList2"/>
    <dgm:cxn modelId="{50126395-49C7-4129-BFA4-474BA2476799}" type="presParOf" srcId="{EFF8D513-B80F-4E63-8CF4-FCC0B02FF470}" destId="{DF1BCA04-34EA-4162-80A6-576BC928B507}" srcOrd="2" destOrd="0" presId="urn:microsoft.com/office/officeart/2005/8/layout/vList2"/>
    <dgm:cxn modelId="{C2D683BC-7892-40C5-B5B8-28A0861A819A}" type="presParOf" srcId="{EFF8D513-B80F-4E63-8CF4-FCC0B02FF470}" destId="{483F1624-F9B7-488E-A59C-FD0E79614302}" srcOrd="3" destOrd="0" presId="urn:microsoft.com/office/officeart/2005/8/layout/vList2"/>
    <dgm:cxn modelId="{FC0CC972-B2B0-4A87-BDE5-784F5876BD48}" type="presParOf" srcId="{EFF8D513-B80F-4E63-8CF4-FCC0B02FF470}" destId="{8C17438E-BDD0-49FF-A22A-48807F415CBD}" srcOrd="4" destOrd="0" presId="urn:microsoft.com/office/officeart/2005/8/layout/vList2"/>
    <dgm:cxn modelId="{D376A5BA-BC6C-4330-92E2-A6CB04898009}" type="presParOf" srcId="{EFF8D513-B80F-4E63-8CF4-FCC0B02FF470}" destId="{16DB4CD1-DD24-49CF-ADC6-7F2A3DD9BF1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CE4721-2077-4B24-B8B1-7DABAA1C820E}" type="doc">
      <dgm:prSet loTypeId="urn:microsoft.com/office/officeart/2009/3/layout/CircleRelationship" loCatId="relationship" qsTypeId="urn:microsoft.com/office/officeart/2005/8/quickstyle/simple2" qsCatId="simple" csTypeId="urn:microsoft.com/office/officeart/2005/8/colors/accent1_1" csCatId="accent1" phldr="1"/>
      <dgm:spPr/>
      <dgm:t>
        <a:bodyPr/>
        <a:lstStyle/>
        <a:p>
          <a:endParaRPr lang="en-CA"/>
        </a:p>
      </dgm:t>
    </dgm:pt>
    <dgm:pt modelId="{C4959C9E-421A-45E2-8BBB-0ABED4006D67}">
      <dgm:prSet phldrT="[Text]" custT="1"/>
      <dgm:spPr/>
      <dgm:t>
        <a:bodyPr/>
        <a:lstStyle/>
        <a:p>
          <a:endParaRPr lang="en-CA" sz="2400" dirty="0" smtClean="0"/>
        </a:p>
        <a:p>
          <a:r>
            <a:rPr lang="en-CA" sz="1800" dirty="0" smtClean="0"/>
            <a:t>A regulation has been proposed to ensure safe operation of self-driving vehicles (SDV) across provincial and international boundaries.  </a:t>
          </a:r>
          <a:endParaRPr lang="en-CA" sz="1800" dirty="0"/>
        </a:p>
      </dgm:t>
    </dgm:pt>
    <dgm:pt modelId="{0354240B-238F-470F-B781-74FE686C0155}" type="parTrans" cxnId="{3ED472FB-4673-48BD-A5AC-6FE818151BA5}">
      <dgm:prSet/>
      <dgm:spPr/>
      <dgm:t>
        <a:bodyPr/>
        <a:lstStyle/>
        <a:p>
          <a:endParaRPr lang="en-CA">
            <a:solidFill>
              <a:schemeClr val="tx1"/>
            </a:solidFill>
          </a:endParaRPr>
        </a:p>
      </dgm:t>
    </dgm:pt>
    <dgm:pt modelId="{E18A6288-FC2C-4554-962C-D9AC1870174D}" type="sibTrans" cxnId="{3ED472FB-4673-48BD-A5AC-6FE818151BA5}">
      <dgm:prSet/>
      <dgm:spPr/>
      <dgm:t>
        <a:bodyPr/>
        <a:lstStyle/>
        <a:p>
          <a:endParaRPr lang="en-CA">
            <a:solidFill>
              <a:schemeClr val="tx1"/>
            </a:solidFill>
          </a:endParaRPr>
        </a:p>
      </dgm:t>
    </dgm:pt>
    <dgm:pt modelId="{90E66819-F074-4FD9-9DA5-B4B1C1BCB4E2}">
      <dgm:prSet phldrT="[Text]"/>
      <dgm:spPr>
        <a:solidFill>
          <a:schemeClr val="bg2">
            <a:alpha val="36000"/>
          </a:schemeClr>
        </a:solidFill>
        <a:ln w="12700"/>
      </dgm:spPr>
      <dgm:t>
        <a:bodyPr/>
        <a:lstStyle/>
        <a:p>
          <a:r>
            <a:rPr lang="en-CA" dirty="0" smtClean="0"/>
            <a:t>Car Dealerships that retail SDV will be impacted.  </a:t>
          </a:r>
        </a:p>
      </dgm:t>
    </dgm:pt>
    <dgm:pt modelId="{1468F8A2-83EF-441A-A9AE-EB37236FDDBF}" type="parTrans" cxnId="{37771F2F-02B7-429A-AC1D-48567F9ED9BE}">
      <dgm:prSet/>
      <dgm:spPr/>
      <dgm:t>
        <a:bodyPr/>
        <a:lstStyle/>
        <a:p>
          <a:endParaRPr lang="en-CA">
            <a:solidFill>
              <a:schemeClr val="tx1"/>
            </a:solidFill>
          </a:endParaRPr>
        </a:p>
      </dgm:t>
    </dgm:pt>
    <dgm:pt modelId="{7ED8E6D3-1E92-4454-90AD-0B94E0B02AF0}" type="sibTrans" cxnId="{37771F2F-02B7-429A-AC1D-48567F9ED9BE}">
      <dgm:prSet/>
      <dgm:spPr/>
      <dgm:t>
        <a:bodyPr/>
        <a:lstStyle/>
        <a:p>
          <a:endParaRPr lang="en-CA">
            <a:solidFill>
              <a:schemeClr val="tx1"/>
            </a:solidFill>
          </a:endParaRPr>
        </a:p>
      </dgm:t>
    </dgm:pt>
    <dgm:pt modelId="{0D44B972-AF69-4A06-9BD3-2A35FD04754E}">
      <dgm:prSet phldrT="[Text]" custT="1"/>
      <dgm:spPr>
        <a:solidFill>
          <a:schemeClr val="bg2">
            <a:alpha val="36000"/>
          </a:schemeClr>
        </a:solidFill>
        <a:ln w="12700"/>
      </dgm:spPr>
      <dgm:t>
        <a:bodyPr/>
        <a:lstStyle/>
        <a:p>
          <a:r>
            <a:rPr lang="en-CA" sz="1200" dirty="0" smtClean="0"/>
            <a:t>10% of Transport Companies are expected to be impacted by licencing and reporting requirements.</a:t>
          </a:r>
        </a:p>
      </dgm:t>
    </dgm:pt>
    <dgm:pt modelId="{9237035D-7395-4F08-AB94-E564ED17DF4B}" type="parTrans" cxnId="{FB904DBD-BA47-4280-A4C8-B092441695D4}">
      <dgm:prSet/>
      <dgm:spPr/>
      <dgm:t>
        <a:bodyPr/>
        <a:lstStyle/>
        <a:p>
          <a:endParaRPr lang="en-CA">
            <a:solidFill>
              <a:schemeClr val="tx1"/>
            </a:solidFill>
          </a:endParaRPr>
        </a:p>
      </dgm:t>
    </dgm:pt>
    <dgm:pt modelId="{A8C25667-A2C8-4EA4-8AB9-BBB35CE1991F}" type="sibTrans" cxnId="{FB904DBD-BA47-4280-A4C8-B092441695D4}">
      <dgm:prSet/>
      <dgm:spPr/>
      <dgm:t>
        <a:bodyPr/>
        <a:lstStyle/>
        <a:p>
          <a:endParaRPr lang="en-CA">
            <a:solidFill>
              <a:schemeClr val="tx1"/>
            </a:solidFill>
          </a:endParaRPr>
        </a:p>
      </dgm:t>
    </dgm:pt>
    <dgm:pt modelId="{DA750572-5DB5-4776-BA1B-9A6D7F089D76}">
      <dgm:prSet phldrT="[Text]"/>
      <dgm:spPr>
        <a:solidFill>
          <a:schemeClr val="bg2">
            <a:alpha val="36000"/>
          </a:schemeClr>
        </a:solidFill>
        <a:ln w="12700"/>
      </dgm:spPr>
      <dgm:t>
        <a:bodyPr/>
        <a:lstStyle/>
        <a:p>
          <a:r>
            <a:rPr lang="en-CA" dirty="0" smtClean="0"/>
            <a:t>The regulation has been triaged as high.</a:t>
          </a:r>
        </a:p>
      </dgm:t>
    </dgm:pt>
    <dgm:pt modelId="{A05220C8-966C-4474-A027-64C2F53A1012}" type="parTrans" cxnId="{3EEA21AD-A31B-4278-B757-6DC76EA6E32D}">
      <dgm:prSet/>
      <dgm:spPr/>
      <dgm:t>
        <a:bodyPr/>
        <a:lstStyle/>
        <a:p>
          <a:endParaRPr lang="en-CA">
            <a:solidFill>
              <a:schemeClr val="tx1"/>
            </a:solidFill>
          </a:endParaRPr>
        </a:p>
      </dgm:t>
    </dgm:pt>
    <dgm:pt modelId="{47F445BF-12B0-478A-AFD0-1F2E1F63B5B6}" type="sibTrans" cxnId="{3EEA21AD-A31B-4278-B757-6DC76EA6E32D}">
      <dgm:prSet/>
      <dgm:spPr/>
      <dgm:t>
        <a:bodyPr/>
        <a:lstStyle/>
        <a:p>
          <a:endParaRPr lang="en-CA">
            <a:solidFill>
              <a:schemeClr val="tx1"/>
            </a:solidFill>
          </a:endParaRPr>
        </a:p>
      </dgm:t>
    </dgm:pt>
    <dgm:pt modelId="{887F393B-C579-439A-A406-5F8A12C81455}">
      <dgm:prSet phldrT="[Text]"/>
      <dgm:spPr>
        <a:solidFill>
          <a:schemeClr val="bg2">
            <a:alpha val="36000"/>
          </a:schemeClr>
        </a:solidFill>
        <a:ln w="12700"/>
      </dgm:spPr>
      <dgm:t>
        <a:bodyPr/>
        <a:lstStyle/>
        <a:p>
          <a:r>
            <a:rPr lang="en-CA" dirty="0" smtClean="0"/>
            <a:t>Small, medium and large businesses will be impacted.</a:t>
          </a:r>
        </a:p>
      </dgm:t>
    </dgm:pt>
    <dgm:pt modelId="{E0AAC31F-60FD-4E4B-96C4-DBF38C5F81E8}" type="parTrans" cxnId="{1E29CA20-C219-4F8C-8809-D3759DD9D7D5}">
      <dgm:prSet/>
      <dgm:spPr/>
      <dgm:t>
        <a:bodyPr/>
        <a:lstStyle/>
        <a:p>
          <a:endParaRPr lang="en-CA"/>
        </a:p>
      </dgm:t>
    </dgm:pt>
    <dgm:pt modelId="{6E8892D0-8F37-4936-8BBC-B9496C84E71C}" type="sibTrans" cxnId="{1E29CA20-C219-4F8C-8809-D3759DD9D7D5}">
      <dgm:prSet/>
      <dgm:spPr/>
      <dgm:t>
        <a:bodyPr/>
        <a:lstStyle/>
        <a:p>
          <a:endParaRPr lang="en-CA"/>
        </a:p>
      </dgm:t>
    </dgm:pt>
    <dgm:pt modelId="{A19E8FDB-4C85-427F-9882-4B03F77E0399}" type="pres">
      <dgm:prSet presAssocID="{3ECE4721-2077-4B24-B8B1-7DABAA1C820E}" presName="Name0" presStyleCnt="0">
        <dgm:presLayoutVars>
          <dgm:chMax val="1"/>
          <dgm:chPref val="1"/>
        </dgm:presLayoutVars>
      </dgm:prSet>
      <dgm:spPr/>
      <dgm:t>
        <a:bodyPr/>
        <a:lstStyle/>
        <a:p>
          <a:endParaRPr lang="en-CA"/>
        </a:p>
      </dgm:t>
    </dgm:pt>
    <dgm:pt modelId="{06E194E9-C5A5-4B0E-8201-3D7A244C209E}" type="pres">
      <dgm:prSet presAssocID="{C4959C9E-421A-45E2-8BBB-0ABED4006D67}" presName="Parent" presStyleLbl="node0" presStyleIdx="0" presStyleCnt="1" custScaleX="106857" custScaleY="107401" custLinFactNeighborX="-90" custLinFactNeighborY="0">
        <dgm:presLayoutVars>
          <dgm:chMax val="5"/>
          <dgm:chPref val="5"/>
        </dgm:presLayoutVars>
      </dgm:prSet>
      <dgm:spPr/>
      <dgm:t>
        <a:bodyPr/>
        <a:lstStyle/>
        <a:p>
          <a:endParaRPr lang="en-CA"/>
        </a:p>
      </dgm:t>
    </dgm:pt>
    <dgm:pt modelId="{52469B63-B902-4F34-B90A-6235E812DE30}" type="pres">
      <dgm:prSet presAssocID="{C4959C9E-421A-45E2-8BBB-0ABED4006D67}" presName="Accent1" presStyleLbl="node1" presStyleIdx="0" presStyleCnt="17"/>
      <dgm:spPr>
        <a:solidFill>
          <a:schemeClr val="bg2">
            <a:alpha val="36000"/>
          </a:schemeClr>
        </a:solidFill>
        <a:ln w="12700"/>
      </dgm:spPr>
      <dgm:t>
        <a:bodyPr/>
        <a:lstStyle/>
        <a:p>
          <a:endParaRPr lang="en-CA"/>
        </a:p>
      </dgm:t>
    </dgm:pt>
    <dgm:pt modelId="{E0D947EB-2DB0-4500-83F6-5BA08B5255F8}" type="pres">
      <dgm:prSet presAssocID="{C4959C9E-421A-45E2-8BBB-0ABED4006D67}" presName="Accent2" presStyleLbl="node1" presStyleIdx="1" presStyleCnt="17"/>
      <dgm:spPr>
        <a:solidFill>
          <a:schemeClr val="bg2">
            <a:alpha val="36000"/>
          </a:schemeClr>
        </a:solidFill>
        <a:ln w="12700"/>
      </dgm:spPr>
      <dgm:t>
        <a:bodyPr/>
        <a:lstStyle/>
        <a:p>
          <a:endParaRPr lang="en-CA"/>
        </a:p>
      </dgm:t>
    </dgm:pt>
    <dgm:pt modelId="{8CEB49FB-F061-4F68-A7EF-EDA5D28FC506}" type="pres">
      <dgm:prSet presAssocID="{C4959C9E-421A-45E2-8BBB-0ABED4006D67}" presName="Accent3" presStyleLbl="node1" presStyleIdx="2" presStyleCnt="17"/>
      <dgm:spPr>
        <a:solidFill>
          <a:schemeClr val="bg2">
            <a:alpha val="36000"/>
          </a:schemeClr>
        </a:solidFill>
        <a:ln w="12700"/>
      </dgm:spPr>
      <dgm:t>
        <a:bodyPr/>
        <a:lstStyle/>
        <a:p>
          <a:endParaRPr lang="en-CA"/>
        </a:p>
      </dgm:t>
    </dgm:pt>
    <dgm:pt modelId="{F89227CD-2E49-42C3-A8BC-8610202F30B7}" type="pres">
      <dgm:prSet presAssocID="{C4959C9E-421A-45E2-8BBB-0ABED4006D67}" presName="Accent4" presStyleLbl="node1" presStyleIdx="3" presStyleCnt="17"/>
      <dgm:spPr>
        <a:solidFill>
          <a:schemeClr val="bg2">
            <a:alpha val="36000"/>
          </a:schemeClr>
        </a:solidFill>
        <a:ln w="12700"/>
      </dgm:spPr>
      <dgm:t>
        <a:bodyPr/>
        <a:lstStyle/>
        <a:p>
          <a:endParaRPr lang="en-CA"/>
        </a:p>
      </dgm:t>
    </dgm:pt>
    <dgm:pt modelId="{D45DB3C2-EB5A-48D4-AB01-61815F8180F2}" type="pres">
      <dgm:prSet presAssocID="{C4959C9E-421A-45E2-8BBB-0ABED4006D67}" presName="Accent5" presStyleLbl="node1" presStyleIdx="4" presStyleCnt="17"/>
      <dgm:spPr>
        <a:solidFill>
          <a:schemeClr val="bg2">
            <a:alpha val="36000"/>
          </a:schemeClr>
        </a:solidFill>
        <a:ln w="12700"/>
      </dgm:spPr>
      <dgm:t>
        <a:bodyPr/>
        <a:lstStyle/>
        <a:p>
          <a:endParaRPr lang="en-CA"/>
        </a:p>
      </dgm:t>
    </dgm:pt>
    <dgm:pt modelId="{69595716-A63A-454A-ACB3-96211993E593}" type="pres">
      <dgm:prSet presAssocID="{C4959C9E-421A-45E2-8BBB-0ABED4006D67}" presName="Accent6" presStyleLbl="node1" presStyleIdx="5" presStyleCnt="17"/>
      <dgm:spPr>
        <a:solidFill>
          <a:schemeClr val="bg2">
            <a:alpha val="36000"/>
          </a:schemeClr>
        </a:solidFill>
        <a:ln w="12700"/>
      </dgm:spPr>
      <dgm:t>
        <a:bodyPr/>
        <a:lstStyle/>
        <a:p>
          <a:endParaRPr lang="en-CA"/>
        </a:p>
      </dgm:t>
    </dgm:pt>
    <dgm:pt modelId="{DC57E1EC-7093-44AB-BE95-58954E517D4E}" type="pres">
      <dgm:prSet presAssocID="{90E66819-F074-4FD9-9DA5-B4B1C1BCB4E2}" presName="Child1" presStyleLbl="node1" presStyleIdx="6" presStyleCnt="17">
        <dgm:presLayoutVars>
          <dgm:chMax val="0"/>
          <dgm:chPref val="0"/>
        </dgm:presLayoutVars>
      </dgm:prSet>
      <dgm:spPr/>
      <dgm:t>
        <a:bodyPr/>
        <a:lstStyle/>
        <a:p>
          <a:endParaRPr lang="en-CA"/>
        </a:p>
      </dgm:t>
    </dgm:pt>
    <dgm:pt modelId="{1EF1E92C-06CB-4B9C-B724-EC196F6601B1}" type="pres">
      <dgm:prSet presAssocID="{90E66819-F074-4FD9-9DA5-B4B1C1BCB4E2}" presName="Accent7" presStyleCnt="0"/>
      <dgm:spPr/>
      <dgm:t>
        <a:bodyPr/>
        <a:lstStyle/>
        <a:p>
          <a:endParaRPr lang="en-CA"/>
        </a:p>
      </dgm:t>
    </dgm:pt>
    <dgm:pt modelId="{D2468330-4133-4875-AF05-0359F111F30C}" type="pres">
      <dgm:prSet presAssocID="{90E66819-F074-4FD9-9DA5-B4B1C1BCB4E2}" presName="AccentHold1" presStyleLbl="node1" presStyleIdx="7" presStyleCnt="17"/>
      <dgm:spPr>
        <a:solidFill>
          <a:schemeClr val="bg2">
            <a:alpha val="36000"/>
          </a:schemeClr>
        </a:solidFill>
        <a:ln w="12700"/>
      </dgm:spPr>
      <dgm:t>
        <a:bodyPr/>
        <a:lstStyle/>
        <a:p>
          <a:endParaRPr lang="en-CA"/>
        </a:p>
      </dgm:t>
    </dgm:pt>
    <dgm:pt modelId="{9BFD66AF-4F13-4F15-8971-9FBC7AAAF25D}" type="pres">
      <dgm:prSet presAssocID="{90E66819-F074-4FD9-9DA5-B4B1C1BCB4E2}" presName="Accent8" presStyleCnt="0"/>
      <dgm:spPr/>
      <dgm:t>
        <a:bodyPr/>
        <a:lstStyle/>
        <a:p>
          <a:endParaRPr lang="en-CA"/>
        </a:p>
      </dgm:t>
    </dgm:pt>
    <dgm:pt modelId="{E3960926-612F-4830-864D-BDF86AC4D3C4}" type="pres">
      <dgm:prSet presAssocID="{90E66819-F074-4FD9-9DA5-B4B1C1BCB4E2}" presName="AccentHold2" presStyleLbl="node1" presStyleIdx="8" presStyleCnt="17"/>
      <dgm:spPr>
        <a:solidFill>
          <a:schemeClr val="bg2">
            <a:alpha val="36000"/>
          </a:schemeClr>
        </a:solidFill>
        <a:ln w="12700"/>
      </dgm:spPr>
      <dgm:t>
        <a:bodyPr/>
        <a:lstStyle/>
        <a:p>
          <a:endParaRPr lang="en-CA"/>
        </a:p>
      </dgm:t>
    </dgm:pt>
    <dgm:pt modelId="{973ED4DA-101E-4206-98B0-11A43FC6097D}" type="pres">
      <dgm:prSet presAssocID="{0D44B972-AF69-4A06-9BD3-2A35FD04754E}" presName="Child2" presStyleLbl="node1" presStyleIdx="9" presStyleCnt="17" custScaleX="116425" custScaleY="122861">
        <dgm:presLayoutVars>
          <dgm:chMax val="0"/>
          <dgm:chPref val="0"/>
        </dgm:presLayoutVars>
      </dgm:prSet>
      <dgm:spPr/>
      <dgm:t>
        <a:bodyPr/>
        <a:lstStyle/>
        <a:p>
          <a:endParaRPr lang="en-CA"/>
        </a:p>
      </dgm:t>
    </dgm:pt>
    <dgm:pt modelId="{769F10C3-E589-417E-8A87-1E7CAC285329}" type="pres">
      <dgm:prSet presAssocID="{0D44B972-AF69-4A06-9BD3-2A35FD04754E}" presName="Accent9" presStyleCnt="0"/>
      <dgm:spPr/>
      <dgm:t>
        <a:bodyPr/>
        <a:lstStyle/>
        <a:p>
          <a:endParaRPr lang="en-CA"/>
        </a:p>
      </dgm:t>
    </dgm:pt>
    <dgm:pt modelId="{4CEA0CAA-A736-43AA-885A-5F5060743AE2}" type="pres">
      <dgm:prSet presAssocID="{0D44B972-AF69-4A06-9BD3-2A35FD04754E}" presName="AccentHold1" presStyleLbl="node1" presStyleIdx="10" presStyleCnt="17"/>
      <dgm:spPr>
        <a:solidFill>
          <a:schemeClr val="bg2">
            <a:alpha val="36000"/>
          </a:schemeClr>
        </a:solidFill>
        <a:ln w="12700"/>
      </dgm:spPr>
      <dgm:t>
        <a:bodyPr/>
        <a:lstStyle/>
        <a:p>
          <a:endParaRPr lang="en-CA"/>
        </a:p>
      </dgm:t>
    </dgm:pt>
    <dgm:pt modelId="{F513AD5E-9A50-4BB5-B171-3A010105ECE0}" type="pres">
      <dgm:prSet presAssocID="{0D44B972-AF69-4A06-9BD3-2A35FD04754E}" presName="Accent10" presStyleCnt="0"/>
      <dgm:spPr/>
      <dgm:t>
        <a:bodyPr/>
        <a:lstStyle/>
        <a:p>
          <a:endParaRPr lang="en-CA"/>
        </a:p>
      </dgm:t>
    </dgm:pt>
    <dgm:pt modelId="{E37C9EB7-A3B5-45CF-B847-76227351179E}" type="pres">
      <dgm:prSet presAssocID="{0D44B972-AF69-4A06-9BD3-2A35FD04754E}" presName="AccentHold2" presStyleLbl="node1" presStyleIdx="11" presStyleCnt="17"/>
      <dgm:spPr>
        <a:solidFill>
          <a:schemeClr val="bg2">
            <a:alpha val="36000"/>
          </a:schemeClr>
        </a:solidFill>
        <a:ln w="12700"/>
      </dgm:spPr>
      <dgm:t>
        <a:bodyPr/>
        <a:lstStyle/>
        <a:p>
          <a:endParaRPr lang="en-CA"/>
        </a:p>
      </dgm:t>
    </dgm:pt>
    <dgm:pt modelId="{077E0B71-7FB3-4289-BC70-D8A06409C625}" type="pres">
      <dgm:prSet presAssocID="{0D44B972-AF69-4A06-9BD3-2A35FD04754E}" presName="Accent11" presStyleCnt="0"/>
      <dgm:spPr/>
      <dgm:t>
        <a:bodyPr/>
        <a:lstStyle/>
        <a:p>
          <a:endParaRPr lang="en-CA"/>
        </a:p>
      </dgm:t>
    </dgm:pt>
    <dgm:pt modelId="{89C77386-525A-4CD4-A9C7-9A5B4320C430}" type="pres">
      <dgm:prSet presAssocID="{0D44B972-AF69-4A06-9BD3-2A35FD04754E}" presName="AccentHold3" presStyleLbl="node1" presStyleIdx="12" presStyleCnt="17"/>
      <dgm:spPr>
        <a:solidFill>
          <a:schemeClr val="bg2">
            <a:alpha val="36000"/>
          </a:schemeClr>
        </a:solidFill>
        <a:ln w="12700"/>
      </dgm:spPr>
      <dgm:t>
        <a:bodyPr/>
        <a:lstStyle/>
        <a:p>
          <a:endParaRPr lang="en-CA"/>
        </a:p>
      </dgm:t>
    </dgm:pt>
    <dgm:pt modelId="{B342AD6D-4038-4859-9AC1-D9BB5379A103}" type="pres">
      <dgm:prSet presAssocID="{DA750572-5DB5-4776-BA1B-9A6D7F089D76}" presName="Child3" presStyleLbl="node1" presStyleIdx="13" presStyleCnt="17">
        <dgm:presLayoutVars>
          <dgm:chMax val="0"/>
          <dgm:chPref val="0"/>
        </dgm:presLayoutVars>
      </dgm:prSet>
      <dgm:spPr/>
      <dgm:t>
        <a:bodyPr/>
        <a:lstStyle/>
        <a:p>
          <a:endParaRPr lang="en-CA"/>
        </a:p>
      </dgm:t>
    </dgm:pt>
    <dgm:pt modelId="{9090A8C8-CC2A-4353-8546-AA205C474062}" type="pres">
      <dgm:prSet presAssocID="{DA750572-5DB5-4776-BA1B-9A6D7F089D76}" presName="Accent12" presStyleCnt="0"/>
      <dgm:spPr/>
      <dgm:t>
        <a:bodyPr/>
        <a:lstStyle/>
        <a:p>
          <a:endParaRPr lang="en-CA"/>
        </a:p>
      </dgm:t>
    </dgm:pt>
    <dgm:pt modelId="{2F01A9A0-32E8-4F02-A6CC-2BDB11341640}" type="pres">
      <dgm:prSet presAssocID="{DA750572-5DB5-4776-BA1B-9A6D7F089D76}" presName="AccentHold1" presStyleLbl="node1" presStyleIdx="14" presStyleCnt="17"/>
      <dgm:spPr>
        <a:solidFill>
          <a:schemeClr val="bg2">
            <a:alpha val="36000"/>
          </a:schemeClr>
        </a:solidFill>
        <a:ln w="12700"/>
      </dgm:spPr>
      <dgm:t>
        <a:bodyPr/>
        <a:lstStyle/>
        <a:p>
          <a:endParaRPr lang="en-CA"/>
        </a:p>
      </dgm:t>
    </dgm:pt>
    <dgm:pt modelId="{8F7F6EAF-1641-41D3-8579-760339AB8043}" type="pres">
      <dgm:prSet presAssocID="{887F393B-C579-439A-A406-5F8A12C81455}" presName="Child4" presStyleLbl="node1" presStyleIdx="15" presStyleCnt="17">
        <dgm:presLayoutVars>
          <dgm:chMax val="0"/>
          <dgm:chPref val="0"/>
        </dgm:presLayoutVars>
      </dgm:prSet>
      <dgm:spPr/>
      <dgm:t>
        <a:bodyPr/>
        <a:lstStyle/>
        <a:p>
          <a:endParaRPr lang="en-CA"/>
        </a:p>
      </dgm:t>
    </dgm:pt>
    <dgm:pt modelId="{D5264F74-569A-4119-AB90-44E1C79E2F32}" type="pres">
      <dgm:prSet presAssocID="{887F393B-C579-439A-A406-5F8A12C81455}" presName="Accent13" presStyleCnt="0"/>
      <dgm:spPr/>
      <dgm:t>
        <a:bodyPr/>
        <a:lstStyle/>
        <a:p>
          <a:endParaRPr lang="en-CA"/>
        </a:p>
      </dgm:t>
    </dgm:pt>
    <dgm:pt modelId="{9E8A4021-E87D-4442-A500-0B5BA070616D}" type="pres">
      <dgm:prSet presAssocID="{887F393B-C579-439A-A406-5F8A12C81455}" presName="AccentHold1" presStyleLbl="node1" presStyleIdx="16" presStyleCnt="17"/>
      <dgm:spPr>
        <a:solidFill>
          <a:schemeClr val="bg2">
            <a:alpha val="36000"/>
          </a:schemeClr>
        </a:solidFill>
        <a:ln w="12700"/>
      </dgm:spPr>
      <dgm:t>
        <a:bodyPr/>
        <a:lstStyle/>
        <a:p>
          <a:endParaRPr lang="en-CA"/>
        </a:p>
      </dgm:t>
    </dgm:pt>
  </dgm:ptLst>
  <dgm:cxnLst>
    <dgm:cxn modelId="{088BC642-4AA1-4784-851C-34638D3121CF}" type="presOf" srcId="{3ECE4721-2077-4B24-B8B1-7DABAA1C820E}" destId="{A19E8FDB-4C85-427F-9882-4B03F77E0399}" srcOrd="0" destOrd="0" presId="urn:microsoft.com/office/officeart/2009/3/layout/CircleRelationship"/>
    <dgm:cxn modelId="{FB904DBD-BA47-4280-A4C8-B092441695D4}" srcId="{C4959C9E-421A-45E2-8BBB-0ABED4006D67}" destId="{0D44B972-AF69-4A06-9BD3-2A35FD04754E}" srcOrd="1" destOrd="0" parTransId="{9237035D-7395-4F08-AB94-E564ED17DF4B}" sibTransId="{A8C25667-A2C8-4EA4-8AB9-BBB35CE1991F}"/>
    <dgm:cxn modelId="{1E29CA20-C219-4F8C-8809-D3759DD9D7D5}" srcId="{C4959C9E-421A-45E2-8BBB-0ABED4006D67}" destId="{887F393B-C579-439A-A406-5F8A12C81455}" srcOrd="3" destOrd="0" parTransId="{E0AAC31F-60FD-4E4B-96C4-DBF38C5F81E8}" sibTransId="{6E8892D0-8F37-4936-8BBC-B9496C84E71C}"/>
    <dgm:cxn modelId="{CBA8B797-0B79-4F91-9DD6-7B90E38C7FB0}" type="presOf" srcId="{0D44B972-AF69-4A06-9BD3-2A35FD04754E}" destId="{973ED4DA-101E-4206-98B0-11A43FC6097D}" srcOrd="0" destOrd="0" presId="urn:microsoft.com/office/officeart/2009/3/layout/CircleRelationship"/>
    <dgm:cxn modelId="{3EEA21AD-A31B-4278-B757-6DC76EA6E32D}" srcId="{C4959C9E-421A-45E2-8BBB-0ABED4006D67}" destId="{DA750572-5DB5-4776-BA1B-9A6D7F089D76}" srcOrd="2" destOrd="0" parTransId="{A05220C8-966C-4474-A027-64C2F53A1012}" sibTransId="{47F445BF-12B0-478A-AFD0-1F2E1F63B5B6}"/>
    <dgm:cxn modelId="{C9A8BF9B-3820-429A-8B56-A67494BCDA21}" type="presOf" srcId="{C4959C9E-421A-45E2-8BBB-0ABED4006D67}" destId="{06E194E9-C5A5-4B0E-8201-3D7A244C209E}" srcOrd="0" destOrd="0" presId="urn:microsoft.com/office/officeart/2009/3/layout/CircleRelationship"/>
    <dgm:cxn modelId="{3ED472FB-4673-48BD-A5AC-6FE818151BA5}" srcId="{3ECE4721-2077-4B24-B8B1-7DABAA1C820E}" destId="{C4959C9E-421A-45E2-8BBB-0ABED4006D67}" srcOrd="0" destOrd="0" parTransId="{0354240B-238F-470F-B781-74FE686C0155}" sibTransId="{E18A6288-FC2C-4554-962C-D9AC1870174D}"/>
    <dgm:cxn modelId="{EC345705-E957-479A-9DFD-28A745CBF463}" type="presOf" srcId="{DA750572-5DB5-4776-BA1B-9A6D7F089D76}" destId="{B342AD6D-4038-4859-9AC1-D9BB5379A103}" srcOrd="0" destOrd="0" presId="urn:microsoft.com/office/officeart/2009/3/layout/CircleRelationship"/>
    <dgm:cxn modelId="{787C9E55-E9B4-41F1-A77E-4F7C5F992545}" type="presOf" srcId="{90E66819-F074-4FD9-9DA5-B4B1C1BCB4E2}" destId="{DC57E1EC-7093-44AB-BE95-58954E517D4E}" srcOrd="0" destOrd="0" presId="urn:microsoft.com/office/officeart/2009/3/layout/CircleRelationship"/>
    <dgm:cxn modelId="{657FFE05-E706-4308-985F-34EADF8AB344}" type="presOf" srcId="{887F393B-C579-439A-A406-5F8A12C81455}" destId="{8F7F6EAF-1641-41D3-8579-760339AB8043}" srcOrd="0" destOrd="0" presId="urn:microsoft.com/office/officeart/2009/3/layout/CircleRelationship"/>
    <dgm:cxn modelId="{37771F2F-02B7-429A-AC1D-48567F9ED9BE}" srcId="{C4959C9E-421A-45E2-8BBB-0ABED4006D67}" destId="{90E66819-F074-4FD9-9DA5-B4B1C1BCB4E2}" srcOrd="0" destOrd="0" parTransId="{1468F8A2-83EF-441A-A9AE-EB37236FDDBF}" sibTransId="{7ED8E6D3-1E92-4454-90AD-0B94E0B02AF0}"/>
    <dgm:cxn modelId="{B36A7F56-62E4-42DD-AA71-34574E73CFC5}" type="presParOf" srcId="{A19E8FDB-4C85-427F-9882-4B03F77E0399}" destId="{06E194E9-C5A5-4B0E-8201-3D7A244C209E}" srcOrd="0" destOrd="0" presId="urn:microsoft.com/office/officeart/2009/3/layout/CircleRelationship"/>
    <dgm:cxn modelId="{108BF377-2E8D-4075-881C-9FC54456A404}" type="presParOf" srcId="{A19E8FDB-4C85-427F-9882-4B03F77E0399}" destId="{52469B63-B902-4F34-B90A-6235E812DE30}" srcOrd="1" destOrd="0" presId="urn:microsoft.com/office/officeart/2009/3/layout/CircleRelationship"/>
    <dgm:cxn modelId="{1D700986-47BF-4010-88EB-C292505CE2FB}" type="presParOf" srcId="{A19E8FDB-4C85-427F-9882-4B03F77E0399}" destId="{E0D947EB-2DB0-4500-83F6-5BA08B5255F8}" srcOrd="2" destOrd="0" presId="urn:microsoft.com/office/officeart/2009/3/layout/CircleRelationship"/>
    <dgm:cxn modelId="{E8F598C0-FF16-4A9D-9827-A4187C764763}" type="presParOf" srcId="{A19E8FDB-4C85-427F-9882-4B03F77E0399}" destId="{8CEB49FB-F061-4F68-A7EF-EDA5D28FC506}" srcOrd="3" destOrd="0" presId="urn:microsoft.com/office/officeart/2009/3/layout/CircleRelationship"/>
    <dgm:cxn modelId="{5C46533C-286D-4420-9C38-BF3D3CB966E0}" type="presParOf" srcId="{A19E8FDB-4C85-427F-9882-4B03F77E0399}" destId="{F89227CD-2E49-42C3-A8BC-8610202F30B7}" srcOrd="4" destOrd="0" presId="urn:microsoft.com/office/officeart/2009/3/layout/CircleRelationship"/>
    <dgm:cxn modelId="{6CD9D433-F65E-4D9C-856C-10ECA36AECCF}" type="presParOf" srcId="{A19E8FDB-4C85-427F-9882-4B03F77E0399}" destId="{D45DB3C2-EB5A-48D4-AB01-61815F8180F2}" srcOrd="5" destOrd="0" presId="urn:microsoft.com/office/officeart/2009/3/layout/CircleRelationship"/>
    <dgm:cxn modelId="{7D778CC9-44FA-42DF-9EBC-ADE570058286}" type="presParOf" srcId="{A19E8FDB-4C85-427F-9882-4B03F77E0399}" destId="{69595716-A63A-454A-ACB3-96211993E593}" srcOrd="6" destOrd="0" presId="urn:microsoft.com/office/officeart/2009/3/layout/CircleRelationship"/>
    <dgm:cxn modelId="{8DD440D1-430B-4095-9F47-F25B82B85023}" type="presParOf" srcId="{A19E8FDB-4C85-427F-9882-4B03F77E0399}" destId="{DC57E1EC-7093-44AB-BE95-58954E517D4E}" srcOrd="7" destOrd="0" presId="urn:microsoft.com/office/officeart/2009/3/layout/CircleRelationship"/>
    <dgm:cxn modelId="{8819A8AE-09BB-41CA-A8C9-E1BC4F3A881A}" type="presParOf" srcId="{A19E8FDB-4C85-427F-9882-4B03F77E0399}" destId="{1EF1E92C-06CB-4B9C-B724-EC196F6601B1}" srcOrd="8" destOrd="0" presId="urn:microsoft.com/office/officeart/2009/3/layout/CircleRelationship"/>
    <dgm:cxn modelId="{A99E6D0A-4946-4701-BE7B-41491B70D59F}" type="presParOf" srcId="{1EF1E92C-06CB-4B9C-B724-EC196F6601B1}" destId="{D2468330-4133-4875-AF05-0359F111F30C}" srcOrd="0" destOrd="0" presId="urn:microsoft.com/office/officeart/2009/3/layout/CircleRelationship"/>
    <dgm:cxn modelId="{33B6E6C3-3F7A-4AF0-BE75-C7371F6409FF}" type="presParOf" srcId="{A19E8FDB-4C85-427F-9882-4B03F77E0399}" destId="{9BFD66AF-4F13-4F15-8971-9FBC7AAAF25D}" srcOrd="9" destOrd="0" presId="urn:microsoft.com/office/officeart/2009/3/layout/CircleRelationship"/>
    <dgm:cxn modelId="{AE479861-47E3-4FB0-AFD9-869D17C9F923}" type="presParOf" srcId="{9BFD66AF-4F13-4F15-8971-9FBC7AAAF25D}" destId="{E3960926-612F-4830-864D-BDF86AC4D3C4}" srcOrd="0" destOrd="0" presId="urn:microsoft.com/office/officeart/2009/3/layout/CircleRelationship"/>
    <dgm:cxn modelId="{EBBA4536-21DC-4D4D-A30F-0FE58A6E19FF}" type="presParOf" srcId="{A19E8FDB-4C85-427F-9882-4B03F77E0399}" destId="{973ED4DA-101E-4206-98B0-11A43FC6097D}" srcOrd="10" destOrd="0" presId="urn:microsoft.com/office/officeart/2009/3/layout/CircleRelationship"/>
    <dgm:cxn modelId="{AC04DE95-0520-4AFE-86CE-760B977B3DBD}" type="presParOf" srcId="{A19E8FDB-4C85-427F-9882-4B03F77E0399}" destId="{769F10C3-E589-417E-8A87-1E7CAC285329}" srcOrd="11" destOrd="0" presId="urn:microsoft.com/office/officeart/2009/3/layout/CircleRelationship"/>
    <dgm:cxn modelId="{D261428D-E42F-47BC-A9B3-EDE41B032C9C}" type="presParOf" srcId="{769F10C3-E589-417E-8A87-1E7CAC285329}" destId="{4CEA0CAA-A736-43AA-885A-5F5060743AE2}" srcOrd="0" destOrd="0" presId="urn:microsoft.com/office/officeart/2009/3/layout/CircleRelationship"/>
    <dgm:cxn modelId="{AB10A7D3-F2F2-4A0B-BC31-574EEADE3BF5}" type="presParOf" srcId="{A19E8FDB-4C85-427F-9882-4B03F77E0399}" destId="{F513AD5E-9A50-4BB5-B171-3A010105ECE0}" srcOrd="12" destOrd="0" presId="urn:microsoft.com/office/officeart/2009/3/layout/CircleRelationship"/>
    <dgm:cxn modelId="{B734FB05-6998-424D-AAF4-4ADD7E5F2194}" type="presParOf" srcId="{F513AD5E-9A50-4BB5-B171-3A010105ECE0}" destId="{E37C9EB7-A3B5-45CF-B847-76227351179E}" srcOrd="0" destOrd="0" presId="urn:microsoft.com/office/officeart/2009/3/layout/CircleRelationship"/>
    <dgm:cxn modelId="{2467870B-4E7B-4876-9CB2-B95CB0061FAF}" type="presParOf" srcId="{A19E8FDB-4C85-427F-9882-4B03F77E0399}" destId="{077E0B71-7FB3-4289-BC70-D8A06409C625}" srcOrd="13" destOrd="0" presId="urn:microsoft.com/office/officeart/2009/3/layout/CircleRelationship"/>
    <dgm:cxn modelId="{E984BC37-55E2-4D29-B37C-8789D0772A67}" type="presParOf" srcId="{077E0B71-7FB3-4289-BC70-D8A06409C625}" destId="{89C77386-525A-4CD4-A9C7-9A5B4320C430}" srcOrd="0" destOrd="0" presId="urn:microsoft.com/office/officeart/2009/3/layout/CircleRelationship"/>
    <dgm:cxn modelId="{8BC63EB8-660D-49F2-9FF8-C8216DAF5F4B}" type="presParOf" srcId="{A19E8FDB-4C85-427F-9882-4B03F77E0399}" destId="{B342AD6D-4038-4859-9AC1-D9BB5379A103}" srcOrd="14" destOrd="0" presId="urn:microsoft.com/office/officeart/2009/3/layout/CircleRelationship"/>
    <dgm:cxn modelId="{89B61DE5-D681-4540-94D3-76A08C666154}" type="presParOf" srcId="{A19E8FDB-4C85-427F-9882-4B03F77E0399}" destId="{9090A8C8-CC2A-4353-8546-AA205C474062}" srcOrd="15" destOrd="0" presId="urn:microsoft.com/office/officeart/2009/3/layout/CircleRelationship"/>
    <dgm:cxn modelId="{954FCC15-B9E6-4DD9-8189-9028C97EE0C5}" type="presParOf" srcId="{9090A8C8-CC2A-4353-8546-AA205C474062}" destId="{2F01A9A0-32E8-4F02-A6CC-2BDB11341640}" srcOrd="0" destOrd="0" presId="urn:microsoft.com/office/officeart/2009/3/layout/CircleRelationship"/>
    <dgm:cxn modelId="{2932DB3C-E154-44D8-B876-EEF934242395}" type="presParOf" srcId="{A19E8FDB-4C85-427F-9882-4B03F77E0399}" destId="{8F7F6EAF-1641-41D3-8579-760339AB8043}" srcOrd="16" destOrd="0" presId="urn:microsoft.com/office/officeart/2009/3/layout/CircleRelationship"/>
    <dgm:cxn modelId="{AD12FDB3-5F5F-4E9C-BFBB-34C35587F6F9}" type="presParOf" srcId="{A19E8FDB-4C85-427F-9882-4B03F77E0399}" destId="{D5264F74-569A-4119-AB90-44E1C79E2F32}" srcOrd="17" destOrd="0" presId="urn:microsoft.com/office/officeart/2009/3/layout/CircleRelationship"/>
    <dgm:cxn modelId="{0D0B6893-E0C6-41D5-AC72-5C73434A864D}" type="presParOf" srcId="{D5264F74-569A-4119-AB90-44E1C79E2F32}" destId="{9E8A4021-E87D-4442-A500-0B5BA070616D}" srcOrd="0" destOrd="0" presId="urn:microsoft.com/office/officeart/2009/3/layout/CircleRelationship"/>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F1604B-E203-4640-94DA-3D3530C9E78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CA"/>
        </a:p>
      </dgm:t>
    </dgm:pt>
    <dgm:pt modelId="{EB809DE4-57E9-4B21-AF46-99CA0F25F93D}">
      <dgm:prSet phldrT="[Text]"/>
      <dgm:spPr/>
      <dgm:t>
        <a:bodyPr/>
        <a:lstStyle/>
        <a:p>
          <a:r>
            <a:rPr lang="en-CA" dirty="0" smtClean="0"/>
            <a:t>Small business transporters indicate that they do not experience a high level of incidences, and that requiring an incident report every 6 months is excessive, given they would often have nothing to report.    </a:t>
          </a:r>
          <a:endParaRPr lang="en-CA" dirty="0"/>
        </a:p>
      </dgm:t>
    </dgm:pt>
    <dgm:pt modelId="{A0F57B92-4725-47AE-A480-7E08CB36DC43}" type="parTrans" cxnId="{9C22735E-6D1C-483B-AF3E-C3E7C0D817E8}">
      <dgm:prSet/>
      <dgm:spPr/>
      <dgm:t>
        <a:bodyPr/>
        <a:lstStyle/>
        <a:p>
          <a:endParaRPr lang="en-CA"/>
        </a:p>
      </dgm:t>
    </dgm:pt>
    <dgm:pt modelId="{A9060BE5-342F-4457-BFB5-B62DD19E8817}" type="sibTrans" cxnId="{9C22735E-6D1C-483B-AF3E-C3E7C0D817E8}">
      <dgm:prSet/>
      <dgm:spPr/>
      <dgm:t>
        <a:bodyPr/>
        <a:lstStyle/>
        <a:p>
          <a:endParaRPr lang="en-CA"/>
        </a:p>
      </dgm:t>
    </dgm:pt>
    <dgm:pt modelId="{E4971D46-43B2-4DC3-85C0-0A57F16078FF}">
      <dgm:prSet/>
      <dgm:spPr/>
      <dgm:t>
        <a:bodyPr/>
        <a:lstStyle/>
        <a:p>
          <a:r>
            <a:rPr lang="en-CA" dirty="0" smtClean="0"/>
            <a:t>Further research has indicated that small businesses in other jurisdictions similar to Canada with SDV have, on average,  1 incident a year.</a:t>
          </a:r>
          <a:endParaRPr lang="en-CA" dirty="0"/>
        </a:p>
      </dgm:t>
    </dgm:pt>
    <dgm:pt modelId="{811097AD-4CB2-480C-ACCD-ACF4C571B318}" type="parTrans" cxnId="{6E924FB1-6E01-47AE-B9AC-2E74113E2824}">
      <dgm:prSet/>
      <dgm:spPr/>
      <dgm:t>
        <a:bodyPr/>
        <a:lstStyle/>
        <a:p>
          <a:endParaRPr lang="en-CA"/>
        </a:p>
      </dgm:t>
    </dgm:pt>
    <dgm:pt modelId="{9903C4C2-CA94-4433-B7C2-86BBE5D8691D}" type="sibTrans" cxnId="{6E924FB1-6E01-47AE-B9AC-2E74113E2824}">
      <dgm:prSet/>
      <dgm:spPr/>
      <dgm:t>
        <a:bodyPr/>
        <a:lstStyle/>
        <a:p>
          <a:endParaRPr lang="en-CA"/>
        </a:p>
      </dgm:t>
    </dgm:pt>
    <dgm:pt modelId="{E3488825-B2C0-46B3-88D2-6E17A25DDEBA}">
      <dgm:prSet/>
      <dgm:spPr/>
      <dgm:t>
        <a:bodyPr/>
        <a:lstStyle/>
        <a:p>
          <a:r>
            <a:rPr lang="en-CA" dirty="0" smtClean="0"/>
            <a:t>Your department has proposed to allow small businesses to report incidents by phone, up to 48 hours after they occur, a process that will take about an hour, and be done by administrative support staff.</a:t>
          </a:r>
          <a:endParaRPr lang="en-CA" dirty="0"/>
        </a:p>
      </dgm:t>
    </dgm:pt>
    <dgm:pt modelId="{97D3D488-1F18-44A9-887C-70838765A21B}" type="parTrans" cxnId="{0798C585-A6FA-4B53-A3E1-31468938550E}">
      <dgm:prSet/>
      <dgm:spPr/>
      <dgm:t>
        <a:bodyPr/>
        <a:lstStyle/>
        <a:p>
          <a:endParaRPr lang="en-CA"/>
        </a:p>
      </dgm:t>
    </dgm:pt>
    <dgm:pt modelId="{C324603B-3579-4415-9713-926C603E68FE}" type="sibTrans" cxnId="{0798C585-A6FA-4B53-A3E1-31468938550E}">
      <dgm:prSet/>
      <dgm:spPr/>
      <dgm:t>
        <a:bodyPr/>
        <a:lstStyle/>
        <a:p>
          <a:endParaRPr lang="en-CA"/>
        </a:p>
      </dgm:t>
    </dgm:pt>
    <dgm:pt modelId="{0B5C7D2D-CA1E-4BF6-A756-EE94855ADCB6}" type="pres">
      <dgm:prSet presAssocID="{BEF1604B-E203-4640-94DA-3D3530C9E786}" presName="linear" presStyleCnt="0">
        <dgm:presLayoutVars>
          <dgm:animLvl val="lvl"/>
          <dgm:resizeHandles val="exact"/>
        </dgm:presLayoutVars>
      </dgm:prSet>
      <dgm:spPr/>
      <dgm:t>
        <a:bodyPr/>
        <a:lstStyle/>
        <a:p>
          <a:endParaRPr lang="en-CA"/>
        </a:p>
      </dgm:t>
    </dgm:pt>
    <dgm:pt modelId="{F5318D96-D7A8-42B3-B2EB-CE52883C4DCE}" type="pres">
      <dgm:prSet presAssocID="{EB809DE4-57E9-4B21-AF46-99CA0F25F93D}" presName="parentText" presStyleLbl="node1" presStyleIdx="0" presStyleCnt="3">
        <dgm:presLayoutVars>
          <dgm:chMax val="0"/>
          <dgm:bulletEnabled val="1"/>
        </dgm:presLayoutVars>
      </dgm:prSet>
      <dgm:spPr/>
      <dgm:t>
        <a:bodyPr/>
        <a:lstStyle/>
        <a:p>
          <a:endParaRPr lang="en-CA"/>
        </a:p>
      </dgm:t>
    </dgm:pt>
    <dgm:pt modelId="{5F030C24-2E5C-4B96-A67F-5244810392F3}" type="pres">
      <dgm:prSet presAssocID="{A9060BE5-342F-4457-BFB5-B62DD19E8817}" presName="spacer" presStyleCnt="0"/>
      <dgm:spPr/>
    </dgm:pt>
    <dgm:pt modelId="{DAB85746-C6B2-4FEF-B684-50331D474531}" type="pres">
      <dgm:prSet presAssocID="{E4971D46-43B2-4DC3-85C0-0A57F16078FF}" presName="parentText" presStyleLbl="node1" presStyleIdx="1" presStyleCnt="3">
        <dgm:presLayoutVars>
          <dgm:chMax val="0"/>
          <dgm:bulletEnabled val="1"/>
        </dgm:presLayoutVars>
      </dgm:prSet>
      <dgm:spPr/>
      <dgm:t>
        <a:bodyPr/>
        <a:lstStyle/>
        <a:p>
          <a:endParaRPr lang="en-CA"/>
        </a:p>
      </dgm:t>
    </dgm:pt>
    <dgm:pt modelId="{34FFD7D6-DCCA-4372-827D-102B2B7CA013}" type="pres">
      <dgm:prSet presAssocID="{9903C4C2-CA94-4433-B7C2-86BBE5D8691D}" presName="spacer" presStyleCnt="0"/>
      <dgm:spPr/>
    </dgm:pt>
    <dgm:pt modelId="{3EC4E47C-C300-4CB1-AE12-D80BBB1C0300}" type="pres">
      <dgm:prSet presAssocID="{E3488825-B2C0-46B3-88D2-6E17A25DDEBA}" presName="parentText" presStyleLbl="node1" presStyleIdx="2" presStyleCnt="3">
        <dgm:presLayoutVars>
          <dgm:chMax val="0"/>
          <dgm:bulletEnabled val="1"/>
        </dgm:presLayoutVars>
      </dgm:prSet>
      <dgm:spPr/>
      <dgm:t>
        <a:bodyPr/>
        <a:lstStyle/>
        <a:p>
          <a:endParaRPr lang="en-CA"/>
        </a:p>
      </dgm:t>
    </dgm:pt>
  </dgm:ptLst>
  <dgm:cxnLst>
    <dgm:cxn modelId="{4A013663-C892-47FC-BD66-24CC600ECC24}" type="presOf" srcId="{E4971D46-43B2-4DC3-85C0-0A57F16078FF}" destId="{DAB85746-C6B2-4FEF-B684-50331D474531}" srcOrd="0" destOrd="0" presId="urn:microsoft.com/office/officeart/2005/8/layout/vList2"/>
    <dgm:cxn modelId="{6E924FB1-6E01-47AE-B9AC-2E74113E2824}" srcId="{BEF1604B-E203-4640-94DA-3D3530C9E786}" destId="{E4971D46-43B2-4DC3-85C0-0A57F16078FF}" srcOrd="1" destOrd="0" parTransId="{811097AD-4CB2-480C-ACCD-ACF4C571B318}" sibTransId="{9903C4C2-CA94-4433-B7C2-86BBE5D8691D}"/>
    <dgm:cxn modelId="{9C22735E-6D1C-483B-AF3E-C3E7C0D817E8}" srcId="{BEF1604B-E203-4640-94DA-3D3530C9E786}" destId="{EB809DE4-57E9-4B21-AF46-99CA0F25F93D}" srcOrd="0" destOrd="0" parTransId="{A0F57B92-4725-47AE-A480-7E08CB36DC43}" sibTransId="{A9060BE5-342F-4457-BFB5-B62DD19E8817}"/>
    <dgm:cxn modelId="{0798C585-A6FA-4B53-A3E1-31468938550E}" srcId="{BEF1604B-E203-4640-94DA-3D3530C9E786}" destId="{E3488825-B2C0-46B3-88D2-6E17A25DDEBA}" srcOrd="2" destOrd="0" parTransId="{97D3D488-1F18-44A9-887C-70838765A21B}" sibTransId="{C324603B-3579-4415-9713-926C603E68FE}"/>
    <dgm:cxn modelId="{749DBA27-1F71-4EB3-B871-BED3730FEEA8}" type="presOf" srcId="{BEF1604B-E203-4640-94DA-3D3530C9E786}" destId="{0B5C7D2D-CA1E-4BF6-A756-EE94855ADCB6}" srcOrd="0" destOrd="0" presId="urn:microsoft.com/office/officeart/2005/8/layout/vList2"/>
    <dgm:cxn modelId="{3FB5759D-8279-4610-971D-52F8EAE6BCA3}" type="presOf" srcId="{EB809DE4-57E9-4B21-AF46-99CA0F25F93D}" destId="{F5318D96-D7A8-42B3-B2EB-CE52883C4DCE}" srcOrd="0" destOrd="0" presId="urn:microsoft.com/office/officeart/2005/8/layout/vList2"/>
    <dgm:cxn modelId="{B4A50217-B1B2-4FB3-97C0-72FDC100C8F7}" type="presOf" srcId="{E3488825-B2C0-46B3-88D2-6E17A25DDEBA}" destId="{3EC4E47C-C300-4CB1-AE12-D80BBB1C0300}" srcOrd="0" destOrd="0" presId="urn:microsoft.com/office/officeart/2005/8/layout/vList2"/>
    <dgm:cxn modelId="{752EBE37-8FBE-4A63-88E7-5E17DF57C592}" type="presParOf" srcId="{0B5C7D2D-CA1E-4BF6-A756-EE94855ADCB6}" destId="{F5318D96-D7A8-42B3-B2EB-CE52883C4DCE}" srcOrd="0" destOrd="0" presId="urn:microsoft.com/office/officeart/2005/8/layout/vList2"/>
    <dgm:cxn modelId="{E5293CB8-AE83-4264-859D-AFB50B0C3A2A}" type="presParOf" srcId="{0B5C7D2D-CA1E-4BF6-A756-EE94855ADCB6}" destId="{5F030C24-2E5C-4B96-A67F-5244810392F3}" srcOrd="1" destOrd="0" presId="urn:microsoft.com/office/officeart/2005/8/layout/vList2"/>
    <dgm:cxn modelId="{B2B0EEF0-8F6D-413C-ADBC-D9B13AE6D989}" type="presParOf" srcId="{0B5C7D2D-CA1E-4BF6-A756-EE94855ADCB6}" destId="{DAB85746-C6B2-4FEF-B684-50331D474531}" srcOrd="2" destOrd="0" presId="urn:microsoft.com/office/officeart/2005/8/layout/vList2"/>
    <dgm:cxn modelId="{EAF683A4-9B4B-471A-8E87-5875060901EE}" type="presParOf" srcId="{0B5C7D2D-CA1E-4BF6-A756-EE94855ADCB6}" destId="{34FFD7D6-DCCA-4372-827D-102B2B7CA013}" srcOrd="3" destOrd="0" presId="urn:microsoft.com/office/officeart/2005/8/layout/vList2"/>
    <dgm:cxn modelId="{03CEA2DA-DF68-4644-838B-369A723483FB}" type="presParOf" srcId="{0B5C7D2D-CA1E-4BF6-A756-EE94855ADCB6}" destId="{3EC4E47C-C300-4CB1-AE12-D80BBB1C030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DE2E13-0D60-447D-9FDB-1D8AA418B5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A45AF587-0421-4235-8388-543A1AE7672F}">
      <dgm:prSet phldrT="[Text]"/>
      <dgm:spPr/>
      <dgm:t>
        <a:bodyPr/>
        <a:lstStyle/>
        <a:p>
          <a:r>
            <a:rPr lang="en-CA" dirty="0" smtClean="0"/>
            <a:t>Regulatory Tools and Guides</a:t>
          </a:r>
          <a:endParaRPr lang="en-CA" dirty="0"/>
        </a:p>
      </dgm:t>
    </dgm:pt>
    <dgm:pt modelId="{2273A817-C353-446E-A592-5246DCC98028}" type="parTrans" cxnId="{5213AA0A-F9AE-4473-A672-A076A3F3E5C0}">
      <dgm:prSet/>
      <dgm:spPr/>
      <dgm:t>
        <a:bodyPr/>
        <a:lstStyle/>
        <a:p>
          <a:endParaRPr lang="en-CA"/>
        </a:p>
      </dgm:t>
    </dgm:pt>
    <dgm:pt modelId="{B292D407-278D-460A-84E4-BD6F40E929BB}" type="sibTrans" cxnId="{5213AA0A-F9AE-4473-A672-A076A3F3E5C0}">
      <dgm:prSet/>
      <dgm:spPr/>
      <dgm:t>
        <a:bodyPr/>
        <a:lstStyle/>
        <a:p>
          <a:endParaRPr lang="en-CA"/>
        </a:p>
      </dgm:t>
    </dgm:pt>
    <dgm:pt modelId="{18B0AF95-D4D1-4283-B69E-21F4408661EE}">
      <dgm:prSet phldrT="[Text]"/>
      <dgm:spPr/>
      <dgm:t>
        <a:bodyPr/>
        <a:lstStyle/>
        <a:p>
          <a:r>
            <a:rPr lang="en-CA" dirty="0" smtClean="0"/>
            <a:t>The CBA Community of Practice</a:t>
          </a:r>
          <a:endParaRPr lang="en-CA" dirty="0"/>
        </a:p>
      </dgm:t>
    </dgm:pt>
    <dgm:pt modelId="{FF2D2388-DF1E-41CB-B738-278DCE728E75}" type="parTrans" cxnId="{9A9DAD0D-6A07-4EE3-A4CB-20F367E6A0E8}">
      <dgm:prSet/>
      <dgm:spPr/>
      <dgm:t>
        <a:bodyPr/>
        <a:lstStyle/>
        <a:p>
          <a:endParaRPr lang="en-CA"/>
        </a:p>
      </dgm:t>
    </dgm:pt>
    <dgm:pt modelId="{27BF1171-F212-444F-960E-6E56F4F7998F}" type="sibTrans" cxnId="{9A9DAD0D-6A07-4EE3-A4CB-20F367E6A0E8}">
      <dgm:prSet/>
      <dgm:spPr/>
      <dgm:t>
        <a:bodyPr/>
        <a:lstStyle/>
        <a:p>
          <a:endParaRPr lang="en-CA"/>
        </a:p>
      </dgm:t>
    </dgm:pt>
    <dgm:pt modelId="{A2BADBA6-3FE0-45E0-9449-D8C0D8D7A577}">
      <dgm:prSet phldrT="[Text]"/>
      <dgm:spPr/>
      <dgm:t>
        <a:bodyPr/>
        <a:lstStyle/>
        <a:p>
          <a:r>
            <a:rPr lang="en-CA" dirty="0" smtClean="0"/>
            <a:t>Courses and Others - </a:t>
          </a:r>
          <a:r>
            <a:rPr lang="en-CA" dirty="0" err="1" smtClean="0"/>
            <a:t>GCCampus</a:t>
          </a:r>
          <a:endParaRPr lang="en-CA" dirty="0"/>
        </a:p>
      </dgm:t>
    </dgm:pt>
    <dgm:pt modelId="{86B828EC-7975-4E5A-9D5A-C4D5781C305E}" type="parTrans" cxnId="{2FD64377-D059-4F22-A76F-2CBD1BEF017A}">
      <dgm:prSet/>
      <dgm:spPr/>
      <dgm:t>
        <a:bodyPr/>
        <a:lstStyle/>
        <a:p>
          <a:endParaRPr lang="en-CA"/>
        </a:p>
      </dgm:t>
    </dgm:pt>
    <dgm:pt modelId="{EC31DCF6-4514-4039-A4B3-E9762B1029C2}" type="sibTrans" cxnId="{2FD64377-D059-4F22-A76F-2CBD1BEF017A}">
      <dgm:prSet/>
      <dgm:spPr/>
      <dgm:t>
        <a:bodyPr/>
        <a:lstStyle/>
        <a:p>
          <a:endParaRPr lang="en-CA"/>
        </a:p>
      </dgm:t>
    </dgm:pt>
    <dgm:pt modelId="{56012D6D-4918-4E2E-9FDA-CE5FD41A4324}">
      <dgm:prSet phldrT="[Text]" custT="1"/>
      <dgm:spPr/>
      <dgm:t>
        <a:bodyPr/>
        <a:lstStyle/>
        <a:p>
          <a:r>
            <a:rPr lang="en-CA" sz="1600" dirty="0" smtClean="0">
              <a:solidFill>
                <a:schemeClr val="tx1"/>
              </a:solidFill>
              <a:hlinkClick xmlns:r="http://schemas.openxmlformats.org/officeDocument/2006/relationships" r:id="rId1"/>
            </a:rPr>
            <a:t>http://www.tbs-sct.gc.ca/hgw-cgf/priorities-priorites/rtrap-parfa/guides/index-eng.asp</a:t>
          </a:r>
          <a:endParaRPr lang="en-CA" sz="1600" dirty="0">
            <a:solidFill>
              <a:schemeClr val="tx1"/>
            </a:solidFill>
          </a:endParaRPr>
        </a:p>
      </dgm:t>
    </dgm:pt>
    <dgm:pt modelId="{C36F976C-18E1-4964-9815-FCDC5A26A70C}" type="parTrans" cxnId="{60EA3245-154D-4923-929F-21C273A13A8D}">
      <dgm:prSet/>
      <dgm:spPr/>
      <dgm:t>
        <a:bodyPr/>
        <a:lstStyle/>
        <a:p>
          <a:endParaRPr lang="en-CA"/>
        </a:p>
      </dgm:t>
    </dgm:pt>
    <dgm:pt modelId="{477D8478-7DB3-4B9F-B68D-C37BF89F4388}" type="sibTrans" cxnId="{60EA3245-154D-4923-929F-21C273A13A8D}">
      <dgm:prSet/>
      <dgm:spPr/>
      <dgm:t>
        <a:bodyPr/>
        <a:lstStyle/>
        <a:p>
          <a:endParaRPr lang="en-CA"/>
        </a:p>
      </dgm:t>
    </dgm:pt>
    <dgm:pt modelId="{146E5226-DEE6-4BBC-A30E-016FF2714A49}">
      <dgm:prSet phldrT="[Text]" custT="1"/>
      <dgm:spPr/>
      <dgm:t>
        <a:bodyPr/>
        <a:lstStyle/>
        <a:p>
          <a:r>
            <a:rPr lang="en-CA" sz="1600" dirty="0" smtClean="0">
              <a:hlinkClick xmlns:r="http://schemas.openxmlformats.org/officeDocument/2006/relationships" r:id="rId2"/>
            </a:rPr>
            <a:t>http://gcconnex.gc.ca/groups/profile/162404/cost-benefit-analysis-community-of-practice</a:t>
          </a:r>
          <a:endParaRPr lang="en-CA" sz="1600" dirty="0"/>
        </a:p>
      </dgm:t>
    </dgm:pt>
    <dgm:pt modelId="{8D10B73C-D951-4CFD-8809-F2971C7871C8}" type="parTrans" cxnId="{0CB6F4EF-F438-4396-B5A4-3BB477E0B9CD}">
      <dgm:prSet/>
      <dgm:spPr/>
      <dgm:t>
        <a:bodyPr/>
        <a:lstStyle/>
        <a:p>
          <a:endParaRPr lang="en-CA"/>
        </a:p>
      </dgm:t>
    </dgm:pt>
    <dgm:pt modelId="{8B05094E-F9BA-4C62-ABC3-D92FD876B88D}" type="sibTrans" cxnId="{0CB6F4EF-F438-4396-B5A4-3BB477E0B9CD}">
      <dgm:prSet/>
      <dgm:spPr/>
      <dgm:t>
        <a:bodyPr/>
        <a:lstStyle/>
        <a:p>
          <a:endParaRPr lang="en-CA"/>
        </a:p>
      </dgm:t>
    </dgm:pt>
    <dgm:pt modelId="{440350F3-282D-4FA2-BB8E-C7FF2A59A0B7}">
      <dgm:prSet phldrT="[Text]" custT="1"/>
      <dgm:spPr/>
      <dgm:t>
        <a:bodyPr/>
        <a:lstStyle/>
        <a:p>
          <a:r>
            <a:rPr lang="en-CA" sz="1600" dirty="0" smtClean="0"/>
            <a:t>Functional Specialists –&gt; Regulators</a:t>
          </a:r>
          <a:endParaRPr lang="en-CA" sz="1600" dirty="0"/>
        </a:p>
      </dgm:t>
    </dgm:pt>
    <dgm:pt modelId="{94ADBB8F-B42F-4A35-915C-3239B2C70E5A}" type="parTrans" cxnId="{6E2EBD4A-8B67-4136-B826-1BE41362B54B}">
      <dgm:prSet/>
      <dgm:spPr/>
      <dgm:t>
        <a:bodyPr/>
        <a:lstStyle/>
        <a:p>
          <a:endParaRPr lang="en-CA"/>
        </a:p>
      </dgm:t>
    </dgm:pt>
    <dgm:pt modelId="{09A8E96E-4065-4954-9E99-5372C0F4DDF3}" type="sibTrans" cxnId="{6E2EBD4A-8B67-4136-B826-1BE41362B54B}">
      <dgm:prSet/>
      <dgm:spPr/>
      <dgm:t>
        <a:bodyPr/>
        <a:lstStyle/>
        <a:p>
          <a:endParaRPr lang="en-CA"/>
        </a:p>
      </dgm:t>
    </dgm:pt>
    <dgm:pt modelId="{E3625AA3-3807-4EB8-A027-BD828CF8CECE}">
      <dgm:prSet phldrT="[Text]" custT="1"/>
      <dgm:spPr/>
      <dgm:t>
        <a:bodyPr/>
        <a:lstStyle/>
        <a:p>
          <a:r>
            <a:rPr lang="en-CA" sz="1600" dirty="0" smtClean="0">
              <a:hlinkClick xmlns:r="http://schemas.openxmlformats.org/officeDocument/2006/relationships" r:id="rId3"/>
            </a:rPr>
            <a:t>https://learn-apprendre.csps-efpc.gc.ca/application/en</a:t>
          </a:r>
          <a:endParaRPr lang="en-CA" sz="1600" dirty="0"/>
        </a:p>
      </dgm:t>
    </dgm:pt>
    <dgm:pt modelId="{85716375-8FDD-482C-9F99-D4B8D7C6E59A}" type="parTrans" cxnId="{F5E8FA0D-600A-4775-A2BE-8AAE04E6DC19}">
      <dgm:prSet/>
      <dgm:spPr/>
      <dgm:t>
        <a:bodyPr/>
        <a:lstStyle/>
        <a:p>
          <a:endParaRPr lang="en-CA"/>
        </a:p>
      </dgm:t>
    </dgm:pt>
    <dgm:pt modelId="{69DEC970-1ADF-4B24-BBEF-2BC96F254479}" type="sibTrans" cxnId="{F5E8FA0D-600A-4775-A2BE-8AAE04E6DC19}">
      <dgm:prSet/>
      <dgm:spPr/>
      <dgm:t>
        <a:bodyPr/>
        <a:lstStyle/>
        <a:p>
          <a:endParaRPr lang="en-CA"/>
        </a:p>
      </dgm:t>
    </dgm:pt>
    <dgm:pt modelId="{FBEEEE03-271F-4198-9253-5AC59BE82705}" type="pres">
      <dgm:prSet presAssocID="{49DE2E13-0D60-447D-9FDB-1D8AA418B502}" presName="linear" presStyleCnt="0">
        <dgm:presLayoutVars>
          <dgm:animLvl val="lvl"/>
          <dgm:resizeHandles val="exact"/>
        </dgm:presLayoutVars>
      </dgm:prSet>
      <dgm:spPr/>
      <dgm:t>
        <a:bodyPr/>
        <a:lstStyle/>
        <a:p>
          <a:endParaRPr lang="en-CA"/>
        </a:p>
      </dgm:t>
    </dgm:pt>
    <dgm:pt modelId="{5649E6AB-1F90-4D94-93B4-DF2561FE0DFE}" type="pres">
      <dgm:prSet presAssocID="{A45AF587-0421-4235-8388-543A1AE7672F}" presName="parentText" presStyleLbl="node1" presStyleIdx="0" presStyleCnt="3">
        <dgm:presLayoutVars>
          <dgm:chMax val="0"/>
          <dgm:bulletEnabled val="1"/>
        </dgm:presLayoutVars>
      </dgm:prSet>
      <dgm:spPr/>
      <dgm:t>
        <a:bodyPr/>
        <a:lstStyle/>
        <a:p>
          <a:endParaRPr lang="en-CA"/>
        </a:p>
      </dgm:t>
    </dgm:pt>
    <dgm:pt modelId="{AB6AC840-8378-4BEA-863B-04FB2F9606CD}" type="pres">
      <dgm:prSet presAssocID="{A45AF587-0421-4235-8388-543A1AE7672F}" presName="childText" presStyleLbl="revTx" presStyleIdx="0" presStyleCnt="3">
        <dgm:presLayoutVars>
          <dgm:bulletEnabled val="1"/>
        </dgm:presLayoutVars>
      </dgm:prSet>
      <dgm:spPr/>
      <dgm:t>
        <a:bodyPr/>
        <a:lstStyle/>
        <a:p>
          <a:endParaRPr lang="en-CA"/>
        </a:p>
      </dgm:t>
    </dgm:pt>
    <dgm:pt modelId="{8307272C-088E-4AC9-A36C-F35E4B99E648}" type="pres">
      <dgm:prSet presAssocID="{18B0AF95-D4D1-4283-B69E-21F4408661EE}" presName="parentText" presStyleLbl="node1" presStyleIdx="1" presStyleCnt="3">
        <dgm:presLayoutVars>
          <dgm:chMax val="0"/>
          <dgm:bulletEnabled val="1"/>
        </dgm:presLayoutVars>
      </dgm:prSet>
      <dgm:spPr/>
      <dgm:t>
        <a:bodyPr/>
        <a:lstStyle/>
        <a:p>
          <a:endParaRPr lang="en-CA"/>
        </a:p>
      </dgm:t>
    </dgm:pt>
    <dgm:pt modelId="{B47CBCD9-9F82-4EC2-9BDA-E388631251BC}" type="pres">
      <dgm:prSet presAssocID="{18B0AF95-D4D1-4283-B69E-21F4408661EE}" presName="childText" presStyleLbl="revTx" presStyleIdx="1" presStyleCnt="3">
        <dgm:presLayoutVars>
          <dgm:bulletEnabled val="1"/>
        </dgm:presLayoutVars>
      </dgm:prSet>
      <dgm:spPr/>
      <dgm:t>
        <a:bodyPr/>
        <a:lstStyle/>
        <a:p>
          <a:endParaRPr lang="en-CA"/>
        </a:p>
      </dgm:t>
    </dgm:pt>
    <dgm:pt modelId="{360FAD4A-9178-498E-86D3-BEB556AF9711}" type="pres">
      <dgm:prSet presAssocID="{A2BADBA6-3FE0-45E0-9449-D8C0D8D7A577}" presName="parentText" presStyleLbl="node1" presStyleIdx="2" presStyleCnt="3">
        <dgm:presLayoutVars>
          <dgm:chMax val="0"/>
          <dgm:bulletEnabled val="1"/>
        </dgm:presLayoutVars>
      </dgm:prSet>
      <dgm:spPr/>
      <dgm:t>
        <a:bodyPr/>
        <a:lstStyle/>
        <a:p>
          <a:endParaRPr lang="en-CA"/>
        </a:p>
      </dgm:t>
    </dgm:pt>
    <dgm:pt modelId="{52EB7500-7010-4F24-8578-C036A1197DC7}" type="pres">
      <dgm:prSet presAssocID="{A2BADBA6-3FE0-45E0-9449-D8C0D8D7A577}" presName="childText" presStyleLbl="revTx" presStyleIdx="2" presStyleCnt="3">
        <dgm:presLayoutVars>
          <dgm:bulletEnabled val="1"/>
        </dgm:presLayoutVars>
      </dgm:prSet>
      <dgm:spPr/>
      <dgm:t>
        <a:bodyPr/>
        <a:lstStyle/>
        <a:p>
          <a:endParaRPr lang="en-CA"/>
        </a:p>
      </dgm:t>
    </dgm:pt>
  </dgm:ptLst>
  <dgm:cxnLst>
    <dgm:cxn modelId="{D9FFCA07-0782-4B52-9D80-19542F786EAF}" type="presOf" srcId="{440350F3-282D-4FA2-BB8E-C7FF2A59A0B7}" destId="{52EB7500-7010-4F24-8578-C036A1197DC7}" srcOrd="0" destOrd="0" presId="urn:microsoft.com/office/officeart/2005/8/layout/vList2"/>
    <dgm:cxn modelId="{60EA3245-154D-4923-929F-21C273A13A8D}" srcId="{A45AF587-0421-4235-8388-543A1AE7672F}" destId="{56012D6D-4918-4E2E-9FDA-CE5FD41A4324}" srcOrd="0" destOrd="0" parTransId="{C36F976C-18E1-4964-9815-FCDC5A26A70C}" sibTransId="{477D8478-7DB3-4B9F-B68D-C37BF89F4388}"/>
    <dgm:cxn modelId="{685C29FD-D100-44AC-857F-30883D9EB426}" type="presOf" srcId="{E3625AA3-3807-4EB8-A027-BD828CF8CECE}" destId="{52EB7500-7010-4F24-8578-C036A1197DC7}" srcOrd="0" destOrd="1" presId="urn:microsoft.com/office/officeart/2005/8/layout/vList2"/>
    <dgm:cxn modelId="{9A9DAD0D-6A07-4EE3-A4CB-20F367E6A0E8}" srcId="{49DE2E13-0D60-447D-9FDB-1D8AA418B502}" destId="{18B0AF95-D4D1-4283-B69E-21F4408661EE}" srcOrd="1" destOrd="0" parTransId="{FF2D2388-DF1E-41CB-B738-278DCE728E75}" sibTransId="{27BF1171-F212-444F-960E-6E56F4F7998F}"/>
    <dgm:cxn modelId="{D5DAD99D-7A8E-41EB-831A-23620DFD5979}" type="presOf" srcId="{A2BADBA6-3FE0-45E0-9449-D8C0D8D7A577}" destId="{360FAD4A-9178-498E-86D3-BEB556AF9711}" srcOrd="0" destOrd="0" presId="urn:microsoft.com/office/officeart/2005/8/layout/vList2"/>
    <dgm:cxn modelId="{C0954463-0D69-4959-8A43-A48265DBC8D7}" type="presOf" srcId="{49DE2E13-0D60-447D-9FDB-1D8AA418B502}" destId="{FBEEEE03-271F-4198-9253-5AC59BE82705}" srcOrd="0" destOrd="0" presId="urn:microsoft.com/office/officeart/2005/8/layout/vList2"/>
    <dgm:cxn modelId="{D702F0F2-324B-4A46-9D0F-2B49359EA337}" type="presOf" srcId="{A45AF587-0421-4235-8388-543A1AE7672F}" destId="{5649E6AB-1F90-4D94-93B4-DF2561FE0DFE}" srcOrd="0" destOrd="0" presId="urn:microsoft.com/office/officeart/2005/8/layout/vList2"/>
    <dgm:cxn modelId="{F5E8FA0D-600A-4775-A2BE-8AAE04E6DC19}" srcId="{A2BADBA6-3FE0-45E0-9449-D8C0D8D7A577}" destId="{E3625AA3-3807-4EB8-A027-BD828CF8CECE}" srcOrd="1" destOrd="0" parTransId="{85716375-8FDD-482C-9F99-D4B8D7C6E59A}" sibTransId="{69DEC970-1ADF-4B24-BBEF-2BC96F254479}"/>
    <dgm:cxn modelId="{5101513D-928F-4CD0-BEB7-1220232A5E77}" type="presOf" srcId="{146E5226-DEE6-4BBC-A30E-016FF2714A49}" destId="{B47CBCD9-9F82-4EC2-9BDA-E388631251BC}" srcOrd="0" destOrd="0" presId="urn:microsoft.com/office/officeart/2005/8/layout/vList2"/>
    <dgm:cxn modelId="{6E2EBD4A-8B67-4136-B826-1BE41362B54B}" srcId="{A2BADBA6-3FE0-45E0-9449-D8C0D8D7A577}" destId="{440350F3-282D-4FA2-BB8E-C7FF2A59A0B7}" srcOrd="0" destOrd="0" parTransId="{94ADBB8F-B42F-4A35-915C-3239B2C70E5A}" sibTransId="{09A8E96E-4065-4954-9E99-5372C0F4DDF3}"/>
    <dgm:cxn modelId="{2FD64377-D059-4F22-A76F-2CBD1BEF017A}" srcId="{49DE2E13-0D60-447D-9FDB-1D8AA418B502}" destId="{A2BADBA6-3FE0-45E0-9449-D8C0D8D7A577}" srcOrd="2" destOrd="0" parTransId="{86B828EC-7975-4E5A-9D5A-C4D5781C305E}" sibTransId="{EC31DCF6-4514-4039-A4B3-E9762B1029C2}"/>
    <dgm:cxn modelId="{7CDA50E6-EF73-4A0A-AEA1-3AC5034463EB}" type="presOf" srcId="{18B0AF95-D4D1-4283-B69E-21F4408661EE}" destId="{8307272C-088E-4AC9-A36C-F35E4B99E648}" srcOrd="0" destOrd="0" presId="urn:microsoft.com/office/officeart/2005/8/layout/vList2"/>
    <dgm:cxn modelId="{5213AA0A-F9AE-4473-A672-A076A3F3E5C0}" srcId="{49DE2E13-0D60-447D-9FDB-1D8AA418B502}" destId="{A45AF587-0421-4235-8388-543A1AE7672F}" srcOrd="0" destOrd="0" parTransId="{2273A817-C353-446E-A592-5246DCC98028}" sibTransId="{B292D407-278D-460A-84E4-BD6F40E929BB}"/>
    <dgm:cxn modelId="{CBA35FFD-E938-41FA-8460-4FAC15D2E209}" type="presOf" srcId="{56012D6D-4918-4E2E-9FDA-CE5FD41A4324}" destId="{AB6AC840-8378-4BEA-863B-04FB2F9606CD}" srcOrd="0" destOrd="0" presId="urn:microsoft.com/office/officeart/2005/8/layout/vList2"/>
    <dgm:cxn modelId="{0CB6F4EF-F438-4396-B5A4-3BB477E0B9CD}" srcId="{18B0AF95-D4D1-4283-B69E-21F4408661EE}" destId="{146E5226-DEE6-4BBC-A30E-016FF2714A49}" srcOrd="0" destOrd="0" parTransId="{8D10B73C-D951-4CFD-8809-F2971C7871C8}" sibTransId="{8B05094E-F9BA-4C62-ABC3-D92FD876B88D}"/>
    <dgm:cxn modelId="{C3E684A6-E353-43A9-9711-2E308BC5D9A0}" type="presParOf" srcId="{FBEEEE03-271F-4198-9253-5AC59BE82705}" destId="{5649E6AB-1F90-4D94-93B4-DF2561FE0DFE}" srcOrd="0" destOrd="0" presId="urn:microsoft.com/office/officeart/2005/8/layout/vList2"/>
    <dgm:cxn modelId="{D18336A1-5ACB-4310-A645-98565F1ABCE5}" type="presParOf" srcId="{FBEEEE03-271F-4198-9253-5AC59BE82705}" destId="{AB6AC840-8378-4BEA-863B-04FB2F9606CD}" srcOrd="1" destOrd="0" presId="urn:microsoft.com/office/officeart/2005/8/layout/vList2"/>
    <dgm:cxn modelId="{AE5C7503-1856-4E6B-A3F8-B42F79F9A873}" type="presParOf" srcId="{FBEEEE03-271F-4198-9253-5AC59BE82705}" destId="{8307272C-088E-4AC9-A36C-F35E4B99E648}" srcOrd="2" destOrd="0" presId="urn:microsoft.com/office/officeart/2005/8/layout/vList2"/>
    <dgm:cxn modelId="{A082D658-3E61-40A5-BD6B-33DC917BF657}" type="presParOf" srcId="{FBEEEE03-271F-4198-9253-5AC59BE82705}" destId="{B47CBCD9-9F82-4EC2-9BDA-E388631251BC}" srcOrd="3" destOrd="0" presId="urn:microsoft.com/office/officeart/2005/8/layout/vList2"/>
    <dgm:cxn modelId="{59AB1526-E55C-42B1-B555-AF7BBAC9A21A}" type="presParOf" srcId="{FBEEEE03-271F-4198-9253-5AC59BE82705}" destId="{360FAD4A-9178-498E-86D3-BEB556AF9711}" srcOrd="4" destOrd="0" presId="urn:microsoft.com/office/officeart/2005/8/layout/vList2"/>
    <dgm:cxn modelId="{02873DF1-0476-47AB-BA8F-AB800A8A9765}" type="presParOf" srcId="{FBEEEE03-271F-4198-9253-5AC59BE82705}" destId="{52EB7500-7010-4F24-8578-C036A1197DC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9900F-579C-4CFF-9C60-88CAE0B3BC74}">
      <dsp:nvSpPr>
        <dsp:cNvPr id="0" name=""/>
        <dsp:cNvSpPr/>
      </dsp:nvSpPr>
      <dsp:spPr>
        <a:xfrm>
          <a:off x="43526" y="1209645"/>
          <a:ext cx="1068247" cy="139900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a:t>Regulation</a:t>
          </a:r>
        </a:p>
      </dsp:txBody>
      <dsp:txXfrm>
        <a:off x="74814" y="1240933"/>
        <a:ext cx="1005671" cy="1336425"/>
      </dsp:txXfrm>
    </dsp:sp>
    <dsp:sp modelId="{CD5D351B-36F2-4775-87AA-461039EDC25F}">
      <dsp:nvSpPr>
        <dsp:cNvPr id="0" name=""/>
        <dsp:cNvSpPr/>
      </dsp:nvSpPr>
      <dsp:spPr>
        <a:xfrm rot="18205236">
          <a:off x="973623" y="1644515"/>
          <a:ext cx="615069" cy="15892"/>
        </a:xfrm>
        <a:custGeom>
          <a:avLst/>
          <a:gdLst/>
          <a:ahLst/>
          <a:cxnLst/>
          <a:rect l="0" t="0" r="0" b="0"/>
          <a:pathLst>
            <a:path>
              <a:moveTo>
                <a:pt x="0" y="7946"/>
              </a:moveTo>
              <a:lnTo>
                <a:pt x="615069" y="79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1265781" y="1637085"/>
        <a:ext cx="30753" cy="30753"/>
      </dsp:txXfrm>
    </dsp:sp>
    <dsp:sp modelId="{86F196D5-01B2-42F2-8130-376BDD71F667}">
      <dsp:nvSpPr>
        <dsp:cNvPr id="0" name=""/>
        <dsp:cNvSpPr/>
      </dsp:nvSpPr>
      <dsp:spPr>
        <a:xfrm>
          <a:off x="1450542" y="1195508"/>
          <a:ext cx="1810367" cy="40053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a:t>Information Obligation 1</a:t>
          </a:r>
        </a:p>
      </dsp:txBody>
      <dsp:txXfrm>
        <a:off x="1462273" y="1207239"/>
        <a:ext cx="1786905" cy="377077"/>
      </dsp:txXfrm>
    </dsp:sp>
    <dsp:sp modelId="{5A33A141-F2CF-4719-B9BA-39CF55349002}">
      <dsp:nvSpPr>
        <dsp:cNvPr id="0" name=""/>
        <dsp:cNvSpPr/>
      </dsp:nvSpPr>
      <dsp:spPr>
        <a:xfrm rot="21068998">
          <a:off x="1109732" y="1874826"/>
          <a:ext cx="342850" cy="15892"/>
        </a:xfrm>
        <a:custGeom>
          <a:avLst/>
          <a:gdLst/>
          <a:ahLst/>
          <a:cxnLst/>
          <a:rect l="0" t="0" r="0" b="0"/>
          <a:pathLst>
            <a:path>
              <a:moveTo>
                <a:pt x="0" y="7946"/>
              </a:moveTo>
              <a:lnTo>
                <a:pt x="342850" y="79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1272586" y="1874201"/>
        <a:ext cx="17142" cy="17142"/>
      </dsp:txXfrm>
    </dsp:sp>
    <dsp:sp modelId="{8BEA7120-A61F-4B33-BF26-25246869C706}">
      <dsp:nvSpPr>
        <dsp:cNvPr id="0" name=""/>
        <dsp:cNvSpPr/>
      </dsp:nvSpPr>
      <dsp:spPr>
        <a:xfrm>
          <a:off x="1450542" y="1656129"/>
          <a:ext cx="1810367" cy="40053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a:t>Information Obligation 2</a:t>
          </a:r>
        </a:p>
      </dsp:txBody>
      <dsp:txXfrm>
        <a:off x="1462273" y="1667860"/>
        <a:ext cx="1786905" cy="377077"/>
      </dsp:txXfrm>
    </dsp:sp>
    <dsp:sp modelId="{0266C74C-52CE-4D8A-886B-CA78BCAACB9F}">
      <dsp:nvSpPr>
        <dsp:cNvPr id="0" name=""/>
        <dsp:cNvSpPr/>
      </dsp:nvSpPr>
      <dsp:spPr>
        <a:xfrm rot="18183812">
          <a:off x="3133536" y="1613550"/>
          <a:ext cx="560582" cy="15892"/>
        </a:xfrm>
        <a:custGeom>
          <a:avLst/>
          <a:gdLst/>
          <a:ahLst/>
          <a:cxnLst/>
          <a:rect l="0" t="0" r="0" b="0"/>
          <a:pathLst>
            <a:path>
              <a:moveTo>
                <a:pt x="0" y="7946"/>
              </a:moveTo>
              <a:lnTo>
                <a:pt x="560582" y="79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3399813" y="1607481"/>
        <a:ext cx="28029" cy="28029"/>
      </dsp:txXfrm>
    </dsp:sp>
    <dsp:sp modelId="{2ACF436F-15BC-4BC7-B63E-5D47AA819995}">
      <dsp:nvSpPr>
        <dsp:cNvPr id="0" name=""/>
        <dsp:cNvSpPr/>
      </dsp:nvSpPr>
      <dsp:spPr>
        <a:xfrm>
          <a:off x="3566745" y="1186324"/>
          <a:ext cx="2230838" cy="4005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a:t>Data Requirement 1</a:t>
          </a:r>
        </a:p>
      </dsp:txBody>
      <dsp:txXfrm>
        <a:off x="3578476" y="1198055"/>
        <a:ext cx="2207376" cy="377077"/>
      </dsp:txXfrm>
    </dsp:sp>
    <dsp:sp modelId="{84CED359-E360-4166-825D-9C73A0BE9D8F}">
      <dsp:nvSpPr>
        <dsp:cNvPr id="0" name=""/>
        <dsp:cNvSpPr/>
      </dsp:nvSpPr>
      <dsp:spPr>
        <a:xfrm rot="21496794">
          <a:off x="3260840" y="1843860"/>
          <a:ext cx="305973" cy="15892"/>
        </a:xfrm>
        <a:custGeom>
          <a:avLst/>
          <a:gdLst/>
          <a:ahLst/>
          <a:cxnLst/>
          <a:rect l="0" t="0" r="0" b="0"/>
          <a:pathLst>
            <a:path>
              <a:moveTo>
                <a:pt x="0" y="7946"/>
              </a:moveTo>
              <a:lnTo>
                <a:pt x="305973" y="79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3406178" y="1844157"/>
        <a:ext cx="15298" cy="15298"/>
      </dsp:txXfrm>
    </dsp:sp>
    <dsp:sp modelId="{CAFA5CE3-271F-47C8-9600-344E7C73014C}">
      <dsp:nvSpPr>
        <dsp:cNvPr id="0" name=""/>
        <dsp:cNvSpPr/>
      </dsp:nvSpPr>
      <dsp:spPr>
        <a:xfrm>
          <a:off x="3566745" y="1646944"/>
          <a:ext cx="2264170" cy="4005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a:t>Data Requirement 2</a:t>
          </a:r>
        </a:p>
      </dsp:txBody>
      <dsp:txXfrm>
        <a:off x="3578476" y="1658675"/>
        <a:ext cx="2240708" cy="377077"/>
      </dsp:txXfrm>
    </dsp:sp>
    <dsp:sp modelId="{0224131B-07B7-4190-816E-9DA4B5B1B36A}">
      <dsp:nvSpPr>
        <dsp:cNvPr id="0" name=""/>
        <dsp:cNvSpPr/>
      </dsp:nvSpPr>
      <dsp:spPr>
        <a:xfrm rot="17565587">
          <a:off x="5576997" y="1457379"/>
          <a:ext cx="828270" cy="15892"/>
        </a:xfrm>
        <a:custGeom>
          <a:avLst/>
          <a:gdLst/>
          <a:ahLst/>
          <a:cxnLst/>
          <a:rect l="0" t="0" r="0" b="0"/>
          <a:pathLst>
            <a:path>
              <a:moveTo>
                <a:pt x="0" y="7946"/>
              </a:moveTo>
              <a:lnTo>
                <a:pt x="828270" y="79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970425" y="1444619"/>
        <a:ext cx="41413" cy="41413"/>
      </dsp:txXfrm>
    </dsp:sp>
    <dsp:sp modelId="{82608678-56FB-461F-8EA9-C95D3C2F9BAA}">
      <dsp:nvSpPr>
        <dsp:cNvPr id="0" name=""/>
        <dsp:cNvSpPr/>
      </dsp:nvSpPr>
      <dsp:spPr>
        <a:xfrm>
          <a:off x="6151348" y="731425"/>
          <a:ext cx="801079" cy="70402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a:t>Activity 1</a:t>
          </a:r>
        </a:p>
      </dsp:txBody>
      <dsp:txXfrm>
        <a:off x="6171968" y="752045"/>
        <a:ext cx="759839" cy="662784"/>
      </dsp:txXfrm>
    </dsp:sp>
    <dsp:sp modelId="{D5C8737F-73DD-4FD5-A195-C60AFB0968D1}">
      <dsp:nvSpPr>
        <dsp:cNvPr id="0" name=""/>
        <dsp:cNvSpPr/>
      </dsp:nvSpPr>
      <dsp:spPr>
        <a:xfrm rot="3524">
          <a:off x="5830916" y="1839432"/>
          <a:ext cx="320431" cy="15892"/>
        </a:xfrm>
        <a:custGeom>
          <a:avLst/>
          <a:gdLst/>
          <a:ahLst/>
          <a:cxnLst/>
          <a:rect l="0" t="0" r="0" b="0"/>
          <a:pathLst>
            <a:path>
              <a:moveTo>
                <a:pt x="0" y="7946"/>
              </a:moveTo>
              <a:lnTo>
                <a:pt x="320431" y="79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983121" y="1839368"/>
        <a:ext cx="16021" cy="16021"/>
      </dsp:txXfrm>
    </dsp:sp>
    <dsp:sp modelId="{5E8D15CD-37CB-4C80-AB29-0DCEBFCA79CD}">
      <dsp:nvSpPr>
        <dsp:cNvPr id="0" name=""/>
        <dsp:cNvSpPr/>
      </dsp:nvSpPr>
      <dsp:spPr>
        <a:xfrm>
          <a:off x="6151348" y="1495530"/>
          <a:ext cx="801079" cy="70402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a:t>Activity 2</a:t>
          </a:r>
        </a:p>
      </dsp:txBody>
      <dsp:txXfrm>
        <a:off x="6171968" y="1516150"/>
        <a:ext cx="759839" cy="662784"/>
      </dsp:txXfrm>
    </dsp:sp>
    <dsp:sp modelId="{3F05F105-7946-4350-AFD4-3782C1A8B7CA}">
      <dsp:nvSpPr>
        <dsp:cNvPr id="0" name=""/>
        <dsp:cNvSpPr/>
      </dsp:nvSpPr>
      <dsp:spPr>
        <a:xfrm rot="4035467">
          <a:off x="5576694" y="2221485"/>
          <a:ext cx="828876" cy="15892"/>
        </a:xfrm>
        <a:custGeom>
          <a:avLst/>
          <a:gdLst/>
          <a:ahLst/>
          <a:cxnLst/>
          <a:rect l="0" t="0" r="0" b="0"/>
          <a:pathLst>
            <a:path>
              <a:moveTo>
                <a:pt x="0" y="7946"/>
              </a:moveTo>
              <a:lnTo>
                <a:pt x="828876" y="79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5970410" y="2208709"/>
        <a:ext cx="41443" cy="41443"/>
      </dsp:txXfrm>
    </dsp:sp>
    <dsp:sp modelId="{BEB3ACBF-7834-4451-AE4A-A215631C56B7}">
      <dsp:nvSpPr>
        <dsp:cNvPr id="0" name=""/>
        <dsp:cNvSpPr/>
      </dsp:nvSpPr>
      <dsp:spPr>
        <a:xfrm>
          <a:off x="6151348" y="2259636"/>
          <a:ext cx="801079" cy="70402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a:t>Activity N</a:t>
          </a:r>
        </a:p>
      </dsp:txBody>
      <dsp:txXfrm>
        <a:off x="6171968" y="2280256"/>
        <a:ext cx="759839" cy="662784"/>
      </dsp:txXfrm>
    </dsp:sp>
    <dsp:sp modelId="{44C252EF-3825-405B-9736-C9EA7D7B30E9}">
      <dsp:nvSpPr>
        <dsp:cNvPr id="0" name=""/>
        <dsp:cNvSpPr/>
      </dsp:nvSpPr>
      <dsp:spPr>
        <a:xfrm rot="19301365">
          <a:off x="6913589" y="2491893"/>
          <a:ext cx="360717" cy="15892"/>
        </a:xfrm>
        <a:custGeom>
          <a:avLst/>
          <a:gdLst/>
          <a:ahLst/>
          <a:cxnLst/>
          <a:rect l="0" t="0" r="0" b="0"/>
          <a:pathLst>
            <a:path>
              <a:moveTo>
                <a:pt x="0" y="7946"/>
              </a:moveTo>
              <a:lnTo>
                <a:pt x="360717" y="79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7084930" y="2490822"/>
        <a:ext cx="18035" cy="18035"/>
      </dsp:txXfrm>
    </dsp:sp>
    <dsp:sp modelId="{D915B0AB-62BD-4C37-AEE9-AE2E155DD8AF}">
      <dsp:nvSpPr>
        <dsp:cNvPr id="0" name=""/>
        <dsp:cNvSpPr/>
      </dsp:nvSpPr>
      <dsp:spPr>
        <a:xfrm>
          <a:off x="7235469" y="743385"/>
          <a:ext cx="1189466" cy="328929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a:t>1. Internal costs</a:t>
          </a:r>
        </a:p>
        <a:p>
          <a:pPr lvl="0" algn="ctr" defTabSz="533400">
            <a:lnSpc>
              <a:spcPct val="90000"/>
            </a:lnSpc>
            <a:spcBef>
              <a:spcPct val="0"/>
            </a:spcBef>
            <a:spcAft>
              <a:spcPct val="35000"/>
            </a:spcAft>
          </a:pPr>
          <a:r>
            <a:rPr lang="en-CA" sz="1200" kern="1200"/>
            <a:t>-Hourly rate</a:t>
          </a:r>
        </a:p>
        <a:p>
          <a:pPr lvl="0" algn="ctr" defTabSz="533400">
            <a:lnSpc>
              <a:spcPct val="90000"/>
            </a:lnSpc>
            <a:spcBef>
              <a:spcPct val="0"/>
            </a:spcBef>
            <a:spcAft>
              <a:spcPct val="35000"/>
            </a:spcAft>
          </a:pPr>
          <a:r>
            <a:rPr lang="en-CA" sz="1200" kern="1200"/>
            <a:t>-Time</a:t>
          </a:r>
        </a:p>
        <a:p>
          <a:pPr lvl="0" algn="ctr" defTabSz="533400">
            <a:lnSpc>
              <a:spcPct val="90000"/>
            </a:lnSpc>
            <a:spcBef>
              <a:spcPct val="0"/>
            </a:spcBef>
            <a:spcAft>
              <a:spcPct val="35000"/>
            </a:spcAft>
          </a:pPr>
          <a:r>
            <a:rPr lang="en-CA" sz="1200" kern="1200"/>
            <a:t>-Overhead</a:t>
          </a:r>
        </a:p>
        <a:p>
          <a:pPr lvl="0" algn="ctr" defTabSz="533400">
            <a:lnSpc>
              <a:spcPct val="90000"/>
            </a:lnSpc>
            <a:spcBef>
              <a:spcPct val="0"/>
            </a:spcBef>
            <a:spcAft>
              <a:spcPct val="35000"/>
            </a:spcAft>
          </a:pPr>
          <a:r>
            <a:rPr lang="en-CA" sz="1200" kern="1200"/>
            <a:t>2. External costs</a:t>
          </a:r>
        </a:p>
        <a:p>
          <a:pPr lvl="0" algn="ctr" defTabSz="533400">
            <a:lnSpc>
              <a:spcPct val="90000"/>
            </a:lnSpc>
            <a:spcBef>
              <a:spcPct val="0"/>
            </a:spcBef>
            <a:spcAft>
              <a:spcPct val="35000"/>
            </a:spcAft>
          </a:pPr>
          <a:r>
            <a:rPr lang="en-CA" sz="1200" kern="1200"/>
            <a:t>-Hourly rate</a:t>
          </a:r>
        </a:p>
        <a:p>
          <a:pPr lvl="0" algn="ctr" defTabSz="533400">
            <a:lnSpc>
              <a:spcPct val="90000"/>
            </a:lnSpc>
            <a:spcBef>
              <a:spcPct val="0"/>
            </a:spcBef>
            <a:spcAft>
              <a:spcPct val="35000"/>
            </a:spcAft>
          </a:pPr>
          <a:r>
            <a:rPr lang="en-CA" sz="1200" kern="1200"/>
            <a:t>-Time</a:t>
          </a:r>
        </a:p>
        <a:p>
          <a:pPr lvl="0" algn="ctr" defTabSz="533400">
            <a:lnSpc>
              <a:spcPct val="90000"/>
            </a:lnSpc>
            <a:spcBef>
              <a:spcPct val="0"/>
            </a:spcBef>
            <a:spcAft>
              <a:spcPct val="35000"/>
            </a:spcAft>
          </a:pPr>
          <a:r>
            <a:rPr lang="en-CA" sz="1200" kern="1200"/>
            <a:t>3. Aquisitions</a:t>
          </a:r>
        </a:p>
        <a:p>
          <a:pPr lvl="0" algn="ctr" defTabSz="533400">
            <a:lnSpc>
              <a:spcPct val="90000"/>
            </a:lnSpc>
            <a:spcBef>
              <a:spcPct val="0"/>
            </a:spcBef>
            <a:spcAft>
              <a:spcPct val="35000"/>
            </a:spcAft>
          </a:pPr>
          <a:r>
            <a:rPr lang="en-CA" sz="1200" kern="1200"/>
            <a:t>(monetary value)</a:t>
          </a:r>
        </a:p>
      </dsp:txBody>
      <dsp:txXfrm>
        <a:off x="7270307" y="778223"/>
        <a:ext cx="1119790" cy="3219616"/>
      </dsp:txXfrm>
    </dsp:sp>
    <dsp:sp modelId="{CC538E8E-3919-4334-BA62-816DDC9E01BA}">
      <dsp:nvSpPr>
        <dsp:cNvPr id="0" name=""/>
        <dsp:cNvSpPr/>
      </dsp:nvSpPr>
      <dsp:spPr>
        <a:xfrm rot="3353004">
          <a:off x="3141187" y="2074170"/>
          <a:ext cx="545280" cy="15892"/>
        </a:xfrm>
        <a:custGeom>
          <a:avLst/>
          <a:gdLst/>
          <a:ahLst/>
          <a:cxnLst/>
          <a:rect l="0" t="0" r="0" b="0"/>
          <a:pathLst>
            <a:path>
              <a:moveTo>
                <a:pt x="0" y="7946"/>
              </a:moveTo>
              <a:lnTo>
                <a:pt x="545280" y="79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3400195" y="2068485"/>
        <a:ext cx="27264" cy="27264"/>
      </dsp:txXfrm>
    </dsp:sp>
    <dsp:sp modelId="{4DC638CB-0845-4AD5-BC08-42DFF87626E3}">
      <dsp:nvSpPr>
        <dsp:cNvPr id="0" name=""/>
        <dsp:cNvSpPr/>
      </dsp:nvSpPr>
      <dsp:spPr>
        <a:xfrm>
          <a:off x="3566745" y="2107565"/>
          <a:ext cx="2197841" cy="4005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a:t>Data Requirement N</a:t>
          </a:r>
        </a:p>
      </dsp:txBody>
      <dsp:txXfrm>
        <a:off x="3578476" y="2119296"/>
        <a:ext cx="2174379" cy="377077"/>
      </dsp:txXfrm>
    </dsp:sp>
    <dsp:sp modelId="{E4AF46AB-82DA-4AC0-9F39-3E1912123B81}">
      <dsp:nvSpPr>
        <dsp:cNvPr id="0" name=""/>
        <dsp:cNvSpPr/>
      </dsp:nvSpPr>
      <dsp:spPr>
        <a:xfrm rot="3220004">
          <a:off x="995268" y="2131508"/>
          <a:ext cx="571779" cy="15892"/>
        </a:xfrm>
        <a:custGeom>
          <a:avLst/>
          <a:gdLst/>
          <a:ahLst/>
          <a:cxnLst/>
          <a:rect l="0" t="0" r="0" b="0"/>
          <a:pathLst>
            <a:path>
              <a:moveTo>
                <a:pt x="0" y="7946"/>
              </a:moveTo>
              <a:lnTo>
                <a:pt x="571779" y="79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1266863" y="2125159"/>
        <a:ext cx="28588" cy="28588"/>
      </dsp:txXfrm>
    </dsp:sp>
    <dsp:sp modelId="{60F8E5C0-258C-41DF-9184-CCF8B38E4D5B}">
      <dsp:nvSpPr>
        <dsp:cNvPr id="0" name=""/>
        <dsp:cNvSpPr/>
      </dsp:nvSpPr>
      <dsp:spPr>
        <a:xfrm>
          <a:off x="1450542" y="2116749"/>
          <a:ext cx="1810367" cy="50602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a:t>Information Obligation N</a:t>
          </a:r>
        </a:p>
      </dsp:txBody>
      <dsp:txXfrm>
        <a:off x="1465363" y="2131570"/>
        <a:ext cx="1780725" cy="476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924BF-20C0-444B-9E26-62A3829DF24B}">
      <dsp:nvSpPr>
        <dsp:cNvPr id="0" name=""/>
        <dsp:cNvSpPr/>
      </dsp:nvSpPr>
      <dsp:spPr>
        <a:xfrm>
          <a:off x="1059530" y="1463484"/>
          <a:ext cx="977283" cy="977283"/>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Price</a:t>
          </a:r>
          <a:endParaRPr lang="en-CA" sz="1400" kern="1200" dirty="0"/>
        </a:p>
      </dsp:txBody>
      <dsp:txXfrm>
        <a:off x="1202650" y="1606604"/>
        <a:ext cx="691043" cy="691043"/>
      </dsp:txXfrm>
    </dsp:sp>
    <dsp:sp modelId="{265F6D42-A027-4529-B992-C4EACB7A3FF8}">
      <dsp:nvSpPr>
        <dsp:cNvPr id="0" name=""/>
        <dsp:cNvSpPr/>
      </dsp:nvSpPr>
      <dsp:spPr>
        <a:xfrm rot="12900000">
          <a:off x="398379" y="1281898"/>
          <a:ext cx="782993" cy="278525"/>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C85941-9C64-43CC-A12F-41F7125B217A}">
      <dsp:nvSpPr>
        <dsp:cNvPr id="0" name=""/>
        <dsp:cNvSpPr/>
      </dsp:nvSpPr>
      <dsp:spPr>
        <a:xfrm>
          <a:off x="4970" y="825240"/>
          <a:ext cx="928419" cy="742735"/>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CA" sz="1400" kern="1200" dirty="0" smtClean="0"/>
            <a:t>Tariff</a:t>
          </a:r>
          <a:endParaRPr lang="en-CA" sz="1400" kern="1200" dirty="0"/>
        </a:p>
      </dsp:txBody>
      <dsp:txXfrm>
        <a:off x="26724" y="846994"/>
        <a:ext cx="884911" cy="699227"/>
      </dsp:txXfrm>
    </dsp:sp>
    <dsp:sp modelId="{66CB462D-E7EF-4901-BDB7-5A313A4A2878}">
      <dsp:nvSpPr>
        <dsp:cNvPr id="0" name=""/>
        <dsp:cNvSpPr/>
      </dsp:nvSpPr>
      <dsp:spPr>
        <a:xfrm rot="19500000">
          <a:off x="1914972" y="1281898"/>
          <a:ext cx="782993" cy="278525"/>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511E650-B89B-49E7-A93E-EFC4A7ECE3D9}">
      <dsp:nvSpPr>
        <dsp:cNvPr id="0" name=""/>
        <dsp:cNvSpPr/>
      </dsp:nvSpPr>
      <dsp:spPr>
        <a:xfrm>
          <a:off x="2162954" y="825240"/>
          <a:ext cx="928419" cy="742735"/>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CA" sz="1400" kern="1200" dirty="0" smtClean="0"/>
            <a:t>Time</a:t>
          </a:r>
          <a:endParaRPr lang="en-CA" sz="1400" kern="1200" dirty="0"/>
        </a:p>
      </dsp:txBody>
      <dsp:txXfrm>
        <a:off x="2184708" y="846994"/>
        <a:ext cx="884911" cy="699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924BF-20C0-444B-9E26-62A3829DF24B}">
      <dsp:nvSpPr>
        <dsp:cNvPr id="0" name=""/>
        <dsp:cNvSpPr/>
      </dsp:nvSpPr>
      <dsp:spPr>
        <a:xfrm>
          <a:off x="1084171" y="1437026"/>
          <a:ext cx="1000011" cy="1000011"/>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Quantity</a:t>
          </a:r>
          <a:endParaRPr lang="en-CA" sz="1400" kern="1200" dirty="0"/>
        </a:p>
      </dsp:txBody>
      <dsp:txXfrm>
        <a:off x="1230619" y="1583474"/>
        <a:ext cx="707115" cy="707115"/>
      </dsp:txXfrm>
    </dsp:sp>
    <dsp:sp modelId="{265F6D42-A027-4529-B992-C4EACB7A3FF8}">
      <dsp:nvSpPr>
        <dsp:cNvPr id="0" name=""/>
        <dsp:cNvSpPr/>
      </dsp:nvSpPr>
      <dsp:spPr>
        <a:xfrm rot="12900000">
          <a:off x="402683" y="1249558"/>
          <a:ext cx="806384" cy="285003"/>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C85941-9C64-43CC-A12F-41F7125B217A}">
      <dsp:nvSpPr>
        <dsp:cNvPr id="0" name=""/>
        <dsp:cNvSpPr/>
      </dsp:nvSpPr>
      <dsp:spPr>
        <a:xfrm>
          <a:off x="594" y="780793"/>
          <a:ext cx="950011" cy="76000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CA" sz="1400" kern="1200" dirty="0" smtClean="0"/>
            <a:t>Population</a:t>
          </a:r>
          <a:endParaRPr lang="en-CA" sz="1400" kern="1200" dirty="0"/>
        </a:p>
      </dsp:txBody>
      <dsp:txXfrm>
        <a:off x="22854" y="803053"/>
        <a:ext cx="905491" cy="715488"/>
      </dsp:txXfrm>
    </dsp:sp>
    <dsp:sp modelId="{66CB462D-E7EF-4901-BDB7-5A313A4A2878}">
      <dsp:nvSpPr>
        <dsp:cNvPr id="0" name=""/>
        <dsp:cNvSpPr/>
      </dsp:nvSpPr>
      <dsp:spPr>
        <a:xfrm rot="19500000">
          <a:off x="1959286" y="1249558"/>
          <a:ext cx="806384" cy="285003"/>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511E650-B89B-49E7-A93E-EFC4A7ECE3D9}">
      <dsp:nvSpPr>
        <dsp:cNvPr id="0" name=""/>
        <dsp:cNvSpPr/>
      </dsp:nvSpPr>
      <dsp:spPr>
        <a:xfrm>
          <a:off x="2217748" y="780793"/>
          <a:ext cx="950011" cy="76000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CA" sz="1400" b="1" kern="1200" dirty="0" smtClean="0"/>
            <a:t>Frequency</a:t>
          </a:r>
          <a:endParaRPr lang="en-CA" sz="1400" b="1" kern="1200" dirty="0"/>
        </a:p>
      </dsp:txBody>
      <dsp:txXfrm>
        <a:off x="2240008" y="803053"/>
        <a:ext cx="905491" cy="715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A70BE-85C2-4ED5-8632-D2056826D6E7}">
      <dsp:nvSpPr>
        <dsp:cNvPr id="0" name=""/>
        <dsp:cNvSpPr/>
      </dsp:nvSpPr>
      <dsp:spPr>
        <a:xfrm>
          <a:off x="3756" y="336266"/>
          <a:ext cx="2583603" cy="2583603"/>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Case A</a:t>
          </a:r>
        </a:p>
        <a:p>
          <a:pPr lvl="0" algn="ctr" defTabSz="622300">
            <a:lnSpc>
              <a:spcPct val="90000"/>
            </a:lnSpc>
            <a:spcBef>
              <a:spcPct val="0"/>
            </a:spcBef>
            <a:spcAft>
              <a:spcPct val="35000"/>
            </a:spcAft>
          </a:pPr>
          <a:r>
            <a:rPr lang="en-CA" sz="1400" kern="1200" dirty="0" smtClean="0"/>
            <a:t>2*$30*</a:t>
          </a:r>
          <a:r>
            <a:rPr lang="en-CA" sz="1400" b="1" kern="1200" dirty="0" smtClean="0"/>
            <a:t>100</a:t>
          </a:r>
          <a:r>
            <a:rPr lang="en-CA" sz="1400" kern="1200" dirty="0" smtClean="0"/>
            <a:t> </a:t>
          </a:r>
          <a:r>
            <a:rPr lang="en-CA" sz="1400" kern="1200" dirty="0" smtClean="0"/>
            <a:t>*</a:t>
          </a:r>
          <a:r>
            <a:rPr lang="en-CA" sz="1400" b="1" kern="1200" dirty="0" smtClean="0"/>
            <a:t> </a:t>
          </a:r>
          <a:r>
            <a:rPr lang="en-CA" sz="1400" b="1" kern="1200" dirty="0" smtClean="0"/>
            <a:t>1</a:t>
          </a:r>
          <a:r>
            <a:rPr lang="en-CA" sz="1400" kern="1200" dirty="0" smtClean="0"/>
            <a:t>=$6000</a:t>
          </a:r>
          <a:endParaRPr lang="en-CA" sz="1400" kern="1200" dirty="0"/>
        </a:p>
      </dsp:txBody>
      <dsp:txXfrm>
        <a:off x="382116" y="714626"/>
        <a:ext cx="1826883" cy="1826883"/>
      </dsp:txXfrm>
    </dsp:sp>
    <dsp:sp modelId="{A7F6AE16-6B49-4DA6-A922-0959A6EFB66C}">
      <dsp:nvSpPr>
        <dsp:cNvPr id="0" name=""/>
        <dsp:cNvSpPr/>
      </dsp:nvSpPr>
      <dsp:spPr>
        <a:xfrm>
          <a:off x="2797149" y="878823"/>
          <a:ext cx="1498489" cy="1498489"/>
        </a:xfrm>
        <a:prstGeom prst="mathEqual">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a:off x="2995774" y="1187512"/>
        <a:ext cx="1101239" cy="881111"/>
      </dsp:txXfrm>
    </dsp:sp>
    <dsp:sp modelId="{C6175DBE-F6F7-47C8-B851-08182AFCA5F5}">
      <dsp:nvSpPr>
        <dsp:cNvPr id="0" name=""/>
        <dsp:cNvSpPr/>
      </dsp:nvSpPr>
      <dsp:spPr>
        <a:xfrm>
          <a:off x="4505427" y="336266"/>
          <a:ext cx="2583603" cy="2583603"/>
        </a:xfrm>
        <a:prstGeom prst="ellipse">
          <a:avLst/>
        </a:prstGeom>
        <a:gradFill rotWithShape="0">
          <a:gsLst>
            <a:gs pos="0">
              <a:schemeClr val="accent4">
                <a:hueOff val="10684718"/>
                <a:satOff val="20804"/>
                <a:lumOff val="-13334"/>
                <a:alphaOff val="0"/>
                <a:tint val="50000"/>
                <a:satMod val="300000"/>
              </a:schemeClr>
            </a:gs>
            <a:gs pos="35000">
              <a:schemeClr val="accent4">
                <a:hueOff val="10684718"/>
                <a:satOff val="20804"/>
                <a:lumOff val="-13334"/>
                <a:alphaOff val="0"/>
                <a:tint val="37000"/>
                <a:satMod val="300000"/>
              </a:schemeClr>
            </a:gs>
            <a:gs pos="100000">
              <a:schemeClr val="accent4">
                <a:hueOff val="10684718"/>
                <a:satOff val="20804"/>
                <a:lumOff val="-133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Case B</a:t>
          </a:r>
        </a:p>
        <a:p>
          <a:pPr lvl="0" algn="ctr" defTabSz="622300">
            <a:lnSpc>
              <a:spcPct val="90000"/>
            </a:lnSpc>
            <a:spcBef>
              <a:spcPct val="0"/>
            </a:spcBef>
            <a:spcAft>
              <a:spcPct val="35000"/>
            </a:spcAft>
          </a:pPr>
          <a:r>
            <a:rPr lang="en-CA" sz="1400" kern="1200" dirty="0" smtClean="0"/>
            <a:t>2*$30*</a:t>
          </a:r>
          <a:r>
            <a:rPr lang="en-CA" sz="1400" b="1" kern="1200" dirty="0" smtClean="0"/>
            <a:t>200</a:t>
          </a:r>
          <a:r>
            <a:rPr lang="en-CA" sz="1400" kern="1200" dirty="0" smtClean="0"/>
            <a:t> </a:t>
          </a:r>
          <a:r>
            <a:rPr lang="en-CA" sz="1400" kern="1200" dirty="0" smtClean="0"/>
            <a:t>*</a:t>
          </a:r>
          <a:r>
            <a:rPr lang="en-CA" sz="1400" b="1" kern="1200" dirty="0" smtClean="0"/>
            <a:t>0.5</a:t>
          </a:r>
          <a:r>
            <a:rPr lang="en-CA" sz="1400" kern="1200" dirty="0" smtClean="0"/>
            <a:t> = </a:t>
          </a:r>
          <a:r>
            <a:rPr lang="en-CA" sz="1400" kern="1200" dirty="0" smtClean="0"/>
            <a:t>$6000</a:t>
          </a:r>
          <a:endParaRPr lang="en-CA" sz="1400" kern="1200" dirty="0"/>
        </a:p>
      </dsp:txBody>
      <dsp:txXfrm>
        <a:off x="4883787" y="714626"/>
        <a:ext cx="1826883" cy="1826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65B8A-BA47-44BA-B368-CE936504E709}">
      <dsp:nvSpPr>
        <dsp:cNvPr id="0" name=""/>
        <dsp:cNvSpPr/>
      </dsp:nvSpPr>
      <dsp:spPr>
        <a:xfrm>
          <a:off x="0" y="76637"/>
          <a:ext cx="8388932"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CA" sz="3000" kern="1200" dirty="0" smtClean="0"/>
            <a:t>Frequency</a:t>
          </a:r>
          <a:endParaRPr lang="en-CA" sz="3000" kern="1200" dirty="0"/>
        </a:p>
      </dsp:txBody>
      <dsp:txXfrm>
        <a:off x="35125" y="111762"/>
        <a:ext cx="8318682" cy="649299"/>
      </dsp:txXfrm>
    </dsp:sp>
    <dsp:sp modelId="{D89F1461-2F0E-4DB0-80DC-046F86706A37}">
      <dsp:nvSpPr>
        <dsp:cNvPr id="0" name=""/>
        <dsp:cNvSpPr/>
      </dsp:nvSpPr>
      <dsp:spPr>
        <a:xfrm>
          <a:off x="0" y="796187"/>
          <a:ext cx="8388932" cy="14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CA" sz="2300" kern="1200" dirty="0" smtClean="0"/>
            <a:t>Your department is changing a form for an application that typically receives 50 applications a year from 20 registered businesses.  What frequency would you set to cost this change?</a:t>
          </a:r>
          <a:endParaRPr lang="en-CA" sz="2300" kern="1200" dirty="0"/>
        </a:p>
        <a:p>
          <a:pPr marL="228600" lvl="1" indent="-228600" algn="l" defTabSz="1022350">
            <a:lnSpc>
              <a:spcPct val="90000"/>
            </a:lnSpc>
            <a:spcBef>
              <a:spcPct val="0"/>
            </a:spcBef>
            <a:spcAft>
              <a:spcPct val="20000"/>
            </a:spcAft>
            <a:buChar char="••"/>
          </a:pPr>
          <a:r>
            <a:rPr lang="en-CA" sz="2300" kern="1200" dirty="0" smtClean="0"/>
            <a:t>How would you change this for 100 businesses? </a:t>
          </a:r>
          <a:endParaRPr lang="en-CA" sz="2300" kern="1200" dirty="0"/>
        </a:p>
      </dsp:txBody>
      <dsp:txXfrm>
        <a:off x="0" y="796187"/>
        <a:ext cx="8388932" cy="1459350"/>
      </dsp:txXfrm>
    </dsp:sp>
    <dsp:sp modelId="{DF1BCA04-34EA-4162-80A6-576BC928B507}">
      <dsp:nvSpPr>
        <dsp:cNvPr id="0" name=""/>
        <dsp:cNvSpPr/>
      </dsp:nvSpPr>
      <dsp:spPr>
        <a:xfrm>
          <a:off x="0" y="2255537"/>
          <a:ext cx="8388932"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CA" sz="3000" kern="1200" dirty="0" smtClean="0"/>
            <a:t>Periods</a:t>
          </a:r>
          <a:endParaRPr lang="en-CA" sz="3000" kern="1200" dirty="0"/>
        </a:p>
      </dsp:txBody>
      <dsp:txXfrm>
        <a:off x="35125" y="2290662"/>
        <a:ext cx="8318682" cy="649299"/>
      </dsp:txXfrm>
    </dsp:sp>
    <dsp:sp modelId="{483F1624-F9B7-488E-A59C-FD0E79614302}">
      <dsp:nvSpPr>
        <dsp:cNvPr id="0" name=""/>
        <dsp:cNvSpPr/>
      </dsp:nvSpPr>
      <dsp:spPr>
        <a:xfrm>
          <a:off x="0" y="2975087"/>
          <a:ext cx="8388932"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CA" sz="2300" kern="1200" dirty="0" smtClean="0"/>
            <a:t>An activity happens 10 times a year.  How many periods would its cost be assessed for?</a:t>
          </a:r>
          <a:endParaRPr lang="en-CA" sz="2300" kern="1200" dirty="0"/>
        </a:p>
      </dsp:txBody>
      <dsp:txXfrm>
        <a:off x="0" y="2975087"/>
        <a:ext cx="8388932" cy="729675"/>
      </dsp:txXfrm>
    </dsp:sp>
    <dsp:sp modelId="{8C17438E-BDD0-49FF-A22A-48807F415CBD}">
      <dsp:nvSpPr>
        <dsp:cNvPr id="0" name=""/>
        <dsp:cNvSpPr/>
      </dsp:nvSpPr>
      <dsp:spPr>
        <a:xfrm>
          <a:off x="0" y="3704762"/>
          <a:ext cx="8388932"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CA" sz="3000" kern="1200" dirty="0" smtClean="0"/>
            <a:t>Price</a:t>
          </a:r>
          <a:endParaRPr lang="en-CA" sz="3000" kern="1200" dirty="0"/>
        </a:p>
      </dsp:txBody>
      <dsp:txXfrm>
        <a:off x="35125" y="3739887"/>
        <a:ext cx="8318682" cy="649299"/>
      </dsp:txXfrm>
    </dsp:sp>
    <dsp:sp modelId="{16DB4CD1-DD24-49CF-ADC6-7F2A3DD9BF11}">
      <dsp:nvSpPr>
        <dsp:cNvPr id="0" name=""/>
        <dsp:cNvSpPr/>
      </dsp:nvSpPr>
      <dsp:spPr>
        <a:xfrm>
          <a:off x="0" y="4424312"/>
          <a:ext cx="8388932"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CA" sz="2300" kern="1200" dirty="0" smtClean="0"/>
            <a:t>Price of an activity is composed of what two components?</a:t>
          </a:r>
          <a:endParaRPr lang="en-CA" sz="2300" kern="1200" dirty="0"/>
        </a:p>
        <a:p>
          <a:pPr marL="228600" lvl="1" indent="-228600" algn="l" defTabSz="1022350">
            <a:lnSpc>
              <a:spcPct val="90000"/>
            </a:lnSpc>
            <a:spcBef>
              <a:spcPct val="0"/>
            </a:spcBef>
            <a:spcAft>
              <a:spcPct val="20000"/>
            </a:spcAft>
            <a:buChar char="••"/>
          </a:pPr>
          <a:r>
            <a:rPr lang="en-CA" sz="2300" kern="1200" dirty="0" smtClean="0"/>
            <a:t>The tariff is wage plus what additional factor? </a:t>
          </a:r>
          <a:endParaRPr lang="en-CA" sz="2300" kern="1200" dirty="0"/>
        </a:p>
      </dsp:txBody>
      <dsp:txXfrm>
        <a:off x="0" y="4424312"/>
        <a:ext cx="8388932" cy="791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194E9-C5A5-4B0E-8201-3D7A244C209E}">
      <dsp:nvSpPr>
        <dsp:cNvPr id="0" name=""/>
        <dsp:cNvSpPr/>
      </dsp:nvSpPr>
      <dsp:spPr>
        <a:xfrm>
          <a:off x="4086123" y="50741"/>
          <a:ext cx="3739103" cy="375834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CA" sz="2400" kern="1200" dirty="0" smtClean="0"/>
        </a:p>
        <a:p>
          <a:pPr lvl="0" algn="ctr" defTabSz="1066800">
            <a:lnSpc>
              <a:spcPct val="90000"/>
            </a:lnSpc>
            <a:spcBef>
              <a:spcPct val="0"/>
            </a:spcBef>
            <a:spcAft>
              <a:spcPct val="35000"/>
            </a:spcAft>
          </a:pPr>
          <a:r>
            <a:rPr lang="en-CA" sz="1800" kern="1200" dirty="0" smtClean="0"/>
            <a:t>A regulation has been proposed to ensure safe operation of self-driving vehicles (SDV) across provincial and international boundaries.  </a:t>
          </a:r>
          <a:endParaRPr lang="en-CA" sz="1800" kern="1200" dirty="0"/>
        </a:p>
      </dsp:txBody>
      <dsp:txXfrm>
        <a:off x="4633702" y="601137"/>
        <a:ext cx="2643945" cy="2657550"/>
      </dsp:txXfrm>
    </dsp:sp>
    <dsp:sp modelId="{52469B63-B902-4F34-B90A-6235E812DE30}">
      <dsp:nvSpPr>
        <dsp:cNvPr id="0" name=""/>
        <dsp:cNvSpPr/>
      </dsp:nvSpPr>
      <dsp:spPr>
        <a:xfrm>
          <a:off x="6206099" y="20485"/>
          <a:ext cx="389035" cy="389455"/>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0D947EB-2DB0-4500-83F6-5BA08B5255F8}">
      <dsp:nvSpPr>
        <dsp:cNvPr id="0" name=""/>
        <dsp:cNvSpPr/>
      </dsp:nvSpPr>
      <dsp:spPr>
        <a:xfrm>
          <a:off x="5285190" y="3419605"/>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CEB49FB-F061-4F68-A7EF-EDA5D28FC506}">
      <dsp:nvSpPr>
        <dsp:cNvPr id="0" name=""/>
        <dsp:cNvSpPr/>
      </dsp:nvSpPr>
      <dsp:spPr>
        <a:xfrm>
          <a:off x="7933789" y="1600233"/>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89227CD-2E49-42C3-A8BC-8610202F30B7}">
      <dsp:nvSpPr>
        <dsp:cNvPr id="0" name=""/>
        <dsp:cNvSpPr/>
      </dsp:nvSpPr>
      <dsp:spPr>
        <a:xfrm>
          <a:off x="6585803" y="3719266"/>
          <a:ext cx="389035" cy="389455"/>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45DB3C2-EB5A-48D4-AB01-61815F8180F2}">
      <dsp:nvSpPr>
        <dsp:cNvPr id="0" name=""/>
        <dsp:cNvSpPr/>
      </dsp:nvSpPr>
      <dsp:spPr>
        <a:xfrm>
          <a:off x="5364145" y="573345"/>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9595716-A63A-454A-ACB3-96211993E593}">
      <dsp:nvSpPr>
        <dsp:cNvPr id="0" name=""/>
        <dsp:cNvSpPr/>
      </dsp:nvSpPr>
      <dsp:spPr>
        <a:xfrm>
          <a:off x="4476255" y="2187548"/>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C57E1EC-7093-44AB-BE95-58954E517D4E}">
      <dsp:nvSpPr>
        <dsp:cNvPr id="0" name=""/>
        <dsp:cNvSpPr/>
      </dsp:nvSpPr>
      <dsp:spPr>
        <a:xfrm>
          <a:off x="3115348" y="811403"/>
          <a:ext cx="1422635" cy="1422608"/>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t>Car Dealerships that retail SDV will be impacted.  </a:t>
          </a:r>
        </a:p>
      </dsp:txBody>
      <dsp:txXfrm>
        <a:off x="3323688" y="1019739"/>
        <a:ext cx="1005955" cy="1005936"/>
      </dsp:txXfrm>
    </dsp:sp>
    <dsp:sp modelId="{D2468330-4133-4875-AF05-0359F111F30C}">
      <dsp:nvSpPr>
        <dsp:cNvPr id="0" name=""/>
        <dsp:cNvSpPr/>
      </dsp:nvSpPr>
      <dsp:spPr>
        <a:xfrm>
          <a:off x="5812756" y="585874"/>
          <a:ext cx="389035" cy="389455"/>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3960926-612F-4830-864D-BDF86AC4D3C4}">
      <dsp:nvSpPr>
        <dsp:cNvPr id="0" name=""/>
        <dsp:cNvSpPr/>
      </dsp:nvSpPr>
      <dsp:spPr>
        <a:xfrm>
          <a:off x="3249573" y="2650614"/>
          <a:ext cx="703421" cy="703734"/>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73ED4DA-101E-4206-98B0-11A43FC6097D}">
      <dsp:nvSpPr>
        <dsp:cNvPr id="0" name=""/>
        <dsp:cNvSpPr/>
      </dsp:nvSpPr>
      <dsp:spPr>
        <a:xfrm>
          <a:off x="7951180" y="-20485"/>
          <a:ext cx="1656302" cy="1747830"/>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t>10% of Transport Companies are expected to be impacted by licencing and reporting requirements.</a:t>
          </a:r>
        </a:p>
      </dsp:txBody>
      <dsp:txXfrm>
        <a:off x="8193740" y="235479"/>
        <a:ext cx="1171182" cy="1235902"/>
      </dsp:txXfrm>
    </dsp:sp>
    <dsp:sp modelId="{4CEA0CAA-A736-43AA-885A-5F5060743AE2}">
      <dsp:nvSpPr>
        <dsp:cNvPr id="0" name=""/>
        <dsp:cNvSpPr/>
      </dsp:nvSpPr>
      <dsp:spPr>
        <a:xfrm>
          <a:off x="7432780" y="1124638"/>
          <a:ext cx="389035" cy="389455"/>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37C9EB7-A3B5-45CF-B847-76227351179E}">
      <dsp:nvSpPr>
        <dsp:cNvPr id="0" name=""/>
        <dsp:cNvSpPr/>
      </dsp:nvSpPr>
      <dsp:spPr>
        <a:xfrm>
          <a:off x="2981842" y="3487995"/>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9C77386-525A-4CD4-A9C7-9A5B4320C430}">
      <dsp:nvSpPr>
        <dsp:cNvPr id="0" name=""/>
        <dsp:cNvSpPr/>
      </dsp:nvSpPr>
      <dsp:spPr>
        <a:xfrm>
          <a:off x="5792659" y="3086532"/>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342AD6D-4038-4859-9AC1-D9BB5379A103}">
      <dsp:nvSpPr>
        <dsp:cNvPr id="0" name=""/>
        <dsp:cNvSpPr/>
      </dsp:nvSpPr>
      <dsp:spPr>
        <a:xfrm>
          <a:off x="8736982" y="2601018"/>
          <a:ext cx="1422635" cy="1422608"/>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t>The regulation has been triaged as high.</a:t>
          </a:r>
        </a:p>
      </dsp:txBody>
      <dsp:txXfrm>
        <a:off x="8945322" y="2809354"/>
        <a:ext cx="1005955" cy="1005936"/>
      </dsp:txXfrm>
    </dsp:sp>
    <dsp:sp modelId="{2F01A9A0-32E8-4F02-A6CC-2BDB11341640}">
      <dsp:nvSpPr>
        <dsp:cNvPr id="0" name=""/>
        <dsp:cNvSpPr/>
      </dsp:nvSpPr>
      <dsp:spPr>
        <a:xfrm>
          <a:off x="8335744" y="2551423"/>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F7F6EAF-1641-41D3-8579-760339AB8043}">
      <dsp:nvSpPr>
        <dsp:cNvPr id="0" name=""/>
        <dsp:cNvSpPr/>
      </dsp:nvSpPr>
      <dsp:spPr>
        <a:xfrm>
          <a:off x="4653546" y="3818457"/>
          <a:ext cx="1422635" cy="1422608"/>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t>Small, medium and large businesses will be impacted.</a:t>
          </a:r>
        </a:p>
      </dsp:txBody>
      <dsp:txXfrm>
        <a:off x="4861886" y="4026793"/>
        <a:ext cx="1005955" cy="1005936"/>
      </dsp:txXfrm>
    </dsp:sp>
    <dsp:sp modelId="{9E8A4021-E87D-4442-A500-0B5BA070616D}">
      <dsp:nvSpPr>
        <dsp:cNvPr id="0" name=""/>
        <dsp:cNvSpPr/>
      </dsp:nvSpPr>
      <dsp:spPr>
        <a:xfrm>
          <a:off x="5924012" y="3770428"/>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2017-09-07</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2017-09-07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99394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a:p>
        </p:txBody>
      </p:sp>
    </p:spTree>
    <p:extLst>
      <p:ext uri="{BB962C8B-B14F-4D97-AF65-F5344CB8AC3E}">
        <p14:creationId xmlns:p14="http://schemas.microsoft.com/office/powerpoint/2010/main" val="2988212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a:p>
        </p:txBody>
      </p:sp>
    </p:spTree>
    <p:extLst>
      <p:ext uri="{BB962C8B-B14F-4D97-AF65-F5344CB8AC3E}">
        <p14:creationId xmlns:p14="http://schemas.microsoft.com/office/powerpoint/2010/main" val="62288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25</a:t>
            </a:fld>
            <a:endParaRPr lang="en-CA"/>
          </a:p>
        </p:txBody>
      </p:sp>
    </p:spTree>
    <p:extLst>
      <p:ext uri="{BB962C8B-B14F-4D97-AF65-F5344CB8AC3E}">
        <p14:creationId xmlns:p14="http://schemas.microsoft.com/office/powerpoint/2010/main" val="131921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27</a:t>
            </a:fld>
            <a:endParaRPr lang="en-CA"/>
          </a:p>
        </p:txBody>
      </p:sp>
    </p:spTree>
    <p:extLst>
      <p:ext uri="{BB962C8B-B14F-4D97-AF65-F5344CB8AC3E}">
        <p14:creationId xmlns:p14="http://schemas.microsoft.com/office/powerpoint/2010/main" val="195952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349A20-10DF-4671-A8AC-AF612A506892}" type="slidenum">
              <a:rPr lang="en-CA" smtClean="0"/>
              <a:t>31</a:t>
            </a:fld>
            <a:endParaRPr lang="en-CA"/>
          </a:p>
        </p:txBody>
      </p:sp>
    </p:spTree>
    <p:extLst>
      <p:ext uri="{BB962C8B-B14F-4D97-AF65-F5344CB8AC3E}">
        <p14:creationId xmlns:p14="http://schemas.microsoft.com/office/powerpoint/2010/main" val="164604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195298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If the above activity was a survey that all businesses responded to twice a year at the same time, Case B is appropriate.  If it was a licence renewal application that are received at a steady rate Case A would be appropriate.</a:t>
            </a: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56491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a:p>
        </p:txBody>
      </p:sp>
    </p:spTree>
    <p:extLst>
      <p:ext uri="{BB962C8B-B14F-4D97-AF65-F5344CB8AC3E}">
        <p14:creationId xmlns:p14="http://schemas.microsoft.com/office/powerpoint/2010/main" val="2347365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10</a:t>
            </a:fld>
            <a:endParaRPr lang="en-CA"/>
          </a:p>
        </p:txBody>
      </p:sp>
    </p:spTree>
    <p:extLst>
      <p:ext uri="{BB962C8B-B14F-4D97-AF65-F5344CB8AC3E}">
        <p14:creationId xmlns:p14="http://schemas.microsoft.com/office/powerpoint/2010/main" val="386339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344489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349A20-10DF-4671-A8AC-AF612A506892}" type="slidenum">
              <a:rPr lang="en-CA" smtClean="0"/>
              <a:t>13</a:t>
            </a:fld>
            <a:endParaRPr lang="en-CA"/>
          </a:p>
        </p:txBody>
      </p:sp>
    </p:spTree>
    <p:extLst>
      <p:ext uri="{BB962C8B-B14F-4D97-AF65-F5344CB8AC3E}">
        <p14:creationId xmlns:p14="http://schemas.microsoft.com/office/powerpoint/2010/main" val="50541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a:p>
        </p:txBody>
      </p:sp>
    </p:spTree>
    <p:extLst>
      <p:ext uri="{BB962C8B-B14F-4D97-AF65-F5344CB8AC3E}">
        <p14:creationId xmlns:p14="http://schemas.microsoft.com/office/powerpoint/2010/main" val="120118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a:p>
        </p:txBody>
      </p:sp>
    </p:spTree>
    <p:extLst>
      <p:ext uri="{BB962C8B-B14F-4D97-AF65-F5344CB8AC3E}">
        <p14:creationId xmlns:p14="http://schemas.microsoft.com/office/powerpoint/2010/main" val="2055376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077113458"/>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41984464"/>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131374067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t>‹#›</a:t>
            </a:fld>
            <a:endParaRPr lang="en-CA"/>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958275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198347379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smtClean="0"/>
              <a:t>This is</a:t>
            </a:r>
            <a:r>
              <a:rPr lang="en-CA" sz="1200" baseline="0" dirty="0" smtClean="0"/>
              <a:t> the sample</a:t>
            </a:r>
            <a:br>
              <a:rPr lang="en-CA" sz="1200" baseline="0" dirty="0" smtClean="0"/>
            </a:br>
            <a:r>
              <a:rPr lang="en-CA" sz="1200" baseline="0" dirty="0" smtClean="0"/>
              <a:t>icon page.</a:t>
            </a:r>
          </a:p>
          <a:p>
            <a:endParaRPr lang="en-CA" sz="1200" dirty="0" smtClean="0"/>
          </a:p>
          <a:p>
            <a:r>
              <a:rPr lang="en-CA" sz="1200" dirty="0" smtClean="0"/>
              <a:t>It features a </a:t>
            </a:r>
            <a:r>
              <a:rPr lang="en-CA" sz="1200" baseline="0" dirty="0" smtClean="0"/>
              <a:t/>
            </a:r>
            <a:br>
              <a:rPr lang="en-CA" sz="1200" baseline="0" dirty="0" smtClean="0"/>
            </a:br>
            <a:r>
              <a:rPr lang="en-CA" sz="1200" baseline="0" dirty="0" smtClean="0"/>
              <a:t>selection of symbols</a:t>
            </a:r>
            <a:br>
              <a:rPr lang="en-CA" sz="1200" baseline="0" dirty="0" smtClean="0"/>
            </a:br>
            <a:r>
              <a:rPr lang="en-CA" sz="1200" baseline="0" dirty="0" smtClean="0"/>
              <a:t>for use in your presentation.</a:t>
            </a:r>
          </a:p>
          <a:p>
            <a:endParaRPr lang="en-CA" sz="1200" baseline="0" dirty="0" smtClean="0"/>
          </a:p>
          <a:p>
            <a:r>
              <a:rPr lang="en-CA" sz="1200" baseline="0" dirty="0" smtClean="0"/>
              <a:t>To use a particular symbol, simply go to the </a:t>
            </a:r>
            <a:r>
              <a:rPr lang="en-CA" sz="1200" b="1" baseline="0" dirty="0" smtClean="0"/>
              <a:t>(1) View </a:t>
            </a:r>
            <a:r>
              <a:rPr lang="en-CA" sz="1200" baseline="0" dirty="0" smtClean="0"/>
              <a:t>Tab and select </a:t>
            </a:r>
            <a:r>
              <a:rPr lang="en-CA" sz="1200" b="1" baseline="0" dirty="0" smtClean="0"/>
              <a:t>Slide Master (2)</a:t>
            </a:r>
            <a:r>
              <a:rPr lang="en-CA" sz="1200" baseline="0" dirty="0" smtClean="0"/>
              <a:t>. Navigate to the last layout and select the icon(s) you would like to use. Copy them, return to </a:t>
            </a:r>
            <a:r>
              <a:rPr lang="en-CA" sz="1200" b="1" baseline="0" dirty="0" smtClean="0"/>
              <a:t>(3) Normal</a:t>
            </a:r>
            <a:r>
              <a:rPr lang="en-CA" sz="1200" baseline="0" dirty="0" smtClean="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1</a:t>
              </a:r>
              <a:endParaRPr lang="en-CA" b="1" dirty="0">
                <a:solidFill>
                  <a:schemeClr val="bg2"/>
                </a:solidFill>
              </a:endParaRP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2</a:t>
              </a:r>
              <a:endParaRPr lang="en-CA" b="1" dirty="0">
                <a:solidFill>
                  <a:schemeClr val="bg2"/>
                </a:solidFill>
              </a:endParaRP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3</a:t>
              </a:r>
              <a:endParaRPr lang="en-CA" b="1" dirty="0">
                <a:solidFill>
                  <a:schemeClr val="bg2"/>
                </a:solidFill>
              </a:endParaRP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2496780939"/>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2" name="hr"/>
          <p:cNvSpPr txBox="1"/>
          <p:nvPr userDrawn="1"/>
        </p:nvSpPr>
        <p:spPr>
          <a:xfrm>
            <a:off x="0" y="0"/>
            <a:ext cx="9144000" cy="223138"/>
          </a:xfrm>
          <a:prstGeom prst="rect">
            <a:avLst/>
          </a:prstGeom>
          <a:noFill/>
        </p:spPr>
        <p:txBody>
          <a:bodyPr vert="horz" rtlCol="0">
            <a:spAutoFit/>
          </a:bodyPr>
          <a:lstStyle/>
          <a:p>
            <a:pPr algn="r"/>
            <a:endParaRPr lang="en-CA" sz="850" b="0" i="0" u="none" baseline="0">
              <a:solidFill>
                <a:srgbClr val="000000"/>
              </a:solidFill>
              <a:latin typeface="arial"/>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notesSlide" Target="../notesSlides/notesSlide5.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50.xml"/><Relationship Id="rId7" Type="http://schemas.openxmlformats.org/officeDocument/2006/relationships/diagramLayout" Target="../diagrams/layout6.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diagramData" Target="../diagrams/data6.xml"/><Relationship Id="rId5" Type="http://schemas.openxmlformats.org/officeDocument/2006/relationships/notesSlide" Target="../notesSlides/notesSlide8.xml"/><Relationship Id="rId10" Type="http://schemas.microsoft.com/office/2007/relationships/diagramDrawing" Target="../diagrams/drawing6.xml"/><Relationship Id="rId4" Type="http://schemas.openxmlformats.org/officeDocument/2006/relationships/slideLayout" Target="../slideLayouts/slideLayout3.xml"/><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5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5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56.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2.xml"/><Relationship Id="rId7" Type="http://schemas.openxmlformats.org/officeDocument/2006/relationships/diagramColors" Target="../diagrams/colors7.xml"/><Relationship Id="rId2" Type="http://schemas.openxmlformats.org/officeDocument/2006/relationships/slideLayout" Target="../slideLayouts/slideLayout3.xml"/><Relationship Id="rId1" Type="http://schemas.openxmlformats.org/officeDocument/2006/relationships/tags" Target="../tags/tag6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63.xml"/><Relationship Id="rId7" Type="http://schemas.openxmlformats.org/officeDocument/2006/relationships/image" Target="../media/image34.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33.png"/><Relationship Id="rId5" Type="http://schemas.openxmlformats.org/officeDocument/2006/relationships/slideLayout" Target="../slideLayouts/slideLayout3.xml"/><Relationship Id="rId4" Type="http://schemas.openxmlformats.org/officeDocument/2006/relationships/tags" Target="../tags/tag6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6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6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diagramColors" Target="../diagrams/colors1.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diagramQuickStyle" Target="../diagrams/quickStyle1.xml"/><Relationship Id="rId2" Type="http://schemas.openxmlformats.org/officeDocument/2006/relationships/tags" Target="../tags/tag14.xml"/><Relationship Id="rId16" Type="http://schemas.openxmlformats.org/officeDocument/2006/relationships/image" Target="../media/image8.gif"/><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diagramLayout" Target="../diagrams/layout1.xml"/><Relationship Id="rId5" Type="http://schemas.openxmlformats.org/officeDocument/2006/relationships/tags" Target="../tags/tag17.xml"/><Relationship Id="rId15" Type="http://schemas.openxmlformats.org/officeDocument/2006/relationships/hyperlink" Target="http://www.google.ca/url?sa=i&amp;rct=j&amp;q=&amp;esrc=s&amp;frm=1&amp;source=images&amp;cd=&amp;cad=rja&amp;uact=8&amp;docid=KTZ21NclN5K-VM&amp;tbnid=1_CAgkJxx9LT0M:&amp;ved=0CAYQjRw&amp;url=http://www.netanimations.net/Halloween-Witches-Ghosts-Goblins-Bat-Animations.htm&amp;ei=wQofU4axB6KTyQH4rIHABA&amp;bvm=bv.62788935,d.aWc&amp;psig=AFQjCNFyeJGQt8upSUvUTv4tbs95Of1KvA&amp;ust=1394629445025991" TargetMode="External"/><Relationship Id="rId10" Type="http://schemas.openxmlformats.org/officeDocument/2006/relationships/diagramData" Target="../diagrams/data1.xml"/><Relationship Id="rId4" Type="http://schemas.openxmlformats.org/officeDocument/2006/relationships/tags" Target="../tags/tag16.xml"/><Relationship Id="rId9" Type="http://schemas.openxmlformats.org/officeDocument/2006/relationships/notesSlide" Target="../notesSlides/notesSlide1.xml"/><Relationship Id="rId14"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2.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9.png"/><Relationship Id="rId4" Type="http://schemas.openxmlformats.org/officeDocument/2006/relationships/tags" Target="../tags/tag26.xml"/><Relationship Id="rId9"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The Standard Cost Model and the Regulatory Costing Calculator</a:t>
            </a:r>
          </a:p>
        </p:txBody>
      </p:sp>
      <p:sp>
        <p:nvSpPr>
          <p:cNvPr id="3" name="Text Placeholder 2"/>
          <p:cNvSpPr>
            <a:spLocks noGrp="1"/>
          </p:cNvSpPr>
          <p:nvPr>
            <p:ph type="body" sz="quarter" idx="13"/>
          </p:nvPr>
        </p:nvSpPr>
        <p:spPr>
          <a:xfrm>
            <a:off x="791580" y="3212976"/>
            <a:ext cx="7704856" cy="720080"/>
          </a:xfrm>
        </p:spPr>
        <p:txBody>
          <a:bodyPr/>
          <a:lstStyle/>
          <a:p>
            <a:r>
              <a:rPr lang="en-CA" dirty="0"/>
              <a:t>Calculating </a:t>
            </a:r>
            <a:r>
              <a:rPr lang="en-CA" dirty="0" smtClean="0"/>
              <a:t>Compliance and Administrative </a:t>
            </a:r>
            <a:r>
              <a:rPr lang="en-CA" dirty="0"/>
              <a:t>Burden Costs</a:t>
            </a:r>
          </a:p>
          <a:p>
            <a:endParaRPr lang="en-CA" dirty="0"/>
          </a:p>
        </p:txBody>
      </p:sp>
      <p:sp>
        <p:nvSpPr>
          <p:cNvPr id="4" name="Slide Number Placeholder 3"/>
          <p:cNvSpPr>
            <a:spLocks noGrp="1"/>
          </p:cNvSpPr>
          <p:nvPr>
            <p:ph type="sldNum" sz="quarter" idx="12"/>
          </p:nvPr>
        </p:nvSpPr>
        <p:spPr/>
        <p:txBody>
          <a:bodyPr/>
          <a:lstStyle/>
          <a:p>
            <a:fld id="{32D4B517-E49B-41B6-9DBC-23634E0F1CDC}" type="slidenum">
              <a:rPr lang="en-CA" smtClean="0"/>
              <a:t>1</a:t>
            </a:fld>
            <a:endParaRPr lang="en-CA"/>
          </a:p>
        </p:txBody>
      </p:sp>
    </p:spTree>
    <p:extLst>
      <p:ext uri="{BB962C8B-B14F-4D97-AF65-F5344CB8AC3E}">
        <p14:creationId xmlns:p14="http://schemas.microsoft.com/office/powerpoint/2010/main" val="113058719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10</a:t>
            </a:fld>
            <a:endParaRPr lang="en-CA"/>
          </a:p>
        </p:txBody>
      </p:sp>
      <p:sp>
        <p:nvSpPr>
          <p:cNvPr id="3" name="Text Placeholder 2"/>
          <p:cNvSpPr>
            <a:spLocks noGrp="1"/>
          </p:cNvSpPr>
          <p:nvPr>
            <p:ph type="body" sz="quarter" idx="11"/>
          </p:nvPr>
        </p:nvSpPr>
        <p:spPr>
          <a:xfrm>
            <a:off x="219138" y="174066"/>
            <a:ext cx="7017158" cy="878670"/>
          </a:xfrm>
        </p:spPr>
        <p:txBody>
          <a:bodyPr/>
          <a:lstStyle/>
          <a:p>
            <a:r>
              <a:rPr lang="en-CA" dirty="0" smtClean="0"/>
              <a:t>Steps to Appling the SCM</a:t>
            </a:r>
            <a:endParaRPr lang="en-CA" dirty="0"/>
          </a:p>
        </p:txBody>
      </p:sp>
      <p:grpSp>
        <p:nvGrpSpPr>
          <p:cNvPr id="5" name="Group 4"/>
          <p:cNvGrpSpPr/>
          <p:nvPr/>
        </p:nvGrpSpPr>
        <p:grpSpPr>
          <a:xfrm>
            <a:off x="613913" y="1340768"/>
            <a:ext cx="7916174" cy="4824536"/>
            <a:chOff x="618226" y="2133600"/>
            <a:chExt cx="7916174" cy="2386446"/>
          </a:xfrm>
        </p:grpSpPr>
        <p:sp>
          <p:nvSpPr>
            <p:cNvPr id="6" name="Rectangle 5"/>
            <p:cNvSpPr/>
            <p:nvPr>
              <p:custDataLst>
                <p:tags r:id="rId2"/>
              </p:custDataLst>
            </p:nvPr>
          </p:nvSpPr>
          <p:spPr>
            <a:xfrm>
              <a:off x="619125" y="2133600"/>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custDataLst>
                <p:tags r:id="rId3"/>
              </p:custDataLst>
            </p:nvPr>
          </p:nvSpPr>
          <p:spPr>
            <a:xfrm>
              <a:off x="3286125" y="2133600"/>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custDataLst>
                <p:tags r:id="rId4"/>
              </p:custDataLst>
            </p:nvPr>
          </p:nvSpPr>
          <p:spPr>
            <a:xfrm>
              <a:off x="5953125" y="2133600"/>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p:custDataLst>
                <p:tags r:id="rId5"/>
              </p:custDataLst>
            </p:nvPr>
          </p:nvSpPr>
          <p:spPr>
            <a:xfrm>
              <a:off x="618226" y="3429001"/>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p:custDataLst>
                <p:tags r:id="rId6"/>
              </p:custDataLst>
            </p:nvPr>
          </p:nvSpPr>
          <p:spPr>
            <a:xfrm>
              <a:off x="3285226" y="3429001"/>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p:custDataLst>
                <p:tags r:id="rId7"/>
              </p:custDataLst>
            </p:nvPr>
          </p:nvSpPr>
          <p:spPr>
            <a:xfrm>
              <a:off x="5952226" y="3429001"/>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p:cNvSpPr/>
            <p:nvPr>
              <p:custDataLst>
                <p:tags r:id="rId8"/>
              </p:custDataLst>
            </p:nvPr>
          </p:nvSpPr>
          <p:spPr>
            <a:xfrm>
              <a:off x="762000" y="2318872"/>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p:custDataLst>
                <p:tags r:id="rId9"/>
              </p:custDataLst>
            </p:nvPr>
          </p:nvSpPr>
          <p:spPr>
            <a:xfrm>
              <a:off x="748198" y="3608763"/>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p:cNvSpPr/>
            <p:nvPr>
              <p:custDataLst>
                <p:tags r:id="rId10"/>
              </p:custDataLst>
            </p:nvPr>
          </p:nvSpPr>
          <p:spPr>
            <a:xfrm>
              <a:off x="3429000" y="2308808"/>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p:cNvSpPr/>
            <p:nvPr>
              <p:custDataLst>
                <p:tags r:id="rId11"/>
              </p:custDataLst>
            </p:nvPr>
          </p:nvSpPr>
          <p:spPr>
            <a:xfrm>
              <a:off x="6096000" y="2318872"/>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p:custDataLst>
                <p:tags r:id="rId12"/>
              </p:custDataLst>
            </p:nvPr>
          </p:nvSpPr>
          <p:spPr>
            <a:xfrm>
              <a:off x="3429000" y="3608763"/>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p:cNvSpPr/>
            <p:nvPr>
              <p:custDataLst>
                <p:tags r:id="rId13"/>
              </p:custDataLst>
            </p:nvPr>
          </p:nvSpPr>
          <p:spPr>
            <a:xfrm>
              <a:off x="6096000" y="3608763"/>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Content Placeholder 2"/>
            <p:cNvSpPr txBox="1">
              <a:spLocks/>
            </p:cNvSpPr>
            <p:nvPr/>
          </p:nvSpPr>
          <p:spPr>
            <a:xfrm>
              <a:off x="1479719" y="2225420"/>
              <a:ext cx="1710258" cy="2699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CA" sz="1200" b="1" dirty="0"/>
                <a:t>Step 1: Set the Context</a:t>
              </a:r>
            </a:p>
          </p:txBody>
        </p:sp>
        <p:sp>
          <p:nvSpPr>
            <p:cNvPr id="24" name="Content Placeholder 2"/>
            <p:cNvSpPr txBox="1">
              <a:spLocks/>
            </p:cNvSpPr>
            <p:nvPr/>
          </p:nvSpPr>
          <p:spPr>
            <a:xfrm>
              <a:off x="4157142" y="2233327"/>
              <a:ext cx="1710258" cy="2699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CA" sz="1200" b="1" dirty="0"/>
                <a:t>Step 2: </a:t>
              </a:r>
              <a:r>
                <a:rPr lang="en-CA" sz="1200" b="1" dirty="0" smtClean="0"/>
                <a:t>Define Regulated Businesses</a:t>
              </a:r>
              <a:endParaRPr lang="en-CA" sz="1200" b="1" dirty="0"/>
            </a:p>
          </p:txBody>
        </p:sp>
        <p:sp>
          <p:nvSpPr>
            <p:cNvPr id="25" name="Content Placeholder 2"/>
            <p:cNvSpPr txBox="1">
              <a:spLocks/>
            </p:cNvSpPr>
            <p:nvPr/>
          </p:nvSpPr>
          <p:spPr>
            <a:xfrm>
              <a:off x="6824142" y="2233327"/>
              <a:ext cx="1710258" cy="2699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CA" sz="1200" b="1" dirty="0"/>
                <a:t>Step 3: </a:t>
              </a:r>
              <a:r>
                <a:rPr lang="en-CA" sz="1200" b="1" dirty="0" smtClean="0"/>
                <a:t>Identify Requirements</a:t>
              </a:r>
              <a:endParaRPr lang="en-CA" sz="1200" b="1" dirty="0"/>
            </a:p>
          </p:txBody>
        </p:sp>
        <p:sp>
          <p:nvSpPr>
            <p:cNvPr id="26" name="Content Placeholder 2"/>
            <p:cNvSpPr txBox="1">
              <a:spLocks/>
            </p:cNvSpPr>
            <p:nvPr/>
          </p:nvSpPr>
          <p:spPr>
            <a:xfrm>
              <a:off x="1471093" y="3538435"/>
              <a:ext cx="1710258" cy="2699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Step 4: Associate Changes</a:t>
              </a:r>
            </a:p>
          </p:txBody>
        </p:sp>
        <p:sp>
          <p:nvSpPr>
            <p:cNvPr id="27" name="Content Placeholder 2"/>
            <p:cNvSpPr txBox="1">
              <a:spLocks/>
            </p:cNvSpPr>
            <p:nvPr/>
          </p:nvSpPr>
          <p:spPr>
            <a:xfrm>
              <a:off x="4148516" y="3487107"/>
              <a:ext cx="1710258" cy="2699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CA" sz="1200" b="1" kern="0" dirty="0">
                  <a:solidFill>
                    <a:sysClr val="windowText" lastClr="000000"/>
                  </a:solidFill>
                </a:rPr>
                <a:t>Step 5:  Estimate </a:t>
              </a:r>
              <a:r>
                <a:rPr lang="en-CA" sz="1200" b="1" kern="0" dirty="0" smtClean="0">
                  <a:solidFill>
                    <a:sysClr val="windowText" lastClr="000000"/>
                  </a:solidFill>
                </a:rPr>
                <a:t>Cost </a:t>
              </a:r>
              <a:r>
                <a:rPr lang="en-CA" sz="1200" b="1" kern="0" dirty="0">
                  <a:solidFill>
                    <a:sysClr val="windowText" lastClr="000000"/>
                  </a:solidFill>
                </a:rPr>
                <a:t>Parameters</a:t>
              </a:r>
            </a:p>
          </p:txBody>
        </p:sp>
        <p:sp>
          <p:nvSpPr>
            <p:cNvPr id="28" name="Content Placeholder 2"/>
            <p:cNvSpPr txBox="1">
              <a:spLocks/>
            </p:cNvSpPr>
            <p:nvPr/>
          </p:nvSpPr>
          <p:spPr>
            <a:xfrm>
              <a:off x="6815516" y="3546342"/>
              <a:ext cx="1710258" cy="26993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b="1" dirty="0"/>
                <a:t>6. Review and Confirm </a:t>
              </a:r>
              <a:r>
                <a:rPr lang="en-CA" sz="1200" b="1" dirty="0" smtClean="0"/>
                <a:t>Results</a:t>
              </a:r>
            </a:p>
          </p:txBody>
        </p:sp>
        <p:sp>
          <p:nvSpPr>
            <p:cNvPr id="29" name="Content Placeholder 2"/>
            <p:cNvSpPr txBox="1">
              <a:spLocks/>
            </p:cNvSpPr>
            <p:nvPr/>
          </p:nvSpPr>
          <p:spPr>
            <a:xfrm>
              <a:off x="1493520" y="2391366"/>
              <a:ext cx="1697355" cy="65309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0"/>
              <a:r>
                <a:rPr lang="en-CA" sz="1200" dirty="0" smtClean="0"/>
                <a:t>		- Describe </a:t>
              </a:r>
              <a:r>
                <a:rPr lang="en-CA" sz="1200" dirty="0"/>
                <a:t>the regulation being proposed and how business will be impacted</a:t>
              </a:r>
            </a:p>
            <a:p>
              <a:pPr marL="0" indent="0">
                <a:buNone/>
              </a:pPr>
              <a:endParaRPr lang="en-US" sz="1200" dirty="0" smtClean="0">
                <a:latin typeface="+mn-lt"/>
              </a:endParaRPr>
            </a:p>
          </p:txBody>
        </p:sp>
        <p:sp>
          <p:nvSpPr>
            <p:cNvPr id="30" name="Content Placeholder 2"/>
            <p:cNvSpPr txBox="1">
              <a:spLocks/>
            </p:cNvSpPr>
            <p:nvPr/>
          </p:nvSpPr>
          <p:spPr>
            <a:xfrm>
              <a:off x="4170045" y="2477383"/>
              <a:ext cx="1697355" cy="65309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CA" sz="1200" dirty="0" smtClean="0"/>
                <a:t>- Select </a:t>
              </a:r>
              <a:r>
                <a:rPr lang="en-CA" sz="1200" dirty="0"/>
                <a:t>and divide impacted businesses into stakeholder </a:t>
              </a:r>
              <a:r>
                <a:rPr lang="en-CA" sz="1200" dirty="0" smtClean="0"/>
                <a:t>groups,</a:t>
              </a:r>
              <a:endParaRPr lang="en-CA" sz="1200" dirty="0"/>
            </a:p>
            <a:p>
              <a:pPr marL="0" lvl="1"/>
              <a:r>
                <a:rPr lang="en-CA" sz="1200" dirty="0" smtClean="0"/>
                <a:t>estimate populations, </a:t>
              </a:r>
              <a:r>
                <a:rPr lang="en-CA" sz="1200" dirty="0"/>
                <a:t>and growth projections</a:t>
              </a:r>
            </a:p>
          </p:txBody>
        </p:sp>
        <p:sp>
          <p:nvSpPr>
            <p:cNvPr id="31" name="Content Placeholder 2"/>
            <p:cNvSpPr txBox="1">
              <a:spLocks/>
            </p:cNvSpPr>
            <p:nvPr/>
          </p:nvSpPr>
          <p:spPr>
            <a:xfrm>
              <a:off x="6828419" y="2477383"/>
              <a:ext cx="1697355" cy="65309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smtClean="0"/>
                <a:t>-Determine </a:t>
              </a:r>
              <a:r>
                <a:rPr lang="en-CA" sz="1200" dirty="0"/>
                <a:t>compliance activities and capital/material costs</a:t>
              </a:r>
            </a:p>
            <a:p>
              <a:r>
                <a:rPr lang="en-CA" sz="1200" dirty="0" smtClean="0"/>
                <a:t>-Identify </a:t>
              </a:r>
              <a:r>
                <a:rPr lang="en-CA" sz="1200" dirty="0"/>
                <a:t>information obligations, data requirements </a:t>
              </a:r>
              <a:r>
                <a:rPr lang="en-CA" sz="1200" dirty="0" smtClean="0"/>
                <a:t>and related  </a:t>
              </a:r>
              <a:r>
                <a:rPr lang="en-CA" sz="1200" dirty="0"/>
                <a:t>activities.</a:t>
              </a:r>
            </a:p>
          </p:txBody>
        </p:sp>
        <p:sp>
          <p:nvSpPr>
            <p:cNvPr id="32" name="Content Placeholder 2"/>
            <p:cNvSpPr txBox="1">
              <a:spLocks/>
            </p:cNvSpPr>
            <p:nvPr/>
          </p:nvSpPr>
          <p:spPr>
            <a:xfrm>
              <a:off x="1471093" y="3765590"/>
              <a:ext cx="1697355" cy="65309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smtClean="0"/>
                <a:t>- Match businesses </a:t>
              </a:r>
              <a:r>
                <a:rPr lang="en-CA" sz="1200" dirty="0"/>
                <a:t>to </a:t>
              </a:r>
              <a:r>
                <a:rPr lang="en-CA" sz="1200" dirty="0" smtClean="0"/>
                <a:t>requirements, determine size of businesses (small / medium &amp; </a:t>
              </a:r>
              <a:r>
                <a:rPr lang="en-CA" sz="1200" dirty="0"/>
                <a:t>large</a:t>
              </a:r>
              <a:r>
                <a:rPr lang="en-CA" sz="1200" dirty="0" smtClean="0"/>
                <a:t>), and percent impacted</a:t>
              </a:r>
              <a:endParaRPr lang="en-CA" sz="1200" dirty="0"/>
            </a:p>
          </p:txBody>
        </p:sp>
        <p:sp>
          <p:nvSpPr>
            <p:cNvPr id="33" name="Content Placeholder 2"/>
            <p:cNvSpPr txBox="1">
              <a:spLocks/>
            </p:cNvSpPr>
            <p:nvPr/>
          </p:nvSpPr>
          <p:spPr>
            <a:xfrm>
              <a:off x="4148516" y="3700818"/>
              <a:ext cx="1697355" cy="65309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smtClean="0"/>
                <a:t>-Timing </a:t>
              </a:r>
              <a:r>
                <a:rPr lang="en-CA" sz="1200" dirty="0"/>
                <a:t>- upfront / ongoing / custom</a:t>
              </a:r>
            </a:p>
            <a:p>
              <a:r>
                <a:rPr lang="en-CA" sz="1200" dirty="0" smtClean="0"/>
                <a:t>-Unit/Labour cost</a:t>
              </a:r>
              <a:endParaRPr lang="en-CA" sz="1200" dirty="0"/>
            </a:p>
            <a:p>
              <a:r>
                <a:rPr lang="en-CA" sz="1200" dirty="0" smtClean="0"/>
                <a:t>- Average </a:t>
              </a:r>
              <a:r>
                <a:rPr lang="en-CA" sz="1200" dirty="0"/>
                <a:t>#units/time (hours) required</a:t>
              </a:r>
            </a:p>
            <a:p>
              <a:r>
                <a:rPr lang="en-CA" sz="1200" dirty="0"/>
                <a:t> </a:t>
              </a:r>
              <a:r>
                <a:rPr lang="en-CA" sz="1200" dirty="0" smtClean="0"/>
                <a:t>- Frequency</a:t>
              </a:r>
              <a:endParaRPr lang="en-CA" sz="1200" dirty="0"/>
            </a:p>
            <a:p>
              <a:r>
                <a:rPr lang="en-CA" sz="1200" dirty="0"/>
                <a:t> </a:t>
              </a:r>
              <a:r>
                <a:rPr lang="en-CA" sz="1200" dirty="0" smtClean="0"/>
                <a:t>- Documentation</a:t>
              </a:r>
              <a:endParaRPr lang="en-CA" sz="1200" dirty="0"/>
            </a:p>
          </p:txBody>
        </p:sp>
        <p:sp>
          <p:nvSpPr>
            <p:cNvPr id="34" name="Content Placeholder 2"/>
            <p:cNvSpPr txBox="1">
              <a:spLocks/>
            </p:cNvSpPr>
            <p:nvPr/>
          </p:nvSpPr>
          <p:spPr>
            <a:xfrm>
              <a:off x="6815516" y="3765591"/>
              <a:ext cx="1697355" cy="65309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endParaRPr lang="en-US" sz="1200" dirty="0" smtClean="0">
                <a:latin typeface="+mn-lt"/>
              </a:endParaRPr>
            </a:p>
          </p:txBody>
        </p:sp>
      </p:grpSp>
      <p:sp>
        <p:nvSpPr>
          <p:cNvPr id="36" name="Freeform 35"/>
          <p:cNvSpPr>
            <a:spLocks noEditPoints="1"/>
          </p:cNvSpPr>
          <p:nvPr/>
        </p:nvSpPr>
        <p:spPr bwMode="auto">
          <a:xfrm>
            <a:off x="823895" y="2147124"/>
            <a:ext cx="571500" cy="574574"/>
          </a:xfrm>
          <a:custGeom>
            <a:avLst/>
            <a:gdLst>
              <a:gd name="T0" fmla="*/ 47 w 79"/>
              <a:gd name="T1" fmla="*/ 63 h 79"/>
              <a:gd name="T2" fmla="*/ 49 w 79"/>
              <a:gd name="T3" fmla="*/ 59 h 79"/>
              <a:gd name="T4" fmla="*/ 52 w 79"/>
              <a:gd name="T5" fmla="*/ 57 h 79"/>
              <a:gd name="T6" fmla="*/ 53 w 79"/>
              <a:gd name="T7" fmla="*/ 57 h 79"/>
              <a:gd name="T8" fmla="*/ 57 w 79"/>
              <a:gd name="T9" fmla="*/ 59 h 79"/>
              <a:gd name="T10" fmla="*/ 59 w 79"/>
              <a:gd name="T11" fmla="*/ 59 h 79"/>
              <a:gd name="T12" fmla="*/ 62 w 79"/>
              <a:gd name="T13" fmla="*/ 62 h 79"/>
              <a:gd name="T14" fmla="*/ 56 w 79"/>
              <a:gd name="T15" fmla="*/ 27 h 79"/>
              <a:gd name="T16" fmla="*/ 55 w 79"/>
              <a:gd name="T17" fmla="*/ 29 h 79"/>
              <a:gd name="T18" fmla="*/ 52 w 79"/>
              <a:gd name="T19" fmla="*/ 32 h 79"/>
              <a:gd name="T20" fmla="*/ 48 w 79"/>
              <a:gd name="T21" fmla="*/ 34 h 79"/>
              <a:gd name="T22" fmla="*/ 48 w 79"/>
              <a:gd name="T23" fmla="*/ 37 h 79"/>
              <a:gd name="T24" fmla="*/ 45 w 79"/>
              <a:gd name="T25" fmla="*/ 41 h 79"/>
              <a:gd name="T26" fmla="*/ 46 w 79"/>
              <a:gd name="T27" fmla="*/ 45 h 79"/>
              <a:gd name="T28" fmla="*/ 43 w 79"/>
              <a:gd name="T29" fmla="*/ 42 h 79"/>
              <a:gd name="T30" fmla="*/ 39 w 79"/>
              <a:gd name="T31" fmla="*/ 42 h 79"/>
              <a:gd name="T32" fmla="*/ 35 w 79"/>
              <a:gd name="T33" fmla="*/ 43 h 79"/>
              <a:gd name="T34" fmla="*/ 34 w 79"/>
              <a:gd name="T35" fmla="*/ 44 h 79"/>
              <a:gd name="T36" fmla="*/ 36 w 79"/>
              <a:gd name="T37" fmla="*/ 52 h 79"/>
              <a:gd name="T38" fmla="*/ 41 w 79"/>
              <a:gd name="T39" fmla="*/ 49 h 79"/>
              <a:gd name="T40" fmla="*/ 40 w 79"/>
              <a:gd name="T41" fmla="*/ 54 h 79"/>
              <a:gd name="T42" fmla="*/ 43 w 79"/>
              <a:gd name="T43" fmla="*/ 54 h 79"/>
              <a:gd name="T44" fmla="*/ 43 w 79"/>
              <a:gd name="T45" fmla="*/ 57 h 79"/>
              <a:gd name="T46" fmla="*/ 45 w 79"/>
              <a:gd name="T47" fmla="*/ 60 h 79"/>
              <a:gd name="T48" fmla="*/ 41 w 79"/>
              <a:gd name="T49" fmla="*/ 57 h 79"/>
              <a:gd name="T50" fmla="*/ 35 w 79"/>
              <a:gd name="T51" fmla="*/ 54 h 79"/>
              <a:gd name="T52" fmla="*/ 29 w 79"/>
              <a:gd name="T53" fmla="*/ 52 h 79"/>
              <a:gd name="T54" fmla="*/ 26 w 79"/>
              <a:gd name="T55" fmla="*/ 46 h 79"/>
              <a:gd name="T56" fmla="*/ 23 w 79"/>
              <a:gd name="T57" fmla="*/ 41 h 79"/>
              <a:gd name="T58" fmla="*/ 22 w 79"/>
              <a:gd name="T59" fmla="*/ 42 h 79"/>
              <a:gd name="T60" fmla="*/ 23 w 79"/>
              <a:gd name="T61" fmla="*/ 45 h 79"/>
              <a:gd name="T62" fmla="*/ 20 w 79"/>
              <a:gd name="T63" fmla="*/ 40 h 79"/>
              <a:gd name="T64" fmla="*/ 17 w 79"/>
              <a:gd name="T65" fmla="*/ 35 h 79"/>
              <a:gd name="T66" fmla="*/ 16 w 79"/>
              <a:gd name="T67" fmla="*/ 28 h 79"/>
              <a:gd name="T68" fmla="*/ 15 w 79"/>
              <a:gd name="T69" fmla="*/ 25 h 79"/>
              <a:gd name="T70" fmla="*/ 11 w 79"/>
              <a:gd name="T71" fmla="*/ 22 h 79"/>
              <a:gd name="T72" fmla="*/ 27 w 79"/>
              <a:gd name="T73" fmla="*/ 11 h 79"/>
              <a:gd name="T74" fmla="*/ 25 w 79"/>
              <a:gd name="T75" fmla="*/ 10 h 79"/>
              <a:gd name="T76" fmla="*/ 30 w 79"/>
              <a:gd name="T77" fmla="*/ 9 h 79"/>
              <a:gd name="T78" fmla="*/ 34 w 79"/>
              <a:gd name="T79" fmla="*/ 10 h 79"/>
              <a:gd name="T80" fmla="*/ 36 w 79"/>
              <a:gd name="T81" fmla="*/ 10 h 79"/>
              <a:gd name="T82" fmla="*/ 34 w 79"/>
              <a:gd name="T83" fmla="*/ 8 h 79"/>
              <a:gd name="T84" fmla="*/ 39 w 79"/>
              <a:gd name="T85" fmla="*/ 10 h 79"/>
              <a:gd name="T86" fmla="*/ 43 w 79"/>
              <a:gd name="T87" fmla="*/ 9 h 79"/>
              <a:gd name="T88" fmla="*/ 44 w 79"/>
              <a:gd name="T89" fmla="*/ 12 h 79"/>
              <a:gd name="T90" fmla="*/ 38 w 79"/>
              <a:gd name="T91" fmla="*/ 14 h 79"/>
              <a:gd name="T92" fmla="*/ 36 w 79"/>
              <a:gd name="T93" fmla="*/ 18 h 79"/>
              <a:gd name="T94" fmla="*/ 44 w 79"/>
              <a:gd name="T95" fmla="*/ 22 h 79"/>
              <a:gd name="T96" fmla="*/ 47 w 79"/>
              <a:gd name="T97" fmla="*/ 23 h 79"/>
              <a:gd name="T98" fmla="*/ 48 w 79"/>
              <a:gd name="T99" fmla="*/ 19 h 79"/>
              <a:gd name="T100" fmla="*/ 48 w 79"/>
              <a:gd name="T101" fmla="*/ 15 h 79"/>
              <a:gd name="T102" fmla="*/ 53 w 79"/>
              <a:gd name="T103" fmla="*/ 16 h 79"/>
              <a:gd name="T104" fmla="*/ 55 w 79"/>
              <a:gd name="T105" fmla="*/ 18 h 79"/>
              <a:gd name="T106" fmla="*/ 56 w 79"/>
              <a:gd name="T107" fmla="*/ 17 h 79"/>
              <a:gd name="T108" fmla="*/ 58 w 79"/>
              <a:gd name="T109" fmla="*/ 19 h 79"/>
              <a:gd name="T110" fmla="*/ 61 w 79"/>
              <a:gd name="T111" fmla="*/ 21 h 79"/>
              <a:gd name="T112" fmla="*/ 62 w 79"/>
              <a:gd name="T113" fmla="*/ 24 h 79"/>
              <a:gd name="T114" fmla="*/ 53 w 79"/>
              <a:gd name="T115" fmla="*/ 26 h 79"/>
              <a:gd name="T116" fmla="*/ 56 w 79"/>
              <a:gd name="T117" fmla="*/ 26 h 79"/>
              <a:gd name="T118" fmla="*/ 60 w 79"/>
              <a:gd name="T119" fmla="*/ 74 h 79"/>
              <a:gd name="T120" fmla="*/ 20 w 79"/>
              <a:gd name="T121"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9">
                <a:moveTo>
                  <a:pt x="45" y="71"/>
                </a:moveTo>
                <a:cubicBezTo>
                  <a:pt x="46" y="70"/>
                  <a:pt x="46" y="70"/>
                  <a:pt x="46" y="70"/>
                </a:cubicBezTo>
                <a:cubicBezTo>
                  <a:pt x="46" y="69"/>
                  <a:pt x="46" y="69"/>
                  <a:pt x="46" y="69"/>
                </a:cubicBezTo>
                <a:cubicBezTo>
                  <a:pt x="45" y="69"/>
                  <a:pt x="45" y="68"/>
                  <a:pt x="45" y="68"/>
                </a:cubicBezTo>
                <a:cubicBezTo>
                  <a:pt x="45" y="67"/>
                  <a:pt x="46" y="66"/>
                  <a:pt x="47" y="66"/>
                </a:cubicBezTo>
                <a:cubicBezTo>
                  <a:pt x="48" y="65"/>
                  <a:pt x="48" y="64"/>
                  <a:pt x="47" y="63"/>
                </a:cubicBezTo>
                <a:cubicBezTo>
                  <a:pt x="47" y="63"/>
                  <a:pt x="47" y="62"/>
                  <a:pt x="47" y="61"/>
                </a:cubicBezTo>
                <a:cubicBezTo>
                  <a:pt x="47" y="60"/>
                  <a:pt x="47" y="60"/>
                  <a:pt x="47" y="59"/>
                </a:cubicBezTo>
                <a:cubicBezTo>
                  <a:pt x="48" y="60"/>
                  <a:pt x="48" y="60"/>
                  <a:pt x="48" y="60"/>
                </a:cubicBezTo>
                <a:cubicBezTo>
                  <a:pt x="48" y="60"/>
                  <a:pt x="48" y="60"/>
                  <a:pt x="48" y="60"/>
                </a:cubicBezTo>
                <a:cubicBezTo>
                  <a:pt x="48" y="59"/>
                  <a:pt x="48" y="59"/>
                  <a:pt x="48" y="59"/>
                </a:cubicBezTo>
                <a:cubicBezTo>
                  <a:pt x="49" y="59"/>
                  <a:pt x="49" y="59"/>
                  <a:pt x="49" y="59"/>
                </a:cubicBezTo>
                <a:cubicBezTo>
                  <a:pt x="49" y="58"/>
                  <a:pt x="49" y="58"/>
                  <a:pt x="49" y="58"/>
                </a:cubicBezTo>
                <a:cubicBezTo>
                  <a:pt x="50" y="58"/>
                  <a:pt x="50" y="58"/>
                  <a:pt x="50" y="58"/>
                </a:cubicBezTo>
                <a:cubicBezTo>
                  <a:pt x="50" y="58"/>
                  <a:pt x="50" y="58"/>
                  <a:pt x="50" y="58"/>
                </a:cubicBezTo>
                <a:cubicBezTo>
                  <a:pt x="51" y="57"/>
                  <a:pt x="51" y="57"/>
                  <a:pt x="51" y="57"/>
                </a:cubicBezTo>
                <a:cubicBezTo>
                  <a:pt x="51" y="57"/>
                  <a:pt x="51" y="57"/>
                  <a:pt x="51" y="57"/>
                </a:cubicBezTo>
                <a:cubicBezTo>
                  <a:pt x="52" y="57"/>
                  <a:pt x="52" y="57"/>
                  <a:pt x="52" y="57"/>
                </a:cubicBezTo>
                <a:cubicBezTo>
                  <a:pt x="52" y="58"/>
                  <a:pt x="52" y="58"/>
                  <a:pt x="52" y="58"/>
                </a:cubicBezTo>
                <a:cubicBezTo>
                  <a:pt x="52" y="59"/>
                  <a:pt x="52" y="59"/>
                  <a:pt x="52" y="59"/>
                </a:cubicBezTo>
                <a:cubicBezTo>
                  <a:pt x="52" y="59"/>
                  <a:pt x="52" y="59"/>
                  <a:pt x="52" y="59"/>
                </a:cubicBezTo>
                <a:cubicBezTo>
                  <a:pt x="52" y="58"/>
                  <a:pt x="52" y="58"/>
                  <a:pt x="52" y="58"/>
                </a:cubicBezTo>
                <a:cubicBezTo>
                  <a:pt x="53" y="57"/>
                  <a:pt x="53" y="57"/>
                  <a:pt x="53" y="57"/>
                </a:cubicBezTo>
                <a:cubicBezTo>
                  <a:pt x="53" y="57"/>
                  <a:pt x="53" y="57"/>
                  <a:pt x="53" y="57"/>
                </a:cubicBezTo>
                <a:cubicBezTo>
                  <a:pt x="54" y="58"/>
                  <a:pt x="54" y="58"/>
                  <a:pt x="54" y="58"/>
                </a:cubicBezTo>
                <a:cubicBezTo>
                  <a:pt x="54" y="58"/>
                  <a:pt x="54" y="58"/>
                  <a:pt x="54" y="58"/>
                </a:cubicBezTo>
                <a:cubicBezTo>
                  <a:pt x="56" y="59"/>
                  <a:pt x="56" y="59"/>
                  <a:pt x="56" y="59"/>
                </a:cubicBezTo>
                <a:cubicBezTo>
                  <a:pt x="56" y="59"/>
                  <a:pt x="56" y="59"/>
                  <a:pt x="56" y="59"/>
                </a:cubicBezTo>
                <a:cubicBezTo>
                  <a:pt x="56" y="59"/>
                  <a:pt x="56" y="59"/>
                  <a:pt x="56" y="59"/>
                </a:cubicBezTo>
                <a:cubicBezTo>
                  <a:pt x="57" y="59"/>
                  <a:pt x="57" y="59"/>
                  <a:pt x="57" y="59"/>
                </a:cubicBezTo>
                <a:cubicBezTo>
                  <a:pt x="57" y="59"/>
                  <a:pt x="57" y="59"/>
                  <a:pt x="57" y="59"/>
                </a:cubicBezTo>
                <a:cubicBezTo>
                  <a:pt x="57" y="59"/>
                  <a:pt x="57" y="59"/>
                  <a:pt x="57" y="59"/>
                </a:cubicBezTo>
                <a:cubicBezTo>
                  <a:pt x="58" y="59"/>
                  <a:pt x="58" y="59"/>
                  <a:pt x="58" y="59"/>
                </a:cubicBezTo>
                <a:cubicBezTo>
                  <a:pt x="58" y="59"/>
                  <a:pt x="58" y="59"/>
                  <a:pt x="58" y="59"/>
                </a:cubicBezTo>
                <a:cubicBezTo>
                  <a:pt x="59" y="59"/>
                  <a:pt x="59" y="59"/>
                  <a:pt x="59" y="59"/>
                </a:cubicBezTo>
                <a:cubicBezTo>
                  <a:pt x="59" y="59"/>
                  <a:pt x="59" y="59"/>
                  <a:pt x="59" y="59"/>
                </a:cubicBezTo>
                <a:cubicBezTo>
                  <a:pt x="59" y="60"/>
                  <a:pt x="59" y="60"/>
                  <a:pt x="59" y="60"/>
                </a:cubicBezTo>
                <a:cubicBezTo>
                  <a:pt x="60" y="60"/>
                  <a:pt x="60" y="60"/>
                  <a:pt x="60" y="60"/>
                </a:cubicBezTo>
                <a:cubicBezTo>
                  <a:pt x="60" y="60"/>
                  <a:pt x="60" y="60"/>
                  <a:pt x="60" y="60"/>
                </a:cubicBezTo>
                <a:cubicBezTo>
                  <a:pt x="61" y="61"/>
                  <a:pt x="61" y="61"/>
                  <a:pt x="61" y="61"/>
                </a:cubicBezTo>
                <a:cubicBezTo>
                  <a:pt x="61" y="61"/>
                  <a:pt x="61" y="61"/>
                  <a:pt x="61" y="61"/>
                </a:cubicBezTo>
                <a:cubicBezTo>
                  <a:pt x="62" y="62"/>
                  <a:pt x="62" y="62"/>
                  <a:pt x="62" y="62"/>
                </a:cubicBezTo>
                <a:cubicBezTo>
                  <a:pt x="63" y="62"/>
                  <a:pt x="63" y="62"/>
                  <a:pt x="63" y="62"/>
                </a:cubicBezTo>
                <a:cubicBezTo>
                  <a:pt x="64" y="62"/>
                  <a:pt x="64" y="62"/>
                  <a:pt x="64" y="62"/>
                </a:cubicBezTo>
                <a:cubicBezTo>
                  <a:pt x="59" y="68"/>
                  <a:pt x="52" y="71"/>
                  <a:pt x="45" y="72"/>
                </a:cubicBezTo>
                <a:lnTo>
                  <a:pt x="45" y="71"/>
                </a:lnTo>
                <a:close/>
                <a:moveTo>
                  <a:pt x="56" y="26"/>
                </a:moveTo>
                <a:cubicBezTo>
                  <a:pt x="57" y="26"/>
                  <a:pt x="57" y="26"/>
                  <a:pt x="56" y="27"/>
                </a:cubicBezTo>
                <a:cubicBezTo>
                  <a:pt x="56" y="27"/>
                  <a:pt x="56" y="27"/>
                  <a:pt x="56" y="27"/>
                </a:cubicBezTo>
                <a:cubicBezTo>
                  <a:pt x="55" y="27"/>
                  <a:pt x="55" y="27"/>
                  <a:pt x="55" y="27"/>
                </a:cubicBezTo>
                <a:cubicBezTo>
                  <a:pt x="56" y="27"/>
                  <a:pt x="56" y="27"/>
                  <a:pt x="56" y="27"/>
                </a:cubicBezTo>
                <a:cubicBezTo>
                  <a:pt x="56" y="28"/>
                  <a:pt x="56" y="28"/>
                  <a:pt x="56" y="28"/>
                </a:cubicBezTo>
                <a:cubicBezTo>
                  <a:pt x="56" y="29"/>
                  <a:pt x="56" y="29"/>
                  <a:pt x="56" y="29"/>
                </a:cubicBezTo>
                <a:cubicBezTo>
                  <a:pt x="55" y="29"/>
                  <a:pt x="55" y="29"/>
                  <a:pt x="55" y="29"/>
                </a:cubicBezTo>
                <a:cubicBezTo>
                  <a:pt x="55" y="29"/>
                  <a:pt x="55" y="29"/>
                  <a:pt x="55" y="29"/>
                </a:cubicBezTo>
                <a:cubicBezTo>
                  <a:pt x="54" y="30"/>
                  <a:pt x="54" y="30"/>
                  <a:pt x="54" y="30"/>
                </a:cubicBezTo>
                <a:cubicBezTo>
                  <a:pt x="53" y="30"/>
                  <a:pt x="53" y="30"/>
                  <a:pt x="53" y="30"/>
                </a:cubicBezTo>
                <a:cubicBezTo>
                  <a:pt x="53" y="31"/>
                  <a:pt x="53" y="31"/>
                  <a:pt x="53" y="31"/>
                </a:cubicBezTo>
                <a:cubicBezTo>
                  <a:pt x="52" y="31"/>
                  <a:pt x="52" y="31"/>
                  <a:pt x="52" y="31"/>
                </a:cubicBezTo>
                <a:cubicBezTo>
                  <a:pt x="52" y="32"/>
                  <a:pt x="52" y="32"/>
                  <a:pt x="52" y="32"/>
                </a:cubicBezTo>
                <a:cubicBezTo>
                  <a:pt x="52" y="32"/>
                  <a:pt x="52" y="32"/>
                  <a:pt x="52" y="32"/>
                </a:cubicBezTo>
                <a:cubicBezTo>
                  <a:pt x="51" y="33"/>
                  <a:pt x="51" y="33"/>
                  <a:pt x="51" y="33"/>
                </a:cubicBezTo>
                <a:cubicBezTo>
                  <a:pt x="50" y="33"/>
                  <a:pt x="50" y="33"/>
                  <a:pt x="50" y="33"/>
                </a:cubicBezTo>
                <a:cubicBezTo>
                  <a:pt x="50" y="34"/>
                  <a:pt x="50" y="34"/>
                  <a:pt x="50" y="34"/>
                </a:cubicBezTo>
                <a:cubicBezTo>
                  <a:pt x="49" y="34"/>
                  <a:pt x="49" y="34"/>
                  <a:pt x="49" y="34"/>
                </a:cubicBezTo>
                <a:cubicBezTo>
                  <a:pt x="48" y="34"/>
                  <a:pt x="48" y="34"/>
                  <a:pt x="48" y="34"/>
                </a:cubicBezTo>
                <a:cubicBezTo>
                  <a:pt x="48" y="35"/>
                  <a:pt x="48" y="35"/>
                  <a:pt x="48" y="35"/>
                </a:cubicBezTo>
                <a:cubicBezTo>
                  <a:pt x="48" y="36"/>
                  <a:pt x="48" y="36"/>
                  <a:pt x="48" y="36"/>
                </a:cubicBezTo>
                <a:cubicBezTo>
                  <a:pt x="48" y="36"/>
                  <a:pt x="48" y="36"/>
                  <a:pt x="48" y="36"/>
                </a:cubicBezTo>
                <a:cubicBezTo>
                  <a:pt x="48" y="36"/>
                  <a:pt x="48" y="36"/>
                  <a:pt x="48" y="36"/>
                </a:cubicBezTo>
                <a:cubicBezTo>
                  <a:pt x="49" y="36"/>
                  <a:pt x="49" y="36"/>
                  <a:pt x="49" y="36"/>
                </a:cubicBezTo>
                <a:cubicBezTo>
                  <a:pt x="48" y="37"/>
                  <a:pt x="48" y="37"/>
                  <a:pt x="48" y="37"/>
                </a:cubicBezTo>
                <a:cubicBezTo>
                  <a:pt x="47" y="39"/>
                  <a:pt x="47" y="39"/>
                  <a:pt x="47" y="39"/>
                </a:cubicBezTo>
                <a:cubicBezTo>
                  <a:pt x="47" y="39"/>
                  <a:pt x="47" y="39"/>
                  <a:pt x="47" y="39"/>
                </a:cubicBezTo>
                <a:cubicBezTo>
                  <a:pt x="46" y="39"/>
                  <a:pt x="46" y="39"/>
                  <a:pt x="46" y="39"/>
                </a:cubicBezTo>
                <a:cubicBezTo>
                  <a:pt x="46" y="40"/>
                  <a:pt x="46" y="40"/>
                  <a:pt x="46" y="40"/>
                </a:cubicBezTo>
                <a:cubicBezTo>
                  <a:pt x="45" y="40"/>
                  <a:pt x="45" y="40"/>
                  <a:pt x="45" y="40"/>
                </a:cubicBezTo>
                <a:cubicBezTo>
                  <a:pt x="45" y="41"/>
                  <a:pt x="45" y="41"/>
                  <a:pt x="45" y="41"/>
                </a:cubicBezTo>
                <a:cubicBezTo>
                  <a:pt x="46" y="42"/>
                  <a:pt x="46" y="42"/>
                  <a:pt x="46" y="42"/>
                </a:cubicBezTo>
                <a:cubicBezTo>
                  <a:pt x="46" y="42"/>
                  <a:pt x="46" y="42"/>
                  <a:pt x="46" y="42"/>
                </a:cubicBezTo>
                <a:cubicBezTo>
                  <a:pt x="46" y="43"/>
                  <a:pt x="46" y="43"/>
                  <a:pt x="46" y="43"/>
                </a:cubicBezTo>
                <a:cubicBezTo>
                  <a:pt x="46" y="44"/>
                  <a:pt x="46" y="44"/>
                  <a:pt x="46" y="44"/>
                </a:cubicBezTo>
                <a:cubicBezTo>
                  <a:pt x="46" y="44"/>
                  <a:pt x="46" y="44"/>
                  <a:pt x="46" y="44"/>
                </a:cubicBezTo>
                <a:cubicBezTo>
                  <a:pt x="46" y="45"/>
                  <a:pt x="46" y="45"/>
                  <a:pt x="46" y="45"/>
                </a:cubicBezTo>
                <a:cubicBezTo>
                  <a:pt x="46" y="46"/>
                  <a:pt x="46" y="46"/>
                  <a:pt x="46" y="46"/>
                </a:cubicBezTo>
                <a:cubicBezTo>
                  <a:pt x="45" y="46"/>
                  <a:pt x="45" y="46"/>
                  <a:pt x="45" y="46"/>
                </a:cubicBezTo>
                <a:cubicBezTo>
                  <a:pt x="45" y="45"/>
                  <a:pt x="44" y="45"/>
                  <a:pt x="44" y="43"/>
                </a:cubicBezTo>
                <a:cubicBezTo>
                  <a:pt x="43" y="42"/>
                  <a:pt x="43" y="42"/>
                  <a:pt x="43" y="42"/>
                </a:cubicBezTo>
                <a:cubicBezTo>
                  <a:pt x="43" y="42"/>
                  <a:pt x="43" y="42"/>
                  <a:pt x="43" y="42"/>
                </a:cubicBezTo>
                <a:cubicBezTo>
                  <a:pt x="43" y="42"/>
                  <a:pt x="43" y="42"/>
                  <a:pt x="43" y="42"/>
                </a:cubicBezTo>
                <a:cubicBezTo>
                  <a:pt x="42" y="42"/>
                  <a:pt x="42" y="42"/>
                  <a:pt x="42" y="42"/>
                </a:cubicBezTo>
                <a:cubicBezTo>
                  <a:pt x="42" y="42"/>
                  <a:pt x="42" y="42"/>
                  <a:pt x="42" y="42"/>
                </a:cubicBezTo>
                <a:cubicBezTo>
                  <a:pt x="41" y="42"/>
                  <a:pt x="41" y="42"/>
                  <a:pt x="41" y="42"/>
                </a:cubicBezTo>
                <a:cubicBezTo>
                  <a:pt x="40" y="41"/>
                  <a:pt x="40" y="41"/>
                  <a:pt x="40" y="41"/>
                </a:cubicBezTo>
                <a:cubicBezTo>
                  <a:pt x="40" y="42"/>
                  <a:pt x="39" y="42"/>
                  <a:pt x="39" y="41"/>
                </a:cubicBezTo>
                <a:cubicBezTo>
                  <a:pt x="39" y="42"/>
                  <a:pt x="39" y="42"/>
                  <a:pt x="39" y="42"/>
                </a:cubicBezTo>
                <a:cubicBezTo>
                  <a:pt x="39" y="42"/>
                  <a:pt x="39" y="42"/>
                  <a:pt x="39" y="42"/>
                </a:cubicBezTo>
                <a:cubicBezTo>
                  <a:pt x="38" y="42"/>
                  <a:pt x="38" y="42"/>
                  <a:pt x="38" y="42"/>
                </a:cubicBezTo>
                <a:cubicBezTo>
                  <a:pt x="36" y="42"/>
                  <a:pt x="36" y="42"/>
                  <a:pt x="36" y="42"/>
                </a:cubicBezTo>
                <a:cubicBezTo>
                  <a:pt x="35" y="42"/>
                  <a:pt x="35" y="42"/>
                  <a:pt x="35" y="42"/>
                </a:cubicBezTo>
                <a:cubicBezTo>
                  <a:pt x="35" y="42"/>
                  <a:pt x="35" y="42"/>
                  <a:pt x="35" y="42"/>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4" y="44"/>
                  <a:pt x="34" y="44"/>
                  <a:pt x="34" y="44"/>
                </a:cubicBezTo>
                <a:cubicBezTo>
                  <a:pt x="34" y="44"/>
                  <a:pt x="34" y="44"/>
                  <a:pt x="34" y="44"/>
                </a:cubicBezTo>
                <a:cubicBezTo>
                  <a:pt x="34" y="45"/>
                  <a:pt x="34" y="45"/>
                  <a:pt x="34" y="45"/>
                </a:cubicBezTo>
                <a:cubicBezTo>
                  <a:pt x="34" y="47"/>
                  <a:pt x="34" y="47"/>
                  <a:pt x="34" y="47"/>
                </a:cubicBezTo>
                <a:cubicBezTo>
                  <a:pt x="34" y="48"/>
                  <a:pt x="34" y="48"/>
                  <a:pt x="34" y="48"/>
                </a:cubicBezTo>
                <a:cubicBezTo>
                  <a:pt x="34" y="50"/>
                  <a:pt x="34" y="50"/>
                  <a:pt x="34" y="50"/>
                </a:cubicBezTo>
                <a:cubicBezTo>
                  <a:pt x="35" y="51"/>
                  <a:pt x="35" y="51"/>
                  <a:pt x="35" y="51"/>
                </a:cubicBezTo>
                <a:cubicBezTo>
                  <a:pt x="36" y="52"/>
                  <a:pt x="36" y="52"/>
                  <a:pt x="36" y="52"/>
                </a:cubicBezTo>
                <a:cubicBezTo>
                  <a:pt x="38" y="52"/>
                  <a:pt x="38" y="52"/>
                  <a:pt x="38" y="52"/>
                </a:cubicBezTo>
                <a:cubicBezTo>
                  <a:pt x="38" y="51"/>
                  <a:pt x="38" y="51"/>
                  <a:pt x="38" y="51"/>
                </a:cubicBezTo>
                <a:cubicBezTo>
                  <a:pt x="38" y="51"/>
                  <a:pt x="38" y="51"/>
                  <a:pt x="38" y="51"/>
                </a:cubicBezTo>
                <a:cubicBezTo>
                  <a:pt x="39" y="50"/>
                  <a:pt x="39" y="50"/>
                  <a:pt x="39" y="50"/>
                </a:cubicBezTo>
                <a:cubicBezTo>
                  <a:pt x="40" y="49"/>
                  <a:pt x="40" y="49"/>
                  <a:pt x="40" y="49"/>
                </a:cubicBezTo>
                <a:cubicBezTo>
                  <a:pt x="41" y="49"/>
                  <a:pt x="41" y="49"/>
                  <a:pt x="41" y="49"/>
                </a:cubicBezTo>
                <a:cubicBezTo>
                  <a:pt x="41" y="50"/>
                  <a:pt x="41" y="50"/>
                  <a:pt x="41" y="50"/>
                </a:cubicBezTo>
                <a:cubicBezTo>
                  <a:pt x="41" y="50"/>
                  <a:pt x="41" y="50"/>
                  <a:pt x="41" y="50"/>
                </a:cubicBezTo>
                <a:cubicBezTo>
                  <a:pt x="40" y="51"/>
                  <a:pt x="40" y="51"/>
                  <a:pt x="40" y="51"/>
                </a:cubicBezTo>
                <a:cubicBezTo>
                  <a:pt x="40" y="52"/>
                  <a:pt x="40" y="52"/>
                  <a:pt x="40" y="52"/>
                </a:cubicBezTo>
                <a:cubicBezTo>
                  <a:pt x="40" y="53"/>
                  <a:pt x="40" y="53"/>
                  <a:pt x="40" y="53"/>
                </a:cubicBezTo>
                <a:cubicBezTo>
                  <a:pt x="40" y="54"/>
                  <a:pt x="40" y="54"/>
                  <a:pt x="40" y="54"/>
                </a:cubicBezTo>
                <a:cubicBezTo>
                  <a:pt x="41" y="54"/>
                  <a:pt x="41" y="54"/>
                  <a:pt x="41" y="54"/>
                </a:cubicBezTo>
                <a:cubicBezTo>
                  <a:pt x="41" y="53"/>
                  <a:pt x="41" y="53"/>
                  <a:pt x="41" y="53"/>
                </a:cubicBezTo>
                <a:cubicBezTo>
                  <a:pt x="41" y="53"/>
                  <a:pt x="41" y="53"/>
                  <a:pt x="41" y="53"/>
                </a:cubicBezTo>
                <a:cubicBezTo>
                  <a:pt x="42" y="54"/>
                  <a:pt x="42" y="54"/>
                  <a:pt x="42" y="54"/>
                </a:cubicBezTo>
                <a:cubicBezTo>
                  <a:pt x="42" y="53"/>
                  <a:pt x="42" y="53"/>
                  <a:pt x="42" y="53"/>
                </a:cubicBezTo>
                <a:cubicBezTo>
                  <a:pt x="43" y="54"/>
                  <a:pt x="43" y="54"/>
                  <a:pt x="43" y="54"/>
                </a:cubicBezTo>
                <a:cubicBezTo>
                  <a:pt x="44" y="55"/>
                  <a:pt x="44" y="55"/>
                  <a:pt x="44" y="55"/>
                </a:cubicBezTo>
                <a:cubicBezTo>
                  <a:pt x="44" y="56"/>
                  <a:pt x="44" y="56"/>
                  <a:pt x="44" y="56"/>
                </a:cubicBezTo>
                <a:cubicBezTo>
                  <a:pt x="44" y="56"/>
                  <a:pt x="44" y="56"/>
                  <a:pt x="44" y="56"/>
                </a:cubicBezTo>
                <a:cubicBezTo>
                  <a:pt x="43" y="57"/>
                  <a:pt x="43" y="57"/>
                  <a:pt x="43" y="57"/>
                </a:cubicBezTo>
                <a:cubicBezTo>
                  <a:pt x="43" y="57"/>
                  <a:pt x="43" y="57"/>
                  <a:pt x="43" y="57"/>
                </a:cubicBezTo>
                <a:cubicBezTo>
                  <a:pt x="43" y="57"/>
                  <a:pt x="43" y="57"/>
                  <a:pt x="43" y="57"/>
                </a:cubicBezTo>
                <a:cubicBezTo>
                  <a:pt x="43" y="58"/>
                  <a:pt x="43" y="58"/>
                  <a:pt x="43" y="58"/>
                </a:cubicBezTo>
                <a:cubicBezTo>
                  <a:pt x="44" y="58"/>
                  <a:pt x="44" y="58"/>
                  <a:pt x="44" y="58"/>
                </a:cubicBezTo>
                <a:cubicBezTo>
                  <a:pt x="44" y="58"/>
                  <a:pt x="44" y="58"/>
                  <a:pt x="44" y="58"/>
                </a:cubicBezTo>
                <a:cubicBezTo>
                  <a:pt x="44" y="59"/>
                  <a:pt x="45" y="60"/>
                  <a:pt x="46" y="59"/>
                </a:cubicBezTo>
                <a:cubicBezTo>
                  <a:pt x="46" y="60"/>
                  <a:pt x="46" y="61"/>
                  <a:pt x="45" y="61"/>
                </a:cubicBezTo>
                <a:cubicBezTo>
                  <a:pt x="45" y="60"/>
                  <a:pt x="45" y="60"/>
                  <a:pt x="45" y="60"/>
                </a:cubicBezTo>
                <a:cubicBezTo>
                  <a:pt x="44" y="59"/>
                  <a:pt x="44" y="59"/>
                  <a:pt x="44" y="59"/>
                </a:cubicBezTo>
                <a:cubicBezTo>
                  <a:pt x="44" y="60"/>
                  <a:pt x="44" y="60"/>
                  <a:pt x="44" y="60"/>
                </a:cubicBezTo>
                <a:cubicBezTo>
                  <a:pt x="43" y="59"/>
                  <a:pt x="43" y="59"/>
                  <a:pt x="43" y="59"/>
                </a:cubicBezTo>
                <a:cubicBezTo>
                  <a:pt x="42" y="58"/>
                  <a:pt x="42" y="58"/>
                  <a:pt x="42" y="58"/>
                </a:cubicBezTo>
                <a:cubicBezTo>
                  <a:pt x="42" y="58"/>
                  <a:pt x="42" y="58"/>
                  <a:pt x="42" y="58"/>
                </a:cubicBezTo>
                <a:cubicBezTo>
                  <a:pt x="41" y="57"/>
                  <a:pt x="41" y="57"/>
                  <a:pt x="41" y="57"/>
                </a:cubicBezTo>
                <a:cubicBezTo>
                  <a:pt x="41" y="56"/>
                  <a:pt x="41" y="56"/>
                  <a:pt x="41" y="56"/>
                </a:cubicBezTo>
                <a:cubicBezTo>
                  <a:pt x="41" y="56"/>
                  <a:pt x="41" y="56"/>
                  <a:pt x="41" y="56"/>
                </a:cubicBezTo>
                <a:cubicBezTo>
                  <a:pt x="40" y="56"/>
                  <a:pt x="39" y="56"/>
                  <a:pt x="38" y="55"/>
                </a:cubicBezTo>
                <a:cubicBezTo>
                  <a:pt x="37" y="54"/>
                  <a:pt x="37" y="54"/>
                  <a:pt x="37" y="54"/>
                </a:cubicBezTo>
                <a:cubicBezTo>
                  <a:pt x="35" y="53"/>
                  <a:pt x="35" y="53"/>
                  <a:pt x="35" y="53"/>
                </a:cubicBezTo>
                <a:cubicBezTo>
                  <a:pt x="35" y="54"/>
                  <a:pt x="35" y="54"/>
                  <a:pt x="35" y="54"/>
                </a:cubicBezTo>
                <a:cubicBezTo>
                  <a:pt x="34" y="54"/>
                  <a:pt x="34" y="54"/>
                  <a:pt x="34" y="54"/>
                </a:cubicBezTo>
                <a:cubicBezTo>
                  <a:pt x="33" y="53"/>
                  <a:pt x="33" y="53"/>
                  <a:pt x="33" y="53"/>
                </a:cubicBezTo>
                <a:cubicBezTo>
                  <a:pt x="32" y="53"/>
                  <a:pt x="32" y="53"/>
                  <a:pt x="32" y="53"/>
                </a:cubicBezTo>
                <a:cubicBezTo>
                  <a:pt x="31" y="52"/>
                  <a:pt x="31" y="52"/>
                  <a:pt x="31" y="52"/>
                </a:cubicBezTo>
                <a:cubicBezTo>
                  <a:pt x="30" y="52"/>
                  <a:pt x="30" y="52"/>
                  <a:pt x="30" y="52"/>
                </a:cubicBezTo>
                <a:cubicBezTo>
                  <a:pt x="29" y="52"/>
                  <a:pt x="29" y="52"/>
                  <a:pt x="29" y="52"/>
                </a:cubicBezTo>
                <a:cubicBezTo>
                  <a:pt x="29" y="51"/>
                  <a:pt x="29" y="51"/>
                  <a:pt x="29" y="51"/>
                </a:cubicBezTo>
                <a:cubicBezTo>
                  <a:pt x="28" y="50"/>
                  <a:pt x="28" y="50"/>
                  <a:pt x="28" y="50"/>
                </a:cubicBezTo>
                <a:cubicBezTo>
                  <a:pt x="28" y="49"/>
                  <a:pt x="28" y="49"/>
                  <a:pt x="28" y="49"/>
                </a:cubicBezTo>
                <a:cubicBezTo>
                  <a:pt x="28" y="48"/>
                  <a:pt x="28" y="48"/>
                  <a:pt x="28" y="48"/>
                </a:cubicBezTo>
                <a:cubicBezTo>
                  <a:pt x="27" y="47"/>
                  <a:pt x="27" y="47"/>
                  <a:pt x="27" y="47"/>
                </a:cubicBezTo>
                <a:cubicBezTo>
                  <a:pt x="26" y="46"/>
                  <a:pt x="26" y="46"/>
                  <a:pt x="26" y="46"/>
                </a:cubicBezTo>
                <a:cubicBezTo>
                  <a:pt x="26" y="46"/>
                  <a:pt x="26" y="46"/>
                  <a:pt x="26" y="46"/>
                </a:cubicBezTo>
                <a:cubicBezTo>
                  <a:pt x="25" y="45"/>
                  <a:pt x="25" y="45"/>
                  <a:pt x="25" y="45"/>
                </a:cubicBezTo>
                <a:cubicBezTo>
                  <a:pt x="24" y="44"/>
                  <a:pt x="24" y="44"/>
                  <a:pt x="24" y="44"/>
                </a:cubicBezTo>
                <a:cubicBezTo>
                  <a:pt x="24" y="43"/>
                  <a:pt x="24" y="43"/>
                  <a:pt x="24" y="43"/>
                </a:cubicBezTo>
                <a:cubicBezTo>
                  <a:pt x="23" y="42"/>
                  <a:pt x="23" y="42"/>
                  <a:pt x="23" y="42"/>
                </a:cubicBezTo>
                <a:cubicBezTo>
                  <a:pt x="23" y="41"/>
                  <a:pt x="23" y="41"/>
                  <a:pt x="23" y="41"/>
                </a:cubicBezTo>
                <a:cubicBezTo>
                  <a:pt x="23" y="41"/>
                  <a:pt x="23" y="41"/>
                  <a:pt x="23" y="41"/>
                </a:cubicBezTo>
                <a:cubicBezTo>
                  <a:pt x="22" y="41"/>
                  <a:pt x="22" y="41"/>
                  <a:pt x="22" y="41"/>
                </a:cubicBezTo>
                <a:cubicBezTo>
                  <a:pt x="22" y="40"/>
                  <a:pt x="22" y="40"/>
                  <a:pt x="22" y="40"/>
                </a:cubicBezTo>
                <a:cubicBezTo>
                  <a:pt x="22" y="40"/>
                  <a:pt x="22" y="40"/>
                  <a:pt x="22" y="40"/>
                </a:cubicBezTo>
                <a:cubicBezTo>
                  <a:pt x="22" y="41"/>
                  <a:pt x="22" y="41"/>
                  <a:pt x="22" y="41"/>
                </a:cubicBezTo>
                <a:cubicBezTo>
                  <a:pt x="22" y="42"/>
                  <a:pt x="22" y="42"/>
                  <a:pt x="22" y="42"/>
                </a:cubicBezTo>
                <a:cubicBezTo>
                  <a:pt x="22" y="42"/>
                  <a:pt x="22" y="43"/>
                  <a:pt x="23" y="43"/>
                </a:cubicBezTo>
                <a:cubicBezTo>
                  <a:pt x="24" y="45"/>
                  <a:pt x="24" y="46"/>
                  <a:pt x="24" y="47"/>
                </a:cubicBezTo>
                <a:cubicBezTo>
                  <a:pt x="24" y="47"/>
                  <a:pt x="24" y="47"/>
                  <a:pt x="24" y="47"/>
                </a:cubicBezTo>
                <a:cubicBezTo>
                  <a:pt x="24" y="46"/>
                  <a:pt x="24" y="46"/>
                  <a:pt x="24" y="46"/>
                </a:cubicBezTo>
                <a:cubicBezTo>
                  <a:pt x="24" y="45"/>
                  <a:pt x="24" y="45"/>
                  <a:pt x="24" y="45"/>
                </a:cubicBezTo>
                <a:cubicBezTo>
                  <a:pt x="23" y="45"/>
                  <a:pt x="23" y="45"/>
                  <a:pt x="23" y="45"/>
                </a:cubicBezTo>
                <a:cubicBezTo>
                  <a:pt x="22" y="44"/>
                  <a:pt x="22" y="44"/>
                  <a:pt x="22" y="44"/>
                </a:cubicBezTo>
                <a:cubicBezTo>
                  <a:pt x="22" y="44"/>
                  <a:pt x="22" y="44"/>
                  <a:pt x="22" y="44"/>
                </a:cubicBezTo>
                <a:cubicBezTo>
                  <a:pt x="22" y="44"/>
                  <a:pt x="22" y="44"/>
                  <a:pt x="22" y="44"/>
                </a:cubicBezTo>
                <a:cubicBezTo>
                  <a:pt x="22" y="43"/>
                  <a:pt x="22" y="43"/>
                  <a:pt x="22" y="43"/>
                </a:cubicBezTo>
                <a:cubicBezTo>
                  <a:pt x="21" y="42"/>
                  <a:pt x="21" y="42"/>
                  <a:pt x="21" y="42"/>
                </a:cubicBezTo>
                <a:cubicBezTo>
                  <a:pt x="20" y="40"/>
                  <a:pt x="20" y="40"/>
                  <a:pt x="20" y="40"/>
                </a:cubicBezTo>
                <a:cubicBezTo>
                  <a:pt x="20" y="39"/>
                  <a:pt x="20" y="39"/>
                  <a:pt x="20" y="39"/>
                </a:cubicBezTo>
                <a:cubicBezTo>
                  <a:pt x="19" y="39"/>
                  <a:pt x="19" y="39"/>
                  <a:pt x="19" y="39"/>
                </a:cubicBezTo>
                <a:cubicBezTo>
                  <a:pt x="19" y="38"/>
                  <a:pt x="19" y="38"/>
                  <a:pt x="19" y="38"/>
                </a:cubicBezTo>
                <a:cubicBezTo>
                  <a:pt x="18" y="38"/>
                  <a:pt x="18" y="38"/>
                  <a:pt x="18" y="38"/>
                </a:cubicBezTo>
                <a:cubicBezTo>
                  <a:pt x="18" y="37"/>
                  <a:pt x="18" y="37"/>
                  <a:pt x="18" y="37"/>
                </a:cubicBezTo>
                <a:cubicBezTo>
                  <a:pt x="16" y="36"/>
                  <a:pt x="16" y="35"/>
                  <a:pt x="17" y="35"/>
                </a:cubicBezTo>
                <a:cubicBezTo>
                  <a:pt x="16" y="35"/>
                  <a:pt x="16" y="35"/>
                  <a:pt x="15" y="34"/>
                </a:cubicBezTo>
                <a:cubicBezTo>
                  <a:pt x="15" y="33"/>
                  <a:pt x="15" y="33"/>
                  <a:pt x="15" y="32"/>
                </a:cubicBezTo>
                <a:cubicBezTo>
                  <a:pt x="15" y="32"/>
                  <a:pt x="15" y="32"/>
                  <a:pt x="15" y="32"/>
                </a:cubicBezTo>
                <a:cubicBezTo>
                  <a:pt x="15" y="31"/>
                  <a:pt x="15" y="31"/>
                  <a:pt x="15" y="31"/>
                </a:cubicBezTo>
                <a:cubicBezTo>
                  <a:pt x="15" y="29"/>
                  <a:pt x="15" y="29"/>
                  <a:pt x="15" y="29"/>
                </a:cubicBezTo>
                <a:cubicBezTo>
                  <a:pt x="16" y="28"/>
                  <a:pt x="16" y="28"/>
                  <a:pt x="16" y="28"/>
                </a:cubicBezTo>
                <a:cubicBezTo>
                  <a:pt x="15" y="28"/>
                  <a:pt x="15" y="28"/>
                  <a:pt x="15" y="28"/>
                </a:cubicBezTo>
                <a:cubicBezTo>
                  <a:pt x="15" y="27"/>
                  <a:pt x="15" y="27"/>
                  <a:pt x="15" y="27"/>
                </a:cubicBezTo>
                <a:cubicBezTo>
                  <a:pt x="16" y="27"/>
                  <a:pt x="16" y="27"/>
                  <a:pt x="16" y="27"/>
                </a:cubicBezTo>
                <a:cubicBezTo>
                  <a:pt x="16" y="27"/>
                  <a:pt x="16" y="27"/>
                  <a:pt x="16" y="27"/>
                </a:cubicBezTo>
                <a:cubicBezTo>
                  <a:pt x="17" y="27"/>
                  <a:pt x="17" y="27"/>
                  <a:pt x="17" y="27"/>
                </a:cubicBezTo>
                <a:cubicBezTo>
                  <a:pt x="15" y="25"/>
                  <a:pt x="15" y="25"/>
                  <a:pt x="15" y="25"/>
                </a:cubicBezTo>
                <a:cubicBezTo>
                  <a:pt x="14" y="24"/>
                  <a:pt x="13" y="24"/>
                  <a:pt x="13" y="24"/>
                </a:cubicBezTo>
                <a:cubicBezTo>
                  <a:pt x="13" y="23"/>
                  <a:pt x="13" y="23"/>
                  <a:pt x="13" y="23"/>
                </a:cubicBezTo>
                <a:cubicBezTo>
                  <a:pt x="12" y="23"/>
                  <a:pt x="12" y="23"/>
                  <a:pt x="12" y="23"/>
                </a:cubicBezTo>
                <a:cubicBezTo>
                  <a:pt x="12" y="23"/>
                  <a:pt x="12" y="23"/>
                  <a:pt x="12" y="23"/>
                </a:cubicBezTo>
                <a:cubicBezTo>
                  <a:pt x="12" y="22"/>
                  <a:pt x="12" y="22"/>
                  <a:pt x="12" y="22"/>
                </a:cubicBezTo>
                <a:cubicBezTo>
                  <a:pt x="11" y="22"/>
                  <a:pt x="11" y="22"/>
                  <a:pt x="11" y="22"/>
                </a:cubicBezTo>
                <a:cubicBezTo>
                  <a:pt x="15" y="17"/>
                  <a:pt x="19" y="13"/>
                  <a:pt x="24" y="10"/>
                </a:cubicBezTo>
                <a:cubicBezTo>
                  <a:pt x="25" y="10"/>
                  <a:pt x="25" y="10"/>
                  <a:pt x="25" y="10"/>
                </a:cubicBezTo>
                <a:cubicBezTo>
                  <a:pt x="26" y="10"/>
                  <a:pt x="26" y="10"/>
                  <a:pt x="26" y="10"/>
                </a:cubicBezTo>
                <a:cubicBezTo>
                  <a:pt x="26" y="11"/>
                  <a:pt x="26" y="11"/>
                  <a:pt x="26" y="11"/>
                </a:cubicBezTo>
                <a:cubicBezTo>
                  <a:pt x="27" y="12"/>
                  <a:pt x="27" y="12"/>
                  <a:pt x="27" y="12"/>
                </a:cubicBezTo>
                <a:cubicBezTo>
                  <a:pt x="27" y="11"/>
                  <a:pt x="27" y="11"/>
                  <a:pt x="27" y="11"/>
                </a:cubicBezTo>
                <a:cubicBezTo>
                  <a:pt x="28" y="10"/>
                  <a:pt x="28" y="10"/>
                  <a:pt x="28" y="10"/>
                </a:cubicBezTo>
                <a:cubicBezTo>
                  <a:pt x="29" y="10"/>
                  <a:pt x="29" y="10"/>
                  <a:pt x="29" y="10"/>
                </a:cubicBezTo>
                <a:cubicBezTo>
                  <a:pt x="28" y="9"/>
                  <a:pt x="28" y="9"/>
                  <a:pt x="28" y="9"/>
                </a:cubicBezTo>
                <a:cubicBezTo>
                  <a:pt x="28" y="9"/>
                  <a:pt x="28" y="9"/>
                  <a:pt x="28" y="9"/>
                </a:cubicBezTo>
                <a:cubicBezTo>
                  <a:pt x="28" y="9"/>
                  <a:pt x="27" y="9"/>
                  <a:pt x="26" y="9"/>
                </a:cubicBezTo>
                <a:cubicBezTo>
                  <a:pt x="25" y="10"/>
                  <a:pt x="25" y="10"/>
                  <a:pt x="25" y="10"/>
                </a:cubicBezTo>
                <a:cubicBezTo>
                  <a:pt x="25" y="10"/>
                  <a:pt x="25" y="10"/>
                  <a:pt x="25" y="10"/>
                </a:cubicBezTo>
                <a:cubicBezTo>
                  <a:pt x="24" y="10"/>
                  <a:pt x="24" y="10"/>
                  <a:pt x="24" y="10"/>
                </a:cubicBezTo>
                <a:cubicBezTo>
                  <a:pt x="26" y="9"/>
                  <a:pt x="27" y="8"/>
                  <a:pt x="29" y="8"/>
                </a:cubicBezTo>
                <a:cubicBezTo>
                  <a:pt x="29" y="8"/>
                  <a:pt x="29" y="8"/>
                  <a:pt x="29" y="8"/>
                </a:cubicBezTo>
                <a:cubicBezTo>
                  <a:pt x="30" y="9"/>
                  <a:pt x="30" y="9"/>
                  <a:pt x="30" y="9"/>
                </a:cubicBezTo>
                <a:cubicBezTo>
                  <a:pt x="30" y="9"/>
                  <a:pt x="30" y="9"/>
                  <a:pt x="30" y="9"/>
                </a:cubicBezTo>
                <a:cubicBezTo>
                  <a:pt x="30" y="10"/>
                  <a:pt x="30" y="10"/>
                  <a:pt x="30" y="10"/>
                </a:cubicBezTo>
                <a:cubicBezTo>
                  <a:pt x="31" y="10"/>
                  <a:pt x="31" y="10"/>
                  <a:pt x="31" y="10"/>
                </a:cubicBezTo>
                <a:cubicBezTo>
                  <a:pt x="32" y="10"/>
                  <a:pt x="32" y="10"/>
                  <a:pt x="32" y="10"/>
                </a:cubicBezTo>
                <a:cubicBezTo>
                  <a:pt x="32" y="10"/>
                  <a:pt x="32" y="10"/>
                  <a:pt x="32" y="10"/>
                </a:cubicBezTo>
                <a:cubicBezTo>
                  <a:pt x="33" y="10"/>
                  <a:pt x="33" y="10"/>
                  <a:pt x="33" y="10"/>
                </a:cubicBezTo>
                <a:cubicBezTo>
                  <a:pt x="34" y="10"/>
                  <a:pt x="34" y="10"/>
                  <a:pt x="34" y="10"/>
                </a:cubicBezTo>
                <a:cubicBezTo>
                  <a:pt x="35" y="11"/>
                  <a:pt x="35" y="11"/>
                  <a:pt x="35" y="11"/>
                </a:cubicBezTo>
                <a:cubicBezTo>
                  <a:pt x="35" y="12"/>
                  <a:pt x="35" y="12"/>
                  <a:pt x="35" y="12"/>
                </a:cubicBezTo>
                <a:cubicBezTo>
                  <a:pt x="35" y="11"/>
                  <a:pt x="35" y="11"/>
                  <a:pt x="35" y="11"/>
                </a:cubicBezTo>
                <a:cubicBezTo>
                  <a:pt x="35" y="10"/>
                  <a:pt x="35" y="10"/>
                  <a:pt x="35" y="10"/>
                </a:cubicBezTo>
                <a:cubicBezTo>
                  <a:pt x="35" y="10"/>
                  <a:pt x="35" y="10"/>
                  <a:pt x="35" y="10"/>
                </a:cubicBezTo>
                <a:cubicBezTo>
                  <a:pt x="36" y="10"/>
                  <a:pt x="36" y="10"/>
                  <a:pt x="36" y="10"/>
                </a:cubicBezTo>
                <a:cubicBezTo>
                  <a:pt x="36" y="10"/>
                  <a:pt x="36" y="10"/>
                  <a:pt x="36" y="10"/>
                </a:cubicBezTo>
                <a:cubicBezTo>
                  <a:pt x="36" y="9"/>
                  <a:pt x="36" y="9"/>
                  <a:pt x="36" y="9"/>
                </a:cubicBezTo>
                <a:cubicBezTo>
                  <a:pt x="36" y="9"/>
                  <a:pt x="36" y="9"/>
                  <a:pt x="36" y="9"/>
                </a:cubicBezTo>
                <a:cubicBezTo>
                  <a:pt x="35" y="9"/>
                  <a:pt x="35" y="9"/>
                  <a:pt x="35" y="9"/>
                </a:cubicBezTo>
                <a:cubicBezTo>
                  <a:pt x="34" y="8"/>
                  <a:pt x="34" y="8"/>
                  <a:pt x="34" y="8"/>
                </a:cubicBezTo>
                <a:cubicBezTo>
                  <a:pt x="34" y="8"/>
                  <a:pt x="34" y="8"/>
                  <a:pt x="34" y="8"/>
                </a:cubicBezTo>
                <a:cubicBezTo>
                  <a:pt x="35" y="7"/>
                  <a:pt x="35" y="7"/>
                  <a:pt x="35" y="7"/>
                </a:cubicBezTo>
                <a:cubicBezTo>
                  <a:pt x="36" y="7"/>
                  <a:pt x="36" y="7"/>
                  <a:pt x="36" y="7"/>
                </a:cubicBezTo>
                <a:cubicBezTo>
                  <a:pt x="37" y="7"/>
                  <a:pt x="37" y="7"/>
                  <a:pt x="37" y="7"/>
                </a:cubicBezTo>
                <a:cubicBezTo>
                  <a:pt x="38" y="8"/>
                  <a:pt x="38" y="8"/>
                  <a:pt x="37" y="9"/>
                </a:cubicBezTo>
                <a:cubicBezTo>
                  <a:pt x="38" y="9"/>
                  <a:pt x="38" y="9"/>
                  <a:pt x="38" y="9"/>
                </a:cubicBezTo>
                <a:cubicBezTo>
                  <a:pt x="39" y="10"/>
                  <a:pt x="39" y="10"/>
                  <a:pt x="39" y="10"/>
                </a:cubicBezTo>
                <a:cubicBezTo>
                  <a:pt x="40" y="9"/>
                  <a:pt x="40" y="9"/>
                  <a:pt x="40" y="9"/>
                </a:cubicBezTo>
                <a:cubicBezTo>
                  <a:pt x="40" y="10"/>
                  <a:pt x="40" y="10"/>
                  <a:pt x="40" y="10"/>
                </a:cubicBezTo>
                <a:cubicBezTo>
                  <a:pt x="40" y="11"/>
                  <a:pt x="40" y="11"/>
                  <a:pt x="40" y="11"/>
                </a:cubicBezTo>
                <a:cubicBezTo>
                  <a:pt x="41" y="11"/>
                  <a:pt x="41" y="11"/>
                  <a:pt x="41" y="11"/>
                </a:cubicBezTo>
                <a:cubicBezTo>
                  <a:pt x="42" y="10"/>
                  <a:pt x="42" y="10"/>
                  <a:pt x="42" y="10"/>
                </a:cubicBezTo>
                <a:cubicBezTo>
                  <a:pt x="43" y="9"/>
                  <a:pt x="43" y="9"/>
                  <a:pt x="43" y="9"/>
                </a:cubicBezTo>
                <a:cubicBezTo>
                  <a:pt x="43" y="9"/>
                  <a:pt x="43" y="9"/>
                  <a:pt x="43" y="9"/>
                </a:cubicBezTo>
                <a:cubicBezTo>
                  <a:pt x="44" y="9"/>
                  <a:pt x="44" y="9"/>
                  <a:pt x="44" y="9"/>
                </a:cubicBezTo>
                <a:cubicBezTo>
                  <a:pt x="44" y="9"/>
                  <a:pt x="44" y="9"/>
                  <a:pt x="44" y="9"/>
                </a:cubicBezTo>
                <a:cubicBezTo>
                  <a:pt x="44" y="10"/>
                  <a:pt x="44" y="10"/>
                  <a:pt x="44" y="10"/>
                </a:cubicBezTo>
                <a:cubicBezTo>
                  <a:pt x="45" y="11"/>
                  <a:pt x="45" y="11"/>
                  <a:pt x="45" y="11"/>
                </a:cubicBezTo>
                <a:cubicBezTo>
                  <a:pt x="44" y="12"/>
                  <a:pt x="44" y="12"/>
                  <a:pt x="44" y="12"/>
                </a:cubicBezTo>
                <a:cubicBezTo>
                  <a:pt x="43" y="11"/>
                  <a:pt x="43" y="11"/>
                  <a:pt x="43" y="11"/>
                </a:cubicBezTo>
                <a:cubicBezTo>
                  <a:pt x="42" y="11"/>
                  <a:pt x="42" y="11"/>
                  <a:pt x="42" y="11"/>
                </a:cubicBezTo>
                <a:cubicBezTo>
                  <a:pt x="42" y="11"/>
                  <a:pt x="42" y="11"/>
                  <a:pt x="42" y="11"/>
                </a:cubicBezTo>
                <a:cubicBezTo>
                  <a:pt x="41" y="12"/>
                  <a:pt x="41" y="12"/>
                  <a:pt x="41" y="12"/>
                </a:cubicBezTo>
                <a:cubicBezTo>
                  <a:pt x="40" y="13"/>
                  <a:pt x="40" y="13"/>
                  <a:pt x="40" y="13"/>
                </a:cubicBezTo>
                <a:cubicBezTo>
                  <a:pt x="40" y="14"/>
                  <a:pt x="39" y="14"/>
                  <a:pt x="38" y="14"/>
                </a:cubicBezTo>
                <a:cubicBezTo>
                  <a:pt x="38" y="14"/>
                  <a:pt x="38" y="14"/>
                  <a:pt x="38" y="14"/>
                </a:cubicBezTo>
                <a:cubicBezTo>
                  <a:pt x="37" y="15"/>
                  <a:pt x="37" y="15"/>
                  <a:pt x="37" y="15"/>
                </a:cubicBezTo>
                <a:cubicBezTo>
                  <a:pt x="37" y="15"/>
                  <a:pt x="37" y="15"/>
                  <a:pt x="37" y="15"/>
                </a:cubicBezTo>
                <a:cubicBezTo>
                  <a:pt x="36" y="16"/>
                  <a:pt x="36" y="16"/>
                  <a:pt x="36" y="16"/>
                </a:cubicBezTo>
                <a:cubicBezTo>
                  <a:pt x="36" y="17"/>
                  <a:pt x="36" y="17"/>
                  <a:pt x="36" y="17"/>
                </a:cubicBezTo>
                <a:cubicBezTo>
                  <a:pt x="36" y="18"/>
                  <a:pt x="36" y="18"/>
                  <a:pt x="36" y="18"/>
                </a:cubicBezTo>
                <a:cubicBezTo>
                  <a:pt x="37" y="19"/>
                  <a:pt x="37" y="19"/>
                  <a:pt x="37" y="19"/>
                </a:cubicBezTo>
                <a:cubicBezTo>
                  <a:pt x="37" y="19"/>
                  <a:pt x="37" y="19"/>
                  <a:pt x="37" y="19"/>
                </a:cubicBezTo>
                <a:cubicBezTo>
                  <a:pt x="38" y="19"/>
                  <a:pt x="39" y="19"/>
                  <a:pt x="40" y="20"/>
                </a:cubicBezTo>
                <a:cubicBezTo>
                  <a:pt x="41" y="20"/>
                  <a:pt x="42" y="20"/>
                  <a:pt x="42" y="21"/>
                </a:cubicBezTo>
                <a:cubicBezTo>
                  <a:pt x="42" y="21"/>
                  <a:pt x="43" y="21"/>
                  <a:pt x="44" y="21"/>
                </a:cubicBezTo>
                <a:cubicBezTo>
                  <a:pt x="44" y="21"/>
                  <a:pt x="44" y="22"/>
                  <a:pt x="44" y="22"/>
                </a:cubicBezTo>
                <a:cubicBezTo>
                  <a:pt x="45" y="24"/>
                  <a:pt x="45" y="24"/>
                  <a:pt x="45" y="24"/>
                </a:cubicBezTo>
                <a:cubicBezTo>
                  <a:pt x="46" y="24"/>
                  <a:pt x="46" y="24"/>
                  <a:pt x="46" y="24"/>
                </a:cubicBezTo>
                <a:cubicBezTo>
                  <a:pt x="46" y="24"/>
                  <a:pt x="46" y="24"/>
                  <a:pt x="46" y="24"/>
                </a:cubicBezTo>
                <a:cubicBezTo>
                  <a:pt x="47" y="24"/>
                  <a:pt x="47" y="24"/>
                  <a:pt x="47" y="24"/>
                </a:cubicBezTo>
                <a:cubicBezTo>
                  <a:pt x="47" y="24"/>
                  <a:pt x="47" y="24"/>
                  <a:pt x="47" y="24"/>
                </a:cubicBezTo>
                <a:cubicBezTo>
                  <a:pt x="47" y="23"/>
                  <a:pt x="47" y="23"/>
                  <a:pt x="47" y="23"/>
                </a:cubicBezTo>
                <a:cubicBezTo>
                  <a:pt x="47" y="23"/>
                  <a:pt x="47" y="23"/>
                  <a:pt x="47" y="23"/>
                </a:cubicBezTo>
                <a:cubicBezTo>
                  <a:pt x="47" y="22"/>
                  <a:pt x="47" y="22"/>
                  <a:pt x="47" y="22"/>
                </a:cubicBezTo>
                <a:cubicBezTo>
                  <a:pt x="47" y="21"/>
                  <a:pt x="47" y="21"/>
                  <a:pt x="47" y="21"/>
                </a:cubicBezTo>
                <a:cubicBezTo>
                  <a:pt x="47" y="21"/>
                  <a:pt x="47" y="21"/>
                  <a:pt x="47" y="21"/>
                </a:cubicBezTo>
                <a:cubicBezTo>
                  <a:pt x="48" y="20"/>
                  <a:pt x="48" y="20"/>
                  <a:pt x="48" y="20"/>
                </a:cubicBezTo>
                <a:cubicBezTo>
                  <a:pt x="48" y="19"/>
                  <a:pt x="48" y="19"/>
                  <a:pt x="48" y="19"/>
                </a:cubicBezTo>
                <a:cubicBezTo>
                  <a:pt x="47" y="18"/>
                  <a:pt x="47" y="18"/>
                  <a:pt x="47" y="18"/>
                </a:cubicBezTo>
                <a:cubicBezTo>
                  <a:pt x="47" y="17"/>
                  <a:pt x="47" y="17"/>
                  <a:pt x="47" y="17"/>
                </a:cubicBezTo>
                <a:cubicBezTo>
                  <a:pt x="48" y="17"/>
                  <a:pt x="48" y="17"/>
                  <a:pt x="48" y="17"/>
                </a:cubicBezTo>
                <a:cubicBezTo>
                  <a:pt x="48" y="16"/>
                  <a:pt x="48" y="16"/>
                  <a:pt x="48" y="16"/>
                </a:cubicBezTo>
                <a:cubicBezTo>
                  <a:pt x="47" y="15"/>
                  <a:pt x="47" y="15"/>
                  <a:pt x="47" y="15"/>
                </a:cubicBezTo>
                <a:cubicBezTo>
                  <a:pt x="48" y="15"/>
                  <a:pt x="48" y="15"/>
                  <a:pt x="48" y="15"/>
                </a:cubicBezTo>
                <a:cubicBezTo>
                  <a:pt x="48" y="15"/>
                  <a:pt x="48" y="15"/>
                  <a:pt x="49" y="15"/>
                </a:cubicBezTo>
                <a:cubicBezTo>
                  <a:pt x="50" y="15"/>
                  <a:pt x="51" y="15"/>
                  <a:pt x="51" y="15"/>
                </a:cubicBezTo>
                <a:cubicBezTo>
                  <a:pt x="52" y="16"/>
                  <a:pt x="52" y="16"/>
                  <a:pt x="52" y="16"/>
                </a:cubicBezTo>
                <a:cubicBezTo>
                  <a:pt x="53" y="16"/>
                  <a:pt x="53" y="16"/>
                  <a:pt x="53" y="16"/>
                </a:cubicBezTo>
                <a:cubicBezTo>
                  <a:pt x="53" y="16"/>
                  <a:pt x="53" y="16"/>
                  <a:pt x="53" y="16"/>
                </a:cubicBezTo>
                <a:cubicBezTo>
                  <a:pt x="53" y="16"/>
                  <a:pt x="53" y="16"/>
                  <a:pt x="53" y="16"/>
                </a:cubicBezTo>
                <a:cubicBezTo>
                  <a:pt x="53" y="17"/>
                  <a:pt x="53" y="17"/>
                  <a:pt x="53" y="17"/>
                </a:cubicBezTo>
                <a:cubicBezTo>
                  <a:pt x="53" y="18"/>
                  <a:pt x="53" y="18"/>
                  <a:pt x="53" y="18"/>
                </a:cubicBezTo>
                <a:cubicBezTo>
                  <a:pt x="54" y="18"/>
                  <a:pt x="54" y="18"/>
                  <a:pt x="54" y="18"/>
                </a:cubicBezTo>
                <a:cubicBezTo>
                  <a:pt x="54" y="19"/>
                  <a:pt x="54" y="19"/>
                  <a:pt x="54" y="19"/>
                </a:cubicBezTo>
                <a:cubicBezTo>
                  <a:pt x="54" y="18"/>
                  <a:pt x="54" y="18"/>
                  <a:pt x="54" y="18"/>
                </a:cubicBezTo>
                <a:cubicBezTo>
                  <a:pt x="55" y="18"/>
                  <a:pt x="55" y="18"/>
                  <a:pt x="55" y="18"/>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7"/>
                  <a:pt x="56" y="17"/>
                  <a:pt x="56" y="17"/>
                </a:cubicBezTo>
                <a:cubicBezTo>
                  <a:pt x="57" y="17"/>
                  <a:pt x="57" y="17"/>
                  <a:pt x="57" y="17"/>
                </a:cubicBezTo>
                <a:cubicBezTo>
                  <a:pt x="57" y="17"/>
                  <a:pt x="57" y="17"/>
                  <a:pt x="57" y="17"/>
                </a:cubicBezTo>
                <a:cubicBezTo>
                  <a:pt x="57" y="17"/>
                  <a:pt x="57" y="17"/>
                  <a:pt x="57" y="17"/>
                </a:cubicBezTo>
                <a:cubicBezTo>
                  <a:pt x="57" y="18"/>
                  <a:pt x="57" y="18"/>
                  <a:pt x="57" y="18"/>
                </a:cubicBezTo>
                <a:cubicBezTo>
                  <a:pt x="57" y="18"/>
                  <a:pt x="57" y="18"/>
                  <a:pt x="57" y="18"/>
                </a:cubicBezTo>
                <a:cubicBezTo>
                  <a:pt x="58" y="19"/>
                  <a:pt x="58" y="19"/>
                  <a:pt x="58" y="19"/>
                </a:cubicBezTo>
                <a:cubicBezTo>
                  <a:pt x="58" y="19"/>
                  <a:pt x="58" y="19"/>
                  <a:pt x="58" y="19"/>
                </a:cubicBezTo>
                <a:cubicBezTo>
                  <a:pt x="59" y="20"/>
                  <a:pt x="59" y="20"/>
                  <a:pt x="59" y="20"/>
                </a:cubicBezTo>
                <a:cubicBezTo>
                  <a:pt x="59" y="21"/>
                  <a:pt x="59" y="21"/>
                  <a:pt x="59" y="21"/>
                </a:cubicBezTo>
                <a:cubicBezTo>
                  <a:pt x="60" y="21"/>
                  <a:pt x="60" y="21"/>
                  <a:pt x="60" y="21"/>
                </a:cubicBezTo>
                <a:cubicBezTo>
                  <a:pt x="60" y="21"/>
                  <a:pt x="60" y="21"/>
                  <a:pt x="60" y="21"/>
                </a:cubicBezTo>
                <a:cubicBezTo>
                  <a:pt x="61" y="21"/>
                  <a:pt x="61" y="21"/>
                  <a:pt x="61" y="21"/>
                </a:cubicBezTo>
                <a:cubicBezTo>
                  <a:pt x="61" y="21"/>
                  <a:pt x="61" y="21"/>
                  <a:pt x="61" y="21"/>
                </a:cubicBezTo>
                <a:cubicBezTo>
                  <a:pt x="61" y="21"/>
                  <a:pt x="61" y="21"/>
                  <a:pt x="61" y="21"/>
                </a:cubicBezTo>
                <a:cubicBezTo>
                  <a:pt x="62" y="22"/>
                  <a:pt x="62" y="22"/>
                  <a:pt x="62" y="22"/>
                </a:cubicBezTo>
                <a:cubicBezTo>
                  <a:pt x="63" y="22"/>
                  <a:pt x="63" y="22"/>
                  <a:pt x="63" y="22"/>
                </a:cubicBezTo>
                <a:cubicBezTo>
                  <a:pt x="63" y="24"/>
                  <a:pt x="63" y="24"/>
                  <a:pt x="63" y="24"/>
                </a:cubicBezTo>
                <a:cubicBezTo>
                  <a:pt x="62" y="24"/>
                  <a:pt x="62" y="24"/>
                  <a:pt x="62" y="24"/>
                </a:cubicBezTo>
                <a:cubicBezTo>
                  <a:pt x="61" y="24"/>
                  <a:pt x="61" y="24"/>
                  <a:pt x="61" y="24"/>
                </a:cubicBezTo>
                <a:cubicBezTo>
                  <a:pt x="60" y="25"/>
                  <a:pt x="60" y="25"/>
                  <a:pt x="60" y="25"/>
                </a:cubicBezTo>
                <a:cubicBezTo>
                  <a:pt x="60" y="26"/>
                  <a:pt x="60" y="26"/>
                  <a:pt x="60" y="26"/>
                </a:cubicBezTo>
                <a:cubicBezTo>
                  <a:pt x="59" y="25"/>
                  <a:pt x="58" y="25"/>
                  <a:pt x="57" y="25"/>
                </a:cubicBezTo>
                <a:cubicBezTo>
                  <a:pt x="56" y="25"/>
                  <a:pt x="55" y="25"/>
                  <a:pt x="54" y="26"/>
                </a:cubicBezTo>
                <a:cubicBezTo>
                  <a:pt x="53" y="26"/>
                  <a:pt x="53" y="26"/>
                  <a:pt x="53" y="26"/>
                </a:cubicBezTo>
                <a:cubicBezTo>
                  <a:pt x="53" y="27"/>
                  <a:pt x="53" y="27"/>
                  <a:pt x="53" y="27"/>
                </a:cubicBezTo>
                <a:cubicBezTo>
                  <a:pt x="53" y="27"/>
                  <a:pt x="53" y="27"/>
                  <a:pt x="53" y="27"/>
                </a:cubicBezTo>
                <a:cubicBezTo>
                  <a:pt x="53" y="28"/>
                  <a:pt x="53" y="28"/>
                  <a:pt x="53" y="28"/>
                </a:cubicBezTo>
                <a:cubicBezTo>
                  <a:pt x="53" y="27"/>
                  <a:pt x="53" y="27"/>
                  <a:pt x="53" y="27"/>
                </a:cubicBezTo>
                <a:cubicBezTo>
                  <a:pt x="54" y="27"/>
                  <a:pt x="54" y="27"/>
                  <a:pt x="54" y="27"/>
                </a:cubicBezTo>
                <a:cubicBezTo>
                  <a:pt x="55" y="26"/>
                  <a:pt x="55" y="26"/>
                  <a:pt x="56" y="26"/>
                </a:cubicBezTo>
                <a:close/>
                <a:moveTo>
                  <a:pt x="5" y="19"/>
                </a:moveTo>
                <a:cubicBezTo>
                  <a:pt x="1" y="25"/>
                  <a:pt x="0" y="32"/>
                  <a:pt x="0" y="39"/>
                </a:cubicBezTo>
                <a:cubicBezTo>
                  <a:pt x="0" y="47"/>
                  <a:pt x="1" y="53"/>
                  <a:pt x="5" y="59"/>
                </a:cubicBezTo>
                <a:cubicBezTo>
                  <a:pt x="9" y="65"/>
                  <a:pt x="13" y="70"/>
                  <a:pt x="20" y="74"/>
                </a:cubicBezTo>
                <a:cubicBezTo>
                  <a:pt x="26" y="77"/>
                  <a:pt x="32" y="79"/>
                  <a:pt x="40" y="79"/>
                </a:cubicBezTo>
                <a:cubicBezTo>
                  <a:pt x="47" y="79"/>
                  <a:pt x="53" y="77"/>
                  <a:pt x="60" y="74"/>
                </a:cubicBezTo>
                <a:cubicBezTo>
                  <a:pt x="66" y="70"/>
                  <a:pt x="71" y="65"/>
                  <a:pt x="74" y="59"/>
                </a:cubicBezTo>
                <a:cubicBezTo>
                  <a:pt x="78" y="53"/>
                  <a:pt x="79" y="47"/>
                  <a:pt x="79" y="39"/>
                </a:cubicBezTo>
                <a:cubicBezTo>
                  <a:pt x="79" y="32"/>
                  <a:pt x="78" y="25"/>
                  <a:pt x="74" y="19"/>
                </a:cubicBezTo>
                <a:cubicBezTo>
                  <a:pt x="71" y="13"/>
                  <a:pt x="66" y="8"/>
                  <a:pt x="60" y="5"/>
                </a:cubicBezTo>
                <a:cubicBezTo>
                  <a:pt x="53" y="1"/>
                  <a:pt x="47" y="0"/>
                  <a:pt x="40" y="0"/>
                </a:cubicBezTo>
                <a:cubicBezTo>
                  <a:pt x="32" y="0"/>
                  <a:pt x="26" y="1"/>
                  <a:pt x="20" y="5"/>
                </a:cubicBezTo>
                <a:cubicBezTo>
                  <a:pt x="13" y="8"/>
                  <a:pt x="9" y="13"/>
                  <a:pt x="5" y="19"/>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7" name="Freeform 36"/>
          <p:cNvSpPr>
            <a:spLocks noEditPoints="1"/>
          </p:cNvSpPr>
          <p:nvPr/>
        </p:nvSpPr>
        <p:spPr bwMode="auto">
          <a:xfrm>
            <a:off x="3491880" y="1924221"/>
            <a:ext cx="571500" cy="1072731"/>
          </a:xfrm>
          <a:custGeom>
            <a:avLst/>
            <a:gdLst>
              <a:gd name="T0" fmla="*/ 0 w 267"/>
              <a:gd name="T1" fmla="*/ 12 h 339"/>
              <a:gd name="T2" fmla="*/ 263 w 267"/>
              <a:gd name="T3" fmla="*/ 335 h 339"/>
              <a:gd name="T4" fmla="*/ 168 w 267"/>
              <a:gd name="T5" fmla="*/ 268 h 339"/>
              <a:gd name="T6" fmla="*/ 97 w 267"/>
              <a:gd name="T7" fmla="*/ 314 h 339"/>
              <a:gd name="T8" fmla="*/ 170 w 267"/>
              <a:gd name="T9" fmla="*/ 314 h 339"/>
              <a:gd name="T10" fmla="*/ 196 w 267"/>
              <a:gd name="T11" fmla="*/ 50 h 339"/>
              <a:gd name="T12" fmla="*/ 212 w 267"/>
              <a:gd name="T13" fmla="*/ 72 h 339"/>
              <a:gd name="T14" fmla="*/ 168 w 267"/>
              <a:gd name="T15" fmla="*/ 50 h 339"/>
              <a:gd name="T16" fmla="*/ 146 w 267"/>
              <a:gd name="T17" fmla="*/ 66 h 339"/>
              <a:gd name="T18" fmla="*/ 170 w 267"/>
              <a:gd name="T19" fmla="*/ 66 h 339"/>
              <a:gd name="T20" fmla="*/ 200 w 267"/>
              <a:gd name="T21" fmla="*/ 96 h 339"/>
              <a:gd name="T22" fmla="*/ 200 w 267"/>
              <a:gd name="T23" fmla="*/ 121 h 339"/>
              <a:gd name="T24" fmla="*/ 217 w 267"/>
              <a:gd name="T25" fmla="*/ 98 h 339"/>
              <a:gd name="T26" fmla="*/ 97 w 267"/>
              <a:gd name="T27" fmla="*/ 54 h 339"/>
              <a:gd name="T28" fmla="*/ 120 w 267"/>
              <a:gd name="T29" fmla="*/ 70 h 339"/>
              <a:gd name="T30" fmla="*/ 164 w 267"/>
              <a:gd name="T31" fmla="*/ 96 h 339"/>
              <a:gd name="T32" fmla="*/ 148 w 267"/>
              <a:gd name="T33" fmla="*/ 119 h 339"/>
              <a:gd name="T34" fmla="*/ 170 w 267"/>
              <a:gd name="T35" fmla="*/ 102 h 339"/>
              <a:gd name="T36" fmla="*/ 196 w 267"/>
              <a:gd name="T37" fmla="*/ 147 h 339"/>
              <a:gd name="T38" fmla="*/ 212 w 267"/>
              <a:gd name="T39" fmla="*/ 169 h 339"/>
              <a:gd name="T40" fmla="*/ 71 w 267"/>
              <a:gd name="T41" fmla="*/ 50 h 339"/>
              <a:gd name="T42" fmla="*/ 49 w 267"/>
              <a:gd name="T43" fmla="*/ 66 h 339"/>
              <a:gd name="T44" fmla="*/ 73 w 267"/>
              <a:gd name="T45" fmla="*/ 66 h 339"/>
              <a:gd name="T46" fmla="*/ 103 w 267"/>
              <a:gd name="T47" fmla="*/ 96 h 339"/>
              <a:gd name="T48" fmla="*/ 103 w 267"/>
              <a:gd name="T49" fmla="*/ 121 h 339"/>
              <a:gd name="T50" fmla="*/ 120 w 267"/>
              <a:gd name="T51" fmla="*/ 98 h 339"/>
              <a:gd name="T52" fmla="*/ 146 w 267"/>
              <a:gd name="T53" fmla="*/ 151 h 339"/>
              <a:gd name="T54" fmla="*/ 168 w 267"/>
              <a:gd name="T55" fmla="*/ 167 h 339"/>
              <a:gd name="T56" fmla="*/ 212 w 267"/>
              <a:gd name="T57" fmla="*/ 193 h 339"/>
              <a:gd name="T58" fmla="*/ 196 w 267"/>
              <a:gd name="T59" fmla="*/ 216 h 339"/>
              <a:gd name="T60" fmla="*/ 218 w 267"/>
              <a:gd name="T61" fmla="*/ 199 h 339"/>
              <a:gd name="T62" fmla="*/ 51 w 267"/>
              <a:gd name="T63" fmla="*/ 98 h 339"/>
              <a:gd name="T64" fmla="*/ 67 w 267"/>
              <a:gd name="T65" fmla="*/ 121 h 339"/>
              <a:gd name="T66" fmla="*/ 120 w 267"/>
              <a:gd name="T67" fmla="*/ 147 h 339"/>
              <a:gd name="T68" fmla="*/ 97 w 267"/>
              <a:gd name="T69" fmla="*/ 163 h 339"/>
              <a:gd name="T70" fmla="*/ 122 w 267"/>
              <a:gd name="T71" fmla="*/ 163 h 339"/>
              <a:gd name="T72" fmla="*/ 152 w 267"/>
              <a:gd name="T73" fmla="*/ 193 h 339"/>
              <a:gd name="T74" fmla="*/ 152 w 267"/>
              <a:gd name="T75" fmla="*/ 218 h 339"/>
              <a:gd name="T76" fmla="*/ 168 w 267"/>
              <a:gd name="T77" fmla="*/ 195 h 339"/>
              <a:gd name="T78" fmla="*/ 194 w 267"/>
              <a:gd name="T79" fmla="*/ 248 h 339"/>
              <a:gd name="T80" fmla="*/ 217 w 267"/>
              <a:gd name="T81" fmla="*/ 264 h 339"/>
              <a:gd name="T82" fmla="*/ 67 w 267"/>
              <a:gd name="T83" fmla="*/ 145 h 339"/>
              <a:gd name="T84" fmla="*/ 51 w 267"/>
              <a:gd name="T85" fmla="*/ 167 h 339"/>
              <a:gd name="T86" fmla="*/ 73 w 267"/>
              <a:gd name="T87" fmla="*/ 151 h 339"/>
              <a:gd name="T88" fmla="*/ 99 w 267"/>
              <a:gd name="T89" fmla="*/ 195 h 339"/>
              <a:gd name="T90" fmla="*/ 115 w 267"/>
              <a:gd name="T91" fmla="*/ 218 h 339"/>
              <a:gd name="T92" fmla="*/ 71 w 267"/>
              <a:gd name="T93" fmla="*/ 195 h 339"/>
              <a:gd name="T94" fmla="*/ 49 w 267"/>
              <a:gd name="T95" fmla="*/ 212 h 339"/>
              <a:gd name="T96" fmla="*/ 73 w 267"/>
              <a:gd name="T97" fmla="*/ 212 h 339"/>
              <a:gd name="T98" fmla="*/ 55 w 267"/>
              <a:gd name="T99" fmla="*/ 242 h 339"/>
              <a:gd name="T100" fmla="*/ 55 w 267"/>
              <a:gd name="T101" fmla="*/ 266 h 339"/>
              <a:gd name="T102" fmla="*/ 71 w 267"/>
              <a:gd name="T103" fmla="*/ 24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7" h="339">
                <a:moveTo>
                  <a:pt x="263" y="3"/>
                </a:moveTo>
                <a:cubicBezTo>
                  <a:pt x="261" y="1"/>
                  <a:pt x="258" y="0"/>
                  <a:pt x="255" y="0"/>
                </a:cubicBezTo>
                <a:cubicBezTo>
                  <a:pt x="13" y="0"/>
                  <a:pt x="13" y="0"/>
                  <a:pt x="13" y="0"/>
                </a:cubicBezTo>
                <a:cubicBezTo>
                  <a:pt x="9" y="0"/>
                  <a:pt x="6" y="1"/>
                  <a:pt x="4" y="3"/>
                </a:cubicBezTo>
                <a:cubicBezTo>
                  <a:pt x="2" y="6"/>
                  <a:pt x="0" y="8"/>
                  <a:pt x="0" y="12"/>
                </a:cubicBezTo>
                <a:cubicBezTo>
                  <a:pt x="0" y="327"/>
                  <a:pt x="0" y="327"/>
                  <a:pt x="0" y="327"/>
                </a:cubicBezTo>
                <a:cubicBezTo>
                  <a:pt x="0" y="330"/>
                  <a:pt x="2" y="333"/>
                  <a:pt x="4" y="335"/>
                </a:cubicBezTo>
                <a:cubicBezTo>
                  <a:pt x="6" y="338"/>
                  <a:pt x="9" y="339"/>
                  <a:pt x="13" y="339"/>
                </a:cubicBezTo>
                <a:cubicBezTo>
                  <a:pt x="255" y="339"/>
                  <a:pt x="255" y="339"/>
                  <a:pt x="255" y="339"/>
                </a:cubicBezTo>
                <a:cubicBezTo>
                  <a:pt x="258" y="339"/>
                  <a:pt x="261" y="338"/>
                  <a:pt x="263" y="335"/>
                </a:cubicBezTo>
                <a:cubicBezTo>
                  <a:pt x="266" y="333"/>
                  <a:pt x="267" y="330"/>
                  <a:pt x="267" y="327"/>
                </a:cubicBezTo>
                <a:cubicBezTo>
                  <a:pt x="267" y="12"/>
                  <a:pt x="267" y="12"/>
                  <a:pt x="267" y="12"/>
                </a:cubicBezTo>
                <a:cubicBezTo>
                  <a:pt x="267" y="8"/>
                  <a:pt x="266" y="6"/>
                  <a:pt x="263" y="3"/>
                </a:cubicBezTo>
                <a:close/>
                <a:moveTo>
                  <a:pt x="170" y="272"/>
                </a:moveTo>
                <a:cubicBezTo>
                  <a:pt x="168" y="268"/>
                  <a:pt x="168" y="268"/>
                  <a:pt x="168" y="268"/>
                </a:cubicBezTo>
                <a:cubicBezTo>
                  <a:pt x="164" y="266"/>
                  <a:pt x="164" y="266"/>
                  <a:pt x="164" y="266"/>
                </a:cubicBezTo>
                <a:cubicBezTo>
                  <a:pt x="103" y="266"/>
                  <a:pt x="103" y="266"/>
                  <a:pt x="103" y="266"/>
                </a:cubicBezTo>
                <a:cubicBezTo>
                  <a:pt x="99" y="268"/>
                  <a:pt x="99" y="268"/>
                  <a:pt x="99" y="268"/>
                </a:cubicBezTo>
                <a:cubicBezTo>
                  <a:pt x="97" y="272"/>
                  <a:pt x="97" y="272"/>
                  <a:pt x="97" y="272"/>
                </a:cubicBezTo>
                <a:cubicBezTo>
                  <a:pt x="97" y="314"/>
                  <a:pt x="97" y="314"/>
                  <a:pt x="97" y="314"/>
                </a:cubicBezTo>
                <a:cubicBezTo>
                  <a:pt x="25" y="314"/>
                  <a:pt x="25" y="314"/>
                  <a:pt x="25" y="314"/>
                </a:cubicBezTo>
                <a:cubicBezTo>
                  <a:pt x="25" y="24"/>
                  <a:pt x="25" y="24"/>
                  <a:pt x="25" y="24"/>
                </a:cubicBezTo>
                <a:cubicBezTo>
                  <a:pt x="243" y="24"/>
                  <a:pt x="243" y="24"/>
                  <a:pt x="243" y="24"/>
                </a:cubicBezTo>
                <a:cubicBezTo>
                  <a:pt x="243" y="314"/>
                  <a:pt x="243" y="314"/>
                  <a:pt x="243" y="314"/>
                </a:cubicBezTo>
                <a:cubicBezTo>
                  <a:pt x="170" y="314"/>
                  <a:pt x="170" y="314"/>
                  <a:pt x="170" y="314"/>
                </a:cubicBezTo>
                <a:lnTo>
                  <a:pt x="170" y="272"/>
                </a:lnTo>
                <a:close/>
                <a:moveTo>
                  <a:pt x="217" y="50"/>
                </a:moveTo>
                <a:cubicBezTo>
                  <a:pt x="212" y="48"/>
                  <a:pt x="212" y="48"/>
                  <a:pt x="212" y="48"/>
                </a:cubicBezTo>
                <a:cubicBezTo>
                  <a:pt x="200" y="48"/>
                  <a:pt x="200" y="48"/>
                  <a:pt x="200" y="48"/>
                </a:cubicBezTo>
                <a:cubicBezTo>
                  <a:pt x="196" y="50"/>
                  <a:pt x="196" y="50"/>
                  <a:pt x="196" y="50"/>
                </a:cubicBezTo>
                <a:cubicBezTo>
                  <a:pt x="194" y="54"/>
                  <a:pt x="194" y="54"/>
                  <a:pt x="194" y="54"/>
                </a:cubicBezTo>
                <a:cubicBezTo>
                  <a:pt x="194" y="66"/>
                  <a:pt x="194" y="66"/>
                  <a:pt x="194" y="66"/>
                </a:cubicBezTo>
                <a:cubicBezTo>
                  <a:pt x="196" y="70"/>
                  <a:pt x="196" y="70"/>
                  <a:pt x="196" y="70"/>
                </a:cubicBezTo>
                <a:cubicBezTo>
                  <a:pt x="200" y="72"/>
                  <a:pt x="200" y="72"/>
                  <a:pt x="200" y="72"/>
                </a:cubicBezTo>
                <a:cubicBezTo>
                  <a:pt x="212" y="72"/>
                  <a:pt x="212" y="72"/>
                  <a:pt x="212" y="72"/>
                </a:cubicBezTo>
                <a:cubicBezTo>
                  <a:pt x="217" y="70"/>
                  <a:pt x="217" y="70"/>
                  <a:pt x="217" y="70"/>
                </a:cubicBezTo>
                <a:cubicBezTo>
                  <a:pt x="218" y="66"/>
                  <a:pt x="218" y="66"/>
                  <a:pt x="218" y="66"/>
                </a:cubicBezTo>
                <a:cubicBezTo>
                  <a:pt x="218" y="54"/>
                  <a:pt x="218" y="54"/>
                  <a:pt x="218" y="54"/>
                </a:cubicBezTo>
                <a:lnTo>
                  <a:pt x="217" y="50"/>
                </a:lnTo>
                <a:close/>
                <a:moveTo>
                  <a:pt x="168" y="50"/>
                </a:moveTo>
                <a:cubicBezTo>
                  <a:pt x="164" y="48"/>
                  <a:pt x="164" y="48"/>
                  <a:pt x="164" y="48"/>
                </a:cubicBezTo>
                <a:cubicBezTo>
                  <a:pt x="152" y="48"/>
                  <a:pt x="152" y="48"/>
                  <a:pt x="152" y="48"/>
                </a:cubicBezTo>
                <a:cubicBezTo>
                  <a:pt x="148" y="50"/>
                  <a:pt x="148" y="50"/>
                  <a:pt x="148" y="50"/>
                </a:cubicBezTo>
                <a:cubicBezTo>
                  <a:pt x="146" y="54"/>
                  <a:pt x="146" y="54"/>
                  <a:pt x="146" y="54"/>
                </a:cubicBezTo>
                <a:cubicBezTo>
                  <a:pt x="146" y="66"/>
                  <a:pt x="146" y="66"/>
                  <a:pt x="146" y="66"/>
                </a:cubicBezTo>
                <a:cubicBezTo>
                  <a:pt x="148" y="70"/>
                  <a:pt x="148" y="70"/>
                  <a:pt x="148" y="70"/>
                </a:cubicBezTo>
                <a:cubicBezTo>
                  <a:pt x="152" y="72"/>
                  <a:pt x="152" y="72"/>
                  <a:pt x="152" y="72"/>
                </a:cubicBezTo>
                <a:cubicBezTo>
                  <a:pt x="164" y="72"/>
                  <a:pt x="164" y="72"/>
                  <a:pt x="164" y="72"/>
                </a:cubicBezTo>
                <a:cubicBezTo>
                  <a:pt x="168" y="70"/>
                  <a:pt x="168" y="70"/>
                  <a:pt x="168" y="70"/>
                </a:cubicBezTo>
                <a:cubicBezTo>
                  <a:pt x="170" y="66"/>
                  <a:pt x="170" y="66"/>
                  <a:pt x="170" y="66"/>
                </a:cubicBezTo>
                <a:cubicBezTo>
                  <a:pt x="170" y="54"/>
                  <a:pt x="170" y="54"/>
                  <a:pt x="170" y="54"/>
                </a:cubicBezTo>
                <a:lnTo>
                  <a:pt x="168" y="50"/>
                </a:lnTo>
                <a:close/>
                <a:moveTo>
                  <a:pt x="217" y="98"/>
                </a:moveTo>
                <a:cubicBezTo>
                  <a:pt x="212" y="96"/>
                  <a:pt x="212" y="96"/>
                  <a:pt x="212" y="96"/>
                </a:cubicBezTo>
                <a:cubicBezTo>
                  <a:pt x="200" y="96"/>
                  <a:pt x="200" y="96"/>
                  <a:pt x="200" y="96"/>
                </a:cubicBezTo>
                <a:cubicBezTo>
                  <a:pt x="196" y="98"/>
                  <a:pt x="196" y="98"/>
                  <a:pt x="196" y="98"/>
                </a:cubicBezTo>
                <a:cubicBezTo>
                  <a:pt x="194" y="102"/>
                  <a:pt x="194" y="102"/>
                  <a:pt x="194" y="102"/>
                </a:cubicBezTo>
                <a:cubicBezTo>
                  <a:pt x="194" y="115"/>
                  <a:pt x="194" y="115"/>
                  <a:pt x="194" y="115"/>
                </a:cubicBezTo>
                <a:cubicBezTo>
                  <a:pt x="196" y="119"/>
                  <a:pt x="196" y="119"/>
                  <a:pt x="196" y="119"/>
                </a:cubicBezTo>
                <a:cubicBezTo>
                  <a:pt x="200" y="121"/>
                  <a:pt x="200" y="121"/>
                  <a:pt x="200" y="121"/>
                </a:cubicBezTo>
                <a:cubicBezTo>
                  <a:pt x="212" y="121"/>
                  <a:pt x="212" y="121"/>
                  <a:pt x="212" y="121"/>
                </a:cubicBezTo>
                <a:cubicBezTo>
                  <a:pt x="217" y="119"/>
                  <a:pt x="217" y="119"/>
                  <a:pt x="217" y="119"/>
                </a:cubicBezTo>
                <a:cubicBezTo>
                  <a:pt x="218" y="115"/>
                  <a:pt x="218" y="115"/>
                  <a:pt x="218" y="115"/>
                </a:cubicBezTo>
                <a:cubicBezTo>
                  <a:pt x="218" y="102"/>
                  <a:pt x="218" y="102"/>
                  <a:pt x="218" y="102"/>
                </a:cubicBezTo>
                <a:lnTo>
                  <a:pt x="217" y="98"/>
                </a:lnTo>
                <a:close/>
                <a:moveTo>
                  <a:pt x="120" y="50"/>
                </a:moveTo>
                <a:cubicBezTo>
                  <a:pt x="115" y="48"/>
                  <a:pt x="115" y="48"/>
                  <a:pt x="115" y="48"/>
                </a:cubicBezTo>
                <a:cubicBezTo>
                  <a:pt x="103" y="48"/>
                  <a:pt x="103" y="48"/>
                  <a:pt x="103" y="48"/>
                </a:cubicBezTo>
                <a:cubicBezTo>
                  <a:pt x="99" y="50"/>
                  <a:pt x="99" y="50"/>
                  <a:pt x="99" y="50"/>
                </a:cubicBezTo>
                <a:cubicBezTo>
                  <a:pt x="97" y="54"/>
                  <a:pt x="97" y="54"/>
                  <a:pt x="97" y="54"/>
                </a:cubicBezTo>
                <a:cubicBezTo>
                  <a:pt x="97" y="66"/>
                  <a:pt x="97" y="66"/>
                  <a:pt x="97" y="66"/>
                </a:cubicBezTo>
                <a:cubicBezTo>
                  <a:pt x="99" y="70"/>
                  <a:pt x="99" y="70"/>
                  <a:pt x="99" y="70"/>
                </a:cubicBezTo>
                <a:cubicBezTo>
                  <a:pt x="103" y="72"/>
                  <a:pt x="103" y="72"/>
                  <a:pt x="103" y="72"/>
                </a:cubicBezTo>
                <a:cubicBezTo>
                  <a:pt x="115" y="72"/>
                  <a:pt x="115" y="72"/>
                  <a:pt x="115" y="72"/>
                </a:cubicBezTo>
                <a:cubicBezTo>
                  <a:pt x="120" y="70"/>
                  <a:pt x="120" y="70"/>
                  <a:pt x="120" y="70"/>
                </a:cubicBezTo>
                <a:cubicBezTo>
                  <a:pt x="122" y="66"/>
                  <a:pt x="122" y="66"/>
                  <a:pt x="122" y="66"/>
                </a:cubicBezTo>
                <a:cubicBezTo>
                  <a:pt x="122" y="54"/>
                  <a:pt x="122" y="54"/>
                  <a:pt x="122" y="54"/>
                </a:cubicBezTo>
                <a:lnTo>
                  <a:pt x="120" y="50"/>
                </a:lnTo>
                <a:close/>
                <a:moveTo>
                  <a:pt x="168" y="98"/>
                </a:moveTo>
                <a:cubicBezTo>
                  <a:pt x="164" y="96"/>
                  <a:pt x="164" y="96"/>
                  <a:pt x="164" y="96"/>
                </a:cubicBezTo>
                <a:cubicBezTo>
                  <a:pt x="152" y="96"/>
                  <a:pt x="152" y="96"/>
                  <a:pt x="152" y="96"/>
                </a:cubicBezTo>
                <a:cubicBezTo>
                  <a:pt x="148" y="98"/>
                  <a:pt x="148" y="98"/>
                  <a:pt x="148" y="98"/>
                </a:cubicBezTo>
                <a:cubicBezTo>
                  <a:pt x="146" y="102"/>
                  <a:pt x="146" y="102"/>
                  <a:pt x="146" y="102"/>
                </a:cubicBezTo>
                <a:cubicBezTo>
                  <a:pt x="146" y="115"/>
                  <a:pt x="146" y="115"/>
                  <a:pt x="146" y="115"/>
                </a:cubicBezTo>
                <a:cubicBezTo>
                  <a:pt x="148" y="119"/>
                  <a:pt x="148" y="119"/>
                  <a:pt x="148" y="119"/>
                </a:cubicBezTo>
                <a:cubicBezTo>
                  <a:pt x="152" y="121"/>
                  <a:pt x="152" y="121"/>
                  <a:pt x="152" y="121"/>
                </a:cubicBezTo>
                <a:cubicBezTo>
                  <a:pt x="164" y="121"/>
                  <a:pt x="164" y="121"/>
                  <a:pt x="164" y="121"/>
                </a:cubicBezTo>
                <a:cubicBezTo>
                  <a:pt x="168" y="119"/>
                  <a:pt x="168" y="119"/>
                  <a:pt x="168" y="119"/>
                </a:cubicBezTo>
                <a:cubicBezTo>
                  <a:pt x="170" y="115"/>
                  <a:pt x="170" y="115"/>
                  <a:pt x="170" y="115"/>
                </a:cubicBezTo>
                <a:cubicBezTo>
                  <a:pt x="170" y="102"/>
                  <a:pt x="170" y="102"/>
                  <a:pt x="170" y="102"/>
                </a:cubicBezTo>
                <a:lnTo>
                  <a:pt x="168" y="98"/>
                </a:lnTo>
                <a:close/>
                <a:moveTo>
                  <a:pt x="217" y="147"/>
                </a:moveTo>
                <a:cubicBezTo>
                  <a:pt x="212" y="145"/>
                  <a:pt x="212" y="145"/>
                  <a:pt x="212" y="145"/>
                </a:cubicBezTo>
                <a:cubicBezTo>
                  <a:pt x="200" y="145"/>
                  <a:pt x="200" y="145"/>
                  <a:pt x="200" y="145"/>
                </a:cubicBezTo>
                <a:cubicBezTo>
                  <a:pt x="196" y="147"/>
                  <a:pt x="196" y="147"/>
                  <a:pt x="196" y="147"/>
                </a:cubicBezTo>
                <a:cubicBezTo>
                  <a:pt x="194" y="151"/>
                  <a:pt x="194" y="151"/>
                  <a:pt x="194" y="151"/>
                </a:cubicBezTo>
                <a:cubicBezTo>
                  <a:pt x="194" y="163"/>
                  <a:pt x="194" y="163"/>
                  <a:pt x="194" y="163"/>
                </a:cubicBezTo>
                <a:cubicBezTo>
                  <a:pt x="196" y="167"/>
                  <a:pt x="196" y="167"/>
                  <a:pt x="196" y="167"/>
                </a:cubicBezTo>
                <a:cubicBezTo>
                  <a:pt x="200" y="169"/>
                  <a:pt x="200" y="169"/>
                  <a:pt x="200" y="169"/>
                </a:cubicBezTo>
                <a:cubicBezTo>
                  <a:pt x="212" y="169"/>
                  <a:pt x="212" y="169"/>
                  <a:pt x="212" y="169"/>
                </a:cubicBezTo>
                <a:cubicBezTo>
                  <a:pt x="217" y="167"/>
                  <a:pt x="217" y="167"/>
                  <a:pt x="217" y="167"/>
                </a:cubicBezTo>
                <a:cubicBezTo>
                  <a:pt x="218" y="163"/>
                  <a:pt x="218" y="163"/>
                  <a:pt x="218" y="163"/>
                </a:cubicBezTo>
                <a:cubicBezTo>
                  <a:pt x="218" y="151"/>
                  <a:pt x="218" y="151"/>
                  <a:pt x="218" y="151"/>
                </a:cubicBezTo>
                <a:lnTo>
                  <a:pt x="217" y="147"/>
                </a:lnTo>
                <a:close/>
                <a:moveTo>
                  <a:pt x="71" y="50"/>
                </a:moveTo>
                <a:cubicBezTo>
                  <a:pt x="67" y="48"/>
                  <a:pt x="67" y="48"/>
                  <a:pt x="67" y="48"/>
                </a:cubicBezTo>
                <a:cubicBezTo>
                  <a:pt x="55" y="48"/>
                  <a:pt x="55" y="48"/>
                  <a:pt x="55" y="48"/>
                </a:cubicBezTo>
                <a:cubicBezTo>
                  <a:pt x="51" y="50"/>
                  <a:pt x="51" y="50"/>
                  <a:pt x="51" y="50"/>
                </a:cubicBezTo>
                <a:cubicBezTo>
                  <a:pt x="49" y="54"/>
                  <a:pt x="49" y="54"/>
                  <a:pt x="49" y="54"/>
                </a:cubicBezTo>
                <a:cubicBezTo>
                  <a:pt x="49" y="66"/>
                  <a:pt x="49" y="66"/>
                  <a:pt x="49" y="66"/>
                </a:cubicBezTo>
                <a:cubicBezTo>
                  <a:pt x="51" y="70"/>
                  <a:pt x="51" y="70"/>
                  <a:pt x="51" y="70"/>
                </a:cubicBezTo>
                <a:cubicBezTo>
                  <a:pt x="55" y="72"/>
                  <a:pt x="55" y="72"/>
                  <a:pt x="55" y="72"/>
                </a:cubicBezTo>
                <a:cubicBezTo>
                  <a:pt x="67" y="72"/>
                  <a:pt x="67" y="72"/>
                  <a:pt x="67" y="72"/>
                </a:cubicBezTo>
                <a:cubicBezTo>
                  <a:pt x="71" y="70"/>
                  <a:pt x="71" y="70"/>
                  <a:pt x="71" y="70"/>
                </a:cubicBezTo>
                <a:cubicBezTo>
                  <a:pt x="73" y="66"/>
                  <a:pt x="73" y="66"/>
                  <a:pt x="73" y="66"/>
                </a:cubicBezTo>
                <a:cubicBezTo>
                  <a:pt x="73" y="54"/>
                  <a:pt x="73" y="54"/>
                  <a:pt x="73" y="54"/>
                </a:cubicBezTo>
                <a:lnTo>
                  <a:pt x="71" y="50"/>
                </a:lnTo>
                <a:close/>
                <a:moveTo>
                  <a:pt x="120" y="98"/>
                </a:moveTo>
                <a:cubicBezTo>
                  <a:pt x="115" y="96"/>
                  <a:pt x="115" y="96"/>
                  <a:pt x="115" y="96"/>
                </a:cubicBezTo>
                <a:cubicBezTo>
                  <a:pt x="103" y="96"/>
                  <a:pt x="103" y="96"/>
                  <a:pt x="103" y="96"/>
                </a:cubicBezTo>
                <a:cubicBezTo>
                  <a:pt x="99" y="98"/>
                  <a:pt x="99" y="98"/>
                  <a:pt x="99" y="98"/>
                </a:cubicBezTo>
                <a:cubicBezTo>
                  <a:pt x="97" y="102"/>
                  <a:pt x="97" y="102"/>
                  <a:pt x="97" y="102"/>
                </a:cubicBezTo>
                <a:cubicBezTo>
                  <a:pt x="97" y="115"/>
                  <a:pt x="97" y="115"/>
                  <a:pt x="97" y="115"/>
                </a:cubicBezTo>
                <a:cubicBezTo>
                  <a:pt x="99" y="119"/>
                  <a:pt x="99" y="119"/>
                  <a:pt x="99" y="119"/>
                </a:cubicBezTo>
                <a:cubicBezTo>
                  <a:pt x="103" y="121"/>
                  <a:pt x="103" y="121"/>
                  <a:pt x="103" y="121"/>
                </a:cubicBezTo>
                <a:cubicBezTo>
                  <a:pt x="115" y="121"/>
                  <a:pt x="115" y="121"/>
                  <a:pt x="115" y="121"/>
                </a:cubicBezTo>
                <a:cubicBezTo>
                  <a:pt x="120" y="119"/>
                  <a:pt x="120" y="119"/>
                  <a:pt x="120" y="119"/>
                </a:cubicBezTo>
                <a:cubicBezTo>
                  <a:pt x="122" y="115"/>
                  <a:pt x="122" y="115"/>
                  <a:pt x="122" y="115"/>
                </a:cubicBezTo>
                <a:cubicBezTo>
                  <a:pt x="122" y="102"/>
                  <a:pt x="122" y="102"/>
                  <a:pt x="122" y="102"/>
                </a:cubicBezTo>
                <a:lnTo>
                  <a:pt x="120" y="98"/>
                </a:lnTo>
                <a:close/>
                <a:moveTo>
                  <a:pt x="168" y="147"/>
                </a:moveTo>
                <a:cubicBezTo>
                  <a:pt x="164" y="145"/>
                  <a:pt x="164" y="145"/>
                  <a:pt x="164" y="145"/>
                </a:cubicBezTo>
                <a:cubicBezTo>
                  <a:pt x="152" y="145"/>
                  <a:pt x="152" y="145"/>
                  <a:pt x="152" y="145"/>
                </a:cubicBezTo>
                <a:cubicBezTo>
                  <a:pt x="148" y="147"/>
                  <a:pt x="148" y="147"/>
                  <a:pt x="148" y="147"/>
                </a:cubicBezTo>
                <a:cubicBezTo>
                  <a:pt x="146" y="151"/>
                  <a:pt x="146" y="151"/>
                  <a:pt x="146" y="151"/>
                </a:cubicBezTo>
                <a:cubicBezTo>
                  <a:pt x="146" y="163"/>
                  <a:pt x="146" y="163"/>
                  <a:pt x="146" y="163"/>
                </a:cubicBezTo>
                <a:cubicBezTo>
                  <a:pt x="148" y="167"/>
                  <a:pt x="148" y="167"/>
                  <a:pt x="148" y="167"/>
                </a:cubicBezTo>
                <a:cubicBezTo>
                  <a:pt x="152" y="169"/>
                  <a:pt x="152" y="169"/>
                  <a:pt x="152" y="169"/>
                </a:cubicBezTo>
                <a:cubicBezTo>
                  <a:pt x="164" y="169"/>
                  <a:pt x="164" y="169"/>
                  <a:pt x="164" y="169"/>
                </a:cubicBezTo>
                <a:cubicBezTo>
                  <a:pt x="168" y="167"/>
                  <a:pt x="168" y="167"/>
                  <a:pt x="168" y="167"/>
                </a:cubicBezTo>
                <a:cubicBezTo>
                  <a:pt x="170" y="163"/>
                  <a:pt x="170" y="163"/>
                  <a:pt x="170" y="163"/>
                </a:cubicBezTo>
                <a:cubicBezTo>
                  <a:pt x="170" y="151"/>
                  <a:pt x="170" y="151"/>
                  <a:pt x="170" y="151"/>
                </a:cubicBezTo>
                <a:lnTo>
                  <a:pt x="168" y="147"/>
                </a:lnTo>
                <a:close/>
                <a:moveTo>
                  <a:pt x="217" y="195"/>
                </a:moveTo>
                <a:cubicBezTo>
                  <a:pt x="212" y="193"/>
                  <a:pt x="212" y="193"/>
                  <a:pt x="212" y="193"/>
                </a:cubicBezTo>
                <a:cubicBezTo>
                  <a:pt x="200" y="193"/>
                  <a:pt x="200" y="193"/>
                  <a:pt x="200" y="193"/>
                </a:cubicBezTo>
                <a:cubicBezTo>
                  <a:pt x="196" y="195"/>
                  <a:pt x="196" y="195"/>
                  <a:pt x="196" y="195"/>
                </a:cubicBezTo>
                <a:cubicBezTo>
                  <a:pt x="194" y="199"/>
                  <a:pt x="194" y="199"/>
                  <a:pt x="194" y="199"/>
                </a:cubicBezTo>
                <a:cubicBezTo>
                  <a:pt x="194" y="212"/>
                  <a:pt x="194" y="212"/>
                  <a:pt x="194" y="212"/>
                </a:cubicBezTo>
                <a:cubicBezTo>
                  <a:pt x="196" y="216"/>
                  <a:pt x="196" y="216"/>
                  <a:pt x="196" y="216"/>
                </a:cubicBezTo>
                <a:cubicBezTo>
                  <a:pt x="200" y="218"/>
                  <a:pt x="200" y="218"/>
                  <a:pt x="200" y="218"/>
                </a:cubicBezTo>
                <a:cubicBezTo>
                  <a:pt x="212" y="218"/>
                  <a:pt x="212" y="218"/>
                  <a:pt x="212" y="218"/>
                </a:cubicBezTo>
                <a:cubicBezTo>
                  <a:pt x="217" y="216"/>
                  <a:pt x="217" y="216"/>
                  <a:pt x="217" y="216"/>
                </a:cubicBezTo>
                <a:cubicBezTo>
                  <a:pt x="218" y="212"/>
                  <a:pt x="218" y="212"/>
                  <a:pt x="218" y="212"/>
                </a:cubicBezTo>
                <a:cubicBezTo>
                  <a:pt x="218" y="199"/>
                  <a:pt x="218" y="199"/>
                  <a:pt x="218" y="199"/>
                </a:cubicBezTo>
                <a:lnTo>
                  <a:pt x="217" y="195"/>
                </a:lnTo>
                <a:close/>
                <a:moveTo>
                  <a:pt x="71" y="98"/>
                </a:moveTo>
                <a:cubicBezTo>
                  <a:pt x="67" y="96"/>
                  <a:pt x="67" y="96"/>
                  <a:pt x="67" y="96"/>
                </a:cubicBezTo>
                <a:cubicBezTo>
                  <a:pt x="55" y="96"/>
                  <a:pt x="55" y="96"/>
                  <a:pt x="55" y="96"/>
                </a:cubicBezTo>
                <a:cubicBezTo>
                  <a:pt x="51" y="98"/>
                  <a:pt x="51" y="98"/>
                  <a:pt x="51" y="98"/>
                </a:cubicBezTo>
                <a:cubicBezTo>
                  <a:pt x="49" y="102"/>
                  <a:pt x="49" y="102"/>
                  <a:pt x="49" y="102"/>
                </a:cubicBezTo>
                <a:cubicBezTo>
                  <a:pt x="49" y="115"/>
                  <a:pt x="49" y="115"/>
                  <a:pt x="49" y="115"/>
                </a:cubicBezTo>
                <a:cubicBezTo>
                  <a:pt x="51" y="119"/>
                  <a:pt x="51" y="119"/>
                  <a:pt x="51" y="119"/>
                </a:cubicBezTo>
                <a:cubicBezTo>
                  <a:pt x="55" y="121"/>
                  <a:pt x="55" y="121"/>
                  <a:pt x="55" y="121"/>
                </a:cubicBezTo>
                <a:cubicBezTo>
                  <a:pt x="67" y="121"/>
                  <a:pt x="67" y="121"/>
                  <a:pt x="67" y="121"/>
                </a:cubicBezTo>
                <a:cubicBezTo>
                  <a:pt x="71" y="119"/>
                  <a:pt x="71" y="119"/>
                  <a:pt x="71" y="119"/>
                </a:cubicBezTo>
                <a:cubicBezTo>
                  <a:pt x="73" y="115"/>
                  <a:pt x="73" y="115"/>
                  <a:pt x="73" y="115"/>
                </a:cubicBezTo>
                <a:cubicBezTo>
                  <a:pt x="73" y="102"/>
                  <a:pt x="73" y="102"/>
                  <a:pt x="73" y="102"/>
                </a:cubicBezTo>
                <a:lnTo>
                  <a:pt x="71" y="98"/>
                </a:lnTo>
                <a:close/>
                <a:moveTo>
                  <a:pt x="120" y="147"/>
                </a:moveTo>
                <a:cubicBezTo>
                  <a:pt x="115" y="145"/>
                  <a:pt x="115" y="145"/>
                  <a:pt x="115" y="145"/>
                </a:cubicBezTo>
                <a:cubicBezTo>
                  <a:pt x="103" y="145"/>
                  <a:pt x="103" y="145"/>
                  <a:pt x="103" y="145"/>
                </a:cubicBezTo>
                <a:cubicBezTo>
                  <a:pt x="99" y="147"/>
                  <a:pt x="99" y="147"/>
                  <a:pt x="99" y="147"/>
                </a:cubicBezTo>
                <a:cubicBezTo>
                  <a:pt x="97" y="151"/>
                  <a:pt x="97" y="151"/>
                  <a:pt x="97" y="151"/>
                </a:cubicBezTo>
                <a:cubicBezTo>
                  <a:pt x="97" y="163"/>
                  <a:pt x="97" y="163"/>
                  <a:pt x="97" y="163"/>
                </a:cubicBezTo>
                <a:cubicBezTo>
                  <a:pt x="99" y="167"/>
                  <a:pt x="99" y="167"/>
                  <a:pt x="99" y="167"/>
                </a:cubicBezTo>
                <a:cubicBezTo>
                  <a:pt x="103" y="169"/>
                  <a:pt x="103" y="169"/>
                  <a:pt x="103" y="169"/>
                </a:cubicBezTo>
                <a:cubicBezTo>
                  <a:pt x="115" y="169"/>
                  <a:pt x="115" y="169"/>
                  <a:pt x="115" y="169"/>
                </a:cubicBezTo>
                <a:cubicBezTo>
                  <a:pt x="120" y="167"/>
                  <a:pt x="120" y="167"/>
                  <a:pt x="120" y="167"/>
                </a:cubicBezTo>
                <a:cubicBezTo>
                  <a:pt x="122" y="163"/>
                  <a:pt x="122" y="163"/>
                  <a:pt x="122" y="163"/>
                </a:cubicBezTo>
                <a:cubicBezTo>
                  <a:pt x="122" y="151"/>
                  <a:pt x="122" y="151"/>
                  <a:pt x="122" y="151"/>
                </a:cubicBezTo>
                <a:lnTo>
                  <a:pt x="120" y="147"/>
                </a:lnTo>
                <a:close/>
                <a:moveTo>
                  <a:pt x="168" y="195"/>
                </a:moveTo>
                <a:cubicBezTo>
                  <a:pt x="164" y="193"/>
                  <a:pt x="164" y="193"/>
                  <a:pt x="164" y="193"/>
                </a:cubicBezTo>
                <a:cubicBezTo>
                  <a:pt x="152" y="193"/>
                  <a:pt x="152" y="193"/>
                  <a:pt x="152" y="193"/>
                </a:cubicBezTo>
                <a:cubicBezTo>
                  <a:pt x="148" y="195"/>
                  <a:pt x="148" y="195"/>
                  <a:pt x="148" y="195"/>
                </a:cubicBezTo>
                <a:cubicBezTo>
                  <a:pt x="146" y="199"/>
                  <a:pt x="146" y="199"/>
                  <a:pt x="146" y="199"/>
                </a:cubicBezTo>
                <a:cubicBezTo>
                  <a:pt x="146" y="212"/>
                  <a:pt x="146" y="212"/>
                  <a:pt x="146" y="212"/>
                </a:cubicBezTo>
                <a:cubicBezTo>
                  <a:pt x="148" y="216"/>
                  <a:pt x="148" y="216"/>
                  <a:pt x="148" y="216"/>
                </a:cubicBezTo>
                <a:cubicBezTo>
                  <a:pt x="152" y="218"/>
                  <a:pt x="152" y="218"/>
                  <a:pt x="152" y="218"/>
                </a:cubicBezTo>
                <a:cubicBezTo>
                  <a:pt x="164" y="218"/>
                  <a:pt x="164" y="218"/>
                  <a:pt x="164" y="218"/>
                </a:cubicBezTo>
                <a:cubicBezTo>
                  <a:pt x="168" y="216"/>
                  <a:pt x="168" y="216"/>
                  <a:pt x="168" y="216"/>
                </a:cubicBezTo>
                <a:cubicBezTo>
                  <a:pt x="170" y="212"/>
                  <a:pt x="170" y="212"/>
                  <a:pt x="170" y="212"/>
                </a:cubicBezTo>
                <a:cubicBezTo>
                  <a:pt x="170" y="199"/>
                  <a:pt x="170" y="199"/>
                  <a:pt x="170" y="199"/>
                </a:cubicBezTo>
                <a:lnTo>
                  <a:pt x="168" y="195"/>
                </a:lnTo>
                <a:close/>
                <a:moveTo>
                  <a:pt x="217" y="244"/>
                </a:moveTo>
                <a:cubicBezTo>
                  <a:pt x="212" y="242"/>
                  <a:pt x="212" y="242"/>
                  <a:pt x="212" y="242"/>
                </a:cubicBezTo>
                <a:cubicBezTo>
                  <a:pt x="200" y="242"/>
                  <a:pt x="200" y="242"/>
                  <a:pt x="200" y="242"/>
                </a:cubicBezTo>
                <a:cubicBezTo>
                  <a:pt x="196" y="244"/>
                  <a:pt x="196" y="244"/>
                  <a:pt x="196" y="244"/>
                </a:cubicBezTo>
                <a:cubicBezTo>
                  <a:pt x="194" y="248"/>
                  <a:pt x="194" y="248"/>
                  <a:pt x="194" y="248"/>
                </a:cubicBezTo>
                <a:cubicBezTo>
                  <a:pt x="194" y="260"/>
                  <a:pt x="194" y="260"/>
                  <a:pt x="194" y="260"/>
                </a:cubicBezTo>
                <a:cubicBezTo>
                  <a:pt x="196" y="264"/>
                  <a:pt x="196" y="264"/>
                  <a:pt x="196" y="264"/>
                </a:cubicBezTo>
                <a:cubicBezTo>
                  <a:pt x="200" y="266"/>
                  <a:pt x="200" y="266"/>
                  <a:pt x="200" y="266"/>
                </a:cubicBezTo>
                <a:cubicBezTo>
                  <a:pt x="212" y="266"/>
                  <a:pt x="212" y="266"/>
                  <a:pt x="212" y="266"/>
                </a:cubicBezTo>
                <a:cubicBezTo>
                  <a:pt x="217" y="264"/>
                  <a:pt x="217" y="264"/>
                  <a:pt x="217" y="264"/>
                </a:cubicBezTo>
                <a:cubicBezTo>
                  <a:pt x="218" y="260"/>
                  <a:pt x="218" y="260"/>
                  <a:pt x="218" y="260"/>
                </a:cubicBezTo>
                <a:cubicBezTo>
                  <a:pt x="218" y="248"/>
                  <a:pt x="218" y="248"/>
                  <a:pt x="218" y="248"/>
                </a:cubicBezTo>
                <a:lnTo>
                  <a:pt x="217" y="244"/>
                </a:lnTo>
                <a:close/>
                <a:moveTo>
                  <a:pt x="71" y="147"/>
                </a:moveTo>
                <a:cubicBezTo>
                  <a:pt x="67" y="145"/>
                  <a:pt x="67" y="145"/>
                  <a:pt x="67" y="145"/>
                </a:cubicBezTo>
                <a:cubicBezTo>
                  <a:pt x="55" y="145"/>
                  <a:pt x="55" y="145"/>
                  <a:pt x="55" y="145"/>
                </a:cubicBezTo>
                <a:cubicBezTo>
                  <a:pt x="51" y="147"/>
                  <a:pt x="51" y="147"/>
                  <a:pt x="51" y="147"/>
                </a:cubicBezTo>
                <a:cubicBezTo>
                  <a:pt x="49" y="151"/>
                  <a:pt x="49" y="151"/>
                  <a:pt x="49" y="151"/>
                </a:cubicBezTo>
                <a:cubicBezTo>
                  <a:pt x="49" y="163"/>
                  <a:pt x="49" y="163"/>
                  <a:pt x="49" y="163"/>
                </a:cubicBezTo>
                <a:cubicBezTo>
                  <a:pt x="51" y="167"/>
                  <a:pt x="51" y="167"/>
                  <a:pt x="51" y="167"/>
                </a:cubicBezTo>
                <a:cubicBezTo>
                  <a:pt x="55" y="169"/>
                  <a:pt x="55" y="169"/>
                  <a:pt x="55" y="169"/>
                </a:cubicBezTo>
                <a:cubicBezTo>
                  <a:pt x="67" y="169"/>
                  <a:pt x="67" y="169"/>
                  <a:pt x="67" y="169"/>
                </a:cubicBezTo>
                <a:cubicBezTo>
                  <a:pt x="71" y="167"/>
                  <a:pt x="71" y="167"/>
                  <a:pt x="71" y="167"/>
                </a:cubicBezTo>
                <a:cubicBezTo>
                  <a:pt x="73" y="163"/>
                  <a:pt x="73" y="163"/>
                  <a:pt x="73" y="163"/>
                </a:cubicBezTo>
                <a:cubicBezTo>
                  <a:pt x="73" y="151"/>
                  <a:pt x="73" y="151"/>
                  <a:pt x="73" y="151"/>
                </a:cubicBezTo>
                <a:lnTo>
                  <a:pt x="71" y="147"/>
                </a:lnTo>
                <a:close/>
                <a:moveTo>
                  <a:pt x="120" y="195"/>
                </a:moveTo>
                <a:cubicBezTo>
                  <a:pt x="115" y="193"/>
                  <a:pt x="115" y="193"/>
                  <a:pt x="115" y="193"/>
                </a:cubicBezTo>
                <a:cubicBezTo>
                  <a:pt x="103" y="193"/>
                  <a:pt x="103" y="193"/>
                  <a:pt x="103" y="193"/>
                </a:cubicBezTo>
                <a:cubicBezTo>
                  <a:pt x="99" y="195"/>
                  <a:pt x="99" y="195"/>
                  <a:pt x="99" y="195"/>
                </a:cubicBezTo>
                <a:cubicBezTo>
                  <a:pt x="97" y="199"/>
                  <a:pt x="97" y="199"/>
                  <a:pt x="97" y="199"/>
                </a:cubicBezTo>
                <a:cubicBezTo>
                  <a:pt x="97" y="212"/>
                  <a:pt x="97" y="212"/>
                  <a:pt x="97" y="212"/>
                </a:cubicBezTo>
                <a:cubicBezTo>
                  <a:pt x="99" y="216"/>
                  <a:pt x="99" y="216"/>
                  <a:pt x="99" y="216"/>
                </a:cubicBezTo>
                <a:cubicBezTo>
                  <a:pt x="103" y="218"/>
                  <a:pt x="103" y="218"/>
                  <a:pt x="103" y="218"/>
                </a:cubicBezTo>
                <a:cubicBezTo>
                  <a:pt x="115" y="218"/>
                  <a:pt x="115" y="218"/>
                  <a:pt x="115" y="218"/>
                </a:cubicBezTo>
                <a:cubicBezTo>
                  <a:pt x="120" y="216"/>
                  <a:pt x="120" y="216"/>
                  <a:pt x="120" y="216"/>
                </a:cubicBezTo>
                <a:cubicBezTo>
                  <a:pt x="122" y="212"/>
                  <a:pt x="122" y="212"/>
                  <a:pt x="122" y="212"/>
                </a:cubicBezTo>
                <a:cubicBezTo>
                  <a:pt x="122" y="199"/>
                  <a:pt x="122" y="199"/>
                  <a:pt x="122" y="199"/>
                </a:cubicBezTo>
                <a:lnTo>
                  <a:pt x="120" y="195"/>
                </a:lnTo>
                <a:close/>
                <a:moveTo>
                  <a:pt x="71" y="195"/>
                </a:moveTo>
                <a:cubicBezTo>
                  <a:pt x="67" y="193"/>
                  <a:pt x="67" y="193"/>
                  <a:pt x="67" y="193"/>
                </a:cubicBezTo>
                <a:cubicBezTo>
                  <a:pt x="55" y="193"/>
                  <a:pt x="55" y="193"/>
                  <a:pt x="55" y="193"/>
                </a:cubicBezTo>
                <a:cubicBezTo>
                  <a:pt x="51" y="195"/>
                  <a:pt x="51" y="195"/>
                  <a:pt x="51" y="195"/>
                </a:cubicBezTo>
                <a:cubicBezTo>
                  <a:pt x="49" y="199"/>
                  <a:pt x="49" y="199"/>
                  <a:pt x="49" y="199"/>
                </a:cubicBezTo>
                <a:cubicBezTo>
                  <a:pt x="49" y="212"/>
                  <a:pt x="49" y="212"/>
                  <a:pt x="49" y="212"/>
                </a:cubicBezTo>
                <a:cubicBezTo>
                  <a:pt x="51" y="216"/>
                  <a:pt x="51" y="216"/>
                  <a:pt x="51" y="216"/>
                </a:cubicBezTo>
                <a:cubicBezTo>
                  <a:pt x="55" y="218"/>
                  <a:pt x="55" y="218"/>
                  <a:pt x="55" y="218"/>
                </a:cubicBezTo>
                <a:cubicBezTo>
                  <a:pt x="67" y="218"/>
                  <a:pt x="67" y="218"/>
                  <a:pt x="67" y="218"/>
                </a:cubicBezTo>
                <a:cubicBezTo>
                  <a:pt x="71" y="216"/>
                  <a:pt x="71" y="216"/>
                  <a:pt x="71" y="216"/>
                </a:cubicBezTo>
                <a:cubicBezTo>
                  <a:pt x="73" y="212"/>
                  <a:pt x="73" y="212"/>
                  <a:pt x="73" y="212"/>
                </a:cubicBezTo>
                <a:cubicBezTo>
                  <a:pt x="73" y="199"/>
                  <a:pt x="73" y="199"/>
                  <a:pt x="73" y="199"/>
                </a:cubicBezTo>
                <a:lnTo>
                  <a:pt x="71" y="195"/>
                </a:lnTo>
                <a:close/>
                <a:moveTo>
                  <a:pt x="71" y="244"/>
                </a:moveTo>
                <a:cubicBezTo>
                  <a:pt x="67" y="242"/>
                  <a:pt x="67" y="242"/>
                  <a:pt x="67" y="242"/>
                </a:cubicBezTo>
                <a:cubicBezTo>
                  <a:pt x="55" y="242"/>
                  <a:pt x="55" y="242"/>
                  <a:pt x="55" y="242"/>
                </a:cubicBezTo>
                <a:cubicBezTo>
                  <a:pt x="51" y="244"/>
                  <a:pt x="51" y="244"/>
                  <a:pt x="51" y="244"/>
                </a:cubicBezTo>
                <a:cubicBezTo>
                  <a:pt x="49" y="248"/>
                  <a:pt x="49" y="248"/>
                  <a:pt x="49" y="248"/>
                </a:cubicBezTo>
                <a:cubicBezTo>
                  <a:pt x="49" y="260"/>
                  <a:pt x="49" y="260"/>
                  <a:pt x="49" y="260"/>
                </a:cubicBezTo>
                <a:cubicBezTo>
                  <a:pt x="51" y="264"/>
                  <a:pt x="51" y="264"/>
                  <a:pt x="51" y="264"/>
                </a:cubicBezTo>
                <a:cubicBezTo>
                  <a:pt x="55" y="266"/>
                  <a:pt x="55" y="266"/>
                  <a:pt x="55" y="266"/>
                </a:cubicBezTo>
                <a:cubicBezTo>
                  <a:pt x="67" y="266"/>
                  <a:pt x="67" y="266"/>
                  <a:pt x="67" y="266"/>
                </a:cubicBezTo>
                <a:cubicBezTo>
                  <a:pt x="71" y="264"/>
                  <a:pt x="71" y="264"/>
                  <a:pt x="71" y="264"/>
                </a:cubicBezTo>
                <a:cubicBezTo>
                  <a:pt x="73" y="260"/>
                  <a:pt x="73" y="260"/>
                  <a:pt x="73" y="260"/>
                </a:cubicBezTo>
                <a:cubicBezTo>
                  <a:pt x="73" y="248"/>
                  <a:pt x="73" y="248"/>
                  <a:pt x="73" y="248"/>
                </a:cubicBezTo>
                <a:lnTo>
                  <a:pt x="71" y="244"/>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8" name="Freeform 37"/>
          <p:cNvSpPr>
            <a:spLocks noEditPoints="1"/>
          </p:cNvSpPr>
          <p:nvPr/>
        </p:nvSpPr>
        <p:spPr bwMode="auto">
          <a:xfrm>
            <a:off x="6180012" y="2147124"/>
            <a:ext cx="571500" cy="525706"/>
          </a:xfrm>
          <a:custGeom>
            <a:avLst/>
            <a:gdLst>
              <a:gd name="T0" fmla="*/ 116 w 217"/>
              <a:gd name="T1" fmla="*/ 3 h 200"/>
              <a:gd name="T2" fmla="*/ 109 w 217"/>
              <a:gd name="T3" fmla="*/ 0 h 200"/>
              <a:gd name="T4" fmla="*/ 101 w 217"/>
              <a:gd name="T5" fmla="*/ 3 h 200"/>
              <a:gd name="T6" fmla="*/ 95 w 217"/>
              <a:gd name="T7" fmla="*/ 8 h 200"/>
              <a:gd name="T8" fmla="*/ 3 w 217"/>
              <a:gd name="T9" fmla="*/ 177 h 200"/>
              <a:gd name="T10" fmla="*/ 3 w 217"/>
              <a:gd name="T11" fmla="*/ 192 h 200"/>
              <a:gd name="T12" fmla="*/ 9 w 217"/>
              <a:gd name="T13" fmla="*/ 198 h 200"/>
              <a:gd name="T14" fmla="*/ 16 w 217"/>
              <a:gd name="T15" fmla="*/ 200 h 200"/>
              <a:gd name="T16" fmla="*/ 201 w 217"/>
              <a:gd name="T17" fmla="*/ 200 h 200"/>
              <a:gd name="T18" fmla="*/ 208 w 217"/>
              <a:gd name="T19" fmla="*/ 198 h 200"/>
              <a:gd name="T20" fmla="*/ 214 w 217"/>
              <a:gd name="T21" fmla="*/ 192 h 200"/>
              <a:gd name="T22" fmla="*/ 214 w 217"/>
              <a:gd name="T23" fmla="*/ 177 h 200"/>
              <a:gd name="T24" fmla="*/ 122 w 217"/>
              <a:gd name="T25" fmla="*/ 8 h 200"/>
              <a:gd name="T26" fmla="*/ 116 w 217"/>
              <a:gd name="T27" fmla="*/ 3 h 200"/>
              <a:gd name="T28" fmla="*/ 122 w 217"/>
              <a:gd name="T29" fmla="*/ 122 h 200"/>
              <a:gd name="T30" fmla="*/ 120 w 217"/>
              <a:gd name="T31" fmla="*/ 123 h 200"/>
              <a:gd name="T32" fmla="*/ 97 w 217"/>
              <a:gd name="T33" fmla="*/ 123 h 200"/>
              <a:gd name="T34" fmla="*/ 94 w 217"/>
              <a:gd name="T35" fmla="*/ 122 h 200"/>
              <a:gd name="T36" fmla="*/ 93 w 217"/>
              <a:gd name="T37" fmla="*/ 120 h 200"/>
              <a:gd name="T38" fmla="*/ 91 w 217"/>
              <a:gd name="T39" fmla="*/ 66 h 200"/>
              <a:gd name="T40" fmla="*/ 92 w 217"/>
              <a:gd name="T41" fmla="*/ 63 h 200"/>
              <a:gd name="T42" fmla="*/ 95 w 217"/>
              <a:gd name="T43" fmla="*/ 62 h 200"/>
              <a:gd name="T44" fmla="*/ 122 w 217"/>
              <a:gd name="T45" fmla="*/ 62 h 200"/>
              <a:gd name="T46" fmla="*/ 125 w 217"/>
              <a:gd name="T47" fmla="*/ 63 h 200"/>
              <a:gd name="T48" fmla="*/ 126 w 217"/>
              <a:gd name="T49" fmla="*/ 65 h 200"/>
              <a:gd name="T50" fmla="*/ 124 w 217"/>
              <a:gd name="T51" fmla="*/ 120 h 200"/>
              <a:gd name="T52" fmla="*/ 122 w 217"/>
              <a:gd name="T53" fmla="*/ 122 h 200"/>
              <a:gd name="T54" fmla="*/ 123 w 217"/>
              <a:gd name="T55" fmla="*/ 168 h 200"/>
              <a:gd name="T56" fmla="*/ 120 w 217"/>
              <a:gd name="T57" fmla="*/ 169 h 200"/>
              <a:gd name="T58" fmla="*/ 97 w 217"/>
              <a:gd name="T59" fmla="*/ 169 h 200"/>
              <a:gd name="T60" fmla="*/ 94 w 217"/>
              <a:gd name="T61" fmla="*/ 168 h 200"/>
              <a:gd name="T62" fmla="*/ 93 w 217"/>
              <a:gd name="T63" fmla="*/ 165 h 200"/>
              <a:gd name="T64" fmla="*/ 93 w 217"/>
              <a:gd name="T65" fmla="*/ 143 h 200"/>
              <a:gd name="T66" fmla="*/ 94 w 217"/>
              <a:gd name="T67" fmla="*/ 140 h 200"/>
              <a:gd name="T68" fmla="*/ 97 w 217"/>
              <a:gd name="T69" fmla="*/ 139 h 200"/>
              <a:gd name="T70" fmla="*/ 120 w 217"/>
              <a:gd name="T71" fmla="*/ 139 h 200"/>
              <a:gd name="T72" fmla="*/ 123 w 217"/>
              <a:gd name="T73" fmla="*/ 140 h 200"/>
              <a:gd name="T74" fmla="*/ 124 w 217"/>
              <a:gd name="T75" fmla="*/ 143 h 200"/>
              <a:gd name="T76" fmla="*/ 124 w 217"/>
              <a:gd name="T77" fmla="*/ 165 h 200"/>
              <a:gd name="T78" fmla="*/ 123 w 217"/>
              <a:gd name="T79"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00">
                <a:moveTo>
                  <a:pt x="116" y="3"/>
                </a:moveTo>
                <a:cubicBezTo>
                  <a:pt x="114" y="1"/>
                  <a:pt x="111" y="0"/>
                  <a:pt x="109" y="0"/>
                </a:cubicBezTo>
                <a:cubicBezTo>
                  <a:pt x="106" y="0"/>
                  <a:pt x="103" y="1"/>
                  <a:pt x="101" y="3"/>
                </a:cubicBezTo>
                <a:cubicBezTo>
                  <a:pt x="98" y="4"/>
                  <a:pt x="96" y="6"/>
                  <a:pt x="95" y="8"/>
                </a:cubicBezTo>
                <a:cubicBezTo>
                  <a:pt x="3" y="177"/>
                  <a:pt x="3" y="177"/>
                  <a:pt x="3" y="177"/>
                </a:cubicBezTo>
                <a:cubicBezTo>
                  <a:pt x="0" y="182"/>
                  <a:pt x="0" y="187"/>
                  <a:pt x="3" y="192"/>
                </a:cubicBezTo>
                <a:cubicBezTo>
                  <a:pt x="5" y="195"/>
                  <a:pt x="6" y="197"/>
                  <a:pt x="9" y="198"/>
                </a:cubicBezTo>
                <a:cubicBezTo>
                  <a:pt x="11" y="199"/>
                  <a:pt x="14" y="200"/>
                  <a:pt x="16" y="200"/>
                </a:cubicBezTo>
                <a:cubicBezTo>
                  <a:pt x="201" y="200"/>
                  <a:pt x="201" y="200"/>
                  <a:pt x="201" y="200"/>
                </a:cubicBezTo>
                <a:cubicBezTo>
                  <a:pt x="203" y="200"/>
                  <a:pt x="206" y="199"/>
                  <a:pt x="208" y="198"/>
                </a:cubicBezTo>
                <a:cubicBezTo>
                  <a:pt x="211" y="197"/>
                  <a:pt x="212" y="195"/>
                  <a:pt x="214" y="192"/>
                </a:cubicBezTo>
                <a:cubicBezTo>
                  <a:pt x="217" y="187"/>
                  <a:pt x="217" y="182"/>
                  <a:pt x="214" y="177"/>
                </a:cubicBezTo>
                <a:cubicBezTo>
                  <a:pt x="122" y="8"/>
                  <a:pt x="122" y="8"/>
                  <a:pt x="122" y="8"/>
                </a:cubicBezTo>
                <a:cubicBezTo>
                  <a:pt x="121" y="6"/>
                  <a:pt x="119" y="4"/>
                  <a:pt x="116" y="3"/>
                </a:cubicBezTo>
                <a:close/>
                <a:moveTo>
                  <a:pt x="122" y="122"/>
                </a:moveTo>
                <a:cubicBezTo>
                  <a:pt x="120" y="123"/>
                  <a:pt x="120" y="123"/>
                  <a:pt x="120" y="123"/>
                </a:cubicBezTo>
                <a:cubicBezTo>
                  <a:pt x="97" y="123"/>
                  <a:pt x="97" y="123"/>
                  <a:pt x="97" y="123"/>
                </a:cubicBezTo>
                <a:cubicBezTo>
                  <a:pt x="94" y="122"/>
                  <a:pt x="94" y="122"/>
                  <a:pt x="94" y="122"/>
                </a:cubicBezTo>
                <a:cubicBezTo>
                  <a:pt x="93" y="120"/>
                  <a:pt x="93" y="120"/>
                  <a:pt x="93" y="120"/>
                </a:cubicBezTo>
                <a:cubicBezTo>
                  <a:pt x="91" y="66"/>
                  <a:pt x="91" y="66"/>
                  <a:pt x="91" y="66"/>
                </a:cubicBezTo>
                <a:cubicBezTo>
                  <a:pt x="92" y="63"/>
                  <a:pt x="92" y="63"/>
                  <a:pt x="92" y="63"/>
                </a:cubicBezTo>
                <a:cubicBezTo>
                  <a:pt x="95" y="62"/>
                  <a:pt x="95" y="62"/>
                  <a:pt x="95" y="62"/>
                </a:cubicBezTo>
                <a:cubicBezTo>
                  <a:pt x="122" y="62"/>
                  <a:pt x="122" y="62"/>
                  <a:pt x="122" y="62"/>
                </a:cubicBezTo>
                <a:cubicBezTo>
                  <a:pt x="125" y="63"/>
                  <a:pt x="125" y="63"/>
                  <a:pt x="125" y="63"/>
                </a:cubicBezTo>
                <a:cubicBezTo>
                  <a:pt x="126" y="65"/>
                  <a:pt x="126" y="65"/>
                  <a:pt x="126" y="65"/>
                </a:cubicBezTo>
                <a:cubicBezTo>
                  <a:pt x="124" y="120"/>
                  <a:pt x="124" y="120"/>
                  <a:pt x="124" y="120"/>
                </a:cubicBezTo>
                <a:lnTo>
                  <a:pt x="122" y="122"/>
                </a:lnTo>
                <a:close/>
                <a:moveTo>
                  <a:pt x="123" y="168"/>
                </a:moveTo>
                <a:cubicBezTo>
                  <a:pt x="120" y="169"/>
                  <a:pt x="120" y="169"/>
                  <a:pt x="120" y="169"/>
                </a:cubicBezTo>
                <a:cubicBezTo>
                  <a:pt x="97" y="169"/>
                  <a:pt x="97" y="169"/>
                  <a:pt x="97" y="169"/>
                </a:cubicBezTo>
                <a:cubicBezTo>
                  <a:pt x="94" y="168"/>
                  <a:pt x="94" y="168"/>
                  <a:pt x="94" y="168"/>
                </a:cubicBezTo>
                <a:cubicBezTo>
                  <a:pt x="93" y="165"/>
                  <a:pt x="93" y="165"/>
                  <a:pt x="93" y="165"/>
                </a:cubicBezTo>
                <a:cubicBezTo>
                  <a:pt x="93" y="143"/>
                  <a:pt x="93" y="143"/>
                  <a:pt x="93" y="143"/>
                </a:cubicBezTo>
                <a:cubicBezTo>
                  <a:pt x="94" y="140"/>
                  <a:pt x="94" y="140"/>
                  <a:pt x="94" y="140"/>
                </a:cubicBezTo>
                <a:cubicBezTo>
                  <a:pt x="97" y="139"/>
                  <a:pt x="97" y="139"/>
                  <a:pt x="97" y="139"/>
                </a:cubicBezTo>
                <a:cubicBezTo>
                  <a:pt x="120" y="139"/>
                  <a:pt x="120" y="139"/>
                  <a:pt x="120" y="139"/>
                </a:cubicBezTo>
                <a:cubicBezTo>
                  <a:pt x="123" y="140"/>
                  <a:pt x="123" y="140"/>
                  <a:pt x="123" y="140"/>
                </a:cubicBezTo>
                <a:cubicBezTo>
                  <a:pt x="124" y="143"/>
                  <a:pt x="124" y="143"/>
                  <a:pt x="124" y="143"/>
                </a:cubicBezTo>
                <a:cubicBezTo>
                  <a:pt x="124" y="165"/>
                  <a:pt x="124" y="165"/>
                  <a:pt x="124" y="165"/>
                </a:cubicBezTo>
                <a:lnTo>
                  <a:pt x="123" y="16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9" name="Freeform 38"/>
          <p:cNvSpPr>
            <a:spLocks noEditPoints="1"/>
          </p:cNvSpPr>
          <p:nvPr/>
        </p:nvSpPr>
        <p:spPr bwMode="auto">
          <a:xfrm>
            <a:off x="823895" y="4742532"/>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0" name="Freeform 39"/>
          <p:cNvSpPr>
            <a:spLocks/>
          </p:cNvSpPr>
          <p:nvPr/>
        </p:nvSpPr>
        <p:spPr bwMode="auto">
          <a:xfrm>
            <a:off x="3504697" y="4476152"/>
            <a:ext cx="571500" cy="1104472"/>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2" name="Freeform 41"/>
          <p:cNvSpPr>
            <a:spLocks noEditPoints="1"/>
          </p:cNvSpPr>
          <p:nvPr/>
        </p:nvSpPr>
        <p:spPr bwMode="auto">
          <a:xfrm>
            <a:off x="6180012" y="4858406"/>
            <a:ext cx="571500" cy="621742"/>
          </a:xfrm>
          <a:custGeom>
            <a:avLst/>
            <a:gdLst>
              <a:gd name="T0" fmla="*/ 305 w 318"/>
              <a:gd name="T1" fmla="*/ 99 h 346"/>
              <a:gd name="T2" fmla="*/ 275 w 318"/>
              <a:gd name="T3" fmla="*/ 87 h 346"/>
              <a:gd name="T4" fmla="*/ 244 w 318"/>
              <a:gd name="T5" fmla="*/ 99 h 346"/>
              <a:gd name="T6" fmla="*/ 231 w 318"/>
              <a:gd name="T7" fmla="*/ 130 h 346"/>
              <a:gd name="T8" fmla="*/ 239 w 318"/>
              <a:gd name="T9" fmla="*/ 155 h 346"/>
              <a:gd name="T10" fmla="*/ 260 w 318"/>
              <a:gd name="T11" fmla="*/ 171 h 346"/>
              <a:gd name="T12" fmla="*/ 260 w 318"/>
              <a:gd name="T13" fmla="*/ 260 h 346"/>
              <a:gd name="T14" fmla="*/ 239 w 318"/>
              <a:gd name="T15" fmla="*/ 301 h 346"/>
              <a:gd name="T16" fmla="*/ 188 w 318"/>
              <a:gd name="T17" fmla="*/ 318 h 346"/>
              <a:gd name="T18" fmla="*/ 137 w 318"/>
              <a:gd name="T19" fmla="*/ 301 h 346"/>
              <a:gd name="T20" fmla="*/ 116 w 318"/>
              <a:gd name="T21" fmla="*/ 260 h 346"/>
              <a:gd name="T22" fmla="*/ 116 w 318"/>
              <a:gd name="T23" fmla="*/ 230 h 346"/>
              <a:gd name="T24" fmla="*/ 178 w 318"/>
              <a:gd name="T25" fmla="*/ 201 h 346"/>
              <a:gd name="T26" fmla="*/ 203 w 318"/>
              <a:gd name="T27" fmla="*/ 144 h 346"/>
              <a:gd name="T28" fmla="*/ 203 w 318"/>
              <a:gd name="T29" fmla="*/ 29 h 346"/>
              <a:gd name="T30" fmla="*/ 198 w 318"/>
              <a:gd name="T31" fmla="*/ 19 h 346"/>
              <a:gd name="T32" fmla="*/ 188 w 318"/>
              <a:gd name="T33" fmla="*/ 14 h 346"/>
              <a:gd name="T34" fmla="*/ 184 w 318"/>
              <a:gd name="T35" fmla="*/ 15 h 346"/>
              <a:gd name="T36" fmla="*/ 174 w 318"/>
              <a:gd name="T37" fmla="*/ 4 h 346"/>
              <a:gd name="T38" fmla="*/ 159 w 318"/>
              <a:gd name="T39" fmla="*/ 0 h 346"/>
              <a:gd name="T40" fmla="*/ 139 w 318"/>
              <a:gd name="T41" fmla="*/ 8 h 346"/>
              <a:gd name="T42" fmla="*/ 130 w 318"/>
              <a:gd name="T43" fmla="*/ 29 h 346"/>
              <a:gd name="T44" fmla="*/ 139 w 318"/>
              <a:gd name="T45" fmla="*/ 49 h 346"/>
              <a:gd name="T46" fmla="*/ 159 w 318"/>
              <a:gd name="T47" fmla="*/ 58 h 346"/>
              <a:gd name="T48" fmla="*/ 174 w 318"/>
              <a:gd name="T49" fmla="*/ 54 h 346"/>
              <a:gd name="T50" fmla="*/ 174 w 318"/>
              <a:gd name="T51" fmla="*/ 144 h 346"/>
              <a:gd name="T52" fmla="*/ 152 w 318"/>
              <a:gd name="T53" fmla="*/ 185 h 346"/>
              <a:gd name="T54" fmla="*/ 101 w 318"/>
              <a:gd name="T55" fmla="*/ 202 h 346"/>
              <a:gd name="T56" fmla="*/ 50 w 318"/>
              <a:gd name="T57" fmla="*/ 185 h 346"/>
              <a:gd name="T58" fmla="*/ 29 w 318"/>
              <a:gd name="T59" fmla="*/ 144 h 346"/>
              <a:gd name="T60" fmla="*/ 29 w 318"/>
              <a:gd name="T61" fmla="*/ 54 h 346"/>
              <a:gd name="T62" fmla="*/ 44 w 318"/>
              <a:gd name="T63" fmla="*/ 58 h 346"/>
              <a:gd name="T64" fmla="*/ 64 w 318"/>
              <a:gd name="T65" fmla="*/ 49 h 346"/>
              <a:gd name="T66" fmla="*/ 73 w 318"/>
              <a:gd name="T67" fmla="*/ 29 h 346"/>
              <a:gd name="T68" fmla="*/ 64 w 318"/>
              <a:gd name="T69" fmla="*/ 8 h 346"/>
              <a:gd name="T70" fmla="*/ 44 w 318"/>
              <a:gd name="T71" fmla="*/ 0 h 346"/>
              <a:gd name="T72" fmla="*/ 29 w 318"/>
              <a:gd name="T73" fmla="*/ 4 h 346"/>
              <a:gd name="T74" fmla="*/ 18 w 318"/>
              <a:gd name="T75" fmla="*/ 15 h 346"/>
              <a:gd name="T76" fmla="*/ 15 w 318"/>
              <a:gd name="T77" fmla="*/ 14 h 346"/>
              <a:gd name="T78" fmla="*/ 5 w 318"/>
              <a:gd name="T79" fmla="*/ 19 h 346"/>
              <a:gd name="T80" fmla="*/ 0 w 318"/>
              <a:gd name="T81" fmla="*/ 29 h 346"/>
              <a:gd name="T82" fmla="*/ 0 w 318"/>
              <a:gd name="T83" fmla="*/ 144 h 346"/>
              <a:gd name="T84" fmla="*/ 25 w 318"/>
              <a:gd name="T85" fmla="*/ 201 h 346"/>
              <a:gd name="T86" fmla="*/ 87 w 318"/>
              <a:gd name="T87" fmla="*/ 230 h 346"/>
              <a:gd name="T88" fmla="*/ 87 w 318"/>
              <a:gd name="T89" fmla="*/ 260 h 346"/>
              <a:gd name="T90" fmla="*/ 117 w 318"/>
              <a:gd name="T91" fmla="*/ 321 h 346"/>
              <a:gd name="T92" fmla="*/ 188 w 318"/>
              <a:gd name="T93" fmla="*/ 346 h 346"/>
              <a:gd name="T94" fmla="*/ 259 w 318"/>
              <a:gd name="T95" fmla="*/ 321 h 346"/>
              <a:gd name="T96" fmla="*/ 289 w 318"/>
              <a:gd name="T97" fmla="*/ 260 h 346"/>
              <a:gd name="T98" fmla="*/ 289 w 318"/>
              <a:gd name="T99" fmla="*/ 171 h 346"/>
              <a:gd name="T100" fmla="*/ 310 w 318"/>
              <a:gd name="T101" fmla="*/ 155 h 346"/>
              <a:gd name="T102" fmla="*/ 318 w 318"/>
              <a:gd name="T103" fmla="*/ 130 h 346"/>
              <a:gd name="T104" fmla="*/ 305 w 318"/>
              <a:gd name="T105" fmla="*/ 99 h 346"/>
              <a:gd name="T106" fmla="*/ 275 w 318"/>
              <a:gd name="T107" fmla="*/ 144 h 346"/>
              <a:gd name="T108" fmla="*/ 265 w 318"/>
              <a:gd name="T109" fmla="*/ 140 h 346"/>
              <a:gd name="T110" fmla="*/ 260 w 318"/>
              <a:gd name="T111" fmla="*/ 130 h 346"/>
              <a:gd name="T112" fmla="*/ 265 w 318"/>
              <a:gd name="T113" fmla="*/ 120 h 346"/>
              <a:gd name="T114" fmla="*/ 275 w 318"/>
              <a:gd name="T115" fmla="*/ 115 h 346"/>
              <a:gd name="T116" fmla="*/ 285 w 318"/>
              <a:gd name="T117" fmla="*/ 120 h 346"/>
              <a:gd name="T118" fmla="*/ 289 w 318"/>
              <a:gd name="T119" fmla="*/ 130 h 346"/>
              <a:gd name="T120" fmla="*/ 285 w 318"/>
              <a:gd name="T121" fmla="*/ 140 h 346"/>
              <a:gd name="T122" fmla="*/ 275 w 318"/>
              <a:gd name="T123" fmla="*/ 1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46">
                <a:moveTo>
                  <a:pt x="305" y="99"/>
                </a:moveTo>
                <a:cubicBezTo>
                  <a:pt x="297" y="91"/>
                  <a:pt x="287" y="87"/>
                  <a:pt x="275" y="87"/>
                </a:cubicBezTo>
                <a:cubicBezTo>
                  <a:pt x="263" y="87"/>
                  <a:pt x="252" y="91"/>
                  <a:pt x="244" y="99"/>
                </a:cubicBezTo>
                <a:cubicBezTo>
                  <a:pt x="236" y="108"/>
                  <a:pt x="231" y="118"/>
                  <a:pt x="231" y="130"/>
                </a:cubicBezTo>
                <a:cubicBezTo>
                  <a:pt x="231" y="139"/>
                  <a:pt x="234" y="148"/>
                  <a:pt x="239" y="155"/>
                </a:cubicBezTo>
                <a:cubicBezTo>
                  <a:pt x="245" y="162"/>
                  <a:pt x="252" y="168"/>
                  <a:pt x="260" y="171"/>
                </a:cubicBezTo>
                <a:cubicBezTo>
                  <a:pt x="260" y="260"/>
                  <a:pt x="260" y="260"/>
                  <a:pt x="260" y="260"/>
                </a:cubicBezTo>
                <a:cubicBezTo>
                  <a:pt x="260" y="276"/>
                  <a:pt x="253" y="289"/>
                  <a:pt x="239" y="301"/>
                </a:cubicBezTo>
                <a:cubicBezTo>
                  <a:pt x="225" y="312"/>
                  <a:pt x="208" y="318"/>
                  <a:pt x="188" y="318"/>
                </a:cubicBezTo>
                <a:cubicBezTo>
                  <a:pt x="168" y="318"/>
                  <a:pt x="151" y="312"/>
                  <a:pt x="137" y="301"/>
                </a:cubicBezTo>
                <a:cubicBezTo>
                  <a:pt x="123" y="289"/>
                  <a:pt x="116" y="276"/>
                  <a:pt x="116" y="260"/>
                </a:cubicBezTo>
                <a:cubicBezTo>
                  <a:pt x="116" y="230"/>
                  <a:pt x="116" y="230"/>
                  <a:pt x="116" y="230"/>
                </a:cubicBezTo>
                <a:cubicBezTo>
                  <a:pt x="141" y="227"/>
                  <a:pt x="161" y="217"/>
                  <a:pt x="178" y="201"/>
                </a:cubicBezTo>
                <a:cubicBezTo>
                  <a:pt x="194" y="185"/>
                  <a:pt x="203" y="166"/>
                  <a:pt x="203" y="144"/>
                </a:cubicBezTo>
                <a:cubicBezTo>
                  <a:pt x="203" y="29"/>
                  <a:pt x="203" y="29"/>
                  <a:pt x="203" y="29"/>
                </a:cubicBezTo>
                <a:cubicBezTo>
                  <a:pt x="203" y="25"/>
                  <a:pt x="201" y="22"/>
                  <a:pt x="198" y="19"/>
                </a:cubicBezTo>
                <a:cubicBezTo>
                  <a:pt x="195" y="16"/>
                  <a:pt x="192" y="14"/>
                  <a:pt x="188" y="14"/>
                </a:cubicBezTo>
                <a:cubicBezTo>
                  <a:pt x="184" y="15"/>
                  <a:pt x="184" y="15"/>
                  <a:pt x="184" y="15"/>
                </a:cubicBezTo>
                <a:cubicBezTo>
                  <a:pt x="182" y="10"/>
                  <a:pt x="178" y="7"/>
                  <a:pt x="174" y="4"/>
                </a:cubicBezTo>
                <a:cubicBezTo>
                  <a:pt x="169" y="1"/>
                  <a:pt x="164" y="0"/>
                  <a:pt x="159" y="0"/>
                </a:cubicBezTo>
                <a:cubicBezTo>
                  <a:pt x="151" y="0"/>
                  <a:pt x="144" y="3"/>
                  <a:pt x="139" y="8"/>
                </a:cubicBezTo>
                <a:cubicBezTo>
                  <a:pt x="133" y="14"/>
                  <a:pt x="130" y="21"/>
                  <a:pt x="130" y="29"/>
                </a:cubicBezTo>
                <a:cubicBezTo>
                  <a:pt x="130" y="37"/>
                  <a:pt x="133" y="44"/>
                  <a:pt x="139" y="49"/>
                </a:cubicBezTo>
                <a:cubicBezTo>
                  <a:pt x="144" y="55"/>
                  <a:pt x="151" y="58"/>
                  <a:pt x="159" y="58"/>
                </a:cubicBezTo>
                <a:cubicBezTo>
                  <a:pt x="164" y="58"/>
                  <a:pt x="169" y="56"/>
                  <a:pt x="174" y="54"/>
                </a:cubicBezTo>
                <a:cubicBezTo>
                  <a:pt x="174" y="144"/>
                  <a:pt x="174" y="144"/>
                  <a:pt x="174" y="144"/>
                </a:cubicBezTo>
                <a:cubicBezTo>
                  <a:pt x="174" y="160"/>
                  <a:pt x="167" y="174"/>
                  <a:pt x="152" y="185"/>
                </a:cubicBezTo>
                <a:cubicBezTo>
                  <a:pt x="138" y="196"/>
                  <a:pt x="121" y="202"/>
                  <a:pt x="101" y="202"/>
                </a:cubicBezTo>
                <a:cubicBezTo>
                  <a:pt x="82" y="202"/>
                  <a:pt x="65" y="196"/>
                  <a:pt x="50" y="185"/>
                </a:cubicBezTo>
                <a:cubicBezTo>
                  <a:pt x="36" y="174"/>
                  <a:pt x="29" y="160"/>
                  <a:pt x="29" y="144"/>
                </a:cubicBezTo>
                <a:cubicBezTo>
                  <a:pt x="29" y="54"/>
                  <a:pt x="29" y="54"/>
                  <a:pt x="29" y="54"/>
                </a:cubicBezTo>
                <a:cubicBezTo>
                  <a:pt x="34" y="56"/>
                  <a:pt x="39" y="58"/>
                  <a:pt x="44" y="58"/>
                </a:cubicBezTo>
                <a:cubicBezTo>
                  <a:pt x="52" y="58"/>
                  <a:pt x="58" y="55"/>
                  <a:pt x="64" y="49"/>
                </a:cubicBezTo>
                <a:cubicBezTo>
                  <a:pt x="70" y="44"/>
                  <a:pt x="73" y="37"/>
                  <a:pt x="73" y="29"/>
                </a:cubicBezTo>
                <a:cubicBezTo>
                  <a:pt x="73" y="21"/>
                  <a:pt x="70" y="14"/>
                  <a:pt x="64" y="8"/>
                </a:cubicBezTo>
                <a:cubicBezTo>
                  <a:pt x="58" y="3"/>
                  <a:pt x="52" y="0"/>
                  <a:pt x="44" y="0"/>
                </a:cubicBezTo>
                <a:cubicBezTo>
                  <a:pt x="38" y="0"/>
                  <a:pt x="34" y="1"/>
                  <a:pt x="29" y="4"/>
                </a:cubicBezTo>
                <a:cubicBezTo>
                  <a:pt x="25" y="7"/>
                  <a:pt x="21" y="10"/>
                  <a:pt x="18" y="15"/>
                </a:cubicBezTo>
                <a:cubicBezTo>
                  <a:pt x="15" y="14"/>
                  <a:pt x="15" y="14"/>
                  <a:pt x="15" y="14"/>
                </a:cubicBezTo>
                <a:cubicBezTo>
                  <a:pt x="11" y="14"/>
                  <a:pt x="8" y="16"/>
                  <a:pt x="5" y="19"/>
                </a:cubicBezTo>
                <a:cubicBezTo>
                  <a:pt x="2" y="22"/>
                  <a:pt x="0" y="25"/>
                  <a:pt x="0" y="29"/>
                </a:cubicBezTo>
                <a:cubicBezTo>
                  <a:pt x="0" y="144"/>
                  <a:pt x="0" y="144"/>
                  <a:pt x="0" y="144"/>
                </a:cubicBezTo>
                <a:cubicBezTo>
                  <a:pt x="0" y="166"/>
                  <a:pt x="9" y="185"/>
                  <a:pt x="25" y="201"/>
                </a:cubicBezTo>
                <a:cubicBezTo>
                  <a:pt x="42" y="217"/>
                  <a:pt x="62" y="227"/>
                  <a:pt x="87" y="230"/>
                </a:cubicBezTo>
                <a:cubicBezTo>
                  <a:pt x="87" y="260"/>
                  <a:pt x="87" y="260"/>
                  <a:pt x="87" y="260"/>
                </a:cubicBezTo>
                <a:cubicBezTo>
                  <a:pt x="87" y="284"/>
                  <a:pt x="97" y="304"/>
                  <a:pt x="117" y="321"/>
                </a:cubicBezTo>
                <a:cubicBezTo>
                  <a:pt x="136" y="338"/>
                  <a:pt x="160" y="346"/>
                  <a:pt x="188" y="346"/>
                </a:cubicBezTo>
                <a:cubicBezTo>
                  <a:pt x="216" y="346"/>
                  <a:pt x="240" y="338"/>
                  <a:pt x="259" y="321"/>
                </a:cubicBezTo>
                <a:cubicBezTo>
                  <a:pt x="279" y="304"/>
                  <a:pt x="289" y="284"/>
                  <a:pt x="289" y="260"/>
                </a:cubicBezTo>
                <a:cubicBezTo>
                  <a:pt x="289" y="171"/>
                  <a:pt x="289" y="171"/>
                  <a:pt x="289" y="171"/>
                </a:cubicBezTo>
                <a:cubicBezTo>
                  <a:pt x="298" y="168"/>
                  <a:pt x="305" y="162"/>
                  <a:pt x="310" y="155"/>
                </a:cubicBezTo>
                <a:cubicBezTo>
                  <a:pt x="315" y="148"/>
                  <a:pt x="318" y="139"/>
                  <a:pt x="318" y="130"/>
                </a:cubicBezTo>
                <a:cubicBezTo>
                  <a:pt x="318" y="118"/>
                  <a:pt x="314" y="108"/>
                  <a:pt x="305" y="99"/>
                </a:cubicBezTo>
                <a:close/>
                <a:moveTo>
                  <a:pt x="275" y="144"/>
                </a:moveTo>
                <a:cubicBezTo>
                  <a:pt x="271" y="144"/>
                  <a:pt x="267" y="143"/>
                  <a:pt x="265" y="140"/>
                </a:cubicBezTo>
                <a:cubicBezTo>
                  <a:pt x="262" y="137"/>
                  <a:pt x="260" y="134"/>
                  <a:pt x="260" y="130"/>
                </a:cubicBezTo>
                <a:cubicBezTo>
                  <a:pt x="260" y="126"/>
                  <a:pt x="262" y="123"/>
                  <a:pt x="265" y="120"/>
                </a:cubicBezTo>
                <a:cubicBezTo>
                  <a:pt x="267" y="117"/>
                  <a:pt x="271" y="115"/>
                  <a:pt x="275" y="115"/>
                </a:cubicBezTo>
                <a:cubicBezTo>
                  <a:pt x="279" y="115"/>
                  <a:pt x="282" y="117"/>
                  <a:pt x="285" y="120"/>
                </a:cubicBezTo>
                <a:cubicBezTo>
                  <a:pt x="288" y="123"/>
                  <a:pt x="289" y="126"/>
                  <a:pt x="289" y="130"/>
                </a:cubicBezTo>
                <a:cubicBezTo>
                  <a:pt x="289" y="134"/>
                  <a:pt x="288" y="137"/>
                  <a:pt x="285" y="140"/>
                </a:cubicBezTo>
                <a:cubicBezTo>
                  <a:pt x="282" y="143"/>
                  <a:pt x="279" y="144"/>
                  <a:pt x="275" y="14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3" name="Freeform 42"/>
          <p:cNvSpPr>
            <a:spLocks noEditPoints="1"/>
          </p:cNvSpPr>
          <p:nvPr>
            <p:custDataLst>
              <p:tags r:id="rId1"/>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1" name="Content Placeholder 2"/>
          <p:cNvSpPr txBox="1">
            <a:spLocks/>
          </p:cNvSpPr>
          <p:nvPr/>
        </p:nvSpPr>
        <p:spPr>
          <a:xfrm>
            <a:off x="6849711" y="4622781"/>
            <a:ext cx="1574717" cy="1337604"/>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smtClean="0"/>
              <a:t>- Ensure that results “make sense”, and are in-line with expectations.</a:t>
            </a:r>
            <a:endParaRPr lang="en-CA" sz="1200" dirty="0"/>
          </a:p>
        </p:txBody>
      </p:sp>
    </p:spTree>
    <p:extLst>
      <p:ext uri="{BB962C8B-B14F-4D97-AF65-F5344CB8AC3E}">
        <p14:creationId xmlns:p14="http://schemas.microsoft.com/office/powerpoint/2010/main" val="147814327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11</a:t>
            </a:fld>
            <a:endParaRPr lang="en-CA"/>
          </a:p>
        </p:txBody>
      </p:sp>
      <p:sp>
        <p:nvSpPr>
          <p:cNvPr id="3" name="Text Placeholder 2"/>
          <p:cNvSpPr>
            <a:spLocks noGrp="1"/>
          </p:cNvSpPr>
          <p:nvPr>
            <p:ph type="body" sz="quarter" idx="11"/>
          </p:nvPr>
        </p:nvSpPr>
        <p:spPr/>
        <p:txBody>
          <a:bodyPr/>
          <a:lstStyle/>
          <a:p>
            <a:r>
              <a:rPr lang="en-CA" dirty="0" smtClean="0"/>
              <a:t>Quick Quiz!</a:t>
            </a:r>
            <a:endParaRPr lang="en-CA" dirty="0"/>
          </a:p>
        </p:txBody>
      </p:sp>
      <p:graphicFrame>
        <p:nvGraphicFramePr>
          <p:cNvPr id="13" name="Content Placeholder 12"/>
          <p:cNvGraphicFramePr>
            <a:graphicFrameLocks noGrp="1"/>
          </p:cNvGraphicFramePr>
          <p:nvPr>
            <p:ph idx="10"/>
            <p:extLst>
              <p:ext uri="{D42A27DB-BD31-4B8C-83A1-F6EECF244321}">
                <p14:modId xmlns:p14="http://schemas.microsoft.com/office/powerpoint/2010/main" val="3932560597"/>
              </p:ext>
            </p:extLst>
          </p:nvPr>
        </p:nvGraphicFramePr>
        <p:xfrm>
          <a:off x="359532" y="1088740"/>
          <a:ext cx="8388932" cy="529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4"/>
          <p:cNvSpPr>
            <a:spLocks noEditPoints="1"/>
          </p:cNvSpPr>
          <p:nvPr/>
        </p:nvSpPr>
        <p:spPr bwMode="auto">
          <a:xfrm>
            <a:off x="8316416" y="152636"/>
            <a:ext cx="571500" cy="571500"/>
          </a:xfrm>
          <a:custGeom>
            <a:avLst/>
            <a:gdLst>
              <a:gd name="T0" fmla="*/ 337 w 449"/>
              <a:gd name="T1" fmla="*/ 30 h 449"/>
              <a:gd name="T2" fmla="*/ 225 w 449"/>
              <a:gd name="T3" fmla="*/ 0 h 449"/>
              <a:gd name="T4" fmla="*/ 112 w 449"/>
              <a:gd name="T5" fmla="*/ 30 h 449"/>
              <a:gd name="T6" fmla="*/ 30 w 449"/>
              <a:gd name="T7" fmla="*/ 112 h 449"/>
              <a:gd name="T8" fmla="*/ 0 w 449"/>
              <a:gd name="T9" fmla="*/ 225 h 449"/>
              <a:gd name="T10" fmla="*/ 30 w 449"/>
              <a:gd name="T11" fmla="*/ 337 h 449"/>
              <a:gd name="T12" fmla="*/ 112 w 449"/>
              <a:gd name="T13" fmla="*/ 419 h 449"/>
              <a:gd name="T14" fmla="*/ 225 w 449"/>
              <a:gd name="T15" fmla="*/ 449 h 449"/>
              <a:gd name="T16" fmla="*/ 337 w 449"/>
              <a:gd name="T17" fmla="*/ 419 h 449"/>
              <a:gd name="T18" fmla="*/ 419 w 449"/>
              <a:gd name="T19" fmla="*/ 337 h 449"/>
              <a:gd name="T20" fmla="*/ 449 w 449"/>
              <a:gd name="T21" fmla="*/ 225 h 449"/>
              <a:gd name="T22" fmla="*/ 419 w 449"/>
              <a:gd name="T23" fmla="*/ 112 h 449"/>
              <a:gd name="T24" fmla="*/ 337 w 449"/>
              <a:gd name="T25" fmla="*/ 30 h 449"/>
              <a:gd name="T26" fmla="*/ 333 w 449"/>
              <a:gd name="T27" fmla="*/ 192 h 449"/>
              <a:gd name="T28" fmla="*/ 325 w 449"/>
              <a:gd name="T29" fmla="*/ 210 h 449"/>
              <a:gd name="T30" fmla="*/ 312 w 449"/>
              <a:gd name="T31" fmla="*/ 224 h 449"/>
              <a:gd name="T32" fmla="*/ 299 w 449"/>
              <a:gd name="T33" fmla="*/ 234 h 449"/>
              <a:gd name="T34" fmla="*/ 284 w 449"/>
              <a:gd name="T35" fmla="*/ 242 h 449"/>
              <a:gd name="T36" fmla="*/ 268 w 449"/>
              <a:gd name="T37" fmla="*/ 257 h 449"/>
              <a:gd name="T38" fmla="*/ 262 w 449"/>
              <a:gd name="T39" fmla="*/ 271 h 449"/>
              <a:gd name="T40" fmla="*/ 259 w 449"/>
              <a:gd name="T41" fmla="*/ 278 h 449"/>
              <a:gd name="T42" fmla="*/ 253 w 449"/>
              <a:gd name="T43" fmla="*/ 281 h 449"/>
              <a:gd name="T44" fmla="*/ 197 w 449"/>
              <a:gd name="T45" fmla="*/ 281 h 449"/>
              <a:gd name="T46" fmla="*/ 190 w 449"/>
              <a:gd name="T47" fmla="*/ 278 h 449"/>
              <a:gd name="T48" fmla="*/ 187 w 449"/>
              <a:gd name="T49" fmla="*/ 271 h 449"/>
              <a:gd name="T50" fmla="*/ 187 w 449"/>
              <a:gd name="T51" fmla="*/ 261 h 449"/>
              <a:gd name="T52" fmla="*/ 203 w 449"/>
              <a:gd name="T53" fmla="*/ 224 h 449"/>
              <a:gd name="T54" fmla="*/ 236 w 449"/>
              <a:gd name="T55" fmla="*/ 199 h 449"/>
              <a:gd name="T56" fmla="*/ 256 w 449"/>
              <a:gd name="T57" fmla="*/ 186 h 449"/>
              <a:gd name="T58" fmla="*/ 262 w 449"/>
              <a:gd name="T59" fmla="*/ 168 h 449"/>
              <a:gd name="T60" fmla="*/ 251 w 449"/>
              <a:gd name="T61" fmla="*/ 151 h 449"/>
              <a:gd name="T62" fmla="*/ 226 w 449"/>
              <a:gd name="T63" fmla="*/ 143 h 449"/>
              <a:gd name="T64" fmla="*/ 201 w 449"/>
              <a:gd name="T65" fmla="*/ 150 h 449"/>
              <a:gd name="T66" fmla="*/ 176 w 449"/>
              <a:gd name="T67" fmla="*/ 177 h 449"/>
              <a:gd name="T68" fmla="*/ 168 w 449"/>
              <a:gd name="T69" fmla="*/ 180 h 449"/>
              <a:gd name="T70" fmla="*/ 163 w 449"/>
              <a:gd name="T71" fmla="*/ 179 h 449"/>
              <a:gd name="T72" fmla="*/ 124 w 449"/>
              <a:gd name="T73" fmla="*/ 149 h 449"/>
              <a:gd name="T74" fmla="*/ 122 w 449"/>
              <a:gd name="T75" fmla="*/ 137 h 449"/>
              <a:gd name="T76" fmla="*/ 230 w 449"/>
              <a:gd name="T77" fmla="*/ 75 h 449"/>
              <a:gd name="T78" fmla="*/ 280 w 449"/>
              <a:gd name="T79" fmla="*/ 87 h 449"/>
              <a:gd name="T80" fmla="*/ 321 w 449"/>
              <a:gd name="T81" fmla="*/ 121 h 449"/>
              <a:gd name="T82" fmla="*/ 337 w 449"/>
              <a:gd name="T83" fmla="*/ 168 h 449"/>
              <a:gd name="T84" fmla="*/ 333 w 449"/>
              <a:gd name="T85" fmla="*/ 192 h 449"/>
              <a:gd name="T86" fmla="*/ 259 w 449"/>
              <a:gd name="T87" fmla="*/ 372 h 449"/>
              <a:gd name="T88" fmla="*/ 253 w 449"/>
              <a:gd name="T89" fmla="*/ 374 h 449"/>
              <a:gd name="T90" fmla="*/ 197 w 449"/>
              <a:gd name="T91" fmla="*/ 374 h 449"/>
              <a:gd name="T92" fmla="*/ 190 w 449"/>
              <a:gd name="T93" fmla="*/ 372 h 449"/>
              <a:gd name="T94" fmla="*/ 187 w 449"/>
              <a:gd name="T95" fmla="*/ 365 h 449"/>
              <a:gd name="T96" fmla="*/ 187 w 449"/>
              <a:gd name="T97" fmla="*/ 309 h 449"/>
              <a:gd name="T98" fmla="*/ 190 w 449"/>
              <a:gd name="T99" fmla="*/ 302 h 449"/>
              <a:gd name="T100" fmla="*/ 197 w 449"/>
              <a:gd name="T101" fmla="*/ 300 h 449"/>
              <a:gd name="T102" fmla="*/ 253 w 449"/>
              <a:gd name="T103" fmla="*/ 300 h 449"/>
              <a:gd name="T104" fmla="*/ 259 w 449"/>
              <a:gd name="T105" fmla="*/ 302 h 449"/>
              <a:gd name="T106" fmla="*/ 262 w 449"/>
              <a:gd name="T107" fmla="*/ 309 h 449"/>
              <a:gd name="T108" fmla="*/ 262 w 449"/>
              <a:gd name="T109" fmla="*/ 365 h 449"/>
              <a:gd name="T110" fmla="*/ 259 w 449"/>
              <a:gd name="T111" fmla="*/ 37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 h="449">
                <a:moveTo>
                  <a:pt x="337" y="30"/>
                </a:moveTo>
                <a:cubicBezTo>
                  <a:pt x="303" y="10"/>
                  <a:pt x="265" y="0"/>
                  <a:pt x="225" y="0"/>
                </a:cubicBezTo>
                <a:cubicBezTo>
                  <a:pt x="184" y="0"/>
                  <a:pt x="146" y="10"/>
                  <a:pt x="112" y="30"/>
                </a:cubicBezTo>
                <a:cubicBezTo>
                  <a:pt x="77" y="50"/>
                  <a:pt x="50" y="77"/>
                  <a:pt x="30" y="112"/>
                </a:cubicBezTo>
                <a:cubicBezTo>
                  <a:pt x="10" y="146"/>
                  <a:pt x="0" y="184"/>
                  <a:pt x="0" y="225"/>
                </a:cubicBezTo>
                <a:cubicBezTo>
                  <a:pt x="0" y="265"/>
                  <a:pt x="10" y="303"/>
                  <a:pt x="30" y="337"/>
                </a:cubicBezTo>
                <a:cubicBezTo>
                  <a:pt x="50" y="372"/>
                  <a:pt x="77" y="399"/>
                  <a:pt x="112" y="419"/>
                </a:cubicBezTo>
                <a:cubicBezTo>
                  <a:pt x="146" y="439"/>
                  <a:pt x="184" y="449"/>
                  <a:pt x="225" y="449"/>
                </a:cubicBezTo>
                <a:cubicBezTo>
                  <a:pt x="265" y="449"/>
                  <a:pt x="303" y="439"/>
                  <a:pt x="337" y="419"/>
                </a:cubicBezTo>
                <a:cubicBezTo>
                  <a:pt x="372" y="399"/>
                  <a:pt x="399" y="372"/>
                  <a:pt x="419" y="337"/>
                </a:cubicBezTo>
                <a:cubicBezTo>
                  <a:pt x="439" y="303"/>
                  <a:pt x="449" y="265"/>
                  <a:pt x="449" y="225"/>
                </a:cubicBezTo>
                <a:cubicBezTo>
                  <a:pt x="449" y="184"/>
                  <a:pt x="439" y="146"/>
                  <a:pt x="419" y="112"/>
                </a:cubicBezTo>
                <a:cubicBezTo>
                  <a:pt x="399" y="77"/>
                  <a:pt x="372" y="50"/>
                  <a:pt x="337" y="30"/>
                </a:cubicBezTo>
                <a:close/>
                <a:moveTo>
                  <a:pt x="333" y="192"/>
                </a:moveTo>
                <a:cubicBezTo>
                  <a:pt x="331" y="199"/>
                  <a:pt x="328" y="205"/>
                  <a:pt x="325" y="210"/>
                </a:cubicBezTo>
                <a:cubicBezTo>
                  <a:pt x="322" y="214"/>
                  <a:pt x="318" y="219"/>
                  <a:pt x="312" y="224"/>
                </a:cubicBezTo>
                <a:cubicBezTo>
                  <a:pt x="306" y="229"/>
                  <a:pt x="302" y="232"/>
                  <a:pt x="299" y="234"/>
                </a:cubicBezTo>
                <a:cubicBezTo>
                  <a:pt x="295" y="236"/>
                  <a:pt x="291" y="239"/>
                  <a:pt x="284" y="242"/>
                </a:cubicBezTo>
                <a:cubicBezTo>
                  <a:pt x="278" y="246"/>
                  <a:pt x="273" y="251"/>
                  <a:pt x="268" y="257"/>
                </a:cubicBezTo>
                <a:cubicBezTo>
                  <a:pt x="264" y="263"/>
                  <a:pt x="262" y="268"/>
                  <a:pt x="262" y="271"/>
                </a:cubicBezTo>
                <a:cubicBezTo>
                  <a:pt x="259" y="278"/>
                  <a:pt x="259" y="278"/>
                  <a:pt x="259" y="278"/>
                </a:cubicBezTo>
                <a:cubicBezTo>
                  <a:pt x="253" y="281"/>
                  <a:pt x="253" y="281"/>
                  <a:pt x="253" y="281"/>
                </a:cubicBezTo>
                <a:cubicBezTo>
                  <a:pt x="197" y="281"/>
                  <a:pt x="197" y="281"/>
                  <a:pt x="197" y="281"/>
                </a:cubicBezTo>
                <a:cubicBezTo>
                  <a:pt x="190" y="278"/>
                  <a:pt x="190" y="278"/>
                  <a:pt x="190" y="278"/>
                </a:cubicBezTo>
                <a:cubicBezTo>
                  <a:pt x="187" y="271"/>
                  <a:pt x="187" y="271"/>
                  <a:pt x="187" y="271"/>
                </a:cubicBezTo>
                <a:cubicBezTo>
                  <a:pt x="187" y="261"/>
                  <a:pt x="187" y="261"/>
                  <a:pt x="187" y="261"/>
                </a:cubicBezTo>
                <a:cubicBezTo>
                  <a:pt x="187" y="248"/>
                  <a:pt x="192" y="236"/>
                  <a:pt x="203" y="224"/>
                </a:cubicBezTo>
                <a:cubicBezTo>
                  <a:pt x="213" y="213"/>
                  <a:pt x="224" y="204"/>
                  <a:pt x="236" y="199"/>
                </a:cubicBezTo>
                <a:cubicBezTo>
                  <a:pt x="246" y="195"/>
                  <a:pt x="252" y="190"/>
                  <a:pt x="256" y="186"/>
                </a:cubicBezTo>
                <a:cubicBezTo>
                  <a:pt x="260" y="181"/>
                  <a:pt x="262" y="175"/>
                  <a:pt x="262" y="168"/>
                </a:cubicBezTo>
                <a:cubicBezTo>
                  <a:pt x="262" y="161"/>
                  <a:pt x="258" y="156"/>
                  <a:pt x="251" y="151"/>
                </a:cubicBezTo>
                <a:cubicBezTo>
                  <a:pt x="244" y="146"/>
                  <a:pt x="235" y="143"/>
                  <a:pt x="226" y="143"/>
                </a:cubicBezTo>
                <a:cubicBezTo>
                  <a:pt x="216" y="143"/>
                  <a:pt x="208" y="145"/>
                  <a:pt x="201" y="150"/>
                </a:cubicBezTo>
                <a:cubicBezTo>
                  <a:pt x="194" y="155"/>
                  <a:pt x="186" y="164"/>
                  <a:pt x="176" y="177"/>
                </a:cubicBezTo>
                <a:cubicBezTo>
                  <a:pt x="168" y="180"/>
                  <a:pt x="168" y="180"/>
                  <a:pt x="168" y="180"/>
                </a:cubicBezTo>
                <a:cubicBezTo>
                  <a:pt x="163" y="179"/>
                  <a:pt x="163" y="179"/>
                  <a:pt x="163" y="179"/>
                </a:cubicBezTo>
                <a:cubicBezTo>
                  <a:pt x="124" y="149"/>
                  <a:pt x="124" y="149"/>
                  <a:pt x="124" y="149"/>
                </a:cubicBezTo>
                <a:cubicBezTo>
                  <a:pt x="120" y="146"/>
                  <a:pt x="119" y="142"/>
                  <a:pt x="122" y="137"/>
                </a:cubicBezTo>
                <a:cubicBezTo>
                  <a:pt x="147" y="96"/>
                  <a:pt x="183" y="75"/>
                  <a:pt x="230" y="75"/>
                </a:cubicBezTo>
                <a:cubicBezTo>
                  <a:pt x="247" y="75"/>
                  <a:pt x="264" y="79"/>
                  <a:pt x="280" y="87"/>
                </a:cubicBezTo>
                <a:cubicBezTo>
                  <a:pt x="296" y="95"/>
                  <a:pt x="310" y="106"/>
                  <a:pt x="321" y="121"/>
                </a:cubicBezTo>
                <a:cubicBezTo>
                  <a:pt x="332" y="135"/>
                  <a:pt x="337" y="151"/>
                  <a:pt x="337" y="168"/>
                </a:cubicBezTo>
                <a:cubicBezTo>
                  <a:pt x="337" y="177"/>
                  <a:pt x="336" y="185"/>
                  <a:pt x="333" y="192"/>
                </a:cubicBezTo>
                <a:close/>
                <a:moveTo>
                  <a:pt x="259" y="372"/>
                </a:moveTo>
                <a:cubicBezTo>
                  <a:pt x="253" y="374"/>
                  <a:pt x="253" y="374"/>
                  <a:pt x="253" y="374"/>
                </a:cubicBezTo>
                <a:cubicBezTo>
                  <a:pt x="197" y="374"/>
                  <a:pt x="197" y="374"/>
                  <a:pt x="197" y="374"/>
                </a:cubicBezTo>
                <a:cubicBezTo>
                  <a:pt x="190" y="372"/>
                  <a:pt x="190" y="372"/>
                  <a:pt x="190" y="372"/>
                </a:cubicBezTo>
                <a:cubicBezTo>
                  <a:pt x="187" y="365"/>
                  <a:pt x="187" y="365"/>
                  <a:pt x="187" y="365"/>
                </a:cubicBezTo>
                <a:cubicBezTo>
                  <a:pt x="187" y="309"/>
                  <a:pt x="187" y="309"/>
                  <a:pt x="187" y="309"/>
                </a:cubicBezTo>
                <a:cubicBezTo>
                  <a:pt x="190" y="302"/>
                  <a:pt x="190" y="302"/>
                  <a:pt x="190" y="302"/>
                </a:cubicBezTo>
                <a:cubicBezTo>
                  <a:pt x="197" y="300"/>
                  <a:pt x="197" y="300"/>
                  <a:pt x="197" y="300"/>
                </a:cubicBezTo>
                <a:cubicBezTo>
                  <a:pt x="253" y="300"/>
                  <a:pt x="253" y="300"/>
                  <a:pt x="253" y="300"/>
                </a:cubicBezTo>
                <a:cubicBezTo>
                  <a:pt x="259" y="302"/>
                  <a:pt x="259" y="302"/>
                  <a:pt x="259" y="302"/>
                </a:cubicBezTo>
                <a:cubicBezTo>
                  <a:pt x="262" y="309"/>
                  <a:pt x="262" y="309"/>
                  <a:pt x="262" y="309"/>
                </a:cubicBezTo>
                <a:cubicBezTo>
                  <a:pt x="262" y="365"/>
                  <a:pt x="262" y="365"/>
                  <a:pt x="262" y="365"/>
                </a:cubicBezTo>
                <a:lnTo>
                  <a:pt x="259" y="372"/>
                </a:ln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25463518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12</a:t>
            </a:fld>
            <a:endParaRPr lang="en-CA"/>
          </a:p>
        </p:txBody>
      </p:sp>
      <p:sp>
        <p:nvSpPr>
          <p:cNvPr id="3" name="Text Placeholder 2"/>
          <p:cNvSpPr>
            <a:spLocks noGrp="1"/>
          </p:cNvSpPr>
          <p:nvPr>
            <p:ph type="body" sz="quarter" idx="11"/>
          </p:nvPr>
        </p:nvSpPr>
        <p:spPr>
          <a:xfrm>
            <a:off x="143508" y="174066"/>
            <a:ext cx="7308812" cy="878670"/>
          </a:xfrm>
        </p:spPr>
        <p:txBody>
          <a:bodyPr/>
          <a:lstStyle/>
          <a:p>
            <a:r>
              <a:rPr lang="en-CA" dirty="0" smtClean="0"/>
              <a:t>What is the Regulatory Costing Calculator (RCC)</a:t>
            </a:r>
            <a:endParaRPr lang="en-CA" dirty="0"/>
          </a:p>
        </p:txBody>
      </p:sp>
      <p:sp>
        <p:nvSpPr>
          <p:cNvPr id="4" name="Content Placeholder 3"/>
          <p:cNvSpPr>
            <a:spLocks noGrp="1"/>
          </p:cNvSpPr>
          <p:nvPr>
            <p:ph idx="10"/>
          </p:nvPr>
        </p:nvSpPr>
        <p:spPr>
          <a:xfrm>
            <a:off x="935596" y="1124744"/>
            <a:ext cx="7571580" cy="3528392"/>
          </a:xfrm>
        </p:spPr>
        <p:txBody>
          <a:bodyPr/>
          <a:lstStyle/>
          <a:p>
            <a:r>
              <a:rPr lang="en-CA" sz="1800" dirty="0"/>
              <a:t>Is a Microsoft Excel application.  It uses formulas, forms and Visual Basic for Applications (VBA) code to</a:t>
            </a:r>
          </a:p>
          <a:p>
            <a:pPr lvl="1"/>
            <a:r>
              <a:rPr lang="en-CA" sz="1600" dirty="0"/>
              <a:t>automate and facilitate the calculation of AB </a:t>
            </a:r>
            <a:r>
              <a:rPr lang="en-CA" sz="1600" dirty="0" smtClean="0"/>
              <a:t>and compliance costs for </a:t>
            </a:r>
            <a:r>
              <a:rPr lang="en-CA" sz="1600" dirty="0"/>
              <a:t>departments and agencies,</a:t>
            </a:r>
          </a:p>
          <a:p>
            <a:pPr lvl="1"/>
            <a:r>
              <a:rPr lang="en-CA" sz="1600" dirty="0"/>
              <a:t>ensure AB is calculated according to required methodology, and</a:t>
            </a:r>
          </a:p>
          <a:p>
            <a:pPr lvl="1"/>
            <a:r>
              <a:rPr lang="en-CA" sz="1600" dirty="0"/>
              <a:t>standardize the format of calculations, making it easy for central agency to perform challenge and oversight </a:t>
            </a:r>
            <a:r>
              <a:rPr lang="en-CA" sz="1600" dirty="0" smtClean="0"/>
              <a:t>functions.</a:t>
            </a:r>
          </a:p>
          <a:p>
            <a:r>
              <a:rPr lang="en-CA" sz="1800" dirty="0" smtClean="0"/>
              <a:t>Required</a:t>
            </a:r>
            <a:endParaRPr lang="en-CA" sz="1800" dirty="0"/>
          </a:p>
          <a:p>
            <a:pPr lvl="1"/>
            <a:r>
              <a:rPr lang="en-CA" sz="1600" dirty="0" smtClean="0"/>
              <a:t>RCC </a:t>
            </a:r>
            <a:r>
              <a:rPr lang="en-CA" sz="1600" u="sng" dirty="0"/>
              <a:t>must</a:t>
            </a:r>
            <a:r>
              <a:rPr lang="en-CA" sz="1600" dirty="0"/>
              <a:t> be used to estimate administrative cost impacts under 141 Rule &amp; SBL   </a:t>
            </a:r>
          </a:p>
          <a:p>
            <a:pPr lvl="1"/>
            <a:r>
              <a:rPr lang="en-CA" sz="1600" dirty="0" smtClean="0"/>
              <a:t>RCC </a:t>
            </a:r>
            <a:r>
              <a:rPr lang="en-CA" sz="1600" dirty="0"/>
              <a:t>can be used to estimate compliance costs impacts under SBL</a:t>
            </a:r>
          </a:p>
          <a:p>
            <a:pPr lvl="1"/>
            <a:r>
              <a:rPr lang="en-CA" sz="1600" dirty="0"/>
              <a:t>completed </a:t>
            </a:r>
            <a:r>
              <a:rPr lang="en-CA" sz="1600" dirty="0" smtClean="0"/>
              <a:t>RCC </a:t>
            </a:r>
            <a:r>
              <a:rPr lang="en-CA" sz="1600" u="sng" dirty="0"/>
              <a:t>must</a:t>
            </a:r>
            <a:r>
              <a:rPr lang="en-CA" sz="1600" dirty="0"/>
              <a:t> be submitted to </a:t>
            </a:r>
            <a:r>
              <a:rPr lang="en-CA" sz="1600" dirty="0" smtClean="0"/>
              <a:t>TBS-RAS as a part of the regulatory submission package</a:t>
            </a:r>
            <a:endParaRPr lang="en-CA" sz="1600" dirty="0"/>
          </a:p>
          <a:p>
            <a:pPr lvl="2"/>
            <a:r>
              <a:rPr lang="en-CA" sz="1600" dirty="0">
                <a:latin typeface="Arial" pitchFamily="34" charset="0"/>
              </a:rPr>
              <a:t>Including all assumptions used in </a:t>
            </a:r>
            <a:r>
              <a:rPr lang="en-CA" sz="1600" dirty="0" smtClean="0">
                <a:latin typeface="Arial" pitchFamily="34" charset="0"/>
              </a:rPr>
              <a:t>calculations</a:t>
            </a:r>
          </a:p>
          <a:p>
            <a:endParaRPr lang="en-CA" sz="2000" dirty="0"/>
          </a:p>
        </p:txBody>
      </p:sp>
      <p:sp>
        <p:nvSpPr>
          <p:cNvPr id="6" name="Content Placeholder 3"/>
          <p:cNvSpPr txBox="1">
            <a:spLocks/>
          </p:cNvSpPr>
          <p:nvPr/>
        </p:nvSpPr>
        <p:spPr>
          <a:xfrm>
            <a:off x="719572" y="5409220"/>
            <a:ext cx="7571580" cy="134076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400" dirty="0"/>
          </a:p>
        </p:txBody>
      </p:sp>
      <p:sp>
        <p:nvSpPr>
          <p:cNvPr id="8" name="Freeform 7"/>
          <p:cNvSpPr>
            <a:spLocks noEditPoints="1"/>
          </p:cNvSpPr>
          <p:nvPr>
            <p:custDataLst>
              <p:tags r:id="rId1"/>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Text Box 4"/>
          <p:cNvSpPr txBox="1">
            <a:spLocks noChangeArrowheads="1"/>
          </p:cNvSpPr>
          <p:nvPr/>
        </p:nvSpPr>
        <p:spPr bwMode="auto">
          <a:xfrm>
            <a:off x="143508" y="5157192"/>
            <a:ext cx="8872177" cy="1061829"/>
          </a:xfrm>
          <a:prstGeom prst="rect">
            <a:avLst/>
          </a:prstGeom>
          <a:solidFill>
            <a:schemeClr val="bg1">
              <a:lumMod val="75000"/>
              <a:alpha val="5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dirty="0">
                <a:solidFill>
                  <a:srgbClr val="000000"/>
                </a:solidFill>
                <a:latin typeface="Wingdings 2" pitchFamily="18" charset="2"/>
              </a:rPr>
              <a:t>E</a:t>
            </a:r>
            <a:r>
              <a:rPr lang="en-US" sz="1400" b="1" dirty="0">
                <a:solidFill>
                  <a:srgbClr val="000000"/>
                </a:solidFill>
              </a:rPr>
              <a:t>KEY </a:t>
            </a:r>
            <a:r>
              <a:rPr lang="en-US" sz="1400" b="1" dirty="0" smtClean="0">
                <a:solidFill>
                  <a:srgbClr val="000000"/>
                </a:solidFill>
              </a:rPr>
              <a:t>POINT</a:t>
            </a:r>
            <a:r>
              <a:rPr lang="en-US" sz="1400" b="1" dirty="0" smtClean="0">
                <a:solidFill>
                  <a:srgbClr val="000000"/>
                </a:solidFill>
                <a:latin typeface="Wingdings 2" pitchFamily="18" charset="2"/>
              </a:rPr>
              <a:t>D</a:t>
            </a:r>
          </a:p>
          <a:p>
            <a:pPr algn="ctr" eaLnBrk="1" hangingPunct="1">
              <a:spcBef>
                <a:spcPct val="50000"/>
              </a:spcBef>
            </a:pPr>
            <a:r>
              <a:rPr lang="en-US" sz="1400" dirty="0" smtClean="0">
                <a:solidFill>
                  <a:srgbClr val="000000"/>
                </a:solidFill>
                <a:latin typeface="+mj-lt"/>
              </a:rPr>
              <a:t>Use of the Calculator strengthens the legitimacy of estimates of administrative and compliance cost.  It ensures consistent results by application of a common methodology .  This allows for results under the one-for-one rule and small business lens to be aggregated and reported across multiple regulations and departments. </a:t>
            </a:r>
            <a:endParaRPr lang="en-US" sz="1400" dirty="0">
              <a:solidFill>
                <a:srgbClr val="000000"/>
              </a:solidFill>
              <a:latin typeface="+mj-lt"/>
            </a:endParaRPr>
          </a:p>
        </p:txBody>
      </p:sp>
    </p:spTree>
    <p:extLst>
      <p:ext uri="{BB962C8B-B14F-4D97-AF65-F5344CB8AC3E}">
        <p14:creationId xmlns:p14="http://schemas.microsoft.com/office/powerpoint/2010/main" val="397157406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600" y="1525364"/>
            <a:ext cx="6662863" cy="355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8600" y="1544402"/>
            <a:ext cx="6730791" cy="351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0802" y="1473407"/>
            <a:ext cx="3598457" cy="356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672" y="1536290"/>
            <a:ext cx="6730791" cy="353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3151" y="1667529"/>
            <a:ext cx="6589249" cy="340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2D4B517-E49B-41B6-9DBC-23634E0F1CDC}" type="slidenum">
              <a:rPr lang="en-CA" smtClean="0">
                <a:solidFill>
                  <a:prstClr val="black">
                    <a:tint val="75000"/>
                  </a:prstClr>
                </a:solidFill>
              </a:rPr>
              <a:pPr/>
              <a:t>13</a:t>
            </a:fld>
            <a:endParaRPr lang="en-CA">
              <a:solidFill>
                <a:prstClr val="black">
                  <a:tint val="75000"/>
                </a:prstClr>
              </a:solidFill>
            </a:endParaRPr>
          </a:p>
        </p:txBody>
      </p:sp>
      <p:sp>
        <p:nvSpPr>
          <p:cNvPr id="3" name="Text Placeholder 2"/>
          <p:cNvSpPr>
            <a:spLocks noGrp="1"/>
          </p:cNvSpPr>
          <p:nvPr>
            <p:ph type="body" sz="quarter" idx="11"/>
          </p:nvPr>
        </p:nvSpPr>
        <p:spPr>
          <a:xfrm>
            <a:off x="39118" y="174066"/>
            <a:ext cx="5865030" cy="613614"/>
          </a:xfrm>
        </p:spPr>
        <p:txBody>
          <a:bodyPr/>
          <a:lstStyle/>
          <a:p>
            <a:r>
              <a:rPr lang="en-US" dirty="0" smtClean="0"/>
              <a:t>Regulatory Costing Calculator Overview</a:t>
            </a:r>
            <a:endParaRPr lang="en-CA" dirty="0"/>
          </a:p>
        </p:txBody>
      </p:sp>
      <p:sp>
        <p:nvSpPr>
          <p:cNvPr id="6" name="Freeform 5"/>
          <p:cNvSpPr>
            <a:spLocks noEditPoints="1"/>
          </p:cNvSpPr>
          <p:nvPr/>
        </p:nvSpPr>
        <p:spPr bwMode="auto">
          <a:xfrm>
            <a:off x="1187624" y="1239551"/>
            <a:ext cx="7344816" cy="5219847"/>
          </a:xfrm>
          <a:custGeom>
            <a:avLst/>
            <a:gdLst>
              <a:gd name="T0" fmla="*/ 885 w 1356"/>
              <a:gd name="T1" fmla="*/ 1019 h 1044"/>
              <a:gd name="T2" fmla="*/ 875 w 1356"/>
              <a:gd name="T3" fmla="*/ 1039 h 1044"/>
              <a:gd name="T4" fmla="*/ 710 w 1356"/>
              <a:gd name="T5" fmla="*/ 1044 h 1044"/>
              <a:gd name="T6" fmla="*/ 649 w 1356"/>
              <a:gd name="T7" fmla="*/ 1044 h 1044"/>
              <a:gd name="T8" fmla="*/ 485 w 1356"/>
              <a:gd name="T9" fmla="*/ 1039 h 1044"/>
              <a:gd name="T10" fmla="*/ 474 w 1356"/>
              <a:gd name="T11" fmla="*/ 1020 h 1044"/>
              <a:gd name="T12" fmla="*/ 511 w 1356"/>
              <a:gd name="T13" fmla="*/ 987 h 1044"/>
              <a:gd name="T14" fmla="*/ 527 w 1356"/>
              <a:gd name="T15" fmla="*/ 958 h 1044"/>
              <a:gd name="T16" fmla="*/ 537 w 1356"/>
              <a:gd name="T17" fmla="*/ 848 h 1044"/>
              <a:gd name="T18" fmla="*/ 822 w 1356"/>
              <a:gd name="T19" fmla="*/ 848 h 1044"/>
              <a:gd name="T20" fmla="*/ 832 w 1356"/>
              <a:gd name="T21" fmla="*/ 958 h 1044"/>
              <a:gd name="T22" fmla="*/ 849 w 1356"/>
              <a:gd name="T23" fmla="*/ 986 h 1044"/>
              <a:gd name="T24" fmla="*/ 885 w 1356"/>
              <a:gd name="T25" fmla="*/ 1019 h 1044"/>
              <a:gd name="T26" fmla="*/ 1323 w 1356"/>
              <a:gd name="T27" fmla="*/ 0 h 1044"/>
              <a:gd name="T28" fmla="*/ 1356 w 1356"/>
              <a:gd name="T29" fmla="*/ 36 h 1044"/>
              <a:gd name="T30" fmla="*/ 1356 w 1356"/>
              <a:gd name="T31" fmla="*/ 792 h 1044"/>
              <a:gd name="T32" fmla="*/ 1323 w 1356"/>
              <a:gd name="T33" fmla="*/ 828 h 1044"/>
              <a:gd name="T34" fmla="*/ 849 w 1356"/>
              <a:gd name="T35" fmla="*/ 828 h 1044"/>
              <a:gd name="T36" fmla="*/ 820 w 1356"/>
              <a:gd name="T37" fmla="*/ 828 h 1044"/>
              <a:gd name="T38" fmla="*/ 539 w 1356"/>
              <a:gd name="T39" fmla="*/ 828 h 1044"/>
              <a:gd name="T40" fmla="*/ 512 w 1356"/>
              <a:gd name="T41" fmla="*/ 828 h 1044"/>
              <a:gd name="T42" fmla="*/ 35 w 1356"/>
              <a:gd name="T43" fmla="*/ 828 h 1044"/>
              <a:gd name="T44" fmla="*/ 0 w 1356"/>
              <a:gd name="T45" fmla="*/ 792 h 1044"/>
              <a:gd name="T46" fmla="*/ 0 w 1356"/>
              <a:gd name="T47" fmla="*/ 36 h 1044"/>
              <a:gd name="T48" fmla="*/ 35 w 1356"/>
              <a:gd name="T49" fmla="*/ 0 h 1044"/>
              <a:gd name="T50" fmla="*/ 1323 w 1356"/>
              <a:gd name="T51" fmla="*/ 0 h 1044"/>
              <a:gd name="T52" fmla="*/ 1300 w 1356"/>
              <a:gd name="T53" fmla="*/ 60 h 1044"/>
              <a:gd name="T54" fmla="*/ 52 w 1356"/>
              <a:gd name="T55" fmla="*/ 60 h 1044"/>
              <a:gd name="T56" fmla="*/ 52 w 1356"/>
              <a:gd name="T57" fmla="*/ 768 h 1044"/>
              <a:gd name="T58" fmla="*/ 1300 w 1356"/>
              <a:gd name="T59" fmla="*/ 768 h 1044"/>
              <a:gd name="T60" fmla="*/ 1300 w 1356"/>
              <a:gd name="T61" fmla="*/ 6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6" h="1044">
                <a:moveTo>
                  <a:pt x="885" y="1019"/>
                </a:moveTo>
                <a:cubicBezTo>
                  <a:pt x="885" y="1019"/>
                  <a:pt x="906" y="1034"/>
                  <a:pt x="875" y="1039"/>
                </a:cubicBezTo>
                <a:cubicBezTo>
                  <a:pt x="856" y="1042"/>
                  <a:pt x="777" y="1044"/>
                  <a:pt x="710" y="1044"/>
                </a:cubicBezTo>
                <a:cubicBezTo>
                  <a:pt x="649" y="1044"/>
                  <a:pt x="649" y="1044"/>
                  <a:pt x="649" y="1044"/>
                </a:cubicBezTo>
                <a:cubicBezTo>
                  <a:pt x="584" y="1044"/>
                  <a:pt x="503" y="1042"/>
                  <a:pt x="485" y="1039"/>
                </a:cubicBezTo>
                <a:cubicBezTo>
                  <a:pt x="453" y="1035"/>
                  <a:pt x="474" y="1020"/>
                  <a:pt x="474" y="1020"/>
                </a:cubicBezTo>
                <a:cubicBezTo>
                  <a:pt x="474" y="1020"/>
                  <a:pt x="498" y="1000"/>
                  <a:pt x="511" y="987"/>
                </a:cubicBezTo>
                <a:cubicBezTo>
                  <a:pt x="523" y="974"/>
                  <a:pt x="527" y="958"/>
                  <a:pt x="527" y="958"/>
                </a:cubicBezTo>
                <a:cubicBezTo>
                  <a:pt x="537" y="848"/>
                  <a:pt x="537" y="848"/>
                  <a:pt x="537" y="848"/>
                </a:cubicBezTo>
                <a:cubicBezTo>
                  <a:pt x="822" y="848"/>
                  <a:pt x="822" y="848"/>
                  <a:pt x="822" y="848"/>
                </a:cubicBezTo>
                <a:cubicBezTo>
                  <a:pt x="832" y="958"/>
                  <a:pt x="832" y="958"/>
                  <a:pt x="832" y="958"/>
                </a:cubicBezTo>
                <a:cubicBezTo>
                  <a:pt x="832" y="958"/>
                  <a:pt x="836" y="973"/>
                  <a:pt x="849" y="986"/>
                </a:cubicBezTo>
                <a:cubicBezTo>
                  <a:pt x="862" y="999"/>
                  <a:pt x="885" y="1019"/>
                  <a:pt x="885" y="1019"/>
                </a:cubicBezTo>
                <a:moveTo>
                  <a:pt x="1323" y="0"/>
                </a:moveTo>
                <a:cubicBezTo>
                  <a:pt x="1342" y="0"/>
                  <a:pt x="1356" y="17"/>
                  <a:pt x="1356" y="36"/>
                </a:cubicBezTo>
                <a:cubicBezTo>
                  <a:pt x="1356" y="792"/>
                  <a:pt x="1356" y="792"/>
                  <a:pt x="1356" y="792"/>
                </a:cubicBezTo>
                <a:cubicBezTo>
                  <a:pt x="1356" y="811"/>
                  <a:pt x="1342" y="828"/>
                  <a:pt x="1323" y="828"/>
                </a:cubicBezTo>
                <a:cubicBezTo>
                  <a:pt x="849" y="828"/>
                  <a:pt x="849" y="828"/>
                  <a:pt x="849" y="828"/>
                </a:cubicBezTo>
                <a:cubicBezTo>
                  <a:pt x="820" y="828"/>
                  <a:pt x="820" y="828"/>
                  <a:pt x="820" y="828"/>
                </a:cubicBezTo>
                <a:cubicBezTo>
                  <a:pt x="539" y="828"/>
                  <a:pt x="539" y="828"/>
                  <a:pt x="539" y="828"/>
                </a:cubicBezTo>
                <a:cubicBezTo>
                  <a:pt x="512" y="828"/>
                  <a:pt x="512" y="828"/>
                  <a:pt x="512" y="828"/>
                </a:cubicBezTo>
                <a:cubicBezTo>
                  <a:pt x="35" y="828"/>
                  <a:pt x="35" y="828"/>
                  <a:pt x="35" y="828"/>
                </a:cubicBezTo>
                <a:cubicBezTo>
                  <a:pt x="16" y="828"/>
                  <a:pt x="0" y="811"/>
                  <a:pt x="0" y="792"/>
                </a:cubicBezTo>
                <a:cubicBezTo>
                  <a:pt x="0" y="36"/>
                  <a:pt x="0" y="36"/>
                  <a:pt x="0" y="36"/>
                </a:cubicBezTo>
                <a:cubicBezTo>
                  <a:pt x="0" y="17"/>
                  <a:pt x="16" y="0"/>
                  <a:pt x="35" y="0"/>
                </a:cubicBezTo>
                <a:cubicBezTo>
                  <a:pt x="1323" y="0"/>
                  <a:pt x="1323" y="0"/>
                  <a:pt x="1323" y="0"/>
                </a:cubicBezTo>
                <a:moveTo>
                  <a:pt x="1300" y="60"/>
                </a:moveTo>
                <a:cubicBezTo>
                  <a:pt x="52" y="60"/>
                  <a:pt x="52" y="60"/>
                  <a:pt x="52" y="60"/>
                </a:cubicBezTo>
                <a:cubicBezTo>
                  <a:pt x="52" y="768"/>
                  <a:pt x="52" y="768"/>
                  <a:pt x="52" y="768"/>
                </a:cubicBezTo>
                <a:cubicBezTo>
                  <a:pt x="1300" y="768"/>
                  <a:pt x="1300" y="768"/>
                  <a:pt x="1300" y="768"/>
                </a:cubicBezTo>
                <a:lnTo>
                  <a:pt x="1300" y="6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3" name="Freeform 42"/>
          <p:cNvSpPr>
            <a:spLocks noEditPoints="1"/>
          </p:cNvSpPr>
          <p:nvPr>
            <p:custDataLst>
              <p:tags r:id="rId1"/>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1609963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14</a:t>
            </a:fld>
            <a:endParaRPr lang="en-CA"/>
          </a:p>
        </p:txBody>
      </p:sp>
      <p:sp>
        <p:nvSpPr>
          <p:cNvPr id="3" name="Text Placeholder 2"/>
          <p:cNvSpPr>
            <a:spLocks noGrp="1"/>
          </p:cNvSpPr>
          <p:nvPr>
            <p:ph type="body" sz="quarter" idx="11"/>
          </p:nvPr>
        </p:nvSpPr>
        <p:spPr>
          <a:xfrm>
            <a:off x="179512" y="44624"/>
            <a:ext cx="8028893" cy="878670"/>
          </a:xfrm>
        </p:spPr>
        <p:txBody>
          <a:bodyPr/>
          <a:lstStyle/>
          <a:p>
            <a:r>
              <a:rPr lang="en-CA" dirty="0" smtClean="0"/>
              <a:t>Calculator Controls – Triggering Functions &amp; Entering Data</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25" y="1879087"/>
            <a:ext cx="8652088" cy="127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78" y="3574320"/>
            <a:ext cx="6230391" cy="71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urved Connector 10"/>
          <p:cNvCxnSpPr/>
          <p:nvPr/>
        </p:nvCxnSpPr>
        <p:spPr>
          <a:xfrm rot="5400000">
            <a:off x="1459301" y="2725278"/>
            <a:ext cx="1256848" cy="1152129"/>
          </a:xfrm>
          <a:prstGeom prst="curvedConnector3">
            <a:avLst/>
          </a:prstGeom>
          <a:ln w="5080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a:off x="2547290" y="3158884"/>
            <a:ext cx="1412598" cy="129171"/>
          </a:xfrm>
          <a:prstGeom prst="curvedConnector3">
            <a:avLst/>
          </a:prstGeom>
          <a:ln w="5080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3757690" y="2863427"/>
            <a:ext cx="1412597" cy="720080"/>
          </a:xfrm>
          <a:prstGeom prst="curvedConnector3">
            <a:avLst/>
          </a:prstGeom>
          <a:ln w="5080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5825" y="1016732"/>
            <a:ext cx="7848872" cy="646331"/>
          </a:xfrm>
          <a:prstGeom prst="rect">
            <a:avLst/>
          </a:prstGeom>
          <a:noFill/>
        </p:spPr>
        <p:txBody>
          <a:bodyPr wrap="square" rtlCol="0">
            <a:spAutoFit/>
          </a:bodyPr>
          <a:lstStyle/>
          <a:p>
            <a:r>
              <a:rPr lang="en-CA" dirty="0" smtClean="0"/>
              <a:t>The RCC has a customized menu in Excel’s Ribbon Bar.  Most functions needed to use the RCC can be accessed here.</a:t>
            </a:r>
            <a:endParaRPr lang="en-CA" dirty="0"/>
          </a:p>
        </p:txBody>
      </p:sp>
      <p:sp>
        <p:nvSpPr>
          <p:cNvPr id="20" name="TextBox 19"/>
          <p:cNvSpPr txBox="1"/>
          <p:nvPr/>
        </p:nvSpPr>
        <p:spPr>
          <a:xfrm>
            <a:off x="6660232" y="3131050"/>
            <a:ext cx="2275610" cy="2308324"/>
          </a:xfrm>
          <a:prstGeom prst="rect">
            <a:avLst/>
          </a:prstGeom>
          <a:noFill/>
        </p:spPr>
        <p:txBody>
          <a:bodyPr wrap="square" rtlCol="0">
            <a:spAutoFit/>
          </a:bodyPr>
          <a:lstStyle/>
          <a:p>
            <a:r>
              <a:rPr lang="en-CA" dirty="0" smtClean="0"/>
              <a:t>These functions can also be triggered by using control buttons that are located in the various tabs of the RCC where the associated information is stored.</a:t>
            </a:r>
            <a:endParaRPr lang="en-CA" dirty="0"/>
          </a:p>
        </p:txBody>
      </p:sp>
      <p:sp>
        <p:nvSpPr>
          <p:cNvPr id="24" name="Content Placeholder 3"/>
          <p:cNvSpPr>
            <a:spLocks noGrp="1"/>
          </p:cNvSpPr>
          <p:nvPr>
            <p:ph idx="10"/>
          </p:nvPr>
        </p:nvSpPr>
        <p:spPr>
          <a:xfrm>
            <a:off x="185677" y="4725144"/>
            <a:ext cx="6247692" cy="1908212"/>
          </a:xfrm>
        </p:spPr>
        <p:txBody>
          <a:bodyPr/>
          <a:lstStyle/>
          <a:p>
            <a:pPr marL="342900" indent="-342900">
              <a:buFont typeface="Arial" panose="020B0604020202020204" pitchFamily="34" charset="0"/>
              <a:buChar char="•"/>
            </a:pPr>
            <a:r>
              <a:rPr lang="en-CA" sz="2000" dirty="0" smtClean="0"/>
              <a:t>The RCC has multiple forms that can be used to add the required inputs.</a:t>
            </a:r>
          </a:p>
          <a:p>
            <a:pPr marL="342900" indent="-342900">
              <a:buFont typeface="Arial" panose="020B0604020202020204" pitchFamily="34" charset="0"/>
              <a:buChar char="•"/>
            </a:pPr>
            <a:r>
              <a:rPr lang="en-CA" sz="2000" dirty="0" smtClean="0"/>
              <a:t>Most of the time this data can also be entered/edited directly in the spreadsheet rather than using the built in forms.</a:t>
            </a:r>
            <a:endParaRPr lang="en-CA" sz="2000" dirty="0"/>
          </a:p>
        </p:txBody>
      </p:sp>
      <p:sp>
        <p:nvSpPr>
          <p:cNvPr id="44" name="Freeform 43"/>
          <p:cNvSpPr>
            <a:spLocks noEditPoints="1"/>
          </p:cNvSpPr>
          <p:nvPr>
            <p:custDataLst>
              <p:tags r:id="rId1"/>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66885645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15</a:t>
            </a:fld>
            <a:endParaRPr lang="en-CA"/>
          </a:p>
        </p:txBody>
      </p:sp>
      <p:sp>
        <p:nvSpPr>
          <p:cNvPr id="3" name="Text Placeholder 2"/>
          <p:cNvSpPr>
            <a:spLocks noGrp="1"/>
          </p:cNvSpPr>
          <p:nvPr>
            <p:ph type="body" sz="quarter" idx="11"/>
          </p:nvPr>
        </p:nvSpPr>
        <p:spPr/>
        <p:txBody>
          <a:bodyPr/>
          <a:lstStyle/>
          <a:p>
            <a:r>
              <a:rPr lang="en-CA" dirty="0" smtClean="0"/>
              <a:t>Tips on the Calculator - Timing</a:t>
            </a:r>
            <a:endParaRPr lang="en-CA" dirty="0"/>
          </a:p>
        </p:txBody>
      </p:sp>
      <p:sp>
        <p:nvSpPr>
          <p:cNvPr id="4" name="Content Placeholder 3"/>
          <p:cNvSpPr>
            <a:spLocks noGrp="1"/>
          </p:cNvSpPr>
          <p:nvPr>
            <p:ph idx="10"/>
          </p:nvPr>
        </p:nvSpPr>
        <p:spPr>
          <a:xfrm>
            <a:off x="255154" y="1349963"/>
            <a:ext cx="8672400" cy="5293146"/>
          </a:xfrm>
        </p:spPr>
        <p:txBody>
          <a:bodyPr/>
          <a:lstStyle/>
          <a:p>
            <a:pPr marL="342900" indent="-342900">
              <a:buFont typeface="Arial" panose="020B0604020202020204" pitchFamily="34" charset="0"/>
              <a:buChar char="•"/>
            </a:pPr>
            <a:r>
              <a:rPr lang="en-CA" sz="2000" dirty="0" smtClean="0"/>
              <a:t>TIMING: The Calculator determines when costs are incurred according to timing.  There are three types of timing:</a:t>
            </a:r>
          </a:p>
          <a:p>
            <a:endParaRPr lang="en-CA" sz="2000" dirty="0" smtClean="0"/>
          </a:p>
          <a:p>
            <a:pPr marL="1200150" lvl="1" indent="-457200">
              <a:buFont typeface="+mj-lt"/>
              <a:buAutoNum type="arabicPeriod"/>
            </a:pPr>
            <a:r>
              <a:rPr lang="en-CA" dirty="0" smtClean="0"/>
              <a:t>Upfront: For actions that occur at the very beginning of the 10 year assessment (p=0).  These costs occur only once.</a:t>
            </a:r>
          </a:p>
          <a:p>
            <a:pPr marL="1200150" lvl="1" indent="-457200">
              <a:buFont typeface="+mj-lt"/>
              <a:buAutoNum type="arabicPeriod"/>
            </a:pPr>
            <a:r>
              <a:rPr lang="en-CA" dirty="0" smtClean="0"/>
              <a:t>Ongoing:  Costs to perform reoccurring activities that occur at regular intervals over the 10 year assessment.  These costs are assumed to occur at the end of the period assessed and occur 10 * frequency times.</a:t>
            </a:r>
          </a:p>
          <a:p>
            <a:pPr marL="1600200" lvl="2" indent="-457200"/>
            <a:r>
              <a:rPr lang="en-CA" dirty="0" smtClean="0"/>
              <a:t>i.e. an ongoing activity with a frequency of 3 would occur once at the end of  every 4 month period, 30 times over 10 years.</a:t>
            </a:r>
          </a:p>
          <a:p>
            <a:pPr marL="1200150" lvl="1" indent="-457200">
              <a:buFont typeface="+mj-lt"/>
              <a:buAutoNum type="arabicPeriod"/>
            </a:pPr>
            <a:r>
              <a:rPr lang="en-CA" dirty="0" smtClean="0"/>
              <a:t>Custom:  An ongoing cost that occurs over a sub-set of the 10 year assessment.  If custom timing is selected then the user must select a start year and an end year to assess costs over.</a:t>
            </a:r>
          </a:p>
        </p:txBody>
      </p:sp>
      <p:sp>
        <p:nvSpPr>
          <p:cNvPr id="5" name="Freeform 4"/>
          <p:cNvSpPr>
            <a:spLocks noEditPoints="1"/>
          </p:cNvSpPr>
          <p:nvPr/>
        </p:nvSpPr>
        <p:spPr bwMode="auto">
          <a:xfrm>
            <a:off x="179512" y="34504"/>
            <a:ext cx="432048" cy="669752"/>
          </a:xfrm>
          <a:custGeom>
            <a:avLst/>
            <a:gdLst>
              <a:gd name="T0" fmla="*/ 377 w 448"/>
              <a:gd name="T1" fmla="*/ 53 h 671"/>
              <a:gd name="T2" fmla="*/ 224 w 448"/>
              <a:gd name="T3" fmla="*/ 0 h 671"/>
              <a:gd name="T4" fmla="*/ 71 w 448"/>
              <a:gd name="T5" fmla="*/ 53 h 671"/>
              <a:gd name="T6" fmla="*/ 0 w 448"/>
              <a:gd name="T7" fmla="*/ 196 h 671"/>
              <a:gd name="T8" fmla="*/ 78 w 448"/>
              <a:gd name="T9" fmla="*/ 351 h 671"/>
              <a:gd name="T10" fmla="*/ 119 w 448"/>
              <a:gd name="T11" fmla="*/ 440 h 671"/>
              <a:gd name="T12" fmla="*/ 109 w 448"/>
              <a:gd name="T13" fmla="*/ 503 h 671"/>
              <a:gd name="T14" fmla="*/ 118 w 448"/>
              <a:gd name="T15" fmla="*/ 567 h 671"/>
              <a:gd name="T16" fmla="*/ 126 w 448"/>
              <a:gd name="T17" fmla="*/ 618 h 671"/>
              <a:gd name="T18" fmla="*/ 186 w 448"/>
              <a:gd name="T19" fmla="*/ 660 h 671"/>
              <a:gd name="T20" fmla="*/ 262 w 448"/>
              <a:gd name="T21" fmla="*/ 660 h 671"/>
              <a:gd name="T22" fmla="*/ 322 w 448"/>
              <a:gd name="T23" fmla="*/ 618 h 671"/>
              <a:gd name="T24" fmla="*/ 330 w 448"/>
              <a:gd name="T25" fmla="*/ 567 h 671"/>
              <a:gd name="T26" fmla="*/ 339 w 448"/>
              <a:gd name="T27" fmla="*/ 503 h 671"/>
              <a:gd name="T28" fmla="*/ 329 w 448"/>
              <a:gd name="T29" fmla="*/ 440 h 671"/>
              <a:gd name="T30" fmla="*/ 370 w 448"/>
              <a:gd name="T31" fmla="*/ 351 h 671"/>
              <a:gd name="T32" fmla="*/ 448 w 448"/>
              <a:gd name="T33" fmla="*/ 196 h 671"/>
              <a:gd name="T34" fmla="*/ 362 w 448"/>
              <a:gd name="T35" fmla="*/ 274 h 671"/>
              <a:gd name="T36" fmla="*/ 336 w 448"/>
              <a:gd name="T37" fmla="*/ 303 h 671"/>
              <a:gd name="T38" fmla="*/ 174 w 448"/>
              <a:gd name="T39" fmla="*/ 433 h 671"/>
              <a:gd name="T40" fmla="*/ 99 w 448"/>
              <a:gd name="T41" fmla="*/ 289 h 671"/>
              <a:gd name="T42" fmla="*/ 56 w 448"/>
              <a:gd name="T43" fmla="*/ 196 h 671"/>
              <a:gd name="T44" fmla="*/ 111 w 448"/>
              <a:gd name="T45" fmla="*/ 93 h 671"/>
              <a:gd name="T46" fmla="*/ 224 w 448"/>
              <a:gd name="T47" fmla="*/ 56 h 671"/>
              <a:gd name="T48" fmla="*/ 338 w 448"/>
              <a:gd name="T49" fmla="*/ 93 h 671"/>
              <a:gd name="T50" fmla="*/ 392 w 448"/>
              <a:gd name="T51" fmla="*/ 196 h 671"/>
              <a:gd name="T52" fmla="*/ 306 w 448"/>
              <a:gd name="T53" fmla="*/ 156 h 671"/>
              <a:gd name="T54" fmla="*/ 224 w 448"/>
              <a:gd name="T55" fmla="*/ 126 h 671"/>
              <a:gd name="T56" fmla="*/ 210 w 448"/>
              <a:gd name="T57" fmla="*/ 139 h 671"/>
              <a:gd name="T58" fmla="*/ 224 w 448"/>
              <a:gd name="T59" fmla="*/ 154 h 671"/>
              <a:gd name="T60" fmla="*/ 294 w 448"/>
              <a:gd name="T61" fmla="*/ 196 h 671"/>
              <a:gd name="T62" fmla="*/ 308 w 448"/>
              <a:gd name="T63" fmla="*/ 210 h 671"/>
              <a:gd name="T64" fmla="*/ 322 w 448"/>
              <a:gd name="T65" fmla="*/ 19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671">
                <a:moveTo>
                  <a:pt x="429" y="115"/>
                </a:moveTo>
                <a:cubicBezTo>
                  <a:pt x="416" y="90"/>
                  <a:pt x="398" y="69"/>
                  <a:pt x="377" y="53"/>
                </a:cubicBezTo>
                <a:cubicBezTo>
                  <a:pt x="356" y="36"/>
                  <a:pt x="332" y="23"/>
                  <a:pt x="306" y="14"/>
                </a:cubicBezTo>
                <a:cubicBezTo>
                  <a:pt x="279" y="4"/>
                  <a:pt x="252" y="0"/>
                  <a:pt x="224" y="0"/>
                </a:cubicBezTo>
                <a:cubicBezTo>
                  <a:pt x="196" y="0"/>
                  <a:pt x="169" y="4"/>
                  <a:pt x="142" y="14"/>
                </a:cubicBezTo>
                <a:cubicBezTo>
                  <a:pt x="116" y="23"/>
                  <a:pt x="92" y="36"/>
                  <a:pt x="71" y="53"/>
                </a:cubicBezTo>
                <a:cubicBezTo>
                  <a:pt x="50" y="69"/>
                  <a:pt x="32" y="90"/>
                  <a:pt x="20" y="115"/>
                </a:cubicBezTo>
                <a:cubicBezTo>
                  <a:pt x="7" y="140"/>
                  <a:pt x="0" y="167"/>
                  <a:pt x="0" y="196"/>
                </a:cubicBezTo>
                <a:cubicBezTo>
                  <a:pt x="0" y="241"/>
                  <a:pt x="15" y="280"/>
                  <a:pt x="45" y="313"/>
                </a:cubicBezTo>
                <a:cubicBezTo>
                  <a:pt x="58" y="327"/>
                  <a:pt x="69" y="340"/>
                  <a:pt x="78" y="351"/>
                </a:cubicBezTo>
                <a:cubicBezTo>
                  <a:pt x="86" y="362"/>
                  <a:pt x="95" y="376"/>
                  <a:pt x="104" y="393"/>
                </a:cubicBezTo>
                <a:cubicBezTo>
                  <a:pt x="112" y="409"/>
                  <a:pt x="117" y="425"/>
                  <a:pt x="119" y="440"/>
                </a:cubicBezTo>
                <a:cubicBezTo>
                  <a:pt x="105" y="448"/>
                  <a:pt x="98" y="460"/>
                  <a:pt x="98" y="475"/>
                </a:cubicBezTo>
                <a:cubicBezTo>
                  <a:pt x="98" y="486"/>
                  <a:pt x="102" y="496"/>
                  <a:pt x="109" y="503"/>
                </a:cubicBezTo>
                <a:cubicBezTo>
                  <a:pt x="102" y="511"/>
                  <a:pt x="98" y="521"/>
                  <a:pt x="98" y="531"/>
                </a:cubicBezTo>
                <a:cubicBezTo>
                  <a:pt x="98" y="547"/>
                  <a:pt x="105" y="558"/>
                  <a:pt x="118" y="567"/>
                </a:cubicBezTo>
                <a:cubicBezTo>
                  <a:pt x="114" y="574"/>
                  <a:pt x="112" y="580"/>
                  <a:pt x="112" y="587"/>
                </a:cubicBezTo>
                <a:cubicBezTo>
                  <a:pt x="112" y="601"/>
                  <a:pt x="117" y="611"/>
                  <a:pt x="126" y="618"/>
                </a:cubicBezTo>
                <a:cubicBezTo>
                  <a:pt x="135" y="626"/>
                  <a:pt x="146" y="629"/>
                  <a:pt x="160" y="629"/>
                </a:cubicBezTo>
                <a:cubicBezTo>
                  <a:pt x="166" y="642"/>
                  <a:pt x="174" y="652"/>
                  <a:pt x="186" y="660"/>
                </a:cubicBezTo>
                <a:cubicBezTo>
                  <a:pt x="198" y="668"/>
                  <a:pt x="210" y="671"/>
                  <a:pt x="224" y="671"/>
                </a:cubicBezTo>
                <a:cubicBezTo>
                  <a:pt x="238" y="671"/>
                  <a:pt x="250" y="668"/>
                  <a:pt x="262" y="660"/>
                </a:cubicBezTo>
                <a:cubicBezTo>
                  <a:pt x="274" y="652"/>
                  <a:pt x="283" y="642"/>
                  <a:pt x="288" y="629"/>
                </a:cubicBezTo>
                <a:cubicBezTo>
                  <a:pt x="302" y="629"/>
                  <a:pt x="313" y="626"/>
                  <a:pt x="322" y="618"/>
                </a:cubicBezTo>
                <a:cubicBezTo>
                  <a:pt x="331" y="611"/>
                  <a:pt x="336" y="601"/>
                  <a:pt x="336" y="587"/>
                </a:cubicBezTo>
                <a:cubicBezTo>
                  <a:pt x="336" y="580"/>
                  <a:pt x="334" y="574"/>
                  <a:pt x="330" y="567"/>
                </a:cubicBezTo>
                <a:cubicBezTo>
                  <a:pt x="343" y="558"/>
                  <a:pt x="350" y="547"/>
                  <a:pt x="350" y="531"/>
                </a:cubicBezTo>
                <a:cubicBezTo>
                  <a:pt x="350" y="521"/>
                  <a:pt x="346" y="511"/>
                  <a:pt x="339" y="503"/>
                </a:cubicBezTo>
                <a:cubicBezTo>
                  <a:pt x="346" y="496"/>
                  <a:pt x="350" y="486"/>
                  <a:pt x="350" y="475"/>
                </a:cubicBezTo>
                <a:cubicBezTo>
                  <a:pt x="350" y="460"/>
                  <a:pt x="343" y="448"/>
                  <a:pt x="329" y="440"/>
                </a:cubicBezTo>
                <a:cubicBezTo>
                  <a:pt x="331" y="425"/>
                  <a:pt x="336" y="409"/>
                  <a:pt x="344" y="393"/>
                </a:cubicBezTo>
                <a:cubicBezTo>
                  <a:pt x="353" y="376"/>
                  <a:pt x="362" y="362"/>
                  <a:pt x="370" y="351"/>
                </a:cubicBezTo>
                <a:cubicBezTo>
                  <a:pt x="379" y="340"/>
                  <a:pt x="390" y="327"/>
                  <a:pt x="403" y="313"/>
                </a:cubicBezTo>
                <a:cubicBezTo>
                  <a:pt x="433" y="280"/>
                  <a:pt x="448" y="241"/>
                  <a:pt x="448" y="196"/>
                </a:cubicBezTo>
                <a:cubicBezTo>
                  <a:pt x="448" y="167"/>
                  <a:pt x="442" y="140"/>
                  <a:pt x="429" y="115"/>
                </a:cubicBezTo>
                <a:close/>
                <a:moveTo>
                  <a:pt x="362" y="274"/>
                </a:moveTo>
                <a:cubicBezTo>
                  <a:pt x="359" y="278"/>
                  <a:pt x="355" y="282"/>
                  <a:pt x="349" y="289"/>
                </a:cubicBezTo>
                <a:cubicBezTo>
                  <a:pt x="343" y="295"/>
                  <a:pt x="338" y="300"/>
                  <a:pt x="336" y="303"/>
                </a:cubicBezTo>
                <a:cubicBezTo>
                  <a:pt x="298" y="348"/>
                  <a:pt x="278" y="391"/>
                  <a:pt x="274" y="433"/>
                </a:cubicBezTo>
                <a:cubicBezTo>
                  <a:pt x="174" y="433"/>
                  <a:pt x="174" y="433"/>
                  <a:pt x="174" y="433"/>
                </a:cubicBezTo>
                <a:cubicBezTo>
                  <a:pt x="170" y="391"/>
                  <a:pt x="150" y="348"/>
                  <a:pt x="112" y="303"/>
                </a:cubicBezTo>
                <a:cubicBezTo>
                  <a:pt x="110" y="300"/>
                  <a:pt x="105" y="295"/>
                  <a:pt x="99" y="289"/>
                </a:cubicBezTo>
                <a:cubicBezTo>
                  <a:pt x="93" y="282"/>
                  <a:pt x="89" y="278"/>
                  <a:pt x="86" y="274"/>
                </a:cubicBezTo>
                <a:cubicBezTo>
                  <a:pt x="66" y="251"/>
                  <a:pt x="56" y="225"/>
                  <a:pt x="56" y="196"/>
                </a:cubicBezTo>
                <a:cubicBezTo>
                  <a:pt x="56" y="175"/>
                  <a:pt x="61" y="155"/>
                  <a:pt x="71" y="137"/>
                </a:cubicBezTo>
                <a:cubicBezTo>
                  <a:pt x="81" y="119"/>
                  <a:pt x="94" y="104"/>
                  <a:pt x="111" y="93"/>
                </a:cubicBezTo>
                <a:cubicBezTo>
                  <a:pt x="127" y="81"/>
                  <a:pt x="145" y="72"/>
                  <a:pt x="164" y="65"/>
                </a:cubicBezTo>
                <a:cubicBezTo>
                  <a:pt x="184" y="59"/>
                  <a:pt x="204" y="56"/>
                  <a:pt x="224" y="56"/>
                </a:cubicBezTo>
                <a:cubicBezTo>
                  <a:pt x="244" y="56"/>
                  <a:pt x="264" y="59"/>
                  <a:pt x="284" y="65"/>
                </a:cubicBezTo>
                <a:cubicBezTo>
                  <a:pt x="303" y="72"/>
                  <a:pt x="321" y="81"/>
                  <a:pt x="338" y="93"/>
                </a:cubicBezTo>
                <a:cubicBezTo>
                  <a:pt x="354" y="104"/>
                  <a:pt x="367" y="119"/>
                  <a:pt x="377" y="137"/>
                </a:cubicBezTo>
                <a:cubicBezTo>
                  <a:pt x="387" y="155"/>
                  <a:pt x="392" y="175"/>
                  <a:pt x="392" y="196"/>
                </a:cubicBezTo>
                <a:cubicBezTo>
                  <a:pt x="392" y="225"/>
                  <a:pt x="382" y="251"/>
                  <a:pt x="362" y="274"/>
                </a:cubicBezTo>
                <a:close/>
                <a:moveTo>
                  <a:pt x="306" y="156"/>
                </a:moveTo>
                <a:cubicBezTo>
                  <a:pt x="295" y="145"/>
                  <a:pt x="282" y="137"/>
                  <a:pt x="268" y="133"/>
                </a:cubicBezTo>
                <a:cubicBezTo>
                  <a:pt x="253" y="128"/>
                  <a:pt x="239" y="126"/>
                  <a:pt x="224" y="126"/>
                </a:cubicBezTo>
                <a:cubicBezTo>
                  <a:pt x="214" y="130"/>
                  <a:pt x="214" y="130"/>
                  <a:pt x="214" y="130"/>
                </a:cubicBezTo>
                <a:cubicBezTo>
                  <a:pt x="210" y="139"/>
                  <a:pt x="210" y="139"/>
                  <a:pt x="210" y="139"/>
                </a:cubicBezTo>
                <a:cubicBezTo>
                  <a:pt x="214" y="149"/>
                  <a:pt x="214" y="149"/>
                  <a:pt x="214" y="149"/>
                </a:cubicBezTo>
                <a:cubicBezTo>
                  <a:pt x="224" y="154"/>
                  <a:pt x="224" y="154"/>
                  <a:pt x="224" y="154"/>
                </a:cubicBezTo>
                <a:cubicBezTo>
                  <a:pt x="239" y="154"/>
                  <a:pt x="255" y="157"/>
                  <a:pt x="270" y="164"/>
                </a:cubicBezTo>
                <a:cubicBezTo>
                  <a:pt x="286" y="172"/>
                  <a:pt x="294" y="182"/>
                  <a:pt x="294" y="196"/>
                </a:cubicBezTo>
                <a:cubicBezTo>
                  <a:pt x="298" y="205"/>
                  <a:pt x="298" y="205"/>
                  <a:pt x="298" y="205"/>
                </a:cubicBezTo>
                <a:cubicBezTo>
                  <a:pt x="308" y="210"/>
                  <a:pt x="308" y="210"/>
                  <a:pt x="308" y="210"/>
                </a:cubicBezTo>
                <a:cubicBezTo>
                  <a:pt x="318" y="205"/>
                  <a:pt x="318" y="205"/>
                  <a:pt x="318" y="205"/>
                </a:cubicBezTo>
                <a:cubicBezTo>
                  <a:pt x="322" y="196"/>
                  <a:pt x="322" y="196"/>
                  <a:pt x="322" y="196"/>
                </a:cubicBezTo>
                <a:cubicBezTo>
                  <a:pt x="322" y="180"/>
                  <a:pt x="317" y="167"/>
                  <a:pt x="306" y="156"/>
                </a:cubicBezTo>
                <a:close/>
              </a:path>
            </a:pathLst>
          </a:custGeom>
          <a:solidFill>
            <a:schemeClr val="accent6">
              <a:lumMod val="60000"/>
              <a:lumOff val="40000"/>
            </a:schemeClr>
          </a:solidFill>
          <a:ln>
            <a:solidFill>
              <a:schemeClr val="tx1"/>
            </a:solid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011" y="5661248"/>
            <a:ext cx="1063377" cy="112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a:spLocks noEditPoints="1"/>
          </p:cNvSpPr>
          <p:nvPr>
            <p:custDataLst>
              <p:tags r:id="rId1"/>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122354519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5876" y="5510194"/>
            <a:ext cx="2023294" cy="134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2D4B517-E49B-41B6-9DBC-23634E0F1CDC}" type="slidenum">
              <a:rPr lang="en-CA" smtClean="0"/>
              <a:t>16</a:t>
            </a:fld>
            <a:endParaRPr lang="en-CA"/>
          </a:p>
        </p:txBody>
      </p:sp>
      <p:sp>
        <p:nvSpPr>
          <p:cNvPr id="3" name="Text Placeholder 2"/>
          <p:cNvSpPr>
            <a:spLocks noGrp="1"/>
          </p:cNvSpPr>
          <p:nvPr>
            <p:ph type="body" sz="quarter" idx="11"/>
          </p:nvPr>
        </p:nvSpPr>
        <p:spPr>
          <a:xfrm>
            <a:off x="759198" y="138062"/>
            <a:ext cx="7269185" cy="878670"/>
          </a:xfrm>
        </p:spPr>
        <p:txBody>
          <a:bodyPr/>
          <a:lstStyle/>
          <a:p>
            <a:r>
              <a:rPr lang="en-CA" dirty="0" smtClean="0"/>
              <a:t>Tips on the Calculator – Business Counts</a:t>
            </a:r>
            <a:endParaRPr lang="en-CA" dirty="0"/>
          </a:p>
        </p:txBody>
      </p:sp>
      <p:sp>
        <p:nvSpPr>
          <p:cNvPr id="4" name="Content Placeholder 3"/>
          <p:cNvSpPr>
            <a:spLocks noGrp="1"/>
          </p:cNvSpPr>
          <p:nvPr>
            <p:ph idx="10"/>
          </p:nvPr>
        </p:nvSpPr>
        <p:spPr>
          <a:xfrm>
            <a:off x="220080" y="908720"/>
            <a:ext cx="8672400" cy="5293146"/>
          </a:xfrm>
        </p:spPr>
        <p:txBody>
          <a:bodyPr/>
          <a:lstStyle/>
          <a:p>
            <a:pPr marL="457200" indent="-457200">
              <a:buFont typeface="Arial" panose="020B0604020202020204" pitchFamily="34" charset="0"/>
              <a:buChar char="•"/>
            </a:pPr>
            <a:r>
              <a:rPr lang="en-CA" sz="2400" dirty="0" smtClean="0"/>
              <a:t>BUSINESS COUNTS OVER TIME:  The number of businesses impacted by a cost at any time will be impacted by the business growth rate. </a:t>
            </a:r>
          </a:p>
          <a:p>
            <a:pPr marL="1200150" lvl="1" indent="-457200">
              <a:buFont typeface="Arial" panose="020B0604020202020204" pitchFamily="34" charset="0"/>
              <a:buChar char="•"/>
            </a:pPr>
            <a:r>
              <a:rPr lang="en-CA" dirty="0" smtClean="0"/>
              <a:t>(Business in Period p = Businesses in period 0 *(1+ growth rate)^(p/ frequency)</a:t>
            </a:r>
          </a:p>
          <a:p>
            <a:pPr marL="457200" indent="-457200">
              <a:buFont typeface="Arial" panose="020B0604020202020204" pitchFamily="34" charset="0"/>
              <a:buChar char="•"/>
            </a:pPr>
            <a:r>
              <a:rPr lang="en-CA" sz="2400" dirty="0" smtClean="0"/>
              <a:t>NEW ENTRANTS:  The Calculator can assess costs for new entrants.  This done in one of two ways depending on the timing:</a:t>
            </a:r>
          </a:p>
          <a:p>
            <a:pPr marL="1200150" lvl="1" indent="-457200">
              <a:buFont typeface="+mj-lt"/>
              <a:buAutoNum type="arabicPeriod"/>
            </a:pPr>
            <a:r>
              <a:rPr lang="en-CA" dirty="0" smtClean="0"/>
              <a:t>Upfront timing: </a:t>
            </a:r>
            <a:r>
              <a:rPr lang="en-CA" dirty="0"/>
              <a:t> </a:t>
            </a:r>
            <a:r>
              <a:rPr lang="en-CA" dirty="0" smtClean="0"/>
              <a:t>Including new entrants results in the upfront cost </a:t>
            </a:r>
            <a:r>
              <a:rPr lang="en-CA" b="1" dirty="0" smtClean="0"/>
              <a:t>ALSO</a:t>
            </a:r>
            <a:r>
              <a:rPr lang="en-CA" dirty="0" smtClean="0"/>
              <a:t> being an ONGOING cost applied to new entrants (start-up cost). </a:t>
            </a:r>
          </a:p>
          <a:p>
            <a:pPr marL="1200150" lvl="1" indent="-457200">
              <a:buFont typeface="+mj-lt"/>
              <a:buAutoNum type="arabicPeriod"/>
            </a:pPr>
            <a:r>
              <a:rPr lang="en-CA" dirty="0" smtClean="0"/>
              <a:t>For ongoing and custom timing: </a:t>
            </a:r>
            <a:r>
              <a:rPr lang="en-CA" dirty="0"/>
              <a:t>Including </a:t>
            </a:r>
            <a:r>
              <a:rPr lang="en-CA" dirty="0" smtClean="0"/>
              <a:t>new </a:t>
            </a:r>
            <a:r>
              <a:rPr lang="en-CA" dirty="0"/>
              <a:t>entrants results </a:t>
            </a:r>
            <a:r>
              <a:rPr lang="en-CA" dirty="0" smtClean="0"/>
              <a:t>in the cost being applied </a:t>
            </a:r>
            <a:r>
              <a:rPr lang="en-CA" b="1" dirty="0" smtClean="0"/>
              <a:t>ONLY </a:t>
            </a:r>
            <a:r>
              <a:rPr lang="en-CA" dirty="0" smtClean="0"/>
              <a:t>to new entrants (useful for costing grandfathering schemes). </a:t>
            </a:r>
          </a:p>
          <a:p>
            <a:pPr marL="1600200" lvl="2" indent="-457200"/>
            <a:r>
              <a:rPr lang="en-CA" dirty="0" smtClean="0"/>
              <a:t>New </a:t>
            </a:r>
            <a:r>
              <a:rPr lang="en-CA" dirty="0"/>
              <a:t>entrants in period p = (businesses in period p – businesses in period p minus one</a:t>
            </a:r>
            <a:r>
              <a:rPr lang="en-CA" dirty="0" smtClean="0"/>
              <a:t>).</a:t>
            </a:r>
          </a:p>
        </p:txBody>
      </p:sp>
      <p:sp>
        <p:nvSpPr>
          <p:cNvPr id="5" name="Freeform 4"/>
          <p:cNvSpPr>
            <a:spLocks noEditPoints="1"/>
          </p:cNvSpPr>
          <p:nvPr/>
        </p:nvSpPr>
        <p:spPr bwMode="auto">
          <a:xfrm>
            <a:off x="179512" y="34504"/>
            <a:ext cx="432048" cy="669752"/>
          </a:xfrm>
          <a:custGeom>
            <a:avLst/>
            <a:gdLst>
              <a:gd name="T0" fmla="*/ 377 w 448"/>
              <a:gd name="T1" fmla="*/ 53 h 671"/>
              <a:gd name="T2" fmla="*/ 224 w 448"/>
              <a:gd name="T3" fmla="*/ 0 h 671"/>
              <a:gd name="T4" fmla="*/ 71 w 448"/>
              <a:gd name="T5" fmla="*/ 53 h 671"/>
              <a:gd name="T6" fmla="*/ 0 w 448"/>
              <a:gd name="T7" fmla="*/ 196 h 671"/>
              <a:gd name="T8" fmla="*/ 78 w 448"/>
              <a:gd name="T9" fmla="*/ 351 h 671"/>
              <a:gd name="T10" fmla="*/ 119 w 448"/>
              <a:gd name="T11" fmla="*/ 440 h 671"/>
              <a:gd name="T12" fmla="*/ 109 w 448"/>
              <a:gd name="T13" fmla="*/ 503 h 671"/>
              <a:gd name="T14" fmla="*/ 118 w 448"/>
              <a:gd name="T15" fmla="*/ 567 h 671"/>
              <a:gd name="T16" fmla="*/ 126 w 448"/>
              <a:gd name="T17" fmla="*/ 618 h 671"/>
              <a:gd name="T18" fmla="*/ 186 w 448"/>
              <a:gd name="T19" fmla="*/ 660 h 671"/>
              <a:gd name="T20" fmla="*/ 262 w 448"/>
              <a:gd name="T21" fmla="*/ 660 h 671"/>
              <a:gd name="T22" fmla="*/ 322 w 448"/>
              <a:gd name="T23" fmla="*/ 618 h 671"/>
              <a:gd name="T24" fmla="*/ 330 w 448"/>
              <a:gd name="T25" fmla="*/ 567 h 671"/>
              <a:gd name="T26" fmla="*/ 339 w 448"/>
              <a:gd name="T27" fmla="*/ 503 h 671"/>
              <a:gd name="T28" fmla="*/ 329 w 448"/>
              <a:gd name="T29" fmla="*/ 440 h 671"/>
              <a:gd name="T30" fmla="*/ 370 w 448"/>
              <a:gd name="T31" fmla="*/ 351 h 671"/>
              <a:gd name="T32" fmla="*/ 448 w 448"/>
              <a:gd name="T33" fmla="*/ 196 h 671"/>
              <a:gd name="T34" fmla="*/ 362 w 448"/>
              <a:gd name="T35" fmla="*/ 274 h 671"/>
              <a:gd name="T36" fmla="*/ 336 w 448"/>
              <a:gd name="T37" fmla="*/ 303 h 671"/>
              <a:gd name="T38" fmla="*/ 174 w 448"/>
              <a:gd name="T39" fmla="*/ 433 h 671"/>
              <a:gd name="T40" fmla="*/ 99 w 448"/>
              <a:gd name="T41" fmla="*/ 289 h 671"/>
              <a:gd name="T42" fmla="*/ 56 w 448"/>
              <a:gd name="T43" fmla="*/ 196 h 671"/>
              <a:gd name="T44" fmla="*/ 111 w 448"/>
              <a:gd name="T45" fmla="*/ 93 h 671"/>
              <a:gd name="T46" fmla="*/ 224 w 448"/>
              <a:gd name="T47" fmla="*/ 56 h 671"/>
              <a:gd name="T48" fmla="*/ 338 w 448"/>
              <a:gd name="T49" fmla="*/ 93 h 671"/>
              <a:gd name="T50" fmla="*/ 392 w 448"/>
              <a:gd name="T51" fmla="*/ 196 h 671"/>
              <a:gd name="T52" fmla="*/ 306 w 448"/>
              <a:gd name="T53" fmla="*/ 156 h 671"/>
              <a:gd name="T54" fmla="*/ 224 w 448"/>
              <a:gd name="T55" fmla="*/ 126 h 671"/>
              <a:gd name="T56" fmla="*/ 210 w 448"/>
              <a:gd name="T57" fmla="*/ 139 h 671"/>
              <a:gd name="T58" fmla="*/ 224 w 448"/>
              <a:gd name="T59" fmla="*/ 154 h 671"/>
              <a:gd name="T60" fmla="*/ 294 w 448"/>
              <a:gd name="T61" fmla="*/ 196 h 671"/>
              <a:gd name="T62" fmla="*/ 308 w 448"/>
              <a:gd name="T63" fmla="*/ 210 h 671"/>
              <a:gd name="T64" fmla="*/ 322 w 448"/>
              <a:gd name="T65" fmla="*/ 19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671">
                <a:moveTo>
                  <a:pt x="429" y="115"/>
                </a:moveTo>
                <a:cubicBezTo>
                  <a:pt x="416" y="90"/>
                  <a:pt x="398" y="69"/>
                  <a:pt x="377" y="53"/>
                </a:cubicBezTo>
                <a:cubicBezTo>
                  <a:pt x="356" y="36"/>
                  <a:pt x="332" y="23"/>
                  <a:pt x="306" y="14"/>
                </a:cubicBezTo>
                <a:cubicBezTo>
                  <a:pt x="279" y="4"/>
                  <a:pt x="252" y="0"/>
                  <a:pt x="224" y="0"/>
                </a:cubicBezTo>
                <a:cubicBezTo>
                  <a:pt x="196" y="0"/>
                  <a:pt x="169" y="4"/>
                  <a:pt x="142" y="14"/>
                </a:cubicBezTo>
                <a:cubicBezTo>
                  <a:pt x="116" y="23"/>
                  <a:pt x="92" y="36"/>
                  <a:pt x="71" y="53"/>
                </a:cubicBezTo>
                <a:cubicBezTo>
                  <a:pt x="50" y="69"/>
                  <a:pt x="32" y="90"/>
                  <a:pt x="20" y="115"/>
                </a:cubicBezTo>
                <a:cubicBezTo>
                  <a:pt x="7" y="140"/>
                  <a:pt x="0" y="167"/>
                  <a:pt x="0" y="196"/>
                </a:cubicBezTo>
                <a:cubicBezTo>
                  <a:pt x="0" y="241"/>
                  <a:pt x="15" y="280"/>
                  <a:pt x="45" y="313"/>
                </a:cubicBezTo>
                <a:cubicBezTo>
                  <a:pt x="58" y="327"/>
                  <a:pt x="69" y="340"/>
                  <a:pt x="78" y="351"/>
                </a:cubicBezTo>
                <a:cubicBezTo>
                  <a:pt x="86" y="362"/>
                  <a:pt x="95" y="376"/>
                  <a:pt x="104" y="393"/>
                </a:cubicBezTo>
                <a:cubicBezTo>
                  <a:pt x="112" y="409"/>
                  <a:pt x="117" y="425"/>
                  <a:pt x="119" y="440"/>
                </a:cubicBezTo>
                <a:cubicBezTo>
                  <a:pt x="105" y="448"/>
                  <a:pt x="98" y="460"/>
                  <a:pt x="98" y="475"/>
                </a:cubicBezTo>
                <a:cubicBezTo>
                  <a:pt x="98" y="486"/>
                  <a:pt x="102" y="496"/>
                  <a:pt x="109" y="503"/>
                </a:cubicBezTo>
                <a:cubicBezTo>
                  <a:pt x="102" y="511"/>
                  <a:pt x="98" y="521"/>
                  <a:pt x="98" y="531"/>
                </a:cubicBezTo>
                <a:cubicBezTo>
                  <a:pt x="98" y="547"/>
                  <a:pt x="105" y="558"/>
                  <a:pt x="118" y="567"/>
                </a:cubicBezTo>
                <a:cubicBezTo>
                  <a:pt x="114" y="574"/>
                  <a:pt x="112" y="580"/>
                  <a:pt x="112" y="587"/>
                </a:cubicBezTo>
                <a:cubicBezTo>
                  <a:pt x="112" y="601"/>
                  <a:pt x="117" y="611"/>
                  <a:pt x="126" y="618"/>
                </a:cubicBezTo>
                <a:cubicBezTo>
                  <a:pt x="135" y="626"/>
                  <a:pt x="146" y="629"/>
                  <a:pt x="160" y="629"/>
                </a:cubicBezTo>
                <a:cubicBezTo>
                  <a:pt x="166" y="642"/>
                  <a:pt x="174" y="652"/>
                  <a:pt x="186" y="660"/>
                </a:cubicBezTo>
                <a:cubicBezTo>
                  <a:pt x="198" y="668"/>
                  <a:pt x="210" y="671"/>
                  <a:pt x="224" y="671"/>
                </a:cubicBezTo>
                <a:cubicBezTo>
                  <a:pt x="238" y="671"/>
                  <a:pt x="250" y="668"/>
                  <a:pt x="262" y="660"/>
                </a:cubicBezTo>
                <a:cubicBezTo>
                  <a:pt x="274" y="652"/>
                  <a:pt x="283" y="642"/>
                  <a:pt x="288" y="629"/>
                </a:cubicBezTo>
                <a:cubicBezTo>
                  <a:pt x="302" y="629"/>
                  <a:pt x="313" y="626"/>
                  <a:pt x="322" y="618"/>
                </a:cubicBezTo>
                <a:cubicBezTo>
                  <a:pt x="331" y="611"/>
                  <a:pt x="336" y="601"/>
                  <a:pt x="336" y="587"/>
                </a:cubicBezTo>
                <a:cubicBezTo>
                  <a:pt x="336" y="580"/>
                  <a:pt x="334" y="574"/>
                  <a:pt x="330" y="567"/>
                </a:cubicBezTo>
                <a:cubicBezTo>
                  <a:pt x="343" y="558"/>
                  <a:pt x="350" y="547"/>
                  <a:pt x="350" y="531"/>
                </a:cubicBezTo>
                <a:cubicBezTo>
                  <a:pt x="350" y="521"/>
                  <a:pt x="346" y="511"/>
                  <a:pt x="339" y="503"/>
                </a:cubicBezTo>
                <a:cubicBezTo>
                  <a:pt x="346" y="496"/>
                  <a:pt x="350" y="486"/>
                  <a:pt x="350" y="475"/>
                </a:cubicBezTo>
                <a:cubicBezTo>
                  <a:pt x="350" y="460"/>
                  <a:pt x="343" y="448"/>
                  <a:pt x="329" y="440"/>
                </a:cubicBezTo>
                <a:cubicBezTo>
                  <a:pt x="331" y="425"/>
                  <a:pt x="336" y="409"/>
                  <a:pt x="344" y="393"/>
                </a:cubicBezTo>
                <a:cubicBezTo>
                  <a:pt x="353" y="376"/>
                  <a:pt x="362" y="362"/>
                  <a:pt x="370" y="351"/>
                </a:cubicBezTo>
                <a:cubicBezTo>
                  <a:pt x="379" y="340"/>
                  <a:pt x="390" y="327"/>
                  <a:pt x="403" y="313"/>
                </a:cubicBezTo>
                <a:cubicBezTo>
                  <a:pt x="433" y="280"/>
                  <a:pt x="448" y="241"/>
                  <a:pt x="448" y="196"/>
                </a:cubicBezTo>
                <a:cubicBezTo>
                  <a:pt x="448" y="167"/>
                  <a:pt x="442" y="140"/>
                  <a:pt x="429" y="115"/>
                </a:cubicBezTo>
                <a:close/>
                <a:moveTo>
                  <a:pt x="362" y="274"/>
                </a:moveTo>
                <a:cubicBezTo>
                  <a:pt x="359" y="278"/>
                  <a:pt x="355" y="282"/>
                  <a:pt x="349" y="289"/>
                </a:cubicBezTo>
                <a:cubicBezTo>
                  <a:pt x="343" y="295"/>
                  <a:pt x="338" y="300"/>
                  <a:pt x="336" y="303"/>
                </a:cubicBezTo>
                <a:cubicBezTo>
                  <a:pt x="298" y="348"/>
                  <a:pt x="278" y="391"/>
                  <a:pt x="274" y="433"/>
                </a:cubicBezTo>
                <a:cubicBezTo>
                  <a:pt x="174" y="433"/>
                  <a:pt x="174" y="433"/>
                  <a:pt x="174" y="433"/>
                </a:cubicBezTo>
                <a:cubicBezTo>
                  <a:pt x="170" y="391"/>
                  <a:pt x="150" y="348"/>
                  <a:pt x="112" y="303"/>
                </a:cubicBezTo>
                <a:cubicBezTo>
                  <a:pt x="110" y="300"/>
                  <a:pt x="105" y="295"/>
                  <a:pt x="99" y="289"/>
                </a:cubicBezTo>
                <a:cubicBezTo>
                  <a:pt x="93" y="282"/>
                  <a:pt x="89" y="278"/>
                  <a:pt x="86" y="274"/>
                </a:cubicBezTo>
                <a:cubicBezTo>
                  <a:pt x="66" y="251"/>
                  <a:pt x="56" y="225"/>
                  <a:pt x="56" y="196"/>
                </a:cubicBezTo>
                <a:cubicBezTo>
                  <a:pt x="56" y="175"/>
                  <a:pt x="61" y="155"/>
                  <a:pt x="71" y="137"/>
                </a:cubicBezTo>
                <a:cubicBezTo>
                  <a:pt x="81" y="119"/>
                  <a:pt x="94" y="104"/>
                  <a:pt x="111" y="93"/>
                </a:cubicBezTo>
                <a:cubicBezTo>
                  <a:pt x="127" y="81"/>
                  <a:pt x="145" y="72"/>
                  <a:pt x="164" y="65"/>
                </a:cubicBezTo>
                <a:cubicBezTo>
                  <a:pt x="184" y="59"/>
                  <a:pt x="204" y="56"/>
                  <a:pt x="224" y="56"/>
                </a:cubicBezTo>
                <a:cubicBezTo>
                  <a:pt x="244" y="56"/>
                  <a:pt x="264" y="59"/>
                  <a:pt x="284" y="65"/>
                </a:cubicBezTo>
                <a:cubicBezTo>
                  <a:pt x="303" y="72"/>
                  <a:pt x="321" y="81"/>
                  <a:pt x="338" y="93"/>
                </a:cubicBezTo>
                <a:cubicBezTo>
                  <a:pt x="354" y="104"/>
                  <a:pt x="367" y="119"/>
                  <a:pt x="377" y="137"/>
                </a:cubicBezTo>
                <a:cubicBezTo>
                  <a:pt x="387" y="155"/>
                  <a:pt x="392" y="175"/>
                  <a:pt x="392" y="196"/>
                </a:cubicBezTo>
                <a:cubicBezTo>
                  <a:pt x="392" y="225"/>
                  <a:pt x="382" y="251"/>
                  <a:pt x="362" y="274"/>
                </a:cubicBezTo>
                <a:close/>
                <a:moveTo>
                  <a:pt x="306" y="156"/>
                </a:moveTo>
                <a:cubicBezTo>
                  <a:pt x="295" y="145"/>
                  <a:pt x="282" y="137"/>
                  <a:pt x="268" y="133"/>
                </a:cubicBezTo>
                <a:cubicBezTo>
                  <a:pt x="253" y="128"/>
                  <a:pt x="239" y="126"/>
                  <a:pt x="224" y="126"/>
                </a:cubicBezTo>
                <a:cubicBezTo>
                  <a:pt x="214" y="130"/>
                  <a:pt x="214" y="130"/>
                  <a:pt x="214" y="130"/>
                </a:cubicBezTo>
                <a:cubicBezTo>
                  <a:pt x="210" y="139"/>
                  <a:pt x="210" y="139"/>
                  <a:pt x="210" y="139"/>
                </a:cubicBezTo>
                <a:cubicBezTo>
                  <a:pt x="214" y="149"/>
                  <a:pt x="214" y="149"/>
                  <a:pt x="214" y="149"/>
                </a:cubicBezTo>
                <a:cubicBezTo>
                  <a:pt x="224" y="154"/>
                  <a:pt x="224" y="154"/>
                  <a:pt x="224" y="154"/>
                </a:cubicBezTo>
                <a:cubicBezTo>
                  <a:pt x="239" y="154"/>
                  <a:pt x="255" y="157"/>
                  <a:pt x="270" y="164"/>
                </a:cubicBezTo>
                <a:cubicBezTo>
                  <a:pt x="286" y="172"/>
                  <a:pt x="294" y="182"/>
                  <a:pt x="294" y="196"/>
                </a:cubicBezTo>
                <a:cubicBezTo>
                  <a:pt x="298" y="205"/>
                  <a:pt x="298" y="205"/>
                  <a:pt x="298" y="205"/>
                </a:cubicBezTo>
                <a:cubicBezTo>
                  <a:pt x="308" y="210"/>
                  <a:pt x="308" y="210"/>
                  <a:pt x="308" y="210"/>
                </a:cubicBezTo>
                <a:cubicBezTo>
                  <a:pt x="318" y="205"/>
                  <a:pt x="318" y="205"/>
                  <a:pt x="318" y="205"/>
                </a:cubicBezTo>
                <a:cubicBezTo>
                  <a:pt x="322" y="196"/>
                  <a:pt x="322" y="196"/>
                  <a:pt x="322" y="196"/>
                </a:cubicBezTo>
                <a:cubicBezTo>
                  <a:pt x="322" y="180"/>
                  <a:pt x="317" y="167"/>
                  <a:pt x="306" y="156"/>
                </a:cubicBezTo>
                <a:close/>
              </a:path>
            </a:pathLst>
          </a:custGeom>
          <a:solidFill>
            <a:schemeClr val="accent6">
              <a:lumMod val="60000"/>
              <a:lumOff val="40000"/>
            </a:schemeClr>
          </a:solidFill>
          <a:ln>
            <a:solidFill>
              <a:schemeClr val="tx1"/>
            </a:solid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noEditPoints="1"/>
          </p:cNvSpPr>
          <p:nvPr>
            <p:custDataLst>
              <p:tags r:id="rId1"/>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84931590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2537" y="6383735"/>
            <a:ext cx="2133600" cy="309466"/>
          </a:xfrm>
        </p:spPr>
        <p:txBody>
          <a:bodyPr/>
          <a:lstStyle/>
          <a:p>
            <a:fld id="{32D4B517-E49B-41B6-9DBC-23634E0F1CDC}" type="slidenum">
              <a:rPr lang="en-CA" smtClean="0"/>
              <a:t>17</a:t>
            </a:fld>
            <a:endParaRPr lang="en-CA"/>
          </a:p>
        </p:txBody>
      </p:sp>
      <p:sp>
        <p:nvSpPr>
          <p:cNvPr id="3" name="Text Placeholder 2"/>
          <p:cNvSpPr>
            <a:spLocks noGrp="1"/>
          </p:cNvSpPr>
          <p:nvPr>
            <p:ph type="body" sz="quarter" idx="11"/>
          </p:nvPr>
        </p:nvSpPr>
        <p:spPr>
          <a:xfrm>
            <a:off x="503548" y="80628"/>
            <a:ext cx="5432982" cy="878670"/>
          </a:xfrm>
        </p:spPr>
        <p:txBody>
          <a:bodyPr/>
          <a:lstStyle/>
          <a:p>
            <a:r>
              <a:rPr lang="en-CA" sz="2000" dirty="0"/>
              <a:t>Fictional </a:t>
            </a:r>
            <a:r>
              <a:rPr lang="en-CA" sz="2000" dirty="0" smtClean="0"/>
              <a:t>Example Walk Through </a:t>
            </a:r>
            <a:r>
              <a:rPr lang="en-CA" sz="2000" dirty="0"/>
              <a:t>of </a:t>
            </a:r>
            <a:r>
              <a:rPr lang="en-CA" sz="2000" dirty="0" smtClean="0"/>
              <a:t>Costing –  </a:t>
            </a:r>
            <a:r>
              <a:rPr lang="en-CA" sz="2000" dirty="0"/>
              <a:t>Regulating Self-Driving </a:t>
            </a:r>
            <a:r>
              <a:rPr lang="en-CA" sz="2000" dirty="0" smtClean="0"/>
              <a:t>Vehicles (HANDS ON)</a:t>
            </a:r>
            <a:endParaRPr lang="en-CA" sz="2000" dirty="0"/>
          </a:p>
        </p:txBody>
      </p:sp>
      <p:graphicFrame>
        <p:nvGraphicFramePr>
          <p:cNvPr id="5" name="Diagram 4"/>
          <p:cNvGraphicFramePr/>
          <p:nvPr>
            <p:extLst>
              <p:ext uri="{D42A27DB-BD31-4B8C-83A1-F6EECF244321}">
                <p14:modId xmlns:p14="http://schemas.microsoft.com/office/powerpoint/2010/main" val="829591647"/>
              </p:ext>
            </p:extLst>
          </p:nvPr>
        </p:nvGraphicFramePr>
        <p:xfrm>
          <a:off x="-2052736" y="980728"/>
          <a:ext cx="13141460" cy="52205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 Box 4"/>
          <p:cNvSpPr txBox="1">
            <a:spLocks noChangeArrowheads="1"/>
          </p:cNvSpPr>
          <p:nvPr/>
        </p:nvSpPr>
        <p:spPr bwMode="auto">
          <a:xfrm>
            <a:off x="1727683" y="6282898"/>
            <a:ext cx="5688633" cy="523220"/>
          </a:xfrm>
          <a:prstGeom prst="rect">
            <a:avLst/>
          </a:prstGeom>
          <a:solidFill>
            <a:schemeClr val="bg1">
              <a:lumMod val="75000"/>
              <a:alpha val="5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sz="1400" dirty="0" smtClean="0">
                <a:solidFill>
                  <a:srgbClr val="000000"/>
                </a:solidFill>
                <a:latin typeface="Wingdings 2" pitchFamily="18" charset="2"/>
              </a:rPr>
              <a:t>E</a:t>
            </a:r>
            <a:r>
              <a:rPr lang="en-US" sz="1400" b="1" dirty="0" smtClean="0">
                <a:solidFill>
                  <a:srgbClr val="000000"/>
                </a:solidFill>
              </a:rPr>
              <a:t>LETS TAKE A LOOK</a:t>
            </a:r>
            <a:r>
              <a:rPr lang="en-US" sz="1400" b="1" dirty="0" smtClean="0">
                <a:solidFill>
                  <a:srgbClr val="000000"/>
                </a:solidFill>
                <a:latin typeface="Wingdings 2" pitchFamily="18" charset="2"/>
              </a:rPr>
              <a:t>D</a:t>
            </a:r>
          </a:p>
          <a:p>
            <a:pPr algn="ctr" eaLnBrk="1" hangingPunct="1"/>
            <a:r>
              <a:rPr lang="en-US" sz="1400" dirty="0" smtClean="0">
                <a:solidFill>
                  <a:srgbClr val="000000"/>
                </a:solidFill>
              </a:rPr>
              <a:t>TASK – Download the Calculator (save to desktop)</a:t>
            </a:r>
            <a:endParaRPr lang="en-US" sz="1400" dirty="0">
              <a:solidFill>
                <a:srgbClr val="000000"/>
              </a:solidFill>
            </a:endParaRPr>
          </a:p>
        </p:txBody>
      </p:sp>
      <p:sp>
        <p:nvSpPr>
          <p:cNvPr id="7" name="Freeform 6"/>
          <p:cNvSpPr>
            <a:spLocks noEditPoints="1"/>
          </p:cNvSpPr>
          <p:nvPr>
            <p:custDataLst>
              <p:tags r:id="rId1"/>
            </p:custDataLst>
          </p:nvPr>
        </p:nvSpPr>
        <p:spPr bwMode="auto">
          <a:xfrm>
            <a:off x="1984276" y="6324403"/>
            <a:ext cx="463488" cy="447585"/>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11" name="Group 10"/>
          <p:cNvGrpSpPr/>
          <p:nvPr/>
        </p:nvGrpSpPr>
        <p:grpSpPr>
          <a:xfrm>
            <a:off x="8359663" y="116632"/>
            <a:ext cx="571500" cy="669682"/>
            <a:chOff x="7893893" y="1556792"/>
            <a:chExt cx="571500" cy="669682"/>
          </a:xfrm>
        </p:grpSpPr>
        <p:sp>
          <p:nvSpPr>
            <p:cNvPr id="8" name="Freeform 7"/>
            <p:cNvSpPr>
              <a:spLocks noEditPoints="1"/>
            </p:cNvSpPr>
            <p:nvPr>
              <p:custDataLst>
                <p:tags r:id="rId2"/>
              </p:custDataLst>
            </p:nvPr>
          </p:nvSpPr>
          <p:spPr bwMode="auto">
            <a:xfrm>
              <a:off x="7893893" y="1825299"/>
              <a:ext cx="571500" cy="401175"/>
            </a:xfrm>
            <a:custGeom>
              <a:avLst/>
              <a:gdLst>
                <a:gd name="T0" fmla="*/ 525 w 533"/>
                <a:gd name="T1" fmla="*/ 319 h 374"/>
                <a:gd name="T2" fmla="*/ 403 w 533"/>
                <a:gd name="T3" fmla="*/ 14 h 374"/>
                <a:gd name="T4" fmla="*/ 395 w 533"/>
                <a:gd name="T5" fmla="*/ 4 h 374"/>
                <a:gd name="T6" fmla="*/ 384 w 533"/>
                <a:gd name="T7" fmla="*/ 0 h 374"/>
                <a:gd name="T8" fmla="*/ 285 w 533"/>
                <a:gd name="T9" fmla="*/ 0 h 374"/>
                <a:gd name="T10" fmla="*/ 292 w 533"/>
                <a:gd name="T11" fmla="*/ 3 h 374"/>
                <a:gd name="T12" fmla="*/ 295 w 533"/>
                <a:gd name="T13" fmla="*/ 9 h 374"/>
                <a:gd name="T14" fmla="*/ 299 w 533"/>
                <a:gd name="T15" fmla="*/ 65 h 374"/>
                <a:gd name="T16" fmla="*/ 297 w 533"/>
                <a:gd name="T17" fmla="*/ 72 h 374"/>
                <a:gd name="T18" fmla="*/ 291 w 533"/>
                <a:gd name="T19" fmla="*/ 75 h 374"/>
                <a:gd name="T20" fmla="*/ 242 w 533"/>
                <a:gd name="T21" fmla="*/ 75 h 374"/>
                <a:gd name="T22" fmla="*/ 236 w 533"/>
                <a:gd name="T23" fmla="*/ 72 h 374"/>
                <a:gd name="T24" fmla="*/ 233 w 533"/>
                <a:gd name="T25" fmla="*/ 65 h 374"/>
                <a:gd name="T26" fmla="*/ 238 w 533"/>
                <a:gd name="T27" fmla="*/ 9 h 374"/>
                <a:gd name="T28" fmla="*/ 241 w 533"/>
                <a:gd name="T29" fmla="*/ 3 h 374"/>
                <a:gd name="T30" fmla="*/ 248 w 533"/>
                <a:gd name="T31" fmla="*/ 0 h 374"/>
                <a:gd name="T32" fmla="*/ 148 w 533"/>
                <a:gd name="T33" fmla="*/ 0 h 374"/>
                <a:gd name="T34" fmla="*/ 137 w 533"/>
                <a:gd name="T35" fmla="*/ 4 h 374"/>
                <a:gd name="T36" fmla="*/ 130 w 533"/>
                <a:gd name="T37" fmla="*/ 14 h 374"/>
                <a:gd name="T38" fmla="*/ 8 w 533"/>
                <a:gd name="T39" fmla="*/ 319 h 374"/>
                <a:gd name="T40" fmla="*/ 0 w 533"/>
                <a:gd name="T41" fmla="*/ 353 h 374"/>
                <a:gd name="T42" fmla="*/ 14 w 533"/>
                <a:gd name="T43" fmla="*/ 374 h 374"/>
                <a:gd name="T44" fmla="*/ 220 w 533"/>
                <a:gd name="T45" fmla="*/ 374 h 374"/>
                <a:gd name="T46" fmla="*/ 213 w 533"/>
                <a:gd name="T47" fmla="*/ 371 h 374"/>
                <a:gd name="T48" fmla="*/ 211 w 533"/>
                <a:gd name="T49" fmla="*/ 365 h 374"/>
                <a:gd name="T50" fmla="*/ 217 w 533"/>
                <a:gd name="T51" fmla="*/ 290 h 374"/>
                <a:gd name="T52" fmla="*/ 220 w 533"/>
                <a:gd name="T53" fmla="*/ 283 h 374"/>
                <a:gd name="T54" fmla="*/ 227 w 533"/>
                <a:gd name="T55" fmla="*/ 281 h 374"/>
                <a:gd name="T56" fmla="*/ 306 w 533"/>
                <a:gd name="T57" fmla="*/ 281 h 374"/>
                <a:gd name="T58" fmla="*/ 313 w 533"/>
                <a:gd name="T59" fmla="*/ 283 h 374"/>
                <a:gd name="T60" fmla="*/ 316 w 533"/>
                <a:gd name="T61" fmla="*/ 290 h 374"/>
                <a:gd name="T62" fmla="*/ 322 w 533"/>
                <a:gd name="T63" fmla="*/ 365 h 374"/>
                <a:gd name="T64" fmla="*/ 320 w 533"/>
                <a:gd name="T65" fmla="*/ 371 h 374"/>
                <a:gd name="T66" fmla="*/ 313 w 533"/>
                <a:gd name="T67" fmla="*/ 374 h 374"/>
                <a:gd name="T68" fmla="*/ 519 w 533"/>
                <a:gd name="T69" fmla="*/ 374 h 374"/>
                <a:gd name="T70" fmla="*/ 533 w 533"/>
                <a:gd name="T71" fmla="*/ 353 h 374"/>
                <a:gd name="T72" fmla="*/ 525 w 533"/>
                <a:gd name="T73" fmla="*/ 319 h 374"/>
                <a:gd name="T74" fmla="*/ 308 w 533"/>
                <a:gd name="T75" fmla="*/ 222 h 374"/>
                <a:gd name="T76" fmla="*/ 302 w 533"/>
                <a:gd name="T77" fmla="*/ 224 h 374"/>
                <a:gd name="T78" fmla="*/ 231 w 533"/>
                <a:gd name="T79" fmla="*/ 224 h 374"/>
                <a:gd name="T80" fmla="*/ 225 w 533"/>
                <a:gd name="T81" fmla="*/ 222 h 374"/>
                <a:gd name="T82" fmla="*/ 222 w 533"/>
                <a:gd name="T83" fmla="*/ 216 h 374"/>
                <a:gd name="T84" fmla="*/ 222 w 533"/>
                <a:gd name="T85" fmla="*/ 215 h 374"/>
                <a:gd name="T86" fmla="*/ 229 w 533"/>
                <a:gd name="T87" fmla="*/ 121 h 374"/>
                <a:gd name="T88" fmla="*/ 232 w 533"/>
                <a:gd name="T89" fmla="*/ 115 h 374"/>
                <a:gd name="T90" fmla="*/ 239 w 533"/>
                <a:gd name="T91" fmla="*/ 112 h 374"/>
                <a:gd name="T92" fmla="*/ 294 w 533"/>
                <a:gd name="T93" fmla="*/ 112 h 374"/>
                <a:gd name="T94" fmla="*/ 300 w 533"/>
                <a:gd name="T95" fmla="*/ 115 h 374"/>
                <a:gd name="T96" fmla="*/ 303 w 533"/>
                <a:gd name="T97" fmla="*/ 121 h 374"/>
                <a:gd name="T98" fmla="*/ 311 w 533"/>
                <a:gd name="T99" fmla="*/ 215 h 374"/>
                <a:gd name="T100" fmla="*/ 311 w 533"/>
                <a:gd name="T101" fmla="*/ 216 h 374"/>
                <a:gd name="T102" fmla="*/ 308 w 533"/>
                <a:gd name="T103" fmla="*/ 22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3" h="374">
                  <a:moveTo>
                    <a:pt x="525" y="319"/>
                  </a:moveTo>
                  <a:cubicBezTo>
                    <a:pt x="403" y="14"/>
                    <a:pt x="403" y="14"/>
                    <a:pt x="403" y="14"/>
                  </a:cubicBezTo>
                  <a:cubicBezTo>
                    <a:pt x="395" y="4"/>
                    <a:pt x="395" y="4"/>
                    <a:pt x="395" y="4"/>
                  </a:cubicBezTo>
                  <a:cubicBezTo>
                    <a:pt x="384" y="0"/>
                    <a:pt x="384" y="0"/>
                    <a:pt x="384" y="0"/>
                  </a:cubicBezTo>
                  <a:cubicBezTo>
                    <a:pt x="285" y="0"/>
                    <a:pt x="285" y="0"/>
                    <a:pt x="285" y="0"/>
                  </a:cubicBezTo>
                  <a:cubicBezTo>
                    <a:pt x="292" y="3"/>
                    <a:pt x="292" y="3"/>
                    <a:pt x="292" y="3"/>
                  </a:cubicBezTo>
                  <a:cubicBezTo>
                    <a:pt x="295" y="9"/>
                    <a:pt x="295" y="9"/>
                    <a:pt x="295" y="9"/>
                  </a:cubicBezTo>
                  <a:cubicBezTo>
                    <a:pt x="299" y="65"/>
                    <a:pt x="299" y="65"/>
                    <a:pt x="299" y="65"/>
                  </a:cubicBezTo>
                  <a:cubicBezTo>
                    <a:pt x="297" y="72"/>
                    <a:pt x="297" y="72"/>
                    <a:pt x="297" y="72"/>
                  </a:cubicBezTo>
                  <a:cubicBezTo>
                    <a:pt x="291" y="75"/>
                    <a:pt x="291" y="75"/>
                    <a:pt x="291" y="75"/>
                  </a:cubicBezTo>
                  <a:cubicBezTo>
                    <a:pt x="242" y="75"/>
                    <a:pt x="242" y="75"/>
                    <a:pt x="242" y="75"/>
                  </a:cubicBezTo>
                  <a:cubicBezTo>
                    <a:pt x="236" y="72"/>
                    <a:pt x="236" y="72"/>
                    <a:pt x="236" y="72"/>
                  </a:cubicBezTo>
                  <a:cubicBezTo>
                    <a:pt x="233" y="65"/>
                    <a:pt x="233" y="65"/>
                    <a:pt x="233" y="65"/>
                  </a:cubicBezTo>
                  <a:cubicBezTo>
                    <a:pt x="238" y="9"/>
                    <a:pt x="238" y="9"/>
                    <a:pt x="238" y="9"/>
                  </a:cubicBezTo>
                  <a:cubicBezTo>
                    <a:pt x="241" y="3"/>
                    <a:pt x="241" y="3"/>
                    <a:pt x="241" y="3"/>
                  </a:cubicBezTo>
                  <a:cubicBezTo>
                    <a:pt x="248" y="0"/>
                    <a:pt x="248" y="0"/>
                    <a:pt x="248" y="0"/>
                  </a:cubicBezTo>
                  <a:cubicBezTo>
                    <a:pt x="148" y="0"/>
                    <a:pt x="148" y="0"/>
                    <a:pt x="148" y="0"/>
                  </a:cubicBezTo>
                  <a:cubicBezTo>
                    <a:pt x="137" y="4"/>
                    <a:pt x="137" y="4"/>
                    <a:pt x="137" y="4"/>
                  </a:cubicBezTo>
                  <a:cubicBezTo>
                    <a:pt x="130" y="14"/>
                    <a:pt x="130" y="14"/>
                    <a:pt x="130" y="14"/>
                  </a:cubicBezTo>
                  <a:cubicBezTo>
                    <a:pt x="8" y="319"/>
                    <a:pt x="8" y="319"/>
                    <a:pt x="8" y="319"/>
                  </a:cubicBezTo>
                  <a:cubicBezTo>
                    <a:pt x="3" y="331"/>
                    <a:pt x="0" y="342"/>
                    <a:pt x="0" y="353"/>
                  </a:cubicBezTo>
                  <a:cubicBezTo>
                    <a:pt x="0" y="367"/>
                    <a:pt x="5" y="374"/>
                    <a:pt x="14" y="374"/>
                  </a:cubicBezTo>
                  <a:cubicBezTo>
                    <a:pt x="220" y="374"/>
                    <a:pt x="220" y="374"/>
                    <a:pt x="220" y="374"/>
                  </a:cubicBezTo>
                  <a:cubicBezTo>
                    <a:pt x="213" y="371"/>
                    <a:pt x="213" y="371"/>
                    <a:pt x="213" y="371"/>
                  </a:cubicBezTo>
                  <a:cubicBezTo>
                    <a:pt x="211" y="365"/>
                    <a:pt x="211" y="365"/>
                    <a:pt x="211" y="365"/>
                  </a:cubicBezTo>
                  <a:cubicBezTo>
                    <a:pt x="217" y="290"/>
                    <a:pt x="217" y="290"/>
                    <a:pt x="217" y="290"/>
                  </a:cubicBezTo>
                  <a:cubicBezTo>
                    <a:pt x="220" y="283"/>
                    <a:pt x="220" y="283"/>
                    <a:pt x="220" y="283"/>
                  </a:cubicBezTo>
                  <a:cubicBezTo>
                    <a:pt x="227" y="281"/>
                    <a:pt x="227" y="281"/>
                    <a:pt x="227" y="281"/>
                  </a:cubicBezTo>
                  <a:cubicBezTo>
                    <a:pt x="306" y="281"/>
                    <a:pt x="306" y="281"/>
                    <a:pt x="306" y="281"/>
                  </a:cubicBezTo>
                  <a:cubicBezTo>
                    <a:pt x="313" y="283"/>
                    <a:pt x="313" y="283"/>
                    <a:pt x="313" y="283"/>
                  </a:cubicBezTo>
                  <a:cubicBezTo>
                    <a:pt x="316" y="290"/>
                    <a:pt x="316" y="290"/>
                    <a:pt x="316" y="290"/>
                  </a:cubicBezTo>
                  <a:cubicBezTo>
                    <a:pt x="322" y="365"/>
                    <a:pt x="322" y="365"/>
                    <a:pt x="322" y="365"/>
                  </a:cubicBezTo>
                  <a:cubicBezTo>
                    <a:pt x="320" y="371"/>
                    <a:pt x="320" y="371"/>
                    <a:pt x="320" y="371"/>
                  </a:cubicBezTo>
                  <a:cubicBezTo>
                    <a:pt x="313" y="374"/>
                    <a:pt x="313" y="374"/>
                    <a:pt x="313" y="374"/>
                  </a:cubicBezTo>
                  <a:cubicBezTo>
                    <a:pt x="519" y="374"/>
                    <a:pt x="519" y="374"/>
                    <a:pt x="519" y="374"/>
                  </a:cubicBezTo>
                  <a:cubicBezTo>
                    <a:pt x="528" y="374"/>
                    <a:pt x="533" y="367"/>
                    <a:pt x="533" y="353"/>
                  </a:cubicBezTo>
                  <a:cubicBezTo>
                    <a:pt x="533" y="342"/>
                    <a:pt x="530" y="331"/>
                    <a:pt x="525" y="319"/>
                  </a:cubicBezTo>
                  <a:close/>
                  <a:moveTo>
                    <a:pt x="308" y="222"/>
                  </a:moveTo>
                  <a:cubicBezTo>
                    <a:pt x="302" y="224"/>
                    <a:pt x="302" y="224"/>
                    <a:pt x="302" y="224"/>
                  </a:cubicBezTo>
                  <a:cubicBezTo>
                    <a:pt x="231" y="224"/>
                    <a:pt x="231" y="224"/>
                    <a:pt x="231" y="224"/>
                  </a:cubicBezTo>
                  <a:cubicBezTo>
                    <a:pt x="225" y="222"/>
                    <a:pt x="225" y="222"/>
                    <a:pt x="225" y="222"/>
                  </a:cubicBezTo>
                  <a:cubicBezTo>
                    <a:pt x="222" y="216"/>
                    <a:pt x="222" y="216"/>
                    <a:pt x="222" y="216"/>
                  </a:cubicBezTo>
                  <a:cubicBezTo>
                    <a:pt x="222" y="215"/>
                    <a:pt x="222" y="215"/>
                    <a:pt x="222" y="215"/>
                  </a:cubicBezTo>
                  <a:cubicBezTo>
                    <a:pt x="229" y="121"/>
                    <a:pt x="229" y="121"/>
                    <a:pt x="229" y="121"/>
                  </a:cubicBezTo>
                  <a:cubicBezTo>
                    <a:pt x="232" y="115"/>
                    <a:pt x="232" y="115"/>
                    <a:pt x="232" y="115"/>
                  </a:cubicBezTo>
                  <a:cubicBezTo>
                    <a:pt x="239" y="112"/>
                    <a:pt x="239" y="112"/>
                    <a:pt x="239" y="112"/>
                  </a:cubicBezTo>
                  <a:cubicBezTo>
                    <a:pt x="294" y="112"/>
                    <a:pt x="294" y="112"/>
                    <a:pt x="294" y="112"/>
                  </a:cubicBezTo>
                  <a:cubicBezTo>
                    <a:pt x="300" y="115"/>
                    <a:pt x="300" y="115"/>
                    <a:pt x="300" y="115"/>
                  </a:cubicBezTo>
                  <a:cubicBezTo>
                    <a:pt x="303" y="121"/>
                    <a:pt x="303" y="121"/>
                    <a:pt x="303" y="121"/>
                  </a:cubicBezTo>
                  <a:cubicBezTo>
                    <a:pt x="311" y="215"/>
                    <a:pt x="311" y="215"/>
                    <a:pt x="311" y="215"/>
                  </a:cubicBezTo>
                  <a:cubicBezTo>
                    <a:pt x="311" y="216"/>
                    <a:pt x="311" y="216"/>
                    <a:pt x="311" y="216"/>
                  </a:cubicBezTo>
                  <a:lnTo>
                    <a:pt x="308" y="222"/>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noEditPoints="1"/>
            </p:cNvSpPr>
            <p:nvPr>
              <p:custDataLst>
                <p:tags r:id="rId3"/>
              </p:custDataLst>
            </p:nvPr>
          </p:nvSpPr>
          <p:spPr bwMode="auto">
            <a:xfrm>
              <a:off x="7999623" y="1556792"/>
              <a:ext cx="360040" cy="268507"/>
            </a:xfrm>
            <a:custGeom>
              <a:avLst/>
              <a:gdLst>
                <a:gd name="T0" fmla="*/ 362 w 374"/>
                <a:gd name="T1" fmla="*/ 129 h 293"/>
                <a:gd name="T2" fmla="*/ 333 w 374"/>
                <a:gd name="T3" fmla="*/ 117 h 293"/>
                <a:gd name="T4" fmla="*/ 328 w 374"/>
                <a:gd name="T5" fmla="*/ 117 h 293"/>
                <a:gd name="T6" fmla="*/ 309 w 374"/>
                <a:gd name="T7" fmla="*/ 41 h 293"/>
                <a:gd name="T8" fmla="*/ 290 w 374"/>
                <a:gd name="T9" fmla="*/ 12 h 293"/>
                <a:gd name="T10" fmla="*/ 257 w 374"/>
                <a:gd name="T11" fmla="*/ 0 h 293"/>
                <a:gd name="T12" fmla="*/ 117 w 374"/>
                <a:gd name="T13" fmla="*/ 0 h 293"/>
                <a:gd name="T14" fmla="*/ 84 w 374"/>
                <a:gd name="T15" fmla="*/ 12 h 293"/>
                <a:gd name="T16" fmla="*/ 65 w 374"/>
                <a:gd name="T17" fmla="*/ 41 h 293"/>
                <a:gd name="T18" fmla="*/ 46 w 374"/>
                <a:gd name="T19" fmla="*/ 117 h 293"/>
                <a:gd name="T20" fmla="*/ 41 w 374"/>
                <a:gd name="T21" fmla="*/ 117 h 293"/>
                <a:gd name="T22" fmla="*/ 11 w 374"/>
                <a:gd name="T23" fmla="*/ 129 h 293"/>
                <a:gd name="T24" fmla="*/ 0 w 374"/>
                <a:gd name="T25" fmla="*/ 158 h 293"/>
                <a:gd name="T26" fmla="*/ 0 w 374"/>
                <a:gd name="T27" fmla="*/ 229 h 293"/>
                <a:gd name="T28" fmla="*/ 1 w 374"/>
                <a:gd name="T29" fmla="*/ 233 h 293"/>
                <a:gd name="T30" fmla="*/ 5 w 374"/>
                <a:gd name="T31" fmla="*/ 234 h 293"/>
                <a:gd name="T32" fmla="*/ 23 w 374"/>
                <a:gd name="T33" fmla="*/ 234 h 293"/>
                <a:gd name="T34" fmla="*/ 23 w 374"/>
                <a:gd name="T35" fmla="*/ 258 h 293"/>
                <a:gd name="T36" fmla="*/ 33 w 374"/>
                <a:gd name="T37" fmla="*/ 283 h 293"/>
                <a:gd name="T38" fmla="*/ 58 w 374"/>
                <a:gd name="T39" fmla="*/ 293 h 293"/>
                <a:gd name="T40" fmla="*/ 83 w 374"/>
                <a:gd name="T41" fmla="*/ 283 h 293"/>
                <a:gd name="T42" fmla="*/ 93 w 374"/>
                <a:gd name="T43" fmla="*/ 258 h 293"/>
                <a:gd name="T44" fmla="*/ 93 w 374"/>
                <a:gd name="T45" fmla="*/ 234 h 293"/>
                <a:gd name="T46" fmla="*/ 281 w 374"/>
                <a:gd name="T47" fmla="*/ 234 h 293"/>
                <a:gd name="T48" fmla="*/ 281 w 374"/>
                <a:gd name="T49" fmla="*/ 258 h 293"/>
                <a:gd name="T50" fmla="*/ 291 w 374"/>
                <a:gd name="T51" fmla="*/ 283 h 293"/>
                <a:gd name="T52" fmla="*/ 316 w 374"/>
                <a:gd name="T53" fmla="*/ 293 h 293"/>
                <a:gd name="T54" fmla="*/ 341 w 374"/>
                <a:gd name="T55" fmla="*/ 283 h 293"/>
                <a:gd name="T56" fmla="*/ 351 w 374"/>
                <a:gd name="T57" fmla="*/ 258 h 293"/>
                <a:gd name="T58" fmla="*/ 351 w 374"/>
                <a:gd name="T59" fmla="*/ 234 h 293"/>
                <a:gd name="T60" fmla="*/ 369 w 374"/>
                <a:gd name="T61" fmla="*/ 234 h 293"/>
                <a:gd name="T62" fmla="*/ 373 w 374"/>
                <a:gd name="T63" fmla="*/ 233 h 293"/>
                <a:gd name="T64" fmla="*/ 374 w 374"/>
                <a:gd name="T65" fmla="*/ 229 h 293"/>
                <a:gd name="T66" fmla="*/ 374 w 374"/>
                <a:gd name="T67" fmla="*/ 158 h 293"/>
                <a:gd name="T68" fmla="*/ 362 w 374"/>
                <a:gd name="T69" fmla="*/ 129 h 293"/>
                <a:gd name="T70" fmla="*/ 316 w 374"/>
                <a:gd name="T71" fmla="*/ 205 h 293"/>
                <a:gd name="T72" fmla="*/ 295 w 374"/>
                <a:gd name="T73" fmla="*/ 197 h 293"/>
                <a:gd name="T74" fmla="*/ 287 w 374"/>
                <a:gd name="T75" fmla="*/ 176 h 293"/>
                <a:gd name="T76" fmla="*/ 295 w 374"/>
                <a:gd name="T77" fmla="*/ 155 h 293"/>
                <a:gd name="T78" fmla="*/ 316 w 374"/>
                <a:gd name="T79" fmla="*/ 147 h 293"/>
                <a:gd name="T80" fmla="*/ 337 w 374"/>
                <a:gd name="T81" fmla="*/ 155 h 293"/>
                <a:gd name="T82" fmla="*/ 345 w 374"/>
                <a:gd name="T83" fmla="*/ 176 h 293"/>
                <a:gd name="T84" fmla="*/ 337 w 374"/>
                <a:gd name="T85" fmla="*/ 197 h 293"/>
                <a:gd name="T86" fmla="*/ 316 w 374"/>
                <a:gd name="T87" fmla="*/ 205 h 293"/>
                <a:gd name="T88" fmla="*/ 110 w 374"/>
                <a:gd name="T89" fmla="*/ 52 h 293"/>
                <a:gd name="T90" fmla="*/ 113 w 374"/>
                <a:gd name="T91" fmla="*/ 49 h 293"/>
                <a:gd name="T92" fmla="*/ 117 w 374"/>
                <a:gd name="T93" fmla="*/ 47 h 293"/>
                <a:gd name="T94" fmla="*/ 257 w 374"/>
                <a:gd name="T95" fmla="*/ 47 h 293"/>
                <a:gd name="T96" fmla="*/ 261 w 374"/>
                <a:gd name="T97" fmla="*/ 49 h 293"/>
                <a:gd name="T98" fmla="*/ 264 w 374"/>
                <a:gd name="T99" fmla="*/ 52 h 293"/>
                <a:gd name="T100" fmla="*/ 280 w 374"/>
                <a:gd name="T101" fmla="*/ 117 h 293"/>
                <a:gd name="T102" fmla="*/ 94 w 374"/>
                <a:gd name="T103" fmla="*/ 117 h 293"/>
                <a:gd name="T104" fmla="*/ 110 w 374"/>
                <a:gd name="T105" fmla="*/ 52 h 293"/>
                <a:gd name="T106" fmla="*/ 58 w 374"/>
                <a:gd name="T107" fmla="*/ 205 h 293"/>
                <a:gd name="T108" fmla="*/ 37 w 374"/>
                <a:gd name="T109" fmla="*/ 197 h 293"/>
                <a:gd name="T110" fmla="*/ 29 w 374"/>
                <a:gd name="T111" fmla="*/ 176 h 293"/>
                <a:gd name="T112" fmla="*/ 37 w 374"/>
                <a:gd name="T113" fmla="*/ 155 h 293"/>
                <a:gd name="T114" fmla="*/ 58 w 374"/>
                <a:gd name="T115" fmla="*/ 147 h 293"/>
                <a:gd name="T116" fmla="*/ 79 w 374"/>
                <a:gd name="T117" fmla="*/ 155 h 293"/>
                <a:gd name="T118" fmla="*/ 87 w 374"/>
                <a:gd name="T119" fmla="*/ 176 h 293"/>
                <a:gd name="T120" fmla="*/ 79 w 374"/>
                <a:gd name="T121" fmla="*/ 197 h 293"/>
                <a:gd name="T122" fmla="*/ 58 w 374"/>
                <a:gd name="T123"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293">
                  <a:moveTo>
                    <a:pt x="362" y="129"/>
                  </a:moveTo>
                  <a:cubicBezTo>
                    <a:pt x="354" y="121"/>
                    <a:pt x="345" y="117"/>
                    <a:pt x="333" y="117"/>
                  </a:cubicBezTo>
                  <a:cubicBezTo>
                    <a:pt x="328" y="117"/>
                    <a:pt x="328" y="117"/>
                    <a:pt x="328" y="117"/>
                  </a:cubicBezTo>
                  <a:cubicBezTo>
                    <a:pt x="309" y="41"/>
                    <a:pt x="309" y="41"/>
                    <a:pt x="309" y="41"/>
                  </a:cubicBezTo>
                  <a:cubicBezTo>
                    <a:pt x="306" y="29"/>
                    <a:pt x="300" y="19"/>
                    <a:pt x="290" y="12"/>
                  </a:cubicBezTo>
                  <a:cubicBezTo>
                    <a:pt x="280" y="4"/>
                    <a:pt x="269" y="0"/>
                    <a:pt x="257" y="0"/>
                  </a:cubicBezTo>
                  <a:cubicBezTo>
                    <a:pt x="117" y="0"/>
                    <a:pt x="117" y="0"/>
                    <a:pt x="117" y="0"/>
                  </a:cubicBezTo>
                  <a:cubicBezTo>
                    <a:pt x="105" y="0"/>
                    <a:pt x="94" y="4"/>
                    <a:pt x="84" y="12"/>
                  </a:cubicBezTo>
                  <a:cubicBezTo>
                    <a:pt x="74" y="19"/>
                    <a:pt x="68" y="29"/>
                    <a:pt x="65" y="41"/>
                  </a:cubicBezTo>
                  <a:cubicBezTo>
                    <a:pt x="46" y="117"/>
                    <a:pt x="46" y="117"/>
                    <a:pt x="46" y="117"/>
                  </a:cubicBezTo>
                  <a:cubicBezTo>
                    <a:pt x="41" y="117"/>
                    <a:pt x="41" y="117"/>
                    <a:pt x="41" y="117"/>
                  </a:cubicBezTo>
                  <a:cubicBezTo>
                    <a:pt x="29" y="117"/>
                    <a:pt x="19" y="121"/>
                    <a:pt x="11" y="129"/>
                  </a:cubicBezTo>
                  <a:cubicBezTo>
                    <a:pt x="4" y="137"/>
                    <a:pt x="0" y="147"/>
                    <a:pt x="0" y="158"/>
                  </a:cubicBezTo>
                  <a:cubicBezTo>
                    <a:pt x="0" y="229"/>
                    <a:pt x="0" y="229"/>
                    <a:pt x="0" y="229"/>
                  </a:cubicBezTo>
                  <a:cubicBezTo>
                    <a:pt x="1" y="233"/>
                    <a:pt x="1" y="233"/>
                    <a:pt x="1" y="233"/>
                  </a:cubicBezTo>
                  <a:cubicBezTo>
                    <a:pt x="5" y="234"/>
                    <a:pt x="5" y="234"/>
                    <a:pt x="5" y="234"/>
                  </a:cubicBezTo>
                  <a:cubicBezTo>
                    <a:pt x="23" y="234"/>
                    <a:pt x="23" y="234"/>
                    <a:pt x="23" y="234"/>
                  </a:cubicBezTo>
                  <a:cubicBezTo>
                    <a:pt x="23" y="258"/>
                    <a:pt x="23" y="258"/>
                    <a:pt x="23" y="258"/>
                  </a:cubicBezTo>
                  <a:cubicBezTo>
                    <a:pt x="23" y="268"/>
                    <a:pt x="26" y="276"/>
                    <a:pt x="33" y="283"/>
                  </a:cubicBezTo>
                  <a:cubicBezTo>
                    <a:pt x="40" y="290"/>
                    <a:pt x="48" y="293"/>
                    <a:pt x="58" y="293"/>
                  </a:cubicBezTo>
                  <a:cubicBezTo>
                    <a:pt x="68" y="293"/>
                    <a:pt x="76" y="290"/>
                    <a:pt x="83" y="283"/>
                  </a:cubicBezTo>
                  <a:cubicBezTo>
                    <a:pt x="90" y="276"/>
                    <a:pt x="93" y="268"/>
                    <a:pt x="93" y="258"/>
                  </a:cubicBezTo>
                  <a:cubicBezTo>
                    <a:pt x="93" y="234"/>
                    <a:pt x="93" y="234"/>
                    <a:pt x="93" y="234"/>
                  </a:cubicBezTo>
                  <a:cubicBezTo>
                    <a:pt x="281" y="234"/>
                    <a:pt x="281" y="234"/>
                    <a:pt x="281" y="234"/>
                  </a:cubicBezTo>
                  <a:cubicBezTo>
                    <a:pt x="281" y="258"/>
                    <a:pt x="281" y="258"/>
                    <a:pt x="281" y="258"/>
                  </a:cubicBezTo>
                  <a:cubicBezTo>
                    <a:pt x="281" y="268"/>
                    <a:pt x="284" y="276"/>
                    <a:pt x="291" y="283"/>
                  </a:cubicBezTo>
                  <a:cubicBezTo>
                    <a:pt x="298" y="290"/>
                    <a:pt x="306" y="293"/>
                    <a:pt x="316" y="293"/>
                  </a:cubicBezTo>
                  <a:cubicBezTo>
                    <a:pt x="326" y="293"/>
                    <a:pt x="334" y="290"/>
                    <a:pt x="341" y="283"/>
                  </a:cubicBezTo>
                  <a:cubicBezTo>
                    <a:pt x="348" y="276"/>
                    <a:pt x="351" y="268"/>
                    <a:pt x="351" y="258"/>
                  </a:cubicBezTo>
                  <a:cubicBezTo>
                    <a:pt x="351" y="234"/>
                    <a:pt x="351" y="234"/>
                    <a:pt x="351" y="234"/>
                  </a:cubicBezTo>
                  <a:cubicBezTo>
                    <a:pt x="369" y="234"/>
                    <a:pt x="369" y="234"/>
                    <a:pt x="369" y="234"/>
                  </a:cubicBezTo>
                  <a:cubicBezTo>
                    <a:pt x="373" y="233"/>
                    <a:pt x="373" y="233"/>
                    <a:pt x="373" y="233"/>
                  </a:cubicBezTo>
                  <a:cubicBezTo>
                    <a:pt x="374" y="229"/>
                    <a:pt x="374" y="229"/>
                    <a:pt x="374" y="229"/>
                  </a:cubicBezTo>
                  <a:cubicBezTo>
                    <a:pt x="374" y="158"/>
                    <a:pt x="374" y="158"/>
                    <a:pt x="374" y="158"/>
                  </a:cubicBezTo>
                  <a:cubicBezTo>
                    <a:pt x="374" y="147"/>
                    <a:pt x="370" y="137"/>
                    <a:pt x="362" y="129"/>
                  </a:cubicBezTo>
                  <a:close/>
                  <a:moveTo>
                    <a:pt x="316" y="205"/>
                  </a:moveTo>
                  <a:cubicBezTo>
                    <a:pt x="308" y="205"/>
                    <a:pt x="301" y="202"/>
                    <a:pt x="295" y="197"/>
                  </a:cubicBezTo>
                  <a:cubicBezTo>
                    <a:pt x="289" y="191"/>
                    <a:pt x="287" y="184"/>
                    <a:pt x="287" y="176"/>
                  </a:cubicBezTo>
                  <a:cubicBezTo>
                    <a:pt x="287" y="168"/>
                    <a:pt x="289" y="161"/>
                    <a:pt x="295" y="155"/>
                  </a:cubicBezTo>
                  <a:cubicBezTo>
                    <a:pt x="301" y="149"/>
                    <a:pt x="308" y="147"/>
                    <a:pt x="316" y="147"/>
                  </a:cubicBezTo>
                  <a:cubicBezTo>
                    <a:pt x="324" y="147"/>
                    <a:pt x="331" y="149"/>
                    <a:pt x="337" y="155"/>
                  </a:cubicBezTo>
                  <a:cubicBezTo>
                    <a:pt x="342" y="161"/>
                    <a:pt x="345" y="168"/>
                    <a:pt x="345" y="176"/>
                  </a:cubicBezTo>
                  <a:cubicBezTo>
                    <a:pt x="345" y="184"/>
                    <a:pt x="342" y="191"/>
                    <a:pt x="337" y="197"/>
                  </a:cubicBezTo>
                  <a:cubicBezTo>
                    <a:pt x="331" y="202"/>
                    <a:pt x="324" y="205"/>
                    <a:pt x="316" y="205"/>
                  </a:cubicBezTo>
                  <a:close/>
                  <a:moveTo>
                    <a:pt x="110" y="52"/>
                  </a:moveTo>
                  <a:cubicBezTo>
                    <a:pt x="113" y="49"/>
                    <a:pt x="113" y="49"/>
                    <a:pt x="113" y="49"/>
                  </a:cubicBezTo>
                  <a:cubicBezTo>
                    <a:pt x="117" y="47"/>
                    <a:pt x="117" y="47"/>
                    <a:pt x="117" y="47"/>
                  </a:cubicBezTo>
                  <a:cubicBezTo>
                    <a:pt x="257" y="47"/>
                    <a:pt x="257" y="47"/>
                    <a:pt x="257" y="47"/>
                  </a:cubicBezTo>
                  <a:cubicBezTo>
                    <a:pt x="261" y="49"/>
                    <a:pt x="261" y="49"/>
                    <a:pt x="261" y="49"/>
                  </a:cubicBezTo>
                  <a:cubicBezTo>
                    <a:pt x="264" y="52"/>
                    <a:pt x="264" y="52"/>
                    <a:pt x="264" y="52"/>
                  </a:cubicBezTo>
                  <a:cubicBezTo>
                    <a:pt x="280" y="117"/>
                    <a:pt x="280" y="117"/>
                    <a:pt x="280" y="117"/>
                  </a:cubicBezTo>
                  <a:cubicBezTo>
                    <a:pt x="94" y="117"/>
                    <a:pt x="94" y="117"/>
                    <a:pt x="94" y="117"/>
                  </a:cubicBezTo>
                  <a:lnTo>
                    <a:pt x="110" y="52"/>
                  </a:lnTo>
                  <a:close/>
                  <a:moveTo>
                    <a:pt x="58" y="205"/>
                  </a:moveTo>
                  <a:cubicBezTo>
                    <a:pt x="50" y="205"/>
                    <a:pt x="43" y="202"/>
                    <a:pt x="37" y="197"/>
                  </a:cubicBezTo>
                  <a:cubicBezTo>
                    <a:pt x="32" y="191"/>
                    <a:pt x="29" y="184"/>
                    <a:pt x="29" y="176"/>
                  </a:cubicBezTo>
                  <a:cubicBezTo>
                    <a:pt x="29" y="168"/>
                    <a:pt x="32" y="161"/>
                    <a:pt x="37" y="155"/>
                  </a:cubicBezTo>
                  <a:cubicBezTo>
                    <a:pt x="43" y="149"/>
                    <a:pt x="50" y="147"/>
                    <a:pt x="58" y="147"/>
                  </a:cubicBezTo>
                  <a:cubicBezTo>
                    <a:pt x="66" y="147"/>
                    <a:pt x="73" y="149"/>
                    <a:pt x="79" y="155"/>
                  </a:cubicBezTo>
                  <a:cubicBezTo>
                    <a:pt x="85" y="161"/>
                    <a:pt x="87" y="168"/>
                    <a:pt x="87" y="176"/>
                  </a:cubicBezTo>
                  <a:cubicBezTo>
                    <a:pt x="87" y="184"/>
                    <a:pt x="85" y="191"/>
                    <a:pt x="79" y="197"/>
                  </a:cubicBezTo>
                  <a:cubicBezTo>
                    <a:pt x="73" y="202"/>
                    <a:pt x="66" y="205"/>
                    <a:pt x="58" y="205"/>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411723480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18</a:t>
            </a:fld>
            <a:endParaRPr lang="en-CA" dirty="0"/>
          </a:p>
        </p:txBody>
      </p:sp>
      <p:sp>
        <p:nvSpPr>
          <p:cNvPr id="3" name="Text Placeholder 2"/>
          <p:cNvSpPr>
            <a:spLocks noGrp="1"/>
          </p:cNvSpPr>
          <p:nvPr>
            <p:ph type="body" sz="quarter" idx="11"/>
          </p:nvPr>
        </p:nvSpPr>
        <p:spPr>
          <a:xfrm>
            <a:off x="219139" y="74525"/>
            <a:ext cx="7680712" cy="474155"/>
          </a:xfrm>
        </p:spPr>
        <p:txBody>
          <a:bodyPr/>
          <a:lstStyle/>
          <a:p>
            <a:r>
              <a:rPr lang="en-CA" dirty="0" smtClean="0"/>
              <a:t>Step 1: Opening the Calculator &amp; Setting the Context</a:t>
            </a:r>
            <a:endParaRPr lang="en-CA" dirty="0"/>
          </a:p>
        </p:txBody>
      </p:sp>
      <p:sp>
        <p:nvSpPr>
          <p:cNvPr id="4" name="TextBox 3"/>
          <p:cNvSpPr txBox="1"/>
          <p:nvPr/>
        </p:nvSpPr>
        <p:spPr>
          <a:xfrm>
            <a:off x="107504" y="6351711"/>
            <a:ext cx="7940888" cy="461665"/>
          </a:xfrm>
          <a:prstGeom prst="rect">
            <a:avLst/>
          </a:prstGeom>
          <a:noFill/>
        </p:spPr>
        <p:txBody>
          <a:bodyPr wrap="square" rtlCol="0">
            <a:spAutoFit/>
          </a:bodyPr>
          <a:lstStyle/>
          <a:p>
            <a:r>
              <a:rPr lang="en-CA" sz="1200" dirty="0" smtClean="0"/>
              <a:t>Depending on your security settings, you may need to enable both editing and contents of the RCC file in Excel to be able to properly use it.  Once this has been done the RCC will display a pop-up form.</a:t>
            </a:r>
            <a:endParaRPr lang="en-CA" sz="1200" dirty="0"/>
          </a:p>
        </p:txBody>
      </p:sp>
      <p:grpSp>
        <p:nvGrpSpPr>
          <p:cNvPr id="6" name="Group 5"/>
          <p:cNvGrpSpPr/>
          <p:nvPr/>
        </p:nvGrpSpPr>
        <p:grpSpPr>
          <a:xfrm>
            <a:off x="172872" y="1448780"/>
            <a:ext cx="8804187" cy="4824536"/>
            <a:chOff x="71500" y="1844824"/>
            <a:chExt cx="9056215" cy="4921258"/>
          </a:xfrm>
        </p:grpSpPr>
        <p:pic>
          <p:nvPicPr>
            <p:cNvPr id="1026" name="Picture 2" descr="C:\Users\tfolkins\AppData\Local\Temp\SNAGHTMLbf21d8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570" y="1844824"/>
              <a:ext cx="6224997" cy="49212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7147495" y="3104964"/>
              <a:ext cx="1980220" cy="1200489"/>
            </a:xfrm>
            <a:prstGeom prst="wedgeRectCallout">
              <a:avLst>
                <a:gd name="adj1" fmla="val -100039"/>
                <a:gd name="adj2" fmla="val 31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Regulation Controlling The </a:t>
              </a:r>
              <a:r>
                <a:rPr lang="en-CA" sz="1200" dirty="0"/>
                <a:t>S</a:t>
              </a:r>
              <a:r>
                <a:rPr lang="en-CA" sz="1200" dirty="0" smtClean="0"/>
                <a:t>ale and Use of Self-Driving </a:t>
              </a:r>
              <a:r>
                <a:rPr lang="en-CA" sz="1200" dirty="0"/>
                <a:t>V</a:t>
              </a:r>
              <a:r>
                <a:rPr lang="en-CA" sz="1200" dirty="0" smtClean="0"/>
                <a:t>ehicles for Interprovincial and International  </a:t>
              </a:r>
              <a:r>
                <a:rPr lang="en-CA" sz="1200" dirty="0"/>
                <a:t>C</a:t>
              </a:r>
              <a:r>
                <a:rPr lang="en-CA" sz="1200" dirty="0" smtClean="0"/>
                <a:t>ommercial use in Canada</a:t>
              </a:r>
              <a:endParaRPr lang="en-CA" sz="1200" dirty="0"/>
            </a:p>
          </p:txBody>
        </p:sp>
        <p:sp>
          <p:nvSpPr>
            <p:cNvPr id="7" name="Rectangular Callout 6"/>
            <p:cNvSpPr/>
            <p:nvPr/>
          </p:nvSpPr>
          <p:spPr>
            <a:xfrm>
              <a:off x="6876256" y="1885628"/>
              <a:ext cx="1980220" cy="792088"/>
            </a:xfrm>
            <a:prstGeom prst="wedgeRectCallout">
              <a:avLst>
                <a:gd name="adj1" fmla="val -96191"/>
                <a:gd name="adj2" fmla="val 1774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Enter “Autonomous  </a:t>
              </a:r>
              <a:r>
                <a:rPr lang="en-CA" sz="1200" dirty="0"/>
                <a:t>Vehicles Agency of </a:t>
              </a:r>
              <a:r>
                <a:rPr lang="en-CA" sz="1200" dirty="0" smtClean="0"/>
                <a:t>Canada”</a:t>
              </a:r>
              <a:endParaRPr lang="en-CA" sz="1200" dirty="0"/>
            </a:p>
          </p:txBody>
        </p:sp>
        <p:sp>
          <p:nvSpPr>
            <p:cNvPr id="9" name="Rectangular Callout 8"/>
            <p:cNvSpPr/>
            <p:nvPr/>
          </p:nvSpPr>
          <p:spPr>
            <a:xfrm>
              <a:off x="7029561" y="4437112"/>
              <a:ext cx="1980220" cy="288032"/>
            </a:xfrm>
            <a:prstGeom prst="wedgeRectCallout">
              <a:avLst>
                <a:gd name="adj1" fmla="val -96190"/>
                <a:gd name="adj2" fmla="val -63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“IN” </a:t>
              </a:r>
              <a:endParaRPr lang="en-CA" sz="1200" dirty="0"/>
            </a:p>
          </p:txBody>
        </p:sp>
        <p:sp>
          <p:nvSpPr>
            <p:cNvPr id="10" name="Rectangular Callout 9"/>
            <p:cNvSpPr/>
            <p:nvPr/>
          </p:nvSpPr>
          <p:spPr>
            <a:xfrm>
              <a:off x="7020247" y="4797152"/>
              <a:ext cx="1980220" cy="1332148"/>
            </a:xfrm>
            <a:prstGeom prst="wedgeRectCallout">
              <a:avLst>
                <a:gd name="adj1" fmla="val -106291"/>
                <a:gd name="adj2" fmla="val -43536"/>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Review &amp; edit the information entered.  This includes:</a:t>
              </a:r>
            </a:p>
            <a:p>
              <a:pPr algn="ctr"/>
              <a:r>
                <a:rPr lang="en-CA" sz="1200" dirty="0" smtClean="0"/>
                <a:t>1: Regulatory Description</a:t>
              </a:r>
            </a:p>
            <a:p>
              <a:pPr algn="ctr"/>
              <a:r>
                <a:rPr lang="en-CA" sz="1200" dirty="0" smtClean="0"/>
                <a:t>2: Regulatory Objective</a:t>
              </a:r>
            </a:p>
            <a:p>
              <a:pPr algn="ctr"/>
              <a:r>
                <a:rPr lang="en-CA" sz="1200" dirty="0" smtClean="0"/>
                <a:t>3: Business Impact</a:t>
              </a:r>
              <a:endParaRPr lang="en-CA" sz="1200" dirty="0"/>
            </a:p>
          </p:txBody>
        </p:sp>
        <p:sp>
          <p:nvSpPr>
            <p:cNvPr id="11" name="Donut 10"/>
            <p:cNvSpPr/>
            <p:nvPr/>
          </p:nvSpPr>
          <p:spPr>
            <a:xfrm>
              <a:off x="71500" y="5889426"/>
              <a:ext cx="2450418" cy="684076"/>
            </a:xfrm>
            <a:prstGeom prst="donut">
              <a:avLst>
                <a:gd name="adj" fmla="val 6151"/>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12" name="Freeform 11"/>
          <p:cNvSpPr>
            <a:spLocks noEditPoints="1"/>
          </p:cNvSpPr>
          <p:nvPr/>
        </p:nvSpPr>
        <p:spPr bwMode="auto">
          <a:xfrm>
            <a:off x="8284976" y="116632"/>
            <a:ext cx="571500" cy="574574"/>
          </a:xfrm>
          <a:custGeom>
            <a:avLst/>
            <a:gdLst>
              <a:gd name="T0" fmla="*/ 47 w 79"/>
              <a:gd name="T1" fmla="*/ 63 h 79"/>
              <a:gd name="T2" fmla="*/ 49 w 79"/>
              <a:gd name="T3" fmla="*/ 59 h 79"/>
              <a:gd name="T4" fmla="*/ 52 w 79"/>
              <a:gd name="T5" fmla="*/ 57 h 79"/>
              <a:gd name="T6" fmla="*/ 53 w 79"/>
              <a:gd name="T7" fmla="*/ 57 h 79"/>
              <a:gd name="T8" fmla="*/ 57 w 79"/>
              <a:gd name="T9" fmla="*/ 59 h 79"/>
              <a:gd name="T10" fmla="*/ 59 w 79"/>
              <a:gd name="T11" fmla="*/ 59 h 79"/>
              <a:gd name="T12" fmla="*/ 62 w 79"/>
              <a:gd name="T13" fmla="*/ 62 h 79"/>
              <a:gd name="T14" fmla="*/ 56 w 79"/>
              <a:gd name="T15" fmla="*/ 27 h 79"/>
              <a:gd name="T16" fmla="*/ 55 w 79"/>
              <a:gd name="T17" fmla="*/ 29 h 79"/>
              <a:gd name="T18" fmla="*/ 52 w 79"/>
              <a:gd name="T19" fmla="*/ 32 h 79"/>
              <a:gd name="T20" fmla="*/ 48 w 79"/>
              <a:gd name="T21" fmla="*/ 34 h 79"/>
              <a:gd name="T22" fmla="*/ 48 w 79"/>
              <a:gd name="T23" fmla="*/ 37 h 79"/>
              <a:gd name="T24" fmla="*/ 45 w 79"/>
              <a:gd name="T25" fmla="*/ 41 h 79"/>
              <a:gd name="T26" fmla="*/ 46 w 79"/>
              <a:gd name="T27" fmla="*/ 45 h 79"/>
              <a:gd name="T28" fmla="*/ 43 w 79"/>
              <a:gd name="T29" fmla="*/ 42 h 79"/>
              <a:gd name="T30" fmla="*/ 39 w 79"/>
              <a:gd name="T31" fmla="*/ 42 h 79"/>
              <a:gd name="T32" fmla="*/ 35 w 79"/>
              <a:gd name="T33" fmla="*/ 43 h 79"/>
              <a:gd name="T34" fmla="*/ 34 w 79"/>
              <a:gd name="T35" fmla="*/ 44 h 79"/>
              <a:gd name="T36" fmla="*/ 36 w 79"/>
              <a:gd name="T37" fmla="*/ 52 h 79"/>
              <a:gd name="T38" fmla="*/ 41 w 79"/>
              <a:gd name="T39" fmla="*/ 49 h 79"/>
              <a:gd name="T40" fmla="*/ 40 w 79"/>
              <a:gd name="T41" fmla="*/ 54 h 79"/>
              <a:gd name="T42" fmla="*/ 43 w 79"/>
              <a:gd name="T43" fmla="*/ 54 h 79"/>
              <a:gd name="T44" fmla="*/ 43 w 79"/>
              <a:gd name="T45" fmla="*/ 57 h 79"/>
              <a:gd name="T46" fmla="*/ 45 w 79"/>
              <a:gd name="T47" fmla="*/ 60 h 79"/>
              <a:gd name="T48" fmla="*/ 41 w 79"/>
              <a:gd name="T49" fmla="*/ 57 h 79"/>
              <a:gd name="T50" fmla="*/ 35 w 79"/>
              <a:gd name="T51" fmla="*/ 54 h 79"/>
              <a:gd name="T52" fmla="*/ 29 w 79"/>
              <a:gd name="T53" fmla="*/ 52 h 79"/>
              <a:gd name="T54" fmla="*/ 26 w 79"/>
              <a:gd name="T55" fmla="*/ 46 h 79"/>
              <a:gd name="T56" fmla="*/ 23 w 79"/>
              <a:gd name="T57" fmla="*/ 41 h 79"/>
              <a:gd name="T58" fmla="*/ 22 w 79"/>
              <a:gd name="T59" fmla="*/ 42 h 79"/>
              <a:gd name="T60" fmla="*/ 23 w 79"/>
              <a:gd name="T61" fmla="*/ 45 h 79"/>
              <a:gd name="T62" fmla="*/ 20 w 79"/>
              <a:gd name="T63" fmla="*/ 40 h 79"/>
              <a:gd name="T64" fmla="*/ 17 w 79"/>
              <a:gd name="T65" fmla="*/ 35 h 79"/>
              <a:gd name="T66" fmla="*/ 16 w 79"/>
              <a:gd name="T67" fmla="*/ 28 h 79"/>
              <a:gd name="T68" fmla="*/ 15 w 79"/>
              <a:gd name="T69" fmla="*/ 25 h 79"/>
              <a:gd name="T70" fmla="*/ 11 w 79"/>
              <a:gd name="T71" fmla="*/ 22 h 79"/>
              <a:gd name="T72" fmla="*/ 27 w 79"/>
              <a:gd name="T73" fmla="*/ 11 h 79"/>
              <a:gd name="T74" fmla="*/ 25 w 79"/>
              <a:gd name="T75" fmla="*/ 10 h 79"/>
              <a:gd name="T76" fmla="*/ 30 w 79"/>
              <a:gd name="T77" fmla="*/ 9 h 79"/>
              <a:gd name="T78" fmla="*/ 34 w 79"/>
              <a:gd name="T79" fmla="*/ 10 h 79"/>
              <a:gd name="T80" fmla="*/ 36 w 79"/>
              <a:gd name="T81" fmla="*/ 10 h 79"/>
              <a:gd name="T82" fmla="*/ 34 w 79"/>
              <a:gd name="T83" fmla="*/ 8 h 79"/>
              <a:gd name="T84" fmla="*/ 39 w 79"/>
              <a:gd name="T85" fmla="*/ 10 h 79"/>
              <a:gd name="T86" fmla="*/ 43 w 79"/>
              <a:gd name="T87" fmla="*/ 9 h 79"/>
              <a:gd name="T88" fmla="*/ 44 w 79"/>
              <a:gd name="T89" fmla="*/ 12 h 79"/>
              <a:gd name="T90" fmla="*/ 38 w 79"/>
              <a:gd name="T91" fmla="*/ 14 h 79"/>
              <a:gd name="T92" fmla="*/ 36 w 79"/>
              <a:gd name="T93" fmla="*/ 18 h 79"/>
              <a:gd name="T94" fmla="*/ 44 w 79"/>
              <a:gd name="T95" fmla="*/ 22 h 79"/>
              <a:gd name="T96" fmla="*/ 47 w 79"/>
              <a:gd name="T97" fmla="*/ 23 h 79"/>
              <a:gd name="T98" fmla="*/ 48 w 79"/>
              <a:gd name="T99" fmla="*/ 19 h 79"/>
              <a:gd name="T100" fmla="*/ 48 w 79"/>
              <a:gd name="T101" fmla="*/ 15 h 79"/>
              <a:gd name="T102" fmla="*/ 53 w 79"/>
              <a:gd name="T103" fmla="*/ 16 h 79"/>
              <a:gd name="T104" fmla="*/ 55 w 79"/>
              <a:gd name="T105" fmla="*/ 18 h 79"/>
              <a:gd name="T106" fmla="*/ 56 w 79"/>
              <a:gd name="T107" fmla="*/ 17 h 79"/>
              <a:gd name="T108" fmla="*/ 58 w 79"/>
              <a:gd name="T109" fmla="*/ 19 h 79"/>
              <a:gd name="T110" fmla="*/ 61 w 79"/>
              <a:gd name="T111" fmla="*/ 21 h 79"/>
              <a:gd name="T112" fmla="*/ 62 w 79"/>
              <a:gd name="T113" fmla="*/ 24 h 79"/>
              <a:gd name="T114" fmla="*/ 53 w 79"/>
              <a:gd name="T115" fmla="*/ 26 h 79"/>
              <a:gd name="T116" fmla="*/ 56 w 79"/>
              <a:gd name="T117" fmla="*/ 26 h 79"/>
              <a:gd name="T118" fmla="*/ 60 w 79"/>
              <a:gd name="T119" fmla="*/ 74 h 79"/>
              <a:gd name="T120" fmla="*/ 20 w 79"/>
              <a:gd name="T121"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9">
                <a:moveTo>
                  <a:pt x="45" y="71"/>
                </a:moveTo>
                <a:cubicBezTo>
                  <a:pt x="46" y="70"/>
                  <a:pt x="46" y="70"/>
                  <a:pt x="46" y="70"/>
                </a:cubicBezTo>
                <a:cubicBezTo>
                  <a:pt x="46" y="69"/>
                  <a:pt x="46" y="69"/>
                  <a:pt x="46" y="69"/>
                </a:cubicBezTo>
                <a:cubicBezTo>
                  <a:pt x="45" y="69"/>
                  <a:pt x="45" y="68"/>
                  <a:pt x="45" y="68"/>
                </a:cubicBezTo>
                <a:cubicBezTo>
                  <a:pt x="45" y="67"/>
                  <a:pt x="46" y="66"/>
                  <a:pt x="47" y="66"/>
                </a:cubicBezTo>
                <a:cubicBezTo>
                  <a:pt x="48" y="65"/>
                  <a:pt x="48" y="64"/>
                  <a:pt x="47" y="63"/>
                </a:cubicBezTo>
                <a:cubicBezTo>
                  <a:pt x="47" y="63"/>
                  <a:pt x="47" y="62"/>
                  <a:pt x="47" y="61"/>
                </a:cubicBezTo>
                <a:cubicBezTo>
                  <a:pt x="47" y="60"/>
                  <a:pt x="47" y="60"/>
                  <a:pt x="47" y="59"/>
                </a:cubicBezTo>
                <a:cubicBezTo>
                  <a:pt x="48" y="60"/>
                  <a:pt x="48" y="60"/>
                  <a:pt x="48" y="60"/>
                </a:cubicBezTo>
                <a:cubicBezTo>
                  <a:pt x="48" y="60"/>
                  <a:pt x="48" y="60"/>
                  <a:pt x="48" y="60"/>
                </a:cubicBezTo>
                <a:cubicBezTo>
                  <a:pt x="48" y="59"/>
                  <a:pt x="48" y="59"/>
                  <a:pt x="48" y="59"/>
                </a:cubicBezTo>
                <a:cubicBezTo>
                  <a:pt x="49" y="59"/>
                  <a:pt x="49" y="59"/>
                  <a:pt x="49" y="59"/>
                </a:cubicBezTo>
                <a:cubicBezTo>
                  <a:pt x="49" y="58"/>
                  <a:pt x="49" y="58"/>
                  <a:pt x="49" y="58"/>
                </a:cubicBezTo>
                <a:cubicBezTo>
                  <a:pt x="50" y="58"/>
                  <a:pt x="50" y="58"/>
                  <a:pt x="50" y="58"/>
                </a:cubicBezTo>
                <a:cubicBezTo>
                  <a:pt x="50" y="58"/>
                  <a:pt x="50" y="58"/>
                  <a:pt x="50" y="58"/>
                </a:cubicBezTo>
                <a:cubicBezTo>
                  <a:pt x="51" y="57"/>
                  <a:pt x="51" y="57"/>
                  <a:pt x="51" y="57"/>
                </a:cubicBezTo>
                <a:cubicBezTo>
                  <a:pt x="51" y="57"/>
                  <a:pt x="51" y="57"/>
                  <a:pt x="51" y="57"/>
                </a:cubicBezTo>
                <a:cubicBezTo>
                  <a:pt x="52" y="57"/>
                  <a:pt x="52" y="57"/>
                  <a:pt x="52" y="57"/>
                </a:cubicBezTo>
                <a:cubicBezTo>
                  <a:pt x="52" y="58"/>
                  <a:pt x="52" y="58"/>
                  <a:pt x="52" y="58"/>
                </a:cubicBezTo>
                <a:cubicBezTo>
                  <a:pt x="52" y="59"/>
                  <a:pt x="52" y="59"/>
                  <a:pt x="52" y="59"/>
                </a:cubicBezTo>
                <a:cubicBezTo>
                  <a:pt x="52" y="59"/>
                  <a:pt x="52" y="59"/>
                  <a:pt x="52" y="59"/>
                </a:cubicBezTo>
                <a:cubicBezTo>
                  <a:pt x="52" y="58"/>
                  <a:pt x="52" y="58"/>
                  <a:pt x="52" y="58"/>
                </a:cubicBezTo>
                <a:cubicBezTo>
                  <a:pt x="53" y="57"/>
                  <a:pt x="53" y="57"/>
                  <a:pt x="53" y="57"/>
                </a:cubicBezTo>
                <a:cubicBezTo>
                  <a:pt x="53" y="57"/>
                  <a:pt x="53" y="57"/>
                  <a:pt x="53" y="57"/>
                </a:cubicBezTo>
                <a:cubicBezTo>
                  <a:pt x="54" y="58"/>
                  <a:pt x="54" y="58"/>
                  <a:pt x="54" y="58"/>
                </a:cubicBezTo>
                <a:cubicBezTo>
                  <a:pt x="54" y="58"/>
                  <a:pt x="54" y="58"/>
                  <a:pt x="54" y="58"/>
                </a:cubicBezTo>
                <a:cubicBezTo>
                  <a:pt x="56" y="59"/>
                  <a:pt x="56" y="59"/>
                  <a:pt x="56" y="59"/>
                </a:cubicBezTo>
                <a:cubicBezTo>
                  <a:pt x="56" y="59"/>
                  <a:pt x="56" y="59"/>
                  <a:pt x="56" y="59"/>
                </a:cubicBezTo>
                <a:cubicBezTo>
                  <a:pt x="56" y="59"/>
                  <a:pt x="56" y="59"/>
                  <a:pt x="56" y="59"/>
                </a:cubicBezTo>
                <a:cubicBezTo>
                  <a:pt x="57" y="59"/>
                  <a:pt x="57" y="59"/>
                  <a:pt x="57" y="59"/>
                </a:cubicBezTo>
                <a:cubicBezTo>
                  <a:pt x="57" y="59"/>
                  <a:pt x="57" y="59"/>
                  <a:pt x="57" y="59"/>
                </a:cubicBezTo>
                <a:cubicBezTo>
                  <a:pt x="57" y="59"/>
                  <a:pt x="57" y="59"/>
                  <a:pt x="57" y="59"/>
                </a:cubicBezTo>
                <a:cubicBezTo>
                  <a:pt x="58" y="59"/>
                  <a:pt x="58" y="59"/>
                  <a:pt x="58" y="59"/>
                </a:cubicBezTo>
                <a:cubicBezTo>
                  <a:pt x="58" y="59"/>
                  <a:pt x="58" y="59"/>
                  <a:pt x="58" y="59"/>
                </a:cubicBezTo>
                <a:cubicBezTo>
                  <a:pt x="59" y="59"/>
                  <a:pt x="59" y="59"/>
                  <a:pt x="59" y="59"/>
                </a:cubicBezTo>
                <a:cubicBezTo>
                  <a:pt x="59" y="59"/>
                  <a:pt x="59" y="59"/>
                  <a:pt x="59" y="59"/>
                </a:cubicBezTo>
                <a:cubicBezTo>
                  <a:pt x="59" y="60"/>
                  <a:pt x="59" y="60"/>
                  <a:pt x="59" y="60"/>
                </a:cubicBezTo>
                <a:cubicBezTo>
                  <a:pt x="60" y="60"/>
                  <a:pt x="60" y="60"/>
                  <a:pt x="60" y="60"/>
                </a:cubicBezTo>
                <a:cubicBezTo>
                  <a:pt x="60" y="60"/>
                  <a:pt x="60" y="60"/>
                  <a:pt x="60" y="60"/>
                </a:cubicBezTo>
                <a:cubicBezTo>
                  <a:pt x="61" y="61"/>
                  <a:pt x="61" y="61"/>
                  <a:pt x="61" y="61"/>
                </a:cubicBezTo>
                <a:cubicBezTo>
                  <a:pt x="61" y="61"/>
                  <a:pt x="61" y="61"/>
                  <a:pt x="61" y="61"/>
                </a:cubicBezTo>
                <a:cubicBezTo>
                  <a:pt x="62" y="62"/>
                  <a:pt x="62" y="62"/>
                  <a:pt x="62" y="62"/>
                </a:cubicBezTo>
                <a:cubicBezTo>
                  <a:pt x="63" y="62"/>
                  <a:pt x="63" y="62"/>
                  <a:pt x="63" y="62"/>
                </a:cubicBezTo>
                <a:cubicBezTo>
                  <a:pt x="64" y="62"/>
                  <a:pt x="64" y="62"/>
                  <a:pt x="64" y="62"/>
                </a:cubicBezTo>
                <a:cubicBezTo>
                  <a:pt x="59" y="68"/>
                  <a:pt x="52" y="71"/>
                  <a:pt x="45" y="72"/>
                </a:cubicBezTo>
                <a:lnTo>
                  <a:pt x="45" y="71"/>
                </a:lnTo>
                <a:close/>
                <a:moveTo>
                  <a:pt x="56" y="26"/>
                </a:moveTo>
                <a:cubicBezTo>
                  <a:pt x="57" y="26"/>
                  <a:pt x="57" y="26"/>
                  <a:pt x="56" y="27"/>
                </a:cubicBezTo>
                <a:cubicBezTo>
                  <a:pt x="56" y="27"/>
                  <a:pt x="56" y="27"/>
                  <a:pt x="56" y="27"/>
                </a:cubicBezTo>
                <a:cubicBezTo>
                  <a:pt x="55" y="27"/>
                  <a:pt x="55" y="27"/>
                  <a:pt x="55" y="27"/>
                </a:cubicBezTo>
                <a:cubicBezTo>
                  <a:pt x="56" y="27"/>
                  <a:pt x="56" y="27"/>
                  <a:pt x="56" y="27"/>
                </a:cubicBezTo>
                <a:cubicBezTo>
                  <a:pt x="56" y="28"/>
                  <a:pt x="56" y="28"/>
                  <a:pt x="56" y="28"/>
                </a:cubicBezTo>
                <a:cubicBezTo>
                  <a:pt x="56" y="29"/>
                  <a:pt x="56" y="29"/>
                  <a:pt x="56" y="29"/>
                </a:cubicBezTo>
                <a:cubicBezTo>
                  <a:pt x="55" y="29"/>
                  <a:pt x="55" y="29"/>
                  <a:pt x="55" y="29"/>
                </a:cubicBezTo>
                <a:cubicBezTo>
                  <a:pt x="55" y="29"/>
                  <a:pt x="55" y="29"/>
                  <a:pt x="55" y="29"/>
                </a:cubicBezTo>
                <a:cubicBezTo>
                  <a:pt x="54" y="30"/>
                  <a:pt x="54" y="30"/>
                  <a:pt x="54" y="30"/>
                </a:cubicBezTo>
                <a:cubicBezTo>
                  <a:pt x="53" y="30"/>
                  <a:pt x="53" y="30"/>
                  <a:pt x="53" y="30"/>
                </a:cubicBezTo>
                <a:cubicBezTo>
                  <a:pt x="53" y="31"/>
                  <a:pt x="53" y="31"/>
                  <a:pt x="53" y="31"/>
                </a:cubicBezTo>
                <a:cubicBezTo>
                  <a:pt x="52" y="31"/>
                  <a:pt x="52" y="31"/>
                  <a:pt x="52" y="31"/>
                </a:cubicBezTo>
                <a:cubicBezTo>
                  <a:pt x="52" y="32"/>
                  <a:pt x="52" y="32"/>
                  <a:pt x="52" y="32"/>
                </a:cubicBezTo>
                <a:cubicBezTo>
                  <a:pt x="52" y="32"/>
                  <a:pt x="52" y="32"/>
                  <a:pt x="52" y="32"/>
                </a:cubicBezTo>
                <a:cubicBezTo>
                  <a:pt x="51" y="33"/>
                  <a:pt x="51" y="33"/>
                  <a:pt x="51" y="33"/>
                </a:cubicBezTo>
                <a:cubicBezTo>
                  <a:pt x="50" y="33"/>
                  <a:pt x="50" y="33"/>
                  <a:pt x="50" y="33"/>
                </a:cubicBezTo>
                <a:cubicBezTo>
                  <a:pt x="50" y="34"/>
                  <a:pt x="50" y="34"/>
                  <a:pt x="50" y="34"/>
                </a:cubicBezTo>
                <a:cubicBezTo>
                  <a:pt x="49" y="34"/>
                  <a:pt x="49" y="34"/>
                  <a:pt x="49" y="34"/>
                </a:cubicBezTo>
                <a:cubicBezTo>
                  <a:pt x="48" y="34"/>
                  <a:pt x="48" y="34"/>
                  <a:pt x="48" y="34"/>
                </a:cubicBezTo>
                <a:cubicBezTo>
                  <a:pt x="48" y="35"/>
                  <a:pt x="48" y="35"/>
                  <a:pt x="48" y="35"/>
                </a:cubicBezTo>
                <a:cubicBezTo>
                  <a:pt x="48" y="36"/>
                  <a:pt x="48" y="36"/>
                  <a:pt x="48" y="36"/>
                </a:cubicBezTo>
                <a:cubicBezTo>
                  <a:pt x="48" y="36"/>
                  <a:pt x="48" y="36"/>
                  <a:pt x="48" y="36"/>
                </a:cubicBezTo>
                <a:cubicBezTo>
                  <a:pt x="48" y="36"/>
                  <a:pt x="48" y="36"/>
                  <a:pt x="48" y="36"/>
                </a:cubicBezTo>
                <a:cubicBezTo>
                  <a:pt x="49" y="36"/>
                  <a:pt x="49" y="36"/>
                  <a:pt x="49" y="36"/>
                </a:cubicBezTo>
                <a:cubicBezTo>
                  <a:pt x="48" y="37"/>
                  <a:pt x="48" y="37"/>
                  <a:pt x="48" y="37"/>
                </a:cubicBezTo>
                <a:cubicBezTo>
                  <a:pt x="47" y="39"/>
                  <a:pt x="47" y="39"/>
                  <a:pt x="47" y="39"/>
                </a:cubicBezTo>
                <a:cubicBezTo>
                  <a:pt x="47" y="39"/>
                  <a:pt x="47" y="39"/>
                  <a:pt x="47" y="39"/>
                </a:cubicBezTo>
                <a:cubicBezTo>
                  <a:pt x="46" y="39"/>
                  <a:pt x="46" y="39"/>
                  <a:pt x="46" y="39"/>
                </a:cubicBezTo>
                <a:cubicBezTo>
                  <a:pt x="46" y="40"/>
                  <a:pt x="46" y="40"/>
                  <a:pt x="46" y="40"/>
                </a:cubicBezTo>
                <a:cubicBezTo>
                  <a:pt x="45" y="40"/>
                  <a:pt x="45" y="40"/>
                  <a:pt x="45" y="40"/>
                </a:cubicBezTo>
                <a:cubicBezTo>
                  <a:pt x="45" y="41"/>
                  <a:pt x="45" y="41"/>
                  <a:pt x="45" y="41"/>
                </a:cubicBezTo>
                <a:cubicBezTo>
                  <a:pt x="46" y="42"/>
                  <a:pt x="46" y="42"/>
                  <a:pt x="46" y="42"/>
                </a:cubicBezTo>
                <a:cubicBezTo>
                  <a:pt x="46" y="42"/>
                  <a:pt x="46" y="42"/>
                  <a:pt x="46" y="42"/>
                </a:cubicBezTo>
                <a:cubicBezTo>
                  <a:pt x="46" y="43"/>
                  <a:pt x="46" y="43"/>
                  <a:pt x="46" y="43"/>
                </a:cubicBezTo>
                <a:cubicBezTo>
                  <a:pt x="46" y="44"/>
                  <a:pt x="46" y="44"/>
                  <a:pt x="46" y="44"/>
                </a:cubicBezTo>
                <a:cubicBezTo>
                  <a:pt x="46" y="44"/>
                  <a:pt x="46" y="44"/>
                  <a:pt x="46" y="44"/>
                </a:cubicBezTo>
                <a:cubicBezTo>
                  <a:pt x="46" y="45"/>
                  <a:pt x="46" y="45"/>
                  <a:pt x="46" y="45"/>
                </a:cubicBezTo>
                <a:cubicBezTo>
                  <a:pt x="46" y="46"/>
                  <a:pt x="46" y="46"/>
                  <a:pt x="46" y="46"/>
                </a:cubicBezTo>
                <a:cubicBezTo>
                  <a:pt x="45" y="46"/>
                  <a:pt x="45" y="46"/>
                  <a:pt x="45" y="46"/>
                </a:cubicBezTo>
                <a:cubicBezTo>
                  <a:pt x="45" y="45"/>
                  <a:pt x="44" y="45"/>
                  <a:pt x="44" y="43"/>
                </a:cubicBezTo>
                <a:cubicBezTo>
                  <a:pt x="43" y="42"/>
                  <a:pt x="43" y="42"/>
                  <a:pt x="43" y="42"/>
                </a:cubicBezTo>
                <a:cubicBezTo>
                  <a:pt x="43" y="42"/>
                  <a:pt x="43" y="42"/>
                  <a:pt x="43" y="42"/>
                </a:cubicBezTo>
                <a:cubicBezTo>
                  <a:pt x="43" y="42"/>
                  <a:pt x="43" y="42"/>
                  <a:pt x="43" y="42"/>
                </a:cubicBezTo>
                <a:cubicBezTo>
                  <a:pt x="42" y="42"/>
                  <a:pt x="42" y="42"/>
                  <a:pt x="42" y="42"/>
                </a:cubicBezTo>
                <a:cubicBezTo>
                  <a:pt x="42" y="42"/>
                  <a:pt x="42" y="42"/>
                  <a:pt x="42" y="42"/>
                </a:cubicBezTo>
                <a:cubicBezTo>
                  <a:pt x="41" y="42"/>
                  <a:pt x="41" y="42"/>
                  <a:pt x="41" y="42"/>
                </a:cubicBezTo>
                <a:cubicBezTo>
                  <a:pt x="40" y="41"/>
                  <a:pt x="40" y="41"/>
                  <a:pt x="40" y="41"/>
                </a:cubicBezTo>
                <a:cubicBezTo>
                  <a:pt x="40" y="42"/>
                  <a:pt x="39" y="42"/>
                  <a:pt x="39" y="41"/>
                </a:cubicBezTo>
                <a:cubicBezTo>
                  <a:pt x="39" y="42"/>
                  <a:pt x="39" y="42"/>
                  <a:pt x="39" y="42"/>
                </a:cubicBezTo>
                <a:cubicBezTo>
                  <a:pt x="39" y="42"/>
                  <a:pt x="39" y="42"/>
                  <a:pt x="39" y="42"/>
                </a:cubicBezTo>
                <a:cubicBezTo>
                  <a:pt x="38" y="42"/>
                  <a:pt x="38" y="42"/>
                  <a:pt x="38" y="42"/>
                </a:cubicBezTo>
                <a:cubicBezTo>
                  <a:pt x="36" y="42"/>
                  <a:pt x="36" y="42"/>
                  <a:pt x="36" y="42"/>
                </a:cubicBezTo>
                <a:cubicBezTo>
                  <a:pt x="35" y="42"/>
                  <a:pt x="35" y="42"/>
                  <a:pt x="35" y="42"/>
                </a:cubicBezTo>
                <a:cubicBezTo>
                  <a:pt x="35" y="42"/>
                  <a:pt x="35" y="42"/>
                  <a:pt x="35" y="42"/>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4" y="44"/>
                  <a:pt x="34" y="44"/>
                  <a:pt x="34" y="44"/>
                </a:cubicBezTo>
                <a:cubicBezTo>
                  <a:pt x="34" y="44"/>
                  <a:pt x="34" y="44"/>
                  <a:pt x="34" y="44"/>
                </a:cubicBezTo>
                <a:cubicBezTo>
                  <a:pt x="34" y="45"/>
                  <a:pt x="34" y="45"/>
                  <a:pt x="34" y="45"/>
                </a:cubicBezTo>
                <a:cubicBezTo>
                  <a:pt x="34" y="47"/>
                  <a:pt x="34" y="47"/>
                  <a:pt x="34" y="47"/>
                </a:cubicBezTo>
                <a:cubicBezTo>
                  <a:pt x="34" y="48"/>
                  <a:pt x="34" y="48"/>
                  <a:pt x="34" y="48"/>
                </a:cubicBezTo>
                <a:cubicBezTo>
                  <a:pt x="34" y="50"/>
                  <a:pt x="34" y="50"/>
                  <a:pt x="34" y="50"/>
                </a:cubicBezTo>
                <a:cubicBezTo>
                  <a:pt x="35" y="51"/>
                  <a:pt x="35" y="51"/>
                  <a:pt x="35" y="51"/>
                </a:cubicBezTo>
                <a:cubicBezTo>
                  <a:pt x="36" y="52"/>
                  <a:pt x="36" y="52"/>
                  <a:pt x="36" y="52"/>
                </a:cubicBezTo>
                <a:cubicBezTo>
                  <a:pt x="38" y="52"/>
                  <a:pt x="38" y="52"/>
                  <a:pt x="38" y="52"/>
                </a:cubicBezTo>
                <a:cubicBezTo>
                  <a:pt x="38" y="51"/>
                  <a:pt x="38" y="51"/>
                  <a:pt x="38" y="51"/>
                </a:cubicBezTo>
                <a:cubicBezTo>
                  <a:pt x="38" y="51"/>
                  <a:pt x="38" y="51"/>
                  <a:pt x="38" y="51"/>
                </a:cubicBezTo>
                <a:cubicBezTo>
                  <a:pt x="39" y="50"/>
                  <a:pt x="39" y="50"/>
                  <a:pt x="39" y="50"/>
                </a:cubicBezTo>
                <a:cubicBezTo>
                  <a:pt x="40" y="49"/>
                  <a:pt x="40" y="49"/>
                  <a:pt x="40" y="49"/>
                </a:cubicBezTo>
                <a:cubicBezTo>
                  <a:pt x="41" y="49"/>
                  <a:pt x="41" y="49"/>
                  <a:pt x="41" y="49"/>
                </a:cubicBezTo>
                <a:cubicBezTo>
                  <a:pt x="41" y="50"/>
                  <a:pt x="41" y="50"/>
                  <a:pt x="41" y="50"/>
                </a:cubicBezTo>
                <a:cubicBezTo>
                  <a:pt x="41" y="50"/>
                  <a:pt x="41" y="50"/>
                  <a:pt x="41" y="50"/>
                </a:cubicBezTo>
                <a:cubicBezTo>
                  <a:pt x="40" y="51"/>
                  <a:pt x="40" y="51"/>
                  <a:pt x="40" y="51"/>
                </a:cubicBezTo>
                <a:cubicBezTo>
                  <a:pt x="40" y="52"/>
                  <a:pt x="40" y="52"/>
                  <a:pt x="40" y="52"/>
                </a:cubicBezTo>
                <a:cubicBezTo>
                  <a:pt x="40" y="53"/>
                  <a:pt x="40" y="53"/>
                  <a:pt x="40" y="53"/>
                </a:cubicBezTo>
                <a:cubicBezTo>
                  <a:pt x="40" y="54"/>
                  <a:pt x="40" y="54"/>
                  <a:pt x="40" y="54"/>
                </a:cubicBezTo>
                <a:cubicBezTo>
                  <a:pt x="41" y="54"/>
                  <a:pt x="41" y="54"/>
                  <a:pt x="41" y="54"/>
                </a:cubicBezTo>
                <a:cubicBezTo>
                  <a:pt x="41" y="53"/>
                  <a:pt x="41" y="53"/>
                  <a:pt x="41" y="53"/>
                </a:cubicBezTo>
                <a:cubicBezTo>
                  <a:pt x="41" y="53"/>
                  <a:pt x="41" y="53"/>
                  <a:pt x="41" y="53"/>
                </a:cubicBezTo>
                <a:cubicBezTo>
                  <a:pt x="42" y="54"/>
                  <a:pt x="42" y="54"/>
                  <a:pt x="42" y="54"/>
                </a:cubicBezTo>
                <a:cubicBezTo>
                  <a:pt x="42" y="53"/>
                  <a:pt x="42" y="53"/>
                  <a:pt x="42" y="53"/>
                </a:cubicBezTo>
                <a:cubicBezTo>
                  <a:pt x="43" y="54"/>
                  <a:pt x="43" y="54"/>
                  <a:pt x="43" y="54"/>
                </a:cubicBezTo>
                <a:cubicBezTo>
                  <a:pt x="44" y="55"/>
                  <a:pt x="44" y="55"/>
                  <a:pt x="44" y="55"/>
                </a:cubicBezTo>
                <a:cubicBezTo>
                  <a:pt x="44" y="56"/>
                  <a:pt x="44" y="56"/>
                  <a:pt x="44" y="56"/>
                </a:cubicBezTo>
                <a:cubicBezTo>
                  <a:pt x="44" y="56"/>
                  <a:pt x="44" y="56"/>
                  <a:pt x="44" y="56"/>
                </a:cubicBezTo>
                <a:cubicBezTo>
                  <a:pt x="43" y="57"/>
                  <a:pt x="43" y="57"/>
                  <a:pt x="43" y="57"/>
                </a:cubicBezTo>
                <a:cubicBezTo>
                  <a:pt x="43" y="57"/>
                  <a:pt x="43" y="57"/>
                  <a:pt x="43" y="57"/>
                </a:cubicBezTo>
                <a:cubicBezTo>
                  <a:pt x="43" y="57"/>
                  <a:pt x="43" y="57"/>
                  <a:pt x="43" y="57"/>
                </a:cubicBezTo>
                <a:cubicBezTo>
                  <a:pt x="43" y="58"/>
                  <a:pt x="43" y="58"/>
                  <a:pt x="43" y="58"/>
                </a:cubicBezTo>
                <a:cubicBezTo>
                  <a:pt x="44" y="58"/>
                  <a:pt x="44" y="58"/>
                  <a:pt x="44" y="58"/>
                </a:cubicBezTo>
                <a:cubicBezTo>
                  <a:pt x="44" y="58"/>
                  <a:pt x="44" y="58"/>
                  <a:pt x="44" y="58"/>
                </a:cubicBezTo>
                <a:cubicBezTo>
                  <a:pt x="44" y="59"/>
                  <a:pt x="45" y="60"/>
                  <a:pt x="46" y="59"/>
                </a:cubicBezTo>
                <a:cubicBezTo>
                  <a:pt x="46" y="60"/>
                  <a:pt x="46" y="61"/>
                  <a:pt x="45" y="61"/>
                </a:cubicBezTo>
                <a:cubicBezTo>
                  <a:pt x="45" y="60"/>
                  <a:pt x="45" y="60"/>
                  <a:pt x="45" y="60"/>
                </a:cubicBezTo>
                <a:cubicBezTo>
                  <a:pt x="44" y="59"/>
                  <a:pt x="44" y="59"/>
                  <a:pt x="44" y="59"/>
                </a:cubicBezTo>
                <a:cubicBezTo>
                  <a:pt x="44" y="60"/>
                  <a:pt x="44" y="60"/>
                  <a:pt x="44" y="60"/>
                </a:cubicBezTo>
                <a:cubicBezTo>
                  <a:pt x="43" y="59"/>
                  <a:pt x="43" y="59"/>
                  <a:pt x="43" y="59"/>
                </a:cubicBezTo>
                <a:cubicBezTo>
                  <a:pt x="42" y="58"/>
                  <a:pt x="42" y="58"/>
                  <a:pt x="42" y="58"/>
                </a:cubicBezTo>
                <a:cubicBezTo>
                  <a:pt x="42" y="58"/>
                  <a:pt x="42" y="58"/>
                  <a:pt x="42" y="58"/>
                </a:cubicBezTo>
                <a:cubicBezTo>
                  <a:pt x="41" y="57"/>
                  <a:pt x="41" y="57"/>
                  <a:pt x="41" y="57"/>
                </a:cubicBezTo>
                <a:cubicBezTo>
                  <a:pt x="41" y="56"/>
                  <a:pt x="41" y="56"/>
                  <a:pt x="41" y="56"/>
                </a:cubicBezTo>
                <a:cubicBezTo>
                  <a:pt x="41" y="56"/>
                  <a:pt x="41" y="56"/>
                  <a:pt x="41" y="56"/>
                </a:cubicBezTo>
                <a:cubicBezTo>
                  <a:pt x="40" y="56"/>
                  <a:pt x="39" y="56"/>
                  <a:pt x="38" y="55"/>
                </a:cubicBezTo>
                <a:cubicBezTo>
                  <a:pt x="37" y="54"/>
                  <a:pt x="37" y="54"/>
                  <a:pt x="37" y="54"/>
                </a:cubicBezTo>
                <a:cubicBezTo>
                  <a:pt x="35" y="53"/>
                  <a:pt x="35" y="53"/>
                  <a:pt x="35" y="53"/>
                </a:cubicBezTo>
                <a:cubicBezTo>
                  <a:pt x="35" y="54"/>
                  <a:pt x="35" y="54"/>
                  <a:pt x="35" y="54"/>
                </a:cubicBezTo>
                <a:cubicBezTo>
                  <a:pt x="34" y="54"/>
                  <a:pt x="34" y="54"/>
                  <a:pt x="34" y="54"/>
                </a:cubicBezTo>
                <a:cubicBezTo>
                  <a:pt x="33" y="53"/>
                  <a:pt x="33" y="53"/>
                  <a:pt x="33" y="53"/>
                </a:cubicBezTo>
                <a:cubicBezTo>
                  <a:pt x="32" y="53"/>
                  <a:pt x="32" y="53"/>
                  <a:pt x="32" y="53"/>
                </a:cubicBezTo>
                <a:cubicBezTo>
                  <a:pt x="31" y="52"/>
                  <a:pt x="31" y="52"/>
                  <a:pt x="31" y="52"/>
                </a:cubicBezTo>
                <a:cubicBezTo>
                  <a:pt x="30" y="52"/>
                  <a:pt x="30" y="52"/>
                  <a:pt x="30" y="52"/>
                </a:cubicBezTo>
                <a:cubicBezTo>
                  <a:pt x="29" y="52"/>
                  <a:pt x="29" y="52"/>
                  <a:pt x="29" y="52"/>
                </a:cubicBezTo>
                <a:cubicBezTo>
                  <a:pt x="29" y="51"/>
                  <a:pt x="29" y="51"/>
                  <a:pt x="29" y="51"/>
                </a:cubicBezTo>
                <a:cubicBezTo>
                  <a:pt x="28" y="50"/>
                  <a:pt x="28" y="50"/>
                  <a:pt x="28" y="50"/>
                </a:cubicBezTo>
                <a:cubicBezTo>
                  <a:pt x="28" y="49"/>
                  <a:pt x="28" y="49"/>
                  <a:pt x="28" y="49"/>
                </a:cubicBezTo>
                <a:cubicBezTo>
                  <a:pt x="28" y="48"/>
                  <a:pt x="28" y="48"/>
                  <a:pt x="28" y="48"/>
                </a:cubicBezTo>
                <a:cubicBezTo>
                  <a:pt x="27" y="47"/>
                  <a:pt x="27" y="47"/>
                  <a:pt x="27" y="47"/>
                </a:cubicBezTo>
                <a:cubicBezTo>
                  <a:pt x="26" y="46"/>
                  <a:pt x="26" y="46"/>
                  <a:pt x="26" y="46"/>
                </a:cubicBezTo>
                <a:cubicBezTo>
                  <a:pt x="26" y="46"/>
                  <a:pt x="26" y="46"/>
                  <a:pt x="26" y="46"/>
                </a:cubicBezTo>
                <a:cubicBezTo>
                  <a:pt x="25" y="45"/>
                  <a:pt x="25" y="45"/>
                  <a:pt x="25" y="45"/>
                </a:cubicBezTo>
                <a:cubicBezTo>
                  <a:pt x="24" y="44"/>
                  <a:pt x="24" y="44"/>
                  <a:pt x="24" y="44"/>
                </a:cubicBezTo>
                <a:cubicBezTo>
                  <a:pt x="24" y="43"/>
                  <a:pt x="24" y="43"/>
                  <a:pt x="24" y="43"/>
                </a:cubicBezTo>
                <a:cubicBezTo>
                  <a:pt x="23" y="42"/>
                  <a:pt x="23" y="42"/>
                  <a:pt x="23" y="42"/>
                </a:cubicBezTo>
                <a:cubicBezTo>
                  <a:pt x="23" y="41"/>
                  <a:pt x="23" y="41"/>
                  <a:pt x="23" y="41"/>
                </a:cubicBezTo>
                <a:cubicBezTo>
                  <a:pt x="23" y="41"/>
                  <a:pt x="23" y="41"/>
                  <a:pt x="23" y="41"/>
                </a:cubicBezTo>
                <a:cubicBezTo>
                  <a:pt x="22" y="41"/>
                  <a:pt x="22" y="41"/>
                  <a:pt x="22" y="41"/>
                </a:cubicBezTo>
                <a:cubicBezTo>
                  <a:pt x="22" y="40"/>
                  <a:pt x="22" y="40"/>
                  <a:pt x="22" y="40"/>
                </a:cubicBezTo>
                <a:cubicBezTo>
                  <a:pt x="22" y="40"/>
                  <a:pt x="22" y="40"/>
                  <a:pt x="22" y="40"/>
                </a:cubicBezTo>
                <a:cubicBezTo>
                  <a:pt x="22" y="41"/>
                  <a:pt x="22" y="41"/>
                  <a:pt x="22" y="41"/>
                </a:cubicBezTo>
                <a:cubicBezTo>
                  <a:pt x="22" y="42"/>
                  <a:pt x="22" y="42"/>
                  <a:pt x="22" y="42"/>
                </a:cubicBezTo>
                <a:cubicBezTo>
                  <a:pt x="22" y="42"/>
                  <a:pt x="22" y="43"/>
                  <a:pt x="23" y="43"/>
                </a:cubicBezTo>
                <a:cubicBezTo>
                  <a:pt x="24" y="45"/>
                  <a:pt x="24" y="46"/>
                  <a:pt x="24" y="47"/>
                </a:cubicBezTo>
                <a:cubicBezTo>
                  <a:pt x="24" y="47"/>
                  <a:pt x="24" y="47"/>
                  <a:pt x="24" y="47"/>
                </a:cubicBezTo>
                <a:cubicBezTo>
                  <a:pt x="24" y="46"/>
                  <a:pt x="24" y="46"/>
                  <a:pt x="24" y="46"/>
                </a:cubicBezTo>
                <a:cubicBezTo>
                  <a:pt x="24" y="45"/>
                  <a:pt x="24" y="45"/>
                  <a:pt x="24" y="45"/>
                </a:cubicBezTo>
                <a:cubicBezTo>
                  <a:pt x="23" y="45"/>
                  <a:pt x="23" y="45"/>
                  <a:pt x="23" y="45"/>
                </a:cubicBezTo>
                <a:cubicBezTo>
                  <a:pt x="22" y="44"/>
                  <a:pt x="22" y="44"/>
                  <a:pt x="22" y="44"/>
                </a:cubicBezTo>
                <a:cubicBezTo>
                  <a:pt x="22" y="44"/>
                  <a:pt x="22" y="44"/>
                  <a:pt x="22" y="44"/>
                </a:cubicBezTo>
                <a:cubicBezTo>
                  <a:pt x="22" y="44"/>
                  <a:pt x="22" y="44"/>
                  <a:pt x="22" y="44"/>
                </a:cubicBezTo>
                <a:cubicBezTo>
                  <a:pt x="22" y="43"/>
                  <a:pt x="22" y="43"/>
                  <a:pt x="22" y="43"/>
                </a:cubicBezTo>
                <a:cubicBezTo>
                  <a:pt x="21" y="42"/>
                  <a:pt x="21" y="42"/>
                  <a:pt x="21" y="42"/>
                </a:cubicBezTo>
                <a:cubicBezTo>
                  <a:pt x="20" y="40"/>
                  <a:pt x="20" y="40"/>
                  <a:pt x="20" y="40"/>
                </a:cubicBezTo>
                <a:cubicBezTo>
                  <a:pt x="20" y="39"/>
                  <a:pt x="20" y="39"/>
                  <a:pt x="20" y="39"/>
                </a:cubicBezTo>
                <a:cubicBezTo>
                  <a:pt x="19" y="39"/>
                  <a:pt x="19" y="39"/>
                  <a:pt x="19" y="39"/>
                </a:cubicBezTo>
                <a:cubicBezTo>
                  <a:pt x="19" y="38"/>
                  <a:pt x="19" y="38"/>
                  <a:pt x="19" y="38"/>
                </a:cubicBezTo>
                <a:cubicBezTo>
                  <a:pt x="18" y="38"/>
                  <a:pt x="18" y="38"/>
                  <a:pt x="18" y="38"/>
                </a:cubicBezTo>
                <a:cubicBezTo>
                  <a:pt x="18" y="37"/>
                  <a:pt x="18" y="37"/>
                  <a:pt x="18" y="37"/>
                </a:cubicBezTo>
                <a:cubicBezTo>
                  <a:pt x="16" y="36"/>
                  <a:pt x="16" y="35"/>
                  <a:pt x="17" y="35"/>
                </a:cubicBezTo>
                <a:cubicBezTo>
                  <a:pt x="16" y="35"/>
                  <a:pt x="16" y="35"/>
                  <a:pt x="15" y="34"/>
                </a:cubicBezTo>
                <a:cubicBezTo>
                  <a:pt x="15" y="33"/>
                  <a:pt x="15" y="33"/>
                  <a:pt x="15" y="32"/>
                </a:cubicBezTo>
                <a:cubicBezTo>
                  <a:pt x="15" y="32"/>
                  <a:pt x="15" y="32"/>
                  <a:pt x="15" y="32"/>
                </a:cubicBezTo>
                <a:cubicBezTo>
                  <a:pt x="15" y="31"/>
                  <a:pt x="15" y="31"/>
                  <a:pt x="15" y="31"/>
                </a:cubicBezTo>
                <a:cubicBezTo>
                  <a:pt x="15" y="29"/>
                  <a:pt x="15" y="29"/>
                  <a:pt x="15" y="29"/>
                </a:cubicBezTo>
                <a:cubicBezTo>
                  <a:pt x="16" y="28"/>
                  <a:pt x="16" y="28"/>
                  <a:pt x="16" y="28"/>
                </a:cubicBezTo>
                <a:cubicBezTo>
                  <a:pt x="15" y="28"/>
                  <a:pt x="15" y="28"/>
                  <a:pt x="15" y="28"/>
                </a:cubicBezTo>
                <a:cubicBezTo>
                  <a:pt x="15" y="27"/>
                  <a:pt x="15" y="27"/>
                  <a:pt x="15" y="27"/>
                </a:cubicBezTo>
                <a:cubicBezTo>
                  <a:pt x="16" y="27"/>
                  <a:pt x="16" y="27"/>
                  <a:pt x="16" y="27"/>
                </a:cubicBezTo>
                <a:cubicBezTo>
                  <a:pt x="16" y="27"/>
                  <a:pt x="16" y="27"/>
                  <a:pt x="16" y="27"/>
                </a:cubicBezTo>
                <a:cubicBezTo>
                  <a:pt x="17" y="27"/>
                  <a:pt x="17" y="27"/>
                  <a:pt x="17" y="27"/>
                </a:cubicBezTo>
                <a:cubicBezTo>
                  <a:pt x="15" y="25"/>
                  <a:pt x="15" y="25"/>
                  <a:pt x="15" y="25"/>
                </a:cubicBezTo>
                <a:cubicBezTo>
                  <a:pt x="14" y="24"/>
                  <a:pt x="13" y="24"/>
                  <a:pt x="13" y="24"/>
                </a:cubicBezTo>
                <a:cubicBezTo>
                  <a:pt x="13" y="23"/>
                  <a:pt x="13" y="23"/>
                  <a:pt x="13" y="23"/>
                </a:cubicBezTo>
                <a:cubicBezTo>
                  <a:pt x="12" y="23"/>
                  <a:pt x="12" y="23"/>
                  <a:pt x="12" y="23"/>
                </a:cubicBezTo>
                <a:cubicBezTo>
                  <a:pt x="12" y="23"/>
                  <a:pt x="12" y="23"/>
                  <a:pt x="12" y="23"/>
                </a:cubicBezTo>
                <a:cubicBezTo>
                  <a:pt x="12" y="22"/>
                  <a:pt x="12" y="22"/>
                  <a:pt x="12" y="22"/>
                </a:cubicBezTo>
                <a:cubicBezTo>
                  <a:pt x="11" y="22"/>
                  <a:pt x="11" y="22"/>
                  <a:pt x="11" y="22"/>
                </a:cubicBezTo>
                <a:cubicBezTo>
                  <a:pt x="15" y="17"/>
                  <a:pt x="19" y="13"/>
                  <a:pt x="24" y="10"/>
                </a:cubicBezTo>
                <a:cubicBezTo>
                  <a:pt x="25" y="10"/>
                  <a:pt x="25" y="10"/>
                  <a:pt x="25" y="10"/>
                </a:cubicBezTo>
                <a:cubicBezTo>
                  <a:pt x="26" y="10"/>
                  <a:pt x="26" y="10"/>
                  <a:pt x="26" y="10"/>
                </a:cubicBezTo>
                <a:cubicBezTo>
                  <a:pt x="26" y="11"/>
                  <a:pt x="26" y="11"/>
                  <a:pt x="26" y="11"/>
                </a:cubicBezTo>
                <a:cubicBezTo>
                  <a:pt x="27" y="12"/>
                  <a:pt x="27" y="12"/>
                  <a:pt x="27" y="12"/>
                </a:cubicBezTo>
                <a:cubicBezTo>
                  <a:pt x="27" y="11"/>
                  <a:pt x="27" y="11"/>
                  <a:pt x="27" y="11"/>
                </a:cubicBezTo>
                <a:cubicBezTo>
                  <a:pt x="28" y="10"/>
                  <a:pt x="28" y="10"/>
                  <a:pt x="28" y="10"/>
                </a:cubicBezTo>
                <a:cubicBezTo>
                  <a:pt x="29" y="10"/>
                  <a:pt x="29" y="10"/>
                  <a:pt x="29" y="10"/>
                </a:cubicBezTo>
                <a:cubicBezTo>
                  <a:pt x="28" y="9"/>
                  <a:pt x="28" y="9"/>
                  <a:pt x="28" y="9"/>
                </a:cubicBezTo>
                <a:cubicBezTo>
                  <a:pt x="28" y="9"/>
                  <a:pt x="28" y="9"/>
                  <a:pt x="28" y="9"/>
                </a:cubicBezTo>
                <a:cubicBezTo>
                  <a:pt x="28" y="9"/>
                  <a:pt x="27" y="9"/>
                  <a:pt x="26" y="9"/>
                </a:cubicBezTo>
                <a:cubicBezTo>
                  <a:pt x="25" y="10"/>
                  <a:pt x="25" y="10"/>
                  <a:pt x="25" y="10"/>
                </a:cubicBezTo>
                <a:cubicBezTo>
                  <a:pt x="25" y="10"/>
                  <a:pt x="25" y="10"/>
                  <a:pt x="25" y="10"/>
                </a:cubicBezTo>
                <a:cubicBezTo>
                  <a:pt x="24" y="10"/>
                  <a:pt x="24" y="10"/>
                  <a:pt x="24" y="10"/>
                </a:cubicBezTo>
                <a:cubicBezTo>
                  <a:pt x="26" y="9"/>
                  <a:pt x="27" y="8"/>
                  <a:pt x="29" y="8"/>
                </a:cubicBezTo>
                <a:cubicBezTo>
                  <a:pt x="29" y="8"/>
                  <a:pt x="29" y="8"/>
                  <a:pt x="29" y="8"/>
                </a:cubicBezTo>
                <a:cubicBezTo>
                  <a:pt x="30" y="9"/>
                  <a:pt x="30" y="9"/>
                  <a:pt x="30" y="9"/>
                </a:cubicBezTo>
                <a:cubicBezTo>
                  <a:pt x="30" y="9"/>
                  <a:pt x="30" y="9"/>
                  <a:pt x="30" y="9"/>
                </a:cubicBezTo>
                <a:cubicBezTo>
                  <a:pt x="30" y="10"/>
                  <a:pt x="30" y="10"/>
                  <a:pt x="30" y="10"/>
                </a:cubicBezTo>
                <a:cubicBezTo>
                  <a:pt x="31" y="10"/>
                  <a:pt x="31" y="10"/>
                  <a:pt x="31" y="10"/>
                </a:cubicBezTo>
                <a:cubicBezTo>
                  <a:pt x="32" y="10"/>
                  <a:pt x="32" y="10"/>
                  <a:pt x="32" y="10"/>
                </a:cubicBezTo>
                <a:cubicBezTo>
                  <a:pt x="32" y="10"/>
                  <a:pt x="32" y="10"/>
                  <a:pt x="32" y="10"/>
                </a:cubicBezTo>
                <a:cubicBezTo>
                  <a:pt x="33" y="10"/>
                  <a:pt x="33" y="10"/>
                  <a:pt x="33" y="10"/>
                </a:cubicBezTo>
                <a:cubicBezTo>
                  <a:pt x="34" y="10"/>
                  <a:pt x="34" y="10"/>
                  <a:pt x="34" y="10"/>
                </a:cubicBezTo>
                <a:cubicBezTo>
                  <a:pt x="35" y="11"/>
                  <a:pt x="35" y="11"/>
                  <a:pt x="35" y="11"/>
                </a:cubicBezTo>
                <a:cubicBezTo>
                  <a:pt x="35" y="12"/>
                  <a:pt x="35" y="12"/>
                  <a:pt x="35" y="12"/>
                </a:cubicBezTo>
                <a:cubicBezTo>
                  <a:pt x="35" y="11"/>
                  <a:pt x="35" y="11"/>
                  <a:pt x="35" y="11"/>
                </a:cubicBezTo>
                <a:cubicBezTo>
                  <a:pt x="35" y="10"/>
                  <a:pt x="35" y="10"/>
                  <a:pt x="35" y="10"/>
                </a:cubicBezTo>
                <a:cubicBezTo>
                  <a:pt x="35" y="10"/>
                  <a:pt x="35" y="10"/>
                  <a:pt x="35" y="10"/>
                </a:cubicBezTo>
                <a:cubicBezTo>
                  <a:pt x="36" y="10"/>
                  <a:pt x="36" y="10"/>
                  <a:pt x="36" y="10"/>
                </a:cubicBezTo>
                <a:cubicBezTo>
                  <a:pt x="36" y="10"/>
                  <a:pt x="36" y="10"/>
                  <a:pt x="36" y="10"/>
                </a:cubicBezTo>
                <a:cubicBezTo>
                  <a:pt x="36" y="9"/>
                  <a:pt x="36" y="9"/>
                  <a:pt x="36" y="9"/>
                </a:cubicBezTo>
                <a:cubicBezTo>
                  <a:pt x="36" y="9"/>
                  <a:pt x="36" y="9"/>
                  <a:pt x="36" y="9"/>
                </a:cubicBezTo>
                <a:cubicBezTo>
                  <a:pt x="35" y="9"/>
                  <a:pt x="35" y="9"/>
                  <a:pt x="35" y="9"/>
                </a:cubicBezTo>
                <a:cubicBezTo>
                  <a:pt x="34" y="8"/>
                  <a:pt x="34" y="8"/>
                  <a:pt x="34" y="8"/>
                </a:cubicBezTo>
                <a:cubicBezTo>
                  <a:pt x="34" y="8"/>
                  <a:pt x="34" y="8"/>
                  <a:pt x="34" y="8"/>
                </a:cubicBezTo>
                <a:cubicBezTo>
                  <a:pt x="35" y="7"/>
                  <a:pt x="35" y="7"/>
                  <a:pt x="35" y="7"/>
                </a:cubicBezTo>
                <a:cubicBezTo>
                  <a:pt x="36" y="7"/>
                  <a:pt x="36" y="7"/>
                  <a:pt x="36" y="7"/>
                </a:cubicBezTo>
                <a:cubicBezTo>
                  <a:pt x="37" y="7"/>
                  <a:pt x="37" y="7"/>
                  <a:pt x="37" y="7"/>
                </a:cubicBezTo>
                <a:cubicBezTo>
                  <a:pt x="38" y="8"/>
                  <a:pt x="38" y="8"/>
                  <a:pt x="37" y="9"/>
                </a:cubicBezTo>
                <a:cubicBezTo>
                  <a:pt x="38" y="9"/>
                  <a:pt x="38" y="9"/>
                  <a:pt x="38" y="9"/>
                </a:cubicBezTo>
                <a:cubicBezTo>
                  <a:pt x="39" y="10"/>
                  <a:pt x="39" y="10"/>
                  <a:pt x="39" y="10"/>
                </a:cubicBezTo>
                <a:cubicBezTo>
                  <a:pt x="40" y="9"/>
                  <a:pt x="40" y="9"/>
                  <a:pt x="40" y="9"/>
                </a:cubicBezTo>
                <a:cubicBezTo>
                  <a:pt x="40" y="10"/>
                  <a:pt x="40" y="10"/>
                  <a:pt x="40" y="10"/>
                </a:cubicBezTo>
                <a:cubicBezTo>
                  <a:pt x="40" y="11"/>
                  <a:pt x="40" y="11"/>
                  <a:pt x="40" y="11"/>
                </a:cubicBezTo>
                <a:cubicBezTo>
                  <a:pt x="41" y="11"/>
                  <a:pt x="41" y="11"/>
                  <a:pt x="41" y="11"/>
                </a:cubicBezTo>
                <a:cubicBezTo>
                  <a:pt x="42" y="10"/>
                  <a:pt x="42" y="10"/>
                  <a:pt x="42" y="10"/>
                </a:cubicBezTo>
                <a:cubicBezTo>
                  <a:pt x="43" y="9"/>
                  <a:pt x="43" y="9"/>
                  <a:pt x="43" y="9"/>
                </a:cubicBezTo>
                <a:cubicBezTo>
                  <a:pt x="43" y="9"/>
                  <a:pt x="43" y="9"/>
                  <a:pt x="43" y="9"/>
                </a:cubicBezTo>
                <a:cubicBezTo>
                  <a:pt x="44" y="9"/>
                  <a:pt x="44" y="9"/>
                  <a:pt x="44" y="9"/>
                </a:cubicBezTo>
                <a:cubicBezTo>
                  <a:pt x="44" y="9"/>
                  <a:pt x="44" y="9"/>
                  <a:pt x="44" y="9"/>
                </a:cubicBezTo>
                <a:cubicBezTo>
                  <a:pt x="44" y="10"/>
                  <a:pt x="44" y="10"/>
                  <a:pt x="44" y="10"/>
                </a:cubicBezTo>
                <a:cubicBezTo>
                  <a:pt x="45" y="11"/>
                  <a:pt x="45" y="11"/>
                  <a:pt x="45" y="11"/>
                </a:cubicBezTo>
                <a:cubicBezTo>
                  <a:pt x="44" y="12"/>
                  <a:pt x="44" y="12"/>
                  <a:pt x="44" y="12"/>
                </a:cubicBezTo>
                <a:cubicBezTo>
                  <a:pt x="43" y="11"/>
                  <a:pt x="43" y="11"/>
                  <a:pt x="43" y="11"/>
                </a:cubicBezTo>
                <a:cubicBezTo>
                  <a:pt x="42" y="11"/>
                  <a:pt x="42" y="11"/>
                  <a:pt x="42" y="11"/>
                </a:cubicBezTo>
                <a:cubicBezTo>
                  <a:pt x="42" y="11"/>
                  <a:pt x="42" y="11"/>
                  <a:pt x="42" y="11"/>
                </a:cubicBezTo>
                <a:cubicBezTo>
                  <a:pt x="41" y="12"/>
                  <a:pt x="41" y="12"/>
                  <a:pt x="41" y="12"/>
                </a:cubicBezTo>
                <a:cubicBezTo>
                  <a:pt x="40" y="13"/>
                  <a:pt x="40" y="13"/>
                  <a:pt x="40" y="13"/>
                </a:cubicBezTo>
                <a:cubicBezTo>
                  <a:pt x="40" y="14"/>
                  <a:pt x="39" y="14"/>
                  <a:pt x="38" y="14"/>
                </a:cubicBezTo>
                <a:cubicBezTo>
                  <a:pt x="38" y="14"/>
                  <a:pt x="38" y="14"/>
                  <a:pt x="38" y="14"/>
                </a:cubicBezTo>
                <a:cubicBezTo>
                  <a:pt x="37" y="15"/>
                  <a:pt x="37" y="15"/>
                  <a:pt x="37" y="15"/>
                </a:cubicBezTo>
                <a:cubicBezTo>
                  <a:pt x="37" y="15"/>
                  <a:pt x="37" y="15"/>
                  <a:pt x="37" y="15"/>
                </a:cubicBezTo>
                <a:cubicBezTo>
                  <a:pt x="36" y="16"/>
                  <a:pt x="36" y="16"/>
                  <a:pt x="36" y="16"/>
                </a:cubicBezTo>
                <a:cubicBezTo>
                  <a:pt x="36" y="17"/>
                  <a:pt x="36" y="17"/>
                  <a:pt x="36" y="17"/>
                </a:cubicBezTo>
                <a:cubicBezTo>
                  <a:pt x="36" y="18"/>
                  <a:pt x="36" y="18"/>
                  <a:pt x="36" y="18"/>
                </a:cubicBezTo>
                <a:cubicBezTo>
                  <a:pt x="37" y="19"/>
                  <a:pt x="37" y="19"/>
                  <a:pt x="37" y="19"/>
                </a:cubicBezTo>
                <a:cubicBezTo>
                  <a:pt x="37" y="19"/>
                  <a:pt x="37" y="19"/>
                  <a:pt x="37" y="19"/>
                </a:cubicBezTo>
                <a:cubicBezTo>
                  <a:pt x="38" y="19"/>
                  <a:pt x="39" y="19"/>
                  <a:pt x="40" y="20"/>
                </a:cubicBezTo>
                <a:cubicBezTo>
                  <a:pt x="41" y="20"/>
                  <a:pt x="42" y="20"/>
                  <a:pt x="42" y="21"/>
                </a:cubicBezTo>
                <a:cubicBezTo>
                  <a:pt x="42" y="21"/>
                  <a:pt x="43" y="21"/>
                  <a:pt x="44" y="21"/>
                </a:cubicBezTo>
                <a:cubicBezTo>
                  <a:pt x="44" y="21"/>
                  <a:pt x="44" y="22"/>
                  <a:pt x="44" y="22"/>
                </a:cubicBezTo>
                <a:cubicBezTo>
                  <a:pt x="45" y="24"/>
                  <a:pt x="45" y="24"/>
                  <a:pt x="45" y="24"/>
                </a:cubicBezTo>
                <a:cubicBezTo>
                  <a:pt x="46" y="24"/>
                  <a:pt x="46" y="24"/>
                  <a:pt x="46" y="24"/>
                </a:cubicBezTo>
                <a:cubicBezTo>
                  <a:pt x="46" y="24"/>
                  <a:pt x="46" y="24"/>
                  <a:pt x="46" y="24"/>
                </a:cubicBezTo>
                <a:cubicBezTo>
                  <a:pt x="47" y="24"/>
                  <a:pt x="47" y="24"/>
                  <a:pt x="47" y="24"/>
                </a:cubicBezTo>
                <a:cubicBezTo>
                  <a:pt x="47" y="24"/>
                  <a:pt x="47" y="24"/>
                  <a:pt x="47" y="24"/>
                </a:cubicBezTo>
                <a:cubicBezTo>
                  <a:pt x="47" y="23"/>
                  <a:pt x="47" y="23"/>
                  <a:pt x="47" y="23"/>
                </a:cubicBezTo>
                <a:cubicBezTo>
                  <a:pt x="47" y="23"/>
                  <a:pt x="47" y="23"/>
                  <a:pt x="47" y="23"/>
                </a:cubicBezTo>
                <a:cubicBezTo>
                  <a:pt x="47" y="22"/>
                  <a:pt x="47" y="22"/>
                  <a:pt x="47" y="22"/>
                </a:cubicBezTo>
                <a:cubicBezTo>
                  <a:pt x="47" y="21"/>
                  <a:pt x="47" y="21"/>
                  <a:pt x="47" y="21"/>
                </a:cubicBezTo>
                <a:cubicBezTo>
                  <a:pt x="47" y="21"/>
                  <a:pt x="47" y="21"/>
                  <a:pt x="47" y="21"/>
                </a:cubicBezTo>
                <a:cubicBezTo>
                  <a:pt x="48" y="20"/>
                  <a:pt x="48" y="20"/>
                  <a:pt x="48" y="20"/>
                </a:cubicBezTo>
                <a:cubicBezTo>
                  <a:pt x="48" y="19"/>
                  <a:pt x="48" y="19"/>
                  <a:pt x="48" y="19"/>
                </a:cubicBezTo>
                <a:cubicBezTo>
                  <a:pt x="47" y="18"/>
                  <a:pt x="47" y="18"/>
                  <a:pt x="47" y="18"/>
                </a:cubicBezTo>
                <a:cubicBezTo>
                  <a:pt x="47" y="17"/>
                  <a:pt x="47" y="17"/>
                  <a:pt x="47" y="17"/>
                </a:cubicBezTo>
                <a:cubicBezTo>
                  <a:pt x="48" y="17"/>
                  <a:pt x="48" y="17"/>
                  <a:pt x="48" y="17"/>
                </a:cubicBezTo>
                <a:cubicBezTo>
                  <a:pt x="48" y="16"/>
                  <a:pt x="48" y="16"/>
                  <a:pt x="48" y="16"/>
                </a:cubicBezTo>
                <a:cubicBezTo>
                  <a:pt x="47" y="15"/>
                  <a:pt x="47" y="15"/>
                  <a:pt x="47" y="15"/>
                </a:cubicBezTo>
                <a:cubicBezTo>
                  <a:pt x="48" y="15"/>
                  <a:pt x="48" y="15"/>
                  <a:pt x="48" y="15"/>
                </a:cubicBezTo>
                <a:cubicBezTo>
                  <a:pt x="48" y="15"/>
                  <a:pt x="48" y="15"/>
                  <a:pt x="49" y="15"/>
                </a:cubicBezTo>
                <a:cubicBezTo>
                  <a:pt x="50" y="15"/>
                  <a:pt x="51" y="15"/>
                  <a:pt x="51" y="15"/>
                </a:cubicBezTo>
                <a:cubicBezTo>
                  <a:pt x="52" y="16"/>
                  <a:pt x="52" y="16"/>
                  <a:pt x="52" y="16"/>
                </a:cubicBezTo>
                <a:cubicBezTo>
                  <a:pt x="53" y="16"/>
                  <a:pt x="53" y="16"/>
                  <a:pt x="53" y="16"/>
                </a:cubicBezTo>
                <a:cubicBezTo>
                  <a:pt x="53" y="16"/>
                  <a:pt x="53" y="16"/>
                  <a:pt x="53" y="16"/>
                </a:cubicBezTo>
                <a:cubicBezTo>
                  <a:pt x="53" y="16"/>
                  <a:pt x="53" y="16"/>
                  <a:pt x="53" y="16"/>
                </a:cubicBezTo>
                <a:cubicBezTo>
                  <a:pt x="53" y="17"/>
                  <a:pt x="53" y="17"/>
                  <a:pt x="53" y="17"/>
                </a:cubicBezTo>
                <a:cubicBezTo>
                  <a:pt x="53" y="18"/>
                  <a:pt x="53" y="18"/>
                  <a:pt x="53" y="18"/>
                </a:cubicBezTo>
                <a:cubicBezTo>
                  <a:pt x="54" y="18"/>
                  <a:pt x="54" y="18"/>
                  <a:pt x="54" y="18"/>
                </a:cubicBezTo>
                <a:cubicBezTo>
                  <a:pt x="54" y="19"/>
                  <a:pt x="54" y="19"/>
                  <a:pt x="54" y="19"/>
                </a:cubicBezTo>
                <a:cubicBezTo>
                  <a:pt x="54" y="18"/>
                  <a:pt x="54" y="18"/>
                  <a:pt x="54" y="18"/>
                </a:cubicBezTo>
                <a:cubicBezTo>
                  <a:pt x="55" y="18"/>
                  <a:pt x="55" y="18"/>
                  <a:pt x="55" y="18"/>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7"/>
                  <a:pt x="56" y="17"/>
                  <a:pt x="56" y="17"/>
                </a:cubicBezTo>
                <a:cubicBezTo>
                  <a:pt x="57" y="17"/>
                  <a:pt x="57" y="17"/>
                  <a:pt x="57" y="17"/>
                </a:cubicBezTo>
                <a:cubicBezTo>
                  <a:pt x="57" y="17"/>
                  <a:pt x="57" y="17"/>
                  <a:pt x="57" y="17"/>
                </a:cubicBezTo>
                <a:cubicBezTo>
                  <a:pt x="57" y="17"/>
                  <a:pt x="57" y="17"/>
                  <a:pt x="57" y="17"/>
                </a:cubicBezTo>
                <a:cubicBezTo>
                  <a:pt x="57" y="18"/>
                  <a:pt x="57" y="18"/>
                  <a:pt x="57" y="18"/>
                </a:cubicBezTo>
                <a:cubicBezTo>
                  <a:pt x="57" y="18"/>
                  <a:pt x="57" y="18"/>
                  <a:pt x="57" y="18"/>
                </a:cubicBezTo>
                <a:cubicBezTo>
                  <a:pt x="58" y="19"/>
                  <a:pt x="58" y="19"/>
                  <a:pt x="58" y="19"/>
                </a:cubicBezTo>
                <a:cubicBezTo>
                  <a:pt x="58" y="19"/>
                  <a:pt x="58" y="19"/>
                  <a:pt x="58" y="19"/>
                </a:cubicBezTo>
                <a:cubicBezTo>
                  <a:pt x="59" y="20"/>
                  <a:pt x="59" y="20"/>
                  <a:pt x="59" y="20"/>
                </a:cubicBezTo>
                <a:cubicBezTo>
                  <a:pt x="59" y="21"/>
                  <a:pt x="59" y="21"/>
                  <a:pt x="59" y="21"/>
                </a:cubicBezTo>
                <a:cubicBezTo>
                  <a:pt x="60" y="21"/>
                  <a:pt x="60" y="21"/>
                  <a:pt x="60" y="21"/>
                </a:cubicBezTo>
                <a:cubicBezTo>
                  <a:pt x="60" y="21"/>
                  <a:pt x="60" y="21"/>
                  <a:pt x="60" y="21"/>
                </a:cubicBezTo>
                <a:cubicBezTo>
                  <a:pt x="61" y="21"/>
                  <a:pt x="61" y="21"/>
                  <a:pt x="61" y="21"/>
                </a:cubicBezTo>
                <a:cubicBezTo>
                  <a:pt x="61" y="21"/>
                  <a:pt x="61" y="21"/>
                  <a:pt x="61" y="21"/>
                </a:cubicBezTo>
                <a:cubicBezTo>
                  <a:pt x="61" y="21"/>
                  <a:pt x="61" y="21"/>
                  <a:pt x="61" y="21"/>
                </a:cubicBezTo>
                <a:cubicBezTo>
                  <a:pt x="62" y="22"/>
                  <a:pt x="62" y="22"/>
                  <a:pt x="62" y="22"/>
                </a:cubicBezTo>
                <a:cubicBezTo>
                  <a:pt x="63" y="22"/>
                  <a:pt x="63" y="22"/>
                  <a:pt x="63" y="22"/>
                </a:cubicBezTo>
                <a:cubicBezTo>
                  <a:pt x="63" y="24"/>
                  <a:pt x="63" y="24"/>
                  <a:pt x="63" y="24"/>
                </a:cubicBezTo>
                <a:cubicBezTo>
                  <a:pt x="62" y="24"/>
                  <a:pt x="62" y="24"/>
                  <a:pt x="62" y="24"/>
                </a:cubicBezTo>
                <a:cubicBezTo>
                  <a:pt x="61" y="24"/>
                  <a:pt x="61" y="24"/>
                  <a:pt x="61" y="24"/>
                </a:cubicBezTo>
                <a:cubicBezTo>
                  <a:pt x="60" y="25"/>
                  <a:pt x="60" y="25"/>
                  <a:pt x="60" y="25"/>
                </a:cubicBezTo>
                <a:cubicBezTo>
                  <a:pt x="60" y="26"/>
                  <a:pt x="60" y="26"/>
                  <a:pt x="60" y="26"/>
                </a:cubicBezTo>
                <a:cubicBezTo>
                  <a:pt x="59" y="25"/>
                  <a:pt x="58" y="25"/>
                  <a:pt x="57" y="25"/>
                </a:cubicBezTo>
                <a:cubicBezTo>
                  <a:pt x="56" y="25"/>
                  <a:pt x="55" y="25"/>
                  <a:pt x="54" y="26"/>
                </a:cubicBezTo>
                <a:cubicBezTo>
                  <a:pt x="53" y="26"/>
                  <a:pt x="53" y="26"/>
                  <a:pt x="53" y="26"/>
                </a:cubicBezTo>
                <a:cubicBezTo>
                  <a:pt x="53" y="27"/>
                  <a:pt x="53" y="27"/>
                  <a:pt x="53" y="27"/>
                </a:cubicBezTo>
                <a:cubicBezTo>
                  <a:pt x="53" y="27"/>
                  <a:pt x="53" y="27"/>
                  <a:pt x="53" y="27"/>
                </a:cubicBezTo>
                <a:cubicBezTo>
                  <a:pt x="53" y="28"/>
                  <a:pt x="53" y="28"/>
                  <a:pt x="53" y="28"/>
                </a:cubicBezTo>
                <a:cubicBezTo>
                  <a:pt x="53" y="27"/>
                  <a:pt x="53" y="27"/>
                  <a:pt x="53" y="27"/>
                </a:cubicBezTo>
                <a:cubicBezTo>
                  <a:pt x="54" y="27"/>
                  <a:pt x="54" y="27"/>
                  <a:pt x="54" y="27"/>
                </a:cubicBezTo>
                <a:cubicBezTo>
                  <a:pt x="55" y="26"/>
                  <a:pt x="55" y="26"/>
                  <a:pt x="56" y="26"/>
                </a:cubicBezTo>
                <a:close/>
                <a:moveTo>
                  <a:pt x="5" y="19"/>
                </a:moveTo>
                <a:cubicBezTo>
                  <a:pt x="1" y="25"/>
                  <a:pt x="0" y="32"/>
                  <a:pt x="0" y="39"/>
                </a:cubicBezTo>
                <a:cubicBezTo>
                  <a:pt x="0" y="47"/>
                  <a:pt x="1" y="53"/>
                  <a:pt x="5" y="59"/>
                </a:cubicBezTo>
                <a:cubicBezTo>
                  <a:pt x="9" y="65"/>
                  <a:pt x="13" y="70"/>
                  <a:pt x="20" y="74"/>
                </a:cubicBezTo>
                <a:cubicBezTo>
                  <a:pt x="26" y="77"/>
                  <a:pt x="32" y="79"/>
                  <a:pt x="40" y="79"/>
                </a:cubicBezTo>
                <a:cubicBezTo>
                  <a:pt x="47" y="79"/>
                  <a:pt x="53" y="77"/>
                  <a:pt x="60" y="74"/>
                </a:cubicBezTo>
                <a:cubicBezTo>
                  <a:pt x="66" y="70"/>
                  <a:pt x="71" y="65"/>
                  <a:pt x="74" y="59"/>
                </a:cubicBezTo>
                <a:cubicBezTo>
                  <a:pt x="78" y="53"/>
                  <a:pt x="79" y="47"/>
                  <a:pt x="79" y="39"/>
                </a:cubicBezTo>
                <a:cubicBezTo>
                  <a:pt x="79" y="32"/>
                  <a:pt x="78" y="25"/>
                  <a:pt x="74" y="19"/>
                </a:cubicBezTo>
                <a:cubicBezTo>
                  <a:pt x="71" y="13"/>
                  <a:pt x="66" y="8"/>
                  <a:pt x="60" y="5"/>
                </a:cubicBezTo>
                <a:cubicBezTo>
                  <a:pt x="53" y="1"/>
                  <a:pt x="47" y="0"/>
                  <a:pt x="40" y="0"/>
                </a:cubicBezTo>
                <a:cubicBezTo>
                  <a:pt x="32" y="0"/>
                  <a:pt x="26" y="1"/>
                  <a:pt x="20" y="5"/>
                </a:cubicBezTo>
                <a:cubicBezTo>
                  <a:pt x="13" y="8"/>
                  <a:pt x="9" y="13"/>
                  <a:pt x="5" y="1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noEditPoints="1"/>
          </p:cNvSpPr>
          <p:nvPr>
            <p:custDataLst>
              <p:tags r:id="rId1"/>
            </p:custDataLst>
          </p:nvPr>
        </p:nvSpPr>
        <p:spPr bwMode="auto">
          <a:xfrm>
            <a:off x="172872" y="941663"/>
            <a:ext cx="463488" cy="447585"/>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Rectangle 13"/>
          <p:cNvSpPr/>
          <p:nvPr/>
        </p:nvSpPr>
        <p:spPr>
          <a:xfrm>
            <a:off x="719572" y="980728"/>
            <a:ext cx="4908524" cy="369332"/>
          </a:xfrm>
          <a:prstGeom prst="rect">
            <a:avLst/>
          </a:prstGeom>
        </p:spPr>
        <p:txBody>
          <a:bodyPr wrap="none">
            <a:spAutoFit/>
          </a:bodyPr>
          <a:lstStyle/>
          <a:p>
            <a:pPr algn="ctr"/>
            <a:r>
              <a:rPr lang="en-CA" dirty="0"/>
              <a:t>TASK- </a:t>
            </a:r>
            <a:r>
              <a:rPr lang="en-CA" dirty="0" smtClean="0"/>
              <a:t>Add the below information to the Calculator</a:t>
            </a:r>
            <a:endParaRPr lang="en-CA" dirty="0"/>
          </a:p>
        </p:txBody>
      </p:sp>
    </p:spTree>
    <p:extLst>
      <p:ext uri="{BB962C8B-B14F-4D97-AF65-F5344CB8AC3E}">
        <p14:creationId xmlns:p14="http://schemas.microsoft.com/office/powerpoint/2010/main" val="212988190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a:p>
        </p:txBody>
      </p:sp>
      <p:sp>
        <p:nvSpPr>
          <p:cNvPr id="3" name="Text Placeholder 2"/>
          <p:cNvSpPr>
            <a:spLocks noGrp="1"/>
          </p:cNvSpPr>
          <p:nvPr>
            <p:ph type="body" sz="quarter" idx="11"/>
          </p:nvPr>
        </p:nvSpPr>
        <p:spPr>
          <a:xfrm>
            <a:off x="759198" y="138062"/>
            <a:ext cx="6477097" cy="878670"/>
          </a:xfrm>
        </p:spPr>
        <p:txBody>
          <a:bodyPr/>
          <a:lstStyle/>
          <a:p>
            <a:r>
              <a:rPr lang="en-CA" dirty="0" smtClean="0"/>
              <a:t>Step 2 – Identify Regulated Community (A) </a:t>
            </a:r>
            <a:endParaRPr lang="en-CA" dirty="0"/>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en-CA" dirty="0" smtClean="0"/>
              <a:t>The RCC has a dataset of business counts based on Statistics Canada data organized according to the North American Industrial Classification System (NAICS).</a:t>
            </a:r>
          </a:p>
          <a:p>
            <a:pPr marL="342900" indent="-342900">
              <a:buFont typeface="Arial" panose="020B0604020202020204" pitchFamily="34" charset="0"/>
              <a:buChar char="•"/>
            </a:pPr>
            <a:r>
              <a:rPr lang="en-CA" dirty="0" smtClean="0"/>
              <a:t>These are located in the “</a:t>
            </a:r>
            <a:r>
              <a:rPr lang="en-CA" dirty="0" smtClean="0">
                <a:solidFill>
                  <a:srgbClr val="FF0000"/>
                </a:solidFill>
              </a:rPr>
              <a:t>Business Counts</a:t>
            </a:r>
            <a:r>
              <a:rPr lang="en-CA" dirty="0" smtClean="0"/>
              <a:t>” tab of the RCC.  If there are industrial classifications listed that will be affected by the proposed regulation, identify them by putting a “</a:t>
            </a:r>
            <a:r>
              <a:rPr lang="en-CA" dirty="0" smtClean="0">
                <a:solidFill>
                  <a:srgbClr val="FF0000"/>
                </a:solidFill>
              </a:rPr>
              <a:t>1</a:t>
            </a:r>
            <a:r>
              <a:rPr lang="en-CA" dirty="0" smtClean="0"/>
              <a:t>” beside them in column “</a:t>
            </a:r>
            <a:r>
              <a:rPr lang="en-CA" dirty="0" smtClean="0">
                <a:solidFill>
                  <a:srgbClr val="FF0000"/>
                </a:solidFill>
              </a:rPr>
              <a:t>A</a:t>
            </a:r>
            <a:r>
              <a:rPr lang="en-CA" dirty="0" smtClean="0"/>
              <a:t>”.</a:t>
            </a:r>
          </a:p>
          <a:p>
            <a:endParaRPr lang="en-CA" dirty="0" smtClean="0"/>
          </a:p>
          <a:p>
            <a:pPr algn="ctr"/>
            <a:r>
              <a:rPr lang="en-CA" dirty="0" smtClean="0"/>
              <a:t>TASK- Identify NAICS</a:t>
            </a:r>
          </a:p>
          <a:p>
            <a:pPr algn="ctr"/>
            <a:endParaRPr lang="en-CA" dirty="0" smtClean="0"/>
          </a:p>
          <a:p>
            <a:pPr marL="457200" indent="-457200">
              <a:buFont typeface="+mj-lt"/>
              <a:buAutoNum type="arabicPeriod"/>
            </a:pPr>
            <a:r>
              <a:rPr lang="en-CA" dirty="0" smtClean="0"/>
              <a:t>From the “</a:t>
            </a:r>
            <a:r>
              <a:rPr lang="en-CA" dirty="0" smtClean="0">
                <a:solidFill>
                  <a:srgbClr val="FF0000"/>
                </a:solidFill>
              </a:rPr>
              <a:t>Business Counts</a:t>
            </a:r>
            <a:r>
              <a:rPr lang="en-CA" dirty="0" smtClean="0"/>
              <a:t>” tab, select the following NAICS:</a:t>
            </a:r>
          </a:p>
          <a:p>
            <a:pPr marL="1200150" lvl="1" indent="-457200"/>
            <a:r>
              <a:rPr lang="en-CA" dirty="0"/>
              <a:t>441110 - New Car </a:t>
            </a:r>
            <a:r>
              <a:rPr lang="en-CA" dirty="0" smtClean="0"/>
              <a:t>Dealers</a:t>
            </a:r>
          </a:p>
          <a:p>
            <a:pPr marL="1200150" lvl="1" indent="-457200"/>
            <a:r>
              <a:rPr lang="en-CA" dirty="0"/>
              <a:t>484 - Truck </a:t>
            </a:r>
            <a:r>
              <a:rPr lang="en-CA" dirty="0" smtClean="0"/>
              <a:t>Transportation</a:t>
            </a:r>
          </a:p>
          <a:p>
            <a:pPr marL="457200" indent="-457200">
              <a:buFont typeface="+mj-lt"/>
              <a:buAutoNum type="arabicPeriod"/>
            </a:pPr>
            <a:r>
              <a:rPr lang="en-CA" dirty="0" smtClean="0"/>
              <a:t>From the “</a:t>
            </a:r>
            <a:r>
              <a:rPr lang="en-CA" dirty="0" smtClean="0">
                <a:solidFill>
                  <a:srgbClr val="FF0000"/>
                </a:solidFill>
              </a:rPr>
              <a:t>Profile</a:t>
            </a:r>
            <a:r>
              <a:rPr lang="en-CA" dirty="0" smtClean="0"/>
              <a:t>” tab, press the “</a:t>
            </a:r>
            <a:r>
              <a:rPr lang="en-CA" dirty="0" smtClean="0">
                <a:solidFill>
                  <a:srgbClr val="FF0000"/>
                </a:solidFill>
              </a:rPr>
              <a:t>Update Industry</a:t>
            </a:r>
            <a:r>
              <a:rPr lang="en-CA" dirty="0" smtClean="0"/>
              <a:t>” Button</a:t>
            </a:r>
          </a:p>
          <a:p>
            <a:endParaRPr lang="en-CA" dirty="0"/>
          </a:p>
          <a:p>
            <a:endParaRPr lang="en-CA" dirty="0"/>
          </a:p>
        </p:txBody>
      </p:sp>
      <p:sp>
        <p:nvSpPr>
          <p:cNvPr id="6" name="Freeform 5"/>
          <p:cNvSpPr>
            <a:spLocks noEditPoints="1"/>
          </p:cNvSpPr>
          <p:nvPr/>
        </p:nvSpPr>
        <p:spPr bwMode="auto">
          <a:xfrm>
            <a:off x="8388424" y="80628"/>
            <a:ext cx="571500" cy="725469"/>
          </a:xfrm>
          <a:custGeom>
            <a:avLst/>
            <a:gdLst>
              <a:gd name="T0" fmla="*/ 0 w 267"/>
              <a:gd name="T1" fmla="*/ 12 h 339"/>
              <a:gd name="T2" fmla="*/ 263 w 267"/>
              <a:gd name="T3" fmla="*/ 335 h 339"/>
              <a:gd name="T4" fmla="*/ 168 w 267"/>
              <a:gd name="T5" fmla="*/ 268 h 339"/>
              <a:gd name="T6" fmla="*/ 97 w 267"/>
              <a:gd name="T7" fmla="*/ 314 h 339"/>
              <a:gd name="T8" fmla="*/ 170 w 267"/>
              <a:gd name="T9" fmla="*/ 314 h 339"/>
              <a:gd name="T10" fmla="*/ 196 w 267"/>
              <a:gd name="T11" fmla="*/ 50 h 339"/>
              <a:gd name="T12" fmla="*/ 212 w 267"/>
              <a:gd name="T13" fmla="*/ 72 h 339"/>
              <a:gd name="T14" fmla="*/ 168 w 267"/>
              <a:gd name="T15" fmla="*/ 50 h 339"/>
              <a:gd name="T16" fmla="*/ 146 w 267"/>
              <a:gd name="T17" fmla="*/ 66 h 339"/>
              <a:gd name="T18" fmla="*/ 170 w 267"/>
              <a:gd name="T19" fmla="*/ 66 h 339"/>
              <a:gd name="T20" fmla="*/ 200 w 267"/>
              <a:gd name="T21" fmla="*/ 96 h 339"/>
              <a:gd name="T22" fmla="*/ 200 w 267"/>
              <a:gd name="T23" fmla="*/ 121 h 339"/>
              <a:gd name="T24" fmla="*/ 217 w 267"/>
              <a:gd name="T25" fmla="*/ 98 h 339"/>
              <a:gd name="T26" fmla="*/ 97 w 267"/>
              <a:gd name="T27" fmla="*/ 54 h 339"/>
              <a:gd name="T28" fmla="*/ 120 w 267"/>
              <a:gd name="T29" fmla="*/ 70 h 339"/>
              <a:gd name="T30" fmla="*/ 164 w 267"/>
              <a:gd name="T31" fmla="*/ 96 h 339"/>
              <a:gd name="T32" fmla="*/ 148 w 267"/>
              <a:gd name="T33" fmla="*/ 119 h 339"/>
              <a:gd name="T34" fmla="*/ 170 w 267"/>
              <a:gd name="T35" fmla="*/ 102 h 339"/>
              <a:gd name="T36" fmla="*/ 196 w 267"/>
              <a:gd name="T37" fmla="*/ 147 h 339"/>
              <a:gd name="T38" fmla="*/ 212 w 267"/>
              <a:gd name="T39" fmla="*/ 169 h 339"/>
              <a:gd name="T40" fmla="*/ 71 w 267"/>
              <a:gd name="T41" fmla="*/ 50 h 339"/>
              <a:gd name="T42" fmla="*/ 49 w 267"/>
              <a:gd name="T43" fmla="*/ 66 h 339"/>
              <a:gd name="T44" fmla="*/ 73 w 267"/>
              <a:gd name="T45" fmla="*/ 66 h 339"/>
              <a:gd name="T46" fmla="*/ 103 w 267"/>
              <a:gd name="T47" fmla="*/ 96 h 339"/>
              <a:gd name="T48" fmla="*/ 103 w 267"/>
              <a:gd name="T49" fmla="*/ 121 h 339"/>
              <a:gd name="T50" fmla="*/ 120 w 267"/>
              <a:gd name="T51" fmla="*/ 98 h 339"/>
              <a:gd name="T52" fmla="*/ 146 w 267"/>
              <a:gd name="T53" fmla="*/ 151 h 339"/>
              <a:gd name="T54" fmla="*/ 168 w 267"/>
              <a:gd name="T55" fmla="*/ 167 h 339"/>
              <a:gd name="T56" fmla="*/ 212 w 267"/>
              <a:gd name="T57" fmla="*/ 193 h 339"/>
              <a:gd name="T58" fmla="*/ 196 w 267"/>
              <a:gd name="T59" fmla="*/ 216 h 339"/>
              <a:gd name="T60" fmla="*/ 218 w 267"/>
              <a:gd name="T61" fmla="*/ 199 h 339"/>
              <a:gd name="T62" fmla="*/ 51 w 267"/>
              <a:gd name="T63" fmla="*/ 98 h 339"/>
              <a:gd name="T64" fmla="*/ 67 w 267"/>
              <a:gd name="T65" fmla="*/ 121 h 339"/>
              <a:gd name="T66" fmla="*/ 120 w 267"/>
              <a:gd name="T67" fmla="*/ 147 h 339"/>
              <a:gd name="T68" fmla="*/ 97 w 267"/>
              <a:gd name="T69" fmla="*/ 163 h 339"/>
              <a:gd name="T70" fmla="*/ 122 w 267"/>
              <a:gd name="T71" fmla="*/ 163 h 339"/>
              <a:gd name="T72" fmla="*/ 152 w 267"/>
              <a:gd name="T73" fmla="*/ 193 h 339"/>
              <a:gd name="T74" fmla="*/ 152 w 267"/>
              <a:gd name="T75" fmla="*/ 218 h 339"/>
              <a:gd name="T76" fmla="*/ 168 w 267"/>
              <a:gd name="T77" fmla="*/ 195 h 339"/>
              <a:gd name="T78" fmla="*/ 194 w 267"/>
              <a:gd name="T79" fmla="*/ 248 h 339"/>
              <a:gd name="T80" fmla="*/ 217 w 267"/>
              <a:gd name="T81" fmla="*/ 264 h 339"/>
              <a:gd name="T82" fmla="*/ 67 w 267"/>
              <a:gd name="T83" fmla="*/ 145 h 339"/>
              <a:gd name="T84" fmla="*/ 51 w 267"/>
              <a:gd name="T85" fmla="*/ 167 h 339"/>
              <a:gd name="T86" fmla="*/ 73 w 267"/>
              <a:gd name="T87" fmla="*/ 151 h 339"/>
              <a:gd name="T88" fmla="*/ 99 w 267"/>
              <a:gd name="T89" fmla="*/ 195 h 339"/>
              <a:gd name="T90" fmla="*/ 115 w 267"/>
              <a:gd name="T91" fmla="*/ 218 h 339"/>
              <a:gd name="T92" fmla="*/ 71 w 267"/>
              <a:gd name="T93" fmla="*/ 195 h 339"/>
              <a:gd name="T94" fmla="*/ 49 w 267"/>
              <a:gd name="T95" fmla="*/ 212 h 339"/>
              <a:gd name="T96" fmla="*/ 73 w 267"/>
              <a:gd name="T97" fmla="*/ 212 h 339"/>
              <a:gd name="T98" fmla="*/ 55 w 267"/>
              <a:gd name="T99" fmla="*/ 242 h 339"/>
              <a:gd name="T100" fmla="*/ 55 w 267"/>
              <a:gd name="T101" fmla="*/ 266 h 339"/>
              <a:gd name="T102" fmla="*/ 71 w 267"/>
              <a:gd name="T103" fmla="*/ 24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7" h="339">
                <a:moveTo>
                  <a:pt x="263" y="3"/>
                </a:moveTo>
                <a:cubicBezTo>
                  <a:pt x="261" y="1"/>
                  <a:pt x="258" y="0"/>
                  <a:pt x="255" y="0"/>
                </a:cubicBezTo>
                <a:cubicBezTo>
                  <a:pt x="13" y="0"/>
                  <a:pt x="13" y="0"/>
                  <a:pt x="13" y="0"/>
                </a:cubicBezTo>
                <a:cubicBezTo>
                  <a:pt x="9" y="0"/>
                  <a:pt x="6" y="1"/>
                  <a:pt x="4" y="3"/>
                </a:cubicBezTo>
                <a:cubicBezTo>
                  <a:pt x="2" y="6"/>
                  <a:pt x="0" y="8"/>
                  <a:pt x="0" y="12"/>
                </a:cubicBezTo>
                <a:cubicBezTo>
                  <a:pt x="0" y="327"/>
                  <a:pt x="0" y="327"/>
                  <a:pt x="0" y="327"/>
                </a:cubicBezTo>
                <a:cubicBezTo>
                  <a:pt x="0" y="330"/>
                  <a:pt x="2" y="333"/>
                  <a:pt x="4" y="335"/>
                </a:cubicBezTo>
                <a:cubicBezTo>
                  <a:pt x="6" y="338"/>
                  <a:pt x="9" y="339"/>
                  <a:pt x="13" y="339"/>
                </a:cubicBezTo>
                <a:cubicBezTo>
                  <a:pt x="255" y="339"/>
                  <a:pt x="255" y="339"/>
                  <a:pt x="255" y="339"/>
                </a:cubicBezTo>
                <a:cubicBezTo>
                  <a:pt x="258" y="339"/>
                  <a:pt x="261" y="338"/>
                  <a:pt x="263" y="335"/>
                </a:cubicBezTo>
                <a:cubicBezTo>
                  <a:pt x="266" y="333"/>
                  <a:pt x="267" y="330"/>
                  <a:pt x="267" y="327"/>
                </a:cubicBezTo>
                <a:cubicBezTo>
                  <a:pt x="267" y="12"/>
                  <a:pt x="267" y="12"/>
                  <a:pt x="267" y="12"/>
                </a:cubicBezTo>
                <a:cubicBezTo>
                  <a:pt x="267" y="8"/>
                  <a:pt x="266" y="6"/>
                  <a:pt x="263" y="3"/>
                </a:cubicBezTo>
                <a:close/>
                <a:moveTo>
                  <a:pt x="170" y="272"/>
                </a:moveTo>
                <a:cubicBezTo>
                  <a:pt x="168" y="268"/>
                  <a:pt x="168" y="268"/>
                  <a:pt x="168" y="268"/>
                </a:cubicBezTo>
                <a:cubicBezTo>
                  <a:pt x="164" y="266"/>
                  <a:pt x="164" y="266"/>
                  <a:pt x="164" y="266"/>
                </a:cubicBezTo>
                <a:cubicBezTo>
                  <a:pt x="103" y="266"/>
                  <a:pt x="103" y="266"/>
                  <a:pt x="103" y="266"/>
                </a:cubicBezTo>
                <a:cubicBezTo>
                  <a:pt x="99" y="268"/>
                  <a:pt x="99" y="268"/>
                  <a:pt x="99" y="268"/>
                </a:cubicBezTo>
                <a:cubicBezTo>
                  <a:pt x="97" y="272"/>
                  <a:pt x="97" y="272"/>
                  <a:pt x="97" y="272"/>
                </a:cubicBezTo>
                <a:cubicBezTo>
                  <a:pt x="97" y="314"/>
                  <a:pt x="97" y="314"/>
                  <a:pt x="97" y="314"/>
                </a:cubicBezTo>
                <a:cubicBezTo>
                  <a:pt x="25" y="314"/>
                  <a:pt x="25" y="314"/>
                  <a:pt x="25" y="314"/>
                </a:cubicBezTo>
                <a:cubicBezTo>
                  <a:pt x="25" y="24"/>
                  <a:pt x="25" y="24"/>
                  <a:pt x="25" y="24"/>
                </a:cubicBezTo>
                <a:cubicBezTo>
                  <a:pt x="243" y="24"/>
                  <a:pt x="243" y="24"/>
                  <a:pt x="243" y="24"/>
                </a:cubicBezTo>
                <a:cubicBezTo>
                  <a:pt x="243" y="314"/>
                  <a:pt x="243" y="314"/>
                  <a:pt x="243" y="314"/>
                </a:cubicBezTo>
                <a:cubicBezTo>
                  <a:pt x="170" y="314"/>
                  <a:pt x="170" y="314"/>
                  <a:pt x="170" y="314"/>
                </a:cubicBezTo>
                <a:lnTo>
                  <a:pt x="170" y="272"/>
                </a:lnTo>
                <a:close/>
                <a:moveTo>
                  <a:pt x="217" y="50"/>
                </a:moveTo>
                <a:cubicBezTo>
                  <a:pt x="212" y="48"/>
                  <a:pt x="212" y="48"/>
                  <a:pt x="212" y="48"/>
                </a:cubicBezTo>
                <a:cubicBezTo>
                  <a:pt x="200" y="48"/>
                  <a:pt x="200" y="48"/>
                  <a:pt x="200" y="48"/>
                </a:cubicBezTo>
                <a:cubicBezTo>
                  <a:pt x="196" y="50"/>
                  <a:pt x="196" y="50"/>
                  <a:pt x="196" y="50"/>
                </a:cubicBezTo>
                <a:cubicBezTo>
                  <a:pt x="194" y="54"/>
                  <a:pt x="194" y="54"/>
                  <a:pt x="194" y="54"/>
                </a:cubicBezTo>
                <a:cubicBezTo>
                  <a:pt x="194" y="66"/>
                  <a:pt x="194" y="66"/>
                  <a:pt x="194" y="66"/>
                </a:cubicBezTo>
                <a:cubicBezTo>
                  <a:pt x="196" y="70"/>
                  <a:pt x="196" y="70"/>
                  <a:pt x="196" y="70"/>
                </a:cubicBezTo>
                <a:cubicBezTo>
                  <a:pt x="200" y="72"/>
                  <a:pt x="200" y="72"/>
                  <a:pt x="200" y="72"/>
                </a:cubicBezTo>
                <a:cubicBezTo>
                  <a:pt x="212" y="72"/>
                  <a:pt x="212" y="72"/>
                  <a:pt x="212" y="72"/>
                </a:cubicBezTo>
                <a:cubicBezTo>
                  <a:pt x="217" y="70"/>
                  <a:pt x="217" y="70"/>
                  <a:pt x="217" y="70"/>
                </a:cubicBezTo>
                <a:cubicBezTo>
                  <a:pt x="218" y="66"/>
                  <a:pt x="218" y="66"/>
                  <a:pt x="218" y="66"/>
                </a:cubicBezTo>
                <a:cubicBezTo>
                  <a:pt x="218" y="54"/>
                  <a:pt x="218" y="54"/>
                  <a:pt x="218" y="54"/>
                </a:cubicBezTo>
                <a:lnTo>
                  <a:pt x="217" y="50"/>
                </a:lnTo>
                <a:close/>
                <a:moveTo>
                  <a:pt x="168" y="50"/>
                </a:moveTo>
                <a:cubicBezTo>
                  <a:pt x="164" y="48"/>
                  <a:pt x="164" y="48"/>
                  <a:pt x="164" y="48"/>
                </a:cubicBezTo>
                <a:cubicBezTo>
                  <a:pt x="152" y="48"/>
                  <a:pt x="152" y="48"/>
                  <a:pt x="152" y="48"/>
                </a:cubicBezTo>
                <a:cubicBezTo>
                  <a:pt x="148" y="50"/>
                  <a:pt x="148" y="50"/>
                  <a:pt x="148" y="50"/>
                </a:cubicBezTo>
                <a:cubicBezTo>
                  <a:pt x="146" y="54"/>
                  <a:pt x="146" y="54"/>
                  <a:pt x="146" y="54"/>
                </a:cubicBezTo>
                <a:cubicBezTo>
                  <a:pt x="146" y="66"/>
                  <a:pt x="146" y="66"/>
                  <a:pt x="146" y="66"/>
                </a:cubicBezTo>
                <a:cubicBezTo>
                  <a:pt x="148" y="70"/>
                  <a:pt x="148" y="70"/>
                  <a:pt x="148" y="70"/>
                </a:cubicBezTo>
                <a:cubicBezTo>
                  <a:pt x="152" y="72"/>
                  <a:pt x="152" y="72"/>
                  <a:pt x="152" y="72"/>
                </a:cubicBezTo>
                <a:cubicBezTo>
                  <a:pt x="164" y="72"/>
                  <a:pt x="164" y="72"/>
                  <a:pt x="164" y="72"/>
                </a:cubicBezTo>
                <a:cubicBezTo>
                  <a:pt x="168" y="70"/>
                  <a:pt x="168" y="70"/>
                  <a:pt x="168" y="70"/>
                </a:cubicBezTo>
                <a:cubicBezTo>
                  <a:pt x="170" y="66"/>
                  <a:pt x="170" y="66"/>
                  <a:pt x="170" y="66"/>
                </a:cubicBezTo>
                <a:cubicBezTo>
                  <a:pt x="170" y="54"/>
                  <a:pt x="170" y="54"/>
                  <a:pt x="170" y="54"/>
                </a:cubicBezTo>
                <a:lnTo>
                  <a:pt x="168" y="50"/>
                </a:lnTo>
                <a:close/>
                <a:moveTo>
                  <a:pt x="217" y="98"/>
                </a:moveTo>
                <a:cubicBezTo>
                  <a:pt x="212" y="96"/>
                  <a:pt x="212" y="96"/>
                  <a:pt x="212" y="96"/>
                </a:cubicBezTo>
                <a:cubicBezTo>
                  <a:pt x="200" y="96"/>
                  <a:pt x="200" y="96"/>
                  <a:pt x="200" y="96"/>
                </a:cubicBezTo>
                <a:cubicBezTo>
                  <a:pt x="196" y="98"/>
                  <a:pt x="196" y="98"/>
                  <a:pt x="196" y="98"/>
                </a:cubicBezTo>
                <a:cubicBezTo>
                  <a:pt x="194" y="102"/>
                  <a:pt x="194" y="102"/>
                  <a:pt x="194" y="102"/>
                </a:cubicBezTo>
                <a:cubicBezTo>
                  <a:pt x="194" y="115"/>
                  <a:pt x="194" y="115"/>
                  <a:pt x="194" y="115"/>
                </a:cubicBezTo>
                <a:cubicBezTo>
                  <a:pt x="196" y="119"/>
                  <a:pt x="196" y="119"/>
                  <a:pt x="196" y="119"/>
                </a:cubicBezTo>
                <a:cubicBezTo>
                  <a:pt x="200" y="121"/>
                  <a:pt x="200" y="121"/>
                  <a:pt x="200" y="121"/>
                </a:cubicBezTo>
                <a:cubicBezTo>
                  <a:pt x="212" y="121"/>
                  <a:pt x="212" y="121"/>
                  <a:pt x="212" y="121"/>
                </a:cubicBezTo>
                <a:cubicBezTo>
                  <a:pt x="217" y="119"/>
                  <a:pt x="217" y="119"/>
                  <a:pt x="217" y="119"/>
                </a:cubicBezTo>
                <a:cubicBezTo>
                  <a:pt x="218" y="115"/>
                  <a:pt x="218" y="115"/>
                  <a:pt x="218" y="115"/>
                </a:cubicBezTo>
                <a:cubicBezTo>
                  <a:pt x="218" y="102"/>
                  <a:pt x="218" y="102"/>
                  <a:pt x="218" y="102"/>
                </a:cubicBezTo>
                <a:lnTo>
                  <a:pt x="217" y="98"/>
                </a:lnTo>
                <a:close/>
                <a:moveTo>
                  <a:pt x="120" y="50"/>
                </a:moveTo>
                <a:cubicBezTo>
                  <a:pt x="115" y="48"/>
                  <a:pt x="115" y="48"/>
                  <a:pt x="115" y="48"/>
                </a:cubicBezTo>
                <a:cubicBezTo>
                  <a:pt x="103" y="48"/>
                  <a:pt x="103" y="48"/>
                  <a:pt x="103" y="48"/>
                </a:cubicBezTo>
                <a:cubicBezTo>
                  <a:pt x="99" y="50"/>
                  <a:pt x="99" y="50"/>
                  <a:pt x="99" y="50"/>
                </a:cubicBezTo>
                <a:cubicBezTo>
                  <a:pt x="97" y="54"/>
                  <a:pt x="97" y="54"/>
                  <a:pt x="97" y="54"/>
                </a:cubicBezTo>
                <a:cubicBezTo>
                  <a:pt x="97" y="66"/>
                  <a:pt x="97" y="66"/>
                  <a:pt x="97" y="66"/>
                </a:cubicBezTo>
                <a:cubicBezTo>
                  <a:pt x="99" y="70"/>
                  <a:pt x="99" y="70"/>
                  <a:pt x="99" y="70"/>
                </a:cubicBezTo>
                <a:cubicBezTo>
                  <a:pt x="103" y="72"/>
                  <a:pt x="103" y="72"/>
                  <a:pt x="103" y="72"/>
                </a:cubicBezTo>
                <a:cubicBezTo>
                  <a:pt x="115" y="72"/>
                  <a:pt x="115" y="72"/>
                  <a:pt x="115" y="72"/>
                </a:cubicBezTo>
                <a:cubicBezTo>
                  <a:pt x="120" y="70"/>
                  <a:pt x="120" y="70"/>
                  <a:pt x="120" y="70"/>
                </a:cubicBezTo>
                <a:cubicBezTo>
                  <a:pt x="122" y="66"/>
                  <a:pt x="122" y="66"/>
                  <a:pt x="122" y="66"/>
                </a:cubicBezTo>
                <a:cubicBezTo>
                  <a:pt x="122" y="54"/>
                  <a:pt x="122" y="54"/>
                  <a:pt x="122" y="54"/>
                </a:cubicBezTo>
                <a:lnTo>
                  <a:pt x="120" y="50"/>
                </a:lnTo>
                <a:close/>
                <a:moveTo>
                  <a:pt x="168" y="98"/>
                </a:moveTo>
                <a:cubicBezTo>
                  <a:pt x="164" y="96"/>
                  <a:pt x="164" y="96"/>
                  <a:pt x="164" y="96"/>
                </a:cubicBezTo>
                <a:cubicBezTo>
                  <a:pt x="152" y="96"/>
                  <a:pt x="152" y="96"/>
                  <a:pt x="152" y="96"/>
                </a:cubicBezTo>
                <a:cubicBezTo>
                  <a:pt x="148" y="98"/>
                  <a:pt x="148" y="98"/>
                  <a:pt x="148" y="98"/>
                </a:cubicBezTo>
                <a:cubicBezTo>
                  <a:pt x="146" y="102"/>
                  <a:pt x="146" y="102"/>
                  <a:pt x="146" y="102"/>
                </a:cubicBezTo>
                <a:cubicBezTo>
                  <a:pt x="146" y="115"/>
                  <a:pt x="146" y="115"/>
                  <a:pt x="146" y="115"/>
                </a:cubicBezTo>
                <a:cubicBezTo>
                  <a:pt x="148" y="119"/>
                  <a:pt x="148" y="119"/>
                  <a:pt x="148" y="119"/>
                </a:cubicBezTo>
                <a:cubicBezTo>
                  <a:pt x="152" y="121"/>
                  <a:pt x="152" y="121"/>
                  <a:pt x="152" y="121"/>
                </a:cubicBezTo>
                <a:cubicBezTo>
                  <a:pt x="164" y="121"/>
                  <a:pt x="164" y="121"/>
                  <a:pt x="164" y="121"/>
                </a:cubicBezTo>
                <a:cubicBezTo>
                  <a:pt x="168" y="119"/>
                  <a:pt x="168" y="119"/>
                  <a:pt x="168" y="119"/>
                </a:cubicBezTo>
                <a:cubicBezTo>
                  <a:pt x="170" y="115"/>
                  <a:pt x="170" y="115"/>
                  <a:pt x="170" y="115"/>
                </a:cubicBezTo>
                <a:cubicBezTo>
                  <a:pt x="170" y="102"/>
                  <a:pt x="170" y="102"/>
                  <a:pt x="170" y="102"/>
                </a:cubicBezTo>
                <a:lnTo>
                  <a:pt x="168" y="98"/>
                </a:lnTo>
                <a:close/>
                <a:moveTo>
                  <a:pt x="217" y="147"/>
                </a:moveTo>
                <a:cubicBezTo>
                  <a:pt x="212" y="145"/>
                  <a:pt x="212" y="145"/>
                  <a:pt x="212" y="145"/>
                </a:cubicBezTo>
                <a:cubicBezTo>
                  <a:pt x="200" y="145"/>
                  <a:pt x="200" y="145"/>
                  <a:pt x="200" y="145"/>
                </a:cubicBezTo>
                <a:cubicBezTo>
                  <a:pt x="196" y="147"/>
                  <a:pt x="196" y="147"/>
                  <a:pt x="196" y="147"/>
                </a:cubicBezTo>
                <a:cubicBezTo>
                  <a:pt x="194" y="151"/>
                  <a:pt x="194" y="151"/>
                  <a:pt x="194" y="151"/>
                </a:cubicBezTo>
                <a:cubicBezTo>
                  <a:pt x="194" y="163"/>
                  <a:pt x="194" y="163"/>
                  <a:pt x="194" y="163"/>
                </a:cubicBezTo>
                <a:cubicBezTo>
                  <a:pt x="196" y="167"/>
                  <a:pt x="196" y="167"/>
                  <a:pt x="196" y="167"/>
                </a:cubicBezTo>
                <a:cubicBezTo>
                  <a:pt x="200" y="169"/>
                  <a:pt x="200" y="169"/>
                  <a:pt x="200" y="169"/>
                </a:cubicBezTo>
                <a:cubicBezTo>
                  <a:pt x="212" y="169"/>
                  <a:pt x="212" y="169"/>
                  <a:pt x="212" y="169"/>
                </a:cubicBezTo>
                <a:cubicBezTo>
                  <a:pt x="217" y="167"/>
                  <a:pt x="217" y="167"/>
                  <a:pt x="217" y="167"/>
                </a:cubicBezTo>
                <a:cubicBezTo>
                  <a:pt x="218" y="163"/>
                  <a:pt x="218" y="163"/>
                  <a:pt x="218" y="163"/>
                </a:cubicBezTo>
                <a:cubicBezTo>
                  <a:pt x="218" y="151"/>
                  <a:pt x="218" y="151"/>
                  <a:pt x="218" y="151"/>
                </a:cubicBezTo>
                <a:lnTo>
                  <a:pt x="217" y="147"/>
                </a:lnTo>
                <a:close/>
                <a:moveTo>
                  <a:pt x="71" y="50"/>
                </a:moveTo>
                <a:cubicBezTo>
                  <a:pt x="67" y="48"/>
                  <a:pt x="67" y="48"/>
                  <a:pt x="67" y="48"/>
                </a:cubicBezTo>
                <a:cubicBezTo>
                  <a:pt x="55" y="48"/>
                  <a:pt x="55" y="48"/>
                  <a:pt x="55" y="48"/>
                </a:cubicBezTo>
                <a:cubicBezTo>
                  <a:pt x="51" y="50"/>
                  <a:pt x="51" y="50"/>
                  <a:pt x="51" y="50"/>
                </a:cubicBezTo>
                <a:cubicBezTo>
                  <a:pt x="49" y="54"/>
                  <a:pt x="49" y="54"/>
                  <a:pt x="49" y="54"/>
                </a:cubicBezTo>
                <a:cubicBezTo>
                  <a:pt x="49" y="66"/>
                  <a:pt x="49" y="66"/>
                  <a:pt x="49" y="66"/>
                </a:cubicBezTo>
                <a:cubicBezTo>
                  <a:pt x="51" y="70"/>
                  <a:pt x="51" y="70"/>
                  <a:pt x="51" y="70"/>
                </a:cubicBezTo>
                <a:cubicBezTo>
                  <a:pt x="55" y="72"/>
                  <a:pt x="55" y="72"/>
                  <a:pt x="55" y="72"/>
                </a:cubicBezTo>
                <a:cubicBezTo>
                  <a:pt x="67" y="72"/>
                  <a:pt x="67" y="72"/>
                  <a:pt x="67" y="72"/>
                </a:cubicBezTo>
                <a:cubicBezTo>
                  <a:pt x="71" y="70"/>
                  <a:pt x="71" y="70"/>
                  <a:pt x="71" y="70"/>
                </a:cubicBezTo>
                <a:cubicBezTo>
                  <a:pt x="73" y="66"/>
                  <a:pt x="73" y="66"/>
                  <a:pt x="73" y="66"/>
                </a:cubicBezTo>
                <a:cubicBezTo>
                  <a:pt x="73" y="54"/>
                  <a:pt x="73" y="54"/>
                  <a:pt x="73" y="54"/>
                </a:cubicBezTo>
                <a:lnTo>
                  <a:pt x="71" y="50"/>
                </a:lnTo>
                <a:close/>
                <a:moveTo>
                  <a:pt x="120" y="98"/>
                </a:moveTo>
                <a:cubicBezTo>
                  <a:pt x="115" y="96"/>
                  <a:pt x="115" y="96"/>
                  <a:pt x="115" y="96"/>
                </a:cubicBezTo>
                <a:cubicBezTo>
                  <a:pt x="103" y="96"/>
                  <a:pt x="103" y="96"/>
                  <a:pt x="103" y="96"/>
                </a:cubicBezTo>
                <a:cubicBezTo>
                  <a:pt x="99" y="98"/>
                  <a:pt x="99" y="98"/>
                  <a:pt x="99" y="98"/>
                </a:cubicBezTo>
                <a:cubicBezTo>
                  <a:pt x="97" y="102"/>
                  <a:pt x="97" y="102"/>
                  <a:pt x="97" y="102"/>
                </a:cubicBezTo>
                <a:cubicBezTo>
                  <a:pt x="97" y="115"/>
                  <a:pt x="97" y="115"/>
                  <a:pt x="97" y="115"/>
                </a:cubicBezTo>
                <a:cubicBezTo>
                  <a:pt x="99" y="119"/>
                  <a:pt x="99" y="119"/>
                  <a:pt x="99" y="119"/>
                </a:cubicBezTo>
                <a:cubicBezTo>
                  <a:pt x="103" y="121"/>
                  <a:pt x="103" y="121"/>
                  <a:pt x="103" y="121"/>
                </a:cubicBezTo>
                <a:cubicBezTo>
                  <a:pt x="115" y="121"/>
                  <a:pt x="115" y="121"/>
                  <a:pt x="115" y="121"/>
                </a:cubicBezTo>
                <a:cubicBezTo>
                  <a:pt x="120" y="119"/>
                  <a:pt x="120" y="119"/>
                  <a:pt x="120" y="119"/>
                </a:cubicBezTo>
                <a:cubicBezTo>
                  <a:pt x="122" y="115"/>
                  <a:pt x="122" y="115"/>
                  <a:pt x="122" y="115"/>
                </a:cubicBezTo>
                <a:cubicBezTo>
                  <a:pt x="122" y="102"/>
                  <a:pt x="122" y="102"/>
                  <a:pt x="122" y="102"/>
                </a:cubicBezTo>
                <a:lnTo>
                  <a:pt x="120" y="98"/>
                </a:lnTo>
                <a:close/>
                <a:moveTo>
                  <a:pt x="168" y="147"/>
                </a:moveTo>
                <a:cubicBezTo>
                  <a:pt x="164" y="145"/>
                  <a:pt x="164" y="145"/>
                  <a:pt x="164" y="145"/>
                </a:cubicBezTo>
                <a:cubicBezTo>
                  <a:pt x="152" y="145"/>
                  <a:pt x="152" y="145"/>
                  <a:pt x="152" y="145"/>
                </a:cubicBezTo>
                <a:cubicBezTo>
                  <a:pt x="148" y="147"/>
                  <a:pt x="148" y="147"/>
                  <a:pt x="148" y="147"/>
                </a:cubicBezTo>
                <a:cubicBezTo>
                  <a:pt x="146" y="151"/>
                  <a:pt x="146" y="151"/>
                  <a:pt x="146" y="151"/>
                </a:cubicBezTo>
                <a:cubicBezTo>
                  <a:pt x="146" y="163"/>
                  <a:pt x="146" y="163"/>
                  <a:pt x="146" y="163"/>
                </a:cubicBezTo>
                <a:cubicBezTo>
                  <a:pt x="148" y="167"/>
                  <a:pt x="148" y="167"/>
                  <a:pt x="148" y="167"/>
                </a:cubicBezTo>
                <a:cubicBezTo>
                  <a:pt x="152" y="169"/>
                  <a:pt x="152" y="169"/>
                  <a:pt x="152" y="169"/>
                </a:cubicBezTo>
                <a:cubicBezTo>
                  <a:pt x="164" y="169"/>
                  <a:pt x="164" y="169"/>
                  <a:pt x="164" y="169"/>
                </a:cubicBezTo>
                <a:cubicBezTo>
                  <a:pt x="168" y="167"/>
                  <a:pt x="168" y="167"/>
                  <a:pt x="168" y="167"/>
                </a:cubicBezTo>
                <a:cubicBezTo>
                  <a:pt x="170" y="163"/>
                  <a:pt x="170" y="163"/>
                  <a:pt x="170" y="163"/>
                </a:cubicBezTo>
                <a:cubicBezTo>
                  <a:pt x="170" y="151"/>
                  <a:pt x="170" y="151"/>
                  <a:pt x="170" y="151"/>
                </a:cubicBezTo>
                <a:lnTo>
                  <a:pt x="168" y="147"/>
                </a:lnTo>
                <a:close/>
                <a:moveTo>
                  <a:pt x="217" y="195"/>
                </a:moveTo>
                <a:cubicBezTo>
                  <a:pt x="212" y="193"/>
                  <a:pt x="212" y="193"/>
                  <a:pt x="212" y="193"/>
                </a:cubicBezTo>
                <a:cubicBezTo>
                  <a:pt x="200" y="193"/>
                  <a:pt x="200" y="193"/>
                  <a:pt x="200" y="193"/>
                </a:cubicBezTo>
                <a:cubicBezTo>
                  <a:pt x="196" y="195"/>
                  <a:pt x="196" y="195"/>
                  <a:pt x="196" y="195"/>
                </a:cubicBezTo>
                <a:cubicBezTo>
                  <a:pt x="194" y="199"/>
                  <a:pt x="194" y="199"/>
                  <a:pt x="194" y="199"/>
                </a:cubicBezTo>
                <a:cubicBezTo>
                  <a:pt x="194" y="212"/>
                  <a:pt x="194" y="212"/>
                  <a:pt x="194" y="212"/>
                </a:cubicBezTo>
                <a:cubicBezTo>
                  <a:pt x="196" y="216"/>
                  <a:pt x="196" y="216"/>
                  <a:pt x="196" y="216"/>
                </a:cubicBezTo>
                <a:cubicBezTo>
                  <a:pt x="200" y="218"/>
                  <a:pt x="200" y="218"/>
                  <a:pt x="200" y="218"/>
                </a:cubicBezTo>
                <a:cubicBezTo>
                  <a:pt x="212" y="218"/>
                  <a:pt x="212" y="218"/>
                  <a:pt x="212" y="218"/>
                </a:cubicBezTo>
                <a:cubicBezTo>
                  <a:pt x="217" y="216"/>
                  <a:pt x="217" y="216"/>
                  <a:pt x="217" y="216"/>
                </a:cubicBezTo>
                <a:cubicBezTo>
                  <a:pt x="218" y="212"/>
                  <a:pt x="218" y="212"/>
                  <a:pt x="218" y="212"/>
                </a:cubicBezTo>
                <a:cubicBezTo>
                  <a:pt x="218" y="199"/>
                  <a:pt x="218" y="199"/>
                  <a:pt x="218" y="199"/>
                </a:cubicBezTo>
                <a:lnTo>
                  <a:pt x="217" y="195"/>
                </a:lnTo>
                <a:close/>
                <a:moveTo>
                  <a:pt x="71" y="98"/>
                </a:moveTo>
                <a:cubicBezTo>
                  <a:pt x="67" y="96"/>
                  <a:pt x="67" y="96"/>
                  <a:pt x="67" y="96"/>
                </a:cubicBezTo>
                <a:cubicBezTo>
                  <a:pt x="55" y="96"/>
                  <a:pt x="55" y="96"/>
                  <a:pt x="55" y="96"/>
                </a:cubicBezTo>
                <a:cubicBezTo>
                  <a:pt x="51" y="98"/>
                  <a:pt x="51" y="98"/>
                  <a:pt x="51" y="98"/>
                </a:cubicBezTo>
                <a:cubicBezTo>
                  <a:pt x="49" y="102"/>
                  <a:pt x="49" y="102"/>
                  <a:pt x="49" y="102"/>
                </a:cubicBezTo>
                <a:cubicBezTo>
                  <a:pt x="49" y="115"/>
                  <a:pt x="49" y="115"/>
                  <a:pt x="49" y="115"/>
                </a:cubicBezTo>
                <a:cubicBezTo>
                  <a:pt x="51" y="119"/>
                  <a:pt x="51" y="119"/>
                  <a:pt x="51" y="119"/>
                </a:cubicBezTo>
                <a:cubicBezTo>
                  <a:pt x="55" y="121"/>
                  <a:pt x="55" y="121"/>
                  <a:pt x="55" y="121"/>
                </a:cubicBezTo>
                <a:cubicBezTo>
                  <a:pt x="67" y="121"/>
                  <a:pt x="67" y="121"/>
                  <a:pt x="67" y="121"/>
                </a:cubicBezTo>
                <a:cubicBezTo>
                  <a:pt x="71" y="119"/>
                  <a:pt x="71" y="119"/>
                  <a:pt x="71" y="119"/>
                </a:cubicBezTo>
                <a:cubicBezTo>
                  <a:pt x="73" y="115"/>
                  <a:pt x="73" y="115"/>
                  <a:pt x="73" y="115"/>
                </a:cubicBezTo>
                <a:cubicBezTo>
                  <a:pt x="73" y="102"/>
                  <a:pt x="73" y="102"/>
                  <a:pt x="73" y="102"/>
                </a:cubicBezTo>
                <a:lnTo>
                  <a:pt x="71" y="98"/>
                </a:lnTo>
                <a:close/>
                <a:moveTo>
                  <a:pt x="120" y="147"/>
                </a:moveTo>
                <a:cubicBezTo>
                  <a:pt x="115" y="145"/>
                  <a:pt x="115" y="145"/>
                  <a:pt x="115" y="145"/>
                </a:cubicBezTo>
                <a:cubicBezTo>
                  <a:pt x="103" y="145"/>
                  <a:pt x="103" y="145"/>
                  <a:pt x="103" y="145"/>
                </a:cubicBezTo>
                <a:cubicBezTo>
                  <a:pt x="99" y="147"/>
                  <a:pt x="99" y="147"/>
                  <a:pt x="99" y="147"/>
                </a:cubicBezTo>
                <a:cubicBezTo>
                  <a:pt x="97" y="151"/>
                  <a:pt x="97" y="151"/>
                  <a:pt x="97" y="151"/>
                </a:cubicBezTo>
                <a:cubicBezTo>
                  <a:pt x="97" y="163"/>
                  <a:pt x="97" y="163"/>
                  <a:pt x="97" y="163"/>
                </a:cubicBezTo>
                <a:cubicBezTo>
                  <a:pt x="99" y="167"/>
                  <a:pt x="99" y="167"/>
                  <a:pt x="99" y="167"/>
                </a:cubicBezTo>
                <a:cubicBezTo>
                  <a:pt x="103" y="169"/>
                  <a:pt x="103" y="169"/>
                  <a:pt x="103" y="169"/>
                </a:cubicBezTo>
                <a:cubicBezTo>
                  <a:pt x="115" y="169"/>
                  <a:pt x="115" y="169"/>
                  <a:pt x="115" y="169"/>
                </a:cubicBezTo>
                <a:cubicBezTo>
                  <a:pt x="120" y="167"/>
                  <a:pt x="120" y="167"/>
                  <a:pt x="120" y="167"/>
                </a:cubicBezTo>
                <a:cubicBezTo>
                  <a:pt x="122" y="163"/>
                  <a:pt x="122" y="163"/>
                  <a:pt x="122" y="163"/>
                </a:cubicBezTo>
                <a:cubicBezTo>
                  <a:pt x="122" y="151"/>
                  <a:pt x="122" y="151"/>
                  <a:pt x="122" y="151"/>
                </a:cubicBezTo>
                <a:lnTo>
                  <a:pt x="120" y="147"/>
                </a:lnTo>
                <a:close/>
                <a:moveTo>
                  <a:pt x="168" y="195"/>
                </a:moveTo>
                <a:cubicBezTo>
                  <a:pt x="164" y="193"/>
                  <a:pt x="164" y="193"/>
                  <a:pt x="164" y="193"/>
                </a:cubicBezTo>
                <a:cubicBezTo>
                  <a:pt x="152" y="193"/>
                  <a:pt x="152" y="193"/>
                  <a:pt x="152" y="193"/>
                </a:cubicBezTo>
                <a:cubicBezTo>
                  <a:pt x="148" y="195"/>
                  <a:pt x="148" y="195"/>
                  <a:pt x="148" y="195"/>
                </a:cubicBezTo>
                <a:cubicBezTo>
                  <a:pt x="146" y="199"/>
                  <a:pt x="146" y="199"/>
                  <a:pt x="146" y="199"/>
                </a:cubicBezTo>
                <a:cubicBezTo>
                  <a:pt x="146" y="212"/>
                  <a:pt x="146" y="212"/>
                  <a:pt x="146" y="212"/>
                </a:cubicBezTo>
                <a:cubicBezTo>
                  <a:pt x="148" y="216"/>
                  <a:pt x="148" y="216"/>
                  <a:pt x="148" y="216"/>
                </a:cubicBezTo>
                <a:cubicBezTo>
                  <a:pt x="152" y="218"/>
                  <a:pt x="152" y="218"/>
                  <a:pt x="152" y="218"/>
                </a:cubicBezTo>
                <a:cubicBezTo>
                  <a:pt x="164" y="218"/>
                  <a:pt x="164" y="218"/>
                  <a:pt x="164" y="218"/>
                </a:cubicBezTo>
                <a:cubicBezTo>
                  <a:pt x="168" y="216"/>
                  <a:pt x="168" y="216"/>
                  <a:pt x="168" y="216"/>
                </a:cubicBezTo>
                <a:cubicBezTo>
                  <a:pt x="170" y="212"/>
                  <a:pt x="170" y="212"/>
                  <a:pt x="170" y="212"/>
                </a:cubicBezTo>
                <a:cubicBezTo>
                  <a:pt x="170" y="199"/>
                  <a:pt x="170" y="199"/>
                  <a:pt x="170" y="199"/>
                </a:cubicBezTo>
                <a:lnTo>
                  <a:pt x="168" y="195"/>
                </a:lnTo>
                <a:close/>
                <a:moveTo>
                  <a:pt x="217" y="244"/>
                </a:moveTo>
                <a:cubicBezTo>
                  <a:pt x="212" y="242"/>
                  <a:pt x="212" y="242"/>
                  <a:pt x="212" y="242"/>
                </a:cubicBezTo>
                <a:cubicBezTo>
                  <a:pt x="200" y="242"/>
                  <a:pt x="200" y="242"/>
                  <a:pt x="200" y="242"/>
                </a:cubicBezTo>
                <a:cubicBezTo>
                  <a:pt x="196" y="244"/>
                  <a:pt x="196" y="244"/>
                  <a:pt x="196" y="244"/>
                </a:cubicBezTo>
                <a:cubicBezTo>
                  <a:pt x="194" y="248"/>
                  <a:pt x="194" y="248"/>
                  <a:pt x="194" y="248"/>
                </a:cubicBezTo>
                <a:cubicBezTo>
                  <a:pt x="194" y="260"/>
                  <a:pt x="194" y="260"/>
                  <a:pt x="194" y="260"/>
                </a:cubicBezTo>
                <a:cubicBezTo>
                  <a:pt x="196" y="264"/>
                  <a:pt x="196" y="264"/>
                  <a:pt x="196" y="264"/>
                </a:cubicBezTo>
                <a:cubicBezTo>
                  <a:pt x="200" y="266"/>
                  <a:pt x="200" y="266"/>
                  <a:pt x="200" y="266"/>
                </a:cubicBezTo>
                <a:cubicBezTo>
                  <a:pt x="212" y="266"/>
                  <a:pt x="212" y="266"/>
                  <a:pt x="212" y="266"/>
                </a:cubicBezTo>
                <a:cubicBezTo>
                  <a:pt x="217" y="264"/>
                  <a:pt x="217" y="264"/>
                  <a:pt x="217" y="264"/>
                </a:cubicBezTo>
                <a:cubicBezTo>
                  <a:pt x="218" y="260"/>
                  <a:pt x="218" y="260"/>
                  <a:pt x="218" y="260"/>
                </a:cubicBezTo>
                <a:cubicBezTo>
                  <a:pt x="218" y="248"/>
                  <a:pt x="218" y="248"/>
                  <a:pt x="218" y="248"/>
                </a:cubicBezTo>
                <a:lnTo>
                  <a:pt x="217" y="244"/>
                </a:lnTo>
                <a:close/>
                <a:moveTo>
                  <a:pt x="71" y="147"/>
                </a:moveTo>
                <a:cubicBezTo>
                  <a:pt x="67" y="145"/>
                  <a:pt x="67" y="145"/>
                  <a:pt x="67" y="145"/>
                </a:cubicBezTo>
                <a:cubicBezTo>
                  <a:pt x="55" y="145"/>
                  <a:pt x="55" y="145"/>
                  <a:pt x="55" y="145"/>
                </a:cubicBezTo>
                <a:cubicBezTo>
                  <a:pt x="51" y="147"/>
                  <a:pt x="51" y="147"/>
                  <a:pt x="51" y="147"/>
                </a:cubicBezTo>
                <a:cubicBezTo>
                  <a:pt x="49" y="151"/>
                  <a:pt x="49" y="151"/>
                  <a:pt x="49" y="151"/>
                </a:cubicBezTo>
                <a:cubicBezTo>
                  <a:pt x="49" y="163"/>
                  <a:pt x="49" y="163"/>
                  <a:pt x="49" y="163"/>
                </a:cubicBezTo>
                <a:cubicBezTo>
                  <a:pt x="51" y="167"/>
                  <a:pt x="51" y="167"/>
                  <a:pt x="51" y="167"/>
                </a:cubicBezTo>
                <a:cubicBezTo>
                  <a:pt x="55" y="169"/>
                  <a:pt x="55" y="169"/>
                  <a:pt x="55" y="169"/>
                </a:cubicBezTo>
                <a:cubicBezTo>
                  <a:pt x="67" y="169"/>
                  <a:pt x="67" y="169"/>
                  <a:pt x="67" y="169"/>
                </a:cubicBezTo>
                <a:cubicBezTo>
                  <a:pt x="71" y="167"/>
                  <a:pt x="71" y="167"/>
                  <a:pt x="71" y="167"/>
                </a:cubicBezTo>
                <a:cubicBezTo>
                  <a:pt x="73" y="163"/>
                  <a:pt x="73" y="163"/>
                  <a:pt x="73" y="163"/>
                </a:cubicBezTo>
                <a:cubicBezTo>
                  <a:pt x="73" y="151"/>
                  <a:pt x="73" y="151"/>
                  <a:pt x="73" y="151"/>
                </a:cubicBezTo>
                <a:lnTo>
                  <a:pt x="71" y="147"/>
                </a:lnTo>
                <a:close/>
                <a:moveTo>
                  <a:pt x="120" y="195"/>
                </a:moveTo>
                <a:cubicBezTo>
                  <a:pt x="115" y="193"/>
                  <a:pt x="115" y="193"/>
                  <a:pt x="115" y="193"/>
                </a:cubicBezTo>
                <a:cubicBezTo>
                  <a:pt x="103" y="193"/>
                  <a:pt x="103" y="193"/>
                  <a:pt x="103" y="193"/>
                </a:cubicBezTo>
                <a:cubicBezTo>
                  <a:pt x="99" y="195"/>
                  <a:pt x="99" y="195"/>
                  <a:pt x="99" y="195"/>
                </a:cubicBezTo>
                <a:cubicBezTo>
                  <a:pt x="97" y="199"/>
                  <a:pt x="97" y="199"/>
                  <a:pt x="97" y="199"/>
                </a:cubicBezTo>
                <a:cubicBezTo>
                  <a:pt x="97" y="212"/>
                  <a:pt x="97" y="212"/>
                  <a:pt x="97" y="212"/>
                </a:cubicBezTo>
                <a:cubicBezTo>
                  <a:pt x="99" y="216"/>
                  <a:pt x="99" y="216"/>
                  <a:pt x="99" y="216"/>
                </a:cubicBezTo>
                <a:cubicBezTo>
                  <a:pt x="103" y="218"/>
                  <a:pt x="103" y="218"/>
                  <a:pt x="103" y="218"/>
                </a:cubicBezTo>
                <a:cubicBezTo>
                  <a:pt x="115" y="218"/>
                  <a:pt x="115" y="218"/>
                  <a:pt x="115" y="218"/>
                </a:cubicBezTo>
                <a:cubicBezTo>
                  <a:pt x="120" y="216"/>
                  <a:pt x="120" y="216"/>
                  <a:pt x="120" y="216"/>
                </a:cubicBezTo>
                <a:cubicBezTo>
                  <a:pt x="122" y="212"/>
                  <a:pt x="122" y="212"/>
                  <a:pt x="122" y="212"/>
                </a:cubicBezTo>
                <a:cubicBezTo>
                  <a:pt x="122" y="199"/>
                  <a:pt x="122" y="199"/>
                  <a:pt x="122" y="199"/>
                </a:cubicBezTo>
                <a:lnTo>
                  <a:pt x="120" y="195"/>
                </a:lnTo>
                <a:close/>
                <a:moveTo>
                  <a:pt x="71" y="195"/>
                </a:moveTo>
                <a:cubicBezTo>
                  <a:pt x="67" y="193"/>
                  <a:pt x="67" y="193"/>
                  <a:pt x="67" y="193"/>
                </a:cubicBezTo>
                <a:cubicBezTo>
                  <a:pt x="55" y="193"/>
                  <a:pt x="55" y="193"/>
                  <a:pt x="55" y="193"/>
                </a:cubicBezTo>
                <a:cubicBezTo>
                  <a:pt x="51" y="195"/>
                  <a:pt x="51" y="195"/>
                  <a:pt x="51" y="195"/>
                </a:cubicBezTo>
                <a:cubicBezTo>
                  <a:pt x="49" y="199"/>
                  <a:pt x="49" y="199"/>
                  <a:pt x="49" y="199"/>
                </a:cubicBezTo>
                <a:cubicBezTo>
                  <a:pt x="49" y="212"/>
                  <a:pt x="49" y="212"/>
                  <a:pt x="49" y="212"/>
                </a:cubicBezTo>
                <a:cubicBezTo>
                  <a:pt x="51" y="216"/>
                  <a:pt x="51" y="216"/>
                  <a:pt x="51" y="216"/>
                </a:cubicBezTo>
                <a:cubicBezTo>
                  <a:pt x="55" y="218"/>
                  <a:pt x="55" y="218"/>
                  <a:pt x="55" y="218"/>
                </a:cubicBezTo>
                <a:cubicBezTo>
                  <a:pt x="67" y="218"/>
                  <a:pt x="67" y="218"/>
                  <a:pt x="67" y="218"/>
                </a:cubicBezTo>
                <a:cubicBezTo>
                  <a:pt x="71" y="216"/>
                  <a:pt x="71" y="216"/>
                  <a:pt x="71" y="216"/>
                </a:cubicBezTo>
                <a:cubicBezTo>
                  <a:pt x="73" y="212"/>
                  <a:pt x="73" y="212"/>
                  <a:pt x="73" y="212"/>
                </a:cubicBezTo>
                <a:cubicBezTo>
                  <a:pt x="73" y="199"/>
                  <a:pt x="73" y="199"/>
                  <a:pt x="73" y="199"/>
                </a:cubicBezTo>
                <a:lnTo>
                  <a:pt x="71" y="195"/>
                </a:lnTo>
                <a:close/>
                <a:moveTo>
                  <a:pt x="71" y="244"/>
                </a:moveTo>
                <a:cubicBezTo>
                  <a:pt x="67" y="242"/>
                  <a:pt x="67" y="242"/>
                  <a:pt x="67" y="242"/>
                </a:cubicBezTo>
                <a:cubicBezTo>
                  <a:pt x="55" y="242"/>
                  <a:pt x="55" y="242"/>
                  <a:pt x="55" y="242"/>
                </a:cubicBezTo>
                <a:cubicBezTo>
                  <a:pt x="51" y="244"/>
                  <a:pt x="51" y="244"/>
                  <a:pt x="51" y="244"/>
                </a:cubicBezTo>
                <a:cubicBezTo>
                  <a:pt x="49" y="248"/>
                  <a:pt x="49" y="248"/>
                  <a:pt x="49" y="248"/>
                </a:cubicBezTo>
                <a:cubicBezTo>
                  <a:pt x="49" y="260"/>
                  <a:pt x="49" y="260"/>
                  <a:pt x="49" y="260"/>
                </a:cubicBezTo>
                <a:cubicBezTo>
                  <a:pt x="51" y="264"/>
                  <a:pt x="51" y="264"/>
                  <a:pt x="51" y="264"/>
                </a:cubicBezTo>
                <a:cubicBezTo>
                  <a:pt x="55" y="266"/>
                  <a:pt x="55" y="266"/>
                  <a:pt x="55" y="266"/>
                </a:cubicBezTo>
                <a:cubicBezTo>
                  <a:pt x="67" y="266"/>
                  <a:pt x="67" y="266"/>
                  <a:pt x="67" y="266"/>
                </a:cubicBezTo>
                <a:cubicBezTo>
                  <a:pt x="71" y="264"/>
                  <a:pt x="71" y="264"/>
                  <a:pt x="71" y="264"/>
                </a:cubicBezTo>
                <a:cubicBezTo>
                  <a:pt x="73" y="260"/>
                  <a:pt x="73" y="260"/>
                  <a:pt x="73" y="260"/>
                </a:cubicBezTo>
                <a:cubicBezTo>
                  <a:pt x="73" y="248"/>
                  <a:pt x="73" y="248"/>
                  <a:pt x="73" y="248"/>
                </a:cubicBezTo>
                <a:lnTo>
                  <a:pt x="71" y="2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Freeform 6"/>
          <p:cNvSpPr>
            <a:spLocks noEditPoints="1"/>
          </p:cNvSpPr>
          <p:nvPr>
            <p:custDataLst>
              <p:tags r:id="rId1"/>
            </p:custDataLst>
          </p:nvPr>
        </p:nvSpPr>
        <p:spPr bwMode="auto">
          <a:xfrm>
            <a:off x="2879812" y="3983860"/>
            <a:ext cx="463488" cy="447585"/>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8" name="Group 7"/>
          <p:cNvGrpSpPr/>
          <p:nvPr/>
        </p:nvGrpSpPr>
        <p:grpSpPr>
          <a:xfrm>
            <a:off x="6984268" y="3248980"/>
            <a:ext cx="1861803" cy="1620180"/>
            <a:chOff x="9347725" y="574305"/>
            <a:chExt cx="1861803" cy="2139966"/>
          </a:xfrm>
        </p:grpSpPr>
        <p:grpSp>
          <p:nvGrpSpPr>
            <p:cNvPr id="9" name="Group 8"/>
            <p:cNvGrpSpPr/>
            <p:nvPr/>
          </p:nvGrpSpPr>
          <p:grpSpPr>
            <a:xfrm>
              <a:off x="9347725" y="709978"/>
              <a:ext cx="1861803" cy="2004293"/>
              <a:chOff x="3360738" y="1493838"/>
              <a:chExt cx="2544762" cy="2739520"/>
            </a:xfrm>
          </p:grpSpPr>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dirty="0" smtClean="0">
                    <a:solidFill>
                      <a:schemeClr val="bg2">
                        <a:lumMod val="50000"/>
                      </a:schemeClr>
                    </a:solidFill>
                    <a:latin typeface="Comic Sans MS" panose="030F0702030302020204" pitchFamily="66" charset="0"/>
                  </a:rPr>
                  <a:t>User Tip: When looking for NAICS codes, it’s useful to use the “find” function (Ctrl-F) in Excel</a:t>
                </a:r>
                <a:endParaRPr lang="en-CA" sz="1400" dirty="0">
                  <a:solidFill>
                    <a:schemeClr val="bg2">
                      <a:lumMod val="50000"/>
                    </a:schemeClr>
                  </a:solidFill>
                  <a:latin typeface="Comic Sans MS" panose="030F0702030302020204" pitchFamily="66" charset="0"/>
                </a:endParaRPr>
              </a:p>
            </p:txBody>
          </p:sp>
        </p:grpSp>
        <p:sp>
          <p:nvSpPr>
            <p:cNvPr id="10" name="Freeform 9"/>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72549109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a:t>
            </a:fld>
            <a:endParaRPr lang="en-CA" dirty="0"/>
          </a:p>
        </p:txBody>
      </p:sp>
      <p:sp>
        <p:nvSpPr>
          <p:cNvPr id="5" name="Rectangle 4"/>
          <p:cNvSpPr/>
          <p:nvPr>
            <p:custDataLst>
              <p:tags r:id="rId1"/>
            </p:custDataLst>
          </p:nvPr>
        </p:nvSpPr>
        <p:spPr>
          <a:xfrm>
            <a:off x="603077" y="22193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1</a:t>
            </a:r>
            <a:endParaRPr lang="en-US" sz="2000" dirty="0">
              <a:solidFill>
                <a:prstClr val="white"/>
              </a:solidFill>
              <a:cs typeface="Arial" pitchFamily="34" charset="0"/>
            </a:endParaRPr>
          </a:p>
        </p:txBody>
      </p:sp>
      <p:sp>
        <p:nvSpPr>
          <p:cNvPr id="6" name="TextBox 5"/>
          <p:cNvSpPr txBox="1"/>
          <p:nvPr>
            <p:custDataLst>
              <p:tags r:id="rId2"/>
            </p:custDataLst>
          </p:nvPr>
        </p:nvSpPr>
        <p:spPr>
          <a:xfrm>
            <a:off x="1174577" y="2219325"/>
            <a:ext cx="7331735" cy="571500"/>
          </a:xfrm>
          <a:prstGeom prst="rect">
            <a:avLst/>
          </a:prstGeom>
          <a:noFill/>
          <a:ln w="19050">
            <a:solidFill>
              <a:srgbClr val="005172"/>
            </a:solidFill>
          </a:ln>
        </p:spPr>
        <p:txBody>
          <a:bodyPr wrap="none" rtlCol="0" anchor="ctr">
            <a:noAutofit/>
          </a:bodyPr>
          <a:lstStyle/>
          <a:p>
            <a:r>
              <a:rPr lang="en-US" dirty="0" smtClean="0">
                <a:solidFill>
                  <a:prstClr val="black">
                    <a:lumMod val="65000"/>
                    <a:lumOff val="35000"/>
                  </a:prstClr>
                </a:solidFill>
                <a:cs typeface="Arial" pitchFamily="34" charset="0"/>
              </a:rPr>
              <a:t>Review methodology underpinning the Calculator</a:t>
            </a:r>
            <a:endParaRPr lang="en-US" dirty="0">
              <a:solidFill>
                <a:prstClr val="black">
                  <a:lumMod val="65000"/>
                  <a:lumOff val="35000"/>
                </a:prstClr>
              </a:solidFill>
              <a:cs typeface="Arial" pitchFamily="34" charset="0"/>
            </a:endParaRPr>
          </a:p>
        </p:txBody>
      </p:sp>
      <p:sp>
        <p:nvSpPr>
          <p:cNvPr id="7" name="Rectangle 6"/>
          <p:cNvSpPr/>
          <p:nvPr>
            <p:custDataLst>
              <p:tags r:id="rId3"/>
            </p:custDataLst>
          </p:nvPr>
        </p:nvSpPr>
        <p:spPr>
          <a:xfrm>
            <a:off x="598764" y="29051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2</a:t>
            </a:r>
            <a:endParaRPr lang="en-US" sz="2000" dirty="0">
              <a:solidFill>
                <a:prstClr val="white"/>
              </a:solidFill>
              <a:cs typeface="Arial" pitchFamily="34" charset="0"/>
            </a:endParaRPr>
          </a:p>
        </p:txBody>
      </p:sp>
      <p:sp>
        <p:nvSpPr>
          <p:cNvPr id="8" name="TextBox 7"/>
          <p:cNvSpPr txBox="1"/>
          <p:nvPr>
            <p:custDataLst>
              <p:tags r:id="rId4"/>
            </p:custDataLst>
          </p:nvPr>
        </p:nvSpPr>
        <p:spPr>
          <a:xfrm>
            <a:off x="1182074" y="2905125"/>
            <a:ext cx="7324237" cy="571500"/>
          </a:xfrm>
          <a:prstGeom prst="rect">
            <a:avLst/>
          </a:prstGeom>
          <a:noFill/>
          <a:ln w="19050">
            <a:solidFill>
              <a:srgbClr val="005172"/>
            </a:solidFill>
          </a:ln>
        </p:spPr>
        <p:txBody>
          <a:bodyPr wrap="none" rtlCol="0" anchor="ctr">
            <a:noAutofit/>
          </a:bodyPr>
          <a:lstStyle/>
          <a:p>
            <a:r>
              <a:rPr lang="en-US" dirty="0" smtClean="0">
                <a:solidFill>
                  <a:prstClr val="black">
                    <a:lumMod val="65000"/>
                    <a:lumOff val="35000"/>
                  </a:prstClr>
                </a:solidFill>
                <a:cs typeface="Arial" pitchFamily="34" charset="0"/>
              </a:rPr>
              <a:t>Overview of the Calculator</a:t>
            </a:r>
            <a:endParaRPr lang="en-US" dirty="0">
              <a:solidFill>
                <a:prstClr val="black">
                  <a:lumMod val="65000"/>
                  <a:lumOff val="35000"/>
                </a:prstClr>
              </a:solidFill>
              <a:cs typeface="Arial" pitchFamily="34" charset="0"/>
            </a:endParaRPr>
          </a:p>
        </p:txBody>
      </p:sp>
      <p:sp>
        <p:nvSpPr>
          <p:cNvPr id="9" name="Rectangle 8"/>
          <p:cNvSpPr/>
          <p:nvPr>
            <p:custDataLst>
              <p:tags r:id="rId5"/>
            </p:custDataLst>
          </p:nvPr>
        </p:nvSpPr>
        <p:spPr>
          <a:xfrm>
            <a:off x="598764" y="35909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3</a:t>
            </a:r>
            <a:endParaRPr lang="en-US" sz="2000" dirty="0">
              <a:solidFill>
                <a:prstClr val="white"/>
              </a:solidFill>
              <a:cs typeface="Arial" pitchFamily="34" charset="0"/>
            </a:endParaRPr>
          </a:p>
        </p:txBody>
      </p:sp>
      <p:sp>
        <p:nvSpPr>
          <p:cNvPr id="10" name="TextBox 9"/>
          <p:cNvSpPr txBox="1"/>
          <p:nvPr>
            <p:custDataLst>
              <p:tags r:id="rId6"/>
            </p:custDataLst>
          </p:nvPr>
        </p:nvSpPr>
        <p:spPr>
          <a:xfrm>
            <a:off x="1170264" y="3590925"/>
            <a:ext cx="7336047" cy="571500"/>
          </a:xfrm>
          <a:prstGeom prst="rect">
            <a:avLst/>
          </a:prstGeom>
          <a:noFill/>
          <a:ln w="19050">
            <a:solidFill>
              <a:srgbClr val="005172"/>
            </a:solidFill>
          </a:ln>
        </p:spPr>
        <p:txBody>
          <a:bodyPr wrap="none" rtlCol="0" anchor="ctr">
            <a:noAutofit/>
          </a:bodyPr>
          <a:lstStyle/>
          <a:p>
            <a:r>
              <a:rPr lang="en-US" dirty="0" smtClean="0">
                <a:solidFill>
                  <a:prstClr val="black">
                    <a:lumMod val="65000"/>
                    <a:lumOff val="35000"/>
                  </a:prstClr>
                </a:solidFill>
                <a:cs typeface="Arial" pitchFamily="34" charset="0"/>
              </a:rPr>
              <a:t>Entering and editing information in the Calculator (Hands On)</a:t>
            </a:r>
            <a:endParaRPr lang="en-US" dirty="0">
              <a:solidFill>
                <a:prstClr val="black">
                  <a:lumMod val="65000"/>
                  <a:lumOff val="35000"/>
                </a:prstClr>
              </a:solidFill>
              <a:cs typeface="Arial" pitchFamily="34" charset="0"/>
            </a:endParaRPr>
          </a:p>
        </p:txBody>
      </p:sp>
      <p:sp>
        <p:nvSpPr>
          <p:cNvPr id="11" name="Rectangle 10"/>
          <p:cNvSpPr/>
          <p:nvPr>
            <p:custDataLst>
              <p:tags r:id="rId7"/>
            </p:custDataLst>
          </p:nvPr>
        </p:nvSpPr>
        <p:spPr>
          <a:xfrm>
            <a:off x="598764" y="42767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4</a:t>
            </a:r>
            <a:endParaRPr lang="en-US" sz="2000" dirty="0">
              <a:solidFill>
                <a:prstClr val="white"/>
              </a:solidFill>
              <a:cs typeface="Arial" pitchFamily="34" charset="0"/>
            </a:endParaRPr>
          </a:p>
        </p:txBody>
      </p:sp>
      <p:sp>
        <p:nvSpPr>
          <p:cNvPr id="12" name="TextBox 11"/>
          <p:cNvSpPr txBox="1"/>
          <p:nvPr>
            <p:custDataLst>
              <p:tags r:id="rId8"/>
            </p:custDataLst>
          </p:nvPr>
        </p:nvSpPr>
        <p:spPr>
          <a:xfrm>
            <a:off x="1170264" y="4276725"/>
            <a:ext cx="7336047" cy="571500"/>
          </a:xfrm>
          <a:prstGeom prst="rect">
            <a:avLst/>
          </a:prstGeom>
          <a:noFill/>
          <a:ln w="19050">
            <a:solidFill>
              <a:srgbClr val="005172"/>
            </a:solidFill>
          </a:ln>
        </p:spPr>
        <p:txBody>
          <a:bodyPr wrap="none" rtlCol="0" anchor="ctr">
            <a:noAutofit/>
          </a:bodyPr>
          <a:lstStyle/>
          <a:p>
            <a:r>
              <a:rPr lang="en-US" dirty="0" smtClean="0">
                <a:solidFill>
                  <a:prstClr val="black">
                    <a:lumMod val="65000"/>
                    <a:lumOff val="35000"/>
                  </a:prstClr>
                </a:solidFill>
                <a:cs typeface="Arial" pitchFamily="34" charset="0"/>
              </a:rPr>
              <a:t>Using Results from the Calculator for the Small </a:t>
            </a:r>
            <a:r>
              <a:rPr lang="en-US" dirty="0">
                <a:solidFill>
                  <a:prstClr val="black">
                    <a:lumMod val="65000"/>
                    <a:lumOff val="35000"/>
                  </a:prstClr>
                </a:solidFill>
                <a:cs typeface="Arial" pitchFamily="34" charset="0"/>
              </a:rPr>
              <a:t>Business </a:t>
            </a:r>
            <a:r>
              <a:rPr lang="en-US" dirty="0" smtClean="0">
                <a:solidFill>
                  <a:prstClr val="black">
                    <a:lumMod val="65000"/>
                    <a:lumOff val="35000"/>
                  </a:prstClr>
                </a:solidFill>
                <a:cs typeface="Arial" pitchFamily="34" charset="0"/>
              </a:rPr>
              <a:t>Lens and the </a:t>
            </a:r>
          </a:p>
          <a:p>
            <a:r>
              <a:rPr lang="en-US" dirty="0" smtClean="0">
                <a:solidFill>
                  <a:prstClr val="black">
                    <a:lumMod val="65000"/>
                    <a:lumOff val="35000"/>
                  </a:prstClr>
                </a:solidFill>
                <a:cs typeface="Arial" pitchFamily="34" charset="0"/>
              </a:rPr>
              <a:t>One-for-One </a:t>
            </a:r>
            <a:r>
              <a:rPr lang="en-US" dirty="0">
                <a:solidFill>
                  <a:prstClr val="black">
                    <a:lumMod val="65000"/>
                    <a:lumOff val="35000"/>
                  </a:prstClr>
                </a:solidFill>
                <a:cs typeface="Arial" pitchFamily="34" charset="0"/>
              </a:rPr>
              <a:t>Rule</a:t>
            </a:r>
            <a:r>
              <a:rPr lang="en-US" dirty="0" smtClean="0">
                <a:solidFill>
                  <a:prstClr val="black">
                    <a:lumMod val="65000"/>
                    <a:lumOff val="35000"/>
                  </a:prstClr>
                </a:solidFill>
                <a:cs typeface="Arial" pitchFamily="34" charset="0"/>
              </a:rPr>
              <a:t> (</a:t>
            </a:r>
            <a:r>
              <a:rPr lang="en-US" dirty="0">
                <a:solidFill>
                  <a:prstClr val="black">
                    <a:lumMod val="65000"/>
                    <a:lumOff val="35000"/>
                  </a:prstClr>
                </a:solidFill>
                <a:cs typeface="Arial" pitchFamily="34" charset="0"/>
              </a:rPr>
              <a:t>Hands On</a:t>
            </a:r>
            <a:r>
              <a:rPr lang="en-US" dirty="0" smtClean="0">
                <a:solidFill>
                  <a:prstClr val="black">
                    <a:lumMod val="65000"/>
                    <a:lumOff val="35000"/>
                  </a:prstClr>
                </a:solidFill>
                <a:cs typeface="Arial" pitchFamily="34" charset="0"/>
              </a:rPr>
              <a:t>)</a:t>
            </a:r>
            <a:endParaRPr lang="en-US" dirty="0">
              <a:solidFill>
                <a:prstClr val="black">
                  <a:lumMod val="65000"/>
                  <a:lumOff val="35000"/>
                </a:prstClr>
              </a:solidFill>
              <a:cs typeface="Arial" pitchFamily="34" charset="0"/>
            </a:endParaRPr>
          </a:p>
        </p:txBody>
      </p:sp>
      <p:sp>
        <p:nvSpPr>
          <p:cNvPr id="13" name="Rectangle 12"/>
          <p:cNvSpPr/>
          <p:nvPr>
            <p:custDataLst>
              <p:tags r:id="rId9"/>
            </p:custDataLst>
          </p:nvPr>
        </p:nvSpPr>
        <p:spPr>
          <a:xfrm>
            <a:off x="598764" y="49625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5</a:t>
            </a:r>
            <a:endParaRPr lang="en-US" sz="2000" dirty="0">
              <a:solidFill>
                <a:prstClr val="white"/>
              </a:solidFill>
              <a:cs typeface="Arial" pitchFamily="34" charset="0"/>
            </a:endParaRPr>
          </a:p>
        </p:txBody>
      </p:sp>
      <p:sp>
        <p:nvSpPr>
          <p:cNvPr id="14" name="TextBox 13"/>
          <p:cNvSpPr txBox="1"/>
          <p:nvPr>
            <p:custDataLst>
              <p:tags r:id="rId10"/>
            </p:custDataLst>
          </p:nvPr>
        </p:nvSpPr>
        <p:spPr>
          <a:xfrm>
            <a:off x="1170264" y="4962525"/>
            <a:ext cx="7336047" cy="571500"/>
          </a:xfrm>
          <a:prstGeom prst="rect">
            <a:avLst/>
          </a:prstGeom>
          <a:noFill/>
          <a:ln w="19050">
            <a:solidFill>
              <a:srgbClr val="005172"/>
            </a:solidFill>
          </a:ln>
        </p:spPr>
        <p:txBody>
          <a:bodyPr wrap="none" rtlCol="0" anchor="ctr">
            <a:noAutofit/>
          </a:bodyPr>
          <a:lstStyle/>
          <a:p>
            <a:r>
              <a:rPr lang="en-US" dirty="0" smtClean="0">
                <a:solidFill>
                  <a:prstClr val="black">
                    <a:lumMod val="65000"/>
                    <a:lumOff val="35000"/>
                  </a:prstClr>
                </a:solidFill>
                <a:cs typeface="Arial" pitchFamily="34" charset="0"/>
              </a:rPr>
              <a:t>Questions and Comments</a:t>
            </a:r>
            <a:endParaRPr lang="en-US" dirty="0">
              <a:solidFill>
                <a:prstClr val="black">
                  <a:lumMod val="65000"/>
                  <a:lumOff val="35000"/>
                </a:prstClr>
              </a:solidFill>
              <a:cs typeface="Arial" pitchFamily="34" charset="0"/>
            </a:endParaRPr>
          </a:p>
        </p:txBody>
      </p:sp>
      <p:sp>
        <p:nvSpPr>
          <p:cNvPr id="15" name="Title 1"/>
          <p:cNvSpPr txBox="1">
            <a:spLocks/>
          </p:cNvSpPr>
          <p:nvPr/>
        </p:nvSpPr>
        <p:spPr>
          <a:xfrm>
            <a:off x="591037" y="1371600"/>
            <a:ext cx="7905750" cy="6191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595959"/>
                </a:solidFill>
              </a:rPr>
              <a:t>Agenda</a:t>
            </a:r>
          </a:p>
        </p:txBody>
      </p:sp>
    </p:spTree>
    <p:extLst>
      <p:ext uri="{BB962C8B-B14F-4D97-AF65-F5344CB8AC3E}">
        <p14:creationId xmlns:p14="http://schemas.microsoft.com/office/powerpoint/2010/main" val="269460298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a:p>
        </p:txBody>
      </p:sp>
      <p:sp>
        <p:nvSpPr>
          <p:cNvPr id="3" name="Text Placeholder 2"/>
          <p:cNvSpPr>
            <a:spLocks noGrp="1"/>
          </p:cNvSpPr>
          <p:nvPr>
            <p:ph type="body" sz="quarter" idx="11"/>
          </p:nvPr>
        </p:nvSpPr>
        <p:spPr>
          <a:xfrm>
            <a:off x="287524" y="80628"/>
            <a:ext cx="6909146" cy="878670"/>
          </a:xfrm>
        </p:spPr>
        <p:txBody>
          <a:bodyPr/>
          <a:lstStyle/>
          <a:p>
            <a:r>
              <a:rPr lang="en-CA" dirty="0"/>
              <a:t>Step 2 – Identifying </a:t>
            </a:r>
            <a:r>
              <a:rPr lang="en-CA" dirty="0" smtClean="0"/>
              <a:t>Regulated Community (B)</a:t>
            </a:r>
            <a:endParaRPr lang="en-CA" dirty="0"/>
          </a:p>
        </p:txBody>
      </p:sp>
      <p:sp>
        <p:nvSpPr>
          <p:cNvPr id="5" name="Rectangle 4"/>
          <p:cNvSpPr/>
          <p:nvPr/>
        </p:nvSpPr>
        <p:spPr>
          <a:xfrm>
            <a:off x="0" y="1144204"/>
            <a:ext cx="9432540" cy="1015663"/>
          </a:xfrm>
          <a:prstGeom prst="rect">
            <a:avLst/>
          </a:prstGeom>
        </p:spPr>
        <p:txBody>
          <a:bodyPr wrap="square">
            <a:spAutoFit/>
          </a:bodyPr>
          <a:lstStyle/>
          <a:p>
            <a:pPr algn="ctr"/>
            <a:r>
              <a:rPr lang="en-CA" sz="1500" dirty="0" smtClean="0"/>
              <a:t>TASK – Add Stakeholder Groups</a:t>
            </a:r>
          </a:p>
          <a:p>
            <a:pPr algn="ctr"/>
            <a:endParaRPr lang="en-CA" sz="1500" dirty="0"/>
          </a:p>
          <a:p>
            <a:r>
              <a:rPr lang="en-CA" sz="1500" dirty="0" smtClean="0"/>
              <a:t>1. From the RC Calculator Menu press “</a:t>
            </a:r>
            <a:r>
              <a:rPr lang="en-CA" sz="1500" dirty="0" smtClean="0">
                <a:solidFill>
                  <a:srgbClr val="FF0000"/>
                </a:solidFill>
              </a:rPr>
              <a:t>Create a Group</a:t>
            </a:r>
            <a:r>
              <a:rPr lang="en-CA" sz="1500" dirty="0" smtClean="0"/>
              <a:t>”, </a:t>
            </a:r>
            <a:r>
              <a:rPr lang="en-CA" sz="1500" dirty="0"/>
              <a:t>a</a:t>
            </a:r>
            <a:r>
              <a:rPr lang="en-CA" sz="1500" dirty="0" smtClean="0"/>
              <a:t>dd the information below, and press “</a:t>
            </a:r>
            <a:r>
              <a:rPr lang="en-CA" sz="1500" dirty="0" smtClean="0">
                <a:solidFill>
                  <a:srgbClr val="FF0000"/>
                </a:solidFill>
              </a:rPr>
              <a:t>Create Group</a:t>
            </a:r>
            <a:r>
              <a:rPr lang="en-CA" sz="1500" dirty="0" smtClean="0"/>
              <a:t>”.</a:t>
            </a:r>
            <a:endParaRPr lang="en-CA" sz="1500" dirty="0"/>
          </a:p>
          <a:p>
            <a:r>
              <a:rPr lang="en-CA" sz="1500" dirty="0" smtClean="0"/>
              <a:t>2. From </a:t>
            </a:r>
            <a:r>
              <a:rPr lang="en-CA" sz="1500" dirty="0"/>
              <a:t>the “</a:t>
            </a:r>
            <a:r>
              <a:rPr lang="en-CA" sz="1500" dirty="0">
                <a:solidFill>
                  <a:srgbClr val="FF0000"/>
                </a:solidFill>
              </a:rPr>
              <a:t>Profile</a:t>
            </a:r>
            <a:r>
              <a:rPr lang="en-CA" sz="1500" dirty="0"/>
              <a:t>” tab, press the </a:t>
            </a:r>
            <a:r>
              <a:rPr lang="en-CA" sz="1500" dirty="0" smtClean="0"/>
              <a:t>“</a:t>
            </a:r>
            <a:r>
              <a:rPr lang="en-CA" sz="1500" dirty="0" smtClean="0">
                <a:solidFill>
                  <a:srgbClr val="FF0000"/>
                </a:solidFill>
              </a:rPr>
              <a:t>Create a Group</a:t>
            </a:r>
            <a:r>
              <a:rPr lang="en-CA" sz="1500" dirty="0" smtClean="0"/>
              <a:t>” Button, use custom counts to create the group below.</a:t>
            </a:r>
            <a:endParaRPr lang="en-CA" sz="1500" dirty="0"/>
          </a:p>
        </p:txBody>
      </p:sp>
      <p:grpSp>
        <p:nvGrpSpPr>
          <p:cNvPr id="4" name="Group 3"/>
          <p:cNvGrpSpPr/>
          <p:nvPr/>
        </p:nvGrpSpPr>
        <p:grpSpPr>
          <a:xfrm>
            <a:off x="215516" y="2256699"/>
            <a:ext cx="3889683" cy="4376657"/>
            <a:chOff x="215516" y="1799085"/>
            <a:chExt cx="4249723" cy="4670792"/>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16" y="2237433"/>
              <a:ext cx="4249723" cy="423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799085"/>
              <a:ext cx="8667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Up Arrow 5"/>
            <p:cNvSpPr/>
            <p:nvPr/>
          </p:nvSpPr>
          <p:spPr>
            <a:xfrm rot="10800000">
              <a:off x="683568" y="1988445"/>
              <a:ext cx="1152128" cy="2095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p:cNvGrpSpPr/>
          <p:nvPr/>
        </p:nvGrpSpPr>
        <p:grpSpPr>
          <a:xfrm>
            <a:off x="4319972" y="2325796"/>
            <a:ext cx="4068452" cy="4343564"/>
            <a:chOff x="4680012" y="1903860"/>
            <a:chExt cx="4284476" cy="4572164"/>
          </a:xfrm>
        </p:grpSpPr>
        <p:pic>
          <p:nvPicPr>
            <p:cNvPr id="1031" name="Picture 7" descr="C:\Users\tfolkins\AppData\Local\Temp\SNAGHTML153329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0012" y="2237433"/>
              <a:ext cx="4284476" cy="423859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1903860"/>
              <a:ext cx="23812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Bent-Up Arrow 12"/>
            <p:cNvSpPr/>
            <p:nvPr/>
          </p:nvSpPr>
          <p:spPr>
            <a:xfrm rot="10800000">
              <a:off x="4788024" y="1988445"/>
              <a:ext cx="1152128" cy="2095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Freeform 10"/>
          <p:cNvSpPr>
            <a:spLocks noEditPoints="1"/>
          </p:cNvSpPr>
          <p:nvPr/>
        </p:nvSpPr>
        <p:spPr bwMode="auto">
          <a:xfrm>
            <a:off x="8388424" y="80628"/>
            <a:ext cx="571500" cy="725469"/>
          </a:xfrm>
          <a:custGeom>
            <a:avLst/>
            <a:gdLst>
              <a:gd name="T0" fmla="*/ 0 w 267"/>
              <a:gd name="T1" fmla="*/ 12 h 339"/>
              <a:gd name="T2" fmla="*/ 263 w 267"/>
              <a:gd name="T3" fmla="*/ 335 h 339"/>
              <a:gd name="T4" fmla="*/ 168 w 267"/>
              <a:gd name="T5" fmla="*/ 268 h 339"/>
              <a:gd name="T6" fmla="*/ 97 w 267"/>
              <a:gd name="T7" fmla="*/ 314 h 339"/>
              <a:gd name="T8" fmla="*/ 170 w 267"/>
              <a:gd name="T9" fmla="*/ 314 h 339"/>
              <a:gd name="T10" fmla="*/ 196 w 267"/>
              <a:gd name="T11" fmla="*/ 50 h 339"/>
              <a:gd name="T12" fmla="*/ 212 w 267"/>
              <a:gd name="T13" fmla="*/ 72 h 339"/>
              <a:gd name="T14" fmla="*/ 168 w 267"/>
              <a:gd name="T15" fmla="*/ 50 h 339"/>
              <a:gd name="T16" fmla="*/ 146 w 267"/>
              <a:gd name="T17" fmla="*/ 66 h 339"/>
              <a:gd name="T18" fmla="*/ 170 w 267"/>
              <a:gd name="T19" fmla="*/ 66 h 339"/>
              <a:gd name="T20" fmla="*/ 200 w 267"/>
              <a:gd name="T21" fmla="*/ 96 h 339"/>
              <a:gd name="T22" fmla="*/ 200 w 267"/>
              <a:gd name="T23" fmla="*/ 121 h 339"/>
              <a:gd name="T24" fmla="*/ 217 w 267"/>
              <a:gd name="T25" fmla="*/ 98 h 339"/>
              <a:gd name="T26" fmla="*/ 97 w 267"/>
              <a:gd name="T27" fmla="*/ 54 h 339"/>
              <a:gd name="T28" fmla="*/ 120 w 267"/>
              <a:gd name="T29" fmla="*/ 70 h 339"/>
              <a:gd name="T30" fmla="*/ 164 w 267"/>
              <a:gd name="T31" fmla="*/ 96 h 339"/>
              <a:gd name="T32" fmla="*/ 148 w 267"/>
              <a:gd name="T33" fmla="*/ 119 h 339"/>
              <a:gd name="T34" fmla="*/ 170 w 267"/>
              <a:gd name="T35" fmla="*/ 102 h 339"/>
              <a:gd name="T36" fmla="*/ 196 w 267"/>
              <a:gd name="T37" fmla="*/ 147 h 339"/>
              <a:gd name="T38" fmla="*/ 212 w 267"/>
              <a:gd name="T39" fmla="*/ 169 h 339"/>
              <a:gd name="T40" fmla="*/ 71 w 267"/>
              <a:gd name="T41" fmla="*/ 50 h 339"/>
              <a:gd name="T42" fmla="*/ 49 w 267"/>
              <a:gd name="T43" fmla="*/ 66 h 339"/>
              <a:gd name="T44" fmla="*/ 73 w 267"/>
              <a:gd name="T45" fmla="*/ 66 h 339"/>
              <a:gd name="T46" fmla="*/ 103 w 267"/>
              <a:gd name="T47" fmla="*/ 96 h 339"/>
              <a:gd name="T48" fmla="*/ 103 w 267"/>
              <a:gd name="T49" fmla="*/ 121 h 339"/>
              <a:gd name="T50" fmla="*/ 120 w 267"/>
              <a:gd name="T51" fmla="*/ 98 h 339"/>
              <a:gd name="T52" fmla="*/ 146 w 267"/>
              <a:gd name="T53" fmla="*/ 151 h 339"/>
              <a:gd name="T54" fmla="*/ 168 w 267"/>
              <a:gd name="T55" fmla="*/ 167 h 339"/>
              <a:gd name="T56" fmla="*/ 212 w 267"/>
              <a:gd name="T57" fmla="*/ 193 h 339"/>
              <a:gd name="T58" fmla="*/ 196 w 267"/>
              <a:gd name="T59" fmla="*/ 216 h 339"/>
              <a:gd name="T60" fmla="*/ 218 w 267"/>
              <a:gd name="T61" fmla="*/ 199 h 339"/>
              <a:gd name="T62" fmla="*/ 51 w 267"/>
              <a:gd name="T63" fmla="*/ 98 h 339"/>
              <a:gd name="T64" fmla="*/ 67 w 267"/>
              <a:gd name="T65" fmla="*/ 121 h 339"/>
              <a:gd name="T66" fmla="*/ 120 w 267"/>
              <a:gd name="T67" fmla="*/ 147 h 339"/>
              <a:gd name="T68" fmla="*/ 97 w 267"/>
              <a:gd name="T69" fmla="*/ 163 h 339"/>
              <a:gd name="T70" fmla="*/ 122 w 267"/>
              <a:gd name="T71" fmla="*/ 163 h 339"/>
              <a:gd name="T72" fmla="*/ 152 w 267"/>
              <a:gd name="T73" fmla="*/ 193 h 339"/>
              <a:gd name="T74" fmla="*/ 152 w 267"/>
              <a:gd name="T75" fmla="*/ 218 h 339"/>
              <a:gd name="T76" fmla="*/ 168 w 267"/>
              <a:gd name="T77" fmla="*/ 195 h 339"/>
              <a:gd name="T78" fmla="*/ 194 w 267"/>
              <a:gd name="T79" fmla="*/ 248 h 339"/>
              <a:gd name="T80" fmla="*/ 217 w 267"/>
              <a:gd name="T81" fmla="*/ 264 h 339"/>
              <a:gd name="T82" fmla="*/ 67 w 267"/>
              <a:gd name="T83" fmla="*/ 145 h 339"/>
              <a:gd name="T84" fmla="*/ 51 w 267"/>
              <a:gd name="T85" fmla="*/ 167 h 339"/>
              <a:gd name="T86" fmla="*/ 73 w 267"/>
              <a:gd name="T87" fmla="*/ 151 h 339"/>
              <a:gd name="T88" fmla="*/ 99 w 267"/>
              <a:gd name="T89" fmla="*/ 195 h 339"/>
              <a:gd name="T90" fmla="*/ 115 w 267"/>
              <a:gd name="T91" fmla="*/ 218 h 339"/>
              <a:gd name="T92" fmla="*/ 71 w 267"/>
              <a:gd name="T93" fmla="*/ 195 h 339"/>
              <a:gd name="T94" fmla="*/ 49 w 267"/>
              <a:gd name="T95" fmla="*/ 212 h 339"/>
              <a:gd name="T96" fmla="*/ 73 w 267"/>
              <a:gd name="T97" fmla="*/ 212 h 339"/>
              <a:gd name="T98" fmla="*/ 55 w 267"/>
              <a:gd name="T99" fmla="*/ 242 h 339"/>
              <a:gd name="T100" fmla="*/ 55 w 267"/>
              <a:gd name="T101" fmla="*/ 266 h 339"/>
              <a:gd name="T102" fmla="*/ 71 w 267"/>
              <a:gd name="T103" fmla="*/ 24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7" h="339">
                <a:moveTo>
                  <a:pt x="263" y="3"/>
                </a:moveTo>
                <a:cubicBezTo>
                  <a:pt x="261" y="1"/>
                  <a:pt x="258" y="0"/>
                  <a:pt x="255" y="0"/>
                </a:cubicBezTo>
                <a:cubicBezTo>
                  <a:pt x="13" y="0"/>
                  <a:pt x="13" y="0"/>
                  <a:pt x="13" y="0"/>
                </a:cubicBezTo>
                <a:cubicBezTo>
                  <a:pt x="9" y="0"/>
                  <a:pt x="6" y="1"/>
                  <a:pt x="4" y="3"/>
                </a:cubicBezTo>
                <a:cubicBezTo>
                  <a:pt x="2" y="6"/>
                  <a:pt x="0" y="8"/>
                  <a:pt x="0" y="12"/>
                </a:cubicBezTo>
                <a:cubicBezTo>
                  <a:pt x="0" y="327"/>
                  <a:pt x="0" y="327"/>
                  <a:pt x="0" y="327"/>
                </a:cubicBezTo>
                <a:cubicBezTo>
                  <a:pt x="0" y="330"/>
                  <a:pt x="2" y="333"/>
                  <a:pt x="4" y="335"/>
                </a:cubicBezTo>
                <a:cubicBezTo>
                  <a:pt x="6" y="338"/>
                  <a:pt x="9" y="339"/>
                  <a:pt x="13" y="339"/>
                </a:cubicBezTo>
                <a:cubicBezTo>
                  <a:pt x="255" y="339"/>
                  <a:pt x="255" y="339"/>
                  <a:pt x="255" y="339"/>
                </a:cubicBezTo>
                <a:cubicBezTo>
                  <a:pt x="258" y="339"/>
                  <a:pt x="261" y="338"/>
                  <a:pt x="263" y="335"/>
                </a:cubicBezTo>
                <a:cubicBezTo>
                  <a:pt x="266" y="333"/>
                  <a:pt x="267" y="330"/>
                  <a:pt x="267" y="327"/>
                </a:cubicBezTo>
                <a:cubicBezTo>
                  <a:pt x="267" y="12"/>
                  <a:pt x="267" y="12"/>
                  <a:pt x="267" y="12"/>
                </a:cubicBezTo>
                <a:cubicBezTo>
                  <a:pt x="267" y="8"/>
                  <a:pt x="266" y="6"/>
                  <a:pt x="263" y="3"/>
                </a:cubicBezTo>
                <a:close/>
                <a:moveTo>
                  <a:pt x="170" y="272"/>
                </a:moveTo>
                <a:cubicBezTo>
                  <a:pt x="168" y="268"/>
                  <a:pt x="168" y="268"/>
                  <a:pt x="168" y="268"/>
                </a:cubicBezTo>
                <a:cubicBezTo>
                  <a:pt x="164" y="266"/>
                  <a:pt x="164" y="266"/>
                  <a:pt x="164" y="266"/>
                </a:cubicBezTo>
                <a:cubicBezTo>
                  <a:pt x="103" y="266"/>
                  <a:pt x="103" y="266"/>
                  <a:pt x="103" y="266"/>
                </a:cubicBezTo>
                <a:cubicBezTo>
                  <a:pt x="99" y="268"/>
                  <a:pt x="99" y="268"/>
                  <a:pt x="99" y="268"/>
                </a:cubicBezTo>
                <a:cubicBezTo>
                  <a:pt x="97" y="272"/>
                  <a:pt x="97" y="272"/>
                  <a:pt x="97" y="272"/>
                </a:cubicBezTo>
                <a:cubicBezTo>
                  <a:pt x="97" y="314"/>
                  <a:pt x="97" y="314"/>
                  <a:pt x="97" y="314"/>
                </a:cubicBezTo>
                <a:cubicBezTo>
                  <a:pt x="25" y="314"/>
                  <a:pt x="25" y="314"/>
                  <a:pt x="25" y="314"/>
                </a:cubicBezTo>
                <a:cubicBezTo>
                  <a:pt x="25" y="24"/>
                  <a:pt x="25" y="24"/>
                  <a:pt x="25" y="24"/>
                </a:cubicBezTo>
                <a:cubicBezTo>
                  <a:pt x="243" y="24"/>
                  <a:pt x="243" y="24"/>
                  <a:pt x="243" y="24"/>
                </a:cubicBezTo>
                <a:cubicBezTo>
                  <a:pt x="243" y="314"/>
                  <a:pt x="243" y="314"/>
                  <a:pt x="243" y="314"/>
                </a:cubicBezTo>
                <a:cubicBezTo>
                  <a:pt x="170" y="314"/>
                  <a:pt x="170" y="314"/>
                  <a:pt x="170" y="314"/>
                </a:cubicBezTo>
                <a:lnTo>
                  <a:pt x="170" y="272"/>
                </a:lnTo>
                <a:close/>
                <a:moveTo>
                  <a:pt x="217" y="50"/>
                </a:moveTo>
                <a:cubicBezTo>
                  <a:pt x="212" y="48"/>
                  <a:pt x="212" y="48"/>
                  <a:pt x="212" y="48"/>
                </a:cubicBezTo>
                <a:cubicBezTo>
                  <a:pt x="200" y="48"/>
                  <a:pt x="200" y="48"/>
                  <a:pt x="200" y="48"/>
                </a:cubicBezTo>
                <a:cubicBezTo>
                  <a:pt x="196" y="50"/>
                  <a:pt x="196" y="50"/>
                  <a:pt x="196" y="50"/>
                </a:cubicBezTo>
                <a:cubicBezTo>
                  <a:pt x="194" y="54"/>
                  <a:pt x="194" y="54"/>
                  <a:pt x="194" y="54"/>
                </a:cubicBezTo>
                <a:cubicBezTo>
                  <a:pt x="194" y="66"/>
                  <a:pt x="194" y="66"/>
                  <a:pt x="194" y="66"/>
                </a:cubicBezTo>
                <a:cubicBezTo>
                  <a:pt x="196" y="70"/>
                  <a:pt x="196" y="70"/>
                  <a:pt x="196" y="70"/>
                </a:cubicBezTo>
                <a:cubicBezTo>
                  <a:pt x="200" y="72"/>
                  <a:pt x="200" y="72"/>
                  <a:pt x="200" y="72"/>
                </a:cubicBezTo>
                <a:cubicBezTo>
                  <a:pt x="212" y="72"/>
                  <a:pt x="212" y="72"/>
                  <a:pt x="212" y="72"/>
                </a:cubicBezTo>
                <a:cubicBezTo>
                  <a:pt x="217" y="70"/>
                  <a:pt x="217" y="70"/>
                  <a:pt x="217" y="70"/>
                </a:cubicBezTo>
                <a:cubicBezTo>
                  <a:pt x="218" y="66"/>
                  <a:pt x="218" y="66"/>
                  <a:pt x="218" y="66"/>
                </a:cubicBezTo>
                <a:cubicBezTo>
                  <a:pt x="218" y="54"/>
                  <a:pt x="218" y="54"/>
                  <a:pt x="218" y="54"/>
                </a:cubicBezTo>
                <a:lnTo>
                  <a:pt x="217" y="50"/>
                </a:lnTo>
                <a:close/>
                <a:moveTo>
                  <a:pt x="168" y="50"/>
                </a:moveTo>
                <a:cubicBezTo>
                  <a:pt x="164" y="48"/>
                  <a:pt x="164" y="48"/>
                  <a:pt x="164" y="48"/>
                </a:cubicBezTo>
                <a:cubicBezTo>
                  <a:pt x="152" y="48"/>
                  <a:pt x="152" y="48"/>
                  <a:pt x="152" y="48"/>
                </a:cubicBezTo>
                <a:cubicBezTo>
                  <a:pt x="148" y="50"/>
                  <a:pt x="148" y="50"/>
                  <a:pt x="148" y="50"/>
                </a:cubicBezTo>
                <a:cubicBezTo>
                  <a:pt x="146" y="54"/>
                  <a:pt x="146" y="54"/>
                  <a:pt x="146" y="54"/>
                </a:cubicBezTo>
                <a:cubicBezTo>
                  <a:pt x="146" y="66"/>
                  <a:pt x="146" y="66"/>
                  <a:pt x="146" y="66"/>
                </a:cubicBezTo>
                <a:cubicBezTo>
                  <a:pt x="148" y="70"/>
                  <a:pt x="148" y="70"/>
                  <a:pt x="148" y="70"/>
                </a:cubicBezTo>
                <a:cubicBezTo>
                  <a:pt x="152" y="72"/>
                  <a:pt x="152" y="72"/>
                  <a:pt x="152" y="72"/>
                </a:cubicBezTo>
                <a:cubicBezTo>
                  <a:pt x="164" y="72"/>
                  <a:pt x="164" y="72"/>
                  <a:pt x="164" y="72"/>
                </a:cubicBezTo>
                <a:cubicBezTo>
                  <a:pt x="168" y="70"/>
                  <a:pt x="168" y="70"/>
                  <a:pt x="168" y="70"/>
                </a:cubicBezTo>
                <a:cubicBezTo>
                  <a:pt x="170" y="66"/>
                  <a:pt x="170" y="66"/>
                  <a:pt x="170" y="66"/>
                </a:cubicBezTo>
                <a:cubicBezTo>
                  <a:pt x="170" y="54"/>
                  <a:pt x="170" y="54"/>
                  <a:pt x="170" y="54"/>
                </a:cubicBezTo>
                <a:lnTo>
                  <a:pt x="168" y="50"/>
                </a:lnTo>
                <a:close/>
                <a:moveTo>
                  <a:pt x="217" y="98"/>
                </a:moveTo>
                <a:cubicBezTo>
                  <a:pt x="212" y="96"/>
                  <a:pt x="212" y="96"/>
                  <a:pt x="212" y="96"/>
                </a:cubicBezTo>
                <a:cubicBezTo>
                  <a:pt x="200" y="96"/>
                  <a:pt x="200" y="96"/>
                  <a:pt x="200" y="96"/>
                </a:cubicBezTo>
                <a:cubicBezTo>
                  <a:pt x="196" y="98"/>
                  <a:pt x="196" y="98"/>
                  <a:pt x="196" y="98"/>
                </a:cubicBezTo>
                <a:cubicBezTo>
                  <a:pt x="194" y="102"/>
                  <a:pt x="194" y="102"/>
                  <a:pt x="194" y="102"/>
                </a:cubicBezTo>
                <a:cubicBezTo>
                  <a:pt x="194" y="115"/>
                  <a:pt x="194" y="115"/>
                  <a:pt x="194" y="115"/>
                </a:cubicBezTo>
                <a:cubicBezTo>
                  <a:pt x="196" y="119"/>
                  <a:pt x="196" y="119"/>
                  <a:pt x="196" y="119"/>
                </a:cubicBezTo>
                <a:cubicBezTo>
                  <a:pt x="200" y="121"/>
                  <a:pt x="200" y="121"/>
                  <a:pt x="200" y="121"/>
                </a:cubicBezTo>
                <a:cubicBezTo>
                  <a:pt x="212" y="121"/>
                  <a:pt x="212" y="121"/>
                  <a:pt x="212" y="121"/>
                </a:cubicBezTo>
                <a:cubicBezTo>
                  <a:pt x="217" y="119"/>
                  <a:pt x="217" y="119"/>
                  <a:pt x="217" y="119"/>
                </a:cubicBezTo>
                <a:cubicBezTo>
                  <a:pt x="218" y="115"/>
                  <a:pt x="218" y="115"/>
                  <a:pt x="218" y="115"/>
                </a:cubicBezTo>
                <a:cubicBezTo>
                  <a:pt x="218" y="102"/>
                  <a:pt x="218" y="102"/>
                  <a:pt x="218" y="102"/>
                </a:cubicBezTo>
                <a:lnTo>
                  <a:pt x="217" y="98"/>
                </a:lnTo>
                <a:close/>
                <a:moveTo>
                  <a:pt x="120" y="50"/>
                </a:moveTo>
                <a:cubicBezTo>
                  <a:pt x="115" y="48"/>
                  <a:pt x="115" y="48"/>
                  <a:pt x="115" y="48"/>
                </a:cubicBezTo>
                <a:cubicBezTo>
                  <a:pt x="103" y="48"/>
                  <a:pt x="103" y="48"/>
                  <a:pt x="103" y="48"/>
                </a:cubicBezTo>
                <a:cubicBezTo>
                  <a:pt x="99" y="50"/>
                  <a:pt x="99" y="50"/>
                  <a:pt x="99" y="50"/>
                </a:cubicBezTo>
                <a:cubicBezTo>
                  <a:pt x="97" y="54"/>
                  <a:pt x="97" y="54"/>
                  <a:pt x="97" y="54"/>
                </a:cubicBezTo>
                <a:cubicBezTo>
                  <a:pt x="97" y="66"/>
                  <a:pt x="97" y="66"/>
                  <a:pt x="97" y="66"/>
                </a:cubicBezTo>
                <a:cubicBezTo>
                  <a:pt x="99" y="70"/>
                  <a:pt x="99" y="70"/>
                  <a:pt x="99" y="70"/>
                </a:cubicBezTo>
                <a:cubicBezTo>
                  <a:pt x="103" y="72"/>
                  <a:pt x="103" y="72"/>
                  <a:pt x="103" y="72"/>
                </a:cubicBezTo>
                <a:cubicBezTo>
                  <a:pt x="115" y="72"/>
                  <a:pt x="115" y="72"/>
                  <a:pt x="115" y="72"/>
                </a:cubicBezTo>
                <a:cubicBezTo>
                  <a:pt x="120" y="70"/>
                  <a:pt x="120" y="70"/>
                  <a:pt x="120" y="70"/>
                </a:cubicBezTo>
                <a:cubicBezTo>
                  <a:pt x="122" y="66"/>
                  <a:pt x="122" y="66"/>
                  <a:pt x="122" y="66"/>
                </a:cubicBezTo>
                <a:cubicBezTo>
                  <a:pt x="122" y="54"/>
                  <a:pt x="122" y="54"/>
                  <a:pt x="122" y="54"/>
                </a:cubicBezTo>
                <a:lnTo>
                  <a:pt x="120" y="50"/>
                </a:lnTo>
                <a:close/>
                <a:moveTo>
                  <a:pt x="168" y="98"/>
                </a:moveTo>
                <a:cubicBezTo>
                  <a:pt x="164" y="96"/>
                  <a:pt x="164" y="96"/>
                  <a:pt x="164" y="96"/>
                </a:cubicBezTo>
                <a:cubicBezTo>
                  <a:pt x="152" y="96"/>
                  <a:pt x="152" y="96"/>
                  <a:pt x="152" y="96"/>
                </a:cubicBezTo>
                <a:cubicBezTo>
                  <a:pt x="148" y="98"/>
                  <a:pt x="148" y="98"/>
                  <a:pt x="148" y="98"/>
                </a:cubicBezTo>
                <a:cubicBezTo>
                  <a:pt x="146" y="102"/>
                  <a:pt x="146" y="102"/>
                  <a:pt x="146" y="102"/>
                </a:cubicBezTo>
                <a:cubicBezTo>
                  <a:pt x="146" y="115"/>
                  <a:pt x="146" y="115"/>
                  <a:pt x="146" y="115"/>
                </a:cubicBezTo>
                <a:cubicBezTo>
                  <a:pt x="148" y="119"/>
                  <a:pt x="148" y="119"/>
                  <a:pt x="148" y="119"/>
                </a:cubicBezTo>
                <a:cubicBezTo>
                  <a:pt x="152" y="121"/>
                  <a:pt x="152" y="121"/>
                  <a:pt x="152" y="121"/>
                </a:cubicBezTo>
                <a:cubicBezTo>
                  <a:pt x="164" y="121"/>
                  <a:pt x="164" y="121"/>
                  <a:pt x="164" y="121"/>
                </a:cubicBezTo>
                <a:cubicBezTo>
                  <a:pt x="168" y="119"/>
                  <a:pt x="168" y="119"/>
                  <a:pt x="168" y="119"/>
                </a:cubicBezTo>
                <a:cubicBezTo>
                  <a:pt x="170" y="115"/>
                  <a:pt x="170" y="115"/>
                  <a:pt x="170" y="115"/>
                </a:cubicBezTo>
                <a:cubicBezTo>
                  <a:pt x="170" y="102"/>
                  <a:pt x="170" y="102"/>
                  <a:pt x="170" y="102"/>
                </a:cubicBezTo>
                <a:lnTo>
                  <a:pt x="168" y="98"/>
                </a:lnTo>
                <a:close/>
                <a:moveTo>
                  <a:pt x="217" y="147"/>
                </a:moveTo>
                <a:cubicBezTo>
                  <a:pt x="212" y="145"/>
                  <a:pt x="212" y="145"/>
                  <a:pt x="212" y="145"/>
                </a:cubicBezTo>
                <a:cubicBezTo>
                  <a:pt x="200" y="145"/>
                  <a:pt x="200" y="145"/>
                  <a:pt x="200" y="145"/>
                </a:cubicBezTo>
                <a:cubicBezTo>
                  <a:pt x="196" y="147"/>
                  <a:pt x="196" y="147"/>
                  <a:pt x="196" y="147"/>
                </a:cubicBezTo>
                <a:cubicBezTo>
                  <a:pt x="194" y="151"/>
                  <a:pt x="194" y="151"/>
                  <a:pt x="194" y="151"/>
                </a:cubicBezTo>
                <a:cubicBezTo>
                  <a:pt x="194" y="163"/>
                  <a:pt x="194" y="163"/>
                  <a:pt x="194" y="163"/>
                </a:cubicBezTo>
                <a:cubicBezTo>
                  <a:pt x="196" y="167"/>
                  <a:pt x="196" y="167"/>
                  <a:pt x="196" y="167"/>
                </a:cubicBezTo>
                <a:cubicBezTo>
                  <a:pt x="200" y="169"/>
                  <a:pt x="200" y="169"/>
                  <a:pt x="200" y="169"/>
                </a:cubicBezTo>
                <a:cubicBezTo>
                  <a:pt x="212" y="169"/>
                  <a:pt x="212" y="169"/>
                  <a:pt x="212" y="169"/>
                </a:cubicBezTo>
                <a:cubicBezTo>
                  <a:pt x="217" y="167"/>
                  <a:pt x="217" y="167"/>
                  <a:pt x="217" y="167"/>
                </a:cubicBezTo>
                <a:cubicBezTo>
                  <a:pt x="218" y="163"/>
                  <a:pt x="218" y="163"/>
                  <a:pt x="218" y="163"/>
                </a:cubicBezTo>
                <a:cubicBezTo>
                  <a:pt x="218" y="151"/>
                  <a:pt x="218" y="151"/>
                  <a:pt x="218" y="151"/>
                </a:cubicBezTo>
                <a:lnTo>
                  <a:pt x="217" y="147"/>
                </a:lnTo>
                <a:close/>
                <a:moveTo>
                  <a:pt x="71" y="50"/>
                </a:moveTo>
                <a:cubicBezTo>
                  <a:pt x="67" y="48"/>
                  <a:pt x="67" y="48"/>
                  <a:pt x="67" y="48"/>
                </a:cubicBezTo>
                <a:cubicBezTo>
                  <a:pt x="55" y="48"/>
                  <a:pt x="55" y="48"/>
                  <a:pt x="55" y="48"/>
                </a:cubicBezTo>
                <a:cubicBezTo>
                  <a:pt x="51" y="50"/>
                  <a:pt x="51" y="50"/>
                  <a:pt x="51" y="50"/>
                </a:cubicBezTo>
                <a:cubicBezTo>
                  <a:pt x="49" y="54"/>
                  <a:pt x="49" y="54"/>
                  <a:pt x="49" y="54"/>
                </a:cubicBezTo>
                <a:cubicBezTo>
                  <a:pt x="49" y="66"/>
                  <a:pt x="49" y="66"/>
                  <a:pt x="49" y="66"/>
                </a:cubicBezTo>
                <a:cubicBezTo>
                  <a:pt x="51" y="70"/>
                  <a:pt x="51" y="70"/>
                  <a:pt x="51" y="70"/>
                </a:cubicBezTo>
                <a:cubicBezTo>
                  <a:pt x="55" y="72"/>
                  <a:pt x="55" y="72"/>
                  <a:pt x="55" y="72"/>
                </a:cubicBezTo>
                <a:cubicBezTo>
                  <a:pt x="67" y="72"/>
                  <a:pt x="67" y="72"/>
                  <a:pt x="67" y="72"/>
                </a:cubicBezTo>
                <a:cubicBezTo>
                  <a:pt x="71" y="70"/>
                  <a:pt x="71" y="70"/>
                  <a:pt x="71" y="70"/>
                </a:cubicBezTo>
                <a:cubicBezTo>
                  <a:pt x="73" y="66"/>
                  <a:pt x="73" y="66"/>
                  <a:pt x="73" y="66"/>
                </a:cubicBezTo>
                <a:cubicBezTo>
                  <a:pt x="73" y="54"/>
                  <a:pt x="73" y="54"/>
                  <a:pt x="73" y="54"/>
                </a:cubicBezTo>
                <a:lnTo>
                  <a:pt x="71" y="50"/>
                </a:lnTo>
                <a:close/>
                <a:moveTo>
                  <a:pt x="120" y="98"/>
                </a:moveTo>
                <a:cubicBezTo>
                  <a:pt x="115" y="96"/>
                  <a:pt x="115" y="96"/>
                  <a:pt x="115" y="96"/>
                </a:cubicBezTo>
                <a:cubicBezTo>
                  <a:pt x="103" y="96"/>
                  <a:pt x="103" y="96"/>
                  <a:pt x="103" y="96"/>
                </a:cubicBezTo>
                <a:cubicBezTo>
                  <a:pt x="99" y="98"/>
                  <a:pt x="99" y="98"/>
                  <a:pt x="99" y="98"/>
                </a:cubicBezTo>
                <a:cubicBezTo>
                  <a:pt x="97" y="102"/>
                  <a:pt x="97" y="102"/>
                  <a:pt x="97" y="102"/>
                </a:cubicBezTo>
                <a:cubicBezTo>
                  <a:pt x="97" y="115"/>
                  <a:pt x="97" y="115"/>
                  <a:pt x="97" y="115"/>
                </a:cubicBezTo>
                <a:cubicBezTo>
                  <a:pt x="99" y="119"/>
                  <a:pt x="99" y="119"/>
                  <a:pt x="99" y="119"/>
                </a:cubicBezTo>
                <a:cubicBezTo>
                  <a:pt x="103" y="121"/>
                  <a:pt x="103" y="121"/>
                  <a:pt x="103" y="121"/>
                </a:cubicBezTo>
                <a:cubicBezTo>
                  <a:pt x="115" y="121"/>
                  <a:pt x="115" y="121"/>
                  <a:pt x="115" y="121"/>
                </a:cubicBezTo>
                <a:cubicBezTo>
                  <a:pt x="120" y="119"/>
                  <a:pt x="120" y="119"/>
                  <a:pt x="120" y="119"/>
                </a:cubicBezTo>
                <a:cubicBezTo>
                  <a:pt x="122" y="115"/>
                  <a:pt x="122" y="115"/>
                  <a:pt x="122" y="115"/>
                </a:cubicBezTo>
                <a:cubicBezTo>
                  <a:pt x="122" y="102"/>
                  <a:pt x="122" y="102"/>
                  <a:pt x="122" y="102"/>
                </a:cubicBezTo>
                <a:lnTo>
                  <a:pt x="120" y="98"/>
                </a:lnTo>
                <a:close/>
                <a:moveTo>
                  <a:pt x="168" y="147"/>
                </a:moveTo>
                <a:cubicBezTo>
                  <a:pt x="164" y="145"/>
                  <a:pt x="164" y="145"/>
                  <a:pt x="164" y="145"/>
                </a:cubicBezTo>
                <a:cubicBezTo>
                  <a:pt x="152" y="145"/>
                  <a:pt x="152" y="145"/>
                  <a:pt x="152" y="145"/>
                </a:cubicBezTo>
                <a:cubicBezTo>
                  <a:pt x="148" y="147"/>
                  <a:pt x="148" y="147"/>
                  <a:pt x="148" y="147"/>
                </a:cubicBezTo>
                <a:cubicBezTo>
                  <a:pt x="146" y="151"/>
                  <a:pt x="146" y="151"/>
                  <a:pt x="146" y="151"/>
                </a:cubicBezTo>
                <a:cubicBezTo>
                  <a:pt x="146" y="163"/>
                  <a:pt x="146" y="163"/>
                  <a:pt x="146" y="163"/>
                </a:cubicBezTo>
                <a:cubicBezTo>
                  <a:pt x="148" y="167"/>
                  <a:pt x="148" y="167"/>
                  <a:pt x="148" y="167"/>
                </a:cubicBezTo>
                <a:cubicBezTo>
                  <a:pt x="152" y="169"/>
                  <a:pt x="152" y="169"/>
                  <a:pt x="152" y="169"/>
                </a:cubicBezTo>
                <a:cubicBezTo>
                  <a:pt x="164" y="169"/>
                  <a:pt x="164" y="169"/>
                  <a:pt x="164" y="169"/>
                </a:cubicBezTo>
                <a:cubicBezTo>
                  <a:pt x="168" y="167"/>
                  <a:pt x="168" y="167"/>
                  <a:pt x="168" y="167"/>
                </a:cubicBezTo>
                <a:cubicBezTo>
                  <a:pt x="170" y="163"/>
                  <a:pt x="170" y="163"/>
                  <a:pt x="170" y="163"/>
                </a:cubicBezTo>
                <a:cubicBezTo>
                  <a:pt x="170" y="151"/>
                  <a:pt x="170" y="151"/>
                  <a:pt x="170" y="151"/>
                </a:cubicBezTo>
                <a:lnTo>
                  <a:pt x="168" y="147"/>
                </a:lnTo>
                <a:close/>
                <a:moveTo>
                  <a:pt x="217" y="195"/>
                </a:moveTo>
                <a:cubicBezTo>
                  <a:pt x="212" y="193"/>
                  <a:pt x="212" y="193"/>
                  <a:pt x="212" y="193"/>
                </a:cubicBezTo>
                <a:cubicBezTo>
                  <a:pt x="200" y="193"/>
                  <a:pt x="200" y="193"/>
                  <a:pt x="200" y="193"/>
                </a:cubicBezTo>
                <a:cubicBezTo>
                  <a:pt x="196" y="195"/>
                  <a:pt x="196" y="195"/>
                  <a:pt x="196" y="195"/>
                </a:cubicBezTo>
                <a:cubicBezTo>
                  <a:pt x="194" y="199"/>
                  <a:pt x="194" y="199"/>
                  <a:pt x="194" y="199"/>
                </a:cubicBezTo>
                <a:cubicBezTo>
                  <a:pt x="194" y="212"/>
                  <a:pt x="194" y="212"/>
                  <a:pt x="194" y="212"/>
                </a:cubicBezTo>
                <a:cubicBezTo>
                  <a:pt x="196" y="216"/>
                  <a:pt x="196" y="216"/>
                  <a:pt x="196" y="216"/>
                </a:cubicBezTo>
                <a:cubicBezTo>
                  <a:pt x="200" y="218"/>
                  <a:pt x="200" y="218"/>
                  <a:pt x="200" y="218"/>
                </a:cubicBezTo>
                <a:cubicBezTo>
                  <a:pt x="212" y="218"/>
                  <a:pt x="212" y="218"/>
                  <a:pt x="212" y="218"/>
                </a:cubicBezTo>
                <a:cubicBezTo>
                  <a:pt x="217" y="216"/>
                  <a:pt x="217" y="216"/>
                  <a:pt x="217" y="216"/>
                </a:cubicBezTo>
                <a:cubicBezTo>
                  <a:pt x="218" y="212"/>
                  <a:pt x="218" y="212"/>
                  <a:pt x="218" y="212"/>
                </a:cubicBezTo>
                <a:cubicBezTo>
                  <a:pt x="218" y="199"/>
                  <a:pt x="218" y="199"/>
                  <a:pt x="218" y="199"/>
                </a:cubicBezTo>
                <a:lnTo>
                  <a:pt x="217" y="195"/>
                </a:lnTo>
                <a:close/>
                <a:moveTo>
                  <a:pt x="71" y="98"/>
                </a:moveTo>
                <a:cubicBezTo>
                  <a:pt x="67" y="96"/>
                  <a:pt x="67" y="96"/>
                  <a:pt x="67" y="96"/>
                </a:cubicBezTo>
                <a:cubicBezTo>
                  <a:pt x="55" y="96"/>
                  <a:pt x="55" y="96"/>
                  <a:pt x="55" y="96"/>
                </a:cubicBezTo>
                <a:cubicBezTo>
                  <a:pt x="51" y="98"/>
                  <a:pt x="51" y="98"/>
                  <a:pt x="51" y="98"/>
                </a:cubicBezTo>
                <a:cubicBezTo>
                  <a:pt x="49" y="102"/>
                  <a:pt x="49" y="102"/>
                  <a:pt x="49" y="102"/>
                </a:cubicBezTo>
                <a:cubicBezTo>
                  <a:pt x="49" y="115"/>
                  <a:pt x="49" y="115"/>
                  <a:pt x="49" y="115"/>
                </a:cubicBezTo>
                <a:cubicBezTo>
                  <a:pt x="51" y="119"/>
                  <a:pt x="51" y="119"/>
                  <a:pt x="51" y="119"/>
                </a:cubicBezTo>
                <a:cubicBezTo>
                  <a:pt x="55" y="121"/>
                  <a:pt x="55" y="121"/>
                  <a:pt x="55" y="121"/>
                </a:cubicBezTo>
                <a:cubicBezTo>
                  <a:pt x="67" y="121"/>
                  <a:pt x="67" y="121"/>
                  <a:pt x="67" y="121"/>
                </a:cubicBezTo>
                <a:cubicBezTo>
                  <a:pt x="71" y="119"/>
                  <a:pt x="71" y="119"/>
                  <a:pt x="71" y="119"/>
                </a:cubicBezTo>
                <a:cubicBezTo>
                  <a:pt x="73" y="115"/>
                  <a:pt x="73" y="115"/>
                  <a:pt x="73" y="115"/>
                </a:cubicBezTo>
                <a:cubicBezTo>
                  <a:pt x="73" y="102"/>
                  <a:pt x="73" y="102"/>
                  <a:pt x="73" y="102"/>
                </a:cubicBezTo>
                <a:lnTo>
                  <a:pt x="71" y="98"/>
                </a:lnTo>
                <a:close/>
                <a:moveTo>
                  <a:pt x="120" y="147"/>
                </a:moveTo>
                <a:cubicBezTo>
                  <a:pt x="115" y="145"/>
                  <a:pt x="115" y="145"/>
                  <a:pt x="115" y="145"/>
                </a:cubicBezTo>
                <a:cubicBezTo>
                  <a:pt x="103" y="145"/>
                  <a:pt x="103" y="145"/>
                  <a:pt x="103" y="145"/>
                </a:cubicBezTo>
                <a:cubicBezTo>
                  <a:pt x="99" y="147"/>
                  <a:pt x="99" y="147"/>
                  <a:pt x="99" y="147"/>
                </a:cubicBezTo>
                <a:cubicBezTo>
                  <a:pt x="97" y="151"/>
                  <a:pt x="97" y="151"/>
                  <a:pt x="97" y="151"/>
                </a:cubicBezTo>
                <a:cubicBezTo>
                  <a:pt x="97" y="163"/>
                  <a:pt x="97" y="163"/>
                  <a:pt x="97" y="163"/>
                </a:cubicBezTo>
                <a:cubicBezTo>
                  <a:pt x="99" y="167"/>
                  <a:pt x="99" y="167"/>
                  <a:pt x="99" y="167"/>
                </a:cubicBezTo>
                <a:cubicBezTo>
                  <a:pt x="103" y="169"/>
                  <a:pt x="103" y="169"/>
                  <a:pt x="103" y="169"/>
                </a:cubicBezTo>
                <a:cubicBezTo>
                  <a:pt x="115" y="169"/>
                  <a:pt x="115" y="169"/>
                  <a:pt x="115" y="169"/>
                </a:cubicBezTo>
                <a:cubicBezTo>
                  <a:pt x="120" y="167"/>
                  <a:pt x="120" y="167"/>
                  <a:pt x="120" y="167"/>
                </a:cubicBezTo>
                <a:cubicBezTo>
                  <a:pt x="122" y="163"/>
                  <a:pt x="122" y="163"/>
                  <a:pt x="122" y="163"/>
                </a:cubicBezTo>
                <a:cubicBezTo>
                  <a:pt x="122" y="151"/>
                  <a:pt x="122" y="151"/>
                  <a:pt x="122" y="151"/>
                </a:cubicBezTo>
                <a:lnTo>
                  <a:pt x="120" y="147"/>
                </a:lnTo>
                <a:close/>
                <a:moveTo>
                  <a:pt x="168" y="195"/>
                </a:moveTo>
                <a:cubicBezTo>
                  <a:pt x="164" y="193"/>
                  <a:pt x="164" y="193"/>
                  <a:pt x="164" y="193"/>
                </a:cubicBezTo>
                <a:cubicBezTo>
                  <a:pt x="152" y="193"/>
                  <a:pt x="152" y="193"/>
                  <a:pt x="152" y="193"/>
                </a:cubicBezTo>
                <a:cubicBezTo>
                  <a:pt x="148" y="195"/>
                  <a:pt x="148" y="195"/>
                  <a:pt x="148" y="195"/>
                </a:cubicBezTo>
                <a:cubicBezTo>
                  <a:pt x="146" y="199"/>
                  <a:pt x="146" y="199"/>
                  <a:pt x="146" y="199"/>
                </a:cubicBezTo>
                <a:cubicBezTo>
                  <a:pt x="146" y="212"/>
                  <a:pt x="146" y="212"/>
                  <a:pt x="146" y="212"/>
                </a:cubicBezTo>
                <a:cubicBezTo>
                  <a:pt x="148" y="216"/>
                  <a:pt x="148" y="216"/>
                  <a:pt x="148" y="216"/>
                </a:cubicBezTo>
                <a:cubicBezTo>
                  <a:pt x="152" y="218"/>
                  <a:pt x="152" y="218"/>
                  <a:pt x="152" y="218"/>
                </a:cubicBezTo>
                <a:cubicBezTo>
                  <a:pt x="164" y="218"/>
                  <a:pt x="164" y="218"/>
                  <a:pt x="164" y="218"/>
                </a:cubicBezTo>
                <a:cubicBezTo>
                  <a:pt x="168" y="216"/>
                  <a:pt x="168" y="216"/>
                  <a:pt x="168" y="216"/>
                </a:cubicBezTo>
                <a:cubicBezTo>
                  <a:pt x="170" y="212"/>
                  <a:pt x="170" y="212"/>
                  <a:pt x="170" y="212"/>
                </a:cubicBezTo>
                <a:cubicBezTo>
                  <a:pt x="170" y="199"/>
                  <a:pt x="170" y="199"/>
                  <a:pt x="170" y="199"/>
                </a:cubicBezTo>
                <a:lnTo>
                  <a:pt x="168" y="195"/>
                </a:lnTo>
                <a:close/>
                <a:moveTo>
                  <a:pt x="217" y="244"/>
                </a:moveTo>
                <a:cubicBezTo>
                  <a:pt x="212" y="242"/>
                  <a:pt x="212" y="242"/>
                  <a:pt x="212" y="242"/>
                </a:cubicBezTo>
                <a:cubicBezTo>
                  <a:pt x="200" y="242"/>
                  <a:pt x="200" y="242"/>
                  <a:pt x="200" y="242"/>
                </a:cubicBezTo>
                <a:cubicBezTo>
                  <a:pt x="196" y="244"/>
                  <a:pt x="196" y="244"/>
                  <a:pt x="196" y="244"/>
                </a:cubicBezTo>
                <a:cubicBezTo>
                  <a:pt x="194" y="248"/>
                  <a:pt x="194" y="248"/>
                  <a:pt x="194" y="248"/>
                </a:cubicBezTo>
                <a:cubicBezTo>
                  <a:pt x="194" y="260"/>
                  <a:pt x="194" y="260"/>
                  <a:pt x="194" y="260"/>
                </a:cubicBezTo>
                <a:cubicBezTo>
                  <a:pt x="196" y="264"/>
                  <a:pt x="196" y="264"/>
                  <a:pt x="196" y="264"/>
                </a:cubicBezTo>
                <a:cubicBezTo>
                  <a:pt x="200" y="266"/>
                  <a:pt x="200" y="266"/>
                  <a:pt x="200" y="266"/>
                </a:cubicBezTo>
                <a:cubicBezTo>
                  <a:pt x="212" y="266"/>
                  <a:pt x="212" y="266"/>
                  <a:pt x="212" y="266"/>
                </a:cubicBezTo>
                <a:cubicBezTo>
                  <a:pt x="217" y="264"/>
                  <a:pt x="217" y="264"/>
                  <a:pt x="217" y="264"/>
                </a:cubicBezTo>
                <a:cubicBezTo>
                  <a:pt x="218" y="260"/>
                  <a:pt x="218" y="260"/>
                  <a:pt x="218" y="260"/>
                </a:cubicBezTo>
                <a:cubicBezTo>
                  <a:pt x="218" y="248"/>
                  <a:pt x="218" y="248"/>
                  <a:pt x="218" y="248"/>
                </a:cubicBezTo>
                <a:lnTo>
                  <a:pt x="217" y="244"/>
                </a:lnTo>
                <a:close/>
                <a:moveTo>
                  <a:pt x="71" y="147"/>
                </a:moveTo>
                <a:cubicBezTo>
                  <a:pt x="67" y="145"/>
                  <a:pt x="67" y="145"/>
                  <a:pt x="67" y="145"/>
                </a:cubicBezTo>
                <a:cubicBezTo>
                  <a:pt x="55" y="145"/>
                  <a:pt x="55" y="145"/>
                  <a:pt x="55" y="145"/>
                </a:cubicBezTo>
                <a:cubicBezTo>
                  <a:pt x="51" y="147"/>
                  <a:pt x="51" y="147"/>
                  <a:pt x="51" y="147"/>
                </a:cubicBezTo>
                <a:cubicBezTo>
                  <a:pt x="49" y="151"/>
                  <a:pt x="49" y="151"/>
                  <a:pt x="49" y="151"/>
                </a:cubicBezTo>
                <a:cubicBezTo>
                  <a:pt x="49" y="163"/>
                  <a:pt x="49" y="163"/>
                  <a:pt x="49" y="163"/>
                </a:cubicBezTo>
                <a:cubicBezTo>
                  <a:pt x="51" y="167"/>
                  <a:pt x="51" y="167"/>
                  <a:pt x="51" y="167"/>
                </a:cubicBezTo>
                <a:cubicBezTo>
                  <a:pt x="55" y="169"/>
                  <a:pt x="55" y="169"/>
                  <a:pt x="55" y="169"/>
                </a:cubicBezTo>
                <a:cubicBezTo>
                  <a:pt x="67" y="169"/>
                  <a:pt x="67" y="169"/>
                  <a:pt x="67" y="169"/>
                </a:cubicBezTo>
                <a:cubicBezTo>
                  <a:pt x="71" y="167"/>
                  <a:pt x="71" y="167"/>
                  <a:pt x="71" y="167"/>
                </a:cubicBezTo>
                <a:cubicBezTo>
                  <a:pt x="73" y="163"/>
                  <a:pt x="73" y="163"/>
                  <a:pt x="73" y="163"/>
                </a:cubicBezTo>
                <a:cubicBezTo>
                  <a:pt x="73" y="151"/>
                  <a:pt x="73" y="151"/>
                  <a:pt x="73" y="151"/>
                </a:cubicBezTo>
                <a:lnTo>
                  <a:pt x="71" y="147"/>
                </a:lnTo>
                <a:close/>
                <a:moveTo>
                  <a:pt x="120" y="195"/>
                </a:moveTo>
                <a:cubicBezTo>
                  <a:pt x="115" y="193"/>
                  <a:pt x="115" y="193"/>
                  <a:pt x="115" y="193"/>
                </a:cubicBezTo>
                <a:cubicBezTo>
                  <a:pt x="103" y="193"/>
                  <a:pt x="103" y="193"/>
                  <a:pt x="103" y="193"/>
                </a:cubicBezTo>
                <a:cubicBezTo>
                  <a:pt x="99" y="195"/>
                  <a:pt x="99" y="195"/>
                  <a:pt x="99" y="195"/>
                </a:cubicBezTo>
                <a:cubicBezTo>
                  <a:pt x="97" y="199"/>
                  <a:pt x="97" y="199"/>
                  <a:pt x="97" y="199"/>
                </a:cubicBezTo>
                <a:cubicBezTo>
                  <a:pt x="97" y="212"/>
                  <a:pt x="97" y="212"/>
                  <a:pt x="97" y="212"/>
                </a:cubicBezTo>
                <a:cubicBezTo>
                  <a:pt x="99" y="216"/>
                  <a:pt x="99" y="216"/>
                  <a:pt x="99" y="216"/>
                </a:cubicBezTo>
                <a:cubicBezTo>
                  <a:pt x="103" y="218"/>
                  <a:pt x="103" y="218"/>
                  <a:pt x="103" y="218"/>
                </a:cubicBezTo>
                <a:cubicBezTo>
                  <a:pt x="115" y="218"/>
                  <a:pt x="115" y="218"/>
                  <a:pt x="115" y="218"/>
                </a:cubicBezTo>
                <a:cubicBezTo>
                  <a:pt x="120" y="216"/>
                  <a:pt x="120" y="216"/>
                  <a:pt x="120" y="216"/>
                </a:cubicBezTo>
                <a:cubicBezTo>
                  <a:pt x="122" y="212"/>
                  <a:pt x="122" y="212"/>
                  <a:pt x="122" y="212"/>
                </a:cubicBezTo>
                <a:cubicBezTo>
                  <a:pt x="122" y="199"/>
                  <a:pt x="122" y="199"/>
                  <a:pt x="122" y="199"/>
                </a:cubicBezTo>
                <a:lnTo>
                  <a:pt x="120" y="195"/>
                </a:lnTo>
                <a:close/>
                <a:moveTo>
                  <a:pt x="71" y="195"/>
                </a:moveTo>
                <a:cubicBezTo>
                  <a:pt x="67" y="193"/>
                  <a:pt x="67" y="193"/>
                  <a:pt x="67" y="193"/>
                </a:cubicBezTo>
                <a:cubicBezTo>
                  <a:pt x="55" y="193"/>
                  <a:pt x="55" y="193"/>
                  <a:pt x="55" y="193"/>
                </a:cubicBezTo>
                <a:cubicBezTo>
                  <a:pt x="51" y="195"/>
                  <a:pt x="51" y="195"/>
                  <a:pt x="51" y="195"/>
                </a:cubicBezTo>
                <a:cubicBezTo>
                  <a:pt x="49" y="199"/>
                  <a:pt x="49" y="199"/>
                  <a:pt x="49" y="199"/>
                </a:cubicBezTo>
                <a:cubicBezTo>
                  <a:pt x="49" y="212"/>
                  <a:pt x="49" y="212"/>
                  <a:pt x="49" y="212"/>
                </a:cubicBezTo>
                <a:cubicBezTo>
                  <a:pt x="51" y="216"/>
                  <a:pt x="51" y="216"/>
                  <a:pt x="51" y="216"/>
                </a:cubicBezTo>
                <a:cubicBezTo>
                  <a:pt x="55" y="218"/>
                  <a:pt x="55" y="218"/>
                  <a:pt x="55" y="218"/>
                </a:cubicBezTo>
                <a:cubicBezTo>
                  <a:pt x="67" y="218"/>
                  <a:pt x="67" y="218"/>
                  <a:pt x="67" y="218"/>
                </a:cubicBezTo>
                <a:cubicBezTo>
                  <a:pt x="71" y="216"/>
                  <a:pt x="71" y="216"/>
                  <a:pt x="71" y="216"/>
                </a:cubicBezTo>
                <a:cubicBezTo>
                  <a:pt x="73" y="212"/>
                  <a:pt x="73" y="212"/>
                  <a:pt x="73" y="212"/>
                </a:cubicBezTo>
                <a:cubicBezTo>
                  <a:pt x="73" y="199"/>
                  <a:pt x="73" y="199"/>
                  <a:pt x="73" y="199"/>
                </a:cubicBezTo>
                <a:lnTo>
                  <a:pt x="71" y="195"/>
                </a:lnTo>
                <a:close/>
                <a:moveTo>
                  <a:pt x="71" y="244"/>
                </a:moveTo>
                <a:cubicBezTo>
                  <a:pt x="67" y="242"/>
                  <a:pt x="67" y="242"/>
                  <a:pt x="67" y="242"/>
                </a:cubicBezTo>
                <a:cubicBezTo>
                  <a:pt x="55" y="242"/>
                  <a:pt x="55" y="242"/>
                  <a:pt x="55" y="242"/>
                </a:cubicBezTo>
                <a:cubicBezTo>
                  <a:pt x="51" y="244"/>
                  <a:pt x="51" y="244"/>
                  <a:pt x="51" y="244"/>
                </a:cubicBezTo>
                <a:cubicBezTo>
                  <a:pt x="49" y="248"/>
                  <a:pt x="49" y="248"/>
                  <a:pt x="49" y="248"/>
                </a:cubicBezTo>
                <a:cubicBezTo>
                  <a:pt x="49" y="260"/>
                  <a:pt x="49" y="260"/>
                  <a:pt x="49" y="260"/>
                </a:cubicBezTo>
                <a:cubicBezTo>
                  <a:pt x="51" y="264"/>
                  <a:pt x="51" y="264"/>
                  <a:pt x="51" y="264"/>
                </a:cubicBezTo>
                <a:cubicBezTo>
                  <a:pt x="55" y="266"/>
                  <a:pt x="55" y="266"/>
                  <a:pt x="55" y="266"/>
                </a:cubicBezTo>
                <a:cubicBezTo>
                  <a:pt x="67" y="266"/>
                  <a:pt x="67" y="266"/>
                  <a:pt x="67" y="266"/>
                </a:cubicBezTo>
                <a:cubicBezTo>
                  <a:pt x="71" y="264"/>
                  <a:pt x="71" y="264"/>
                  <a:pt x="71" y="264"/>
                </a:cubicBezTo>
                <a:cubicBezTo>
                  <a:pt x="73" y="260"/>
                  <a:pt x="73" y="260"/>
                  <a:pt x="73" y="260"/>
                </a:cubicBezTo>
                <a:cubicBezTo>
                  <a:pt x="73" y="248"/>
                  <a:pt x="73" y="248"/>
                  <a:pt x="73" y="248"/>
                </a:cubicBezTo>
                <a:lnTo>
                  <a:pt x="71" y="2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noEditPoints="1"/>
          </p:cNvSpPr>
          <p:nvPr>
            <p:custDataLst>
              <p:tags r:id="rId1"/>
            </p:custDataLst>
          </p:nvPr>
        </p:nvSpPr>
        <p:spPr bwMode="auto">
          <a:xfrm>
            <a:off x="2915816" y="1088740"/>
            <a:ext cx="463488" cy="447585"/>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85515394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folkins\AppData\Local\Temp\SNAGHTMLefdc7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231" y="1345343"/>
            <a:ext cx="6209981" cy="413588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a:p>
        </p:txBody>
      </p:sp>
      <p:sp>
        <p:nvSpPr>
          <p:cNvPr id="3" name="Text Placeholder 2"/>
          <p:cNvSpPr>
            <a:spLocks noGrp="1"/>
          </p:cNvSpPr>
          <p:nvPr>
            <p:ph type="body" sz="quarter" idx="11"/>
          </p:nvPr>
        </p:nvSpPr>
        <p:spPr>
          <a:xfrm>
            <a:off x="408535" y="90553"/>
            <a:ext cx="7248525" cy="854171"/>
          </a:xfrm>
        </p:spPr>
        <p:txBody>
          <a:bodyPr/>
          <a:lstStyle/>
          <a:p>
            <a:r>
              <a:rPr lang="en-CA" sz="2000" dirty="0" smtClean="0"/>
              <a:t>Steps 3, 4, &amp; 5: Specify and Associate Changes and Estimate Parameters  (A) - AB</a:t>
            </a:r>
            <a:endParaRPr lang="en-CA" sz="20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48" y="909114"/>
            <a:ext cx="569077" cy="53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rved Down Arrow 10"/>
          <p:cNvSpPr/>
          <p:nvPr/>
        </p:nvSpPr>
        <p:spPr>
          <a:xfrm rot="1214694">
            <a:off x="593394" y="907345"/>
            <a:ext cx="1085536" cy="296902"/>
          </a:xfrm>
          <a:prstGeom prst="curvedDownArrow">
            <a:avLst>
              <a:gd name="adj1" fmla="val 25000"/>
              <a:gd name="adj2" fmla="val 95377"/>
              <a:gd name="adj3"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5553237"/>
            <a:ext cx="8208452" cy="98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7371310" y="152636"/>
            <a:ext cx="1642726" cy="564436"/>
            <a:chOff x="6624228" y="4617902"/>
            <a:chExt cx="1642726" cy="564436"/>
          </a:xfrm>
        </p:grpSpPr>
        <p:sp>
          <p:nvSpPr>
            <p:cNvPr id="10" name="Freeform 9"/>
            <p:cNvSpPr>
              <a:spLocks/>
            </p:cNvSpPr>
            <p:nvPr/>
          </p:nvSpPr>
          <p:spPr bwMode="auto">
            <a:xfrm>
              <a:off x="7978922" y="4628727"/>
              <a:ext cx="288032" cy="504056"/>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noEditPoints="1"/>
            </p:cNvSpPr>
            <p:nvPr/>
          </p:nvSpPr>
          <p:spPr bwMode="auto">
            <a:xfrm>
              <a:off x="7263406" y="4658200"/>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noEditPoints="1"/>
            </p:cNvSpPr>
            <p:nvPr/>
          </p:nvSpPr>
          <p:spPr bwMode="auto">
            <a:xfrm>
              <a:off x="6624228" y="4617902"/>
              <a:ext cx="571500" cy="525706"/>
            </a:xfrm>
            <a:custGeom>
              <a:avLst/>
              <a:gdLst>
                <a:gd name="T0" fmla="*/ 116 w 217"/>
                <a:gd name="T1" fmla="*/ 3 h 200"/>
                <a:gd name="T2" fmla="*/ 109 w 217"/>
                <a:gd name="T3" fmla="*/ 0 h 200"/>
                <a:gd name="T4" fmla="*/ 101 w 217"/>
                <a:gd name="T5" fmla="*/ 3 h 200"/>
                <a:gd name="T6" fmla="*/ 95 w 217"/>
                <a:gd name="T7" fmla="*/ 8 h 200"/>
                <a:gd name="T8" fmla="*/ 3 w 217"/>
                <a:gd name="T9" fmla="*/ 177 h 200"/>
                <a:gd name="T10" fmla="*/ 3 w 217"/>
                <a:gd name="T11" fmla="*/ 192 h 200"/>
                <a:gd name="T12" fmla="*/ 9 w 217"/>
                <a:gd name="T13" fmla="*/ 198 h 200"/>
                <a:gd name="T14" fmla="*/ 16 w 217"/>
                <a:gd name="T15" fmla="*/ 200 h 200"/>
                <a:gd name="T16" fmla="*/ 201 w 217"/>
                <a:gd name="T17" fmla="*/ 200 h 200"/>
                <a:gd name="T18" fmla="*/ 208 w 217"/>
                <a:gd name="T19" fmla="*/ 198 h 200"/>
                <a:gd name="T20" fmla="*/ 214 w 217"/>
                <a:gd name="T21" fmla="*/ 192 h 200"/>
                <a:gd name="T22" fmla="*/ 214 w 217"/>
                <a:gd name="T23" fmla="*/ 177 h 200"/>
                <a:gd name="T24" fmla="*/ 122 w 217"/>
                <a:gd name="T25" fmla="*/ 8 h 200"/>
                <a:gd name="T26" fmla="*/ 116 w 217"/>
                <a:gd name="T27" fmla="*/ 3 h 200"/>
                <a:gd name="T28" fmla="*/ 122 w 217"/>
                <a:gd name="T29" fmla="*/ 122 h 200"/>
                <a:gd name="T30" fmla="*/ 120 w 217"/>
                <a:gd name="T31" fmla="*/ 123 h 200"/>
                <a:gd name="T32" fmla="*/ 97 w 217"/>
                <a:gd name="T33" fmla="*/ 123 h 200"/>
                <a:gd name="T34" fmla="*/ 94 w 217"/>
                <a:gd name="T35" fmla="*/ 122 h 200"/>
                <a:gd name="T36" fmla="*/ 93 w 217"/>
                <a:gd name="T37" fmla="*/ 120 h 200"/>
                <a:gd name="T38" fmla="*/ 91 w 217"/>
                <a:gd name="T39" fmla="*/ 66 h 200"/>
                <a:gd name="T40" fmla="*/ 92 w 217"/>
                <a:gd name="T41" fmla="*/ 63 h 200"/>
                <a:gd name="T42" fmla="*/ 95 w 217"/>
                <a:gd name="T43" fmla="*/ 62 h 200"/>
                <a:gd name="T44" fmla="*/ 122 w 217"/>
                <a:gd name="T45" fmla="*/ 62 h 200"/>
                <a:gd name="T46" fmla="*/ 125 w 217"/>
                <a:gd name="T47" fmla="*/ 63 h 200"/>
                <a:gd name="T48" fmla="*/ 126 w 217"/>
                <a:gd name="T49" fmla="*/ 65 h 200"/>
                <a:gd name="T50" fmla="*/ 124 w 217"/>
                <a:gd name="T51" fmla="*/ 120 h 200"/>
                <a:gd name="T52" fmla="*/ 122 w 217"/>
                <a:gd name="T53" fmla="*/ 122 h 200"/>
                <a:gd name="T54" fmla="*/ 123 w 217"/>
                <a:gd name="T55" fmla="*/ 168 h 200"/>
                <a:gd name="T56" fmla="*/ 120 w 217"/>
                <a:gd name="T57" fmla="*/ 169 h 200"/>
                <a:gd name="T58" fmla="*/ 97 w 217"/>
                <a:gd name="T59" fmla="*/ 169 h 200"/>
                <a:gd name="T60" fmla="*/ 94 w 217"/>
                <a:gd name="T61" fmla="*/ 168 h 200"/>
                <a:gd name="T62" fmla="*/ 93 w 217"/>
                <a:gd name="T63" fmla="*/ 165 h 200"/>
                <a:gd name="T64" fmla="*/ 93 w 217"/>
                <a:gd name="T65" fmla="*/ 143 h 200"/>
                <a:gd name="T66" fmla="*/ 94 w 217"/>
                <a:gd name="T67" fmla="*/ 140 h 200"/>
                <a:gd name="T68" fmla="*/ 97 w 217"/>
                <a:gd name="T69" fmla="*/ 139 h 200"/>
                <a:gd name="T70" fmla="*/ 120 w 217"/>
                <a:gd name="T71" fmla="*/ 139 h 200"/>
                <a:gd name="T72" fmla="*/ 123 w 217"/>
                <a:gd name="T73" fmla="*/ 140 h 200"/>
                <a:gd name="T74" fmla="*/ 124 w 217"/>
                <a:gd name="T75" fmla="*/ 143 h 200"/>
                <a:gd name="T76" fmla="*/ 124 w 217"/>
                <a:gd name="T77" fmla="*/ 165 h 200"/>
                <a:gd name="T78" fmla="*/ 123 w 217"/>
                <a:gd name="T79"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00">
                  <a:moveTo>
                    <a:pt x="116" y="3"/>
                  </a:moveTo>
                  <a:cubicBezTo>
                    <a:pt x="114" y="1"/>
                    <a:pt x="111" y="0"/>
                    <a:pt x="109" y="0"/>
                  </a:cubicBezTo>
                  <a:cubicBezTo>
                    <a:pt x="106" y="0"/>
                    <a:pt x="103" y="1"/>
                    <a:pt x="101" y="3"/>
                  </a:cubicBezTo>
                  <a:cubicBezTo>
                    <a:pt x="98" y="4"/>
                    <a:pt x="96" y="6"/>
                    <a:pt x="95" y="8"/>
                  </a:cubicBezTo>
                  <a:cubicBezTo>
                    <a:pt x="3" y="177"/>
                    <a:pt x="3" y="177"/>
                    <a:pt x="3" y="177"/>
                  </a:cubicBezTo>
                  <a:cubicBezTo>
                    <a:pt x="0" y="182"/>
                    <a:pt x="0" y="187"/>
                    <a:pt x="3" y="192"/>
                  </a:cubicBezTo>
                  <a:cubicBezTo>
                    <a:pt x="5" y="195"/>
                    <a:pt x="6" y="197"/>
                    <a:pt x="9" y="198"/>
                  </a:cubicBezTo>
                  <a:cubicBezTo>
                    <a:pt x="11" y="199"/>
                    <a:pt x="14" y="200"/>
                    <a:pt x="16" y="200"/>
                  </a:cubicBezTo>
                  <a:cubicBezTo>
                    <a:pt x="201" y="200"/>
                    <a:pt x="201" y="200"/>
                    <a:pt x="201" y="200"/>
                  </a:cubicBezTo>
                  <a:cubicBezTo>
                    <a:pt x="203" y="200"/>
                    <a:pt x="206" y="199"/>
                    <a:pt x="208" y="198"/>
                  </a:cubicBezTo>
                  <a:cubicBezTo>
                    <a:pt x="211" y="197"/>
                    <a:pt x="212" y="195"/>
                    <a:pt x="214" y="192"/>
                  </a:cubicBezTo>
                  <a:cubicBezTo>
                    <a:pt x="217" y="187"/>
                    <a:pt x="217" y="182"/>
                    <a:pt x="214" y="177"/>
                  </a:cubicBezTo>
                  <a:cubicBezTo>
                    <a:pt x="122" y="8"/>
                    <a:pt x="122" y="8"/>
                    <a:pt x="122" y="8"/>
                  </a:cubicBezTo>
                  <a:cubicBezTo>
                    <a:pt x="121" y="6"/>
                    <a:pt x="119" y="4"/>
                    <a:pt x="116" y="3"/>
                  </a:cubicBezTo>
                  <a:close/>
                  <a:moveTo>
                    <a:pt x="122" y="122"/>
                  </a:moveTo>
                  <a:cubicBezTo>
                    <a:pt x="120" y="123"/>
                    <a:pt x="120" y="123"/>
                    <a:pt x="120" y="123"/>
                  </a:cubicBezTo>
                  <a:cubicBezTo>
                    <a:pt x="97" y="123"/>
                    <a:pt x="97" y="123"/>
                    <a:pt x="97" y="123"/>
                  </a:cubicBezTo>
                  <a:cubicBezTo>
                    <a:pt x="94" y="122"/>
                    <a:pt x="94" y="122"/>
                    <a:pt x="94" y="122"/>
                  </a:cubicBezTo>
                  <a:cubicBezTo>
                    <a:pt x="93" y="120"/>
                    <a:pt x="93" y="120"/>
                    <a:pt x="93" y="120"/>
                  </a:cubicBezTo>
                  <a:cubicBezTo>
                    <a:pt x="91" y="66"/>
                    <a:pt x="91" y="66"/>
                    <a:pt x="91" y="66"/>
                  </a:cubicBezTo>
                  <a:cubicBezTo>
                    <a:pt x="92" y="63"/>
                    <a:pt x="92" y="63"/>
                    <a:pt x="92" y="63"/>
                  </a:cubicBezTo>
                  <a:cubicBezTo>
                    <a:pt x="95" y="62"/>
                    <a:pt x="95" y="62"/>
                    <a:pt x="95" y="62"/>
                  </a:cubicBezTo>
                  <a:cubicBezTo>
                    <a:pt x="122" y="62"/>
                    <a:pt x="122" y="62"/>
                    <a:pt x="122" y="62"/>
                  </a:cubicBezTo>
                  <a:cubicBezTo>
                    <a:pt x="125" y="63"/>
                    <a:pt x="125" y="63"/>
                    <a:pt x="125" y="63"/>
                  </a:cubicBezTo>
                  <a:cubicBezTo>
                    <a:pt x="126" y="65"/>
                    <a:pt x="126" y="65"/>
                    <a:pt x="126" y="65"/>
                  </a:cubicBezTo>
                  <a:cubicBezTo>
                    <a:pt x="124" y="120"/>
                    <a:pt x="124" y="120"/>
                    <a:pt x="124" y="120"/>
                  </a:cubicBezTo>
                  <a:lnTo>
                    <a:pt x="122" y="122"/>
                  </a:lnTo>
                  <a:close/>
                  <a:moveTo>
                    <a:pt x="123" y="168"/>
                  </a:moveTo>
                  <a:cubicBezTo>
                    <a:pt x="120" y="169"/>
                    <a:pt x="120" y="169"/>
                    <a:pt x="120" y="169"/>
                  </a:cubicBezTo>
                  <a:cubicBezTo>
                    <a:pt x="97" y="169"/>
                    <a:pt x="97" y="169"/>
                    <a:pt x="97" y="169"/>
                  </a:cubicBezTo>
                  <a:cubicBezTo>
                    <a:pt x="94" y="168"/>
                    <a:pt x="94" y="168"/>
                    <a:pt x="94" y="168"/>
                  </a:cubicBezTo>
                  <a:cubicBezTo>
                    <a:pt x="93" y="165"/>
                    <a:pt x="93" y="165"/>
                    <a:pt x="93" y="165"/>
                  </a:cubicBezTo>
                  <a:cubicBezTo>
                    <a:pt x="93" y="143"/>
                    <a:pt x="93" y="143"/>
                    <a:pt x="93" y="143"/>
                  </a:cubicBezTo>
                  <a:cubicBezTo>
                    <a:pt x="94" y="140"/>
                    <a:pt x="94" y="140"/>
                    <a:pt x="94" y="140"/>
                  </a:cubicBezTo>
                  <a:cubicBezTo>
                    <a:pt x="97" y="139"/>
                    <a:pt x="97" y="139"/>
                    <a:pt x="97" y="139"/>
                  </a:cubicBezTo>
                  <a:cubicBezTo>
                    <a:pt x="120" y="139"/>
                    <a:pt x="120" y="139"/>
                    <a:pt x="120" y="139"/>
                  </a:cubicBezTo>
                  <a:cubicBezTo>
                    <a:pt x="123" y="140"/>
                    <a:pt x="123" y="140"/>
                    <a:pt x="123" y="140"/>
                  </a:cubicBezTo>
                  <a:cubicBezTo>
                    <a:pt x="124" y="143"/>
                    <a:pt x="124" y="143"/>
                    <a:pt x="124" y="143"/>
                  </a:cubicBezTo>
                  <a:cubicBezTo>
                    <a:pt x="124" y="165"/>
                    <a:pt x="124" y="165"/>
                    <a:pt x="124" y="165"/>
                  </a:cubicBezTo>
                  <a:lnTo>
                    <a:pt x="123" y="16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6" name="Group 5"/>
          <p:cNvGrpSpPr/>
          <p:nvPr/>
        </p:nvGrpSpPr>
        <p:grpSpPr>
          <a:xfrm>
            <a:off x="6506898" y="1520788"/>
            <a:ext cx="2521388" cy="3416320"/>
            <a:chOff x="6622612" y="1273335"/>
            <a:chExt cx="2521388" cy="3416320"/>
          </a:xfrm>
        </p:grpSpPr>
        <p:sp>
          <p:nvSpPr>
            <p:cNvPr id="12" name="Rectangle 11"/>
            <p:cNvSpPr/>
            <p:nvPr/>
          </p:nvSpPr>
          <p:spPr>
            <a:xfrm>
              <a:off x="6660232" y="1273335"/>
              <a:ext cx="2483768" cy="3416320"/>
            </a:xfrm>
            <a:prstGeom prst="rect">
              <a:avLst/>
            </a:prstGeom>
          </p:spPr>
          <p:txBody>
            <a:bodyPr wrap="square">
              <a:spAutoFit/>
            </a:bodyPr>
            <a:lstStyle/>
            <a:p>
              <a:pPr algn="ctr"/>
              <a:r>
                <a:rPr lang="en-CA" dirty="0" smtClean="0"/>
                <a:t>TASK – Add Activity 1</a:t>
              </a:r>
            </a:p>
            <a:p>
              <a:pPr algn="ctr"/>
              <a:endParaRPr lang="en-CA" dirty="0"/>
            </a:p>
            <a:p>
              <a:pPr marL="342900" indent="-342900">
                <a:buAutoNum type="arabicPeriod"/>
              </a:pPr>
              <a:r>
                <a:rPr lang="en-CA" dirty="0" smtClean="0"/>
                <a:t>Press “</a:t>
              </a:r>
              <a:r>
                <a:rPr lang="en-CA" dirty="0" smtClean="0">
                  <a:solidFill>
                    <a:srgbClr val="FF0000"/>
                  </a:solidFill>
                </a:rPr>
                <a:t>Add</a:t>
              </a:r>
              <a:r>
                <a:rPr lang="en-CA" dirty="0" smtClean="0"/>
                <a:t>” from the “</a:t>
              </a:r>
              <a:r>
                <a:rPr lang="en-CA" dirty="0" smtClean="0">
                  <a:solidFill>
                    <a:srgbClr val="FF0000"/>
                  </a:solidFill>
                </a:rPr>
                <a:t>Administrative Burden</a:t>
              </a:r>
              <a:r>
                <a:rPr lang="en-CA" dirty="0" smtClean="0"/>
                <a:t>” Group and enter the details as shown.</a:t>
              </a:r>
            </a:p>
            <a:p>
              <a:pPr marL="342900" indent="-342900">
                <a:buAutoNum type="arabicPeriod"/>
              </a:pPr>
              <a:r>
                <a:rPr lang="en-CA" dirty="0" smtClean="0"/>
                <a:t>Review the information as it has been entered in the spreadsheet “</a:t>
              </a:r>
              <a:r>
                <a:rPr lang="en-CA" dirty="0" smtClean="0">
                  <a:solidFill>
                    <a:srgbClr val="FF0000"/>
                  </a:solidFill>
                </a:rPr>
                <a:t>Admin Costs</a:t>
              </a:r>
              <a:r>
                <a:rPr lang="en-CA" dirty="0" smtClean="0"/>
                <a:t>” tab.</a:t>
              </a:r>
              <a:endParaRPr lang="en-CA" dirty="0"/>
            </a:p>
          </p:txBody>
        </p:sp>
        <p:sp>
          <p:nvSpPr>
            <p:cNvPr id="17" name="Freeform 16"/>
            <p:cNvSpPr>
              <a:spLocks noEditPoints="1"/>
            </p:cNvSpPr>
            <p:nvPr>
              <p:custDataLst>
                <p:tags r:id="rId1"/>
              </p:custDataLst>
            </p:nvPr>
          </p:nvSpPr>
          <p:spPr bwMode="auto">
            <a:xfrm>
              <a:off x="6622612" y="1273335"/>
              <a:ext cx="254672" cy="292092"/>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3" name="Curved Down Arrow 12"/>
          <p:cNvSpPr/>
          <p:nvPr/>
        </p:nvSpPr>
        <p:spPr>
          <a:xfrm rot="1732487">
            <a:off x="3884410" y="4841512"/>
            <a:ext cx="1949477" cy="487343"/>
          </a:xfrm>
          <a:prstGeom prst="curvedDownArrow">
            <a:avLst>
              <a:gd name="adj1" fmla="val 25000"/>
              <a:gd name="adj2" fmla="val 95377"/>
              <a:gd name="adj3"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Freeform 17"/>
          <p:cNvSpPr>
            <a:spLocks/>
          </p:cNvSpPr>
          <p:nvPr/>
        </p:nvSpPr>
        <p:spPr bwMode="auto">
          <a:xfrm>
            <a:off x="4535996" y="2528900"/>
            <a:ext cx="1597784" cy="576833"/>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197028629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a:p>
        </p:txBody>
      </p:sp>
      <p:sp>
        <p:nvSpPr>
          <p:cNvPr id="3" name="Text Placeholder 2"/>
          <p:cNvSpPr>
            <a:spLocks noGrp="1"/>
          </p:cNvSpPr>
          <p:nvPr>
            <p:ph type="body" sz="quarter" idx="11"/>
          </p:nvPr>
        </p:nvSpPr>
        <p:spPr>
          <a:xfrm>
            <a:off x="147131" y="138062"/>
            <a:ext cx="7197177" cy="878670"/>
          </a:xfrm>
        </p:spPr>
        <p:txBody>
          <a:bodyPr/>
          <a:lstStyle/>
          <a:p>
            <a:r>
              <a:rPr lang="en-CA" sz="2000" dirty="0"/>
              <a:t>Steps </a:t>
            </a:r>
            <a:r>
              <a:rPr lang="en-CA" sz="2000" dirty="0" smtClean="0"/>
              <a:t>3, 4, &amp; </a:t>
            </a:r>
            <a:r>
              <a:rPr lang="en-CA" sz="2000" dirty="0"/>
              <a:t>5: Specify and Associate Changes and Estimate </a:t>
            </a:r>
            <a:r>
              <a:rPr lang="en-CA" sz="2000" dirty="0" smtClean="0"/>
              <a:t>Parameters (B) – AB </a:t>
            </a:r>
            <a:endParaRPr lang="en-CA" sz="2000" dirty="0"/>
          </a:p>
          <a:p>
            <a:r>
              <a:rPr lang="en-CA" sz="2000" dirty="0" smtClean="0"/>
              <a:t> </a:t>
            </a:r>
            <a:endParaRPr lang="en-CA" sz="2000" dirty="0"/>
          </a:p>
        </p:txBody>
      </p:sp>
      <p:sp>
        <p:nvSpPr>
          <p:cNvPr id="7" name="Rectangle 6"/>
          <p:cNvSpPr/>
          <p:nvPr/>
        </p:nvSpPr>
        <p:spPr>
          <a:xfrm>
            <a:off x="553294" y="1517870"/>
            <a:ext cx="7776864" cy="4401205"/>
          </a:xfrm>
          <a:prstGeom prst="rect">
            <a:avLst/>
          </a:prstGeom>
        </p:spPr>
        <p:txBody>
          <a:bodyPr wrap="square">
            <a:spAutoFit/>
          </a:bodyPr>
          <a:lstStyle/>
          <a:p>
            <a:pPr fontAlgn="ctr"/>
            <a:r>
              <a:rPr lang="en-CA" sz="2000" dirty="0" smtClean="0">
                <a:solidFill>
                  <a:prstClr val="black"/>
                </a:solidFill>
              </a:rPr>
              <a:t>     TASK - ADD THE FOLLOWING COSTS TO THE CALCULATOR</a:t>
            </a:r>
          </a:p>
          <a:p>
            <a:pPr marL="285750" indent="-285750" fontAlgn="ctr">
              <a:buFont typeface="Arial" panose="020B0604020202020204" pitchFamily="34" charset="0"/>
              <a:buChar char="•"/>
            </a:pPr>
            <a:endParaRPr lang="en-CA" sz="2000" dirty="0">
              <a:solidFill>
                <a:prstClr val="black"/>
              </a:solidFill>
            </a:endParaRPr>
          </a:p>
          <a:p>
            <a:pPr marL="285750" indent="-285750" fontAlgn="ctr">
              <a:buFont typeface="Arial" panose="020B0604020202020204" pitchFamily="34" charset="0"/>
              <a:buChar char="•"/>
            </a:pPr>
            <a:r>
              <a:rPr lang="en-CA" sz="2000" dirty="0" smtClean="0">
                <a:solidFill>
                  <a:prstClr val="black"/>
                </a:solidFill>
              </a:rPr>
              <a:t>Activity 2: 10% of each Transporter </a:t>
            </a:r>
            <a:r>
              <a:rPr lang="en-CA" sz="2000" dirty="0">
                <a:solidFill>
                  <a:prstClr val="black"/>
                </a:solidFill>
              </a:rPr>
              <a:t>must </a:t>
            </a:r>
            <a:r>
              <a:rPr lang="en-CA" sz="2000" dirty="0" smtClean="0">
                <a:solidFill>
                  <a:prstClr val="black"/>
                </a:solidFill>
              </a:rPr>
              <a:t>apply </a:t>
            </a:r>
            <a:r>
              <a:rPr lang="en-CA" sz="2000" dirty="0">
                <a:solidFill>
                  <a:prstClr val="black"/>
                </a:solidFill>
              </a:rPr>
              <a:t>for a licence to operate SDV to transport </a:t>
            </a:r>
            <a:r>
              <a:rPr lang="en-CA" sz="2000" dirty="0" smtClean="0">
                <a:solidFill>
                  <a:prstClr val="black"/>
                </a:solidFill>
              </a:rPr>
              <a:t>goods.  Licences </a:t>
            </a:r>
            <a:r>
              <a:rPr lang="en-CA" sz="2000" dirty="0">
                <a:solidFill>
                  <a:prstClr val="black"/>
                </a:solidFill>
              </a:rPr>
              <a:t>need to be applied for every two </a:t>
            </a:r>
            <a:r>
              <a:rPr lang="en-CA" sz="2000" dirty="0" smtClean="0">
                <a:solidFill>
                  <a:prstClr val="black"/>
                </a:solidFill>
              </a:rPr>
              <a:t>years (Frequency = 0.5).  </a:t>
            </a:r>
            <a:r>
              <a:rPr lang="en-CA" sz="2000" dirty="0">
                <a:solidFill>
                  <a:prstClr val="black"/>
                </a:solidFill>
              </a:rPr>
              <a:t>Internal testing has determined the licencing procedure takes an hour to complete and it is assumed an </a:t>
            </a:r>
            <a:r>
              <a:rPr lang="en-CA" sz="2000" dirty="0" smtClean="0">
                <a:solidFill>
                  <a:prstClr val="black"/>
                </a:solidFill>
              </a:rPr>
              <a:t>a supervisor in transportation would complete it. </a:t>
            </a:r>
            <a:endParaRPr lang="en-CA" sz="2000" dirty="0">
              <a:solidFill>
                <a:prstClr val="black"/>
              </a:solidFill>
            </a:endParaRPr>
          </a:p>
          <a:p>
            <a:pPr marL="285750" indent="-285750" fontAlgn="ctr">
              <a:buFont typeface="Arial" panose="020B0604020202020204" pitchFamily="34" charset="0"/>
              <a:buChar char="•"/>
            </a:pPr>
            <a:endParaRPr lang="en-CA" sz="2000" dirty="0" smtClean="0">
              <a:solidFill>
                <a:prstClr val="black"/>
              </a:solidFill>
            </a:endParaRPr>
          </a:p>
          <a:p>
            <a:pPr marL="285750" indent="-285750" fontAlgn="ctr">
              <a:buFont typeface="Arial" panose="020B0604020202020204" pitchFamily="34" charset="0"/>
              <a:buChar char="•"/>
            </a:pPr>
            <a:r>
              <a:rPr lang="en-CA" sz="2000" dirty="0" smtClean="0">
                <a:solidFill>
                  <a:prstClr val="black"/>
                </a:solidFill>
              </a:rPr>
              <a:t>Activity 3: Transport </a:t>
            </a:r>
            <a:r>
              <a:rPr lang="en-CA" sz="2000" dirty="0">
                <a:solidFill>
                  <a:prstClr val="black"/>
                </a:solidFill>
              </a:rPr>
              <a:t>companies must report every 6 months (Frequency = 2) a summary of all accidents resulting in property damage or injury where a SDV was involved.  Surveyed companies have responded that they expect it will take about 4 hours to complete the report and will be done by administrative staff.</a:t>
            </a:r>
          </a:p>
          <a:p>
            <a:pPr fontAlgn="ctr"/>
            <a:endParaRPr lang="en-CA" sz="2000" dirty="0">
              <a:solidFill>
                <a:srgbClr val="000000"/>
              </a:solidFill>
              <a:latin typeface="Calibri"/>
            </a:endParaRPr>
          </a:p>
        </p:txBody>
      </p:sp>
      <p:grpSp>
        <p:nvGrpSpPr>
          <p:cNvPr id="5" name="Group 4"/>
          <p:cNvGrpSpPr/>
          <p:nvPr/>
        </p:nvGrpSpPr>
        <p:grpSpPr>
          <a:xfrm>
            <a:off x="7371310" y="152636"/>
            <a:ext cx="1642726" cy="564436"/>
            <a:chOff x="6624228" y="4617902"/>
            <a:chExt cx="1642726" cy="564436"/>
          </a:xfrm>
        </p:grpSpPr>
        <p:sp>
          <p:nvSpPr>
            <p:cNvPr id="6" name="Freeform 5"/>
            <p:cNvSpPr>
              <a:spLocks/>
            </p:cNvSpPr>
            <p:nvPr/>
          </p:nvSpPr>
          <p:spPr bwMode="auto">
            <a:xfrm>
              <a:off x="7978922" y="4628727"/>
              <a:ext cx="288032" cy="504056"/>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p:cNvSpPr>
              <a:spLocks noEditPoints="1"/>
            </p:cNvSpPr>
            <p:nvPr/>
          </p:nvSpPr>
          <p:spPr bwMode="auto">
            <a:xfrm>
              <a:off x="7263406" y="4658200"/>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9" name="Freeform 8"/>
            <p:cNvSpPr>
              <a:spLocks noEditPoints="1"/>
            </p:cNvSpPr>
            <p:nvPr/>
          </p:nvSpPr>
          <p:spPr bwMode="auto">
            <a:xfrm>
              <a:off x="6624228" y="4617902"/>
              <a:ext cx="571500" cy="525706"/>
            </a:xfrm>
            <a:custGeom>
              <a:avLst/>
              <a:gdLst>
                <a:gd name="T0" fmla="*/ 116 w 217"/>
                <a:gd name="T1" fmla="*/ 3 h 200"/>
                <a:gd name="T2" fmla="*/ 109 w 217"/>
                <a:gd name="T3" fmla="*/ 0 h 200"/>
                <a:gd name="T4" fmla="*/ 101 w 217"/>
                <a:gd name="T5" fmla="*/ 3 h 200"/>
                <a:gd name="T6" fmla="*/ 95 w 217"/>
                <a:gd name="T7" fmla="*/ 8 h 200"/>
                <a:gd name="T8" fmla="*/ 3 w 217"/>
                <a:gd name="T9" fmla="*/ 177 h 200"/>
                <a:gd name="T10" fmla="*/ 3 w 217"/>
                <a:gd name="T11" fmla="*/ 192 h 200"/>
                <a:gd name="T12" fmla="*/ 9 w 217"/>
                <a:gd name="T13" fmla="*/ 198 h 200"/>
                <a:gd name="T14" fmla="*/ 16 w 217"/>
                <a:gd name="T15" fmla="*/ 200 h 200"/>
                <a:gd name="T16" fmla="*/ 201 w 217"/>
                <a:gd name="T17" fmla="*/ 200 h 200"/>
                <a:gd name="T18" fmla="*/ 208 w 217"/>
                <a:gd name="T19" fmla="*/ 198 h 200"/>
                <a:gd name="T20" fmla="*/ 214 w 217"/>
                <a:gd name="T21" fmla="*/ 192 h 200"/>
                <a:gd name="T22" fmla="*/ 214 w 217"/>
                <a:gd name="T23" fmla="*/ 177 h 200"/>
                <a:gd name="T24" fmla="*/ 122 w 217"/>
                <a:gd name="T25" fmla="*/ 8 h 200"/>
                <a:gd name="T26" fmla="*/ 116 w 217"/>
                <a:gd name="T27" fmla="*/ 3 h 200"/>
                <a:gd name="T28" fmla="*/ 122 w 217"/>
                <a:gd name="T29" fmla="*/ 122 h 200"/>
                <a:gd name="T30" fmla="*/ 120 w 217"/>
                <a:gd name="T31" fmla="*/ 123 h 200"/>
                <a:gd name="T32" fmla="*/ 97 w 217"/>
                <a:gd name="T33" fmla="*/ 123 h 200"/>
                <a:gd name="T34" fmla="*/ 94 w 217"/>
                <a:gd name="T35" fmla="*/ 122 h 200"/>
                <a:gd name="T36" fmla="*/ 93 w 217"/>
                <a:gd name="T37" fmla="*/ 120 h 200"/>
                <a:gd name="T38" fmla="*/ 91 w 217"/>
                <a:gd name="T39" fmla="*/ 66 h 200"/>
                <a:gd name="T40" fmla="*/ 92 w 217"/>
                <a:gd name="T41" fmla="*/ 63 h 200"/>
                <a:gd name="T42" fmla="*/ 95 w 217"/>
                <a:gd name="T43" fmla="*/ 62 h 200"/>
                <a:gd name="T44" fmla="*/ 122 w 217"/>
                <a:gd name="T45" fmla="*/ 62 h 200"/>
                <a:gd name="T46" fmla="*/ 125 w 217"/>
                <a:gd name="T47" fmla="*/ 63 h 200"/>
                <a:gd name="T48" fmla="*/ 126 w 217"/>
                <a:gd name="T49" fmla="*/ 65 h 200"/>
                <a:gd name="T50" fmla="*/ 124 w 217"/>
                <a:gd name="T51" fmla="*/ 120 h 200"/>
                <a:gd name="T52" fmla="*/ 122 w 217"/>
                <a:gd name="T53" fmla="*/ 122 h 200"/>
                <a:gd name="T54" fmla="*/ 123 w 217"/>
                <a:gd name="T55" fmla="*/ 168 h 200"/>
                <a:gd name="T56" fmla="*/ 120 w 217"/>
                <a:gd name="T57" fmla="*/ 169 h 200"/>
                <a:gd name="T58" fmla="*/ 97 w 217"/>
                <a:gd name="T59" fmla="*/ 169 h 200"/>
                <a:gd name="T60" fmla="*/ 94 w 217"/>
                <a:gd name="T61" fmla="*/ 168 h 200"/>
                <a:gd name="T62" fmla="*/ 93 w 217"/>
                <a:gd name="T63" fmla="*/ 165 h 200"/>
                <a:gd name="T64" fmla="*/ 93 w 217"/>
                <a:gd name="T65" fmla="*/ 143 h 200"/>
                <a:gd name="T66" fmla="*/ 94 w 217"/>
                <a:gd name="T67" fmla="*/ 140 h 200"/>
                <a:gd name="T68" fmla="*/ 97 w 217"/>
                <a:gd name="T69" fmla="*/ 139 h 200"/>
                <a:gd name="T70" fmla="*/ 120 w 217"/>
                <a:gd name="T71" fmla="*/ 139 h 200"/>
                <a:gd name="T72" fmla="*/ 123 w 217"/>
                <a:gd name="T73" fmla="*/ 140 h 200"/>
                <a:gd name="T74" fmla="*/ 124 w 217"/>
                <a:gd name="T75" fmla="*/ 143 h 200"/>
                <a:gd name="T76" fmla="*/ 124 w 217"/>
                <a:gd name="T77" fmla="*/ 165 h 200"/>
                <a:gd name="T78" fmla="*/ 123 w 217"/>
                <a:gd name="T79"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00">
                  <a:moveTo>
                    <a:pt x="116" y="3"/>
                  </a:moveTo>
                  <a:cubicBezTo>
                    <a:pt x="114" y="1"/>
                    <a:pt x="111" y="0"/>
                    <a:pt x="109" y="0"/>
                  </a:cubicBezTo>
                  <a:cubicBezTo>
                    <a:pt x="106" y="0"/>
                    <a:pt x="103" y="1"/>
                    <a:pt x="101" y="3"/>
                  </a:cubicBezTo>
                  <a:cubicBezTo>
                    <a:pt x="98" y="4"/>
                    <a:pt x="96" y="6"/>
                    <a:pt x="95" y="8"/>
                  </a:cubicBezTo>
                  <a:cubicBezTo>
                    <a:pt x="3" y="177"/>
                    <a:pt x="3" y="177"/>
                    <a:pt x="3" y="177"/>
                  </a:cubicBezTo>
                  <a:cubicBezTo>
                    <a:pt x="0" y="182"/>
                    <a:pt x="0" y="187"/>
                    <a:pt x="3" y="192"/>
                  </a:cubicBezTo>
                  <a:cubicBezTo>
                    <a:pt x="5" y="195"/>
                    <a:pt x="6" y="197"/>
                    <a:pt x="9" y="198"/>
                  </a:cubicBezTo>
                  <a:cubicBezTo>
                    <a:pt x="11" y="199"/>
                    <a:pt x="14" y="200"/>
                    <a:pt x="16" y="200"/>
                  </a:cubicBezTo>
                  <a:cubicBezTo>
                    <a:pt x="201" y="200"/>
                    <a:pt x="201" y="200"/>
                    <a:pt x="201" y="200"/>
                  </a:cubicBezTo>
                  <a:cubicBezTo>
                    <a:pt x="203" y="200"/>
                    <a:pt x="206" y="199"/>
                    <a:pt x="208" y="198"/>
                  </a:cubicBezTo>
                  <a:cubicBezTo>
                    <a:pt x="211" y="197"/>
                    <a:pt x="212" y="195"/>
                    <a:pt x="214" y="192"/>
                  </a:cubicBezTo>
                  <a:cubicBezTo>
                    <a:pt x="217" y="187"/>
                    <a:pt x="217" y="182"/>
                    <a:pt x="214" y="177"/>
                  </a:cubicBezTo>
                  <a:cubicBezTo>
                    <a:pt x="122" y="8"/>
                    <a:pt x="122" y="8"/>
                    <a:pt x="122" y="8"/>
                  </a:cubicBezTo>
                  <a:cubicBezTo>
                    <a:pt x="121" y="6"/>
                    <a:pt x="119" y="4"/>
                    <a:pt x="116" y="3"/>
                  </a:cubicBezTo>
                  <a:close/>
                  <a:moveTo>
                    <a:pt x="122" y="122"/>
                  </a:moveTo>
                  <a:cubicBezTo>
                    <a:pt x="120" y="123"/>
                    <a:pt x="120" y="123"/>
                    <a:pt x="120" y="123"/>
                  </a:cubicBezTo>
                  <a:cubicBezTo>
                    <a:pt x="97" y="123"/>
                    <a:pt x="97" y="123"/>
                    <a:pt x="97" y="123"/>
                  </a:cubicBezTo>
                  <a:cubicBezTo>
                    <a:pt x="94" y="122"/>
                    <a:pt x="94" y="122"/>
                    <a:pt x="94" y="122"/>
                  </a:cubicBezTo>
                  <a:cubicBezTo>
                    <a:pt x="93" y="120"/>
                    <a:pt x="93" y="120"/>
                    <a:pt x="93" y="120"/>
                  </a:cubicBezTo>
                  <a:cubicBezTo>
                    <a:pt x="91" y="66"/>
                    <a:pt x="91" y="66"/>
                    <a:pt x="91" y="66"/>
                  </a:cubicBezTo>
                  <a:cubicBezTo>
                    <a:pt x="92" y="63"/>
                    <a:pt x="92" y="63"/>
                    <a:pt x="92" y="63"/>
                  </a:cubicBezTo>
                  <a:cubicBezTo>
                    <a:pt x="95" y="62"/>
                    <a:pt x="95" y="62"/>
                    <a:pt x="95" y="62"/>
                  </a:cubicBezTo>
                  <a:cubicBezTo>
                    <a:pt x="122" y="62"/>
                    <a:pt x="122" y="62"/>
                    <a:pt x="122" y="62"/>
                  </a:cubicBezTo>
                  <a:cubicBezTo>
                    <a:pt x="125" y="63"/>
                    <a:pt x="125" y="63"/>
                    <a:pt x="125" y="63"/>
                  </a:cubicBezTo>
                  <a:cubicBezTo>
                    <a:pt x="126" y="65"/>
                    <a:pt x="126" y="65"/>
                    <a:pt x="126" y="65"/>
                  </a:cubicBezTo>
                  <a:cubicBezTo>
                    <a:pt x="124" y="120"/>
                    <a:pt x="124" y="120"/>
                    <a:pt x="124" y="120"/>
                  </a:cubicBezTo>
                  <a:lnTo>
                    <a:pt x="122" y="122"/>
                  </a:lnTo>
                  <a:close/>
                  <a:moveTo>
                    <a:pt x="123" y="168"/>
                  </a:moveTo>
                  <a:cubicBezTo>
                    <a:pt x="120" y="169"/>
                    <a:pt x="120" y="169"/>
                    <a:pt x="120" y="169"/>
                  </a:cubicBezTo>
                  <a:cubicBezTo>
                    <a:pt x="97" y="169"/>
                    <a:pt x="97" y="169"/>
                    <a:pt x="97" y="169"/>
                  </a:cubicBezTo>
                  <a:cubicBezTo>
                    <a:pt x="94" y="168"/>
                    <a:pt x="94" y="168"/>
                    <a:pt x="94" y="168"/>
                  </a:cubicBezTo>
                  <a:cubicBezTo>
                    <a:pt x="93" y="165"/>
                    <a:pt x="93" y="165"/>
                    <a:pt x="93" y="165"/>
                  </a:cubicBezTo>
                  <a:cubicBezTo>
                    <a:pt x="93" y="143"/>
                    <a:pt x="93" y="143"/>
                    <a:pt x="93" y="143"/>
                  </a:cubicBezTo>
                  <a:cubicBezTo>
                    <a:pt x="94" y="140"/>
                    <a:pt x="94" y="140"/>
                    <a:pt x="94" y="140"/>
                  </a:cubicBezTo>
                  <a:cubicBezTo>
                    <a:pt x="97" y="139"/>
                    <a:pt x="97" y="139"/>
                    <a:pt x="97" y="139"/>
                  </a:cubicBezTo>
                  <a:cubicBezTo>
                    <a:pt x="120" y="139"/>
                    <a:pt x="120" y="139"/>
                    <a:pt x="120" y="139"/>
                  </a:cubicBezTo>
                  <a:cubicBezTo>
                    <a:pt x="123" y="140"/>
                    <a:pt x="123" y="140"/>
                    <a:pt x="123" y="140"/>
                  </a:cubicBezTo>
                  <a:cubicBezTo>
                    <a:pt x="124" y="143"/>
                    <a:pt x="124" y="143"/>
                    <a:pt x="124" y="143"/>
                  </a:cubicBezTo>
                  <a:cubicBezTo>
                    <a:pt x="124" y="165"/>
                    <a:pt x="124" y="165"/>
                    <a:pt x="124" y="165"/>
                  </a:cubicBezTo>
                  <a:lnTo>
                    <a:pt x="123" y="16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0" name="Freeform 9"/>
          <p:cNvSpPr>
            <a:spLocks noEditPoints="1"/>
          </p:cNvSpPr>
          <p:nvPr>
            <p:custDataLst>
              <p:tags r:id="rId1"/>
            </p:custDataLst>
          </p:nvPr>
        </p:nvSpPr>
        <p:spPr bwMode="auto">
          <a:xfrm>
            <a:off x="267544" y="1412776"/>
            <a:ext cx="571500" cy="573146"/>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87071908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97" y="5660557"/>
            <a:ext cx="7335999" cy="108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tfolkins\AppData\Local\Temp\SNAGHTML15d75d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961618"/>
            <a:ext cx="6048673" cy="48270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2D4B517-E49B-41B6-9DBC-23634E0F1CDC}" type="slidenum">
              <a:rPr lang="en-CA" smtClean="0"/>
              <a:t>23</a:t>
            </a:fld>
            <a:endParaRPr lang="en-CA"/>
          </a:p>
        </p:txBody>
      </p:sp>
      <p:sp>
        <p:nvSpPr>
          <p:cNvPr id="3" name="Text Placeholder 2"/>
          <p:cNvSpPr>
            <a:spLocks noGrp="1"/>
          </p:cNvSpPr>
          <p:nvPr>
            <p:ph type="body" sz="quarter" idx="11"/>
          </p:nvPr>
        </p:nvSpPr>
        <p:spPr>
          <a:xfrm>
            <a:off x="215516" y="9525"/>
            <a:ext cx="7281300" cy="878670"/>
          </a:xfrm>
        </p:spPr>
        <p:txBody>
          <a:bodyPr/>
          <a:lstStyle/>
          <a:p>
            <a:r>
              <a:rPr lang="en-CA" sz="2400" dirty="0" smtClean="0"/>
              <a:t>Steps 3, 4, &amp; 5: Specify and Associate Changes – Compliance Cost</a:t>
            </a:r>
            <a:endParaRPr lang="en-CA" sz="2400" dirty="0"/>
          </a:p>
        </p:txBody>
      </p:sp>
      <p:sp>
        <p:nvSpPr>
          <p:cNvPr id="12" name="Rectangle 11"/>
          <p:cNvSpPr/>
          <p:nvPr/>
        </p:nvSpPr>
        <p:spPr>
          <a:xfrm>
            <a:off x="6804756" y="1071895"/>
            <a:ext cx="2447764" cy="3293209"/>
          </a:xfrm>
          <a:prstGeom prst="rect">
            <a:avLst/>
          </a:prstGeom>
        </p:spPr>
        <p:txBody>
          <a:bodyPr wrap="square">
            <a:spAutoFit/>
          </a:bodyPr>
          <a:lstStyle/>
          <a:p>
            <a:pPr algn="ctr"/>
            <a:r>
              <a:rPr lang="en-CA" sz="1600" dirty="0" smtClean="0"/>
              <a:t>TASK – Add a Compliance Cost</a:t>
            </a:r>
          </a:p>
          <a:p>
            <a:pPr algn="ctr"/>
            <a:endParaRPr lang="en-CA" sz="1600" dirty="0"/>
          </a:p>
          <a:p>
            <a:pPr marL="342900" indent="-342900">
              <a:buAutoNum type="arabicPeriod"/>
            </a:pPr>
            <a:r>
              <a:rPr lang="en-CA" sz="1600" dirty="0" smtClean="0"/>
              <a:t>Press “</a:t>
            </a:r>
            <a:r>
              <a:rPr lang="en-CA" sz="1600" dirty="0" smtClean="0">
                <a:solidFill>
                  <a:srgbClr val="FF0000"/>
                </a:solidFill>
              </a:rPr>
              <a:t>Add</a:t>
            </a:r>
            <a:r>
              <a:rPr lang="en-CA" sz="1600" dirty="0" smtClean="0"/>
              <a:t>” from the “</a:t>
            </a:r>
            <a:r>
              <a:rPr lang="en-CA" sz="1600" dirty="0" smtClean="0">
                <a:solidFill>
                  <a:srgbClr val="FF0000"/>
                </a:solidFill>
              </a:rPr>
              <a:t>Compliance Costs</a:t>
            </a:r>
            <a:r>
              <a:rPr lang="en-CA" sz="1600" dirty="0" smtClean="0"/>
              <a:t>” Group and enter the details as shown.</a:t>
            </a:r>
          </a:p>
          <a:p>
            <a:pPr marL="342900" indent="-342900">
              <a:buAutoNum type="arabicPeriod"/>
            </a:pPr>
            <a:r>
              <a:rPr lang="en-CA" sz="1600" dirty="0" smtClean="0"/>
              <a:t>Review the information as it has been entered in the spreadsheet “</a:t>
            </a:r>
            <a:r>
              <a:rPr lang="en-CA" sz="1600" dirty="0" smtClean="0">
                <a:solidFill>
                  <a:srgbClr val="FF0000"/>
                </a:solidFill>
              </a:rPr>
              <a:t>Compliance Costs</a:t>
            </a:r>
            <a:r>
              <a:rPr lang="en-CA" sz="1600" dirty="0" smtClean="0"/>
              <a:t>” tab.</a:t>
            </a:r>
            <a:endParaRPr lang="en-CA" sz="1600" dirty="0"/>
          </a:p>
        </p:txBody>
      </p:sp>
      <p:sp>
        <p:nvSpPr>
          <p:cNvPr id="13" name="Curved Down Arrow 12"/>
          <p:cNvSpPr/>
          <p:nvPr/>
        </p:nvSpPr>
        <p:spPr>
          <a:xfrm rot="1732487">
            <a:off x="3560374" y="5057537"/>
            <a:ext cx="1949477" cy="487343"/>
          </a:xfrm>
          <a:prstGeom prst="curvedDownArrow">
            <a:avLst>
              <a:gd name="adj1" fmla="val 25000"/>
              <a:gd name="adj2" fmla="val 95377"/>
              <a:gd name="adj3"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63" y="939824"/>
            <a:ext cx="592007" cy="66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rved Down Arrow 10"/>
          <p:cNvSpPr/>
          <p:nvPr/>
        </p:nvSpPr>
        <p:spPr>
          <a:xfrm rot="1512207">
            <a:off x="523256" y="818761"/>
            <a:ext cx="738961" cy="426863"/>
          </a:xfrm>
          <a:prstGeom prst="curvedDownArrow">
            <a:avLst>
              <a:gd name="adj1" fmla="val 25000"/>
              <a:gd name="adj2" fmla="val 95377"/>
              <a:gd name="adj3"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10" name="Group 9"/>
          <p:cNvGrpSpPr/>
          <p:nvPr/>
        </p:nvGrpSpPr>
        <p:grpSpPr>
          <a:xfrm>
            <a:off x="7371310" y="152636"/>
            <a:ext cx="1642726" cy="564436"/>
            <a:chOff x="6624228" y="4617902"/>
            <a:chExt cx="1642726" cy="564436"/>
          </a:xfrm>
        </p:grpSpPr>
        <p:sp>
          <p:nvSpPr>
            <p:cNvPr id="14" name="Freeform 13"/>
            <p:cNvSpPr>
              <a:spLocks/>
            </p:cNvSpPr>
            <p:nvPr/>
          </p:nvSpPr>
          <p:spPr bwMode="auto">
            <a:xfrm>
              <a:off x="7978922" y="4628727"/>
              <a:ext cx="288032" cy="504056"/>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noEditPoints="1"/>
            </p:cNvSpPr>
            <p:nvPr/>
          </p:nvSpPr>
          <p:spPr bwMode="auto">
            <a:xfrm>
              <a:off x="7263406" y="4658200"/>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6" name="Freeform 15"/>
            <p:cNvSpPr>
              <a:spLocks noEditPoints="1"/>
            </p:cNvSpPr>
            <p:nvPr/>
          </p:nvSpPr>
          <p:spPr bwMode="auto">
            <a:xfrm>
              <a:off x="6624228" y="4617902"/>
              <a:ext cx="571500" cy="525706"/>
            </a:xfrm>
            <a:custGeom>
              <a:avLst/>
              <a:gdLst>
                <a:gd name="T0" fmla="*/ 116 w 217"/>
                <a:gd name="T1" fmla="*/ 3 h 200"/>
                <a:gd name="T2" fmla="*/ 109 w 217"/>
                <a:gd name="T3" fmla="*/ 0 h 200"/>
                <a:gd name="T4" fmla="*/ 101 w 217"/>
                <a:gd name="T5" fmla="*/ 3 h 200"/>
                <a:gd name="T6" fmla="*/ 95 w 217"/>
                <a:gd name="T7" fmla="*/ 8 h 200"/>
                <a:gd name="T8" fmla="*/ 3 w 217"/>
                <a:gd name="T9" fmla="*/ 177 h 200"/>
                <a:gd name="T10" fmla="*/ 3 w 217"/>
                <a:gd name="T11" fmla="*/ 192 h 200"/>
                <a:gd name="T12" fmla="*/ 9 w 217"/>
                <a:gd name="T13" fmla="*/ 198 h 200"/>
                <a:gd name="T14" fmla="*/ 16 w 217"/>
                <a:gd name="T15" fmla="*/ 200 h 200"/>
                <a:gd name="T16" fmla="*/ 201 w 217"/>
                <a:gd name="T17" fmla="*/ 200 h 200"/>
                <a:gd name="T18" fmla="*/ 208 w 217"/>
                <a:gd name="T19" fmla="*/ 198 h 200"/>
                <a:gd name="T20" fmla="*/ 214 w 217"/>
                <a:gd name="T21" fmla="*/ 192 h 200"/>
                <a:gd name="T22" fmla="*/ 214 w 217"/>
                <a:gd name="T23" fmla="*/ 177 h 200"/>
                <a:gd name="T24" fmla="*/ 122 w 217"/>
                <a:gd name="T25" fmla="*/ 8 h 200"/>
                <a:gd name="T26" fmla="*/ 116 w 217"/>
                <a:gd name="T27" fmla="*/ 3 h 200"/>
                <a:gd name="T28" fmla="*/ 122 w 217"/>
                <a:gd name="T29" fmla="*/ 122 h 200"/>
                <a:gd name="T30" fmla="*/ 120 w 217"/>
                <a:gd name="T31" fmla="*/ 123 h 200"/>
                <a:gd name="T32" fmla="*/ 97 w 217"/>
                <a:gd name="T33" fmla="*/ 123 h 200"/>
                <a:gd name="T34" fmla="*/ 94 w 217"/>
                <a:gd name="T35" fmla="*/ 122 h 200"/>
                <a:gd name="T36" fmla="*/ 93 w 217"/>
                <a:gd name="T37" fmla="*/ 120 h 200"/>
                <a:gd name="T38" fmla="*/ 91 w 217"/>
                <a:gd name="T39" fmla="*/ 66 h 200"/>
                <a:gd name="T40" fmla="*/ 92 w 217"/>
                <a:gd name="T41" fmla="*/ 63 h 200"/>
                <a:gd name="T42" fmla="*/ 95 w 217"/>
                <a:gd name="T43" fmla="*/ 62 h 200"/>
                <a:gd name="T44" fmla="*/ 122 w 217"/>
                <a:gd name="T45" fmla="*/ 62 h 200"/>
                <a:gd name="T46" fmla="*/ 125 w 217"/>
                <a:gd name="T47" fmla="*/ 63 h 200"/>
                <a:gd name="T48" fmla="*/ 126 w 217"/>
                <a:gd name="T49" fmla="*/ 65 h 200"/>
                <a:gd name="T50" fmla="*/ 124 w 217"/>
                <a:gd name="T51" fmla="*/ 120 h 200"/>
                <a:gd name="T52" fmla="*/ 122 w 217"/>
                <a:gd name="T53" fmla="*/ 122 h 200"/>
                <a:gd name="T54" fmla="*/ 123 w 217"/>
                <a:gd name="T55" fmla="*/ 168 h 200"/>
                <a:gd name="T56" fmla="*/ 120 w 217"/>
                <a:gd name="T57" fmla="*/ 169 h 200"/>
                <a:gd name="T58" fmla="*/ 97 w 217"/>
                <a:gd name="T59" fmla="*/ 169 h 200"/>
                <a:gd name="T60" fmla="*/ 94 w 217"/>
                <a:gd name="T61" fmla="*/ 168 h 200"/>
                <a:gd name="T62" fmla="*/ 93 w 217"/>
                <a:gd name="T63" fmla="*/ 165 h 200"/>
                <a:gd name="T64" fmla="*/ 93 w 217"/>
                <a:gd name="T65" fmla="*/ 143 h 200"/>
                <a:gd name="T66" fmla="*/ 94 w 217"/>
                <a:gd name="T67" fmla="*/ 140 h 200"/>
                <a:gd name="T68" fmla="*/ 97 w 217"/>
                <a:gd name="T69" fmla="*/ 139 h 200"/>
                <a:gd name="T70" fmla="*/ 120 w 217"/>
                <a:gd name="T71" fmla="*/ 139 h 200"/>
                <a:gd name="T72" fmla="*/ 123 w 217"/>
                <a:gd name="T73" fmla="*/ 140 h 200"/>
                <a:gd name="T74" fmla="*/ 124 w 217"/>
                <a:gd name="T75" fmla="*/ 143 h 200"/>
                <a:gd name="T76" fmla="*/ 124 w 217"/>
                <a:gd name="T77" fmla="*/ 165 h 200"/>
                <a:gd name="T78" fmla="*/ 123 w 217"/>
                <a:gd name="T79"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00">
                  <a:moveTo>
                    <a:pt x="116" y="3"/>
                  </a:moveTo>
                  <a:cubicBezTo>
                    <a:pt x="114" y="1"/>
                    <a:pt x="111" y="0"/>
                    <a:pt x="109" y="0"/>
                  </a:cubicBezTo>
                  <a:cubicBezTo>
                    <a:pt x="106" y="0"/>
                    <a:pt x="103" y="1"/>
                    <a:pt x="101" y="3"/>
                  </a:cubicBezTo>
                  <a:cubicBezTo>
                    <a:pt x="98" y="4"/>
                    <a:pt x="96" y="6"/>
                    <a:pt x="95" y="8"/>
                  </a:cubicBezTo>
                  <a:cubicBezTo>
                    <a:pt x="3" y="177"/>
                    <a:pt x="3" y="177"/>
                    <a:pt x="3" y="177"/>
                  </a:cubicBezTo>
                  <a:cubicBezTo>
                    <a:pt x="0" y="182"/>
                    <a:pt x="0" y="187"/>
                    <a:pt x="3" y="192"/>
                  </a:cubicBezTo>
                  <a:cubicBezTo>
                    <a:pt x="5" y="195"/>
                    <a:pt x="6" y="197"/>
                    <a:pt x="9" y="198"/>
                  </a:cubicBezTo>
                  <a:cubicBezTo>
                    <a:pt x="11" y="199"/>
                    <a:pt x="14" y="200"/>
                    <a:pt x="16" y="200"/>
                  </a:cubicBezTo>
                  <a:cubicBezTo>
                    <a:pt x="201" y="200"/>
                    <a:pt x="201" y="200"/>
                    <a:pt x="201" y="200"/>
                  </a:cubicBezTo>
                  <a:cubicBezTo>
                    <a:pt x="203" y="200"/>
                    <a:pt x="206" y="199"/>
                    <a:pt x="208" y="198"/>
                  </a:cubicBezTo>
                  <a:cubicBezTo>
                    <a:pt x="211" y="197"/>
                    <a:pt x="212" y="195"/>
                    <a:pt x="214" y="192"/>
                  </a:cubicBezTo>
                  <a:cubicBezTo>
                    <a:pt x="217" y="187"/>
                    <a:pt x="217" y="182"/>
                    <a:pt x="214" y="177"/>
                  </a:cubicBezTo>
                  <a:cubicBezTo>
                    <a:pt x="122" y="8"/>
                    <a:pt x="122" y="8"/>
                    <a:pt x="122" y="8"/>
                  </a:cubicBezTo>
                  <a:cubicBezTo>
                    <a:pt x="121" y="6"/>
                    <a:pt x="119" y="4"/>
                    <a:pt x="116" y="3"/>
                  </a:cubicBezTo>
                  <a:close/>
                  <a:moveTo>
                    <a:pt x="122" y="122"/>
                  </a:moveTo>
                  <a:cubicBezTo>
                    <a:pt x="120" y="123"/>
                    <a:pt x="120" y="123"/>
                    <a:pt x="120" y="123"/>
                  </a:cubicBezTo>
                  <a:cubicBezTo>
                    <a:pt x="97" y="123"/>
                    <a:pt x="97" y="123"/>
                    <a:pt x="97" y="123"/>
                  </a:cubicBezTo>
                  <a:cubicBezTo>
                    <a:pt x="94" y="122"/>
                    <a:pt x="94" y="122"/>
                    <a:pt x="94" y="122"/>
                  </a:cubicBezTo>
                  <a:cubicBezTo>
                    <a:pt x="93" y="120"/>
                    <a:pt x="93" y="120"/>
                    <a:pt x="93" y="120"/>
                  </a:cubicBezTo>
                  <a:cubicBezTo>
                    <a:pt x="91" y="66"/>
                    <a:pt x="91" y="66"/>
                    <a:pt x="91" y="66"/>
                  </a:cubicBezTo>
                  <a:cubicBezTo>
                    <a:pt x="92" y="63"/>
                    <a:pt x="92" y="63"/>
                    <a:pt x="92" y="63"/>
                  </a:cubicBezTo>
                  <a:cubicBezTo>
                    <a:pt x="95" y="62"/>
                    <a:pt x="95" y="62"/>
                    <a:pt x="95" y="62"/>
                  </a:cubicBezTo>
                  <a:cubicBezTo>
                    <a:pt x="122" y="62"/>
                    <a:pt x="122" y="62"/>
                    <a:pt x="122" y="62"/>
                  </a:cubicBezTo>
                  <a:cubicBezTo>
                    <a:pt x="125" y="63"/>
                    <a:pt x="125" y="63"/>
                    <a:pt x="125" y="63"/>
                  </a:cubicBezTo>
                  <a:cubicBezTo>
                    <a:pt x="126" y="65"/>
                    <a:pt x="126" y="65"/>
                    <a:pt x="126" y="65"/>
                  </a:cubicBezTo>
                  <a:cubicBezTo>
                    <a:pt x="124" y="120"/>
                    <a:pt x="124" y="120"/>
                    <a:pt x="124" y="120"/>
                  </a:cubicBezTo>
                  <a:lnTo>
                    <a:pt x="122" y="122"/>
                  </a:lnTo>
                  <a:close/>
                  <a:moveTo>
                    <a:pt x="123" y="168"/>
                  </a:moveTo>
                  <a:cubicBezTo>
                    <a:pt x="120" y="169"/>
                    <a:pt x="120" y="169"/>
                    <a:pt x="120" y="169"/>
                  </a:cubicBezTo>
                  <a:cubicBezTo>
                    <a:pt x="97" y="169"/>
                    <a:pt x="97" y="169"/>
                    <a:pt x="97" y="169"/>
                  </a:cubicBezTo>
                  <a:cubicBezTo>
                    <a:pt x="94" y="168"/>
                    <a:pt x="94" y="168"/>
                    <a:pt x="94" y="168"/>
                  </a:cubicBezTo>
                  <a:cubicBezTo>
                    <a:pt x="93" y="165"/>
                    <a:pt x="93" y="165"/>
                    <a:pt x="93" y="165"/>
                  </a:cubicBezTo>
                  <a:cubicBezTo>
                    <a:pt x="93" y="143"/>
                    <a:pt x="93" y="143"/>
                    <a:pt x="93" y="143"/>
                  </a:cubicBezTo>
                  <a:cubicBezTo>
                    <a:pt x="94" y="140"/>
                    <a:pt x="94" y="140"/>
                    <a:pt x="94" y="140"/>
                  </a:cubicBezTo>
                  <a:cubicBezTo>
                    <a:pt x="97" y="139"/>
                    <a:pt x="97" y="139"/>
                    <a:pt x="97" y="139"/>
                  </a:cubicBezTo>
                  <a:cubicBezTo>
                    <a:pt x="120" y="139"/>
                    <a:pt x="120" y="139"/>
                    <a:pt x="120" y="139"/>
                  </a:cubicBezTo>
                  <a:cubicBezTo>
                    <a:pt x="123" y="140"/>
                    <a:pt x="123" y="140"/>
                    <a:pt x="123" y="140"/>
                  </a:cubicBezTo>
                  <a:cubicBezTo>
                    <a:pt x="124" y="143"/>
                    <a:pt x="124" y="143"/>
                    <a:pt x="124" y="143"/>
                  </a:cubicBezTo>
                  <a:cubicBezTo>
                    <a:pt x="124" y="165"/>
                    <a:pt x="124" y="165"/>
                    <a:pt x="124" y="165"/>
                  </a:cubicBezTo>
                  <a:lnTo>
                    <a:pt x="123" y="16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7" name="Freeform 16"/>
          <p:cNvSpPr>
            <a:spLocks noEditPoints="1"/>
          </p:cNvSpPr>
          <p:nvPr>
            <p:custDataLst>
              <p:tags r:id="rId1"/>
            </p:custDataLst>
          </p:nvPr>
        </p:nvSpPr>
        <p:spPr bwMode="auto">
          <a:xfrm>
            <a:off x="6606443" y="1052736"/>
            <a:ext cx="355476" cy="397160"/>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98869992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48" y="1266749"/>
            <a:ext cx="4478361" cy="334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2D4B517-E49B-41B6-9DBC-23634E0F1CDC}" type="slidenum">
              <a:rPr lang="en-CA" smtClean="0"/>
              <a:t>24</a:t>
            </a:fld>
            <a:endParaRPr lang="en-CA"/>
          </a:p>
        </p:txBody>
      </p:sp>
      <p:sp>
        <p:nvSpPr>
          <p:cNvPr id="3" name="Text Placeholder 2"/>
          <p:cNvSpPr>
            <a:spLocks noGrp="1"/>
          </p:cNvSpPr>
          <p:nvPr>
            <p:ph type="body" sz="quarter" idx="11"/>
          </p:nvPr>
        </p:nvSpPr>
        <p:spPr>
          <a:xfrm>
            <a:off x="287524" y="116632"/>
            <a:ext cx="7197178" cy="878670"/>
          </a:xfrm>
        </p:spPr>
        <p:txBody>
          <a:bodyPr/>
          <a:lstStyle/>
          <a:p>
            <a:r>
              <a:rPr lang="en-CA" dirty="0" smtClean="0"/>
              <a:t>Small Business Initial Option + Saving a Scenario</a:t>
            </a:r>
            <a:endParaRPr lang="en-CA" dirty="0"/>
          </a:p>
        </p:txBody>
      </p:sp>
      <p:sp>
        <p:nvSpPr>
          <p:cNvPr id="7" name="Rectangle 6"/>
          <p:cNvSpPr/>
          <p:nvPr/>
        </p:nvSpPr>
        <p:spPr>
          <a:xfrm>
            <a:off x="5148064" y="1405660"/>
            <a:ext cx="3618401" cy="2585323"/>
          </a:xfrm>
          <a:prstGeom prst="rect">
            <a:avLst/>
          </a:prstGeom>
        </p:spPr>
        <p:txBody>
          <a:bodyPr wrap="square">
            <a:spAutoFit/>
          </a:bodyPr>
          <a:lstStyle/>
          <a:p>
            <a:pPr algn="ctr"/>
            <a:r>
              <a:rPr lang="en-CA" dirty="0" smtClean="0"/>
              <a:t>TASK – Set Initial Option</a:t>
            </a:r>
          </a:p>
          <a:p>
            <a:pPr algn="ctr"/>
            <a:endParaRPr lang="en-CA" dirty="0"/>
          </a:p>
          <a:p>
            <a:r>
              <a:rPr lang="en-CA" dirty="0" smtClean="0"/>
              <a:t>From the Reporting tab, find the Small Business Lens Table.  Click the “</a:t>
            </a:r>
            <a:r>
              <a:rPr lang="en-CA" dirty="0" smtClean="0">
                <a:solidFill>
                  <a:srgbClr val="FF0000"/>
                </a:solidFill>
              </a:rPr>
              <a:t>Set Initial Option</a:t>
            </a:r>
            <a:r>
              <a:rPr lang="en-CA" dirty="0" smtClean="0"/>
              <a:t>” Button.  This places a copy of the information of the impacts of the regulation on small business into the “Initial Option” table.</a:t>
            </a:r>
          </a:p>
        </p:txBody>
      </p:sp>
      <p:sp>
        <p:nvSpPr>
          <p:cNvPr id="5" name="Curved Up Arrow 4"/>
          <p:cNvSpPr/>
          <p:nvPr/>
        </p:nvSpPr>
        <p:spPr>
          <a:xfrm>
            <a:off x="2400883" y="4123354"/>
            <a:ext cx="1872208" cy="470375"/>
          </a:xfrm>
          <a:prstGeom prst="curvedUpArrow">
            <a:avLst>
              <a:gd name="adj1" fmla="val 48920"/>
              <a:gd name="adj2" fmla="val 176049"/>
              <a:gd name="adj3" fmla="val 41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256" y="5038129"/>
            <a:ext cx="6096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p:cNvSpPr/>
          <p:nvPr/>
        </p:nvSpPr>
        <p:spPr>
          <a:xfrm>
            <a:off x="2359360" y="4997176"/>
            <a:ext cx="1692188" cy="7200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5148063" y="4428384"/>
            <a:ext cx="3618401" cy="2031325"/>
          </a:xfrm>
          <a:prstGeom prst="rect">
            <a:avLst/>
          </a:prstGeom>
        </p:spPr>
        <p:txBody>
          <a:bodyPr wrap="square">
            <a:spAutoFit/>
          </a:bodyPr>
          <a:lstStyle/>
          <a:p>
            <a:pPr algn="ctr"/>
            <a:r>
              <a:rPr lang="en-CA" dirty="0" smtClean="0"/>
              <a:t>TASK – Save the Scenario</a:t>
            </a:r>
          </a:p>
          <a:p>
            <a:pPr algn="ctr"/>
            <a:endParaRPr lang="en-CA" dirty="0"/>
          </a:p>
          <a:p>
            <a:r>
              <a:rPr lang="en-CA" dirty="0" smtClean="0"/>
              <a:t>Click on the “</a:t>
            </a:r>
            <a:r>
              <a:rPr lang="en-CA" dirty="0" smtClean="0">
                <a:solidFill>
                  <a:srgbClr val="FF0000"/>
                </a:solidFill>
              </a:rPr>
              <a:t>Save</a:t>
            </a:r>
            <a:r>
              <a:rPr lang="en-CA" dirty="0" smtClean="0"/>
              <a:t>” button in the Scenario group on the RC Calculator Menu.  Save a scenario file called “</a:t>
            </a:r>
            <a:r>
              <a:rPr lang="en-CA" dirty="0" smtClean="0">
                <a:solidFill>
                  <a:srgbClr val="FF0000"/>
                </a:solidFill>
              </a:rPr>
              <a:t>SDV –Regulation Initial Option</a:t>
            </a:r>
            <a:r>
              <a:rPr lang="en-CA" dirty="0" smtClean="0"/>
              <a:t>” on your desktop.</a:t>
            </a:r>
          </a:p>
        </p:txBody>
      </p:sp>
      <p:sp>
        <p:nvSpPr>
          <p:cNvPr id="11" name="Freeform 10"/>
          <p:cNvSpPr>
            <a:spLocks noEditPoints="1"/>
          </p:cNvSpPr>
          <p:nvPr>
            <p:custDataLst>
              <p:tags r:id="rId1"/>
            </p:custDataLst>
          </p:nvPr>
        </p:nvSpPr>
        <p:spPr bwMode="auto">
          <a:xfrm>
            <a:off x="5292080" y="1392736"/>
            <a:ext cx="360040" cy="286573"/>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 name="Freeform 11"/>
          <p:cNvSpPr>
            <a:spLocks noEditPoints="1"/>
          </p:cNvSpPr>
          <p:nvPr>
            <p:custDataLst>
              <p:tags r:id="rId2"/>
            </p:custDataLst>
          </p:nvPr>
        </p:nvSpPr>
        <p:spPr bwMode="auto">
          <a:xfrm>
            <a:off x="5304841" y="4466163"/>
            <a:ext cx="334517" cy="286573"/>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noEditPoints="1"/>
          </p:cNvSpPr>
          <p:nvPr>
            <p:custDataLst>
              <p:tags r:id="rId3"/>
            </p:custDataLst>
          </p:nvPr>
        </p:nvSpPr>
        <p:spPr bwMode="auto">
          <a:xfrm>
            <a:off x="8194965" y="182497"/>
            <a:ext cx="571500" cy="572089"/>
          </a:xfrm>
          <a:custGeom>
            <a:avLst/>
            <a:gdLst>
              <a:gd name="T0" fmla="*/ 474 w 485"/>
              <a:gd name="T1" fmla="*/ 421 h 485"/>
              <a:gd name="T2" fmla="*/ 375 w 485"/>
              <a:gd name="T3" fmla="*/ 321 h 485"/>
              <a:gd name="T4" fmla="*/ 411 w 485"/>
              <a:gd name="T5" fmla="*/ 205 h 485"/>
              <a:gd name="T6" fmla="*/ 394 w 485"/>
              <a:gd name="T7" fmla="*/ 125 h 485"/>
              <a:gd name="T8" fmla="*/ 351 w 485"/>
              <a:gd name="T9" fmla="*/ 60 h 485"/>
              <a:gd name="T10" fmla="*/ 285 w 485"/>
              <a:gd name="T11" fmla="*/ 16 h 485"/>
              <a:gd name="T12" fmla="*/ 205 w 485"/>
              <a:gd name="T13" fmla="*/ 0 h 485"/>
              <a:gd name="T14" fmla="*/ 126 w 485"/>
              <a:gd name="T15" fmla="*/ 16 h 485"/>
              <a:gd name="T16" fmla="*/ 60 w 485"/>
              <a:gd name="T17" fmla="*/ 60 h 485"/>
              <a:gd name="T18" fmla="*/ 16 w 485"/>
              <a:gd name="T19" fmla="*/ 125 h 485"/>
              <a:gd name="T20" fmla="*/ 0 w 485"/>
              <a:gd name="T21" fmla="*/ 205 h 485"/>
              <a:gd name="T22" fmla="*/ 16 w 485"/>
              <a:gd name="T23" fmla="*/ 285 h 485"/>
              <a:gd name="T24" fmla="*/ 60 w 485"/>
              <a:gd name="T25" fmla="*/ 350 h 485"/>
              <a:gd name="T26" fmla="*/ 126 w 485"/>
              <a:gd name="T27" fmla="*/ 394 h 485"/>
              <a:gd name="T28" fmla="*/ 205 w 485"/>
              <a:gd name="T29" fmla="*/ 410 h 485"/>
              <a:gd name="T30" fmla="*/ 322 w 485"/>
              <a:gd name="T31" fmla="*/ 374 h 485"/>
              <a:gd name="T32" fmla="*/ 422 w 485"/>
              <a:gd name="T33" fmla="*/ 474 h 485"/>
              <a:gd name="T34" fmla="*/ 448 w 485"/>
              <a:gd name="T35" fmla="*/ 485 h 485"/>
              <a:gd name="T36" fmla="*/ 474 w 485"/>
              <a:gd name="T37" fmla="*/ 474 h 485"/>
              <a:gd name="T38" fmla="*/ 485 w 485"/>
              <a:gd name="T39" fmla="*/ 447 h 485"/>
              <a:gd name="T40" fmla="*/ 474 w 485"/>
              <a:gd name="T41" fmla="*/ 421 h 485"/>
              <a:gd name="T42" fmla="*/ 205 w 485"/>
              <a:gd name="T43" fmla="*/ 336 h 485"/>
              <a:gd name="T44" fmla="*/ 113 w 485"/>
              <a:gd name="T45" fmla="*/ 297 h 485"/>
              <a:gd name="T46" fmla="*/ 75 w 485"/>
              <a:gd name="T47" fmla="*/ 205 h 485"/>
              <a:gd name="T48" fmla="*/ 113 w 485"/>
              <a:gd name="T49" fmla="*/ 113 h 485"/>
              <a:gd name="T50" fmla="*/ 205 w 485"/>
              <a:gd name="T51" fmla="*/ 74 h 485"/>
              <a:gd name="T52" fmla="*/ 298 w 485"/>
              <a:gd name="T53" fmla="*/ 113 h 485"/>
              <a:gd name="T54" fmla="*/ 336 w 485"/>
              <a:gd name="T55" fmla="*/ 205 h 485"/>
              <a:gd name="T56" fmla="*/ 298 w 485"/>
              <a:gd name="T57" fmla="*/ 297 h 485"/>
              <a:gd name="T58" fmla="*/ 205 w 485"/>
              <a:gd name="T59" fmla="*/ 3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485">
                <a:moveTo>
                  <a:pt x="474" y="421"/>
                </a:moveTo>
                <a:cubicBezTo>
                  <a:pt x="375" y="321"/>
                  <a:pt x="375" y="321"/>
                  <a:pt x="375" y="321"/>
                </a:cubicBezTo>
                <a:cubicBezTo>
                  <a:pt x="399" y="286"/>
                  <a:pt x="411" y="248"/>
                  <a:pt x="411" y="205"/>
                </a:cubicBezTo>
                <a:cubicBezTo>
                  <a:pt x="411" y="177"/>
                  <a:pt x="405" y="151"/>
                  <a:pt x="394" y="125"/>
                </a:cubicBezTo>
                <a:cubicBezTo>
                  <a:pt x="384" y="100"/>
                  <a:pt x="369" y="78"/>
                  <a:pt x="351" y="60"/>
                </a:cubicBezTo>
                <a:cubicBezTo>
                  <a:pt x="332" y="41"/>
                  <a:pt x="311" y="27"/>
                  <a:pt x="285" y="16"/>
                </a:cubicBezTo>
                <a:cubicBezTo>
                  <a:pt x="260" y="5"/>
                  <a:pt x="233" y="0"/>
                  <a:pt x="205" y="0"/>
                </a:cubicBezTo>
                <a:cubicBezTo>
                  <a:pt x="178" y="0"/>
                  <a:pt x="151" y="5"/>
                  <a:pt x="126" y="16"/>
                </a:cubicBezTo>
                <a:cubicBezTo>
                  <a:pt x="100" y="27"/>
                  <a:pt x="79" y="41"/>
                  <a:pt x="60" y="60"/>
                </a:cubicBezTo>
                <a:cubicBezTo>
                  <a:pt x="42" y="78"/>
                  <a:pt x="27" y="100"/>
                  <a:pt x="16" y="125"/>
                </a:cubicBezTo>
                <a:cubicBezTo>
                  <a:pt x="6" y="151"/>
                  <a:pt x="0" y="177"/>
                  <a:pt x="0" y="205"/>
                </a:cubicBezTo>
                <a:cubicBezTo>
                  <a:pt x="0" y="233"/>
                  <a:pt x="6" y="259"/>
                  <a:pt x="16" y="285"/>
                </a:cubicBezTo>
                <a:cubicBezTo>
                  <a:pt x="27" y="310"/>
                  <a:pt x="42" y="332"/>
                  <a:pt x="60" y="350"/>
                </a:cubicBezTo>
                <a:cubicBezTo>
                  <a:pt x="79" y="369"/>
                  <a:pt x="100" y="383"/>
                  <a:pt x="126" y="394"/>
                </a:cubicBezTo>
                <a:cubicBezTo>
                  <a:pt x="151" y="405"/>
                  <a:pt x="178" y="410"/>
                  <a:pt x="205" y="410"/>
                </a:cubicBezTo>
                <a:cubicBezTo>
                  <a:pt x="248" y="410"/>
                  <a:pt x="287" y="398"/>
                  <a:pt x="322" y="374"/>
                </a:cubicBezTo>
                <a:cubicBezTo>
                  <a:pt x="422" y="474"/>
                  <a:pt x="422" y="474"/>
                  <a:pt x="422" y="474"/>
                </a:cubicBezTo>
                <a:cubicBezTo>
                  <a:pt x="429" y="481"/>
                  <a:pt x="437" y="485"/>
                  <a:pt x="448" y="485"/>
                </a:cubicBezTo>
                <a:cubicBezTo>
                  <a:pt x="458" y="485"/>
                  <a:pt x="467" y="481"/>
                  <a:pt x="474" y="474"/>
                </a:cubicBezTo>
                <a:cubicBezTo>
                  <a:pt x="482" y="466"/>
                  <a:pt x="485" y="458"/>
                  <a:pt x="485" y="447"/>
                </a:cubicBezTo>
                <a:cubicBezTo>
                  <a:pt x="485" y="437"/>
                  <a:pt x="482" y="428"/>
                  <a:pt x="474" y="421"/>
                </a:cubicBezTo>
                <a:close/>
                <a:moveTo>
                  <a:pt x="205" y="336"/>
                </a:moveTo>
                <a:cubicBezTo>
                  <a:pt x="170" y="336"/>
                  <a:pt x="139" y="323"/>
                  <a:pt x="113" y="297"/>
                </a:cubicBezTo>
                <a:cubicBezTo>
                  <a:pt x="88" y="272"/>
                  <a:pt x="75" y="241"/>
                  <a:pt x="75" y="205"/>
                </a:cubicBezTo>
                <a:cubicBezTo>
                  <a:pt x="75" y="169"/>
                  <a:pt x="88" y="138"/>
                  <a:pt x="113" y="113"/>
                </a:cubicBezTo>
                <a:cubicBezTo>
                  <a:pt x="139" y="87"/>
                  <a:pt x="170" y="74"/>
                  <a:pt x="205" y="74"/>
                </a:cubicBezTo>
                <a:cubicBezTo>
                  <a:pt x="241" y="74"/>
                  <a:pt x="272" y="87"/>
                  <a:pt x="298" y="113"/>
                </a:cubicBezTo>
                <a:cubicBezTo>
                  <a:pt x="323" y="138"/>
                  <a:pt x="336" y="169"/>
                  <a:pt x="336" y="205"/>
                </a:cubicBezTo>
                <a:cubicBezTo>
                  <a:pt x="336" y="241"/>
                  <a:pt x="323" y="272"/>
                  <a:pt x="298" y="297"/>
                </a:cubicBezTo>
                <a:cubicBezTo>
                  <a:pt x="272" y="323"/>
                  <a:pt x="241" y="336"/>
                  <a:pt x="205" y="336"/>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67531918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25</a:t>
            </a:fld>
            <a:endParaRPr lang="en-CA"/>
          </a:p>
        </p:txBody>
      </p:sp>
      <p:sp>
        <p:nvSpPr>
          <p:cNvPr id="3" name="Text Placeholder 2"/>
          <p:cNvSpPr>
            <a:spLocks noGrp="1"/>
          </p:cNvSpPr>
          <p:nvPr>
            <p:ph type="body" sz="quarter" idx="11"/>
          </p:nvPr>
        </p:nvSpPr>
        <p:spPr>
          <a:xfrm>
            <a:off x="759198" y="138062"/>
            <a:ext cx="7197177" cy="878670"/>
          </a:xfrm>
        </p:spPr>
        <p:txBody>
          <a:bodyPr/>
          <a:lstStyle/>
          <a:p>
            <a:r>
              <a:rPr lang="en-CA" dirty="0" smtClean="0"/>
              <a:t>Small Business Lens – A Flexible Scenario</a:t>
            </a:r>
            <a:endParaRPr lang="en-CA" dirty="0"/>
          </a:p>
        </p:txBody>
      </p:sp>
      <p:graphicFrame>
        <p:nvGraphicFramePr>
          <p:cNvPr id="5" name="Diagram 4"/>
          <p:cNvGraphicFramePr/>
          <p:nvPr>
            <p:extLst>
              <p:ext uri="{D42A27DB-BD31-4B8C-83A1-F6EECF244321}">
                <p14:modId xmlns:p14="http://schemas.microsoft.com/office/powerpoint/2010/main" val="3187745548"/>
              </p:ext>
            </p:extLst>
          </p:nvPr>
        </p:nvGraphicFramePr>
        <p:xfrm>
          <a:off x="719572" y="1556792"/>
          <a:ext cx="7632848"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reeform 6"/>
          <p:cNvSpPr>
            <a:spLocks noEditPoints="1"/>
          </p:cNvSpPr>
          <p:nvPr>
            <p:custDataLst>
              <p:tags r:id="rId1"/>
            </p:custDataLst>
          </p:nvPr>
        </p:nvSpPr>
        <p:spPr bwMode="auto">
          <a:xfrm>
            <a:off x="8194965" y="182497"/>
            <a:ext cx="571500" cy="572089"/>
          </a:xfrm>
          <a:custGeom>
            <a:avLst/>
            <a:gdLst>
              <a:gd name="T0" fmla="*/ 474 w 485"/>
              <a:gd name="T1" fmla="*/ 421 h 485"/>
              <a:gd name="T2" fmla="*/ 375 w 485"/>
              <a:gd name="T3" fmla="*/ 321 h 485"/>
              <a:gd name="T4" fmla="*/ 411 w 485"/>
              <a:gd name="T5" fmla="*/ 205 h 485"/>
              <a:gd name="T6" fmla="*/ 394 w 485"/>
              <a:gd name="T7" fmla="*/ 125 h 485"/>
              <a:gd name="T8" fmla="*/ 351 w 485"/>
              <a:gd name="T9" fmla="*/ 60 h 485"/>
              <a:gd name="T10" fmla="*/ 285 w 485"/>
              <a:gd name="T11" fmla="*/ 16 h 485"/>
              <a:gd name="T12" fmla="*/ 205 w 485"/>
              <a:gd name="T13" fmla="*/ 0 h 485"/>
              <a:gd name="T14" fmla="*/ 126 w 485"/>
              <a:gd name="T15" fmla="*/ 16 h 485"/>
              <a:gd name="T16" fmla="*/ 60 w 485"/>
              <a:gd name="T17" fmla="*/ 60 h 485"/>
              <a:gd name="T18" fmla="*/ 16 w 485"/>
              <a:gd name="T19" fmla="*/ 125 h 485"/>
              <a:gd name="T20" fmla="*/ 0 w 485"/>
              <a:gd name="T21" fmla="*/ 205 h 485"/>
              <a:gd name="T22" fmla="*/ 16 w 485"/>
              <a:gd name="T23" fmla="*/ 285 h 485"/>
              <a:gd name="T24" fmla="*/ 60 w 485"/>
              <a:gd name="T25" fmla="*/ 350 h 485"/>
              <a:gd name="T26" fmla="*/ 126 w 485"/>
              <a:gd name="T27" fmla="*/ 394 h 485"/>
              <a:gd name="T28" fmla="*/ 205 w 485"/>
              <a:gd name="T29" fmla="*/ 410 h 485"/>
              <a:gd name="T30" fmla="*/ 322 w 485"/>
              <a:gd name="T31" fmla="*/ 374 h 485"/>
              <a:gd name="T32" fmla="*/ 422 w 485"/>
              <a:gd name="T33" fmla="*/ 474 h 485"/>
              <a:gd name="T34" fmla="*/ 448 w 485"/>
              <a:gd name="T35" fmla="*/ 485 h 485"/>
              <a:gd name="T36" fmla="*/ 474 w 485"/>
              <a:gd name="T37" fmla="*/ 474 h 485"/>
              <a:gd name="T38" fmla="*/ 485 w 485"/>
              <a:gd name="T39" fmla="*/ 447 h 485"/>
              <a:gd name="T40" fmla="*/ 474 w 485"/>
              <a:gd name="T41" fmla="*/ 421 h 485"/>
              <a:gd name="T42" fmla="*/ 205 w 485"/>
              <a:gd name="T43" fmla="*/ 336 h 485"/>
              <a:gd name="T44" fmla="*/ 113 w 485"/>
              <a:gd name="T45" fmla="*/ 297 h 485"/>
              <a:gd name="T46" fmla="*/ 75 w 485"/>
              <a:gd name="T47" fmla="*/ 205 h 485"/>
              <a:gd name="T48" fmla="*/ 113 w 485"/>
              <a:gd name="T49" fmla="*/ 113 h 485"/>
              <a:gd name="T50" fmla="*/ 205 w 485"/>
              <a:gd name="T51" fmla="*/ 74 h 485"/>
              <a:gd name="T52" fmla="*/ 298 w 485"/>
              <a:gd name="T53" fmla="*/ 113 h 485"/>
              <a:gd name="T54" fmla="*/ 336 w 485"/>
              <a:gd name="T55" fmla="*/ 205 h 485"/>
              <a:gd name="T56" fmla="*/ 298 w 485"/>
              <a:gd name="T57" fmla="*/ 297 h 485"/>
              <a:gd name="T58" fmla="*/ 205 w 485"/>
              <a:gd name="T59" fmla="*/ 3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485">
                <a:moveTo>
                  <a:pt x="474" y="421"/>
                </a:moveTo>
                <a:cubicBezTo>
                  <a:pt x="375" y="321"/>
                  <a:pt x="375" y="321"/>
                  <a:pt x="375" y="321"/>
                </a:cubicBezTo>
                <a:cubicBezTo>
                  <a:pt x="399" y="286"/>
                  <a:pt x="411" y="248"/>
                  <a:pt x="411" y="205"/>
                </a:cubicBezTo>
                <a:cubicBezTo>
                  <a:pt x="411" y="177"/>
                  <a:pt x="405" y="151"/>
                  <a:pt x="394" y="125"/>
                </a:cubicBezTo>
                <a:cubicBezTo>
                  <a:pt x="384" y="100"/>
                  <a:pt x="369" y="78"/>
                  <a:pt x="351" y="60"/>
                </a:cubicBezTo>
                <a:cubicBezTo>
                  <a:pt x="332" y="41"/>
                  <a:pt x="311" y="27"/>
                  <a:pt x="285" y="16"/>
                </a:cubicBezTo>
                <a:cubicBezTo>
                  <a:pt x="260" y="5"/>
                  <a:pt x="233" y="0"/>
                  <a:pt x="205" y="0"/>
                </a:cubicBezTo>
                <a:cubicBezTo>
                  <a:pt x="178" y="0"/>
                  <a:pt x="151" y="5"/>
                  <a:pt x="126" y="16"/>
                </a:cubicBezTo>
                <a:cubicBezTo>
                  <a:pt x="100" y="27"/>
                  <a:pt x="79" y="41"/>
                  <a:pt x="60" y="60"/>
                </a:cubicBezTo>
                <a:cubicBezTo>
                  <a:pt x="42" y="78"/>
                  <a:pt x="27" y="100"/>
                  <a:pt x="16" y="125"/>
                </a:cubicBezTo>
                <a:cubicBezTo>
                  <a:pt x="6" y="151"/>
                  <a:pt x="0" y="177"/>
                  <a:pt x="0" y="205"/>
                </a:cubicBezTo>
                <a:cubicBezTo>
                  <a:pt x="0" y="233"/>
                  <a:pt x="6" y="259"/>
                  <a:pt x="16" y="285"/>
                </a:cubicBezTo>
                <a:cubicBezTo>
                  <a:pt x="27" y="310"/>
                  <a:pt x="42" y="332"/>
                  <a:pt x="60" y="350"/>
                </a:cubicBezTo>
                <a:cubicBezTo>
                  <a:pt x="79" y="369"/>
                  <a:pt x="100" y="383"/>
                  <a:pt x="126" y="394"/>
                </a:cubicBezTo>
                <a:cubicBezTo>
                  <a:pt x="151" y="405"/>
                  <a:pt x="178" y="410"/>
                  <a:pt x="205" y="410"/>
                </a:cubicBezTo>
                <a:cubicBezTo>
                  <a:pt x="248" y="410"/>
                  <a:pt x="287" y="398"/>
                  <a:pt x="322" y="374"/>
                </a:cubicBezTo>
                <a:cubicBezTo>
                  <a:pt x="422" y="474"/>
                  <a:pt x="422" y="474"/>
                  <a:pt x="422" y="474"/>
                </a:cubicBezTo>
                <a:cubicBezTo>
                  <a:pt x="429" y="481"/>
                  <a:pt x="437" y="485"/>
                  <a:pt x="448" y="485"/>
                </a:cubicBezTo>
                <a:cubicBezTo>
                  <a:pt x="458" y="485"/>
                  <a:pt x="467" y="481"/>
                  <a:pt x="474" y="474"/>
                </a:cubicBezTo>
                <a:cubicBezTo>
                  <a:pt x="482" y="466"/>
                  <a:pt x="485" y="458"/>
                  <a:pt x="485" y="447"/>
                </a:cubicBezTo>
                <a:cubicBezTo>
                  <a:pt x="485" y="437"/>
                  <a:pt x="482" y="428"/>
                  <a:pt x="474" y="421"/>
                </a:cubicBezTo>
                <a:close/>
                <a:moveTo>
                  <a:pt x="205" y="336"/>
                </a:moveTo>
                <a:cubicBezTo>
                  <a:pt x="170" y="336"/>
                  <a:pt x="139" y="323"/>
                  <a:pt x="113" y="297"/>
                </a:cubicBezTo>
                <a:cubicBezTo>
                  <a:pt x="88" y="272"/>
                  <a:pt x="75" y="241"/>
                  <a:pt x="75" y="205"/>
                </a:cubicBezTo>
                <a:cubicBezTo>
                  <a:pt x="75" y="169"/>
                  <a:pt x="88" y="138"/>
                  <a:pt x="113" y="113"/>
                </a:cubicBezTo>
                <a:cubicBezTo>
                  <a:pt x="139" y="87"/>
                  <a:pt x="170" y="74"/>
                  <a:pt x="205" y="74"/>
                </a:cubicBezTo>
                <a:cubicBezTo>
                  <a:pt x="241" y="74"/>
                  <a:pt x="272" y="87"/>
                  <a:pt x="298" y="113"/>
                </a:cubicBezTo>
                <a:cubicBezTo>
                  <a:pt x="323" y="138"/>
                  <a:pt x="336" y="169"/>
                  <a:pt x="336" y="205"/>
                </a:cubicBezTo>
                <a:cubicBezTo>
                  <a:pt x="336" y="241"/>
                  <a:pt x="323" y="272"/>
                  <a:pt x="298" y="297"/>
                </a:cubicBezTo>
                <a:cubicBezTo>
                  <a:pt x="272" y="323"/>
                  <a:pt x="241" y="336"/>
                  <a:pt x="205" y="336"/>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82000952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26</a:t>
            </a:fld>
            <a:endParaRPr lang="en-CA"/>
          </a:p>
        </p:txBody>
      </p:sp>
      <p:sp>
        <p:nvSpPr>
          <p:cNvPr id="3" name="Text Placeholder 2"/>
          <p:cNvSpPr>
            <a:spLocks noGrp="1"/>
          </p:cNvSpPr>
          <p:nvPr>
            <p:ph type="body" sz="quarter" idx="11"/>
          </p:nvPr>
        </p:nvSpPr>
        <p:spPr/>
        <p:txBody>
          <a:bodyPr/>
          <a:lstStyle/>
          <a:p>
            <a:r>
              <a:rPr lang="en-CA" dirty="0" smtClean="0"/>
              <a:t>Edit an Activity</a:t>
            </a:r>
            <a:endParaRPr lang="en-CA" dirty="0"/>
          </a:p>
        </p:txBody>
      </p:sp>
      <p:pic>
        <p:nvPicPr>
          <p:cNvPr id="4098" name="Picture 2" descr="C:\Users\tfolkins\AppData\Local\Temp\SNAGHTML145349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27" y="1952836"/>
            <a:ext cx="3616542" cy="21112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folkins\AppData\Local\Temp\SNAGHTML146290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3271" y="2697149"/>
            <a:ext cx="5499209" cy="366250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347" y="1098873"/>
            <a:ext cx="33528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urved Connector 5"/>
          <p:cNvCxnSpPr>
            <a:stCxn id="4101" idx="2"/>
            <a:endCxn id="4098" idx="0"/>
          </p:cNvCxnSpPr>
          <p:nvPr/>
        </p:nvCxnSpPr>
        <p:spPr>
          <a:xfrm rot="16200000" flipH="1">
            <a:off x="1790016" y="1741753"/>
            <a:ext cx="415813" cy="6351"/>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4098" idx="2"/>
            <a:endCxn id="4100" idx="1"/>
          </p:cNvCxnSpPr>
          <p:nvPr/>
        </p:nvCxnSpPr>
        <p:spPr>
          <a:xfrm rot="16200000" flipH="1">
            <a:off x="2465027" y="3600158"/>
            <a:ext cx="464314" cy="1392173"/>
          </a:xfrm>
          <a:prstGeom prst="curved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211960" y="1130946"/>
            <a:ext cx="4932548" cy="1477328"/>
          </a:xfrm>
          <a:prstGeom prst="rect">
            <a:avLst/>
          </a:prstGeom>
        </p:spPr>
        <p:txBody>
          <a:bodyPr wrap="square">
            <a:spAutoFit/>
          </a:bodyPr>
          <a:lstStyle/>
          <a:p>
            <a:r>
              <a:rPr lang="en-CA" u="sng" dirty="0" smtClean="0"/>
              <a:t>TASK </a:t>
            </a:r>
            <a:r>
              <a:rPr lang="en-CA" dirty="0" smtClean="0"/>
              <a:t>- Press the “</a:t>
            </a:r>
            <a:r>
              <a:rPr lang="en-CA" dirty="0" smtClean="0">
                <a:solidFill>
                  <a:srgbClr val="FF0000"/>
                </a:solidFill>
              </a:rPr>
              <a:t>Edit Activity Cost</a:t>
            </a:r>
            <a:r>
              <a:rPr lang="en-CA" dirty="0" smtClean="0"/>
              <a:t>” Button on the “</a:t>
            </a:r>
            <a:r>
              <a:rPr lang="en-CA" dirty="0" smtClean="0">
                <a:solidFill>
                  <a:srgbClr val="FF0000"/>
                </a:solidFill>
              </a:rPr>
              <a:t>Admin Costs</a:t>
            </a:r>
            <a:r>
              <a:rPr lang="en-CA" dirty="0" smtClean="0"/>
              <a:t>” tab, Select the “</a:t>
            </a:r>
            <a:r>
              <a:rPr lang="en-CA" dirty="0" smtClean="0">
                <a:solidFill>
                  <a:srgbClr val="FF0000"/>
                </a:solidFill>
              </a:rPr>
              <a:t>Biannual Incident Report</a:t>
            </a:r>
            <a:r>
              <a:rPr lang="en-CA" dirty="0" smtClean="0"/>
              <a:t>”, click “</a:t>
            </a:r>
            <a:r>
              <a:rPr lang="en-CA" dirty="0" smtClean="0">
                <a:solidFill>
                  <a:srgbClr val="FF0000"/>
                </a:solidFill>
              </a:rPr>
              <a:t>Edit</a:t>
            </a:r>
            <a:r>
              <a:rPr lang="en-CA" dirty="0" smtClean="0"/>
              <a:t>”, and</a:t>
            </a:r>
            <a:br>
              <a:rPr lang="en-CA" dirty="0" smtClean="0"/>
            </a:br>
            <a:r>
              <a:rPr lang="en-CA" dirty="0" smtClean="0"/>
              <a:t>  Change the business size from “</a:t>
            </a:r>
            <a:r>
              <a:rPr lang="en-CA" dirty="0" smtClean="0">
                <a:solidFill>
                  <a:srgbClr val="FF0000"/>
                </a:solidFill>
              </a:rPr>
              <a:t>All Businesses</a:t>
            </a:r>
            <a:r>
              <a:rPr lang="en-CA" dirty="0" smtClean="0"/>
              <a:t>” to “</a:t>
            </a:r>
            <a:r>
              <a:rPr lang="en-CA" dirty="0" smtClean="0">
                <a:solidFill>
                  <a:srgbClr val="FF0000"/>
                </a:solidFill>
              </a:rPr>
              <a:t>Medium and Large</a:t>
            </a:r>
            <a:r>
              <a:rPr lang="en-CA" dirty="0" smtClean="0"/>
              <a:t>”.</a:t>
            </a:r>
            <a:endParaRPr lang="en-CA" dirty="0"/>
          </a:p>
        </p:txBody>
      </p:sp>
      <p:sp>
        <p:nvSpPr>
          <p:cNvPr id="30" name="Rectangle 29"/>
          <p:cNvSpPr/>
          <p:nvPr/>
        </p:nvSpPr>
        <p:spPr>
          <a:xfrm>
            <a:off x="380883" y="4270515"/>
            <a:ext cx="2823753" cy="1477328"/>
          </a:xfrm>
          <a:prstGeom prst="rect">
            <a:avLst/>
          </a:prstGeom>
        </p:spPr>
        <p:txBody>
          <a:bodyPr wrap="square">
            <a:spAutoFit/>
          </a:bodyPr>
          <a:lstStyle/>
          <a:p>
            <a:r>
              <a:rPr lang="en-CA" u="sng" dirty="0" smtClean="0"/>
              <a:t>TASK </a:t>
            </a:r>
            <a:r>
              <a:rPr lang="en-CA" dirty="0" smtClean="0"/>
              <a:t>– Add a new Administrative action for small businesses that matches the flexible </a:t>
            </a:r>
            <a:r>
              <a:rPr lang="en-CA" dirty="0"/>
              <a:t>o</a:t>
            </a:r>
            <a:r>
              <a:rPr lang="en-CA" dirty="0" smtClean="0"/>
              <a:t>ption described.</a:t>
            </a:r>
            <a:endParaRPr lang="en-CA" dirty="0"/>
          </a:p>
        </p:txBody>
      </p:sp>
      <p:sp>
        <p:nvSpPr>
          <p:cNvPr id="11" name="Rectangle 10"/>
          <p:cNvSpPr/>
          <p:nvPr/>
        </p:nvSpPr>
        <p:spPr>
          <a:xfrm>
            <a:off x="380884" y="5625244"/>
            <a:ext cx="3027655" cy="1200329"/>
          </a:xfrm>
          <a:prstGeom prst="rect">
            <a:avLst/>
          </a:prstGeom>
        </p:spPr>
        <p:txBody>
          <a:bodyPr wrap="square">
            <a:spAutoFit/>
          </a:bodyPr>
          <a:lstStyle/>
          <a:p>
            <a:r>
              <a:rPr lang="en-CA" u="sng" dirty="0" smtClean="0"/>
              <a:t>TASK </a:t>
            </a:r>
            <a:r>
              <a:rPr lang="en-CA" dirty="0" smtClean="0"/>
              <a:t>– </a:t>
            </a:r>
            <a:r>
              <a:rPr lang="en-CA" dirty="0"/>
              <a:t>Save a </a:t>
            </a:r>
            <a:r>
              <a:rPr lang="en-CA" dirty="0" smtClean="0"/>
              <a:t>new scenario </a:t>
            </a:r>
            <a:r>
              <a:rPr lang="en-CA" dirty="0"/>
              <a:t>file called “SDV –Regulation </a:t>
            </a:r>
            <a:r>
              <a:rPr lang="en-CA" dirty="0" smtClean="0"/>
              <a:t>Flexible Option</a:t>
            </a:r>
            <a:r>
              <a:rPr lang="en-CA" dirty="0"/>
              <a:t>” on your desktop.</a:t>
            </a:r>
          </a:p>
        </p:txBody>
      </p:sp>
      <p:sp>
        <p:nvSpPr>
          <p:cNvPr id="13" name="Freeform 12"/>
          <p:cNvSpPr>
            <a:spLocks noEditPoints="1"/>
          </p:cNvSpPr>
          <p:nvPr>
            <p:custDataLst>
              <p:tags r:id="rId1"/>
            </p:custDataLst>
          </p:nvPr>
        </p:nvSpPr>
        <p:spPr bwMode="auto">
          <a:xfrm>
            <a:off x="3799842" y="1130946"/>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4" name="Freeform 13"/>
          <p:cNvSpPr>
            <a:spLocks noEditPoints="1"/>
          </p:cNvSpPr>
          <p:nvPr>
            <p:custDataLst>
              <p:tags r:id="rId2"/>
            </p:custDataLst>
          </p:nvPr>
        </p:nvSpPr>
        <p:spPr bwMode="auto">
          <a:xfrm>
            <a:off x="4770" y="4270515"/>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5" name="Freeform 14"/>
          <p:cNvSpPr>
            <a:spLocks noEditPoints="1"/>
          </p:cNvSpPr>
          <p:nvPr>
            <p:custDataLst>
              <p:tags r:id="rId3"/>
            </p:custDataLst>
          </p:nvPr>
        </p:nvSpPr>
        <p:spPr bwMode="auto">
          <a:xfrm>
            <a:off x="4769" y="5625244"/>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Freeform 17"/>
          <p:cNvSpPr>
            <a:spLocks noEditPoints="1"/>
          </p:cNvSpPr>
          <p:nvPr>
            <p:custDataLst>
              <p:tags r:id="rId4"/>
            </p:custDataLst>
          </p:nvPr>
        </p:nvSpPr>
        <p:spPr bwMode="auto">
          <a:xfrm>
            <a:off x="8320980" y="224644"/>
            <a:ext cx="571500" cy="449845"/>
          </a:xfrm>
          <a:custGeom>
            <a:avLst/>
            <a:gdLst>
              <a:gd name="T0" fmla="*/ 142 w 142"/>
              <a:gd name="T1" fmla="*/ 20 h 112"/>
              <a:gd name="T2" fmla="*/ 140 w 142"/>
              <a:gd name="T3" fmla="*/ 15 h 112"/>
              <a:gd name="T4" fmla="*/ 128 w 142"/>
              <a:gd name="T5" fmla="*/ 3 h 112"/>
              <a:gd name="T6" fmla="*/ 123 w 142"/>
              <a:gd name="T7" fmla="*/ 0 h 112"/>
              <a:gd name="T8" fmla="*/ 117 w 142"/>
              <a:gd name="T9" fmla="*/ 3 h 112"/>
              <a:gd name="T10" fmla="*/ 110 w 142"/>
              <a:gd name="T11" fmla="*/ 10 h 112"/>
              <a:gd name="T12" fmla="*/ 133 w 142"/>
              <a:gd name="T13" fmla="*/ 33 h 112"/>
              <a:gd name="T14" fmla="*/ 140 w 142"/>
              <a:gd name="T15" fmla="*/ 26 h 112"/>
              <a:gd name="T16" fmla="*/ 142 w 142"/>
              <a:gd name="T17" fmla="*/ 20 h 112"/>
              <a:gd name="T18" fmla="*/ 51 w 142"/>
              <a:gd name="T19" fmla="*/ 69 h 112"/>
              <a:gd name="T20" fmla="*/ 51 w 142"/>
              <a:gd name="T21" fmla="*/ 91 h 112"/>
              <a:gd name="T22" fmla="*/ 74 w 142"/>
              <a:gd name="T23" fmla="*/ 91 h 112"/>
              <a:gd name="T24" fmla="*/ 128 w 142"/>
              <a:gd name="T25" fmla="*/ 38 h 112"/>
              <a:gd name="T26" fmla="*/ 105 w 142"/>
              <a:gd name="T27" fmla="*/ 15 h 112"/>
              <a:gd name="T28" fmla="*/ 51 w 142"/>
              <a:gd name="T29" fmla="*/ 69 h 112"/>
              <a:gd name="T30" fmla="*/ 111 w 142"/>
              <a:gd name="T31" fmla="*/ 71 h 112"/>
              <a:gd name="T32" fmla="*/ 108 w 142"/>
              <a:gd name="T33" fmla="*/ 72 h 112"/>
              <a:gd name="T34" fmla="*/ 103 w 142"/>
              <a:gd name="T35" fmla="*/ 77 h 112"/>
              <a:gd name="T36" fmla="*/ 102 w 142"/>
              <a:gd name="T37" fmla="*/ 79 h 112"/>
              <a:gd name="T38" fmla="*/ 102 w 142"/>
              <a:gd name="T39" fmla="*/ 89 h 112"/>
              <a:gd name="T40" fmla="*/ 98 w 142"/>
              <a:gd name="T41" fmla="*/ 98 h 112"/>
              <a:gd name="T42" fmla="*/ 89 w 142"/>
              <a:gd name="T43" fmla="*/ 102 h 112"/>
              <a:gd name="T44" fmla="*/ 23 w 142"/>
              <a:gd name="T45" fmla="*/ 102 h 112"/>
              <a:gd name="T46" fmla="*/ 14 w 142"/>
              <a:gd name="T47" fmla="*/ 98 h 112"/>
              <a:gd name="T48" fmla="*/ 11 w 142"/>
              <a:gd name="T49" fmla="*/ 89 h 112"/>
              <a:gd name="T50" fmla="*/ 11 w 142"/>
              <a:gd name="T51" fmla="*/ 23 h 112"/>
              <a:gd name="T52" fmla="*/ 14 w 142"/>
              <a:gd name="T53" fmla="*/ 14 h 112"/>
              <a:gd name="T54" fmla="*/ 23 w 142"/>
              <a:gd name="T55" fmla="*/ 10 h 112"/>
              <a:gd name="T56" fmla="*/ 89 w 142"/>
              <a:gd name="T57" fmla="*/ 10 h 112"/>
              <a:gd name="T58" fmla="*/ 93 w 142"/>
              <a:gd name="T59" fmla="*/ 10 h 112"/>
              <a:gd name="T60" fmla="*/ 96 w 142"/>
              <a:gd name="T61" fmla="*/ 10 h 112"/>
              <a:gd name="T62" fmla="*/ 99 w 142"/>
              <a:gd name="T63" fmla="*/ 6 h 112"/>
              <a:gd name="T64" fmla="*/ 100 w 142"/>
              <a:gd name="T65" fmla="*/ 4 h 112"/>
              <a:gd name="T66" fmla="*/ 99 w 142"/>
              <a:gd name="T67" fmla="*/ 2 h 112"/>
              <a:gd name="T68" fmla="*/ 89 w 142"/>
              <a:gd name="T69" fmla="*/ 0 h 112"/>
              <a:gd name="T70" fmla="*/ 23 w 142"/>
              <a:gd name="T71" fmla="*/ 0 h 112"/>
              <a:gd name="T72" fmla="*/ 7 w 142"/>
              <a:gd name="T73" fmla="*/ 7 h 112"/>
              <a:gd name="T74" fmla="*/ 0 w 142"/>
              <a:gd name="T75" fmla="*/ 23 h 112"/>
              <a:gd name="T76" fmla="*/ 0 w 142"/>
              <a:gd name="T77" fmla="*/ 89 h 112"/>
              <a:gd name="T78" fmla="*/ 7 w 142"/>
              <a:gd name="T79" fmla="*/ 105 h 112"/>
              <a:gd name="T80" fmla="*/ 23 w 142"/>
              <a:gd name="T81" fmla="*/ 112 h 112"/>
              <a:gd name="T82" fmla="*/ 89 w 142"/>
              <a:gd name="T83" fmla="*/ 112 h 112"/>
              <a:gd name="T84" fmla="*/ 106 w 142"/>
              <a:gd name="T85" fmla="*/ 105 h 112"/>
              <a:gd name="T86" fmla="*/ 112 w 142"/>
              <a:gd name="T87" fmla="*/ 89 h 112"/>
              <a:gd name="T88" fmla="*/ 112 w 142"/>
              <a:gd name="T89" fmla="*/ 74 h 112"/>
              <a:gd name="T90" fmla="*/ 111 w 142"/>
              <a:gd name="T91" fmla="*/ 71 h 112"/>
              <a:gd name="T92" fmla="*/ 106 w 142"/>
              <a:gd name="T93" fmla="*/ 29 h 112"/>
              <a:gd name="T94" fmla="*/ 78 w 142"/>
              <a:gd name="T95" fmla="*/ 57 h 112"/>
              <a:gd name="T96" fmla="*/ 75 w 142"/>
              <a:gd name="T97" fmla="*/ 57 h 112"/>
              <a:gd name="T98" fmla="*/ 76 w 142"/>
              <a:gd name="T99" fmla="*/ 54 h 112"/>
              <a:gd name="T100" fmla="*/ 103 w 142"/>
              <a:gd name="T101" fmla="*/ 27 h 112"/>
              <a:gd name="T102" fmla="*/ 106 w 142"/>
              <a:gd name="T103" fmla="*/ 27 h 112"/>
              <a:gd name="T104" fmla="*/ 106 w 142"/>
              <a:gd name="T105" fmla="*/ 29 h 112"/>
              <a:gd name="T106" fmla="*/ 67 w 142"/>
              <a:gd name="T107" fmla="*/ 84 h 112"/>
              <a:gd name="T108" fmla="*/ 67 w 142"/>
              <a:gd name="T109" fmla="*/ 76 h 112"/>
              <a:gd name="T110" fmla="*/ 59 w 142"/>
              <a:gd name="T111" fmla="*/ 76 h 112"/>
              <a:gd name="T112" fmla="*/ 59 w 142"/>
              <a:gd name="T113" fmla="*/ 72 h 112"/>
              <a:gd name="T114" fmla="*/ 68 w 142"/>
              <a:gd name="T115" fmla="*/ 62 h 112"/>
              <a:gd name="T116" fmla="*/ 80 w 142"/>
              <a:gd name="T117" fmla="*/ 75 h 112"/>
              <a:gd name="T118" fmla="*/ 71 w 142"/>
              <a:gd name="T119" fmla="*/ 84 h 112"/>
              <a:gd name="T120" fmla="*/ 67 w 142"/>
              <a:gd name="T12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42" y="20"/>
                </a:moveTo>
                <a:cubicBezTo>
                  <a:pt x="142" y="18"/>
                  <a:pt x="142" y="16"/>
                  <a:pt x="140" y="15"/>
                </a:cubicBezTo>
                <a:cubicBezTo>
                  <a:pt x="128" y="3"/>
                  <a:pt x="128" y="3"/>
                  <a:pt x="128" y="3"/>
                </a:cubicBezTo>
                <a:cubicBezTo>
                  <a:pt x="126" y="1"/>
                  <a:pt x="125" y="0"/>
                  <a:pt x="123" y="0"/>
                </a:cubicBezTo>
                <a:cubicBezTo>
                  <a:pt x="120" y="0"/>
                  <a:pt x="119" y="1"/>
                  <a:pt x="117" y="3"/>
                </a:cubicBezTo>
                <a:cubicBezTo>
                  <a:pt x="110" y="10"/>
                  <a:pt x="110" y="10"/>
                  <a:pt x="110" y="10"/>
                </a:cubicBezTo>
                <a:cubicBezTo>
                  <a:pt x="133" y="33"/>
                  <a:pt x="133" y="33"/>
                  <a:pt x="133" y="33"/>
                </a:cubicBezTo>
                <a:cubicBezTo>
                  <a:pt x="140" y="26"/>
                  <a:pt x="140" y="26"/>
                  <a:pt x="140" y="26"/>
                </a:cubicBezTo>
                <a:cubicBezTo>
                  <a:pt x="142" y="24"/>
                  <a:pt x="142" y="22"/>
                  <a:pt x="142" y="20"/>
                </a:cubicBezTo>
                <a:close/>
                <a:moveTo>
                  <a:pt x="51" y="69"/>
                </a:moveTo>
                <a:cubicBezTo>
                  <a:pt x="51" y="91"/>
                  <a:pt x="51" y="91"/>
                  <a:pt x="51" y="91"/>
                </a:cubicBezTo>
                <a:cubicBezTo>
                  <a:pt x="74" y="91"/>
                  <a:pt x="74" y="91"/>
                  <a:pt x="74" y="91"/>
                </a:cubicBezTo>
                <a:cubicBezTo>
                  <a:pt x="128" y="38"/>
                  <a:pt x="128" y="38"/>
                  <a:pt x="128" y="38"/>
                </a:cubicBezTo>
                <a:cubicBezTo>
                  <a:pt x="105" y="15"/>
                  <a:pt x="105" y="15"/>
                  <a:pt x="105" y="15"/>
                </a:cubicBezTo>
                <a:lnTo>
                  <a:pt x="51" y="69"/>
                </a:lnTo>
                <a:close/>
                <a:moveTo>
                  <a:pt x="111" y="71"/>
                </a:moveTo>
                <a:cubicBezTo>
                  <a:pt x="108" y="72"/>
                  <a:pt x="108" y="72"/>
                  <a:pt x="108" y="72"/>
                </a:cubicBezTo>
                <a:cubicBezTo>
                  <a:pt x="103" y="77"/>
                  <a:pt x="103" y="77"/>
                  <a:pt x="103" y="77"/>
                </a:cubicBezTo>
                <a:cubicBezTo>
                  <a:pt x="102" y="79"/>
                  <a:pt x="102" y="79"/>
                  <a:pt x="102" y="79"/>
                </a:cubicBezTo>
                <a:cubicBezTo>
                  <a:pt x="102" y="89"/>
                  <a:pt x="102" y="89"/>
                  <a:pt x="102" y="89"/>
                </a:cubicBezTo>
                <a:cubicBezTo>
                  <a:pt x="102" y="92"/>
                  <a:pt x="101" y="95"/>
                  <a:pt x="98" y="98"/>
                </a:cubicBezTo>
                <a:cubicBezTo>
                  <a:pt x="96" y="100"/>
                  <a:pt x="93" y="102"/>
                  <a:pt x="89" y="102"/>
                </a:cubicBezTo>
                <a:cubicBezTo>
                  <a:pt x="23" y="102"/>
                  <a:pt x="23" y="102"/>
                  <a:pt x="23" y="102"/>
                </a:cubicBezTo>
                <a:cubicBezTo>
                  <a:pt x="20" y="102"/>
                  <a:pt x="17" y="100"/>
                  <a:pt x="14" y="98"/>
                </a:cubicBezTo>
                <a:cubicBezTo>
                  <a:pt x="12" y="95"/>
                  <a:pt x="11" y="92"/>
                  <a:pt x="11" y="89"/>
                </a:cubicBezTo>
                <a:cubicBezTo>
                  <a:pt x="11" y="23"/>
                  <a:pt x="11" y="23"/>
                  <a:pt x="11" y="23"/>
                </a:cubicBezTo>
                <a:cubicBezTo>
                  <a:pt x="11" y="19"/>
                  <a:pt x="12" y="16"/>
                  <a:pt x="14" y="14"/>
                </a:cubicBezTo>
                <a:cubicBezTo>
                  <a:pt x="17" y="11"/>
                  <a:pt x="20" y="10"/>
                  <a:pt x="23" y="10"/>
                </a:cubicBezTo>
                <a:cubicBezTo>
                  <a:pt x="89" y="10"/>
                  <a:pt x="89" y="10"/>
                  <a:pt x="89" y="10"/>
                </a:cubicBezTo>
                <a:cubicBezTo>
                  <a:pt x="91" y="10"/>
                  <a:pt x="92" y="10"/>
                  <a:pt x="93" y="10"/>
                </a:cubicBezTo>
                <a:cubicBezTo>
                  <a:pt x="96" y="10"/>
                  <a:pt x="96" y="10"/>
                  <a:pt x="96" y="10"/>
                </a:cubicBezTo>
                <a:cubicBezTo>
                  <a:pt x="99" y="6"/>
                  <a:pt x="99" y="6"/>
                  <a:pt x="99" y="6"/>
                </a:cubicBezTo>
                <a:cubicBezTo>
                  <a:pt x="100" y="4"/>
                  <a:pt x="100" y="4"/>
                  <a:pt x="100" y="4"/>
                </a:cubicBezTo>
                <a:cubicBezTo>
                  <a:pt x="99" y="2"/>
                  <a:pt x="99" y="2"/>
                  <a:pt x="99" y="2"/>
                </a:cubicBezTo>
                <a:cubicBezTo>
                  <a:pt x="96" y="0"/>
                  <a:pt x="93" y="0"/>
                  <a:pt x="89" y="0"/>
                </a:cubicBezTo>
                <a:cubicBezTo>
                  <a:pt x="23" y="0"/>
                  <a:pt x="23" y="0"/>
                  <a:pt x="23" y="0"/>
                </a:cubicBezTo>
                <a:cubicBezTo>
                  <a:pt x="17" y="0"/>
                  <a:pt x="12" y="2"/>
                  <a:pt x="7" y="7"/>
                </a:cubicBezTo>
                <a:cubicBezTo>
                  <a:pt x="3" y="11"/>
                  <a:pt x="0" y="16"/>
                  <a:pt x="0" y="23"/>
                </a:cubicBezTo>
                <a:cubicBezTo>
                  <a:pt x="0" y="89"/>
                  <a:pt x="0" y="89"/>
                  <a:pt x="0" y="89"/>
                </a:cubicBezTo>
                <a:cubicBezTo>
                  <a:pt x="0" y="95"/>
                  <a:pt x="3" y="101"/>
                  <a:pt x="7" y="105"/>
                </a:cubicBezTo>
                <a:cubicBezTo>
                  <a:pt x="12" y="110"/>
                  <a:pt x="17" y="112"/>
                  <a:pt x="23" y="112"/>
                </a:cubicBezTo>
                <a:cubicBezTo>
                  <a:pt x="89" y="112"/>
                  <a:pt x="89" y="112"/>
                  <a:pt x="89" y="112"/>
                </a:cubicBezTo>
                <a:cubicBezTo>
                  <a:pt x="96" y="112"/>
                  <a:pt x="101" y="110"/>
                  <a:pt x="106" y="105"/>
                </a:cubicBezTo>
                <a:cubicBezTo>
                  <a:pt x="110" y="101"/>
                  <a:pt x="112" y="95"/>
                  <a:pt x="112" y="89"/>
                </a:cubicBezTo>
                <a:cubicBezTo>
                  <a:pt x="112" y="74"/>
                  <a:pt x="112" y="74"/>
                  <a:pt x="112" y="74"/>
                </a:cubicBezTo>
                <a:lnTo>
                  <a:pt x="111" y="71"/>
                </a:lnTo>
                <a:close/>
                <a:moveTo>
                  <a:pt x="106" y="29"/>
                </a:moveTo>
                <a:cubicBezTo>
                  <a:pt x="78" y="57"/>
                  <a:pt x="78" y="57"/>
                  <a:pt x="78" y="57"/>
                </a:cubicBezTo>
                <a:cubicBezTo>
                  <a:pt x="75" y="57"/>
                  <a:pt x="75" y="57"/>
                  <a:pt x="75" y="57"/>
                </a:cubicBezTo>
                <a:cubicBezTo>
                  <a:pt x="76" y="54"/>
                  <a:pt x="76" y="54"/>
                  <a:pt x="76" y="54"/>
                </a:cubicBezTo>
                <a:cubicBezTo>
                  <a:pt x="103" y="27"/>
                  <a:pt x="103" y="27"/>
                  <a:pt x="103" y="27"/>
                </a:cubicBezTo>
                <a:cubicBezTo>
                  <a:pt x="106" y="27"/>
                  <a:pt x="106" y="27"/>
                  <a:pt x="106" y="27"/>
                </a:cubicBezTo>
                <a:lnTo>
                  <a:pt x="106" y="29"/>
                </a:lnTo>
                <a:close/>
                <a:moveTo>
                  <a:pt x="67" y="84"/>
                </a:moveTo>
                <a:cubicBezTo>
                  <a:pt x="67" y="76"/>
                  <a:pt x="67" y="76"/>
                  <a:pt x="67" y="76"/>
                </a:cubicBezTo>
                <a:cubicBezTo>
                  <a:pt x="59" y="76"/>
                  <a:pt x="59" y="76"/>
                  <a:pt x="59" y="76"/>
                </a:cubicBezTo>
                <a:cubicBezTo>
                  <a:pt x="59" y="72"/>
                  <a:pt x="59" y="72"/>
                  <a:pt x="59" y="72"/>
                </a:cubicBezTo>
                <a:cubicBezTo>
                  <a:pt x="68" y="62"/>
                  <a:pt x="68" y="62"/>
                  <a:pt x="68" y="62"/>
                </a:cubicBezTo>
                <a:cubicBezTo>
                  <a:pt x="80" y="75"/>
                  <a:pt x="80" y="75"/>
                  <a:pt x="80" y="75"/>
                </a:cubicBezTo>
                <a:cubicBezTo>
                  <a:pt x="71" y="84"/>
                  <a:pt x="71" y="84"/>
                  <a:pt x="71" y="84"/>
                </a:cubicBezTo>
                <a:lnTo>
                  <a:pt x="67" y="8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50497708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27</a:t>
            </a:fld>
            <a:endParaRPr lang="en-CA"/>
          </a:p>
        </p:txBody>
      </p:sp>
      <p:sp>
        <p:nvSpPr>
          <p:cNvPr id="3" name="Text Placeholder 2"/>
          <p:cNvSpPr>
            <a:spLocks noGrp="1"/>
          </p:cNvSpPr>
          <p:nvPr>
            <p:ph type="body" sz="quarter" idx="11"/>
          </p:nvPr>
        </p:nvSpPr>
        <p:spPr>
          <a:xfrm>
            <a:off x="287524" y="30050"/>
            <a:ext cx="7452828" cy="878670"/>
          </a:xfrm>
        </p:spPr>
        <p:txBody>
          <a:bodyPr/>
          <a:lstStyle/>
          <a:p>
            <a:r>
              <a:rPr lang="en-CA" sz="2400" dirty="0" smtClean="0"/>
              <a:t>Step 6 – Review and Confirm Results – Extracting Results for the One-for-One Rule and Small Business Lens</a:t>
            </a:r>
            <a:endParaRPr lang="en-CA" sz="2400" dirty="0"/>
          </a:p>
        </p:txBody>
      </p:sp>
      <p:sp>
        <p:nvSpPr>
          <p:cNvPr id="4" name="Content Placeholder 3"/>
          <p:cNvSpPr>
            <a:spLocks noGrp="1"/>
          </p:cNvSpPr>
          <p:nvPr>
            <p:ph idx="10"/>
          </p:nvPr>
        </p:nvSpPr>
        <p:spPr>
          <a:xfrm>
            <a:off x="755576" y="944724"/>
            <a:ext cx="7571580" cy="1620180"/>
          </a:xfrm>
        </p:spPr>
        <p:txBody>
          <a:bodyPr/>
          <a:lstStyle/>
          <a:p>
            <a:pPr marL="342900" indent="-342900">
              <a:buFont typeface="Arial" panose="020B0604020202020204" pitchFamily="34" charset="0"/>
              <a:buChar char="•"/>
            </a:pPr>
            <a:r>
              <a:rPr lang="en-CA" dirty="0" smtClean="0"/>
              <a:t>Review the various results as they appear in the “</a:t>
            </a:r>
            <a:r>
              <a:rPr lang="en-CA" dirty="0" smtClean="0">
                <a:solidFill>
                  <a:srgbClr val="FF0000"/>
                </a:solidFill>
              </a:rPr>
              <a:t>Reporting</a:t>
            </a:r>
            <a:r>
              <a:rPr lang="en-CA" dirty="0" smtClean="0"/>
              <a:t>” Tab in the RCC.</a:t>
            </a:r>
          </a:p>
          <a:p>
            <a:pPr marL="342900" indent="-342900">
              <a:buFont typeface="Arial" panose="020B0604020202020204" pitchFamily="34" charset="0"/>
              <a:buChar char="•"/>
            </a:pPr>
            <a:r>
              <a:rPr lang="en-CA" dirty="0" smtClean="0"/>
              <a:t>Check your one-for-one results against the following:</a:t>
            </a:r>
          </a:p>
          <a:p>
            <a:endParaRPr lang="en-CA" dirty="0"/>
          </a:p>
          <a:p>
            <a:endParaRPr lang="en-CA" dirty="0"/>
          </a:p>
        </p:txBody>
      </p:sp>
      <p:sp>
        <p:nvSpPr>
          <p:cNvPr id="7" name="Content Placeholder 3"/>
          <p:cNvSpPr txBox="1">
            <a:spLocks/>
          </p:cNvSpPr>
          <p:nvPr/>
        </p:nvSpPr>
        <p:spPr>
          <a:xfrm>
            <a:off x="503548" y="4905164"/>
            <a:ext cx="6039792" cy="162018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dirty="0" smtClean="0"/>
              <a:t>TASK – Copy SBL and One-for-One Tables</a:t>
            </a:r>
          </a:p>
          <a:p>
            <a:pPr marL="342900" indent="-342900">
              <a:buFont typeface="Arial" panose="020B0604020202020204" pitchFamily="34" charset="0"/>
              <a:buChar char="•"/>
            </a:pPr>
            <a:r>
              <a:rPr lang="en-CA" sz="2000" dirty="0" smtClean="0"/>
              <a:t>Click on the “</a:t>
            </a:r>
            <a:r>
              <a:rPr lang="en-CA" sz="2000" dirty="0" smtClean="0">
                <a:solidFill>
                  <a:srgbClr val="FF0000"/>
                </a:solidFill>
              </a:rPr>
              <a:t>Copy One-for-One Table</a:t>
            </a:r>
            <a:r>
              <a:rPr lang="en-CA" sz="2000" dirty="0" smtClean="0"/>
              <a:t>” button.</a:t>
            </a:r>
          </a:p>
          <a:p>
            <a:pPr marL="342900" indent="-342900">
              <a:buFont typeface="Arial" panose="020B0604020202020204" pitchFamily="34" charset="0"/>
              <a:buChar char="•"/>
            </a:pPr>
            <a:r>
              <a:rPr lang="en-CA" sz="2000" dirty="0" smtClean="0"/>
              <a:t>Create a new a word document and paste the table.</a:t>
            </a:r>
          </a:p>
          <a:p>
            <a:pPr marL="342900" indent="-342900">
              <a:buFont typeface="Arial" panose="020B0604020202020204" pitchFamily="34" charset="0"/>
              <a:buChar char="•"/>
            </a:pPr>
            <a:r>
              <a:rPr lang="en-CA" sz="2000" dirty="0" smtClean="0"/>
              <a:t>Click on the “</a:t>
            </a:r>
            <a:r>
              <a:rPr lang="en-CA" sz="2000" dirty="0" smtClean="0">
                <a:solidFill>
                  <a:srgbClr val="FF0000"/>
                </a:solidFill>
              </a:rPr>
              <a:t>Copy SLB Table</a:t>
            </a:r>
            <a:r>
              <a:rPr lang="en-CA" sz="2000" dirty="0" smtClean="0"/>
              <a:t>” button, paste it into the new word document.</a:t>
            </a:r>
          </a:p>
          <a:p>
            <a:pPr marL="342900" indent="-342900">
              <a:buFont typeface="Arial" panose="020B0604020202020204" pitchFamily="34" charset="0"/>
              <a:buChar char="•"/>
            </a:pPr>
            <a:endParaRPr lang="en-CA" sz="2000" dirty="0" smtClean="0"/>
          </a:p>
          <a:p>
            <a:endParaRPr lang="en-CA" sz="2000" dirty="0" smtClean="0"/>
          </a:p>
          <a:p>
            <a:endParaRPr lang="en-CA"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28" y="3243179"/>
            <a:ext cx="3188013" cy="47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p:cNvSpPr/>
          <p:nvPr/>
        </p:nvSpPr>
        <p:spPr>
          <a:xfrm>
            <a:off x="3509962" y="3185199"/>
            <a:ext cx="779376" cy="5925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340" y="5877272"/>
            <a:ext cx="2394024" cy="46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Notched Right Arrow 11"/>
          <p:cNvSpPr/>
          <p:nvPr/>
        </p:nvSpPr>
        <p:spPr>
          <a:xfrm>
            <a:off x="7740352" y="3068960"/>
            <a:ext cx="1116124" cy="7087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WORD</a:t>
            </a:r>
            <a:endParaRPr lang="en-CA" sz="1400" b="1" dirty="0"/>
          </a:p>
        </p:txBody>
      </p:sp>
      <p:sp>
        <p:nvSpPr>
          <p:cNvPr id="11" name="Freeform 10"/>
          <p:cNvSpPr>
            <a:spLocks noEditPoints="1"/>
          </p:cNvSpPr>
          <p:nvPr/>
        </p:nvSpPr>
        <p:spPr bwMode="auto">
          <a:xfrm>
            <a:off x="8284976" y="116632"/>
            <a:ext cx="571500" cy="621742"/>
          </a:xfrm>
          <a:custGeom>
            <a:avLst/>
            <a:gdLst>
              <a:gd name="T0" fmla="*/ 305 w 318"/>
              <a:gd name="T1" fmla="*/ 99 h 346"/>
              <a:gd name="T2" fmla="*/ 275 w 318"/>
              <a:gd name="T3" fmla="*/ 87 h 346"/>
              <a:gd name="T4" fmla="*/ 244 w 318"/>
              <a:gd name="T5" fmla="*/ 99 h 346"/>
              <a:gd name="T6" fmla="*/ 231 w 318"/>
              <a:gd name="T7" fmla="*/ 130 h 346"/>
              <a:gd name="T8" fmla="*/ 239 w 318"/>
              <a:gd name="T9" fmla="*/ 155 h 346"/>
              <a:gd name="T10" fmla="*/ 260 w 318"/>
              <a:gd name="T11" fmla="*/ 171 h 346"/>
              <a:gd name="T12" fmla="*/ 260 w 318"/>
              <a:gd name="T13" fmla="*/ 260 h 346"/>
              <a:gd name="T14" fmla="*/ 239 w 318"/>
              <a:gd name="T15" fmla="*/ 301 h 346"/>
              <a:gd name="T16" fmla="*/ 188 w 318"/>
              <a:gd name="T17" fmla="*/ 318 h 346"/>
              <a:gd name="T18" fmla="*/ 137 w 318"/>
              <a:gd name="T19" fmla="*/ 301 h 346"/>
              <a:gd name="T20" fmla="*/ 116 w 318"/>
              <a:gd name="T21" fmla="*/ 260 h 346"/>
              <a:gd name="T22" fmla="*/ 116 w 318"/>
              <a:gd name="T23" fmla="*/ 230 h 346"/>
              <a:gd name="T24" fmla="*/ 178 w 318"/>
              <a:gd name="T25" fmla="*/ 201 h 346"/>
              <a:gd name="T26" fmla="*/ 203 w 318"/>
              <a:gd name="T27" fmla="*/ 144 h 346"/>
              <a:gd name="T28" fmla="*/ 203 w 318"/>
              <a:gd name="T29" fmla="*/ 29 h 346"/>
              <a:gd name="T30" fmla="*/ 198 w 318"/>
              <a:gd name="T31" fmla="*/ 19 h 346"/>
              <a:gd name="T32" fmla="*/ 188 w 318"/>
              <a:gd name="T33" fmla="*/ 14 h 346"/>
              <a:gd name="T34" fmla="*/ 184 w 318"/>
              <a:gd name="T35" fmla="*/ 15 h 346"/>
              <a:gd name="T36" fmla="*/ 174 w 318"/>
              <a:gd name="T37" fmla="*/ 4 h 346"/>
              <a:gd name="T38" fmla="*/ 159 w 318"/>
              <a:gd name="T39" fmla="*/ 0 h 346"/>
              <a:gd name="T40" fmla="*/ 139 w 318"/>
              <a:gd name="T41" fmla="*/ 8 h 346"/>
              <a:gd name="T42" fmla="*/ 130 w 318"/>
              <a:gd name="T43" fmla="*/ 29 h 346"/>
              <a:gd name="T44" fmla="*/ 139 w 318"/>
              <a:gd name="T45" fmla="*/ 49 h 346"/>
              <a:gd name="T46" fmla="*/ 159 w 318"/>
              <a:gd name="T47" fmla="*/ 58 h 346"/>
              <a:gd name="T48" fmla="*/ 174 w 318"/>
              <a:gd name="T49" fmla="*/ 54 h 346"/>
              <a:gd name="T50" fmla="*/ 174 w 318"/>
              <a:gd name="T51" fmla="*/ 144 h 346"/>
              <a:gd name="T52" fmla="*/ 152 w 318"/>
              <a:gd name="T53" fmla="*/ 185 h 346"/>
              <a:gd name="T54" fmla="*/ 101 w 318"/>
              <a:gd name="T55" fmla="*/ 202 h 346"/>
              <a:gd name="T56" fmla="*/ 50 w 318"/>
              <a:gd name="T57" fmla="*/ 185 h 346"/>
              <a:gd name="T58" fmla="*/ 29 w 318"/>
              <a:gd name="T59" fmla="*/ 144 h 346"/>
              <a:gd name="T60" fmla="*/ 29 w 318"/>
              <a:gd name="T61" fmla="*/ 54 h 346"/>
              <a:gd name="T62" fmla="*/ 44 w 318"/>
              <a:gd name="T63" fmla="*/ 58 h 346"/>
              <a:gd name="T64" fmla="*/ 64 w 318"/>
              <a:gd name="T65" fmla="*/ 49 h 346"/>
              <a:gd name="T66" fmla="*/ 73 w 318"/>
              <a:gd name="T67" fmla="*/ 29 h 346"/>
              <a:gd name="T68" fmla="*/ 64 w 318"/>
              <a:gd name="T69" fmla="*/ 8 h 346"/>
              <a:gd name="T70" fmla="*/ 44 w 318"/>
              <a:gd name="T71" fmla="*/ 0 h 346"/>
              <a:gd name="T72" fmla="*/ 29 w 318"/>
              <a:gd name="T73" fmla="*/ 4 h 346"/>
              <a:gd name="T74" fmla="*/ 18 w 318"/>
              <a:gd name="T75" fmla="*/ 15 h 346"/>
              <a:gd name="T76" fmla="*/ 15 w 318"/>
              <a:gd name="T77" fmla="*/ 14 h 346"/>
              <a:gd name="T78" fmla="*/ 5 w 318"/>
              <a:gd name="T79" fmla="*/ 19 h 346"/>
              <a:gd name="T80" fmla="*/ 0 w 318"/>
              <a:gd name="T81" fmla="*/ 29 h 346"/>
              <a:gd name="T82" fmla="*/ 0 w 318"/>
              <a:gd name="T83" fmla="*/ 144 h 346"/>
              <a:gd name="T84" fmla="*/ 25 w 318"/>
              <a:gd name="T85" fmla="*/ 201 h 346"/>
              <a:gd name="T86" fmla="*/ 87 w 318"/>
              <a:gd name="T87" fmla="*/ 230 h 346"/>
              <a:gd name="T88" fmla="*/ 87 w 318"/>
              <a:gd name="T89" fmla="*/ 260 h 346"/>
              <a:gd name="T90" fmla="*/ 117 w 318"/>
              <a:gd name="T91" fmla="*/ 321 h 346"/>
              <a:gd name="T92" fmla="*/ 188 w 318"/>
              <a:gd name="T93" fmla="*/ 346 h 346"/>
              <a:gd name="T94" fmla="*/ 259 w 318"/>
              <a:gd name="T95" fmla="*/ 321 h 346"/>
              <a:gd name="T96" fmla="*/ 289 w 318"/>
              <a:gd name="T97" fmla="*/ 260 h 346"/>
              <a:gd name="T98" fmla="*/ 289 w 318"/>
              <a:gd name="T99" fmla="*/ 171 h 346"/>
              <a:gd name="T100" fmla="*/ 310 w 318"/>
              <a:gd name="T101" fmla="*/ 155 h 346"/>
              <a:gd name="T102" fmla="*/ 318 w 318"/>
              <a:gd name="T103" fmla="*/ 130 h 346"/>
              <a:gd name="T104" fmla="*/ 305 w 318"/>
              <a:gd name="T105" fmla="*/ 99 h 346"/>
              <a:gd name="T106" fmla="*/ 275 w 318"/>
              <a:gd name="T107" fmla="*/ 144 h 346"/>
              <a:gd name="T108" fmla="*/ 265 w 318"/>
              <a:gd name="T109" fmla="*/ 140 h 346"/>
              <a:gd name="T110" fmla="*/ 260 w 318"/>
              <a:gd name="T111" fmla="*/ 130 h 346"/>
              <a:gd name="T112" fmla="*/ 265 w 318"/>
              <a:gd name="T113" fmla="*/ 120 h 346"/>
              <a:gd name="T114" fmla="*/ 275 w 318"/>
              <a:gd name="T115" fmla="*/ 115 h 346"/>
              <a:gd name="T116" fmla="*/ 285 w 318"/>
              <a:gd name="T117" fmla="*/ 120 h 346"/>
              <a:gd name="T118" fmla="*/ 289 w 318"/>
              <a:gd name="T119" fmla="*/ 130 h 346"/>
              <a:gd name="T120" fmla="*/ 285 w 318"/>
              <a:gd name="T121" fmla="*/ 140 h 346"/>
              <a:gd name="T122" fmla="*/ 275 w 318"/>
              <a:gd name="T123" fmla="*/ 1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46">
                <a:moveTo>
                  <a:pt x="305" y="99"/>
                </a:moveTo>
                <a:cubicBezTo>
                  <a:pt x="297" y="91"/>
                  <a:pt x="287" y="87"/>
                  <a:pt x="275" y="87"/>
                </a:cubicBezTo>
                <a:cubicBezTo>
                  <a:pt x="263" y="87"/>
                  <a:pt x="252" y="91"/>
                  <a:pt x="244" y="99"/>
                </a:cubicBezTo>
                <a:cubicBezTo>
                  <a:pt x="236" y="108"/>
                  <a:pt x="231" y="118"/>
                  <a:pt x="231" y="130"/>
                </a:cubicBezTo>
                <a:cubicBezTo>
                  <a:pt x="231" y="139"/>
                  <a:pt x="234" y="148"/>
                  <a:pt x="239" y="155"/>
                </a:cubicBezTo>
                <a:cubicBezTo>
                  <a:pt x="245" y="162"/>
                  <a:pt x="252" y="168"/>
                  <a:pt x="260" y="171"/>
                </a:cubicBezTo>
                <a:cubicBezTo>
                  <a:pt x="260" y="260"/>
                  <a:pt x="260" y="260"/>
                  <a:pt x="260" y="260"/>
                </a:cubicBezTo>
                <a:cubicBezTo>
                  <a:pt x="260" y="276"/>
                  <a:pt x="253" y="289"/>
                  <a:pt x="239" y="301"/>
                </a:cubicBezTo>
                <a:cubicBezTo>
                  <a:pt x="225" y="312"/>
                  <a:pt x="208" y="318"/>
                  <a:pt x="188" y="318"/>
                </a:cubicBezTo>
                <a:cubicBezTo>
                  <a:pt x="168" y="318"/>
                  <a:pt x="151" y="312"/>
                  <a:pt x="137" y="301"/>
                </a:cubicBezTo>
                <a:cubicBezTo>
                  <a:pt x="123" y="289"/>
                  <a:pt x="116" y="276"/>
                  <a:pt x="116" y="260"/>
                </a:cubicBezTo>
                <a:cubicBezTo>
                  <a:pt x="116" y="230"/>
                  <a:pt x="116" y="230"/>
                  <a:pt x="116" y="230"/>
                </a:cubicBezTo>
                <a:cubicBezTo>
                  <a:pt x="141" y="227"/>
                  <a:pt x="161" y="217"/>
                  <a:pt x="178" y="201"/>
                </a:cubicBezTo>
                <a:cubicBezTo>
                  <a:pt x="194" y="185"/>
                  <a:pt x="203" y="166"/>
                  <a:pt x="203" y="144"/>
                </a:cubicBezTo>
                <a:cubicBezTo>
                  <a:pt x="203" y="29"/>
                  <a:pt x="203" y="29"/>
                  <a:pt x="203" y="29"/>
                </a:cubicBezTo>
                <a:cubicBezTo>
                  <a:pt x="203" y="25"/>
                  <a:pt x="201" y="22"/>
                  <a:pt x="198" y="19"/>
                </a:cubicBezTo>
                <a:cubicBezTo>
                  <a:pt x="195" y="16"/>
                  <a:pt x="192" y="14"/>
                  <a:pt x="188" y="14"/>
                </a:cubicBezTo>
                <a:cubicBezTo>
                  <a:pt x="184" y="15"/>
                  <a:pt x="184" y="15"/>
                  <a:pt x="184" y="15"/>
                </a:cubicBezTo>
                <a:cubicBezTo>
                  <a:pt x="182" y="10"/>
                  <a:pt x="178" y="7"/>
                  <a:pt x="174" y="4"/>
                </a:cubicBezTo>
                <a:cubicBezTo>
                  <a:pt x="169" y="1"/>
                  <a:pt x="164" y="0"/>
                  <a:pt x="159" y="0"/>
                </a:cubicBezTo>
                <a:cubicBezTo>
                  <a:pt x="151" y="0"/>
                  <a:pt x="144" y="3"/>
                  <a:pt x="139" y="8"/>
                </a:cubicBezTo>
                <a:cubicBezTo>
                  <a:pt x="133" y="14"/>
                  <a:pt x="130" y="21"/>
                  <a:pt x="130" y="29"/>
                </a:cubicBezTo>
                <a:cubicBezTo>
                  <a:pt x="130" y="37"/>
                  <a:pt x="133" y="44"/>
                  <a:pt x="139" y="49"/>
                </a:cubicBezTo>
                <a:cubicBezTo>
                  <a:pt x="144" y="55"/>
                  <a:pt x="151" y="58"/>
                  <a:pt x="159" y="58"/>
                </a:cubicBezTo>
                <a:cubicBezTo>
                  <a:pt x="164" y="58"/>
                  <a:pt x="169" y="56"/>
                  <a:pt x="174" y="54"/>
                </a:cubicBezTo>
                <a:cubicBezTo>
                  <a:pt x="174" y="144"/>
                  <a:pt x="174" y="144"/>
                  <a:pt x="174" y="144"/>
                </a:cubicBezTo>
                <a:cubicBezTo>
                  <a:pt x="174" y="160"/>
                  <a:pt x="167" y="174"/>
                  <a:pt x="152" y="185"/>
                </a:cubicBezTo>
                <a:cubicBezTo>
                  <a:pt x="138" y="196"/>
                  <a:pt x="121" y="202"/>
                  <a:pt x="101" y="202"/>
                </a:cubicBezTo>
                <a:cubicBezTo>
                  <a:pt x="82" y="202"/>
                  <a:pt x="65" y="196"/>
                  <a:pt x="50" y="185"/>
                </a:cubicBezTo>
                <a:cubicBezTo>
                  <a:pt x="36" y="174"/>
                  <a:pt x="29" y="160"/>
                  <a:pt x="29" y="144"/>
                </a:cubicBezTo>
                <a:cubicBezTo>
                  <a:pt x="29" y="54"/>
                  <a:pt x="29" y="54"/>
                  <a:pt x="29" y="54"/>
                </a:cubicBezTo>
                <a:cubicBezTo>
                  <a:pt x="34" y="56"/>
                  <a:pt x="39" y="58"/>
                  <a:pt x="44" y="58"/>
                </a:cubicBezTo>
                <a:cubicBezTo>
                  <a:pt x="52" y="58"/>
                  <a:pt x="58" y="55"/>
                  <a:pt x="64" y="49"/>
                </a:cubicBezTo>
                <a:cubicBezTo>
                  <a:pt x="70" y="44"/>
                  <a:pt x="73" y="37"/>
                  <a:pt x="73" y="29"/>
                </a:cubicBezTo>
                <a:cubicBezTo>
                  <a:pt x="73" y="21"/>
                  <a:pt x="70" y="14"/>
                  <a:pt x="64" y="8"/>
                </a:cubicBezTo>
                <a:cubicBezTo>
                  <a:pt x="58" y="3"/>
                  <a:pt x="52" y="0"/>
                  <a:pt x="44" y="0"/>
                </a:cubicBezTo>
                <a:cubicBezTo>
                  <a:pt x="38" y="0"/>
                  <a:pt x="34" y="1"/>
                  <a:pt x="29" y="4"/>
                </a:cubicBezTo>
                <a:cubicBezTo>
                  <a:pt x="25" y="7"/>
                  <a:pt x="21" y="10"/>
                  <a:pt x="18" y="15"/>
                </a:cubicBezTo>
                <a:cubicBezTo>
                  <a:pt x="15" y="14"/>
                  <a:pt x="15" y="14"/>
                  <a:pt x="15" y="14"/>
                </a:cubicBezTo>
                <a:cubicBezTo>
                  <a:pt x="11" y="14"/>
                  <a:pt x="8" y="16"/>
                  <a:pt x="5" y="19"/>
                </a:cubicBezTo>
                <a:cubicBezTo>
                  <a:pt x="2" y="22"/>
                  <a:pt x="0" y="25"/>
                  <a:pt x="0" y="29"/>
                </a:cubicBezTo>
                <a:cubicBezTo>
                  <a:pt x="0" y="144"/>
                  <a:pt x="0" y="144"/>
                  <a:pt x="0" y="144"/>
                </a:cubicBezTo>
                <a:cubicBezTo>
                  <a:pt x="0" y="166"/>
                  <a:pt x="9" y="185"/>
                  <a:pt x="25" y="201"/>
                </a:cubicBezTo>
                <a:cubicBezTo>
                  <a:pt x="42" y="217"/>
                  <a:pt x="62" y="227"/>
                  <a:pt x="87" y="230"/>
                </a:cubicBezTo>
                <a:cubicBezTo>
                  <a:pt x="87" y="260"/>
                  <a:pt x="87" y="260"/>
                  <a:pt x="87" y="260"/>
                </a:cubicBezTo>
                <a:cubicBezTo>
                  <a:pt x="87" y="284"/>
                  <a:pt x="97" y="304"/>
                  <a:pt x="117" y="321"/>
                </a:cubicBezTo>
                <a:cubicBezTo>
                  <a:pt x="136" y="338"/>
                  <a:pt x="160" y="346"/>
                  <a:pt x="188" y="346"/>
                </a:cubicBezTo>
                <a:cubicBezTo>
                  <a:pt x="216" y="346"/>
                  <a:pt x="240" y="338"/>
                  <a:pt x="259" y="321"/>
                </a:cubicBezTo>
                <a:cubicBezTo>
                  <a:pt x="279" y="304"/>
                  <a:pt x="289" y="284"/>
                  <a:pt x="289" y="260"/>
                </a:cubicBezTo>
                <a:cubicBezTo>
                  <a:pt x="289" y="171"/>
                  <a:pt x="289" y="171"/>
                  <a:pt x="289" y="171"/>
                </a:cubicBezTo>
                <a:cubicBezTo>
                  <a:pt x="298" y="168"/>
                  <a:pt x="305" y="162"/>
                  <a:pt x="310" y="155"/>
                </a:cubicBezTo>
                <a:cubicBezTo>
                  <a:pt x="315" y="148"/>
                  <a:pt x="318" y="139"/>
                  <a:pt x="318" y="130"/>
                </a:cubicBezTo>
                <a:cubicBezTo>
                  <a:pt x="318" y="118"/>
                  <a:pt x="314" y="108"/>
                  <a:pt x="305" y="99"/>
                </a:cubicBezTo>
                <a:close/>
                <a:moveTo>
                  <a:pt x="275" y="144"/>
                </a:moveTo>
                <a:cubicBezTo>
                  <a:pt x="271" y="144"/>
                  <a:pt x="267" y="143"/>
                  <a:pt x="265" y="140"/>
                </a:cubicBezTo>
                <a:cubicBezTo>
                  <a:pt x="262" y="137"/>
                  <a:pt x="260" y="134"/>
                  <a:pt x="260" y="130"/>
                </a:cubicBezTo>
                <a:cubicBezTo>
                  <a:pt x="260" y="126"/>
                  <a:pt x="262" y="123"/>
                  <a:pt x="265" y="120"/>
                </a:cubicBezTo>
                <a:cubicBezTo>
                  <a:pt x="267" y="117"/>
                  <a:pt x="271" y="115"/>
                  <a:pt x="275" y="115"/>
                </a:cubicBezTo>
                <a:cubicBezTo>
                  <a:pt x="279" y="115"/>
                  <a:pt x="282" y="117"/>
                  <a:pt x="285" y="120"/>
                </a:cubicBezTo>
                <a:cubicBezTo>
                  <a:pt x="288" y="123"/>
                  <a:pt x="289" y="126"/>
                  <a:pt x="289" y="130"/>
                </a:cubicBezTo>
                <a:cubicBezTo>
                  <a:pt x="289" y="134"/>
                  <a:pt x="288" y="137"/>
                  <a:pt x="285" y="140"/>
                </a:cubicBezTo>
                <a:cubicBezTo>
                  <a:pt x="282" y="143"/>
                  <a:pt x="279" y="144"/>
                  <a:pt x="275" y="14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Freeform 12"/>
          <p:cNvSpPr>
            <a:spLocks noEditPoints="1"/>
          </p:cNvSpPr>
          <p:nvPr>
            <p:custDataLst>
              <p:tags r:id="rId1"/>
            </p:custDataLst>
          </p:nvPr>
        </p:nvSpPr>
        <p:spPr bwMode="auto">
          <a:xfrm>
            <a:off x="11104" y="4905164"/>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2456892"/>
            <a:ext cx="3328472" cy="218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3929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28</a:t>
            </a:fld>
            <a:endParaRPr lang="en-CA"/>
          </a:p>
        </p:txBody>
      </p:sp>
      <p:sp>
        <p:nvSpPr>
          <p:cNvPr id="3" name="Text Placeholder 2"/>
          <p:cNvSpPr>
            <a:spLocks noGrp="1"/>
          </p:cNvSpPr>
          <p:nvPr>
            <p:ph type="body" sz="quarter" idx="11"/>
          </p:nvPr>
        </p:nvSpPr>
        <p:spPr>
          <a:xfrm>
            <a:off x="23611" y="-11832"/>
            <a:ext cx="5432982" cy="878670"/>
          </a:xfrm>
        </p:spPr>
        <p:txBody>
          <a:bodyPr/>
          <a:lstStyle/>
          <a:p>
            <a:r>
              <a:rPr lang="en-CA" sz="2400" dirty="0"/>
              <a:t>Step 6 – Review and Confirm </a:t>
            </a:r>
            <a:r>
              <a:rPr lang="en-CA" sz="2400" dirty="0" smtClean="0"/>
              <a:t>Results – RCC Reporting Features</a:t>
            </a:r>
            <a:endParaRPr lang="en-CA" sz="2400" dirty="0"/>
          </a:p>
        </p:txBody>
      </p:sp>
      <p:sp>
        <p:nvSpPr>
          <p:cNvPr id="6" name="Content Placeholder 3"/>
          <p:cNvSpPr txBox="1">
            <a:spLocks/>
          </p:cNvSpPr>
          <p:nvPr/>
        </p:nvSpPr>
        <p:spPr>
          <a:xfrm>
            <a:off x="647563" y="965337"/>
            <a:ext cx="8388933" cy="162018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1800" dirty="0" smtClean="0"/>
              <a:t>TASK - REPORTING: From the “</a:t>
            </a:r>
            <a:r>
              <a:rPr lang="en-CA" sz="1800" dirty="0" smtClean="0">
                <a:solidFill>
                  <a:srgbClr val="FF0000"/>
                </a:solidFill>
              </a:rPr>
              <a:t>Reporting</a:t>
            </a:r>
            <a:r>
              <a:rPr lang="en-CA" sz="1800" dirty="0" smtClean="0"/>
              <a:t>” Tab or the RC Calculator Ribbon, </a:t>
            </a:r>
            <a:r>
              <a:rPr lang="en-CA" sz="1800" dirty="0"/>
              <a:t>c</a:t>
            </a:r>
            <a:r>
              <a:rPr lang="en-CA" sz="1800" dirty="0" smtClean="0"/>
              <a:t>reate and review the:</a:t>
            </a:r>
          </a:p>
          <a:p>
            <a:pPr marL="1085850" lvl="1" indent="-342900">
              <a:buFont typeface="Arial" panose="020B0604020202020204" pitchFamily="34" charset="0"/>
              <a:buChar char="•"/>
            </a:pPr>
            <a:r>
              <a:rPr lang="en-CA" sz="1800" dirty="0" smtClean="0"/>
              <a:t>Period Report, Admin Burden Summary, Compliance Review Summary, and SBL Report</a:t>
            </a:r>
          </a:p>
          <a:p>
            <a:pPr marL="1085850" lvl="1" indent="-342900">
              <a:buFont typeface="Arial" panose="020B0604020202020204" pitchFamily="34" charset="0"/>
              <a:buChar char="•"/>
            </a:pPr>
            <a:r>
              <a:rPr lang="en-CA" sz="1800" dirty="0" smtClean="0"/>
              <a:t>Compare the Period Report to slides </a:t>
            </a:r>
            <a:r>
              <a:rPr lang="en-CA" sz="1800" dirty="0"/>
              <a:t>6</a:t>
            </a:r>
            <a:r>
              <a:rPr lang="en-CA" sz="1800" dirty="0" smtClean="0"/>
              <a:t> &amp; </a:t>
            </a:r>
            <a:r>
              <a:rPr lang="en-CA" sz="1800" dirty="0"/>
              <a:t>7</a:t>
            </a:r>
            <a:r>
              <a:rPr lang="en-CA" sz="1800" dirty="0" smtClean="0"/>
              <a:t> (equations for calculating AB)</a:t>
            </a:r>
          </a:p>
          <a:p>
            <a:endParaRPr lang="en-CA" sz="1800" dirty="0" smtClean="0"/>
          </a:p>
          <a:p>
            <a:endParaRPr lang="en-CA" sz="1800" dirty="0" smtClean="0"/>
          </a:p>
          <a:p>
            <a:endParaRPr lang="en-CA" sz="1800" dirty="0"/>
          </a:p>
        </p:txBody>
      </p:sp>
      <p:grpSp>
        <p:nvGrpSpPr>
          <p:cNvPr id="2070" name="Group 2069"/>
          <p:cNvGrpSpPr/>
          <p:nvPr/>
        </p:nvGrpSpPr>
        <p:grpSpPr>
          <a:xfrm>
            <a:off x="723110" y="2477987"/>
            <a:ext cx="7373727" cy="3711916"/>
            <a:chOff x="475866" y="2964066"/>
            <a:chExt cx="7373727" cy="3711916"/>
          </a:xfrm>
        </p:grpSpPr>
        <p:sp>
          <p:nvSpPr>
            <p:cNvPr id="5" name="Chevron 4"/>
            <p:cNvSpPr/>
            <p:nvPr/>
          </p:nvSpPr>
          <p:spPr>
            <a:xfrm rot="5400000">
              <a:off x="3359770" y="3196393"/>
              <a:ext cx="1544774" cy="108012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dirty="0" smtClean="0">
                  <a:solidFill>
                    <a:srgbClr val="FF0000"/>
                  </a:solidFill>
                </a:rPr>
                <a:t>Create Reports</a:t>
              </a:r>
              <a:endParaRPr lang="en-CA" dirty="0">
                <a:solidFill>
                  <a:srgbClr val="FF0000"/>
                </a:solidFill>
              </a:endParaRPr>
            </a:p>
          </p:txBody>
        </p:sp>
        <p:grpSp>
          <p:nvGrpSpPr>
            <p:cNvPr id="10" name="Group 9"/>
            <p:cNvGrpSpPr/>
            <p:nvPr/>
          </p:nvGrpSpPr>
          <p:grpSpPr>
            <a:xfrm>
              <a:off x="475866" y="5016294"/>
              <a:ext cx="7373727" cy="608349"/>
              <a:chOff x="671229" y="4653136"/>
              <a:chExt cx="7373727" cy="608349"/>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29" y="4653136"/>
                <a:ext cx="7373727" cy="60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176897" y="4869160"/>
                <a:ext cx="1332149"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661446" y="4859542"/>
                <a:ext cx="1332149"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5148064" y="4880756"/>
                <a:ext cx="1332149"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6624228" y="4880756"/>
                <a:ext cx="1332149"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8" name="Curved Connector 7"/>
            <p:cNvCxnSpPr>
              <a:stCxn id="5" idx="3"/>
              <a:endCxn id="9" idx="0"/>
            </p:cNvCxnSpPr>
            <p:nvPr/>
          </p:nvCxnSpPr>
          <p:spPr>
            <a:xfrm rot="5400000">
              <a:off x="3028144" y="4128305"/>
              <a:ext cx="723478" cy="1484548"/>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5" idx="3"/>
              <a:endCxn id="11" idx="0"/>
            </p:cNvCxnSpPr>
            <p:nvPr/>
          </p:nvCxnSpPr>
          <p:spPr>
            <a:xfrm rot="16200000" flipH="1">
              <a:off x="3775227" y="4865769"/>
              <a:ext cx="713860" cy="1"/>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5" idx="3"/>
              <a:endCxn id="12" idx="0"/>
            </p:cNvCxnSpPr>
            <p:nvPr/>
          </p:nvCxnSpPr>
          <p:spPr>
            <a:xfrm rot="16200000" flipH="1">
              <a:off x="4507929" y="4133067"/>
              <a:ext cx="735074" cy="1486619"/>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3"/>
              <a:endCxn id="13" idx="0"/>
            </p:cNvCxnSpPr>
            <p:nvPr/>
          </p:nvCxnSpPr>
          <p:spPr>
            <a:xfrm rot="16200000" flipH="1">
              <a:off x="5246011" y="3394985"/>
              <a:ext cx="735074" cy="2962783"/>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057" name="Notched Right Arrow 2056"/>
            <p:cNvSpPr/>
            <p:nvPr/>
          </p:nvSpPr>
          <p:spPr>
            <a:xfrm rot="5400000">
              <a:off x="2144389" y="5853117"/>
              <a:ext cx="997658"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Notched Right Arrow 41"/>
            <p:cNvSpPr/>
            <p:nvPr/>
          </p:nvSpPr>
          <p:spPr>
            <a:xfrm rot="5400000">
              <a:off x="6596111" y="5799436"/>
              <a:ext cx="997658"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Notched Right Arrow 42"/>
            <p:cNvSpPr/>
            <p:nvPr/>
          </p:nvSpPr>
          <p:spPr>
            <a:xfrm rot="5400000">
              <a:off x="5119946" y="5853117"/>
              <a:ext cx="997658"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Notched Right Arrow 43"/>
            <p:cNvSpPr/>
            <p:nvPr/>
          </p:nvSpPr>
          <p:spPr>
            <a:xfrm rot="5400000">
              <a:off x="3633328" y="5799436"/>
              <a:ext cx="997658"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073" name="Rectangle 2072"/>
          <p:cNvSpPr/>
          <p:nvPr/>
        </p:nvSpPr>
        <p:spPr>
          <a:xfrm>
            <a:off x="2339752" y="6253667"/>
            <a:ext cx="5668506" cy="523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REVIEW RESULTS</a:t>
            </a:r>
            <a:endParaRPr lang="en-CA" dirty="0"/>
          </a:p>
        </p:txBody>
      </p:sp>
      <p:sp>
        <p:nvSpPr>
          <p:cNvPr id="22" name="Freeform 21"/>
          <p:cNvSpPr>
            <a:spLocks noEditPoints="1"/>
          </p:cNvSpPr>
          <p:nvPr/>
        </p:nvSpPr>
        <p:spPr bwMode="auto">
          <a:xfrm>
            <a:off x="8284976" y="116632"/>
            <a:ext cx="571500" cy="621742"/>
          </a:xfrm>
          <a:custGeom>
            <a:avLst/>
            <a:gdLst>
              <a:gd name="T0" fmla="*/ 305 w 318"/>
              <a:gd name="T1" fmla="*/ 99 h 346"/>
              <a:gd name="T2" fmla="*/ 275 w 318"/>
              <a:gd name="T3" fmla="*/ 87 h 346"/>
              <a:gd name="T4" fmla="*/ 244 w 318"/>
              <a:gd name="T5" fmla="*/ 99 h 346"/>
              <a:gd name="T6" fmla="*/ 231 w 318"/>
              <a:gd name="T7" fmla="*/ 130 h 346"/>
              <a:gd name="T8" fmla="*/ 239 w 318"/>
              <a:gd name="T9" fmla="*/ 155 h 346"/>
              <a:gd name="T10" fmla="*/ 260 w 318"/>
              <a:gd name="T11" fmla="*/ 171 h 346"/>
              <a:gd name="T12" fmla="*/ 260 w 318"/>
              <a:gd name="T13" fmla="*/ 260 h 346"/>
              <a:gd name="T14" fmla="*/ 239 w 318"/>
              <a:gd name="T15" fmla="*/ 301 h 346"/>
              <a:gd name="T16" fmla="*/ 188 w 318"/>
              <a:gd name="T17" fmla="*/ 318 h 346"/>
              <a:gd name="T18" fmla="*/ 137 w 318"/>
              <a:gd name="T19" fmla="*/ 301 h 346"/>
              <a:gd name="T20" fmla="*/ 116 w 318"/>
              <a:gd name="T21" fmla="*/ 260 h 346"/>
              <a:gd name="T22" fmla="*/ 116 w 318"/>
              <a:gd name="T23" fmla="*/ 230 h 346"/>
              <a:gd name="T24" fmla="*/ 178 w 318"/>
              <a:gd name="T25" fmla="*/ 201 h 346"/>
              <a:gd name="T26" fmla="*/ 203 w 318"/>
              <a:gd name="T27" fmla="*/ 144 h 346"/>
              <a:gd name="T28" fmla="*/ 203 w 318"/>
              <a:gd name="T29" fmla="*/ 29 h 346"/>
              <a:gd name="T30" fmla="*/ 198 w 318"/>
              <a:gd name="T31" fmla="*/ 19 h 346"/>
              <a:gd name="T32" fmla="*/ 188 w 318"/>
              <a:gd name="T33" fmla="*/ 14 h 346"/>
              <a:gd name="T34" fmla="*/ 184 w 318"/>
              <a:gd name="T35" fmla="*/ 15 h 346"/>
              <a:gd name="T36" fmla="*/ 174 w 318"/>
              <a:gd name="T37" fmla="*/ 4 h 346"/>
              <a:gd name="T38" fmla="*/ 159 w 318"/>
              <a:gd name="T39" fmla="*/ 0 h 346"/>
              <a:gd name="T40" fmla="*/ 139 w 318"/>
              <a:gd name="T41" fmla="*/ 8 h 346"/>
              <a:gd name="T42" fmla="*/ 130 w 318"/>
              <a:gd name="T43" fmla="*/ 29 h 346"/>
              <a:gd name="T44" fmla="*/ 139 w 318"/>
              <a:gd name="T45" fmla="*/ 49 h 346"/>
              <a:gd name="T46" fmla="*/ 159 w 318"/>
              <a:gd name="T47" fmla="*/ 58 h 346"/>
              <a:gd name="T48" fmla="*/ 174 w 318"/>
              <a:gd name="T49" fmla="*/ 54 h 346"/>
              <a:gd name="T50" fmla="*/ 174 w 318"/>
              <a:gd name="T51" fmla="*/ 144 h 346"/>
              <a:gd name="T52" fmla="*/ 152 w 318"/>
              <a:gd name="T53" fmla="*/ 185 h 346"/>
              <a:gd name="T54" fmla="*/ 101 w 318"/>
              <a:gd name="T55" fmla="*/ 202 h 346"/>
              <a:gd name="T56" fmla="*/ 50 w 318"/>
              <a:gd name="T57" fmla="*/ 185 h 346"/>
              <a:gd name="T58" fmla="*/ 29 w 318"/>
              <a:gd name="T59" fmla="*/ 144 h 346"/>
              <a:gd name="T60" fmla="*/ 29 w 318"/>
              <a:gd name="T61" fmla="*/ 54 h 346"/>
              <a:gd name="T62" fmla="*/ 44 w 318"/>
              <a:gd name="T63" fmla="*/ 58 h 346"/>
              <a:gd name="T64" fmla="*/ 64 w 318"/>
              <a:gd name="T65" fmla="*/ 49 h 346"/>
              <a:gd name="T66" fmla="*/ 73 w 318"/>
              <a:gd name="T67" fmla="*/ 29 h 346"/>
              <a:gd name="T68" fmla="*/ 64 w 318"/>
              <a:gd name="T69" fmla="*/ 8 h 346"/>
              <a:gd name="T70" fmla="*/ 44 w 318"/>
              <a:gd name="T71" fmla="*/ 0 h 346"/>
              <a:gd name="T72" fmla="*/ 29 w 318"/>
              <a:gd name="T73" fmla="*/ 4 h 346"/>
              <a:gd name="T74" fmla="*/ 18 w 318"/>
              <a:gd name="T75" fmla="*/ 15 h 346"/>
              <a:gd name="T76" fmla="*/ 15 w 318"/>
              <a:gd name="T77" fmla="*/ 14 h 346"/>
              <a:gd name="T78" fmla="*/ 5 w 318"/>
              <a:gd name="T79" fmla="*/ 19 h 346"/>
              <a:gd name="T80" fmla="*/ 0 w 318"/>
              <a:gd name="T81" fmla="*/ 29 h 346"/>
              <a:gd name="T82" fmla="*/ 0 w 318"/>
              <a:gd name="T83" fmla="*/ 144 h 346"/>
              <a:gd name="T84" fmla="*/ 25 w 318"/>
              <a:gd name="T85" fmla="*/ 201 h 346"/>
              <a:gd name="T86" fmla="*/ 87 w 318"/>
              <a:gd name="T87" fmla="*/ 230 h 346"/>
              <a:gd name="T88" fmla="*/ 87 w 318"/>
              <a:gd name="T89" fmla="*/ 260 h 346"/>
              <a:gd name="T90" fmla="*/ 117 w 318"/>
              <a:gd name="T91" fmla="*/ 321 h 346"/>
              <a:gd name="T92" fmla="*/ 188 w 318"/>
              <a:gd name="T93" fmla="*/ 346 h 346"/>
              <a:gd name="T94" fmla="*/ 259 w 318"/>
              <a:gd name="T95" fmla="*/ 321 h 346"/>
              <a:gd name="T96" fmla="*/ 289 w 318"/>
              <a:gd name="T97" fmla="*/ 260 h 346"/>
              <a:gd name="T98" fmla="*/ 289 w 318"/>
              <a:gd name="T99" fmla="*/ 171 h 346"/>
              <a:gd name="T100" fmla="*/ 310 w 318"/>
              <a:gd name="T101" fmla="*/ 155 h 346"/>
              <a:gd name="T102" fmla="*/ 318 w 318"/>
              <a:gd name="T103" fmla="*/ 130 h 346"/>
              <a:gd name="T104" fmla="*/ 305 w 318"/>
              <a:gd name="T105" fmla="*/ 99 h 346"/>
              <a:gd name="T106" fmla="*/ 275 w 318"/>
              <a:gd name="T107" fmla="*/ 144 h 346"/>
              <a:gd name="T108" fmla="*/ 265 w 318"/>
              <a:gd name="T109" fmla="*/ 140 h 346"/>
              <a:gd name="T110" fmla="*/ 260 w 318"/>
              <a:gd name="T111" fmla="*/ 130 h 346"/>
              <a:gd name="T112" fmla="*/ 265 w 318"/>
              <a:gd name="T113" fmla="*/ 120 h 346"/>
              <a:gd name="T114" fmla="*/ 275 w 318"/>
              <a:gd name="T115" fmla="*/ 115 h 346"/>
              <a:gd name="T116" fmla="*/ 285 w 318"/>
              <a:gd name="T117" fmla="*/ 120 h 346"/>
              <a:gd name="T118" fmla="*/ 289 w 318"/>
              <a:gd name="T119" fmla="*/ 130 h 346"/>
              <a:gd name="T120" fmla="*/ 285 w 318"/>
              <a:gd name="T121" fmla="*/ 140 h 346"/>
              <a:gd name="T122" fmla="*/ 275 w 318"/>
              <a:gd name="T123" fmla="*/ 1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46">
                <a:moveTo>
                  <a:pt x="305" y="99"/>
                </a:moveTo>
                <a:cubicBezTo>
                  <a:pt x="297" y="91"/>
                  <a:pt x="287" y="87"/>
                  <a:pt x="275" y="87"/>
                </a:cubicBezTo>
                <a:cubicBezTo>
                  <a:pt x="263" y="87"/>
                  <a:pt x="252" y="91"/>
                  <a:pt x="244" y="99"/>
                </a:cubicBezTo>
                <a:cubicBezTo>
                  <a:pt x="236" y="108"/>
                  <a:pt x="231" y="118"/>
                  <a:pt x="231" y="130"/>
                </a:cubicBezTo>
                <a:cubicBezTo>
                  <a:pt x="231" y="139"/>
                  <a:pt x="234" y="148"/>
                  <a:pt x="239" y="155"/>
                </a:cubicBezTo>
                <a:cubicBezTo>
                  <a:pt x="245" y="162"/>
                  <a:pt x="252" y="168"/>
                  <a:pt x="260" y="171"/>
                </a:cubicBezTo>
                <a:cubicBezTo>
                  <a:pt x="260" y="260"/>
                  <a:pt x="260" y="260"/>
                  <a:pt x="260" y="260"/>
                </a:cubicBezTo>
                <a:cubicBezTo>
                  <a:pt x="260" y="276"/>
                  <a:pt x="253" y="289"/>
                  <a:pt x="239" y="301"/>
                </a:cubicBezTo>
                <a:cubicBezTo>
                  <a:pt x="225" y="312"/>
                  <a:pt x="208" y="318"/>
                  <a:pt x="188" y="318"/>
                </a:cubicBezTo>
                <a:cubicBezTo>
                  <a:pt x="168" y="318"/>
                  <a:pt x="151" y="312"/>
                  <a:pt x="137" y="301"/>
                </a:cubicBezTo>
                <a:cubicBezTo>
                  <a:pt x="123" y="289"/>
                  <a:pt x="116" y="276"/>
                  <a:pt x="116" y="260"/>
                </a:cubicBezTo>
                <a:cubicBezTo>
                  <a:pt x="116" y="230"/>
                  <a:pt x="116" y="230"/>
                  <a:pt x="116" y="230"/>
                </a:cubicBezTo>
                <a:cubicBezTo>
                  <a:pt x="141" y="227"/>
                  <a:pt x="161" y="217"/>
                  <a:pt x="178" y="201"/>
                </a:cubicBezTo>
                <a:cubicBezTo>
                  <a:pt x="194" y="185"/>
                  <a:pt x="203" y="166"/>
                  <a:pt x="203" y="144"/>
                </a:cubicBezTo>
                <a:cubicBezTo>
                  <a:pt x="203" y="29"/>
                  <a:pt x="203" y="29"/>
                  <a:pt x="203" y="29"/>
                </a:cubicBezTo>
                <a:cubicBezTo>
                  <a:pt x="203" y="25"/>
                  <a:pt x="201" y="22"/>
                  <a:pt x="198" y="19"/>
                </a:cubicBezTo>
                <a:cubicBezTo>
                  <a:pt x="195" y="16"/>
                  <a:pt x="192" y="14"/>
                  <a:pt x="188" y="14"/>
                </a:cubicBezTo>
                <a:cubicBezTo>
                  <a:pt x="184" y="15"/>
                  <a:pt x="184" y="15"/>
                  <a:pt x="184" y="15"/>
                </a:cubicBezTo>
                <a:cubicBezTo>
                  <a:pt x="182" y="10"/>
                  <a:pt x="178" y="7"/>
                  <a:pt x="174" y="4"/>
                </a:cubicBezTo>
                <a:cubicBezTo>
                  <a:pt x="169" y="1"/>
                  <a:pt x="164" y="0"/>
                  <a:pt x="159" y="0"/>
                </a:cubicBezTo>
                <a:cubicBezTo>
                  <a:pt x="151" y="0"/>
                  <a:pt x="144" y="3"/>
                  <a:pt x="139" y="8"/>
                </a:cubicBezTo>
                <a:cubicBezTo>
                  <a:pt x="133" y="14"/>
                  <a:pt x="130" y="21"/>
                  <a:pt x="130" y="29"/>
                </a:cubicBezTo>
                <a:cubicBezTo>
                  <a:pt x="130" y="37"/>
                  <a:pt x="133" y="44"/>
                  <a:pt x="139" y="49"/>
                </a:cubicBezTo>
                <a:cubicBezTo>
                  <a:pt x="144" y="55"/>
                  <a:pt x="151" y="58"/>
                  <a:pt x="159" y="58"/>
                </a:cubicBezTo>
                <a:cubicBezTo>
                  <a:pt x="164" y="58"/>
                  <a:pt x="169" y="56"/>
                  <a:pt x="174" y="54"/>
                </a:cubicBezTo>
                <a:cubicBezTo>
                  <a:pt x="174" y="144"/>
                  <a:pt x="174" y="144"/>
                  <a:pt x="174" y="144"/>
                </a:cubicBezTo>
                <a:cubicBezTo>
                  <a:pt x="174" y="160"/>
                  <a:pt x="167" y="174"/>
                  <a:pt x="152" y="185"/>
                </a:cubicBezTo>
                <a:cubicBezTo>
                  <a:pt x="138" y="196"/>
                  <a:pt x="121" y="202"/>
                  <a:pt x="101" y="202"/>
                </a:cubicBezTo>
                <a:cubicBezTo>
                  <a:pt x="82" y="202"/>
                  <a:pt x="65" y="196"/>
                  <a:pt x="50" y="185"/>
                </a:cubicBezTo>
                <a:cubicBezTo>
                  <a:pt x="36" y="174"/>
                  <a:pt x="29" y="160"/>
                  <a:pt x="29" y="144"/>
                </a:cubicBezTo>
                <a:cubicBezTo>
                  <a:pt x="29" y="54"/>
                  <a:pt x="29" y="54"/>
                  <a:pt x="29" y="54"/>
                </a:cubicBezTo>
                <a:cubicBezTo>
                  <a:pt x="34" y="56"/>
                  <a:pt x="39" y="58"/>
                  <a:pt x="44" y="58"/>
                </a:cubicBezTo>
                <a:cubicBezTo>
                  <a:pt x="52" y="58"/>
                  <a:pt x="58" y="55"/>
                  <a:pt x="64" y="49"/>
                </a:cubicBezTo>
                <a:cubicBezTo>
                  <a:pt x="70" y="44"/>
                  <a:pt x="73" y="37"/>
                  <a:pt x="73" y="29"/>
                </a:cubicBezTo>
                <a:cubicBezTo>
                  <a:pt x="73" y="21"/>
                  <a:pt x="70" y="14"/>
                  <a:pt x="64" y="8"/>
                </a:cubicBezTo>
                <a:cubicBezTo>
                  <a:pt x="58" y="3"/>
                  <a:pt x="52" y="0"/>
                  <a:pt x="44" y="0"/>
                </a:cubicBezTo>
                <a:cubicBezTo>
                  <a:pt x="38" y="0"/>
                  <a:pt x="34" y="1"/>
                  <a:pt x="29" y="4"/>
                </a:cubicBezTo>
                <a:cubicBezTo>
                  <a:pt x="25" y="7"/>
                  <a:pt x="21" y="10"/>
                  <a:pt x="18" y="15"/>
                </a:cubicBezTo>
                <a:cubicBezTo>
                  <a:pt x="15" y="14"/>
                  <a:pt x="15" y="14"/>
                  <a:pt x="15" y="14"/>
                </a:cubicBezTo>
                <a:cubicBezTo>
                  <a:pt x="11" y="14"/>
                  <a:pt x="8" y="16"/>
                  <a:pt x="5" y="19"/>
                </a:cubicBezTo>
                <a:cubicBezTo>
                  <a:pt x="2" y="22"/>
                  <a:pt x="0" y="25"/>
                  <a:pt x="0" y="29"/>
                </a:cubicBezTo>
                <a:cubicBezTo>
                  <a:pt x="0" y="144"/>
                  <a:pt x="0" y="144"/>
                  <a:pt x="0" y="144"/>
                </a:cubicBezTo>
                <a:cubicBezTo>
                  <a:pt x="0" y="166"/>
                  <a:pt x="9" y="185"/>
                  <a:pt x="25" y="201"/>
                </a:cubicBezTo>
                <a:cubicBezTo>
                  <a:pt x="42" y="217"/>
                  <a:pt x="62" y="227"/>
                  <a:pt x="87" y="230"/>
                </a:cubicBezTo>
                <a:cubicBezTo>
                  <a:pt x="87" y="260"/>
                  <a:pt x="87" y="260"/>
                  <a:pt x="87" y="260"/>
                </a:cubicBezTo>
                <a:cubicBezTo>
                  <a:pt x="87" y="284"/>
                  <a:pt x="97" y="304"/>
                  <a:pt x="117" y="321"/>
                </a:cubicBezTo>
                <a:cubicBezTo>
                  <a:pt x="136" y="338"/>
                  <a:pt x="160" y="346"/>
                  <a:pt x="188" y="346"/>
                </a:cubicBezTo>
                <a:cubicBezTo>
                  <a:pt x="216" y="346"/>
                  <a:pt x="240" y="338"/>
                  <a:pt x="259" y="321"/>
                </a:cubicBezTo>
                <a:cubicBezTo>
                  <a:pt x="279" y="304"/>
                  <a:pt x="289" y="284"/>
                  <a:pt x="289" y="260"/>
                </a:cubicBezTo>
                <a:cubicBezTo>
                  <a:pt x="289" y="171"/>
                  <a:pt x="289" y="171"/>
                  <a:pt x="289" y="171"/>
                </a:cubicBezTo>
                <a:cubicBezTo>
                  <a:pt x="298" y="168"/>
                  <a:pt x="305" y="162"/>
                  <a:pt x="310" y="155"/>
                </a:cubicBezTo>
                <a:cubicBezTo>
                  <a:pt x="315" y="148"/>
                  <a:pt x="318" y="139"/>
                  <a:pt x="318" y="130"/>
                </a:cubicBezTo>
                <a:cubicBezTo>
                  <a:pt x="318" y="118"/>
                  <a:pt x="314" y="108"/>
                  <a:pt x="305" y="99"/>
                </a:cubicBezTo>
                <a:close/>
                <a:moveTo>
                  <a:pt x="275" y="144"/>
                </a:moveTo>
                <a:cubicBezTo>
                  <a:pt x="271" y="144"/>
                  <a:pt x="267" y="143"/>
                  <a:pt x="265" y="140"/>
                </a:cubicBezTo>
                <a:cubicBezTo>
                  <a:pt x="262" y="137"/>
                  <a:pt x="260" y="134"/>
                  <a:pt x="260" y="130"/>
                </a:cubicBezTo>
                <a:cubicBezTo>
                  <a:pt x="260" y="126"/>
                  <a:pt x="262" y="123"/>
                  <a:pt x="265" y="120"/>
                </a:cubicBezTo>
                <a:cubicBezTo>
                  <a:pt x="267" y="117"/>
                  <a:pt x="271" y="115"/>
                  <a:pt x="275" y="115"/>
                </a:cubicBezTo>
                <a:cubicBezTo>
                  <a:pt x="279" y="115"/>
                  <a:pt x="282" y="117"/>
                  <a:pt x="285" y="120"/>
                </a:cubicBezTo>
                <a:cubicBezTo>
                  <a:pt x="288" y="123"/>
                  <a:pt x="289" y="126"/>
                  <a:pt x="289" y="130"/>
                </a:cubicBezTo>
                <a:cubicBezTo>
                  <a:pt x="289" y="134"/>
                  <a:pt x="288" y="137"/>
                  <a:pt x="285" y="140"/>
                </a:cubicBezTo>
                <a:cubicBezTo>
                  <a:pt x="282" y="143"/>
                  <a:pt x="279" y="144"/>
                  <a:pt x="275" y="14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3" name="Freeform 22"/>
          <p:cNvSpPr>
            <a:spLocks noEditPoints="1"/>
          </p:cNvSpPr>
          <p:nvPr>
            <p:custDataLst>
              <p:tags r:id="rId1"/>
            </p:custDataLst>
          </p:nvPr>
        </p:nvSpPr>
        <p:spPr bwMode="auto">
          <a:xfrm>
            <a:off x="143508" y="957775"/>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144957216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29</a:t>
            </a:fld>
            <a:endParaRPr lang="en-CA"/>
          </a:p>
        </p:txBody>
      </p:sp>
      <p:sp>
        <p:nvSpPr>
          <p:cNvPr id="3" name="Text Placeholder 2"/>
          <p:cNvSpPr>
            <a:spLocks noGrp="1"/>
          </p:cNvSpPr>
          <p:nvPr>
            <p:ph type="body" sz="quarter" idx="11"/>
          </p:nvPr>
        </p:nvSpPr>
        <p:spPr>
          <a:xfrm>
            <a:off x="147131" y="80628"/>
            <a:ext cx="8097277" cy="878670"/>
          </a:xfrm>
        </p:spPr>
        <p:txBody>
          <a:bodyPr/>
          <a:lstStyle/>
          <a:p>
            <a:r>
              <a:rPr lang="en-CA" sz="2400" dirty="0"/>
              <a:t>Step 6 – Review and Confirm Results – </a:t>
            </a:r>
            <a:r>
              <a:rPr lang="en-CA" sz="2400" dirty="0" smtClean="0"/>
              <a:t>Consolidate Scenarios Report</a:t>
            </a:r>
            <a:endParaRPr lang="en-CA" sz="2400" dirty="0"/>
          </a:p>
          <a:p>
            <a:endParaRPr lang="en-CA" sz="2400" dirty="0"/>
          </a:p>
        </p:txBody>
      </p:sp>
      <p:sp>
        <p:nvSpPr>
          <p:cNvPr id="4" name="Content Placeholder 3"/>
          <p:cNvSpPr>
            <a:spLocks noGrp="1"/>
          </p:cNvSpPr>
          <p:nvPr>
            <p:ph idx="10"/>
          </p:nvPr>
        </p:nvSpPr>
        <p:spPr>
          <a:xfrm>
            <a:off x="755576" y="980728"/>
            <a:ext cx="7998258" cy="5718286"/>
          </a:xfrm>
        </p:spPr>
        <p:txBody>
          <a:bodyPr/>
          <a:lstStyle/>
          <a:p>
            <a:r>
              <a:rPr lang="en-CA" sz="2000" dirty="0"/>
              <a:t>TASK </a:t>
            </a:r>
            <a:r>
              <a:rPr lang="en-CA" sz="2000" dirty="0" smtClean="0"/>
              <a:t>– Consolidated Scenarios</a:t>
            </a:r>
          </a:p>
          <a:p>
            <a:pPr marL="342900" indent="-342900">
              <a:buFont typeface="Arial" panose="020B0604020202020204" pitchFamily="34" charset="0"/>
              <a:buChar char="•"/>
            </a:pPr>
            <a:r>
              <a:rPr lang="en-CA" sz="2000" dirty="0" smtClean="0"/>
              <a:t>Click on the “</a:t>
            </a:r>
            <a:r>
              <a:rPr lang="en-CA" sz="2000" dirty="0" smtClean="0">
                <a:solidFill>
                  <a:srgbClr val="FF0000"/>
                </a:solidFill>
              </a:rPr>
              <a:t>Consolidate Scenarios</a:t>
            </a:r>
            <a:r>
              <a:rPr lang="en-CA" sz="2000" dirty="0" smtClean="0"/>
              <a:t>” button.</a:t>
            </a:r>
          </a:p>
          <a:p>
            <a:pPr marL="342900" indent="-342900">
              <a:buFont typeface="Arial" panose="020B0604020202020204" pitchFamily="34" charset="0"/>
              <a:buChar char="•"/>
            </a:pPr>
            <a:r>
              <a:rPr lang="en-CA" sz="2000" dirty="0" smtClean="0"/>
              <a:t>Click “</a:t>
            </a:r>
            <a:r>
              <a:rPr lang="en-CA" sz="2000" dirty="0" smtClean="0">
                <a:solidFill>
                  <a:srgbClr val="FF0000"/>
                </a:solidFill>
              </a:rPr>
              <a:t>Browse</a:t>
            </a:r>
            <a:r>
              <a:rPr lang="en-CA" sz="2000" dirty="0" smtClean="0"/>
              <a:t>” and Select the Flexible Option scenario file you previous saved on your desktop for “</a:t>
            </a:r>
            <a:r>
              <a:rPr lang="en-CA" sz="2000" dirty="0" smtClean="0">
                <a:solidFill>
                  <a:srgbClr val="FF0000"/>
                </a:solidFill>
              </a:rPr>
              <a:t>Scenario One</a:t>
            </a:r>
            <a:r>
              <a:rPr lang="en-CA" sz="2000" dirty="0" smtClean="0"/>
              <a:t>”.</a:t>
            </a:r>
          </a:p>
          <a:p>
            <a:pPr marL="342900" indent="-342900">
              <a:buFont typeface="Arial" panose="020B0604020202020204" pitchFamily="34" charset="0"/>
              <a:buChar char="•"/>
            </a:pPr>
            <a:r>
              <a:rPr lang="en-CA" sz="2000" dirty="0" smtClean="0"/>
              <a:t>Select the Initial option for “</a:t>
            </a:r>
            <a:r>
              <a:rPr lang="en-CA" sz="2000" dirty="0" smtClean="0">
                <a:solidFill>
                  <a:srgbClr val="FF0000"/>
                </a:solidFill>
              </a:rPr>
              <a:t>Scenario 2</a:t>
            </a:r>
            <a:r>
              <a:rPr lang="en-CA" sz="2000" dirty="0" smtClean="0"/>
              <a:t>”, press the “</a:t>
            </a:r>
            <a:r>
              <a:rPr lang="en-CA" sz="2000" dirty="0" smtClean="0">
                <a:solidFill>
                  <a:srgbClr val="FF0000"/>
                </a:solidFill>
              </a:rPr>
              <a:t>+</a:t>
            </a:r>
            <a:r>
              <a:rPr lang="en-CA" sz="2000" dirty="0" smtClean="0"/>
              <a:t>” button (turns it to a negative “</a:t>
            </a:r>
            <a:r>
              <a:rPr lang="en-CA" sz="2000" dirty="0" smtClean="0">
                <a:solidFill>
                  <a:srgbClr val="FF0000"/>
                </a:solidFill>
              </a:rPr>
              <a:t>-</a:t>
            </a:r>
            <a:r>
              <a:rPr lang="en-CA" sz="2000" dirty="0" smtClean="0"/>
              <a:t>”), and press “</a:t>
            </a:r>
            <a:r>
              <a:rPr lang="en-CA" sz="2000" dirty="0" smtClean="0">
                <a:solidFill>
                  <a:srgbClr val="FF0000"/>
                </a:solidFill>
              </a:rPr>
              <a:t>Aggregate Scenarios</a:t>
            </a:r>
            <a:r>
              <a:rPr lang="en-CA" sz="2000" dirty="0" smtClean="0"/>
              <a:t>”.</a:t>
            </a:r>
          </a:p>
          <a:p>
            <a:pPr marL="342900" indent="-342900">
              <a:buFont typeface="Arial" panose="020B0604020202020204" pitchFamily="34" charset="0"/>
              <a:buChar char="•"/>
            </a:pPr>
            <a:r>
              <a:rPr lang="en-CA" sz="2000" dirty="0" smtClean="0"/>
              <a:t>Review the results. How else could you use this reporting feature?</a:t>
            </a:r>
          </a:p>
          <a:p>
            <a:pPr marL="342900" indent="-342900">
              <a:buFont typeface="Arial" panose="020B0604020202020204" pitchFamily="34" charset="0"/>
              <a:buChar char="•"/>
            </a:pPr>
            <a:endParaRPr lang="en-CA" sz="2000" dirty="0"/>
          </a:p>
        </p:txBody>
      </p:sp>
      <p:grpSp>
        <p:nvGrpSpPr>
          <p:cNvPr id="6" name="Group 5"/>
          <p:cNvGrpSpPr/>
          <p:nvPr/>
        </p:nvGrpSpPr>
        <p:grpSpPr>
          <a:xfrm>
            <a:off x="249027" y="3284984"/>
            <a:ext cx="6984776" cy="3420665"/>
            <a:chOff x="251520" y="3140968"/>
            <a:chExt cx="6984776" cy="342066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20193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660" y="4113076"/>
              <a:ext cx="5724636" cy="244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ircular Arrow 4"/>
            <p:cNvSpPr/>
            <p:nvPr/>
          </p:nvSpPr>
          <p:spPr>
            <a:xfrm>
              <a:off x="1967533" y="3140968"/>
              <a:ext cx="2046981" cy="2248327"/>
            </a:xfrm>
            <a:prstGeom prst="circularArrow">
              <a:avLst>
                <a:gd name="adj1" fmla="val 12500"/>
                <a:gd name="adj2" fmla="val 1834266"/>
                <a:gd name="adj3" fmla="val 20457681"/>
                <a:gd name="adj4" fmla="val 1370152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9" name="Freeform 8"/>
          <p:cNvSpPr>
            <a:spLocks noEditPoints="1"/>
          </p:cNvSpPr>
          <p:nvPr/>
        </p:nvSpPr>
        <p:spPr bwMode="auto">
          <a:xfrm>
            <a:off x="8284976" y="116632"/>
            <a:ext cx="571500" cy="621742"/>
          </a:xfrm>
          <a:custGeom>
            <a:avLst/>
            <a:gdLst>
              <a:gd name="T0" fmla="*/ 305 w 318"/>
              <a:gd name="T1" fmla="*/ 99 h 346"/>
              <a:gd name="T2" fmla="*/ 275 w 318"/>
              <a:gd name="T3" fmla="*/ 87 h 346"/>
              <a:gd name="T4" fmla="*/ 244 w 318"/>
              <a:gd name="T5" fmla="*/ 99 h 346"/>
              <a:gd name="T6" fmla="*/ 231 w 318"/>
              <a:gd name="T7" fmla="*/ 130 h 346"/>
              <a:gd name="T8" fmla="*/ 239 w 318"/>
              <a:gd name="T9" fmla="*/ 155 h 346"/>
              <a:gd name="T10" fmla="*/ 260 w 318"/>
              <a:gd name="T11" fmla="*/ 171 h 346"/>
              <a:gd name="T12" fmla="*/ 260 w 318"/>
              <a:gd name="T13" fmla="*/ 260 h 346"/>
              <a:gd name="T14" fmla="*/ 239 w 318"/>
              <a:gd name="T15" fmla="*/ 301 h 346"/>
              <a:gd name="T16" fmla="*/ 188 w 318"/>
              <a:gd name="T17" fmla="*/ 318 h 346"/>
              <a:gd name="T18" fmla="*/ 137 w 318"/>
              <a:gd name="T19" fmla="*/ 301 h 346"/>
              <a:gd name="T20" fmla="*/ 116 w 318"/>
              <a:gd name="T21" fmla="*/ 260 h 346"/>
              <a:gd name="T22" fmla="*/ 116 w 318"/>
              <a:gd name="T23" fmla="*/ 230 h 346"/>
              <a:gd name="T24" fmla="*/ 178 w 318"/>
              <a:gd name="T25" fmla="*/ 201 h 346"/>
              <a:gd name="T26" fmla="*/ 203 w 318"/>
              <a:gd name="T27" fmla="*/ 144 h 346"/>
              <a:gd name="T28" fmla="*/ 203 w 318"/>
              <a:gd name="T29" fmla="*/ 29 h 346"/>
              <a:gd name="T30" fmla="*/ 198 w 318"/>
              <a:gd name="T31" fmla="*/ 19 h 346"/>
              <a:gd name="T32" fmla="*/ 188 w 318"/>
              <a:gd name="T33" fmla="*/ 14 h 346"/>
              <a:gd name="T34" fmla="*/ 184 w 318"/>
              <a:gd name="T35" fmla="*/ 15 h 346"/>
              <a:gd name="T36" fmla="*/ 174 w 318"/>
              <a:gd name="T37" fmla="*/ 4 h 346"/>
              <a:gd name="T38" fmla="*/ 159 w 318"/>
              <a:gd name="T39" fmla="*/ 0 h 346"/>
              <a:gd name="T40" fmla="*/ 139 w 318"/>
              <a:gd name="T41" fmla="*/ 8 h 346"/>
              <a:gd name="T42" fmla="*/ 130 w 318"/>
              <a:gd name="T43" fmla="*/ 29 h 346"/>
              <a:gd name="T44" fmla="*/ 139 w 318"/>
              <a:gd name="T45" fmla="*/ 49 h 346"/>
              <a:gd name="T46" fmla="*/ 159 w 318"/>
              <a:gd name="T47" fmla="*/ 58 h 346"/>
              <a:gd name="T48" fmla="*/ 174 w 318"/>
              <a:gd name="T49" fmla="*/ 54 h 346"/>
              <a:gd name="T50" fmla="*/ 174 w 318"/>
              <a:gd name="T51" fmla="*/ 144 h 346"/>
              <a:gd name="T52" fmla="*/ 152 w 318"/>
              <a:gd name="T53" fmla="*/ 185 h 346"/>
              <a:gd name="T54" fmla="*/ 101 w 318"/>
              <a:gd name="T55" fmla="*/ 202 h 346"/>
              <a:gd name="T56" fmla="*/ 50 w 318"/>
              <a:gd name="T57" fmla="*/ 185 h 346"/>
              <a:gd name="T58" fmla="*/ 29 w 318"/>
              <a:gd name="T59" fmla="*/ 144 h 346"/>
              <a:gd name="T60" fmla="*/ 29 w 318"/>
              <a:gd name="T61" fmla="*/ 54 h 346"/>
              <a:gd name="T62" fmla="*/ 44 w 318"/>
              <a:gd name="T63" fmla="*/ 58 h 346"/>
              <a:gd name="T64" fmla="*/ 64 w 318"/>
              <a:gd name="T65" fmla="*/ 49 h 346"/>
              <a:gd name="T66" fmla="*/ 73 w 318"/>
              <a:gd name="T67" fmla="*/ 29 h 346"/>
              <a:gd name="T68" fmla="*/ 64 w 318"/>
              <a:gd name="T69" fmla="*/ 8 h 346"/>
              <a:gd name="T70" fmla="*/ 44 w 318"/>
              <a:gd name="T71" fmla="*/ 0 h 346"/>
              <a:gd name="T72" fmla="*/ 29 w 318"/>
              <a:gd name="T73" fmla="*/ 4 h 346"/>
              <a:gd name="T74" fmla="*/ 18 w 318"/>
              <a:gd name="T75" fmla="*/ 15 h 346"/>
              <a:gd name="T76" fmla="*/ 15 w 318"/>
              <a:gd name="T77" fmla="*/ 14 h 346"/>
              <a:gd name="T78" fmla="*/ 5 w 318"/>
              <a:gd name="T79" fmla="*/ 19 h 346"/>
              <a:gd name="T80" fmla="*/ 0 w 318"/>
              <a:gd name="T81" fmla="*/ 29 h 346"/>
              <a:gd name="T82" fmla="*/ 0 w 318"/>
              <a:gd name="T83" fmla="*/ 144 h 346"/>
              <a:gd name="T84" fmla="*/ 25 w 318"/>
              <a:gd name="T85" fmla="*/ 201 h 346"/>
              <a:gd name="T86" fmla="*/ 87 w 318"/>
              <a:gd name="T87" fmla="*/ 230 h 346"/>
              <a:gd name="T88" fmla="*/ 87 w 318"/>
              <a:gd name="T89" fmla="*/ 260 h 346"/>
              <a:gd name="T90" fmla="*/ 117 w 318"/>
              <a:gd name="T91" fmla="*/ 321 h 346"/>
              <a:gd name="T92" fmla="*/ 188 w 318"/>
              <a:gd name="T93" fmla="*/ 346 h 346"/>
              <a:gd name="T94" fmla="*/ 259 w 318"/>
              <a:gd name="T95" fmla="*/ 321 h 346"/>
              <a:gd name="T96" fmla="*/ 289 w 318"/>
              <a:gd name="T97" fmla="*/ 260 h 346"/>
              <a:gd name="T98" fmla="*/ 289 w 318"/>
              <a:gd name="T99" fmla="*/ 171 h 346"/>
              <a:gd name="T100" fmla="*/ 310 w 318"/>
              <a:gd name="T101" fmla="*/ 155 h 346"/>
              <a:gd name="T102" fmla="*/ 318 w 318"/>
              <a:gd name="T103" fmla="*/ 130 h 346"/>
              <a:gd name="T104" fmla="*/ 305 w 318"/>
              <a:gd name="T105" fmla="*/ 99 h 346"/>
              <a:gd name="T106" fmla="*/ 275 w 318"/>
              <a:gd name="T107" fmla="*/ 144 h 346"/>
              <a:gd name="T108" fmla="*/ 265 w 318"/>
              <a:gd name="T109" fmla="*/ 140 h 346"/>
              <a:gd name="T110" fmla="*/ 260 w 318"/>
              <a:gd name="T111" fmla="*/ 130 h 346"/>
              <a:gd name="T112" fmla="*/ 265 w 318"/>
              <a:gd name="T113" fmla="*/ 120 h 346"/>
              <a:gd name="T114" fmla="*/ 275 w 318"/>
              <a:gd name="T115" fmla="*/ 115 h 346"/>
              <a:gd name="T116" fmla="*/ 285 w 318"/>
              <a:gd name="T117" fmla="*/ 120 h 346"/>
              <a:gd name="T118" fmla="*/ 289 w 318"/>
              <a:gd name="T119" fmla="*/ 130 h 346"/>
              <a:gd name="T120" fmla="*/ 285 w 318"/>
              <a:gd name="T121" fmla="*/ 140 h 346"/>
              <a:gd name="T122" fmla="*/ 275 w 318"/>
              <a:gd name="T123" fmla="*/ 1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46">
                <a:moveTo>
                  <a:pt x="305" y="99"/>
                </a:moveTo>
                <a:cubicBezTo>
                  <a:pt x="297" y="91"/>
                  <a:pt x="287" y="87"/>
                  <a:pt x="275" y="87"/>
                </a:cubicBezTo>
                <a:cubicBezTo>
                  <a:pt x="263" y="87"/>
                  <a:pt x="252" y="91"/>
                  <a:pt x="244" y="99"/>
                </a:cubicBezTo>
                <a:cubicBezTo>
                  <a:pt x="236" y="108"/>
                  <a:pt x="231" y="118"/>
                  <a:pt x="231" y="130"/>
                </a:cubicBezTo>
                <a:cubicBezTo>
                  <a:pt x="231" y="139"/>
                  <a:pt x="234" y="148"/>
                  <a:pt x="239" y="155"/>
                </a:cubicBezTo>
                <a:cubicBezTo>
                  <a:pt x="245" y="162"/>
                  <a:pt x="252" y="168"/>
                  <a:pt x="260" y="171"/>
                </a:cubicBezTo>
                <a:cubicBezTo>
                  <a:pt x="260" y="260"/>
                  <a:pt x="260" y="260"/>
                  <a:pt x="260" y="260"/>
                </a:cubicBezTo>
                <a:cubicBezTo>
                  <a:pt x="260" y="276"/>
                  <a:pt x="253" y="289"/>
                  <a:pt x="239" y="301"/>
                </a:cubicBezTo>
                <a:cubicBezTo>
                  <a:pt x="225" y="312"/>
                  <a:pt x="208" y="318"/>
                  <a:pt x="188" y="318"/>
                </a:cubicBezTo>
                <a:cubicBezTo>
                  <a:pt x="168" y="318"/>
                  <a:pt x="151" y="312"/>
                  <a:pt x="137" y="301"/>
                </a:cubicBezTo>
                <a:cubicBezTo>
                  <a:pt x="123" y="289"/>
                  <a:pt x="116" y="276"/>
                  <a:pt x="116" y="260"/>
                </a:cubicBezTo>
                <a:cubicBezTo>
                  <a:pt x="116" y="230"/>
                  <a:pt x="116" y="230"/>
                  <a:pt x="116" y="230"/>
                </a:cubicBezTo>
                <a:cubicBezTo>
                  <a:pt x="141" y="227"/>
                  <a:pt x="161" y="217"/>
                  <a:pt x="178" y="201"/>
                </a:cubicBezTo>
                <a:cubicBezTo>
                  <a:pt x="194" y="185"/>
                  <a:pt x="203" y="166"/>
                  <a:pt x="203" y="144"/>
                </a:cubicBezTo>
                <a:cubicBezTo>
                  <a:pt x="203" y="29"/>
                  <a:pt x="203" y="29"/>
                  <a:pt x="203" y="29"/>
                </a:cubicBezTo>
                <a:cubicBezTo>
                  <a:pt x="203" y="25"/>
                  <a:pt x="201" y="22"/>
                  <a:pt x="198" y="19"/>
                </a:cubicBezTo>
                <a:cubicBezTo>
                  <a:pt x="195" y="16"/>
                  <a:pt x="192" y="14"/>
                  <a:pt x="188" y="14"/>
                </a:cubicBezTo>
                <a:cubicBezTo>
                  <a:pt x="184" y="15"/>
                  <a:pt x="184" y="15"/>
                  <a:pt x="184" y="15"/>
                </a:cubicBezTo>
                <a:cubicBezTo>
                  <a:pt x="182" y="10"/>
                  <a:pt x="178" y="7"/>
                  <a:pt x="174" y="4"/>
                </a:cubicBezTo>
                <a:cubicBezTo>
                  <a:pt x="169" y="1"/>
                  <a:pt x="164" y="0"/>
                  <a:pt x="159" y="0"/>
                </a:cubicBezTo>
                <a:cubicBezTo>
                  <a:pt x="151" y="0"/>
                  <a:pt x="144" y="3"/>
                  <a:pt x="139" y="8"/>
                </a:cubicBezTo>
                <a:cubicBezTo>
                  <a:pt x="133" y="14"/>
                  <a:pt x="130" y="21"/>
                  <a:pt x="130" y="29"/>
                </a:cubicBezTo>
                <a:cubicBezTo>
                  <a:pt x="130" y="37"/>
                  <a:pt x="133" y="44"/>
                  <a:pt x="139" y="49"/>
                </a:cubicBezTo>
                <a:cubicBezTo>
                  <a:pt x="144" y="55"/>
                  <a:pt x="151" y="58"/>
                  <a:pt x="159" y="58"/>
                </a:cubicBezTo>
                <a:cubicBezTo>
                  <a:pt x="164" y="58"/>
                  <a:pt x="169" y="56"/>
                  <a:pt x="174" y="54"/>
                </a:cubicBezTo>
                <a:cubicBezTo>
                  <a:pt x="174" y="144"/>
                  <a:pt x="174" y="144"/>
                  <a:pt x="174" y="144"/>
                </a:cubicBezTo>
                <a:cubicBezTo>
                  <a:pt x="174" y="160"/>
                  <a:pt x="167" y="174"/>
                  <a:pt x="152" y="185"/>
                </a:cubicBezTo>
                <a:cubicBezTo>
                  <a:pt x="138" y="196"/>
                  <a:pt x="121" y="202"/>
                  <a:pt x="101" y="202"/>
                </a:cubicBezTo>
                <a:cubicBezTo>
                  <a:pt x="82" y="202"/>
                  <a:pt x="65" y="196"/>
                  <a:pt x="50" y="185"/>
                </a:cubicBezTo>
                <a:cubicBezTo>
                  <a:pt x="36" y="174"/>
                  <a:pt x="29" y="160"/>
                  <a:pt x="29" y="144"/>
                </a:cubicBezTo>
                <a:cubicBezTo>
                  <a:pt x="29" y="54"/>
                  <a:pt x="29" y="54"/>
                  <a:pt x="29" y="54"/>
                </a:cubicBezTo>
                <a:cubicBezTo>
                  <a:pt x="34" y="56"/>
                  <a:pt x="39" y="58"/>
                  <a:pt x="44" y="58"/>
                </a:cubicBezTo>
                <a:cubicBezTo>
                  <a:pt x="52" y="58"/>
                  <a:pt x="58" y="55"/>
                  <a:pt x="64" y="49"/>
                </a:cubicBezTo>
                <a:cubicBezTo>
                  <a:pt x="70" y="44"/>
                  <a:pt x="73" y="37"/>
                  <a:pt x="73" y="29"/>
                </a:cubicBezTo>
                <a:cubicBezTo>
                  <a:pt x="73" y="21"/>
                  <a:pt x="70" y="14"/>
                  <a:pt x="64" y="8"/>
                </a:cubicBezTo>
                <a:cubicBezTo>
                  <a:pt x="58" y="3"/>
                  <a:pt x="52" y="0"/>
                  <a:pt x="44" y="0"/>
                </a:cubicBezTo>
                <a:cubicBezTo>
                  <a:pt x="38" y="0"/>
                  <a:pt x="34" y="1"/>
                  <a:pt x="29" y="4"/>
                </a:cubicBezTo>
                <a:cubicBezTo>
                  <a:pt x="25" y="7"/>
                  <a:pt x="21" y="10"/>
                  <a:pt x="18" y="15"/>
                </a:cubicBezTo>
                <a:cubicBezTo>
                  <a:pt x="15" y="14"/>
                  <a:pt x="15" y="14"/>
                  <a:pt x="15" y="14"/>
                </a:cubicBezTo>
                <a:cubicBezTo>
                  <a:pt x="11" y="14"/>
                  <a:pt x="8" y="16"/>
                  <a:pt x="5" y="19"/>
                </a:cubicBezTo>
                <a:cubicBezTo>
                  <a:pt x="2" y="22"/>
                  <a:pt x="0" y="25"/>
                  <a:pt x="0" y="29"/>
                </a:cubicBezTo>
                <a:cubicBezTo>
                  <a:pt x="0" y="144"/>
                  <a:pt x="0" y="144"/>
                  <a:pt x="0" y="144"/>
                </a:cubicBezTo>
                <a:cubicBezTo>
                  <a:pt x="0" y="166"/>
                  <a:pt x="9" y="185"/>
                  <a:pt x="25" y="201"/>
                </a:cubicBezTo>
                <a:cubicBezTo>
                  <a:pt x="42" y="217"/>
                  <a:pt x="62" y="227"/>
                  <a:pt x="87" y="230"/>
                </a:cubicBezTo>
                <a:cubicBezTo>
                  <a:pt x="87" y="260"/>
                  <a:pt x="87" y="260"/>
                  <a:pt x="87" y="260"/>
                </a:cubicBezTo>
                <a:cubicBezTo>
                  <a:pt x="87" y="284"/>
                  <a:pt x="97" y="304"/>
                  <a:pt x="117" y="321"/>
                </a:cubicBezTo>
                <a:cubicBezTo>
                  <a:pt x="136" y="338"/>
                  <a:pt x="160" y="346"/>
                  <a:pt x="188" y="346"/>
                </a:cubicBezTo>
                <a:cubicBezTo>
                  <a:pt x="216" y="346"/>
                  <a:pt x="240" y="338"/>
                  <a:pt x="259" y="321"/>
                </a:cubicBezTo>
                <a:cubicBezTo>
                  <a:pt x="279" y="304"/>
                  <a:pt x="289" y="284"/>
                  <a:pt x="289" y="260"/>
                </a:cubicBezTo>
                <a:cubicBezTo>
                  <a:pt x="289" y="171"/>
                  <a:pt x="289" y="171"/>
                  <a:pt x="289" y="171"/>
                </a:cubicBezTo>
                <a:cubicBezTo>
                  <a:pt x="298" y="168"/>
                  <a:pt x="305" y="162"/>
                  <a:pt x="310" y="155"/>
                </a:cubicBezTo>
                <a:cubicBezTo>
                  <a:pt x="315" y="148"/>
                  <a:pt x="318" y="139"/>
                  <a:pt x="318" y="130"/>
                </a:cubicBezTo>
                <a:cubicBezTo>
                  <a:pt x="318" y="118"/>
                  <a:pt x="314" y="108"/>
                  <a:pt x="305" y="99"/>
                </a:cubicBezTo>
                <a:close/>
                <a:moveTo>
                  <a:pt x="275" y="144"/>
                </a:moveTo>
                <a:cubicBezTo>
                  <a:pt x="271" y="144"/>
                  <a:pt x="267" y="143"/>
                  <a:pt x="265" y="140"/>
                </a:cubicBezTo>
                <a:cubicBezTo>
                  <a:pt x="262" y="137"/>
                  <a:pt x="260" y="134"/>
                  <a:pt x="260" y="130"/>
                </a:cubicBezTo>
                <a:cubicBezTo>
                  <a:pt x="260" y="126"/>
                  <a:pt x="262" y="123"/>
                  <a:pt x="265" y="120"/>
                </a:cubicBezTo>
                <a:cubicBezTo>
                  <a:pt x="267" y="117"/>
                  <a:pt x="271" y="115"/>
                  <a:pt x="275" y="115"/>
                </a:cubicBezTo>
                <a:cubicBezTo>
                  <a:pt x="279" y="115"/>
                  <a:pt x="282" y="117"/>
                  <a:pt x="285" y="120"/>
                </a:cubicBezTo>
                <a:cubicBezTo>
                  <a:pt x="288" y="123"/>
                  <a:pt x="289" y="126"/>
                  <a:pt x="289" y="130"/>
                </a:cubicBezTo>
                <a:cubicBezTo>
                  <a:pt x="289" y="134"/>
                  <a:pt x="288" y="137"/>
                  <a:pt x="285" y="140"/>
                </a:cubicBezTo>
                <a:cubicBezTo>
                  <a:pt x="282" y="143"/>
                  <a:pt x="279" y="144"/>
                  <a:pt x="275" y="14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Freeform 9"/>
          <p:cNvSpPr>
            <a:spLocks noEditPoints="1"/>
          </p:cNvSpPr>
          <p:nvPr>
            <p:custDataLst>
              <p:tags r:id="rId1"/>
            </p:custDataLst>
          </p:nvPr>
        </p:nvSpPr>
        <p:spPr bwMode="auto">
          <a:xfrm>
            <a:off x="307454" y="957775"/>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71973588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3</a:t>
            </a:fld>
            <a:endParaRPr lang="en-CA"/>
          </a:p>
        </p:txBody>
      </p:sp>
      <p:sp>
        <p:nvSpPr>
          <p:cNvPr id="3" name="Text Placeholder 2"/>
          <p:cNvSpPr>
            <a:spLocks noGrp="1"/>
          </p:cNvSpPr>
          <p:nvPr>
            <p:ph type="body" sz="quarter" idx="11"/>
          </p:nvPr>
        </p:nvSpPr>
        <p:spPr/>
        <p:txBody>
          <a:bodyPr/>
          <a:lstStyle/>
          <a:p>
            <a:r>
              <a:rPr lang="en-CA" altLang="en-US" dirty="0">
                <a:effectLst>
                  <a:outerShdw blurRad="38100" dist="38100" dir="2700000" algn="tl">
                    <a:srgbClr val="000000">
                      <a:alpha val="43137"/>
                    </a:srgbClr>
                  </a:outerShdw>
                </a:effectLst>
              </a:rPr>
              <a:t>The Standard Cost Model</a:t>
            </a:r>
            <a:endParaRPr lang="en-CA" dirty="0"/>
          </a:p>
        </p:txBody>
      </p:sp>
      <p:sp>
        <p:nvSpPr>
          <p:cNvPr id="5" name="Content Placeholder 2"/>
          <p:cNvSpPr>
            <a:spLocks noGrp="1"/>
          </p:cNvSpPr>
          <p:nvPr>
            <p:ph idx="4294967295"/>
          </p:nvPr>
        </p:nvSpPr>
        <p:spPr>
          <a:xfrm>
            <a:off x="323528" y="1268760"/>
            <a:ext cx="8686800" cy="4970462"/>
          </a:xfrm>
          <a:prstGeom prst="rect">
            <a:avLst/>
          </a:prstGeom>
        </p:spPr>
        <p:txBody>
          <a:bodyPr>
            <a:normAutofit fontScale="70000" lnSpcReduction="20000"/>
          </a:bodyPr>
          <a:lstStyle/>
          <a:p>
            <a:pPr eaLnBrk="1" hangingPunct="1">
              <a:buFont typeface="Wingdings" panose="05000000000000000000" pitchFamily="2" charset="2"/>
              <a:buChar char="v"/>
              <a:defRPr/>
            </a:pPr>
            <a:r>
              <a:rPr lang="en-CA" dirty="0"/>
              <a:t>The Standard Cost Model (SCM) is designed to measure the administrative </a:t>
            </a:r>
            <a:r>
              <a:rPr lang="en-CA" dirty="0" smtClean="0"/>
              <a:t>consequences for businesses.  It was developed in the Netherlands and has been widely used by the OECD, the World Bank and in the EU.</a:t>
            </a:r>
          </a:p>
          <a:p>
            <a:pPr marL="0" indent="0" eaLnBrk="1" hangingPunct="1">
              <a:buNone/>
              <a:defRPr/>
            </a:pPr>
            <a:r>
              <a:rPr lang="en-CA" dirty="0" smtClean="0"/>
              <a:t> </a:t>
            </a:r>
            <a:endParaRPr lang="en-CA" dirty="0"/>
          </a:p>
          <a:p>
            <a:pPr eaLnBrk="1" hangingPunct="1">
              <a:buFont typeface="Wingdings" panose="05000000000000000000" pitchFamily="2" charset="2"/>
              <a:buChar char="v"/>
              <a:defRPr/>
            </a:pPr>
            <a:r>
              <a:rPr lang="en-CA" dirty="0"/>
              <a:t>The SCM has been developed to provide </a:t>
            </a:r>
            <a:r>
              <a:rPr lang="en-CA" b="1" u="sng" dirty="0">
                <a:solidFill>
                  <a:srgbClr val="C00000"/>
                </a:solidFill>
              </a:rPr>
              <a:t>a simplified, consistent method for </a:t>
            </a:r>
            <a:r>
              <a:rPr lang="en-CA" b="1" u="sng" dirty="0" smtClean="0">
                <a:solidFill>
                  <a:srgbClr val="C00000"/>
                </a:solidFill>
              </a:rPr>
              <a:t>estimating the </a:t>
            </a:r>
            <a:r>
              <a:rPr lang="en-CA" b="1" u="sng" dirty="0">
                <a:solidFill>
                  <a:srgbClr val="C00000"/>
                </a:solidFill>
              </a:rPr>
              <a:t>administrative costs </a:t>
            </a:r>
            <a:r>
              <a:rPr lang="en-CA" dirty="0"/>
              <a:t>imposed on business by central government. It takes </a:t>
            </a:r>
            <a:r>
              <a:rPr lang="en-CA" dirty="0" smtClean="0"/>
              <a:t>a pragmatic </a:t>
            </a:r>
            <a:r>
              <a:rPr lang="en-CA" dirty="0"/>
              <a:t>approach to measurement and provides estimates that are </a:t>
            </a:r>
            <a:r>
              <a:rPr lang="en-CA" dirty="0" smtClean="0"/>
              <a:t>consistent across </a:t>
            </a:r>
            <a:r>
              <a:rPr lang="en-CA" dirty="0"/>
              <a:t>policy areas</a:t>
            </a:r>
            <a:r>
              <a:rPr lang="en-CA" dirty="0" smtClean="0"/>
              <a:t>.</a:t>
            </a:r>
          </a:p>
          <a:p>
            <a:pPr eaLnBrk="1" hangingPunct="1">
              <a:buFont typeface="Wingdings" panose="05000000000000000000" pitchFamily="2" charset="2"/>
              <a:buChar char="v"/>
              <a:defRPr/>
            </a:pPr>
            <a:endParaRPr lang="en-CA" dirty="0"/>
          </a:p>
          <a:p>
            <a:pPr eaLnBrk="1" hangingPunct="1">
              <a:buFont typeface="Wingdings" panose="05000000000000000000" pitchFamily="2" charset="2"/>
              <a:buChar char="v"/>
              <a:defRPr/>
            </a:pPr>
            <a:r>
              <a:rPr lang="en-CA" dirty="0"/>
              <a:t>The SCM method is a way of breaking down regulation into a range of </a:t>
            </a:r>
            <a:r>
              <a:rPr lang="en-CA" dirty="0" smtClean="0"/>
              <a:t>manageable components </a:t>
            </a:r>
            <a:r>
              <a:rPr lang="en-CA" dirty="0"/>
              <a:t>that can be measured. </a:t>
            </a:r>
            <a:r>
              <a:rPr lang="en-CA" b="1" u="sng" dirty="0">
                <a:solidFill>
                  <a:srgbClr val="C00000"/>
                </a:solidFill>
              </a:rPr>
              <a:t>The SCM does not focus on the policy </a:t>
            </a:r>
            <a:r>
              <a:rPr lang="en-CA" b="1" u="sng" dirty="0" smtClean="0">
                <a:solidFill>
                  <a:srgbClr val="C00000"/>
                </a:solidFill>
              </a:rPr>
              <a:t>objectives of </a:t>
            </a:r>
            <a:r>
              <a:rPr lang="en-CA" b="1" u="sng" dirty="0">
                <a:solidFill>
                  <a:srgbClr val="C00000"/>
                </a:solidFill>
              </a:rPr>
              <a:t>each regulation</a:t>
            </a:r>
            <a:r>
              <a:rPr lang="en-CA" dirty="0"/>
              <a:t>. </a:t>
            </a:r>
            <a:r>
              <a:rPr lang="en-CA" dirty="0" smtClean="0"/>
              <a:t> As </a:t>
            </a:r>
            <a:r>
              <a:rPr lang="en-CA" dirty="0"/>
              <a:t>such, the measurement focuses only on the administrative </a:t>
            </a:r>
            <a:r>
              <a:rPr lang="en-CA" dirty="0" smtClean="0"/>
              <a:t>activities that </a:t>
            </a:r>
            <a:r>
              <a:rPr lang="en-CA" dirty="0"/>
              <a:t>must be undertaken in order to comply with regulation and </a:t>
            </a:r>
            <a:r>
              <a:rPr lang="en-CA" b="1" u="sng" dirty="0">
                <a:solidFill>
                  <a:srgbClr val="C00000"/>
                </a:solidFill>
              </a:rPr>
              <a:t>not </a:t>
            </a:r>
            <a:r>
              <a:rPr lang="en-CA" b="1" u="sng" dirty="0" smtClean="0">
                <a:solidFill>
                  <a:srgbClr val="C00000"/>
                </a:solidFill>
              </a:rPr>
              <a:t>whether the </a:t>
            </a:r>
            <a:r>
              <a:rPr lang="en-CA" b="1" u="sng" dirty="0">
                <a:solidFill>
                  <a:srgbClr val="C00000"/>
                </a:solidFill>
              </a:rPr>
              <a:t>regulation itself is reasonable or not.</a:t>
            </a:r>
          </a:p>
        </p:txBody>
      </p:sp>
      <p:sp>
        <p:nvSpPr>
          <p:cNvPr id="6" name="TextBox 4"/>
          <p:cNvSpPr txBox="1">
            <a:spLocks noChangeArrowheads="1"/>
          </p:cNvSpPr>
          <p:nvPr/>
        </p:nvSpPr>
        <p:spPr bwMode="auto">
          <a:xfrm>
            <a:off x="611560" y="6400800"/>
            <a:ext cx="68405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400">
                <a:solidFill>
                  <a:schemeClr val="tx1"/>
                </a:solidFill>
                <a:latin typeface="Franklin Gothic Medium" pitchFamily="34" charset="0"/>
              </a:defRPr>
            </a:lvl1pPr>
            <a:lvl2pPr marL="742950" indent="-285750" algn="l" eaLnBrk="0" hangingPunct="0">
              <a:spcBef>
                <a:spcPct val="20000"/>
              </a:spcBef>
              <a:buChar char="–"/>
              <a:defRPr sz="2400">
                <a:solidFill>
                  <a:schemeClr val="tx1"/>
                </a:solidFill>
                <a:latin typeface="Franklin Gothic Book" pitchFamily="34"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CA" altLang="en-US" sz="1000" dirty="0">
                <a:latin typeface="Arial" charset="0"/>
              </a:rPr>
              <a:t>*From “</a:t>
            </a:r>
            <a:r>
              <a:rPr lang="en-CA" altLang="en-US" sz="1000" i="1" dirty="0">
                <a:latin typeface="Arial" charset="0"/>
              </a:rPr>
              <a:t>International Standard Cost Model Manual: Measuring and reducing administrative burden for businesses”</a:t>
            </a:r>
          </a:p>
        </p:txBody>
      </p:sp>
      <p:sp>
        <p:nvSpPr>
          <p:cNvPr id="7" name="Freeform 6"/>
          <p:cNvSpPr>
            <a:spLocks noEditPoints="1"/>
          </p:cNvSpPr>
          <p:nvPr>
            <p:custDataLst>
              <p:tags r:id="rId1"/>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51012831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QUESTIONS</a:t>
            </a:r>
            <a:endParaRPr lang="en-CA" dirty="0"/>
          </a:p>
        </p:txBody>
      </p:sp>
      <p:sp>
        <p:nvSpPr>
          <p:cNvPr id="4" name="Slide Number Placeholder 3"/>
          <p:cNvSpPr>
            <a:spLocks noGrp="1"/>
          </p:cNvSpPr>
          <p:nvPr>
            <p:ph type="sldNum" sz="quarter" idx="12"/>
          </p:nvPr>
        </p:nvSpPr>
        <p:spPr/>
        <p:txBody>
          <a:bodyPr/>
          <a:lstStyle/>
          <a:p>
            <a:fld id="{32D4B517-E49B-41B6-9DBC-23634E0F1CDC}" type="slidenum">
              <a:rPr lang="en-CA" smtClean="0"/>
              <a:t>30</a:t>
            </a:fld>
            <a:endParaRPr lang="en-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44" y="1772816"/>
            <a:ext cx="47625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85131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solidFill>
                  <a:prstClr val="black">
                    <a:tint val="75000"/>
                  </a:prstClr>
                </a:solidFill>
              </a:rPr>
              <a:pPr/>
              <a:t>31</a:t>
            </a:fld>
            <a:endParaRPr lang="en-CA">
              <a:solidFill>
                <a:prstClr val="black">
                  <a:tint val="75000"/>
                </a:prstClr>
              </a:solidFill>
            </a:endParaRPr>
          </a:p>
        </p:txBody>
      </p:sp>
      <p:sp>
        <p:nvSpPr>
          <p:cNvPr id="5" name="Title 1"/>
          <p:cNvSpPr txBox="1">
            <a:spLocks/>
          </p:cNvSpPr>
          <p:nvPr/>
        </p:nvSpPr>
        <p:spPr>
          <a:xfrm>
            <a:off x="552509" y="5553236"/>
            <a:ext cx="713898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END</a:t>
            </a:r>
            <a:endParaRPr lang="en-CA" dirty="0"/>
          </a:p>
        </p:txBody>
      </p:sp>
      <p:graphicFrame>
        <p:nvGraphicFramePr>
          <p:cNvPr id="6" name="SmartArt Placeholder 3"/>
          <p:cNvGraphicFramePr>
            <a:graphicFrameLocks/>
          </p:cNvGraphicFramePr>
          <p:nvPr>
            <p:extLst>
              <p:ext uri="{D42A27DB-BD31-4B8C-83A1-F6EECF244321}">
                <p14:modId xmlns:p14="http://schemas.microsoft.com/office/powerpoint/2010/main" val="3000481601"/>
              </p:ext>
            </p:extLst>
          </p:nvPr>
        </p:nvGraphicFramePr>
        <p:xfrm>
          <a:off x="683568" y="1196753"/>
          <a:ext cx="712946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954970" y="191922"/>
            <a:ext cx="7138987" cy="5715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800" dirty="0">
                <a:solidFill>
                  <a:schemeClr val="accent1"/>
                </a:solidFill>
              </a:rPr>
              <a:t>More Resources</a:t>
            </a:r>
          </a:p>
        </p:txBody>
      </p:sp>
      <p:sp>
        <p:nvSpPr>
          <p:cNvPr id="9" name="Freeform 119"/>
          <p:cNvSpPr>
            <a:spLocks noEditPoints="1"/>
          </p:cNvSpPr>
          <p:nvPr/>
        </p:nvSpPr>
        <p:spPr bwMode="auto">
          <a:xfrm>
            <a:off x="219581" y="191922"/>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706533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4</a:t>
            </a:fld>
            <a:endParaRPr lang="en-CA"/>
          </a:p>
        </p:txBody>
      </p:sp>
      <p:graphicFrame>
        <p:nvGraphicFramePr>
          <p:cNvPr id="6" name="Diagram 5"/>
          <p:cNvGraphicFramePr/>
          <p:nvPr/>
        </p:nvGraphicFramePr>
        <p:xfrm>
          <a:off x="395536" y="1124744"/>
          <a:ext cx="8424936" cy="45365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Picture 7" descr="http://www.netanimations.net/Dancing_skull.gif">
            <a:hlinkClick r:id="rId15"/>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508" y="4545632"/>
            <a:ext cx="2303748" cy="23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1"/>
          </p:nvPr>
        </p:nvSpPr>
        <p:spPr>
          <a:xfrm>
            <a:off x="143507" y="174066"/>
            <a:ext cx="6594321" cy="878670"/>
          </a:xfrm>
        </p:spPr>
        <p:txBody>
          <a:bodyPr/>
          <a:lstStyle/>
          <a:p>
            <a:r>
              <a:rPr lang="en-CA" dirty="0"/>
              <a:t>SCM –Anatomy of </a:t>
            </a:r>
            <a:r>
              <a:rPr lang="en-CA" dirty="0" smtClean="0"/>
              <a:t>Administrative Burden</a:t>
            </a:r>
            <a:endParaRPr lang="en-CA" dirty="0"/>
          </a:p>
        </p:txBody>
      </p:sp>
      <p:grpSp>
        <p:nvGrpSpPr>
          <p:cNvPr id="10" name="Group 9"/>
          <p:cNvGrpSpPr/>
          <p:nvPr/>
        </p:nvGrpSpPr>
        <p:grpSpPr>
          <a:xfrm>
            <a:off x="3347865" y="944724"/>
            <a:ext cx="3492387" cy="902419"/>
            <a:chOff x="4451349" y="1780036"/>
            <a:chExt cx="2078770" cy="902419"/>
          </a:xfrm>
        </p:grpSpPr>
        <p:sp>
          <p:nvSpPr>
            <p:cNvPr id="11" name="Oval 10"/>
            <p:cNvSpPr/>
            <p:nvPr>
              <p:custDataLst>
                <p:tags r:id="rId5"/>
              </p:custDataLst>
            </p:nvPr>
          </p:nvSpPr>
          <p:spPr>
            <a:xfrm>
              <a:off x="6458694" y="2346601"/>
              <a:ext cx="71425" cy="97561"/>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54"/>
            <p:cNvSpPr txBox="1"/>
            <p:nvPr/>
          </p:nvSpPr>
          <p:spPr>
            <a:xfrm>
              <a:off x="4451349" y="1780036"/>
              <a:ext cx="159702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555555"/>
                  </a:solidFill>
                </a:rPr>
                <a:t>Activity Level</a:t>
              </a:r>
              <a:endParaRPr lang="en-US" dirty="0">
                <a:solidFill>
                  <a:srgbClr val="555555"/>
                </a:solidFill>
              </a:endParaRPr>
            </a:p>
          </p:txBody>
        </p:sp>
        <p:sp>
          <p:nvSpPr>
            <p:cNvPr id="13" name="TextBox 55"/>
            <p:cNvSpPr txBox="1"/>
            <p:nvPr/>
          </p:nvSpPr>
          <p:spPr>
            <a:xfrm>
              <a:off x="4457031" y="2159235"/>
              <a:ext cx="172469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1">
                      <a:lumMod val="50000"/>
                      <a:lumOff val="50000"/>
                    </a:schemeClr>
                  </a:solidFill>
                </a:rPr>
                <a:t>Costing  for the one-for-one rule occurs at the activity level</a:t>
              </a:r>
              <a:endParaRPr lang="en-US" sz="1400" dirty="0">
                <a:solidFill>
                  <a:schemeClr val="tx1">
                    <a:lumMod val="50000"/>
                    <a:lumOff val="50000"/>
                  </a:schemeClr>
                </a:solidFill>
              </a:endParaRPr>
            </a:p>
          </p:txBody>
        </p:sp>
        <p:cxnSp>
          <p:nvCxnSpPr>
            <p:cNvPr id="14" name="Straight Connector 13"/>
            <p:cNvCxnSpPr/>
            <p:nvPr>
              <p:custDataLst>
                <p:tags r:id="rId6"/>
              </p:custDataLst>
            </p:nvPr>
          </p:nvCxnSpPr>
          <p:spPr>
            <a:xfrm>
              <a:off x="4460874" y="2148467"/>
              <a:ext cx="1720851"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1"/>
            </p:cNvCxnSpPr>
            <p:nvPr>
              <p:custDataLst>
                <p:tags r:id="rId7"/>
              </p:custDataLst>
            </p:nvPr>
          </p:nvCxnSpPr>
          <p:spPr>
            <a:xfrm flipH="1" flipV="1">
              <a:off x="6181727" y="2148468"/>
              <a:ext cx="287427" cy="21242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481495" y="3714346"/>
            <a:ext cx="3333756" cy="2038167"/>
            <a:chOff x="4146128" y="644288"/>
            <a:chExt cx="2539653" cy="2038167"/>
          </a:xfrm>
        </p:grpSpPr>
        <p:sp>
          <p:nvSpPr>
            <p:cNvPr id="25" name="Oval 24"/>
            <p:cNvSpPr/>
            <p:nvPr>
              <p:custDataLst>
                <p:tags r:id="rId2"/>
              </p:custDataLst>
            </p:nvPr>
          </p:nvSpPr>
          <p:spPr>
            <a:xfrm>
              <a:off x="4146128" y="644288"/>
              <a:ext cx="63899" cy="45719"/>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TextBox 54"/>
            <p:cNvSpPr txBox="1"/>
            <p:nvPr/>
          </p:nvSpPr>
          <p:spPr>
            <a:xfrm>
              <a:off x="4451349" y="1780036"/>
              <a:ext cx="223443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555555"/>
                  </a:solidFill>
                </a:rPr>
                <a:t>Data Requirement Level</a:t>
              </a:r>
              <a:endParaRPr lang="en-US" dirty="0">
                <a:solidFill>
                  <a:srgbClr val="555555"/>
                </a:solidFill>
              </a:endParaRPr>
            </a:p>
          </p:txBody>
        </p:sp>
        <p:sp>
          <p:nvSpPr>
            <p:cNvPr id="27" name="TextBox 55"/>
            <p:cNvSpPr txBox="1"/>
            <p:nvPr/>
          </p:nvSpPr>
          <p:spPr>
            <a:xfrm>
              <a:off x="4451349" y="2159235"/>
              <a:ext cx="210706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1">
                      <a:lumMod val="50000"/>
                      <a:lumOff val="50000"/>
                    </a:schemeClr>
                  </a:solidFill>
                </a:rPr>
                <a:t>The administrative </a:t>
              </a:r>
              <a:r>
                <a:rPr lang="en-US" sz="1400" dirty="0">
                  <a:solidFill>
                    <a:schemeClr val="tx1">
                      <a:lumMod val="50000"/>
                      <a:lumOff val="50000"/>
                    </a:schemeClr>
                  </a:solidFill>
                </a:rPr>
                <a:t>b</a:t>
              </a:r>
              <a:r>
                <a:rPr lang="en-US" sz="1400" dirty="0" smtClean="0">
                  <a:solidFill>
                    <a:schemeClr val="tx1">
                      <a:lumMod val="50000"/>
                      <a:lumOff val="50000"/>
                    </a:schemeClr>
                  </a:solidFill>
                </a:rPr>
                <a:t>urden baseline (ABB) counts data requirements  </a:t>
              </a:r>
              <a:endParaRPr lang="en-US" sz="1400" dirty="0">
                <a:solidFill>
                  <a:schemeClr val="tx1">
                    <a:lumMod val="50000"/>
                    <a:lumOff val="50000"/>
                  </a:schemeClr>
                </a:solidFill>
              </a:endParaRPr>
            </a:p>
          </p:txBody>
        </p:sp>
        <p:cxnSp>
          <p:nvCxnSpPr>
            <p:cNvPr id="28" name="Straight Connector 27"/>
            <p:cNvCxnSpPr/>
            <p:nvPr>
              <p:custDataLst>
                <p:tags r:id="rId3"/>
              </p:custDataLst>
            </p:nvPr>
          </p:nvCxnSpPr>
          <p:spPr>
            <a:xfrm>
              <a:off x="4460874" y="2148467"/>
              <a:ext cx="1720851"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4"/>
            </p:cNvCxnSpPr>
            <p:nvPr>
              <p:custDataLst>
                <p:tags r:id="rId4"/>
              </p:custDataLst>
            </p:nvPr>
          </p:nvCxnSpPr>
          <p:spPr>
            <a:xfrm>
              <a:off x="4178078" y="690007"/>
              <a:ext cx="282796" cy="1469228"/>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grpSp>
      <p:sp>
        <p:nvSpPr>
          <p:cNvPr id="43" name="Freeform 42"/>
          <p:cNvSpPr>
            <a:spLocks noEditPoints="1"/>
          </p:cNvSpPr>
          <p:nvPr>
            <p:custDataLst>
              <p:tags r:id="rId1"/>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1132704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nodeType="clickEffect">
                                  <p:stCondLst>
                                    <p:cond delay="0"/>
                                  </p:stCondLst>
                                  <p:childTnLst>
                                    <p:anim calcmode="lin" valueType="num">
                                      <p:cBhvr>
                                        <p:cTn id="24" dur="1000"/>
                                        <p:tgtEl>
                                          <p:spTgt spid="7"/>
                                        </p:tgtEl>
                                        <p:attrNameLst>
                                          <p:attrName>ppt_w</p:attrName>
                                        </p:attrNameLst>
                                      </p:cBhvr>
                                      <p:tavLst>
                                        <p:tav tm="0">
                                          <p:val>
                                            <p:strVal val="ppt_w"/>
                                          </p:val>
                                        </p:tav>
                                        <p:tav tm="100000">
                                          <p:val>
                                            <p:fltVal val="0"/>
                                          </p:val>
                                        </p:tav>
                                      </p:tavLst>
                                    </p:anim>
                                    <p:anim calcmode="lin" valueType="num">
                                      <p:cBhvr>
                                        <p:cTn id="25" dur="1000"/>
                                        <p:tgtEl>
                                          <p:spTgt spid="7"/>
                                        </p:tgtEl>
                                        <p:attrNameLst>
                                          <p:attrName>ppt_h</p:attrName>
                                        </p:attrNameLst>
                                      </p:cBhvr>
                                      <p:tavLst>
                                        <p:tav tm="0">
                                          <p:val>
                                            <p:strVal val="ppt_h"/>
                                          </p:val>
                                        </p:tav>
                                        <p:tav tm="100000">
                                          <p:val>
                                            <p:fltVal val="0"/>
                                          </p:val>
                                        </p:tav>
                                      </p:tavLst>
                                    </p:anim>
                                    <p:anim calcmode="lin" valueType="num">
                                      <p:cBhvr>
                                        <p:cTn id="26" dur="1000"/>
                                        <p:tgtEl>
                                          <p:spTgt spid="7"/>
                                        </p:tgtEl>
                                        <p:attrNameLst>
                                          <p:attrName>style.rotation</p:attrName>
                                        </p:attrNameLst>
                                      </p:cBhvr>
                                      <p:tavLst>
                                        <p:tav tm="0">
                                          <p:val>
                                            <p:fltVal val="0"/>
                                          </p:val>
                                        </p:tav>
                                        <p:tav tm="100000">
                                          <p:val>
                                            <p:fltVal val="90"/>
                                          </p:val>
                                        </p:tav>
                                      </p:tavLst>
                                    </p:anim>
                                    <p:animEffect transition="out" filter="fade">
                                      <p:cBhvr>
                                        <p:cTn id="27" dur="1000"/>
                                        <p:tgtEl>
                                          <p:spTgt spid="7"/>
                                        </p:tgtEl>
                                      </p:cBhvr>
                                    </p:animEffect>
                                    <p:set>
                                      <p:cBhvr>
                                        <p:cTn id="2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5</a:t>
            </a:fld>
            <a:endParaRPr lang="en-CA"/>
          </a:p>
        </p:txBody>
      </p:sp>
      <p:sp>
        <p:nvSpPr>
          <p:cNvPr id="3" name="Text Placeholder 2"/>
          <p:cNvSpPr>
            <a:spLocks noGrp="1"/>
          </p:cNvSpPr>
          <p:nvPr>
            <p:ph type="body" sz="quarter" idx="11"/>
          </p:nvPr>
        </p:nvSpPr>
        <p:spPr/>
        <p:txBody>
          <a:bodyPr/>
          <a:lstStyle/>
          <a:p>
            <a:r>
              <a:rPr lang="en-CA" altLang="en-US" dirty="0">
                <a:effectLst>
                  <a:outerShdw blurRad="38100" dist="38100" dir="2700000" algn="tl">
                    <a:srgbClr val="000000">
                      <a:alpha val="43137"/>
                    </a:srgbClr>
                  </a:outerShdw>
                </a:effectLst>
              </a:rPr>
              <a:t>SCM – The Basic Formula</a:t>
            </a:r>
            <a:endParaRPr lang="en-CA" dirty="0"/>
          </a:p>
        </p:txBody>
      </p:sp>
      <p:graphicFrame>
        <p:nvGraphicFramePr>
          <p:cNvPr id="5" name="Content Placeholder 6"/>
          <p:cNvGraphicFramePr>
            <a:graphicFrameLocks noGrp="1"/>
          </p:cNvGraphicFramePr>
          <p:nvPr>
            <p:ph idx="4294967295"/>
            <p:extLst>
              <p:ext uri="{D42A27DB-BD31-4B8C-83A1-F6EECF244321}">
                <p14:modId xmlns:p14="http://schemas.microsoft.com/office/powerpoint/2010/main" val="3147305208"/>
              </p:ext>
            </p:extLst>
          </p:nvPr>
        </p:nvGraphicFramePr>
        <p:xfrm>
          <a:off x="863588" y="622637"/>
          <a:ext cx="3096345" cy="3266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721028997"/>
              </p:ext>
            </p:extLst>
          </p:nvPr>
        </p:nvGraphicFramePr>
        <p:xfrm>
          <a:off x="4824028" y="630748"/>
          <a:ext cx="3168354" cy="32178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Multiply 6"/>
          <p:cNvSpPr/>
          <p:nvPr/>
        </p:nvSpPr>
        <p:spPr>
          <a:xfrm>
            <a:off x="3959934" y="2264404"/>
            <a:ext cx="719847" cy="7463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63405" y="3350836"/>
            <a:ext cx="8391346" cy="1815882"/>
          </a:xfrm>
          <a:prstGeom prst="rect">
            <a:avLst/>
          </a:prstGeom>
        </p:spPr>
        <p:txBody>
          <a:bodyPr wrap="square">
            <a:spAutoFit/>
          </a:bodyPr>
          <a:lstStyle/>
          <a:p>
            <a:pPr marL="285750" lvl="0" indent="-285750">
              <a:buFont typeface="Wingdings" panose="05000000000000000000" pitchFamily="2" charset="2"/>
              <a:buChar char="Ø"/>
              <a:defRPr/>
            </a:pPr>
            <a:r>
              <a:rPr lang="en-GB" sz="1600" i="1" u="sng" dirty="0" smtClean="0">
                <a:solidFill>
                  <a:srgbClr val="000000"/>
                </a:solidFill>
              </a:rPr>
              <a:t>Price</a:t>
            </a:r>
            <a:r>
              <a:rPr lang="en-GB" sz="1600" i="1" dirty="0">
                <a:solidFill>
                  <a:srgbClr val="000000"/>
                </a:solidFill>
              </a:rPr>
              <a:t>: Price consists of:</a:t>
            </a:r>
          </a:p>
          <a:p>
            <a:pPr marL="742950" lvl="1" indent="-285750">
              <a:buFont typeface="Arial" panose="020B0604020202020204" pitchFamily="34" charset="0"/>
              <a:buChar char="•"/>
              <a:defRPr/>
            </a:pPr>
            <a:r>
              <a:rPr lang="en-GB" sz="1600" i="1" u="sng" dirty="0" smtClean="0">
                <a:solidFill>
                  <a:srgbClr val="000000"/>
                </a:solidFill>
              </a:rPr>
              <a:t>Tariff (cost of labour)</a:t>
            </a:r>
            <a:r>
              <a:rPr lang="en-GB" sz="1600" i="1" dirty="0" smtClean="0">
                <a:solidFill>
                  <a:srgbClr val="000000"/>
                </a:solidFill>
              </a:rPr>
              <a:t>: </a:t>
            </a:r>
            <a:r>
              <a:rPr lang="en-GB" sz="1600" i="1" dirty="0">
                <a:solidFill>
                  <a:srgbClr val="000000"/>
                </a:solidFill>
              </a:rPr>
              <a:t>wage costs plus overhead for administrative activities done internally or hourly cost for external service providers.</a:t>
            </a:r>
            <a:endParaRPr lang="en-CA" sz="1600" dirty="0">
              <a:solidFill>
                <a:srgbClr val="000000"/>
              </a:solidFill>
            </a:endParaRPr>
          </a:p>
          <a:p>
            <a:pPr marL="742950" lvl="1" indent="-285750">
              <a:buFont typeface="Arial" panose="020B0604020202020204" pitchFamily="34" charset="0"/>
              <a:buChar char="•"/>
              <a:defRPr/>
            </a:pPr>
            <a:r>
              <a:rPr lang="en-GB" sz="1600" i="1" u="sng" dirty="0">
                <a:solidFill>
                  <a:srgbClr val="000000"/>
                </a:solidFill>
              </a:rPr>
              <a:t>Time</a:t>
            </a:r>
            <a:r>
              <a:rPr lang="en-GB" sz="1600" i="1" dirty="0">
                <a:solidFill>
                  <a:srgbClr val="000000"/>
                </a:solidFill>
              </a:rPr>
              <a:t>: the amount of time (in hours) required to complete the administrative activity.</a:t>
            </a:r>
            <a:endParaRPr lang="en-CA" sz="1600" dirty="0">
              <a:solidFill>
                <a:srgbClr val="000000"/>
              </a:solidFill>
            </a:endParaRPr>
          </a:p>
          <a:p>
            <a:pPr marL="285750" lvl="0" indent="-285750">
              <a:buFont typeface="Wingdings" panose="05000000000000000000" pitchFamily="2" charset="2"/>
              <a:buChar char="Ø"/>
              <a:defRPr/>
            </a:pPr>
            <a:r>
              <a:rPr lang="en-GB" sz="1600" i="1" u="sng" dirty="0">
                <a:solidFill>
                  <a:srgbClr val="000000"/>
                </a:solidFill>
              </a:rPr>
              <a:t>Quantity</a:t>
            </a:r>
            <a:r>
              <a:rPr lang="en-GB" sz="1600" i="1" dirty="0">
                <a:solidFill>
                  <a:srgbClr val="000000"/>
                </a:solidFill>
              </a:rPr>
              <a:t>: Quantity is comprised by:  </a:t>
            </a:r>
            <a:endParaRPr lang="en-CA" sz="1600" dirty="0">
              <a:solidFill>
                <a:srgbClr val="000000"/>
              </a:solidFill>
            </a:endParaRPr>
          </a:p>
          <a:p>
            <a:pPr marL="742950" lvl="1" indent="-285750">
              <a:buFont typeface="Arial" panose="020B0604020202020204" pitchFamily="34" charset="0"/>
              <a:buChar char="•"/>
              <a:defRPr/>
            </a:pPr>
            <a:r>
              <a:rPr lang="en-GB" sz="1600" dirty="0">
                <a:solidFill>
                  <a:srgbClr val="000000"/>
                </a:solidFill>
              </a:rPr>
              <a:t>the </a:t>
            </a:r>
            <a:r>
              <a:rPr lang="en-GB" sz="1600" b="1" dirty="0">
                <a:solidFill>
                  <a:srgbClr val="000000"/>
                </a:solidFill>
              </a:rPr>
              <a:t>size</a:t>
            </a:r>
            <a:r>
              <a:rPr lang="en-GB" sz="1600" dirty="0">
                <a:solidFill>
                  <a:srgbClr val="000000"/>
                </a:solidFill>
              </a:rPr>
              <a:t> of the population of businesses affected and,</a:t>
            </a:r>
            <a:endParaRPr lang="en-CA" sz="1600" dirty="0">
              <a:solidFill>
                <a:srgbClr val="000000"/>
              </a:solidFill>
            </a:endParaRPr>
          </a:p>
          <a:p>
            <a:pPr marL="742950" lvl="1" indent="-285750">
              <a:buFont typeface="Arial" panose="020B0604020202020204" pitchFamily="34" charset="0"/>
              <a:buChar char="•"/>
              <a:defRPr/>
            </a:pPr>
            <a:r>
              <a:rPr lang="en-GB" sz="1600" dirty="0">
                <a:solidFill>
                  <a:srgbClr val="000000"/>
                </a:solidFill>
              </a:rPr>
              <a:t>the </a:t>
            </a:r>
            <a:r>
              <a:rPr lang="en-GB" sz="1600" b="1" dirty="0">
                <a:solidFill>
                  <a:srgbClr val="000000"/>
                </a:solidFill>
              </a:rPr>
              <a:t>frequency</a:t>
            </a:r>
            <a:r>
              <a:rPr lang="en-GB" sz="1600" dirty="0">
                <a:solidFill>
                  <a:srgbClr val="000000"/>
                </a:solidFill>
              </a:rPr>
              <a:t> that the activity must be completed each year</a:t>
            </a:r>
            <a:endParaRPr lang="en-CA" sz="1600" dirty="0">
              <a:solidFill>
                <a:srgbClr val="000000"/>
              </a:solidFill>
            </a:endParaRPr>
          </a:p>
        </p:txBody>
      </p:sp>
      <p:sp>
        <p:nvSpPr>
          <p:cNvPr id="9" name="Multiply 8"/>
          <p:cNvSpPr/>
          <p:nvPr/>
        </p:nvSpPr>
        <p:spPr>
          <a:xfrm>
            <a:off x="2231742" y="1472316"/>
            <a:ext cx="549785" cy="51125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Multiply 9"/>
          <p:cNvSpPr/>
          <p:nvPr/>
        </p:nvSpPr>
        <p:spPr>
          <a:xfrm>
            <a:off x="6170476" y="1472315"/>
            <a:ext cx="549785" cy="51125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 Box 4"/>
          <p:cNvSpPr txBox="1">
            <a:spLocks noChangeArrowheads="1"/>
          </p:cNvSpPr>
          <p:nvPr/>
        </p:nvSpPr>
        <p:spPr bwMode="auto">
          <a:xfrm>
            <a:off x="263405" y="5361030"/>
            <a:ext cx="8391346" cy="1061829"/>
          </a:xfrm>
          <a:prstGeom prst="rect">
            <a:avLst/>
          </a:prstGeom>
          <a:solidFill>
            <a:schemeClr val="bg1">
              <a:lumMod val="75000"/>
              <a:alpha val="5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dirty="0">
                <a:solidFill>
                  <a:srgbClr val="000000"/>
                </a:solidFill>
                <a:latin typeface="Wingdings 2" pitchFamily="18" charset="2"/>
              </a:rPr>
              <a:t>E</a:t>
            </a:r>
            <a:r>
              <a:rPr lang="en-US" sz="1400" b="1" dirty="0">
                <a:solidFill>
                  <a:srgbClr val="000000"/>
                </a:solidFill>
              </a:rPr>
              <a:t>KEY POINT</a:t>
            </a:r>
            <a:r>
              <a:rPr lang="en-US" sz="1400" b="1" dirty="0">
                <a:solidFill>
                  <a:srgbClr val="000000"/>
                </a:solidFill>
                <a:latin typeface="Wingdings 2" pitchFamily="18" charset="2"/>
              </a:rPr>
              <a:t>D</a:t>
            </a:r>
            <a:endParaRPr lang="en-US" sz="1400" dirty="0">
              <a:solidFill>
                <a:srgbClr val="000000"/>
              </a:solidFill>
            </a:endParaRPr>
          </a:p>
          <a:p>
            <a:pPr eaLnBrk="1" hangingPunct="1">
              <a:spcBef>
                <a:spcPct val="50000"/>
              </a:spcBef>
            </a:pPr>
            <a:r>
              <a:rPr lang="en-US" sz="1400" dirty="0" smtClean="0">
                <a:solidFill>
                  <a:srgbClr val="000000"/>
                </a:solidFill>
              </a:rPr>
              <a:t>The standard cost model was designed to measure an </a:t>
            </a:r>
            <a:r>
              <a:rPr lang="en-US" sz="1400" b="1" dirty="0" smtClean="0">
                <a:solidFill>
                  <a:srgbClr val="000000"/>
                </a:solidFill>
              </a:rPr>
              <a:t>existing stock</a:t>
            </a:r>
            <a:r>
              <a:rPr lang="en-US" sz="1400" dirty="0" smtClean="0">
                <a:solidFill>
                  <a:srgbClr val="000000"/>
                </a:solidFill>
              </a:rPr>
              <a:t> of </a:t>
            </a:r>
            <a:r>
              <a:rPr lang="en-US" sz="1400" dirty="0">
                <a:solidFill>
                  <a:srgbClr val="000000"/>
                </a:solidFill>
              </a:rPr>
              <a:t>a</a:t>
            </a:r>
            <a:r>
              <a:rPr lang="en-US" sz="1400" dirty="0" smtClean="0">
                <a:solidFill>
                  <a:srgbClr val="000000"/>
                </a:solidFill>
              </a:rPr>
              <a:t>dministrative </a:t>
            </a:r>
            <a:r>
              <a:rPr lang="en-US" sz="1400" dirty="0">
                <a:solidFill>
                  <a:srgbClr val="000000"/>
                </a:solidFill>
              </a:rPr>
              <a:t>b</a:t>
            </a:r>
            <a:r>
              <a:rPr lang="en-US" sz="1400" dirty="0" smtClean="0">
                <a:solidFill>
                  <a:srgbClr val="000000"/>
                </a:solidFill>
              </a:rPr>
              <a:t>urden.  The one-for-one  rule is intended to measure </a:t>
            </a:r>
            <a:r>
              <a:rPr lang="en-US" sz="1400" b="1" dirty="0" smtClean="0">
                <a:solidFill>
                  <a:srgbClr val="000000"/>
                </a:solidFill>
              </a:rPr>
              <a:t>changes</a:t>
            </a:r>
            <a:r>
              <a:rPr lang="en-US" sz="1400" dirty="0" smtClean="0">
                <a:solidFill>
                  <a:srgbClr val="000000"/>
                </a:solidFill>
              </a:rPr>
              <a:t> in administrative burden, and be incorporated into cost benefit analysis.  This has necessitated some adjustments to the basic SCM model.</a:t>
            </a:r>
            <a:endParaRPr lang="en-CA" sz="1400" dirty="0">
              <a:solidFill>
                <a:srgbClr val="000000"/>
              </a:solidFill>
            </a:endParaRPr>
          </a:p>
        </p:txBody>
      </p:sp>
      <p:sp>
        <p:nvSpPr>
          <p:cNvPr id="12" name="Freeform 11"/>
          <p:cNvSpPr>
            <a:spLocks noEditPoints="1"/>
          </p:cNvSpPr>
          <p:nvPr>
            <p:custDataLst>
              <p:tags r:id="rId1"/>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61719249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6</a:t>
            </a:fld>
            <a:endParaRPr lang="en-CA"/>
          </a:p>
        </p:txBody>
      </p:sp>
      <p:sp>
        <p:nvSpPr>
          <p:cNvPr id="3" name="Text Placeholder 2"/>
          <p:cNvSpPr>
            <a:spLocks noGrp="1"/>
          </p:cNvSpPr>
          <p:nvPr>
            <p:ph type="body" sz="quarter" idx="11"/>
          </p:nvPr>
        </p:nvSpPr>
        <p:spPr/>
        <p:txBody>
          <a:bodyPr/>
          <a:lstStyle/>
          <a:p>
            <a:r>
              <a:rPr lang="en-CA" dirty="0" smtClean="0"/>
              <a:t>Factor Considerations</a:t>
            </a:r>
            <a:endParaRPr lang="en-CA" dirty="0"/>
          </a:p>
        </p:txBody>
      </p:sp>
      <p:sp>
        <p:nvSpPr>
          <p:cNvPr id="4" name="Content Placeholder 3"/>
          <p:cNvSpPr>
            <a:spLocks noGrp="1"/>
          </p:cNvSpPr>
          <p:nvPr>
            <p:ph idx="10"/>
          </p:nvPr>
        </p:nvSpPr>
        <p:spPr>
          <a:xfrm>
            <a:off x="503548" y="1016732"/>
            <a:ext cx="8244916" cy="5401158"/>
          </a:xfrm>
        </p:spPr>
        <p:txBody>
          <a:bodyPr/>
          <a:lstStyle/>
          <a:p>
            <a:pPr marL="342900" indent="-342900">
              <a:buFont typeface="Arial" panose="020B0604020202020204" pitchFamily="34" charset="0"/>
              <a:buChar char="•"/>
            </a:pPr>
            <a:r>
              <a:rPr lang="en-CA" sz="1800" dirty="0" smtClean="0"/>
              <a:t>The four factors for costing an administrative burden activity (number of businesses, frequency, hourly cost of labour, time) are to subject to some interpretation. For instance:</a:t>
            </a:r>
          </a:p>
          <a:p>
            <a:pPr marL="1085850" lvl="1" indent="-342900">
              <a:buFont typeface="Arial" panose="020B0604020202020204" pitchFamily="34" charset="0"/>
              <a:buChar char="•"/>
            </a:pPr>
            <a:r>
              <a:rPr lang="en-CA" sz="1800" dirty="0" smtClean="0"/>
              <a:t>An activity that </a:t>
            </a:r>
            <a:r>
              <a:rPr lang="en-CA" sz="1800" dirty="0" smtClean="0"/>
              <a:t>200 </a:t>
            </a:r>
            <a:r>
              <a:rPr lang="en-CA" sz="1800" dirty="0" smtClean="0"/>
              <a:t>businesses </a:t>
            </a:r>
            <a:r>
              <a:rPr lang="en-CA" sz="1800" dirty="0" smtClean="0"/>
              <a:t>must complete once every two </a:t>
            </a:r>
            <a:r>
              <a:rPr lang="en-CA" sz="1800" dirty="0" smtClean="0"/>
              <a:t>years may </a:t>
            </a:r>
            <a:r>
              <a:rPr lang="en-CA" sz="1800" dirty="0" smtClean="0"/>
              <a:t>be better represented by an activity that occurs once a year by 100 </a:t>
            </a:r>
            <a:r>
              <a:rPr lang="en-CA" sz="1800" dirty="0" smtClean="0"/>
              <a:t>businesses</a:t>
            </a:r>
          </a:p>
          <a:p>
            <a:pPr marL="1085850" lvl="1" indent="-342900">
              <a:buFont typeface="Arial" panose="020B0604020202020204" pitchFamily="34" charset="0"/>
              <a:buChar char="•"/>
            </a:pPr>
            <a:endParaRPr lang="en-CA" sz="1800" dirty="0"/>
          </a:p>
          <a:p>
            <a:pPr marL="1085850" lvl="1" indent="-342900">
              <a:buFont typeface="Arial" panose="020B0604020202020204" pitchFamily="34" charset="0"/>
              <a:buChar char="•"/>
            </a:pPr>
            <a:endParaRPr lang="en-CA" sz="1800" dirty="0" smtClean="0"/>
          </a:p>
          <a:p>
            <a:pPr marL="1085850" lvl="1" indent="-342900">
              <a:buFont typeface="Arial" panose="020B0604020202020204" pitchFamily="34" charset="0"/>
              <a:buChar char="•"/>
            </a:pPr>
            <a:endParaRPr lang="en-CA" sz="1800" dirty="0"/>
          </a:p>
          <a:p>
            <a:pPr lvl="1" indent="0">
              <a:buNone/>
            </a:pPr>
            <a:endParaRPr lang="en-CA" sz="1800" dirty="0" smtClean="0"/>
          </a:p>
          <a:p>
            <a:pPr marL="1085850" lvl="1" indent="-342900">
              <a:buFont typeface="Arial" panose="020B0604020202020204" pitchFamily="34" charset="0"/>
              <a:buChar char="•"/>
            </a:pPr>
            <a:endParaRPr lang="en-CA" sz="1800" dirty="0"/>
          </a:p>
          <a:p>
            <a:pPr marL="1085850" lvl="1" indent="-342900">
              <a:buFont typeface="Arial" panose="020B0604020202020204" pitchFamily="34" charset="0"/>
              <a:buChar char="•"/>
            </a:pPr>
            <a:endParaRPr lang="en-CA" sz="1800" dirty="0" smtClean="0"/>
          </a:p>
          <a:p>
            <a:pPr lvl="1" indent="0">
              <a:buNone/>
            </a:pPr>
            <a:endParaRPr lang="en-CA" sz="1800" dirty="0"/>
          </a:p>
          <a:p>
            <a:pPr lvl="1" indent="0">
              <a:buNone/>
            </a:pPr>
            <a:endParaRPr lang="en-CA" sz="1800" dirty="0" smtClean="0"/>
          </a:p>
          <a:p>
            <a:pPr lvl="1" indent="0">
              <a:buNone/>
            </a:pPr>
            <a:endParaRPr lang="en-CA" sz="1800" dirty="0" smtClean="0"/>
          </a:p>
          <a:p>
            <a:pPr marL="342900" indent="-342900">
              <a:buFont typeface="Arial" panose="020B0604020202020204" pitchFamily="34" charset="0"/>
              <a:buChar char="•"/>
            </a:pPr>
            <a:r>
              <a:rPr lang="en-CA" sz="1800" dirty="0" smtClean="0"/>
              <a:t>The objective of setting these inputs should be match as close as </a:t>
            </a:r>
            <a:r>
              <a:rPr lang="en-CA" sz="1800" dirty="0" smtClean="0"/>
              <a:t>to what is observed in the real world as possible.  </a:t>
            </a:r>
            <a:endParaRPr lang="en-CA" sz="1800" dirty="0"/>
          </a:p>
        </p:txBody>
      </p:sp>
      <p:graphicFrame>
        <p:nvGraphicFramePr>
          <p:cNvPr id="5" name="Diagram 4"/>
          <p:cNvGraphicFramePr/>
          <p:nvPr>
            <p:extLst>
              <p:ext uri="{D42A27DB-BD31-4B8C-83A1-F6EECF244321}">
                <p14:modId xmlns:p14="http://schemas.microsoft.com/office/powerpoint/2010/main" val="1351810312"/>
              </p:ext>
            </p:extLst>
          </p:nvPr>
        </p:nvGraphicFramePr>
        <p:xfrm>
          <a:off x="1331640" y="2420888"/>
          <a:ext cx="7092788" cy="3256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92638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7</a:t>
            </a:fld>
            <a:endParaRPr lang="en-CA"/>
          </a:p>
        </p:txBody>
      </p:sp>
      <p:sp>
        <p:nvSpPr>
          <p:cNvPr id="3" name="Text Placeholder 2"/>
          <p:cNvSpPr>
            <a:spLocks noGrp="1"/>
          </p:cNvSpPr>
          <p:nvPr>
            <p:ph type="body" sz="quarter" idx="11"/>
          </p:nvPr>
        </p:nvSpPr>
        <p:spPr/>
        <p:txBody>
          <a:bodyPr/>
          <a:lstStyle/>
          <a:p>
            <a:r>
              <a:rPr lang="en-CA" dirty="0">
                <a:effectLst>
                  <a:outerShdw blurRad="38100" dist="38100" dir="2700000" algn="tl">
                    <a:srgbClr val="000000">
                      <a:alpha val="43137"/>
                    </a:srgbClr>
                  </a:outerShdw>
                </a:effectLst>
              </a:rPr>
              <a:t>Annualized cost of a Regulation</a:t>
            </a:r>
          </a:p>
          <a:p>
            <a:endParaRPr lang="en-CA" dirty="0"/>
          </a:p>
        </p:txBody>
      </p:sp>
      <p:sp>
        <p:nvSpPr>
          <p:cNvPr id="6" name="Content Placeholder 2"/>
          <p:cNvSpPr>
            <a:spLocks noGrp="1"/>
          </p:cNvSpPr>
          <p:nvPr>
            <p:ph idx="4294967295"/>
          </p:nvPr>
        </p:nvSpPr>
        <p:spPr>
          <a:xfrm>
            <a:off x="410344" y="1207093"/>
            <a:ext cx="8229600" cy="5210239"/>
          </a:xfrm>
          <a:prstGeom prst="rect">
            <a:avLst/>
          </a:prstGeom>
        </p:spPr>
        <p:txBody>
          <a:bodyPr>
            <a:normAutofit fontScale="85000" lnSpcReduction="20000"/>
          </a:bodyPr>
          <a:lstStyle/>
          <a:p>
            <a:pPr marL="0" indent="0">
              <a:buNone/>
            </a:pPr>
            <a:r>
              <a:rPr lang="en-CA" sz="2800" dirty="0"/>
              <a:t>…the cost of the administrative burden imposed by a regulation is the sum of the cost of each activity expected to be completed during the </a:t>
            </a:r>
            <a:r>
              <a:rPr lang="en-CA" sz="2800" b="1" dirty="0"/>
              <a:t>first 10 years </a:t>
            </a:r>
            <a:r>
              <a:rPr lang="en-CA" sz="2800" dirty="0"/>
              <a:t>after the regulation is registered and is calculated in accordance with the following formula:</a:t>
            </a:r>
          </a:p>
          <a:p>
            <a:pPr marL="0" indent="0">
              <a:buNone/>
            </a:pPr>
            <a:endParaRPr lang="en-CA" sz="2800" dirty="0"/>
          </a:p>
          <a:p>
            <a:pPr marL="0" indent="0">
              <a:buNone/>
            </a:pPr>
            <a:r>
              <a:rPr lang="en-CA" sz="2800" dirty="0"/>
              <a:t>A × 0.142378 ÷ 1.07</a:t>
            </a:r>
            <a:r>
              <a:rPr lang="en-CA" sz="2800" baseline="30000" dirty="0"/>
              <a:t>B – 2012</a:t>
            </a:r>
          </a:p>
          <a:p>
            <a:pPr marL="0" indent="0">
              <a:buNone/>
            </a:pPr>
            <a:endParaRPr lang="en-CA" sz="2800" dirty="0"/>
          </a:p>
          <a:p>
            <a:pPr marL="0" indent="0">
              <a:buNone/>
            </a:pPr>
            <a:endParaRPr lang="en-CA" sz="2800" dirty="0"/>
          </a:p>
          <a:p>
            <a:pPr marL="0" indent="0">
              <a:buNone/>
            </a:pPr>
            <a:endParaRPr lang="en-CA" sz="2800" dirty="0"/>
          </a:p>
          <a:p>
            <a:pPr marL="0" indent="0">
              <a:buNone/>
            </a:pPr>
            <a:r>
              <a:rPr lang="en-CA" sz="2800" dirty="0"/>
              <a:t>Where</a:t>
            </a:r>
          </a:p>
          <a:p>
            <a:r>
              <a:rPr lang="en-CA" sz="2800" dirty="0" smtClean="0"/>
              <a:t>A is the activity cost which is the sum of the cost for each activity for each period, calculated in accordance with the below (following) formula</a:t>
            </a:r>
          </a:p>
          <a:p>
            <a:r>
              <a:rPr lang="en-CA" sz="2800" dirty="0" smtClean="0"/>
              <a:t>B </a:t>
            </a:r>
            <a:r>
              <a:rPr lang="en-CA" sz="2800" dirty="0"/>
              <a:t>is the year that the regulation is registered</a:t>
            </a:r>
          </a:p>
          <a:p>
            <a:pPr marL="0" indent="0">
              <a:buNone/>
            </a:pPr>
            <a:endParaRPr lang="en-CA" dirty="0"/>
          </a:p>
        </p:txBody>
      </p:sp>
      <p:sp>
        <p:nvSpPr>
          <p:cNvPr id="7" name="Line Callout 2 (Accent Bar) 6"/>
          <p:cNvSpPr/>
          <p:nvPr/>
        </p:nvSpPr>
        <p:spPr>
          <a:xfrm>
            <a:off x="4463988" y="2600908"/>
            <a:ext cx="4355976" cy="520995"/>
          </a:xfrm>
          <a:prstGeom prst="accentCallout2">
            <a:avLst>
              <a:gd name="adj1" fmla="val 45977"/>
              <a:gd name="adj2" fmla="val -2085"/>
              <a:gd name="adj3" fmla="val 46609"/>
              <a:gd name="adj4" fmla="val -8684"/>
              <a:gd name="adj5" fmla="val 61286"/>
              <a:gd name="adj6" fmla="val -15291"/>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To allow comparisons of INs and OUTs across time, all costs are discounted to a base year of 2012.</a:t>
            </a:r>
            <a:endParaRPr lang="en-CA" sz="1400" dirty="0">
              <a:solidFill>
                <a:schemeClr val="tx1"/>
              </a:solidFill>
            </a:endParaRPr>
          </a:p>
        </p:txBody>
      </p:sp>
      <mc:AlternateContent xmlns:mc="http://schemas.openxmlformats.org/markup-compatibility/2006" xmlns:a14="http://schemas.microsoft.com/office/drawing/2010/main">
        <mc:Choice Requires="a14">
          <p:sp>
            <p:nvSpPr>
              <p:cNvPr id="8" name="Line Callout 2 (Accent Bar) 7"/>
              <p:cNvSpPr/>
              <p:nvPr/>
            </p:nvSpPr>
            <p:spPr>
              <a:xfrm>
                <a:off x="1047267" y="3733850"/>
                <a:ext cx="3024336" cy="479038"/>
              </a:xfrm>
              <a:prstGeom prst="accentCallout2">
                <a:avLst>
                  <a:gd name="adj1" fmla="val 29030"/>
                  <a:gd name="adj2" fmla="val -4626"/>
                  <a:gd name="adj3" fmla="val -37644"/>
                  <a:gd name="adj4" fmla="val 1197"/>
                  <a:gd name="adj5" fmla="val -125749"/>
                  <a:gd name="adj6" fmla="val 10704"/>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400" b="0" i="1" smtClean="0">
                          <a:solidFill>
                            <a:schemeClr val="tx1"/>
                          </a:solidFill>
                          <a:latin typeface="Cambria Math"/>
                        </a:rPr>
                        <m:t>𝐴𝑛𝑛𝑢𝑖𝑡𝑦</m:t>
                      </m:r>
                      <m:r>
                        <a:rPr lang="en-CA" sz="1400" b="0" i="1" smtClean="0">
                          <a:solidFill>
                            <a:schemeClr val="tx1"/>
                          </a:solidFill>
                          <a:latin typeface="Cambria Math"/>
                        </a:rPr>
                        <m:t> </m:t>
                      </m:r>
                      <m:r>
                        <a:rPr lang="en-CA" sz="1400" b="0" i="1" smtClean="0">
                          <a:solidFill>
                            <a:schemeClr val="tx1"/>
                          </a:solidFill>
                          <a:latin typeface="Cambria Math"/>
                        </a:rPr>
                        <m:t>𝐹𝑎𝑐𝑡𝑜𝑟</m:t>
                      </m:r>
                      <m:r>
                        <a:rPr lang="en-CA" sz="1400" b="0" i="1" smtClean="0">
                          <a:solidFill>
                            <a:schemeClr val="tx1"/>
                          </a:solidFill>
                          <a:latin typeface="Cambria Math"/>
                        </a:rPr>
                        <m:t>:  </m:t>
                      </m:r>
                      <m:f>
                        <m:fPr>
                          <m:ctrlPr>
                            <a:rPr lang="en-CA" sz="1400" i="1" smtClean="0">
                              <a:solidFill>
                                <a:schemeClr val="tx1"/>
                              </a:solidFill>
                              <a:latin typeface="Cambria Math"/>
                            </a:rPr>
                          </m:ctrlPr>
                        </m:fPr>
                        <m:num>
                          <m:r>
                            <a:rPr lang="en-CA" sz="1400" i="1">
                              <a:solidFill>
                                <a:schemeClr val="tx1"/>
                              </a:solidFill>
                              <a:latin typeface="Cambria Math"/>
                            </a:rPr>
                            <m:t>𝑟</m:t>
                          </m:r>
                          <m:r>
                            <a:rPr lang="en-CA" sz="1400" i="1">
                              <a:solidFill>
                                <a:schemeClr val="tx1"/>
                              </a:solidFill>
                              <a:latin typeface="Cambria Math"/>
                            </a:rPr>
                            <m:t>∗</m:t>
                          </m:r>
                          <m:sSup>
                            <m:sSupPr>
                              <m:ctrlPr>
                                <a:rPr lang="en-CA" sz="1400" i="1">
                                  <a:solidFill>
                                    <a:schemeClr val="tx1"/>
                                  </a:solidFill>
                                  <a:latin typeface="Cambria Math"/>
                                </a:rPr>
                              </m:ctrlPr>
                            </m:sSupPr>
                            <m:e>
                              <m:d>
                                <m:dPr>
                                  <m:ctrlPr>
                                    <a:rPr lang="en-CA" sz="1400" i="1">
                                      <a:solidFill>
                                        <a:schemeClr val="tx1"/>
                                      </a:solidFill>
                                      <a:latin typeface="Cambria Math"/>
                                    </a:rPr>
                                  </m:ctrlPr>
                                </m:dPr>
                                <m:e>
                                  <m:r>
                                    <a:rPr lang="en-CA" sz="1400" i="1">
                                      <a:solidFill>
                                        <a:schemeClr val="tx1"/>
                                      </a:solidFill>
                                      <a:latin typeface="Cambria Math"/>
                                    </a:rPr>
                                    <m:t>1+</m:t>
                                  </m:r>
                                  <m:r>
                                    <a:rPr lang="en-CA" sz="1400" i="1">
                                      <a:solidFill>
                                        <a:schemeClr val="tx1"/>
                                      </a:solidFill>
                                      <a:latin typeface="Cambria Math"/>
                                    </a:rPr>
                                    <m:t>𝑟</m:t>
                                  </m:r>
                                </m:e>
                              </m:d>
                            </m:e>
                            <m:sup>
                              <m:r>
                                <a:rPr lang="en-CA" sz="1400" i="1">
                                  <a:solidFill>
                                    <a:schemeClr val="tx1"/>
                                  </a:solidFill>
                                  <a:latin typeface="Cambria Math"/>
                                </a:rPr>
                                <m:t>𝑌𝑒𝑎𝑟𝑠</m:t>
                              </m:r>
                            </m:sup>
                          </m:sSup>
                        </m:num>
                        <m:den>
                          <m:sSup>
                            <m:sSupPr>
                              <m:ctrlPr>
                                <a:rPr lang="en-CA" sz="1400" i="1">
                                  <a:solidFill>
                                    <a:schemeClr val="tx1"/>
                                  </a:solidFill>
                                  <a:latin typeface="Cambria Math"/>
                                </a:rPr>
                              </m:ctrlPr>
                            </m:sSupPr>
                            <m:e>
                              <m:d>
                                <m:dPr>
                                  <m:ctrlPr>
                                    <a:rPr lang="en-CA" sz="1400" i="1">
                                      <a:solidFill>
                                        <a:schemeClr val="tx1"/>
                                      </a:solidFill>
                                      <a:latin typeface="Cambria Math"/>
                                    </a:rPr>
                                  </m:ctrlPr>
                                </m:dPr>
                                <m:e>
                                  <m:r>
                                    <a:rPr lang="en-CA" sz="1400" i="1">
                                      <a:solidFill>
                                        <a:schemeClr val="tx1"/>
                                      </a:solidFill>
                                      <a:latin typeface="Cambria Math"/>
                                    </a:rPr>
                                    <m:t>1+</m:t>
                                  </m:r>
                                  <m:r>
                                    <a:rPr lang="en-CA" sz="1400" i="1">
                                      <a:solidFill>
                                        <a:schemeClr val="tx1"/>
                                      </a:solidFill>
                                      <a:latin typeface="Cambria Math"/>
                                    </a:rPr>
                                    <m:t>𝑟</m:t>
                                  </m:r>
                                </m:e>
                              </m:d>
                            </m:e>
                            <m:sup>
                              <m:r>
                                <a:rPr lang="en-CA" sz="1400" i="1">
                                  <a:solidFill>
                                    <a:schemeClr val="tx1"/>
                                  </a:solidFill>
                                  <a:latin typeface="Cambria Math"/>
                                </a:rPr>
                                <m:t>𝑌𝑒𝑎𝑟𝑠</m:t>
                              </m:r>
                            </m:sup>
                          </m:sSup>
                          <m:r>
                            <a:rPr lang="en-CA" sz="1400" i="1">
                              <a:solidFill>
                                <a:schemeClr val="tx1"/>
                              </a:solidFill>
                              <a:latin typeface="Cambria Math"/>
                            </a:rPr>
                            <m:t>−1</m:t>
                          </m:r>
                        </m:den>
                      </m:f>
                    </m:oMath>
                  </m:oMathPara>
                </a14:m>
                <a:endParaRPr lang="en-CA" sz="1400" dirty="0">
                  <a:solidFill>
                    <a:schemeClr val="tx1"/>
                  </a:solidFill>
                </a:endParaRPr>
              </a:p>
            </p:txBody>
          </p:sp>
        </mc:Choice>
        <mc:Fallback xmlns="">
          <p:sp>
            <p:nvSpPr>
              <p:cNvPr id="8" name="Line Callout 2 (Accent Bar) 7"/>
              <p:cNvSpPr>
                <a:spLocks noRot="1" noChangeAspect="1" noMove="1" noResize="1" noEditPoints="1" noAdjustHandles="1" noChangeArrowheads="1" noChangeShapeType="1" noTextEdit="1"/>
              </p:cNvSpPr>
              <p:nvPr/>
            </p:nvSpPr>
            <p:spPr>
              <a:xfrm>
                <a:off x="1047267" y="3733850"/>
                <a:ext cx="3024336" cy="479038"/>
              </a:xfrm>
              <a:prstGeom prst="accentCallout2">
                <a:avLst>
                  <a:gd name="adj1" fmla="val 29030"/>
                  <a:gd name="adj2" fmla="val -4626"/>
                  <a:gd name="adj3" fmla="val -37644"/>
                  <a:gd name="adj4" fmla="val 1197"/>
                  <a:gd name="adj5" fmla="val -125749"/>
                  <a:gd name="adj6" fmla="val 10704"/>
                </a:avLst>
              </a:prstGeom>
              <a:blipFill rotWithShape="1">
                <a:blip r:embed="rId3"/>
                <a:stretch>
                  <a:fillRect/>
                </a:stretch>
              </a:blipFill>
            </p:spPr>
            <p:txBody>
              <a:bodyPr/>
              <a:lstStyle/>
              <a:p>
                <a:r>
                  <a:rPr lang="en-CA">
                    <a:noFill/>
                  </a:rPr>
                  <a:t> </a:t>
                </a:r>
              </a:p>
            </p:txBody>
          </p:sp>
        </mc:Fallback>
      </mc:AlternateContent>
      <p:sp>
        <p:nvSpPr>
          <p:cNvPr id="9" name="Line Callout 2 (Accent Bar) 8"/>
          <p:cNvSpPr/>
          <p:nvPr/>
        </p:nvSpPr>
        <p:spPr>
          <a:xfrm>
            <a:off x="4947243" y="3470075"/>
            <a:ext cx="3605490" cy="527551"/>
          </a:xfrm>
          <a:prstGeom prst="accentCallout2">
            <a:avLst>
              <a:gd name="adj1" fmla="val 61018"/>
              <a:gd name="adj2" fmla="val -8065"/>
              <a:gd name="adj3" fmla="val -13658"/>
              <a:gd name="adj4" fmla="val -33695"/>
              <a:gd name="adj5" fmla="val -50561"/>
              <a:gd name="adj6" fmla="val -57935"/>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rPr>
              <a:t>TBS discount rate of 7%</a:t>
            </a:r>
          </a:p>
          <a:p>
            <a:pPr algn="ctr"/>
            <a:r>
              <a:rPr lang="en-CA" sz="1400" dirty="0" smtClean="0">
                <a:solidFill>
                  <a:schemeClr val="tx1"/>
                </a:solidFill>
              </a:rPr>
              <a:t>1+Discount Rate = 1.07</a:t>
            </a:r>
            <a:endParaRPr lang="en-CA" sz="1400" dirty="0">
              <a:solidFill>
                <a:schemeClr val="tx1"/>
              </a:solidFill>
            </a:endParaRPr>
          </a:p>
        </p:txBody>
      </p:sp>
      <p:sp>
        <p:nvSpPr>
          <p:cNvPr id="10" name="Freeform 9"/>
          <p:cNvSpPr>
            <a:spLocks noEditPoints="1"/>
          </p:cNvSpPr>
          <p:nvPr>
            <p:custDataLst>
              <p:tags r:id="rId1"/>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16950955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8</a:t>
            </a:fld>
            <a:endParaRPr lang="en-CA"/>
          </a:p>
        </p:txBody>
      </p:sp>
      <p:sp>
        <p:nvSpPr>
          <p:cNvPr id="3" name="Text Placeholder 2"/>
          <p:cNvSpPr>
            <a:spLocks noGrp="1"/>
          </p:cNvSpPr>
          <p:nvPr>
            <p:ph type="body" sz="quarter" idx="11"/>
          </p:nvPr>
        </p:nvSpPr>
        <p:spPr>
          <a:xfrm>
            <a:off x="143508" y="142490"/>
            <a:ext cx="7812867" cy="878670"/>
          </a:xfrm>
        </p:spPr>
        <p:txBody>
          <a:bodyPr/>
          <a:lstStyle/>
          <a:p>
            <a:r>
              <a:rPr lang="en-CA" dirty="0"/>
              <a:t>Red Tape Reduction Regulations, Costing an Activity</a:t>
            </a:r>
          </a:p>
          <a:p>
            <a:endParaRPr lang="en-CA" dirty="0"/>
          </a:p>
        </p:txBody>
      </p:sp>
      <p:sp>
        <p:nvSpPr>
          <p:cNvPr id="5" name="Content Placeholder 2"/>
          <p:cNvSpPr>
            <a:spLocks noGrp="1"/>
          </p:cNvSpPr>
          <p:nvPr>
            <p:ph idx="4294967295"/>
          </p:nvPr>
        </p:nvSpPr>
        <p:spPr>
          <a:xfrm>
            <a:off x="107504" y="1232756"/>
            <a:ext cx="9036496" cy="5505475"/>
          </a:xfrm>
          <a:prstGeom prst="rect">
            <a:avLst/>
          </a:prstGeom>
        </p:spPr>
        <p:txBody>
          <a:bodyPr>
            <a:noAutofit/>
          </a:bodyPr>
          <a:lstStyle/>
          <a:p>
            <a:pPr marL="0" indent="0">
              <a:buNone/>
            </a:pPr>
            <a:r>
              <a:rPr lang="en-CA" sz="2400" dirty="0" smtClean="0"/>
              <a:t>A = C </a:t>
            </a:r>
            <a:r>
              <a:rPr lang="en-CA" sz="2400" dirty="0"/>
              <a:t>× D × E ÷ 1.07</a:t>
            </a:r>
            <a:r>
              <a:rPr lang="en-CA" sz="2400" baseline="30000" dirty="0"/>
              <a:t>F ÷ G</a:t>
            </a:r>
          </a:p>
          <a:p>
            <a:pPr marL="0" indent="0">
              <a:buNone/>
            </a:pPr>
            <a:r>
              <a:rPr lang="en-CA" sz="2400" dirty="0" smtClean="0"/>
              <a:t>Where</a:t>
            </a:r>
          </a:p>
          <a:p>
            <a:pPr marL="0" indent="0">
              <a:buNone/>
            </a:pPr>
            <a:endParaRPr lang="en-CA" sz="2400" dirty="0" smtClean="0"/>
          </a:p>
          <a:p>
            <a:r>
              <a:rPr lang="en-CA" sz="2400" dirty="0" smtClean="0"/>
              <a:t>C </a:t>
            </a:r>
            <a:r>
              <a:rPr lang="en-CA" sz="2400" dirty="0"/>
              <a:t>is the estimated hourly cost </a:t>
            </a:r>
            <a:r>
              <a:rPr lang="en-CA" sz="2400" dirty="0" smtClean="0"/>
              <a:t>of labour in </a:t>
            </a:r>
            <a:r>
              <a:rPr lang="en-CA" sz="2400" dirty="0"/>
              <a:t>a </a:t>
            </a:r>
            <a:r>
              <a:rPr lang="en-CA" sz="2400" dirty="0" smtClean="0"/>
              <a:t>period so </a:t>
            </a:r>
            <a:r>
              <a:rPr lang="en-CA" sz="2400" dirty="0"/>
              <a:t>that a business is able </a:t>
            </a:r>
            <a:r>
              <a:rPr lang="en-CA" sz="2400" dirty="0" smtClean="0"/>
              <a:t>to complete </a:t>
            </a:r>
            <a:r>
              <a:rPr lang="en-CA" sz="2400" dirty="0"/>
              <a:t>the activity </a:t>
            </a:r>
            <a:r>
              <a:rPr lang="en-CA" sz="2400" dirty="0" smtClean="0"/>
              <a:t>imposed by </a:t>
            </a:r>
            <a:r>
              <a:rPr lang="en-CA" sz="2400" dirty="0"/>
              <a:t>the regulation within that </a:t>
            </a:r>
            <a:r>
              <a:rPr lang="en-CA" sz="2400" dirty="0" smtClean="0"/>
              <a:t>period; (cost per unit for compliance costs)</a:t>
            </a:r>
          </a:p>
          <a:p>
            <a:r>
              <a:rPr lang="en-CA" sz="2400" dirty="0" smtClean="0"/>
              <a:t>D is the estimated number of hours …; (number of units for compliance costs)</a:t>
            </a:r>
          </a:p>
          <a:p>
            <a:r>
              <a:rPr lang="en-CA" sz="2400" dirty="0" smtClean="0"/>
              <a:t>E is the estimated number of businesses…;</a:t>
            </a:r>
          </a:p>
          <a:p>
            <a:r>
              <a:rPr lang="en-CA" sz="2400" dirty="0" smtClean="0"/>
              <a:t>F </a:t>
            </a:r>
            <a:r>
              <a:rPr lang="en-CA" sz="2400" dirty="0"/>
              <a:t>is the specific period out of </a:t>
            </a:r>
            <a:r>
              <a:rPr lang="en-CA" sz="2400" dirty="0" smtClean="0"/>
              <a:t>the total </a:t>
            </a:r>
            <a:r>
              <a:rPr lang="en-CA" sz="2400" dirty="0"/>
              <a:t>number </a:t>
            </a:r>
            <a:r>
              <a:rPr lang="en-CA" sz="2400" dirty="0" smtClean="0"/>
              <a:t>of periods…</a:t>
            </a:r>
            <a:r>
              <a:rPr lang="en-CA" sz="2400" dirty="0" smtClean="0">
                <a:solidFill>
                  <a:srgbClr val="FF0000"/>
                </a:solidFill>
              </a:rPr>
              <a:t>(times per year * number of years)</a:t>
            </a:r>
            <a:r>
              <a:rPr lang="en-CA" sz="2400" dirty="0" smtClean="0"/>
              <a:t>; </a:t>
            </a:r>
            <a:r>
              <a:rPr lang="en-CA" sz="2400" dirty="0"/>
              <a:t>and</a:t>
            </a:r>
          </a:p>
          <a:p>
            <a:r>
              <a:rPr lang="en-CA" sz="2400" dirty="0"/>
              <a:t>G is the number of times that </a:t>
            </a:r>
            <a:r>
              <a:rPr lang="en-CA" sz="2400" dirty="0" smtClean="0"/>
              <a:t>the activity </a:t>
            </a:r>
            <a:r>
              <a:rPr lang="en-CA" sz="2400" dirty="0"/>
              <a:t>is required to be </a:t>
            </a:r>
            <a:r>
              <a:rPr lang="en-CA" sz="2400" dirty="0" smtClean="0"/>
              <a:t>completed per year;</a:t>
            </a:r>
            <a:endParaRPr lang="en-CA" sz="2400" dirty="0"/>
          </a:p>
        </p:txBody>
      </p:sp>
      <p:sp>
        <p:nvSpPr>
          <p:cNvPr id="7" name="Line Callout 2 (Accent Bar) 6"/>
          <p:cNvSpPr/>
          <p:nvPr/>
        </p:nvSpPr>
        <p:spPr>
          <a:xfrm>
            <a:off x="4499992" y="1016732"/>
            <a:ext cx="4464496" cy="1512168"/>
          </a:xfrm>
          <a:prstGeom prst="accentCallout2">
            <a:avLst>
              <a:gd name="adj1" fmla="val 51818"/>
              <a:gd name="adj2" fmla="val -4433"/>
              <a:gd name="adj3" fmla="val 51394"/>
              <a:gd name="adj4" fmla="val -18264"/>
              <a:gd name="adj5" fmla="val 33974"/>
              <a:gd name="adj6" fmla="val -31939"/>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dirty="0" smtClean="0">
                <a:solidFill>
                  <a:schemeClr val="tx1"/>
                </a:solidFill>
              </a:rPr>
              <a:t>All costs are normalized by frequency – each activity occurs once over a period.  The length of a period is adjusted according to frequency to allow for this.  For instance if a frequency was 4 times/year the period length would be adjusted to 3 months.</a:t>
            </a:r>
            <a:endParaRPr lang="en-CA" sz="1600" dirty="0">
              <a:solidFill>
                <a:schemeClr val="tx1"/>
              </a:solidFill>
            </a:endParaRPr>
          </a:p>
        </p:txBody>
      </p:sp>
      <p:sp>
        <p:nvSpPr>
          <p:cNvPr id="6" name="Freeform 5"/>
          <p:cNvSpPr>
            <a:spLocks noEditPoints="1"/>
          </p:cNvSpPr>
          <p:nvPr>
            <p:custDataLst>
              <p:tags r:id="rId1"/>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90178318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t>9</a:t>
            </a:fld>
            <a:endParaRPr lang="en-CA"/>
          </a:p>
        </p:txBody>
      </p:sp>
      <p:sp>
        <p:nvSpPr>
          <p:cNvPr id="3" name="Text Placeholder 2"/>
          <p:cNvSpPr>
            <a:spLocks noGrp="1"/>
          </p:cNvSpPr>
          <p:nvPr>
            <p:ph type="body" sz="quarter" idx="11"/>
          </p:nvPr>
        </p:nvSpPr>
        <p:spPr>
          <a:xfrm>
            <a:off x="759198" y="138062"/>
            <a:ext cx="6513101" cy="878670"/>
          </a:xfrm>
        </p:spPr>
        <p:txBody>
          <a:bodyPr/>
          <a:lstStyle/>
          <a:p>
            <a:r>
              <a:rPr lang="en-CA" dirty="0" smtClean="0"/>
              <a:t>The Regulation </a:t>
            </a:r>
            <a:r>
              <a:rPr lang="en-CA" dirty="0"/>
              <a:t>E</a:t>
            </a:r>
            <a:r>
              <a:rPr lang="en-CA" dirty="0" smtClean="0"/>
              <a:t>xpressed as One Equation</a:t>
            </a:r>
            <a:endParaRPr lang="en-CA" dirty="0"/>
          </a:p>
        </p:txBody>
      </p:sp>
      <mc:AlternateContent xmlns:mc="http://schemas.openxmlformats.org/markup-compatibility/2006" xmlns:a14="http://schemas.microsoft.com/office/drawing/2010/main">
        <mc:Choice Requires="a14">
          <p:sp>
            <p:nvSpPr>
              <p:cNvPr id="5" name="Rectangle 4"/>
              <p:cNvSpPr/>
              <p:nvPr/>
            </p:nvSpPr>
            <p:spPr>
              <a:xfrm>
                <a:off x="341276" y="1232756"/>
                <a:ext cx="7992888" cy="1671804"/>
              </a:xfrm>
              <a:prstGeom prst="rect">
                <a:avLst/>
              </a:prstGeom>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nary>
                        <m:naryPr>
                          <m:chr m:val="∑"/>
                          <m:limLoc m:val="undOvr"/>
                          <m:ctrlPr>
                            <a:rPr lang="en-CA" i="1" smtClean="0">
                              <a:latin typeface="Cambria Math"/>
                              <a:ea typeface="MS Mincho"/>
                              <a:cs typeface="Times New Roman"/>
                            </a:rPr>
                          </m:ctrlPr>
                        </m:naryPr>
                        <m:sub>
                          <m:r>
                            <a:rPr lang="en-CA" i="1">
                              <a:effectLst/>
                              <a:latin typeface="Cambria Math"/>
                              <a:ea typeface="MS Mincho"/>
                              <a:cs typeface="Times New Roman"/>
                            </a:rPr>
                            <m:t>𝑛</m:t>
                          </m:r>
                          <m:r>
                            <a:rPr lang="en-CA" i="1">
                              <a:effectLst/>
                              <a:latin typeface="Cambria Math"/>
                              <a:ea typeface="MS Mincho"/>
                              <a:cs typeface="Times New Roman"/>
                            </a:rPr>
                            <m:t>=1</m:t>
                          </m:r>
                        </m:sub>
                        <m:sup>
                          <m:r>
                            <a:rPr lang="en-CA" i="1">
                              <a:effectLst/>
                              <a:latin typeface="Cambria Math"/>
                              <a:ea typeface="MS Mincho"/>
                              <a:cs typeface="Times New Roman"/>
                            </a:rPr>
                            <m:t>𝑁</m:t>
                          </m:r>
                        </m:sup>
                        <m:e>
                          <m:d>
                            <m:dPr>
                              <m:begChr m:val="{"/>
                              <m:endChr m:val="}"/>
                              <m:ctrlPr>
                                <a:rPr lang="en-CA" i="1">
                                  <a:effectLst/>
                                  <a:latin typeface="Cambria Math"/>
                                  <a:ea typeface="MS Mincho"/>
                                  <a:cs typeface="Times New Roman"/>
                                </a:rPr>
                              </m:ctrlPr>
                            </m:dPr>
                            <m:e>
                              <m:limLow>
                                <m:limLowPr>
                                  <m:ctrlPr>
                                    <a:rPr lang="en-CA" i="1">
                                      <a:effectLst/>
                                      <a:latin typeface="Cambria Math"/>
                                      <a:ea typeface="MS Mincho"/>
                                      <a:cs typeface="Times New Roman"/>
                                    </a:rPr>
                                  </m:ctrlPr>
                                </m:limLowPr>
                                <m:e>
                                  <m:groupChr>
                                    <m:groupChrPr>
                                      <m:chr m:val="⏟"/>
                                      <m:ctrlPr>
                                        <a:rPr lang="en-CA" i="1">
                                          <a:effectLst/>
                                          <a:latin typeface="Cambria Math"/>
                                          <a:ea typeface="MS Mincho"/>
                                          <a:cs typeface="Times New Roman"/>
                                        </a:rPr>
                                      </m:ctrlPr>
                                    </m:groupChrPr>
                                    <m:e>
                                      <m:nary>
                                        <m:naryPr>
                                          <m:chr m:val="∑"/>
                                          <m:limLoc m:val="undOvr"/>
                                          <m:ctrlPr>
                                            <a:rPr lang="en-CA" i="1">
                                              <a:effectLst/>
                                              <a:latin typeface="Cambria Math"/>
                                              <a:ea typeface="MS Mincho"/>
                                              <a:cs typeface="Times New Roman"/>
                                            </a:rPr>
                                          </m:ctrlPr>
                                        </m:naryPr>
                                        <m:sub>
                                          <m:r>
                                            <a:rPr lang="en-CA" i="1">
                                              <a:effectLst/>
                                              <a:latin typeface="Cambria Math"/>
                                              <a:ea typeface="MS Mincho"/>
                                              <a:cs typeface="Times New Roman"/>
                                            </a:rPr>
                                            <m:t>𝑝</m:t>
                                          </m:r>
                                          <m:r>
                                            <a:rPr lang="en-CA" i="1">
                                              <a:effectLst/>
                                              <a:latin typeface="Cambria Math"/>
                                              <a:ea typeface="MS Mincho"/>
                                              <a:cs typeface="Times New Roman"/>
                                            </a:rPr>
                                            <m:t>=0</m:t>
                                          </m:r>
                                        </m:sub>
                                        <m:sup>
                                          <m:sSub>
                                            <m:sSubPr>
                                              <m:ctrlPr>
                                                <a:rPr lang="en-CA" i="1">
                                                  <a:effectLst/>
                                                  <a:latin typeface="Cambria Math"/>
                                                  <a:ea typeface="MS Mincho"/>
                                                  <a:cs typeface="Times New Roman"/>
                                                </a:rPr>
                                              </m:ctrlPr>
                                            </m:sSubPr>
                                            <m:e>
                                              <m:r>
                                                <a:rPr lang="en-CA" i="1">
                                                  <a:effectLst/>
                                                  <a:latin typeface="Cambria Math"/>
                                                  <a:ea typeface="MS Mincho"/>
                                                  <a:cs typeface="Times New Roman"/>
                                                </a:rPr>
                                                <m:t>𝑃</m:t>
                                              </m:r>
                                            </m:e>
                                            <m:sub>
                                              <m:r>
                                                <a:rPr lang="en-CA" i="1">
                                                  <a:effectLst/>
                                                  <a:latin typeface="Cambria Math"/>
                                                  <a:ea typeface="MS Mincho"/>
                                                  <a:cs typeface="Times New Roman"/>
                                                </a:rPr>
                                                <m:t>𝑛</m:t>
                                              </m:r>
                                            </m:sub>
                                          </m:sSub>
                                        </m:sup>
                                        <m:e>
                                          <m:d>
                                            <m:dPr>
                                              <m:begChr m:val="{"/>
                                              <m:endChr m:val="}"/>
                                              <m:ctrlPr>
                                                <a:rPr lang="en-CA" i="1">
                                                  <a:effectLst/>
                                                  <a:latin typeface="Cambria Math"/>
                                                  <a:ea typeface="MS Mincho"/>
                                                  <a:cs typeface="Times New Roman"/>
                                                </a:rPr>
                                              </m:ctrlPr>
                                            </m:dPr>
                                            <m:e>
                                              <m:f>
                                                <m:fPr>
                                                  <m:ctrlPr>
                                                    <a:rPr lang="en-CA" i="1">
                                                      <a:effectLst/>
                                                      <a:latin typeface="Cambria Math"/>
                                                      <a:ea typeface="MS Mincho"/>
                                                      <a:cs typeface="Times New Roman"/>
                                                    </a:rPr>
                                                  </m:ctrlPr>
                                                </m:fPr>
                                                <m:num>
                                                  <m:sSub>
                                                    <m:sSubPr>
                                                      <m:ctrlPr>
                                                        <a:rPr lang="en-CA" i="1">
                                                          <a:effectLst/>
                                                          <a:latin typeface="Cambria Math"/>
                                                          <a:ea typeface="MS Mincho"/>
                                                          <a:cs typeface="Times New Roman"/>
                                                        </a:rPr>
                                                      </m:ctrlPr>
                                                    </m:sSubPr>
                                                    <m:e>
                                                      <m:limUpp>
                                                        <m:limUppPr>
                                                          <m:ctrlPr>
                                                            <a:rPr lang="en-CA" i="1">
                                                              <a:effectLst/>
                                                              <a:latin typeface="Cambria Math"/>
                                                              <a:ea typeface="MS Mincho"/>
                                                              <a:cs typeface="Times New Roman"/>
                                                            </a:rPr>
                                                          </m:ctrlPr>
                                                        </m:limUppPr>
                                                        <m:e>
                                                          <m:groupChr>
                                                            <m:groupChrPr>
                                                              <m:chr m:val="⏞"/>
                                                              <m:pos m:val="top"/>
                                                              <m:vertJc m:val="bot"/>
                                                              <m:ctrlPr>
                                                                <a:rPr lang="en-CA" i="1">
                                                                  <a:effectLst/>
                                                                  <a:latin typeface="Cambria Math"/>
                                                                  <a:ea typeface="MS Mincho"/>
                                                                  <a:cs typeface="Times New Roman"/>
                                                                </a:rPr>
                                                              </m:ctrlPr>
                                                            </m:groupChrPr>
                                                            <m:e>
                                                              <m:r>
                                                                <a:rPr lang="en-CA" i="1">
                                                                  <a:effectLst/>
                                                                  <a:latin typeface="Cambria Math"/>
                                                                  <a:ea typeface="MS Mincho"/>
                                                                  <a:cs typeface="Times New Roman"/>
                                                                </a:rPr>
                                                                <m:t>𝑊𝑎𝑔𝑒</m:t>
                                                              </m:r>
                                                            </m:e>
                                                          </m:groupChr>
                                                        </m:e>
                                                        <m:lim>
                                                          <m:r>
                                                            <a:rPr lang="en-CA" b="0" i="1" smtClean="0">
                                                              <a:effectLst/>
                                                              <a:latin typeface="Cambria Math"/>
                                                              <a:ea typeface="MS Mincho"/>
                                                              <a:cs typeface="Times New Roman"/>
                                                            </a:rPr>
                                                            <m:t>𝐶</m:t>
                                                          </m:r>
                                                        </m:lim>
                                                      </m:limUpp>
                                                    </m:e>
                                                    <m:sub>
                                                      <m:r>
                                                        <a:rPr lang="en-CA" i="1">
                                                          <a:effectLst/>
                                                          <a:latin typeface="Cambria Math"/>
                                                          <a:ea typeface="MS Mincho"/>
                                                          <a:cs typeface="Times New Roman"/>
                                                        </a:rPr>
                                                        <m:t>𝑛</m:t>
                                                      </m:r>
                                                      <m:r>
                                                        <a:rPr lang="en-CA" i="1">
                                                          <a:effectLst/>
                                                          <a:latin typeface="Cambria Math"/>
                                                          <a:ea typeface="MS Mincho"/>
                                                          <a:cs typeface="Times New Roman"/>
                                                        </a:rPr>
                                                        <m:t>,</m:t>
                                                      </m:r>
                                                      <m:r>
                                                        <a:rPr lang="en-CA" i="1">
                                                          <a:effectLst/>
                                                          <a:latin typeface="Cambria Math"/>
                                                          <a:ea typeface="MS Mincho"/>
                                                          <a:cs typeface="Times New Roman"/>
                                                        </a:rPr>
                                                        <m:t>𝑝</m:t>
                                                      </m:r>
                                                    </m:sub>
                                                  </m:sSub>
                                                  <m:r>
                                                    <a:rPr lang="en-CA" i="1">
                                                      <a:effectLst/>
                                                      <a:latin typeface="Cambria Math"/>
                                                      <a:ea typeface="MS Mincho"/>
                                                      <a:cs typeface="Times New Roman"/>
                                                    </a:rPr>
                                                    <m:t>∗</m:t>
                                                  </m:r>
                                                  <m:sSub>
                                                    <m:sSubPr>
                                                      <m:ctrlPr>
                                                        <a:rPr lang="en-CA" i="1">
                                                          <a:effectLst/>
                                                          <a:latin typeface="Cambria Math"/>
                                                          <a:ea typeface="MS Mincho"/>
                                                          <a:cs typeface="Times New Roman"/>
                                                        </a:rPr>
                                                      </m:ctrlPr>
                                                    </m:sSubPr>
                                                    <m:e>
                                                      <m:limUpp>
                                                        <m:limUppPr>
                                                          <m:ctrlPr>
                                                            <a:rPr lang="en-CA" i="1">
                                                              <a:effectLst/>
                                                              <a:latin typeface="Cambria Math"/>
                                                              <a:ea typeface="MS Mincho"/>
                                                              <a:cs typeface="Times New Roman"/>
                                                            </a:rPr>
                                                          </m:ctrlPr>
                                                        </m:limUppPr>
                                                        <m:e>
                                                          <m:groupChr>
                                                            <m:groupChrPr>
                                                              <m:chr m:val="⏞"/>
                                                              <m:pos m:val="top"/>
                                                              <m:vertJc m:val="bot"/>
                                                              <m:ctrlPr>
                                                                <a:rPr lang="en-CA" i="1">
                                                                  <a:effectLst/>
                                                                  <a:latin typeface="Cambria Math"/>
                                                                  <a:ea typeface="MS Mincho"/>
                                                                  <a:cs typeface="Times New Roman"/>
                                                                </a:rPr>
                                                              </m:ctrlPr>
                                                            </m:groupChrPr>
                                                            <m:e>
                                                              <m:r>
                                                                <a:rPr lang="en-CA" i="1">
                                                                  <a:effectLst/>
                                                                  <a:latin typeface="Cambria Math"/>
                                                                  <a:ea typeface="MS Mincho"/>
                                                                  <a:cs typeface="Times New Roman"/>
                                                                </a:rPr>
                                                                <m:t>𝐻𝑜𝑢𝑟𝑠</m:t>
                                                              </m:r>
                                                            </m:e>
                                                          </m:groupChr>
                                                        </m:e>
                                                        <m:lim>
                                                          <m:r>
                                                            <a:rPr lang="en-CA" b="0" i="1" smtClean="0">
                                                              <a:effectLst/>
                                                              <a:latin typeface="Cambria Math"/>
                                                              <a:ea typeface="MS Mincho"/>
                                                              <a:cs typeface="Times New Roman"/>
                                                            </a:rPr>
                                                            <m:t>𝐷</m:t>
                                                          </m:r>
                                                        </m:lim>
                                                      </m:limUpp>
                                                    </m:e>
                                                    <m:sub>
                                                      <m:r>
                                                        <a:rPr lang="en-CA" i="1">
                                                          <a:effectLst/>
                                                          <a:latin typeface="Cambria Math"/>
                                                          <a:ea typeface="MS Mincho"/>
                                                          <a:cs typeface="Times New Roman"/>
                                                        </a:rPr>
                                                        <m:t>𝑛</m:t>
                                                      </m:r>
                                                      <m:r>
                                                        <a:rPr lang="en-CA" i="1">
                                                          <a:effectLst/>
                                                          <a:latin typeface="Cambria Math"/>
                                                          <a:ea typeface="MS Mincho"/>
                                                          <a:cs typeface="Times New Roman"/>
                                                        </a:rPr>
                                                        <m:t>,</m:t>
                                                      </m:r>
                                                      <m:r>
                                                        <a:rPr lang="en-CA" i="1">
                                                          <a:effectLst/>
                                                          <a:latin typeface="Cambria Math"/>
                                                          <a:ea typeface="MS Mincho"/>
                                                          <a:cs typeface="Times New Roman"/>
                                                        </a:rPr>
                                                        <m:t>𝑝</m:t>
                                                      </m:r>
                                                    </m:sub>
                                                  </m:sSub>
                                                  <m:r>
                                                    <a:rPr lang="en-CA" i="1">
                                                      <a:effectLst/>
                                                      <a:latin typeface="Cambria Math"/>
                                                      <a:ea typeface="MS Mincho"/>
                                                      <a:cs typeface="Times New Roman"/>
                                                    </a:rPr>
                                                    <m:t>∗</m:t>
                                                  </m:r>
                                                  <m:sSub>
                                                    <m:sSubPr>
                                                      <m:ctrlPr>
                                                        <a:rPr lang="en-CA" i="1">
                                                          <a:effectLst/>
                                                          <a:latin typeface="Cambria Math"/>
                                                          <a:ea typeface="MS Mincho"/>
                                                          <a:cs typeface="Times New Roman"/>
                                                        </a:rPr>
                                                      </m:ctrlPr>
                                                    </m:sSubPr>
                                                    <m:e>
                                                      <m:limUpp>
                                                        <m:limUppPr>
                                                          <m:ctrlPr>
                                                            <a:rPr lang="en-CA" i="1">
                                                              <a:effectLst/>
                                                              <a:latin typeface="Cambria Math"/>
                                                              <a:ea typeface="MS Mincho"/>
                                                              <a:cs typeface="Times New Roman"/>
                                                            </a:rPr>
                                                          </m:ctrlPr>
                                                        </m:limUppPr>
                                                        <m:e>
                                                          <m:groupChr>
                                                            <m:groupChrPr>
                                                              <m:chr m:val="⏞"/>
                                                              <m:pos m:val="top"/>
                                                              <m:vertJc m:val="bot"/>
                                                              <m:ctrlPr>
                                                                <a:rPr lang="en-CA" i="1">
                                                                  <a:effectLst/>
                                                                  <a:latin typeface="Cambria Math"/>
                                                                  <a:ea typeface="MS Mincho"/>
                                                                  <a:cs typeface="Times New Roman"/>
                                                                </a:rPr>
                                                              </m:ctrlPr>
                                                            </m:groupChrPr>
                                                            <m:e>
                                                              <m:r>
                                                                <a:rPr lang="en-CA" i="1">
                                                                  <a:effectLst/>
                                                                  <a:latin typeface="Cambria Math"/>
                                                                  <a:ea typeface="MS Mincho"/>
                                                                  <a:cs typeface="Times New Roman"/>
                                                                </a:rPr>
                                                                <m:t>𝐵𝑢𝑠𝑖𝑛𝑒𝑠𝑠𝑒𝑠</m:t>
                                                              </m:r>
                                                            </m:e>
                                                          </m:groupChr>
                                                        </m:e>
                                                        <m:lim>
                                                          <m:r>
                                                            <a:rPr lang="en-CA" b="0" i="1" smtClean="0">
                                                              <a:effectLst/>
                                                              <a:latin typeface="Cambria Math"/>
                                                              <a:ea typeface="MS Mincho"/>
                                                              <a:cs typeface="Times New Roman"/>
                                                            </a:rPr>
                                                            <m:t>𝐸</m:t>
                                                          </m:r>
                                                        </m:lim>
                                                      </m:limUpp>
                                                    </m:e>
                                                    <m:sub>
                                                      <m:r>
                                                        <a:rPr lang="en-CA" i="1">
                                                          <a:effectLst/>
                                                          <a:latin typeface="Cambria Math"/>
                                                          <a:ea typeface="MS Mincho"/>
                                                          <a:cs typeface="Times New Roman"/>
                                                        </a:rPr>
                                                        <m:t>𝑛</m:t>
                                                      </m:r>
                                                      <m:r>
                                                        <a:rPr lang="en-CA" i="1">
                                                          <a:effectLst/>
                                                          <a:latin typeface="Cambria Math"/>
                                                          <a:ea typeface="MS Mincho"/>
                                                          <a:cs typeface="Times New Roman"/>
                                                        </a:rPr>
                                                        <m:t>,</m:t>
                                                      </m:r>
                                                      <m:r>
                                                        <a:rPr lang="en-CA" i="1">
                                                          <a:effectLst/>
                                                          <a:latin typeface="Cambria Math"/>
                                                          <a:ea typeface="MS Mincho"/>
                                                          <a:cs typeface="Times New Roman"/>
                                                        </a:rPr>
                                                        <m:t>𝑝</m:t>
                                                      </m:r>
                                                    </m:sub>
                                                  </m:sSub>
                                                </m:num>
                                                <m:den>
                                                  <m:sSup>
                                                    <m:sSupPr>
                                                      <m:ctrlPr>
                                                        <a:rPr lang="en-CA" i="1">
                                                          <a:effectLst/>
                                                          <a:latin typeface="Cambria Math"/>
                                                          <a:ea typeface="MS Mincho"/>
                                                          <a:cs typeface="Times New Roman"/>
                                                        </a:rPr>
                                                      </m:ctrlPr>
                                                    </m:sSupPr>
                                                    <m:e>
                                                      <m:r>
                                                        <a:rPr lang="en-CA" i="1">
                                                          <a:effectLst/>
                                                          <a:latin typeface="Cambria Math"/>
                                                          <a:ea typeface="MS Mincho"/>
                                                          <a:cs typeface="Times New Roman"/>
                                                        </a:rPr>
                                                        <m:t>1.07</m:t>
                                                      </m:r>
                                                    </m:e>
                                                    <m:sup>
                                                      <m:f>
                                                        <m:fPr>
                                                          <m:ctrlPr>
                                                            <a:rPr lang="en-CA" i="1">
                                                              <a:effectLst/>
                                                              <a:latin typeface="Cambria Math"/>
                                                              <a:ea typeface="MS Mincho"/>
                                                              <a:cs typeface="Times New Roman"/>
                                                            </a:rPr>
                                                          </m:ctrlPr>
                                                        </m:fPr>
                                                        <m:num>
                                                          <m:r>
                                                            <a:rPr lang="en-CA" i="1">
                                                              <a:effectLst/>
                                                              <a:latin typeface="Cambria Math"/>
                                                              <a:ea typeface="MS Mincho"/>
                                                              <a:cs typeface="Times New Roman"/>
                                                            </a:rPr>
                                                            <m:t>𝑝</m:t>
                                                          </m:r>
                                                        </m:num>
                                                        <m:den>
                                                          <m:sSub>
                                                            <m:sSubPr>
                                                              <m:ctrlPr>
                                                                <a:rPr lang="en-CA" i="1">
                                                                  <a:effectLst/>
                                                                  <a:latin typeface="Cambria Math"/>
                                                                  <a:ea typeface="MS Mincho"/>
                                                                  <a:cs typeface="Times New Roman"/>
                                                                </a:rPr>
                                                              </m:ctrlPr>
                                                            </m:sSubPr>
                                                            <m:e>
                                                              <m:r>
                                                                <a:rPr lang="en-CA" i="1">
                                                                  <a:effectLst/>
                                                                  <a:latin typeface="Cambria Math"/>
                                                                  <a:ea typeface="MS Mincho"/>
                                                                  <a:cs typeface="Times New Roman"/>
                                                                </a:rPr>
                                                                <m:t>𝑓𝑟𝑒𝑞</m:t>
                                                              </m:r>
                                                            </m:e>
                                                            <m:sub>
                                                              <m:r>
                                                                <a:rPr lang="en-CA" i="1">
                                                                  <a:effectLst/>
                                                                  <a:latin typeface="Cambria Math"/>
                                                                  <a:ea typeface="MS Mincho"/>
                                                                  <a:cs typeface="Times New Roman"/>
                                                                </a:rPr>
                                                                <m:t>𝑛</m:t>
                                                              </m:r>
                                                            </m:sub>
                                                          </m:sSub>
                                                        </m:den>
                                                      </m:f>
                                                    </m:sup>
                                                  </m:sSup>
                                                </m:den>
                                              </m:f>
                                            </m:e>
                                          </m:d>
                                        </m:e>
                                      </m:nary>
                                    </m:e>
                                  </m:groupChr>
                                </m:e>
                                <m:lim>
                                  <m:r>
                                    <a:rPr lang="en-CA" i="1">
                                      <a:effectLst/>
                                      <a:latin typeface="Cambria Math"/>
                                      <a:ea typeface="MS Mincho"/>
                                      <a:cs typeface="Times New Roman"/>
                                    </a:rPr>
                                    <m:t>𝐴</m:t>
                                  </m:r>
                                </m:lim>
                              </m:limLow>
                            </m:e>
                          </m:d>
                        </m:e>
                      </m:nary>
                      <m:r>
                        <a:rPr lang="en-CA" i="1">
                          <a:effectLst/>
                          <a:latin typeface="Cambria Math"/>
                          <a:ea typeface="MS Mincho"/>
                          <a:cs typeface="Times New Roman"/>
                        </a:rPr>
                        <m:t>∗</m:t>
                      </m:r>
                      <m:limLow>
                        <m:limLowPr>
                          <m:ctrlPr>
                            <a:rPr lang="en-CA" i="1">
                              <a:effectLst/>
                              <a:latin typeface="Cambria Math"/>
                              <a:ea typeface="MS Mincho"/>
                              <a:cs typeface="Times New Roman"/>
                            </a:rPr>
                          </m:ctrlPr>
                        </m:limLowPr>
                        <m:e>
                          <m:groupChr>
                            <m:groupChrPr>
                              <m:chr m:val="⏟"/>
                              <m:ctrlPr>
                                <a:rPr lang="en-CA" i="1">
                                  <a:effectLst/>
                                  <a:latin typeface="Cambria Math"/>
                                  <a:ea typeface="MS Mincho"/>
                                  <a:cs typeface="Times New Roman"/>
                                </a:rPr>
                              </m:ctrlPr>
                            </m:groupChrPr>
                            <m:e>
                              <m:r>
                                <a:rPr lang="en-CA" i="1">
                                  <a:effectLst/>
                                  <a:latin typeface="Cambria Math"/>
                                  <a:ea typeface="MS Mincho"/>
                                  <a:cs typeface="Times New Roman"/>
                                </a:rPr>
                                <m:t>0.142378÷</m:t>
                              </m:r>
                              <m:sSup>
                                <m:sSupPr>
                                  <m:ctrlPr>
                                    <a:rPr lang="en-CA" i="1">
                                      <a:effectLst/>
                                      <a:latin typeface="Cambria Math"/>
                                      <a:ea typeface="MS Mincho"/>
                                      <a:cs typeface="Times New Roman"/>
                                    </a:rPr>
                                  </m:ctrlPr>
                                </m:sSupPr>
                                <m:e>
                                  <m:r>
                                    <a:rPr lang="en-CA" i="1">
                                      <a:effectLst/>
                                      <a:latin typeface="Cambria Math"/>
                                      <a:ea typeface="MS Mincho"/>
                                      <a:cs typeface="Times New Roman"/>
                                    </a:rPr>
                                    <m:t>1.07</m:t>
                                  </m:r>
                                </m:e>
                                <m:sup>
                                  <m:r>
                                    <a:rPr lang="en-CA" b="0" i="1" smtClean="0">
                                      <a:effectLst/>
                                      <a:latin typeface="Cambria Math"/>
                                      <a:ea typeface="MS Mincho"/>
                                      <a:cs typeface="Times New Roman"/>
                                    </a:rPr>
                                    <m:t>𝐵</m:t>
                                  </m:r>
                                  <m:r>
                                    <a:rPr lang="en-CA" i="1">
                                      <a:effectLst/>
                                      <a:latin typeface="Cambria Math"/>
                                      <a:ea typeface="MS Mincho"/>
                                      <a:cs typeface="Times New Roman"/>
                                    </a:rPr>
                                    <m:t>−2012</m:t>
                                  </m:r>
                                </m:sup>
                              </m:sSup>
                            </m:e>
                          </m:groupChr>
                        </m:e>
                        <m:lim>
                          <m:r>
                            <a:rPr lang="en-CA" i="1">
                              <a:effectLst/>
                              <a:latin typeface="Cambria Math"/>
                              <a:ea typeface="MS Mincho"/>
                              <a:cs typeface="Times New Roman"/>
                            </a:rPr>
                            <m:t>𝑍</m:t>
                          </m:r>
                        </m:lim>
                      </m:limLow>
                    </m:oMath>
                  </m:oMathPara>
                </a14:m>
                <a:endParaRPr lang="en-CA" sz="1600" dirty="0">
                  <a:ea typeface="MS Mincho"/>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341276" y="1232756"/>
                <a:ext cx="7992888" cy="1671804"/>
              </a:xfrm>
              <a:prstGeom prst="rect">
                <a:avLst/>
              </a:prstGeom>
              <a:blipFill rotWithShape="1">
                <a:blip r:embed="rId10"/>
                <a:stretch>
                  <a:fillRect/>
                </a:stretch>
              </a:blipFill>
            </p:spPr>
            <p:txBody>
              <a:bodyPr/>
              <a:lstStyle/>
              <a:p>
                <a:r>
                  <a:rPr lang="en-CA">
                    <a:noFill/>
                  </a:rPr>
                  <a:t> </a:t>
                </a:r>
              </a:p>
            </p:txBody>
          </p:sp>
        </mc:Fallback>
      </mc:AlternateContent>
      <p:sp>
        <p:nvSpPr>
          <p:cNvPr id="6" name="Rectangle 5"/>
          <p:cNvSpPr/>
          <p:nvPr/>
        </p:nvSpPr>
        <p:spPr>
          <a:xfrm>
            <a:off x="467544" y="3501008"/>
            <a:ext cx="8460940" cy="2585323"/>
          </a:xfrm>
          <a:prstGeom prst="rect">
            <a:avLst/>
          </a:prstGeom>
        </p:spPr>
        <p:txBody>
          <a:bodyPr wrap="square">
            <a:spAutoFit/>
          </a:bodyPr>
          <a:lstStyle/>
          <a:p>
            <a:pPr marL="285750" lvl="0" indent="-285750">
              <a:buFont typeface="Arial" panose="020B0604020202020204" pitchFamily="34" charset="0"/>
              <a:buChar char="•"/>
            </a:pPr>
            <a:r>
              <a:rPr lang="en-CA" dirty="0"/>
              <a:t>N = the number of activities required by the </a:t>
            </a:r>
            <a:r>
              <a:rPr lang="en-CA" dirty="0" smtClean="0"/>
              <a:t>regulation</a:t>
            </a:r>
          </a:p>
          <a:p>
            <a:pPr marL="285750" lvl="0" indent="-285750">
              <a:buFont typeface="Arial" panose="020B0604020202020204" pitchFamily="34" charset="0"/>
              <a:buChar char="•"/>
            </a:pPr>
            <a:r>
              <a:rPr lang="en-CA" dirty="0" smtClean="0"/>
              <a:t>n = the activity being costed</a:t>
            </a:r>
          </a:p>
          <a:p>
            <a:pPr marL="285750" lvl="0" indent="-285750">
              <a:buFont typeface="Arial" panose="020B0604020202020204" pitchFamily="34" charset="0"/>
              <a:buChar char="•"/>
            </a:pPr>
            <a:r>
              <a:rPr lang="en-CA" dirty="0" smtClean="0"/>
              <a:t>P</a:t>
            </a:r>
            <a:r>
              <a:rPr lang="en-CA" sz="1600" baseline="-25000" dirty="0" smtClean="0"/>
              <a:t>n</a:t>
            </a:r>
            <a:r>
              <a:rPr lang="en-CA" dirty="0" smtClean="0"/>
              <a:t> = the number of periods in activity n (10 x </a:t>
            </a:r>
            <a:r>
              <a:rPr lang="en-CA" dirty="0" err="1" smtClean="0"/>
              <a:t>freq</a:t>
            </a:r>
            <a:r>
              <a:rPr lang="en-CA" dirty="0" smtClean="0"/>
              <a:t>)</a:t>
            </a:r>
          </a:p>
          <a:p>
            <a:pPr marL="285750" lvl="0" indent="-285750">
              <a:buFont typeface="Arial" panose="020B0604020202020204" pitchFamily="34" charset="0"/>
              <a:buChar char="•"/>
            </a:pPr>
            <a:r>
              <a:rPr lang="en-CA" dirty="0" smtClean="0"/>
              <a:t>p = </a:t>
            </a:r>
            <a:r>
              <a:rPr lang="en-CA" dirty="0"/>
              <a:t>F</a:t>
            </a:r>
            <a:r>
              <a:rPr lang="en-CA" dirty="0" smtClean="0"/>
              <a:t> = the period being costed (0 to P</a:t>
            </a:r>
            <a:r>
              <a:rPr lang="en-CA" baseline="-25000" dirty="0" smtClean="0"/>
              <a:t>n</a:t>
            </a:r>
            <a:r>
              <a:rPr lang="en-CA" dirty="0" smtClean="0"/>
              <a:t>)</a:t>
            </a:r>
          </a:p>
          <a:p>
            <a:pPr marL="285750" lvl="0" indent="-285750">
              <a:buFont typeface="Arial" panose="020B0604020202020204" pitchFamily="34" charset="0"/>
              <a:buChar char="•"/>
            </a:pPr>
            <a:r>
              <a:rPr lang="en-CA" dirty="0" err="1"/>
              <a:t>f</a:t>
            </a:r>
            <a:r>
              <a:rPr lang="en-CA" dirty="0" err="1" smtClean="0"/>
              <a:t>req</a:t>
            </a:r>
            <a:r>
              <a:rPr lang="en-CA" dirty="0" smtClean="0"/>
              <a:t> = G = frequency</a:t>
            </a:r>
          </a:p>
          <a:p>
            <a:pPr marL="285750" lvl="0" indent="-285750">
              <a:buFont typeface="Arial" panose="020B0604020202020204" pitchFamily="34" charset="0"/>
              <a:buChar char="•"/>
            </a:pPr>
            <a:r>
              <a:rPr lang="en-CA" dirty="0" smtClean="0"/>
              <a:t>Wage – the cost of labour to complete activity n in period p</a:t>
            </a:r>
          </a:p>
          <a:p>
            <a:pPr marL="285750" lvl="0" indent="-285750">
              <a:buFont typeface="Arial" panose="020B0604020202020204" pitchFamily="34" charset="0"/>
              <a:buChar char="•"/>
            </a:pPr>
            <a:r>
              <a:rPr lang="en-CA" dirty="0" smtClean="0"/>
              <a:t>Hours – the time required to complete activity n in period p</a:t>
            </a:r>
          </a:p>
          <a:p>
            <a:pPr marL="285750" lvl="0" indent="-285750">
              <a:buFont typeface="Arial" panose="020B0604020202020204" pitchFamily="34" charset="0"/>
              <a:buChar char="•"/>
            </a:pPr>
            <a:r>
              <a:rPr lang="en-CA" dirty="0" smtClean="0"/>
              <a:t>Businesses – the number of businesses that will perform activity n in period p</a:t>
            </a:r>
          </a:p>
          <a:p>
            <a:pPr lvl="0"/>
            <a:endParaRPr lang="en-CA" dirty="0"/>
          </a:p>
        </p:txBody>
      </p:sp>
      <p:grpSp>
        <p:nvGrpSpPr>
          <p:cNvPr id="7" name="Group 6"/>
          <p:cNvGrpSpPr/>
          <p:nvPr/>
        </p:nvGrpSpPr>
        <p:grpSpPr>
          <a:xfrm>
            <a:off x="6117620" y="980728"/>
            <a:ext cx="2810865" cy="966394"/>
            <a:chOff x="3965180" y="1780036"/>
            <a:chExt cx="2216545" cy="1144948"/>
          </a:xfrm>
        </p:grpSpPr>
        <p:sp>
          <p:nvSpPr>
            <p:cNvPr id="8" name="Oval 7"/>
            <p:cNvSpPr/>
            <p:nvPr>
              <p:custDataLst>
                <p:tags r:id="rId5"/>
              </p:custDataLst>
            </p:nvPr>
          </p:nvSpPr>
          <p:spPr>
            <a:xfrm>
              <a:off x="3965180" y="2696384"/>
              <a:ext cx="97561" cy="1143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54"/>
            <p:cNvSpPr txBox="1"/>
            <p:nvPr/>
          </p:nvSpPr>
          <p:spPr>
            <a:xfrm>
              <a:off x="4451349" y="1780036"/>
              <a:ext cx="159702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555555"/>
                  </a:solidFill>
                </a:rPr>
                <a:t>Annuity Factor</a:t>
              </a:r>
              <a:endParaRPr lang="en-US" sz="1400" dirty="0">
                <a:solidFill>
                  <a:srgbClr val="555555"/>
                </a:solidFill>
              </a:endParaRPr>
            </a:p>
          </p:txBody>
        </p:sp>
        <p:sp>
          <p:nvSpPr>
            <p:cNvPr id="10" name="TextBox 55"/>
            <p:cNvSpPr txBox="1"/>
            <p:nvPr/>
          </p:nvSpPr>
          <p:spPr>
            <a:xfrm>
              <a:off x="4457031" y="2159235"/>
              <a:ext cx="1724694" cy="765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tx1">
                      <a:lumMod val="50000"/>
                      <a:lumOff val="50000"/>
                    </a:schemeClr>
                  </a:solidFill>
                </a:rPr>
                <a:t>Multiply the total present value by this to get the annualized value </a:t>
              </a:r>
              <a:endParaRPr lang="en-US" sz="1200" dirty="0">
                <a:solidFill>
                  <a:schemeClr val="tx1">
                    <a:lumMod val="50000"/>
                    <a:lumOff val="50000"/>
                  </a:schemeClr>
                </a:solidFill>
              </a:endParaRPr>
            </a:p>
          </p:txBody>
        </p:sp>
        <p:cxnSp>
          <p:nvCxnSpPr>
            <p:cNvPr id="11" name="Straight Connector 10"/>
            <p:cNvCxnSpPr/>
            <p:nvPr>
              <p:custDataLst>
                <p:tags r:id="rId6"/>
              </p:custDataLst>
            </p:nvPr>
          </p:nvCxnSpPr>
          <p:spPr>
            <a:xfrm>
              <a:off x="4460874" y="2148467"/>
              <a:ext cx="1720851"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7"/>
            </p:cNvCxnSpPr>
            <p:nvPr>
              <p:custDataLst>
                <p:tags r:id="rId7"/>
              </p:custDataLst>
            </p:nvPr>
          </p:nvCxnSpPr>
          <p:spPr>
            <a:xfrm flipV="1">
              <a:off x="4048453" y="2148469"/>
              <a:ext cx="412421" cy="564653"/>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932040" y="2339575"/>
            <a:ext cx="2637369" cy="1156189"/>
            <a:chOff x="4451348" y="1464711"/>
            <a:chExt cx="2011980" cy="1156189"/>
          </a:xfrm>
        </p:grpSpPr>
        <p:sp>
          <p:nvSpPr>
            <p:cNvPr id="22" name="Oval 21"/>
            <p:cNvSpPr/>
            <p:nvPr>
              <p:custDataLst>
                <p:tags r:id="rId2"/>
              </p:custDataLst>
            </p:nvPr>
          </p:nvSpPr>
          <p:spPr>
            <a:xfrm>
              <a:off x="6349028" y="1464711"/>
              <a:ext cx="114300" cy="1143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54"/>
            <p:cNvSpPr txBox="1"/>
            <p:nvPr/>
          </p:nvSpPr>
          <p:spPr>
            <a:xfrm>
              <a:off x="4451348" y="1780036"/>
              <a:ext cx="18351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555555"/>
                  </a:solidFill>
                </a:rPr>
                <a:t>Common  Discount Base Year</a:t>
              </a:r>
              <a:endParaRPr lang="en-US" sz="1400" dirty="0">
                <a:solidFill>
                  <a:srgbClr val="555555"/>
                </a:solidFill>
              </a:endParaRPr>
            </a:p>
          </p:txBody>
        </p:sp>
        <p:sp>
          <p:nvSpPr>
            <p:cNvPr id="24" name="TextBox 55"/>
            <p:cNvSpPr txBox="1"/>
            <p:nvPr/>
          </p:nvSpPr>
          <p:spPr>
            <a:xfrm>
              <a:off x="4457031" y="2159235"/>
              <a:ext cx="172469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tx1">
                      <a:lumMod val="50000"/>
                      <a:lumOff val="50000"/>
                    </a:schemeClr>
                  </a:solidFill>
                </a:rPr>
                <a:t>Makes all INs and OUTs comparable </a:t>
              </a:r>
              <a:endParaRPr lang="en-US" sz="1200" dirty="0">
                <a:solidFill>
                  <a:schemeClr val="tx1">
                    <a:lumMod val="50000"/>
                    <a:lumOff val="50000"/>
                  </a:schemeClr>
                </a:solidFill>
              </a:endParaRPr>
            </a:p>
          </p:txBody>
        </p:sp>
        <p:cxnSp>
          <p:nvCxnSpPr>
            <p:cNvPr id="25" name="Straight Connector 24"/>
            <p:cNvCxnSpPr/>
            <p:nvPr>
              <p:custDataLst>
                <p:tags r:id="rId3"/>
              </p:custDataLst>
            </p:nvPr>
          </p:nvCxnSpPr>
          <p:spPr>
            <a:xfrm>
              <a:off x="4460874" y="2148467"/>
              <a:ext cx="1720851"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flipH="1">
              <a:off x="6181725" y="1579011"/>
              <a:ext cx="209602" cy="570357"/>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grpSp>
      <p:sp>
        <p:nvSpPr>
          <p:cNvPr id="35" name="Freeform 34"/>
          <p:cNvSpPr>
            <a:spLocks noEditPoints="1"/>
          </p:cNvSpPr>
          <p:nvPr>
            <p:custDataLst>
              <p:tags r:id="rId1"/>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657591979"/>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9b1a5fa42393611103a8bb5&quot;,&quot;SmartGridHorizontal&quot;:0,&quot;LinkedExcelSources&quot;:{},&quot;LinkedProjectSources&quot;:{},&quot;FlowConfig&quot;:{&quot;Canvas&quot;:{&quot;Slide&quot;:0,&quot;Width&quot;:0,&quot;Height&quot;:0},&quot;Timeline&quot;:{&quot;Actions&quot;:[]}},&quot;Linked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8.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8.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4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5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1.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52.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53.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54.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55.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56.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57.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58.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5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6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1.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62.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63.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6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5.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66.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67.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14614</TotalTime>
  <Words>3116</Words>
  <Application>Microsoft Office PowerPoint</Application>
  <PresentationFormat>On-screen Show (4:3)</PresentationFormat>
  <Paragraphs>320</Paragraphs>
  <Slides>31</Slides>
  <Notes>14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Standard Cost Model and the Regulatory Costing Calculator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TBS-SCT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Folkins, Timothy</cp:lastModifiedBy>
  <cp:revision>244</cp:revision>
  <cp:lastPrinted>2016-06-17T13:33:33Z</cp:lastPrinted>
  <dcterms:created xsi:type="dcterms:W3CDTF">2015-11-06T15:38:40Z</dcterms:created>
  <dcterms:modified xsi:type="dcterms:W3CDTF">2017-09-07T20:03:06Z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0ae614d2-e518-4ef1-a5c0-a3bc3a01a186</vt:lpwstr>
  </property>
  <property fmtid="{D5CDD505-2E9C-101B-9397-08002B2CF9AE}" pid="3" name="TBSSCTCLASSIFICATION">
    <vt:lpwstr>No Classification Selected</vt:lpwstr>
  </property>
  <property fmtid="{D5CDD505-2E9C-101B-9397-08002B2CF9AE}" pid="4" name="SECCLASS">
    <vt:lpwstr>CLASSN</vt:lpwstr>
  </property>
</Properties>
</file>