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8"/>
  </p:notesMasterIdLst>
  <p:sldIdLst>
    <p:sldId id="256" r:id="rId2"/>
    <p:sldId id="257" r:id="rId3"/>
    <p:sldId id="262" r:id="rId4"/>
    <p:sldId id="258" r:id="rId5"/>
    <p:sldId id="259" r:id="rId6"/>
    <p:sldId id="260" r:id="rId7"/>
    <p:sldId id="264" r:id="rId8"/>
    <p:sldId id="266" r:id="rId9"/>
    <p:sldId id="265" r:id="rId10"/>
    <p:sldId id="267" r:id="rId11"/>
    <p:sldId id="268" r:id="rId12"/>
    <p:sldId id="269" r:id="rId13"/>
    <p:sldId id="270" r:id="rId14"/>
    <p:sldId id="271" r:id="rId15"/>
    <p:sldId id="261"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146">
          <p15:clr>
            <a:srgbClr val="A4A3A4"/>
          </p15:clr>
        </p15:guide>
        <p15:guide id="3"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44697D"/>
    <a:srgbClr val="007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16" autoAdjust="0"/>
  </p:normalViewPr>
  <p:slideViewPr>
    <p:cSldViewPr snapToGrid="0">
      <p:cViewPr varScale="1">
        <p:scale>
          <a:sx n="67" d="100"/>
          <a:sy n="67" d="100"/>
        </p:scale>
        <p:origin x="2796" y="66"/>
      </p:cViewPr>
      <p:guideLst>
        <p:guide orient="horz" pos="864"/>
        <p:guide pos="146"/>
        <p:guide pos="561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3" cy="457200"/>
          </a:xfrm>
          <a:prstGeom prst="rect">
            <a:avLst/>
          </a:prstGeom>
        </p:spPr>
        <p:txBody>
          <a:bodyPr vert="horz" lIns="89940" tIns="44970" rIns="89940" bIns="44970" rtlCol="0"/>
          <a:lstStyle>
            <a:lvl1pPr algn="l">
              <a:defRPr sz="1200"/>
            </a:lvl1pPr>
          </a:lstStyle>
          <a:p>
            <a:endParaRPr lang="en-US"/>
          </a:p>
        </p:txBody>
      </p:sp>
      <p:sp>
        <p:nvSpPr>
          <p:cNvPr id="3" name="Date Placeholder 2"/>
          <p:cNvSpPr>
            <a:spLocks noGrp="1"/>
          </p:cNvSpPr>
          <p:nvPr>
            <p:ph type="dt" idx="1"/>
          </p:nvPr>
        </p:nvSpPr>
        <p:spPr>
          <a:xfrm>
            <a:off x="3884852" y="0"/>
            <a:ext cx="2971593" cy="457200"/>
          </a:xfrm>
          <a:prstGeom prst="rect">
            <a:avLst/>
          </a:prstGeom>
        </p:spPr>
        <p:txBody>
          <a:bodyPr vert="horz" lIns="89940" tIns="44970" rIns="89940" bIns="44970" rtlCol="0"/>
          <a:lstStyle>
            <a:lvl1pPr algn="r">
              <a:defRPr sz="1200"/>
            </a:lvl1pPr>
          </a:lstStyle>
          <a:p>
            <a:fld id="{5FA34C3F-5A75-493A-AC63-CDC792914767}" type="datetimeFigureOut">
              <a:rPr lang="en-US" smtClean="0"/>
              <a:pPr/>
              <a:t>5/28/2021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940" tIns="44970" rIns="89940" bIns="44970" rtlCol="0" anchor="ctr"/>
          <a:lstStyle/>
          <a:p>
            <a:endParaRPr lang="en-US"/>
          </a:p>
        </p:txBody>
      </p:sp>
      <p:sp>
        <p:nvSpPr>
          <p:cNvPr id="5" name="Notes Placeholder 4"/>
          <p:cNvSpPr>
            <a:spLocks noGrp="1"/>
          </p:cNvSpPr>
          <p:nvPr>
            <p:ph type="body" sz="quarter" idx="3"/>
          </p:nvPr>
        </p:nvSpPr>
        <p:spPr>
          <a:xfrm>
            <a:off x="686112" y="4343400"/>
            <a:ext cx="5485778" cy="4114800"/>
          </a:xfrm>
          <a:prstGeom prst="rect">
            <a:avLst/>
          </a:prstGeom>
        </p:spPr>
        <p:txBody>
          <a:bodyPr vert="horz" lIns="89940" tIns="44970" rIns="89940" bIns="449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35"/>
            <a:ext cx="2971593" cy="457200"/>
          </a:xfrm>
          <a:prstGeom prst="rect">
            <a:avLst/>
          </a:prstGeom>
        </p:spPr>
        <p:txBody>
          <a:bodyPr vert="horz" lIns="89940" tIns="44970" rIns="89940" bIns="44970" rtlCol="0" anchor="b"/>
          <a:lstStyle>
            <a:lvl1pPr algn="l">
              <a:defRPr sz="1200"/>
            </a:lvl1pPr>
          </a:lstStyle>
          <a:p>
            <a:endParaRPr lang="en-US"/>
          </a:p>
        </p:txBody>
      </p:sp>
      <p:sp>
        <p:nvSpPr>
          <p:cNvPr id="7" name="Slide Number Placeholder 6"/>
          <p:cNvSpPr>
            <a:spLocks noGrp="1"/>
          </p:cNvSpPr>
          <p:nvPr>
            <p:ph type="sldNum" sz="quarter" idx="5"/>
          </p:nvPr>
        </p:nvSpPr>
        <p:spPr>
          <a:xfrm>
            <a:off x="3884852" y="8685235"/>
            <a:ext cx="2971593" cy="457200"/>
          </a:xfrm>
          <a:prstGeom prst="rect">
            <a:avLst/>
          </a:prstGeom>
        </p:spPr>
        <p:txBody>
          <a:bodyPr vert="horz" lIns="89940" tIns="44970" rIns="89940" bIns="44970" rtlCol="0" anchor="b"/>
          <a:lstStyle>
            <a:lvl1pPr algn="r">
              <a:defRPr sz="1200"/>
            </a:lvl1pPr>
          </a:lstStyle>
          <a:p>
            <a:fld id="{E12EAA6B-8261-4925-8816-FBB46DD072E1}" type="slidenum">
              <a:rPr lang="en-US" smtClean="0"/>
              <a:pPr/>
              <a:t>‹#›</a:t>
            </a:fld>
            <a:endParaRPr lang="en-US"/>
          </a:p>
        </p:txBody>
      </p:sp>
    </p:spTree>
    <p:extLst>
      <p:ext uri="{BB962C8B-B14F-4D97-AF65-F5344CB8AC3E}">
        <p14:creationId xmlns:p14="http://schemas.microsoft.com/office/powerpoint/2010/main" val="143091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gcforums.gc.ca/default.aspx?g=profile&amp;u=4898" TargetMode="External"/><Relationship Id="rId13" Type="http://schemas.openxmlformats.org/officeDocument/2006/relationships/hyperlink" Target="http://www.gcforums.gc.ca/default.aspx?g=posts&amp;t=6588" TargetMode="External"/><Relationship Id="rId3" Type="http://schemas.openxmlformats.org/officeDocument/2006/relationships/hyperlink" Target="https://gcconnex.gc.ca/thewire/owner/alejgonz" TargetMode="External"/><Relationship Id="rId7" Type="http://schemas.openxmlformats.org/officeDocument/2006/relationships/hyperlink" Target="http://www.gcforums.gc.ca/default.aspx?g=posts&amp;t=39297" TargetMode="External"/><Relationship Id="rId12" Type="http://schemas.openxmlformats.org/officeDocument/2006/relationships/hyperlink" Target="http://www.gcforums.gc.ca/default.aspx?g=posts&amp;t=7893" TargetMode="External"/><Relationship Id="rId2" Type="http://schemas.openxmlformats.org/officeDocument/2006/relationships/slide" Target="../slides/slide4.xml"/><Relationship Id="rId16" Type="http://schemas.openxmlformats.org/officeDocument/2006/relationships/hyperlink" Target="http://www.gcforums.gc.ca/default.aspx?g=posts&amp;t=3915" TargetMode="External"/><Relationship Id="rId1" Type="http://schemas.openxmlformats.org/officeDocument/2006/relationships/notesMaster" Target="../notesMasters/notesMaster1.xml"/><Relationship Id="rId6" Type="http://schemas.openxmlformats.org/officeDocument/2006/relationships/hyperlink" Target="http://i.gc20.ca/MF2020PC" TargetMode="External"/><Relationship Id="rId11" Type="http://schemas.openxmlformats.org/officeDocument/2006/relationships/hyperlink" Target="http://www.gcforums.gc.ca/default.aspx?g=posts&amp;t=10003" TargetMode="External"/><Relationship Id="rId5" Type="http://schemas.openxmlformats.org/officeDocument/2006/relationships/hyperlink" Target="http://i.gc20.ca/CMCL-GCLC" TargetMode="External"/><Relationship Id="rId15" Type="http://schemas.openxmlformats.org/officeDocument/2006/relationships/hyperlink" Target="http://www.gcforums.gc.ca/default.aspx?g=posts&amp;t=5027" TargetMode="External"/><Relationship Id="rId10" Type="http://schemas.openxmlformats.org/officeDocument/2006/relationships/hyperlink" Target="http://www.gcforums.gc.ca/default.aspx?g=posts&amp;t=11675" TargetMode="External"/><Relationship Id="rId4" Type="http://schemas.openxmlformats.org/officeDocument/2006/relationships/hyperlink" Target="https://gcconnex.gc.ca/groups/profile/4506076/change-management-change-leadership-gestion-du-changement-leadership-du-changement" TargetMode="External"/><Relationship Id="rId9" Type="http://schemas.openxmlformats.org/officeDocument/2006/relationships/hyperlink" Target="http://www.gcforums.gc.ca/default.aspx?g=posts&amp;t=14437" TargetMode="External"/><Relationship Id="rId14" Type="http://schemas.openxmlformats.org/officeDocument/2006/relationships/hyperlink" Target="http://www.gcforums.gc.ca/default.aspx?g=posts&amp;t=552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gcpedia.gc.ca/gcwiki/images/2/2f/6._People_Readiness_Assessment_v1.0.docx" TargetMode="External"/><Relationship Id="rId3" Type="http://schemas.openxmlformats.org/officeDocument/2006/relationships/hyperlink" Target="http://www.gcpedia.gc.ca/gcwiki/images/a/a5/1._Change_Management_Needs_Questionnaire.docx" TargetMode="External"/><Relationship Id="rId7" Type="http://schemas.openxmlformats.org/officeDocument/2006/relationships/hyperlink" Target="http://www.gcpedia.gc.ca/gcwiki/images/1/1a/5._SSC_Communications_and_Change_Management_Roadmap_v1.0.xlsx"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gcpedia.gc.ca/gcwiki/images/8/80/4._SSC_Communications_and_Change_Management_Tactics_Checklist_v1.0.xlsx" TargetMode="External"/><Relationship Id="rId5" Type="http://schemas.openxmlformats.org/officeDocument/2006/relationships/hyperlink" Target="http://www.gcpedia.gc.ca/gcwiki/images/7/70/3._SSC_Stakeholder_Impact_Analysis_v1.0.xlsx" TargetMode="External"/><Relationship Id="rId10" Type="http://schemas.openxmlformats.org/officeDocument/2006/relationships/hyperlink" Target="http://www.gcpedia.gc.ca/gcwiki/images/a/a7/8._Change_Management_Lessons_Learned_v1.0.docx" TargetMode="External"/><Relationship Id="rId4" Type="http://schemas.openxmlformats.org/officeDocument/2006/relationships/hyperlink" Target="http://www.gcpedia.gc.ca/gcwiki/images/8/8e/2._CM_Task_List_for_SSC_Projects.xls" TargetMode="External"/><Relationship Id="rId9" Type="http://schemas.openxmlformats.org/officeDocument/2006/relationships/hyperlink" Target="http://www.gcpedia.gc.ca/gcwiki/images/4/4c/7._People_Readiness_Dashboard_PRD_Template_v1.0.ppt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u="sng" dirty="0">
                <a:hlinkClick r:id="rId3"/>
              </a:rPr>
              <a:t>Alejandro Gonzalez</a:t>
            </a:r>
            <a:r>
              <a:rPr lang="en-CA" dirty="0"/>
              <a:t> ”</a:t>
            </a:r>
            <a:r>
              <a:rPr lang="en-CA" i="1" dirty="0"/>
              <a:t>last week</a:t>
            </a:r>
            <a:r>
              <a:rPr lang="en-CA" dirty="0"/>
              <a:t> “ (next showing date </a:t>
            </a:r>
            <a:r>
              <a:rPr lang="en-CA" i="1" dirty="0"/>
              <a:t>2016-08-29 16:02) </a:t>
            </a:r>
            <a:r>
              <a:rPr lang="en-CA" dirty="0"/>
              <a:t> </a:t>
            </a:r>
            <a:r>
              <a:rPr lang="en-CA" dirty="0" err="1"/>
              <a:t>Yey</a:t>
            </a:r>
            <a:r>
              <a:rPr lang="en-CA" dirty="0"/>
              <a:t>!! Just reached the 800 members mark!!</a:t>
            </a:r>
            <a:r>
              <a:rPr lang="en-CA" u="sng" dirty="0"/>
              <a:t> </a:t>
            </a:r>
            <a:r>
              <a:rPr lang="en-CA" u="sng" dirty="0">
                <a:hlinkClick r:id="rId4"/>
              </a:rPr>
              <a:t>Change Management --&gt; Change Leadership / </a:t>
            </a:r>
            <a:r>
              <a:rPr lang="en-CA" u="sng" dirty="0" err="1">
                <a:hlinkClick r:id="rId4"/>
              </a:rPr>
              <a:t>Gestion</a:t>
            </a:r>
            <a:r>
              <a:rPr lang="en-CA" u="sng" dirty="0">
                <a:hlinkClick r:id="rId4"/>
              </a:rPr>
              <a:t> du </a:t>
            </a:r>
            <a:r>
              <a:rPr lang="en-CA" u="sng" dirty="0" err="1">
                <a:hlinkClick r:id="rId4"/>
              </a:rPr>
              <a:t>changement</a:t>
            </a:r>
            <a:r>
              <a:rPr lang="en-CA" u="sng" dirty="0">
                <a:hlinkClick r:id="rId4"/>
              </a:rPr>
              <a:t> --&gt; Leadership du </a:t>
            </a:r>
            <a:r>
              <a:rPr lang="en-CA" u="sng" dirty="0" err="1">
                <a:hlinkClick r:id="rId4"/>
              </a:rPr>
              <a:t>changement</a:t>
            </a:r>
            <a:endParaRPr lang="en-CA" dirty="0"/>
          </a:p>
          <a:p>
            <a:pPr fontAlgn="base"/>
            <a:r>
              <a:rPr lang="en-CA" u="sng" dirty="0">
                <a:hlinkClick r:id="rId3"/>
              </a:rPr>
              <a:t>Alejandro Gonzalez</a:t>
            </a:r>
            <a:r>
              <a:rPr lang="en-CA" dirty="0"/>
              <a:t> </a:t>
            </a:r>
            <a:r>
              <a:rPr lang="en-CA" i="1" dirty="0"/>
              <a:t>2015-06-10 09:26</a:t>
            </a:r>
            <a:r>
              <a:rPr lang="en-CA" dirty="0"/>
              <a:t> - WOW!! 400+ members @ Change Management --&gt; Change Leadership / </a:t>
            </a:r>
            <a:r>
              <a:rPr lang="en-CA" dirty="0" err="1"/>
              <a:t>Gestion</a:t>
            </a:r>
            <a:r>
              <a:rPr lang="en-CA" dirty="0"/>
              <a:t> du </a:t>
            </a:r>
            <a:r>
              <a:rPr lang="en-CA" dirty="0" err="1"/>
              <a:t>changement</a:t>
            </a:r>
            <a:r>
              <a:rPr lang="en-CA" dirty="0"/>
              <a:t> --&gt; Leadership du </a:t>
            </a:r>
            <a:r>
              <a:rPr lang="en-CA" dirty="0" err="1"/>
              <a:t>changement</a:t>
            </a:r>
            <a:r>
              <a:rPr lang="en-CA" dirty="0"/>
              <a:t> </a:t>
            </a:r>
            <a:r>
              <a:rPr lang="en-CA" u="sng" dirty="0">
                <a:hlinkClick r:id="rId5"/>
              </a:rPr>
              <a:t>http://i.gc20.ca/CMCL-GCLC</a:t>
            </a:r>
            <a:endParaRPr lang="en-CA" u="sng" dirty="0"/>
          </a:p>
          <a:p>
            <a:pPr fontAlgn="base"/>
            <a:r>
              <a:rPr lang="en-CA" u="sng" dirty="0">
                <a:hlinkClick r:id="rId3"/>
              </a:rPr>
              <a:t>Alejandro Gonzalez</a:t>
            </a:r>
            <a:r>
              <a:rPr lang="en-CA" dirty="0"/>
              <a:t> </a:t>
            </a:r>
            <a:r>
              <a:rPr lang="en-CA" i="1" dirty="0"/>
              <a:t>2015-06-10 11:01</a:t>
            </a:r>
            <a:r>
              <a:rPr lang="en-CA" dirty="0"/>
              <a:t> Celebrating 250 members on Mindfulness 2020 </a:t>
            </a:r>
            <a:r>
              <a:rPr lang="en-CA" dirty="0" err="1"/>
              <a:t>Pleine</a:t>
            </a:r>
            <a:r>
              <a:rPr lang="en-CA" dirty="0"/>
              <a:t>-conscience group </a:t>
            </a:r>
            <a:r>
              <a:rPr lang="en-CA" u="sng" dirty="0">
                <a:hlinkClick r:id="rId6"/>
              </a:rPr>
              <a:t>http://i.gc20.ca/MF2020PC</a:t>
            </a:r>
            <a:endParaRPr lang="en-CA" dirty="0"/>
          </a:p>
          <a:p>
            <a:endParaRPr lang="en-CA" dirty="0"/>
          </a:p>
          <a:p>
            <a:r>
              <a:rPr lang="en-CA" dirty="0"/>
              <a:t>These are the updates I posted in </a:t>
            </a:r>
            <a:r>
              <a:rPr lang="en-CA" dirty="0" err="1"/>
              <a:t>GCForums</a:t>
            </a:r>
            <a:endParaRPr lang="en-CA" dirty="0">
              <a:hlinkClick r:id="rId7" tooltip="Here is another update for the members (per email domain)... we are more than 530 with this community (of Practice and Interest).Voici une autre mise à jour pour les membres..."/>
            </a:endParaRPr>
          </a:p>
          <a:p>
            <a:r>
              <a:rPr lang="en-CA" dirty="0">
                <a:hlinkClick r:id="rId7" tooltip="Here is another update for the members (per email domain)... we are more than 530 with this community (of Practice and Interest).Voici une autre mise à jour pour les membres..."/>
              </a:rPr>
              <a:t>530+ members - membres</a:t>
            </a:r>
            <a:r>
              <a:rPr lang="en-CA" dirty="0">
                <a:hlinkClick r:id="rId8" tooltip="alejandro.gonzalez@cic.gc.ca"/>
              </a:rPr>
              <a:t>alejandro.gonzalez@cic.gc.ca</a:t>
            </a:r>
            <a:r>
              <a:rPr lang="en-CA" dirty="0"/>
              <a:t>199 18/06/2013 10:38:08</a:t>
            </a:r>
          </a:p>
          <a:p>
            <a:r>
              <a:rPr lang="en-CA" dirty="0">
                <a:hlinkClick r:id="rId9" tooltip="just an update... as usual, per domain used.&#10; &#10;total..."/>
              </a:rPr>
              <a:t>465 members as of today...</a:t>
            </a:r>
            <a:r>
              <a:rPr lang="en-CA" dirty="0">
                <a:hlinkClick r:id="rId8" tooltip="alejandro.gonzalez@cic.gc.ca"/>
              </a:rPr>
              <a:t>alejandro.gonzalez@cic.gc.ca</a:t>
            </a:r>
            <a:r>
              <a:rPr lang="en-CA" dirty="0"/>
              <a:t>099 29/12/2011 11:51:10</a:t>
            </a:r>
          </a:p>
          <a:p>
            <a:r>
              <a:rPr lang="en-CA" dirty="0">
                <a:hlinkClick r:id="rId10" tooltip="The following table shows how many people from the various Departments and Agencies are registered to IOCN-RICO (grouped by the &quot;dominio&quot; used) &#10;Total Dominio 1 aadnc-aandc4 acoa-apeca..."/>
              </a:rPr>
              <a:t>Nice 400 members mark reached!</a:t>
            </a:r>
            <a:r>
              <a:rPr lang="en-CA" dirty="0">
                <a:hlinkClick r:id="rId8" tooltip="alejandro.gonzalez@cic.gc.ca"/>
              </a:rPr>
              <a:t>alejandro.gonzalez@cic.gc.ca</a:t>
            </a:r>
            <a:r>
              <a:rPr lang="en-CA" dirty="0"/>
              <a:t>171 15/09/2011 08:42:20</a:t>
            </a:r>
          </a:p>
          <a:p>
            <a:r>
              <a:rPr lang="en-CA" dirty="0">
                <a:hlinkClick r:id="rId11" tooltip="The following table shows how many people from the various Departments and Agencies are registered to IOCN-RICO (grouped by the &quot;dominio&quot; used) &#10;&lt;FONT..."/>
              </a:rPr>
              <a:t>Update: 360+ of us up to June 2011</a:t>
            </a:r>
            <a:r>
              <a:rPr lang="en-CA" dirty="0">
                <a:hlinkClick r:id="rId8" tooltip="alejandro.gonzalez@cic.gc.ca"/>
              </a:rPr>
              <a:t>alejandro.gonzalez@cic.gc.ca</a:t>
            </a:r>
            <a:r>
              <a:rPr lang="en-CA" dirty="0"/>
              <a:t>028 08/07/2011 15:17:57</a:t>
            </a:r>
          </a:p>
          <a:p>
            <a:r>
              <a:rPr lang="en-CA" dirty="0">
                <a:hlinkClick r:id="rId12" tooltip="The following table shows how many people from the various Departments are registered to IOCN-RICO (grouped by the &quot;dominio&quot; used) &#10; &#10;&lt;FONT face=Arial..."/>
              </a:rPr>
              <a:t>Update: 300 of us up to March 2011.</a:t>
            </a:r>
            <a:r>
              <a:rPr lang="en-CA" dirty="0">
                <a:hlinkClick r:id="rId8" tooltip="alejandro.gonzalez@cic.gc.ca"/>
              </a:rPr>
              <a:t>alejandro.gonzalez@cic.gc.ca</a:t>
            </a:r>
            <a:r>
              <a:rPr lang="en-CA" dirty="0"/>
              <a:t>064 08/03/2011 14:13:40</a:t>
            </a:r>
          </a:p>
          <a:p>
            <a:r>
              <a:rPr lang="en-CA" dirty="0">
                <a:hlinkClick r:id="rId13" tooltip="The following table shows how many people from the various Departments and Agencies are registered to IOCN-RICO - Organizational Change GCForum (grouped by the domain used)&#10;&#10;Total Department&#10;3  acoa-apeca&#10;4  agr&#10;6  ainc-inac&#10;1  asc-csa&#10;2 ..."/>
              </a:rPr>
              <a:t>Update: 241 of us up to November 2010.</a:t>
            </a:r>
            <a:r>
              <a:rPr lang="en-CA" dirty="0">
                <a:hlinkClick r:id="rId8" tooltip="alejandro.gonzalez@cic.gc.ca"/>
              </a:rPr>
              <a:t>alejandro.gonzalez@cic.gc.ca</a:t>
            </a:r>
            <a:r>
              <a:rPr lang="en-CA" dirty="0"/>
              <a:t>050 02/12/2010 16:24:17</a:t>
            </a:r>
          </a:p>
          <a:p>
            <a:r>
              <a:rPr lang="en-CA" dirty="0">
                <a:hlinkClick r:id="rId14" tooltip="Note: this list contains members from both, gcforums and the excel list.&#10;&#10;The following table shows how many people from the various Departments are registered to IOCN-RICO (grouped by the &quot;dominio&quot; used)&#10;&#10;Total  Department&#10;4  acdi-cida&#10;2 ..."/>
              </a:rPr>
              <a:t>Update: 252 of us up to September 2010.</a:t>
            </a:r>
            <a:r>
              <a:rPr lang="en-CA" dirty="0">
                <a:hlinkClick r:id="rId8" tooltip="alejandro.gonzalez@cic.gc.ca"/>
              </a:rPr>
              <a:t>alejandro.gonzalez@cic.gc.ca</a:t>
            </a:r>
            <a:r>
              <a:rPr lang="en-CA" dirty="0"/>
              <a:t>289 18/11/2010 11:25:49</a:t>
            </a:r>
          </a:p>
          <a:p>
            <a:r>
              <a:rPr lang="en-CA" dirty="0">
                <a:hlinkClick r:id="rId15" tooltip="The following table shows how many people from the various Departments are registered to this gcforum (grouped by the &quot;dominio&quot; used)&#10;&#10;Total Department&#10;2 acoa-apeca&#10;2 agr&#10;2 ainc-inac&#10;1 asc-csa&#10;1 cbsa&#10;7 cbsa-asfc&#10;1 chrc-ccdp&#10;9 cic&#10;5..."/>
              </a:rPr>
              <a:t>Update: 137 of us up to July 2010.</a:t>
            </a:r>
            <a:r>
              <a:rPr lang="en-CA" dirty="0">
                <a:hlinkClick r:id="rId8" tooltip="alejandro.gonzalez@cic.gc.ca"/>
              </a:rPr>
              <a:t>alejandro.gonzalez@cic.gc.ca</a:t>
            </a:r>
            <a:r>
              <a:rPr lang="en-CA" dirty="0"/>
              <a:t>052 23/07/2010 12:00:41</a:t>
            </a:r>
          </a:p>
          <a:p>
            <a:r>
              <a:rPr lang="en-CA" dirty="0">
                <a:hlinkClick r:id="rId16" tooltip="Just wanted to share with you, we are 64 members of this gcforum... the table below shows the different departments and agencies and how many members from each.&#10;&#10;I think it's a decent network to ask questions and look for input, isn't..."/>
              </a:rPr>
              <a:t>64 of us to date</a:t>
            </a:r>
            <a:r>
              <a:rPr lang="en-CA" dirty="0">
                <a:hlinkClick r:id="rId8" tooltip="alejandro.gonzalez@cic.gc.ca"/>
              </a:rPr>
              <a:t>alejandro.gonzalez@cic.gc.ca</a:t>
            </a:r>
            <a:r>
              <a:rPr lang="en-CA" dirty="0"/>
              <a:t>188 13/04/2010 15:33:27</a:t>
            </a:r>
          </a:p>
          <a:p>
            <a:endParaRPr lang="en-CA" dirty="0"/>
          </a:p>
        </p:txBody>
      </p:sp>
      <p:sp>
        <p:nvSpPr>
          <p:cNvPr id="4" name="Slide Number Placeholder 3"/>
          <p:cNvSpPr>
            <a:spLocks noGrp="1"/>
          </p:cNvSpPr>
          <p:nvPr>
            <p:ph type="sldNum" sz="quarter" idx="10"/>
          </p:nvPr>
        </p:nvSpPr>
        <p:spPr/>
        <p:txBody>
          <a:bodyPr/>
          <a:lstStyle/>
          <a:p>
            <a:fld id="{E12EAA6B-8261-4925-8816-FBB46DD072E1}" type="slidenum">
              <a:rPr lang="en-US" smtClean="0"/>
              <a:pPr/>
              <a:t>4</a:t>
            </a:fld>
            <a:endParaRPr lang="en-US"/>
          </a:p>
        </p:txBody>
      </p:sp>
    </p:spTree>
    <p:extLst>
      <p:ext uri="{BB962C8B-B14F-4D97-AF65-F5344CB8AC3E}">
        <p14:creationId xmlns:p14="http://schemas.microsoft.com/office/powerpoint/2010/main" val="354597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are events that were delivered</a:t>
            </a:r>
            <a:endParaRPr lang="en-CA" dirty="0"/>
          </a:p>
        </p:txBody>
      </p:sp>
      <p:sp>
        <p:nvSpPr>
          <p:cNvPr id="4" name="Slide Number Placeholder 3"/>
          <p:cNvSpPr>
            <a:spLocks noGrp="1"/>
          </p:cNvSpPr>
          <p:nvPr>
            <p:ph type="sldNum" sz="quarter" idx="10"/>
          </p:nvPr>
        </p:nvSpPr>
        <p:spPr/>
        <p:txBody>
          <a:bodyPr/>
          <a:lstStyle/>
          <a:p>
            <a:fld id="{E12EAA6B-8261-4925-8816-FBB46DD072E1}" type="slidenum">
              <a:rPr lang="en-US" smtClean="0"/>
              <a:pPr/>
              <a:t>5</a:t>
            </a:fld>
            <a:endParaRPr lang="en-US"/>
          </a:p>
        </p:txBody>
      </p:sp>
    </p:spTree>
    <p:extLst>
      <p:ext uri="{BB962C8B-B14F-4D97-AF65-F5344CB8AC3E}">
        <p14:creationId xmlns:p14="http://schemas.microsoft.com/office/powerpoint/2010/main" val="37643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are projects we participated</a:t>
            </a:r>
            <a:r>
              <a:rPr lang="en-CA" baseline="0" dirty="0" smtClean="0"/>
              <a:t> on.</a:t>
            </a:r>
            <a:endParaRPr lang="en-CA" dirty="0"/>
          </a:p>
        </p:txBody>
      </p:sp>
      <p:sp>
        <p:nvSpPr>
          <p:cNvPr id="4" name="Slide Number Placeholder 3"/>
          <p:cNvSpPr>
            <a:spLocks noGrp="1"/>
          </p:cNvSpPr>
          <p:nvPr>
            <p:ph type="sldNum" sz="quarter" idx="10"/>
          </p:nvPr>
        </p:nvSpPr>
        <p:spPr/>
        <p:txBody>
          <a:bodyPr/>
          <a:lstStyle/>
          <a:p>
            <a:fld id="{E12EAA6B-8261-4925-8816-FBB46DD072E1}" type="slidenum">
              <a:rPr lang="en-US" smtClean="0"/>
              <a:pPr/>
              <a:t>6</a:t>
            </a:fld>
            <a:endParaRPr lang="en-US"/>
          </a:p>
        </p:txBody>
      </p:sp>
    </p:spTree>
    <p:extLst>
      <p:ext uri="{BB962C8B-B14F-4D97-AF65-F5344CB8AC3E}">
        <p14:creationId xmlns:p14="http://schemas.microsoft.com/office/powerpoint/2010/main" val="285665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a:t>
            </a:r>
            <a:r>
              <a:rPr lang="en-CA" dirty="0" err="1" smtClean="0"/>
              <a:t>on going</a:t>
            </a:r>
            <a:r>
              <a:rPr lang="en-CA" dirty="0" smtClean="0"/>
              <a:t>, things we’re working on… let me explain each</a:t>
            </a:r>
            <a:r>
              <a:rPr lang="en-CA" baseline="0" dirty="0" smtClean="0"/>
              <a:t> one briefly in the next slides…</a:t>
            </a:r>
            <a:endParaRPr lang="en-CA" dirty="0"/>
          </a:p>
        </p:txBody>
      </p:sp>
      <p:sp>
        <p:nvSpPr>
          <p:cNvPr id="4" name="Slide Number Placeholder 3"/>
          <p:cNvSpPr>
            <a:spLocks noGrp="1"/>
          </p:cNvSpPr>
          <p:nvPr>
            <p:ph type="sldNum" sz="quarter" idx="10"/>
          </p:nvPr>
        </p:nvSpPr>
        <p:spPr/>
        <p:txBody>
          <a:bodyPr/>
          <a:lstStyle/>
          <a:p>
            <a:fld id="{E12EAA6B-8261-4925-8816-FBB46DD072E1}" type="slidenum">
              <a:rPr lang="en-US" smtClean="0"/>
              <a:pPr/>
              <a:t>7</a:t>
            </a:fld>
            <a:endParaRPr lang="en-US"/>
          </a:p>
        </p:txBody>
      </p:sp>
    </p:spTree>
    <p:extLst>
      <p:ext uri="{BB962C8B-B14F-4D97-AF65-F5344CB8AC3E}">
        <p14:creationId xmlns:p14="http://schemas.microsoft.com/office/powerpoint/2010/main" val="243072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 updated, since there</a:t>
            </a:r>
            <a:r>
              <a:rPr lang="en-CA" baseline="0" dirty="0" smtClean="0"/>
              <a:t> are other blogs posted since the last time I updated this slide.</a:t>
            </a:r>
            <a:endParaRPr lang="en-CA" dirty="0"/>
          </a:p>
        </p:txBody>
      </p:sp>
      <p:sp>
        <p:nvSpPr>
          <p:cNvPr id="4" name="Slide Number Placeholder 3"/>
          <p:cNvSpPr>
            <a:spLocks noGrp="1"/>
          </p:cNvSpPr>
          <p:nvPr>
            <p:ph type="sldNum" sz="quarter" idx="10"/>
          </p:nvPr>
        </p:nvSpPr>
        <p:spPr/>
        <p:txBody>
          <a:bodyPr/>
          <a:lstStyle/>
          <a:p>
            <a:fld id="{E12EAA6B-8261-4925-8816-FBB46DD072E1}" type="slidenum">
              <a:rPr lang="en-US" smtClean="0"/>
              <a:pPr/>
              <a:t>8</a:t>
            </a:fld>
            <a:endParaRPr lang="en-US"/>
          </a:p>
        </p:txBody>
      </p:sp>
    </p:spTree>
    <p:extLst>
      <p:ext uri="{BB962C8B-B14F-4D97-AF65-F5344CB8AC3E}">
        <p14:creationId xmlns:p14="http://schemas.microsoft.com/office/powerpoint/2010/main" val="147595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Interesting to</a:t>
            </a:r>
            <a:r>
              <a:rPr lang="en-CA" baseline="0" dirty="0" smtClean="0"/>
              <a:t> read…</a:t>
            </a:r>
          </a:p>
          <a:p>
            <a:endParaRPr lang="en-CA" baseline="0" dirty="0" smtClean="0"/>
          </a:p>
          <a:p>
            <a:r>
              <a:rPr lang="en-CA" dirty="0" smtClean="0"/>
              <a:t>“It can be likened to how we look at the work of an artist. At least three perspectives are possible: </a:t>
            </a:r>
          </a:p>
          <a:p>
            <a:r>
              <a:rPr lang="en-CA" dirty="0" smtClean="0"/>
              <a:t>• We can focus on the thing that results from the creative process—say, a painting. </a:t>
            </a:r>
          </a:p>
          <a:p>
            <a:r>
              <a:rPr lang="en-CA" dirty="0" smtClean="0"/>
              <a:t>• We can focus on the process of painting. </a:t>
            </a:r>
          </a:p>
          <a:p>
            <a:r>
              <a:rPr lang="en-CA" dirty="0" smtClean="0"/>
              <a:t>• Or we can observe the artist as she stands in front of a blank canvas. </a:t>
            </a:r>
          </a:p>
          <a:p>
            <a:r>
              <a:rPr lang="en-CA" dirty="0" smtClean="0"/>
              <a:t>In other words, we can look at the work of art after it has been created (the thing), during its creation (the process), or before creation begins (the blank canvas or source dimension). </a:t>
            </a:r>
          </a:p>
          <a:p>
            <a:r>
              <a:rPr lang="en-CA" dirty="0" smtClean="0"/>
              <a:t>If we apply this artist analogy to leadership, we can look at the leader’s work from three different angles. </a:t>
            </a:r>
          </a:p>
          <a:p>
            <a:r>
              <a:rPr lang="en-CA" dirty="0" smtClean="0"/>
              <a:t>• First, we can look at what leaders do. Tons of books have been written from that point of view. </a:t>
            </a:r>
          </a:p>
          <a:p>
            <a:r>
              <a:rPr lang="en-CA" dirty="0" smtClean="0"/>
              <a:t>• Second, we can look at the how, the processes leaders use. That’s the perspective we’ve used in management and leadership research for more than two decades. We have analyzed all aspects and functional areas of managers’ and leaders’ work from the process point of view. Numerous useful insights have resulted from that line of work. </a:t>
            </a:r>
          </a:p>
          <a:p>
            <a:r>
              <a:rPr lang="en-CA" dirty="0" smtClean="0"/>
              <a:t>• Yet we have never systematically looked at the leaders’ work from the third, or blank-canvas, perspective. </a:t>
            </a:r>
          </a:p>
          <a:p>
            <a:r>
              <a:rPr lang="en-CA" dirty="0" smtClean="0"/>
              <a:t>The question we have left unasked is: “What sources are leaders actually operating from?” I first began noticing this blind spot when talking with the late CEO of Hanover Insurance, Bill O’Brien. He told me that his greatest insight after years of conducting organizational learning projects and facilitating corporate change is that the success of an intervention depends on the interior condition of the intervener.” </a:t>
            </a:r>
            <a:r>
              <a:rPr lang="en-CA" dirty="0" err="1" smtClean="0"/>
              <a:t>pag</a:t>
            </a:r>
            <a:r>
              <a:rPr lang="en-CA" dirty="0" smtClean="0"/>
              <a:t>. 6 Intro.</a:t>
            </a:r>
            <a:r>
              <a:rPr lang="en-CA" baseline="0" dirty="0" smtClean="0"/>
              <a:t> Theory U. Otto </a:t>
            </a:r>
            <a:r>
              <a:rPr lang="en-CA" baseline="0" dirty="0" err="1" smtClean="0"/>
              <a:t>Scharmer</a:t>
            </a:r>
            <a:r>
              <a:rPr lang="en-CA" baseline="0" dirty="0" smtClean="0"/>
              <a:t>.</a:t>
            </a:r>
          </a:p>
          <a:p>
            <a:endParaRPr lang="en-CA" baseline="0" dirty="0" smtClean="0"/>
          </a:p>
          <a:p>
            <a:r>
              <a:rPr lang="en-CA" baseline="0" dirty="0" smtClean="0"/>
              <a:t>The obstacles, the shadows, inevitable comes when crossing that threshold </a:t>
            </a:r>
          </a:p>
          <a:p>
            <a:r>
              <a:rPr lang="en-CA" baseline="0" dirty="0" err="1" smtClean="0"/>
              <a:t>VoJ</a:t>
            </a:r>
            <a:r>
              <a:rPr lang="en-CA" baseline="0" dirty="0" smtClean="0"/>
              <a:t> – Voice of Judgement</a:t>
            </a:r>
          </a:p>
          <a:p>
            <a:r>
              <a:rPr lang="en-CA" baseline="0" dirty="0" err="1" smtClean="0"/>
              <a:t>VoC</a:t>
            </a:r>
            <a:r>
              <a:rPr lang="en-CA" baseline="0" dirty="0" smtClean="0"/>
              <a:t> – Voice of Cynicism</a:t>
            </a:r>
          </a:p>
          <a:p>
            <a:r>
              <a:rPr lang="en-CA" baseline="0" dirty="0" err="1" smtClean="0"/>
              <a:t>VoF</a:t>
            </a:r>
            <a:r>
              <a:rPr lang="en-CA" baseline="0" dirty="0" smtClean="0"/>
              <a:t> – Voice of Fear</a:t>
            </a:r>
            <a:endParaRPr lang="en-CA" dirty="0"/>
          </a:p>
        </p:txBody>
      </p:sp>
      <p:sp>
        <p:nvSpPr>
          <p:cNvPr id="4" name="Slide Number Placeholder 3"/>
          <p:cNvSpPr>
            <a:spLocks noGrp="1"/>
          </p:cNvSpPr>
          <p:nvPr>
            <p:ph type="sldNum" sz="quarter" idx="10"/>
          </p:nvPr>
        </p:nvSpPr>
        <p:spPr/>
        <p:txBody>
          <a:bodyPr/>
          <a:lstStyle/>
          <a:p>
            <a:fld id="{E12EAA6B-8261-4925-8816-FBB46DD072E1}" type="slidenum">
              <a:rPr lang="en-US" smtClean="0"/>
              <a:pPr/>
              <a:t>9</a:t>
            </a:fld>
            <a:endParaRPr lang="en-US"/>
          </a:p>
        </p:txBody>
      </p:sp>
    </p:spTree>
    <p:extLst>
      <p:ext uri="{BB962C8B-B14F-4D97-AF65-F5344CB8AC3E}">
        <p14:creationId xmlns:p14="http://schemas.microsoft.com/office/powerpoint/2010/main" val="96118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t>Occasional delivering sessions to </a:t>
            </a:r>
            <a:r>
              <a:rPr lang="en-CA" b="0" dirty="0" err="1" smtClean="0"/>
              <a:t>GoC</a:t>
            </a:r>
            <a:endParaRPr lang="en-CA" b="0" dirty="0" smtClean="0"/>
          </a:p>
          <a:p>
            <a:pPr marL="168638" indent="-168638">
              <a:buFont typeface="Arial" panose="020B0604020202020204" pitchFamily="34" charset="0"/>
              <a:buChar char="•"/>
            </a:pPr>
            <a:r>
              <a:rPr lang="en-CA" dirty="0" smtClean="0"/>
              <a:t>Immigration, Refugees &amp; Citizenship Canada – various sessions delivered (1 hour, 1.5 hours, “plug-ins”)</a:t>
            </a:r>
          </a:p>
          <a:p>
            <a:pPr marL="168638" indent="-168638">
              <a:buFont typeface="Arial" panose="020B0604020202020204" pitchFamily="34" charset="0"/>
              <a:buChar char="•"/>
            </a:pPr>
            <a:r>
              <a:rPr lang="en-CA" dirty="0" smtClean="0"/>
              <a:t>Department of Fisheries &amp; Oceans – virtual </a:t>
            </a:r>
            <a:r>
              <a:rPr lang="en-CA" dirty="0" err="1" smtClean="0"/>
              <a:t>webex</a:t>
            </a:r>
            <a:r>
              <a:rPr lang="en-CA" dirty="0" smtClean="0"/>
              <a:t> (15 </a:t>
            </a:r>
            <a:r>
              <a:rPr lang="en-CA" dirty="0" err="1" smtClean="0"/>
              <a:t>mins</a:t>
            </a:r>
            <a:r>
              <a:rPr lang="en-CA" dirty="0" smtClean="0"/>
              <a:t>)</a:t>
            </a:r>
          </a:p>
          <a:p>
            <a:pPr marL="168638" indent="-168638">
              <a:buFont typeface="Arial" panose="020B0604020202020204" pitchFamily="34" charset="0"/>
              <a:buChar char="•"/>
            </a:pPr>
            <a:r>
              <a:rPr lang="en-CA" dirty="0" smtClean="0"/>
              <a:t>Aboriginal Affairs &amp; Northern Development Canada</a:t>
            </a:r>
          </a:p>
          <a:p>
            <a:pPr marL="168638" indent="-168638">
              <a:buFont typeface="Arial" panose="020B0604020202020204" pitchFamily="34" charset="0"/>
              <a:buChar char="•"/>
            </a:pPr>
            <a:r>
              <a:rPr lang="en-CA" dirty="0" smtClean="0"/>
              <a:t>Heritage Canada</a:t>
            </a:r>
          </a:p>
          <a:p>
            <a:pPr marL="168638" indent="-168638">
              <a:buFont typeface="Arial" panose="020B0604020202020204" pitchFamily="34" charset="0"/>
              <a:buChar char="•"/>
            </a:pPr>
            <a:r>
              <a:rPr lang="en-CA" dirty="0" smtClean="0"/>
              <a:t>National Research Council</a:t>
            </a:r>
          </a:p>
          <a:p>
            <a:pPr marL="168638" indent="-168638">
              <a:buFont typeface="Arial" panose="020B0604020202020204" pitchFamily="34" charset="0"/>
              <a:buChar char="•"/>
            </a:pPr>
            <a:r>
              <a:rPr lang="en-CA" dirty="0" smtClean="0"/>
              <a:t>HR Council </a:t>
            </a:r>
            <a:r>
              <a:rPr lang="en-CA" dirty="0" err="1" smtClean="0"/>
              <a:t>CoP</a:t>
            </a:r>
            <a:r>
              <a:rPr lang="en-CA" dirty="0" smtClean="0"/>
              <a:t> Hub</a:t>
            </a:r>
          </a:p>
          <a:p>
            <a:pPr marL="168638" indent="-168638">
              <a:buFont typeface="Arial" panose="020B0604020202020204" pitchFamily="34" charset="0"/>
              <a:buChar char="•"/>
            </a:pPr>
            <a:r>
              <a:rPr lang="en-CA" dirty="0" smtClean="0"/>
              <a:t>PSC – BP2020 Wellbeing Forum (at the same time as the BP2020 Fair)</a:t>
            </a:r>
          </a:p>
          <a:p>
            <a:pPr marL="168638" indent="-168638">
              <a:buFont typeface="Arial" panose="020B0604020202020204" pitchFamily="34" charset="0"/>
              <a:buChar char="•"/>
            </a:pPr>
            <a:r>
              <a:rPr lang="en-CA" dirty="0" smtClean="0"/>
              <a:t>BP2020 Atlantic Innovation Fair – virtual </a:t>
            </a:r>
            <a:r>
              <a:rPr lang="en-CA" dirty="0" err="1" smtClean="0"/>
              <a:t>webex</a:t>
            </a:r>
            <a:r>
              <a:rPr lang="en-CA" dirty="0" smtClean="0"/>
              <a:t> (30 </a:t>
            </a:r>
            <a:r>
              <a:rPr lang="en-CA" dirty="0" err="1" smtClean="0"/>
              <a:t>mins</a:t>
            </a:r>
            <a:r>
              <a:rPr lang="en-CA" dirty="0" smtClean="0"/>
              <a:t>)</a:t>
            </a:r>
          </a:p>
          <a:p>
            <a:pPr marL="168638" indent="-168638">
              <a:buFont typeface="Arial" panose="020B0604020202020204" pitchFamily="34" charset="0"/>
              <a:buChar char="•"/>
            </a:pPr>
            <a:r>
              <a:rPr lang="en-CA" dirty="0" smtClean="0"/>
              <a:t>Service Canada – co-delivered with Christine Gagnon</a:t>
            </a:r>
          </a:p>
          <a:p>
            <a:pPr marL="168638" indent="-168638">
              <a:buFont typeface="Arial" panose="020B0604020202020204" pitchFamily="34" charset="0"/>
              <a:buChar char="•"/>
            </a:pPr>
            <a:r>
              <a:rPr lang="en-CA" dirty="0" smtClean="0"/>
              <a:t>PSC – During National Public Service Week</a:t>
            </a:r>
          </a:p>
          <a:p>
            <a:pPr marL="168638" indent="-168638">
              <a:buFont typeface="Arial" panose="020B0604020202020204" pitchFamily="34" charset="0"/>
              <a:buChar char="•"/>
            </a:pPr>
            <a:r>
              <a:rPr lang="en-CA" dirty="0" smtClean="0"/>
              <a:t>Members of the Mindfulness 2020 </a:t>
            </a:r>
            <a:r>
              <a:rPr lang="en-CA" dirty="0" err="1" smtClean="0"/>
              <a:t>Pleine</a:t>
            </a:r>
            <a:r>
              <a:rPr lang="en-CA" dirty="0" smtClean="0"/>
              <a:t>-conscience</a:t>
            </a:r>
          </a:p>
          <a:p>
            <a:pPr marL="168638" indent="-168638">
              <a:buFont typeface="Arial" panose="020B0604020202020204" pitchFamily="34" charset="0"/>
              <a:buChar char="•"/>
            </a:pPr>
            <a:r>
              <a:rPr lang="en-CA" dirty="0" smtClean="0"/>
              <a:t>Got an invitation to present to ISED (Industry Canada) details to be discussed</a:t>
            </a:r>
          </a:p>
          <a:p>
            <a:endParaRPr lang="en-CA" dirty="0" smtClean="0"/>
          </a:p>
          <a:p>
            <a:r>
              <a:rPr lang="en-CA" dirty="0" smtClean="0"/>
              <a:t>Total of 1,065 participants so</a:t>
            </a:r>
            <a:r>
              <a:rPr lang="en-CA" baseline="0" dirty="0" smtClean="0"/>
              <a:t> far.</a:t>
            </a:r>
            <a:endParaRPr lang="en-CA" dirty="0"/>
          </a:p>
        </p:txBody>
      </p:sp>
      <p:sp>
        <p:nvSpPr>
          <p:cNvPr id="4" name="Slide Number Placeholder 3"/>
          <p:cNvSpPr>
            <a:spLocks noGrp="1"/>
          </p:cNvSpPr>
          <p:nvPr>
            <p:ph type="sldNum" sz="quarter" idx="10"/>
          </p:nvPr>
        </p:nvSpPr>
        <p:spPr/>
        <p:txBody>
          <a:bodyPr/>
          <a:lstStyle/>
          <a:p>
            <a:fld id="{E12EAA6B-8261-4925-8816-FBB46DD072E1}" type="slidenum">
              <a:rPr lang="en-US" smtClean="0"/>
              <a:pPr/>
              <a:t>10</a:t>
            </a:fld>
            <a:endParaRPr lang="en-US"/>
          </a:p>
        </p:txBody>
      </p:sp>
    </p:spTree>
    <p:extLst>
      <p:ext uri="{BB962C8B-B14F-4D97-AF65-F5344CB8AC3E}">
        <p14:creationId xmlns:p14="http://schemas.microsoft.com/office/powerpoint/2010/main" val="114440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mj-lt"/>
              <a:buNone/>
            </a:pPr>
            <a:r>
              <a:rPr lang="en-CA" dirty="0" smtClean="0"/>
              <a:t>As I get more</a:t>
            </a:r>
            <a:r>
              <a:rPr lang="en-CA" baseline="0" dirty="0" smtClean="0"/>
              <a:t> familiar with the SCO model, I’ll explore how to make it fit into this initiative…</a:t>
            </a:r>
          </a:p>
          <a:p>
            <a:pPr marL="0" indent="0">
              <a:buFont typeface="+mj-lt"/>
              <a:buNone/>
            </a:pPr>
            <a:r>
              <a:rPr lang="en-CA" dirty="0" smtClean="0"/>
              <a:t> </a:t>
            </a:r>
            <a:endParaRPr lang="en-CA" b="1" u="sng" dirty="0" smtClean="0">
              <a:hlinkClick r:id="rId3" tooltip="1. Change Management Needs Questionnaire.docx"/>
            </a:endParaRPr>
          </a:p>
          <a:p>
            <a:pPr marL="224851" indent="-224851">
              <a:buFont typeface="+mj-lt"/>
              <a:buAutoNum type="arabicPeriod"/>
            </a:pPr>
            <a:r>
              <a:rPr lang="en-CA" b="1" u="sng" dirty="0" smtClean="0">
                <a:hlinkClick r:id="rId3" tooltip="1. Change Management Needs Questionnaire.docx"/>
              </a:rPr>
              <a:t>Change Management Needs Questionnaire</a:t>
            </a:r>
            <a:r>
              <a:rPr lang="en-CA" dirty="0" smtClean="0"/>
              <a:t> - Assess the change management needs for your service or project and identify key areas that require attention. </a:t>
            </a:r>
            <a:br>
              <a:rPr lang="en-CA" dirty="0" smtClean="0"/>
            </a:br>
            <a:endParaRPr lang="en-CA" dirty="0" smtClean="0"/>
          </a:p>
          <a:p>
            <a:pPr marL="224851" indent="-224851">
              <a:buFont typeface="+mj-lt"/>
              <a:buAutoNum type="arabicPeriod"/>
            </a:pPr>
            <a:r>
              <a:rPr lang="en-CA" b="1" u="sng" dirty="0" smtClean="0">
                <a:hlinkClick r:id="rId4" tooltip="2. CM Task List for SSC Projects.xls"/>
              </a:rPr>
              <a:t>Change </a:t>
            </a:r>
            <a:r>
              <a:rPr lang="en-CA" b="1" u="sng" dirty="0">
                <a:hlinkClick r:id="rId4" tooltip="2. CM Task List for SSC Projects.xls"/>
              </a:rPr>
              <a:t>Management Task List for SSC Services and Projects</a:t>
            </a:r>
            <a:r>
              <a:rPr lang="en-CA" dirty="0"/>
              <a:t> - Include these typical change management tasks in your service or project plans and adjust accordingly to ensure change management and partner readiness activities are integrated into your SSC services and projects. </a:t>
            </a:r>
            <a:br>
              <a:rPr lang="en-CA" dirty="0"/>
            </a:br>
            <a:endParaRPr lang="en-CA" dirty="0"/>
          </a:p>
          <a:p>
            <a:pPr marL="224851" indent="-224851">
              <a:buFont typeface="+mj-lt"/>
              <a:buAutoNum type="arabicPeriod"/>
            </a:pPr>
            <a:r>
              <a:rPr lang="en-CA" b="1" u="sng" dirty="0">
                <a:hlinkClick r:id="rId5" tooltip="3. SSC Stakeholder Impact Analysis v1.0.xlsx"/>
              </a:rPr>
              <a:t>Stakeholder Identification and Impact Analysis</a:t>
            </a:r>
            <a:r>
              <a:rPr lang="en-CA" dirty="0"/>
              <a:t> - Conduct a Stakeholder Impact Analysis to complement your typical project stakeholder analysis (i.e. power/influence and interest) but with a focus on the </a:t>
            </a:r>
            <a:r>
              <a:rPr lang="en-CA" b="1" dirty="0"/>
              <a:t>impact</a:t>
            </a:r>
            <a:r>
              <a:rPr lang="en-CA" dirty="0"/>
              <a:t>, i.e. how will this change affect the various stakeholder groups including clients/partners and service providers. </a:t>
            </a:r>
            <a:br>
              <a:rPr lang="en-CA" dirty="0"/>
            </a:br>
            <a:endParaRPr lang="en-CA" dirty="0"/>
          </a:p>
          <a:p>
            <a:pPr marL="224851" indent="-224851">
              <a:buFont typeface="+mj-lt"/>
              <a:buAutoNum type="arabicPeriod"/>
            </a:pPr>
            <a:r>
              <a:rPr lang="en-CA" b="1" u="sng" dirty="0">
                <a:hlinkClick r:id="rId6" tooltip="4. SSC Communications and Change Management Tactics Checklist v1.0.xlsx"/>
              </a:rPr>
              <a:t>Change Management Tactics Checklist</a:t>
            </a:r>
            <a:r>
              <a:rPr lang="en-CA" dirty="0"/>
              <a:t> - Reference this checklist of potential change management, engagement, communications and training tools and tactics and contact your SCO and </a:t>
            </a:r>
            <a:r>
              <a:rPr lang="en-CA" dirty="0" err="1"/>
              <a:t>Comms</a:t>
            </a:r>
            <a:r>
              <a:rPr lang="en-CA" dirty="0"/>
              <a:t> advisors for guidance on how we can prepare people for your change and mitigate the change risks.</a:t>
            </a:r>
            <a:br>
              <a:rPr lang="en-CA" dirty="0"/>
            </a:br>
            <a:endParaRPr lang="en-CA" dirty="0"/>
          </a:p>
          <a:p>
            <a:pPr marL="224851" indent="-224851">
              <a:buFont typeface="+mj-lt"/>
              <a:buAutoNum type="arabicPeriod"/>
            </a:pPr>
            <a:r>
              <a:rPr lang="en-CA" b="1" u="sng" dirty="0">
                <a:hlinkClick r:id="rId7" tooltip="5. SSC Communications and Change Management Roadmap v1.0.xlsx"/>
              </a:rPr>
              <a:t>Change Management Plan / Roadmap</a:t>
            </a:r>
            <a:r>
              <a:rPr lang="en-CA" dirty="0"/>
              <a:t> - Map out your Change Management Plan to show the key change, engagement, communication and training activities by stakeholder group.</a:t>
            </a:r>
            <a:br>
              <a:rPr lang="en-CA" dirty="0"/>
            </a:br>
            <a:endParaRPr lang="en-CA" dirty="0"/>
          </a:p>
          <a:p>
            <a:pPr marL="224851" indent="-224851">
              <a:buFont typeface="+mj-lt"/>
              <a:buAutoNum type="arabicPeriod"/>
            </a:pPr>
            <a:r>
              <a:rPr lang="en-CA" b="1" u="sng" dirty="0">
                <a:hlinkClick r:id="rId8" tooltip="6. People Readiness Assessment v1.0.docx"/>
              </a:rPr>
              <a:t>People Readiness Assessment</a:t>
            </a:r>
            <a:r>
              <a:rPr lang="en-CA" dirty="0"/>
              <a:t> - Assess the readiness of your stakeholders with this quick and easy questionnaire.</a:t>
            </a:r>
            <a:br>
              <a:rPr lang="en-CA" dirty="0"/>
            </a:br>
            <a:endParaRPr lang="en-CA" dirty="0"/>
          </a:p>
          <a:p>
            <a:pPr marL="224851" indent="-224851">
              <a:buFont typeface="+mj-lt"/>
              <a:buAutoNum type="arabicPeriod"/>
            </a:pPr>
            <a:r>
              <a:rPr lang="en-CA" b="1" u="sng" dirty="0">
                <a:hlinkClick r:id="rId9" tooltip="7. People Readiness Dashboard PRD Template v1.0.pptx"/>
              </a:rPr>
              <a:t>People Readiness Dashboard</a:t>
            </a:r>
            <a:r>
              <a:rPr lang="en-CA" dirty="0"/>
              <a:t> - Augment your regular service or project reporting with this dashboard to assess people readiness.</a:t>
            </a:r>
            <a:br>
              <a:rPr lang="en-CA" dirty="0"/>
            </a:br>
            <a:endParaRPr lang="en-CA" dirty="0"/>
          </a:p>
          <a:p>
            <a:pPr marL="224851" indent="-224851">
              <a:buFont typeface="+mj-lt"/>
              <a:buAutoNum type="arabicPeriod"/>
            </a:pPr>
            <a:r>
              <a:rPr lang="en-CA" b="1" u="sng" dirty="0">
                <a:hlinkClick r:id="rId10" tooltip="8. Change Management Lessons Learned v1.0.docx"/>
              </a:rPr>
              <a:t>Change Management Lessons Learned</a:t>
            </a:r>
            <a:r>
              <a:rPr lang="en-CA" dirty="0"/>
              <a:t> - Gather lessons learned from the change team and various stakeholders to share best practices as well as suggested changes to the change management process to build change management competency and continuous improvement into the organization.</a:t>
            </a:r>
          </a:p>
        </p:txBody>
      </p:sp>
      <p:sp>
        <p:nvSpPr>
          <p:cNvPr id="4" name="Slide Number Placeholder 3"/>
          <p:cNvSpPr>
            <a:spLocks noGrp="1"/>
          </p:cNvSpPr>
          <p:nvPr>
            <p:ph type="sldNum" sz="quarter" idx="10"/>
          </p:nvPr>
        </p:nvSpPr>
        <p:spPr/>
        <p:txBody>
          <a:bodyPr/>
          <a:lstStyle/>
          <a:p>
            <a:fld id="{E12EAA6B-8261-4925-8816-FBB46DD072E1}" type="slidenum">
              <a:rPr lang="en-US" smtClean="0"/>
              <a:pPr/>
              <a:t>12</a:t>
            </a:fld>
            <a:endParaRPr lang="en-US"/>
          </a:p>
        </p:txBody>
      </p:sp>
    </p:spTree>
    <p:extLst>
      <p:ext uri="{BB962C8B-B14F-4D97-AF65-F5344CB8AC3E}">
        <p14:creationId xmlns:p14="http://schemas.microsoft.com/office/powerpoint/2010/main" val="96507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List of HR </a:t>
            </a:r>
            <a:r>
              <a:rPr lang="en-CA" dirty="0" err="1" smtClean="0"/>
              <a:t>CoP</a:t>
            </a:r>
            <a:endParaRPr lang="en-CA" dirty="0" smtClean="0"/>
          </a:p>
          <a:p>
            <a:pPr marL="228600" indent="-228600">
              <a:buFont typeface="+mj-lt"/>
              <a:buAutoNum type="arabicPeriod"/>
            </a:pPr>
            <a:r>
              <a:rPr lang="en-CA" dirty="0" smtClean="0"/>
              <a:t>(ACM</a:t>
            </a:r>
            <a:r>
              <a:rPr lang="en-CA" dirty="0"/>
              <a:t>) Association of Compensation Managers </a:t>
            </a:r>
          </a:p>
          <a:p>
            <a:pPr marL="228600" indent="-228600">
              <a:buFont typeface="+mj-lt"/>
              <a:buAutoNum type="arabicPeriod"/>
            </a:pPr>
            <a:r>
              <a:rPr lang="en-CA" dirty="0"/>
              <a:t>(Career) Interdepartmental Community of Practice on Career </a:t>
            </a:r>
          </a:p>
          <a:p>
            <a:pPr marL="228600" indent="-228600">
              <a:buFont typeface="+mj-lt"/>
              <a:buAutoNum type="arabicPeriod"/>
            </a:pPr>
            <a:r>
              <a:rPr lang="en-CA" dirty="0"/>
              <a:t>(DTA) Inclusive Work Environment and Duty to Accommodate </a:t>
            </a:r>
          </a:p>
          <a:p>
            <a:pPr marL="228600" indent="-228600">
              <a:buFont typeface="+mj-lt"/>
              <a:buAutoNum type="arabicPeriod"/>
            </a:pPr>
            <a:r>
              <a:rPr lang="en-CA" dirty="0"/>
              <a:t>(DM) Disability Management Practitioners’ </a:t>
            </a:r>
          </a:p>
          <a:p>
            <a:pPr marL="228600" indent="-228600">
              <a:buFont typeface="+mj-lt"/>
              <a:buAutoNum type="arabicPeriod"/>
            </a:pPr>
            <a:r>
              <a:rPr lang="en-CA" dirty="0"/>
              <a:t>(FWWN) Federal Workplace Well-Being Network </a:t>
            </a:r>
          </a:p>
          <a:p>
            <a:pPr marL="228600" indent="-228600">
              <a:buFont typeface="+mj-lt"/>
              <a:buAutoNum type="arabicPeriod"/>
            </a:pPr>
            <a:r>
              <a:rPr lang="en-CA" dirty="0"/>
              <a:t>(</a:t>
            </a:r>
            <a:r>
              <a:rPr lang="en-CA" dirty="0" err="1"/>
              <a:t>HoLF</a:t>
            </a:r>
            <a:r>
              <a:rPr lang="en-CA" dirty="0"/>
              <a:t>) Heads of Learning Forum </a:t>
            </a:r>
          </a:p>
          <a:p>
            <a:pPr marL="228600" indent="-228600">
              <a:buFont typeface="+mj-lt"/>
              <a:buAutoNum type="arabicPeriod"/>
            </a:pPr>
            <a:r>
              <a:rPr lang="en-CA" dirty="0"/>
              <a:t>(HRPIN) Human Resources Planning Interdepartmental Network </a:t>
            </a:r>
          </a:p>
          <a:p>
            <a:pPr marL="228600" indent="-228600">
              <a:buFont typeface="+mj-lt"/>
              <a:buAutoNum type="arabicPeriod"/>
            </a:pPr>
            <a:r>
              <a:rPr lang="en-CA" dirty="0"/>
              <a:t>(ICMS) Informal Conflict Management System </a:t>
            </a:r>
          </a:p>
          <a:p>
            <a:pPr marL="228600" indent="-228600">
              <a:buFont typeface="+mj-lt"/>
              <a:buAutoNum type="arabicPeriod"/>
            </a:pPr>
            <a:r>
              <a:rPr lang="en-CA" dirty="0"/>
              <a:t>(IDNEE) Interdepartmental Network on Employment Equity </a:t>
            </a:r>
          </a:p>
          <a:p>
            <a:pPr marL="228600" indent="-228600">
              <a:buFont typeface="+mj-lt"/>
              <a:buAutoNum type="arabicPeriod"/>
            </a:pPr>
            <a:r>
              <a:rPr lang="en-CA" dirty="0"/>
              <a:t>(INEAP) Interdepartmental Network of Internal Employee Assistance Programs </a:t>
            </a:r>
          </a:p>
          <a:p>
            <a:pPr marL="228600" indent="-228600">
              <a:buFont typeface="+mj-lt"/>
              <a:buAutoNum type="arabicPeriod"/>
            </a:pPr>
            <a:r>
              <a:rPr lang="en-CA" dirty="0"/>
              <a:t>(IOCN) Interdepartmental Organizational Change Network </a:t>
            </a:r>
          </a:p>
          <a:p>
            <a:pPr marL="228600" indent="-228600">
              <a:buFont typeface="+mj-lt"/>
              <a:buAutoNum type="arabicPeriod"/>
            </a:pPr>
            <a:r>
              <a:rPr lang="en-CA" dirty="0"/>
              <a:t>(LRC) Labour Relations Council </a:t>
            </a:r>
          </a:p>
          <a:p>
            <a:pPr marL="228600" indent="-228600">
              <a:buFont typeface="+mj-lt"/>
              <a:buAutoNum type="arabicPeriod"/>
            </a:pPr>
            <a:r>
              <a:rPr lang="en-CA" dirty="0"/>
              <a:t>(NSC) National Staffing Council </a:t>
            </a:r>
          </a:p>
          <a:p>
            <a:pPr marL="228600" indent="-228600">
              <a:buFont typeface="+mj-lt"/>
              <a:buAutoNum type="arabicPeriod"/>
            </a:pPr>
            <a:r>
              <a:rPr lang="en-CA" dirty="0"/>
              <a:t>(OCC) Organization and Classification Council </a:t>
            </a:r>
          </a:p>
          <a:p>
            <a:pPr marL="228600" indent="-228600">
              <a:buFont typeface="+mj-lt"/>
              <a:buAutoNum type="arabicPeriod"/>
            </a:pPr>
            <a:r>
              <a:rPr lang="en-CA" dirty="0"/>
              <a:t>(OHS) Occupational Health and Safety </a:t>
            </a:r>
          </a:p>
          <a:p>
            <a:pPr marL="228600" indent="-228600">
              <a:buFont typeface="+mj-lt"/>
              <a:buAutoNum type="arabicPeriod"/>
            </a:pPr>
            <a:r>
              <a:rPr lang="en-CA" dirty="0"/>
              <a:t>(OL) Official Languages </a:t>
            </a:r>
          </a:p>
          <a:p>
            <a:pPr marL="228600" indent="-228600">
              <a:buFont typeface="+mj-lt"/>
              <a:buAutoNum type="arabicPeriod"/>
            </a:pPr>
            <a:r>
              <a:rPr lang="en-CA" dirty="0"/>
              <a:t>(TM) Talent Management </a:t>
            </a:r>
          </a:p>
        </p:txBody>
      </p:sp>
      <p:sp>
        <p:nvSpPr>
          <p:cNvPr id="4" name="Slide Number Placeholder 3"/>
          <p:cNvSpPr>
            <a:spLocks noGrp="1"/>
          </p:cNvSpPr>
          <p:nvPr>
            <p:ph type="sldNum" sz="quarter" idx="10"/>
          </p:nvPr>
        </p:nvSpPr>
        <p:spPr/>
        <p:txBody>
          <a:bodyPr/>
          <a:lstStyle/>
          <a:p>
            <a:fld id="{E12EAA6B-8261-4925-8816-FBB46DD072E1}" type="slidenum">
              <a:rPr lang="en-US" smtClean="0"/>
              <a:pPr/>
              <a:t>13</a:t>
            </a:fld>
            <a:endParaRPr lang="en-US"/>
          </a:p>
        </p:txBody>
      </p:sp>
    </p:spTree>
    <p:extLst>
      <p:ext uri="{BB962C8B-B14F-4D97-AF65-F5344CB8AC3E}">
        <p14:creationId xmlns:p14="http://schemas.microsoft.com/office/powerpoint/2010/main" val="2417514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000750"/>
            <a:ext cx="91440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y Documents\SSC\Corporate look working files\title page e.png"/>
          <p:cNvPicPr>
            <a:picLocks noChangeAspect="1" noChangeArrowheads="1"/>
          </p:cNvPicPr>
          <p:nvPr userDrawn="1"/>
        </p:nvPicPr>
        <p:blipFill>
          <a:blip r:embed="rId2" cstate="print"/>
          <a:srcRect/>
          <a:stretch>
            <a:fillRect/>
          </a:stretch>
        </p:blipFill>
        <p:spPr bwMode="auto">
          <a:xfrm>
            <a:off x="226289" y="228864"/>
            <a:ext cx="8917711" cy="6400271"/>
          </a:xfrm>
          <a:prstGeom prst="rect">
            <a:avLst/>
          </a:prstGeom>
          <a:noFill/>
        </p:spPr>
      </p:pic>
      <p:sp>
        <p:nvSpPr>
          <p:cNvPr id="2" name="Title 1"/>
          <p:cNvSpPr>
            <a:spLocks noGrp="1"/>
          </p:cNvSpPr>
          <p:nvPr>
            <p:ph type="ctrTitle"/>
          </p:nvPr>
        </p:nvSpPr>
        <p:spPr>
          <a:xfrm>
            <a:off x="231774" y="1362075"/>
            <a:ext cx="8683625" cy="2057400"/>
          </a:xfrm>
        </p:spPr>
        <p:txBody>
          <a:bodyPr lIns="0" tIns="0" rIns="0" bIns="0" anchor="ctr">
            <a:normAutofit/>
          </a:bodyPr>
          <a:lstStyle>
            <a:lvl1pPr>
              <a:lnSpc>
                <a:spcPct val="100000"/>
              </a:lnSpc>
              <a:defRPr sz="32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774" y="3514724"/>
            <a:ext cx="8683625" cy="20574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6" y="209548"/>
            <a:ext cx="8683624" cy="771527"/>
          </a:xfrm>
        </p:spPr>
        <p:txBody>
          <a:bodyPr lIns="0" tIns="0" rIns="0" bIns="0"/>
          <a:lstStyle/>
          <a:p>
            <a:r>
              <a:rPr lang="en-US" dirty="0" smtClean="0"/>
              <a:t>Click to edit Master title style</a:t>
            </a:r>
            <a:endParaRPr lang="en-US" dirty="0"/>
          </a:p>
        </p:txBody>
      </p:sp>
      <p:sp>
        <p:nvSpPr>
          <p:cNvPr id="3" name="Content Placeholder 2"/>
          <p:cNvSpPr>
            <a:spLocks noGrp="1"/>
          </p:cNvSpPr>
          <p:nvPr>
            <p:ph idx="1"/>
          </p:nvPr>
        </p:nvSpPr>
        <p:spPr>
          <a:xfrm>
            <a:off x="231776" y="1228726"/>
            <a:ext cx="8683624" cy="4897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BA6D512-FA6A-43AF-9A0E-8931985766F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6550" y="1228726"/>
            <a:ext cx="4159250"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28726"/>
            <a:ext cx="4152900"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8BA6D512-FA6A-43AF-9A0E-8931985766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36550" y="1220788"/>
            <a:ext cx="41608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6550" y="1866900"/>
            <a:ext cx="4160838" cy="4259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20788"/>
            <a:ext cx="41560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66900"/>
            <a:ext cx="4156075" cy="4259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8BA6D512-FA6A-43AF-9A0E-8931985766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BA6D512-FA6A-43AF-9A0E-8931985766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A6D512-FA6A-43AF-9A0E-8931985766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E:\My Documents\SSC\Corporate look working files\content.png"/>
          <p:cNvPicPr>
            <a:picLocks noChangeAspect="1" noChangeArrowheads="1"/>
          </p:cNvPicPr>
          <p:nvPr userDrawn="1"/>
        </p:nvPicPr>
        <p:blipFill>
          <a:blip r:embed="rId8" cstate="print"/>
          <a:srcRect/>
          <a:stretch>
            <a:fillRect/>
          </a:stretch>
        </p:blipFill>
        <p:spPr bwMode="auto">
          <a:xfrm>
            <a:off x="377" y="0"/>
            <a:ext cx="9143245" cy="6631900"/>
          </a:xfrm>
          <a:prstGeom prst="rect">
            <a:avLst/>
          </a:prstGeom>
          <a:noFill/>
        </p:spPr>
      </p:pic>
      <p:sp>
        <p:nvSpPr>
          <p:cNvPr id="2" name="Title Placeholder 1"/>
          <p:cNvSpPr>
            <a:spLocks noGrp="1"/>
          </p:cNvSpPr>
          <p:nvPr>
            <p:ph type="title"/>
          </p:nvPr>
        </p:nvSpPr>
        <p:spPr>
          <a:xfrm>
            <a:off x="231775" y="209548"/>
            <a:ext cx="8683625" cy="771527"/>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1775" y="1228726"/>
            <a:ext cx="8683625" cy="489743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62988" y="6286258"/>
            <a:ext cx="238125" cy="238368"/>
          </a:xfrm>
          <a:prstGeom prst="rect">
            <a:avLst/>
          </a:prstGeom>
        </p:spPr>
        <p:txBody>
          <a:bodyPr vert="horz" lIns="0" tIns="0" rIns="0" bIns="0" rtlCol="0" anchor="ctr"/>
          <a:lstStyle>
            <a:lvl1pPr algn="ctr">
              <a:defRPr sz="1200">
                <a:solidFill>
                  <a:schemeClr val="tx2">
                    <a:lumMod val="75000"/>
                  </a:schemeClr>
                </a:solidFill>
              </a:defRPr>
            </a:lvl1pPr>
          </a:lstStyle>
          <a:p>
            <a:fld id="{8BA6D512-FA6A-43AF-9A0E-8931985766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ts val="3200"/>
        </a:lnSpc>
        <a:spcBef>
          <a:spcPct val="0"/>
        </a:spcBef>
        <a:buNone/>
        <a:defRPr sz="3200" b="1" kern="1200">
          <a:solidFill>
            <a:schemeClr val="tx2">
              <a:lumMod val="50000"/>
            </a:schemeClr>
          </a:solidFill>
          <a:latin typeface="Arial" pitchFamily="34" charset="0"/>
          <a:ea typeface="+mj-ea"/>
          <a:cs typeface="Arial" pitchFamily="34" charset="0"/>
        </a:defRPr>
      </a:lvl1pPr>
    </p:titleStyle>
    <p:bodyStyle>
      <a:lvl1pPr marL="228600" indent="-228600" algn="l" defTabSz="914400" rtl="0" eaLnBrk="1" latinLnBrk="0" hangingPunct="1">
        <a:spcBef>
          <a:spcPct val="20000"/>
        </a:spcBef>
        <a:buClr>
          <a:srgbClr val="44697D"/>
        </a:buClr>
        <a:buFont typeface="Arial" pitchFamily="34" charset="0"/>
        <a:buChar char="•"/>
        <a:defRPr sz="2800" kern="120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Clr>
          <a:srgbClr val="44697D"/>
        </a:buClr>
        <a:buSzPct val="80000"/>
        <a:buFont typeface="Wingdings" pitchFamily="2" charset="2"/>
        <a:buChar char="§"/>
        <a:defRPr sz="24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Clr>
          <a:srgbClr val="44697D"/>
        </a:buClr>
        <a:buSzPct val="80000"/>
        <a:buFont typeface="Arial" pitchFamily="34" charset="0"/>
        <a:buChar char="♦"/>
        <a:defRPr sz="20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Clr>
          <a:srgbClr val="44697D"/>
        </a:buClr>
        <a:buFont typeface="Arial" pitchFamily="34" charset="0"/>
        <a:buChar char="–"/>
        <a:defRPr sz="18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Clr>
          <a:srgbClr val="44697D"/>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cconnex.gc.ca/blog/view/22845159/csps-cm-training-courses-my-revie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gcpedia.gc.ca/wiki/Interdepartmental_Organizational_Change_Network_/_R%C3%A9seau_interminist%C3%A9riel_du_changement_organisationne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gcconnex.gc.ca/gcforums/group/4506076/858005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cconnex.gc.ca/gcforums/group/3331153/835235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cpedia.gc.ca/wiki/IOCN_-_Tools_Compendium_/_Recueil_d'outils_-_RIC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gcpedia.gc.ca/gcwiki/images/8/8c/Change_management_English.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gcconnex.gc.ca/blog/owner/Chris.Clark" TargetMode="External"/><Relationship Id="rId13" Type="http://schemas.openxmlformats.org/officeDocument/2006/relationships/hyperlink" Target="https://gcconnex.gc.ca/blog/view/23084403/tables-and-comfy-chairs-a-case-study" TargetMode="External"/><Relationship Id="rId3" Type="http://schemas.openxmlformats.org/officeDocument/2006/relationships/image" Target="../media/image14.jpeg"/><Relationship Id="rId7" Type="http://schemas.openxmlformats.org/officeDocument/2006/relationships/hyperlink" Target="https://gcconnex.gc.ca/blog/view/22945262/culture-change-leadership-meeting-unmet-needs" TargetMode="External"/><Relationship Id="rId12"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hyperlink" Target="https://gcconnex.gc.ca/profile/Lucy.Cove" TargetMode="External"/><Relationship Id="rId5" Type="http://schemas.openxmlformats.org/officeDocument/2006/relationships/hyperlink" Target="https://gcconnex.gc.ca/blog/owner/Claude.Renaud" TargetMode="External"/><Relationship Id="rId10" Type="http://schemas.openxmlformats.org/officeDocument/2006/relationships/hyperlink" Target="https://gcconnex.gc.ca/blog/view/22794400/the-change-journey-an-introduction" TargetMode="External"/><Relationship Id="rId4" Type="http://schemas.openxmlformats.org/officeDocument/2006/relationships/hyperlink" Target="https://gcconnex.gc.ca/blog/view/22396374/perspectives-and-positive-emotions" TargetMode="External"/><Relationship Id="rId9" Type="http://schemas.openxmlformats.org/officeDocument/2006/relationships/image" Target="../media/image8.jpeg"/><Relationship Id="rId14" Type="http://schemas.openxmlformats.org/officeDocument/2006/relationships/hyperlink" Target="https://gcconnex.gc.ca/profile/Terri.Tomchyshy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CA" sz="2000" dirty="0" smtClean="0"/>
              <a:t>A short presentation to introduce SCO to the IOCN and the ongoing work</a:t>
            </a:r>
            <a:endParaRPr lang="en-US" sz="2000" dirty="0"/>
          </a:p>
        </p:txBody>
      </p:sp>
      <p:sp>
        <p:nvSpPr>
          <p:cNvPr id="2" name="Title 1"/>
          <p:cNvSpPr>
            <a:spLocks noGrp="1"/>
          </p:cNvSpPr>
          <p:nvPr>
            <p:ph type="ctrTitle"/>
          </p:nvPr>
        </p:nvSpPr>
        <p:spPr>
          <a:xfrm>
            <a:off x="231774" y="2225039"/>
            <a:ext cx="8683625" cy="1194435"/>
          </a:xfrm>
        </p:spPr>
        <p:txBody>
          <a:bodyPr/>
          <a:lstStyle/>
          <a:p>
            <a:pPr algn="ctr"/>
            <a:r>
              <a:rPr lang="en-CA" dirty="0" smtClean="0">
                <a:solidFill>
                  <a:srgbClr val="339933"/>
                </a:solidFill>
              </a:rPr>
              <a:t>IOCN -</a:t>
            </a:r>
            <a:r>
              <a:rPr lang="en-CA" dirty="0" smtClean="0"/>
              <a:t>- RICO</a:t>
            </a:r>
            <a:endParaRPr lang="en-CA" dirty="0"/>
          </a:p>
        </p:txBody>
      </p:sp>
      <p:pic>
        <p:nvPicPr>
          <p:cNvPr id="1028" name="Picture 4" descr="File:IOCN RICO logo RGB 3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5" y="1517015"/>
            <a:ext cx="7620000" cy="108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b="0" dirty="0"/>
              <a:t>Mindful Leadership </a:t>
            </a:r>
            <a:r>
              <a:rPr lang="en-CA" b="0" dirty="0" smtClean="0"/>
              <a:t>Program</a:t>
            </a:r>
            <a:endParaRPr lang="en-CA" b="0" dirty="0"/>
          </a:p>
        </p:txBody>
      </p:sp>
      <p:sp>
        <p:nvSpPr>
          <p:cNvPr id="8" name="Content Placeholder 7"/>
          <p:cNvSpPr>
            <a:spLocks noGrp="1"/>
          </p:cNvSpPr>
          <p:nvPr>
            <p:ph idx="1"/>
          </p:nvPr>
        </p:nvSpPr>
        <p:spPr>
          <a:xfrm>
            <a:off x="231776" y="1228726"/>
            <a:ext cx="8805544" cy="4897438"/>
          </a:xfrm>
        </p:spPr>
        <p:txBody>
          <a:bodyPr>
            <a:normAutofit/>
          </a:bodyPr>
          <a:lstStyle/>
          <a:p>
            <a:pPr marL="0" lvl="0" indent="0">
              <a:buNone/>
            </a:pPr>
            <a:r>
              <a:rPr lang="en-CA" dirty="0" smtClean="0"/>
              <a:t>Consists of three components: *</a:t>
            </a:r>
          </a:p>
          <a:p>
            <a:r>
              <a:rPr lang="en-CA" dirty="0" smtClean="0"/>
              <a:t>An introductory session called “Mindfulness at Work”</a:t>
            </a:r>
          </a:p>
          <a:p>
            <a:pPr lvl="1"/>
            <a:r>
              <a:rPr lang="en-CA" dirty="0" smtClean="0"/>
              <a:t>Aimed at anyone who may be interested</a:t>
            </a:r>
          </a:p>
          <a:p>
            <a:r>
              <a:rPr lang="en-CA" dirty="0"/>
              <a:t>An introductory session called </a:t>
            </a:r>
            <a:r>
              <a:rPr lang="en-CA" dirty="0" smtClean="0"/>
              <a:t>“Mindful Leadership”</a:t>
            </a:r>
          </a:p>
          <a:p>
            <a:pPr lvl="1"/>
            <a:r>
              <a:rPr lang="en-CA" dirty="0" smtClean="0"/>
              <a:t>Open to everyone who sees themselves as leaders</a:t>
            </a:r>
          </a:p>
          <a:p>
            <a:pPr lvl="1"/>
            <a:r>
              <a:rPr lang="en-CA" dirty="0"/>
              <a:t>Will schedule a </a:t>
            </a:r>
            <a:r>
              <a:rPr lang="en-CA" dirty="0" smtClean="0"/>
              <a:t>session </a:t>
            </a:r>
            <a:r>
              <a:rPr lang="en-CA" dirty="0"/>
              <a:t>shortly</a:t>
            </a:r>
          </a:p>
          <a:p>
            <a:r>
              <a:rPr lang="en-CA" dirty="0" smtClean="0"/>
              <a:t>A 6-8 week </a:t>
            </a:r>
            <a:r>
              <a:rPr lang="en-CA" dirty="0"/>
              <a:t>program called “</a:t>
            </a:r>
            <a:r>
              <a:rPr lang="en-CA" dirty="0" smtClean="0"/>
              <a:t>Mindfulness Challenge”</a:t>
            </a:r>
          </a:p>
          <a:p>
            <a:pPr lvl="1"/>
            <a:r>
              <a:rPr lang="en-CA" dirty="0" smtClean="0"/>
              <a:t>Using an agile design</a:t>
            </a:r>
          </a:p>
          <a:p>
            <a:pPr lvl="1"/>
            <a:r>
              <a:rPr lang="en-CA" dirty="0"/>
              <a:t>Working on </a:t>
            </a:r>
            <a:r>
              <a:rPr lang="en-CA" dirty="0" smtClean="0"/>
              <a:t>its second iteration</a:t>
            </a:r>
          </a:p>
        </p:txBody>
      </p:sp>
      <p:sp>
        <p:nvSpPr>
          <p:cNvPr id="3" name="Slide Number Placeholder 2"/>
          <p:cNvSpPr>
            <a:spLocks noGrp="1"/>
          </p:cNvSpPr>
          <p:nvPr>
            <p:ph type="sldNum" sz="quarter" idx="12"/>
          </p:nvPr>
        </p:nvSpPr>
        <p:spPr/>
        <p:txBody>
          <a:bodyPr/>
          <a:lstStyle/>
          <a:p>
            <a:fld id="{8BA6D512-FA6A-43AF-9A0E-8931985766F8}" type="slidenum">
              <a:rPr lang="en-US" smtClean="0"/>
              <a:pPr/>
              <a:t>10</a:t>
            </a:fld>
            <a:endParaRPr lang="en-US"/>
          </a:p>
        </p:txBody>
      </p:sp>
      <p:sp>
        <p:nvSpPr>
          <p:cNvPr id="5" name="Rectangle 4"/>
          <p:cNvSpPr/>
          <p:nvPr/>
        </p:nvSpPr>
        <p:spPr>
          <a:xfrm>
            <a:off x="4387301" y="5753880"/>
            <a:ext cx="4690708" cy="307777"/>
          </a:xfrm>
          <a:prstGeom prst="rect">
            <a:avLst/>
          </a:prstGeom>
        </p:spPr>
        <p:txBody>
          <a:bodyPr wrap="none">
            <a:spAutoFit/>
          </a:bodyPr>
          <a:lstStyle/>
          <a:p>
            <a:r>
              <a:rPr lang="en-CA" sz="1400" dirty="0" smtClean="0"/>
              <a:t>* Need some input to rebrand and realign these sessions</a:t>
            </a:r>
            <a:endParaRPr lang="en-CA" sz="1400" dirty="0"/>
          </a:p>
        </p:txBody>
      </p:sp>
      <p:pic>
        <p:nvPicPr>
          <p:cNvPr id="6" name="Picture 2" descr="Mindfulness 2020 Pleine-consci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505" y="73152"/>
            <a:ext cx="897930" cy="89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5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b="0" dirty="0" smtClean="0"/>
              <a:t>AMindfulLeader.com </a:t>
            </a:r>
            <a:br>
              <a:rPr lang="en-CA" b="0" dirty="0" smtClean="0"/>
            </a:br>
            <a:r>
              <a:rPr lang="en-CA" b="0" dirty="0" smtClean="0"/>
              <a:t>Changing the Way We Think About Leadership</a:t>
            </a:r>
            <a:endParaRPr lang="en-CA" b="0" dirty="0"/>
          </a:p>
        </p:txBody>
      </p:sp>
      <p:sp>
        <p:nvSpPr>
          <p:cNvPr id="8" name="Content Placeholder 7"/>
          <p:cNvSpPr>
            <a:spLocks noGrp="1"/>
          </p:cNvSpPr>
          <p:nvPr>
            <p:ph idx="1"/>
          </p:nvPr>
        </p:nvSpPr>
        <p:spPr>
          <a:xfrm>
            <a:off x="231776" y="1228726"/>
            <a:ext cx="3712427" cy="4897438"/>
          </a:xfrm>
        </p:spPr>
        <p:txBody>
          <a:bodyPr>
            <a:normAutofit/>
          </a:bodyPr>
          <a:lstStyle/>
          <a:p>
            <a:r>
              <a:rPr lang="en-CA" dirty="0" smtClean="0"/>
              <a:t>Will occur in Ottawa, 2 November 2016</a:t>
            </a:r>
          </a:p>
          <a:p>
            <a:r>
              <a:rPr lang="en-CA" dirty="0" smtClean="0"/>
              <a:t>The LT will receive a small recognition as a “Change Champion”</a:t>
            </a:r>
          </a:p>
          <a:p>
            <a:r>
              <a:rPr lang="en-CA" dirty="0" smtClean="0"/>
              <a:t>Some of the presenters include:</a:t>
            </a:r>
            <a:endParaRPr lang="en-CA" dirty="0"/>
          </a:p>
        </p:txBody>
      </p:sp>
      <p:sp>
        <p:nvSpPr>
          <p:cNvPr id="3" name="Slide Number Placeholder 2"/>
          <p:cNvSpPr>
            <a:spLocks noGrp="1"/>
          </p:cNvSpPr>
          <p:nvPr>
            <p:ph type="sldNum" sz="quarter" idx="12"/>
          </p:nvPr>
        </p:nvSpPr>
        <p:spPr/>
        <p:txBody>
          <a:bodyPr/>
          <a:lstStyle/>
          <a:p>
            <a:fld id="{8BA6D512-FA6A-43AF-9A0E-8931985766F8}" type="slidenum">
              <a:rPr lang="en-US" smtClean="0"/>
              <a:pPr/>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476" y="1078174"/>
            <a:ext cx="5070524" cy="509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0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b="0" dirty="0"/>
              <a:t>CSPS </a:t>
            </a:r>
            <a:r>
              <a:rPr lang="en-CA" b="0" dirty="0" smtClean="0"/>
              <a:t>collaboration with the LT</a:t>
            </a:r>
            <a:endParaRPr lang="en-CA" b="0" dirty="0"/>
          </a:p>
        </p:txBody>
      </p:sp>
      <p:sp>
        <p:nvSpPr>
          <p:cNvPr id="3" name="Slide Number Placeholder 2"/>
          <p:cNvSpPr>
            <a:spLocks noGrp="1"/>
          </p:cNvSpPr>
          <p:nvPr>
            <p:ph type="sldNum" sz="quarter" idx="12"/>
          </p:nvPr>
        </p:nvSpPr>
        <p:spPr/>
        <p:txBody>
          <a:bodyPr/>
          <a:lstStyle/>
          <a:p>
            <a:fld id="{8BA6D512-FA6A-43AF-9A0E-8931985766F8}" type="slidenum">
              <a:rPr lang="en-US" smtClean="0"/>
              <a:pPr/>
              <a:t>12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663849227"/>
              </p:ext>
            </p:extLst>
          </p:nvPr>
        </p:nvGraphicFramePr>
        <p:xfrm>
          <a:off x="175387" y="1138755"/>
          <a:ext cx="4364736" cy="2815816"/>
        </p:xfrm>
        <a:graphic>
          <a:graphicData uri="http://schemas.openxmlformats.org/drawingml/2006/table">
            <a:tbl>
              <a:tblPr firstRow="1" firstCol="1" bandRow="1">
                <a:tableStyleId>{5C22544A-7EE6-4342-B048-85BDC9FD1C3A}</a:tableStyleId>
              </a:tblPr>
              <a:tblGrid>
                <a:gridCol w="837558">
                  <a:extLst>
                    <a:ext uri="{9D8B030D-6E8A-4147-A177-3AD203B41FA5}">
                      <a16:colId xmlns:a16="http://schemas.microsoft.com/office/drawing/2014/main" val="20000"/>
                    </a:ext>
                  </a:extLst>
                </a:gridCol>
                <a:gridCol w="3527178">
                  <a:extLst>
                    <a:ext uri="{9D8B030D-6E8A-4147-A177-3AD203B41FA5}">
                      <a16:colId xmlns:a16="http://schemas.microsoft.com/office/drawing/2014/main" val="20001"/>
                    </a:ext>
                  </a:extLst>
                </a:gridCol>
              </a:tblGrid>
              <a:tr h="260408">
                <a:tc>
                  <a:txBody>
                    <a:bodyPr/>
                    <a:lstStyle/>
                    <a:p>
                      <a:pPr algn="ctr">
                        <a:spcAft>
                          <a:spcPts val="0"/>
                        </a:spcAft>
                      </a:pPr>
                      <a:r>
                        <a:rPr lang="en-CA" sz="1600" dirty="0">
                          <a:effectLst/>
                        </a:rPr>
                        <a:t>WS#</a:t>
                      </a:r>
                      <a:endParaRPr lang="en-CA" sz="1600" dirty="0">
                        <a:effectLst/>
                        <a:latin typeface="Calibri"/>
                        <a:ea typeface="Times New Roman"/>
                        <a:cs typeface="Times New Roman"/>
                      </a:endParaRPr>
                    </a:p>
                  </a:txBody>
                  <a:tcPr marL="34230" marR="34230" marT="16815" marB="16815"/>
                </a:tc>
                <a:tc>
                  <a:txBody>
                    <a:bodyPr/>
                    <a:lstStyle/>
                    <a:p>
                      <a:pPr>
                        <a:spcAft>
                          <a:spcPts val="0"/>
                        </a:spcAft>
                      </a:pPr>
                      <a:r>
                        <a:rPr lang="en-CA" sz="1600">
                          <a:effectLst/>
                        </a:rPr>
                        <a:t>Key Themes</a:t>
                      </a:r>
                      <a:endParaRPr lang="en-CA" sz="160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0"/>
                  </a:ext>
                </a:extLst>
              </a:tr>
              <a:tr h="670896">
                <a:tc>
                  <a:txBody>
                    <a:bodyPr/>
                    <a:lstStyle/>
                    <a:p>
                      <a:pPr algn="ctr">
                        <a:spcAft>
                          <a:spcPts val="0"/>
                        </a:spcAft>
                      </a:pPr>
                      <a:r>
                        <a:rPr lang="en-CA" sz="1600">
                          <a:effectLst/>
                        </a:rPr>
                        <a:t>1.</a:t>
                      </a:r>
                      <a:endParaRPr lang="en-CA" sz="160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Overview of CM </a:t>
                      </a:r>
                      <a:r>
                        <a:rPr lang="en-CA" sz="1600" dirty="0" smtClean="0">
                          <a:effectLst/>
                        </a:rPr>
                        <a:t>“</a:t>
                      </a:r>
                      <a:r>
                        <a:rPr lang="en-CA" sz="1600" dirty="0">
                          <a:effectLst/>
                        </a:rPr>
                        <a:t>The what and why of change and CM</a:t>
                      </a:r>
                      <a:r>
                        <a:rPr lang="en-CA" sz="1600" dirty="0" smtClean="0">
                          <a:effectLst/>
                        </a:rPr>
                        <a:t>”</a:t>
                      </a:r>
                      <a:r>
                        <a:rPr lang="en-CA" sz="1600" dirty="0">
                          <a:effectLst/>
                        </a:rPr>
                        <a:t> </a:t>
                      </a:r>
                      <a:endParaRPr lang="en-CA" sz="1600" dirty="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1"/>
                  </a:ext>
                </a:extLst>
              </a:tr>
              <a:tr h="377952">
                <a:tc>
                  <a:txBody>
                    <a:bodyPr/>
                    <a:lstStyle/>
                    <a:p>
                      <a:pPr algn="ctr">
                        <a:spcAft>
                          <a:spcPts val="0"/>
                        </a:spcAft>
                      </a:pPr>
                      <a:r>
                        <a:rPr lang="en-CA" sz="1600" dirty="0">
                          <a:effectLst/>
                        </a:rPr>
                        <a:t>2.</a:t>
                      </a:r>
                      <a:endParaRPr lang="en-CA" sz="1600" dirty="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Working with your </a:t>
                      </a:r>
                      <a:r>
                        <a:rPr lang="en-CA" sz="1600" dirty="0" smtClean="0">
                          <a:effectLst/>
                        </a:rPr>
                        <a:t>Stakeholders</a:t>
                      </a:r>
                      <a:endParaRPr lang="en-CA" sz="1600" dirty="0">
                        <a:effectLst/>
                      </a:endParaRPr>
                    </a:p>
                  </a:txBody>
                  <a:tcPr marL="34230" marR="34230" marT="16815" marB="16815"/>
                </a:tc>
                <a:extLst>
                  <a:ext uri="{0D108BD9-81ED-4DB2-BD59-A6C34878D82A}">
                    <a16:rowId xmlns:a16="http://schemas.microsoft.com/office/drawing/2014/main" val="10002"/>
                  </a:ext>
                </a:extLst>
              </a:tr>
              <a:tr h="724348">
                <a:tc>
                  <a:txBody>
                    <a:bodyPr/>
                    <a:lstStyle/>
                    <a:p>
                      <a:pPr algn="ctr">
                        <a:spcAft>
                          <a:spcPts val="0"/>
                        </a:spcAft>
                      </a:pPr>
                      <a:r>
                        <a:rPr lang="en-CA" sz="1600" dirty="0">
                          <a:effectLst/>
                        </a:rPr>
                        <a:t>3.</a:t>
                      </a:r>
                      <a:endParaRPr lang="en-CA" sz="1600" dirty="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The Ying and Yang of Change</a:t>
                      </a:r>
                    </a:p>
                    <a:p>
                      <a:pPr>
                        <a:spcAft>
                          <a:spcPts val="0"/>
                        </a:spcAft>
                      </a:pPr>
                      <a:r>
                        <a:rPr lang="en-CA" sz="1600" dirty="0">
                          <a:effectLst/>
                        </a:rPr>
                        <a:t>“The forces at play that can make or break your change” </a:t>
                      </a:r>
                      <a:endParaRPr lang="en-CA" sz="1600" dirty="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3"/>
                  </a:ext>
                </a:extLst>
              </a:tr>
              <a:tr h="724348">
                <a:tc>
                  <a:txBody>
                    <a:bodyPr/>
                    <a:lstStyle/>
                    <a:p>
                      <a:pPr algn="ctr">
                        <a:spcAft>
                          <a:spcPts val="0"/>
                        </a:spcAft>
                      </a:pPr>
                      <a:r>
                        <a:rPr lang="en-CA" sz="1600">
                          <a:effectLst/>
                        </a:rPr>
                        <a:t>4.</a:t>
                      </a:r>
                      <a:endParaRPr lang="en-CA" sz="160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Who are your fans</a:t>
                      </a:r>
                      <a:r>
                        <a:rPr lang="en-CA" sz="1600" dirty="0" smtClean="0">
                          <a:effectLst/>
                        </a:rPr>
                        <a:t>? “</a:t>
                      </a:r>
                      <a:r>
                        <a:rPr lang="en-CA" sz="1600" dirty="0">
                          <a:effectLst/>
                        </a:rPr>
                        <a:t>Sponsors</a:t>
                      </a:r>
                      <a:r>
                        <a:rPr lang="en-CA" sz="1600">
                          <a:effectLst/>
                        </a:rPr>
                        <a:t>, </a:t>
                      </a:r>
                      <a:r>
                        <a:rPr lang="en-CA" sz="1600" smtClean="0">
                          <a:effectLst/>
                        </a:rPr>
                        <a:t>champions </a:t>
                      </a:r>
                      <a:r>
                        <a:rPr lang="en-CA" sz="1600" dirty="0">
                          <a:effectLst/>
                        </a:rPr>
                        <a:t>and great governance”</a:t>
                      </a:r>
                      <a:endParaRPr lang="en-CA" sz="1600" dirty="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25773078"/>
              </p:ext>
            </p:extLst>
          </p:nvPr>
        </p:nvGraphicFramePr>
        <p:xfrm>
          <a:off x="4759579" y="1152398"/>
          <a:ext cx="4197096" cy="2713418"/>
        </p:xfrm>
        <a:graphic>
          <a:graphicData uri="http://schemas.openxmlformats.org/drawingml/2006/table">
            <a:tbl>
              <a:tblPr firstRow="1" firstCol="1" bandRow="1">
                <a:tableStyleId>{5C22544A-7EE6-4342-B048-85BDC9FD1C3A}</a:tableStyleId>
              </a:tblPr>
              <a:tblGrid>
                <a:gridCol w="805389">
                  <a:extLst>
                    <a:ext uri="{9D8B030D-6E8A-4147-A177-3AD203B41FA5}">
                      <a16:colId xmlns:a16="http://schemas.microsoft.com/office/drawing/2014/main" val="20000"/>
                    </a:ext>
                  </a:extLst>
                </a:gridCol>
                <a:gridCol w="3391707">
                  <a:extLst>
                    <a:ext uri="{9D8B030D-6E8A-4147-A177-3AD203B41FA5}">
                      <a16:colId xmlns:a16="http://schemas.microsoft.com/office/drawing/2014/main" val="20001"/>
                    </a:ext>
                  </a:extLst>
                </a:gridCol>
              </a:tblGrid>
              <a:tr h="192169">
                <a:tc>
                  <a:txBody>
                    <a:bodyPr/>
                    <a:lstStyle/>
                    <a:p>
                      <a:pPr algn="ctr">
                        <a:spcAft>
                          <a:spcPts val="0"/>
                        </a:spcAft>
                      </a:pPr>
                      <a:r>
                        <a:rPr lang="en-CA" sz="1600" dirty="0">
                          <a:effectLst/>
                        </a:rPr>
                        <a:t>WS#</a:t>
                      </a:r>
                      <a:endParaRPr lang="en-CA" sz="1600" dirty="0">
                        <a:effectLst/>
                        <a:latin typeface="Calibri"/>
                        <a:ea typeface="Times New Roman"/>
                        <a:cs typeface="Times New Roman"/>
                      </a:endParaRPr>
                    </a:p>
                  </a:txBody>
                  <a:tcPr marL="34230" marR="34230" marT="16815" marB="16815"/>
                </a:tc>
                <a:tc>
                  <a:txBody>
                    <a:bodyPr/>
                    <a:lstStyle/>
                    <a:p>
                      <a:pPr>
                        <a:spcAft>
                          <a:spcPts val="0"/>
                        </a:spcAft>
                      </a:pPr>
                      <a:r>
                        <a:rPr lang="en-CA" sz="1600">
                          <a:effectLst/>
                        </a:rPr>
                        <a:t>Key Themes</a:t>
                      </a:r>
                      <a:endParaRPr lang="en-CA" sz="160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0"/>
                  </a:ext>
                </a:extLst>
              </a:tr>
              <a:tr h="350708">
                <a:tc>
                  <a:txBody>
                    <a:bodyPr/>
                    <a:lstStyle/>
                    <a:p>
                      <a:pPr algn="ctr">
                        <a:spcAft>
                          <a:spcPts val="0"/>
                        </a:spcAft>
                      </a:pPr>
                      <a:r>
                        <a:rPr lang="en-CA" sz="1600" dirty="0">
                          <a:effectLst/>
                        </a:rPr>
                        <a:t>6.</a:t>
                      </a:r>
                      <a:endParaRPr lang="en-CA" sz="1600" dirty="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Engagement </a:t>
                      </a:r>
                      <a:r>
                        <a:rPr lang="en-CA" sz="1600" dirty="0" smtClean="0">
                          <a:effectLst/>
                        </a:rPr>
                        <a:t>Practices</a:t>
                      </a:r>
                      <a:endParaRPr lang="en-CA" sz="1600" dirty="0">
                        <a:effectLst/>
                      </a:endParaRPr>
                    </a:p>
                  </a:txBody>
                  <a:tcPr marL="34230" marR="34230" marT="16815" marB="16815"/>
                </a:tc>
                <a:extLst>
                  <a:ext uri="{0D108BD9-81ED-4DB2-BD59-A6C34878D82A}">
                    <a16:rowId xmlns:a16="http://schemas.microsoft.com/office/drawing/2014/main" val="10001"/>
                  </a:ext>
                </a:extLst>
              </a:tr>
              <a:tr h="509247">
                <a:tc>
                  <a:txBody>
                    <a:bodyPr/>
                    <a:lstStyle/>
                    <a:p>
                      <a:pPr algn="ctr">
                        <a:spcAft>
                          <a:spcPts val="0"/>
                        </a:spcAft>
                      </a:pPr>
                      <a:r>
                        <a:rPr lang="en-CA" sz="1600">
                          <a:effectLst/>
                        </a:rPr>
                        <a:t>7.</a:t>
                      </a:r>
                      <a:endParaRPr lang="en-CA" sz="160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Integrated Strategy for Change</a:t>
                      </a:r>
                    </a:p>
                    <a:p>
                      <a:pPr>
                        <a:spcAft>
                          <a:spcPts val="0"/>
                        </a:spcAft>
                      </a:pPr>
                      <a:r>
                        <a:rPr lang="en-CA" sz="1600" dirty="0">
                          <a:effectLst/>
                        </a:rPr>
                        <a:t>“Putting it all together” </a:t>
                      </a:r>
                    </a:p>
                  </a:txBody>
                  <a:tcPr marL="34230" marR="34230" marT="16815" marB="16815"/>
                </a:tc>
                <a:extLst>
                  <a:ext uri="{0D108BD9-81ED-4DB2-BD59-A6C34878D82A}">
                    <a16:rowId xmlns:a16="http://schemas.microsoft.com/office/drawing/2014/main" val="10002"/>
                  </a:ext>
                </a:extLst>
              </a:tr>
              <a:tr h="350708">
                <a:tc>
                  <a:txBody>
                    <a:bodyPr/>
                    <a:lstStyle/>
                    <a:p>
                      <a:pPr algn="ctr">
                        <a:spcAft>
                          <a:spcPts val="0"/>
                        </a:spcAft>
                      </a:pPr>
                      <a:r>
                        <a:rPr lang="en-CA" sz="1600">
                          <a:effectLst/>
                        </a:rPr>
                        <a:t>9.</a:t>
                      </a:r>
                      <a:endParaRPr lang="en-CA" sz="160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Why aren’t people changing?</a:t>
                      </a:r>
                    </a:p>
                    <a:p>
                      <a:pPr>
                        <a:spcAft>
                          <a:spcPts val="0"/>
                        </a:spcAft>
                      </a:pPr>
                      <a:r>
                        <a:rPr lang="en-CA" sz="1600" dirty="0">
                          <a:effectLst/>
                        </a:rPr>
                        <a:t>“The people side of change”</a:t>
                      </a:r>
                      <a:endParaRPr lang="en-CA" sz="1600" dirty="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3"/>
                  </a:ext>
                </a:extLst>
              </a:tr>
              <a:tr h="350708">
                <a:tc>
                  <a:txBody>
                    <a:bodyPr/>
                    <a:lstStyle/>
                    <a:p>
                      <a:pPr algn="ctr">
                        <a:spcAft>
                          <a:spcPts val="0"/>
                        </a:spcAft>
                      </a:pPr>
                      <a:r>
                        <a:rPr lang="en-CA" sz="1600">
                          <a:effectLst/>
                        </a:rPr>
                        <a:t>10.</a:t>
                      </a:r>
                      <a:endParaRPr lang="en-CA" sz="1600">
                        <a:effectLst/>
                        <a:latin typeface="Calibri"/>
                        <a:ea typeface="Times New Roman"/>
                        <a:cs typeface="Times New Roman"/>
                      </a:endParaRPr>
                    </a:p>
                  </a:txBody>
                  <a:tcPr marL="34230" marR="34230" marT="16815" marB="16815"/>
                </a:tc>
                <a:tc>
                  <a:txBody>
                    <a:bodyPr/>
                    <a:lstStyle/>
                    <a:p>
                      <a:pPr>
                        <a:spcAft>
                          <a:spcPts val="0"/>
                        </a:spcAft>
                      </a:pPr>
                      <a:r>
                        <a:rPr lang="en-CA" sz="1600">
                          <a:effectLst/>
                        </a:rPr>
                        <a:t>Transformation and Culture Change</a:t>
                      </a:r>
                    </a:p>
                    <a:p>
                      <a:pPr>
                        <a:spcAft>
                          <a:spcPts val="0"/>
                        </a:spcAft>
                      </a:pPr>
                      <a:r>
                        <a:rPr lang="en-CA" sz="1600">
                          <a:effectLst/>
                        </a:rPr>
                        <a:t>“We’ve checked all the boxes, why is it not working?”</a:t>
                      </a:r>
                      <a:endParaRPr lang="en-CA" sz="160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4"/>
                  </a:ext>
                </a:extLst>
              </a:tr>
              <a:tr h="192169">
                <a:tc>
                  <a:txBody>
                    <a:bodyPr/>
                    <a:lstStyle/>
                    <a:p>
                      <a:pPr algn="ctr">
                        <a:spcAft>
                          <a:spcPts val="0"/>
                        </a:spcAft>
                      </a:pPr>
                      <a:r>
                        <a:rPr lang="en-CA" sz="1600">
                          <a:effectLst/>
                        </a:rPr>
                        <a:t>**</a:t>
                      </a:r>
                      <a:endParaRPr lang="en-CA" sz="1600">
                        <a:effectLst/>
                        <a:latin typeface="Calibri"/>
                        <a:ea typeface="Times New Roman"/>
                        <a:cs typeface="Times New Roman"/>
                      </a:endParaRPr>
                    </a:p>
                  </a:txBody>
                  <a:tcPr marL="34230" marR="34230" marT="16815" marB="16815"/>
                </a:tc>
                <a:tc>
                  <a:txBody>
                    <a:bodyPr/>
                    <a:lstStyle/>
                    <a:p>
                      <a:pPr>
                        <a:spcAft>
                          <a:spcPts val="0"/>
                        </a:spcAft>
                      </a:pPr>
                      <a:r>
                        <a:rPr lang="en-CA" sz="1600" dirty="0">
                          <a:effectLst/>
                        </a:rPr>
                        <a:t>CM 911 – Emergency Unstick!</a:t>
                      </a:r>
                      <a:endParaRPr lang="en-CA" sz="1600" dirty="0">
                        <a:effectLst/>
                        <a:latin typeface="Calibri"/>
                        <a:ea typeface="Times New Roman"/>
                        <a:cs typeface="Times New Roman"/>
                      </a:endParaRPr>
                    </a:p>
                  </a:txBody>
                  <a:tcPr marL="34230" marR="34230" marT="16815" marB="16815"/>
                </a:tc>
                <a:extLst>
                  <a:ext uri="{0D108BD9-81ED-4DB2-BD59-A6C34878D82A}">
                    <a16:rowId xmlns:a16="http://schemas.microsoft.com/office/drawing/2014/main" val="10005"/>
                  </a:ext>
                </a:extLst>
              </a:tr>
            </a:tbl>
          </a:graphicData>
        </a:graphic>
      </p:graphicFrame>
      <p:pic>
        <p:nvPicPr>
          <p:cNvPr id="4098" name="Picture 2" descr="SSC Organizational Change Management Method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4" y="4425696"/>
            <a:ext cx="8168635" cy="16337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2444" y="4001202"/>
            <a:ext cx="7741920" cy="400110"/>
          </a:xfrm>
          <a:prstGeom prst="rect">
            <a:avLst/>
          </a:prstGeom>
        </p:spPr>
        <p:txBody>
          <a:bodyPr wrap="square">
            <a:spAutoFit/>
          </a:bodyPr>
          <a:lstStyle/>
          <a:p>
            <a:r>
              <a:rPr lang="en-CA" sz="2000" dirty="0"/>
              <a:t>On the works, exploring its match with the SCO CM model</a:t>
            </a:r>
          </a:p>
        </p:txBody>
      </p:sp>
    </p:spTree>
    <p:extLst>
      <p:ext uri="{BB962C8B-B14F-4D97-AF65-F5344CB8AC3E}">
        <p14:creationId xmlns:p14="http://schemas.microsoft.com/office/powerpoint/2010/main" val="31190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b="0" dirty="0" err="1"/>
              <a:t>HRCouncil</a:t>
            </a:r>
            <a:r>
              <a:rPr lang="en-CA" b="0" dirty="0"/>
              <a:t> </a:t>
            </a:r>
            <a:r>
              <a:rPr lang="en-CA" b="0" dirty="0" err="1"/>
              <a:t>CoP</a:t>
            </a:r>
            <a:r>
              <a:rPr lang="en-CA" b="0" dirty="0"/>
              <a:t> Hub participation</a:t>
            </a:r>
          </a:p>
        </p:txBody>
      </p:sp>
      <p:sp>
        <p:nvSpPr>
          <p:cNvPr id="8" name="Content Placeholder 7"/>
          <p:cNvSpPr>
            <a:spLocks noGrp="1"/>
          </p:cNvSpPr>
          <p:nvPr>
            <p:ph idx="1"/>
          </p:nvPr>
        </p:nvSpPr>
        <p:spPr>
          <a:xfrm>
            <a:off x="231776" y="1228726"/>
            <a:ext cx="8805544" cy="4897438"/>
          </a:xfrm>
        </p:spPr>
        <p:txBody>
          <a:bodyPr>
            <a:normAutofit/>
          </a:bodyPr>
          <a:lstStyle/>
          <a:p>
            <a:r>
              <a:rPr lang="en-CA" sz="1800" dirty="0" err="1" smtClean="0"/>
              <a:t>HRCouncil</a:t>
            </a:r>
            <a:r>
              <a:rPr lang="en-CA" sz="1800" dirty="0" smtClean="0"/>
              <a:t> </a:t>
            </a:r>
            <a:r>
              <a:rPr lang="en-CA" sz="1800" dirty="0" err="1" smtClean="0"/>
              <a:t>CoP</a:t>
            </a:r>
            <a:r>
              <a:rPr lang="en-CA" sz="1800" dirty="0" smtClean="0"/>
              <a:t> Hub - “A </a:t>
            </a:r>
            <a:r>
              <a:rPr lang="en-CA" sz="1800" dirty="0"/>
              <a:t>Community of Practice is a group of professionals who share a passion, goal, or concern for a specific topic and who interact on an ongoing basis to deepen their knowledge and expertise in this area. They are essential for bringing ideas, concepts and strategies to life by putting their efforts together for the good of the Public Service of Canada</a:t>
            </a:r>
            <a:r>
              <a:rPr lang="en-CA" sz="1800" dirty="0" smtClean="0"/>
              <a:t>.” – total of 17 </a:t>
            </a:r>
            <a:r>
              <a:rPr lang="en-CA" sz="1800" dirty="0" err="1" smtClean="0"/>
              <a:t>CoP</a:t>
            </a:r>
            <a:endParaRPr lang="en-CA" sz="1800" dirty="0"/>
          </a:p>
          <a:p>
            <a:endParaRPr lang="en-CA" sz="1800" dirty="0" smtClean="0"/>
          </a:p>
        </p:txBody>
      </p:sp>
      <p:sp>
        <p:nvSpPr>
          <p:cNvPr id="3" name="Slide Number Placeholder 2"/>
          <p:cNvSpPr>
            <a:spLocks noGrp="1"/>
          </p:cNvSpPr>
          <p:nvPr>
            <p:ph type="sldNum" sz="quarter" idx="12"/>
          </p:nvPr>
        </p:nvSpPr>
        <p:spPr/>
        <p:txBody>
          <a:bodyPr/>
          <a:lstStyle/>
          <a:p>
            <a:fld id="{8BA6D512-FA6A-43AF-9A0E-8931985766F8}" type="slidenum">
              <a:rPr lang="en-US" smtClean="0"/>
              <a:pPr/>
              <a:t>13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24" y="2665852"/>
            <a:ext cx="7815072" cy="41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0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a:t>My review of CSPS’s CM </a:t>
            </a:r>
            <a:r>
              <a:rPr lang="en-CA" b="0" dirty="0" smtClean="0"/>
              <a:t>courses</a:t>
            </a:r>
            <a:endParaRPr lang="en-CA" b="0" dirty="0"/>
          </a:p>
        </p:txBody>
      </p:sp>
      <p:sp>
        <p:nvSpPr>
          <p:cNvPr id="4" name="Slide Number Placeholder 3"/>
          <p:cNvSpPr>
            <a:spLocks noGrp="1"/>
          </p:cNvSpPr>
          <p:nvPr>
            <p:ph type="sldNum" sz="quarter" idx="12"/>
          </p:nvPr>
        </p:nvSpPr>
        <p:spPr/>
        <p:txBody>
          <a:bodyPr/>
          <a:lstStyle/>
          <a:p>
            <a:fld id="{8BA6D512-FA6A-43AF-9A0E-8931985766F8}" type="slidenum">
              <a:rPr lang="en-US" smtClean="0"/>
              <a:pPr/>
              <a:t>14</a:t>
            </a:fld>
            <a:endParaRPr lang="en-US" dirty="0"/>
          </a:p>
        </p:txBody>
      </p:sp>
      <p:sp>
        <p:nvSpPr>
          <p:cNvPr id="5" name="Rectangle 4"/>
          <p:cNvSpPr/>
          <p:nvPr/>
        </p:nvSpPr>
        <p:spPr>
          <a:xfrm>
            <a:off x="1073217" y="6497173"/>
            <a:ext cx="5972476" cy="276999"/>
          </a:xfrm>
          <a:prstGeom prst="rect">
            <a:avLst/>
          </a:prstGeom>
        </p:spPr>
        <p:txBody>
          <a:bodyPr wrap="square">
            <a:spAutoFit/>
          </a:bodyPr>
          <a:lstStyle/>
          <a:p>
            <a:r>
              <a:rPr lang="en-CA" sz="1200" dirty="0">
                <a:hlinkClick r:id="rId2"/>
              </a:rPr>
              <a:t>https://</a:t>
            </a:r>
            <a:r>
              <a:rPr lang="en-CA" sz="1200" dirty="0" smtClean="0">
                <a:hlinkClick r:id="rId2"/>
              </a:rPr>
              <a:t>gcconnex.gc.ca/blog/view/22845159/csps-cm-training-courses-my-review</a:t>
            </a:r>
            <a:r>
              <a:rPr lang="en-CA" sz="1200" dirty="0" smtClean="0"/>
              <a:t> </a:t>
            </a:r>
            <a:endParaRPr lang="en-CA"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2" y="915523"/>
            <a:ext cx="7153275" cy="558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4347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smtClean="0"/>
              <a:t>IOCN - Strengths</a:t>
            </a:r>
            <a:endParaRPr lang="en-CA" b="0" dirty="0"/>
          </a:p>
        </p:txBody>
      </p:sp>
      <p:sp>
        <p:nvSpPr>
          <p:cNvPr id="3" name="Content Placeholder 2"/>
          <p:cNvSpPr>
            <a:spLocks noGrp="1"/>
          </p:cNvSpPr>
          <p:nvPr>
            <p:ph idx="1"/>
          </p:nvPr>
        </p:nvSpPr>
        <p:spPr>
          <a:xfrm>
            <a:off x="231776" y="1228726"/>
            <a:ext cx="8782684" cy="4897438"/>
          </a:xfrm>
        </p:spPr>
        <p:txBody>
          <a:bodyPr/>
          <a:lstStyle/>
          <a:p>
            <a:r>
              <a:rPr lang="en-CA" dirty="0" smtClean="0"/>
              <a:t>We do things out of love and passion</a:t>
            </a:r>
          </a:p>
          <a:p>
            <a:r>
              <a:rPr lang="en-CA" dirty="0" smtClean="0"/>
              <a:t>We are a diverse team</a:t>
            </a:r>
          </a:p>
          <a:p>
            <a:r>
              <a:rPr lang="en-CA" dirty="0" smtClean="0"/>
              <a:t>We come from a diverse background</a:t>
            </a:r>
          </a:p>
          <a:p>
            <a:r>
              <a:rPr lang="en-CA" dirty="0" smtClean="0"/>
              <a:t>We work in various areas within the </a:t>
            </a:r>
            <a:r>
              <a:rPr lang="en-CA" dirty="0" err="1" smtClean="0"/>
              <a:t>GoC</a:t>
            </a:r>
            <a:endParaRPr lang="en-CA" dirty="0" smtClean="0"/>
          </a:p>
          <a:p>
            <a:r>
              <a:rPr lang="en-CA" dirty="0" smtClean="0"/>
              <a:t>Our growth is very organic</a:t>
            </a:r>
          </a:p>
          <a:p>
            <a:r>
              <a:rPr lang="en-CA" dirty="0" smtClean="0"/>
              <a:t>We are quite flexible</a:t>
            </a:r>
          </a:p>
          <a:p>
            <a:r>
              <a:rPr lang="en-CA" dirty="0" smtClean="0"/>
              <a:t>We work hard</a:t>
            </a:r>
            <a:endParaRPr lang="en-CA" dirty="0"/>
          </a:p>
        </p:txBody>
      </p:sp>
      <p:sp>
        <p:nvSpPr>
          <p:cNvPr id="4" name="Slide Number Placeholder 3"/>
          <p:cNvSpPr>
            <a:spLocks noGrp="1"/>
          </p:cNvSpPr>
          <p:nvPr>
            <p:ph type="sldNum" sz="quarter" idx="12"/>
          </p:nvPr>
        </p:nvSpPr>
        <p:spPr/>
        <p:txBody>
          <a:bodyPr/>
          <a:lstStyle/>
          <a:p>
            <a:fld id="{8BA6D512-FA6A-43AF-9A0E-8931985766F8}" type="slidenum">
              <a:rPr lang="en-US" smtClean="0"/>
              <a:pPr/>
              <a:t>15</a:t>
            </a:fld>
            <a:endParaRPr lang="en-US" dirty="0"/>
          </a:p>
        </p:txBody>
      </p:sp>
    </p:spTree>
    <p:extLst>
      <p:ext uri="{BB962C8B-B14F-4D97-AF65-F5344CB8AC3E}">
        <p14:creationId xmlns:p14="http://schemas.microsoft.com/office/powerpoint/2010/main" val="3817050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smtClean="0"/>
              <a:t>IOCN - Challenges</a:t>
            </a:r>
            <a:endParaRPr lang="en-CA" b="0" dirty="0"/>
          </a:p>
        </p:txBody>
      </p:sp>
      <p:sp>
        <p:nvSpPr>
          <p:cNvPr id="3" name="Content Placeholder 2"/>
          <p:cNvSpPr>
            <a:spLocks noGrp="1"/>
          </p:cNvSpPr>
          <p:nvPr>
            <p:ph idx="1"/>
          </p:nvPr>
        </p:nvSpPr>
        <p:spPr>
          <a:xfrm>
            <a:off x="231776" y="1228726"/>
            <a:ext cx="8782684" cy="4897438"/>
          </a:xfrm>
        </p:spPr>
        <p:txBody>
          <a:bodyPr/>
          <a:lstStyle/>
          <a:p>
            <a:r>
              <a:rPr lang="en-CA" dirty="0" smtClean="0"/>
              <a:t>Time – as the LT and coordinators do the work out of the corner of their desks, except now for Alejandro</a:t>
            </a:r>
          </a:p>
          <a:p>
            <a:r>
              <a:rPr lang="en-CA" dirty="0" smtClean="0"/>
              <a:t>Boardroom for events – typically 20 to 40 with some events have reached up to 70 people</a:t>
            </a:r>
          </a:p>
          <a:p>
            <a:pPr lvl="1"/>
            <a:r>
              <a:rPr lang="en-CA" dirty="0" smtClean="0"/>
              <a:t>We see a clear tendency to participate via </a:t>
            </a:r>
            <a:r>
              <a:rPr lang="en-CA" dirty="0" err="1" smtClean="0"/>
              <a:t>Webex</a:t>
            </a:r>
            <a:endParaRPr lang="en-CA" dirty="0" smtClean="0"/>
          </a:p>
          <a:p>
            <a:r>
              <a:rPr lang="en-CA" dirty="0" err="1" smtClean="0"/>
              <a:t>Webex</a:t>
            </a:r>
            <a:r>
              <a:rPr lang="en-CA" dirty="0" smtClean="0"/>
              <a:t> room – for 2 to 5 people</a:t>
            </a:r>
          </a:p>
          <a:p>
            <a:r>
              <a:rPr lang="en-CA" dirty="0" smtClean="0"/>
              <a:t>Translation budget</a:t>
            </a:r>
          </a:p>
          <a:p>
            <a:r>
              <a:rPr lang="en-CA" dirty="0" smtClean="0"/>
              <a:t>Lack </a:t>
            </a:r>
            <a:r>
              <a:rPr lang="en-CA" dirty="0"/>
              <a:t>of </a:t>
            </a:r>
            <a:r>
              <a:rPr lang="en-CA" dirty="0" smtClean="0"/>
              <a:t>awareness at mid, senior and executive levels</a:t>
            </a:r>
          </a:p>
          <a:p>
            <a:endParaRPr lang="en-CA" dirty="0"/>
          </a:p>
        </p:txBody>
      </p:sp>
      <p:sp>
        <p:nvSpPr>
          <p:cNvPr id="4" name="Slide Number Placeholder 3"/>
          <p:cNvSpPr>
            <a:spLocks noGrp="1"/>
          </p:cNvSpPr>
          <p:nvPr>
            <p:ph type="sldNum" sz="quarter" idx="12"/>
          </p:nvPr>
        </p:nvSpPr>
        <p:spPr/>
        <p:txBody>
          <a:bodyPr/>
          <a:lstStyle/>
          <a:p>
            <a:fld id="{8BA6D512-FA6A-43AF-9A0E-8931985766F8}" type="slidenum">
              <a:rPr lang="en-US" smtClean="0"/>
              <a:pPr/>
              <a:t>16</a:t>
            </a:fld>
            <a:endParaRPr lang="en-US" dirty="0"/>
          </a:p>
        </p:txBody>
      </p:sp>
    </p:spTree>
    <p:extLst>
      <p:ext uri="{BB962C8B-B14F-4D97-AF65-F5344CB8AC3E}">
        <p14:creationId xmlns:p14="http://schemas.microsoft.com/office/powerpoint/2010/main" val="647728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smtClean="0"/>
              <a:t>The IOCN – </a:t>
            </a:r>
            <a:r>
              <a:rPr lang="en-CA" b="0" dirty="0" smtClean="0">
                <a:hlinkClick r:id="rId2"/>
              </a:rPr>
              <a:t>Mandate and Vision</a:t>
            </a:r>
            <a:endParaRPr lang="en-US" b="0" dirty="0"/>
          </a:p>
        </p:txBody>
      </p:sp>
      <p:sp>
        <p:nvSpPr>
          <p:cNvPr id="3" name="Content Placeholder 2"/>
          <p:cNvSpPr>
            <a:spLocks noGrp="1"/>
          </p:cNvSpPr>
          <p:nvPr>
            <p:ph idx="1"/>
          </p:nvPr>
        </p:nvSpPr>
        <p:spPr>
          <a:xfrm>
            <a:off x="231776" y="1228726"/>
            <a:ext cx="8805544" cy="4897438"/>
          </a:xfrm>
        </p:spPr>
        <p:txBody>
          <a:bodyPr>
            <a:normAutofit/>
          </a:bodyPr>
          <a:lstStyle/>
          <a:p>
            <a:pPr marL="0" indent="0">
              <a:buNone/>
            </a:pPr>
            <a:r>
              <a:rPr lang="en-CA" dirty="0"/>
              <a:t>Our </a:t>
            </a:r>
            <a:r>
              <a:rPr lang="en-CA" dirty="0" smtClean="0"/>
              <a:t>Mandate</a:t>
            </a:r>
            <a:endParaRPr lang="en-CA" dirty="0"/>
          </a:p>
          <a:p>
            <a:r>
              <a:rPr lang="en-CA" sz="2200" dirty="0"/>
              <a:t>Foster a strong organization development and change management learning community;</a:t>
            </a:r>
          </a:p>
          <a:p>
            <a:r>
              <a:rPr lang="en-CA" sz="2200" dirty="0"/>
              <a:t>Advise the leadership of the Public Service dealing with change; and</a:t>
            </a:r>
          </a:p>
          <a:p>
            <a:r>
              <a:rPr lang="en-CA" sz="2200" dirty="0"/>
              <a:t>Advocate and promote organization development and change management throughout the Public Service of </a:t>
            </a:r>
            <a:r>
              <a:rPr lang="en-CA" sz="2200" dirty="0" smtClean="0"/>
              <a:t>Canada</a:t>
            </a:r>
          </a:p>
          <a:p>
            <a:pPr marL="0" indent="0">
              <a:buNone/>
            </a:pPr>
            <a:r>
              <a:rPr lang="en-CA" dirty="0" smtClean="0"/>
              <a:t>Our Vision</a:t>
            </a:r>
            <a:endParaRPr lang="en-CA" dirty="0"/>
          </a:p>
          <a:p>
            <a:r>
              <a:rPr lang="en-CA" sz="2000" dirty="0"/>
              <a:t>The Interdepartmental Organizational Change Network is a strong, dynamic and recognized network that promotes Public Service values, people engagement and sound organization effectiveness and change management practices</a:t>
            </a:r>
            <a:r>
              <a:rPr lang="en-CA" sz="2000" dirty="0" smtClean="0"/>
              <a:t>.</a:t>
            </a:r>
            <a:endParaRPr lang="en-CA" sz="2000" dirty="0"/>
          </a:p>
        </p:txBody>
      </p:sp>
      <p:sp>
        <p:nvSpPr>
          <p:cNvPr id="4" name="Slide Number Placeholder 3"/>
          <p:cNvSpPr>
            <a:spLocks noGrp="1"/>
          </p:cNvSpPr>
          <p:nvPr>
            <p:ph type="sldNum" sz="quarter" idx="12"/>
          </p:nvPr>
        </p:nvSpPr>
        <p:spPr/>
        <p:txBody>
          <a:bodyPr/>
          <a:lstStyle/>
          <a:p>
            <a:fld id="{8BA6D512-FA6A-43AF-9A0E-8931985766F8}"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The IOCN in an infographic… </a:t>
            </a:r>
            <a:r>
              <a:rPr lang="en-CA" b="0" dirty="0"/>
              <a:t>Work on progress</a:t>
            </a:r>
            <a:r>
              <a:rPr lang="en-CA" b="0" dirty="0" smtClean="0"/>
              <a:t>…</a:t>
            </a:r>
            <a:endParaRPr lang="en-US" b="0" dirty="0"/>
          </a:p>
        </p:txBody>
      </p:sp>
      <p:sp>
        <p:nvSpPr>
          <p:cNvPr id="4" name="Slide Number Placeholder 3"/>
          <p:cNvSpPr>
            <a:spLocks noGrp="1"/>
          </p:cNvSpPr>
          <p:nvPr>
            <p:ph type="sldNum" sz="quarter" idx="12"/>
          </p:nvPr>
        </p:nvSpPr>
        <p:spPr/>
        <p:txBody>
          <a:bodyPr/>
          <a:lstStyle/>
          <a:p>
            <a:fld id="{8BA6D512-FA6A-43AF-9A0E-8931985766F8}" type="slidenum">
              <a:rPr lang="en-US" smtClean="0"/>
              <a:pPr/>
              <a:t>3</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93" y="1082818"/>
            <a:ext cx="3998976" cy="508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991" y="1073192"/>
            <a:ext cx="4321277" cy="5081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78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76989" y="3738382"/>
            <a:ext cx="7948851" cy="2031325"/>
          </a:xfrm>
          <a:prstGeom prst="rect">
            <a:avLst/>
          </a:prstGeom>
          <a:solidFill>
            <a:schemeClr val="bg1"/>
          </a:solidFill>
        </p:spPr>
        <p:txBody>
          <a:bodyPr wrap="square" rtlCol="0">
            <a:spAutoFit/>
          </a:bodyPr>
          <a:lstStyle/>
          <a:p>
            <a:r>
              <a:rPr lang="en-CA" sz="1400" dirty="0" smtClean="0"/>
              <a:t>* “Merged”:</a:t>
            </a:r>
          </a:p>
          <a:p>
            <a:pPr marL="285750" indent="-285750">
              <a:buFont typeface="Arial" charset="0"/>
              <a:buChar char="•"/>
            </a:pPr>
            <a:r>
              <a:rPr lang="en-CA" sz="1400" dirty="0" smtClean="0"/>
              <a:t>“</a:t>
            </a:r>
            <a:r>
              <a:rPr lang="en-CA" sz="1400" b="1" dirty="0" smtClean="0"/>
              <a:t>Organizational Change</a:t>
            </a:r>
            <a:r>
              <a:rPr lang="en-CA" sz="1400" dirty="0" smtClean="0"/>
              <a:t>” </a:t>
            </a:r>
            <a:r>
              <a:rPr lang="en-CA" sz="1400" dirty="0" err="1" smtClean="0"/>
              <a:t>GCConnex</a:t>
            </a:r>
            <a:r>
              <a:rPr lang="en-CA" sz="1400" dirty="0" smtClean="0"/>
              <a:t> </a:t>
            </a:r>
            <a:r>
              <a:rPr lang="en-CA" sz="1400" dirty="0"/>
              <a:t>group was created </a:t>
            </a:r>
            <a:r>
              <a:rPr lang="en-CA" sz="1400" dirty="0" smtClean="0"/>
              <a:t>long </a:t>
            </a:r>
            <a:r>
              <a:rPr lang="en-CA" sz="1400" dirty="0"/>
              <a:t>ago 2010, </a:t>
            </a:r>
            <a:r>
              <a:rPr lang="en-CA" sz="1400" dirty="0" smtClean="0"/>
              <a:t/>
            </a:r>
            <a:br>
              <a:rPr lang="en-CA" sz="1400" dirty="0" smtClean="0"/>
            </a:br>
            <a:r>
              <a:rPr lang="en-CA" sz="1400" dirty="0" smtClean="0"/>
              <a:t>practically </a:t>
            </a:r>
            <a:r>
              <a:rPr lang="en-CA" sz="1400" dirty="0"/>
              <a:t>no members joined (it was </a:t>
            </a:r>
            <a:r>
              <a:rPr lang="en-CA" sz="1400" dirty="0" err="1"/>
              <a:t>GCForums</a:t>
            </a:r>
            <a:r>
              <a:rPr lang="en-CA" sz="1400" dirty="0"/>
              <a:t> time)</a:t>
            </a:r>
          </a:p>
          <a:p>
            <a:pPr marL="285750" indent="-285750">
              <a:buFont typeface="Arial" charset="0"/>
              <a:buChar char="•"/>
            </a:pPr>
            <a:r>
              <a:rPr lang="en-CA" sz="1400" dirty="0" smtClean="0"/>
              <a:t>2014 </a:t>
            </a:r>
            <a:r>
              <a:rPr lang="en-CA" sz="1400" dirty="0" err="1" smtClean="0"/>
              <a:t>GCForums</a:t>
            </a:r>
            <a:r>
              <a:rPr lang="en-CA" sz="1400" dirty="0" smtClean="0"/>
              <a:t> got closed in support for </a:t>
            </a:r>
            <a:r>
              <a:rPr lang="en-CA" sz="1400" dirty="0" err="1" smtClean="0"/>
              <a:t>GCConnex</a:t>
            </a:r>
            <a:endParaRPr lang="en-CA" sz="1400" dirty="0" smtClean="0"/>
          </a:p>
          <a:p>
            <a:pPr marL="285750" indent="-285750">
              <a:buFont typeface="Arial" charset="0"/>
              <a:buChar char="•"/>
            </a:pPr>
            <a:r>
              <a:rPr lang="en-CA" sz="1400" dirty="0" smtClean="0"/>
              <a:t>“</a:t>
            </a:r>
            <a:r>
              <a:rPr lang="en-CA" sz="1400" b="1" dirty="0" smtClean="0"/>
              <a:t>CM </a:t>
            </a:r>
            <a:r>
              <a:rPr lang="en-CA" sz="1400" b="1" dirty="0" smtClean="0">
                <a:sym typeface="Wingdings" panose="05000000000000000000" pitchFamily="2" charset="2"/>
              </a:rPr>
              <a:t> CL</a:t>
            </a:r>
            <a:r>
              <a:rPr lang="en-CA" sz="1400" dirty="0" smtClean="0">
                <a:sym typeface="Wingdings" panose="05000000000000000000" pitchFamily="2" charset="2"/>
              </a:rPr>
              <a:t>” group was created in 2014, and quickly grew its membership. Chris Lawson asked me to take over the group as he was leaving SSC</a:t>
            </a:r>
          </a:p>
          <a:p>
            <a:pPr marL="285750" indent="-285750">
              <a:buFont typeface="Arial" charset="0"/>
              <a:buChar char="•"/>
            </a:pPr>
            <a:r>
              <a:rPr lang="en-CA" sz="1400" dirty="0">
                <a:sym typeface="Wingdings" panose="05000000000000000000" pitchFamily="2" charset="2"/>
              </a:rPr>
              <a:t>Rather than force members to join the “</a:t>
            </a:r>
            <a:r>
              <a:rPr lang="en-CA" sz="1400" b="1" dirty="0">
                <a:sym typeface="Wingdings" panose="05000000000000000000" pitchFamily="2" charset="2"/>
              </a:rPr>
              <a:t>Organizational Change</a:t>
            </a:r>
            <a:r>
              <a:rPr lang="en-CA" sz="1400" dirty="0">
                <a:sym typeface="Wingdings" panose="05000000000000000000" pitchFamily="2" charset="2"/>
              </a:rPr>
              <a:t>” </a:t>
            </a:r>
            <a:r>
              <a:rPr lang="en-CA" sz="1400" dirty="0" err="1">
                <a:sym typeface="Wingdings" panose="05000000000000000000" pitchFamily="2" charset="2"/>
              </a:rPr>
              <a:t>GCConnex</a:t>
            </a:r>
            <a:r>
              <a:rPr lang="en-CA" sz="1400" dirty="0">
                <a:sym typeface="Wingdings" panose="05000000000000000000" pitchFamily="2" charset="2"/>
              </a:rPr>
              <a:t> group that was previously created </a:t>
            </a:r>
            <a:r>
              <a:rPr lang="en-CA" sz="1400" dirty="0" smtClean="0">
                <a:sym typeface="Wingdings" panose="05000000000000000000" pitchFamily="2" charset="2"/>
              </a:rPr>
              <a:t>, the LT invited all members to join the “</a:t>
            </a:r>
            <a:r>
              <a:rPr lang="en-CA" sz="1400" b="1" dirty="0" smtClean="0">
                <a:sym typeface="Wingdings" panose="05000000000000000000" pitchFamily="2" charset="2"/>
              </a:rPr>
              <a:t>CM  CL</a:t>
            </a:r>
            <a:r>
              <a:rPr lang="en-CA" sz="1400" dirty="0" smtClean="0">
                <a:sym typeface="Wingdings" panose="05000000000000000000" pitchFamily="2" charset="2"/>
              </a:rPr>
              <a:t>” </a:t>
            </a:r>
            <a:r>
              <a:rPr lang="en-CA" sz="1400" dirty="0" err="1" smtClean="0">
                <a:sym typeface="Wingdings" panose="05000000000000000000" pitchFamily="2" charset="2"/>
              </a:rPr>
              <a:t>GCConnex</a:t>
            </a:r>
            <a:r>
              <a:rPr lang="en-CA" sz="1400" dirty="0" smtClean="0">
                <a:sym typeface="Wingdings" panose="05000000000000000000" pitchFamily="2" charset="2"/>
              </a:rPr>
              <a:t> group, as it made more sense.</a:t>
            </a:r>
            <a:endParaRPr lang="en-CA" sz="1400" dirty="0"/>
          </a:p>
        </p:txBody>
      </p:sp>
      <p:grpSp>
        <p:nvGrpSpPr>
          <p:cNvPr id="9" name="Group 8"/>
          <p:cNvGrpSpPr/>
          <p:nvPr/>
        </p:nvGrpSpPr>
        <p:grpSpPr>
          <a:xfrm>
            <a:off x="731045" y="4026094"/>
            <a:ext cx="8138160" cy="1743613"/>
            <a:chOff x="470218" y="3170811"/>
            <a:chExt cx="8138160" cy="1743613"/>
          </a:xfrm>
        </p:grpSpPr>
        <p:sp>
          <p:nvSpPr>
            <p:cNvPr id="3" name="TextBox 2"/>
            <p:cNvSpPr txBox="1"/>
            <p:nvPr/>
          </p:nvSpPr>
          <p:spPr>
            <a:xfrm>
              <a:off x="470218" y="4175760"/>
              <a:ext cx="8138160" cy="738664"/>
            </a:xfrm>
            <a:prstGeom prst="rect">
              <a:avLst/>
            </a:prstGeom>
            <a:solidFill>
              <a:schemeClr val="bg1"/>
            </a:solidFill>
          </p:spPr>
          <p:txBody>
            <a:bodyPr wrap="square" rtlCol="0">
              <a:spAutoFit/>
            </a:bodyPr>
            <a:lstStyle/>
            <a:p>
              <a:pPr>
                <a:lnSpc>
                  <a:spcPct val="150000"/>
                </a:lnSpc>
                <a:tabLst>
                  <a:tab pos="1616075" algn="l"/>
                  <a:tab pos="3230563" algn="l"/>
                  <a:tab pos="4846638" algn="l"/>
                  <a:tab pos="6278563" algn="l"/>
                </a:tabLst>
              </a:pPr>
              <a:r>
                <a:rPr lang="en-CA" sz="1400" dirty="0" smtClean="0"/>
                <a:t>Chris Clark	Connie </a:t>
              </a:r>
              <a:r>
                <a:rPr lang="en-CA" sz="1400" dirty="0" err="1" smtClean="0"/>
                <a:t>Goulet</a:t>
              </a:r>
              <a:r>
                <a:rPr lang="en-CA" sz="1400" dirty="0" smtClean="0"/>
                <a:t>	</a:t>
              </a:r>
              <a:r>
                <a:rPr lang="en-CA" sz="1400" dirty="0" err="1" smtClean="0"/>
                <a:t>Virgnie</a:t>
              </a:r>
              <a:r>
                <a:rPr lang="en-CA" sz="1400" dirty="0" smtClean="0"/>
                <a:t> Carrier	Stacey </a:t>
              </a:r>
              <a:r>
                <a:rPr lang="en-CA" sz="1400" dirty="0" err="1" smtClean="0"/>
                <a:t>Ileleji</a:t>
              </a:r>
              <a:r>
                <a:rPr lang="en-CA" sz="1400" dirty="0" smtClean="0"/>
                <a:t>	Alejandro Gonzalez </a:t>
              </a:r>
            </a:p>
            <a:p>
              <a:pPr>
                <a:lnSpc>
                  <a:spcPct val="150000"/>
                </a:lnSpc>
                <a:tabLst>
                  <a:tab pos="1616075" algn="l"/>
                  <a:tab pos="3230563" algn="l"/>
                  <a:tab pos="4846638" algn="l"/>
                </a:tabLst>
              </a:pPr>
              <a:r>
                <a:rPr lang="en-CA" sz="1400" dirty="0"/>
                <a:t>The actual Leadership Team (</a:t>
              </a:r>
              <a:r>
                <a:rPr lang="en-CA" sz="1400" dirty="0" smtClean="0"/>
                <a:t>LT)</a:t>
              </a:r>
            </a:p>
          </p:txBody>
        </p:sp>
        <p:pic>
          <p:nvPicPr>
            <p:cNvPr id="2050" name="Picture 2" descr="Virginie Carr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087" y="318468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cey ILELEJ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796" y="318468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 Cl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32" y="318468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ejandro Gonzale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1506" y="317081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1841" y="3184683"/>
              <a:ext cx="933037"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p:txBody>
          <a:bodyPr/>
          <a:lstStyle/>
          <a:p>
            <a:r>
              <a:rPr lang="en-CA" b="0" dirty="0" smtClean="0"/>
              <a:t>The IOCN, its origins</a:t>
            </a:r>
            <a:endParaRPr lang="en-US" b="0" dirty="0"/>
          </a:p>
        </p:txBody>
      </p:sp>
      <p:sp>
        <p:nvSpPr>
          <p:cNvPr id="4" name="Slide Number Placeholder 3"/>
          <p:cNvSpPr>
            <a:spLocks noGrp="1"/>
          </p:cNvSpPr>
          <p:nvPr>
            <p:ph type="sldNum" sz="quarter" idx="12"/>
          </p:nvPr>
        </p:nvSpPr>
        <p:spPr>
          <a:xfrm>
            <a:off x="8667238" y="6294674"/>
            <a:ext cx="238125" cy="238368"/>
          </a:xfrm>
        </p:spPr>
        <p:txBody>
          <a:bodyPr/>
          <a:lstStyle/>
          <a:p>
            <a:fld id="{8BA6D512-FA6A-43AF-9A0E-8931985766F8}" type="slidenum">
              <a:rPr lang="en-US"/>
              <a:pPr/>
              <a:t>4</a:t>
            </a:fld>
            <a:endParaRPr lang="en-US" dirty="0"/>
          </a:p>
        </p:txBody>
      </p:sp>
      <p:cxnSp>
        <p:nvCxnSpPr>
          <p:cNvPr id="6" name="Straight Arrow Connector 5"/>
          <p:cNvCxnSpPr/>
          <p:nvPr/>
        </p:nvCxnSpPr>
        <p:spPr>
          <a:xfrm>
            <a:off x="566580" y="1848311"/>
            <a:ext cx="74034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3445" y="1728294"/>
            <a:ext cx="0" cy="3860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6990" y="2134641"/>
            <a:ext cx="1614964" cy="523220"/>
          </a:xfrm>
          <a:prstGeom prst="rect">
            <a:avLst/>
          </a:prstGeom>
          <a:noFill/>
        </p:spPr>
        <p:txBody>
          <a:bodyPr wrap="square" rtlCol="0">
            <a:spAutoFit/>
          </a:bodyPr>
          <a:lstStyle/>
          <a:p>
            <a:r>
              <a:rPr lang="en-CA" sz="1400" dirty="0"/>
              <a:t>2001-2002</a:t>
            </a:r>
          </a:p>
          <a:p>
            <a:r>
              <a:rPr lang="en-CA" sz="1400" dirty="0" smtClean="0"/>
              <a:t>IOCN was formed</a:t>
            </a:r>
            <a:endParaRPr lang="en-CA" sz="1400" dirty="0"/>
          </a:p>
        </p:txBody>
      </p:sp>
      <p:cxnSp>
        <p:nvCxnSpPr>
          <p:cNvPr id="21" name="Straight Connector 20"/>
          <p:cNvCxnSpPr/>
          <p:nvPr/>
        </p:nvCxnSpPr>
        <p:spPr>
          <a:xfrm>
            <a:off x="3035887" y="1730199"/>
            <a:ext cx="0" cy="40444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61579" y="2121964"/>
            <a:ext cx="1202055" cy="523220"/>
          </a:xfrm>
          <a:prstGeom prst="rect">
            <a:avLst/>
          </a:prstGeom>
          <a:noFill/>
        </p:spPr>
        <p:txBody>
          <a:bodyPr wrap="square" rtlCol="0">
            <a:spAutoFit/>
          </a:bodyPr>
          <a:lstStyle/>
          <a:p>
            <a:r>
              <a:rPr lang="en-CA" sz="1400" dirty="0"/>
              <a:t>2008 </a:t>
            </a:r>
            <a:r>
              <a:rPr lang="en-CA" sz="1400" dirty="0" err="1"/>
              <a:t>AGzz</a:t>
            </a:r>
            <a:r>
              <a:rPr lang="en-CA" sz="1400" dirty="0"/>
              <a:t> </a:t>
            </a:r>
            <a:r>
              <a:rPr lang="en-CA" sz="1400" dirty="0" smtClean="0"/>
              <a:t>joins the LT</a:t>
            </a:r>
            <a:endParaRPr lang="en-CA" sz="1400" dirty="0"/>
          </a:p>
        </p:txBody>
      </p:sp>
      <p:sp>
        <p:nvSpPr>
          <p:cNvPr id="23" name="TextBox 22"/>
          <p:cNvSpPr txBox="1"/>
          <p:nvPr/>
        </p:nvSpPr>
        <p:spPr>
          <a:xfrm>
            <a:off x="4627086" y="2114346"/>
            <a:ext cx="1887539" cy="523220"/>
          </a:xfrm>
          <a:prstGeom prst="rect">
            <a:avLst/>
          </a:prstGeom>
          <a:noFill/>
        </p:spPr>
        <p:txBody>
          <a:bodyPr wrap="square" rtlCol="0">
            <a:spAutoFit/>
          </a:bodyPr>
          <a:lstStyle/>
          <a:p>
            <a:r>
              <a:rPr lang="en-CA" sz="1400" dirty="0" smtClean="0"/>
              <a:t>2013 Mindfulness</a:t>
            </a:r>
          </a:p>
          <a:p>
            <a:r>
              <a:rPr lang="en-CA" sz="1400" dirty="0" smtClean="0"/>
              <a:t>Use of </a:t>
            </a:r>
            <a:r>
              <a:rPr lang="en-CA" sz="1400" dirty="0" err="1" smtClean="0"/>
              <a:t>Webex</a:t>
            </a:r>
            <a:endParaRPr lang="en-CA" sz="1400" dirty="0" smtClean="0"/>
          </a:p>
        </p:txBody>
      </p:sp>
      <p:cxnSp>
        <p:nvCxnSpPr>
          <p:cNvPr id="24" name="Straight Connector 23"/>
          <p:cNvCxnSpPr/>
          <p:nvPr/>
        </p:nvCxnSpPr>
        <p:spPr>
          <a:xfrm>
            <a:off x="4771866" y="1724488"/>
            <a:ext cx="0" cy="3898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08907" y="1751160"/>
            <a:ext cx="0" cy="37080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33662" y="2121964"/>
            <a:ext cx="2321243" cy="738664"/>
          </a:xfrm>
          <a:prstGeom prst="rect">
            <a:avLst/>
          </a:prstGeom>
          <a:noFill/>
        </p:spPr>
        <p:txBody>
          <a:bodyPr wrap="square" rtlCol="0">
            <a:spAutoFit/>
          </a:bodyPr>
          <a:lstStyle/>
          <a:p>
            <a:r>
              <a:rPr lang="en-CA" sz="1400" dirty="0" smtClean="0"/>
              <a:t>2014-2015 Mindfulness is </a:t>
            </a:r>
            <a:br>
              <a:rPr lang="en-CA" sz="1400" dirty="0" smtClean="0"/>
            </a:br>
            <a:r>
              <a:rPr lang="en-CA" sz="1400" dirty="0" smtClean="0"/>
              <a:t>adopted by the LT</a:t>
            </a:r>
          </a:p>
          <a:p>
            <a:r>
              <a:rPr lang="en-CA" sz="1400" dirty="0" err="1"/>
              <a:t>CClark</a:t>
            </a:r>
            <a:r>
              <a:rPr lang="en-CA" sz="1400" dirty="0"/>
              <a:t> </a:t>
            </a:r>
            <a:r>
              <a:rPr lang="en-CA" sz="1400" dirty="0" smtClean="0"/>
              <a:t>starts blogging</a:t>
            </a:r>
          </a:p>
        </p:txBody>
      </p:sp>
      <p:sp>
        <p:nvSpPr>
          <p:cNvPr id="28" name="TextBox 27"/>
          <p:cNvSpPr txBox="1"/>
          <p:nvPr/>
        </p:nvSpPr>
        <p:spPr>
          <a:xfrm>
            <a:off x="3775552" y="3183692"/>
            <a:ext cx="2273299" cy="523220"/>
          </a:xfrm>
          <a:prstGeom prst="rect">
            <a:avLst/>
          </a:prstGeom>
          <a:noFill/>
        </p:spPr>
        <p:txBody>
          <a:bodyPr wrap="square" rtlCol="0">
            <a:spAutoFit/>
          </a:bodyPr>
          <a:lstStyle/>
          <a:p>
            <a:r>
              <a:rPr lang="en-CA" sz="1400" dirty="0" smtClean="0"/>
              <a:t>2009-2010 </a:t>
            </a:r>
            <a:r>
              <a:rPr lang="en-CA" sz="1400" dirty="0" err="1" smtClean="0"/>
              <a:t>GCPedia</a:t>
            </a:r>
            <a:r>
              <a:rPr lang="en-CA" sz="1400" dirty="0" smtClean="0"/>
              <a:t>, </a:t>
            </a:r>
            <a:r>
              <a:rPr lang="en-CA" sz="1400" dirty="0" err="1" smtClean="0"/>
              <a:t>GCForums</a:t>
            </a:r>
            <a:r>
              <a:rPr lang="en-CA" sz="1100" dirty="0" smtClean="0"/>
              <a:t> (&amp; </a:t>
            </a:r>
            <a:r>
              <a:rPr lang="en-CA" sz="1100" dirty="0" err="1" smtClean="0"/>
              <a:t>GCConnex</a:t>
            </a:r>
            <a:r>
              <a:rPr lang="en-CA" sz="1100" dirty="0" smtClean="0"/>
              <a:t>)</a:t>
            </a:r>
            <a:endParaRPr lang="en-CA" sz="1400" dirty="0"/>
          </a:p>
        </p:txBody>
      </p:sp>
      <p:cxnSp>
        <p:nvCxnSpPr>
          <p:cNvPr id="29" name="Straight Connector 28"/>
          <p:cNvCxnSpPr/>
          <p:nvPr/>
        </p:nvCxnSpPr>
        <p:spPr>
          <a:xfrm>
            <a:off x="3975259" y="1730201"/>
            <a:ext cx="0" cy="14534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105138" y="1724488"/>
            <a:ext cx="11852" cy="9537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01407" y="2678226"/>
            <a:ext cx="1646556" cy="523220"/>
          </a:xfrm>
          <a:prstGeom prst="rect">
            <a:avLst/>
          </a:prstGeom>
          <a:noFill/>
        </p:spPr>
        <p:txBody>
          <a:bodyPr wrap="square" rtlCol="0">
            <a:spAutoFit/>
          </a:bodyPr>
          <a:lstStyle/>
          <a:p>
            <a:r>
              <a:rPr lang="en-CA" sz="1400" dirty="0" smtClean="0"/>
              <a:t>2014 *“Merged” into </a:t>
            </a:r>
            <a:r>
              <a:rPr lang="en-CA" sz="1400" dirty="0" err="1" smtClean="0"/>
              <a:t>GCConnex</a:t>
            </a:r>
            <a:endParaRPr lang="en-CA" sz="1400" dirty="0" smtClean="0"/>
          </a:p>
        </p:txBody>
      </p:sp>
      <p:sp>
        <p:nvSpPr>
          <p:cNvPr id="43" name="TextBox 42"/>
          <p:cNvSpPr txBox="1"/>
          <p:nvPr/>
        </p:nvSpPr>
        <p:spPr>
          <a:xfrm>
            <a:off x="7970046" y="1694422"/>
            <a:ext cx="261462" cy="307777"/>
          </a:xfrm>
          <a:prstGeom prst="rect">
            <a:avLst/>
          </a:prstGeom>
          <a:noFill/>
        </p:spPr>
        <p:txBody>
          <a:bodyPr wrap="square" rtlCol="0">
            <a:spAutoFit/>
          </a:bodyPr>
          <a:lstStyle/>
          <a:p>
            <a:r>
              <a:rPr lang="en-CA" sz="1400" dirty="0" smtClean="0"/>
              <a:t>t</a:t>
            </a:r>
          </a:p>
        </p:txBody>
      </p:sp>
      <p:pic>
        <p:nvPicPr>
          <p:cNvPr id="44" name="Picture 2" descr="imag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1306" y="200025"/>
            <a:ext cx="790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6788946" y="3046506"/>
            <a:ext cx="2133600" cy="738664"/>
          </a:xfrm>
          <a:prstGeom prst="rect">
            <a:avLst/>
          </a:prstGeom>
          <a:noFill/>
        </p:spPr>
        <p:txBody>
          <a:bodyPr wrap="square" rtlCol="0">
            <a:spAutoFit/>
          </a:bodyPr>
          <a:lstStyle/>
          <a:p>
            <a:r>
              <a:rPr lang="en-CA" sz="1400" dirty="0" smtClean="0"/>
              <a:t>2016 BP2020 </a:t>
            </a:r>
            <a:r>
              <a:rPr lang="en-CA" sz="1400" dirty="0" err="1" smtClean="0"/>
              <a:t>Innov</a:t>
            </a:r>
            <a:r>
              <a:rPr lang="en-CA" sz="1400" dirty="0" smtClean="0"/>
              <a:t> Fair</a:t>
            </a:r>
          </a:p>
          <a:p>
            <a:r>
              <a:rPr lang="en-CA" sz="1400" dirty="0" smtClean="0"/>
              <a:t>Blogging 101 + Bloggers </a:t>
            </a:r>
            <a:r>
              <a:rPr lang="en-CA" sz="1400" dirty="0" err="1" smtClean="0"/>
              <a:t>U.Lab</a:t>
            </a:r>
            <a:r>
              <a:rPr lang="en-CA" sz="1400" dirty="0" smtClean="0"/>
              <a:t> – Ottawa Hub</a:t>
            </a:r>
          </a:p>
        </p:txBody>
      </p:sp>
      <p:cxnSp>
        <p:nvCxnSpPr>
          <p:cNvPr id="32" name="Straight Connector 31"/>
          <p:cNvCxnSpPr/>
          <p:nvPr/>
        </p:nvCxnSpPr>
        <p:spPr>
          <a:xfrm>
            <a:off x="6943247" y="1751160"/>
            <a:ext cx="0" cy="129534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3" name="Picture 2" descr="imag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0668" y="2820421"/>
            <a:ext cx="3952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2819676" y="1358795"/>
            <a:ext cx="432421" cy="307777"/>
          </a:xfrm>
          <a:prstGeom prst="rect">
            <a:avLst/>
          </a:prstGeom>
          <a:noFill/>
        </p:spPr>
        <p:txBody>
          <a:bodyPr wrap="square" rtlCol="0">
            <a:spAutoFit/>
          </a:bodyPr>
          <a:lstStyle/>
          <a:p>
            <a:r>
              <a:rPr lang="en-CA" sz="1400" dirty="0" smtClean="0"/>
              <a:t>75</a:t>
            </a:r>
            <a:endParaRPr lang="en-CA" sz="1400" dirty="0"/>
          </a:p>
        </p:txBody>
      </p:sp>
      <p:sp>
        <p:nvSpPr>
          <p:cNvPr id="35" name="TextBox 34"/>
          <p:cNvSpPr txBox="1"/>
          <p:nvPr/>
        </p:nvSpPr>
        <p:spPr>
          <a:xfrm>
            <a:off x="3975259" y="1358795"/>
            <a:ext cx="646216" cy="307777"/>
          </a:xfrm>
          <a:prstGeom prst="rect">
            <a:avLst/>
          </a:prstGeom>
          <a:noFill/>
        </p:spPr>
        <p:txBody>
          <a:bodyPr wrap="square" rtlCol="0">
            <a:spAutoFit/>
          </a:bodyPr>
          <a:lstStyle/>
          <a:p>
            <a:r>
              <a:rPr lang="en-CA" sz="1400" dirty="0" smtClean="0"/>
              <a:t>125+</a:t>
            </a:r>
            <a:endParaRPr lang="en-CA" sz="1400" dirty="0"/>
          </a:p>
        </p:txBody>
      </p:sp>
      <p:sp>
        <p:nvSpPr>
          <p:cNvPr id="36" name="TextBox 35"/>
          <p:cNvSpPr txBox="1"/>
          <p:nvPr/>
        </p:nvSpPr>
        <p:spPr>
          <a:xfrm>
            <a:off x="7099442" y="1168294"/>
            <a:ext cx="662481" cy="307777"/>
          </a:xfrm>
          <a:prstGeom prst="rect">
            <a:avLst/>
          </a:prstGeom>
          <a:noFill/>
        </p:spPr>
        <p:txBody>
          <a:bodyPr wrap="square" rtlCol="0">
            <a:spAutoFit/>
          </a:bodyPr>
          <a:lstStyle/>
          <a:p>
            <a:r>
              <a:rPr lang="en-CA" sz="1400" dirty="0" smtClean="0"/>
              <a:t>850+</a:t>
            </a:r>
            <a:endParaRPr lang="en-CA" sz="1400" dirty="0"/>
          </a:p>
        </p:txBody>
      </p:sp>
      <p:sp>
        <p:nvSpPr>
          <p:cNvPr id="37" name="TextBox 36"/>
          <p:cNvSpPr txBox="1"/>
          <p:nvPr/>
        </p:nvSpPr>
        <p:spPr>
          <a:xfrm>
            <a:off x="4621475" y="1358795"/>
            <a:ext cx="597750" cy="307777"/>
          </a:xfrm>
          <a:prstGeom prst="rect">
            <a:avLst/>
          </a:prstGeom>
          <a:noFill/>
        </p:spPr>
        <p:txBody>
          <a:bodyPr wrap="square" rtlCol="0">
            <a:spAutoFit/>
          </a:bodyPr>
          <a:lstStyle/>
          <a:p>
            <a:r>
              <a:rPr lang="en-CA" sz="1400" dirty="0" smtClean="0"/>
              <a:t>500+</a:t>
            </a:r>
            <a:endParaRPr lang="en-CA" sz="1400" dirty="0"/>
          </a:p>
        </p:txBody>
      </p:sp>
      <p:sp>
        <p:nvSpPr>
          <p:cNvPr id="38" name="TextBox 37"/>
          <p:cNvSpPr txBox="1"/>
          <p:nvPr/>
        </p:nvSpPr>
        <p:spPr>
          <a:xfrm>
            <a:off x="6494072" y="1168293"/>
            <a:ext cx="597750" cy="307777"/>
          </a:xfrm>
          <a:prstGeom prst="rect">
            <a:avLst/>
          </a:prstGeom>
          <a:noFill/>
        </p:spPr>
        <p:txBody>
          <a:bodyPr wrap="square" rtlCol="0">
            <a:spAutoFit/>
          </a:bodyPr>
          <a:lstStyle/>
          <a:p>
            <a:r>
              <a:rPr lang="en-CA" sz="1400" dirty="0" smtClean="0"/>
              <a:t>500+</a:t>
            </a:r>
            <a:endParaRPr lang="en-CA" sz="1400" dirty="0"/>
          </a:p>
        </p:txBody>
      </p:sp>
      <p:sp>
        <p:nvSpPr>
          <p:cNvPr id="10" name="Freeform 9"/>
          <p:cNvSpPr/>
          <p:nvPr/>
        </p:nvSpPr>
        <p:spPr>
          <a:xfrm>
            <a:off x="5188746" y="1610360"/>
            <a:ext cx="1310640" cy="144805"/>
          </a:xfrm>
          <a:custGeom>
            <a:avLst/>
            <a:gdLst>
              <a:gd name="connsiteX0" fmla="*/ 1049 w 1311689"/>
              <a:gd name="connsiteY0" fmla="*/ 0 h 144780"/>
              <a:gd name="connsiteX1" fmla="*/ 107729 w 1311689"/>
              <a:gd name="connsiteY1" fmla="*/ 53340 h 144780"/>
              <a:gd name="connsiteX2" fmla="*/ 679229 w 1311689"/>
              <a:gd name="connsiteY2" fmla="*/ 144780 h 144780"/>
              <a:gd name="connsiteX3" fmla="*/ 1311689 w 1311689"/>
              <a:gd name="connsiteY3" fmla="*/ 53340 h 144780"/>
              <a:gd name="connsiteX0" fmla="*/ 48 w 1310688"/>
              <a:gd name="connsiteY0" fmla="*/ 0 h 170762"/>
              <a:gd name="connsiteX1" fmla="*/ 266748 w 1310688"/>
              <a:gd name="connsiteY1" fmla="*/ 160020 h 170762"/>
              <a:gd name="connsiteX2" fmla="*/ 678228 w 1310688"/>
              <a:gd name="connsiteY2" fmla="*/ 144780 h 170762"/>
              <a:gd name="connsiteX3" fmla="*/ 1310688 w 1310688"/>
              <a:gd name="connsiteY3" fmla="*/ 53340 h 170762"/>
              <a:gd name="connsiteX0" fmla="*/ 0 w 1310640"/>
              <a:gd name="connsiteY0" fmla="*/ 0 h 144780"/>
              <a:gd name="connsiteX1" fmla="*/ 678180 w 1310640"/>
              <a:gd name="connsiteY1" fmla="*/ 144780 h 144780"/>
              <a:gd name="connsiteX2" fmla="*/ 1310640 w 1310640"/>
              <a:gd name="connsiteY2" fmla="*/ 53340 h 144780"/>
              <a:gd name="connsiteX0" fmla="*/ 0 w 1310640"/>
              <a:gd name="connsiteY0" fmla="*/ 0 h 144805"/>
              <a:gd name="connsiteX1" fmla="*/ 678180 w 1310640"/>
              <a:gd name="connsiteY1" fmla="*/ 144780 h 144805"/>
              <a:gd name="connsiteX2" fmla="*/ 1310640 w 1310640"/>
              <a:gd name="connsiteY2" fmla="*/ 53340 h 144805"/>
            </a:gdLst>
            <a:ahLst/>
            <a:cxnLst>
              <a:cxn ang="0">
                <a:pos x="connsiteX0" y="connsiteY0"/>
              </a:cxn>
              <a:cxn ang="0">
                <a:pos x="connsiteX1" y="connsiteY1"/>
              </a:cxn>
              <a:cxn ang="0">
                <a:pos x="connsiteX2" y="connsiteY2"/>
              </a:cxn>
            </a:cxnLst>
            <a:rect l="l" t="t" r="r" b="b"/>
            <a:pathLst>
              <a:path w="1310640" h="144805">
                <a:moveTo>
                  <a:pt x="0" y="0"/>
                </a:moveTo>
                <a:cubicBezTo>
                  <a:pt x="141287" y="30162"/>
                  <a:pt x="276860" y="143510"/>
                  <a:pt x="678180" y="144780"/>
                </a:cubicBezTo>
                <a:cubicBezTo>
                  <a:pt x="1079500" y="146050"/>
                  <a:pt x="1094740" y="99060"/>
                  <a:pt x="1310640" y="5334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p:cNvSpPr txBox="1"/>
          <p:nvPr/>
        </p:nvSpPr>
        <p:spPr>
          <a:xfrm>
            <a:off x="7107062" y="1427375"/>
            <a:ext cx="662481" cy="307777"/>
          </a:xfrm>
          <a:prstGeom prst="rect">
            <a:avLst/>
          </a:prstGeom>
          <a:noFill/>
        </p:spPr>
        <p:txBody>
          <a:bodyPr wrap="square" rtlCol="0">
            <a:spAutoFit/>
          </a:bodyPr>
          <a:lstStyle/>
          <a:p>
            <a:r>
              <a:rPr lang="en-CA" sz="1400" dirty="0" smtClean="0"/>
              <a:t>490+</a:t>
            </a:r>
            <a:endParaRPr lang="en-CA" sz="1400" dirty="0"/>
          </a:p>
        </p:txBody>
      </p:sp>
      <p:sp>
        <p:nvSpPr>
          <p:cNvPr id="41" name="TextBox 40"/>
          <p:cNvSpPr txBox="1"/>
          <p:nvPr/>
        </p:nvSpPr>
        <p:spPr>
          <a:xfrm>
            <a:off x="6501692" y="1427374"/>
            <a:ext cx="597750" cy="307777"/>
          </a:xfrm>
          <a:prstGeom prst="rect">
            <a:avLst/>
          </a:prstGeom>
          <a:noFill/>
        </p:spPr>
        <p:txBody>
          <a:bodyPr wrap="square" rtlCol="0">
            <a:spAutoFit/>
          </a:bodyPr>
          <a:lstStyle/>
          <a:p>
            <a:r>
              <a:rPr lang="en-CA" sz="1400" dirty="0" smtClean="0"/>
              <a:t>250+</a:t>
            </a:r>
            <a:endParaRPr lang="en-CA" sz="1400" dirty="0"/>
          </a:p>
        </p:txBody>
      </p:sp>
      <p:pic>
        <p:nvPicPr>
          <p:cNvPr id="45" name="Picture 2" descr="imag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9612" y="1131683"/>
            <a:ext cx="3952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indfulness 2020 Pleine-conscienc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6915" y="1406492"/>
            <a:ext cx="337662" cy="33766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1484472" y="1358795"/>
            <a:ext cx="1463993" cy="307777"/>
          </a:xfrm>
          <a:prstGeom prst="rect">
            <a:avLst/>
          </a:prstGeom>
          <a:noFill/>
        </p:spPr>
        <p:txBody>
          <a:bodyPr wrap="square" rtlCol="0">
            <a:spAutoFit/>
          </a:bodyPr>
          <a:lstStyle/>
          <a:p>
            <a:r>
              <a:rPr lang="en-CA" sz="1400" dirty="0" smtClean="0"/>
              <a:t>Membership…</a:t>
            </a:r>
            <a:endParaRPr lang="en-CA" sz="1400" dirty="0"/>
          </a:p>
        </p:txBody>
      </p:sp>
      <p:sp>
        <p:nvSpPr>
          <p:cNvPr id="5" name="AutoShape 2" descr="https://gcconnex.gc.ca/mod/file/thumbnail.php?file_guid=7027651&amp;size=large&amp;icontime=141625266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https://gcconnex.gc.ca/mod/file/thumbnail.php?file_guid=7027651&amp;size=large&amp;icontime=141625266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https://gcconnex.gc.ca/mod/file/thumbnail.php?file_guid=7027651&amp;size=large&amp;icontime=141625266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732" y="2913342"/>
            <a:ext cx="3774961" cy="248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31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50"/>
                                        <p:tgtEl>
                                          <p:spTgt spid="14"/>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5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32"/>
                                        </p:tgtEl>
                                      </p:cBhvr>
                                    </p:animEffect>
                                    <p:set>
                                      <p:cBhvr>
                                        <p:cTn id="19" dur="1" fill="hold">
                                          <p:stCondLst>
                                            <p:cond delay="499"/>
                                          </p:stCondLst>
                                        </p:cTn>
                                        <p:tgtEl>
                                          <p:spTgt spid="103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50"/>
                                        <p:tgtEl>
                                          <p:spTgt spid="29"/>
                                        </p:tgtEl>
                                      </p:cBhvr>
                                    </p:animEffect>
                                  </p:childTnLst>
                                </p:cTn>
                              </p:par>
                              <p:par>
                                <p:cTn id="32" presetID="53" presetClass="entr" presetSubtype="16"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25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5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5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25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25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25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25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250"/>
                                        <p:tgtEl>
                                          <p:spTgt spid="4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25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25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25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25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026"/>
                                        </p:tgtEl>
                                        <p:attrNameLst>
                                          <p:attrName>style.visibility</p:attrName>
                                        </p:attrNameLst>
                                      </p:cBhvr>
                                      <p:to>
                                        <p:strVal val="visible"/>
                                      </p:to>
                                    </p:set>
                                    <p:animEffect transition="in" filter="fade">
                                      <p:cBhvr>
                                        <p:cTn id="116" dur="500"/>
                                        <p:tgtEl>
                                          <p:spTgt spid="102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250"/>
                                        <p:tgtEl>
                                          <p:spTgt spid="4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250"/>
                                        <p:tgtEl>
                                          <p:spTgt spid="4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4" grpId="0"/>
      <p:bldP spid="22" grpId="0"/>
      <p:bldP spid="23" grpId="0"/>
      <p:bldP spid="27" grpId="0"/>
      <p:bldP spid="28" grpId="0"/>
      <p:bldP spid="42" grpId="0"/>
      <p:bldP spid="30" grpId="0"/>
      <p:bldP spid="34" grpId="0"/>
      <p:bldP spid="35" grpId="0"/>
      <p:bldP spid="36" grpId="0"/>
      <p:bldP spid="37" grpId="0"/>
      <p:bldP spid="38" grpId="0"/>
      <p:bldP spid="10" grpId="0" animBg="1"/>
      <p:bldP spid="40" grpId="0"/>
      <p:bldP spid="41"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b="0" dirty="0" smtClean="0"/>
              <a:t>IOCN – Events </a:t>
            </a:r>
            <a:r>
              <a:rPr lang="en-CA" sz="2400" b="0" dirty="0"/>
              <a:t>(with </a:t>
            </a:r>
            <a:r>
              <a:rPr lang="en-CA" sz="2400" b="0" dirty="0">
                <a:hlinkClick r:id="rId3"/>
              </a:rPr>
              <a:t>recordings</a:t>
            </a:r>
            <a:r>
              <a:rPr lang="en-CA" sz="2400" b="0" dirty="0"/>
              <a:t>):</a:t>
            </a:r>
            <a:endParaRPr lang="en-CA" b="0" dirty="0"/>
          </a:p>
        </p:txBody>
      </p:sp>
      <p:sp>
        <p:nvSpPr>
          <p:cNvPr id="8" name="Content Placeholder 7"/>
          <p:cNvSpPr>
            <a:spLocks noGrp="1"/>
          </p:cNvSpPr>
          <p:nvPr>
            <p:ph idx="1"/>
          </p:nvPr>
        </p:nvSpPr>
        <p:spPr/>
        <p:txBody>
          <a:bodyPr>
            <a:noAutofit/>
          </a:bodyPr>
          <a:lstStyle/>
          <a:p>
            <a:pPr lvl="0">
              <a:spcBef>
                <a:spcPts val="300"/>
              </a:spcBef>
            </a:pPr>
            <a:r>
              <a:rPr lang="en-CA" sz="2400" dirty="0" smtClean="0"/>
              <a:t>Understanding Change Management, an introduction,</a:t>
            </a:r>
          </a:p>
          <a:p>
            <a:pPr lvl="0">
              <a:spcBef>
                <a:spcPts val="300"/>
              </a:spcBef>
            </a:pPr>
            <a:r>
              <a:rPr lang="en-CA" sz="2400" dirty="0" smtClean="0"/>
              <a:t>Mindfulness in the Workplace </a:t>
            </a:r>
            <a:r>
              <a:rPr lang="en-CA" sz="1400" dirty="0" smtClean="0">
                <a:hlinkClick r:id="rId4"/>
              </a:rPr>
              <a:t>(recordings)</a:t>
            </a:r>
            <a:r>
              <a:rPr lang="en-CA" sz="2400" dirty="0" smtClean="0"/>
              <a:t>,</a:t>
            </a:r>
          </a:p>
          <a:p>
            <a:pPr lvl="0">
              <a:spcBef>
                <a:spcPts val="300"/>
              </a:spcBef>
            </a:pPr>
            <a:r>
              <a:rPr lang="en-CA" sz="2400" dirty="0"/>
              <a:t>Change </a:t>
            </a:r>
            <a:r>
              <a:rPr lang="en-CA" sz="2400" dirty="0" smtClean="0"/>
              <a:t>Saturation webinar and </a:t>
            </a:r>
            <a:r>
              <a:rPr lang="en-CA" sz="2400" dirty="0" err="1" smtClean="0"/>
              <a:t>smartshop</a:t>
            </a:r>
            <a:r>
              <a:rPr lang="en-CA" sz="2400" dirty="0" smtClean="0"/>
              <a:t> w/</a:t>
            </a:r>
            <a:r>
              <a:rPr lang="en-CA" sz="2400" dirty="0" err="1" smtClean="0"/>
              <a:t>HRCouncil</a:t>
            </a:r>
            <a:r>
              <a:rPr lang="en-CA" sz="2400" dirty="0" smtClean="0"/>
              <a:t> - OCHRO, </a:t>
            </a:r>
          </a:p>
          <a:p>
            <a:pPr lvl="0">
              <a:spcBef>
                <a:spcPts val="300"/>
              </a:spcBef>
            </a:pPr>
            <a:r>
              <a:rPr lang="en-CA" sz="2400" dirty="0" smtClean="0"/>
              <a:t>Lean 101 for CM Practitioners w/TC, </a:t>
            </a:r>
          </a:p>
          <a:p>
            <a:pPr lvl="0">
              <a:spcBef>
                <a:spcPts val="300"/>
              </a:spcBef>
            </a:pPr>
            <a:r>
              <a:rPr lang="en-CA" sz="2400" dirty="0" smtClean="0"/>
              <a:t>Integrating CM into PM w/DND, </a:t>
            </a:r>
          </a:p>
          <a:p>
            <a:pPr lvl="0">
              <a:spcBef>
                <a:spcPts val="300"/>
              </a:spcBef>
            </a:pPr>
            <a:r>
              <a:rPr lang="en-CA" sz="2400" dirty="0" smtClean="0"/>
              <a:t>Adaptive Change w/CSPS, </a:t>
            </a:r>
          </a:p>
          <a:p>
            <a:pPr lvl="0">
              <a:spcBef>
                <a:spcPts val="300"/>
              </a:spcBef>
            </a:pPr>
            <a:r>
              <a:rPr lang="en-CA" sz="2400" dirty="0" smtClean="0"/>
              <a:t>Blogging 101, and</a:t>
            </a:r>
          </a:p>
          <a:p>
            <a:pPr>
              <a:spcBef>
                <a:spcPts val="300"/>
              </a:spcBef>
            </a:pPr>
            <a:r>
              <a:rPr lang="en-CA" sz="2400" dirty="0" smtClean="0"/>
              <a:t>Micro Missions w/TBS – </a:t>
            </a:r>
            <a:r>
              <a:rPr lang="en-CA" sz="2400" dirty="0" err="1"/>
              <a:t>eg</a:t>
            </a:r>
            <a:r>
              <a:rPr lang="en-CA" sz="2400" dirty="0"/>
              <a:t>. </a:t>
            </a:r>
            <a:r>
              <a:rPr lang="en-CA" sz="2400" dirty="0" smtClean="0"/>
              <a:t>IOCN infographic.</a:t>
            </a:r>
          </a:p>
          <a:p>
            <a:pPr lvl="0">
              <a:spcBef>
                <a:spcPts val="300"/>
              </a:spcBef>
            </a:pPr>
            <a:r>
              <a:rPr lang="en-CA" sz="2400" dirty="0" smtClean="0"/>
              <a:t>Additionally, Some </a:t>
            </a:r>
            <a:r>
              <a:rPr lang="en-CA" sz="2400" dirty="0"/>
              <a:t>Partner </a:t>
            </a:r>
            <a:r>
              <a:rPr lang="en-CA" sz="2400" dirty="0" smtClean="0"/>
              <a:t>Events (CSPS </a:t>
            </a:r>
            <a:r>
              <a:rPr lang="en-CA" sz="2400" dirty="0"/>
              <a:t>- </a:t>
            </a:r>
            <a:r>
              <a:rPr lang="en-US" sz="2400" dirty="0"/>
              <a:t>Contributing to Change and Transformation in the Government of </a:t>
            </a:r>
            <a:r>
              <a:rPr lang="en-US" sz="2400" dirty="0" smtClean="0"/>
              <a:t>Canada, LOPCP </a:t>
            </a:r>
            <a:r>
              <a:rPr lang="en-US" sz="2400" dirty="0"/>
              <a:t>- Change Management </a:t>
            </a:r>
            <a:r>
              <a:rPr lang="en-US" sz="2400" dirty="0" smtClean="0"/>
              <a:t>Workshop and others).</a:t>
            </a:r>
            <a:endParaRPr lang="en-CA" sz="2400" dirty="0"/>
          </a:p>
        </p:txBody>
      </p:sp>
      <p:sp>
        <p:nvSpPr>
          <p:cNvPr id="3" name="Slide Number Placeholder 2"/>
          <p:cNvSpPr>
            <a:spLocks noGrp="1"/>
          </p:cNvSpPr>
          <p:nvPr>
            <p:ph type="sldNum" sz="quarter" idx="12"/>
          </p:nvPr>
        </p:nvSpPr>
        <p:spPr/>
        <p:txBody>
          <a:bodyPr/>
          <a:lstStyle/>
          <a:p>
            <a:fld id="{8BA6D512-FA6A-43AF-9A0E-8931985766F8}" type="slidenum">
              <a:rPr lang="en-US" smtClean="0"/>
              <a:pPr/>
              <a:t>5</a:t>
            </a:fld>
            <a:endParaRPr lang="en-US" dirty="0"/>
          </a:p>
        </p:txBody>
      </p:sp>
    </p:spTree>
    <p:extLst>
      <p:ext uri="{BB962C8B-B14F-4D97-AF65-F5344CB8AC3E}">
        <p14:creationId xmlns:p14="http://schemas.microsoft.com/office/powerpoint/2010/main" val="138358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b="0" dirty="0" smtClean="0"/>
              <a:t>Projects</a:t>
            </a:r>
            <a:endParaRPr lang="en-CA" b="0" dirty="0"/>
          </a:p>
        </p:txBody>
      </p:sp>
      <p:sp>
        <p:nvSpPr>
          <p:cNvPr id="8" name="Content Placeholder 7"/>
          <p:cNvSpPr>
            <a:spLocks noGrp="1"/>
          </p:cNvSpPr>
          <p:nvPr>
            <p:ph idx="1"/>
          </p:nvPr>
        </p:nvSpPr>
        <p:spPr>
          <a:xfrm>
            <a:off x="231776" y="1228726"/>
            <a:ext cx="8805544" cy="4897438"/>
          </a:xfrm>
        </p:spPr>
        <p:txBody>
          <a:bodyPr>
            <a:normAutofit/>
          </a:bodyPr>
          <a:lstStyle/>
          <a:p>
            <a:pPr lvl="0"/>
            <a:r>
              <a:rPr lang="en-CA" sz="2400" dirty="0" smtClean="0"/>
              <a:t>CM Fair and </a:t>
            </a:r>
            <a:r>
              <a:rPr lang="en-CA" sz="2400" dirty="0" smtClean="0">
                <a:hlinkClick r:id="rId3"/>
              </a:rPr>
              <a:t>CM Compendium of Tools</a:t>
            </a:r>
            <a:r>
              <a:rPr lang="en-CA" sz="2400" dirty="0" smtClean="0"/>
              <a:t> – IOCN, LT and </a:t>
            </a:r>
            <a:r>
              <a:rPr lang="en-CA" sz="2400" dirty="0" err="1" smtClean="0"/>
              <a:t>HRCouncil</a:t>
            </a:r>
            <a:endParaRPr lang="en-CA" sz="2400" dirty="0" smtClean="0"/>
          </a:p>
          <a:p>
            <a:pPr lvl="0"/>
            <a:r>
              <a:rPr lang="en-CA" sz="2400" dirty="0" smtClean="0"/>
              <a:t>BP2020 </a:t>
            </a:r>
            <a:r>
              <a:rPr lang="en-CA" sz="2400" dirty="0"/>
              <a:t>fair – by Stacey </a:t>
            </a:r>
            <a:r>
              <a:rPr lang="en-CA" sz="2400" dirty="0" err="1"/>
              <a:t>Ileleji</a:t>
            </a:r>
            <a:r>
              <a:rPr lang="en-CA" sz="2400" dirty="0"/>
              <a:t> and </a:t>
            </a:r>
            <a:r>
              <a:rPr lang="en-CA" sz="2400" dirty="0" err="1"/>
              <a:t>Suesan</a:t>
            </a:r>
            <a:r>
              <a:rPr lang="en-CA" sz="2400" dirty="0"/>
              <a:t> </a:t>
            </a:r>
            <a:r>
              <a:rPr lang="en-CA" sz="2400" dirty="0" err="1" smtClean="0"/>
              <a:t>Danesh</a:t>
            </a:r>
            <a:endParaRPr lang="en-CA" sz="2400" dirty="0" smtClean="0"/>
          </a:p>
          <a:p>
            <a:pPr lvl="1"/>
            <a:r>
              <a:rPr lang="en-CA" sz="2000" dirty="0" smtClean="0"/>
              <a:t>To be published shortly</a:t>
            </a:r>
            <a:endParaRPr lang="en-CA" sz="2000" dirty="0"/>
          </a:p>
          <a:p>
            <a:pPr lvl="0"/>
            <a:r>
              <a:rPr lang="en-CA" sz="2400" dirty="0">
                <a:hlinkClick r:id="rId4" tooltip="Change management English.pdf"/>
              </a:rPr>
              <a:t>Navigating Change to Workplace </a:t>
            </a:r>
            <a:r>
              <a:rPr lang="en-CA" sz="2400" dirty="0" smtClean="0">
                <a:hlinkClick r:id="rId4" tooltip="Change management English.pdf"/>
              </a:rPr>
              <a:t>2.0</a:t>
            </a:r>
            <a:r>
              <a:rPr lang="en-CA" sz="2400" dirty="0" smtClean="0"/>
              <a:t> </a:t>
            </a:r>
            <a:r>
              <a:rPr lang="en-CA" sz="2400" dirty="0"/>
              <a:t>– provided input and CM tools, by LT</a:t>
            </a:r>
          </a:p>
          <a:p>
            <a:pPr lvl="0"/>
            <a:r>
              <a:rPr lang="en-CA" sz="2400" dirty="0" err="1"/>
              <a:t>NRCan</a:t>
            </a:r>
            <a:r>
              <a:rPr lang="en-CA" sz="2400" dirty="0"/>
              <a:t> sounding board – provided advice, by </a:t>
            </a:r>
            <a:r>
              <a:rPr lang="en-CA" sz="2400" dirty="0" smtClean="0"/>
              <a:t>LT</a:t>
            </a:r>
          </a:p>
        </p:txBody>
      </p:sp>
      <p:sp>
        <p:nvSpPr>
          <p:cNvPr id="3" name="Slide Number Placeholder 2"/>
          <p:cNvSpPr>
            <a:spLocks noGrp="1"/>
          </p:cNvSpPr>
          <p:nvPr>
            <p:ph type="sldNum" sz="quarter" idx="12"/>
          </p:nvPr>
        </p:nvSpPr>
        <p:spPr/>
        <p:txBody>
          <a:bodyPr/>
          <a:lstStyle/>
          <a:p>
            <a:fld id="{8BA6D512-FA6A-43AF-9A0E-8931985766F8}" type="slidenum">
              <a:rPr lang="en-US" smtClean="0"/>
              <a:pPr/>
              <a:t>6</a:t>
            </a:fld>
            <a:endParaRPr lang="en-US" dirty="0"/>
          </a:p>
        </p:txBody>
      </p:sp>
    </p:spTree>
    <p:extLst>
      <p:ext uri="{BB962C8B-B14F-4D97-AF65-F5344CB8AC3E}">
        <p14:creationId xmlns:p14="http://schemas.microsoft.com/office/powerpoint/2010/main" val="263154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CA" b="0" dirty="0" smtClean="0"/>
              <a:t>IOCN’s Ongoing Initiatives</a:t>
            </a:r>
            <a:endParaRPr lang="en-CA" b="0" dirty="0"/>
          </a:p>
        </p:txBody>
      </p:sp>
      <p:sp>
        <p:nvSpPr>
          <p:cNvPr id="8" name="Content Placeholder 7"/>
          <p:cNvSpPr>
            <a:spLocks noGrp="1"/>
          </p:cNvSpPr>
          <p:nvPr>
            <p:ph idx="1"/>
          </p:nvPr>
        </p:nvSpPr>
        <p:spPr>
          <a:xfrm>
            <a:off x="231776" y="1228726"/>
            <a:ext cx="8805544" cy="4897438"/>
          </a:xfrm>
        </p:spPr>
        <p:txBody>
          <a:bodyPr>
            <a:normAutofit/>
          </a:bodyPr>
          <a:lstStyle/>
          <a:p>
            <a:pPr lvl="0"/>
            <a:r>
              <a:rPr lang="en-CA" dirty="0" smtClean="0"/>
              <a:t>Bloggers </a:t>
            </a:r>
            <a:r>
              <a:rPr lang="en-CA" dirty="0"/>
              <a:t>– by Chris </a:t>
            </a:r>
            <a:r>
              <a:rPr lang="en-CA" dirty="0" smtClean="0"/>
              <a:t>Clark</a:t>
            </a:r>
          </a:p>
          <a:p>
            <a:pPr lvl="0"/>
            <a:r>
              <a:rPr lang="en-CA" dirty="0" err="1" smtClean="0"/>
              <a:t>Presencing</a:t>
            </a:r>
            <a:r>
              <a:rPr lang="en-CA" dirty="0" smtClean="0"/>
              <a:t> / </a:t>
            </a:r>
            <a:r>
              <a:rPr lang="en-CA" dirty="0" err="1" smtClean="0"/>
              <a:t>u.lab</a:t>
            </a:r>
            <a:r>
              <a:rPr lang="en-CA" dirty="0"/>
              <a:t>  – by Susan </a:t>
            </a:r>
            <a:r>
              <a:rPr lang="en-CA" dirty="0" smtClean="0"/>
              <a:t>Johnston</a:t>
            </a:r>
          </a:p>
          <a:p>
            <a:pPr lvl="0"/>
            <a:r>
              <a:rPr lang="en-CA" dirty="0" smtClean="0"/>
              <a:t>Mindful </a:t>
            </a:r>
            <a:r>
              <a:rPr lang="en-CA" dirty="0"/>
              <a:t>Leadership Program </a:t>
            </a:r>
            <a:r>
              <a:rPr lang="en-CA" dirty="0" smtClean="0"/>
              <a:t>– 8 </a:t>
            </a:r>
            <a:r>
              <a:rPr lang="en-CA" dirty="0"/>
              <a:t>week </a:t>
            </a:r>
            <a:r>
              <a:rPr lang="en-CA" dirty="0" smtClean="0"/>
              <a:t>by Alejandro</a:t>
            </a:r>
          </a:p>
          <a:p>
            <a:pPr lvl="0"/>
            <a:r>
              <a:rPr lang="en-CA" dirty="0" smtClean="0"/>
              <a:t>AMindfulLeader.org event – </a:t>
            </a:r>
            <a:r>
              <a:rPr lang="en-CA" dirty="0"/>
              <a:t>by </a:t>
            </a:r>
            <a:r>
              <a:rPr lang="en-CA" dirty="0" smtClean="0"/>
              <a:t>Alejandro</a:t>
            </a:r>
          </a:p>
          <a:p>
            <a:r>
              <a:rPr lang="en-CA" dirty="0" smtClean="0"/>
              <a:t>CSPS collaboration – </a:t>
            </a:r>
            <a:r>
              <a:rPr lang="en-CA" dirty="0"/>
              <a:t>by the LT </a:t>
            </a:r>
            <a:endParaRPr lang="en-CA" dirty="0" smtClean="0"/>
          </a:p>
          <a:p>
            <a:r>
              <a:rPr lang="en-CA" dirty="0" err="1"/>
              <a:t>HRCouncil</a:t>
            </a:r>
            <a:r>
              <a:rPr lang="en-CA" dirty="0"/>
              <a:t> </a:t>
            </a:r>
            <a:r>
              <a:rPr lang="en-CA" dirty="0" err="1"/>
              <a:t>CoP</a:t>
            </a:r>
            <a:r>
              <a:rPr lang="en-CA" dirty="0"/>
              <a:t> Hub </a:t>
            </a:r>
            <a:r>
              <a:rPr lang="en-CA" dirty="0" smtClean="0"/>
              <a:t>participation</a:t>
            </a:r>
          </a:p>
          <a:p>
            <a:r>
              <a:rPr lang="en-CA" dirty="0" smtClean="0"/>
              <a:t>My review of CSPS’s CM courses</a:t>
            </a:r>
          </a:p>
          <a:p>
            <a:r>
              <a:rPr lang="en-CA" dirty="0" smtClean="0"/>
              <a:t>Occasional delivering sessions to </a:t>
            </a:r>
            <a:r>
              <a:rPr lang="en-CA" dirty="0" err="1" smtClean="0"/>
              <a:t>GoC</a:t>
            </a:r>
            <a:endParaRPr lang="en-CA" dirty="0"/>
          </a:p>
        </p:txBody>
      </p:sp>
      <p:sp>
        <p:nvSpPr>
          <p:cNvPr id="3" name="Slide Number Placeholder 2"/>
          <p:cNvSpPr>
            <a:spLocks noGrp="1"/>
          </p:cNvSpPr>
          <p:nvPr>
            <p:ph type="sldNum" sz="quarter" idx="12"/>
          </p:nvPr>
        </p:nvSpPr>
        <p:spPr/>
        <p:txBody>
          <a:bodyPr/>
          <a:lstStyle/>
          <a:p>
            <a:fld id="{8BA6D512-FA6A-43AF-9A0E-8931985766F8}" type="slidenum">
              <a:rPr lang="en-US" smtClean="0"/>
              <a:pPr/>
              <a:t>7</a:t>
            </a:fld>
            <a:endParaRPr lang="en-US"/>
          </a:p>
        </p:txBody>
      </p:sp>
    </p:spTree>
    <p:extLst>
      <p:ext uri="{BB962C8B-B14F-4D97-AF65-F5344CB8AC3E}">
        <p14:creationId xmlns:p14="http://schemas.microsoft.com/office/powerpoint/2010/main" val="144390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rri Tomchyshy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999" y="5182779"/>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normAutofit/>
          </a:bodyPr>
          <a:lstStyle/>
          <a:p>
            <a:r>
              <a:rPr lang="en-CA" b="0" dirty="0" smtClean="0"/>
              <a:t>Bloggers</a:t>
            </a:r>
            <a:endParaRPr lang="en-CA" b="0" dirty="0"/>
          </a:p>
        </p:txBody>
      </p:sp>
      <p:sp>
        <p:nvSpPr>
          <p:cNvPr id="3" name="Slide Number Placeholder 2"/>
          <p:cNvSpPr>
            <a:spLocks noGrp="1"/>
          </p:cNvSpPr>
          <p:nvPr>
            <p:ph type="sldNum" sz="quarter" idx="12"/>
          </p:nvPr>
        </p:nvSpPr>
        <p:spPr/>
        <p:txBody>
          <a:bodyPr/>
          <a:lstStyle/>
          <a:p>
            <a:fld id="{8BA6D512-FA6A-43AF-9A0E-8931985766F8}" type="slidenum">
              <a:rPr lang="en-US" smtClean="0"/>
              <a:pPr/>
              <a:t>8</a:t>
            </a:fld>
            <a:endParaRPr lang="en-US"/>
          </a:p>
        </p:txBody>
      </p:sp>
      <p:sp>
        <p:nvSpPr>
          <p:cNvPr id="2" name="Rectangle 1"/>
          <p:cNvSpPr/>
          <p:nvPr/>
        </p:nvSpPr>
        <p:spPr>
          <a:xfrm>
            <a:off x="3595696" y="3200721"/>
            <a:ext cx="4572000" cy="646331"/>
          </a:xfrm>
          <a:prstGeom prst="rect">
            <a:avLst/>
          </a:prstGeom>
        </p:spPr>
        <p:txBody>
          <a:bodyPr>
            <a:spAutoFit/>
          </a:bodyPr>
          <a:lstStyle/>
          <a:p>
            <a:pPr fontAlgn="base"/>
            <a:r>
              <a:rPr lang="en-CA" u="sng" dirty="0" smtClean="0">
                <a:hlinkClick r:id="rId4"/>
              </a:rPr>
              <a:t>Perspectives </a:t>
            </a:r>
            <a:r>
              <a:rPr lang="en-CA" u="sng" dirty="0">
                <a:hlinkClick r:id="rId4"/>
              </a:rPr>
              <a:t>and Positive </a:t>
            </a:r>
            <a:r>
              <a:rPr lang="en-CA" u="sng" dirty="0" smtClean="0">
                <a:hlinkClick r:id="rId4"/>
              </a:rPr>
              <a:t>Emotions</a:t>
            </a:r>
            <a:r>
              <a:rPr lang="en-CA" u="sng" dirty="0" smtClean="0"/>
              <a:t> </a:t>
            </a:r>
            <a:r>
              <a:rPr lang="en-CA" dirty="0" smtClean="0"/>
              <a:t>By</a:t>
            </a:r>
            <a:r>
              <a:rPr lang="en-CA" dirty="0"/>
              <a:t> </a:t>
            </a:r>
            <a:r>
              <a:rPr lang="en-CA" u="sng" dirty="0">
                <a:hlinkClick r:id="rId5"/>
              </a:rPr>
              <a:t>Claude </a:t>
            </a:r>
            <a:r>
              <a:rPr lang="en-CA" u="sng" dirty="0" smtClean="0">
                <a:hlinkClick r:id="rId5"/>
              </a:rPr>
              <a:t>Renaud</a:t>
            </a:r>
            <a:endParaRPr lang="en-CA" dirty="0"/>
          </a:p>
        </p:txBody>
      </p:sp>
      <p:pic>
        <p:nvPicPr>
          <p:cNvPr id="2050" name="Picture 2" descr="Claude Rena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5999" y="300147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30621" y="2056607"/>
            <a:ext cx="4572000" cy="646331"/>
          </a:xfrm>
          <a:prstGeom prst="rect">
            <a:avLst/>
          </a:prstGeom>
        </p:spPr>
        <p:txBody>
          <a:bodyPr>
            <a:spAutoFit/>
          </a:bodyPr>
          <a:lstStyle/>
          <a:p>
            <a:pPr fontAlgn="base"/>
            <a:r>
              <a:rPr lang="en-CA" u="sng" dirty="0">
                <a:hlinkClick r:id="rId7"/>
              </a:rPr>
              <a:t>Culture Change Leadership: Meeting Unmet </a:t>
            </a:r>
            <a:r>
              <a:rPr lang="en-CA" u="sng" dirty="0" smtClean="0">
                <a:hlinkClick r:id="rId7"/>
              </a:rPr>
              <a:t>Needs</a:t>
            </a:r>
            <a:r>
              <a:rPr lang="en-CA" dirty="0" smtClean="0"/>
              <a:t> By</a:t>
            </a:r>
            <a:r>
              <a:rPr lang="en-CA" dirty="0"/>
              <a:t> </a:t>
            </a:r>
            <a:r>
              <a:rPr lang="en-CA" u="sng" dirty="0">
                <a:hlinkClick r:id="rId8"/>
              </a:rPr>
              <a:t>Chris </a:t>
            </a:r>
            <a:r>
              <a:rPr lang="en-CA" u="sng" dirty="0" smtClean="0">
                <a:hlinkClick r:id="rId8"/>
              </a:rPr>
              <a:t>Clark</a:t>
            </a:r>
            <a:endParaRPr lang="en-CA" dirty="0"/>
          </a:p>
        </p:txBody>
      </p:sp>
      <p:pic>
        <p:nvPicPr>
          <p:cNvPr id="2052" name="Picture 4" descr="Chris Cla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999" y="1903523"/>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95695" y="4344835"/>
            <a:ext cx="4996543" cy="646331"/>
          </a:xfrm>
          <a:prstGeom prst="rect">
            <a:avLst/>
          </a:prstGeom>
        </p:spPr>
        <p:txBody>
          <a:bodyPr wrap="square">
            <a:spAutoFit/>
          </a:bodyPr>
          <a:lstStyle/>
          <a:p>
            <a:r>
              <a:rPr lang="en-CA" u="sng" dirty="0">
                <a:hlinkClick r:id="rId10"/>
              </a:rPr>
              <a:t>The Change Journey - An </a:t>
            </a:r>
            <a:r>
              <a:rPr lang="en-CA" u="sng" dirty="0" smtClean="0">
                <a:hlinkClick r:id="rId10"/>
              </a:rPr>
              <a:t>Introduction</a:t>
            </a:r>
            <a:r>
              <a:rPr lang="en-CA" u="sng" dirty="0" smtClean="0"/>
              <a:t> </a:t>
            </a:r>
          </a:p>
          <a:p>
            <a:r>
              <a:rPr lang="en-CA" dirty="0" smtClean="0"/>
              <a:t>By </a:t>
            </a:r>
            <a:r>
              <a:rPr lang="en-CA" dirty="0" smtClean="0">
                <a:hlinkClick r:id="rId11"/>
              </a:rPr>
              <a:t>Lucy Cove</a:t>
            </a:r>
            <a:endParaRPr lang="en-CA" dirty="0"/>
          </a:p>
        </p:txBody>
      </p:sp>
      <p:pic>
        <p:nvPicPr>
          <p:cNvPr id="2054" name="Picture 6" descr="Lucy Cov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5999" y="4099417"/>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95694" y="5488948"/>
            <a:ext cx="4996543" cy="646331"/>
          </a:xfrm>
          <a:prstGeom prst="rect">
            <a:avLst/>
          </a:prstGeom>
        </p:spPr>
        <p:txBody>
          <a:bodyPr wrap="square">
            <a:spAutoFit/>
          </a:bodyPr>
          <a:lstStyle/>
          <a:p>
            <a:r>
              <a:rPr lang="en-CA" dirty="0">
                <a:hlinkClick r:id="rId13"/>
              </a:rPr>
              <a:t>Tables and Comfy Chairs: a case study</a:t>
            </a:r>
            <a:endParaRPr lang="en-CA" dirty="0" smtClean="0"/>
          </a:p>
          <a:p>
            <a:r>
              <a:rPr lang="en-CA" dirty="0" smtClean="0"/>
              <a:t>By </a:t>
            </a:r>
            <a:r>
              <a:rPr lang="en-CA" dirty="0">
                <a:hlinkClick r:id="rId14"/>
              </a:rPr>
              <a:t>Terri </a:t>
            </a:r>
            <a:r>
              <a:rPr lang="en-CA" dirty="0" err="1" smtClean="0">
                <a:hlinkClick r:id="rId14"/>
              </a:rPr>
              <a:t>Tomchyshyn</a:t>
            </a:r>
            <a:endParaRPr lang="en-CA" dirty="0"/>
          </a:p>
        </p:txBody>
      </p:sp>
      <p:sp>
        <p:nvSpPr>
          <p:cNvPr id="9" name="Rectangle 8"/>
          <p:cNvSpPr/>
          <p:nvPr/>
        </p:nvSpPr>
        <p:spPr>
          <a:xfrm>
            <a:off x="447220" y="1114433"/>
            <a:ext cx="8062796" cy="830997"/>
          </a:xfrm>
          <a:prstGeom prst="rect">
            <a:avLst/>
          </a:prstGeom>
        </p:spPr>
        <p:txBody>
          <a:bodyPr wrap="square">
            <a:spAutoFit/>
          </a:bodyPr>
          <a:lstStyle/>
          <a:p>
            <a:r>
              <a:rPr lang="en-CA" sz="2400" dirty="0"/>
              <a:t>Chris started blogging a year ago</a:t>
            </a:r>
            <a:r>
              <a:rPr lang="en-CA" sz="2400" dirty="0" smtClean="0"/>
              <a:t>, has created 43 blogs (on both groups) and </a:t>
            </a:r>
            <a:r>
              <a:rPr lang="en-CA" sz="2400" dirty="0"/>
              <a:t>now he leads a team of 3 bloggers</a:t>
            </a:r>
          </a:p>
        </p:txBody>
      </p:sp>
    </p:spTree>
    <p:extLst>
      <p:ext uri="{BB962C8B-B14F-4D97-AF65-F5344CB8AC3E}">
        <p14:creationId xmlns:p14="http://schemas.microsoft.com/office/powerpoint/2010/main" val="161965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6" y="209548"/>
            <a:ext cx="8912224" cy="771527"/>
          </a:xfrm>
        </p:spPr>
        <p:txBody>
          <a:bodyPr>
            <a:normAutofit fontScale="90000"/>
          </a:bodyPr>
          <a:lstStyle/>
          <a:p>
            <a:r>
              <a:rPr lang="en-CA" b="0" dirty="0" err="1" smtClean="0"/>
              <a:t>Presencing</a:t>
            </a:r>
            <a:r>
              <a:rPr lang="en-CA" b="0" dirty="0" smtClean="0"/>
              <a:t> / </a:t>
            </a:r>
            <a:r>
              <a:rPr lang="en-CA" b="0" dirty="0" err="1" smtClean="0"/>
              <a:t>u.lab</a:t>
            </a:r>
            <a:r>
              <a:rPr lang="en-CA" b="0" dirty="0"/>
              <a:t>: Leading From the Emerging Future</a:t>
            </a:r>
            <a:r>
              <a:rPr lang="en-CA" b="0" dirty="0" smtClean="0"/>
              <a:t/>
            </a:r>
            <a:br>
              <a:rPr lang="en-CA" b="0" dirty="0" smtClean="0"/>
            </a:br>
            <a:r>
              <a:rPr lang="en-CA" sz="2700" b="0" dirty="0"/>
              <a:t>– as in </a:t>
            </a:r>
            <a:r>
              <a:rPr lang="en-CA" sz="2700" b="0" dirty="0" smtClean="0"/>
              <a:t>Innovation, in coordination with Ottawa Hub</a:t>
            </a:r>
            <a:endParaRPr lang="en-CA" sz="2700" b="0" dirty="0"/>
          </a:p>
        </p:txBody>
      </p:sp>
      <p:sp>
        <p:nvSpPr>
          <p:cNvPr id="3" name="Content Placeholder 2"/>
          <p:cNvSpPr>
            <a:spLocks noGrp="1"/>
          </p:cNvSpPr>
          <p:nvPr>
            <p:ph idx="1"/>
          </p:nvPr>
        </p:nvSpPr>
        <p:spPr>
          <a:xfrm>
            <a:off x="231776" y="4604657"/>
            <a:ext cx="8683624" cy="1292900"/>
          </a:xfrm>
        </p:spPr>
        <p:txBody>
          <a:bodyPr>
            <a:normAutofit/>
          </a:bodyPr>
          <a:lstStyle/>
          <a:p>
            <a:r>
              <a:rPr lang="en-CA" sz="2000" dirty="0" smtClean="0"/>
              <a:t>“</a:t>
            </a:r>
            <a:r>
              <a:rPr lang="en-CA" sz="2000" dirty="0" err="1" smtClean="0"/>
              <a:t>Presencing</a:t>
            </a:r>
            <a:r>
              <a:rPr lang="en-CA" sz="2000" dirty="0" smtClean="0"/>
              <a:t> </a:t>
            </a:r>
            <a:r>
              <a:rPr lang="en-CA" sz="2000" dirty="0"/>
              <a:t>is a blending of the words “presence” and “sensing.” It means to </a:t>
            </a:r>
            <a:r>
              <a:rPr lang="en-CA" sz="2000" dirty="0" smtClean="0"/>
              <a:t>sense</a:t>
            </a:r>
            <a:r>
              <a:rPr lang="en-CA" sz="2000" dirty="0"/>
              <a:t>, tune in, and act from one’s highest future potential—the future that depends on us to bring it into being</a:t>
            </a:r>
            <a:r>
              <a:rPr lang="en-CA" sz="2000" dirty="0" smtClean="0"/>
              <a:t>.” * </a:t>
            </a:r>
          </a:p>
          <a:p>
            <a:pPr lvl="1"/>
            <a:r>
              <a:rPr lang="en-CA" sz="1800" dirty="0" smtClean="0"/>
              <a:t>In a way, this is a synonym to being mindful</a:t>
            </a:r>
            <a:endParaRPr lang="en-CA" sz="1800" dirty="0"/>
          </a:p>
        </p:txBody>
      </p:sp>
      <p:sp>
        <p:nvSpPr>
          <p:cNvPr id="4" name="Slide Number Placeholder 3"/>
          <p:cNvSpPr>
            <a:spLocks noGrp="1"/>
          </p:cNvSpPr>
          <p:nvPr>
            <p:ph type="sldNum" sz="quarter" idx="12"/>
          </p:nvPr>
        </p:nvSpPr>
        <p:spPr/>
        <p:txBody>
          <a:bodyPr/>
          <a:lstStyle/>
          <a:p>
            <a:fld id="{8BA6D512-FA6A-43AF-9A0E-8931985766F8}" type="slidenum">
              <a:rPr lang="en-US" smtClean="0"/>
              <a:pPr/>
              <a:t>9</a:t>
            </a:fld>
            <a:endParaRPr lang="en-US" dirty="0"/>
          </a:p>
        </p:txBody>
      </p:sp>
      <p:sp>
        <p:nvSpPr>
          <p:cNvPr id="5" name="Rectangle 4"/>
          <p:cNvSpPr/>
          <p:nvPr/>
        </p:nvSpPr>
        <p:spPr>
          <a:xfrm>
            <a:off x="6277061" y="5753881"/>
            <a:ext cx="2866939" cy="276999"/>
          </a:xfrm>
          <a:prstGeom prst="rect">
            <a:avLst/>
          </a:prstGeom>
        </p:spPr>
        <p:txBody>
          <a:bodyPr wrap="none">
            <a:spAutoFit/>
          </a:bodyPr>
          <a:lstStyle/>
          <a:p>
            <a:r>
              <a:rPr lang="en-CA" sz="1200" dirty="0" smtClean="0"/>
              <a:t>* </a:t>
            </a:r>
            <a:r>
              <a:rPr lang="en-CA" sz="1200" dirty="0" err="1" smtClean="0"/>
              <a:t>pag</a:t>
            </a:r>
            <a:r>
              <a:rPr lang="en-CA" sz="1200" dirty="0" smtClean="0"/>
              <a:t> 7. Intro. Theory U. Otto </a:t>
            </a:r>
            <a:r>
              <a:rPr lang="en-CA" sz="1200" dirty="0" err="1" smtClean="0"/>
              <a:t>Scharmer</a:t>
            </a:r>
            <a:endParaRPr lang="en-CA"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66" y="1076323"/>
            <a:ext cx="4435634" cy="321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ulab mod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123" y="1076324"/>
            <a:ext cx="4785877" cy="338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98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SC">
  <a:themeElements>
    <a:clrScheme name="SSC">
      <a:dk1>
        <a:sysClr val="windowText" lastClr="000000"/>
      </a:dk1>
      <a:lt1>
        <a:sysClr val="window" lastClr="FFFFFF"/>
      </a:lt1>
      <a:dk2>
        <a:srgbClr val="00243B"/>
      </a:dk2>
      <a:lt2>
        <a:srgbClr val="B6CEDB"/>
      </a:lt2>
      <a:accent1>
        <a:srgbClr val="2E6480"/>
      </a:accent1>
      <a:accent2>
        <a:srgbClr val="527D98"/>
      </a:accent2>
      <a:accent3>
        <a:srgbClr val="7399B1"/>
      </a:accent3>
      <a:accent4>
        <a:srgbClr val="CFC580"/>
      </a:accent4>
      <a:accent5>
        <a:srgbClr val="28082F"/>
      </a:accent5>
      <a:accent6>
        <a:srgbClr val="8B654F"/>
      </a:accent6>
      <a:hlink>
        <a:srgbClr val="2E6480"/>
      </a:hlink>
      <a:folHlink>
        <a:srgbClr val="A1BEC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TotalTime>
  <Words>2243</Words>
  <Application>Microsoft Office PowerPoint</Application>
  <PresentationFormat>On-screen Show (4:3)</PresentationFormat>
  <Paragraphs>239</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SSC</vt:lpstr>
      <vt:lpstr>IOCN -- RICO</vt:lpstr>
      <vt:lpstr>The IOCN – Mandate and Vision</vt:lpstr>
      <vt:lpstr>The IOCN in an infographic… Work on progress…</vt:lpstr>
      <vt:lpstr>The IOCN, its origins</vt:lpstr>
      <vt:lpstr>IOCN – Events (with recordings):</vt:lpstr>
      <vt:lpstr>Projects</vt:lpstr>
      <vt:lpstr>IOCN’s Ongoing Initiatives</vt:lpstr>
      <vt:lpstr>Bloggers</vt:lpstr>
      <vt:lpstr>Presencing / u.lab: Leading From the Emerging Future – as in Innovation, in coordination with Ottawa Hub</vt:lpstr>
      <vt:lpstr>Mindful Leadership Program</vt:lpstr>
      <vt:lpstr>AMindfulLeader.com  Changing the Way We Think About Leadership</vt:lpstr>
      <vt:lpstr>CSPS collaboration with the LT</vt:lpstr>
      <vt:lpstr>HRCouncil CoP Hub participation</vt:lpstr>
      <vt:lpstr>My review of CSPS’s CM courses</vt:lpstr>
      <vt:lpstr>IOCN - Strengths</vt:lpstr>
      <vt:lpstr>IOCN - Challenges</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ouelled4</dc:creator>
  <cp:lastModifiedBy>Alejandro Gonzalez</cp:lastModifiedBy>
  <cp:revision>124</cp:revision>
  <cp:lastPrinted>2016-10-03T12:56:32Z</cp:lastPrinted>
  <dcterms:created xsi:type="dcterms:W3CDTF">2011-07-12T19:58:01Z</dcterms:created>
  <dcterms:modified xsi:type="dcterms:W3CDTF">2021-05-28T20:39:57Z</dcterms:modified>
</cp:coreProperties>
</file>