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1sgnFHBmhLjv/kQteJ/nVwC7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759198" y="103547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22" descr="{&quot;HashCode&quot;:-1880398799,&quot;Placement&quot;:&quot;Header&quot;}"/>
          <p:cNvSpPr txBox="1"/>
          <p:nvPr/>
        </p:nvSpPr>
        <p:spPr>
          <a:xfrm>
            <a:off x="6381045" y="0"/>
            <a:ext cx="2762954" cy="28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 / NON CLASSIFIÉ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ion.canada.ca/modeles-recommandes/pages-lancement-servic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rawings/d/1F18RHg_fUTY9oyFR9E-bdSq-yuCqSv_3Md3ykBI-KP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658800" y="1084050"/>
            <a:ext cx="82566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Intégration des annonces dans le contenu Web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-4800" y="4704825"/>
            <a:ext cx="9144000" cy="43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00" y="4776466"/>
            <a:ext cx="3199300" cy="29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420" y="4742508"/>
            <a:ext cx="1178007" cy="36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950554" y="2988288"/>
            <a:ext cx="4523400" cy="146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discussion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Comité de gestion des thèmes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avril 2020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Exemple : le nouveau PCU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682475" y="927816"/>
            <a:ext cx="7695300" cy="4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L’ARC et EDSC ont lancé hier ce qui constitue un « résumé détaillé », qui n’est pas encore un contenu entièrement intégré et basé sur les tâches.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sommaire de haut niveau sur la page COVID-19 a été réduit et est maintenant lié au résumé détaillé.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suivante : intégrer le contenu dans un ensemble de pages axées sur les tâches, idéalement en utilisant le modèle de lancement d’un service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Step 1 - Announcement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81225" y="1125525"/>
            <a:ext cx="1816913" cy="5568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Annonce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591675" y="1125525"/>
            <a:ext cx="3106700" cy="556800"/>
          </a:xfrm>
          <a:prstGeom prst="chevron">
            <a:avLst>
              <a:gd name="adj" fmla="val 50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Sommaire de haut niveau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4220850" y="1125525"/>
            <a:ext cx="2220000" cy="5568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Résumé détaillé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6119113" y="1125525"/>
            <a:ext cx="2680037" cy="5568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Mise à jour du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283950" y="1895025"/>
            <a:ext cx="1549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304900" y="1583921"/>
            <a:ext cx="8160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2885625" y="4214218"/>
            <a:ext cx="2966700" cy="8115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Tâche ou service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Ajouter un lien d'alerte au communiqué de presse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558475" y="2018013"/>
            <a:ext cx="20664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1"/>
          <p:cNvCxnSpPr/>
          <p:nvPr/>
        </p:nvCxnSpPr>
        <p:spPr>
          <a:xfrm>
            <a:off x="284625" y="4013421"/>
            <a:ext cx="78441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3" name="Google Shape;173;p11"/>
          <p:cNvSpPr txBox="1"/>
          <p:nvPr/>
        </p:nvSpPr>
        <p:spPr>
          <a:xfrm>
            <a:off x="523225" y="3027075"/>
            <a:ext cx="2119500" cy="3798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Sous-section COVID-19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3662525" y="250214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Thème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3659800" y="3178271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1"/>
          <p:cNvCxnSpPr>
            <a:stCxn id="171" idx="2"/>
            <a:endCxn id="173" idx="0"/>
          </p:cNvCxnSpPr>
          <p:nvPr/>
        </p:nvCxnSpPr>
        <p:spPr>
          <a:xfrm flipH="1">
            <a:off x="1582975" y="2397813"/>
            <a:ext cx="8700" cy="629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11"/>
          <p:cNvCxnSpPr>
            <a:stCxn id="174" idx="2"/>
            <a:endCxn id="175" idx="0"/>
          </p:cNvCxnSpPr>
          <p:nvPr/>
        </p:nvCxnSpPr>
        <p:spPr>
          <a:xfrm flipH="1">
            <a:off x="4385375" y="2881946"/>
            <a:ext cx="2700" cy="29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8" name="Google Shape;178;p11"/>
          <p:cNvCxnSpPr>
            <a:stCxn id="175" idx="2"/>
            <a:endCxn id="170" idx="0"/>
          </p:cNvCxnSpPr>
          <p:nvPr/>
        </p:nvCxnSpPr>
        <p:spPr>
          <a:xfrm flipH="1">
            <a:off x="4368850" y="3558071"/>
            <a:ext cx="16500" cy="656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9" name="Google Shape;179;p11"/>
          <p:cNvCxnSpPr>
            <a:stCxn id="173" idx="2"/>
            <a:endCxn id="170" idx="0"/>
          </p:cNvCxnSpPr>
          <p:nvPr/>
        </p:nvCxnSpPr>
        <p:spPr>
          <a:xfrm>
            <a:off x="1582975" y="3406875"/>
            <a:ext cx="2786100" cy="807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" name="Google Shape;180;p11"/>
          <p:cNvSpPr txBox="1"/>
          <p:nvPr/>
        </p:nvSpPr>
        <p:spPr>
          <a:xfrm rot="-5400000">
            <a:off x="-777675" y="199065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 rot="-5400000">
            <a:off x="-777675" y="402060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3659800" y="188859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1"/>
          <p:cNvCxnSpPr>
            <a:stCxn id="182" idx="2"/>
            <a:endCxn id="174" idx="0"/>
          </p:cNvCxnSpPr>
          <p:nvPr/>
        </p:nvCxnSpPr>
        <p:spPr>
          <a:xfrm>
            <a:off x="4385350" y="2268396"/>
            <a:ext cx="27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4" name="Google Shape;184;p11"/>
          <p:cNvSpPr txBox="1"/>
          <p:nvPr/>
        </p:nvSpPr>
        <p:spPr>
          <a:xfrm>
            <a:off x="5993325" y="2009084"/>
            <a:ext cx="2467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Ministères et organismes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5949525" y="3067413"/>
            <a:ext cx="2555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d’accueil institutionnelle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1"/>
          <p:cNvCxnSpPr>
            <a:stCxn id="184" idx="2"/>
            <a:endCxn id="185" idx="0"/>
          </p:cNvCxnSpPr>
          <p:nvPr/>
        </p:nvCxnSpPr>
        <p:spPr>
          <a:xfrm>
            <a:off x="7227075" y="2388884"/>
            <a:ext cx="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11"/>
          <p:cNvCxnSpPr>
            <a:stCxn id="185" idx="2"/>
            <a:endCxn id="170" idx="0"/>
          </p:cNvCxnSpPr>
          <p:nvPr/>
        </p:nvCxnSpPr>
        <p:spPr>
          <a:xfrm flipH="1">
            <a:off x="4368975" y="3447213"/>
            <a:ext cx="2858100" cy="7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8" name="Google Shape;188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1: Annonce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386225" y="774975"/>
            <a:ext cx="7885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Communiqué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Aussitôt que possible, une alerte pointant vers le communiqué de presse est ajoutée à la page de service</a:t>
            </a:r>
            <a:r>
              <a:rPr lang="en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uniquement jusqu'à ce qu'un contenu résumé de haut niveau soit disponible)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Chronologie :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immediatement, à l’annonce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386225" y="2495556"/>
            <a:ext cx="8272200" cy="1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L’annonce doit être contextuelle, spécifique et directe – et non juste un avis à propos de la COVID-19.</a:t>
            </a:r>
            <a:b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faire :</a:t>
            </a: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Covid-19 : Modifications proposées à la prestation canadienne pour enfants</a:t>
            </a:r>
            <a:endParaRPr sz="20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ne pas faire : </a:t>
            </a: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Veuillez lire notre dernier avis sur le Coronavirus</a:t>
            </a:r>
            <a:endParaRPr sz="20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352252" y="4382258"/>
            <a:ext cx="8658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*N'utilisez le lien vers le communiqué de presse que si vous n'êtes pas en mesure d'obtenir un sommaire de haut niveau à temps pour l'annonce. Les responsables des communications doivent s'assurer que le contenu est développé en priorité afin d'éviter de créer un lien vers le communiqué de presse.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 txBox="1">
            <a:spLocks noGrp="1"/>
          </p:cNvSpPr>
          <p:nvPr>
            <p:ph type="sldNum" idx="12"/>
          </p:nvPr>
        </p:nvSpPr>
        <p:spPr>
          <a:xfrm>
            <a:off x="6783325" y="48696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2 – Sommaire de haut niveau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101175" y="1125525"/>
            <a:ext cx="1783962" cy="5568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1586116" y="1125525"/>
            <a:ext cx="3112259" cy="5568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Sommaire de haut niveau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4201800" y="1125387"/>
            <a:ext cx="2248425" cy="5568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Résumé détaillé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6135776" y="1125525"/>
            <a:ext cx="2672750" cy="5568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Mise à jour du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283950" y="1895025"/>
            <a:ext cx="1549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343725" y="1682325"/>
            <a:ext cx="8160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2701075" y="4224523"/>
            <a:ext cx="3434700" cy="8115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ou service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Ajouter un lien d'alerte vers le sommaire de haut niveau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634675" y="2018013"/>
            <a:ext cx="20664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3"/>
          <p:cNvCxnSpPr/>
          <p:nvPr/>
        </p:nvCxnSpPr>
        <p:spPr>
          <a:xfrm>
            <a:off x="284625" y="4013421"/>
            <a:ext cx="78441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2" name="Google Shape;212;p13"/>
          <p:cNvSpPr txBox="1"/>
          <p:nvPr/>
        </p:nvSpPr>
        <p:spPr>
          <a:xfrm>
            <a:off x="523225" y="2989575"/>
            <a:ext cx="2250900" cy="811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Sous-section COVID-19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Ajouter le sommaire de haut niveau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3662525" y="250214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Thème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3659800" y="3178271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3"/>
          <p:cNvCxnSpPr>
            <a:stCxn id="210" idx="2"/>
            <a:endCxn id="212" idx="0"/>
          </p:cNvCxnSpPr>
          <p:nvPr/>
        </p:nvCxnSpPr>
        <p:spPr>
          <a:xfrm flipH="1">
            <a:off x="1648675" y="2397813"/>
            <a:ext cx="19200" cy="591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13"/>
          <p:cNvCxnSpPr>
            <a:stCxn id="213" idx="2"/>
            <a:endCxn id="214" idx="0"/>
          </p:cNvCxnSpPr>
          <p:nvPr/>
        </p:nvCxnSpPr>
        <p:spPr>
          <a:xfrm flipH="1">
            <a:off x="4385375" y="2881946"/>
            <a:ext cx="2700" cy="29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3"/>
          <p:cNvCxnSpPr>
            <a:stCxn id="214" idx="2"/>
            <a:endCxn id="209" idx="0"/>
          </p:cNvCxnSpPr>
          <p:nvPr/>
        </p:nvCxnSpPr>
        <p:spPr>
          <a:xfrm>
            <a:off x="4385350" y="3558071"/>
            <a:ext cx="33000" cy="666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p13"/>
          <p:cNvCxnSpPr>
            <a:stCxn id="212" idx="2"/>
            <a:endCxn id="209" idx="0"/>
          </p:cNvCxnSpPr>
          <p:nvPr/>
        </p:nvCxnSpPr>
        <p:spPr>
          <a:xfrm>
            <a:off x="1648675" y="3801075"/>
            <a:ext cx="2769600" cy="423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9" name="Google Shape;219;p13"/>
          <p:cNvSpPr txBox="1"/>
          <p:nvPr/>
        </p:nvSpPr>
        <p:spPr>
          <a:xfrm rot="-5400000">
            <a:off x="-777675" y="199065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 rot="-5400000">
            <a:off x="-777675" y="402060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3659800" y="188859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13"/>
          <p:cNvCxnSpPr>
            <a:stCxn id="221" idx="2"/>
            <a:endCxn id="213" idx="0"/>
          </p:cNvCxnSpPr>
          <p:nvPr/>
        </p:nvCxnSpPr>
        <p:spPr>
          <a:xfrm>
            <a:off x="4385350" y="2268396"/>
            <a:ext cx="27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3" name="Google Shape;223;p13"/>
          <p:cNvSpPr txBox="1"/>
          <p:nvPr/>
        </p:nvSpPr>
        <p:spPr>
          <a:xfrm>
            <a:off x="5993325" y="2009084"/>
            <a:ext cx="2467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Ministères et organismes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949525" y="3067413"/>
            <a:ext cx="2555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d’accueil institutionnelle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3"/>
          <p:cNvCxnSpPr>
            <a:stCxn id="223" idx="2"/>
            <a:endCxn id="224" idx="0"/>
          </p:cNvCxnSpPr>
          <p:nvPr/>
        </p:nvCxnSpPr>
        <p:spPr>
          <a:xfrm>
            <a:off x="7227075" y="2388884"/>
            <a:ext cx="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6" name="Google Shape;226;p13"/>
          <p:cNvCxnSpPr>
            <a:stCxn id="224" idx="2"/>
            <a:endCxn id="209" idx="0"/>
          </p:cNvCxnSpPr>
          <p:nvPr/>
        </p:nvCxnSpPr>
        <p:spPr>
          <a:xfrm flipH="1">
            <a:off x="4418475" y="3447213"/>
            <a:ext cx="2808600" cy="77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7" name="Google Shape;22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2 : Sommaire de haut niveau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394875" y="960824"/>
            <a:ext cx="7885800" cy="38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Résumé de haut niveau : ajouté aux pages du COVID-19, avec un lien vers le service spécifique 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Remplacer les liens dans les alertes pour qu'ils conduisent vers les résumés de haut niveau (et non vers le communiqué de presse).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nécessaire : les ministères peuvent orienter vers les sommaires de haut niveau - pas en créer d’autres.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nécessaire : un sommaire de haut niveau peut être lié au communiqué de presse.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Calendrier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aussitôt que possible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3 – Résumé détaillé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101175" y="1125525"/>
            <a:ext cx="1774820" cy="5568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1598725" y="1125525"/>
            <a:ext cx="2973275" cy="556800"/>
          </a:xfrm>
          <a:prstGeom prst="chevron">
            <a:avLst>
              <a:gd name="adj" fmla="val 50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Sommaire de haut niveau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4220850" y="1125525"/>
            <a:ext cx="2332350" cy="5568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Résumé détaillé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6141228" y="1125525"/>
            <a:ext cx="2667297" cy="5568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Mise à jour du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283950" y="1895025"/>
            <a:ext cx="1549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343725" y="1682325"/>
            <a:ext cx="8160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2779050" y="4221075"/>
            <a:ext cx="3261000" cy="8115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ou service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Ajouter un lien d'alerte vers le        résumé détaillé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645905" y="2018013"/>
            <a:ext cx="20664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15"/>
          <p:cNvCxnSpPr/>
          <p:nvPr/>
        </p:nvCxnSpPr>
        <p:spPr>
          <a:xfrm>
            <a:off x="284625" y="4013421"/>
            <a:ext cx="78441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9" name="Google Shape;249;p15"/>
          <p:cNvSpPr txBox="1"/>
          <p:nvPr/>
        </p:nvSpPr>
        <p:spPr>
          <a:xfrm>
            <a:off x="475875" y="3067425"/>
            <a:ext cx="2405700" cy="8403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Sous-section COVID-19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Réduire le lien au résumé sommaire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684986" y="250214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Thème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3682261" y="3178271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5"/>
          <p:cNvCxnSpPr>
            <a:stCxn id="247" idx="2"/>
            <a:endCxn id="249" idx="0"/>
          </p:cNvCxnSpPr>
          <p:nvPr/>
        </p:nvCxnSpPr>
        <p:spPr>
          <a:xfrm flipH="1">
            <a:off x="1678805" y="2397813"/>
            <a:ext cx="300" cy="669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3" name="Google Shape;253;p15"/>
          <p:cNvCxnSpPr>
            <a:stCxn id="250" idx="2"/>
            <a:endCxn id="251" idx="0"/>
          </p:cNvCxnSpPr>
          <p:nvPr/>
        </p:nvCxnSpPr>
        <p:spPr>
          <a:xfrm flipH="1">
            <a:off x="4407836" y="2881946"/>
            <a:ext cx="2700" cy="29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15"/>
          <p:cNvCxnSpPr>
            <a:stCxn id="251" idx="2"/>
            <a:endCxn id="246" idx="0"/>
          </p:cNvCxnSpPr>
          <p:nvPr/>
        </p:nvCxnSpPr>
        <p:spPr>
          <a:xfrm>
            <a:off x="4407811" y="3558071"/>
            <a:ext cx="1800" cy="66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5" name="Google Shape;255;p15"/>
          <p:cNvCxnSpPr>
            <a:stCxn id="249" idx="2"/>
            <a:endCxn id="246" idx="0"/>
          </p:cNvCxnSpPr>
          <p:nvPr/>
        </p:nvCxnSpPr>
        <p:spPr>
          <a:xfrm>
            <a:off x="1678725" y="3907725"/>
            <a:ext cx="2730900" cy="313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" name="Google Shape;256;p15"/>
          <p:cNvSpPr txBox="1"/>
          <p:nvPr/>
        </p:nvSpPr>
        <p:spPr>
          <a:xfrm rot="-5400000">
            <a:off x="-777675" y="199065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 rot="-5400000">
            <a:off x="-777675" y="402060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3682261" y="188859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15"/>
          <p:cNvCxnSpPr>
            <a:stCxn id="258" idx="2"/>
            <a:endCxn id="250" idx="0"/>
          </p:cNvCxnSpPr>
          <p:nvPr/>
        </p:nvCxnSpPr>
        <p:spPr>
          <a:xfrm>
            <a:off x="4407811" y="2268396"/>
            <a:ext cx="27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0" name="Google Shape;260;p15"/>
          <p:cNvSpPr txBox="1"/>
          <p:nvPr/>
        </p:nvSpPr>
        <p:spPr>
          <a:xfrm>
            <a:off x="5993325" y="2009084"/>
            <a:ext cx="2467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Ministères et organismes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5949525" y="3067413"/>
            <a:ext cx="2555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d’accueil institutionnelle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5"/>
          <p:cNvCxnSpPr>
            <a:stCxn id="260" idx="2"/>
            <a:endCxn id="261" idx="0"/>
          </p:cNvCxnSpPr>
          <p:nvPr/>
        </p:nvCxnSpPr>
        <p:spPr>
          <a:xfrm>
            <a:off x="7227075" y="2388884"/>
            <a:ext cx="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15"/>
          <p:cNvCxnSpPr>
            <a:stCxn id="261" idx="2"/>
            <a:endCxn id="246" idx="0"/>
          </p:cNvCxnSpPr>
          <p:nvPr/>
        </p:nvCxnSpPr>
        <p:spPr>
          <a:xfrm flipH="1">
            <a:off x="4409475" y="3447213"/>
            <a:ext cx="2817600" cy="77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3 : Résumé détaillé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491975" y="1216117"/>
            <a:ext cx="7885800" cy="38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Résumé détaillé : Ajouté aux pages des services et des programmes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Remplacer les liens dans les alertes pour qu’ils orientent vers les résumés détaillés (et non les sommaires de haut niveau)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 au strict minimum le contenu des pages principales COVID-19, et orienter vers les résumés détaillés dans les pages des tâches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Calendrier :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Aussitôt que de nouveaux renseignements sont disponibles.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4 – Mise à jour ou lancement de service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101175" y="1125525"/>
            <a:ext cx="1670025" cy="5568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1492537" y="1125525"/>
            <a:ext cx="2985073" cy="556800"/>
          </a:xfrm>
          <a:prstGeom prst="chevron">
            <a:avLst>
              <a:gd name="adj" fmla="val 50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Sommaire de haut niveau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4005662" y="1125525"/>
            <a:ext cx="2262388" cy="5568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Résumé détaillé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5949525" y="1125525"/>
            <a:ext cx="2859000" cy="5568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Mise à jour du service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283950" y="1895025"/>
            <a:ext cx="1549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/>
        </p:nvSpPr>
        <p:spPr>
          <a:xfrm>
            <a:off x="354900" y="1682325"/>
            <a:ext cx="8160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2902000" y="4041232"/>
            <a:ext cx="2966700" cy="102975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ou service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Ajouter ou lancer le contenu mis à jour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Supprimer l’alerte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634675" y="2018013"/>
            <a:ext cx="20664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17"/>
          <p:cNvCxnSpPr/>
          <p:nvPr/>
        </p:nvCxnSpPr>
        <p:spPr>
          <a:xfrm>
            <a:off x="284625" y="4013421"/>
            <a:ext cx="78441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6" name="Google Shape;286;p17"/>
          <p:cNvSpPr txBox="1"/>
          <p:nvPr/>
        </p:nvSpPr>
        <p:spPr>
          <a:xfrm>
            <a:off x="475875" y="2989575"/>
            <a:ext cx="2405700" cy="811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Sous-section COVID-19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Orienter vers la page du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3662525" y="250214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Thème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3659800" y="3178271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17"/>
          <p:cNvCxnSpPr>
            <a:stCxn id="284" idx="2"/>
            <a:endCxn id="286" idx="0"/>
          </p:cNvCxnSpPr>
          <p:nvPr/>
        </p:nvCxnSpPr>
        <p:spPr>
          <a:xfrm>
            <a:off x="1667875" y="2397813"/>
            <a:ext cx="10800" cy="591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0" name="Google Shape;290;p17"/>
          <p:cNvCxnSpPr>
            <a:stCxn id="287" idx="2"/>
            <a:endCxn id="288" idx="0"/>
          </p:cNvCxnSpPr>
          <p:nvPr/>
        </p:nvCxnSpPr>
        <p:spPr>
          <a:xfrm flipH="1">
            <a:off x="4385375" y="2881946"/>
            <a:ext cx="2700" cy="296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1" name="Google Shape;291;p17"/>
          <p:cNvCxnSpPr>
            <a:stCxn id="288" idx="2"/>
            <a:endCxn id="283" idx="0"/>
          </p:cNvCxnSpPr>
          <p:nvPr/>
        </p:nvCxnSpPr>
        <p:spPr>
          <a:xfrm>
            <a:off x="4385350" y="3558071"/>
            <a:ext cx="0" cy="483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2" name="Google Shape;292;p17"/>
          <p:cNvCxnSpPr>
            <a:stCxn id="286" idx="2"/>
            <a:endCxn id="283" idx="0"/>
          </p:cNvCxnSpPr>
          <p:nvPr/>
        </p:nvCxnSpPr>
        <p:spPr>
          <a:xfrm>
            <a:off x="1678725" y="3801075"/>
            <a:ext cx="2706600" cy="24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3" name="Google Shape;293;p17"/>
          <p:cNvSpPr txBox="1"/>
          <p:nvPr/>
        </p:nvSpPr>
        <p:spPr>
          <a:xfrm rot="-5400000">
            <a:off x="-777675" y="199065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 rot="-5400000">
            <a:off x="-777675" y="402060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3659800" y="188859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7"/>
          <p:cNvCxnSpPr>
            <a:stCxn id="295" idx="2"/>
            <a:endCxn id="287" idx="0"/>
          </p:cNvCxnSpPr>
          <p:nvPr/>
        </p:nvCxnSpPr>
        <p:spPr>
          <a:xfrm>
            <a:off x="4385350" y="2268396"/>
            <a:ext cx="27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7" name="Google Shape;297;p17"/>
          <p:cNvSpPr txBox="1"/>
          <p:nvPr/>
        </p:nvSpPr>
        <p:spPr>
          <a:xfrm>
            <a:off x="5993325" y="2009084"/>
            <a:ext cx="2467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Ministères et organismes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5949525" y="3067413"/>
            <a:ext cx="2555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d’accueil institutionnelle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17"/>
          <p:cNvCxnSpPr>
            <a:stCxn id="297" idx="2"/>
            <a:endCxn id="298" idx="0"/>
          </p:cNvCxnSpPr>
          <p:nvPr/>
        </p:nvCxnSpPr>
        <p:spPr>
          <a:xfrm>
            <a:off x="7227075" y="2388884"/>
            <a:ext cx="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17"/>
          <p:cNvCxnSpPr>
            <a:stCxn id="298" idx="2"/>
            <a:endCxn id="283" idx="0"/>
          </p:cNvCxnSpPr>
          <p:nvPr/>
        </p:nvCxnSpPr>
        <p:spPr>
          <a:xfrm flipH="1">
            <a:off x="4385475" y="3447213"/>
            <a:ext cx="2841600" cy="5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1" name="Google Shape;301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Étape 4 : Mise à jour ou lancement de service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94875" y="1265625"/>
            <a:ext cx="7885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contenu stable et axé sur les tâches est ajouté aux pages des services et de programmes.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Utilisez les </a:t>
            </a:r>
            <a:r>
              <a:rPr lang="en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Pages de lancement d’un service - Modèle de Canada.ca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Supprimer les alertes dans les pages de service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Calendrier  : 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Dès que les détails de la politique sont stables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Responsabilités des ministères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661475" y="868950"/>
            <a:ext cx="7695300" cy="4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dupliquez les annonces et les informations de haut niveau, créez plutôt un lien vers le site concerné.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Mettez à jour les services touchés 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dès que possible 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créez un lien vers le sommaire de haut niveau jusqu'à ce que vous puissiez étoffer un résumé détaillé.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Lorsque les détails sont connus : mettez à jour vos pages de service avec du contenu basé sur les tâches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Interruptions de service : </a:t>
            </a:r>
            <a:r>
              <a:rPr lang="en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le niveau de service est affecté, mettez à  jour les pages de service concernées; envisagez une page ministérielle s'il y a de nombreuses interruptions de service.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359019" y="255581"/>
            <a:ext cx="8501700" cy="57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Pistes de navigation multiples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96125" y="1316775"/>
            <a:ext cx="8160900" cy="2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gens devraient pouvoir accéder à ce dont ils ont besoin pour mener à bien leurs tâches, qu'ils commencent leur parcours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Canada.ca/coronavirus;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l’échelle institutionnelle;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 un thème ou un sujet.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Certains contenus ne correspondent pas à ce modèle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82475" y="581774"/>
            <a:ext cx="7695300" cy="388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Certains contenus de soutien ne correspondent pas à ce modèle, surtout lorsqu'il ne s'agit pas d'une « mesure » ou d'une annonce.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peut-être nécessaire de relier ce contenu de soutien : 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l’arborescence des sujets;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 sujet principal qu’est la COVID-19, où il aura du sens.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Collaborez avec votre responsable du thème 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déterminer son emplacement. </a:t>
            </a:r>
            <a:endParaRPr/>
          </a:p>
        </p:txBody>
      </p:sp>
      <p:sp>
        <p:nvSpPr>
          <p:cNvPr id="322" name="Google Shape;322;p20"/>
          <p:cNvSpPr txBox="1"/>
          <p:nvPr/>
        </p:nvSpPr>
        <p:spPr>
          <a:xfrm>
            <a:off x="1766963" y="3571509"/>
            <a:ext cx="5214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Diagramme général d'ÉI </a:t>
            </a:r>
            <a:r>
              <a:rPr lang="en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(anglais seulement)</a:t>
            </a: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/>
        </p:nvSpPr>
        <p:spPr>
          <a:xfrm>
            <a:off x="1074900" y="1240650"/>
            <a:ext cx="68112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questions?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Amener les gens jusqu’à leurs tâches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496125" y="1240575"/>
            <a:ext cx="81609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3189375" y="4144875"/>
            <a:ext cx="2774400" cy="811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ou service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(tâche)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702457" y="1484613"/>
            <a:ext cx="20664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3"/>
          <p:cNvCxnSpPr/>
          <p:nvPr/>
        </p:nvCxnSpPr>
        <p:spPr>
          <a:xfrm>
            <a:off x="437025" y="3556221"/>
            <a:ext cx="78441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4" name="Google Shape;84;p3"/>
          <p:cNvSpPr txBox="1"/>
          <p:nvPr/>
        </p:nvSpPr>
        <p:spPr>
          <a:xfrm>
            <a:off x="675625" y="2341275"/>
            <a:ext cx="2119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Sous-section COVID-19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3845873" y="1963113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Thème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3829036" y="2553279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3"/>
          <p:cNvCxnSpPr>
            <a:stCxn id="82" idx="2"/>
            <a:endCxn id="84" idx="0"/>
          </p:cNvCxnSpPr>
          <p:nvPr/>
        </p:nvCxnSpPr>
        <p:spPr>
          <a:xfrm flipH="1">
            <a:off x="1735357" y="1864413"/>
            <a:ext cx="300" cy="477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" name="Google Shape;88;p3"/>
          <p:cNvCxnSpPr>
            <a:stCxn id="85" idx="2"/>
            <a:endCxn id="86" idx="0"/>
          </p:cNvCxnSpPr>
          <p:nvPr/>
        </p:nvCxnSpPr>
        <p:spPr>
          <a:xfrm flipH="1">
            <a:off x="4554623" y="2342913"/>
            <a:ext cx="16800" cy="21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3"/>
          <p:cNvCxnSpPr>
            <a:stCxn id="86" idx="2"/>
            <a:endCxn id="81" idx="0"/>
          </p:cNvCxnSpPr>
          <p:nvPr/>
        </p:nvCxnSpPr>
        <p:spPr>
          <a:xfrm>
            <a:off x="4554586" y="2933079"/>
            <a:ext cx="21900" cy="1211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3"/>
          <p:cNvCxnSpPr>
            <a:stCxn id="84" idx="2"/>
            <a:endCxn id="81" idx="0"/>
          </p:cNvCxnSpPr>
          <p:nvPr/>
        </p:nvCxnSpPr>
        <p:spPr>
          <a:xfrm>
            <a:off x="1735375" y="2721075"/>
            <a:ext cx="2841300" cy="142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" name="Google Shape;91;p3"/>
          <p:cNvSpPr txBox="1"/>
          <p:nvPr/>
        </p:nvSpPr>
        <p:spPr>
          <a:xfrm rot="-5400000">
            <a:off x="-625275" y="176205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 rot="-5400000">
            <a:off x="-625275" y="3944400"/>
            <a:ext cx="1863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3829036" y="1355196"/>
            <a:ext cx="1451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3"/>
          <p:cNvCxnSpPr>
            <a:stCxn id="93" idx="2"/>
            <a:endCxn id="85" idx="0"/>
          </p:cNvCxnSpPr>
          <p:nvPr/>
        </p:nvCxnSpPr>
        <p:spPr>
          <a:xfrm>
            <a:off x="4554586" y="1734996"/>
            <a:ext cx="16800" cy="2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5" name="Google Shape;95;p3"/>
          <p:cNvSpPr txBox="1"/>
          <p:nvPr/>
        </p:nvSpPr>
        <p:spPr>
          <a:xfrm>
            <a:off x="6145725" y="1323284"/>
            <a:ext cx="24675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Ministères et organismes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6101925" y="2153013"/>
            <a:ext cx="2555100" cy="3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d'accueil institutionnelle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3"/>
          <p:cNvCxnSpPr>
            <a:stCxn id="95" idx="2"/>
            <a:endCxn id="96" idx="0"/>
          </p:cNvCxnSpPr>
          <p:nvPr/>
        </p:nvCxnSpPr>
        <p:spPr>
          <a:xfrm>
            <a:off x="7379475" y="1703084"/>
            <a:ext cx="0" cy="45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" name="Google Shape;98;p3"/>
          <p:cNvCxnSpPr>
            <a:stCxn id="96" idx="2"/>
            <a:endCxn id="81" idx="0"/>
          </p:cNvCxnSpPr>
          <p:nvPr/>
        </p:nvCxnSpPr>
        <p:spPr>
          <a:xfrm flipH="1">
            <a:off x="4576575" y="2532813"/>
            <a:ext cx="2802900" cy="161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9" name="Google Shape;9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Questions prioritaires à résoudre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496125" y="1316775"/>
            <a:ext cx="8160900" cy="2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Aucune information sur les pages de services spécifiques (par exemple : prestations régulières de l’assurance-emploi, ACE, CTPS, programme de travail partagé)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Duplication inutile d’informations de haut niveau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354900" y="255950"/>
            <a:ext cx="85017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C343D"/>
                </a:solidFill>
              </a:rPr>
              <a:t>Approche : Ordre des mises à jour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113531" y="1582725"/>
            <a:ext cx="1789409" cy="556800"/>
          </a:xfrm>
          <a:prstGeom prst="chevron">
            <a:avLst>
              <a:gd name="adj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Annonce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622854" y="1582725"/>
            <a:ext cx="2920313" cy="556800"/>
          </a:xfrm>
          <a:prstGeom prst="chevron">
            <a:avLst>
              <a:gd name="adj" fmla="val 50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Résumé de haut niveau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4220850" y="1582725"/>
            <a:ext cx="2287042" cy="5568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Résumé détaillé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6120713" y="1582725"/>
            <a:ext cx="2837935" cy="5568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Mise à jour du service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283950" y="2352225"/>
            <a:ext cx="1549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94417" y="2623925"/>
            <a:ext cx="7897500" cy="2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Objectif :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Mettre progressivement à la disposition des citoyens un contenu plus détaillé et axé sur les tâches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14818" y="250997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PCU - Étape 1 - Communiqué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13" y="928217"/>
            <a:ext cx="7306533" cy="397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PCU – Étape 2 – Sommaire de haut niveau</a:t>
            </a:r>
            <a:endParaRPr sz="3000">
              <a:solidFill>
                <a:srgbClr val="0C343D"/>
              </a:solidFill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t="9950"/>
          <a:stretch/>
        </p:blipFill>
        <p:spPr>
          <a:xfrm>
            <a:off x="661750" y="1013425"/>
            <a:ext cx="7437174" cy="3852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PCU - Étape 3 – Résumé détaillé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128075" y="1180950"/>
            <a:ext cx="41685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Sommaire de haut niveau révisé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4580975" y="1766900"/>
            <a:ext cx="2274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Résumé détaillé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25" y="1593450"/>
            <a:ext cx="4168500" cy="20771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975" y="2280750"/>
            <a:ext cx="4403525" cy="236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3" name="Google Shape;143;p8"/>
          <p:cNvSpPr/>
          <p:nvPr/>
        </p:nvSpPr>
        <p:spPr>
          <a:xfrm>
            <a:off x="3819250" y="3383150"/>
            <a:ext cx="684900" cy="43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280475" y="244674"/>
            <a:ext cx="8097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solidFill>
                  <a:srgbClr val="0C343D"/>
                </a:solidFill>
              </a:rPr>
              <a:t>PCU - Étape 4 (ébauche) – Modèle de lancement d’un service</a:t>
            </a:r>
            <a:endParaRPr sz="2600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C343D"/>
              </a:solidFill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879" y="1215126"/>
            <a:ext cx="8005477" cy="3605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0" name="Google Shape;15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6103836" y="1116464"/>
            <a:ext cx="2605500" cy="59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Ébauche/Prototype: N’existe pas encore en français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On-screen Show (16:9)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Simple Light</vt:lpstr>
      <vt:lpstr>COVID-19  Intégration des annonces dans le contenu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Intégration des annonces dans le contenu Web</dc:title>
  <dc:creator>ARIANNA MERRITT</dc:creator>
  <cp:lastModifiedBy>MERRITT</cp:lastModifiedBy>
  <cp:revision>1</cp:revision>
  <dcterms:modified xsi:type="dcterms:W3CDTF">2020-04-08T22:39:55Z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iteId">
    <vt:lpwstr>6397df10-4595-4047-9c4f-03311282152b</vt:lpwstr>
  </property>
  <property fmtid="{D5CDD505-2E9C-101B-9397-08002B2CF9AE}" pid="4" name="MSIP_Label_3d0ca00b-3f0e-465a-aac7-1a6a22fcea40_Owner">
    <vt:lpwstr>YOUMEGHA@tbs-sct.gc.ca</vt:lpwstr>
  </property>
  <property fmtid="{D5CDD505-2E9C-101B-9397-08002B2CF9AE}" pid="5" name="MSIP_Label_3d0ca00b-3f0e-465a-aac7-1a6a22fcea40_SetDate">
    <vt:lpwstr>2020-04-04T15:14:49.4342063Z</vt:lpwstr>
  </property>
  <property fmtid="{D5CDD505-2E9C-101B-9397-08002B2CF9AE}" pid="6" name="MSIP_Label_3d0ca00b-3f0e-465a-aac7-1a6a22fcea40_Name">
    <vt:lpwstr>UNCLASSIFIED</vt:lpwstr>
  </property>
  <property fmtid="{D5CDD505-2E9C-101B-9397-08002B2CF9AE}" pid="7" name="MSIP_Label_3d0ca00b-3f0e-465a-aac7-1a6a22fcea40_Application">
    <vt:lpwstr>Microsoft Azure Information Protection</vt:lpwstr>
  </property>
  <property fmtid="{D5CDD505-2E9C-101B-9397-08002B2CF9AE}" pid="8" name="MSIP_Label_3d0ca00b-3f0e-465a-aac7-1a6a22fcea40_ActionId">
    <vt:lpwstr>9ea349b1-1fed-4c7c-8491-52148b65d1ce</vt:lpwstr>
  </property>
  <property fmtid="{D5CDD505-2E9C-101B-9397-08002B2CF9AE}" pid="9" name="MSIP_Label_3d0ca00b-3f0e-465a-aac7-1a6a22fcea40_Extended_MSFT_Method">
    <vt:lpwstr>Manual</vt:lpwstr>
  </property>
  <property fmtid="{D5CDD505-2E9C-101B-9397-08002B2CF9AE}" pid="10" name="Sensitivity">
    <vt:lpwstr>UNCLASSIFIED</vt:lpwstr>
  </property>
</Properties>
</file>