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KsnJ2TlHLsM8YP3mNLPtOqF/LB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Elizabeth Baker" initials="" lastIdx="3" clrIdx="0"/>
  <p:cmAuthor id="1" name="Isabelle Waltzing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404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ybeth.baker@pco-bcp.gc.c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61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51a1d5305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751a1d5305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4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5f8cb7f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5f8cb7f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If you need access to #slack - email </a:t>
            </a:r>
            <a:r>
              <a:rPr lang="en-CA" u="sng">
                <a:solidFill>
                  <a:schemeClr val="hlink"/>
                </a:solidFill>
                <a:hlinkClick r:id="rId3"/>
              </a:rPr>
              <a:t>marybeth.baker@pco-bcp.gc.ca</a:t>
            </a:r>
            <a:r>
              <a:rPr lang="en-CA"/>
              <a:t> from your canada.ca or gc.ca email account.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078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7bfb73e01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7bfb73e01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38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7bfb73e0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7bfb73e0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30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7bfb73e01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7bfb73e01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37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sposition personnalisée">
  <p:cSld name="Disposition personnalisé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73bd4125de_17_3" descr="Une image contenant oiseau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3bd4125de_17_26"/>
          <p:cNvSpPr txBox="1">
            <a:spLocks noGrp="1"/>
          </p:cNvSpPr>
          <p:nvPr>
            <p:ph type="title"/>
          </p:nvPr>
        </p:nvSpPr>
        <p:spPr>
          <a:xfrm>
            <a:off x="279775" y="253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73bd4125de_17_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44" name="Google Shape;44;g73bd4125de_17_26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73bd4125de_17_26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73bd4125de_17_26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73bd4125de_17_26"/>
          <p:cNvSpPr txBox="1"/>
          <p:nvPr/>
        </p:nvSpPr>
        <p:spPr>
          <a:xfrm>
            <a:off x="311700" y="989325"/>
            <a:ext cx="7942800" cy="3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73bd4125de_17_9"/>
          <p:cNvSpPr txBox="1">
            <a:spLocks noGrp="1"/>
          </p:cNvSpPr>
          <p:nvPr>
            <p:ph type="body" idx="1"/>
          </p:nvPr>
        </p:nvSpPr>
        <p:spPr>
          <a:xfrm>
            <a:off x="628650" y="1661120"/>
            <a:ext cx="7886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3bd4125de_17_9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3bd4125de_17_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73bd4125de_17_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73bd4125de_17_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17" name="Google Shape;17;g73bd4125de_17_33"/>
          <p:cNvGrpSpPr/>
          <p:nvPr/>
        </p:nvGrpSpPr>
        <p:grpSpPr>
          <a:xfrm>
            <a:off x="-508" y="-2"/>
            <a:ext cx="9144003" cy="113110"/>
            <a:chOff x="-508" y="1190445"/>
            <a:chExt cx="9144003" cy="150813"/>
          </a:xfrm>
        </p:grpSpPr>
        <p:sp>
          <p:nvSpPr>
            <p:cNvPr id="18" name="Google Shape;18;g73bd4125de_17_33"/>
            <p:cNvSpPr/>
            <p:nvPr/>
          </p:nvSpPr>
          <p:spPr>
            <a:xfrm>
              <a:off x="6962270" y="1190445"/>
              <a:ext cx="2181225" cy="150813"/>
            </a:xfrm>
            <a:custGeom>
              <a:avLst/>
              <a:gdLst/>
              <a:ahLst/>
              <a:cxnLst/>
              <a:rect l="l" t="t" r="r" b="b"/>
              <a:pathLst>
                <a:path w="1374" h="95" extrusionOk="0">
                  <a:moveTo>
                    <a:pt x="96" y="0"/>
                  </a:moveTo>
                  <a:lnTo>
                    <a:pt x="90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374" y="95"/>
                  </a:lnTo>
                  <a:lnTo>
                    <a:pt x="13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33E48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g73bd4125de_17_33"/>
            <p:cNvSpPr/>
            <p:nvPr/>
          </p:nvSpPr>
          <p:spPr>
            <a:xfrm>
              <a:off x="6828920" y="1190445"/>
              <a:ext cx="276225" cy="150813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96" y="0"/>
                  </a:moveTo>
                  <a:lnTo>
                    <a:pt x="96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84" y="95"/>
                  </a:lnTo>
                  <a:lnTo>
                    <a:pt x="1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FDE00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73bd4125de_17_33"/>
            <p:cNvSpPr/>
            <p:nvPr/>
          </p:nvSpPr>
          <p:spPr>
            <a:xfrm>
              <a:off x="-508" y="1190445"/>
              <a:ext cx="6981825" cy="150813"/>
            </a:xfrm>
            <a:custGeom>
              <a:avLst/>
              <a:gdLst/>
              <a:ahLst/>
              <a:cxnLst/>
              <a:rect l="l" t="t" r="r" b="b"/>
              <a:pathLst>
                <a:path w="4398" h="95" extrusionOk="0">
                  <a:moveTo>
                    <a:pt x="4398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302" y="95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g73bd4125de_17_33"/>
          <p:cNvSpPr txBox="1">
            <a:spLocks noGrp="1"/>
          </p:cNvSpPr>
          <p:nvPr>
            <p:ph type="body" idx="1"/>
          </p:nvPr>
        </p:nvSpPr>
        <p:spPr>
          <a:xfrm>
            <a:off x="180976" y="150558"/>
            <a:ext cx="88248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4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3bd4125de_17_33"/>
          <p:cNvSpPr txBox="1">
            <a:spLocks noGrp="1"/>
          </p:cNvSpPr>
          <p:nvPr>
            <p:ph type="body" idx="2"/>
          </p:nvPr>
        </p:nvSpPr>
        <p:spPr>
          <a:xfrm>
            <a:off x="180975" y="1066144"/>
            <a:ext cx="88677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73bd4125de_17_18"/>
          <p:cNvSpPr txBox="1">
            <a:spLocks noGrp="1"/>
          </p:cNvSpPr>
          <p:nvPr>
            <p:ph type="title"/>
          </p:nvPr>
        </p:nvSpPr>
        <p:spPr>
          <a:xfrm>
            <a:off x="629841" y="62942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73bd4125de_17_18"/>
          <p:cNvSpPr txBox="1">
            <a:spLocks noGrp="1"/>
          </p:cNvSpPr>
          <p:nvPr>
            <p:ph type="body" idx="1"/>
          </p:nvPr>
        </p:nvSpPr>
        <p:spPr>
          <a:xfrm>
            <a:off x="3887391" y="1124135"/>
            <a:ext cx="46290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g73bd4125de_17_18"/>
          <p:cNvSpPr txBox="1">
            <a:spLocks noGrp="1"/>
          </p:cNvSpPr>
          <p:nvPr>
            <p:ph type="body" idx="2"/>
          </p:nvPr>
        </p:nvSpPr>
        <p:spPr>
          <a:xfrm>
            <a:off x="629841" y="1842510"/>
            <a:ext cx="2949300" cy="2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3bd4125de_17_5"/>
          <p:cNvSpPr txBox="1">
            <a:spLocks noGrp="1"/>
          </p:cNvSpPr>
          <p:nvPr>
            <p:ph type="title"/>
          </p:nvPr>
        </p:nvSpPr>
        <p:spPr>
          <a:xfrm>
            <a:off x="623888" y="620280"/>
            <a:ext cx="78867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73bd4125de_17_5"/>
          <p:cNvSpPr txBox="1">
            <a:spLocks noGrp="1"/>
          </p:cNvSpPr>
          <p:nvPr>
            <p:ph type="body" idx="1"/>
          </p:nvPr>
        </p:nvSpPr>
        <p:spPr>
          <a:xfrm>
            <a:off x="623888" y="238597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3bd4125de_17_12"/>
          <p:cNvSpPr txBox="1">
            <a:spLocks noGrp="1"/>
          </p:cNvSpPr>
          <p:nvPr>
            <p:ph type="body" idx="1"/>
          </p:nvPr>
        </p:nvSpPr>
        <p:spPr>
          <a:xfrm>
            <a:off x="628650" y="1713843"/>
            <a:ext cx="40140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73bd4125de_17_12"/>
          <p:cNvSpPr txBox="1">
            <a:spLocks noGrp="1"/>
          </p:cNvSpPr>
          <p:nvPr>
            <p:ph type="body" idx="2"/>
          </p:nvPr>
        </p:nvSpPr>
        <p:spPr>
          <a:xfrm>
            <a:off x="4778828" y="1713842"/>
            <a:ext cx="40713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g73bd4125de_17_12"/>
          <p:cNvSpPr txBox="1"/>
          <p:nvPr/>
        </p:nvSpPr>
        <p:spPr>
          <a:xfrm>
            <a:off x="628650" y="643300"/>
            <a:ext cx="82215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CA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3bd4125de_17_16"/>
          <p:cNvSpPr txBox="1"/>
          <p:nvPr/>
        </p:nvSpPr>
        <p:spPr>
          <a:xfrm>
            <a:off x="628650" y="673203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CA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3bd4125de_17_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73bd4125de_17_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73bd4125de_17_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73bd4125de_17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64" y="0"/>
            <a:ext cx="9130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73bd4125de_17_0"/>
          <p:cNvSpPr txBox="1"/>
          <p:nvPr/>
        </p:nvSpPr>
        <p:spPr>
          <a:xfrm>
            <a:off x="8392525" y="4821314"/>
            <a:ext cx="5838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fld id="{00000000-1234-1234-1234-123412341234}" type="slidenum"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c-covid-web-comms.slack.com/archives/C0143T71QS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212575" y="1940400"/>
            <a:ext cx="86988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CA" sz="4800" b="1" i="0" u="none" strike="noStrike" cap="none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PARENT RESOURCES AND CANADA.CA SEARCH</a:t>
            </a:r>
            <a:endParaRPr sz="4800" b="1" i="0" u="none" strike="noStrike" cap="none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2983750" y="3518525"/>
            <a:ext cx="59613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CA" sz="1800" b="1">
                <a:latin typeface="Arial Narrow"/>
                <a:ea typeface="Arial Narrow"/>
                <a:cs typeface="Arial Narrow"/>
                <a:sym typeface="Arial Narrow"/>
              </a:rPr>
              <a:t>TASKING for departments</a:t>
            </a:r>
            <a:endParaRPr sz="18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Contributions from: TBS-DTO, </a:t>
            </a:r>
            <a:r>
              <a:rPr lang="en-CA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HC PHAC, 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PCO, Principal Publisher, and the Theme Management Committee</a:t>
            </a:r>
            <a:br>
              <a:rPr lang="en-CA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CA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May 2</a:t>
            </a:r>
            <a:r>
              <a:rPr lang="en-CA" sz="1800"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r>
              <a:rPr lang="en-CA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2020</a:t>
            </a:r>
            <a:endParaRPr sz="1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7077450" y="5699750"/>
            <a:ext cx="7022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51a1d5305_4_38"/>
          <p:cNvSpPr txBox="1">
            <a:spLocks noGrp="1"/>
          </p:cNvSpPr>
          <p:nvPr>
            <p:ph type="body" idx="1"/>
          </p:nvPr>
        </p:nvSpPr>
        <p:spPr>
          <a:xfrm>
            <a:off x="628650" y="1661120"/>
            <a:ext cx="7886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CA" sz="200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Parents need support during COVID-19: they have to manage child care and education often while working and managing their household</a:t>
            </a:r>
            <a:endParaRPr sz="2000">
              <a:solidFill>
                <a:srgbClr val="000000"/>
              </a:solidFill>
              <a:highlight>
                <a:srgbClr val="FFFFFF"/>
              </a:highlight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CA" sz="200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The government of Canada already has educational </a:t>
            </a:r>
            <a:r>
              <a:rPr lang="en-CA" sz="200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resources</a:t>
            </a:r>
            <a:r>
              <a:rPr lang="en-CA" sz="2000">
                <a:solidFill>
                  <a:srgbClr val="000000"/>
                </a:solidFill>
                <a:highlight>
                  <a:srgbClr val="FFFFFF"/>
                </a:highlight>
              </a:rPr>
              <a:t> that are written for teachers, parents and kids. 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CA" sz="2000" b="1">
                <a:solidFill>
                  <a:srgbClr val="000000"/>
                </a:solidFill>
                <a:highlight>
                  <a:srgbClr val="FFFFFF"/>
                </a:highlight>
              </a:rPr>
              <a:t>We intend to surface and promote this information for parents to use with their kids during t</a:t>
            </a:r>
            <a:r>
              <a:rPr lang="en-CA" sz="2000" b="1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his time at home</a:t>
            </a:r>
            <a:r>
              <a:rPr lang="en-CA" sz="2000" b="1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endParaRPr sz="2000" b="1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60" name="Google Shape;60;g751a1d5305_4_38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CA" sz="26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SUPPORTING CANADIAN PARENTS THROUGH COVID-19</a:t>
            </a:r>
            <a:endParaRPr sz="26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61" name="Google Shape;61;g751a1d5305_4_38"/>
          <p:cNvCxnSpPr/>
          <p:nvPr/>
        </p:nvCxnSpPr>
        <p:spPr>
          <a:xfrm rot="10800000" flipH="1">
            <a:off x="698025" y="3793575"/>
            <a:ext cx="7917000" cy="33600"/>
          </a:xfrm>
          <a:prstGeom prst="straightConnector1">
            <a:avLst/>
          </a:prstGeom>
          <a:noFill/>
          <a:ln w="28575" cap="flat" cmpd="sng">
            <a:solidFill>
              <a:srgbClr val="4D56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5f8cb7fdc_0_0"/>
          <p:cNvSpPr txBox="1">
            <a:spLocks noGrp="1"/>
          </p:cNvSpPr>
          <p:nvPr>
            <p:ph type="body" idx="1"/>
          </p:nvPr>
        </p:nvSpPr>
        <p:spPr>
          <a:xfrm>
            <a:off x="628650" y="1013120"/>
            <a:ext cx="7886700" cy="2387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CA" sz="1700"/>
              <a:t>Step 1: Identify and tag key 10 kid activity containing web pages. 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CA" sz="1400"/>
              <a:t>Apply the designated metadata tags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CA" sz="1400"/>
              <a:t>Subject: Home education (GC core subject thesaurus)</a:t>
            </a:r>
            <a:endParaRPr sz="1400"/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CA" sz="1150">
                <a:solidFill>
                  <a:srgbClr val="1D1C1D"/>
                </a:solidFill>
                <a:highlight>
                  <a:srgbClr val="F8F8F8"/>
                </a:highlight>
              </a:rPr>
              <a:t>Enseignement à domicile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CA" sz="1400"/>
              <a:t>Audience field: children</a:t>
            </a:r>
            <a:endParaRPr sz="1400"/>
          </a:p>
          <a:p>
            <a: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CA" sz="1150">
                <a:solidFill>
                  <a:srgbClr val="1D1C1D"/>
                </a:solidFill>
                <a:highlight>
                  <a:srgbClr val="F8F8F8"/>
                </a:highlight>
              </a:rPr>
              <a:t>Enfants</a:t>
            </a:r>
            <a:endParaRPr sz="140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7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CA" sz="17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Step 2: Confirm completion of this task through Slack Channel (</a:t>
            </a:r>
            <a:r>
              <a:rPr lang="en-CA" sz="1700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#parent-resources)</a:t>
            </a:r>
            <a:r>
              <a:rPr lang="en-CA" sz="1700" b="1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</a:t>
            </a:r>
            <a:endParaRPr sz="17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CA" sz="1700" b="1"/>
              <a:t>	</a:t>
            </a:r>
            <a:r>
              <a:rPr lang="en-CA" sz="1700"/>
              <a:t>This could look like…</a:t>
            </a:r>
            <a:endParaRPr sz="17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CA" sz="1700"/>
              <a:t>			Response PCO: NIL pages listed and tagged.</a:t>
            </a:r>
            <a:endParaRPr sz="17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CA" sz="1700"/>
              <a:t>			Response DFO: 8 pages listed and tagged.</a:t>
            </a:r>
            <a:endParaRPr sz="17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CA" sz="1800"/>
              <a:t>			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500">
                <a:solidFill>
                  <a:srgbClr val="4D5625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Do not tag content that is specific to COVID-19</a:t>
            </a:r>
            <a:r>
              <a:rPr lang="en-CA" sz="1500">
                <a:solidFill>
                  <a:srgbClr val="4D5625"/>
                </a:solidFill>
              </a:rPr>
              <a:t> parenting this is out of scope.</a:t>
            </a:r>
            <a:endParaRPr sz="23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85f8cb7fdc_0_0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TASKING</a:t>
            </a:r>
            <a:endParaRPr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7bfb73e01_3_1"/>
          <p:cNvSpPr txBox="1"/>
          <p:nvPr/>
        </p:nvSpPr>
        <p:spPr>
          <a:xfrm>
            <a:off x="2011500" y="1998000"/>
            <a:ext cx="61560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1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APPLICATION IN AEM</a:t>
            </a:r>
            <a:endParaRPr sz="41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7bfb73e01_2_0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APPLY THE HOME EDUCATION SUBJECT METADATA </a:t>
            </a:r>
            <a:r>
              <a:rPr lang="en-CA" sz="26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TAG</a:t>
            </a:r>
            <a:endParaRPr sz="26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8" name="Google Shape;78;g87bfb73e01_2_0"/>
          <p:cNvPicPr preferRelativeResize="0"/>
          <p:nvPr/>
        </p:nvPicPr>
        <p:blipFill rotWithShape="1">
          <a:blip r:embed="rId3">
            <a:alphaModFix/>
          </a:blip>
          <a:srcRect b="8374"/>
          <a:stretch/>
        </p:blipFill>
        <p:spPr>
          <a:xfrm>
            <a:off x="4021275" y="1115600"/>
            <a:ext cx="4558100" cy="33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87bfb73e01_2_0"/>
          <p:cNvPicPr preferRelativeResize="0"/>
          <p:nvPr/>
        </p:nvPicPr>
        <p:blipFill rotWithShape="1">
          <a:blip r:embed="rId4">
            <a:alphaModFix/>
          </a:blip>
          <a:srcRect b="7373"/>
          <a:stretch/>
        </p:blipFill>
        <p:spPr>
          <a:xfrm>
            <a:off x="1020775" y="1115600"/>
            <a:ext cx="2901500" cy="33780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87bfb73e01_2_0"/>
          <p:cNvSpPr txBox="1"/>
          <p:nvPr/>
        </p:nvSpPr>
        <p:spPr>
          <a:xfrm>
            <a:off x="628650" y="4470600"/>
            <a:ext cx="80121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/>
              <a:t>HTML source code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/>
              <a:t>&lt;meta name="</a:t>
            </a:r>
            <a:r>
              <a:rPr lang="en-CA" sz="1200">
                <a:highlight>
                  <a:srgbClr val="FFF2CC"/>
                </a:highlight>
              </a:rPr>
              <a:t>dcterms.subject</a:t>
            </a:r>
            <a:r>
              <a:rPr lang="en-CA" sz="1200"/>
              <a:t>" title="gccore" content="ET Education and Training;Education;</a:t>
            </a:r>
            <a:r>
              <a:rPr lang="en-CA" sz="1200">
                <a:highlight>
                  <a:srgbClr val="FFF2CC"/>
                </a:highlight>
              </a:rPr>
              <a:t>Home education</a:t>
            </a:r>
            <a:r>
              <a:rPr lang="en-CA" sz="1200"/>
              <a:t>"/&gt;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7bfb73e01_2_7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6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APPLY THE CHILDREN AUDIENCE METADATA TAG</a:t>
            </a:r>
            <a:endParaRPr/>
          </a:p>
        </p:txBody>
      </p:sp>
      <p:pic>
        <p:nvPicPr>
          <p:cNvPr id="86" name="Google Shape;86;g87bfb73e01_2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650" y="1080945"/>
            <a:ext cx="3270133" cy="329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87bfb73e01_2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2183" y="1080945"/>
            <a:ext cx="3071895" cy="329585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87bfb73e01_2_7"/>
          <p:cNvSpPr txBox="1"/>
          <p:nvPr/>
        </p:nvSpPr>
        <p:spPr>
          <a:xfrm>
            <a:off x="628650" y="4376800"/>
            <a:ext cx="82476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>
                <a:solidFill>
                  <a:schemeClr val="dk1"/>
                </a:solidFill>
              </a:rPr>
              <a:t>HTML source code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</a:rPr>
              <a:t>&lt;meta name="</a:t>
            </a:r>
            <a:r>
              <a:rPr lang="en-CA" sz="1200">
                <a:solidFill>
                  <a:schemeClr val="dk1"/>
                </a:solidFill>
                <a:highlight>
                  <a:srgbClr val="FFF2CC"/>
                </a:highlight>
              </a:rPr>
              <a:t>dcterms.audience</a:t>
            </a:r>
            <a:r>
              <a:rPr lang="en-CA" sz="1200">
                <a:solidFill>
                  <a:schemeClr val="dk1"/>
                </a:solidFill>
              </a:rPr>
              <a:t>" content="</a:t>
            </a:r>
            <a:r>
              <a:rPr lang="en-CA" sz="1200">
                <a:solidFill>
                  <a:schemeClr val="dk1"/>
                </a:solidFill>
                <a:highlight>
                  <a:srgbClr val="FFF2CC"/>
                </a:highlight>
              </a:rPr>
              <a:t>children</a:t>
            </a:r>
            <a:r>
              <a:rPr lang="en-CA" sz="1200">
                <a:solidFill>
                  <a:schemeClr val="dk1"/>
                </a:solidFill>
              </a:rPr>
              <a:t>"/&gt;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On-screen Show (16:9)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Office Theme</vt:lpstr>
      <vt:lpstr>PARENT RESOURCES AND CANADA.CA SEARCH</vt:lpstr>
      <vt:lpstr>SUPPORTING CANADIAN PARENTS THROUGH COVID-19</vt:lpstr>
      <vt:lpstr>TASKING</vt:lpstr>
      <vt:lpstr>PowerPoint Presentation</vt:lpstr>
      <vt:lpstr>APPLY THE HOME EDUCATION SUBJECT METADATA TAG</vt:lpstr>
      <vt:lpstr>APPLY THE CHILDREN AUDIENCE METADATA TAG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RESOURCES AND CANADA.CA SEARCH</dc:title>
  <dc:creator>Charbonneau, Michèle-Renée</dc:creator>
  <cp:lastModifiedBy>Timothy Piper</cp:lastModifiedBy>
  <cp:revision>1</cp:revision>
  <dcterms:modified xsi:type="dcterms:W3CDTF">2020-06-01T20:01:18Z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e9c6679a-72ad-4f82-a143-64e68d6ac0d2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  <property fmtid="{D5CDD505-2E9C-101B-9397-08002B2CF9AE}" pid="6" name="MSIP_Label_dd4203d7-225b-41a9-8c54-a31e0ceca5df_Enabled">
    <vt:lpwstr>True</vt:lpwstr>
  </property>
  <property fmtid="{D5CDD505-2E9C-101B-9397-08002B2CF9AE}" pid="7" name="MSIP_Label_dd4203d7-225b-41a9-8c54-a31e0ceca5df_SiteId">
    <vt:lpwstr>6397df10-4595-4047-9c4f-03311282152b</vt:lpwstr>
  </property>
  <property fmtid="{D5CDD505-2E9C-101B-9397-08002B2CF9AE}" pid="8" name="MSIP_Label_dd4203d7-225b-41a9-8c54-a31e0ceca5df_Owner">
    <vt:lpwstr>AMERRITT@tbs-sct.gc.ca</vt:lpwstr>
  </property>
  <property fmtid="{D5CDD505-2E9C-101B-9397-08002B2CF9AE}" pid="9" name="MSIP_Label_dd4203d7-225b-41a9-8c54-a31e0ceca5df_SetDate">
    <vt:lpwstr>2020-03-02T21:09:02.0880008Z</vt:lpwstr>
  </property>
  <property fmtid="{D5CDD505-2E9C-101B-9397-08002B2CF9AE}" pid="10" name="MSIP_Label_dd4203d7-225b-41a9-8c54-a31e0ceca5df_Name">
    <vt:lpwstr>NO MARKING VISIBLE</vt:lpwstr>
  </property>
  <property fmtid="{D5CDD505-2E9C-101B-9397-08002B2CF9AE}" pid="11" name="MSIP_Label_dd4203d7-225b-41a9-8c54-a31e0ceca5df_Application">
    <vt:lpwstr>Microsoft Azure Information Protection</vt:lpwstr>
  </property>
  <property fmtid="{D5CDD505-2E9C-101B-9397-08002B2CF9AE}" pid="12" name="MSIP_Label_dd4203d7-225b-41a9-8c54-a31e0ceca5df_ActionId">
    <vt:lpwstr>3a1aff56-93bc-46ca-937a-37e8f0eb2b56</vt:lpwstr>
  </property>
  <property fmtid="{D5CDD505-2E9C-101B-9397-08002B2CF9AE}" pid="13" name="MSIP_Label_dd4203d7-225b-41a9-8c54-a31e0ceca5df_Extended_MSFT_Method">
    <vt:lpwstr>Automatic</vt:lpwstr>
  </property>
  <property fmtid="{D5CDD505-2E9C-101B-9397-08002B2CF9AE}" pid="14" name="MSIP_Label_3515d617-256d-4284-aedb-1064be1c4b48_Enabled">
    <vt:lpwstr>True</vt:lpwstr>
  </property>
  <property fmtid="{D5CDD505-2E9C-101B-9397-08002B2CF9AE}" pid="15" name="MSIP_Label_3515d617-256d-4284-aedb-1064be1c4b48_SiteId">
    <vt:lpwstr>6397df10-4595-4047-9c4f-03311282152b</vt:lpwstr>
  </property>
  <property fmtid="{D5CDD505-2E9C-101B-9397-08002B2CF9AE}" pid="16" name="MSIP_Label_3515d617-256d-4284-aedb-1064be1c4b48_Owner">
    <vt:lpwstr>AMERRITT@tbs-sct.gc.ca</vt:lpwstr>
  </property>
  <property fmtid="{D5CDD505-2E9C-101B-9397-08002B2CF9AE}" pid="17" name="MSIP_Label_3515d617-256d-4284-aedb-1064be1c4b48_SetDate">
    <vt:lpwstr>2020-03-02T21:09:02.0880008Z</vt:lpwstr>
  </property>
  <property fmtid="{D5CDD505-2E9C-101B-9397-08002B2CF9AE}" pid="18" name="MSIP_Label_3515d617-256d-4284-aedb-1064be1c4b48_Name">
    <vt:lpwstr>UNCLASSIFIED</vt:lpwstr>
  </property>
  <property fmtid="{D5CDD505-2E9C-101B-9397-08002B2CF9AE}" pid="19" name="MSIP_Label_3515d617-256d-4284-aedb-1064be1c4b48_Application">
    <vt:lpwstr>Microsoft Azure Information Protection</vt:lpwstr>
  </property>
  <property fmtid="{D5CDD505-2E9C-101B-9397-08002B2CF9AE}" pid="20" name="MSIP_Label_3515d617-256d-4284-aedb-1064be1c4b48_ActionId">
    <vt:lpwstr>3a1aff56-93bc-46ca-937a-37e8f0eb2b56</vt:lpwstr>
  </property>
  <property fmtid="{D5CDD505-2E9C-101B-9397-08002B2CF9AE}" pid="21" name="MSIP_Label_3515d617-256d-4284-aedb-1064be1c4b48_Parent">
    <vt:lpwstr>dd4203d7-225b-41a9-8c54-a31e0ceca5df</vt:lpwstr>
  </property>
  <property fmtid="{D5CDD505-2E9C-101B-9397-08002B2CF9AE}" pid="22" name="MSIP_Label_3515d617-256d-4284-aedb-1064be1c4b48_Extended_MSFT_Method">
    <vt:lpwstr>Automatic</vt:lpwstr>
  </property>
  <property fmtid="{D5CDD505-2E9C-101B-9397-08002B2CF9AE}" pid="23" name="Sensitivity">
    <vt:lpwstr>NO MARKING VISIBLE UNCLASSIFIED</vt:lpwstr>
  </property>
</Properties>
</file>