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Okoqq8dT88AH/Voan4SEQ5Zjq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941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21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Patrick/Nicolas – can help with survey</a:t>
            </a:r>
            <a:endParaRPr/>
          </a:p>
        </p:txBody>
      </p:sp>
      <p:sp>
        <p:nvSpPr>
          <p:cNvPr id="116" name="Google Shape;11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02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Patrick/Nicolas – can help with survey</a:t>
            </a:r>
            <a:endParaRPr/>
          </a:p>
        </p:txBody>
      </p:sp>
      <p:sp>
        <p:nvSpPr>
          <p:cNvPr id="123" name="Google Shape;1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86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Patrick/Nicolas – can help with survey</a:t>
            </a:r>
            <a:endParaRPr/>
          </a:p>
        </p:txBody>
      </p:sp>
      <p:sp>
        <p:nvSpPr>
          <p:cNvPr id="130" name="Google Shape;13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62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9740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714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222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740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536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This image illustrates the different themes on Canada.ca and the scope of content we are needing to generate. Green represents where content exists already, while blue represents anticipated content.</a:t>
            </a:r>
            <a:endParaRPr/>
          </a:p>
        </p:txBody>
      </p:sp>
      <p:sp>
        <p:nvSpPr>
          <p:cNvPr id="174" name="Google Shape;17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0358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0" name="Google Shape;2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890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While Health content is at the heart of the COVID-19 web presence, it now crosses multiple themes on Canada.ca.  It truly represents the all of Government response needed to address the health, social and economic impacts of the Pandemic.</a:t>
            </a:r>
            <a:endParaRPr/>
          </a:p>
        </p:txBody>
      </p:sp>
      <p:sp>
        <p:nvSpPr>
          <p:cNvPr id="55" name="Google Shape;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08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30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1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68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78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424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81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Patrick/Nicolas – can help with survey</a:t>
            </a:r>
            <a:endParaRPr/>
          </a:p>
        </p:txBody>
      </p:sp>
      <p:sp>
        <p:nvSpPr>
          <p:cNvPr id="109" name="Google Shape;10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98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1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title"/>
          </p:nvPr>
        </p:nvSpPr>
        <p:spPr>
          <a:xfrm>
            <a:off x="831850" y="827040"/>
            <a:ext cx="10515600" cy="215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831850" y="318130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8200" y="2214827"/>
            <a:ext cx="10515600" cy="318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838200" y="754327"/>
            <a:ext cx="10515600" cy="130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838200" y="2285124"/>
            <a:ext cx="5352143" cy="325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6371771" y="2285123"/>
            <a:ext cx="5428343" cy="325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7"/>
          <p:cNvSpPr txBox="1"/>
          <p:nvPr/>
        </p:nvSpPr>
        <p:spPr>
          <a:xfrm>
            <a:off x="838200" y="857734"/>
            <a:ext cx="10961914" cy="130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CA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/>
        </p:nvSpPr>
        <p:spPr>
          <a:xfrm>
            <a:off x="838200" y="897604"/>
            <a:ext cx="10515600" cy="130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CA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>
            <a:spLocks noGrp="1"/>
          </p:cNvSpPr>
          <p:nvPr>
            <p:ph type="title"/>
          </p:nvPr>
        </p:nvSpPr>
        <p:spPr>
          <a:xfrm>
            <a:off x="839788" y="839227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5183188" y="1498847"/>
            <a:ext cx="6172200" cy="402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39788" y="2456680"/>
            <a:ext cx="3932237" cy="306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18" y="0"/>
            <a:ext cx="121739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/>
        </p:nvSpPr>
        <p:spPr>
          <a:xfrm>
            <a:off x="11190033" y="6428419"/>
            <a:ext cx="778567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-CA"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CA" sz="11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vid_19_DTO-BT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893960" y="2876023"/>
            <a:ext cx="10697796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6000"/>
              <a:buFont typeface="Arial Narrow"/>
              <a:buNone/>
            </a:pPr>
            <a:r>
              <a:rPr lang="en-CA" sz="60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PERFORMANCE MEASUREMENT</a:t>
            </a:r>
            <a:r>
              <a:rPr lang="en-CA" sz="72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CA" sz="72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CA" sz="6000" b="1" i="0" u="none" strike="noStrike" cap="none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COVID-19 Canada’s Response</a:t>
            </a:r>
            <a:endParaRPr/>
          </a:p>
        </p:txBody>
      </p:sp>
      <p:sp>
        <p:nvSpPr>
          <p:cNvPr id="51" name="Google Shape;51;p1"/>
          <p:cNvSpPr txBox="1"/>
          <p:nvPr/>
        </p:nvSpPr>
        <p:spPr>
          <a:xfrm>
            <a:off x="893960" y="3810336"/>
            <a:ext cx="9180080" cy="164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DRAFT</a:t>
            </a:r>
            <a:r>
              <a:rPr lang="en-CA"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Performance measurement strategy for digital environment.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Theme Management Committee Meeting</a:t>
            </a:r>
            <a:br>
              <a:rPr lang="en-CA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/>
            </a:r>
            <a:br>
              <a:rPr lang="en-CA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CA"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March 31, 2020</a:t>
            </a:r>
            <a:endParaRPr sz="18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KPI –</a:t>
            </a: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 CLICK-THROUGH RATE (CTR)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10"/>
          <p:cNvSpPr txBox="1"/>
          <p:nvPr/>
        </p:nvSpPr>
        <p:spPr>
          <a:xfrm>
            <a:off x="838200" y="1493075"/>
            <a:ext cx="10372200" cy="4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 if users are finding content of interest to them, identify top tasks and priorities for optimization.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Rational: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CTR increases, it indicates the page/outreach method is meeting the needs of more Canadians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benchmark and share report</a:t>
            </a:r>
            <a:endParaRPr sz="28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KPI -</a:t>
            </a: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 VISITS TO CONTENT TOPICS 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6" name="Google Shape;126;p11"/>
          <p:cNvSpPr txBox="1"/>
          <p:nvPr/>
        </p:nvSpPr>
        <p:spPr>
          <a:xfrm>
            <a:off x="715500" y="1874770"/>
            <a:ext cx="10638300" cy="27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highest priority content for optimization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Rationale: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Bucketing content views by topic helps identify trends for optimization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content pages by IA map</a:t>
            </a:r>
            <a:endParaRPr sz="2800" strike="sng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KPI -</a:t>
            </a: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 RATIO OF CALLS/EMAILS VS. WEB VISITS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3" name="Google Shape;133;p12"/>
          <p:cNvSpPr txBox="1"/>
          <p:nvPr/>
        </p:nvSpPr>
        <p:spPr>
          <a:xfrm>
            <a:off x="879375" y="1680798"/>
            <a:ext cx="10433400" cy="50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Illustrate where improved findability and usability of web content could reduce number of calls/emails received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Rationale: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well-structured web content will reduce high volume of off-line support. Using a ratio will reduce noise from external changes (natural spikes, reduction in user interest)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and collect full picture of call center data and web visits across GC institutions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839787" y="143814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UNIQUE TAGS TO:</a:t>
            </a:r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body" idx="1"/>
          </p:nvPr>
        </p:nvSpPr>
        <p:spPr>
          <a:xfrm>
            <a:off x="838200" y="2366529"/>
            <a:ext cx="5076825" cy="426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pages residing outside Canada.ca each linking to the main COVID-19 landing page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messages to stakeholder groups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social media posts vs. tracking channel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Never use the Vanity URL as the hyperlink embedded in the content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6172200" y="1438148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(Annex B):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2"/>
          </p:nvPr>
        </p:nvSpPr>
        <p:spPr>
          <a:xfrm>
            <a:off x="6172200" y="2366529"/>
            <a:ext cx="60198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covid-1920 for the campaign name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target link (if you have one) after the utm code, and at the very end of the href (or it will not work)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language (en for English and fr for French)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underscores for spaces (there are no spaces or capital letters in UTM codes)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UTM TAGGING – outside Canada.ca driving to Canada.ca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DATA SOURCES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788921" y="1606607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Usability testing results (UX teams)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Visits/page views by high-level topic (web analytics)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Navigation paths from landing page and between topics (web analytics)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search (Search Console), Google trends (online), and onsite search queries (web analytics)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metadata (AEM)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center call volume with topic breakdown (Service Canada)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analytics (tagging/reporting)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latin typeface="Arial"/>
                <a:ea typeface="Arial"/>
                <a:cs typeface="Arial"/>
                <a:sym typeface="Arial"/>
              </a:rPr>
              <a:t>UTM tagging (HC/PHAC – web analytics - refers)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REPORTING / COMMUNICATIONS APPROACH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788921" y="1606607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Reports to be generated and distributed regularly to meet needs of senior management where decisions are required for: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development 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updates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performance measurement reporting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Briefing Theme Leads on performance measurement results and key advice on how to apply data to decision making.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REPORTING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788921" y="1606607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(PHAC/HC, TBS, PP – Senior Management)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(Heads of Comms, Theme Leads, Partner Departments)</a:t>
            </a:r>
            <a:endParaRPr/>
          </a:p>
          <a:p>
            <a:pPr marL="514350" marR="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frequency: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Adhoc reporting as required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Daily (traffic reporting, usability findings)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Weekly (separate reporting on traffic/trends, usability findings)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(overall traffic trends and larger-scale usability results)</a:t>
            </a:r>
            <a:b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/>
        </p:nvSpPr>
        <p:spPr>
          <a:xfrm>
            <a:off x="839775" y="1592453"/>
            <a:ext cx="45609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PHAC/HC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on developing performance measurement strategy, KPIs and coordination of efforts between departments on reporting and sharing common key insights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TBS-DTO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on usability testing and advice around top task success and landing page of COVID-19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839775" y="412024"/>
            <a:ext cx="10515600" cy="98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ROLES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6097575" y="1399103"/>
            <a:ext cx="5672394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 PUBLISHER (PP)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on GC-wide analytics reporting, segmentation advice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 LEADS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Communicating the approach and guidance to theme partners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evidence-based decisions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and measuring against KPIs for Theme space and home Department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areas requiring support by TMC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/>
        </p:nvSpPr>
        <p:spPr>
          <a:xfrm>
            <a:off x="835033" y="1838593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2980433" y="1838593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Travel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5125833" y="1838593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7271233" y="1838593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Immigration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9628700" y="1838593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835033" y="2953786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Benefits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2980433" y="2953786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Taxes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5125833" y="2953786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security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7271233" y="2953786"/>
            <a:ext cx="1741200" cy="897600"/>
          </a:xfrm>
          <a:prstGeom prst="rect">
            <a:avLst/>
          </a:prstGeom>
          <a:solidFill>
            <a:srgbClr val="0F4E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Policing, Justice and Emergencies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9628700" y="2891053"/>
            <a:ext cx="1741200" cy="897600"/>
          </a:xfrm>
          <a:prstGeom prst="rect">
            <a:avLst/>
          </a:prstGeom>
          <a:solidFill>
            <a:srgbClr val="0F4E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Science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835033" y="4082831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service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2914833" y="4082831"/>
            <a:ext cx="1741200" cy="897600"/>
          </a:xfrm>
          <a:prstGeom prst="rect">
            <a:avLst/>
          </a:prstGeom>
          <a:solidFill>
            <a:srgbClr val="0F4E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Canada and the world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5125833" y="4082831"/>
            <a:ext cx="1741200" cy="897600"/>
          </a:xfrm>
          <a:prstGeom prst="rect">
            <a:avLst/>
          </a:prstGeom>
          <a:solidFill>
            <a:srgbClr val="0F4E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Culture, history, sport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9628700" y="4082831"/>
            <a:ext cx="1741200" cy="897600"/>
          </a:xfrm>
          <a:prstGeom prst="rect">
            <a:avLst/>
          </a:prstGeom>
          <a:solidFill>
            <a:srgbClr val="0F4E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7271233" y="4082831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Money and Finance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3527568" y="5865856"/>
            <a:ext cx="446400" cy="384000"/>
          </a:xfrm>
          <a:prstGeom prst="rect">
            <a:avLst/>
          </a:prstGeom>
          <a:solidFill>
            <a:srgbClr val="4D562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>
            <a:off x="7271233" y="5898608"/>
            <a:ext cx="490400" cy="384000"/>
          </a:xfrm>
          <a:prstGeom prst="rect">
            <a:avLst/>
          </a:prstGeom>
          <a:solidFill>
            <a:srgbClr val="0F4E67"/>
          </a:solidFill>
          <a:ln w="19050" cap="flat" cmpd="sng">
            <a:solidFill>
              <a:srgbClr val="0F4E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2914833" y="5323230"/>
            <a:ext cx="2002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Legend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4039850" y="5859008"/>
            <a:ext cx="4107361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Covid-19 content now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7827515" y="5865856"/>
            <a:ext cx="5581957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Anticipate Covid-19 content soon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738447" y="833539"/>
            <a:ext cx="11769437" cy="81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ANNEX A: COVID-19 AFFECTS MAJORITY OF CANADA.CA THEMES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838200" y="5219636"/>
            <a:ext cx="1741200" cy="897600"/>
          </a:xfrm>
          <a:prstGeom prst="rect">
            <a:avLst/>
          </a:prstGeom>
          <a:solidFill>
            <a:srgbClr val="4D5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Indigenous Services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CA" sz="3600" b="1" i="0" u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ANNEX B: UTM Guidance and contact</a:t>
            </a:r>
            <a:endParaRPr>
              <a:solidFill>
                <a:srgbClr val="385623"/>
              </a:solidFill>
            </a:endParaRPr>
          </a:p>
        </p:txBody>
      </p:sp>
      <p:sp>
        <p:nvSpPr>
          <p:cNvPr id="203" name="Google Shape;20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UTM generator guide is available from Health Canada, complete with examples, to help you create your link. </a:t>
            </a: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UTM generator from TMC Wiki page: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https://wiki.gccollab.ca/Covid_19_DTO-BTN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send your completed UTM codes and/or questions, to Health Canada’s performance measurement team: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hc.healthwebanalytics-analysewebdelasante.sc@canada.ca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>
            <a:spLocks noGrp="1"/>
          </p:cNvSpPr>
          <p:nvPr>
            <p:ph type="title"/>
          </p:nvPr>
        </p:nvSpPr>
        <p:spPr>
          <a:xfrm>
            <a:off x="838200" y="405351"/>
            <a:ext cx="10515600" cy="100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" name="Google Shape;58;p2"/>
          <p:cNvSpPr txBox="1">
            <a:spLocks noGrp="1"/>
          </p:cNvSpPr>
          <p:nvPr>
            <p:ph type="body" idx="1"/>
          </p:nvPr>
        </p:nvSpPr>
        <p:spPr>
          <a:xfrm>
            <a:off x="998912" y="2218459"/>
            <a:ext cx="10354887" cy="432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>
                <a:solidFill>
                  <a:schemeClr val="dk1"/>
                </a:solidFill>
              </a:rPr>
              <a:t>Canada.ca/coronavirus provides access to the authoritative source of federal information about COVID-19.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>
                <a:solidFill>
                  <a:schemeClr val="dk1"/>
                </a:solidFill>
              </a:rPr>
              <a:t>While health content is at the heart of COVID-19, content has quickly evolved to cover multiple themes and topics (Annex 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>
                <a:solidFill>
                  <a:schemeClr val="dk1"/>
                </a:solidFill>
              </a:rPr>
              <a:t>Information developed represents the all of Government response needed to address the health, social and economic impacts of the Pandemic.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COVID-19 PERFORMANCE MEASUREMENT STRATEGY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788921" y="1606607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Canadians: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5079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and easy to understand information and services</a:t>
            </a:r>
            <a:endParaRPr/>
          </a:p>
          <a:p>
            <a:pPr marL="609585" marR="0" lvl="0" indent="-5079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trusted source</a:t>
            </a:r>
            <a:endParaRPr/>
          </a:p>
          <a:p>
            <a:pPr marL="609585" marR="0" lvl="0" indent="-5079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Consistent user experience</a:t>
            </a:r>
            <a:endParaRPr/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Theme Leads and Departments: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5079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Reports on task completion success</a:t>
            </a:r>
            <a:endParaRPr/>
          </a:p>
          <a:p>
            <a:pPr marL="609585" marR="0" lvl="0" indent="-5079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Analytics identifying priority web page (traffic and trends)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5079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approach to measurement (KPIs)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5079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Supplying support for evidence-based decisions on content development/location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3475735" y="1602556"/>
            <a:ext cx="4816475" cy="501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TO SUPPORT DECISION: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Usability testing indicated users had a </a:t>
            </a:r>
            <a:r>
              <a:rPr lang="en-CA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success rate finding the answers they were seeking on COVID-19.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 research also supports</a:t>
            </a:r>
            <a:b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task-based design.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is iterative - can enable addition or removal of links as needed.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is scalable, easy to scroll through.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4" descr="https://lh4.googleusercontent.com/7QoNhS20uW4T65P86tM4x6WAMke_unJ-o7ZHWeqe4D_DeQ3-bIz3hWLGZadC3bjlWUQJ5qsbgHf-Bn9UowwbtkuHBsxwVCrcj--rBjLe53eJRgPMXlytmuP6mRtuq7oBhD-3Q-Plv1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61880"/>
            <a:ext cx="2490276" cy="504976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838200" y="385945"/>
            <a:ext cx="10515600" cy="98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EXAMPLE: OPTIMIZED WEB SPACE BASED ON EVIDENCE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4" name="Google Shape;7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2948" y="1257983"/>
            <a:ext cx="3016344" cy="560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CHALLENGE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788921" y="1606607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create performance measurement reporting that will support all theme leads and partners in their effort to drive consistent GC-wide evidence-based decisions around content development and placement online.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the scope of the file, the number of Departments involved, and how quickly the information evolves, it is difficult to apply data to decisions during the content development stage.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5625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OBJECTIVES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788921" y="1606607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the most sought-after COVID-19 related content on Federal Department websites is easily found, understood and used.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equip departments with messaging and data to support evidence-based decisions. </a:t>
            </a:r>
            <a:b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/>
        </p:nvSpPr>
        <p:spPr>
          <a:xfrm>
            <a:off x="839775" y="1315851"/>
            <a:ext cx="51579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I – with capacity (ASAP)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790563" y="1946442"/>
            <a:ext cx="5256300" cy="47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Finalize strategy and overall approach for Theme Leads and Partners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and apply segmentation for analytics based on categories within the task-based structure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Collaborate on the validation of content map and consider analytics impact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support on application of correct UTM content tagging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support on application of quality metadata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user testing 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6121575" y="1352147"/>
            <a:ext cx="51831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CA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2 – with capacity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6243448" y="1946442"/>
            <a:ext cx="5183100" cy="40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Streamline reporting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data to OGDs that will support consistent evidence-based decisions on content types across Canada.ca</a:t>
            </a:r>
            <a:endParaRPr/>
          </a:p>
          <a:p>
            <a:pPr marL="3429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to provide data to optimize key task-based content </a:t>
            </a:r>
            <a:endParaRPr/>
          </a:p>
          <a:p>
            <a:pPr marL="3429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839786" y="798121"/>
            <a:ext cx="11188815" cy="63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 </a:t>
            </a: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IMPLEMENTATION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PROPOSED</a:t>
            </a: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 KEY PERFORMANCE INDICATORS (KPIs)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788920" y="1606607"/>
            <a:ext cx="11206229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 success rate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Click-through rate 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Visits to content topics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 in number of calls and email (ratio of traffic to calls/email)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goals for success should be developed for each KPI as it pertains to reporting needs, whether at the Department, Theme or All of Government level (i.e. x% reduction in calls over x [period of time]).</a:t>
            </a:r>
            <a:b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/>
        </p:nvSpPr>
        <p:spPr>
          <a:xfrm>
            <a:off x="838200" y="386500"/>
            <a:ext cx="10515600" cy="10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 Narrow"/>
              <a:buNone/>
            </a:pPr>
            <a:r>
              <a:rPr lang="en-CA" sz="32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KPI -</a:t>
            </a:r>
            <a:r>
              <a:rPr lang="en-CA" sz="3200" b="1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 TASK SUCCESS RATE</a:t>
            </a:r>
            <a:endParaRPr sz="3200" b="1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838191" y="1408452"/>
            <a:ext cx="10814400" cy="3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Illustrate findability and usability</a:t>
            </a:r>
            <a:b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content, and identify top tasks and priorities for optimization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Rationale: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method of determining if the content is meeting user needs is to get direct feedback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steps: </a:t>
            </a:r>
            <a:r>
              <a:rPr lang="en-C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Assessing tools for blanket coverage reporting and testing (currently only specific pages/apps are being user tested)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1129</Words>
  <Application>Microsoft Office PowerPoint</Application>
  <PresentationFormat>Widescreen</PresentationFormat>
  <Paragraphs>170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Office Theme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ANNEX B: UTM Guidance and 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Timothy Piper</cp:lastModifiedBy>
  <cp:revision>1</cp:revision>
  <dcterms:created xsi:type="dcterms:W3CDTF">2019-08-23T14:42:33Z</dcterms:created>
  <dcterms:modified xsi:type="dcterms:W3CDTF">2020-04-03T15:21:53Z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iteId">
    <vt:lpwstr>6397df10-4595-4047-9c4f-03311282152b</vt:lpwstr>
  </property>
  <property fmtid="{D5CDD505-2E9C-101B-9397-08002B2CF9AE}" pid="4" name="MSIP_Label_3d0ca00b-3f0e-465a-aac7-1a6a22fcea40_Owner">
    <vt:lpwstr>SMETHOT@tbs-sct.gc.ca</vt:lpwstr>
  </property>
  <property fmtid="{D5CDD505-2E9C-101B-9397-08002B2CF9AE}" pid="5" name="MSIP_Label_3d0ca00b-3f0e-465a-aac7-1a6a22fcea40_SetDate">
    <vt:lpwstr>2020-03-26T19:56:10.3364427Z</vt:lpwstr>
  </property>
  <property fmtid="{D5CDD505-2E9C-101B-9397-08002B2CF9AE}" pid="6" name="MSIP_Label_3d0ca00b-3f0e-465a-aac7-1a6a22fcea40_Name">
    <vt:lpwstr>UNCLASSIFIED</vt:lpwstr>
  </property>
  <property fmtid="{D5CDD505-2E9C-101B-9397-08002B2CF9AE}" pid="7" name="MSIP_Label_3d0ca00b-3f0e-465a-aac7-1a6a22fcea40_Application">
    <vt:lpwstr>Microsoft Azure Information Protection</vt:lpwstr>
  </property>
  <property fmtid="{D5CDD505-2E9C-101B-9397-08002B2CF9AE}" pid="8" name="MSIP_Label_3d0ca00b-3f0e-465a-aac7-1a6a22fcea40_ActionId">
    <vt:lpwstr>305af3db-b64b-4944-b1d3-8275ce0b29cd</vt:lpwstr>
  </property>
  <property fmtid="{D5CDD505-2E9C-101B-9397-08002B2CF9AE}" pid="9" name="MSIP_Label_3d0ca00b-3f0e-465a-aac7-1a6a22fcea40_Extended_MSFT_Method">
    <vt:lpwstr>Manual</vt:lpwstr>
  </property>
  <property fmtid="{D5CDD505-2E9C-101B-9397-08002B2CF9AE}" pid="10" name="Sensitivity">
    <vt:lpwstr>UNCLASSIFIED</vt:lpwstr>
  </property>
</Properties>
</file>