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3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anada.ca/en/government/publicservice.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71e573724b_9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71e573724b_9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1de8124ba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71de8124ba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1de8124ba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1de8124ba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71de8124ba_0_2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71de8124ba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71e573724b_9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71e573724b_9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71de8124ba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71de8124ba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71de8124ba_0_2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71de8124ba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1de8124ba_0_1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1de8124ba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71de8124ba_0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71de8124ba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71de8124ba_0_2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71de8124ba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1adc0439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1adc043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71de8124ba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71de8124ba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71e573724b_9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71e573724b_9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1e573724b_2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1e573724b_2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1de8124b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1de8124b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we turn “Economic response” around to be from the perspective of individuals and businesses? Something like “Financial Support for Canadians and Businesses”</a:t>
            </a:r>
            <a:endParaRPr/>
          </a:p>
          <a:p>
            <a:pPr marL="0" lvl="0" indent="0" algn="l" rtl="0">
              <a:spcBef>
                <a:spcPts val="0"/>
              </a:spcBef>
              <a:spcAft>
                <a:spcPts val="0"/>
              </a:spcAft>
              <a:buNone/>
            </a:pPr>
            <a:r>
              <a:rPr lang="en" b="1"/>
              <a:t>Proposal</a:t>
            </a:r>
            <a:r>
              <a:rPr lang="en"/>
              <a:t>: Culture, history and sport could be added to the Economic response area for the time being because of the olympics and other issues in the culture and sport sectors</a:t>
            </a:r>
            <a:endParaRPr/>
          </a:p>
          <a:p>
            <a:pPr marL="0" lvl="0" indent="0" algn="l" rtl="0">
              <a:spcBef>
                <a:spcPts val="0"/>
              </a:spcBef>
              <a:spcAft>
                <a:spcPts val="0"/>
              </a:spcAft>
              <a:buNone/>
            </a:pPr>
            <a:r>
              <a:rPr lang="en" b="1"/>
              <a:t>Proposal</a:t>
            </a:r>
            <a:r>
              <a:rPr lang="en"/>
              <a:t>: another big bucket about emergency measures (or something to be really clear about social distancing, store closures, that may lead to less voluntary measures like shelter in place etc? The concept of social distancing is peculiar and it seems like that aspect of the government’s response probably needs more clear instructions, especially if we are headed where the UK just went</a:t>
            </a:r>
            <a:endParaRPr/>
          </a:p>
          <a:p>
            <a:pPr marL="0" lvl="0" indent="0" algn="l" rtl="0">
              <a:spcBef>
                <a:spcPts val="0"/>
              </a:spcBef>
              <a:spcAft>
                <a:spcPts val="0"/>
              </a:spcAft>
              <a:buNone/>
            </a:pPr>
            <a:r>
              <a:rPr lang="en" b="1"/>
              <a:t>Proposal</a:t>
            </a:r>
            <a:r>
              <a:rPr lang="en"/>
              <a:t>: a big bucket on supporting industries that are making industrial equipment/testing/masks/vaccine research etc?</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1de8124ba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1de8124b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2400"/>
              </a:spcBef>
              <a:spcAft>
                <a:spcPts val="0"/>
              </a:spcAft>
              <a:buNone/>
            </a:pPr>
            <a:r>
              <a:rPr lang="en" sz="1200" b="1">
                <a:solidFill>
                  <a:schemeClr val="dk1"/>
                </a:solidFill>
              </a:rPr>
              <a:t>Likely areas for additional content in the near future: </a:t>
            </a:r>
            <a:br>
              <a:rPr lang="en" sz="1200" b="1">
                <a:solidFill>
                  <a:schemeClr val="dk1"/>
                </a:solidFill>
              </a:rPr>
            </a:br>
            <a:r>
              <a:rPr lang="en" sz="1200" b="1">
                <a:solidFill>
                  <a:schemeClr val="dk1"/>
                </a:solidFill>
              </a:rPr>
              <a:t>Policing Justice and Emergencies - </a:t>
            </a:r>
            <a:r>
              <a:rPr lang="en" sz="1200">
                <a:solidFill>
                  <a:schemeClr val="dk1"/>
                </a:solidFill>
              </a:rPr>
              <a:t>Especially as social restrictions become more strict</a:t>
            </a:r>
            <a:br>
              <a:rPr lang="en" sz="1200">
                <a:solidFill>
                  <a:schemeClr val="dk1"/>
                </a:solidFill>
              </a:rPr>
            </a:br>
            <a:r>
              <a:rPr lang="en" sz="1200" b="1">
                <a:solidFill>
                  <a:schemeClr val="dk1"/>
                </a:solidFill>
              </a:rPr>
              <a:t>Science</a:t>
            </a:r>
            <a:r>
              <a:rPr lang="en" sz="1200">
                <a:solidFill>
                  <a:schemeClr val="dk1"/>
                </a:solidFill>
              </a:rPr>
              <a:t> - research funding for vaccines, manufacturing etc. </a:t>
            </a:r>
            <a:br>
              <a:rPr lang="en" sz="1200" b="1">
                <a:solidFill>
                  <a:schemeClr val="dk1"/>
                </a:solidFill>
              </a:rPr>
            </a:br>
            <a:r>
              <a:rPr lang="en" sz="1200" b="1">
                <a:solidFill>
                  <a:schemeClr val="dk1"/>
                </a:solidFill>
              </a:rPr>
              <a:t>Canada and the world</a:t>
            </a:r>
            <a:r>
              <a:rPr lang="en" sz="1200">
                <a:solidFill>
                  <a:schemeClr val="dk1"/>
                </a:solidFill>
              </a:rPr>
              <a:t>: info for students; emergency contact information for Canadians abroad</a:t>
            </a:r>
            <a:br>
              <a:rPr lang="en" sz="1200">
                <a:solidFill>
                  <a:schemeClr val="dk1"/>
                </a:solidFill>
              </a:rPr>
            </a:br>
            <a:r>
              <a:rPr lang="en" sz="1200" b="1">
                <a:solidFill>
                  <a:schemeClr val="dk1"/>
                </a:solidFill>
              </a:rPr>
              <a:t>Culture, history and sport </a:t>
            </a:r>
            <a:r>
              <a:rPr lang="en" sz="1200">
                <a:solidFill>
                  <a:schemeClr val="dk1"/>
                </a:solidFill>
              </a:rPr>
              <a:t>- the Olympics/special messages to the arts community (Canada Council is VERY active on Covid19)</a:t>
            </a:r>
            <a:br>
              <a:rPr lang="en" sz="1200">
                <a:solidFill>
                  <a:schemeClr val="dk1"/>
                </a:solidFill>
              </a:rPr>
            </a:br>
            <a:r>
              <a:rPr lang="en" u="sng">
                <a:solidFill>
                  <a:schemeClr val="hlink"/>
                </a:solidFill>
                <a:hlinkClick r:id="rId3"/>
              </a:rPr>
              <a:t>Public service and military</a:t>
            </a:r>
            <a:r>
              <a:rPr lang="en" sz="1200">
                <a:solidFill>
                  <a:schemeClr val="dk1"/>
                </a:solidFill>
              </a:rPr>
              <a:t> - information about pay/benefits, working from home etc </a:t>
            </a:r>
            <a:br>
              <a:rPr lang="en" sz="1200">
                <a:solidFill>
                  <a:schemeClr val="dk1"/>
                </a:solidFill>
              </a:rPr>
            </a:br>
            <a:r>
              <a:rPr lang="en" sz="1200" b="1">
                <a:solidFill>
                  <a:schemeClr val="dk1"/>
                </a:solidFill>
              </a:rPr>
              <a:t>Transport</a:t>
            </a:r>
            <a:r>
              <a:rPr lang="en" sz="1200">
                <a:solidFill>
                  <a:schemeClr val="dk1"/>
                </a:solidFill>
              </a:rPr>
              <a:t> - what goods are still shipping/what’s an essential business/limits on shipments inside or in/out of Canada</a:t>
            </a:r>
            <a:endParaRPr sz="1200">
              <a:solidFill>
                <a:schemeClr val="dk1"/>
              </a:solidFill>
            </a:endParaRPr>
          </a:p>
          <a:p>
            <a:pPr marL="0" lvl="0" indent="0" algn="l" rtl="0">
              <a:lnSpc>
                <a:spcPct val="115000"/>
              </a:lnSpc>
              <a:spcBef>
                <a:spcPts val="2400"/>
              </a:spcBef>
              <a:spcAft>
                <a:spcPts val="0"/>
              </a:spcAft>
              <a:buNone/>
            </a:pPr>
            <a:endParaRPr sz="2300" b="1">
              <a:solidFill>
                <a:schemeClr val="dk1"/>
              </a:solidFill>
            </a:endParaRPr>
          </a:p>
          <a:p>
            <a:pPr marL="0" lvl="0" indent="0" algn="l" rtl="0">
              <a:lnSpc>
                <a:spcPct val="115000"/>
              </a:lnSpc>
              <a:spcBef>
                <a:spcPts val="2400"/>
              </a:spcBef>
              <a:spcAft>
                <a:spcPts val="0"/>
              </a:spcAft>
              <a:buClr>
                <a:schemeClr val="dk1"/>
              </a:buClr>
              <a:buSzPts val="1100"/>
              <a:buFont typeface="Arial"/>
              <a:buNone/>
            </a:pPr>
            <a:endParaRPr sz="2300" b="1">
              <a:solidFill>
                <a:schemeClr val="dk1"/>
              </a:solidFill>
            </a:endParaRPr>
          </a:p>
          <a:p>
            <a:pPr marL="0" lvl="0" indent="0" algn="l" rtl="0">
              <a:spcBef>
                <a:spcPts val="6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71de8124ba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71de8124ba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1de8124ba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1de8124ba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1de8124ba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1de8124ba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1de8124ba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1de8124ba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71e573724b_9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71e573724b_9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1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5" name="Google Shape;45;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6" name="Google Shape;46;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sp>
        <p:nvSpPr>
          <p:cNvPr id="52" name="Google Shape;52;p1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3" name="Google Shape;53;p1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4" name="Google Shape;54;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English">
  <p:cSld name="Title Slide English">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827584" y="1545636"/>
            <a:ext cx="7702500" cy="460500"/>
          </a:xfrm>
          <a:prstGeom prst="rect">
            <a:avLst/>
          </a:prstGeom>
          <a:noFill/>
          <a:ln>
            <a:noFill/>
          </a:ln>
        </p:spPr>
        <p:txBody>
          <a:bodyPr spcFirstLastPara="1" wrap="square" lIns="91425" tIns="91425" rIns="91425" bIns="91425" anchor="t" anchorCtr="0">
            <a:noAutofit/>
          </a:bodyPr>
          <a:lstStyle>
            <a:lvl1pPr marR="0" lvl="0" algn="l" rtl="0">
              <a:spcBef>
                <a:spcPts val="0"/>
              </a:spcBef>
              <a:spcAft>
                <a:spcPts val="0"/>
              </a:spcAft>
              <a:buClr>
                <a:schemeClr val="dk2"/>
              </a:buClr>
              <a:buSzPts val="3600"/>
              <a:buFont typeface="Calibri"/>
              <a:buNone/>
              <a:defRPr sz="3600" b="0" i="0" u="none" strike="noStrike" cap="none">
                <a:solidFill>
                  <a:schemeClr val="dk2"/>
                </a:solidFill>
                <a:latin typeface="Calibri"/>
                <a:ea typeface="Calibri"/>
                <a:cs typeface="Calibri"/>
                <a:sym typeface="Calibri"/>
              </a:defRPr>
            </a:lvl1pPr>
            <a:lvl2pPr lvl="1" rtl="0">
              <a:spcBef>
                <a:spcPts val="0"/>
              </a:spcBef>
              <a:spcAft>
                <a:spcPts val="0"/>
              </a:spcAft>
              <a:buSzPts val="2800"/>
              <a:buNone/>
              <a:defRPr sz="1800"/>
            </a:lvl2pPr>
            <a:lvl3pPr lvl="2" rtl="0">
              <a:spcBef>
                <a:spcPts val="0"/>
              </a:spcBef>
              <a:spcAft>
                <a:spcPts val="0"/>
              </a:spcAft>
              <a:buSzPts val="2800"/>
              <a:buNone/>
              <a:defRPr sz="1800"/>
            </a:lvl3pPr>
            <a:lvl4pPr lvl="3" rtl="0">
              <a:spcBef>
                <a:spcPts val="0"/>
              </a:spcBef>
              <a:spcAft>
                <a:spcPts val="0"/>
              </a:spcAft>
              <a:buSzPts val="2800"/>
              <a:buNone/>
              <a:defRPr sz="1800"/>
            </a:lvl4pPr>
            <a:lvl5pPr lvl="4" rtl="0">
              <a:spcBef>
                <a:spcPts val="0"/>
              </a:spcBef>
              <a:spcAft>
                <a:spcPts val="0"/>
              </a:spcAft>
              <a:buSzPts val="2800"/>
              <a:buNone/>
              <a:defRPr sz="1800"/>
            </a:lvl5pPr>
            <a:lvl6pPr lvl="5" rtl="0">
              <a:spcBef>
                <a:spcPts val="0"/>
              </a:spcBef>
              <a:spcAft>
                <a:spcPts val="0"/>
              </a:spcAft>
              <a:buSzPts val="2800"/>
              <a:buNone/>
              <a:defRPr sz="1800"/>
            </a:lvl6pPr>
            <a:lvl7pPr lvl="6" rtl="0">
              <a:spcBef>
                <a:spcPts val="0"/>
              </a:spcBef>
              <a:spcAft>
                <a:spcPts val="0"/>
              </a:spcAft>
              <a:buSzPts val="2800"/>
              <a:buNone/>
              <a:defRPr sz="1800"/>
            </a:lvl7pPr>
            <a:lvl8pPr lvl="7" rtl="0">
              <a:spcBef>
                <a:spcPts val="0"/>
              </a:spcBef>
              <a:spcAft>
                <a:spcPts val="0"/>
              </a:spcAft>
              <a:buSzPts val="2800"/>
              <a:buNone/>
              <a:defRPr sz="1800"/>
            </a:lvl8pPr>
            <a:lvl9pPr lvl="8" rtl="0">
              <a:spcBef>
                <a:spcPts val="0"/>
              </a:spcBef>
              <a:spcAft>
                <a:spcPts val="0"/>
              </a:spcAft>
              <a:buSzPts val="2800"/>
              <a:buNone/>
              <a:defRPr sz="1800"/>
            </a:lvl9pPr>
          </a:lstStyle>
          <a:p>
            <a:endParaRPr/>
          </a:p>
        </p:txBody>
      </p:sp>
      <p:sp>
        <p:nvSpPr>
          <p:cNvPr id="15" name="Google Shape;15;p3"/>
          <p:cNvSpPr txBox="1">
            <a:spLocks noGrp="1"/>
          </p:cNvSpPr>
          <p:nvPr>
            <p:ph type="body" idx="1"/>
          </p:nvPr>
        </p:nvSpPr>
        <p:spPr>
          <a:xfrm>
            <a:off x="827584" y="2031690"/>
            <a:ext cx="7704900" cy="5400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480"/>
              </a:spcBef>
              <a:spcAft>
                <a:spcPts val="0"/>
              </a:spcAft>
              <a:buClr>
                <a:schemeClr val="accent3"/>
              </a:buClr>
              <a:buSzPts val="2400"/>
              <a:buFont typeface="Arial"/>
              <a:buNone/>
              <a:defRPr sz="2400" b="0" i="0" u="none" strike="noStrike" cap="none">
                <a:solidFill>
                  <a:schemeClr val="accent3"/>
                </a:solidFill>
                <a:latin typeface="Calibri"/>
                <a:ea typeface="Calibri"/>
                <a:cs typeface="Calibri"/>
                <a:sym typeface="Calibri"/>
              </a:defRPr>
            </a:lvl1pPr>
            <a:lvl2pPr marL="914400" marR="0" lvl="1" indent="-406400" algn="l" rtl="0">
              <a:spcBef>
                <a:spcPts val="16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sic Page With header Bar">
  <p:cSld name="Basic Page With header Bar">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4"/>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19" name="Google Shape;19;p4"/>
          <p:cNvSpPr txBox="1">
            <a:spLocks noGrp="1"/>
          </p:cNvSpPr>
          <p:nvPr>
            <p:ph type="body" idx="1"/>
          </p:nvPr>
        </p:nvSpPr>
        <p:spPr>
          <a:xfrm>
            <a:off x="759198" y="103547"/>
            <a:ext cx="8097300" cy="6591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720"/>
              </a:spcBef>
              <a:spcAft>
                <a:spcPts val="0"/>
              </a:spcAft>
              <a:buClr>
                <a:schemeClr val="accent1"/>
              </a:buClr>
              <a:buSzPts val="3600"/>
              <a:buFont typeface="Arial"/>
              <a:buNone/>
              <a:defRPr sz="3600" b="0" i="0" u="none" strike="noStrike" cap="none">
                <a:solidFill>
                  <a:schemeClr val="accent1"/>
                </a:solidFill>
                <a:latin typeface="Calibri"/>
                <a:ea typeface="Calibri"/>
                <a:cs typeface="Calibri"/>
                <a:sym typeface="Calibri"/>
              </a:defRPr>
            </a:lvl1pPr>
            <a:lvl2pPr marL="914400" marR="0" lvl="1"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1371600" marR="0" lvl="2" indent="-381000" algn="l" rtl="0">
              <a:spcBef>
                <a:spcPts val="16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2" name="Google Shape;2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6" name="Google Shape;26;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5">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conception.canada.ca/crise/alertes.html"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nada.ca/fr/gouvernement/fonctionpublique/covid-19.html"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mindmeister.com/1442881138?t=NxWNRaQDv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docs.google.com/spreadsheets/d/11_wV-BO1HLusI_4Kw2zGTV9gd-fOQPfCkcOFudBnknM/edit"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canada.ca/fr/agence-revenu/campagnes/mise-a-jour-covid-19.html" TargetMode="External"/><Relationship Id="rId3" Type="http://schemas.openxmlformats.org/officeDocument/2006/relationships/image" Target="../media/image5.png"/><Relationship Id="rId7" Type="http://schemas.openxmlformats.org/officeDocument/2006/relationships/hyperlink" Target="https://www.canada.ca/fr/ministere-finances/plan-intervention-economique/covid19-particulier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canada.ca/fr/emploi-developpement-social/ministere/avis/coronavirus.html" TargetMode="External"/><Relationship Id="rId5" Type="http://schemas.openxmlformats.org/officeDocument/2006/relationships/image" Target="../media/image7.png"/><Relationship Id="rId10" Type="http://schemas.openxmlformats.org/officeDocument/2006/relationships/hyperlink" Target="https://www.canada.ca/fr/services/entreprises/maintenirfairecroitreameliorerentreprise/ressourcespourlesentreprisescanadiennes.html" TargetMode="External"/><Relationship Id="rId4" Type="http://schemas.openxmlformats.org/officeDocument/2006/relationships/image" Target="../media/image6.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5"/>
          <p:cNvSpPr txBox="1">
            <a:spLocks noGrp="1"/>
          </p:cNvSpPr>
          <p:nvPr>
            <p:ph type="ctrTitle"/>
          </p:nvPr>
        </p:nvSpPr>
        <p:spPr>
          <a:xfrm>
            <a:off x="658800" y="1084050"/>
            <a:ext cx="8256600" cy="17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latin typeface="Times New Roman"/>
                <a:ea typeface="Times New Roman"/>
                <a:cs typeface="Times New Roman"/>
                <a:sym typeface="Times New Roman"/>
              </a:rPr>
              <a:t>COVID-19 </a:t>
            </a:r>
            <a:endParaRPr b="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sz="3400" b="1">
                <a:solidFill>
                  <a:srgbClr val="000000"/>
                </a:solidFill>
                <a:latin typeface="Times New Roman"/>
                <a:ea typeface="Times New Roman"/>
                <a:cs typeface="Times New Roman"/>
                <a:sym typeface="Times New Roman"/>
              </a:rPr>
              <a:t>Développer le contenu Web en tant que gouvernement </a:t>
            </a:r>
            <a:endParaRPr b="1"/>
          </a:p>
        </p:txBody>
      </p:sp>
      <p:sp>
        <p:nvSpPr>
          <p:cNvPr id="62" name="Google Shape;62;p15"/>
          <p:cNvSpPr/>
          <p:nvPr/>
        </p:nvSpPr>
        <p:spPr>
          <a:xfrm>
            <a:off x="-4800" y="4704825"/>
            <a:ext cx="9144000" cy="4386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3" name="Google Shape;63;p15"/>
          <p:cNvPicPr preferRelativeResize="0"/>
          <p:nvPr/>
        </p:nvPicPr>
        <p:blipFill rotWithShape="1">
          <a:blip r:embed="rId3">
            <a:alphaModFix/>
          </a:blip>
          <a:srcRect/>
          <a:stretch/>
        </p:blipFill>
        <p:spPr>
          <a:xfrm>
            <a:off x="209500" y="4776466"/>
            <a:ext cx="3199300" cy="295319"/>
          </a:xfrm>
          <a:prstGeom prst="rect">
            <a:avLst/>
          </a:prstGeom>
          <a:noFill/>
          <a:ln>
            <a:noFill/>
          </a:ln>
        </p:spPr>
      </p:pic>
      <p:pic>
        <p:nvPicPr>
          <p:cNvPr id="64" name="Google Shape;64;p15"/>
          <p:cNvPicPr preferRelativeResize="0"/>
          <p:nvPr/>
        </p:nvPicPr>
        <p:blipFill rotWithShape="1">
          <a:blip r:embed="rId4">
            <a:alphaModFix/>
          </a:blip>
          <a:srcRect/>
          <a:stretch/>
        </p:blipFill>
        <p:spPr>
          <a:xfrm>
            <a:off x="7737420" y="4742508"/>
            <a:ext cx="1178007" cy="363218"/>
          </a:xfrm>
          <a:prstGeom prst="rect">
            <a:avLst/>
          </a:prstGeom>
          <a:noFill/>
          <a:ln>
            <a:noFill/>
          </a:ln>
        </p:spPr>
      </p:pic>
      <p:sp>
        <p:nvSpPr>
          <p:cNvPr id="65" name="Google Shape;65;p15"/>
          <p:cNvSpPr txBox="1"/>
          <p:nvPr/>
        </p:nvSpPr>
        <p:spPr>
          <a:xfrm>
            <a:off x="873250" y="2883475"/>
            <a:ext cx="4523400" cy="30000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800">
                <a:solidFill>
                  <a:schemeClr val="dk1"/>
                </a:solidFill>
                <a:latin typeface="Calibri"/>
                <a:ea typeface="Calibri"/>
                <a:cs typeface="Calibri"/>
                <a:sym typeface="Calibri"/>
              </a:rPr>
              <a:t>Pour discussion</a:t>
            </a:r>
            <a:endParaRPr sz="180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r>
              <a:rPr lang="en" sz="1800">
                <a:solidFill>
                  <a:schemeClr val="dk1"/>
                </a:solidFill>
                <a:latin typeface="Calibri"/>
                <a:ea typeface="Calibri"/>
                <a:cs typeface="Calibri"/>
                <a:sym typeface="Calibri"/>
              </a:rPr>
              <a:t>Comité de gestion des thèmes</a:t>
            </a:r>
            <a:endParaRPr sz="1800">
              <a:solidFill>
                <a:schemeClr val="dk1"/>
              </a:solidFill>
              <a:latin typeface="Calibri"/>
              <a:ea typeface="Calibri"/>
              <a:cs typeface="Calibri"/>
              <a:sym typeface="Calibri"/>
            </a:endParaRPr>
          </a:p>
          <a:p>
            <a:pPr marL="0" lvl="0" indent="0" algn="l" rtl="0">
              <a:lnSpc>
                <a:spcPct val="90000"/>
              </a:lnSpc>
              <a:spcBef>
                <a:spcPts val="1000"/>
              </a:spcBef>
              <a:spcAft>
                <a:spcPts val="0"/>
              </a:spcAft>
              <a:buNone/>
            </a:pPr>
            <a:r>
              <a:rPr lang="en" sz="1800">
                <a:solidFill>
                  <a:schemeClr val="dk1"/>
                </a:solidFill>
                <a:latin typeface="Calibri"/>
                <a:ea typeface="Calibri"/>
                <a:cs typeface="Calibri"/>
                <a:sym typeface="Calibri"/>
              </a:rPr>
              <a:t>26 mars 2020</a:t>
            </a:r>
            <a:endParaRPr sz="180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4"/>
          <p:cNvSpPr txBox="1"/>
          <p:nvPr/>
        </p:nvSpPr>
        <p:spPr>
          <a:xfrm>
            <a:off x="3204800" y="4297375"/>
            <a:ext cx="2185200" cy="7395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t>Programme ou service</a:t>
            </a:r>
            <a:endParaRPr/>
          </a:p>
          <a:p>
            <a:pPr marL="0" lvl="0" indent="0" algn="l" rtl="0">
              <a:spcBef>
                <a:spcPts val="0"/>
              </a:spcBef>
              <a:spcAft>
                <a:spcPts val="0"/>
              </a:spcAft>
              <a:buNone/>
            </a:pPr>
            <a:r>
              <a:rPr lang="en"/>
              <a:t>Détails des changements proposés</a:t>
            </a:r>
            <a:endParaRPr/>
          </a:p>
        </p:txBody>
      </p:sp>
      <p:sp>
        <p:nvSpPr>
          <p:cNvPr id="152" name="Google Shape;152;p24"/>
          <p:cNvSpPr txBox="1"/>
          <p:nvPr/>
        </p:nvSpPr>
        <p:spPr>
          <a:xfrm>
            <a:off x="490825" y="1435346"/>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Canada.ca/le-coronavirus</a:t>
            </a:r>
            <a:endParaRPr/>
          </a:p>
          <a:p>
            <a:pPr marL="0" lvl="0" indent="0" algn="l" rtl="0">
              <a:spcBef>
                <a:spcPts val="0"/>
              </a:spcBef>
              <a:spcAft>
                <a:spcPts val="0"/>
              </a:spcAft>
              <a:buNone/>
            </a:pPr>
            <a:endParaRPr/>
          </a:p>
        </p:txBody>
      </p:sp>
      <p:cxnSp>
        <p:nvCxnSpPr>
          <p:cNvPr id="153" name="Google Shape;153;p24"/>
          <p:cNvCxnSpPr/>
          <p:nvPr/>
        </p:nvCxnSpPr>
        <p:spPr>
          <a:xfrm>
            <a:off x="437025" y="3861021"/>
            <a:ext cx="7844100" cy="0"/>
          </a:xfrm>
          <a:prstGeom prst="straightConnector1">
            <a:avLst/>
          </a:prstGeom>
          <a:noFill/>
          <a:ln w="9525" cap="flat" cmpd="sng">
            <a:solidFill>
              <a:schemeClr val="dk2"/>
            </a:solidFill>
            <a:prstDash val="dash"/>
            <a:round/>
            <a:headEnd type="none" w="med" len="med"/>
            <a:tailEnd type="none" w="med" len="med"/>
          </a:ln>
        </p:spPr>
      </p:cxnSp>
      <p:cxnSp>
        <p:nvCxnSpPr>
          <p:cNvPr id="154" name="Google Shape;154;p24"/>
          <p:cNvCxnSpPr/>
          <p:nvPr/>
        </p:nvCxnSpPr>
        <p:spPr>
          <a:xfrm>
            <a:off x="4213400" y="1333396"/>
            <a:ext cx="0" cy="2532600"/>
          </a:xfrm>
          <a:prstGeom prst="straightConnector1">
            <a:avLst/>
          </a:prstGeom>
          <a:noFill/>
          <a:ln w="9525" cap="flat" cmpd="sng">
            <a:solidFill>
              <a:schemeClr val="dk2"/>
            </a:solidFill>
            <a:prstDash val="dash"/>
            <a:round/>
            <a:headEnd type="none" w="med" len="med"/>
            <a:tailEnd type="none" w="med" len="med"/>
          </a:ln>
        </p:spPr>
      </p:cxnSp>
      <p:sp>
        <p:nvSpPr>
          <p:cNvPr id="155" name="Google Shape;155;p24"/>
          <p:cNvSpPr txBox="1"/>
          <p:nvPr/>
        </p:nvSpPr>
        <p:spPr>
          <a:xfrm>
            <a:off x="447025" y="2265075"/>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a:solidFill>
                  <a:schemeClr val="dk1"/>
                </a:solidFill>
              </a:rPr>
              <a:t>Sous-section COVID-19</a:t>
            </a:r>
            <a:endParaRPr>
              <a:solidFill>
                <a:schemeClr val="dk1"/>
              </a:solidFill>
            </a:endParaRPr>
          </a:p>
          <a:p>
            <a:pPr marL="0" lvl="0" indent="0" algn="l" rtl="0">
              <a:spcBef>
                <a:spcPts val="0"/>
              </a:spcBef>
              <a:spcAft>
                <a:spcPts val="0"/>
              </a:spcAft>
              <a:buNone/>
            </a:pPr>
            <a:endParaRPr/>
          </a:p>
        </p:txBody>
      </p:sp>
      <p:sp>
        <p:nvSpPr>
          <p:cNvPr id="156" name="Google Shape;156;p24"/>
          <p:cNvSpPr txBox="1"/>
          <p:nvPr/>
        </p:nvSpPr>
        <p:spPr>
          <a:xfrm>
            <a:off x="5567525" y="1435346"/>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Thème A</a:t>
            </a:r>
            <a:endParaRPr>
              <a:solidFill>
                <a:schemeClr val="dk1"/>
              </a:solidFill>
            </a:endParaRPr>
          </a:p>
          <a:p>
            <a:pPr marL="0" lvl="0" indent="0" algn="l" rtl="0">
              <a:spcBef>
                <a:spcPts val="0"/>
              </a:spcBef>
              <a:spcAft>
                <a:spcPts val="0"/>
              </a:spcAft>
              <a:buNone/>
            </a:pPr>
            <a:endParaRPr/>
          </a:p>
        </p:txBody>
      </p:sp>
      <p:sp>
        <p:nvSpPr>
          <p:cNvPr id="157" name="Google Shape;157;p24"/>
          <p:cNvSpPr txBox="1"/>
          <p:nvPr/>
        </p:nvSpPr>
        <p:spPr>
          <a:xfrm>
            <a:off x="5564800" y="2568671"/>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Sujet B</a:t>
            </a:r>
            <a:endParaRPr>
              <a:solidFill>
                <a:schemeClr val="dk1"/>
              </a:solidFill>
            </a:endParaRPr>
          </a:p>
          <a:p>
            <a:pPr marL="0" lvl="0" indent="0" algn="l" rtl="0">
              <a:spcBef>
                <a:spcPts val="0"/>
              </a:spcBef>
              <a:spcAft>
                <a:spcPts val="0"/>
              </a:spcAft>
              <a:buNone/>
            </a:pPr>
            <a:endParaRPr/>
          </a:p>
        </p:txBody>
      </p:sp>
      <p:cxnSp>
        <p:nvCxnSpPr>
          <p:cNvPr id="158" name="Google Shape;158;p24"/>
          <p:cNvCxnSpPr>
            <a:stCxn id="152" idx="2"/>
            <a:endCxn id="155" idx="0"/>
          </p:cNvCxnSpPr>
          <p:nvPr/>
        </p:nvCxnSpPr>
        <p:spPr>
          <a:xfrm>
            <a:off x="1724575" y="1815146"/>
            <a:ext cx="0" cy="450000"/>
          </a:xfrm>
          <a:prstGeom prst="straightConnector1">
            <a:avLst/>
          </a:prstGeom>
          <a:noFill/>
          <a:ln w="9525" cap="flat" cmpd="sng">
            <a:solidFill>
              <a:schemeClr val="dk2"/>
            </a:solidFill>
            <a:prstDash val="solid"/>
            <a:round/>
            <a:headEnd type="none" w="med" len="med"/>
            <a:tailEnd type="triangle" w="med" len="med"/>
          </a:ln>
        </p:spPr>
      </p:cxnSp>
      <p:cxnSp>
        <p:nvCxnSpPr>
          <p:cNvPr id="159" name="Google Shape;159;p24"/>
          <p:cNvCxnSpPr>
            <a:stCxn id="156" idx="2"/>
            <a:endCxn id="157" idx="0"/>
          </p:cNvCxnSpPr>
          <p:nvPr/>
        </p:nvCxnSpPr>
        <p:spPr>
          <a:xfrm flipH="1">
            <a:off x="6290375" y="1815146"/>
            <a:ext cx="2700" cy="753600"/>
          </a:xfrm>
          <a:prstGeom prst="straightConnector1">
            <a:avLst/>
          </a:prstGeom>
          <a:noFill/>
          <a:ln w="9525" cap="flat" cmpd="sng">
            <a:solidFill>
              <a:schemeClr val="dk2"/>
            </a:solidFill>
            <a:prstDash val="solid"/>
            <a:round/>
            <a:headEnd type="none" w="med" len="med"/>
            <a:tailEnd type="triangle" w="med" len="med"/>
          </a:ln>
        </p:spPr>
      </p:cxnSp>
      <p:cxnSp>
        <p:nvCxnSpPr>
          <p:cNvPr id="160" name="Google Shape;160;p24"/>
          <p:cNvCxnSpPr>
            <a:stCxn id="157" idx="2"/>
            <a:endCxn id="151" idx="0"/>
          </p:cNvCxnSpPr>
          <p:nvPr/>
        </p:nvCxnSpPr>
        <p:spPr>
          <a:xfrm flipH="1">
            <a:off x="4297450" y="2948471"/>
            <a:ext cx="1992900" cy="1348800"/>
          </a:xfrm>
          <a:prstGeom prst="straightConnector1">
            <a:avLst/>
          </a:prstGeom>
          <a:noFill/>
          <a:ln w="9525" cap="flat" cmpd="sng">
            <a:solidFill>
              <a:schemeClr val="dk2"/>
            </a:solidFill>
            <a:prstDash val="solid"/>
            <a:round/>
            <a:headEnd type="none" w="med" len="med"/>
            <a:tailEnd type="triangle" w="med" len="med"/>
          </a:ln>
        </p:spPr>
      </p:cxnSp>
      <p:cxnSp>
        <p:nvCxnSpPr>
          <p:cNvPr id="161" name="Google Shape;161;p24"/>
          <p:cNvCxnSpPr>
            <a:stCxn id="156" idx="1"/>
            <a:endCxn id="155" idx="3"/>
          </p:cNvCxnSpPr>
          <p:nvPr/>
        </p:nvCxnSpPr>
        <p:spPr>
          <a:xfrm flipH="1">
            <a:off x="3002225" y="1625246"/>
            <a:ext cx="2565300" cy="829800"/>
          </a:xfrm>
          <a:prstGeom prst="straightConnector1">
            <a:avLst/>
          </a:prstGeom>
          <a:noFill/>
          <a:ln w="9525" cap="flat" cmpd="sng">
            <a:solidFill>
              <a:schemeClr val="dk2"/>
            </a:solidFill>
            <a:prstDash val="solid"/>
            <a:round/>
            <a:headEnd type="none" w="med" len="med"/>
            <a:tailEnd type="triangle" w="med" len="med"/>
          </a:ln>
        </p:spPr>
      </p:cxnSp>
      <p:cxnSp>
        <p:nvCxnSpPr>
          <p:cNvPr id="162" name="Google Shape;162;p24"/>
          <p:cNvCxnSpPr>
            <a:stCxn id="155" idx="2"/>
            <a:endCxn id="151" idx="0"/>
          </p:cNvCxnSpPr>
          <p:nvPr/>
        </p:nvCxnSpPr>
        <p:spPr>
          <a:xfrm>
            <a:off x="1724575" y="2644875"/>
            <a:ext cx="2572800" cy="1652400"/>
          </a:xfrm>
          <a:prstGeom prst="straightConnector1">
            <a:avLst/>
          </a:prstGeom>
          <a:noFill/>
          <a:ln w="9525" cap="flat" cmpd="sng">
            <a:solidFill>
              <a:schemeClr val="dk2"/>
            </a:solidFill>
            <a:prstDash val="solid"/>
            <a:round/>
            <a:headEnd type="none" w="med" len="med"/>
            <a:tailEnd type="triangle" w="med" len="med"/>
          </a:ln>
        </p:spPr>
      </p:cxnSp>
      <p:sp>
        <p:nvSpPr>
          <p:cNvPr id="163" name="Google Shape;163;p24"/>
          <p:cNvSpPr txBox="1"/>
          <p:nvPr/>
        </p:nvSpPr>
        <p:spPr>
          <a:xfrm>
            <a:off x="119250" y="897825"/>
            <a:ext cx="4023000" cy="30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Principales pages de réponse de la COVID-19 </a:t>
            </a:r>
            <a:endParaRPr b="1">
              <a:solidFill>
                <a:schemeClr val="dk1"/>
              </a:solidFill>
            </a:endParaRPr>
          </a:p>
          <a:p>
            <a:pPr marL="0" lvl="0" indent="0" algn="l" rtl="0">
              <a:spcBef>
                <a:spcPts val="0"/>
              </a:spcBef>
              <a:spcAft>
                <a:spcPts val="0"/>
              </a:spcAft>
              <a:buNone/>
            </a:pPr>
            <a:endParaRPr b="1"/>
          </a:p>
        </p:txBody>
      </p:sp>
      <p:sp>
        <p:nvSpPr>
          <p:cNvPr id="164" name="Google Shape;164;p24"/>
          <p:cNvSpPr txBox="1"/>
          <p:nvPr/>
        </p:nvSpPr>
        <p:spPr>
          <a:xfrm>
            <a:off x="4650450" y="865500"/>
            <a:ext cx="4023000" cy="30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rPr>
              <a:t>Zone thématique  (couche de navigation)</a:t>
            </a:r>
            <a:endParaRPr b="1">
              <a:solidFill>
                <a:schemeClr val="dk1"/>
              </a:solidFill>
            </a:endParaRPr>
          </a:p>
          <a:p>
            <a:pPr marL="0" lvl="0" indent="0" algn="ctr" rtl="0">
              <a:spcBef>
                <a:spcPts val="0"/>
              </a:spcBef>
              <a:spcAft>
                <a:spcPts val="0"/>
              </a:spcAft>
              <a:buNone/>
            </a:pPr>
            <a:endParaRPr b="1"/>
          </a:p>
        </p:txBody>
      </p:sp>
      <p:sp>
        <p:nvSpPr>
          <p:cNvPr id="165" name="Google Shape;165;p24"/>
          <p:cNvSpPr txBox="1"/>
          <p:nvPr/>
        </p:nvSpPr>
        <p:spPr>
          <a:xfrm>
            <a:off x="759200" y="4390209"/>
            <a:ext cx="2084400" cy="59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Pages ministérielles</a:t>
            </a:r>
            <a:br>
              <a:rPr lang="en" b="1">
                <a:solidFill>
                  <a:schemeClr val="dk1"/>
                </a:solidFill>
              </a:rPr>
            </a:br>
            <a:r>
              <a:rPr lang="en" b="1">
                <a:solidFill>
                  <a:schemeClr val="dk1"/>
                </a:solidFill>
              </a:rPr>
              <a:t>(couche de contenu de tâche)</a:t>
            </a:r>
            <a:endParaRPr b="1">
              <a:solidFill>
                <a:schemeClr val="dk1"/>
              </a:solidFill>
            </a:endParaRPr>
          </a:p>
          <a:p>
            <a:pPr marL="0" lvl="0" indent="0" algn="l" rtl="0">
              <a:spcBef>
                <a:spcPts val="0"/>
              </a:spcBef>
              <a:spcAft>
                <a:spcPts val="0"/>
              </a:spcAft>
              <a:buNone/>
            </a:pPr>
            <a:endParaRPr b="1"/>
          </a:p>
        </p:txBody>
      </p:sp>
      <p:sp>
        <p:nvSpPr>
          <p:cNvPr id="166" name="Google Shape;166;p24"/>
          <p:cNvSpPr txBox="1">
            <a:spLocks noGrp="1"/>
          </p:cNvSpPr>
          <p:nvPr>
            <p:ph type="body" idx="1"/>
          </p:nvPr>
        </p:nvSpPr>
        <p:spPr>
          <a:xfrm>
            <a:off x="354900" y="1797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800">
                <a:solidFill>
                  <a:srgbClr val="0C343D"/>
                </a:solidFill>
              </a:rPr>
              <a:t>Approche proposée: navigation et couches de contenu</a:t>
            </a:r>
            <a:endParaRPr sz="2800">
              <a:solidFill>
                <a:srgbClr val="0C343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5"/>
          <p:cNvSpPr txBox="1">
            <a:spLocks noGrp="1"/>
          </p:cNvSpPr>
          <p:nvPr>
            <p:ph type="body" idx="1"/>
          </p:nvPr>
        </p:nvSpPr>
        <p:spPr>
          <a:xfrm>
            <a:off x="354900" y="179750"/>
            <a:ext cx="85017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800">
                <a:solidFill>
                  <a:srgbClr val="0C343D"/>
                </a:solidFill>
              </a:rPr>
              <a:t>Exemple : Allocation canadienne pour enfants</a:t>
            </a:r>
            <a:endParaRPr sz="2800">
              <a:solidFill>
                <a:srgbClr val="0C343D"/>
              </a:solidFill>
            </a:endParaRPr>
          </a:p>
        </p:txBody>
      </p:sp>
      <p:sp>
        <p:nvSpPr>
          <p:cNvPr id="172" name="Google Shape;172;p25"/>
          <p:cNvSpPr txBox="1"/>
          <p:nvPr/>
        </p:nvSpPr>
        <p:spPr>
          <a:xfrm>
            <a:off x="3204800" y="4128875"/>
            <a:ext cx="2555100" cy="9762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t>Allocation canadienne pour enfants</a:t>
            </a:r>
            <a:endParaRPr b="1"/>
          </a:p>
          <a:p>
            <a:pPr marL="0" lvl="0" indent="0" algn="l" rtl="0">
              <a:spcBef>
                <a:spcPts val="0"/>
              </a:spcBef>
              <a:spcAft>
                <a:spcPts val="0"/>
              </a:spcAft>
              <a:buNone/>
            </a:pPr>
            <a:r>
              <a:rPr lang="en"/>
              <a:t>Détails des changements proposés</a:t>
            </a:r>
            <a:endParaRPr/>
          </a:p>
        </p:txBody>
      </p:sp>
      <p:sp>
        <p:nvSpPr>
          <p:cNvPr id="173" name="Google Shape;173;p25"/>
          <p:cNvSpPr txBox="1"/>
          <p:nvPr/>
        </p:nvSpPr>
        <p:spPr>
          <a:xfrm>
            <a:off x="490825" y="1266848"/>
            <a:ext cx="24675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t>Canada.ca/le-coronavirus</a:t>
            </a:r>
            <a:endParaRPr/>
          </a:p>
          <a:p>
            <a:pPr marL="0" lvl="0" indent="0" algn="l" rtl="0">
              <a:spcBef>
                <a:spcPts val="0"/>
              </a:spcBef>
              <a:spcAft>
                <a:spcPts val="0"/>
              </a:spcAft>
              <a:buNone/>
            </a:pPr>
            <a:endParaRPr/>
          </a:p>
        </p:txBody>
      </p:sp>
      <p:cxnSp>
        <p:nvCxnSpPr>
          <p:cNvPr id="174" name="Google Shape;174;p25"/>
          <p:cNvCxnSpPr/>
          <p:nvPr/>
        </p:nvCxnSpPr>
        <p:spPr>
          <a:xfrm>
            <a:off x="437025" y="3692523"/>
            <a:ext cx="7844100" cy="0"/>
          </a:xfrm>
          <a:prstGeom prst="straightConnector1">
            <a:avLst/>
          </a:prstGeom>
          <a:noFill/>
          <a:ln w="9525" cap="flat" cmpd="sng">
            <a:solidFill>
              <a:schemeClr val="dk2"/>
            </a:solidFill>
            <a:prstDash val="dash"/>
            <a:round/>
            <a:headEnd type="none" w="med" len="med"/>
            <a:tailEnd type="none" w="med" len="med"/>
          </a:ln>
        </p:spPr>
      </p:cxnSp>
      <p:cxnSp>
        <p:nvCxnSpPr>
          <p:cNvPr id="175" name="Google Shape;175;p25"/>
          <p:cNvCxnSpPr/>
          <p:nvPr/>
        </p:nvCxnSpPr>
        <p:spPr>
          <a:xfrm>
            <a:off x="4213400" y="1164898"/>
            <a:ext cx="0" cy="2532600"/>
          </a:xfrm>
          <a:prstGeom prst="straightConnector1">
            <a:avLst/>
          </a:prstGeom>
          <a:noFill/>
          <a:ln w="9525" cap="flat" cmpd="sng">
            <a:solidFill>
              <a:schemeClr val="dk2"/>
            </a:solidFill>
            <a:prstDash val="dash"/>
            <a:round/>
            <a:headEnd type="none" w="med" len="med"/>
            <a:tailEnd type="none" w="med" len="med"/>
          </a:ln>
        </p:spPr>
      </p:cxnSp>
      <p:sp>
        <p:nvSpPr>
          <p:cNvPr id="176" name="Google Shape;176;p25"/>
          <p:cNvSpPr txBox="1"/>
          <p:nvPr/>
        </p:nvSpPr>
        <p:spPr>
          <a:xfrm>
            <a:off x="447025" y="2020377"/>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300">
                <a:solidFill>
                  <a:schemeClr val="dk1"/>
                </a:solidFill>
              </a:rPr>
              <a:t>Plan d’intervention économique</a:t>
            </a:r>
            <a:endParaRPr sz="1300">
              <a:solidFill>
                <a:schemeClr val="dk1"/>
              </a:solidFill>
            </a:endParaRPr>
          </a:p>
          <a:p>
            <a:pPr marL="0" lvl="0" indent="0" algn="l" rtl="0">
              <a:spcBef>
                <a:spcPts val="0"/>
              </a:spcBef>
              <a:spcAft>
                <a:spcPts val="0"/>
              </a:spcAft>
              <a:buNone/>
            </a:pPr>
            <a:endParaRPr b="1"/>
          </a:p>
        </p:txBody>
      </p:sp>
      <p:sp>
        <p:nvSpPr>
          <p:cNvPr id="177" name="Google Shape;177;p25"/>
          <p:cNvSpPr txBox="1"/>
          <p:nvPr/>
        </p:nvSpPr>
        <p:spPr>
          <a:xfrm>
            <a:off x="4389850" y="1220273"/>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Prestations</a:t>
            </a:r>
            <a:endParaRPr>
              <a:solidFill>
                <a:schemeClr val="dk1"/>
              </a:solidFill>
            </a:endParaRPr>
          </a:p>
          <a:p>
            <a:pPr marL="0" lvl="0" indent="0" algn="l" rtl="0">
              <a:spcBef>
                <a:spcPts val="0"/>
              </a:spcBef>
              <a:spcAft>
                <a:spcPts val="0"/>
              </a:spcAft>
              <a:buNone/>
            </a:pPr>
            <a:endParaRPr b="1"/>
          </a:p>
        </p:txBody>
      </p:sp>
      <p:sp>
        <p:nvSpPr>
          <p:cNvPr id="178" name="Google Shape;178;p25"/>
          <p:cNvSpPr txBox="1"/>
          <p:nvPr/>
        </p:nvSpPr>
        <p:spPr>
          <a:xfrm>
            <a:off x="5115400" y="2576202"/>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Prestations pour les familles</a:t>
            </a:r>
            <a:endParaRPr>
              <a:solidFill>
                <a:schemeClr val="dk1"/>
              </a:solidFill>
            </a:endParaRPr>
          </a:p>
          <a:p>
            <a:pPr marL="0" lvl="0" indent="0" algn="l" rtl="0">
              <a:spcBef>
                <a:spcPts val="0"/>
              </a:spcBef>
              <a:spcAft>
                <a:spcPts val="0"/>
              </a:spcAft>
              <a:buNone/>
            </a:pPr>
            <a:endParaRPr b="1"/>
          </a:p>
        </p:txBody>
      </p:sp>
      <p:cxnSp>
        <p:nvCxnSpPr>
          <p:cNvPr id="179" name="Google Shape;179;p25"/>
          <p:cNvCxnSpPr>
            <a:stCxn id="173" idx="2"/>
            <a:endCxn id="176" idx="0"/>
          </p:cNvCxnSpPr>
          <p:nvPr/>
        </p:nvCxnSpPr>
        <p:spPr>
          <a:xfrm>
            <a:off x="1724575" y="1646648"/>
            <a:ext cx="0" cy="373800"/>
          </a:xfrm>
          <a:prstGeom prst="straightConnector1">
            <a:avLst/>
          </a:prstGeom>
          <a:noFill/>
          <a:ln w="9525" cap="flat" cmpd="sng">
            <a:solidFill>
              <a:schemeClr val="dk2"/>
            </a:solidFill>
            <a:prstDash val="solid"/>
            <a:round/>
            <a:headEnd type="none" w="med" len="med"/>
            <a:tailEnd type="triangle" w="med" len="med"/>
          </a:ln>
        </p:spPr>
      </p:cxnSp>
      <p:cxnSp>
        <p:nvCxnSpPr>
          <p:cNvPr id="180" name="Google Shape;180;p25"/>
          <p:cNvCxnSpPr>
            <a:stCxn id="181" idx="2"/>
            <a:endCxn id="172" idx="0"/>
          </p:cNvCxnSpPr>
          <p:nvPr/>
        </p:nvCxnSpPr>
        <p:spPr>
          <a:xfrm>
            <a:off x="1724575" y="3184602"/>
            <a:ext cx="2757900" cy="944400"/>
          </a:xfrm>
          <a:prstGeom prst="straightConnector1">
            <a:avLst/>
          </a:prstGeom>
          <a:noFill/>
          <a:ln w="9525" cap="flat" cmpd="sng">
            <a:solidFill>
              <a:schemeClr val="dk2"/>
            </a:solidFill>
            <a:prstDash val="solid"/>
            <a:round/>
            <a:headEnd type="none" w="med" len="med"/>
            <a:tailEnd type="triangle" w="med" len="med"/>
          </a:ln>
        </p:spPr>
      </p:cxnSp>
      <p:cxnSp>
        <p:nvCxnSpPr>
          <p:cNvPr id="182" name="Google Shape;182;p25"/>
          <p:cNvCxnSpPr>
            <a:stCxn id="177" idx="2"/>
            <a:endCxn id="178" idx="0"/>
          </p:cNvCxnSpPr>
          <p:nvPr/>
        </p:nvCxnSpPr>
        <p:spPr>
          <a:xfrm>
            <a:off x="5115400" y="1600073"/>
            <a:ext cx="1277700" cy="976200"/>
          </a:xfrm>
          <a:prstGeom prst="straightConnector1">
            <a:avLst/>
          </a:prstGeom>
          <a:noFill/>
          <a:ln w="9525" cap="flat" cmpd="sng">
            <a:solidFill>
              <a:schemeClr val="dk2"/>
            </a:solidFill>
            <a:prstDash val="solid"/>
            <a:round/>
            <a:headEnd type="none" w="med" len="med"/>
            <a:tailEnd type="triangle" w="med" len="med"/>
          </a:ln>
        </p:spPr>
      </p:cxnSp>
      <p:cxnSp>
        <p:nvCxnSpPr>
          <p:cNvPr id="183" name="Google Shape;183;p25"/>
          <p:cNvCxnSpPr>
            <a:stCxn id="178" idx="2"/>
            <a:endCxn id="172" idx="0"/>
          </p:cNvCxnSpPr>
          <p:nvPr/>
        </p:nvCxnSpPr>
        <p:spPr>
          <a:xfrm flipH="1">
            <a:off x="4482250" y="2956002"/>
            <a:ext cx="1910700" cy="1173000"/>
          </a:xfrm>
          <a:prstGeom prst="straightConnector1">
            <a:avLst/>
          </a:prstGeom>
          <a:noFill/>
          <a:ln w="9525" cap="flat" cmpd="sng">
            <a:solidFill>
              <a:schemeClr val="dk2"/>
            </a:solidFill>
            <a:prstDash val="solid"/>
            <a:round/>
            <a:headEnd type="none" w="med" len="med"/>
            <a:tailEnd type="triangle" w="med" len="med"/>
          </a:ln>
        </p:spPr>
      </p:cxnSp>
      <p:sp>
        <p:nvSpPr>
          <p:cNvPr id="184" name="Google Shape;184;p25"/>
          <p:cNvSpPr txBox="1"/>
          <p:nvPr/>
        </p:nvSpPr>
        <p:spPr>
          <a:xfrm>
            <a:off x="6845650" y="1156948"/>
            <a:ext cx="1451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Impôts</a:t>
            </a:r>
            <a:endParaRPr>
              <a:solidFill>
                <a:schemeClr val="dk1"/>
              </a:solidFill>
            </a:endParaRPr>
          </a:p>
          <a:p>
            <a:pPr marL="0" lvl="0" indent="0" algn="l" rtl="0">
              <a:spcBef>
                <a:spcPts val="0"/>
              </a:spcBef>
              <a:spcAft>
                <a:spcPts val="0"/>
              </a:spcAft>
              <a:buNone/>
            </a:pPr>
            <a:endParaRPr b="1"/>
          </a:p>
        </p:txBody>
      </p:sp>
      <p:cxnSp>
        <p:nvCxnSpPr>
          <p:cNvPr id="185" name="Google Shape;185;p25"/>
          <p:cNvCxnSpPr>
            <a:stCxn id="184" idx="2"/>
            <a:endCxn id="178" idx="0"/>
          </p:cNvCxnSpPr>
          <p:nvPr/>
        </p:nvCxnSpPr>
        <p:spPr>
          <a:xfrm flipH="1">
            <a:off x="6392800" y="1536748"/>
            <a:ext cx="1178400" cy="1039500"/>
          </a:xfrm>
          <a:prstGeom prst="straightConnector1">
            <a:avLst/>
          </a:prstGeom>
          <a:noFill/>
          <a:ln w="9525" cap="flat" cmpd="sng">
            <a:solidFill>
              <a:schemeClr val="dk2"/>
            </a:solidFill>
            <a:prstDash val="solid"/>
            <a:round/>
            <a:headEnd type="none" w="med" len="med"/>
            <a:tailEnd type="triangle" w="med" len="med"/>
          </a:ln>
        </p:spPr>
      </p:cxnSp>
      <p:cxnSp>
        <p:nvCxnSpPr>
          <p:cNvPr id="186" name="Google Shape;186;p25"/>
          <p:cNvCxnSpPr>
            <a:stCxn id="177" idx="1"/>
            <a:endCxn id="176" idx="3"/>
          </p:cNvCxnSpPr>
          <p:nvPr/>
        </p:nvCxnSpPr>
        <p:spPr>
          <a:xfrm flipH="1">
            <a:off x="3002050" y="1410173"/>
            <a:ext cx="1387800" cy="800100"/>
          </a:xfrm>
          <a:prstGeom prst="straightConnector1">
            <a:avLst/>
          </a:prstGeom>
          <a:noFill/>
          <a:ln w="9525" cap="flat" cmpd="sng">
            <a:solidFill>
              <a:schemeClr val="dk2"/>
            </a:solidFill>
            <a:prstDash val="solid"/>
            <a:round/>
            <a:headEnd type="none" w="med" len="med"/>
            <a:tailEnd type="triangle" w="med" len="med"/>
          </a:ln>
        </p:spPr>
      </p:cxnSp>
      <p:cxnSp>
        <p:nvCxnSpPr>
          <p:cNvPr id="187" name="Google Shape;187;p25"/>
          <p:cNvCxnSpPr>
            <a:stCxn id="184" idx="1"/>
            <a:endCxn id="176" idx="3"/>
          </p:cNvCxnSpPr>
          <p:nvPr/>
        </p:nvCxnSpPr>
        <p:spPr>
          <a:xfrm flipH="1">
            <a:off x="3002050" y="1346848"/>
            <a:ext cx="3843600" cy="863400"/>
          </a:xfrm>
          <a:prstGeom prst="straightConnector1">
            <a:avLst/>
          </a:prstGeom>
          <a:noFill/>
          <a:ln w="9525" cap="flat" cmpd="sng">
            <a:solidFill>
              <a:schemeClr val="dk2"/>
            </a:solidFill>
            <a:prstDash val="solid"/>
            <a:round/>
            <a:headEnd type="none" w="med" len="med"/>
            <a:tailEnd type="triangle" w="med" len="med"/>
          </a:ln>
        </p:spPr>
      </p:cxnSp>
      <p:sp>
        <p:nvSpPr>
          <p:cNvPr id="188" name="Google Shape;188;p25"/>
          <p:cNvSpPr txBox="1"/>
          <p:nvPr/>
        </p:nvSpPr>
        <p:spPr>
          <a:xfrm>
            <a:off x="159600" y="789300"/>
            <a:ext cx="4019100" cy="30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Principales pages de réponse de la COVID-19 </a:t>
            </a:r>
            <a:endParaRPr b="1"/>
          </a:p>
        </p:txBody>
      </p:sp>
      <p:sp>
        <p:nvSpPr>
          <p:cNvPr id="189" name="Google Shape;189;p25"/>
          <p:cNvSpPr txBox="1"/>
          <p:nvPr/>
        </p:nvSpPr>
        <p:spPr>
          <a:xfrm>
            <a:off x="4493550" y="789300"/>
            <a:ext cx="4179900" cy="302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rPr>
              <a:t>Zone thématique  (couche de navigation)</a:t>
            </a:r>
            <a:endParaRPr b="1">
              <a:solidFill>
                <a:schemeClr val="dk1"/>
              </a:solidFill>
            </a:endParaRPr>
          </a:p>
          <a:p>
            <a:pPr marL="0" lvl="0" indent="0" algn="ctr" rtl="0">
              <a:spcBef>
                <a:spcPts val="0"/>
              </a:spcBef>
              <a:spcAft>
                <a:spcPts val="0"/>
              </a:spcAft>
              <a:buNone/>
            </a:pPr>
            <a:endParaRPr b="1"/>
          </a:p>
        </p:txBody>
      </p:sp>
      <p:sp>
        <p:nvSpPr>
          <p:cNvPr id="190" name="Google Shape;190;p25"/>
          <p:cNvSpPr txBox="1"/>
          <p:nvPr/>
        </p:nvSpPr>
        <p:spPr>
          <a:xfrm>
            <a:off x="759200" y="4145500"/>
            <a:ext cx="2084400" cy="80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t>Pages ministérielles</a:t>
            </a:r>
            <a:br>
              <a:rPr lang="en" b="1"/>
            </a:br>
            <a:r>
              <a:rPr lang="en" b="1"/>
              <a:t>(couche de contenu de tâche)</a:t>
            </a:r>
            <a:endParaRPr b="1"/>
          </a:p>
        </p:txBody>
      </p:sp>
      <p:sp>
        <p:nvSpPr>
          <p:cNvPr id="181" name="Google Shape;181;p25"/>
          <p:cNvSpPr txBox="1"/>
          <p:nvPr/>
        </p:nvSpPr>
        <p:spPr>
          <a:xfrm>
            <a:off x="447025" y="2804802"/>
            <a:ext cx="2555100" cy="379800"/>
          </a:xfrm>
          <a:prstGeom prst="rect">
            <a:avLst/>
          </a:prstGeom>
          <a:solidFill>
            <a:srgbClr val="FFFFFF"/>
          </a:solidFill>
          <a:ln w="19050" cap="flat" cmpd="sng">
            <a:solidFill>
              <a:srgbClr val="43434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Soutien aux particuliers</a:t>
            </a:r>
            <a:endParaRPr>
              <a:solidFill>
                <a:schemeClr val="dk1"/>
              </a:solidFill>
            </a:endParaRPr>
          </a:p>
          <a:p>
            <a:pPr marL="0" lvl="0" indent="0" algn="l" rtl="0">
              <a:spcBef>
                <a:spcPts val="0"/>
              </a:spcBef>
              <a:spcAft>
                <a:spcPts val="0"/>
              </a:spcAft>
              <a:buNone/>
            </a:pPr>
            <a:endParaRPr b="1"/>
          </a:p>
        </p:txBody>
      </p:sp>
      <p:cxnSp>
        <p:nvCxnSpPr>
          <p:cNvPr id="191" name="Google Shape;191;p25"/>
          <p:cNvCxnSpPr>
            <a:stCxn id="176" idx="2"/>
            <a:endCxn id="181" idx="0"/>
          </p:cNvCxnSpPr>
          <p:nvPr/>
        </p:nvCxnSpPr>
        <p:spPr>
          <a:xfrm>
            <a:off x="1724575" y="2400177"/>
            <a:ext cx="0" cy="404700"/>
          </a:xfrm>
          <a:prstGeom prst="straightConnector1">
            <a:avLst/>
          </a:prstGeom>
          <a:noFill/>
          <a:ln w="9525" cap="flat" cmpd="sng">
            <a:solidFill>
              <a:schemeClr val="dk2"/>
            </a:solidFill>
            <a:prstDash val="solid"/>
            <a:round/>
            <a:headEnd type="none" w="med" len="med"/>
            <a:tailEnd type="triangle" w="med" len="med"/>
          </a:ln>
        </p:spPr>
      </p:cxnSp>
      <p:cxnSp>
        <p:nvCxnSpPr>
          <p:cNvPr id="192" name="Google Shape;192;p25"/>
          <p:cNvCxnSpPr>
            <a:stCxn id="178" idx="1"/>
            <a:endCxn id="181" idx="3"/>
          </p:cNvCxnSpPr>
          <p:nvPr/>
        </p:nvCxnSpPr>
        <p:spPr>
          <a:xfrm flipH="1">
            <a:off x="3002200" y="2766102"/>
            <a:ext cx="2113200" cy="2286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6"/>
          <p:cNvSpPr txBox="1"/>
          <p:nvPr/>
        </p:nvSpPr>
        <p:spPr>
          <a:xfrm>
            <a:off x="1034725" y="1015375"/>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Une approche par étapes pour le contenu des ministères et des thèmes</a:t>
            </a:r>
            <a:endParaRPr sz="360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7"/>
          <p:cNvSpPr txBox="1"/>
          <p:nvPr/>
        </p:nvSpPr>
        <p:spPr>
          <a:xfrm>
            <a:off x="1034725" y="1167775"/>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Étape 1 - Maintenant</a:t>
            </a:r>
            <a:endParaRPr sz="3600">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8"/>
          <p:cNvSpPr txBox="1">
            <a:spLocks noGrp="1"/>
          </p:cNvSpPr>
          <p:nvPr>
            <p:ph type="body" idx="1"/>
          </p:nvPr>
        </p:nvSpPr>
        <p:spPr>
          <a:xfrm>
            <a:off x="280475" y="15240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Identifier les programmes et services touchés</a:t>
            </a:r>
            <a:endParaRPr sz="3000">
              <a:solidFill>
                <a:srgbClr val="0C343D"/>
              </a:solidFill>
            </a:endParaRPr>
          </a:p>
        </p:txBody>
      </p:sp>
      <p:sp>
        <p:nvSpPr>
          <p:cNvPr id="208" name="Google Shape;208;p28"/>
          <p:cNvSpPr txBox="1"/>
          <p:nvPr/>
        </p:nvSpPr>
        <p:spPr>
          <a:xfrm>
            <a:off x="661475" y="945150"/>
            <a:ext cx="7695300" cy="3992100"/>
          </a:xfrm>
          <a:prstGeom prst="rect">
            <a:avLst/>
          </a:prstGeom>
          <a:noFill/>
          <a:ln>
            <a:noFill/>
          </a:ln>
        </p:spPr>
        <p:txBody>
          <a:bodyPr spcFirstLastPara="1" wrap="square" lIns="91425" tIns="91425" rIns="91425" bIns="91425" anchor="t" anchorCtr="0">
            <a:noAutofit/>
          </a:bodyPr>
          <a:lstStyle/>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Si vous ne l'avez pas encore fait, mettez à jour </a:t>
            </a:r>
            <a:r>
              <a:rPr lang="en" sz="2400" b="1">
                <a:latin typeface="Calibri"/>
                <a:ea typeface="Calibri"/>
                <a:cs typeface="Calibri"/>
                <a:sym typeface="Calibri"/>
              </a:rPr>
              <a:t>chaque</a:t>
            </a:r>
            <a:r>
              <a:rPr lang="en" sz="2400">
                <a:latin typeface="Calibri"/>
                <a:ea typeface="Calibri"/>
                <a:cs typeface="Calibri"/>
                <a:sym typeface="Calibri"/>
              </a:rPr>
              <a:t> programme et service concerné par la COVID-19 </a:t>
            </a:r>
            <a:r>
              <a:rPr lang="en" sz="2400" b="1">
                <a:latin typeface="Calibri"/>
                <a:ea typeface="Calibri"/>
                <a:cs typeface="Calibri"/>
                <a:sym typeface="Calibri"/>
              </a:rPr>
              <a:t>dès que possible</a:t>
            </a:r>
            <a:r>
              <a:rPr lang="en" sz="2400">
                <a:latin typeface="Calibri"/>
                <a:ea typeface="Calibri"/>
                <a:cs typeface="Calibri"/>
                <a:sym typeface="Calibri"/>
              </a:rPr>
              <a:t>. </a:t>
            </a:r>
            <a:endParaRPr sz="2400">
              <a:latin typeface="Calibri"/>
              <a:ea typeface="Calibri"/>
              <a:cs typeface="Calibri"/>
              <a:sym typeface="Calibri"/>
            </a:endParaRPr>
          </a:p>
          <a:p>
            <a:pPr marL="457200" lvl="0" indent="0" algn="l" rtl="0">
              <a:spcBef>
                <a:spcPts val="200"/>
              </a:spcBef>
              <a:spcAft>
                <a:spcPts val="0"/>
              </a:spcAft>
              <a:buNone/>
            </a:pPr>
            <a:endParaRPr sz="2400">
              <a:latin typeface="Calibri"/>
              <a:ea typeface="Calibri"/>
              <a:cs typeface="Calibri"/>
              <a:sym typeface="Calibri"/>
            </a:endParaRPr>
          </a:p>
          <a:p>
            <a:pPr marL="457200" lvl="0" indent="-381000" algn="l" rtl="0">
              <a:spcBef>
                <a:spcPts val="200"/>
              </a:spcBef>
              <a:spcAft>
                <a:spcPts val="0"/>
              </a:spcAft>
              <a:buSzPts val="2400"/>
              <a:buFont typeface="Calibri"/>
              <a:buChar char="●"/>
            </a:pPr>
            <a:r>
              <a:rPr lang="en" sz="2400">
                <a:latin typeface="Calibri"/>
                <a:ea typeface="Calibri"/>
                <a:cs typeface="Calibri"/>
                <a:sym typeface="Calibri"/>
              </a:rPr>
              <a:t>Dans un premier temps, ajoutez une alerte contextuelle renvoyant à la page correspondante dans les pages principales de la COVID-19. </a:t>
            </a:r>
            <a:endParaRPr sz="2400">
              <a:latin typeface="Calibri"/>
              <a:ea typeface="Calibri"/>
              <a:cs typeface="Calibri"/>
              <a:sym typeface="Calibri"/>
            </a:endParaRPr>
          </a:p>
          <a:p>
            <a:pPr marL="0" lvl="0" indent="0" algn="l" rtl="0">
              <a:spcBef>
                <a:spcPts val="200"/>
              </a:spcBef>
              <a:spcAft>
                <a:spcPts val="0"/>
              </a:spcAft>
              <a:buNone/>
            </a:pPr>
            <a:endParaRPr sz="2400">
              <a:latin typeface="Calibri"/>
              <a:ea typeface="Calibri"/>
              <a:cs typeface="Calibri"/>
              <a:sym typeface="Calibri"/>
            </a:endParaRPr>
          </a:p>
          <a:p>
            <a:pPr marL="0" lvl="0" indent="0" algn="l" rtl="0">
              <a:spcBef>
                <a:spcPts val="200"/>
              </a:spcBef>
              <a:spcAft>
                <a:spcPts val="0"/>
              </a:spcAft>
              <a:buNone/>
            </a:pPr>
            <a:r>
              <a:rPr lang="en" sz="2400" b="1">
                <a:latin typeface="Calibri"/>
                <a:ea typeface="Calibri"/>
                <a:cs typeface="Calibri"/>
                <a:sym typeface="Calibri"/>
              </a:rPr>
              <a:t>Directives sur les alertes : </a:t>
            </a:r>
            <a:endParaRPr sz="2400" b="1">
              <a:latin typeface="Calibri"/>
              <a:ea typeface="Calibri"/>
              <a:cs typeface="Calibri"/>
              <a:sym typeface="Calibri"/>
            </a:endParaRPr>
          </a:p>
          <a:p>
            <a:pPr marL="0" lvl="0" indent="0" algn="l" rtl="0">
              <a:spcBef>
                <a:spcPts val="200"/>
              </a:spcBef>
              <a:spcAft>
                <a:spcPts val="0"/>
              </a:spcAft>
              <a:buNone/>
            </a:pPr>
            <a:r>
              <a:rPr lang="en" sz="2400" u="sng">
                <a:solidFill>
                  <a:schemeClr val="hlink"/>
                </a:solidFill>
                <a:hlinkClick r:id="rId3"/>
              </a:rPr>
              <a:t>https://conception.canada.ca/crise/alertes.html</a:t>
            </a:r>
            <a:endParaRPr sz="240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9"/>
          <p:cNvSpPr txBox="1">
            <a:spLocks noGrp="1"/>
          </p:cNvSpPr>
          <p:nvPr>
            <p:ph type="body" idx="1"/>
          </p:nvPr>
        </p:nvSpPr>
        <p:spPr>
          <a:xfrm>
            <a:off x="449825" y="179750"/>
            <a:ext cx="84066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Exemple - ACE</a:t>
            </a:r>
            <a:endParaRPr sz="3000">
              <a:solidFill>
                <a:srgbClr val="0C343D"/>
              </a:solidFill>
            </a:endParaRPr>
          </a:p>
        </p:txBody>
      </p:sp>
      <p:sp>
        <p:nvSpPr>
          <p:cNvPr id="214" name="Google Shape;214;p29"/>
          <p:cNvSpPr/>
          <p:nvPr/>
        </p:nvSpPr>
        <p:spPr>
          <a:xfrm rot="10800000">
            <a:off x="513350" y="2116723"/>
            <a:ext cx="506400" cy="479100"/>
          </a:xfrm>
          <a:prstGeom prst="leftArrow">
            <a:avLst>
              <a:gd name="adj1" fmla="val 50000"/>
              <a:gd name="adj2" fmla="val 50000"/>
            </a:avLst>
          </a:prstGeom>
          <a:solidFill>
            <a:srgbClr val="38761D"/>
          </a:solid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5" name="Google Shape;215;p29"/>
          <p:cNvPicPr preferRelativeResize="0"/>
          <p:nvPr/>
        </p:nvPicPr>
        <p:blipFill>
          <a:blip r:embed="rId3">
            <a:alphaModFix/>
          </a:blip>
          <a:stretch>
            <a:fillRect/>
          </a:stretch>
        </p:blipFill>
        <p:spPr>
          <a:xfrm>
            <a:off x="1098200" y="931550"/>
            <a:ext cx="6053613" cy="42119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0"/>
          <p:cNvSpPr txBox="1"/>
          <p:nvPr/>
        </p:nvSpPr>
        <p:spPr>
          <a:xfrm>
            <a:off x="1034725" y="1167775"/>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Étape 2 - Dès que possible</a:t>
            </a:r>
            <a:endParaRPr sz="3600">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a:spLocks noGrp="1"/>
          </p:cNvSpPr>
          <p:nvPr>
            <p:ph type="body" idx="1"/>
          </p:nvPr>
        </p:nvSpPr>
        <p:spPr>
          <a:xfrm>
            <a:off x="253900" y="179750"/>
            <a:ext cx="86025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Passez en revue tout votre contenu sur la COVID-19</a:t>
            </a:r>
            <a:endParaRPr sz="3000">
              <a:solidFill>
                <a:srgbClr val="0C343D"/>
              </a:solidFill>
            </a:endParaRPr>
          </a:p>
        </p:txBody>
      </p:sp>
      <p:sp>
        <p:nvSpPr>
          <p:cNvPr id="226" name="Google Shape;226;p31"/>
          <p:cNvSpPr txBox="1"/>
          <p:nvPr/>
        </p:nvSpPr>
        <p:spPr>
          <a:xfrm>
            <a:off x="594875" y="849450"/>
            <a:ext cx="8047200" cy="4294200"/>
          </a:xfrm>
          <a:prstGeom prst="rect">
            <a:avLst/>
          </a:prstGeom>
          <a:noFill/>
          <a:ln>
            <a:noFill/>
          </a:ln>
        </p:spPr>
        <p:txBody>
          <a:bodyPr spcFirstLastPara="1" wrap="square" lIns="91425" tIns="91425" rIns="91425" bIns="91425" anchor="t" anchorCtr="0">
            <a:noAutofit/>
          </a:bodyPr>
          <a:lstStyle/>
          <a:p>
            <a:pPr marL="457200" lvl="0" indent="-381000" algn="l" rtl="0">
              <a:lnSpc>
                <a:spcPct val="100000"/>
              </a:lnSpc>
              <a:spcBef>
                <a:spcPts val="200"/>
              </a:spcBef>
              <a:spcAft>
                <a:spcPts val="0"/>
              </a:spcAft>
              <a:buSzPts val="2400"/>
              <a:buFont typeface="Calibri"/>
              <a:buChar char="●"/>
            </a:pPr>
            <a:r>
              <a:rPr lang="en" sz="2400">
                <a:latin typeface="Calibri"/>
                <a:ea typeface="Calibri"/>
                <a:cs typeface="Calibri"/>
                <a:sym typeface="Calibri"/>
              </a:rPr>
              <a:t>Révisez vos pages sur la COVID-19 </a:t>
            </a:r>
            <a:endParaRPr sz="2400">
              <a:latin typeface="Calibri"/>
              <a:ea typeface="Calibri"/>
              <a:cs typeface="Calibri"/>
              <a:sym typeface="Calibri"/>
            </a:endParaRPr>
          </a:p>
          <a:p>
            <a:pPr marL="457200" lvl="0"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Si votre contenu est déjà couvert dans les principales pages de la COVID-19, créez plutôt un lien vers celui-ci</a:t>
            </a:r>
            <a:endParaRPr sz="2400">
              <a:latin typeface="Calibri"/>
              <a:ea typeface="Calibri"/>
              <a:cs typeface="Calibri"/>
              <a:sym typeface="Calibri"/>
            </a:endParaRPr>
          </a:p>
          <a:p>
            <a:pPr marL="457200" lvl="0"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Si certains contenus gouvernementaux manquent dans les principales pages de réponse de la COVID-19, vous pouvez soit :</a:t>
            </a:r>
            <a:endParaRPr sz="2400">
              <a:latin typeface="Calibri"/>
              <a:ea typeface="Calibri"/>
              <a:cs typeface="Calibri"/>
              <a:sym typeface="Calibri"/>
            </a:endParaRPr>
          </a:p>
          <a:p>
            <a:pPr marL="914400" lvl="1"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travailler avec vos partenaires pour intégrer le contenu manquant dans les pages principales</a:t>
            </a:r>
            <a:endParaRPr sz="2400">
              <a:latin typeface="Calibri"/>
              <a:ea typeface="Calibri"/>
              <a:cs typeface="Calibri"/>
              <a:sym typeface="Calibri"/>
            </a:endParaRPr>
          </a:p>
          <a:p>
            <a:pPr marL="914400" lvl="1" indent="-381000" algn="l" rtl="0">
              <a:lnSpc>
                <a:spcPct val="100000"/>
              </a:lnSpc>
              <a:spcBef>
                <a:spcPts val="1000"/>
              </a:spcBef>
              <a:spcAft>
                <a:spcPts val="0"/>
              </a:spcAft>
              <a:buSzPts val="2400"/>
              <a:buFont typeface="Calibri"/>
              <a:buChar char="○"/>
            </a:pPr>
            <a:r>
              <a:rPr lang="en" sz="2400">
                <a:latin typeface="Calibri"/>
                <a:ea typeface="Calibri"/>
                <a:cs typeface="Calibri"/>
                <a:sym typeface="Calibri"/>
              </a:rPr>
              <a:t>travailler avec vos partenaires pour créer une sous-page dans la série principale de pages de réponses</a:t>
            </a:r>
            <a:endParaRPr sz="2400">
              <a:latin typeface="Calibri"/>
              <a:ea typeface="Calibri"/>
              <a:cs typeface="Calibri"/>
              <a:sym typeface="Calibri"/>
            </a:endParaRPr>
          </a:p>
          <a:p>
            <a:pPr marL="0" lvl="0" indent="0" algn="l" rtl="0">
              <a:lnSpc>
                <a:spcPct val="100000"/>
              </a:lnSpc>
              <a:spcBef>
                <a:spcPts val="1000"/>
              </a:spcBef>
              <a:spcAft>
                <a:spcPts val="1000"/>
              </a:spcAft>
              <a:buNone/>
            </a:pPr>
            <a:endParaRPr sz="2400">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2"/>
          <p:cNvSpPr txBox="1">
            <a:spLocks noGrp="1"/>
          </p:cNvSpPr>
          <p:nvPr>
            <p:ph type="body" idx="1"/>
          </p:nvPr>
        </p:nvSpPr>
        <p:spPr>
          <a:xfrm>
            <a:off x="465925" y="179750"/>
            <a:ext cx="83904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Révision des thèmes</a:t>
            </a:r>
            <a:endParaRPr sz="3000">
              <a:solidFill>
                <a:srgbClr val="0C343D"/>
              </a:solidFill>
            </a:endParaRPr>
          </a:p>
        </p:txBody>
      </p:sp>
      <p:sp>
        <p:nvSpPr>
          <p:cNvPr id="232" name="Google Shape;232;p32"/>
          <p:cNvSpPr txBox="1"/>
          <p:nvPr/>
        </p:nvSpPr>
        <p:spPr>
          <a:xfrm>
            <a:off x="432875" y="868950"/>
            <a:ext cx="7975500" cy="3872700"/>
          </a:xfrm>
          <a:prstGeom prst="rect">
            <a:avLst/>
          </a:prstGeom>
          <a:noFill/>
          <a:ln>
            <a:noFill/>
          </a:ln>
        </p:spPr>
        <p:txBody>
          <a:bodyPr spcFirstLastPara="1" wrap="square" lIns="91425" tIns="91425" rIns="91425" bIns="91425" anchor="t" anchorCtr="0">
            <a:noAutofit/>
          </a:bodyPr>
          <a:lstStyle/>
          <a:p>
            <a:pPr marL="457200" lvl="0" indent="-393700" algn="l" rtl="0">
              <a:lnSpc>
                <a:spcPct val="115000"/>
              </a:lnSpc>
              <a:spcBef>
                <a:spcPts val="120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Réviser les sujets sous votre thème</a:t>
            </a:r>
            <a:endParaRPr sz="2600">
              <a:solidFill>
                <a:schemeClr val="dk1"/>
              </a:solidFill>
              <a:latin typeface="Calibri"/>
              <a:ea typeface="Calibri"/>
              <a:cs typeface="Calibri"/>
              <a:sym typeface="Calibri"/>
            </a:endParaRPr>
          </a:p>
          <a:p>
            <a:pPr marL="457200" lvl="0"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Examiner le ton des carrousels et des éléments en vedette </a:t>
            </a:r>
            <a:endParaRPr sz="2600">
              <a:solidFill>
                <a:schemeClr val="dk1"/>
              </a:solidFill>
              <a:latin typeface="Calibri"/>
              <a:ea typeface="Calibri"/>
              <a:cs typeface="Calibri"/>
              <a:sym typeface="Calibri"/>
            </a:endParaRPr>
          </a:p>
          <a:p>
            <a:pPr marL="914400" lvl="1"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L'accent devrait être mis sur les mises à jour et les répercussion de la COVID-19</a:t>
            </a:r>
            <a:endParaRPr sz="2600">
              <a:solidFill>
                <a:schemeClr val="dk1"/>
              </a:solidFill>
              <a:latin typeface="Calibri"/>
              <a:ea typeface="Calibri"/>
              <a:cs typeface="Calibri"/>
              <a:sym typeface="Calibri"/>
            </a:endParaRPr>
          </a:p>
          <a:p>
            <a:pPr marL="457200" lvl="0" indent="-393700" algn="l" rtl="0">
              <a:lnSpc>
                <a:spcPct val="115000"/>
              </a:lnSpc>
              <a:spcBef>
                <a:spcPts val="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Envisager de supprimer les carrousels afin qu'ils ne concurrencent pas les alertes</a:t>
            </a:r>
            <a:endParaRPr sz="26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3"/>
          <p:cNvSpPr txBox="1">
            <a:spLocks noGrp="1"/>
          </p:cNvSpPr>
          <p:nvPr>
            <p:ph type="body" idx="1"/>
          </p:nvPr>
        </p:nvSpPr>
        <p:spPr>
          <a:xfrm>
            <a:off x="63950" y="255950"/>
            <a:ext cx="84879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2700">
                <a:solidFill>
                  <a:srgbClr val="0C343D"/>
                </a:solidFill>
              </a:rPr>
              <a:t>Perturbations de service et répercussions sur les employés</a:t>
            </a:r>
            <a:endParaRPr sz="2700">
              <a:solidFill>
                <a:srgbClr val="0C343D"/>
              </a:solidFill>
            </a:endParaRPr>
          </a:p>
        </p:txBody>
      </p:sp>
      <p:sp>
        <p:nvSpPr>
          <p:cNvPr id="238" name="Google Shape;238;p33"/>
          <p:cNvSpPr txBox="1"/>
          <p:nvPr/>
        </p:nvSpPr>
        <p:spPr>
          <a:xfrm>
            <a:off x="503200" y="1183650"/>
            <a:ext cx="7975500" cy="2811900"/>
          </a:xfrm>
          <a:prstGeom prst="rect">
            <a:avLst/>
          </a:prstGeom>
          <a:noFill/>
          <a:ln>
            <a:noFill/>
          </a:ln>
        </p:spPr>
        <p:txBody>
          <a:bodyPr spcFirstLastPara="1" wrap="square" lIns="91425" tIns="91425" rIns="91425" bIns="91425" anchor="t" anchorCtr="0">
            <a:noAutofit/>
          </a:bodyPr>
          <a:lstStyle/>
          <a:p>
            <a:pPr marL="457200" lvl="0" indent="-393700" algn="l" rtl="0">
              <a:spcBef>
                <a:spcPts val="20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Créer ou réviser des pages sur les perturbations de service pour votre institution (le cas échéant)</a:t>
            </a:r>
            <a:endParaRPr sz="2600">
              <a:solidFill>
                <a:schemeClr val="dk1"/>
              </a:solidFill>
              <a:latin typeface="Calibri"/>
              <a:ea typeface="Calibri"/>
              <a:cs typeface="Calibri"/>
              <a:sym typeface="Calibri"/>
            </a:endParaRPr>
          </a:p>
          <a:p>
            <a:pPr marL="0" lvl="0" indent="0" algn="l" rtl="0">
              <a:spcBef>
                <a:spcPts val="1000"/>
              </a:spcBef>
              <a:spcAft>
                <a:spcPts val="0"/>
              </a:spcAft>
              <a:buNone/>
            </a:pPr>
            <a:endParaRPr sz="2600">
              <a:solidFill>
                <a:schemeClr val="dk1"/>
              </a:solidFill>
              <a:latin typeface="Calibri"/>
              <a:ea typeface="Calibri"/>
              <a:cs typeface="Calibri"/>
              <a:sym typeface="Calibri"/>
            </a:endParaRPr>
          </a:p>
          <a:p>
            <a:pPr marL="457200" lvl="0" indent="-393700" algn="l" rtl="0">
              <a:spcBef>
                <a:spcPts val="1000"/>
              </a:spcBef>
              <a:spcAft>
                <a:spcPts val="0"/>
              </a:spcAft>
              <a:buClr>
                <a:schemeClr val="dk1"/>
              </a:buClr>
              <a:buSzPts val="2600"/>
              <a:buFont typeface="Calibri"/>
              <a:buChar char="●"/>
            </a:pPr>
            <a:r>
              <a:rPr lang="en" sz="2600">
                <a:solidFill>
                  <a:schemeClr val="dk1"/>
                </a:solidFill>
                <a:latin typeface="Calibri"/>
                <a:ea typeface="Calibri"/>
                <a:cs typeface="Calibri"/>
                <a:sym typeface="Calibri"/>
              </a:rPr>
              <a:t>Répercussions sur vos employés : si vous avez du contenu, connectez-le à la </a:t>
            </a:r>
            <a:r>
              <a:rPr lang="en" sz="2600" u="sng">
                <a:solidFill>
                  <a:schemeClr val="hlink"/>
                </a:solidFill>
                <a:latin typeface="Calibri"/>
                <a:ea typeface="Calibri"/>
                <a:cs typeface="Calibri"/>
                <a:sym typeface="Calibri"/>
                <a:hlinkClick r:id="rId3"/>
              </a:rPr>
              <a:t>page principale du SCT pour les employés</a:t>
            </a:r>
            <a:endParaRPr sz="2600">
              <a:solidFill>
                <a:schemeClr val="dk1"/>
              </a:solidFill>
              <a:latin typeface="Calibri"/>
              <a:ea typeface="Calibri"/>
              <a:cs typeface="Calibri"/>
              <a:sym typeface="Calibri"/>
            </a:endParaRPr>
          </a:p>
          <a:p>
            <a:pPr marL="0" lvl="0" indent="0" algn="l" rtl="0">
              <a:spcBef>
                <a:spcPts val="1000"/>
              </a:spcBef>
              <a:spcAft>
                <a:spcPts val="0"/>
              </a:spcAft>
              <a:buNone/>
            </a:pPr>
            <a:endParaRPr sz="2600">
              <a:solidFill>
                <a:schemeClr val="dk1"/>
              </a:solidFill>
              <a:latin typeface="Calibri"/>
              <a:ea typeface="Calibri"/>
              <a:cs typeface="Calibri"/>
              <a:sym typeface="Calibri"/>
            </a:endParaRPr>
          </a:p>
          <a:p>
            <a:pPr marL="0" lvl="0" indent="0" algn="l" rtl="0">
              <a:lnSpc>
                <a:spcPct val="100000"/>
              </a:lnSpc>
              <a:spcBef>
                <a:spcPts val="1000"/>
              </a:spcBef>
              <a:spcAft>
                <a:spcPts val="1000"/>
              </a:spcAft>
              <a:buNone/>
            </a:pPr>
            <a:endParaRPr sz="24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body" idx="1"/>
          </p:nvPr>
        </p:nvSpPr>
        <p:spPr>
          <a:xfrm>
            <a:off x="392850" y="179750"/>
            <a:ext cx="84636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Objectifs de l’approche</a:t>
            </a:r>
            <a:endParaRPr sz="3000">
              <a:solidFill>
                <a:srgbClr val="0C343D"/>
              </a:solidFill>
            </a:endParaRPr>
          </a:p>
        </p:txBody>
      </p:sp>
      <p:sp>
        <p:nvSpPr>
          <p:cNvPr id="71" name="Google Shape;71;p16"/>
          <p:cNvSpPr txBox="1"/>
          <p:nvPr/>
        </p:nvSpPr>
        <p:spPr>
          <a:xfrm>
            <a:off x="844900" y="951450"/>
            <a:ext cx="7267200" cy="405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800" b="1">
                <a:latin typeface="Calibri"/>
                <a:ea typeface="Calibri"/>
                <a:cs typeface="Calibri"/>
                <a:sym typeface="Calibri"/>
              </a:rPr>
              <a:t>Pour les utilisateurs :</a:t>
            </a:r>
            <a:endParaRPr sz="2800" b="1">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Des renseignements et des services clairs et faciles à comprendre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Source unique de confiance</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Une expérience utilisateur cohérente</a:t>
            </a:r>
            <a:endParaRPr sz="2400">
              <a:latin typeface="Calibri"/>
              <a:ea typeface="Calibri"/>
              <a:cs typeface="Calibri"/>
              <a:sym typeface="Calibri"/>
            </a:endParaRPr>
          </a:p>
          <a:p>
            <a:pPr marL="0" lvl="0" indent="0" algn="l" rtl="0">
              <a:spcBef>
                <a:spcPts val="0"/>
              </a:spcBef>
              <a:spcAft>
                <a:spcPts val="0"/>
              </a:spcAft>
              <a:buNone/>
            </a:pPr>
            <a:endParaRPr sz="2800">
              <a:latin typeface="Calibri"/>
              <a:ea typeface="Calibri"/>
              <a:cs typeface="Calibri"/>
              <a:sym typeface="Calibri"/>
            </a:endParaRPr>
          </a:p>
          <a:p>
            <a:pPr marL="0" lvl="0" indent="0" algn="l" rtl="0">
              <a:spcBef>
                <a:spcPts val="0"/>
              </a:spcBef>
              <a:spcAft>
                <a:spcPts val="0"/>
              </a:spcAft>
              <a:buNone/>
            </a:pPr>
            <a:r>
              <a:rPr lang="en" sz="2800" b="1">
                <a:latin typeface="Calibri"/>
                <a:ea typeface="Calibri"/>
                <a:cs typeface="Calibri"/>
                <a:sym typeface="Calibri"/>
              </a:rPr>
              <a:t>Pour les organisations :</a:t>
            </a:r>
            <a:endParaRPr sz="2800" b="1">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Éviter le dédoublement des efforts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Des rôles et des responsabilités clairs</a:t>
            </a:r>
            <a:endParaRPr sz="2400">
              <a:latin typeface="Calibri"/>
              <a:ea typeface="Calibri"/>
              <a:cs typeface="Calibri"/>
              <a:sym typeface="Calibri"/>
            </a:endParaRPr>
          </a:p>
          <a:p>
            <a:pPr marL="457200" lvl="0" indent="-381000" algn="l" rtl="0">
              <a:spcBef>
                <a:spcPts val="0"/>
              </a:spcBef>
              <a:spcAft>
                <a:spcPts val="0"/>
              </a:spcAft>
              <a:buSzPts val="2400"/>
              <a:buFont typeface="Calibri"/>
              <a:buChar char="●"/>
            </a:pPr>
            <a:r>
              <a:rPr lang="en" sz="2400">
                <a:latin typeface="Calibri"/>
                <a:ea typeface="Calibri"/>
                <a:cs typeface="Calibri"/>
                <a:sym typeface="Calibri"/>
              </a:rPr>
              <a:t>Être mieux positionné pour les changements futurs</a:t>
            </a:r>
            <a:endParaRPr sz="2400">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4"/>
          <p:cNvSpPr txBox="1"/>
          <p:nvPr/>
        </p:nvSpPr>
        <p:spPr>
          <a:xfrm>
            <a:off x="1074900" y="1207950"/>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Étape 3</a:t>
            </a:r>
            <a:endParaRPr sz="3600">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5"/>
          <p:cNvSpPr txBox="1">
            <a:spLocks noGrp="1"/>
          </p:cNvSpPr>
          <p:nvPr>
            <p:ph type="body" idx="1"/>
          </p:nvPr>
        </p:nvSpPr>
        <p:spPr>
          <a:xfrm>
            <a:off x="308075" y="2046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Intégrer les changements dans le contenu des services ou des programmes</a:t>
            </a:r>
            <a:endParaRPr sz="3000">
              <a:solidFill>
                <a:srgbClr val="0C343D"/>
              </a:solidFill>
            </a:endParaRPr>
          </a:p>
        </p:txBody>
      </p:sp>
      <p:sp>
        <p:nvSpPr>
          <p:cNvPr id="249" name="Google Shape;249;p35"/>
          <p:cNvSpPr txBox="1"/>
          <p:nvPr/>
        </p:nvSpPr>
        <p:spPr>
          <a:xfrm>
            <a:off x="661475" y="1478550"/>
            <a:ext cx="7695300" cy="3405600"/>
          </a:xfrm>
          <a:prstGeom prst="rect">
            <a:avLst/>
          </a:prstGeom>
          <a:noFill/>
          <a:ln>
            <a:noFill/>
          </a:ln>
        </p:spPr>
        <p:txBody>
          <a:bodyPr spcFirstLastPara="1" wrap="square" lIns="91425" tIns="91425" rIns="91425" bIns="91425" anchor="t" anchorCtr="0">
            <a:noAutofit/>
          </a:bodyPr>
          <a:lstStyle/>
          <a:p>
            <a:pPr marL="0" lvl="0" indent="0" algn="l" rtl="0">
              <a:spcBef>
                <a:spcPts val="200"/>
              </a:spcBef>
              <a:spcAft>
                <a:spcPts val="0"/>
              </a:spcAft>
              <a:buClr>
                <a:schemeClr val="dk1"/>
              </a:buClr>
              <a:buSzPts val="1100"/>
              <a:buFont typeface="Arial"/>
              <a:buNone/>
            </a:pPr>
            <a:r>
              <a:rPr lang="en" sz="3000">
                <a:latin typeface="Calibri"/>
                <a:ea typeface="Calibri"/>
                <a:cs typeface="Calibri"/>
                <a:sym typeface="Calibri"/>
              </a:rPr>
              <a:t>Au fur et à mesure que les détails deviennent disponibles, intégrer les changements et les améliorations dans le contenu lié aux tâches. </a:t>
            </a:r>
            <a:endParaRPr sz="3000">
              <a:latin typeface="Calibri"/>
              <a:ea typeface="Calibri"/>
              <a:cs typeface="Calibri"/>
              <a:sym typeface="Calibri"/>
            </a:endParaRPr>
          </a:p>
          <a:p>
            <a:pPr marL="0" lvl="0" indent="0" algn="l" rtl="0">
              <a:spcBef>
                <a:spcPts val="200"/>
              </a:spcBef>
              <a:spcAft>
                <a:spcPts val="0"/>
              </a:spcAft>
              <a:buClr>
                <a:schemeClr val="dk1"/>
              </a:buClr>
              <a:buSzPts val="1100"/>
              <a:buFont typeface="Arial"/>
              <a:buNone/>
            </a:pPr>
            <a:endParaRPr sz="3000">
              <a:latin typeface="Calibri"/>
              <a:ea typeface="Calibri"/>
              <a:cs typeface="Calibri"/>
              <a:sym typeface="Calibri"/>
            </a:endParaRPr>
          </a:p>
          <a:p>
            <a:pPr marL="0" lvl="0" indent="0" algn="l" rtl="0">
              <a:spcBef>
                <a:spcPts val="200"/>
              </a:spcBef>
              <a:spcAft>
                <a:spcPts val="0"/>
              </a:spcAft>
              <a:buClr>
                <a:schemeClr val="dk1"/>
              </a:buClr>
              <a:buSzPts val="1100"/>
              <a:buFont typeface="Arial"/>
              <a:buNone/>
            </a:pPr>
            <a:r>
              <a:rPr lang="en" sz="3000">
                <a:latin typeface="Calibri"/>
                <a:ea typeface="Calibri"/>
                <a:cs typeface="Calibri"/>
                <a:sym typeface="Calibri"/>
              </a:rPr>
              <a:t>Supprimez les alertes, ou pointez-les vers le nouveau contenu de la tâche. </a:t>
            </a:r>
            <a:endParaRPr sz="3000">
              <a:latin typeface="Calibri"/>
              <a:ea typeface="Calibri"/>
              <a:cs typeface="Calibri"/>
              <a:sym typeface="Calibri"/>
            </a:endParaRPr>
          </a:p>
          <a:p>
            <a:pPr marL="0" lvl="0" indent="0" algn="l" rtl="0">
              <a:spcBef>
                <a:spcPts val="200"/>
              </a:spcBef>
              <a:spcAft>
                <a:spcPts val="0"/>
              </a:spcAft>
              <a:buNone/>
            </a:pPr>
            <a:endParaRPr sz="3000">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36"/>
          <p:cNvSpPr txBox="1"/>
          <p:nvPr/>
        </p:nvSpPr>
        <p:spPr>
          <a:xfrm>
            <a:off x="1074900" y="1207950"/>
            <a:ext cx="6811200" cy="26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600">
                <a:latin typeface="Calibri"/>
                <a:ea typeface="Calibri"/>
                <a:cs typeface="Calibri"/>
                <a:sym typeface="Calibri"/>
              </a:rPr>
              <a:t>Questions?</a:t>
            </a:r>
            <a:endParaRPr sz="36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7"/>
          <p:cNvSpPr txBox="1">
            <a:spLocks noGrp="1"/>
          </p:cNvSpPr>
          <p:nvPr>
            <p:ph type="body" idx="1"/>
          </p:nvPr>
        </p:nvSpPr>
        <p:spPr>
          <a:xfrm>
            <a:off x="3020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Clr>
                <a:schemeClr val="dk1"/>
              </a:buClr>
              <a:buSzPts val="1100"/>
              <a:buFont typeface="Arial"/>
              <a:buNone/>
            </a:pPr>
            <a:r>
              <a:rPr lang="en" sz="3000">
                <a:solidFill>
                  <a:srgbClr val="0C343D"/>
                </a:solidFill>
              </a:rPr>
              <a:t>Une vue à vol d'oiseau</a:t>
            </a:r>
            <a:endParaRPr sz="3000">
              <a:solidFill>
                <a:srgbClr val="0C343D"/>
              </a:solidFill>
            </a:endParaRPr>
          </a:p>
          <a:p>
            <a:pPr marL="0" lvl="0" indent="0" algn="l" rtl="0">
              <a:spcBef>
                <a:spcPts val="720"/>
              </a:spcBef>
              <a:spcAft>
                <a:spcPts val="0"/>
              </a:spcAft>
              <a:buClr>
                <a:schemeClr val="dk1"/>
              </a:buClr>
              <a:buSzPts val="1100"/>
              <a:buFont typeface="Arial"/>
              <a:buNone/>
            </a:pPr>
            <a:endParaRPr sz="3000">
              <a:solidFill>
                <a:srgbClr val="0C343D"/>
              </a:solidFill>
            </a:endParaRPr>
          </a:p>
          <a:p>
            <a:pPr marL="0" lvl="0" indent="0" algn="l" rtl="0">
              <a:spcBef>
                <a:spcPts val="720"/>
              </a:spcBef>
              <a:spcAft>
                <a:spcPts val="0"/>
              </a:spcAft>
              <a:buNone/>
            </a:pPr>
            <a:endParaRPr sz="3000">
              <a:solidFill>
                <a:srgbClr val="0C343D"/>
              </a:solidFill>
            </a:endParaRPr>
          </a:p>
        </p:txBody>
      </p:sp>
      <p:sp>
        <p:nvSpPr>
          <p:cNvPr id="77" name="Google Shape;77;p17"/>
          <p:cNvSpPr txBox="1"/>
          <p:nvPr/>
        </p:nvSpPr>
        <p:spPr>
          <a:xfrm>
            <a:off x="1391250" y="4517338"/>
            <a:ext cx="7690200" cy="481200"/>
          </a:xfrm>
          <a:prstGeom prst="rect">
            <a:avLst/>
          </a:prstGeom>
          <a:noFill/>
          <a:ln>
            <a:noFill/>
          </a:ln>
        </p:spPr>
        <p:txBody>
          <a:bodyPr spcFirstLastPara="1" wrap="square" lIns="91425" tIns="91425" rIns="91425" bIns="91425" anchor="t" anchorCtr="0">
            <a:noAutofit/>
          </a:bodyPr>
          <a:lstStyle/>
          <a:p>
            <a:pPr marL="457200" lvl="0" indent="0" algn="r" rtl="0">
              <a:spcBef>
                <a:spcPts val="0"/>
              </a:spcBef>
              <a:spcAft>
                <a:spcPts val="0"/>
              </a:spcAft>
              <a:buNone/>
            </a:pPr>
            <a:r>
              <a:rPr lang="en" sz="1200" u="sng">
                <a:solidFill>
                  <a:schemeClr val="hlink"/>
                </a:solidFill>
                <a:hlinkClick r:id="rId3"/>
              </a:rPr>
              <a:t>Carte du structure du contenu</a:t>
            </a:r>
            <a:endParaRPr sz="1200">
              <a:solidFill>
                <a:srgbClr val="073763"/>
              </a:solidFill>
            </a:endParaRPr>
          </a:p>
          <a:p>
            <a:pPr marL="457200" lvl="0" indent="0" algn="r" rtl="0">
              <a:spcBef>
                <a:spcPts val="0"/>
              </a:spcBef>
              <a:spcAft>
                <a:spcPts val="0"/>
              </a:spcAft>
              <a:buNone/>
            </a:pPr>
            <a:r>
              <a:rPr lang="en" sz="1200" u="sng">
                <a:solidFill>
                  <a:schemeClr val="hlink"/>
                </a:solidFill>
                <a:hlinkClick r:id="rId4"/>
              </a:rPr>
              <a:t>Inventaire du contenu</a:t>
            </a:r>
            <a:endParaRPr sz="1200">
              <a:solidFill>
                <a:srgbClr val="073763"/>
              </a:solidFill>
            </a:endParaRPr>
          </a:p>
        </p:txBody>
      </p:sp>
      <p:sp>
        <p:nvSpPr>
          <p:cNvPr id="78" name="Google Shape;78;p17"/>
          <p:cNvSpPr txBox="1"/>
          <p:nvPr/>
        </p:nvSpPr>
        <p:spPr>
          <a:xfrm>
            <a:off x="139400" y="1078425"/>
            <a:ext cx="2461200" cy="392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alibri"/>
                <a:ea typeface="Calibri"/>
                <a:cs typeface="Calibri"/>
                <a:sym typeface="Calibri"/>
              </a:rPr>
              <a:t>Même s’il ne devrait y avoir qu’une seule source faisant autorité, le contenu lié à la COVID-19 s'étend sur plusieurs thèmes et sujets. </a:t>
            </a:r>
            <a:endParaRPr sz="1800">
              <a:latin typeface="Calibri"/>
              <a:ea typeface="Calibri"/>
              <a:cs typeface="Calibri"/>
              <a:sym typeface="Calibri"/>
            </a:endParaRPr>
          </a:p>
        </p:txBody>
      </p:sp>
      <p:pic>
        <p:nvPicPr>
          <p:cNvPr id="79" name="Google Shape;79;p17"/>
          <p:cNvPicPr preferRelativeResize="0"/>
          <p:nvPr/>
        </p:nvPicPr>
        <p:blipFill>
          <a:blip r:embed="rId5">
            <a:alphaModFix/>
          </a:blip>
          <a:stretch>
            <a:fillRect/>
          </a:stretch>
        </p:blipFill>
        <p:spPr>
          <a:xfrm>
            <a:off x="2719150" y="1078413"/>
            <a:ext cx="6225025" cy="3433620"/>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28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  </a:t>
            </a:r>
            <a:r>
              <a:rPr lang="en" sz="2600">
                <a:solidFill>
                  <a:srgbClr val="0C343D"/>
                </a:solidFill>
              </a:rPr>
              <a:t>La COVID-19 touche la majorité des thèmes de Canada.ca</a:t>
            </a:r>
            <a:endParaRPr sz="2600">
              <a:solidFill>
                <a:srgbClr val="0C343D"/>
              </a:solidFill>
            </a:endParaRPr>
          </a:p>
        </p:txBody>
      </p:sp>
      <p:sp>
        <p:nvSpPr>
          <p:cNvPr id="85" name="Google Shape;85;p18"/>
          <p:cNvSpPr txBox="1"/>
          <p:nvPr/>
        </p:nvSpPr>
        <p:spPr>
          <a:xfrm>
            <a:off x="626275" y="1270947"/>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Santé</a:t>
            </a:r>
            <a:endParaRPr sz="1800" b="1"/>
          </a:p>
        </p:txBody>
      </p:sp>
      <p:sp>
        <p:nvSpPr>
          <p:cNvPr id="86" name="Google Shape;86;p18"/>
          <p:cNvSpPr txBox="1"/>
          <p:nvPr/>
        </p:nvSpPr>
        <p:spPr>
          <a:xfrm>
            <a:off x="2235325" y="1270947"/>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Voyage</a:t>
            </a:r>
            <a:endParaRPr sz="1800" b="1"/>
          </a:p>
        </p:txBody>
      </p:sp>
      <p:sp>
        <p:nvSpPr>
          <p:cNvPr id="87" name="Google Shape;87;p18"/>
          <p:cNvSpPr txBox="1"/>
          <p:nvPr/>
        </p:nvSpPr>
        <p:spPr>
          <a:xfrm>
            <a:off x="3844375" y="1270947"/>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Emplois</a:t>
            </a:r>
            <a:endParaRPr sz="1800" b="1"/>
          </a:p>
        </p:txBody>
      </p:sp>
      <p:sp>
        <p:nvSpPr>
          <p:cNvPr id="88" name="Google Shape;88;p18"/>
          <p:cNvSpPr txBox="1"/>
          <p:nvPr/>
        </p:nvSpPr>
        <p:spPr>
          <a:xfrm>
            <a:off x="5453425" y="1270947"/>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b="1"/>
              <a:t>Immigration</a:t>
            </a:r>
            <a:endParaRPr sz="1500" b="1"/>
          </a:p>
        </p:txBody>
      </p:sp>
      <p:sp>
        <p:nvSpPr>
          <p:cNvPr id="89" name="Google Shape;89;p18"/>
          <p:cNvSpPr txBox="1"/>
          <p:nvPr/>
        </p:nvSpPr>
        <p:spPr>
          <a:xfrm>
            <a:off x="7221525" y="1270947"/>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t>Entreprises</a:t>
            </a:r>
            <a:endParaRPr sz="1600" b="1"/>
          </a:p>
        </p:txBody>
      </p:sp>
      <p:sp>
        <p:nvSpPr>
          <p:cNvPr id="90" name="Google Shape;90;p18"/>
          <p:cNvSpPr txBox="1"/>
          <p:nvPr/>
        </p:nvSpPr>
        <p:spPr>
          <a:xfrm>
            <a:off x="626275" y="2237800"/>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t>Prestations</a:t>
            </a:r>
            <a:endParaRPr sz="1600" b="1"/>
          </a:p>
        </p:txBody>
      </p:sp>
      <p:sp>
        <p:nvSpPr>
          <p:cNvPr id="91" name="Google Shape;91;p18"/>
          <p:cNvSpPr txBox="1"/>
          <p:nvPr/>
        </p:nvSpPr>
        <p:spPr>
          <a:xfrm>
            <a:off x="2235325" y="2237800"/>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Impôts</a:t>
            </a:r>
            <a:endParaRPr sz="1800" b="1"/>
          </a:p>
        </p:txBody>
      </p:sp>
      <p:sp>
        <p:nvSpPr>
          <p:cNvPr id="92" name="Google Shape;92;p18"/>
          <p:cNvSpPr txBox="1"/>
          <p:nvPr/>
        </p:nvSpPr>
        <p:spPr>
          <a:xfrm>
            <a:off x="3844375" y="2237800"/>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Sécurité nationale</a:t>
            </a:r>
            <a:endParaRPr sz="1800" b="1"/>
          </a:p>
        </p:txBody>
      </p:sp>
      <p:sp>
        <p:nvSpPr>
          <p:cNvPr id="93" name="Google Shape;93;p18"/>
          <p:cNvSpPr txBox="1"/>
          <p:nvPr/>
        </p:nvSpPr>
        <p:spPr>
          <a:xfrm>
            <a:off x="5453425" y="2237800"/>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Police, justice et urgences</a:t>
            </a:r>
            <a:endParaRPr b="1"/>
          </a:p>
        </p:txBody>
      </p:sp>
      <p:sp>
        <p:nvSpPr>
          <p:cNvPr id="94" name="Google Shape;94;p18"/>
          <p:cNvSpPr txBox="1"/>
          <p:nvPr/>
        </p:nvSpPr>
        <p:spPr>
          <a:xfrm>
            <a:off x="7221525" y="2190750"/>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Science</a:t>
            </a:r>
            <a:r>
              <a:rPr lang="en" sz="1800"/>
              <a:t> </a:t>
            </a:r>
            <a:endParaRPr sz="1800"/>
          </a:p>
        </p:txBody>
      </p:sp>
      <p:sp>
        <p:nvSpPr>
          <p:cNvPr id="95" name="Google Shape;95;p18"/>
          <p:cNvSpPr txBox="1"/>
          <p:nvPr/>
        </p:nvSpPr>
        <p:spPr>
          <a:xfrm>
            <a:off x="626275" y="3275475"/>
            <a:ext cx="1305900" cy="673200"/>
          </a:xfrm>
          <a:prstGeom prst="rect">
            <a:avLst/>
          </a:prstGeom>
          <a:solidFill>
            <a:srgbClr val="FFD9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Fonction publique</a:t>
            </a:r>
            <a:endParaRPr sz="1800" b="1"/>
          </a:p>
        </p:txBody>
      </p:sp>
      <p:sp>
        <p:nvSpPr>
          <p:cNvPr id="96" name="Google Shape;96;p18"/>
          <p:cNvSpPr txBox="1"/>
          <p:nvPr/>
        </p:nvSpPr>
        <p:spPr>
          <a:xfrm>
            <a:off x="2186125" y="3275475"/>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Canada et le monde</a:t>
            </a:r>
            <a:endParaRPr b="1"/>
          </a:p>
        </p:txBody>
      </p:sp>
      <p:sp>
        <p:nvSpPr>
          <p:cNvPr id="97" name="Google Shape;97;p18"/>
          <p:cNvSpPr txBox="1"/>
          <p:nvPr/>
        </p:nvSpPr>
        <p:spPr>
          <a:xfrm>
            <a:off x="3844375" y="3275475"/>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t>Culture, histoire et sport</a:t>
            </a:r>
            <a:endParaRPr b="1"/>
          </a:p>
        </p:txBody>
      </p:sp>
      <p:sp>
        <p:nvSpPr>
          <p:cNvPr id="98" name="Google Shape;98;p18"/>
          <p:cNvSpPr txBox="1"/>
          <p:nvPr/>
        </p:nvSpPr>
        <p:spPr>
          <a:xfrm>
            <a:off x="7221525" y="3275475"/>
            <a:ext cx="1305900" cy="6732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t>Transport</a:t>
            </a:r>
            <a:endParaRPr sz="1800" b="1"/>
          </a:p>
        </p:txBody>
      </p:sp>
      <p:sp>
        <p:nvSpPr>
          <p:cNvPr id="99" name="Google Shape;99;p18"/>
          <p:cNvSpPr txBox="1"/>
          <p:nvPr/>
        </p:nvSpPr>
        <p:spPr>
          <a:xfrm>
            <a:off x="5453425" y="3275475"/>
            <a:ext cx="1305900" cy="673200"/>
          </a:xfrm>
          <a:prstGeom prst="rect">
            <a:avLst/>
          </a:prstGeom>
          <a:solidFill>
            <a:srgbClr val="FFD966"/>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r>
              <a:rPr lang="en" b="1"/>
              <a:t>Argent et finances</a:t>
            </a:r>
            <a:endParaRPr b="1"/>
          </a:p>
        </p:txBody>
      </p:sp>
      <p:sp>
        <p:nvSpPr>
          <p:cNvPr id="100" name="Google Shape;100;p18"/>
          <p:cNvSpPr txBox="1"/>
          <p:nvPr/>
        </p:nvSpPr>
        <p:spPr>
          <a:xfrm>
            <a:off x="1728925" y="4631125"/>
            <a:ext cx="334800" cy="288000"/>
          </a:xfrm>
          <a:prstGeom prst="rect">
            <a:avLst/>
          </a:prstGeom>
          <a:solidFill>
            <a:srgbClr val="FFD966"/>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p>
        </p:txBody>
      </p:sp>
      <p:sp>
        <p:nvSpPr>
          <p:cNvPr id="101" name="Google Shape;101;p18"/>
          <p:cNvSpPr txBox="1"/>
          <p:nvPr/>
        </p:nvSpPr>
        <p:spPr>
          <a:xfrm>
            <a:off x="4359836" y="4631125"/>
            <a:ext cx="367800" cy="288000"/>
          </a:xfrm>
          <a:prstGeom prst="rect">
            <a:avLst/>
          </a:prstGeom>
          <a:solidFill>
            <a:srgbClr val="93C47D"/>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200" b="1"/>
          </a:p>
        </p:txBody>
      </p:sp>
      <p:sp>
        <p:nvSpPr>
          <p:cNvPr id="102" name="Google Shape;102;p18"/>
          <p:cNvSpPr txBox="1"/>
          <p:nvPr/>
        </p:nvSpPr>
        <p:spPr>
          <a:xfrm>
            <a:off x="626275" y="4378031"/>
            <a:ext cx="1501500" cy="288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solidFill>
                  <a:schemeClr val="dk1"/>
                </a:solidFill>
              </a:rPr>
              <a:t>Légende</a:t>
            </a:r>
            <a:endParaRPr/>
          </a:p>
        </p:txBody>
      </p:sp>
      <p:sp>
        <p:nvSpPr>
          <p:cNvPr id="103" name="Google Shape;103;p18"/>
          <p:cNvSpPr txBox="1"/>
          <p:nvPr/>
        </p:nvSpPr>
        <p:spPr>
          <a:xfrm>
            <a:off x="2019525" y="4581500"/>
            <a:ext cx="2095200" cy="471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200" b="1">
                <a:solidFill>
                  <a:schemeClr val="dk1"/>
                </a:solidFill>
              </a:rPr>
              <a:t>Possède du contenu COVID-19 en ce moment</a:t>
            </a:r>
            <a:endParaRPr/>
          </a:p>
        </p:txBody>
      </p:sp>
      <p:sp>
        <p:nvSpPr>
          <p:cNvPr id="104" name="Google Shape;104;p18"/>
          <p:cNvSpPr txBox="1"/>
          <p:nvPr/>
        </p:nvSpPr>
        <p:spPr>
          <a:xfrm>
            <a:off x="4681225" y="4601425"/>
            <a:ext cx="3237000" cy="34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a:solidFill>
                  <a:schemeClr val="dk1"/>
                </a:solidFill>
              </a:rPr>
              <a:t>Contenu COVID-19 anticipé bientôt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body" idx="1"/>
          </p:nvPr>
        </p:nvSpPr>
        <p:spPr>
          <a:xfrm>
            <a:off x="3020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Clr>
                <a:schemeClr val="dk1"/>
              </a:buClr>
              <a:buSzPts val="1100"/>
              <a:buFont typeface="Arial"/>
              <a:buNone/>
            </a:pPr>
            <a:r>
              <a:rPr lang="en" sz="3000">
                <a:solidFill>
                  <a:srgbClr val="0C343D"/>
                </a:solidFill>
              </a:rPr>
              <a:t>Approche gouvernementale globale</a:t>
            </a:r>
            <a:endParaRPr sz="3000">
              <a:solidFill>
                <a:srgbClr val="0C343D"/>
              </a:solidFill>
            </a:endParaRPr>
          </a:p>
          <a:p>
            <a:pPr marL="0" lvl="0" indent="0" algn="l" rtl="0">
              <a:spcBef>
                <a:spcPts val="720"/>
              </a:spcBef>
              <a:spcAft>
                <a:spcPts val="0"/>
              </a:spcAft>
              <a:buClr>
                <a:schemeClr val="dk1"/>
              </a:buClr>
              <a:buSzPts val="1100"/>
              <a:buFont typeface="Arial"/>
              <a:buNone/>
            </a:pPr>
            <a:endParaRPr sz="3000">
              <a:solidFill>
                <a:srgbClr val="0C343D"/>
              </a:solidFill>
            </a:endParaRPr>
          </a:p>
          <a:p>
            <a:pPr marL="0" lvl="0" indent="0" algn="l" rtl="0">
              <a:spcBef>
                <a:spcPts val="720"/>
              </a:spcBef>
              <a:spcAft>
                <a:spcPts val="0"/>
              </a:spcAft>
              <a:buNone/>
            </a:pPr>
            <a:endParaRPr sz="3000">
              <a:solidFill>
                <a:srgbClr val="0C343D"/>
              </a:solidFill>
            </a:endParaRPr>
          </a:p>
        </p:txBody>
      </p:sp>
      <p:sp>
        <p:nvSpPr>
          <p:cNvPr id="110" name="Google Shape;110;p19"/>
          <p:cNvSpPr txBox="1"/>
          <p:nvPr/>
        </p:nvSpPr>
        <p:spPr>
          <a:xfrm>
            <a:off x="759200" y="1088650"/>
            <a:ext cx="7695300" cy="3405600"/>
          </a:xfrm>
          <a:prstGeom prst="rect">
            <a:avLst/>
          </a:prstGeom>
          <a:noFill/>
          <a:ln>
            <a:noFill/>
          </a:ln>
        </p:spPr>
        <p:txBody>
          <a:bodyPr spcFirstLastPara="1" wrap="square" lIns="91425" tIns="91425" rIns="91425" bIns="91425" anchor="t" anchorCtr="0">
            <a:noAutofit/>
          </a:bodyPr>
          <a:lstStyle/>
          <a:p>
            <a:pPr marL="457200" lvl="0" indent="-419100" algn="l" rtl="0">
              <a:spcBef>
                <a:spcPts val="200"/>
              </a:spcBef>
              <a:spcAft>
                <a:spcPts val="0"/>
              </a:spcAft>
              <a:buSzPts val="3000"/>
              <a:buChar char="●"/>
            </a:pPr>
            <a:r>
              <a:rPr lang="en" sz="3000">
                <a:latin typeface="Calibri"/>
                <a:ea typeface="Calibri"/>
                <a:cs typeface="Calibri"/>
                <a:sym typeface="Calibri"/>
              </a:rPr>
              <a:t>Coordonnée de manière centralisée via </a:t>
            </a:r>
            <a:r>
              <a:rPr lang="en" sz="3000" b="1">
                <a:latin typeface="Calibri"/>
                <a:ea typeface="Calibri"/>
                <a:cs typeface="Calibri"/>
                <a:sym typeface="Calibri"/>
              </a:rPr>
              <a:t>canada.ca/le-coronavirus</a:t>
            </a:r>
            <a:r>
              <a:rPr lang="en" sz="3000">
                <a:latin typeface="Calibri"/>
                <a:ea typeface="Calibri"/>
                <a:cs typeface="Calibri"/>
                <a:sym typeface="Calibri"/>
              </a:rPr>
              <a:t> et les pages qui s’y rattachent</a:t>
            </a:r>
            <a:endParaRPr sz="3000">
              <a:latin typeface="Calibri"/>
              <a:ea typeface="Calibri"/>
              <a:cs typeface="Calibri"/>
              <a:sym typeface="Calibri"/>
            </a:endParaRPr>
          </a:p>
          <a:p>
            <a:pPr marL="457200" lvl="0" indent="0" algn="l" rtl="0">
              <a:spcBef>
                <a:spcPts val="200"/>
              </a:spcBef>
              <a:spcAft>
                <a:spcPts val="0"/>
              </a:spcAft>
              <a:buNone/>
            </a:pPr>
            <a:endParaRPr sz="3000">
              <a:latin typeface="Calibri"/>
              <a:ea typeface="Calibri"/>
              <a:cs typeface="Calibri"/>
              <a:sym typeface="Calibri"/>
            </a:endParaRPr>
          </a:p>
          <a:p>
            <a:pPr marL="457200" lvl="0" indent="-419100" algn="l" rtl="0">
              <a:spcBef>
                <a:spcPts val="200"/>
              </a:spcBef>
              <a:spcAft>
                <a:spcPts val="0"/>
              </a:spcAft>
              <a:buSzPts val="3000"/>
              <a:buChar char="●"/>
            </a:pPr>
            <a:r>
              <a:rPr lang="en" sz="3000">
                <a:latin typeface="Calibri"/>
                <a:ea typeface="Calibri"/>
                <a:cs typeface="Calibri"/>
                <a:sym typeface="Calibri"/>
              </a:rPr>
              <a:t>Les annonces et le contenu </a:t>
            </a:r>
            <a:r>
              <a:rPr lang="en" sz="3000" b="1">
                <a:latin typeface="Calibri"/>
                <a:ea typeface="Calibri"/>
                <a:cs typeface="Calibri"/>
                <a:sym typeface="Calibri"/>
              </a:rPr>
              <a:t>ne doivent pas être dédoublés</a:t>
            </a:r>
            <a:r>
              <a:rPr lang="en" sz="3000">
                <a:latin typeface="Calibri"/>
                <a:ea typeface="Calibri"/>
                <a:cs typeface="Calibri"/>
                <a:sym typeface="Calibri"/>
              </a:rPr>
              <a:t> d'un ministère à l'autre</a:t>
            </a:r>
            <a:endParaRPr sz="3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body" idx="1"/>
          </p:nvPr>
        </p:nvSpPr>
        <p:spPr>
          <a:xfrm>
            <a:off x="294750" y="213425"/>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Au niveau ministériel</a:t>
            </a:r>
            <a:endParaRPr sz="3000">
              <a:solidFill>
                <a:srgbClr val="0C343D"/>
              </a:solidFill>
            </a:endParaRPr>
          </a:p>
        </p:txBody>
      </p:sp>
      <p:sp>
        <p:nvSpPr>
          <p:cNvPr id="116" name="Google Shape;116;p20"/>
          <p:cNvSpPr txBox="1"/>
          <p:nvPr/>
        </p:nvSpPr>
        <p:spPr>
          <a:xfrm>
            <a:off x="435200" y="945050"/>
            <a:ext cx="8435700" cy="3405600"/>
          </a:xfrm>
          <a:prstGeom prst="rect">
            <a:avLst/>
          </a:prstGeom>
          <a:noFill/>
          <a:ln>
            <a:noFill/>
          </a:ln>
        </p:spPr>
        <p:txBody>
          <a:bodyPr spcFirstLastPara="1" wrap="square" lIns="91425" tIns="91425" rIns="91425" bIns="91425" anchor="t" anchorCtr="0">
            <a:noAutofit/>
          </a:bodyPr>
          <a:lstStyle/>
          <a:p>
            <a:pPr marL="0" lvl="0" indent="0" algn="l" rtl="0">
              <a:spcBef>
                <a:spcPts val="200"/>
              </a:spcBef>
              <a:spcAft>
                <a:spcPts val="0"/>
              </a:spcAft>
              <a:buNone/>
            </a:pPr>
            <a:r>
              <a:rPr lang="en" sz="3000" b="1">
                <a:latin typeface="Calibri"/>
                <a:ea typeface="Calibri"/>
                <a:cs typeface="Calibri"/>
                <a:sym typeface="Calibri"/>
              </a:rPr>
              <a:t>Se concentrer sur : </a:t>
            </a:r>
            <a:endParaRPr sz="3000" b="1">
              <a:latin typeface="Calibri"/>
              <a:ea typeface="Calibri"/>
              <a:cs typeface="Calibri"/>
              <a:sym typeface="Calibri"/>
            </a:endParaRPr>
          </a:p>
          <a:p>
            <a:pPr marL="457200" lvl="0" indent="-419100" algn="l" rtl="0">
              <a:spcBef>
                <a:spcPts val="200"/>
              </a:spcBef>
              <a:spcAft>
                <a:spcPts val="0"/>
              </a:spcAft>
              <a:buClr>
                <a:schemeClr val="dk1"/>
              </a:buClr>
              <a:buSzPts val="3000"/>
              <a:buFont typeface="Calibri"/>
              <a:buChar char="●"/>
            </a:pPr>
            <a:r>
              <a:rPr lang="en" sz="3000">
                <a:solidFill>
                  <a:schemeClr val="dk1"/>
                </a:solidFill>
                <a:latin typeface="Calibri"/>
                <a:ea typeface="Calibri"/>
                <a:cs typeface="Calibri"/>
                <a:sym typeface="Calibri"/>
              </a:rPr>
              <a:t>les modifications des programmes et des services </a:t>
            </a:r>
            <a:endParaRPr sz="3000">
              <a:solidFill>
                <a:schemeClr val="dk1"/>
              </a:solidFill>
              <a:latin typeface="Calibri"/>
              <a:ea typeface="Calibri"/>
              <a:cs typeface="Calibri"/>
              <a:sym typeface="Calibri"/>
            </a:endParaRPr>
          </a:p>
          <a:p>
            <a:pPr marL="457200" lvl="0" indent="-419100" algn="l" rtl="0">
              <a:spcBef>
                <a:spcPts val="200"/>
              </a:spcBef>
              <a:spcAft>
                <a:spcPts val="0"/>
              </a:spcAft>
              <a:buClr>
                <a:schemeClr val="dk1"/>
              </a:buClr>
              <a:buSzPts val="3000"/>
              <a:buFont typeface="Calibri"/>
              <a:buChar char="●"/>
            </a:pPr>
            <a:r>
              <a:rPr lang="en" sz="3000">
                <a:solidFill>
                  <a:schemeClr val="dk1"/>
                </a:solidFill>
                <a:latin typeface="Calibri"/>
                <a:ea typeface="Calibri"/>
                <a:cs typeface="Calibri"/>
                <a:sym typeface="Calibri"/>
              </a:rPr>
              <a:t>les perturbations de service </a:t>
            </a:r>
            <a:endParaRPr sz="3000">
              <a:solidFill>
                <a:schemeClr val="dk1"/>
              </a:solidFill>
              <a:latin typeface="Calibri"/>
              <a:ea typeface="Calibri"/>
              <a:cs typeface="Calibri"/>
              <a:sym typeface="Calibri"/>
            </a:endParaRPr>
          </a:p>
          <a:p>
            <a:pPr marL="457200" lvl="0" indent="-419100" algn="l" rtl="0">
              <a:spcBef>
                <a:spcPts val="200"/>
              </a:spcBef>
              <a:spcAft>
                <a:spcPts val="0"/>
              </a:spcAft>
              <a:buClr>
                <a:schemeClr val="dk1"/>
              </a:buClr>
              <a:buSzPts val="3000"/>
              <a:buFont typeface="Calibri"/>
              <a:buChar char="●"/>
            </a:pPr>
            <a:r>
              <a:rPr lang="en" sz="3000">
                <a:solidFill>
                  <a:schemeClr val="dk1"/>
                </a:solidFill>
                <a:latin typeface="Calibri"/>
                <a:ea typeface="Calibri"/>
                <a:cs typeface="Calibri"/>
                <a:sym typeface="Calibri"/>
              </a:rPr>
              <a:t>les lignes directrices pour les employés, en coordination avec le SCT</a:t>
            </a:r>
            <a:endParaRPr sz="3000">
              <a:solidFill>
                <a:schemeClr val="dk1"/>
              </a:solidFill>
              <a:latin typeface="Calibri"/>
              <a:ea typeface="Calibri"/>
              <a:cs typeface="Calibri"/>
              <a:sym typeface="Calibri"/>
            </a:endParaRPr>
          </a:p>
          <a:p>
            <a:pPr marL="457200" lvl="0" indent="-419100" algn="l" rtl="0">
              <a:spcBef>
                <a:spcPts val="200"/>
              </a:spcBef>
              <a:spcAft>
                <a:spcPts val="0"/>
              </a:spcAft>
              <a:buClr>
                <a:schemeClr val="dk1"/>
              </a:buClr>
              <a:buSzPts val="3000"/>
              <a:buFont typeface="Calibri"/>
              <a:buChar char="●"/>
            </a:pPr>
            <a:r>
              <a:rPr lang="en" sz="3000">
                <a:solidFill>
                  <a:schemeClr val="dk1"/>
                </a:solidFill>
                <a:latin typeface="Calibri"/>
                <a:ea typeface="Calibri"/>
                <a:cs typeface="Calibri"/>
                <a:sym typeface="Calibri"/>
              </a:rPr>
              <a:t>l’identification et la mise en relation avec vos partenaires au sujet du contenu collaboratif à venir</a:t>
            </a:r>
            <a:endParaRPr sz="30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1"/>
          <p:cNvSpPr txBox="1">
            <a:spLocks noGrp="1"/>
          </p:cNvSpPr>
          <p:nvPr>
            <p:ph type="body" idx="1"/>
          </p:nvPr>
        </p:nvSpPr>
        <p:spPr>
          <a:xfrm>
            <a:off x="302000" y="179750"/>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Clr>
                <a:schemeClr val="dk1"/>
              </a:buClr>
              <a:buSzPts val="1100"/>
              <a:buFont typeface="Arial"/>
              <a:buNone/>
            </a:pPr>
            <a:r>
              <a:rPr lang="en" sz="3000">
                <a:solidFill>
                  <a:srgbClr val="0C343D"/>
                </a:solidFill>
              </a:rPr>
              <a:t>Exemple : Modifications à prestation canadienne pour enfants</a:t>
            </a:r>
            <a:endParaRPr sz="3000">
              <a:solidFill>
                <a:srgbClr val="0C343D"/>
              </a:solidFill>
            </a:endParaRPr>
          </a:p>
          <a:p>
            <a:pPr marL="0" lvl="0" indent="0" algn="l" rtl="0">
              <a:spcBef>
                <a:spcPts val="720"/>
              </a:spcBef>
              <a:spcAft>
                <a:spcPts val="0"/>
              </a:spcAft>
              <a:buClr>
                <a:schemeClr val="dk1"/>
              </a:buClr>
              <a:buSzPts val="1100"/>
              <a:buFont typeface="Arial"/>
              <a:buNone/>
            </a:pPr>
            <a:endParaRPr sz="3000">
              <a:solidFill>
                <a:srgbClr val="0C343D"/>
              </a:solidFill>
            </a:endParaRPr>
          </a:p>
          <a:p>
            <a:pPr marL="0" lvl="0" indent="0" algn="l" rtl="0">
              <a:spcBef>
                <a:spcPts val="720"/>
              </a:spcBef>
              <a:spcAft>
                <a:spcPts val="0"/>
              </a:spcAft>
              <a:buClr>
                <a:schemeClr val="dk1"/>
              </a:buClr>
              <a:buSzPts val="1100"/>
              <a:buFont typeface="Arial"/>
              <a:buNone/>
            </a:pPr>
            <a:endParaRPr sz="3000">
              <a:solidFill>
                <a:srgbClr val="0C343D"/>
              </a:solidFill>
            </a:endParaRPr>
          </a:p>
          <a:p>
            <a:pPr marL="0" lvl="0" indent="0" algn="l" rtl="0">
              <a:spcBef>
                <a:spcPts val="720"/>
              </a:spcBef>
              <a:spcAft>
                <a:spcPts val="0"/>
              </a:spcAft>
              <a:buNone/>
            </a:pPr>
            <a:endParaRPr sz="3000">
              <a:solidFill>
                <a:srgbClr val="004D71"/>
              </a:solidFill>
            </a:endParaRPr>
          </a:p>
        </p:txBody>
      </p:sp>
      <p:sp>
        <p:nvSpPr>
          <p:cNvPr id="122" name="Google Shape;122;p21"/>
          <p:cNvSpPr txBox="1"/>
          <p:nvPr/>
        </p:nvSpPr>
        <p:spPr>
          <a:xfrm>
            <a:off x="773525" y="1326050"/>
            <a:ext cx="7695300" cy="3405600"/>
          </a:xfrm>
          <a:prstGeom prst="rect">
            <a:avLst/>
          </a:prstGeom>
          <a:noFill/>
          <a:ln>
            <a:noFill/>
          </a:ln>
        </p:spPr>
        <p:txBody>
          <a:bodyPr spcFirstLastPara="1" wrap="square" lIns="91425" tIns="91425" rIns="91425" bIns="91425" anchor="t" anchorCtr="0">
            <a:noAutofit/>
          </a:bodyPr>
          <a:lstStyle/>
          <a:p>
            <a:pPr marL="457200" lvl="0" indent="-419100" algn="l" rtl="0">
              <a:lnSpc>
                <a:spcPct val="150000"/>
              </a:lnSpc>
              <a:spcBef>
                <a:spcPts val="200"/>
              </a:spcBef>
              <a:spcAft>
                <a:spcPts val="0"/>
              </a:spcAft>
              <a:buSzPts val="3000"/>
              <a:buChar char="●"/>
            </a:pPr>
            <a:r>
              <a:rPr lang="en" sz="3000" b="1">
                <a:latin typeface="Calibri"/>
                <a:ea typeface="Calibri"/>
                <a:cs typeface="Calibri"/>
                <a:sym typeface="Calibri"/>
              </a:rPr>
              <a:t>Annoncé par : </a:t>
            </a:r>
            <a:r>
              <a:rPr lang="en" sz="3000">
                <a:latin typeface="Calibri"/>
                <a:ea typeface="Calibri"/>
                <a:cs typeface="Calibri"/>
                <a:sym typeface="Calibri"/>
              </a:rPr>
              <a:t>Finances Canada</a:t>
            </a:r>
            <a:endParaRPr sz="3000">
              <a:latin typeface="Calibri"/>
              <a:ea typeface="Calibri"/>
              <a:cs typeface="Calibri"/>
              <a:sym typeface="Calibri"/>
            </a:endParaRPr>
          </a:p>
          <a:p>
            <a:pPr marL="457200" lvl="0" indent="-419100" algn="l" rtl="0">
              <a:lnSpc>
                <a:spcPct val="150000"/>
              </a:lnSpc>
              <a:spcBef>
                <a:spcPts val="200"/>
              </a:spcBef>
              <a:spcAft>
                <a:spcPts val="0"/>
              </a:spcAft>
              <a:buSzPts val="3000"/>
              <a:buChar char="●"/>
            </a:pPr>
            <a:r>
              <a:rPr lang="en" sz="3000" b="1">
                <a:latin typeface="Calibri"/>
                <a:ea typeface="Calibri"/>
                <a:cs typeface="Calibri"/>
                <a:sym typeface="Calibri"/>
              </a:rPr>
              <a:t>Touche :</a:t>
            </a:r>
            <a:r>
              <a:rPr lang="en" sz="3000">
                <a:latin typeface="Calibri"/>
                <a:ea typeface="Calibri"/>
                <a:cs typeface="Calibri"/>
                <a:sym typeface="Calibri"/>
              </a:rPr>
              <a:t> le</a:t>
            </a:r>
            <a:r>
              <a:rPr lang="en" sz="3000" b="1">
                <a:latin typeface="Calibri"/>
                <a:ea typeface="Calibri"/>
                <a:cs typeface="Calibri"/>
                <a:sym typeface="Calibri"/>
              </a:rPr>
              <a:t> </a:t>
            </a:r>
            <a:r>
              <a:rPr lang="en" sz="3000">
                <a:latin typeface="Calibri"/>
                <a:ea typeface="Calibri"/>
                <a:cs typeface="Calibri"/>
                <a:sym typeface="Calibri"/>
              </a:rPr>
              <a:t>thème des prestations (EDSC)</a:t>
            </a:r>
            <a:endParaRPr sz="3000">
              <a:latin typeface="Calibri"/>
              <a:ea typeface="Calibri"/>
              <a:cs typeface="Calibri"/>
              <a:sym typeface="Calibri"/>
            </a:endParaRPr>
          </a:p>
          <a:p>
            <a:pPr marL="457200" lvl="0" indent="-419100" algn="l" rtl="0">
              <a:lnSpc>
                <a:spcPct val="150000"/>
              </a:lnSpc>
              <a:spcBef>
                <a:spcPts val="200"/>
              </a:spcBef>
              <a:spcAft>
                <a:spcPts val="0"/>
              </a:spcAft>
              <a:buSzPts val="3000"/>
              <a:buChar char="●"/>
            </a:pPr>
            <a:r>
              <a:rPr lang="en" sz="3000" b="1">
                <a:latin typeface="Calibri"/>
                <a:ea typeface="Calibri"/>
                <a:cs typeface="Calibri"/>
                <a:sym typeface="Calibri"/>
              </a:rPr>
              <a:t>Changements à :</a:t>
            </a:r>
            <a:r>
              <a:rPr lang="en" sz="3000">
                <a:latin typeface="Calibri"/>
                <a:ea typeface="Calibri"/>
                <a:cs typeface="Calibri"/>
                <a:sym typeface="Calibri"/>
              </a:rPr>
              <a:t> la livraison des prestations d’ACE (ARC)</a:t>
            </a:r>
            <a:endParaRPr sz="30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22"/>
          <p:cNvPicPr preferRelativeResize="0"/>
          <p:nvPr/>
        </p:nvPicPr>
        <p:blipFill>
          <a:blip r:embed="rId3">
            <a:alphaModFix/>
          </a:blip>
          <a:stretch>
            <a:fillRect/>
          </a:stretch>
        </p:blipFill>
        <p:spPr>
          <a:xfrm>
            <a:off x="151575" y="3201426"/>
            <a:ext cx="4009749" cy="1870025"/>
          </a:xfrm>
          <a:prstGeom prst="rect">
            <a:avLst/>
          </a:prstGeom>
          <a:noFill/>
          <a:ln>
            <a:noFill/>
          </a:ln>
        </p:spPr>
      </p:pic>
      <p:pic>
        <p:nvPicPr>
          <p:cNvPr id="128" name="Google Shape;128;p22"/>
          <p:cNvPicPr preferRelativeResize="0"/>
          <p:nvPr/>
        </p:nvPicPr>
        <p:blipFill>
          <a:blip r:embed="rId4">
            <a:alphaModFix/>
          </a:blip>
          <a:stretch>
            <a:fillRect/>
          </a:stretch>
        </p:blipFill>
        <p:spPr>
          <a:xfrm>
            <a:off x="4437550" y="909124"/>
            <a:ext cx="4442397" cy="2129225"/>
          </a:xfrm>
          <a:prstGeom prst="rect">
            <a:avLst/>
          </a:prstGeom>
          <a:noFill/>
          <a:ln>
            <a:noFill/>
          </a:ln>
          <a:effectLst>
            <a:outerShdw blurRad="57150" dist="19050" dir="5400000" algn="bl" rotWithShape="0">
              <a:srgbClr val="000000">
                <a:alpha val="50000"/>
              </a:srgbClr>
            </a:outerShdw>
          </a:effectLst>
        </p:spPr>
      </p:pic>
      <p:pic>
        <p:nvPicPr>
          <p:cNvPr id="129" name="Google Shape;129;p22"/>
          <p:cNvPicPr preferRelativeResize="0"/>
          <p:nvPr/>
        </p:nvPicPr>
        <p:blipFill>
          <a:blip r:embed="rId5">
            <a:alphaModFix/>
          </a:blip>
          <a:stretch>
            <a:fillRect/>
          </a:stretch>
        </p:blipFill>
        <p:spPr>
          <a:xfrm>
            <a:off x="121025" y="1082413"/>
            <a:ext cx="4199825" cy="1951900"/>
          </a:xfrm>
          <a:prstGeom prst="rect">
            <a:avLst/>
          </a:prstGeom>
          <a:noFill/>
          <a:ln>
            <a:noFill/>
          </a:ln>
          <a:effectLst>
            <a:outerShdw blurRad="57150" dist="19050" dir="5400000" algn="bl" rotWithShape="0">
              <a:srgbClr val="000000">
                <a:alpha val="50000"/>
              </a:srgbClr>
            </a:outerShdw>
          </a:effectLst>
        </p:spPr>
      </p:pic>
      <p:sp>
        <p:nvSpPr>
          <p:cNvPr id="130" name="Google Shape;130;p22"/>
          <p:cNvSpPr txBox="1">
            <a:spLocks noGrp="1"/>
          </p:cNvSpPr>
          <p:nvPr>
            <p:ph type="body" idx="1"/>
          </p:nvPr>
        </p:nvSpPr>
        <p:spPr>
          <a:xfrm>
            <a:off x="277350" y="196612"/>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Clr>
                <a:schemeClr val="dk1"/>
              </a:buClr>
              <a:buSzPts val="1100"/>
              <a:buFont typeface="Arial"/>
              <a:buNone/>
            </a:pPr>
            <a:r>
              <a:rPr lang="en" sz="2400">
                <a:solidFill>
                  <a:srgbClr val="0C343D"/>
                </a:solidFill>
              </a:rPr>
              <a:t>Situation actuelle : dédoublement des informations générales</a:t>
            </a:r>
            <a:endParaRPr sz="2400">
              <a:solidFill>
                <a:srgbClr val="0C343D"/>
              </a:solidFill>
            </a:endParaRPr>
          </a:p>
          <a:p>
            <a:pPr marL="0" lvl="0" indent="0" algn="l" rtl="0">
              <a:spcBef>
                <a:spcPts val="720"/>
              </a:spcBef>
              <a:spcAft>
                <a:spcPts val="0"/>
              </a:spcAft>
              <a:buClr>
                <a:schemeClr val="dk1"/>
              </a:buClr>
              <a:buSzPts val="1100"/>
              <a:buFont typeface="Arial"/>
              <a:buNone/>
            </a:pPr>
            <a:endParaRPr sz="3000">
              <a:solidFill>
                <a:srgbClr val="0C343D"/>
              </a:solidFill>
            </a:endParaRPr>
          </a:p>
          <a:p>
            <a:pPr marL="0" lvl="0" indent="0" algn="l" rtl="0">
              <a:spcBef>
                <a:spcPts val="720"/>
              </a:spcBef>
              <a:spcAft>
                <a:spcPts val="0"/>
              </a:spcAft>
              <a:buNone/>
            </a:pPr>
            <a:endParaRPr sz="3000">
              <a:solidFill>
                <a:srgbClr val="0C343D"/>
              </a:solidFill>
            </a:endParaRPr>
          </a:p>
        </p:txBody>
      </p:sp>
      <p:sp>
        <p:nvSpPr>
          <p:cNvPr id="131" name="Google Shape;131;p22"/>
          <p:cNvSpPr txBox="1"/>
          <p:nvPr/>
        </p:nvSpPr>
        <p:spPr>
          <a:xfrm>
            <a:off x="2880725" y="3185150"/>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6"/>
              </a:rPr>
              <a:t>EDSC</a:t>
            </a:r>
            <a:endParaRPr>
              <a:solidFill>
                <a:srgbClr val="073763"/>
              </a:solidFill>
            </a:endParaRPr>
          </a:p>
        </p:txBody>
      </p:sp>
      <p:sp>
        <p:nvSpPr>
          <p:cNvPr id="132" name="Google Shape;132;p22"/>
          <p:cNvSpPr txBox="1"/>
          <p:nvPr/>
        </p:nvSpPr>
        <p:spPr>
          <a:xfrm>
            <a:off x="2804525" y="979425"/>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rgbClr val="1C4587"/>
                </a:solidFill>
                <a:hlinkClick r:id="rId7"/>
              </a:rPr>
              <a:t>Finance</a:t>
            </a:r>
            <a:r>
              <a:rPr lang="en" u="sng">
                <a:solidFill>
                  <a:srgbClr val="1C4587"/>
                </a:solidFill>
              </a:rPr>
              <a:t>s</a:t>
            </a:r>
            <a:endParaRPr u="sng">
              <a:solidFill>
                <a:srgbClr val="1C4587"/>
              </a:solidFill>
            </a:endParaRPr>
          </a:p>
        </p:txBody>
      </p:sp>
      <p:sp>
        <p:nvSpPr>
          <p:cNvPr id="133" name="Google Shape;133;p22"/>
          <p:cNvSpPr txBox="1"/>
          <p:nvPr/>
        </p:nvSpPr>
        <p:spPr>
          <a:xfrm>
            <a:off x="7727275" y="789788"/>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8"/>
              </a:rPr>
              <a:t>ARC</a:t>
            </a:r>
            <a:endParaRPr>
              <a:solidFill>
                <a:srgbClr val="073763"/>
              </a:solidFill>
            </a:endParaRPr>
          </a:p>
        </p:txBody>
      </p:sp>
      <p:pic>
        <p:nvPicPr>
          <p:cNvPr id="134" name="Google Shape;134;p22"/>
          <p:cNvPicPr preferRelativeResize="0"/>
          <p:nvPr/>
        </p:nvPicPr>
        <p:blipFill>
          <a:blip r:embed="rId9">
            <a:alphaModFix/>
          </a:blip>
          <a:stretch>
            <a:fillRect/>
          </a:stretch>
        </p:blipFill>
        <p:spPr>
          <a:xfrm>
            <a:off x="4437544" y="3143375"/>
            <a:ext cx="4591369" cy="1870024"/>
          </a:xfrm>
          <a:prstGeom prst="rect">
            <a:avLst/>
          </a:prstGeom>
          <a:noFill/>
          <a:ln>
            <a:noFill/>
          </a:ln>
          <a:effectLst>
            <a:outerShdw blurRad="57150" dist="19050" dir="5400000" algn="bl" rotWithShape="0">
              <a:srgbClr val="000000">
                <a:alpha val="50000"/>
              </a:srgbClr>
            </a:outerShdw>
          </a:effectLst>
        </p:spPr>
      </p:pic>
      <p:sp>
        <p:nvSpPr>
          <p:cNvPr id="135" name="Google Shape;135;p22"/>
          <p:cNvSpPr txBox="1"/>
          <p:nvPr/>
        </p:nvSpPr>
        <p:spPr>
          <a:xfrm>
            <a:off x="7651075" y="3032338"/>
            <a:ext cx="1275900" cy="3216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10"/>
              </a:rPr>
              <a:t>ISDE</a:t>
            </a:r>
            <a:endParaRPr>
              <a:solidFill>
                <a:srgbClr val="073763"/>
              </a:solidFill>
            </a:endParaRPr>
          </a:p>
        </p:txBody>
      </p:sp>
      <p:sp>
        <p:nvSpPr>
          <p:cNvPr id="136" name="Google Shape;136;p22"/>
          <p:cNvSpPr/>
          <p:nvPr/>
        </p:nvSpPr>
        <p:spPr>
          <a:xfrm>
            <a:off x="121025" y="1908850"/>
            <a:ext cx="2329800" cy="1410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2"/>
          <p:cNvSpPr/>
          <p:nvPr/>
        </p:nvSpPr>
        <p:spPr>
          <a:xfrm>
            <a:off x="4477675" y="1661425"/>
            <a:ext cx="2617200" cy="1959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2"/>
          <p:cNvSpPr/>
          <p:nvPr/>
        </p:nvSpPr>
        <p:spPr>
          <a:xfrm>
            <a:off x="226625" y="3574900"/>
            <a:ext cx="1536300" cy="2397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2"/>
          <p:cNvSpPr/>
          <p:nvPr/>
        </p:nvSpPr>
        <p:spPr>
          <a:xfrm>
            <a:off x="4651200" y="4027150"/>
            <a:ext cx="4146000" cy="3216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body" idx="1"/>
          </p:nvPr>
        </p:nvSpPr>
        <p:spPr>
          <a:xfrm>
            <a:off x="277350" y="179775"/>
            <a:ext cx="8097300" cy="599400"/>
          </a:xfrm>
          <a:prstGeom prst="rect">
            <a:avLst/>
          </a:prstGeom>
        </p:spPr>
        <p:txBody>
          <a:bodyPr spcFirstLastPara="1" wrap="square" lIns="91425" tIns="91425" rIns="91425" bIns="91425" anchor="t" anchorCtr="0">
            <a:noAutofit/>
          </a:bodyPr>
          <a:lstStyle/>
          <a:p>
            <a:pPr marL="0" lvl="0" indent="0" algn="l" rtl="0">
              <a:spcBef>
                <a:spcPts val="720"/>
              </a:spcBef>
              <a:spcAft>
                <a:spcPts val="0"/>
              </a:spcAft>
              <a:buNone/>
            </a:pPr>
            <a:r>
              <a:rPr lang="en" sz="3000">
                <a:solidFill>
                  <a:srgbClr val="0C343D"/>
                </a:solidFill>
              </a:rPr>
              <a:t>Situation actuelle : pas encore de renseignements au niveau du service</a:t>
            </a:r>
            <a:endParaRPr sz="3000">
              <a:solidFill>
                <a:srgbClr val="0C343D"/>
              </a:solidFill>
            </a:endParaRPr>
          </a:p>
        </p:txBody>
      </p:sp>
      <p:pic>
        <p:nvPicPr>
          <p:cNvPr id="145" name="Google Shape;145;p23"/>
          <p:cNvPicPr preferRelativeResize="0"/>
          <p:nvPr/>
        </p:nvPicPr>
        <p:blipFill>
          <a:blip r:embed="rId3">
            <a:alphaModFix/>
          </a:blip>
          <a:stretch>
            <a:fillRect/>
          </a:stretch>
        </p:blipFill>
        <p:spPr>
          <a:xfrm>
            <a:off x="277350" y="1514275"/>
            <a:ext cx="3483049" cy="3467750"/>
          </a:xfrm>
          <a:prstGeom prst="rect">
            <a:avLst/>
          </a:prstGeom>
          <a:noFill/>
          <a:ln>
            <a:noFill/>
          </a:ln>
        </p:spPr>
      </p:pic>
      <p:pic>
        <p:nvPicPr>
          <p:cNvPr id="146" name="Google Shape;146;p23"/>
          <p:cNvPicPr preferRelativeResize="0"/>
          <p:nvPr/>
        </p:nvPicPr>
        <p:blipFill>
          <a:blip r:embed="rId4">
            <a:alphaModFix/>
          </a:blip>
          <a:stretch>
            <a:fillRect/>
          </a:stretch>
        </p:blipFill>
        <p:spPr>
          <a:xfrm>
            <a:off x="3856749" y="1123663"/>
            <a:ext cx="5002602" cy="3357833"/>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985</Words>
  <Application>Microsoft Office PowerPoint</Application>
  <PresentationFormat>On-screen Show (16:9)</PresentationFormat>
  <Paragraphs>119</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Simple Light</vt:lpstr>
      <vt:lpstr>COVID-19  Développer le contenu Web en tant que gouvernement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Développer le contenu Web en tant que gouvernement </dc:title>
  <dc:creator>ARIANNA MERRITT</dc:creator>
  <cp:lastModifiedBy>MERRITT</cp:lastModifiedBy>
  <cp:revision>1</cp:revision>
  <dcterms:modified xsi:type="dcterms:W3CDTF">2020-03-30T13:09:27Z</dcterms:modified>
</cp:coreProperties>
</file>