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Barlow" pitchFamily="2" charset="77"/>
      <p:regular r:id="rId24"/>
      <p:bold r:id="rId25"/>
      <p:italic r:id="rId26"/>
      <p:boldItalic r:id="rId27"/>
    </p:embeddedFont>
    <p:embeddedFont>
      <p:font typeface="Barlow Medium" panose="020F0502020204030204" pitchFamily="34" charset="0"/>
      <p:regular r:id="rId28"/>
      <p:bold r:id="rId29"/>
      <p:italic r:id="rId30"/>
      <p:boldItalic r:id="rId31"/>
    </p:embeddedFont>
    <p:embeddedFont>
      <p:font typeface="Barlow SemiBold" panose="020F0502020204030204" pitchFamily="34" charset="0"/>
      <p:regular r:id="rId32"/>
      <p:bold r:id="rId33"/>
      <p:italic r:id="rId34"/>
      <p:boldItalic r:id="rId35"/>
    </p:embeddedFont>
    <p:embeddedFont>
      <p:font typeface="League Spartan" pitchFamily="2" charset="77"/>
      <p:bold r:id="rId36"/>
    </p:embeddedFont>
    <p:embeddedFont>
      <p:font typeface="Montserrat" pitchFamily="2" charset="77"/>
      <p:regular r:id="rId37"/>
      <p:bold r:id="rId38"/>
      <p:italic r:id="rId39"/>
      <p:boldItalic r:id="rId40"/>
    </p:embeddedFont>
    <p:embeddedFont>
      <p:font typeface="Montserrat Black" panose="020F0502020204030204" pitchFamily="34" charset="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71j8V536CeFg6yA9+4EnrPpw/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24"/>
    <p:restoredTop sz="66629"/>
  </p:normalViewPr>
  <p:slideViewPr>
    <p:cSldViewPr snapToGrid="0">
      <p:cViewPr varScale="1">
        <p:scale>
          <a:sx n="68" d="100"/>
          <a:sy n="68" d="100"/>
        </p:scale>
        <p:origin x="2872" y="2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86" name="Google Shape;86;p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87" name="Google Shape;87;p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CA" sz="1800" b="0" i="0" u="none" strike="noStrike" dirty="0">
                <a:solidFill>
                  <a:srgbClr val="000000"/>
                </a:solidFill>
                <a:effectLst/>
                <a:latin typeface="Arial" panose="020B0604020202020204" pitchFamily="34" charset="0"/>
              </a:rPr>
              <a:t>Bonjour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toutes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tous</a:t>
            </a:r>
            <a:r>
              <a:rPr lang="en-CA" sz="1800" b="0" i="0" u="none" strike="noStrike" dirty="0">
                <a:solidFill>
                  <a:srgbClr val="000000"/>
                </a:solidFill>
                <a:effectLst/>
                <a:latin typeface="Arial" panose="020B0604020202020204" pitchFamily="34" charset="0"/>
              </a:rPr>
              <a:t> et </a:t>
            </a:r>
            <a:r>
              <a:rPr lang="en-CA" sz="1800" b="0" i="0" u="none" strike="noStrike" dirty="0" err="1">
                <a:solidFill>
                  <a:srgbClr val="000000"/>
                </a:solidFill>
                <a:effectLst/>
                <a:latin typeface="Arial" panose="020B0604020202020204" pitchFamily="34" charset="0"/>
              </a:rPr>
              <a:t>bienvenue</a:t>
            </a:r>
            <a:r>
              <a:rPr lang="en-CA" sz="1800" b="0" i="0" u="none" strike="noStrike" dirty="0">
                <a:solidFill>
                  <a:srgbClr val="000000"/>
                </a:solidFill>
                <a:effectLst/>
                <a:latin typeface="Arial" panose="020B0604020202020204" pitchFamily="34" charset="0"/>
              </a:rPr>
              <a:t>. </a:t>
            </a:r>
            <a:endParaRPr lang="en-CA" b="0" dirty="0">
              <a:effectLst/>
            </a:endParaRPr>
          </a:p>
          <a:p>
            <a:pPr rtl="0">
              <a:spcBef>
                <a:spcPts val="0"/>
              </a:spcBef>
              <a:spcAft>
                <a:spcPts val="0"/>
              </a:spcAft>
            </a:pPr>
            <a:r>
              <a:rPr lang="en-CA" sz="1800" b="0" i="0" u="none" strike="noStrike" dirty="0">
                <a:solidFill>
                  <a:srgbClr val="000000"/>
                </a:solidFill>
                <a:effectLst/>
                <a:latin typeface="Arial" panose="020B0604020202020204" pitchFamily="34" charset="0"/>
              </a:rPr>
              <a:t>Nous </a:t>
            </a:r>
            <a:r>
              <a:rPr lang="en-CA" sz="1800" b="0" i="0" u="none" strike="noStrike" dirty="0" err="1">
                <a:solidFill>
                  <a:srgbClr val="000000"/>
                </a:solidFill>
                <a:effectLst/>
                <a:latin typeface="Arial" panose="020B0604020202020204" pitchFamily="34" charset="0"/>
              </a:rPr>
              <a:t>sommes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ravis</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partager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cet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espace</a:t>
            </a:r>
            <a:r>
              <a:rPr lang="en-CA" sz="1800" b="0" i="0" u="none" strike="noStrike" dirty="0">
                <a:solidFill>
                  <a:srgbClr val="000000"/>
                </a:solidFill>
                <a:effectLst/>
                <a:latin typeface="Arial" panose="020B0604020202020204" pitchFamily="34" charset="0"/>
              </a:rPr>
              <a:t> avec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aujourd'hui</a:t>
            </a:r>
            <a:r>
              <a:rPr lang="en-CA" sz="1800" b="0" i="0" u="none" strike="noStrike" dirty="0">
                <a:solidFill>
                  <a:srgbClr val="000000"/>
                </a:solidFill>
                <a:effectLst/>
                <a:latin typeface="Arial" panose="020B0604020202020204" pitchFamily="34" charset="0"/>
              </a:rPr>
              <a:t> et de </a:t>
            </a:r>
            <a:r>
              <a:rPr lang="en-CA" sz="1800" b="0" i="0" u="none" strike="noStrike" dirty="0" err="1">
                <a:solidFill>
                  <a:srgbClr val="000000"/>
                </a:solidFill>
                <a:effectLst/>
                <a:latin typeface="Arial" panose="020B0604020202020204" pitchFamily="34" charset="0"/>
              </a:rPr>
              <a:t>vous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présenter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Diriger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élevant</a:t>
            </a:r>
            <a:r>
              <a:rPr lang="en-CA" sz="1800" b="0" i="0" u="none" strike="noStrike" dirty="0">
                <a:solidFill>
                  <a:srgbClr val="000000"/>
                </a:solidFill>
                <a:effectLst/>
                <a:latin typeface="Arial" panose="020B0604020202020204" pitchFamily="34" charset="0"/>
              </a:rPr>
              <a:t> les </a:t>
            </a:r>
            <a:r>
              <a:rPr lang="en-CA" sz="1800" b="0" i="0" u="none" strike="noStrike" dirty="0" err="1">
                <a:solidFill>
                  <a:srgbClr val="000000"/>
                </a:solidFill>
                <a:effectLst/>
                <a:latin typeface="Arial" panose="020B0604020202020204" pitchFamily="34" charset="0"/>
              </a:rPr>
              <a:t>autres</a:t>
            </a:r>
            <a:r>
              <a:rPr lang="en-CA" sz="1800" b="0" i="0" u="none" strike="noStrike" dirty="0">
                <a:solidFill>
                  <a:srgbClr val="000000"/>
                </a:solidFill>
                <a:effectLst/>
                <a:latin typeface="Arial" panose="020B0604020202020204" pitchFamily="34" charset="0"/>
              </a:rPr>
              <a:t> : Programme des cercles de </a:t>
            </a:r>
            <a:r>
              <a:rPr lang="en-CA" sz="1800" b="0" i="0" u="none" strike="noStrike" dirty="0" err="1">
                <a:solidFill>
                  <a:srgbClr val="000000"/>
                </a:solidFill>
                <a:effectLst/>
                <a:latin typeface="Arial" panose="020B0604020202020204" pitchFamily="34" charset="0"/>
              </a:rPr>
              <a:t>mentorat</a:t>
            </a:r>
            <a:r>
              <a:rPr lang="en-CA" sz="1800" b="0" i="0" u="none" strike="noStrike" dirty="0">
                <a:solidFill>
                  <a:srgbClr val="000000"/>
                </a:solidFill>
                <a:effectLst/>
                <a:latin typeface="Arial" panose="020B0604020202020204" pitchFamily="34" charset="0"/>
              </a:rPr>
              <a:t> - </a:t>
            </a:r>
            <a:r>
              <a:rPr lang="en-CA" sz="1800" b="0" i="0" u="none" strike="noStrike" dirty="0" err="1">
                <a:solidFill>
                  <a:srgbClr val="000000"/>
                </a:solidFill>
                <a:effectLst/>
                <a:latin typeface="Arial" panose="020B0604020202020204" pitchFamily="34" charset="0"/>
              </a:rPr>
              <a:t>communément</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appelé</a:t>
            </a:r>
            <a:r>
              <a:rPr lang="en-CA" sz="1800" b="0" i="0" u="none" strike="noStrike" dirty="0">
                <a:solidFill>
                  <a:srgbClr val="000000"/>
                </a:solidFill>
                <a:effectLst/>
                <a:latin typeface="Arial" panose="020B0604020202020204" pitchFamily="34" charset="0"/>
              </a:rPr>
              <a:t> DEAPCM. </a:t>
            </a:r>
            <a:endParaRPr lang="en-CA" sz="1200" b="0" i="0" u="none" strike="noStrike" dirty="0">
              <a:solidFill>
                <a:schemeClr val="dk1"/>
              </a:solidFill>
              <a:effectLst/>
              <a:latin typeface="Calibri"/>
            </a:endParaRPr>
          </a:p>
          <a:p>
            <a:pPr rtl="0">
              <a:spcBef>
                <a:spcPts val="0"/>
              </a:spcBef>
              <a:spcAft>
                <a:spcPts val="0"/>
              </a:spcAft>
            </a:pPr>
            <a:endParaRPr lang="en-CA" sz="1200" b="0" i="0" u="none" strike="noStrike" dirty="0">
              <a:solidFill>
                <a:schemeClr val="dk1"/>
              </a:solidFill>
              <a:effectLst/>
              <a:latin typeface="Calibri"/>
            </a:endParaRPr>
          </a:p>
          <a:p>
            <a:pPr rtl="0">
              <a:spcBef>
                <a:spcPts val="0"/>
              </a:spcBef>
              <a:spcAft>
                <a:spcPts val="0"/>
              </a:spcAft>
            </a:pPr>
            <a:r>
              <a:rPr lang="en-CA" sz="1800" b="0" i="0" u="none" strike="noStrike" dirty="0">
                <a:solidFill>
                  <a:srgbClr val="000000"/>
                </a:solidFill>
                <a:effectLst/>
                <a:latin typeface="Arial" panose="020B0604020202020204" pitchFamily="34" charset="0"/>
              </a:rPr>
              <a:t>DEAPCM </a:t>
            </a:r>
            <a:r>
              <a:rPr lang="en-CA" sz="1800" b="0" i="0" u="none" strike="noStrike" dirty="0" err="1">
                <a:solidFill>
                  <a:srgbClr val="000000"/>
                </a:solidFill>
                <a:effectLst/>
                <a:latin typeface="Arial" panose="020B0604020202020204" pitchFamily="34" charset="0"/>
              </a:rPr>
              <a:t>est</a:t>
            </a:r>
            <a:r>
              <a:rPr lang="en-CA" sz="1800" b="0" i="0" u="none" strike="noStrike" dirty="0">
                <a:solidFill>
                  <a:srgbClr val="000000"/>
                </a:solidFill>
                <a:effectLst/>
                <a:latin typeface="Arial" panose="020B0604020202020204" pitchFamily="34" charset="0"/>
              </a:rPr>
              <a:t> un programme unique </a:t>
            </a:r>
            <a:r>
              <a:rPr lang="en-CA" sz="1800" b="0" i="0" u="none" strike="noStrike" dirty="0" err="1">
                <a:solidFill>
                  <a:srgbClr val="000000"/>
                </a:solidFill>
                <a:effectLst/>
                <a:latin typeface="Arial" panose="020B0604020202020204" pitchFamily="34" charset="0"/>
              </a:rPr>
              <a:t>en</a:t>
            </a:r>
            <a:r>
              <a:rPr lang="en-CA" sz="1800" b="0" i="0" u="none" strike="noStrike" dirty="0">
                <a:solidFill>
                  <a:srgbClr val="000000"/>
                </a:solidFill>
                <a:effectLst/>
                <a:latin typeface="Arial" panose="020B0604020202020204" pitchFamily="34" charset="0"/>
              </a:rPr>
              <a:t> son genre, </a:t>
            </a:r>
            <a:r>
              <a:rPr lang="en-CA" sz="1800" b="0" i="0" u="none" strike="noStrike" dirty="0" err="1">
                <a:solidFill>
                  <a:srgbClr val="000000"/>
                </a:solidFill>
                <a:effectLst/>
                <a:latin typeface="Arial" panose="020B0604020202020204" pitchFamily="34" charset="0"/>
              </a:rPr>
              <a:t>créé</a:t>
            </a:r>
            <a:r>
              <a:rPr lang="en-CA" sz="1800" b="0" i="0" u="none" strike="noStrike" dirty="0">
                <a:solidFill>
                  <a:srgbClr val="000000"/>
                </a:solidFill>
                <a:effectLst/>
                <a:latin typeface="Arial" panose="020B0604020202020204" pitchFamily="34" charset="0"/>
              </a:rPr>
              <a:t> pour faire la </a:t>
            </a:r>
            <a:r>
              <a:rPr lang="en-CA" sz="1800" b="0" i="0" u="none" strike="noStrike" dirty="0" err="1">
                <a:solidFill>
                  <a:srgbClr val="000000"/>
                </a:solidFill>
                <a:effectLst/>
                <a:latin typeface="Arial" panose="020B0604020202020204" pitchFamily="34" charset="0"/>
              </a:rPr>
              <a:t>différence</a:t>
            </a:r>
            <a:r>
              <a:rPr lang="en-CA" sz="1800" b="0" i="0" u="none" strike="noStrike" dirty="0">
                <a:solidFill>
                  <a:srgbClr val="000000"/>
                </a:solidFill>
                <a:effectLst/>
                <a:latin typeface="Arial" panose="020B0604020202020204" pitchFamily="34" charset="0"/>
              </a:rPr>
              <a:t> dans la </a:t>
            </a:r>
            <a:r>
              <a:rPr lang="en-CA" sz="1800" b="0" i="0" u="none" strike="noStrike" dirty="0" err="1">
                <a:solidFill>
                  <a:srgbClr val="000000"/>
                </a:solidFill>
                <a:effectLst/>
                <a:latin typeface="Arial" panose="020B0604020202020204" pitchFamily="34" charset="0"/>
              </a:rPr>
              <a:t>fonction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publique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fédérale</a:t>
            </a:r>
            <a:r>
              <a:rPr lang="en-CA" sz="1800" b="0" i="0" u="none" strike="noStrike" dirty="0">
                <a:solidFill>
                  <a:srgbClr val="000000"/>
                </a:solidFill>
                <a:effectLst/>
                <a:latin typeface="Arial" panose="020B0604020202020204" pitchFamily="34" charset="0"/>
              </a:rPr>
              <a:t>. Il </a:t>
            </a:r>
            <a:r>
              <a:rPr lang="en-CA" sz="1800" b="0" i="0" u="none" strike="noStrike" dirty="0" err="1">
                <a:solidFill>
                  <a:srgbClr val="000000"/>
                </a:solidFill>
                <a:effectLst/>
                <a:latin typeface="Arial" panose="020B0604020202020204" pitchFamily="34" charset="0"/>
              </a:rPr>
              <a:t>s'agit</a:t>
            </a:r>
            <a:r>
              <a:rPr lang="en-CA" sz="1800" b="0" i="0" u="none" strike="noStrike" dirty="0">
                <a:solidFill>
                  <a:srgbClr val="000000"/>
                </a:solidFill>
                <a:effectLst/>
                <a:latin typeface="Arial" panose="020B0604020202020204" pitchFamily="34" charset="0"/>
              </a:rPr>
              <a:t> du plus important programme de </a:t>
            </a:r>
            <a:r>
              <a:rPr lang="en-CA" sz="1800" b="0" i="0" u="none" strike="noStrike" dirty="0" err="1">
                <a:solidFill>
                  <a:srgbClr val="000000"/>
                </a:solidFill>
                <a:effectLst/>
                <a:latin typeface="Arial" panose="020B0604020202020204" pitchFamily="34" charset="0"/>
              </a:rPr>
              <a:t>mentorat</a:t>
            </a:r>
            <a:r>
              <a:rPr lang="en-CA" sz="1800" b="0" i="0" u="none" strike="noStrike" dirty="0">
                <a:solidFill>
                  <a:srgbClr val="000000"/>
                </a:solidFill>
                <a:effectLst/>
                <a:latin typeface="Arial" panose="020B0604020202020204" pitchFamily="34" charset="0"/>
              </a:rPr>
              <a:t> de </a:t>
            </a:r>
            <a:r>
              <a:rPr lang="en-CA" sz="1800" b="0" i="0" u="none" strike="noStrike" dirty="0" err="1">
                <a:solidFill>
                  <a:srgbClr val="000000"/>
                </a:solidFill>
                <a:effectLst/>
                <a:latin typeface="Arial" panose="020B0604020202020204" pitchFamily="34" charset="0"/>
              </a:rPr>
              <a:t>groupe</a:t>
            </a:r>
            <a:r>
              <a:rPr lang="en-CA" sz="1800" b="0" i="0" u="none" strike="noStrike" dirty="0">
                <a:solidFill>
                  <a:srgbClr val="000000"/>
                </a:solidFill>
                <a:effectLst/>
                <a:latin typeface="Arial" panose="020B0604020202020204" pitchFamily="34" charset="0"/>
              </a:rPr>
              <a:t> pour les </a:t>
            </a:r>
            <a:r>
              <a:rPr lang="en-CA" sz="1800" b="0" i="0" u="none" strike="noStrike" dirty="0" err="1">
                <a:solidFill>
                  <a:srgbClr val="000000"/>
                </a:solidFill>
                <a:effectLst/>
                <a:latin typeface="Arial" panose="020B0604020202020204" pitchFamily="34" charset="0"/>
              </a:rPr>
              <a:t>membres</a:t>
            </a:r>
            <a:r>
              <a:rPr lang="en-CA" sz="1800" b="0" i="0" u="none" strike="noStrike" dirty="0">
                <a:solidFill>
                  <a:srgbClr val="000000"/>
                </a:solidFill>
                <a:effectLst/>
                <a:latin typeface="Arial" panose="020B0604020202020204" pitchFamily="34" charset="0"/>
              </a:rPr>
              <a:t> de la </a:t>
            </a:r>
            <a:r>
              <a:rPr lang="en-CA" sz="1800" b="0" i="0" u="none" strike="noStrike" dirty="0" err="1">
                <a:solidFill>
                  <a:srgbClr val="000000"/>
                </a:solidFill>
                <a:effectLst/>
                <a:latin typeface="Arial" panose="020B0604020202020204" pitchFamily="34" charset="0"/>
              </a:rPr>
              <a:t>fonction</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publique</a:t>
            </a:r>
            <a:r>
              <a:rPr lang="en-CA" sz="1800" b="0" i="0" u="none" strike="noStrike" dirty="0">
                <a:solidFill>
                  <a:srgbClr val="000000"/>
                </a:solidFill>
                <a:effectLst/>
                <a:latin typeface="Arial" panose="020B0604020202020204" pitchFamily="34" charset="0"/>
              </a:rPr>
              <a:t> du </a:t>
            </a:r>
            <a:r>
              <a:rPr lang="en-CA" sz="1800" b="0" i="0" u="none" strike="noStrike" dirty="0" err="1">
                <a:solidFill>
                  <a:srgbClr val="000000"/>
                </a:solidFill>
                <a:effectLst/>
                <a:latin typeface="Arial" panose="020B0604020202020204" pitchFamily="34" charset="0"/>
              </a:rPr>
              <a:t>gouvernement</a:t>
            </a:r>
            <a:r>
              <a:rPr lang="en-CA" sz="1800" b="0" i="0" u="none" strike="noStrike" dirty="0">
                <a:solidFill>
                  <a:srgbClr val="000000"/>
                </a:solidFill>
                <a:effectLst/>
                <a:latin typeface="Arial" panose="020B0604020202020204" pitchFamily="34" charset="0"/>
              </a:rPr>
              <a:t> du Canada et les </a:t>
            </a:r>
            <a:r>
              <a:rPr lang="en-CA" sz="1800" b="0" i="0" u="none" strike="noStrike" dirty="0" err="1">
                <a:solidFill>
                  <a:srgbClr val="000000"/>
                </a:solidFill>
                <a:effectLst/>
                <a:latin typeface="Arial" panose="020B0604020202020204" pitchFamily="34" charset="0"/>
              </a:rPr>
              <a:t>membres</a:t>
            </a:r>
            <a:r>
              <a:rPr lang="en-CA" sz="1800" b="0" i="0" u="none" strike="noStrike" dirty="0">
                <a:solidFill>
                  <a:srgbClr val="000000"/>
                </a:solidFill>
                <a:effectLst/>
                <a:latin typeface="Arial" panose="020B0604020202020204" pitchFamily="34" charset="0"/>
              </a:rPr>
              <a:t> des Forces </a:t>
            </a:r>
            <a:r>
              <a:rPr lang="en-CA" sz="1800" b="0" i="0" u="none" strike="noStrike" dirty="0" err="1">
                <a:solidFill>
                  <a:srgbClr val="000000"/>
                </a:solidFill>
                <a:effectLst/>
                <a:latin typeface="Arial" panose="020B0604020202020204" pitchFamily="34" charset="0"/>
              </a:rPr>
              <a:t>armées</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canadiennes</a:t>
            </a:r>
            <a:r>
              <a:rPr lang="en-CA" sz="1800" b="0" i="0" u="none" strike="noStrike" dirty="0">
                <a:solidFill>
                  <a:srgbClr val="000000"/>
                </a:solidFill>
                <a:effectLst/>
                <a:latin typeface="Arial" panose="020B0604020202020204" pitchFamily="34" charset="0"/>
              </a:rPr>
              <a:t>. Il aide les participants </a:t>
            </a:r>
            <a:r>
              <a:rPr lang="en-CA" sz="1800" b="0" i="0" u="none" strike="noStrike" dirty="0" err="1">
                <a:solidFill>
                  <a:srgbClr val="000000"/>
                </a:solidFill>
                <a:effectLst/>
                <a:latin typeface="Arial" panose="020B0604020202020204" pitchFamily="34" charset="0"/>
              </a:rPr>
              <a:t>à</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poursuivre</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leur</a:t>
            </a:r>
            <a:r>
              <a:rPr lang="en-CA" sz="1800" b="0" i="0" u="none" strike="noStrike" dirty="0">
                <a:solidFill>
                  <a:srgbClr val="000000"/>
                </a:solidFill>
                <a:effectLst/>
                <a:latin typeface="Arial" panose="020B0604020202020204" pitchFamily="34" charset="0"/>
              </a:rPr>
              <a:t> </a:t>
            </a:r>
            <a:r>
              <a:rPr lang="en-CA" sz="1800" b="0" i="0" u="none" strike="noStrike" dirty="0" err="1">
                <a:solidFill>
                  <a:srgbClr val="000000"/>
                </a:solidFill>
                <a:effectLst/>
                <a:latin typeface="Arial" panose="020B0604020202020204" pitchFamily="34" charset="0"/>
              </a:rPr>
              <a:t>développement</a:t>
            </a:r>
            <a:r>
              <a:rPr lang="en-CA" sz="1800" b="0" i="0" u="none" strike="noStrike" dirty="0">
                <a:solidFill>
                  <a:srgbClr val="000000"/>
                </a:solidFill>
                <a:effectLst/>
                <a:latin typeface="Arial" panose="020B0604020202020204" pitchFamily="34" charset="0"/>
              </a:rPr>
              <a:t> personnel et </a:t>
            </a:r>
            <a:r>
              <a:rPr lang="en-CA" sz="1800" b="0" i="0" u="none" strike="noStrike" dirty="0" err="1">
                <a:solidFill>
                  <a:srgbClr val="000000"/>
                </a:solidFill>
                <a:effectLst/>
                <a:latin typeface="Arial" panose="020B0604020202020204" pitchFamily="34" charset="0"/>
              </a:rPr>
              <a:t>professionnel</a:t>
            </a:r>
            <a:r>
              <a:rPr lang="en-CA" sz="1800" b="0" i="0" u="none" strike="noStrike" dirty="0">
                <a:solidFill>
                  <a:srgbClr val="000000"/>
                </a:solidFill>
                <a:effectLst/>
                <a:latin typeface="Arial" panose="020B0604020202020204" pitchFamily="34" charset="0"/>
              </a:rPr>
              <a:t>. </a:t>
            </a:r>
            <a:endParaRPr lang="en-CA" b="0" dirty="0">
              <a:effectLst/>
            </a:endParaRPr>
          </a:p>
          <a:p>
            <a:br>
              <a:rPr lang="en-CA" dirty="0"/>
            </a:br>
            <a:endParaRPr dirty="0"/>
          </a:p>
        </p:txBody>
      </p:sp>
      <p:sp>
        <p:nvSpPr>
          <p:cNvPr id="89" name="Google Shape;89;p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90" name="Google Shape;90;p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86" name="Google Shape;286;p1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87" name="Google Shape;287;p1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DEAPCM a </a:t>
            </a:r>
            <a:r>
              <a:rPr lang="en-US" dirty="0" err="1"/>
              <a:t>débuté</a:t>
            </a:r>
            <a:r>
              <a:rPr lang="en-US" dirty="0"/>
              <a:t> </a:t>
            </a:r>
            <a:r>
              <a:rPr lang="en-US" dirty="0" err="1"/>
              <a:t>en</a:t>
            </a:r>
            <a:r>
              <a:rPr lang="en-US" dirty="0"/>
              <a:t> 2021 et </a:t>
            </a:r>
            <a:r>
              <a:rPr lang="en-US" dirty="0" err="1"/>
              <a:t>depuis</a:t>
            </a:r>
            <a:r>
              <a:rPr lang="en-US" dirty="0"/>
              <a:t>, plus de 1 500 </a:t>
            </a:r>
            <a:r>
              <a:rPr lang="en-US" dirty="0" err="1"/>
              <a:t>membres</a:t>
            </a:r>
            <a:r>
              <a:rPr lang="en-US" dirty="0"/>
              <a:t> de la </a:t>
            </a:r>
            <a:r>
              <a:rPr lang="en-US" dirty="0" err="1"/>
              <a:t>fonction</a:t>
            </a:r>
            <a:r>
              <a:rPr lang="en-US" dirty="0"/>
              <a:t> </a:t>
            </a:r>
            <a:r>
              <a:rPr lang="en-US" dirty="0" err="1"/>
              <a:t>publique</a:t>
            </a:r>
            <a:r>
              <a:rPr lang="en-US" dirty="0"/>
              <a:t> </a:t>
            </a:r>
            <a:r>
              <a:rPr lang="en-US" dirty="0" err="1"/>
              <a:t>fédérale</a:t>
            </a:r>
            <a:r>
              <a:rPr lang="en-US" dirty="0"/>
              <a:t> </a:t>
            </a:r>
            <a:r>
              <a:rPr lang="en-US" dirty="0" err="1"/>
              <a:t>ont</a:t>
            </a:r>
            <a:r>
              <a:rPr lang="en-US" dirty="0"/>
              <a:t> </a:t>
            </a:r>
            <a:r>
              <a:rPr lang="en-US" dirty="0" err="1"/>
              <a:t>participé</a:t>
            </a:r>
            <a:r>
              <a:rPr lang="en-US" dirty="0"/>
              <a:t> au </a:t>
            </a:r>
            <a:r>
              <a:rPr lang="en-US" dirty="0" err="1"/>
              <a:t>programme</a:t>
            </a:r>
            <a:r>
              <a:rPr lang="en-US" dirty="0"/>
              <a:t>. De </a:t>
            </a:r>
            <a:r>
              <a:rPr lang="en-US" dirty="0" err="1"/>
              <a:t>nombreux</a:t>
            </a:r>
            <a:r>
              <a:rPr lang="en-US" dirty="0"/>
              <a:t> </a:t>
            </a:r>
            <a:r>
              <a:rPr lang="en-US" dirty="0" err="1"/>
              <a:t>diplômés</a:t>
            </a:r>
            <a:r>
              <a:rPr lang="en-US" dirty="0"/>
              <a:t> </a:t>
            </a:r>
            <a:r>
              <a:rPr lang="en-US" dirty="0" err="1"/>
              <a:t>reviennent</a:t>
            </a:r>
            <a:r>
              <a:rPr lang="en-US" dirty="0"/>
              <a:t> </a:t>
            </a:r>
            <a:r>
              <a:rPr lang="en-US" dirty="0" err="1"/>
              <a:t>d’année</a:t>
            </a:r>
            <a:r>
              <a:rPr lang="en-US" dirty="0"/>
              <a:t> </a:t>
            </a:r>
            <a:r>
              <a:rPr lang="en-US" dirty="0" err="1"/>
              <a:t>en</a:t>
            </a:r>
            <a:r>
              <a:rPr lang="en-US" dirty="0"/>
              <a:t> </a:t>
            </a:r>
            <a:r>
              <a:rPr lang="en-US" dirty="0" err="1"/>
              <a:t>année</a:t>
            </a:r>
            <a:r>
              <a:rPr lang="en-US" dirty="0"/>
              <a:t> pour faire entendre </a:t>
            </a:r>
            <a:r>
              <a:rPr lang="en-US" dirty="0" err="1"/>
              <a:t>leur</a:t>
            </a:r>
            <a:r>
              <a:rPr lang="en-US" dirty="0"/>
              <a:t> </a:t>
            </a:r>
            <a:r>
              <a:rPr lang="en-US" dirty="0" err="1"/>
              <a:t>voix</a:t>
            </a:r>
            <a:r>
              <a:rPr lang="en-US" dirty="0"/>
              <a:t> </a:t>
            </a:r>
            <a:r>
              <a:rPr lang="en-US" dirty="0" err="1"/>
              <a:t>en</a:t>
            </a:r>
            <a:r>
              <a:rPr lang="en-US" dirty="0"/>
              <a:t> </a:t>
            </a:r>
            <a:r>
              <a:rPr lang="en-US" dirty="0" err="1"/>
              <a:t>faveur</a:t>
            </a:r>
            <a:r>
              <a:rPr lang="en-US" dirty="0"/>
              <a:t> du </a:t>
            </a:r>
            <a:r>
              <a:rPr lang="en-US" dirty="0" err="1"/>
              <a:t>changement</a:t>
            </a:r>
            <a:r>
              <a:rPr lang="en-US" dirty="0"/>
              <a:t> et pour continuer </a:t>
            </a:r>
            <a:r>
              <a:rPr lang="en-US" dirty="0" err="1"/>
              <a:t>à</a:t>
            </a:r>
            <a:r>
              <a:rPr lang="en-US" dirty="0"/>
              <a:t> </a:t>
            </a:r>
            <a:r>
              <a:rPr lang="en-US" dirty="0" err="1"/>
              <a:t>créer</a:t>
            </a:r>
            <a:r>
              <a:rPr lang="en-US" dirty="0"/>
              <a:t> des liens et </a:t>
            </a:r>
            <a:r>
              <a:rPr lang="en-US" dirty="0" err="1"/>
              <a:t>à</a:t>
            </a:r>
            <a:r>
              <a:rPr lang="en-US" dirty="0"/>
              <a:t> </a:t>
            </a:r>
            <a:r>
              <a:rPr lang="en-US" dirty="0" err="1"/>
              <a:t>élever</a:t>
            </a:r>
            <a:r>
              <a:rPr lang="en-US" dirty="0"/>
              <a:t> et </a:t>
            </a:r>
            <a:r>
              <a:rPr lang="en-US" dirty="0" err="1"/>
              <a:t>à</a:t>
            </a:r>
            <a:r>
              <a:rPr lang="en-US" dirty="0"/>
              <a:t> inspirer les </a:t>
            </a:r>
            <a:r>
              <a:rPr lang="en-US" dirty="0" err="1"/>
              <a:t>autres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En</a:t>
            </a:r>
            <a:r>
              <a:rPr lang="en-US" dirty="0"/>
              <a:t> 2023, le </a:t>
            </a:r>
            <a:r>
              <a:rPr lang="en-US" dirty="0" err="1"/>
              <a:t>programme</a:t>
            </a:r>
            <a:r>
              <a:rPr lang="en-US" dirty="0"/>
              <a:t> a </a:t>
            </a:r>
            <a:r>
              <a:rPr lang="en-US" dirty="0" err="1"/>
              <a:t>accueilli</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779 participants dans 59 </a:t>
            </a:r>
            <a:r>
              <a:rPr lang="en-US" dirty="0" err="1"/>
              <a:t>ministères</a:t>
            </a:r>
            <a:r>
              <a:rPr lang="en-US" dirty="0"/>
              <a:t> et </a:t>
            </a:r>
            <a:r>
              <a:rPr lang="en-US" dirty="0" err="1"/>
              <a:t>organismes</a:t>
            </a:r>
            <a:r>
              <a:rPr lang="en-US" dirty="0"/>
              <a:t>, </a:t>
            </a:r>
            <a:r>
              <a:rPr lang="en-US" dirty="0" err="1"/>
              <a:t>créant</a:t>
            </a:r>
            <a:r>
              <a:rPr lang="en-US" dirty="0"/>
              <a:t> 79 cercles de </a:t>
            </a:r>
            <a:r>
              <a:rPr lang="en-US" dirty="0" err="1"/>
              <a:t>mentorat</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-Les </a:t>
            </a:r>
            <a:r>
              <a:rPr lang="en-US" dirty="0" err="1"/>
              <a:t>membres</a:t>
            </a:r>
            <a:r>
              <a:rPr lang="en-US" dirty="0"/>
              <a:t> des cercles </a:t>
            </a:r>
            <a:r>
              <a:rPr lang="en-US" dirty="0" err="1"/>
              <a:t>comprenaient</a:t>
            </a:r>
            <a:r>
              <a:rPr lang="en-US" dirty="0"/>
              <a:t> des cadres, des </a:t>
            </a:r>
            <a:r>
              <a:rPr lang="en-US" dirty="0" err="1"/>
              <a:t>gestionnaires</a:t>
            </a:r>
            <a:r>
              <a:rPr lang="en-US" dirty="0"/>
              <a:t>, des chefs </a:t>
            </a:r>
            <a:r>
              <a:rPr lang="en-US" dirty="0" err="1"/>
              <a:t>d’équipe</a:t>
            </a:r>
            <a:r>
              <a:rPr lang="en-US" dirty="0"/>
              <a:t>, des </a:t>
            </a:r>
            <a:r>
              <a:rPr lang="en-US" dirty="0" err="1"/>
              <a:t>membres</a:t>
            </a:r>
            <a:r>
              <a:rPr lang="en-US" dirty="0"/>
              <a:t> de </a:t>
            </a:r>
            <a:r>
              <a:rPr lang="en-US" dirty="0" err="1"/>
              <a:t>tous</a:t>
            </a:r>
            <a:r>
              <a:rPr lang="en-US" dirty="0"/>
              <a:t> les </a:t>
            </a:r>
            <a:r>
              <a:rPr lang="en-US" dirty="0" err="1"/>
              <a:t>niveaux</a:t>
            </a:r>
            <a:r>
              <a:rPr lang="en-US" dirty="0"/>
              <a:t> et de </a:t>
            </a:r>
            <a:r>
              <a:rPr lang="en-US" dirty="0" err="1"/>
              <a:t>toutes</a:t>
            </a:r>
            <a:r>
              <a:rPr lang="en-US" dirty="0"/>
              <a:t> les classifications.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Ils</a:t>
            </a:r>
            <a:r>
              <a:rPr lang="en-US" dirty="0"/>
              <a:t> </a:t>
            </a:r>
            <a:r>
              <a:rPr lang="en-US" dirty="0" err="1"/>
              <a:t>comprenaient</a:t>
            </a:r>
            <a:r>
              <a:rPr lang="en-US" dirty="0"/>
              <a:t> des </a:t>
            </a:r>
            <a:r>
              <a:rPr lang="en-US" dirty="0" err="1"/>
              <a:t>membres</a:t>
            </a:r>
            <a:r>
              <a:rPr lang="en-US" dirty="0"/>
              <a:t> des Forces </a:t>
            </a:r>
            <a:r>
              <a:rPr lang="en-US" dirty="0" err="1"/>
              <a:t>armées</a:t>
            </a:r>
            <a:r>
              <a:rPr lang="en-US" dirty="0"/>
              <a:t> </a:t>
            </a:r>
            <a:r>
              <a:rPr lang="en-US" dirty="0" err="1"/>
              <a:t>canadiennes</a:t>
            </a:r>
            <a:r>
              <a:rPr lang="en-US" dirty="0"/>
              <a:t> de </a:t>
            </a:r>
            <a:r>
              <a:rPr lang="en-US" dirty="0" err="1"/>
              <a:t>tous</a:t>
            </a:r>
            <a:r>
              <a:rPr lang="en-US" dirty="0"/>
              <a:t> les grades.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-Des </a:t>
            </a:r>
            <a:r>
              <a:rPr lang="en-US" dirty="0" err="1"/>
              <a:t>membres</a:t>
            </a:r>
            <a:r>
              <a:rPr lang="en-US" dirty="0"/>
              <a:t> d’un bout </a:t>
            </a:r>
            <a:r>
              <a:rPr lang="en-US" dirty="0" err="1"/>
              <a:t>à</a:t>
            </a:r>
            <a:r>
              <a:rPr lang="en-US" dirty="0"/>
              <a:t> </a:t>
            </a:r>
            <a:r>
              <a:rPr lang="en-US" dirty="0" err="1"/>
              <a:t>l’autre</a:t>
            </a:r>
            <a:r>
              <a:rPr lang="en-US" dirty="0"/>
              <a:t> du Canada et du monde </a:t>
            </a:r>
            <a:r>
              <a:rPr lang="en-US" dirty="0" err="1"/>
              <a:t>entier</a:t>
            </a:r>
            <a:r>
              <a:rPr lang="en-US" dirty="0"/>
              <a:t>. </a:t>
            </a:r>
            <a:endParaRPr dirty="0"/>
          </a:p>
        </p:txBody>
      </p:sp>
      <p:sp>
        <p:nvSpPr>
          <p:cNvPr id="289" name="Google Shape;289;p1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90" name="Google Shape;290;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06" name="Google Shape;306;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07" name="Google Shape;307;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LLMC is a unique leadership development experience.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DEAPCM </a:t>
            </a:r>
            <a:r>
              <a:rPr lang="en-US" dirty="0" err="1"/>
              <a:t>est</a:t>
            </a:r>
            <a:r>
              <a:rPr lang="en-US" dirty="0"/>
              <a:t> </a:t>
            </a:r>
            <a:r>
              <a:rPr lang="en-US" dirty="0" err="1"/>
              <a:t>une</a:t>
            </a:r>
            <a:r>
              <a:rPr lang="en-US" dirty="0"/>
              <a:t> </a:t>
            </a:r>
            <a:r>
              <a:rPr lang="en-US" dirty="0" err="1"/>
              <a:t>expérience</a:t>
            </a:r>
            <a:r>
              <a:rPr lang="en-US" dirty="0"/>
              <a:t> unique de </a:t>
            </a:r>
            <a:r>
              <a:rPr lang="en-US" dirty="0" err="1"/>
              <a:t>perfectionnement</a:t>
            </a:r>
            <a:r>
              <a:rPr lang="en-US" dirty="0"/>
              <a:t> du leadership.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DEAPCM </a:t>
            </a:r>
            <a:r>
              <a:rPr lang="en-US" dirty="0" err="1"/>
              <a:t>est</a:t>
            </a:r>
            <a:r>
              <a:rPr lang="en-US" dirty="0"/>
              <a:t> un </a:t>
            </a:r>
            <a:r>
              <a:rPr lang="en-US" dirty="0" err="1"/>
              <a:t>programme</a:t>
            </a:r>
            <a:r>
              <a:rPr lang="en-US" dirty="0"/>
              <a:t> de </a:t>
            </a:r>
            <a:r>
              <a:rPr lang="en-US" dirty="0" err="1"/>
              <a:t>perfectionnement</a:t>
            </a:r>
            <a:r>
              <a:rPr lang="en-US" dirty="0"/>
              <a:t> du leadership </a:t>
            </a:r>
            <a:r>
              <a:rPr lang="en-US" dirty="0" err="1"/>
              <a:t>inclusif</a:t>
            </a:r>
            <a:r>
              <a:rPr lang="en-US" dirty="0"/>
              <a:t> de dix </a:t>
            </a:r>
            <a:r>
              <a:rPr lang="en-US" dirty="0" err="1"/>
              <a:t>semaines</a:t>
            </a:r>
            <a:r>
              <a:rPr lang="en-US" dirty="0"/>
              <a:t> qui se </a:t>
            </a:r>
            <a:r>
              <a:rPr lang="en-US" dirty="0" err="1"/>
              <a:t>concentre</a:t>
            </a:r>
            <a:r>
              <a:rPr lang="en-US" dirty="0"/>
              <a:t> sur </a:t>
            </a:r>
            <a:r>
              <a:rPr lang="en-US" dirty="0" err="1"/>
              <a:t>l’apprentissage</a:t>
            </a:r>
            <a:r>
              <a:rPr lang="en-US" dirty="0"/>
              <a:t> </a:t>
            </a:r>
            <a:r>
              <a:rPr lang="en-US" dirty="0" err="1"/>
              <a:t>immersif</a:t>
            </a:r>
            <a:r>
              <a:rPr lang="en-US" dirty="0"/>
              <a:t> dans le cadre d’un </a:t>
            </a:r>
            <a:r>
              <a:rPr lang="en-US" dirty="0" err="1"/>
              <a:t>mentorat</a:t>
            </a:r>
            <a:r>
              <a:rPr lang="en-US" dirty="0"/>
              <a:t> de </a:t>
            </a:r>
            <a:r>
              <a:rPr lang="en-US" dirty="0" err="1"/>
              <a:t>groupe</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Il ne </a:t>
            </a:r>
            <a:r>
              <a:rPr lang="en-US" dirty="0" err="1"/>
              <a:t>s’agit</a:t>
            </a:r>
            <a:r>
              <a:rPr lang="en-US" dirty="0"/>
              <a:t> pas </a:t>
            </a:r>
            <a:r>
              <a:rPr lang="en-US" dirty="0" err="1"/>
              <a:t>d’une</a:t>
            </a:r>
            <a:r>
              <a:rPr lang="en-US" dirty="0"/>
              <a:t> </a:t>
            </a:r>
            <a:r>
              <a:rPr lang="en-US" dirty="0" err="1"/>
              <a:t>expérience</a:t>
            </a:r>
            <a:r>
              <a:rPr lang="en-US" dirty="0"/>
              <a:t> de </a:t>
            </a:r>
            <a:r>
              <a:rPr lang="en-US" dirty="0" err="1"/>
              <a:t>mentorat</a:t>
            </a:r>
            <a:r>
              <a:rPr lang="en-US" dirty="0"/>
              <a:t> </a:t>
            </a:r>
            <a:r>
              <a:rPr lang="en-US" dirty="0" err="1"/>
              <a:t>classique</a:t>
            </a:r>
            <a:r>
              <a:rPr lang="en-US" dirty="0"/>
              <a:t>. </a:t>
            </a:r>
            <a:r>
              <a:rPr lang="en-US" dirty="0" err="1"/>
              <a:t>Vous</a:t>
            </a:r>
            <a:r>
              <a:rPr lang="en-US" dirty="0"/>
              <a:t> </a:t>
            </a:r>
            <a:r>
              <a:rPr lang="en-US" dirty="0" err="1"/>
              <a:t>vous</a:t>
            </a:r>
            <a:r>
              <a:rPr lang="en-US" dirty="0"/>
              <a:t> </a:t>
            </a:r>
            <a:r>
              <a:rPr lang="en-US" dirty="0" err="1"/>
              <a:t>posez</a:t>
            </a:r>
            <a:r>
              <a:rPr lang="en-US" dirty="0"/>
              <a:t> </a:t>
            </a:r>
            <a:r>
              <a:rPr lang="en-US" dirty="0" err="1"/>
              <a:t>donc</a:t>
            </a:r>
            <a:r>
              <a:rPr lang="en-US" dirty="0"/>
              <a:t> </a:t>
            </a:r>
            <a:r>
              <a:rPr lang="en-US" dirty="0" err="1"/>
              <a:t>peut-être</a:t>
            </a:r>
            <a:r>
              <a:rPr lang="en-US" dirty="0"/>
              <a:t> la question </a:t>
            </a:r>
            <a:r>
              <a:rPr lang="en-US" dirty="0" err="1"/>
              <a:t>suivante</a:t>
            </a:r>
            <a:r>
              <a:rPr lang="en-US" dirty="0"/>
              <a:t> :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Quels</a:t>
            </a:r>
            <a:r>
              <a:rPr lang="en-US" dirty="0"/>
              <a:t> </a:t>
            </a:r>
            <a:r>
              <a:rPr lang="en-US" dirty="0" err="1"/>
              <a:t>sont</a:t>
            </a:r>
            <a:r>
              <a:rPr lang="en-US" dirty="0"/>
              <a:t> les </a:t>
            </a:r>
            <a:r>
              <a:rPr lang="en-US" dirty="0" err="1"/>
              <a:t>avantages</a:t>
            </a:r>
            <a:r>
              <a:rPr lang="en-US" dirty="0"/>
              <a:t> d’un </a:t>
            </a:r>
            <a:r>
              <a:rPr lang="en-US" dirty="0" err="1"/>
              <a:t>programme</a:t>
            </a:r>
            <a:r>
              <a:rPr lang="en-US" dirty="0"/>
              <a:t> de </a:t>
            </a:r>
            <a:r>
              <a:rPr lang="en-US" dirty="0" err="1"/>
              <a:t>mentorat</a:t>
            </a:r>
            <a:r>
              <a:rPr lang="en-US" dirty="0"/>
              <a:t> de </a:t>
            </a:r>
            <a:r>
              <a:rPr lang="en-US" dirty="0" err="1"/>
              <a:t>groupe</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Dans le cadre de DEAPCM, </a:t>
            </a:r>
            <a:r>
              <a:rPr lang="en-US" dirty="0" err="1"/>
              <a:t>vous</a:t>
            </a:r>
            <a:r>
              <a:rPr lang="en-US" dirty="0"/>
              <a:t> ne </a:t>
            </a:r>
            <a:r>
              <a:rPr lang="en-US" dirty="0" err="1"/>
              <a:t>bénéficiez</a:t>
            </a:r>
            <a:r>
              <a:rPr lang="en-US" dirty="0"/>
              <a:t> pas </a:t>
            </a:r>
            <a:r>
              <a:rPr lang="en-US" dirty="0" err="1"/>
              <a:t>seulement</a:t>
            </a:r>
            <a:r>
              <a:rPr lang="en-US" dirty="0"/>
              <a:t> </a:t>
            </a:r>
            <a:r>
              <a:rPr lang="en-US" dirty="0" err="1"/>
              <a:t>d’une</a:t>
            </a:r>
            <a:r>
              <a:rPr lang="en-US" dirty="0"/>
              <a:t> </a:t>
            </a:r>
            <a:r>
              <a:rPr lang="en-US" dirty="0" err="1"/>
              <a:t>expérience</a:t>
            </a:r>
            <a:r>
              <a:rPr lang="en-US" dirty="0"/>
              <a:t> de </a:t>
            </a:r>
            <a:r>
              <a:rPr lang="en-US" dirty="0" err="1"/>
              <a:t>mentorat</a:t>
            </a:r>
            <a:r>
              <a:rPr lang="en-US" dirty="0"/>
              <a:t>/</a:t>
            </a:r>
            <a:r>
              <a:rPr lang="en-US" dirty="0" err="1"/>
              <a:t>mentoré</a:t>
            </a:r>
            <a:r>
              <a:rPr lang="en-US" dirty="0"/>
              <a:t> </a:t>
            </a:r>
            <a:r>
              <a:rPr lang="en-US" dirty="0" err="1"/>
              <a:t>individuelle</a:t>
            </a:r>
            <a:r>
              <a:rPr lang="en-US" dirty="0"/>
              <a:t>.</a:t>
            </a:r>
          </a:p>
          <a:p>
            <a:pPr marL="0" lvl="0" indent="0" algn="l" rtl="0">
              <a:spcBef>
                <a:spcPts val="0"/>
              </a:spcBef>
              <a:spcAft>
                <a:spcPts val="0"/>
              </a:spcAft>
              <a:buNone/>
            </a:pPr>
            <a:r>
              <a:rPr lang="en-US" dirty="0"/>
              <a:t>Le format des cercles de </a:t>
            </a:r>
            <a:r>
              <a:rPr lang="en-US" dirty="0" err="1"/>
              <a:t>mentorat</a:t>
            </a:r>
            <a:r>
              <a:rPr lang="en-US" dirty="0"/>
              <a:t> rend le </a:t>
            </a:r>
            <a:r>
              <a:rPr lang="en-US" dirty="0" err="1"/>
              <a:t>programme</a:t>
            </a:r>
            <a:r>
              <a:rPr lang="en-US" dirty="0"/>
              <a:t> unique. Les </a:t>
            </a:r>
            <a:r>
              <a:rPr lang="en-US" dirty="0" err="1"/>
              <a:t>anciens</a:t>
            </a:r>
            <a:r>
              <a:rPr lang="en-US" dirty="0"/>
              <a:t> participants nous </a:t>
            </a:r>
            <a:r>
              <a:rPr lang="en-US" dirty="0" err="1"/>
              <a:t>disent</a:t>
            </a:r>
            <a:r>
              <a:rPr lang="en-US" dirty="0"/>
              <a:t> </a:t>
            </a:r>
            <a:r>
              <a:rPr lang="en-US" dirty="0" err="1"/>
              <a:t>qu’ils</a:t>
            </a:r>
            <a:r>
              <a:rPr lang="en-US" dirty="0"/>
              <a:t> </a:t>
            </a:r>
            <a:r>
              <a:rPr lang="en-US" dirty="0" err="1"/>
              <a:t>ont</a:t>
            </a:r>
            <a:r>
              <a:rPr lang="en-US" dirty="0"/>
              <a:t> </a:t>
            </a:r>
            <a:r>
              <a:rPr lang="en-US" dirty="0" err="1"/>
              <a:t>noué</a:t>
            </a:r>
            <a:r>
              <a:rPr lang="en-US" dirty="0"/>
              <a:t> des liens qui </a:t>
            </a:r>
            <a:r>
              <a:rPr lang="en-US" dirty="0" err="1"/>
              <a:t>ont</a:t>
            </a:r>
            <a:r>
              <a:rPr lang="en-US" dirty="0"/>
              <a:t> </a:t>
            </a:r>
            <a:r>
              <a:rPr lang="en-US" dirty="0" err="1"/>
              <a:t>changé</a:t>
            </a:r>
            <a:r>
              <a:rPr lang="en-US" dirty="0"/>
              <a:t> </a:t>
            </a:r>
            <a:r>
              <a:rPr lang="en-US" dirty="0" err="1"/>
              <a:t>leur</a:t>
            </a:r>
            <a:r>
              <a:rPr lang="en-US" dirty="0"/>
              <a:t> vie au </a:t>
            </a:r>
            <a:r>
              <a:rPr lang="en-US" dirty="0" err="1"/>
              <a:t>cours</a:t>
            </a:r>
            <a:r>
              <a:rPr lang="en-US" dirty="0"/>
              <a:t> de DEAPCM.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 </a:t>
            </a:r>
            <a:r>
              <a:rPr lang="en-US" dirty="0" err="1"/>
              <a:t>mentorat</a:t>
            </a:r>
            <a:r>
              <a:rPr lang="en-US" dirty="0"/>
              <a:t> </a:t>
            </a:r>
            <a:r>
              <a:rPr lang="en-US" dirty="0" err="1"/>
              <a:t>traditionnel</a:t>
            </a:r>
            <a:r>
              <a:rPr lang="en-US" dirty="0"/>
              <a:t> </a:t>
            </a:r>
            <a:r>
              <a:rPr lang="en-US" dirty="0" err="1"/>
              <a:t>implique</a:t>
            </a:r>
            <a:r>
              <a:rPr lang="en-US" dirty="0"/>
              <a:t> </a:t>
            </a:r>
            <a:r>
              <a:rPr lang="en-US" dirty="0" err="1"/>
              <a:t>généralement</a:t>
            </a:r>
            <a:r>
              <a:rPr lang="en-US" dirty="0"/>
              <a:t> </a:t>
            </a:r>
            <a:r>
              <a:rPr lang="en-US" dirty="0" err="1"/>
              <a:t>une</a:t>
            </a:r>
            <a:r>
              <a:rPr lang="en-US" dirty="0"/>
              <a:t> </a:t>
            </a:r>
            <a:r>
              <a:rPr lang="en-US" dirty="0" err="1"/>
              <a:t>expérience</a:t>
            </a:r>
            <a:r>
              <a:rPr lang="en-US" dirty="0"/>
              <a:t> </a:t>
            </a:r>
            <a:r>
              <a:rPr lang="en-US" dirty="0" err="1"/>
              <a:t>à</a:t>
            </a:r>
            <a:r>
              <a:rPr lang="en-US" dirty="0"/>
              <a:t> </a:t>
            </a:r>
            <a:r>
              <a:rPr lang="en-US" dirty="0" err="1"/>
              <a:t>sens</a:t>
            </a:r>
            <a:r>
              <a:rPr lang="en-US" dirty="0"/>
              <a:t> unique dans </a:t>
            </a:r>
            <a:r>
              <a:rPr lang="en-US" dirty="0" err="1"/>
              <a:t>laquelle</a:t>
            </a:r>
            <a:r>
              <a:rPr lang="en-US" dirty="0"/>
              <a:t> </a:t>
            </a:r>
            <a:r>
              <a:rPr lang="en-US" dirty="0" err="1"/>
              <a:t>votre</a:t>
            </a:r>
            <a:r>
              <a:rPr lang="en-US" dirty="0"/>
              <a:t> mentor </a:t>
            </a:r>
            <a:r>
              <a:rPr lang="en-US" dirty="0" err="1"/>
              <a:t>vous</a:t>
            </a:r>
            <a:r>
              <a:rPr lang="en-US" dirty="0"/>
              <a:t> </a:t>
            </a:r>
            <a:r>
              <a:rPr lang="en-US" dirty="0" err="1"/>
              <a:t>donne</a:t>
            </a:r>
            <a:r>
              <a:rPr lang="en-US" dirty="0"/>
              <a:t> des conseils et </a:t>
            </a:r>
            <a:r>
              <a:rPr lang="en-US" dirty="0" err="1"/>
              <a:t>vous</a:t>
            </a:r>
            <a:r>
              <a:rPr lang="en-US" dirty="0"/>
              <a:t> aide dans le </a:t>
            </a:r>
            <a:r>
              <a:rPr lang="en-US" dirty="0" err="1"/>
              <a:t>parcours</a:t>
            </a:r>
            <a:r>
              <a:rPr lang="en-US" dirty="0"/>
              <a:t> de </a:t>
            </a:r>
            <a:r>
              <a:rPr lang="en-US" dirty="0" err="1"/>
              <a:t>votre</a:t>
            </a:r>
            <a:r>
              <a:rPr lang="en-US" dirty="0"/>
              <a:t> </a:t>
            </a:r>
            <a:r>
              <a:rPr lang="en-US" dirty="0" err="1"/>
              <a:t>carrière</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Dans le cadre de DEAPCM, </a:t>
            </a:r>
            <a:r>
              <a:rPr lang="en-US" dirty="0" err="1"/>
              <a:t>vous</a:t>
            </a:r>
            <a:r>
              <a:rPr lang="en-US" dirty="0"/>
              <a:t> </a:t>
            </a:r>
            <a:r>
              <a:rPr lang="en-US" dirty="0" err="1"/>
              <a:t>bénéficiez</a:t>
            </a:r>
            <a:r>
              <a:rPr lang="en-US" dirty="0"/>
              <a:t> </a:t>
            </a:r>
            <a:r>
              <a:rPr lang="en-US" dirty="0" err="1"/>
              <a:t>d’une</a:t>
            </a:r>
            <a:r>
              <a:rPr lang="en-US" dirty="0"/>
              <a:t> </a:t>
            </a:r>
            <a:r>
              <a:rPr lang="en-US" dirty="0" err="1"/>
              <a:t>équipe</a:t>
            </a:r>
            <a:r>
              <a:rPr lang="en-US" dirty="0"/>
              <a:t> de mentors de </a:t>
            </a:r>
            <a:r>
              <a:rPr lang="en-US" dirty="0" err="1"/>
              <a:t>confiance</a:t>
            </a:r>
            <a:r>
              <a:rPr lang="en-US" dirty="0"/>
              <a:t> dans </a:t>
            </a:r>
            <a:r>
              <a:rPr lang="en-US" dirty="0" err="1"/>
              <a:t>votre</a:t>
            </a:r>
            <a:r>
              <a:rPr lang="en-US" dirty="0"/>
              <a:t> cercle qui </a:t>
            </a:r>
            <a:r>
              <a:rPr lang="en-US" dirty="0" err="1"/>
              <a:t>sont</a:t>
            </a:r>
            <a:r>
              <a:rPr lang="en-US" dirty="0"/>
              <a:t> </a:t>
            </a:r>
            <a:r>
              <a:rPr lang="en-US" dirty="0" err="1"/>
              <a:t>là</a:t>
            </a:r>
            <a:r>
              <a:rPr lang="en-US" dirty="0"/>
              <a:t> pour </a:t>
            </a:r>
            <a:r>
              <a:rPr lang="en-US" dirty="0" err="1"/>
              <a:t>vous</a:t>
            </a:r>
            <a:r>
              <a:rPr lang="en-US" dirty="0"/>
              <a:t> aider </a:t>
            </a:r>
            <a:r>
              <a:rPr lang="en-US" dirty="0" err="1"/>
              <a:t>à</a:t>
            </a:r>
            <a:r>
              <a:rPr lang="en-US" dirty="0"/>
              <a:t> </a:t>
            </a:r>
            <a:r>
              <a:rPr lang="en-US" dirty="0" err="1"/>
              <a:t>atteindre</a:t>
            </a:r>
            <a:r>
              <a:rPr lang="en-US" dirty="0"/>
              <a:t> </a:t>
            </a:r>
            <a:r>
              <a:rPr lang="en-US" dirty="0" err="1"/>
              <a:t>vos</a:t>
            </a:r>
            <a:r>
              <a:rPr lang="en-US" dirty="0"/>
              <a:t> </a:t>
            </a:r>
            <a:r>
              <a:rPr lang="en-US" dirty="0" err="1"/>
              <a:t>objectifs</a:t>
            </a:r>
            <a:r>
              <a:rPr lang="en-US" dirty="0"/>
              <a:t> dans un </a:t>
            </a:r>
            <a:r>
              <a:rPr lang="en-US" dirty="0" err="1"/>
              <a:t>espace</a:t>
            </a:r>
            <a:r>
              <a:rPr lang="en-US" dirty="0"/>
              <a:t> critique </a:t>
            </a:r>
            <a:r>
              <a:rPr lang="en-US" dirty="0" err="1"/>
              <a:t>d’encouragement</a:t>
            </a:r>
            <a:r>
              <a:rPr lang="en-US" dirty="0"/>
              <a:t> </a:t>
            </a:r>
            <a:r>
              <a:rPr lang="en-US" dirty="0" err="1"/>
              <a:t>sûr</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 format des cercles de </a:t>
            </a:r>
            <a:r>
              <a:rPr lang="en-US" dirty="0" err="1"/>
              <a:t>mentorat</a:t>
            </a:r>
            <a:r>
              <a:rPr lang="en-US" dirty="0"/>
              <a:t> </a:t>
            </a:r>
            <a:r>
              <a:rPr lang="en-US" dirty="0" err="1"/>
              <a:t>est</a:t>
            </a:r>
            <a:r>
              <a:rPr lang="en-US" dirty="0"/>
              <a:t> un </a:t>
            </a:r>
            <a:r>
              <a:rPr lang="en-US" dirty="0" err="1"/>
              <a:t>espace</a:t>
            </a:r>
            <a:r>
              <a:rPr lang="en-US" dirty="0"/>
              <a:t> de </a:t>
            </a:r>
            <a:r>
              <a:rPr lang="en-US" dirty="0" err="1"/>
              <a:t>soutien</a:t>
            </a:r>
            <a:r>
              <a:rPr lang="en-US" dirty="0"/>
              <a:t> qui </a:t>
            </a:r>
            <a:r>
              <a:rPr lang="en-US" dirty="0" err="1"/>
              <a:t>peut</a:t>
            </a:r>
            <a:r>
              <a:rPr lang="en-US" dirty="0"/>
              <a:t> aider les </a:t>
            </a:r>
            <a:r>
              <a:rPr lang="en-US" dirty="0" err="1"/>
              <a:t>membres</a:t>
            </a:r>
            <a:r>
              <a:rPr lang="en-US" dirty="0"/>
              <a:t> </a:t>
            </a:r>
            <a:r>
              <a:rPr lang="en-US" dirty="0" err="1"/>
              <a:t>à</a:t>
            </a:r>
            <a:r>
              <a:rPr lang="en-US" dirty="0"/>
              <a:t> </a:t>
            </a:r>
            <a:r>
              <a:rPr lang="en-US" dirty="0" err="1"/>
              <a:t>tirer</a:t>
            </a:r>
            <a:r>
              <a:rPr lang="en-US" dirty="0"/>
              <a:t> parti de </a:t>
            </a:r>
            <a:r>
              <a:rPr lang="en-US" dirty="0" err="1"/>
              <a:t>leurs</a:t>
            </a:r>
            <a:r>
              <a:rPr lang="en-US" dirty="0"/>
              <a:t> </a:t>
            </a:r>
            <a:r>
              <a:rPr lang="en-US" dirty="0" err="1"/>
              <a:t>expériences</a:t>
            </a:r>
            <a:r>
              <a:rPr lang="en-US" dirty="0"/>
              <a:t> </a:t>
            </a:r>
            <a:r>
              <a:rPr lang="en-US" dirty="0" err="1"/>
              <a:t>respectives</a:t>
            </a:r>
            <a:r>
              <a:rPr lang="en-US" dirty="0"/>
              <a:t> et </a:t>
            </a:r>
            <a:r>
              <a:rPr lang="en-US" dirty="0" err="1"/>
              <a:t>à</a:t>
            </a:r>
            <a:r>
              <a:rPr lang="en-US" dirty="0"/>
              <a:t> </a:t>
            </a:r>
            <a:r>
              <a:rPr lang="en-US" dirty="0" err="1"/>
              <a:t>bénéficier</a:t>
            </a:r>
            <a:r>
              <a:rPr lang="en-US" dirty="0"/>
              <a:t> de </a:t>
            </a:r>
            <a:r>
              <a:rPr lang="en-US" dirty="0" err="1"/>
              <a:t>nouvelles</a:t>
            </a:r>
            <a:r>
              <a:rPr lang="en-US" dirty="0"/>
              <a:t> </a:t>
            </a:r>
            <a:r>
              <a:rPr lang="en-US" dirty="0" err="1"/>
              <a:t>façons</a:t>
            </a:r>
            <a:r>
              <a:rPr lang="en-US" dirty="0"/>
              <a:t> de </a:t>
            </a:r>
            <a:r>
              <a:rPr lang="en-US" dirty="0" err="1"/>
              <a:t>penser</a:t>
            </a:r>
            <a:r>
              <a:rPr lang="en-US" dirty="0"/>
              <a:t>.</a:t>
            </a:r>
            <a:endParaRPr dirty="0"/>
          </a:p>
        </p:txBody>
      </p:sp>
      <p:sp>
        <p:nvSpPr>
          <p:cNvPr id="309" name="Google Shape;309;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10" name="Google Shape;310;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21" name="Google Shape;321;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22" name="Google Shape;322;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Alors</a:t>
            </a:r>
            <a:r>
              <a:rPr lang="en-US" dirty="0"/>
              <a:t>, </a:t>
            </a:r>
            <a:r>
              <a:rPr lang="en-US" dirty="0" err="1"/>
              <a:t>parcourons</a:t>
            </a:r>
            <a:r>
              <a:rPr lang="en-US" dirty="0"/>
              <a:t> ensemble le </a:t>
            </a:r>
            <a:r>
              <a:rPr lang="en-US" dirty="0" err="1"/>
              <a:t>programme</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-DEAPCM 2024 se </a:t>
            </a:r>
            <a:r>
              <a:rPr lang="en-US" dirty="0" err="1"/>
              <a:t>déroule</a:t>
            </a:r>
            <a:r>
              <a:rPr lang="en-US" dirty="0"/>
              <a:t> sur dix </a:t>
            </a:r>
            <a:r>
              <a:rPr lang="en-US" dirty="0" err="1"/>
              <a:t>semaines</a:t>
            </a:r>
            <a:r>
              <a:rPr lang="en-US" dirty="0"/>
              <a:t> de </a:t>
            </a:r>
            <a:r>
              <a:rPr lang="en-US" dirty="0" err="1"/>
              <a:t>septembre</a:t>
            </a:r>
            <a:r>
              <a:rPr lang="en-US" dirty="0"/>
              <a:t> </a:t>
            </a:r>
            <a:r>
              <a:rPr lang="en-US" dirty="0" err="1"/>
              <a:t>à</a:t>
            </a:r>
            <a:r>
              <a:rPr lang="en-US" dirty="0"/>
              <a:t> </a:t>
            </a:r>
            <a:r>
              <a:rPr lang="en-US" dirty="0" err="1"/>
              <a:t>décembre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Chaque</a:t>
            </a:r>
            <a:r>
              <a:rPr lang="en-US" dirty="0"/>
              <a:t> participant </a:t>
            </a:r>
            <a:r>
              <a:rPr lang="en-US" dirty="0" err="1"/>
              <a:t>est</a:t>
            </a:r>
            <a:r>
              <a:rPr lang="en-US" dirty="0"/>
              <a:t> </a:t>
            </a:r>
            <a:r>
              <a:rPr lang="en-US" dirty="0" err="1"/>
              <a:t>placé</a:t>
            </a:r>
            <a:r>
              <a:rPr lang="en-US" dirty="0"/>
              <a:t> dans un petit </a:t>
            </a:r>
            <a:r>
              <a:rPr lang="en-US" dirty="0" err="1"/>
              <a:t>groupe</a:t>
            </a:r>
            <a:r>
              <a:rPr lang="en-US" dirty="0"/>
              <a:t> </a:t>
            </a:r>
            <a:r>
              <a:rPr lang="en-US" dirty="0" err="1"/>
              <a:t>appelé</a:t>
            </a:r>
            <a:r>
              <a:rPr lang="en-US" dirty="0"/>
              <a:t> « cercle de </a:t>
            </a:r>
            <a:r>
              <a:rPr lang="en-US" dirty="0" err="1"/>
              <a:t>mentorat</a:t>
            </a:r>
            <a:r>
              <a:rPr lang="en-US" dirty="0"/>
              <a:t> », </a:t>
            </a:r>
            <a:r>
              <a:rPr lang="en-US" dirty="0" err="1"/>
              <a:t>composé</a:t>
            </a:r>
            <a:r>
              <a:rPr lang="en-US" dirty="0"/>
              <a:t> de six </a:t>
            </a:r>
            <a:r>
              <a:rPr lang="en-US" dirty="0" err="1"/>
              <a:t>à</a:t>
            </a:r>
            <a:r>
              <a:rPr lang="en-US" dirty="0"/>
              <a:t> dix </a:t>
            </a:r>
            <a:r>
              <a:rPr lang="en-US" dirty="0" err="1"/>
              <a:t>autres</a:t>
            </a:r>
            <a:r>
              <a:rPr lang="en-US" dirty="0"/>
              <a:t> </a:t>
            </a:r>
            <a:r>
              <a:rPr lang="en-US" dirty="0" err="1"/>
              <a:t>membres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 participation </a:t>
            </a:r>
            <a:r>
              <a:rPr lang="en-US" dirty="0" err="1"/>
              <a:t>peut</a:t>
            </a:r>
            <a:r>
              <a:rPr lang="en-US" dirty="0"/>
              <a:t> </a:t>
            </a:r>
            <a:r>
              <a:rPr lang="en-US" dirty="0" err="1"/>
              <a:t>aller</a:t>
            </a:r>
            <a:r>
              <a:rPr lang="en-US" dirty="0"/>
              <a:t> de 1 h 30 </a:t>
            </a:r>
            <a:r>
              <a:rPr lang="en-US" dirty="0" err="1"/>
              <a:t>à</a:t>
            </a:r>
            <a:r>
              <a:rPr lang="en-US" dirty="0"/>
              <a:t> 2 h 30 par </a:t>
            </a:r>
            <a:r>
              <a:rPr lang="en-US" dirty="0" err="1"/>
              <a:t>semaine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Votre</a:t>
            </a:r>
            <a:r>
              <a:rPr lang="en-US" dirty="0"/>
              <a:t> participation </a:t>
            </a:r>
            <a:r>
              <a:rPr lang="en-US" dirty="0" err="1"/>
              <a:t>comprendra</a:t>
            </a:r>
            <a:r>
              <a:rPr lang="en-US" dirty="0"/>
              <a:t> les séances </a:t>
            </a:r>
            <a:r>
              <a:rPr lang="en-US" dirty="0" err="1"/>
              <a:t>hebdomadaires</a:t>
            </a:r>
            <a:r>
              <a:rPr lang="en-US" dirty="0"/>
              <a:t> du cercle </a:t>
            </a:r>
            <a:r>
              <a:rPr lang="en-US" dirty="0" err="1"/>
              <a:t>virtuel</a:t>
            </a:r>
            <a:r>
              <a:rPr lang="en-US" dirty="0"/>
              <a:t> avec </a:t>
            </a:r>
            <a:r>
              <a:rPr lang="en-US" dirty="0" err="1"/>
              <a:t>votre</a:t>
            </a:r>
            <a:r>
              <a:rPr lang="en-US" dirty="0"/>
              <a:t> </a:t>
            </a:r>
            <a:r>
              <a:rPr lang="en-US" dirty="0" err="1"/>
              <a:t>groupe</a:t>
            </a:r>
            <a:r>
              <a:rPr lang="en-US" dirty="0"/>
              <a:t> et les classes de maître sur les </a:t>
            </a:r>
            <a:r>
              <a:rPr lang="en-US" dirty="0" err="1"/>
              <a:t>thèmes</a:t>
            </a:r>
            <a:r>
              <a:rPr lang="en-US" dirty="0"/>
              <a:t> </a:t>
            </a:r>
            <a:r>
              <a:rPr lang="en-US" dirty="0" err="1"/>
              <a:t>principaux</a:t>
            </a:r>
            <a:r>
              <a:rPr lang="en-US" dirty="0"/>
              <a:t> (</a:t>
            </a:r>
            <a:r>
              <a:rPr lang="en-US" dirty="0" err="1"/>
              <a:t>parrainage</a:t>
            </a:r>
            <a:r>
              <a:rPr lang="en-US" dirty="0"/>
              <a:t>, leadership, </a:t>
            </a:r>
            <a:r>
              <a:rPr lang="en-US" dirty="0" err="1"/>
              <a:t>équité</a:t>
            </a:r>
            <a:r>
              <a:rPr lang="en-US" dirty="0"/>
              <a:t>, </a:t>
            </a:r>
            <a:r>
              <a:rPr lang="en-US" dirty="0" err="1"/>
              <a:t>diversité</a:t>
            </a:r>
            <a:r>
              <a:rPr lang="en-US" dirty="0"/>
              <a:t> et inclusion [EDI] non performatives, </a:t>
            </a:r>
            <a:r>
              <a:rPr lang="en-US" dirty="0" err="1"/>
              <a:t>négociation</a:t>
            </a:r>
            <a:r>
              <a:rPr lang="en-US" dirty="0"/>
              <a:t> et </a:t>
            </a:r>
            <a:r>
              <a:rPr lang="en-US" dirty="0" err="1"/>
              <a:t>santé</a:t>
            </a:r>
            <a:r>
              <a:rPr lang="en-US" dirty="0"/>
              <a:t> </a:t>
            </a:r>
            <a:r>
              <a:rPr lang="en-US" dirty="0" err="1"/>
              <a:t>mentale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-Il </a:t>
            </a:r>
            <a:r>
              <a:rPr lang="en-US" dirty="0" err="1"/>
              <a:t>existe</a:t>
            </a:r>
            <a:r>
              <a:rPr lang="en-US" dirty="0"/>
              <a:t> </a:t>
            </a:r>
            <a:r>
              <a:rPr lang="en-US" dirty="0" err="1"/>
              <a:t>également</a:t>
            </a:r>
            <a:r>
              <a:rPr lang="en-US" dirty="0"/>
              <a:t> </a:t>
            </a:r>
            <a:r>
              <a:rPr lang="en-US" dirty="0" err="1"/>
              <a:t>d’excellentes</a:t>
            </a:r>
            <a:r>
              <a:rPr lang="en-US" dirty="0"/>
              <a:t> </a:t>
            </a:r>
            <a:r>
              <a:rPr lang="en-US" dirty="0" err="1"/>
              <a:t>possibilités</a:t>
            </a:r>
            <a:r>
              <a:rPr lang="en-US" dirty="0"/>
              <a:t> de </a:t>
            </a:r>
            <a:r>
              <a:rPr lang="en-US" dirty="0" err="1"/>
              <a:t>réseautage</a:t>
            </a:r>
            <a:r>
              <a:rPr lang="en-US" dirty="0"/>
              <a:t> </a:t>
            </a:r>
            <a:r>
              <a:rPr lang="en-US" dirty="0" err="1"/>
              <a:t>à</a:t>
            </a:r>
            <a:r>
              <a:rPr lang="en-US" dirty="0"/>
              <a:t> </a:t>
            </a:r>
            <a:r>
              <a:rPr lang="en-US" dirty="0" err="1"/>
              <a:t>l’extérieur</a:t>
            </a:r>
            <a:r>
              <a:rPr lang="en-US" dirty="0"/>
              <a:t> de </a:t>
            </a:r>
            <a:r>
              <a:rPr lang="en-US" dirty="0" err="1"/>
              <a:t>votre</a:t>
            </a:r>
            <a:r>
              <a:rPr lang="en-US" dirty="0"/>
              <a:t> cercle. </a:t>
            </a:r>
            <a:r>
              <a:rPr lang="en-US" dirty="0" err="1"/>
              <a:t>Elles</a:t>
            </a:r>
            <a:r>
              <a:rPr lang="en-US" dirty="0"/>
              <a:t> </a:t>
            </a:r>
            <a:r>
              <a:rPr lang="en-US" dirty="0" err="1"/>
              <a:t>comprennent</a:t>
            </a:r>
            <a:r>
              <a:rPr lang="en-US" dirty="0"/>
              <a:t> </a:t>
            </a:r>
            <a:r>
              <a:rPr lang="en-US" dirty="0" err="1"/>
              <a:t>notamment</a:t>
            </a:r>
            <a:r>
              <a:rPr lang="en-US" dirty="0"/>
              <a:t> les </a:t>
            </a:r>
            <a:r>
              <a:rPr lang="en-US" dirty="0" err="1"/>
              <a:t>heures</a:t>
            </a:r>
            <a:r>
              <a:rPr lang="en-US" dirty="0"/>
              <a:t> de bureau </a:t>
            </a:r>
            <a:r>
              <a:rPr lang="en-US" dirty="0" err="1"/>
              <a:t>hebdomadaires</a:t>
            </a:r>
            <a:r>
              <a:rPr lang="en-US" dirty="0"/>
              <a:t> </a:t>
            </a:r>
            <a:r>
              <a:rPr lang="en-US" dirty="0" err="1"/>
              <a:t>virtuelles</a:t>
            </a:r>
            <a:r>
              <a:rPr lang="en-US" dirty="0"/>
              <a:t> et </a:t>
            </a:r>
            <a:r>
              <a:rPr lang="en-US" dirty="0" err="1"/>
              <a:t>d’événements</a:t>
            </a:r>
            <a:r>
              <a:rPr lang="en-US" dirty="0"/>
              <a:t> </a:t>
            </a:r>
            <a:r>
              <a:rPr lang="en-US" dirty="0" err="1"/>
              <a:t>régionaux</a:t>
            </a:r>
            <a:r>
              <a:rPr lang="en-US" dirty="0"/>
              <a:t> </a:t>
            </a:r>
            <a:r>
              <a:rPr lang="en-US" dirty="0" err="1"/>
              <a:t>en</a:t>
            </a:r>
            <a:r>
              <a:rPr lang="en-US" dirty="0"/>
              <a:t> </a:t>
            </a:r>
            <a:r>
              <a:rPr lang="en-US" dirty="0" err="1"/>
              <a:t>personne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Nous </a:t>
            </a:r>
            <a:r>
              <a:rPr lang="en-US" dirty="0" err="1"/>
              <a:t>allons</a:t>
            </a:r>
            <a:r>
              <a:rPr lang="en-US" dirty="0"/>
              <a:t> </a:t>
            </a:r>
            <a:r>
              <a:rPr lang="en-US" dirty="0" err="1"/>
              <a:t>maintenant</a:t>
            </a:r>
            <a:r>
              <a:rPr lang="en-US" dirty="0"/>
              <a:t> </a:t>
            </a:r>
            <a:r>
              <a:rPr lang="en-US" dirty="0" err="1"/>
              <a:t>écouter</a:t>
            </a:r>
            <a:r>
              <a:rPr lang="en-US" dirty="0"/>
              <a:t> </a:t>
            </a:r>
            <a:r>
              <a:rPr lang="en-US" dirty="0" err="1"/>
              <a:t>certains</a:t>
            </a:r>
            <a:r>
              <a:rPr lang="en-US" dirty="0"/>
              <a:t> de </a:t>
            </a:r>
            <a:r>
              <a:rPr lang="en-US" dirty="0" err="1"/>
              <a:t>nos</a:t>
            </a:r>
            <a:r>
              <a:rPr lang="en-US" dirty="0"/>
              <a:t> participants de DEAPCM nous </a:t>
            </a:r>
            <a:r>
              <a:rPr lang="en-US" dirty="0" err="1"/>
              <a:t>parler</a:t>
            </a:r>
            <a:r>
              <a:rPr lang="en-US" dirty="0"/>
              <a:t> de </a:t>
            </a:r>
            <a:r>
              <a:rPr lang="en-US" dirty="0" err="1"/>
              <a:t>leur</a:t>
            </a:r>
            <a:r>
              <a:rPr lang="en-US" dirty="0"/>
              <a:t> </a:t>
            </a:r>
            <a:r>
              <a:rPr lang="en-US" dirty="0" err="1"/>
              <a:t>expérience</a:t>
            </a:r>
            <a:r>
              <a:rPr lang="en-US" dirty="0"/>
              <a:t> dans le cadre du </a:t>
            </a:r>
            <a:r>
              <a:rPr lang="en-US" dirty="0" err="1"/>
              <a:t>programme</a:t>
            </a:r>
            <a:r>
              <a:rPr lang="en-US" dirty="0"/>
              <a:t>. Il </a:t>
            </a:r>
            <a:r>
              <a:rPr lang="en-US" dirty="0" err="1"/>
              <a:t>s’agit</a:t>
            </a:r>
            <a:r>
              <a:rPr lang="en-US" dirty="0"/>
              <a:t> de </a:t>
            </a:r>
            <a:r>
              <a:rPr lang="en-US" dirty="0" err="1"/>
              <a:t>membres</a:t>
            </a:r>
            <a:r>
              <a:rPr lang="en-US" dirty="0"/>
              <a:t> de </a:t>
            </a:r>
            <a:r>
              <a:rPr lang="en-US" dirty="0" err="1"/>
              <a:t>l’ensemble</a:t>
            </a:r>
            <a:r>
              <a:rPr lang="en-US" dirty="0"/>
              <a:t> du </a:t>
            </a:r>
            <a:r>
              <a:rPr lang="en-US" dirty="0" err="1"/>
              <a:t>gouvernement</a:t>
            </a:r>
            <a:r>
              <a:rPr lang="en-US" dirty="0"/>
              <a:t> et des Forces </a:t>
            </a:r>
            <a:r>
              <a:rPr lang="en-US" dirty="0" err="1"/>
              <a:t>armées</a:t>
            </a:r>
            <a:r>
              <a:rPr lang="en-US" dirty="0"/>
              <a:t> </a:t>
            </a:r>
            <a:r>
              <a:rPr lang="en-US" dirty="0" err="1"/>
              <a:t>canadiennes</a:t>
            </a:r>
            <a:r>
              <a:rPr lang="en-US" dirty="0"/>
              <a:t>. </a:t>
            </a:r>
            <a:endParaRPr dirty="0"/>
          </a:p>
        </p:txBody>
      </p:sp>
      <p:sp>
        <p:nvSpPr>
          <p:cNvPr id="324" name="Google Shape;324;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25" name="Google Shape;325;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392" name="Google Shape;392;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393" name="Google Shape;393;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J’adore</a:t>
            </a:r>
            <a:r>
              <a:rPr lang="en-US" dirty="0"/>
              <a:t> </a:t>
            </a:r>
            <a:r>
              <a:rPr lang="en-US" dirty="0" err="1"/>
              <a:t>cette</a:t>
            </a:r>
            <a:r>
              <a:rPr lang="en-US" dirty="0"/>
              <a:t> </a:t>
            </a:r>
            <a:r>
              <a:rPr lang="en-US" dirty="0" err="1"/>
              <a:t>vidéo</a:t>
            </a:r>
            <a:r>
              <a:rPr lang="en-US" dirty="0"/>
              <a:t>. Elle me </a:t>
            </a:r>
            <a:r>
              <a:rPr lang="en-US" dirty="0" err="1"/>
              <a:t>pousse</a:t>
            </a:r>
            <a:r>
              <a:rPr lang="en-US" dirty="0"/>
              <a:t> </a:t>
            </a:r>
            <a:r>
              <a:rPr lang="en-US" dirty="0" err="1"/>
              <a:t>à</a:t>
            </a:r>
            <a:r>
              <a:rPr lang="en-US" dirty="0"/>
              <a:t> </a:t>
            </a:r>
            <a:r>
              <a:rPr lang="en-US" dirty="0" err="1"/>
              <a:t>agir</a:t>
            </a:r>
            <a:r>
              <a:rPr lang="en-US" dirty="0"/>
              <a:t> et </a:t>
            </a:r>
            <a:r>
              <a:rPr lang="en-US" dirty="0" err="1"/>
              <a:t>à</a:t>
            </a:r>
            <a:r>
              <a:rPr lang="en-US" dirty="0"/>
              <a:t> </a:t>
            </a:r>
            <a:r>
              <a:rPr lang="en-US" dirty="0" err="1"/>
              <a:t>améliorer</a:t>
            </a:r>
            <a:r>
              <a:rPr lang="en-US" dirty="0"/>
              <a:t> les choses.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Êtes-vous</a:t>
            </a:r>
            <a:r>
              <a:rPr lang="en-US" dirty="0"/>
              <a:t> prêt </a:t>
            </a:r>
            <a:r>
              <a:rPr lang="en-US" dirty="0" err="1"/>
              <a:t>à</a:t>
            </a:r>
            <a:r>
              <a:rPr lang="en-US" dirty="0"/>
              <a:t> faire </a:t>
            </a:r>
            <a:r>
              <a:rPr lang="en-US" dirty="0" err="1"/>
              <a:t>partie</a:t>
            </a:r>
            <a:r>
              <a:rPr lang="en-US" dirty="0"/>
              <a:t> de DEAPCM?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Les inscriptions </a:t>
            </a:r>
            <a:r>
              <a:rPr lang="en-US" dirty="0" err="1"/>
              <a:t>sont</a:t>
            </a:r>
            <a:r>
              <a:rPr lang="en-US" dirty="0"/>
              <a:t> </a:t>
            </a:r>
            <a:r>
              <a:rPr lang="en-US" dirty="0" err="1"/>
              <a:t>désormais</a:t>
            </a:r>
            <a:r>
              <a:rPr lang="en-US" dirty="0"/>
              <a:t> </a:t>
            </a:r>
            <a:r>
              <a:rPr lang="en-US" dirty="0" err="1"/>
              <a:t>en</a:t>
            </a:r>
            <a:r>
              <a:rPr lang="en-US" dirty="0"/>
              <a:t> </a:t>
            </a:r>
            <a:r>
              <a:rPr lang="en-US" dirty="0" err="1"/>
              <a:t>cours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DEAPCM </a:t>
            </a:r>
            <a:r>
              <a:rPr lang="en-US" dirty="0" err="1"/>
              <a:t>est</a:t>
            </a:r>
            <a:r>
              <a:rPr lang="en-US" dirty="0"/>
              <a:t>…</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err="1"/>
              <a:t>Inclusif</a:t>
            </a:r>
            <a:r>
              <a:rPr lang="en-US" dirty="0"/>
              <a:t>. </a:t>
            </a:r>
            <a:r>
              <a:rPr lang="en-US" dirty="0" err="1"/>
              <a:t>L’inclusion</a:t>
            </a:r>
            <a:r>
              <a:rPr lang="en-US" dirty="0"/>
              <a:t> </a:t>
            </a:r>
            <a:r>
              <a:rPr lang="en-US" dirty="0" err="1"/>
              <a:t>signifie</a:t>
            </a:r>
            <a:r>
              <a:rPr lang="en-US" dirty="0"/>
              <a:t> tout le monde. </a:t>
            </a:r>
          </a:p>
          <a:p>
            <a:pPr marL="0" lvl="0" indent="0" algn="l" rtl="0">
              <a:spcBef>
                <a:spcPts val="0"/>
              </a:spcBef>
              <a:spcAft>
                <a:spcPts val="0"/>
              </a:spcAft>
              <a:buNone/>
            </a:pPr>
            <a:r>
              <a:rPr lang="en-US" dirty="0" err="1"/>
              <a:t>Joignez-vous</a:t>
            </a:r>
            <a:r>
              <a:rPr lang="en-US" dirty="0"/>
              <a:t> </a:t>
            </a:r>
            <a:r>
              <a:rPr lang="en-US" dirty="0" err="1"/>
              <a:t>à</a:t>
            </a:r>
            <a:r>
              <a:rPr lang="en-US" dirty="0"/>
              <a:t> nous, cadres, </a:t>
            </a:r>
            <a:r>
              <a:rPr lang="en-US" dirty="0" err="1"/>
              <a:t>gestionnaires</a:t>
            </a:r>
            <a:r>
              <a:rPr lang="en-US" dirty="0"/>
              <a:t>, chefs </a:t>
            </a:r>
            <a:r>
              <a:rPr lang="en-US" dirty="0" err="1"/>
              <a:t>d’équipe</a:t>
            </a:r>
            <a:r>
              <a:rPr lang="en-US" dirty="0"/>
              <a:t>, </a:t>
            </a:r>
            <a:r>
              <a:rPr lang="en-US" dirty="0" err="1"/>
              <a:t>membres</a:t>
            </a:r>
            <a:r>
              <a:rPr lang="en-US" dirty="0"/>
              <a:t> de </a:t>
            </a:r>
            <a:r>
              <a:rPr lang="en-US" dirty="0" err="1"/>
              <a:t>tous</a:t>
            </a:r>
            <a:r>
              <a:rPr lang="en-US" dirty="0"/>
              <a:t> les </a:t>
            </a:r>
            <a:r>
              <a:rPr lang="en-US" dirty="0" err="1"/>
              <a:t>niveaux</a:t>
            </a:r>
            <a:r>
              <a:rPr lang="en-US" dirty="0"/>
              <a:t> et de </a:t>
            </a:r>
            <a:r>
              <a:rPr lang="en-US" dirty="0" err="1"/>
              <a:t>toutes</a:t>
            </a:r>
            <a:r>
              <a:rPr lang="en-US" dirty="0"/>
              <a:t> les classifications. </a:t>
            </a:r>
          </a:p>
          <a:p>
            <a:pPr marL="0" lvl="0" indent="0" algn="l" rtl="0">
              <a:spcBef>
                <a:spcPts val="0"/>
              </a:spcBef>
              <a:spcAft>
                <a:spcPts val="0"/>
              </a:spcAft>
              <a:buNone/>
            </a:pPr>
            <a:r>
              <a:rPr lang="en-US" dirty="0"/>
              <a:t>Nous </a:t>
            </a:r>
            <a:r>
              <a:rPr lang="en-US" dirty="0" err="1"/>
              <a:t>accueillons</a:t>
            </a:r>
            <a:r>
              <a:rPr lang="en-US" dirty="0"/>
              <a:t> les </a:t>
            </a:r>
            <a:r>
              <a:rPr lang="en-US" dirty="0" err="1"/>
              <a:t>membres</a:t>
            </a:r>
            <a:r>
              <a:rPr lang="en-US" dirty="0"/>
              <a:t> des Forces </a:t>
            </a:r>
            <a:r>
              <a:rPr lang="en-US" dirty="0" err="1"/>
              <a:t>armées</a:t>
            </a:r>
            <a:r>
              <a:rPr lang="en-US" dirty="0"/>
              <a:t> </a:t>
            </a:r>
            <a:r>
              <a:rPr lang="en-US" dirty="0" err="1"/>
              <a:t>canadiennes</a:t>
            </a:r>
            <a:r>
              <a:rPr lang="en-US" dirty="0"/>
              <a:t> de </a:t>
            </a:r>
            <a:r>
              <a:rPr lang="en-US" dirty="0" err="1"/>
              <a:t>tous</a:t>
            </a:r>
            <a:r>
              <a:rPr lang="en-US" dirty="0"/>
              <a:t> les grades.</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Et nous </a:t>
            </a:r>
            <a:r>
              <a:rPr lang="en-US" dirty="0" err="1"/>
              <a:t>pensons</a:t>
            </a:r>
            <a:r>
              <a:rPr lang="en-US" dirty="0"/>
              <a:t> que la </a:t>
            </a:r>
            <a:r>
              <a:rPr lang="en-US" dirty="0" err="1"/>
              <a:t>représentation</a:t>
            </a:r>
            <a:r>
              <a:rPr lang="en-US" dirty="0"/>
              <a:t> </a:t>
            </a:r>
            <a:r>
              <a:rPr lang="en-US" dirty="0" err="1"/>
              <a:t>est</a:t>
            </a:r>
            <a:r>
              <a:rPr lang="en-US" dirty="0"/>
              <a:t> </a:t>
            </a:r>
            <a:r>
              <a:rPr lang="en-US" dirty="0" err="1"/>
              <a:t>importante</a:t>
            </a:r>
            <a:r>
              <a:rPr lang="en-US" dirty="0"/>
              <a:t> </a:t>
            </a:r>
          </a:p>
          <a:p>
            <a:pPr marL="0" lvl="0" indent="0" algn="l" rtl="0">
              <a:spcBef>
                <a:spcPts val="0"/>
              </a:spcBef>
              <a:spcAft>
                <a:spcPts val="0"/>
              </a:spcAft>
              <a:buNone/>
            </a:pPr>
            <a:r>
              <a:rPr lang="en-US" dirty="0" err="1"/>
              <a:t>Alors</a:t>
            </a:r>
            <a:r>
              <a:rPr lang="en-US" dirty="0"/>
              <a:t>, leaders de la </a:t>
            </a:r>
            <a:r>
              <a:rPr lang="en-US" dirty="0" err="1"/>
              <a:t>majorité</a:t>
            </a:r>
            <a:r>
              <a:rPr lang="en-US" dirty="0"/>
              <a:t>, nous </a:t>
            </a:r>
            <a:r>
              <a:rPr lang="en-US" dirty="0" err="1"/>
              <a:t>avons</a:t>
            </a:r>
            <a:r>
              <a:rPr lang="en-US" dirty="0"/>
              <a:t> </a:t>
            </a:r>
            <a:r>
              <a:rPr lang="en-US" dirty="0" err="1"/>
              <a:t>besoin</a:t>
            </a:r>
            <a:r>
              <a:rPr lang="en-US" dirty="0"/>
              <a:t> de </a:t>
            </a:r>
            <a:r>
              <a:rPr lang="en-US" dirty="0" err="1"/>
              <a:t>vous</a:t>
            </a:r>
            <a:r>
              <a:rPr lang="en-US" dirty="0"/>
              <a:t> pour nous </a:t>
            </a:r>
            <a:r>
              <a:rPr lang="en-US" dirty="0" err="1"/>
              <a:t>élever</a:t>
            </a:r>
            <a:r>
              <a:rPr lang="en-US" dirty="0"/>
              <a:t> </a:t>
            </a:r>
            <a:r>
              <a:rPr lang="en-US" dirty="0" err="1"/>
              <a:t>davantage</a:t>
            </a:r>
            <a:r>
              <a:rPr lang="en-US" dirty="0"/>
              <a:t>. </a:t>
            </a:r>
          </a:p>
          <a:p>
            <a:pPr marL="0" lvl="0" indent="0" algn="l" rtl="0">
              <a:spcBef>
                <a:spcPts val="0"/>
              </a:spcBef>
              <a:spcAft>
                <a:spcPts val="0"/>
              </a:spcAft>
              <a:buNone/>
            </a:pPr>
            <a:r>
              <a:rPr lang="en-US" dirty="0" err="1"/>
              <a:t>Membres</a:t>
            </a:r>
            <a:r>
              <a:rPr lang="en-US" dirty="0"/>
              <a:t> noirs et </a:t>
            </a:r>
            <a:r>
              <a:rPr lang="en-US" dirty="0" err="1"/>
              <a:t>autochtones</a:t>
            </a:r>
            <a:r>
              <a:rPr lang="en-US" dirty="0"/>
              <a:t>, nous </a:t>
            </a:r>
            <a:r>
              <a:rPr lang="en-US" dirty="0" err="1"/>
              <a:t>avons</a:t>
            </a:r>
            <a:r>
              <a:rPr lang="en-US" dirty="0"/>
              <a:t> </a:t>
            </a:r>
            <a:r>
              <a:rPr lang="en-US" dirty="0" err="1"/>
              <a:t>besoin</a:t>
            </a:r>
            <a:r>
              <a:rPr lang="en-US" dirty="0"/>
              <a:t> de </a:t>
            </a:r>
            <a:r>
              <a:rPr lang="en-US" dirty="0" err="1"/>
              <a:t>vous</a:t>
            </a:r>
            <a:r>
              <a:rPr lang="en-US" dirty="0"/>
              <a:t> </a:t>
            </a:r>
            <a:r>
              <a:rPr lang="en-US" dirty="0" err="1"/>
              <a:t>à</a:t>
            </a:r>
            <a:r>
              <a:rPr lang="en-US" dirty="0"/>
              <a:t> la table. </a:t>
            </a:r>
          </a:p>
          <a:p>
            <a:pPr marL="0" lvl="0" indent="0" algn="l" rtl="0">
              <a:spcBef>
                <a:spcPts val="0"/>
              </a:spcBef>
              <a:spcAft>
                <a:spcPts val="0"/>
              </a:spcAft>
              <a:buNone/>
            </a:pPr>
            <a:r>
              <a:rPr lang="en-US" dirty="0"/>
              <a:t>Les </a:t>
            </a:r>
            <a:r>
              <a:rPr lang="en-US" dirty="0" err="1"/>
              <a:t>communautés</a:t>
            </a:r>
            <a:r>
              <a:rPr lang="en-US" dirty="0"/>
              <a:t> </a:t>
            </a:r>
            <a:r>
              <a:rPr lang="en-US" dirty="0" err="1"/>
              <a:t>traditionnellement</a:t>
            </a:r>
            <a:r>
              <a:rPr lang="en-US" dirty="0"/>
              <a:t> </a:t>
            </a:r>
            <a:r>
              <a:rPr lang="en-US" dirty="0" err="1"/>
              <a:t>marginalisées</a:t>
            </a:r>
            <a:r>
              <a:rPr lang="en-US" dirty="0"/>
              <a:t> </a:t>
            </a:r>
            <a:r>
              <a:rPr lang="en-US" dirty="0" err="1"/>
              <a:t>ont</a:t>
            </a:r>
            <a:r>
              <a:rPr lang="en-US" dirty="0"/>
              <a:t> </a:t>
            </a:r>
            <a:r>
              <a:rPr lang="en-US" dirty="0" err="1"/>
              <a:t>besoin</a:t>
            </a:r>
            <a:r>
              <a:rPr lang="en-US" dirty="0"/>
              <a:t> de </a:t>
            </a:r>
            <a:r>
              <a:rPr lang="en-US" dirty="0" err="1"/>
              <a:t>vous</a:t>
            </a:r>
            <a:r>
              <a:rPr lang="en-US" dirty="0"/>
              <a:t> pour </a:t>
            </a:r>
            <a:r>
              <a:rPr lang="en-US" dirty="0" err="1"/>
              <a:t>revendiquer</a:t>
            </a:r>
            <a:r>
              <a:rPr lang="en-US" dirty="0"/>
              <a:t> </a:t>
            </a:r>
            <a:r>
              <a:rPr lang="en-US" dirty="0" err="1"/>
              <a:t>leur</a:t>
            </a:r>
            <a:r>
              <a:rPr lang="en-US" dirty="0"/>
              <a:t> </a:t>
            </a:r>
            <a:r>
              <a:rPr lang="en-US" dirty="0" err="1"/>
              <a:t>espace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DEAPCM </a:t>
            </a:r>
            <a:r>
              <a:rPr lang="en-US" dirty="0" err="1"/>
              <a:t>est</a:t>
            </a:r>
            <a:r>
              <a:rPr lang="en-US" dirty="0"/>
              <a:t> un </a:t>
            </a:r>
            <a:r>
              <a:rPr lang="en-US" dirty="0" err="1"/>
              <a:t>espace</a:t>
            </a:r>
            <a:r>
              <a:rPr lang="en-US" dirty="0"/>
              <a:t> critique </a:t>
            </a:r>
            <a:r>
              <a:rPr lang="en-US" dirty="0" err="1"/>
              <a:t>d’encouragement</a:t>
            </a:r>
            <a:r>
              <a:rPr lang="en-US" dirty="0"/>
              <a:t> </a:t>
            </a:r>
            <a:r>
              <a:rPr lang="en-US" dirty="0" err="1"/>
              <a:t>accueillant</a:t>
            </a:r>
            <a:r>
              <a:rPr lang="en-US" dirty="0"/>
              <a:t>. Nous </a:t>
            </a:r>
            <a:r>
              <a:rPr lang="en-US" dirty="0" err="1"/>
              <a:t>vous</a:t>
            </a:r>
            <a:r>
              <a:rPr lang="en-US" dirty="0"/>
              <a:t> </a:t>
            </a:r>
            <a:r>
              <a:rPr lang="en-US" dirty="0" err="1"/>
              <a:t>invitons</a:t>
            </a:r>
            <a:r>
              <a:rPr lang="en-US" dirty="0"/>
              <a:t> </a:t>
            </a:r>
            <a:r>
              <a:rPr lang="en-US" dirty="0" err="1"/>
              <a:t>à</a:t>
            </a:r>
            <a:r>
              <a:rPr lang="en-US" dirty="0"/>
              <a:t> </a:t>
            </a:r>
            <a:r>
              <a:rPr lang="en-US" dirty="0" err="1"/>
              <a:t>revendiquer</a:t>
            </a:r>
            <a:r>
              <a:rPr lang="en-US" dirty="0"/>
              <a:t> </a:t>
            </a:r>
            <a:r>
              <a:rPr lang="en-US" dirty="0" err="1"/>
              <a:t>votre</a:t>
            </a:r>
            <a:r>
              <a:rPr lang="en-US" dirty="0"/>
              <a:t> </a:t>
            </a:r>
            <a:r>
              <a:rPr lang="en-US" dirty="0" err="1"/>
              <a:t>espace</a:t>
            </a:r>
            <a:r>
              <a:rPr lang="en-US" dirty="0"/>
              <a:t> et </a:t>
            </a:r>
            <a:r>
              <a:rPr lang="en-US" dirty="0" err="1"/>
              <a:t>à</a:t>
            </a:r>
            <a:r>
              <a:rPr lang="en-US" dirty="0"/>
              <a:t> </a:t>
            </a:r>
            <a:r>
              <a:rPr lang="en-US" dirty="0" err="1"/>
              <a:t>partager</a:t>
            </a:r>
            <a:r>
              <a:rPr lang="en-US" dirty="0"/>
              <a:t> </a:t>
            </a:r>
            <a:r>
              <a:rPr lang="en-US" dirty="0" err="1"/>
              <a:t>vos</a:t>
            </a:r>
            <a:r>
              <a:rPr lang="en-US" dirty="0"/>
              <a:t> </a:t>
            </a:r>
            <a:r>
              <a:rPr lang="en-US" dirty="0" err="1"/>
              <a:t>rôles</a:t>
            </a:r>
            <a:r>
              <a:rPr lang="en-US" dirty="0"/>
              <a:t> </a:t>
            </a:r>
            <a:r>
              <a:rPr lang="en-US" dirty="0" err="1"/>
              <a:t>visibles</a:t>
            </a:r>
            <a:r>
              <a:rPr lang="en-US" dirty="0"/>
              <a:t> et invisibles. Au </a:t>
            </a:r>
            <a:r>
              <a:rPr lang="en-US" dirty="0" err="1"/>
              <a:t>cours</a:t>
            </a:r>
            <a:r>
              <a:rPr lang="en-US" dirty="0"/>
              <a:t> de </a:t>
            </a:r>
            <a:r>
              <a:rPr lang="en-US" dirty="0" err="1"/>
              <a:t>ce</a:t>
            </a:r>
            <a:r>
              <a:rPr lang="en-US" dirty="0"/>
              <a:t> </a:t>
            </a:r>
            <a:r>
              <a:rPr lang="en-US" dirty="0" err="1"/>
              <a:t>programme</a:t>
            </a:r>
            <a:r>
              <a:rPr lang="en-US" dirty="0"/>
              <a:t>, </a:t>
            </a:r>
            <a:r>
              <a:rPr lang="en-US" dirty="0" err="1"/>
              <a:t>vous</a:t>
            </a:r>
            <a:r>
              <a:rPr lang="en-US" dirty="0"/>
              <a:t> </a:t>
            </a:r>
            <a:r>
              <a:rPr lang="en-US" dirty="0" err="1"/>
              <a:t>développerez</a:t>
            </a:r>
            <a:r>
              <a:rPr lang="en-US" dirty="0"/>
              <a:t> </a:t>
            </a:r>
            <a:r>
              <a:rPr lang="en-US" dirty="0" err="1"/>
              <a:t>vos</a:t>
            </a:r>
            <a:r>
              <a:rPr lang="en-US" dirty="0"/>
              <a:t> </a:t>
            </a:r>
            <a:r>
              <a:rPr lang="en-US" dirty="0" err="1"/>
              <a:t>compétences</a:t>
            </a:r>
            <a:r>
              <a:rPr lang="en-US" dirty="0"/>
              <a:t> de leadership </a:t>
            </a:r>
            <a:r>
              <a:rPr lang="en-US" dirty="0" err="1"/>
              <a:t>afin</a:t>
            </a:r>
            <a:r>
              <a:rPr lang="en-US" dirty="0"/>
              <a:t> de </a:t>
            </a:r>
            <a:r>
              <a:rPr lang="en-US" dirty="0" err="1"/>
              <a:t>pouvoir</a:t>
            </a:r>
            <a:r>
              <a:rPr lang="en-US" dirty="0"/>
              <a:t> faire entendre </a:t>
            </a:r>
            <a:r>
              <a:rPr lang="en-US" dirty="0" err="1"/>
              <a:t>votre</a:t>
            </a:r>
            <a:r>
              <a:rPr lang="en-US" dirty="0"/>
              <a:t> </a:t>
            </a:r>
            <a:r>
              <a:rPr lang="en-US" dirty="0" err="1"/>
              <a:t>voix</a:t>
            </a:r>
            <a:r>
              <a:rPr lang="en-US" dirty="0"/>
              <a:t> pour le </a:t>
            </a:r>
            <a:r>
              <a:rPr lang="en-US" dirty="0" err="1"/>
              <a:t>changement</a:t>
            </a:r>
            <a:r>
              <a:rPr lang="en-US" dirty="0"/>
              <a:t> et </a:t>
            </a:r>
            <a:r>
              <a:rPr lang="en-US" dirty="0" err="1"/>
              <a:t>bâtir</a:t>
            </a:r>
            <a:r>
              <a:rPr lang="en-US" dirty="0"/>
              <a:t> des </a:t>
            </a:r>
            <a:r>
              <a:rPr lang="en-US" dirty="0" err="1"/>
              <a:t>organisations</a:t>
            </a:r>
            <a:r>
              <a:rPr lang="en-US" dirty="0"/>
              <a:t> </a:t>
            </a:r>
            <a:r>
              <a:rPr lang="en-US" dirty="0" err="1"/>
              <a:t>inclusives</a:t>
            </a:r>
            <a:r>
              <a:rPr lang="en-US" dirty="0"/>
              <a:t> et </a:t>
            </a:r>
            <a:r>
              <a:rPr lang="en-US" dirty="0" err="1"/>
              <a:t>diversifiées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Voyons</a:t>
            </a:r>
            <a:r>
              <a:rPr lang="en-US" dirty="0"/>
              <a:t> </a:t>
            </a:r>
            <a:r>
              <a:rPr lang="en-US" dirty="0" err="1"/>
              <a:t>maintenant</a:t>
            </a:r>
            <a:r>
              <a:rPr lang="en-US" dirty="0"/>
              <a:t> </a:t>
            </a:r>
            <a:r>
              <a:rPr lang="en-US" dirty="0" err="1"/>
              <a:t>d’autres</a:t>
            </a:r>
            <a:r>
              <a:rPr lang="en-US" dirty="0"/>
              <a:t> </a:t>
            </a:r>
            <a:r>
              <a:rPr lang="en-US" dirty="0" err="1"/>
              <a:t>témoignages</a:t>
            </a:r>
            <a:r>
              <a:rPr lang="en-US" dirty="0"/>
              <a:t> de </a:t>
            </a:r>
            <a:r>
              <a:rPr lang="en-US" dirty="0" err="1"/>
              <a:t>nos</a:t>
            </a:r>
            <a:r>
              <a:rPr lang="en-US" dirty="0"/>
              <a:t> </a:t>
            </a:r>
            <a:r>
              <a:rPr lang="en-US" dirty="0" err="1"/>
              <a:t>diplômés</a:t>
            </a:r>
            <a:r>
              <a:rPr lang="en-US" dirty="0"/>
              <a:t> de DEAPCM sur </a:t>
            </a:r>
          </a:p>
          <a:p>
            <a:pPr marL="0" lvl="0" indent="0" algn="l" rtl="0">
              <a:spcBef>
                <a:spcPts val="0"/>
              </a:spcBef>
              <a:spcAft>
                <a:spcPts val="0"/>
              </a:spcAft>
              <a:buNone/>
            </a:pPr>
            <a:r>
              <a:rPr lang="en-US" dirty="0"/>
              <a:t>la </a:t>
            </a:r>
            <a:r>
              <a:rPr lang="en-US" dirty="0" err="1"/>
              <a:t>façon</a:t>
            </a:r>
            <a:r>
              <a:rPr lang="en-US" dirty="0"/>
              <a:t> </a:t>
            </a:r>
            <a:r>
              <a:rPr lang="en-US" dirty="0" err="1"/>
              <a:t>dont</a:t>
            </a:r>
            <a:r>
              <a:rPr lang="en-US" dirty="0"/>
              <a:t> DEAPCM les a </a:t>
            </a:r>
            <a:r>
              <a:rPr lang="en-US" dirty="0" err="1"/>
              <a:t>connectés</a:t>
            </a:r>
            <a:r>
              <a:rPr lang="en-US" dirty="0"/>
              <a:t>, </a:t>
            </a:r>
            <a:r>
              <a:rPr lang="en-US" dirty="0" err="1"/>
              <a:t>élevés</a:t>
            </a:r>
            <a:r>
              <a:rPr lang="en-US" dirty="0"/>
              <a:t> et </a:t>
            </a:r>
            <a:r>
              <a:rPr lang="en-US" dirty="0" err="1"/>
              <a:t>inspirés</a:t>
            </a:r>
            <a:r>
              <a:rPr lang="en-US" dirty="0"/>
              <a:t>.</a:t>
            </a:r>
            <a:endParaRPr dirty="0"/>
          </a:p>
        </p:txBody>
      </p:sp>
      <p:sp>
        <p:nvSpPr>
          <p:cNvPr id="395" name="Google Shape;395;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396" name="Google Shape;396;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08" name="Google Shape;408;p1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09" name="Google Shape;409;p1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1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Au </a:t>
            </a:r>
            <a:r>
              <a:rPr lang="en-US" dirty="0" err="1"/>
              <a:t>sujet</a:t>
            </a:r>
            <a:r>
              <a:rPr lang="en-US" dirty="0"/>
              <a:t> de la </a:t>
            </a:r>
            <a:r>
              <a:rPr lang="en-US" dirty="0" err="1"/>
              <a:t>connexion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 </a:t>
            </a:r>
            <a:r>
              <a:rPr lang="en-US" dirty="0" err="1"/>
              <a:t>réseau</a:t>
            </a:r>
            <a:r>
              <a:rPr lang="en-US" dirty="0"/>
              <a:t> </a:t>
            </a:r>
            <a:r>
              <a:rPr lang="en-US" dirty="0" err="1"/>
              <a:t>solide</a:t>
            </a:r>
            <a:r>
              <a:rPr lang="en-US" dirty="0"/>
              <a:t> et </a:t>
            </a:r>
            <a:r>
              <a:rPr lang="en-US" dirty="0" err="1"/>
              <a:t>étendu</a:t>
            </a:r>
            <a:r>
              <a:rPr lang="en-US" dirty="0"/>
              <a:t> </a:t>
            </a:r>
            <a:r>
              <a:rPr lang="en-US" dirty="0" err="1"/>
              <a:t>apporte</a:t>
            </a:r>
            <a:r>
              <a:rPr lang="en-US" dirty="0"/>
              <a:t> un </a:t>
            </a:r>
            <a:r>
              <a:rPr lang="en-US" dirty="0" err="1"/>
              <a:t>niveau</a:t>
            </a:r>
            <a:r>
              <a:rPr lang="en-US" dirty="0"/>
              <a:t> de protection </a:t>
            </a:r>
            <a:r>
              <a:rPr lang="en-US" dirty="0" err="1"/>
              <a:t>psychologique</a:t>
            </a:r>
            <a:r>
              <a:rPr lang="en-US" dirty="0"/>
              <a:t> qui </a:t>
            </a:r>
            <a:r>
              <a:rPr lang="en-US" dirty="0" err="1"/>
              <a:t>est</a:t>
            </a:r>
            <a:r>
              <a:rPr lang="en-US" dirty="0"/>
              <a:t> primordial pour </a:t>
            </a:r>
            <a:r>
              <a:rPr lang="en-US" dirty="0" err="1"/>
              <a:t>survivre</a:t>
            </a:r>
            <a:r>
              <a:rPr lang="en-US" dirty="0"/>
              <a:t> dans un milieu de travail qui </a:t>
            </a:r>
            <a:r>
              <a:rPr lang="en-US" dirty="0" err="1"/>
              <a:t>n’est</a:t>
            </a:r>
            <a:r>
              <a:rPr lang="en-US" dirty="0"/>
              <a:t> pas </a:t>
            </a:r>
            <a:r>
              <a:rPr lang="en-US" dirty="0" err="1"/>
              <a:t>toujours</a:t>
            </a:r>
            <a:r>
              <a:rPr lang="en-US" dirty="0"/>
              <a:t> le plus </a:t>
            </a:r>
            <a:r>
              <a:rPr lang="en-US" dirty="0" err="1"/>
              <a:t>équitable</a:t>
            </a:r>
            <a:r>
              <a:rPr lang="en-US" dirty="0"/>
              <a:t>. Le slogan de DEAPCM </a:t>
            </a:r>
            <a:r>
              <a:rPr lang="en-US" dirty="0" err="1"/>
              <a:t>est</a:t>
            </a:r>
            <a:r>
              <a:rPr lang="en-US" dirty="0"/>
              <a:t> « connecter, </a:t>
            </a:r>
            <a:r>
              <a:rPr lang="en-US" dirty="0" err="1"/>
              <a:t>élever</a:t>
            </a:r>
            <a:r>
              <a:rPr lang="en-US" dirty="0"/>
              <a:t> et inspirer » et je </a:t>
            </a:r>
            <a:r>
              <a:rPr lang="en-US" dirty="0" err="1"/>
              <a:t>pense</a:t>
            </a:r>
            <a:r>
              <a:rPr lang="en-US" dirty="0"/>
              <a:t> </a:t>
            </a:r>
            <a:r>
              <a:rPr lang="en-US" dirty="0" err="1"/>
              <a:t>qu’il</a:t>
            </a:r>
            <a:r>
              <a:rPr lang="en-US" dirty="0"/>
              <a:t> </a:t>
            </a:r>
            <a:r>
              <a:rPr lang="en-US" dirty="0" err="1"/>
              <a:t>reflète</a:t>
            </a:r>
            <a:r>
              <a:rPr lang="en-US" dirty="0"/>
              <a:t> </a:t>
            </a:r>
            <a:r>
              <a:rPr lang="en-US" dirty="0" err="1"/>
              <a:t>l’attitude</a:t>
            </a:r>
            <a:r>
              <a:rPr lang="en-US" dirty="0"/>
              <a:t> que nous </a:t>
            </a:r>
            <a:r>
              <a:rPr lang="en-US" dirty="0" err="1"/>
              <a:t>devons</a:t>
            </a:r>
            <a:r>
              <a:rPr lang="en-US" dirty="0"/>
              <a:t> </a:t>
            </a:r>
            <a:r>
              <a:rPr lang="en-US" dirty="0" err="1"/>
              <a:t>avoir</a:t>
            </a:r>
            <a:r>
              <a:rPr lang="en-US" dirty="0"/>
              <a:t> pour </a:t>
            </a:r>
            <a:r>
              <a:rPr lang="en-US" dirty="0" err="1"/>
              <a:t>être</a:t>
            </a:r>
            <a:r>
              <a:rPr lang="en-US" dirty="0"/>
              <a:t> </a:t>
            </a:r>
            <a:r>
              <a:rPr lang="en-US" dirty="0" err="1"/>
              <a:t>heureux</a:t>
            </a:r>
            <a:r>
              <a:rPr lang="en-US" dirty="0"/>
              <a:t> dans </a:t>
            </a:r>
            <a:r>
              <a:rPr lang="en-US" dirty="0" err="1"/>
              <a:t>notre</a:t>
            </a:r>
            <a:r>
              <a:rPr lang="en-US" dirty="0"/>
              <a:t> vie </a:t>
            </a:r>
            <a:r>
              <a:rPr lang="en-US" dirty="0" err="1"/>
              <a:t>personnelle</a:t>
            </a:r>
            <a:r>
              <a:rPr lang="en-US" dirty="0"/>
              <a:t> et </a:t>
            </a:r>
            <a:r>
              <a:rPr lang="en-US" dirty="0" err="1"/>
              <a:t>professionnelle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t>
            </a:r>
            <a:r>
              <a:rPr lang="en-US" dirty="0" err="1"/>
              <a:t>J’ai</a:t>
            </a:r>
            <a:r>
              <a:rPr lang="en-US" dirty="0"/>
              <a:t> </a:t>
            </a:r>
            <a:r>
              <a:rPr lang="en-US" dirty="0" err="1"/>
              <a:t>pu</a:t>
            </a:r>
            <a:r>
              <a:rPr lang="en-US" dirty="0"/>
              <a:t> </a:t>
            </a:r>
            <a:r>
              <a:rPr lang="en-US" dirty="0" err="1"/>
              <a:t>utiliser</a:t>
            </a:r>
            <a:r>
              <a:rPr lang="en-US" dirty="0"/>
              <a:t> </a:t>
            </a:r>
            <a:r>
              <a:rPr lang="en-US" dirty="0" err="1"/>
              <a:t>cette</a:t>
            </a:r>
            <a:r>
              <a:rPr lang="en-US" dirty="0"/>
              <a:t> </a:t>
            </a:r>
            <a:r>
              <a:rPr lang="en-US" dirty="0" err="1"/>
              <a:t>plateforme</a:t>
            </a:r>
            <a:r>
              <a:rPr lang="en-US" dirty="0"/>
              <a:t> et </a:t>
            </a:r>
            <a:r>
              <a:rPr lang="en-US" dirty="0" err="1"/>
              <a:t>mon</a:t>
            </a:r>
            <a:r>
              <a:rPr lang="en-US" dirty="0"/>
              <a:t> </a:t>
            </a:r>
            <a:r>
              <a:rPr lang="en-US" dirty="0" err="1"/>
              <a:t>groupe</a:t>
            </a:r>
            <a:r>
              <a:rPr lang="en-US" dirty="0"/>
              <a:t> </a:t>
            </a:r>
            <a:r>
              <a:rPr lang="en-US" dirty="0" err="1"/>
              <a:t>comme</a:t>
            </a:r>
            <a:r>
              <a:rPr lang="en-US" dirty="0"/>
              <a:t> </a:t>
            </a:r>
            <a:r>
              <a:rPr lang="en-US" dirty="0" err="1"/>
              <a:t>une</a:t>
            </a:r>
            <a:r>
              <a:rPr lang="en-US" dirty="0"/>
              <a:t> </a:t>
            </a:r>
            <a:r>
              <a:rPr lang="en-US" dirty="0" err="1"/>
              <a:t>importante</a:t>
            </a:r>
            <a:r>
              <a:rPr lang="en-US" dirty="0"/>
              <a:t> </a:t>
            </a:r>
            <a:r>
              <a:rPr lang="en-US" dirty="0" err="1"/>
              <a:t>ressource</a:t>
            </a:r>
            <a:r>
              <a:rPr lang="en-US" dirty="0"/>
              <a:t>, </a:t>
            </a:r>
            <a:r>
              <a:rPr lang="en-US" dirty="0" err="1"/>
              <a:t>ils</a:t>
            </a:r>
            <a:r>
              <a:rPr lang="en-US" dirty="0"/>
              <a:t> </a:t>
            </a:r>
            <a:r>
              <a:rPr lang="en-US" dirty="0" err="1"/>
              <a:t>ont</a:t>
            </a:r>
            <a:r>
              <a:rPr lang="en-US" dirty="0"/>
              <a:t> </a:t>
            </a:r>
            <a:r>
              <a:rPr lang="en-US" dirty="0" err="1"/>
              <a:t>été</a:t>
            </a:r>
            <a:r>
              <a:rPr lang="en-US" dirty="0"/>
              <a:t> stimulants, </a:t>
            </a:r>
            <a:r>
              <a:rPr lang="en-US" dirty="0" err="1"/>
              <a:t>organisés</a:t>
            </a:r>
            <a:r>
              <a:rPr lang="en-US" dirty="0"/>
              <a:t> et d’un grand </a:t>
            </a:r>
            <a:r>
              <a:rPr lang="en-US" dirty="0" err="1"/>
              <a:t>soutien</a:t>
            </a:r>
            <a:r>
              <a:rPr lang="en-US" dirty="0"/>
              <a:t>. Nous nous </a:t>
            </a:r>
            <a:r>
              <a:rPr lang="en-US" dirty="0" err="1"/>
              <a:t>sommes</a:t>
            </a:r>
            <a:r>
              <a:rPr lang="en-US" dirty="0"/>
              <a:t> </a:t>
            </a:r>
            <a:r>
              <a:rPr lang="en-US" dirty="0" err="1"/>
              <a:t>aidés</a:t>
            </a:r>
            <a:r>
              <a:rPr lang="en-US" dirty="0"/>
              <a:t> </a:t>
            </a:r>
            <a:r>
              <a:rPr lang="en-US" dirty="0" err="1"/>
              <a:t>mutuellement</a:t>
            </a:r>
            <a:r>
              <a:rPr lang="en-US" dirty="0"/>
              <a:t> tout au long du </a:t>
            </a:r>
            <a:r>
              <a:rPr lang="en-US" dirty="0" err="1"/>
              <a:t>contenu</a:t>
            </a:r>
            <a:r>
              <a:rPr lang="en-US" dirty="0"/>
              <a:t>, </a:t>
            </a:r>
            <a:r>
              <a:rPr lang="en-US" dirty="0" err="1"/>
              <a:t>ce</a:t>
            </a:r>
            <a:r>
              <a:rPr lang="en-US" dirty="0"/>
              <a:t> qui a </a:t>
            </a:r>
            <a:r>
              <a:rPr lang="en-US" dirty="0" err="1"/>
              <a:t>permis</a:t>
            </a:r>
            <a:r>
              <a:rPr lang="en-US" dirty="0"/>
              <a:t> des discussions au-delà des </a:t>
            </a:r>
            <a:r>
              <a:rPr lang="en-US" dirty="0" err="1"/>
              <a:t>sujets</a:t>
            </a:r>
            <a:r>
              <a:rPr lang="en-US" dirty="0"/>
              <a:t> </a:t>
            </a:r>
            <a:r>
              <a:rPr lang="en-US" dirty="0" err="1"/>
              <a:t>couverts</a:t>
            </a:r>
            <a:r>
              <a:rPr lang="en-US" dirty="0"/>
              <a:t>. »</a:t>
            </a:r>
            <a:endParaRPr dirty="0"/>
          </a:p>
        </p:txBody>
      </p:sp>
      <p:sp>
        <p:nvSpPr>
          <p:cNvPr id="411" name="Google Shape;411;p1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12" name="Google Shape;412;p1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22" name="Google Shape;422;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23" name="Google Shape;423;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DEAPCM </a:t>
            </a:r>
            <a:r>
              <a:rPr lang="en-US" dirty="0" err="1"/>
              <a:t>élève</a:t>
            </a:r>
            <a:r>
              <a:rPr lang="en-US" dirty="0"/>
              <a:t> les participants </a:t>
            </a:r>
            <a:r>
              <a:rPr lang="en-US" dirty="0" err="1"/>
              <a:t>en</a:t>
            </a:r>
            <a:r>
              <a:rPr lang="en-US" dirty="0"/>
              <a:t> </a:t>
            </a:r>
            <a:r>
              <a:rPr lang="en-US" dirty="0" err="1"/>
              <a:t>facilitant</a:t>
            </a:r>
            <a:r>
              <a:rPr lang="en-US" dirty="0"/>
              <a:t> la </a:t>
            </a:r>
            <a:r>
              <a:rPr lang="en-US" dirty="0" err="1"/>
              <a:t>croissance</a:t>
            </a:r>
            <a:r>
              <a:rPr lang="en-US" dirty="0"/>
              <a:t> </a:t>
            </a:r>
            <a:r>
              <a:rPr lang="en-US" dirty="0" err="1"/>
              <a:t>personnelle</a:t>
            </a:r>
            <a:r>
              <a:rPr lang="en-US" dirty="0"/>
              <a:t> et </a:t>
            </a:r>
            <a:r>
              <a:rPr lang="en-US" dirty="0" err="1"/>
              <a:t>professionnelle</a:t>
            </a:r>
            <a:r>
              <a:rPr lang="en-US" dirty="0"/>
              <a:t> par </a:t>
            </a:r>
            <a:r>
              <a:rPr lang="en-US" dirty="0" err="1"/>
              <a:t>l’intermédiaire</a:t>
            </a:r>
            <a:r>
              <a:rPr lang="en-US" dirty="0"/>
              <a:t> de discussions </a:t>
            </a:r>
            <a:r>
              <a:rPr lang="en-US" dirty="0" err="1"/>
              <a:t>révélatrices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Les participants </a:t>
            </a:r>
            <a:r>
              <a:rPr lang="en-US" dirty="0" err="1"/>
              <a:t>à</a:t>
            </a:r>
            <a:r>
              <a:rPr lang="en-US" dirty="0"/>
              <a:t> DEAPCM </a:t>
            </a:r>
            <a:r>
              <a:rPr lang="en-US" dirty="0" err="1"/>
              <a:t>viennent</a:t>
            </a:r>
            <a:r>
              <a:rPr lang="en-US" dirty="0"/>
              <a:t> d’un bout </a:t>
            </a:r>
            <a:r>
              <a:rPr lang="en-US" dirty="0" err="1"/>
              <a:t>à</a:t>
            </a:r>
            <a:r>
              <a:rPr lang="en-US" dirty="0"/>
              <a:t> </a:t>
            </a:r>
            <a:r>
              <a:rPr lang="en-US" dirty="0" err="1"/>
              <a:t>l’autre</a:t>
            </a:r>
            <a:r>
              <a:rPr lang="en-US" dirty="0"/>
              <a:t> du pays. </a:t>
            </a:r>
            <a:r>
              <a:rPr lang="en-US" dirty="0" err="1"/>
              <a:t>Chacun</a:t>
            </a:r>
            <a:r>
              <a:rPr lang="en-US" dirty="0"/>
              <a:t> et </a:t>
            </a:r>
            <a:r>
              <a:rPr lang="en-US" dirty="0" err="1"/>
              <a:t>chacune</a:t>
            </a:r>
            <a:r>
              <a:rPr lang="en-US" dirty="0"/>
              <a:t> dispose </a:t>
            </a:r>
            <a:r>
              <a:rPr lang="en-US" dirty="0" err="1"/>
              <a:t>d’une</a:t>
            </a:r>
            <a:r>
              <a:rPr lang="en-US" dirty="0"/>
              <a:t> </a:t>
            </a:r>
            <a:r>
              <a:rPr lang="en-US" dirty="0" err="1"/>
              <a:t>fenêtre</a:t>
            </a:r>
            <a:r>
              <a:rPr lang="en-US" dirty="0"/>
              <a:t> qui </a:t>
            </a:r>
            <a:r>
              <a:rPr lang="en-US" dirty="0" err="1"/>
              <a:t>lui</a:t>
            </a:r>
            <a:r>
              <a:rPr lang="en-US" dirty="0"/>
              <a:t> </a:t>
            </a:r>
            <a:r>
              <a:rPr lang="en-US" dirty="0" err="1"/>
              <a:t>permet</a:t>
            </a:r>
            <a:r>
              <a:rPr lang="en-US" dirty="0"/>
              <a:t> </a:t>
            </a:r>
            <a:r>
              <a:rPr lang="en-US" dirty="0" err="1"/>
              <a:t>d’établir</a:t>
            </a:r>
            <a:r>
              <a:rPr lang="en-US" dirty="0"/>
              <a:t> de </a:t>
            </a:r>
            <a:r>
              <a:rPr lang="en-US" dirty="0" err="1"/>
              <a:t>nouvelles</a:t>
            </a:r>
            <a:r>
              <a:rPr lang="en-US" dirty="0"/>
              <a:t> relations entre les </a:t>
            </a:r>
            <a:r>
              <a:rPr lang="en-US" dirty="0" err="1"/>
              <a:t>ministères</a:t>
            </a:r>
            <a:r>
              <a:rPr lang="en-US" dirty="0"/>
              <a:t> et dans </a:t>
            </a:r>
            <a:r>
              <a:rPr lang="en-US" dirty="0" err="1"/>
              <a:t>l’ensemble</a:t>
            </a:r>
            <a:r>
              <a:rPr lang="en-US" dirty="0"/>
              <a:t> du Canada.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 </a:t>
            </a:r>
            <a:r>
              <a:rPr lang="en-US" dirty="0" err="1"/>
              <a:t>possibilité</a:t>
            </a:r>
            <a:r>
              <a:rPr lang="en-US" dirty="0"/>
              <a:t> de </a:t>
            </a:r>
            <a:r>
              <a:rPr lang="en-US" dirty="0" err="1"/>
              <a:t>construire</a:t>
            </a:r>
            <a:r>
              <a:rPr lang="en-US" dirty="0"/>
              <a:t> des relations </a:t>
            </a:r>
            <a:r>
              <a:rPr lang="en-US" dirty="0" err="1"/>
              <a:t>significatives</a:t>
            </a:r>
            <a:r>
              <a:rPr lang="en-US" dirty="0"/>
              <a:t> avec </a:t>
            </a:r>
            <a:r>
              <a:rPr lang="en-US" dirty="0" err="1"/>
              <a:t>une</a:t>
            </a:r>
            <a:r>
              <a:rPr lang="en-US" dirty="0"/>
              <a:t> </a:t>
            </a:r>
            <a:r>
              <a:rPr lang="en-US" dirty="0" err="1"/>
              <a:t>cohorte</a:t>
            </a:r>
            <a:r>
              <a:rPr lang="en-US" dirty="0"/>
              <a:t> </a:t>
            </a:r>
            <a:r>
              <a:rPr lang="en-US" dirty="0" err="1"/>
              <a:t>diversifiée</a:t>
            </a:r>
            <a:r>
              <a:rPr lang="en-US" dirty="0"/>
              <a:t> </a:t>
            </a:r>
            <a:r>
              <a:rPr lang="en-US" dirty="0" err="1"/>
              <a:t>accélère</a:t>
            </a:r>
            <a:r>
              <a:rPr lang="en-US" dirty="0"/>
              <a:t> </a:t>
            </a:r>
            <a:r>
              <a:rPr lang="en-US" dirty="0" err="1"/>
              <a:t>réellement</a:t>
            </a:r>
            <a:r>
              <a:rPr lang="en-US" dirty="0"/>
              <a:t> le </a:t>
            </a:r>
            <a:r>
              <a:rPr lang="en-US" dirty="0" err="1"/>
              <a:t>perfectionnement</a:t>
            </a:r>
            <a:r>
              <a:rPr lang="en-US" dirty="0"/>
              <a:t> </a:t>
            </a:r>
            <a:r>
              <a:rPr lang="en-US" dirty="0" err="1"/>
              <a:t>professionnel</a:t>
            </a:r>
            <a:r>
              <a:rPr lang="en-US" dirty="0"/>
              <a:t>, car le </a:t>
            </a:r>
            <a:r>
              <a:rPr lang="en-US" dirty="0" err="1"/>
              <a:t>réseau</a:t>
            </a:r>
            <a:r>
              <a:rPr lang="en-US" dirty="0"/>
              <a:t> de </a:t>
            </a:r>
            <a:r>
              <a:rPr lang="en-US" dirty="0" err="1"/>
              <a:t>chacun</a:t>
            </a:r>
            <a:r>
              <a:rPr lang="en-US" dirty="0"/>
              <a:t> </a:t>
            </a:r>
            <a:r>
              <a:rPr lang="en-US" dirty="0" err="1"/>
              <a:t>peut</a:t>
            </a:r>
            <a:r>
              <a:rPr lang="en-US" dirty="0"/>
              <a:t> </a:t>
            </a:r>
            <a:r>
              <a:rPr lang="en-US" dirty="0" err="1"/>
              <a:t>être</a:t>
            </a:r>
            <a:r>
              <a:rPr lang="en-US" dirty="0"/>
              <a:t> </a:t>
            </a:r>
            <a:r>
              <a:rPr lang="en-US" dirty="0" err="1"/>
              <a:t>élargi</a:t>
            </a:r>
            <a:r>
              <a:rPr lang="en-US" dirty="0"/>
              <a:t> au-delà de </a:t>
            </a:r>
            <a:r>
              <a:rPr lang="en-US" dirty="0" err="1"/>
              <a:t>l’équipe</a:t>
            </a:r>
            <a:r>
              <a:rPr lang="en-US" dirty="0"/>
              <a:t> et de </a:t>
            </a:r>
            <a:r>
              <a:rPr lang="en-US" dirty="0" err="1"/>
              <a:t>l’organisation</a:t>
            </a:r>
            <a:r>
              <a:rPr lang="en-US" dirty="0"/>
              <a:t> </a:t>
            </a:r>
            <a:r>
              <a:rPr lang="en-US" dirty="0" err="1"/>
              <a:t>existantes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CITATIONS (</a:t>
            </a:r>
            <a:r>
              <a:rPr lang="en-US" dirty="0" err="1"/>
              <a:t>Élever</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t>
            </a:r>
            <a:r>
              <a:rPr lang="en-US" dirty="0" err="1"/>
              <a:t>J’ai</a:t>
            </a:r>
            <a:r>
              <a:rPr lang="en-US" dirty="0"/>
              <a:t> </a:t>
            </a:r>
            <a:r>
              <a:rPr lang="en-US" dirty="0" err="1"/>
              <a:t>constaté</a:t>
            </a:r>
            <a:r>
              <a:rPr lang="en-US" dirty="0"/>
              <a:t> que le </a:t>
            </a:r>
            <a:r>
              <a:rPr lang="en-US" dirty="0" err="1"/>
              <a:t>programme</a:t>
            </a:r>
            <a:r>
              <a:rPr lang="en-US" dirty="0"/>
              <a:t> </a:t>
            </a:r>
            <a:r>
              <a:rPr lang="en-US" dirty="0" err="1"/>
              <a:t>m’a</a:t>
            </a:r>
            <a:r>
              <a:rPr lang="en-US" dirty="0"/>
              <a:t> </a:t>
            </a:r>
            <a:r>
              <a:rPr lang="en-US" dirty="0" err="1"/>
              <a:t>aidé</a:t>
            </a:r>
            <a:r>
              <a:rPr lang="en-US" dirty="0"/>
              <a:t> </a:t>
            </a:r>
            <a:r>
              <a:rPr lang="en-US" dirty="0" err="1"/>
              <a:t>à</a:t>
            </a:r>
            <a:r>
              <a:rPr lang="en-US" dirty="0"/>
              <a:t> me </a:t>
            </a:r>
            <a:r>
              <a:rPr lang="en-US" dirty="0" err="1"/>
              <a:t>sentir</a:t>
            </a:r>
            <a:r>
              <a:rPr lang="en-US" dirty="0"/>
              <a:t> plus </a:t>
            </a:r>
            <a:r>
              <a:rPr lang="en-US" dirty="0" err="1"/>
              <a:t>confiant</a:t>
            </a:r>
            <a:r>
              <a:rPr lang="en-US" dirty="0"/>
              <a:t> pour </a:t>
            </a:r>
            <a:r>
              <a:rPr lang="en-US" dirty="0" err="1"/>
              <a:t>aborder</a:t>
            </a:r>
            <a:r>
              <a:rPr lang="en-US" dirty="0"/>
              <a:t> les </a:t>
            </a:r>
            <a:r>
              <a:rPr lang="en-US" dirty="0" err="1"/>
              <a:t>gestionnaires</a:t>
            </a:r>
            <a:r>
              <a:rPr lang="en-US" dirty="0"/>
              <a:t> sur </a:t>
            </a:r>
            <a:r>
              <a:rPr lang="en-US" dirty="0" err="1"/>
              <a:t>mes</a:t>
            </a:r>
            <a:r>
              <a:rPr lang="en-US" dirty="0"/>
              <a:t> </a:t>
            </a:r>
            <a:r>
              <a:rPr lang="en-US" dirty="0" err="1"/>
              <a:t>possibilités</a:t>
            </a:r>
            <a:r>
              <a:rPr lang="en-US" dirty="0"/>
              <a:t> de </a:t>
            </a:r>
            <a:r>
              <a:rPr lang="en-US" dirty="0" err="1"/>
              <a:t>carrière</a:t>
            </a:r>
            <a:r>
              <a:rPr lang="en-US" dirty="0"/>
              <a:t> et </a:t>
            </a:r>
            <a:r>
              <a:rPr lang="en-US" dirty="0" err="1"/>
              <a:t>à</a:t>
            </a:r>
            <a:r>
              <a:rPr lang="en-US" dirty="0"/>
              <a:t> </a:t>
            </a:r>
            <a:r>
              <a:rPr lang="en-US" dirty="0" err="1"/>
              <a:t>reconnaître</a:t>
            </a:r>
            <a:r>
              <a:rPr lang="en-US" dirty="0"/>
              <a:t> plus de points forts que je </a:t>
            </a:r>
            <a:r>
              <a:rPr lang="en-US" dirty="0" err="1"/>
              <a:t>n’avais</a:t>
            </a:r>
            <a:r>
              <a:rPr lang="en-US" dirty="0"/>
              <a:t> pas </a:t>
            </a:r>
            <a:r>
              <a:rPr lang="en-US" dirty="0" err="1"/>
              <a:t>vus</a:t>
            </a:r>
            <a:r>
              <a:rPr lang="en-US" dirty="0"/>
              <a:t> </a:t>
            </a:r>
            <a:r>
              <a:rPr lang="en-US" dirty="0" err="1"/>
              <a:t>auparavant</a:t>
            </a:r>
            <a:r>
              <a:rPr lang="en-US" dirty="0"/>
              <a:t>. » [</a:t>
            </a:r>
            <a:r>
              <a:rPr lang="en-US" dirty="0" err="1"/>
              <a:t>traduction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t>
            </a:r>
            <a:r>
              <a:rPr lang="en-US" dirty="0" err="1"/>
              <a:t>J’ai</a:t>
            </a:r>
            <a:r>
              <a:rPr lang="en-US" dirty="0"/>
              <a:t> </a:t>
            </a:r>
            <a:r>
              <a:rPr lang="en-US" dirty="0" err="1"/>
              <a:t>maintenant</a:t>
            </a:r>
            <a:r>
              <a:rPr lang="en-US" dirty="0"/>
              <a:t> la </a:t>
            </a:r>
            <a:r>
              <a:rPr lang="en-US" dirty="0" err="1"/>
              <a:t>confiance</a:t>
            </a:r>
            <a:r>
              <a:rPr lang="en-US" dirty="0"/>
              <a:t> </a:t>
            </a:r>
            <a:r>
              <a:rPr lang="en-US" dirty="0" err="1"/>
              <a:t>nécessaire</a:t>
            </a:r>
            <a:r>
              <a:rPr lang="en-US" dirty="0"/>
              <a:t> pour </a:t>
            </a:r>
            <a:r>
              <a:rPr lang="en-US" dirty="0" err="1"/>
              <a:t>m’exprimer</a:t>
            </a:r>
            <a:r>
              <a:rPr lang="en-US" dirty="0"/>
              <a:t> sur les questions qui me </a:t>
            </a:r>
            <a:r>
              <a:rPr lang="en-US" dirty="0" err="1"/>
              <a:t>touchent</a:t>
            </a:r>
            <a:r>
              <a:rPr lang="en-US" dirty="0"/>
              <a:t>, </a:t>
            </a:r>
            <a:r>
              <a:rPr lang="en-US" dirty="0" err="1"/>
              <a:t>j’ai</a:t>
            </a:r>
            <a:r>
              <a:rPr lang="en-US" dirty="0"/>
              <a:t> </a:t>
            </a:r>
            <a:r>
              <a:rPr lang="en-US" dirty="0" err="1"/>
              <a:t>une</a:t>
            </a:r>
            <a:r>
              <a:rPr lang="en-US" dirty="0"/>
              <a:t> </a:t>
            </a:r>
            <a:r>
              <a:rPr lang="en-US" dirty="0" err="1"/>
              <a:t>voix</a:t>
            </a:r>
            <a:r>
              <a:rPr lang="en-US" dirty="0"/>
              <a:t>! »[</a:t>
            </a:r>
            <a:r>
              <a:rPr lang="en-US" dirty="0" err="1"/>
              <a:t>traduction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Ce </a:t>
            </a:r>
            <a:r>
              <a:rPr lang="en-US" dirty="0" err="1"/>
              <a:t>cours</a:t>
            </a:r>
            <a:r>
              <a:rPr lang="en-US" dirty="0"/>
              <a:t> </a:t>
            </a:r>
            <a:r>
              <a:rPr lang="en-US" dirty="0" err="1"/>
              <a:t>m’a</a:t>
            </a:r>
            <a:r>
              <a:rPr lang="en-US" dirty="0"/>
              <a:t> beaucoup </a:t>
            </a:r>
            <a:r>
              <a:rPr lang="en-US" dirty="0" err="1"/>
              <a:t>aidé</a:t>
            </a:r>
            <a:r>
              <a:rPr lang="en-US" dirty="0"/>
              <a:t> </a:t>
            </a:r>
            <a:r>
              <a:rPr lang="en-US" dirty="0" err="1"/>
              <a:t>à</a:t>
            </a:r>
            <a:r>
              <a:rPr lang="en-US" dirty="0"/>
              <a:t> </a:t>
            </a:r>
            <a:r>
              <a:rPr lang="en-US" dirty="0" err="1"/>
              <a:t>acquérir</a:t>
            </a:r>
            <a:r>
              <a:rPr lang="en-US" dirty="0"/>
              <a:t> les </a:t>
            </a:r>
            <a:r>
              <a:rPr lang="en-US" dirty="0" err="1"/>
              <a:t>compétences</a:t>
            </a:r>
            <a:r>
              <a:rPr lang="en-US" dirty="0"/>
              <a:t> et la </a:t>
            </a:r>
            <a:r>
              <a:rPr lang="en-US" dirty="0" err="1"/>
              <a:t>confiance</a:t>
            </a:r>
            <a:r>
              <a:rPr lang="en-US" dirty="0"/>
              <a:t> </a:t>
            </a:r>
            <a:r>
              <a:rPr lang="en-US" dirty="0" err="1"/>
              <a:t>nécessaires</a:t>
            </a:r>
            <a:r>
              <a:rPr lang="en-US" dirty="0"/>
              <a:t> pour </a:t>
            </a:r>
            <a:r>
              <a:rPr lang="en-US" dirty="0" err="1"/>
              <a:t>progresser</a:t>
            </a:r>
            <a:r>
              <a:rPr lang="en-US" dirty="0"/>
              <a:t> dans ma </a:t>
            </a:r>
            <a:r>
              <a:rPr lang="en-US" dirty="0" err="1"/>
              <a:t>carrière</a:t>
            </a:r>
            <a:r>
              <a:rPr lang="en-US" dirty="0"/>
              <a:t> et </a:t>
            </a:r>
            <a:r>
              <a:rPr lang="en-US" dirty="0" err="1"/>
              <a:t>penser</a:t>
            </a:r>
            <a:r>
              <a:rPr lang="en-US" dirty="0"/>
              <a:t> de manière plus </a:t>
            </a:r>
            <a:r>
              <a:rPr lang="en-US" dirty="0" err="1"/>
              <a:t>stratégique</a:t>
            </a:r>
            <a:r>
              <a:rPr lang="en-US" dirty="0"/>
              <a:t>. Il a déjà </a:t>
            </a:r>
            <a:r>
              <a:rPr lang="en-US" dirty="0" err="1"/>
              <a:t>porté</a:t>
            </a:r>
            <a:r>
              <a:rPr lang="en-US" dirty="0"/>
              <a:t> </a:t>
            </a:r>
            <a:r>
              <a:rPr lang="en-US" dirty="0" err="1"/>
              <a:t>ses</a:t>
            </a:r>
            <a:r>
              <a:rPr lang="en-US" dirty="0"/>
              <a:t> fruits </a:t>
            </a:r>
            <a:r>
              <a:rPr lang="en-US" dirty="0" err="1"/>
              <a:t>à</a:t>
            </a:r>
            <a:r>
              <a:rPr lang="en-US" dirty="0"/>
              <a:t> bien des </a:t>
            </a:r>
            <a:r>
              <a:rPr lang="en-US" dirty="0" err="1"/>
              <a:t>égards</a:t>
            </a:r>
            <a:r>
              <a:rPr lang="en-US" dirty="0"/>
              <a:t>. » [</a:t>
            </a:r>
            <a:r>
              <a:rPr lang="en-US" dirty="0" err="1"/>
              <a:t>traduction</a:t>
            </a:r>
            <a:r>
              <a:rPr lang="en-US" dirty="0"/>
              <a:t>]</a:t>
            </a:r>
            <a:endParaRPr dirty="0"/>
          </a:p>
        </p:txBody>
      </p:sp>
      <p:sp>
        <p:nvSpPr>
          <p:cNvPr id="425" name="Google Shape;425;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26" name="Google Shape;426;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42" name="Google Shape;442;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43" name="Google Shape;443;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Un </a:t>
            </a:r>
            <a:r>
              <a:rPr lang="en-US" dirty="0" err="1"/>
              <a:t>autre</a:t>
            </a:r>
            <a:r>
              <a:rPr lang="en-US" dirty="0"/>
              <a:t> aspect </a:t>
            </a:r>
            <a:r>
              <a:rPr lang="en-US" dirty="0" err="1"/>
              <a:t>bénéfique</a:t>
            </a:r>
            <a:r>
              <a:rPr lang="en-US" dirty="0"/>
              <a:t> de DEAPCM </a:t>
            </a:r>
            <a:r>
              <a:rPr lang="en-US" dirty="0" err="1"/>
              <a:t>est</a:t>
            </a:r>
            <a:r>
              <a:rPr lang="en-US" dirty="0"/>
              <a:t> </a:t>
            </a:r>
            <a:r>
              <a:rPr lang="en-US" dirty="0" err="1"/>
              <a:t>qu’il</a:t>
            </a:r>
            <a:r>
              <a:rPr lang="en-US" dirty="0"/>
              <a:t> </a:t>
            </a:r>
            <a:r>
              <a:rPr lang="en-US" dirty="0" err="1"/>
              <a:t>favorise</a:t>
            </a:r>
            <a:r>
              <a:rPr lang="en-US" dirty="0"/>
              <a:t> un </a:t>
            </a:r>
            <a:r>
              <a:rPr lang="en-US" dirty="0" err="1"/>
              <a:t>environnement</a:t>
            </a:r>
            <a:r>
              <a:rPr lang="en-US" dirty="0"/>
              <a:t> </a:t>
            </a:r>
            <a:r>
              <a:rPr lang="en-US" dirty="0" err="1"/>
              <a:t>psychologiquement</a:t>
            </a:r>
            <a:r>
              <a:rPr lang="en-US" dirty="0"/>
              <a:t> </a:t>
            </a:r>
            <a:r>
              <a:rPr lang="en-US" dirty="0" err="1"/>
              <a:t>sûr</a:t>
            </a:r>
            <a:r>
              <a:rPr lang="en-US" dirty="0"/>
              <a:t> qui </a:t>
            </a:r>
            <a:r>
              <a:rPr lang="en-US" dirty="0" err="1"/>
              <a:t>permet</a:t>
            </a:r>
            <a:r>
              <a:rPr lang="en-US" dirty="0"/>
              <a:t> </a:t>
            </a:r>
            <a:r>
              <a:rPr lang="en-US" dirty="0" err="1"/>
              <a:t>d’améliorer</a:t>
            </a:r>
            <a:r>
              <a:rPr lang="en-US" dirty="0"/>
              <a:t> les </a:t>
            </a:r>
            <a:r>
              <a:rPr lang="en-US" dirty="0" err="1"/>
              <a:t>expériences</a:t>
            </a:r>
            <a:r>
              <a:rPr lang="en-US" dirty="0"/>
              <a:t> sur le lieu de travail.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Il </a:t>
            </a:r>
            <a:r>
              <a:rPr lang="en-US" dirty="0" err="1"/>
              <a:t>favorise</a:t>
            </a:r>
            <a:r>
              <a:rPr lang="en-US" dirty="0"/>
              <a:t> un fort sentiment </a:t>
            </a:r>
            <a:r>
              <a:rPr lang="en-US" dirty="0" err="1"/>
              <a:t>d’appartenance</a:t>
            </a:r>
            <a:r>
              <a:rPr lang="en-US" dirty="0"/>
              <a:t>, </a:t>
            </a:r>
            <a:r>
              <a:rPr lang="en-US" dirty="0" err="1"/>
              <a:t>en</a:t>
            </a:r>
            <a:r>
              <a:rPr lang="en-US" dirty="0"/>
              <a:t> </a:t>
            </a:r>
            <a:r>
              <a:rPr lang="en-US" dirty="0" err="1"/>
              <a:t>mettant</a:t>
            </a:r>
            <a:r>
              <a:rPr lang="en-US" dirty="0"/>
              <a:t> les gens </a:t>
            </a:r>
            <a:r>
              <a:rPr lang="en-US" dirty="0" err="1"/>
              <a:t>en</a:t>
            </a:r>
            <a:r>
              <a:rPr lang="en-US" dirty="0"/>
              <a:t> contact avec </a:t>
            </a:r>
            <a:r>
              <a:rPr lang="en-US" dirty="0" err="1"/>
              <a:t>d’autres</a:t>
            </a:r>
            <a:r>
              <a:rPr lang="en-US" dirty="0"/>
              <a:t> </a:t>
            </a:r>
            <a:r>
              <a:rPr lang="en-US" dirty="0" err="1"/>
              <a:t>personnes</a:t>
            </a:r>
            <a:r>
              <a:rPr lang="en-US" dirty="0"/>
              <a:t> qui </a:t>
            </a:r>
            <a:r>
              <a:rPr lang="en-US" dirty="0" err="1"/>
              <a:t>ont</a:t>
            </a:r>
            <a:r>
              <a:rPr lang="en-US" dirty="0"/>
              <a:t> </a:t>
            </a:r>
            <a:r>
              <a:rPr lang="en-US" dirty="0" err="1"/>
              <a:t>connu</a:t>
            </a:r>
            <a:r>
              <a:rPr lang="en-US" dirty="0"/>
              <a:t> des </a:t>
            </a:r>
            <a:r>
              <a:rPr lang="en-US" dirty="0" err="1"/>
              <a:t>difficultés</a:t>
            </a:r>
            <a:r>
              <a:rPr lang="en-US" dirty="0"/>
              <a:t> </a:t>
            </a:r>
            <a:r>
              <a:rPr lang="en-US" dirty="0" err="1"/>
              <a:t>similaires</a:t>
            </a:r>
            <a:r>
              <a:rPr lang="en-US" dirty="0"/>
              <a:t> et avec </a:t>
            </a:r>
            <a:r>
              <a:rPr lang="en-US" dirty="0" err="1"/>
              <a:t>ceux</a:t>
            </a:r>
            <a:r>
              <a:rPr lang="en-US" dirty="0"/>
              <a:t> qui </a:t>
            </a:r>
            <a:r>
              <a:rPr lang="en-US" dirty="0" err="1"/>
              <a:t>peuvent</a:t>
            </a:r>
            <a:r>
              <a:rPr lang="en-US" dirty="0"/>
              <a:t> les aider </a:t>
            </a:r>
            <a:r>
              <a:rPr lang="en-US" dirty="0" err="1"/>
              <a:t>à</a:t>
            </a:r>
            <a:r>
              <a:rPr lang="en-US" dirty="0"/>
              <a:t> </a:t>
            </a:r>
            <a:r>
              <a:rPr lang="en-US" dirty="0" err="1"/>
              <a:t>s’élever</a:t>
            </a:r>
            <a:r>
              <a:rPr lang="en-US" dirty="0"/>
              <a:t>. Il </a:t>
            </a:r>
            <a:r>
              <a:rPr lang="en-US" dirty="0" err="1"/>
              <a:t>crée</a:t>
            </a:r>
            <a:r>
              <a:rPr lang="en-US" dirty="0"/>
              <a:t> des </a:t>
            </a:r>
            <a:r>
              <a:rPr lang="en-US" dirty="0" err="1"/>
              <a:t>espaces</a:t>
            </a:r>
            <a:r>
              <a:rPr lang="en-US" dirty="0"/>
              <a:t> </a:t>
            </a:r>
            <a:r>
              <a:rPr lang="en-US" dirty="0" err="1"/>
              <a:t>courageux</a:t>
            </a:r>
            <a:r>
              <a:rPr lang="en-US" dirty="0"/>
              <a:t>, </a:t>
            </a:r>
            <a:r>
              <a:rPr lang="en-US" dirty="0" err="1"/>
              <a:t>nourrissant</a:t>
            </a:r>
            <a:r>
              <a:rPr lang="en-US" dirty="0"/>
              <a:t> un </a:t>
            </a:r>
            <a:r>
              <a:rPr lang="en-US" dirty="0" err="1"/>
              <a:t>profond</a:t>
            </a:r>
            <a:r>
              <a:rPr lang="en-US" dirty="0"/>
              <a:t> sentiment </a:t>
            </a:r>
            <a:r>
              <a:rPr lang="en-US" dirty="0" err="1"/>
              <a:t>d’appartenance</a:t>
            </a:r>
            <a:r>
              <a:rPr lang="en-US" dirty="0"/>
              <a:t> pour </a:t>
            </a:r>
            <a:r>
              <a:rPr lang="en-US" dirty="0" err="1"/>
              <a:t>tous</a:t>
            </a:r>
            <a:r>
              <a:rPr lang="en-US" dirty="0"/>
              <a:t> les participants, et </a:t>
            </a:r>
            <a:r>
              <a:rPr lang="en-US" dirty="0" err="1"/>
              <a:t>défend</a:t>
            </a:r>
            <a:r>
              <a:rPr lang="en-US" dirty="0"/>
              <a:t> les </a:t>
            </a:r>
            <a:r>
              <a:rPr lang="en-US" dirty="0" err="1"/>
              <a:t>avantages</a:t>
            </a:r>
            <a:r>
              <a:rPr lang="en-US" dirty="0"/>
              <a:t> d’un lieu de travail </a:t>
            </a:r>
            <a:r>
              <a:rPr lang="en-US" dirty="0" err="1"/>
              <a:t>diversifié</a:t>
            </a:r>
            <a:r>
              <a:rPr lang="en-US" dirty="0"/>
              <a:t>, </a:t>
            </a:r>
            <a:r>
              <a:rPr lang="en-US" dirty="0" err="1"/>
              <a:t>équitable</a:t>
            </a:r>
            <a:r>
              <a:rPr lang="en-US" dirty="0"/>
              <a:t> et </a:t>
            </a:r>
            <a:r>
              <a:rPr lang="en-US" dirty="0" err="1"/>
              <a:t>inclusif</a:t>
            </a:r>
            <a:r>
              <a:rPr lang="en-US" dirty="0"/>
              <a:t>. </a:t>
            </a:r>
            <a:r>
              <a:rPr lang="en-US" dirty="0" err="1"/>
              <a:t>En</a:t>
            </a:r>
            <a:r>
              <a:rPr lang="en-US" dirty="0"/>
              <a:t> </a:t>
            </a:r>
            <a:r>
              <a:rPr lang="en-US" dirty="0" err="1"/>
              <a:t>outre</a:t>
            </a:r>
            <a:r>
              <a:rPr lang="en-US" dirty="0"/>
              <a:t>, les participants </a:t>
            </a:r>
            <a:r>
              <a:rPr lang="en-US" dirty="0" err="1"/>
              <a:t>bénéficient</a:t>
            </a:r>
            <a:r>
              <a:rPr lang="en-US" dirty="0"/>
              <a:t> de </a:t>
            </a:r>
            <a:r>
              <a:rPr lang="en-US" dirty="0" err="1"/>
              <a:t>précieuses</a:t>
            </a:r>
            <a:r>
              <a:rPr lang="en-US" dirty="0"/>
              <a:t> </a:t>
            </a:r>
            <a:r>
              <a:rPr lang="en-US" dirty="0" err="1"/>
              <a:t>opportunités</a:t>
            </a:r>
            <a:r>
              <a:rPr lang="en-US" dirty="0"/>
              <a:t> de </a:t>
            </a:r>
            <a:r>
              <a:rPr lang="en-US" dirty="0" err="1"/>
              <a:t>mentorat</a:t>
            </a:r>
            <a:r>
              <a:rPr lang="en-US" dirty="0"/>
              <a:t> et de </a:t>
            </a:r>
            <a:r>
              <a:rPr lang="en-US" dirty="0" err="1"/>
              <a:t>parrainage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CITATIONS (Inspirer)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Le </a:t>
            </a:r>
            <a:r>
              <a:rPr lang="en-US" dirty="0" err="1"/>
              <a:t>programme</a:t>
            </a:r>
            <a:r>
              <a:rPr lang="en-US" dirty="0"/>
              <a:t> a </a:t>
            </a:r>
            <a:r>
              <a:rPr lang="en-US" dirty="0" err="1"/>
              <a:t>été</a:t>
            </a:r>
            <a:r>
              <a:rPr lang="en-US" dirty="0"/>
              <a:t> </a:t>
            </a:r>
            <a:r>
              <a:rPr lang="en-US" dirty="0" err="1"/>
              <a:t>une</a:t>
            </a:r>
            <a:r>
              <a:rPr lang="en-US" dirty="0"/>
              <a:t> formidable occasion </a:t>
            </a:r>
            <a:r>
              <a:rPr lang="en-US" dirty="0" err="1"/>
              <a:t>d’apprentissage</a:t>
            </a:r>
            <a:r>
              <a:rPr lang="en-US" dirty="0"/>
              <a:t>, et tout le monde </a:t>
            </a:r>
            <a:r>
              <a:rPr lang="en-US" dirty="0" err="1"/>
              <a:t>gagnerait</a:t>
            </a:r>
            <a:r>
              <a:rPr lang="en-US" dirty="0"/>
              <a:t> </a:t>
            </a:r>
            <a:r>
              <a:rPr lang="en-US" dirty="0" err="1"/>
              <a:t>à</a:t>
            </a:r>
            <a:r>
              <a:rPr lang="en-US" dirty="0"/>
              <a:t> </a:t>
            </a:r>
            <a:r>
              <a:rPr lang="en-US" dirty="0" err="1"/>
              <a:t>participer</a:t>
            </a:r>
            <a:r>
              <a:rPr lang="en-US" dirty="0"/>
              <a:t> </a:t>
            </a:r>
            <a:r>
              <a:rPr lang="en-US" dirty="0" err="1"/>
              <a:t>à</a:t>
            </a:r>
            <a:r>
              <a:rPr lang="en-US" dirty="0"/>
              <a:t> un </a:t>
            </a:r>
            <a:r>
              <a:rPr lang="en-US" dirty="0" err="1"/>
              <a:t>tel</a:t>
            </a:r>
            <a:r>
              <a:rPr lang="en-US" dirty="0"/>
              <a:t> </a:t>
            </a:r>
            <a:r>
              <a:rPr lang="en-US" dirty="0" err="1"/>
              <a:t>programme</a:t>
            </a:r>
            <a:r>
              <a:rPr lang="en-US" dirty="0"/>
              <a:t>. » [</a:t>
            </a:r>
            <a:r>
              <a:rPr lang="en-US" dirty="0" err="1"/>
              <a:t>traduction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Je </a:t>
            </a:r>
            <a:r>
              <a:rPr lang="en-US" dirty="0" err="1"/>
              <a:t>sais</a:t>
            </a:r>
            <a:r>
              <a:rPr lang="en-US" dirty="0"/>
              <a:t> </a:t>
            </a:r>
            <a:r>
              <a:rPr lang="en-US" dirty="0" err="1"/>
              <a:t>maintenant</a:t>
            </a:r>
            <a:r>
              <a:rPr lang="en-US" dirty="0"/>
              <a:t> comment </a:t>
            </a:r>
            <a:r>
              <a:rPr lang="en-US" dirty="0" err="1"/>
              <a:t>naviguer</a:t>
            </a:r>
            <a:r>
              <a:rPr lang="en-US" dirty="0"/>
              <a:t> dans ma progression de </a:t>
            </a:r>
            <a:r>
              <a:rPr lang="en-US" dirty="0" err="1"/>
              <a:t>carrière</a:t>
            </a:r>
            <a:r>
              <a:rPr lang="en-US" dirty="0"/>
              <a:t> et </a:t>
            </a:r>
            <a:r>
              <a:rPr lang="en-US" dirty="0" err="1"/>
              <a:t>utiliser</a:t>
            </a:r>
            <a:r>
              <a:rPr lang="en-US" dirty="0"/>
              <a:t> les </a:t>
            </a:r>
            <a:r>
              <a:rPr lang="en-US" dirty="0" err="1"/>
              <a:t>outils</a:t>
            </a:r>
            <a:r>
              <a:rPr lang="en-US" dirty="0"/>
              <a:t> </a:t>
            </a:r>
            <a:r>
              <a:rPr lang="en-US" dirty="0" err="1"/>
              <a:t>disponibles</a:t>
            </a:r>
            <a:r>
              <a:rPr lang="en-US" dirty="0"/>
              <a:t> pour </a:t>
            </a:r>
            <a:r>
              <a:rPr lang="en-US" dirty="0" err="1"/>
              <a:t>accélérer</a:t>
            </a:r>
            <a:r>
              <a:rPr lang="en-US" dirty="0"/>
              <a:t> le </a:t>
            </a:r>
            <a:r>
              <a:rPr lang="en-US" dirty="0" err="1"/>
              <a:t>processus</a:t>
            </a:r>
            <a:r>
              <a:rPr lang="en-US" dirty="0"/>
              <a:t>. » [</a:t>
            </a:r>
            <a:r>
              <a:rPr lang="en-US" dirty="0" err="1"/>
              <a:t>traduction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Au </a:t>
            </a:r>
            <a:r>
              <a:rPr lang="en-US" dirty="0" err="1"/>
              <a:t>cours</a:t>
            </a:r>
            <a:r>
              <a:rPr lang="en-US" dirty="0"/>
              <a:t> du premier cercle et de la première </a:t>
            </a:r>
            <a:r>
              <a:rPr lang="en-US" dirty="0" err="1"/>
              <a:t>classe</a:t>
            </a:r>
            <a:r>
              <a:rPr lang="en-US" dirty="0"/>
              <a:t> des maîtres, il y a </a:t>
            </a:r>
            <a:r>
              <a:rPr lang="en-US" dirty="0" err="1"/>
              <a:t>eu</a:t>
            </a:r>
            <a:r>
              <a:rPr lang="en-US" dirty="0"/>
              <a:t> beaucoup de discussions sur les </a:t>
            </a:r>
            <a:r>
              <a:rPr lang="en-US" dirty="0" err="1"/>
              <a:t>processus</a:t>
            </a:r>
            <a:r>
              <a:rPr lang="en-US" dirty="0"/>
              <a:t> de </a:t>
            </a:r>
            <a:r>
              <a:rPr lang="en-US" dirty="0" err="1"/>
              <a:t>sélection</a:t>
            </a:r>
            <a:r>
              <a:rPr lang="en-US" dirty="0"/>
              <a:t>, les obstacles et les </a:t>
            </a:r>
            <a:r>
              <a:rPr lang="en-US" dirty="0" err="1"/>
              <a:t>problèmes</a:t>
            </a:r>
            <a:r>
              <a:rPr lang="en-US" dirty="0"/>
              <a:t> </a:t>
            </a:r>
            <a:r>
              <a:rPr lang="en-US" dirty="0" err="1"/>
              <a:t>auxquels</a:t>
            </a:r>
            <a:r>
              <a:rPr lang="en-US" dirty="0"/>
              <a:t> les gens </a:t>
            </a:r>
            <a:r>
              <a:rPr lang="en-US" dirty="0" err="1"/>
              <a:t>sont</a:t>
            </a:r>
            <a:r>
              <a:rPr lang="en-US" dirty="0"/>
              <a:t> </a:t>
            </a:r>
            <a:r>
              <a:rPr lang="en-US" dirty="0" err="1"/>
              <a:t>confrontés</a:t>
            </a:r>
            <a:r>
              <a:rPr lang="en-US" dirty="0"/>
              <a:t> </a:t>
            </a:r>
            <a:r>
              <a:rPr lang="en-US" dirty="0" err="1"/>
              <a:t>lorsqu’ils</a:t>
            </a:r>
            <a:r>
              <a:rPr lang="en-US" dirty="0"/>
              <a:t> </a:t>
            </a:r>
            <a:r>
              <a:rPr lang="en-US" dirty="0" err="1"/>
              <a:t>tentent</a:t>
            </a:r>
            <a:r>
              <a:rPr lang="en-US" dirty="0"/>
              <a:t> de </a:t>
            </a:r>
            <a:r>
              <a:rPr lang="en-US" dirty="0" err="1"/>
              <a:t>postuler</a:t>
            </a:r>
            <a:r>
              <a:rPr lang="en-US" dirty="0"/>
              <a:t> </a:t>
            </a:r>
            <a:r>
              <a:rPr lang="en-US" dirty="0" err="1"/>
              <a:t>à</a:t>
            </a:r>
            <a:r>
              <a:rPr lang="en-US" dirty="0"/>
              <a:t> de nouveaux </a:t>
            </a:r>
            <a:r>
              <a:rPr lang="en-US" dirty="0" err="1"/>
              <a:t>postes</a:t>
            </a:r>
            <a:r>
              <a:rPr lang="en-US" dirty="0"/>
              <a:t> </a:t>
            </a:r>
            <a:r>
              <a:rPr lang="en-US" dirty="0" err="1"/>
              <a:t>ou</a:t>
            </a:r>
            <a:r>
              <a:rPr lang="en-US" dirty="0"/>
              <a:t> </a:t>
            </a:r>
            <a:r>
              <a:rPr lang="en-US" dirty="0" err="1"/>
              <a:t>à</a:t>
            </a:r>
            <a:r>
              <a:rPr lang="en-US" dirty="0"/>
              <a:t> des promotions. </a:t>
            </a:r>
            <a:r>
              <a:rPr lang="en-US" dirty="0" err="1"/>
              <a:t>J’ai</a:t>
            </a:r>
            <a:r>
              <a:rPr lang="en-US" dirty="0"/>
              <a:t> </a:t>
            </a:r>
            <a:r>
              <a:rPr lang="en-US" dirty="0" err="1"/>
              <a:t>vraiment</a:t>
            </a:r>
            <a:r>
              <a:rPr lang="en-US" dirty="0"/>
              <a:t> </a:t>
            </a:r>
            <a:r>
              <a:rPr lang="en-US" dirty="0" err="1"/>
              <a:t>aimé</a:t>
            </a:r>
            <a:r>
              <a:rPr lang="en-US" dirty="0"/>
              <a:t> entendre </a:t>
            </a:r>
            <a:r>
              <a:rPr lang="en-US" dirty="0" err="1"/>
              <a:t>ces</a:t>
            </a:r>
            <a:r>
              <a:rPr lang="en-US" dirty="0"/>
              <a:t> </a:t>
            </a:r>
            <a:r>
              <a:rPr lang="en-US" dirty="0" err="1"/>
              <a:t>histoires</a:t>
            </a:r>
            <a:r>
              <a:rPr lang="en-US" dirty="0"/>
              <a:t> et </a:t>
            </a:r>
            <a:r>
              <a:rPr lang="en-US" dirty="0" err="1"/>
              <a:t>j’ai</a:t>
            </a:r>
            <a:r>
              <a:rPr lang="en-US" dirty="0"/>
              <a:t> mis </a:t>
            </a:r>
            <a:r>
              <a:rPr lang="en-US" dirty="0" err="1"/>
              <a:t>en</a:t>
            </a:r>
            <a:r>
              <a:rPr lang="en-US" dirty="0"/>
              <a:t> </a:t>
            </a:r>
            <a:r>
              <a:rPr lang="en-US" dirty="0" err="1"/>
              <a:t>œuvre</a:t>
            </a:r>
            <a:r>
              <a:rPr lang="en-US" dirty="0"/>
              <a:t> un grand </a:t>
            </a:r>
            <a:r>
              <a:rPr lang="en-US" dirty="0" err="1"/>
              <a:t>nombre</a:t>
            </a:r>
            <a:r>
              <a:rPr lang="en-US" dirty="0"/>
              <a:t> de </a:t>
            </a:r>
            <a:r>
              <a:rPr lang="en-US" dirty="0" err="1"/>
              <a:t>nouvelles</a:t>
            </a:r>
            <a:r>
              <a:rPr lang="en-US" dirty="0"/>
              <a:t> </a:t>
            </a:r>
            <a:r>
              <a:rPr lang="en-US" dirty="0" err="1"/>
              <a:t>idées</a:t>
            </a:r>
            <a:r>
              <a:rPr lang="en-US" dirty="0"/>
              <a:t> dans </a:t>
            </a:r>
            <a:r>
              <a:rPr lang="en-US" dirty="0" err="1"/>
              <a:t>mon</a:t>
            </a:r>
            <a:r>
              <a:rPr lang="en-US" dirty="0"/>
              <a:t> </a:t>
            </a:r>
            <a:r>
              <a:rPr lang="en-US" dirty="0" err="1"/>
              <a:t>rôle</a:t>
            </a:r>
            <a:r>
              <a:rPr lang="en-US" dirty="0"/>
              <a:t> de </a:t>
            </a:r>
            <a:r>
              <a:rPr lang="en-US" dirty="0" err="1"/>
              <a:t>conseiller</a:t>
            </a:r>
            <a:r>
              <a:rPr lang="en-US" dirty="0"/>
              <a:t> </a:t>
            </a:r>
            <a:r>
              <a:rPr lang="en-US" dirty="0" err="1"/>
              <a:t>en</a:t>
            </a:r>
            <a:r>
              <a:rPr lang="en-US" dirty="0"/>
              <a:t> </a:t>
            </a:r>
            <a:r>
              <a:rPr lang="en-US" dirty="0" err="1"/>
              <a:t>recrutement</a:t>
            </a:r>
            <a:r>
              <a:rPr lang="en-US" dirty="0"/>
              <a:t>. » [</a:t>
            </a:r>
            <a:r>
              <a:rPr lang="en-US" dirty="0" err="1"/>
              <a:t>traduction</a:t>
            </a:r>
            <a:r>
              <a:rPr lang="en-US" dirty="0"/>
              <a:t>]</a:t>
            </a:r>
            <a:endParaRPr dirty="0"/>
          </a:p>
        </p:txBody>
      </p:sp>
      <p:sp>
        <p:nvSpPr>
          <p:cNvPr id="445" name="Google Shape;445;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46" name="Google Shape;446;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58" name="Google Shape;458;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59" name="Google Shape;459;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Faites</a:t>
            </a:r>
            <a:r>
              <a:rPr lang="en-US" dirty="0"/>
              <a:t> </a:t>
            </a:r>
            <a:r>
              <a:rPr lang="en-US" dirty="0" err="1"/>
              <a:t>partie</a:t>
            </a:r>
            <a:r>
              <a:rPr lang="en-US" dirty="0"/>
              <a:t> de DEAPCM – Les </a:t>
            </a:r>
            <a:r>
              <a:rPr lang="en-US" dirty="0" err="1"/>
              <a:t>portes</a:t>
            </a:r>
            <a:r>
              <a:rPr lang="en-US" dirty="0"/>
              <a:t> </a:t>
            </a:r>
            <a:r>
              <a:rPr lang="en-US" dirty="0" err="1"/>
              <a:t>sont</a:t>
            </a:r>
            <a:r>
              <a:rPr lang="en-US" dirty="0"/>
              <a:t> ouvertes! </a:t>
            </a:r>
          </a:p>
          <a:p>
            <a:pPr marL="0" lvl="0" indent="0" algn="l" rtl="0">
              <a:spcBef>
                <a:spcPts val="0"/>
              </a:spcBef>
              <a:spcAft>
                <a:spcPts val="0"/>
              </a:spcAft>
              <a:buNone/>
            </a:pPr>
            <a:r>
              <a:rPr lang="en-US" dirty="0"/>
              <a:t>DEAPCM </a:t>
            </a:r>
            <a:r>
              <a:rPr lang="en-US" dirty="0" err="1"/>
              <a:t>est</a:t>
            </a:r>
            <a:r>
              <a:rPr lang="en-US" dirty="0"/>
              <a:t> un </a:t>
            </a:r>
            <a:r>
              <a:rPr lang="en-US" dirty="0" err="1"/>
              <a:t>programme</a:t>
            </a:r>
            <a:r>
              <a:rPr lang="en-US" dirty="0"/>
              <a:t> </a:t>
            </a:r>
            <a:r>
              <a:rPr lang="en-US" dirty="0" err="1"/>
              <a:t>immersif</a:t>
            </a:r>
            <a:r>
              <a:rPr lang="en-US" dirty="0"/>
              <a:t> </a:t>
            </a:r>
            <a:r>
              <a:rPr lang="en-US" dirty="0" err="1"/>
              <a:t>destiné</a:t>
            </a:r>
            <a:r>
              <a:rPr lang="en-US" dirty="0"/>
              <a:t> </a:t>
            </a:r>
            <a:r>
              <a:rPr lang="en-US" dirty="0" err="1"/>
              <a:t>à</a:t>
            </a:r>
            <a:r>
              <a:rPr lang="en-US" dirty="0"/>
              <a:t> encourager le </a:t>
            </a:r>
            <a:r>
              <a:rPr lang="en-US" dirty="0" err="1"/>
              <a:t>mentorat</a:t>
            </a:r>
            <a:r>
              <a:rPr lang="en-US" dirty="0"/>
              <a:t>, le </a:t>
            </a:r>
            <a:r>
              <a:rPr lang="en-US" dirty="0" err="1"/>
              <a:t>parrainage</a:t>
            </a:r>
            <a:r>
              <a:rPr lang="en-US" dirty="0"/>
              <a:t> et </a:t>
            </a:r>
            <a:r>
              <a:rPr lang="en-US" dirty="0" err="1"/>
              <a:t>l’inclusion</a:t>
            </a:r>
            <a:r>
              <a:rPr lang="en-US" dirty="0"/>
              <a:t> au sein de la </a:t>
            </a:r>
            <a:r>
              <a:rPr lang="en-US" dirty="0" err="1"/>
              <a:t>fonction</a:t>
            </a:r>
            <a:r>
              <a:rPr lang="en-US" dirty="0"/>
              <a:t> </a:t>
            </a:r>
            <a:r>
              <a:rPr lang="en-US" dirty="0" err="1"/>
              <a:t>publique</a:t>
            </a:r>
            <a:r>
              <a:rPr lang="en-US" dirty="0"/>
              <a:t>. Il </a:t>
            </a:r>
            <a:r>
              <a:rPr lang="en-US" dirty="0" err="1"/>
              <a:t>promet</a:t>
            </a:r>
            <a:r>
              <a:rPr lang="en-US" dirty="0"/>
              <a:t> de former </a:t>
            </a:r>
            <a:r>
              <a:rPr lang="en-US" dirty="0" err="1"/>
              <a:t>une</a:t>
            </a:r>
            <a:r>
              <a:rPr lang="en-US" dirty="0"/>
              <a:t> nouvelle </a:t>
            </a:r>
            <a:r>
              <a:rPr lang="en-US" dirty="0" err="1"/>
              <a:t>génération</a:t>
            </a:r>
            <a:r>
              <a:rPr lang="en-US" dirty="0"/>
              <a:t> de </a:t>
            </a:r>
            <a:r>
              <a:rPr lang="en-US" dirty="0" err="1"/>
              <a:t>dirigeants</a:t>
            </a:r>
            <a:r>
              <a:rPr lang="en-US" dirty="0"/>
              <a:t> qui </a:t>
            </a:r>
            <a:r>
              <a:rPr lang="en-US" dirty="0" err="1"/>
              <a:t>défendront</a:t>
            </a:r>
            <a:r>
              <a:rPr lang="en-US" dirty="0"/>
              <a:t> la </a:t>
            </a:r>
            <a:r>
              <a:rPr lang="en-US" dirty="0" err="1"/>
              <a:t>diversité</a:t>
            </a:r>
            <a:r>
              <a:rPr lang="en-US" dirty="0"/>
              <a:t> et </a:t>
            </a:r>
            <a:r>
              <a:rPr lang="en-US" dirty="0" err="1"/>
              <a:t>l’équité</a:t>
            </a:r>
            <a:r>
              <a:rPr lang="en-US" dirty="0"/>
              <a:t>, non pas </a:t>
            </a:r>
            <a:r>
              <a:rPr lang="en-US" dirty="0" err="1"/>
              <a:t>comme</a:t>
            </a:r>
            <a:r>
              <a:rPr lang="en-US" dirty="0"/>
              <a:t> un simple slogan, </a:t>
            </a:r>
            <a:r>
              <a:rPr lang="en-US" dirty="0" err="1"/>
              <a:t>mais</a:t>
            </a:r>
            <a:r>
              <a:rPr lang="en-US" dirty="0"/>
              <a:t> </a:t>
            </a:r>
            <a:r>
              <a:rPr lang="en-US" dirty="0" err="1"/>
              <a:t>comme</a:t>
            </a:r>
            <a:r>
              <a:rPr lang="en-US" dirty="0"/>
              <a:t> </a:t>
            </a:r>
            <a:r>
              <a:rPr lang="en-US" dirty="0" err="1"/>
              <a:t>une</a:t>
            </a:r>
            <a:r>
              <a:rPr lang="en-US" dirty="0"/>
              <a:t> </a:t>
            </a:r>
            <a:r>
              <a:rPr lang="en-US" dirty="0" err="1"/>
              <a:t>réalité</a:t>
            </a:r>
            <a:r>
              <a:rPr lang="en-US" dirty="0"/>
              <a:t> </a:t>
            </a:r>
            <a:r>
              <a:rPr lang="en-US" dirty="0" err="1"/>
              <a:t>vécue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L’inclusion</a:t>
            </a:r>
            <a:r>
              <a:rPr lang="en-US" dirty="0"/>
              <a:t> </a:t>
            </a:r>
            <a:r>
              <a:rPr lang="en-US" dirty="0" err="1"/>
              <a:t>n’est</a:t>
            </a:r>
            <a:r>
              <a:rPr lang="en-US" dirty="0"/>
              <a:t> pas </a:t>
            </a:r>
            <a:r>
              <a:rPr lang="en-US" dirty="0" err="1"/>
              <a:t>qu’une</a:t>
            </a:r>
            <a:r>
              <a:rPr lang="en-US" dirty="0"/>
              <a:t> question de mots, </a:t>
            </a:r>
            <a:r>
              <a:rPr lang="en-US" dirty="0" err="1"/>
              <a:t>c’est</a:t>
            </a:r>
            <a:r>
              <a:rPr lang="en-US" dirty="0"/>
              <a:t> </a:t>
            </a:r>
            <a:r>
              <a:rPr lang="en-US" dirty="0" err="1"/>
              <a:t>une</a:t>
            </a:r>
            <a:r>
              <a:rPr lang="en-US" dirty="0"/>
              <a:t> question </a:t>
            </a:r>
            <a:r>
              <a:rPr lang="en-US" dirty="0" err="1"/>
              <a:t>d’actions</a:t>
            </a:r>
            <a:r>
              <a:rPr lang="en-US" dirty="0"/>
              <a:t>, et DEAPCM </a:t>
            </a:r>
            <a:r>
              <a:rPr lang="en-US" dirty="0" err="1"/>
              <a:t>prend</a:t>
            </a:r>
            <a:r>
              <a:rPr lang="en-US" dirty="0"/>
              <a:t> des </a:t>
            </a:r>
            <a:r>
              <a:rPr lang="en-US" dirty="0" err="1"/>
              <a:t>mesures</a:t>
            </a:r>
            <a:r>
              <a:rPr lang="en-US" dirty="0"/>
              <a:t> </a:t>
            </a:r>
            <a:r>
              <a:rPr lang="en-US" dirty="0" err="1"/>
              <a:t>significatives</a:t>
            </a:r>
            <a:r>
              <a:rPr lang="en-US" dirty="0"/>
              <a:t> dans la bonne direction.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Je </a:t>
            </a:r>
            <a:r>
              <a:rPr lang="en-US" dirty="0" err="1"/>
              <a:t>vous</a:t>
            </a:r>
            <a:r>
              <a:rPr lang="en-US" dirty="0"/>
              <a:t> </a:t>
            </a:r>
            <a:r>
              <a:rPr lang="en-US" dirty="0" err="1"/>
              <a:t>remercie</a:t>
            </a:r>
            <a:r>
              <a:rPr lang="en-US" dirty="0"/>
              <a:t> de </a:t>
            </a:r>
            <a:r>
              <a:rPr lang="en-US" dirty="0" err="1"/>
              <a:t>votre</a:t>
            </a:r>
            <a:r>
              <a:rPr lang="en-US" dirty="0"/>
              <a:t> </a:t>
            </a:r>
            <a:r>
              <a:rPr lang="en-US" dirty="0" err="1"/>
              <a:t>présence</a:t>
            </a:r>
            <a:r>
              <a:rPr lang="en-US" dirty="0"/>
              <a:t> </a:t>
            </a:r>
            <a:r>
              <a:rPr lang="en-US" dirty="0" err="1"/>
              <a:t>aujourd’hui</a:t>
            </a:r>
            <a:r>
              <a:rPr lang="en-US" dirty="0"/>
              <a:t>. Nous </a:t>
            </a:r>
            <a:r>
              <a:rPr lang="en-US" dirty="0" err="1"/>
              <a:t>vous</a:t>
            </a:r>
            <a:r>
              <a:rPr lang="en-US" dirty="0"/>
              <a:t> </a:t>
            </a:r>
            <a:r>
              <a:rPr lang="en-US" dirty="0" err="1"/>
              <a:t>demandons</a:t>
            </a:r>
            <a:r>
              <a:rPr lang="en-US" dirty="0"/>
              <a:t> </a:t>
            </a:r>
            <a:r>
              <a:rPr lang="en-US" dirty="0" err="1"/>
              <a:t>maintenant</a:t>
            </a:r>
            <a:r>
              <a:rPr lang="en-US" dirty="0"/>
              <a:t> 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a:t>
            </a:r>
            <a:r>
              <a:rPr lang="en-US" dirty="0" err="1"/>
              <a:t>Penser</a:t>
            </a:r>
            <a:r>
              <a:rPr lang="en-US" dirty="0"/>
              <a:t> </a:t>
            </a:r>
            <a:r>
              <a:rPr lang="en-US" dirty="0" err="1"/>
              <a:t>à</a:t>
            </a:r>
            <a:r>
              <a:rPr lang="en-US" dirty="0"/>
              <a:t> poser </a:t>
            </a:r>
            <a:r>
              <a:rPr lang="en-US" dirty="0" err="1"/>
              <a:t>votre</a:t>
            </a:r>
            <a:r>
              <a:rPr lang="en-US" dirty="0"/>
              <a:t> candidature. Les inscriptions se </a:t>
            </a:r>
            <a:r>
              <a:rPr lang="en-US" dirty="0" err="1"/>
              <a:t>terminent</a:t>
            </a:r>
            <a:r>
              <a:rPr lang="en-US" dirty="0"/>
              <a:t> le 30 </a:t>
            </a:r>
            <a:r>
              <a:rPr lang="en-US" dirty="0" err="1"/>
              <a:t>juin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Nous aider </a:t>
            </a:r>
            <a:r>
              <a:rPr lang="en-US" dirty="0" err="1"/>
              <a:t>à</a:t>
            </a:r>
            <a:r>
              <a:rPr lang="en-US" dirty="0"/>
              <a:t> </a:t>
            </a:r>
            <a:r>
              <a:rPr lang="en-US" dirty="0" err="1"/>
              <a:t>présenter</a:t>
            </a:r>
            <a:r>
              <a:rPr lang="en-US" dirty="0"/>
              <a:t> DEAPCM dans les salles de </a:t>
            </a:r>
            <a:r>
              <a:rPr lang="en-US" dirty="0" err="1"/>
              <a:t>réunion</a:t>
            </a:r>
            <a:r>
              <a:rPr lang="en-US" dirty="0"/>
              <a:t>, aux tables de direction et dans les messages de communication interne de </a:t>
            </a:r>
            <a:r>
              <a:rPr lang="en-US" dirty="0" err="1"/>
              <a:t>votre</a:t>
            </a:r>
            <a:r>
              <a:rPr lang="en-US" dirty="0"/>
              <a:t> </a:t>
            </a:r>
            <a:r>
              <a:rPr lang="en-US" dirty="0" err="1"/>
              <a:t>organisation</a:t>
            </a:r>
            <a:r>
              <a:rPr lang="en-US" dirty="0"/>
              <a:t>. </a:t>
            </a:r>
            <a:r>
              <a:rPr lang="en-US" dirty="0" err="1"/>
              <a:t>Prenons</a:t>
            </a:r>
            <a:r>
              <a:rPr lang="en-US" dirty="0"/>
              <a:t> un </a:t>
            </a:r>
            <a:r>
              <a:rPr lang="en-US" dirty="0" err="1"/>
              <a:t>stylo</a:t>
            </a:r>
            <a:r>
              <a:rPr lang="en-US" dirty="0"/>
              <a:t> et </a:t>
            </a:r>
            <a:r>
              <a:rPr lang="en-US" dirty="0" err="1"/>
              <a:t>dressons</a:t>
            </a:r>
            <a:r>
              <a:rPr lang="en-US" dirty="0"/>
              <a:t> </a:t>
            </a:r>
            <a:r>
              <a:rPr lang="en-US" dirty="0" err="1"/>
              <a:t>une</a:t>
            </a:r>
            <a:r>
              <a:rPr lang="en-US" dirty="0"/>
              <a:t> </a:t>
            </a:r>
            <a:r>
              <a:rPr lang="en-US" dirty="0" err="1"/>
              <a:t>liste</a:t>
            </a:r>
            <a:r>
              <a:rPr lang="en-US" dirty="0"/>
              <a:t> de </a:t>
            </a:r>
            <a:r>
              <a:rPr lang="en-US" dirty="0" err="1"/>
              <a:t>vos</a:t>
            </a:r>
            <a:r>
              <a:rPr lang="en-US" dirty="0"/>
              <a:t> dix </a:t>
            </a:r>
            <a:r>
              <a:rPr lang="en-US" dirty="0" err="1"/>
              <a:t>meilleurs</a:t>
            </a:r>
            <a:r>
              <a:rPr lang="en-US" dirty="0"/>
              <a:t> </a:t>
            </a:r>
            <a:r>
              <a:rPr lang="en-US" dirty="0" err="1"/>
              <a:t>dirigeants</a:t>
            </a:r>
            <a:r>
              <a:rPr lang="en-US" dirty="0"/>
              <a:t> et </a:t>
            </a:r>
            <a:r>
              <a:rPr lang="en-US" dirty="0" err="1"/>
              <a:t>collègues</a:t>
            </a:r>
            <a:r>
              <a:rPr lang="en-US" dirty="0"/>
              <a:t> </a:t>
            </a:r>
            <a:r>
              <a:rPr lang="en-US" dirty="0" err="1"/>
              <a:t>inclusifs</a:t>
            </a:r>
            <a:r>
              <a:rPr lang="en-US" dirty="0"/>
              <a:t> et </a:t>
            </a:r>
            <a:r>
              <a:rPr lang="en-US" dirty="0" err="1"/>
              <a:t>invitons</a:t>
            </a:r>
            <a:r>
              <a:rPr lang="en-US" dirty="0"/>
              <a:t>-les </a:t>
            </a:r>
            <a:r>
              <a:rPr lang="en-US" dirty="0" err="1"/>
              <a:t>à</a:t>
            </a:r>
            <a:r>
              <a:rPr lang="en-US" dirty="0"/>
              <a:t> poser </a:t>
            </a:r>
            <a:r>
              <a:rPr lang="en-US" dirty="0" err="1"/>
              <a:t>leur</a:t>
            </a:r>
            <a:r>
              <a:rPr lang="en-US" dirty="0"/>
              <a:t> candidature et </a:t>
            </a:r>
            <a:r>
              <a:rPr lang="en-US" dirty="0" err="1"/>
              <a:t>à</a:t>
            </a:r>
            <a:r>
              <a:rPr lang="en-US" dirty="0"/>
              <a:t> demander </a:t>
            </a:r>
            <a:r>
              <a:rPr lang="en-US" dirty="0" err="1"/>
              <a:t>leur</a:t>
            </a:r>
            <a:r>
              <a:rPr lang="en-US" dirty="0"/>
              <a:t> place dans DEAPCM 2024.</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Continuons</a:t>
            </a:r>
            <a:r>
              <a:rPr lang="en-US" dirty="0"/>
              <a:t> </a:t>
            </a:r>
            <a:r>
              <a:rPr lang="en-US" dirty="0" err="1"/>
              <a:t>à</a:t>
            </a:r>
            <a:r>
              <a:rPr lang="en-US" dirty="0"/>
              <a:t> nous </a:t>
            </a:r>
            <a:r>
              <a:rPr lang="en-US" dirty="0" err="1"/>
              <a:t>élever</a:t>
            </a:r>
            <a:r>
              <a:rPr lang="en-US" dirty="0"/>
              <a:t> les </a:t>
            </a:r>
            <a:r>
              <a:rPr lang="en-US" dirty="0" err="1"/>
              <a:t>uns</a:t>
            </a:r>
            <a:r>
              <a:rPr lang="en-US" dirty="0"/>
              <a:t> les </a:t>
            </a:r>
            <a:r>
              <a:rPr lang="en-US" dirty="0" err="1"/>
              <a:t>autres</a:t>
            </a:r>
            <a:r>
              <a:rPr lang="en-US" dirty="0"/>
              <a:t>, </a:t>
            </a:r>
            <a:r>
              <a:rPr lang="en-US" dirty="0" err="1"/>
              <a:t>à</a:t>
            </a:r>
            <a:r>
              <a:rPr lang="en-US" dirty="0"/>
              <a:t> </a:t>
            </a:r>
            <a:r>
              <a:rPr lang="en-US" dirty="0" err="1"/>
              <a:t>partager</a:t>
            </a:r>
            <a:r>
              <a:rPr lang="en-US" dirty="0"/>
              <a:t> </a:t>
            </a:r>
            <a:r>
              <a:rPr lang="en-US" dirty="0" err="1"/>
              <a:t>nos</a:t>
            </a:r>
            <a:r>
              <a:rPr lang="en-US" dirty="0"/>
              <a:t> </a:t>
            </a:r>
            <a:r>
              <a:rPr lang="en-US" dirty="0" err="1"/>
              <a:t>connaissances</a:t>
            </a:r>
            <a:r>
              <a:rPr lang="en-US" dirty="0"/>
              <a:t> et </a:t>
            </a:r>
            <a:r>
              <a:rPr lang="en-US" dirty="0" err="1"/>
              <a:t>à</a:t>
            </a:r>
            <a:r>
              <a:rPr lang="en-US" dirty="0"/>
              <a:t> faire </a:t>
            </a:r>
            <a:r>
              <a:rPr lang="en-US" dirty="0" err="1"/>
              <a:t>fructifier</a:t>
            </a:r>
            <a:r>
              <a:rPr lang="en-US" dirty="0"/>
              <a:t> </a:t>
            </a:r>
            <a:r>
              <a:rPr lang="en-US" dirty="0" err="1"/>
              <a:t>cette</a:t>
            </a:r>
            <a:r>
              <a:rPr lang="en-US" dirty="0"/>
              <a:t> formidable </a:t>
            </a:r>
            <a:r>
              <a:rPr lang="en-US" dirty="0" err="1"/>
              <a:t>possibilité</a:t>
            </a:r>
            <a:r>
              <a:rPr lang="en-US" dirty="0"/>
              <a:t>. </a:t>
            </a:r>
          </a:p>
        </p:txBody>
      </p:sp>
      <p:sp>
        <p:nvSpPr>
          <p:cNvPr id="461" name="Google Shape;461;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62" name="Google Shape;462;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473" name="Google Shape;473;p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474" name="Google Shape;474;p1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Voici</a:t>
            </a:r>
            <a:r>
              <a:rPr lang="en-US" dirty="0"/>
              <a:t> le code QR qui </a:t>
            </a:r>
            <a:r>
              <a:rPr lang="en-US" dirty="0" err="1"/>
              <a:t>vous</a:t>
            </a:r>
            <a:r>
              <a:rPr lang="en-US" dirty="0"/>
              <a:t> </a:t>
            </a:r>
            <a:r>
              <a:rPr lang="en-US" dirty="0" err="1"/>
              <a:t>permet</a:t>
            </a:r>
            <a:r>
              <a:rPr lang="en-US" dirty="0"/>
              <a:t> </a:t>
            </a:r>
            <a:r>
              <a:rPr lang="en-US" dirty="0" err="1"/>
              <a:t>d’accéder</a:t>
            </a:r>
            <a:r>
              <a:rPr lang="en-US" dirty="0"/>
              <a:t> au </a:t>
            </a:r>
            <a:r>
              <a:rPr lang="en-US" dirty="0" err="1"/>
              <a:t>formulaire</a:t>
            </a:r>
            <a:r>
              <a:rPr lang="en-US" dirty="0"/>
              <a:t> </a:t>
            </a:r>
            <a:r>
              <a:rPr lang="en-US" dirty="0" err="1"/>
              <a:t>d’inscription</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Ensemble, nous </a:t>
            </a:r>
            <a:r>
              <a:rPr lang="en-US" dirty="0" err="1"/>
              <a:t>avons</a:t>
            </a:r>
            <a:r>
              <a:rPr lang="en-US" dirty="0"/>
              <a:t> </a:t>
            </a:r>
            <a:r>
              <a:rPr lang="en-US" dirty="0" err="1"/>
              <a:t>construit</a:t>
            </a:r>
            <a:r>
              <a:rPr lang="en-US" dirty="0"/>
              <a:t> </a:t>
            </a:r>
            <a:r>
              <a:rPr lang="en-US" dirty="0" err="1"/>
              <a:t>une</a:t>
            </a:r>
            <a:r>
              <a:rPr lang="en-US" dirty="0"/>
              <a:t> </a:t>
            </a:r>
            <a:r>
              <a:rPr lang="en-US" dirty="0" err="1"/>
              <a:t>communauté</a:t>
            </a:r>
            <a:r>
              <a:rPr lang="en-US" dirty="0"/>
              <a:t> </a:t>
            </a:r>
            <a:r>
              <a:rPr lang="en-US" dirty="0" err="1"/>
              <a:t>fondée</a:t>
            </a:r>
            <a:r>
              <a:rPr lang="en-US" dirty="0"/>
              <a:t> sur la </a:t>
            </a:r>
            <a:r>
              <a:rPr lang="en-US" dirty="0" err="1"/>
              <a:t>paix</a:t>
            </a:r>
            <a:r>
              <a:rPr lang="en-US" dirty="0"/>
              <a:t>, la </a:t>
            </a:r>
            <a:r>
              <a:rPr lang="en-US" dirty="0" err="1"/>
              <a:t>détermination</a:t>
            </a:r>
            <a:r>
              <a:rPr lang="en-US" dirty="0"/>
              <a:t> et </a:t>
            </a:r>
            <a:r>
              <a:rPr lang="en-US" dirty="0" err="1"/>
              <a:t>l’action</a:t>
            </a:r>
            <a:r>
              <a:rPr lang="en-US" dirty="0"/>
              <a:t> collective. </a:t>
            </a:r>
            <a:r>
              <a:rPr lang="en-US" dirty="0" err="1"/>
              <a:t>Portons</a:t>
            </a:r>
            <a:r>
              <a:rPr lang="en-US" dirty="0"/>
              <a:t> </a:t>
            </a:r>
            <a:r>
              <a:rPr lang="en-US" dirty="0" err="1"/>
              <a:t>cet</a:t>
            </a:r>
            <a:r>
              <a:rPr lang="en-US" dirty="0"/>
              <a:t> esprit </a:t>
            </a:r>
            <a:r>
              <a:rPr lang="en-US" dirty="0" err="1"/>
              <a:t>en</a:t>
            </a:r>
            <a:r>
              <a:rPr lang="en-US" dirty="0"/>
              <a:t> </a:t>
            </a:r>
            <a:r>
              <a:rPr lang="en-US" dirty="0" err="1"/>
              <a:t>avant</a:t>
            </a:r>
            <a:r>
              <a:rPr lang="en-US" dirty="0"/>
              <a:t>, </a:t>
            </a:r>
            <a:r>
              <a:rPr lang="en-US" dirty="0" err="1"/>
              <a:t>en</a:t>
            </a:r>
            <a:r>
              <a:rPr lang="en-US" dirty="0"/>
              <a:t> relevant les </a:t>
            </a:r>
            <a:r>
              <a:rPr lang="en-US" dirty="0" err="1"/>
              <a:t>défis</a:t>
            </a:r>
            <a:r>
              <a:rPr lang="en-US" dirty="0"/>
              <a:t> qui nous </a:t>
            </a:r>
            <a:r>
              <a:rPr lang="en-US" dirty="0" err="1"/>
              <a:t>attendent</a:t>
            </a:r>
            <a:r>
              <a:rPr lang="en-US" dirty="0"/>
              <a:t> avec un </a:t>
            </a:r>
            <a:r>
              <a:rPr lang="en-US" dirty="0" err="1"/>
              <a:t>cœur</a:t>
            </a:r>
            <a:r>
              <a:rPr lang="en-US" dirty="0"/>
              <a:t> </a:t>
            </a:r>
            <a:r>
              <a:rPr lang="en-US" dirty="0" err="1"/>
              <a:t>ouvert</a:t>
            </a:r>
            <a:r>
              <a:rPr lang="en-US" dirty="0"/>
              <a:t> et </a:t>
            </a:r>
            <a:r>
              <a:rPr lang="en-US" dirty="0" err="1"/>
              <a:t>une</a:t>
            </a:r>
            <a:r>
              <a:rPr lang="en-US" dirty="0"/>
              <a:t> </a:t>
            </a:r>
            <a:r>
              <a:rPr lang="en-US" dirty="0" err="1"/>
              <a:t>détermination</a:t>
            </a:r>
            <a:r>
              <a:rPr lang="en-US" dirty="0"/>
              <a:t> </a:t>
            </a:r>
            <a:r>
              <a:rPr lang="en-US" dirty="0" err="1"/>
              <a:t>inébranlable</a:t>
            </a:r>
            <a:r>
              <a:rPr lang="en-US" dirty="0"/>
              <a:t>.</a:t>
            </a:r>
          </a:p>
        </p:txBody>
      </p:sp>
      <p:sp>
        <p:nvSpPr>
          <p:cNvPr id="476" name="Google Shape;476;p1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477" name="Google Shape;477;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rtl="0">
              <a:spcBef>
                <a:spcPts val="0"/>
              </a:spcBef>
              <a:spcAft>
                <a:spcPts val="1200"/>
              </a:spcAft>
            </a:pPr>
            <a:r>
              <a:rPr lang="en-CA" sz="1800" b="1" i="0" u="none" strike="noStrike" dirty="0" err="1">
                <a:solidFill>
                  <a:srgbClr val="000000"/>
                </a:solidFill>
                <a:effectLst/>
                <a:latin typeface="Arial" panose="020B0604020202020204" pitchFamily="34" charset="0"/>
              </a:rPr>
              <a:t>Bilan</a:t>
            </a:r>
            <a:r>
              <a:rPr lang="en-CA" sz="1800" b="1" i="0" u="none" strike="noStrike" dirty="0">
                <a:solidFill>
                  <a:srgbClr val="000000"/>
                </a:solidFill>
                <a:effectLst/>
                <a:latin typeface="Arial" panose="020B0604020202020204" pitchFamily="34" charset="0"/>
              </a:rPr>
              <a:t> de </a:t>
            </a:r>
            <a:r>
              <a:rPr lang="en-CA" sz="1800" b="1" i="0" u="none" strike="noStrike" dirty="0" err="1">
                <a:solidFill>
                  <a:srgbClr val="000000"/>
                </a:solidFill>
                <a:effectLst/>
                <a:latin typeface="Arial" panose="020B0604020202020204" pitchFamily="34" charset="0"/>
              </a:rPr>
              <a:t>santé</a:t>
            </a:r>
            <a:endParaRPr lang="en-CA" sz="1800" b="1" i="0" u="none" strike="noStrike" dirty="0">
              <a:solidFill>
                <a:srgbClr val="000000"/>
              </a:solidFill>
              <a:effectLst/>
              <a:latin typeface="Arial" panose="020B0604020202020204" pitchFamily="34" charset="0"/>
            </a:endParaRPr>
          </a:p>
          <a:p>
            <a:pPr rtl="0">
              <a:spcBef>
                <a:spcPts val="0"/>
              </a:spcBef>
              <a:spcAft>
                <a:spcPts val="1200"/>
              </a:spcAft>
            </a:pPr>
            <a:endParaRPr lang="en-CA" sz="1800" b="1" i="0" u="none" strike="noStrike" dirty="0">
              <a:solidFill>
                <a:srgbClr val="000000"/>
              </a:solidFill>
              <a:effectLst/>
              <a:latin typeface="Arial" panose="020B0604020202020204" pitchFamily="34" charset="0"/>
            </a:endParaRPr>
          </a:p>
          <a:p>
            <a:pPr rtl="0">
              <a:spcBef>
                <a:spcPts val="0"/>
              </a:spcBef>
              <a:spcAft>
                <a:spcPts val="1200"/>
              </a:spcAft>
            </a:pPr>
            <a:r>
              <a:rPr lang="en-CA" sz="1800" b="1" i="0" u="none" strike="noStrike" dirty="0">
                <a:solidFill>
                  <a:srgbClr val="000000"/>
                </a:solidFill>
                <a:effectLst/>
                <a:latin typeface="Arial" panose="020B0604020202020204" pitchFamily="34" charset="0"/>
              </a:rPr>
              <a:t>Avant de commencer </a:t>
            </a:r>
            <a:r>
              <a:rPr lang="en-CA" sz="1800" b="1" i="0" u="none" strike="noStrike" dirty="0" err="1">
                <a:solidFill>
                  <a:srgbClr val="000000"/>
                </a:solidFill>
                <a:effectLst/>
                <a:latin typeface="Arial" panose="020B0604020202020204" pitchFamily="34" charset="0"/>
              </a:rPr>
              <a:t>l’activité</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d’aujourd’hui</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faisons</a:t>
            </a:r>
            <a:r>
              <a:rPr lang="en-CA" sz="1800" b="1" i="0" u="none" strike="noStrike" dirty="0">
                <a:solidFill>
                  <a:srgbClr val="000000"/>
                </a:solidFill>
                <a:effectLst/>
                <a:latin typeface="Arial" panose="020B0604020202020204" pitchFamily="34" charset="0"/>
              </a:rPr>
              <a:t> un point. </a:t>
            </a:r>
            <a:r>
              <a:rPr lang="en-CA" sz="1800" b="1" i="0" u="none" strike="noStrike" dirty="0" err="1">
                <a:solidFill>
                  <a:srgbClr val="000000"/>
                </a:solidFill>
                <a:effectLst/>
                <a:latin typeface="Arial" panose="020B0604020202020204" pitchFamily="34" charset="0"/>
              </a:rPr>
              <a:t>L’objectif</a:t>
            </a:r>
            <a:r>
              <a:rPr lang="en-CA" sz="1800" b="1" i="0" u="none" strike="noStrike" dirty="0">
                <a:solidFill>
                  <a:srgbClr val="000000"/>
                </a:solidFill>
                <a:effectLst/>
                <a:latin typeface="Arial" panose="020B0604020202020204" pitchFamily="34" charset="0"/>
              </a:rPr>
              <a:t> de DEAPCM </a:t>
            </a:r>
            <a:r>
              <a:rPr lang="en-CA" sz="1800" b="1" i="0" u="none" strike="noStrike" dirty="0" err="1">
                <a:solidFill>
                  <a:srgbClr val="000000"/>
                </a:solidFill>
                <a:effectLst/>
                <a:latin typeface="Arial" panose="020B0604020202020204" pitchFamily="34" charset="0"/>
              </a:rPr>
              <a:t>est</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d’avoir</a:t>
            </a:r>
            <a:r>
              <a:rPr lang="en-CA" sz="1800" b="1" i="0" u="none" strike="noStrike" dirty="0">
                <a:solidFill>
                  <a:srgbClr val="000000"/>
                </a:solidFill>
                <a:effectLst/>
                <a:latin typeface="Arial" panose="020B0604020202020204" pitchFamily="34" charset="0"/>
              </a:rPr>
              <a:t> des conversations </a:t>
            </a:r>
            <a:r>
              <a:rPr lang="en-CA" sz="1800" b="1" i="0" u="none" strike="noStrike" dirty="0" err="1">
                <a:solidFill>
                  <a:srgbClr val="000000"/>
                </a:solidFill>
                <a:effectLst/>
                <a:latin typeface="Arial" panose="020B0604020202020204" pitchFamily="34" charset="0"/>
              </a:rPr>
              <a:t>sûres</a:t>
            </a:r>
            <a:r>
              <a:rPr lang="en-CA" sz="1800" b="1" i="0" u="none" strike="noStrike" dirty="0">
                <a:solidFill>
                  <a:srgbClr val="000000"/>
                </a:solidFill>
                <a:effectLst/>
                <a:latin typeface="Arial" panose="020B0604020202020204" pitchFamily="34" charset="0"/>
              </a:rPr>
              <a:t> sur des </a:t>
            </a:r>
            <a:r>
              <a:rPr lang="en-CA" sz="1800" b="1" i="0" u="none" strike="noStrike" dirty="0" err="1">
                <a:solidFill>
                  <a:srgbClr val="000000"/>
                </a:solidFill>
                <a:effectLst/>
                <a:latin typeface="Arial" panose="020B0604020202020204" pitchFamily="34" charset="0"/>
              </a:rPr>
              <a:t>sujets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importants</a:t>
            </a:r>
            <a:r>
              <a:rPr lang="en-CA" sz="1800" b="1" i="0" u="none" strike="noStrike" dirty="0">
                <a:solidFill>
                  <a:srgbClr val="000000"/>
                </a:solidFill>
                <a:effectLst/>
                <a:latin typeface="Arial" panose="020B0604020202020204" pitchFamily="34" charset="0"/>
              </a:rPr>
              <a:t> qui </a:t>
            </a:r>
            <a:r>
              <a:rPr lang="en-CA" sz="1800" b="1" i="0" u="none" strike="noStrike" dirty="0" err="1">
                <a:solidFill>
                  <a:srgbClr val="000000"/>
                </a:solidFill>
                <a:effectLst/>
                <a:latin typeface="Arial" panose="020B0604020202020204" pitchFamily="34" charset="0"/>
              </a:rPr>
              <a:t>aideront</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à</a:t>
            </a:r>
            <a:r>
              <a:rPr lang="en-CA" sz="1800" b="1" i="0" u="none" strike="noStrike" dirty="0">
                <a:solidFill>
                  <a:srgbClr val="000000"/>
                </a:solidFill>
                <a:effectLst/>
                <a:latin typeface="Arial" panose="020B0604020202020204" pitchFamily="34" charset="0"/>
              </a:rPr>
              <a:t> transformer la </a:t>
            </a:r>
            <a:r>
              <a:rPr lang="en-CA" sz="1800" b="1" i="0" u="none" strike="noStrike" dirty="0" err="1">
                <a:solidFill>
                  <a:srgbClr val="000000"/>
                </a:solidFill>
                <a:effectLst/>
                <a:latin typeface="Arial" panose="020B0604020202020204" pitchFamily="34" charset="0"/>
              </a:rPr>
              <a:t>fonction</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publique</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fédérale</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en</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créant</a:t>
            </a:r>
            <a:r>
              <a:rPr lang="en-CA" sz="1800" b="1" i="0" u="none" strike="noStrike" dirty="0">
                <a:solidFill>
                  <a:srgbClr val="000000"/>
                </a:solidFill>
                <a:effectLst/>
                <a:latin typeface="Arial" panose="020B0604020202020204" pitchFamily="34" charset="0"/>
              </a:rPr>
              <a:t> des </a:t>
            </a:r>
            <a:r>
              <a:rPr lang="en-CA" sz="1800" b="1" i="0" u="none" strike="noStrike" dirty="0" err="1">
                <a:solidFill>
                  <a:srgbClr val="000000"/>
                </a:solidFill>
                <a:effectLst/>
                <a:latin typeface="Arial" panose="020B0604020202020204" pitchFamily="34" charset="0"/>
              </a:rPr>
              <a:t>lieux</a:t>
            </a:r>
            <a:r>
              <a:rPr lang="en-CA" sz="1800" b="1" i="0" u="none" strike="noStrike" dirty="0">
                <a:solidFill>
                  <a:srgbClr val="000000"/>
                </a:solidFill>
                <a:effectLst/>
                <a:latin typeface="Arial" panose="020B0604020202020204" pitchFamily="34" charset="0"/>
              </a:rPr>
              <a:t> de travail </a:t>
            </a:r>
            <a:r>
              <a:rPr lang="en-CA" sz="1800" b="1" i="0" u="none" strike="noStrike" dirty="0" err="1">
                <a:solidFill>
                  <a:srgbClr val="000000"/>
                </a:solidFill>
                <a:effectLst/>
                <a:latin typeface="Arial" panose="020B0604020202020204" pitchFamily="34" charset="0"/>
              </a:rPr>
              <a:t>diversifiés</a:t>
            </a:r>
            <a:r>
              <a:rPr lang="en-CA" sz="1800" b="1" i="0" u="none" strike="noStrike" dirty="0">
                <a:solidFill>
                  <a:srgbClr val="000000"/>
                </a:solidFill>
                <a:effectLst/>
                <a:latin typeface="Arial" panose="020B0604020202020204" pitchFamily="34" charset="0"/>
              </a:rPr>
              <a:t> et </a:t>
            </a:r>
            <a:r>
              <a:rPr lang="en-CA" sz="1800" b="1" i="0" u="none" strike="noStrike" dirty="0" err="1">
                <a:solidFill>
                  <a:srgbClr val="000000"/>
                </a:solidFill>
                <a:effectLst/>
                <a:latin typeface="Arial" panose="020B0604020202020204" pitchFamily="34" charset="0"/>
              </a:rPr>
              <a:t>inclusifs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psychologiquement</a:t>
            </a:r>
            <a:r>
              <a:rPr lang="en-CA" sz="1800" b="1" i="0" u="none" strike="noStrike" dirty="0">
                <a:solidFill>
                  <a:srgbClr val="000000"/>
                </a:solidFill>
                <a:effectLst/>
                <a:latin typeface="Arial" panose="020B0604020202020204" pitchFamily="34" charset="0"/>
              </a:rPr>
              <a:t> plus </a:t>
            </a:r>
            <a:r>
              <a:rPr lang="en-CA" sz="1800" b="1" i="0" u="none" strike="noStrike" dirty="0" err="1">
                <a:solidFill>
                  <a:srgbClr val="000000"/>
                </a:solidFill>
                <a:effectLst/>
                <a:latin typeface="Arial" panose="020B0604020202020204" pitchFamily="34" charset="0"/>
              </a:rPr>
              <a:t>sûrs</a:t>
            </a:r>
            <a:r>
              <a:rPr lang="en-CA" sz="1800" b="1" i="0" u="none" strike="noStrike" dirty="0">
                <a:solidFill>
                  <a:srgbClr val="000000"/>
                </a:solidFill>
                <a:effectLst/>
                <a:latin typeface="Arial" panose="020B0604020202020204" pitchFamily="34" charset="0"/>
              </a:rPr>
              <a:t>.</a:t>
            </a:r>
          </a:p>
          <a:p>
            <a:pPr rtl="0">
              <a:spcBef>
                <a:spcPts val="0"/>
              </a:spcBef>
              <a:spcAft>
                <a:spcPts val="1200"/>
              </a:spcAft>
            </a:pPr>
            <a:endParaRPr lang="en-CA" sz="1800" b="1" i="0" u="none" strike="noStrike" dirty="0">
              <a:solidFill>
                <a:srgbClr val="000000"/>
              </a:solidFill>
              <a:effectLst/>
              <a:latin typeface="Arial" panose="020B0604020202020204" pitchFamily="34" charset="0"/>
            </a:endParaRPr>
          </a:p>
          <a:p>
            <a:pPr rtl="0">
              <a:spcBef>
                <a:spcPts val="0"/>
              </a:spcBef>
              <a:spcAft>
                <a:spcPts val="1200"/>
              </a:spcAft>
            </a:pPr>
            <a:r>
              <a:rPr lang="en-CA" sz="1800" b="1" i="0" u="none" strike="noStrike" dirty="0" err="1">
                <a:solidFill>
                  <a:srgbClr val="000000"/>
                </a:solidFill>
                <a:effectLst/>
                <a:latin typeface="Arial" panose="020B0604020202020204" pitchFamily="34" charset="0"/>
              </a:rPr>
              <a:t>Ces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sujets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peuvent</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être</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difficiles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à</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aborder</a:t>
            </a:r>
            <a:r>
              <a:rPr lang="en-CA" sz="1800" b="1" i="0" u="none" strike="noStrike" dirty="0">
                <a:solidFill>
                  <a:srgbClr val="000000"/>
                </a:solidFill>
                <a:effectLst/>
                <a:latin typeface="Arial" panose="020B0604020202020204" pitchFamily="34" charset="0"/>
              </a:rPr>
              <a:t> pour </a:t>
            </a:r>
            <a:r>
              <a:rPr lang="en-CA" sz="1800" b="1" i="0" u="none" strike="noStrike" dirty="0" err="1">
                <a:solidFill>
                  <a:srgbClr val="000000"/>
                </a:solidFill>
                <a:effectLst/>
                <a:latin typeface="Arial" panose="020B0604020202020204" pitchFamily="34" charset="0"/>
              </a:rPr>
              <a:t>certaines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personnes</a:t>
            </a:r>
            <a:r>
              <a:rPr lang="en-CA" sz="1800" b="1" i="0" u="none" strike="noStrike" dirty="0">
                <a:solidFill>
                  <a:srgbClr val="000000"/>
                </a:solidFill>
                <a:effectLst/>
                <a:latin typeface="Arial" panose="020B0604020202020204" pitchFamily="34" charset="0"/>
              </a:rPr>
              <a:t>. Si, </a:t>
            </a:r>
            <a:r>
              <a:rPr lang="en-CA" sz="1800" b="1" i="0" u="none" strike="noStrike" dirty="0" err="1">
                <a:solidFill>
                  <a:srgbClr val="000000"/>
                </a:solidFill>
                <a:effectLst/>
                <a:latin typeface="Arial" panose="020B0604020202020204" pitchFamily="34" charset="0"/>
              </a:rPr>
              <a:t>à</a:t>
            </a:r>
            <a:r>
              <a:rPr lang="en-CA" sz="1800" b="1" i="0" u="none" strike="noStrike" dirty="0">
                <a:solidFill>
                  <a:srgbClr val="000000"/>
                </a:solidFill>
                <a:effectLst/>
                <a:latin typeface="Arial" panose="020B0604020202020204" pitchFamily="34" charset="0"/>
              </a:rPr>
              <a:t> un moment </a:t>
            </a:r>
            <a:r>
              <a:rPr lang="en-CA" sz="1800" b="1" i="0" u="none" strike="noStrike" dirty="0" err="1">
                <a:solidFill>
                  <a:srgbClr val="000000"/>
                </a:solidFill>
                <a:effectLst/>
                <a:latin typeface="Arial" panose="020B0604020202020204" pitchFamily="34" charset="0"/>
              </a:rPr>
              <a:t>ou</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à</a:t>
            </a:r>
            <a:r>
              <a:rPr lang="en-CA" sz="1800" b="1" i="0" u="none" strike="noStrike" dirty="0">
                <a:solidFill>
                  <a:srgbClr val="000000"/>
                </a:solidFill>
                <a:effectLst/>
                <a:latin typeface="Arial" panose="020B0604020202020204" pitchFamily="34" charset="0"/>
              </a:rPr>
              <a:t> un </a:t>
            </a:r>
            <a:r>
              <a:rPr lang="en-CA" sz="1800" b="1" i="0" u="none" strike="noStrike" dirty="0" err="1">
                <a:solidFill>
                  <a:srgbClr val="000000"/>
                </a:solidFill>
                <a:effectLst/>
                <a:latin typeface="Arial" panose="020B0604020202020204" pitchFamily="34" charset="0"/>
              </a:rPr>
              <a:t>autre</a:t>
            </a:r>
            <a:r>
              <a:rPr lang="en-CA" sz="1800" b="1" i="0" u="none" strike="noStrike" dirty="0">
                <a:solidFill>
                  <a:srgbClr val="000000"/>
                </a:solidFill>
                <a:effectLst/>
                <a:latin typeface="Arial" panose="020B0604020202020204" pitchFamily="34" charset="0"/>
              </a:rPr>
              <a:t> de </a:t>
            </a:r>
            <a:r>
              <a:rPr lang="en-CA" sz="1800" b="1" i="0" u="none" strike="noStrike" dirty="0" err="1">
                <a:solidFill>
                  <a:srgbClr val="000000"/>
                </a:solidFill>
                <a:effectLst/>
                <a:latin typeface="Arial" panose="020B0604020202020204" pitchFamily="34" charset="0"/>
              </a:rPr>
              <a:t>cette</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activité</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vous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ressentez</a:t>
            </a:r>
            <a:r>
              <a:rPr lang="en-CA" sz="1800" b="1" i="0" u="none" strike="noStrike" dirty="0">
                <a:solidFill>
                  <a:srgbClr val="000000"/>
                </a:solidFill>
                <a:effectLst/>
                <a:latin typeface="Arial" panose="020B0604020202020204" pitchFamily="34" charset="0"/>
              </a:rPr>
              <a:t> le </a:t>
            </a:r>
            <a:r>
              <a:rPr lang="en-CA" sz="1800" b="1" i="0" u="none" strike="noStrike" dirty="0" err="1">
                <a:solidFill>
                  <a:srgbClr val="000000"/>
                </a:solidFill>
                <a:effectLst/>
                <a:latin typeface="Arial" panose="020B0604020202020204" pitchFamily="34" charset="0"/>
              </a:rPr>
              <a:t>besoin</a:t>
            </a:r>
            <a:r>
              <a:rPr lang="en-CA" sz="1800" b="1" i="0" u="none" strike="noStrike" dirty="0">
                <a:solidFill>
                  <a:srgbClr val="000000"/>
                </a:solidFill>
                <a:effectLst/>
                <a:latin typeface="Arial" panose="020B0604020202020204" pitchFamily="34" charset="0"/>
              </a:rPr>
              <a:t> de </a:t>
            </a:r>
            <a:r>
              <a:rPr lang="en-CA" sz="1800" b="1" i="0" u="none" strike="noStrike" dirty="0" err="1">
                <a:solidFill>
                  <a:srgbClr val="000000"/>
                </a:solidFill>
                <a:effectLst/>
                <a:latin typeface="Arial" panose="020B0604020202020204" pitchFamily="34" charset="0"/>
              </a:rPr>
              <a:t>vous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éloigner</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vous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pouvez</a:t>
            </a:r>
            <a:r>
              <a:rPr lang="en-CA" sz="1800" b="1" i="0" u="none" strike="noStrike" dirty="0">
                <a:solidFill>
                  <a:srgbClr val="000000"/>
                </a:solidFill>
                <a:effectLst/>
                <a:latin typeface="Arial" panose="020B0604020202020204" pitchFamily="34" charset="0"/>
              </a:rPr>
              <a:t> le faire </a:t>
            </a:r>
            <a:r>
              <a:rPr lang="en-CA" sz="1800" b="1" i="0" u="none" strike="noStrike" dirty="0" err="1">
                <a:solidFill>
                  <a:srgbClr val="000000"/>
                </a:solidFill>
                <a:effectLst/>
                <a:latin typeface="Arial" panose="020B0604020202020204" pitchFamily="34" charset="0"/>
              </a:rPr>
              <a:t>afin</a:t>
            </a:r>
            <a:r>
              <a:rPr lang="en-CA" sz="1800" b="1" i="0" u="none" strike="noStrike" dirty="0">
                <a:solidFill>
                  <a:srgbClr val="000000"/>
                </a:solidFill>
                <a:effectLst/>
                <a:latin typeface="Arial" panose="020B0604020202020204" pitchFamily="34" charset="0"/>
              </a:rPr>
              <a:t> de </a:t>
            </a:r>
            <a:r>
              <a:rPr lang="en-CA" sz="1800" b="1" i="0" u="none" strike="noStrike" dirty="0" err="1">
                <a:solidFill>
                  <a:srgbClr val="000000"/>
                </a:solidFill>
                <a:effectLst/>
                <a:latin typeface="Arial" panose="020B0604020202020204" pitchFamily="34" charset="0"/>
              </a:rPr>
              <a:t>protéger</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votre</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santé</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mentale</a:t>
            </a:r>
            <a:r>
              <a:rPr lang="en-CA" sz="1800" b="1" i="0" u="none" strike="noStrike" dirty="0">
                <a:solidFill>
                  <a:srgbClr val="000000"/>
                </a:solidFill>
                <a:effectLst/>
                <a:latin typeface="Arial" panose="020B0604020202020204" pitchFamily="34" charset="0"/>
              </a:rPr>
              <a:t>.</a:t>
            </a:r>
          </a:p>
          <a:p>
            <a:pPr rtl="0">
              <a:spcBef>
                <a:spcPts val="0"/>
              </a:spcBef>
              <a:spcAft>
                <a:spcPts val="1200"/>
              </a:spcAft>
            </a:pPr>
            <a:r>
              <a:rPr lang="en-CA" sz="1800" b="1" i="0" u="none" strike="noStrike" dirty="0" err="1">
                <a:solidFill>
                  <a:srgbClr val="000000"/>
                </a:solidFill>
                <a:effectLst/>
                <a:latin typeface="Arial" panose="020B0604020202020204" pitchFamily="34" charset="0"/>
              </a:rPr>
              <a:t>Votre</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santé</a:t>
            </a:r>
            <a:r>
              <a:rPr lang="en-CA" sz="1800" b="1" i="0" u="none" strike="noStrike" dirty="0">
                <a:solidFill>
                  <a:srgbClr val="000000"/>
                </a:solidFill>
                <a:effectLst/>
                <a:latin typeface="Arial" panose="020B0604020202020204" pitchFamily="34" charset="0"/>
              </a:rPr>
              <a:t> passe </a:t>
            </a:r>
            <a:r>
              <a:rPr lang="en-CA" sz="1800" b="1" i="0" u="none" strike="noStrike" dirty="0" err="1">
                <a:solidFill>
                  <a:srgbClr val="000000"/>
                </a:solidFill>
                <a:effectLst/>
                <a:latin typeface="Arial" panose="020B0604020202020204" pitchFamily="34" charset="0"/>
              </a:rPr>
              <a:t>avant</a:t>
            </a:r>
            <a:r>
              <a:rPr lang="en-CA" sz="1800" b="1" i="0" u="none" strike="noStrike" dirty="0">
                <a:solidFill>
                  <a:srgbClr val="000000"/>
                </a:solidFill>
                <a:effectLst/>
                <a:latin typeface="Arial" panose="020B0604020202020204" pitchFamily="34" charset="0"/>
              </a:rPr>
              <a:t> tout.</a:t>
            </a:r>
          </a:p>
          <a:p>
            <a:pPr rtl="0">
              <a:spcBef>
                <a:spcPts val="0"/>
              </a:spcBef>
              <a:spcAft>
                <a:spcPts val="1200"/>
              </a:spcAft>
            </a:pPr>
            <a:endParaRPr lang="en-CA" sz="1800" b="1" i="0" u="none" strike="noStrike" dirty="0">
              <a:solidFill>
                <a:srgbClr val="000000"/>
              </a:solidFill>
              <a:effectLst/>
              <a:latin typeface="Arial" panose="020B0604020202020204" pitchFamily="34" charset="0"/>
            </a:endParaRPr>
          </a:p>
          <a:p>
            <a:pPr rtl="0">
              <a:spcBef>
                <a:spcPts val="0"/>
              </a:spcBef>
              <a:spcAft>
                <a:spcPts val="1200"/>
              </a:spcAft>
            </a:pPr>
            <a:r>
              <a:rPr lang="en-CA" sz="1800" b="1" i="0" u="none" strike="noStrike" dirty="0">
                <a:solidFill>
                  <a:srgbClr val="000000"/>
                </a:solidFill>
                <a:effectLst/>
                <a:latin typeface="Arial" panose="020B0604020202020204" pitchFamily="34" charset="0"/>
              </a:rPr>
              <a:t>Si </a:t>
            </a:r>
            <a:r>
              <a:rPr lang="en-CA" sz="1800" b="1" i="0" u="none" strike="noStrike" dirty="0" err="1">
                <a:solidFill>
                  <a:srgbClr val="000000"/>
                </a:solidFill>
                <a:effectLst/>
                <a:latin typeface="Arial" panose="020B0604020202020204" pitchFamily="34" charset="0"/>
              </a:rPr>
              <a:t>vous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avez</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besoin</a:t>
            </a:r>
            <a:r>
              <a:rPr lang="en-CA" sz="1800" b="1" i="0" u="none" strike="noStrike" dirty="0">
                <a:solidFill>
                  <a:srgbClr val="000000"/>
                </a:solidFill>
                <a:effectLst/>
                <a:latin typeface="Arial" panose="020B0604020202020204" pitchFamily="34" charset="0"/>
              </a:rPr>
              <a:t> de </a:t>
            </a:r>
            <a:r>
              <a:rPr lang="en-CA" sz="1800" b="1" i="0" u="none" strike="noStrike" dirty="0" err="1">
                <a:solidFill>
                  <a:srgbClr val="000000"/>
                </a:solidFill>
                <a:effectLst/>
                <a:latin typeface="Arial" panose="020B0604020202020204" pitchFamily="34" charset="0"/>
              </a:rPr>
              <a:t>parler</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à</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quelqu’un</a:t>
            </a:r>
            <a:r>
              <a:rPr lang="en-CA" sz="1800" b="1" i="0" u="none" strike="noStrike" dirty="0">
                <a:solidFill>
                  <a:srgbClr val="000000"/>
                </a:solidFill>
                <a:effectLst/>
                <a:latin typeface="Arial" panose="020B0604020202020204" pitchFamily="34" charset="0"/>
              </a:rPr>
              <a:t>, que </a:t>
            </a:r>
            <a:r>
              <a:rPr lang="en-CA" sz="1800" b="1" i="0" u="none" strike="noStrike" dirty="0" err="1">
                <a:solidFill>
                  <a:srgbClr val="000000"/>
                </a:solidFill>
                <a:effectLst/>
                <a:latin typeface="Arial" panose="020B0604020202020204" pitchFamily="34" charset="0"/>
              </a:rPr>
              <a:t>ce</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soit</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avant</a:t>
            </a:r>
            <a:r>
              <a:rPr lang="en-CA" sz="1800" b="1" i="0" u="none" strike="noStrike" dirty="0">
                <a:solidFill>
                  <a:srgbClr val="000000"/>
                </a:solidFill>
                <a:effectLst/>
                <a:latin typeface="Arial" panose="020B0604020202020204" pitchFamily="34" charset="0"/>
              </a:rPr>
              <a:t>, pendant </a:t>
            </a:r>
            <a:r>
              <a:rPr lang="en-CA" sz="1800" b="1" i="0" u="none" strike="noStrike" dirty="0" err="1">
                <a:solidFill>
                  <a:srgbClr val="000000"/>
                </a:solidFill>
                <a:effectLst/>
                <a:latin typeface="Arial" panose="020B0604020202020204" pitchFamily="34" charset="0"/>
              </a:rPr>
              <a:t>ou</a:t>
            </a:r>
            <a:r>
              <a:rPr lang="en-CA" sz="1800" b="1" i="0" u="none" strike="noStrike" dirty="0">
                <a:solidFill>
                  <a:srgbClr val="000000"/>
                </a:solidFill>
                <a:effectLst/>
                <a:latin typeface="Arial" panose="020B0604020202020204" pitchFamily="34" charset="0"/>
              </a:rPr>
              <a:t> après </a:t>
            </a:r>
            <a:r>
              <a:rPr lang="en-CA" sz="1800" b="1" i="0" u="none" strike="noStrike" dirty="0" err="1">
                <a:solidFill>
                  <a:srgbClr val="000000"/>
                </a:solidFill>
                <a:effectLst/>
                <a:latin typeface="Arial" panose="020B0604020202020204" pitchFamily="34" charset="0"/>
              </a:rPr>
              <a:t>l’activité</a:t>
            </a:r>
            <a:r>
              <a:rPr lang="en-CA" sz="1800" b="1" i="0" u="none" strike="noStrike" dirty="0">
                <a:solidFill>
                  <a:srgbClr val="000000"/>
                </a:solidFill>
                <a:effectLst/>
                <a:latin typeface="Arial" panose="020B0604020202020204" pitchFamily="34" charset="0"/>
              </a:rPr>
              <a:t>, un </a:t>
            </a:r>
            <a:r>
              <a:rPr lang="en-CA" sz="1800" b="1" i="0" u="none" strike="noStrike" dirty="0" err="1">
                <a:solidFill>
                  <a:srgbClr val="000000"/>
                </a:solidFill>
                <a:effectLst/>
                <a:latin typeface="Arial" panose="020B0604020202020204" pitchFamily="34" charset="0"/>
              </a:rPr>
              <a:t>soutien</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vous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est</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offert</a:t>
            </a:r>
            <a:r>
              <a:rPr lang="en-CA" sz="1800" b="1" i="0" u="none" strike="noStrike" dirty="0">
                <a:solidFill>
                  <a:srgbClr val="000000"/>
                </a:solidFill>
                <a:effectLst/>
                <a:latin typeface="Arial" panose="020B0604020202020204" pitchFamily="34" charset="0"/>
              </a:rPr>
              <a:t> 24 </a:t>
            </a:r>
            <a:r>
              <a:rPr lang="en-CA" sz="1800" b="1" i="0" u="none" strike="noStrike" dirty="0" err="1">
                <a:solidFill>
                  <a:srgbClr val="000000"/>
                </a:solidFill>
                <a:effectLst/>
                <a:latin typeface="Arial" panose="020B0604020202020204" pitchFamily="34" charset="0"/>
              </a:rPr>
              <a:t>heures</a:t>
            </a:r>
            <a:r>
              <a:rPr lang="en-CA" sz="1800" b="1" i="0" u="none" strike="noStrike" dirty="0">
                <a:solidFill>
                  <a:srgbClr val="000000"/>
                </a:solidFill>
                <a:effectLst/>
                <a:latin typeface="Arial" panose="020B0604020202020204" pitchFamily="34" charset="0"/>
              </a:rPr>
              <a:t> sur 24 et 7 </a:t>
            </a:r>
            <a:r>
              <a:rPr lang="en-CA" sz="1800" b="1" i="0" u="none" strike="noStrike" dirty="0" err="1">
                <a:solidFill>
                  <a:srgbClr val="000000"/>
                </a:solidFill>
                <a:effectLst/>
                <a:latin typeface="Arial" panose="020B0604020202020204" pitchFamily="34" charset="0"/>
              </a:rPr>
              <a:t>jours</a:t>
            </a:r>
            <a:r>
              <a:rPr lang="en-CA" sz="1800" b="1" i="0" u="none" strike="noStrike" dirty="0">
                <a:solidFill>
                  <a:srgbClr val="000000"/>
                </a:solidFill>
                <a:effectLst/>
                <a:latin typeface="Arial" panose="020B0604020202020204" pitchFamily="34" charset="0"/>
              </a:rPr>
              <a:t> sur 7.</a:t>
            </a:r>
          </a:p>
          <a:p>
            <a:pPr rtl="0">
              <a:spcBef>
                <a:spcPts val="0"/>
              </a:spcBef>
              <a:spcAft>
                <a:spcPts val="1200"/>
              </a:spcAft>
            </a:pPr>
            <a:endParaRPr lang="en-CA" sz="1800" b="1" i="0" u="none" strike="noStrike" dirty="0">
              <a:solidFill>
                <a:srgbClr val="000000"/>
              </a:solidFill>
              <a:effectLst/>
              <a:latin typeface="Arial" panose="020B0604020202020204" pitchFamily="34" charset="0"/>
            </a:endParaRPr>
          </a:p>
          <a:p>
            <a:pPr rtl="0">
              <a:spcBef>
                <a:spcPts val="0"/>
              </a:spcBef>
              <a:spcAft>
                <a:spcPts val="1200"/>
              </a:spcAft>
            </a:pPr>
            <a:r>
              <a:rPr lang="en-CA" sz="1800" b="1" i="0" u="none" strike="noStrike" dirty="0" err="1">
                <a:solidFill>
                  <a:srgbClr val="000000"/>
                </a:solidFill>
                <a:effectLst/>
                <a:latin typeface="Arial" panose="020B0604020202020204" pitchFamily="34" charset="0"/>
              </a:rPr>
              <a:t>Veuillez</a:t>
            </a:r>
            <a:r>
              <a:rPr lang="en-CA" sz="1800" b="1" i="0" u="none" strike="noStrike" dirty="0">
                <a:solidFill>
                  <a:srgbClr val="000000"/>
                </a:solidFill>
                <a:effectLst/>
                <a:latin typeface="Arial" panose="020B0604020202020204" pitchFamily="34" charset="0"/>
              </a:rPr>
              <a:t> noter les </a:t>
            </a:r>
            <a:r>
              <a:rPr lang="en-CA" sz="1800" b="1" i="0" u="none" strike="noStrike" dirty="0" err="1">
                <a:solidFill>
                  <a:srgbClr val="000000"/>
                </a:solidFill>
                <a:effectLst/>
                <a:latin typeface="Arial" panose="020B0604020202020204" pitchFamily="34" charset="0"/>
              </a:rPr>
              <a:t>coordonnées</a:t>
            </a:r>
            <a:r>
              <a:rPr lang="en-CA" sz="1800" b="1" i="0" u="none" strike="noStrike" dirty="0">
                <a:solidFill>
                  <a:srgbClr val="000000"/>
                </a:solidFill>
                <a:effectLst/>
                <a:latin typeface="Arial" panose="020B0604020202020204" pitchFamily="34" charset="0"/>
              </a:rPr>
              <a:t> figurant sur </a:t>
            </a:r>
            <a:r>
              <a:rPr lang="en-CA" sz="1800" b="1" i="0" u="none" strike="noStrike" dirty="0" err="1">
                <a:solidFill>
                  <a:srgbClr val="000000"/>
                </a:solidFill>
                <a:effectLst/>
                <a:latin typeface="Arial" panose="020B0604020202020204" pitchFamily="34" charset="0"/>
              </a:rPr>
              <a:t>cette</a:t>
            </a:r>
            <a:r>
              <a:rPr lang="en-CA" sz="1800" b="1" i="0" u="none" strike="noStrike" dirty="0">
                <a:solidFill>
                  <a:srgbClr val="000000"/>
                </a:solidFill>
                <a:effectLst/>
                <a:latin typeface="Arial" panose="020B0604020202020204" pitchFamily="34" charset="0"/>
              </a:rPr>
              <a:t> diapositive et dans la </a:t>
            </a:r>
            <a:r>
              <a:rPr lang="en-CA" sz="1800" b="1" i="0" u="none" strike="noStrike" dirty="0" err="1">
                <a:solidFill>
                  <a:srgbClr val="000000"/>
                </a:solidFill>
                <a:effectLst/>
                <a:latin typeface="Arial" panose="020B0604020202020204" pitchFamily="34" charset="0"/>
              </a:rPr>
              <a:t>fenêtre</a:t>
            </a:r>
            <a:r>
              <a:rPr lang="en-CA" sz="1800" b="1" i="0" u="none" strike="noStrike" dirty="0">
                <a:solidFill>
                  <a:srgbClr val="000000"/>
                </a:solidFill>
                <a:effectLst/>
                <a:latin typeface="Arial" panose="020B0604020202020204" pitchFamily="34" charset="0"/>
              </a:rPr>
              <a:t> de </a:t>
            </a:r>
            <a:r>
              <a:rPr lang="en-CA" sz="1800" b="1" i="0" u="none" strike="noStrike" dirty="0" err="1">
                <a:solidFill>
                  <a:srgbClr val="000000"/>
                </a:solidFill>
                <a:effectLst/>
                <a:latin typeface="Arial" panose="020B0604020202020204" pitchFamily="34" charset="0"/>
              </a:rPr>
              <a:t>clavardage</a:t>
            </a:r>
            <a:r>
              <a:rPr lang="en-CA" sz="1800" b="1" i="0" u="none" strike="noStrike" dirty="0">
                <a:solidFill>
                  <a:srgbClr val="000000"/>
                </a:solidFill>
                <a:effectLst/>
                <a:latin typeface="Arial" panose="020B0604020202020204" pitchFamily="34" charset="0"/>
              </a:rPr>
              <a:t>. </a:t>
            </a:r>
          </a:p>
          <a:p>
            <a:pPr rtl="0">
              <a:spcBef>
                <a:spcPts val="0"/>
              </a:spcBef>
              <a:spcAft>
                <a:spcPts val="1200"/>
              </a:spcAft>
            </a:pPr>
            <a:endParaRPr lang="en-CA" sz="1800" b="1" i="0" u="none" strike="noStrike" dirty="0">
              <a:solidFill>
                <a:srgbClr val="000000"/>
              </a:solidFill>
              <a:effectLst/>
              <a:latin typeface="Arial" panose="020B0604020202020204" pitchFamily="34" charset="0"/>
            </a:endParaRPr>
          </a:p>
          <a:p>
            <a:pPr rtl="0">
              <a:spcBef>
                <a:spcPts val="0"/>
              </a:spcBef>
              <a:spcAft>
                <a:spcPts val="1200"/>
              </a:spcAft>
            </a:pPr>
            <a:r>
              <a:rPr lang="en-CA" sz="1800" b="1" i="0" u="none" strike="noStrike" dirty="0" err="1">
                <a:solidFill>
                  <a:srgbClr val="000000"/>
                </a:solidFill>
                <a:effectLst/>
                <a:latin typeface="Arial" panose="020B0604020202020204" pitchFamily="34" charset="0"/>
              </a:rPr>
              <a:t>Prenons</a:t>
            </a:r>
            <a:r>
              <a:rPr lang="en-CA" sz="1800" b="1" i="0" u="none" strike="noStrike" dirty="0">
                <a:solidFill>
                  <a:srgbClr val="000000"/>
                </a:solidFill>
                <a:effectLst/>
                <a:latin typeface="Arial" panose="020B0604020202020204" pitchFamily="34" charset="0"/>
              </a:rPr>
              <a:t> </a:t>
            </a:r>
            <a:r>
              <a:rPr lang="en-CA" sz="1800" b="1" i="0" u="none" strike="noStrike" dirty="0" err="1">
                <a:solidFill>
                  <a:srgbClr val="000000"/>
                </a:solidFill>
                <a:effectLst/>
                <a:latin typeface="Arial" panose="020B0604020202020204" pitchFamily="34" charset="0"/>
              </a:rPr>
              <a:t>maintenant</a:t>
            </a:r>
            <a:r>
              <a:rPr lang="en-CA" sz="1800" b="1" i="0" u="none" strike="noStrike" dirty="0">
                <a:solidFill>
                  <a:srgbClr val="000000"/>
                </a:solidFill>
                <a:effectLst/>
                <a:latin typeface="Arial" panose="020B0604020202020204" pitchFamily="34" charset="0"/>
              </a:rPr>
              <a:t> un </a:t>
            </a:r>
            <a:r>
              <a:rPr lang="en-CA" sz="1800" b="1" i="0" u="none" strike="noStrike" dirty="0" err="1">
                <a:solidFill>
                  <a:srgbClr val="000000"/>
                </a:solidFill>
                <a:effectLst/>
                <a:latin typeface="Arial" panose="020B0604020202020204" pitchFamily="34" charset="0"/>
              </a:rPr>
              <a:t>peu</a:t>
            </a:r>
            <a:r>
              <a:rPr lang="en-CA" sz="1800" b="1" i="0" u="none" strike="noStrike" dirty="0">
                <a:solidFill>
                  <a:srgbClr val="000000"/>
                </a:solidFill>
                <a:effectLst/>
                <a:latin typeface="Arial" panose="020B0604020202020204" pitchFamily="34" charset="0"/>
              </a:rPr>
              <a:t> de temps pour la </a:t>
            </a:r>
            <a:r>
              <a:rPr lang="en-CA" sz="1800" b="1" i="0" u="none" strike="noStrike" dirty="0" err="1">
                <a:solidFill>
                  <a:srgbClr val="000000"/>
                </a:solidFill>
                <a:effectLst/>
                <a:latin typeface="Arial" panose="020B0604020202020204" pitchFamily="34" charset="0"/>
              </a:rPr>
              <a:t>réflexion</a:t>
            </a:r>
            <a:r>
              <a:rPr lang="en-CA" sz="1800" b="1" i="0" u="none" strike="noStrike" dirty="0">
                <a:solidFill>
                  <a:srgbClr val="000000"/>
                </a:solidFill>
                <a:effectLst/>
                <a:latin typeface="Arial" panose="020B0604020202020204" pitchFamily="34" charset="0"/>
              </a:rPr>
              <a:t> pendant </a:t>
            </a:r>
            <a:r>
              <a:rPr lang="en-CA" sz="1800" b="1" i="0" u="none" strike="noStrike" dirty="0" err="1">
                <a:solidFill>
                  <a:srgbClr val="000000"/>
                </a:solidFill>
                <a:effectLst/>
                <a:latin typeface="Arial" panose="020B0604020202020204" pitchFamily="34" charset="0"/>
              </a:rPr>
              <a:t>notre</a:t>
            </a:r>
            <a:r>
              <a:rPr lang="en-CA" sz="1800" b="1" i="0" u="none" strike="noStrike" dirty="0">
                <a:solidFill>
                  <a:srgbClr val="000000"/>
                </a:solidFill>
                <a:effectLst/>
                <a:latin typeface="Arial" panose="020B0604020202020204" pitchFamily="34" charset="0"/>
              </a:rPr>
              <a:t> reconnaissance des </a:t>
            </a:r>
            <a:r>
              <a:rPr lang="en-CA" sz="1800" b="1" i="0" u="none" strike="noStrike" dirty="0" err="1">
                <a:solidFill>
                  <a:srgbClr val="000000"/>
                </a:solidFill>
                <a:effectLst/>
                <a:latin typeface="Arial" panose="020B0604020202020204" pitchFamily="34" charset="0"/>
              </a:rPr>
              <a:t>terres</a:t>
            </a:r>
            <a:r>
              <a:rPr lang="en-CA" sz="1800" b="1" i="0" u="none" strike="noStrike" dirty="0">
                <a:solidFill>
                  <a:srgbClr val="000000"/>
                </a:solidFill>
                <a:effectLst/>
                <a:latin typeface="Arial" panose="020B0604020202020204" pitchFamily="34" charset="0"/>
              </a:rPr>
              <a:t>.</a:t>
            </a:r>
          </a:p>
        </p:txBody>
      </p:sp>
      <p:sp>
        <p:nvSpPr>
          <p:cNvPr id="101" name="Google Shape;101;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a:t>Merci </a:t>
            </a:r>
            <a:r>
              <a:rPr lang="en-CA" dirty="0" err="1"/>
              <a:t>à</a:t>
            </a:r>
            <a:r>
              <a:rPr lang="en-CA" dirty="0"/>
              <a:t> </a:t>
            </a:r>
            <a:r>
              <a:rPr lang="en-CA" dirty="0" err="1"/>
              <a:t>tous</a:t>
            </a:r>
            <a:r>
              <a:rPr lang="en-CA" dirty="0"/>
              <a:t> de </a:t>
            </a:r>
            <a:r>
              <a:rPr lang="en-CA" dirty="0" err="1"/>
              <a:t>vous</a:t>
            </a:r>
            <a:r>
              <a:rPr lang="en-CA" dirty="0"/>
              <a:t> </a:t>
            </a:r>
            <a:r>
              <a:rPr lang="en-CA" dirty="0" err="1"/>
              <a:t>être</a:t>
            </a:r>
            <a:r>
              <a:rPr lang="en-CA" dirty="0"/>
              <a:t> joints </a:t>
            </a:r>
            <a:r>
              <a:rPr lang="en-CA" dirty="0" err="1"/>
              <a:t>à</a:t>
            </a:r>
            <a:r>
              <a:rPr lang="en-CA" dirty="0"/>
              <a:t> nous </a:t>
            </a:r>
            <a:r>
              <a:rPr lang="en-CA" dirty="0" err="1"/>
              <a:t>aujourd’hui</a:t>
            </a:r>
            <a:r>
              <a:rPr lang="en-CA" dirty="0"/>
              <a:t>, </a:t>
            </a:r>
            <a:r>
              <a:rPr lang="en-CA" dirty="0" err="1"/>
              <a:t>diplômés</a:t>
            </a:r>
            <a:r>
              <a:rPr lang="en-CA" dirty="0"/>
              <a:t> et </a:t>
            </a:r>
            <a:r>
              <a:rPr lang="en-CA" dirty="0" err="1"/>
              <a:t>invités</a:t>
            </a:r>
            <a:r>
              <a:rPr lang="en-CA" dirty="0"/>
              <a:t>, DEAPCM 2023 a </a:t>
            </a:r>
            <a:r>
              <a:rPr lang="en-CA" dirty="0" err="1"/>
              <a:t>été</a:t>
            </a:r>
            <a:r>
              <a:rPr lang="en-CA" dirty="0"/>
              <a:t> </a:t>
            </a:r>
            <a:r>
              <a:rPr lang="en-CA" dirty="0" err="1"/>
              <a:t>incroyable</a:t>
            </a:r>
            <a:r>
              <a:rPr lang="en-CA" dirty="0"/>
              <a:t>!</a:t>
            </a:r>
            <a:endParaRPr dirty="0"/>
          </a:p>
        </p:txBody>
      </p:sp>
      <p:sp>
        <p:nvSpPr>
          <p:cNvPr id="488" name="Google Shape;488;p2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500" name="Google Shape;500;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01" name="Google Shape;501;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Good afternoon everyone and welcome welcome.</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We are so thrilled to share this space with you today to introduce you to the Lifting As You Lead Mentoring Circles program - commonly referred to as LLMC. </a:t>
            </a:r>
            <a:endParaRPr/>
          </a:p>
        </p:txBody>
      </p:sp>
      <p:sp>
        <p:nvSpPr>
          <p:cNvPr id="503" name="Google Shape;503;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504" name="Google Shape;504;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a:t>Reconnaissance des </a:t>
            </a:r>
            <a:r>
              <a:rPr lang="en-CA" dirty="0" err="1"/>
              <a:t>terres</a:t>
            </a: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r>
              <a:rPr lang="en-CA" dirty="0"/>
              <a:t>Nous </a:t>
            </a:r>
            <a:r>
              <a:rPr lang="en-CA" dirty="0" err="1"/>
              <a:t>reconnaissons</a:t>
            </a:r>
            <a:r>
              <a:rPr lang="en-CA" dirty="0"/>
              <a:t> que </a:t>
            </a:r>
            <a:r>
              <a:rPr lang="en-CA" dirty="0" err="1"/>
              <a:t>nos</a:t>
            </a:r>
            <a:r>
              <a:rPr lang="en-CA" dirty="0"/>
              <a:t> bureaux, </a:t>
            </a:r>
            <a:r>
              <a:rPr lang="en-CA" dirty="0" err="1"/>
              <a:t>situés</a:t>
            </a:r>
            <a:r>
              <a:rPr lang="en-CA" dirty="0"/>
              <a:t> </a:t>
            </a:r>
            <a:r>
              <a:rPr lang="en-CA" dirty="0" err="1"/>
              <a:t>à</a:t>
            </a:r>
            <a:r>
              <a:rPr lang="en-CA" dirty="0"/>
              <a:t> Ottawa, se </a:t>
            </a:r>
            <a:r>
              <a:rPr lang="en-CA" dirty="0" err="1"/>
              <a:t>trouvent</a:t>
            </a:r>
            <a:r>
              <a:rPr lang="en-CA" dirty="0"/>
              <a:t> sur le </a:t>
            </a:r>
            <a:r>
              <a:rPr lang="en-CA" dirty="0" err="1"/>
              <a:t>territoire</a:t>
            </a:r>
            <a:r>
              <a:rPr lang="en-CA" dirty="0"/>
              <a:t> de la Nation </a:t>
            </a:r>
            <a:r>
              <a:rPr lang="en-CA" dirty="0" err="1"/>
              <a:t>algonquine</a:t>
            </a:r>
            <a:r>
              <a:rPr lang="en-CA" dirty="0"/>
              <a:t> Anishinaabe, </a:t>
            </a:r>
            <a:r>
              <a:rPr lang="en-CA" dirty="0" err="1"/>
              <a:t>dont</a:t>
            </a:r>
            <a:r>
              <a:rPr lang="en-CA" dirty="0"/>
              <a:t> la </a:t>
            </a:r>
            <a:r>
              <a:rPr lang="en-CA" dirty="0" err="1"/>
              <a:t>présence</a:t>
            </a:r>
            <a:r>
              <a:rPr lang="en-CA" dirty="0"/>
              <a:t> </a:t>
            </a:r>
            <a:r>
              <a:rPr lang="en-CA" dirty="0" err="1"/>
              <a:t>ici</a:t>
            </a:r>
            <a:r>
              <a:rPr lang="en-CA" dirty="0"/>
              <a:t> </a:t>
            </a:r>
            <a:r>
              <a:rPr lang="en-CA" dirty="0" err="1"/>
              <a:t>remonte</a:t>
            </a:r>
            <a:r>
              <a:rPr lang="en-CA" dirty="0"/>
              <a:t> </a:t>
            </a:r>
            <a:r>
              <a:rPr lang="en-CA" dirty="0" err="1"/>
              <a:t>à</a:t>
            </a:r>
            <a:r>
              <a:rPr lang="en-CA" dirty="0"/>
              <a:t> des temps </a:t>
            </a:r>
            <a:r>
              <a:rPr lang="en-CA" dirty="0" err="1"/>
              <a:t>immémoriaux</a:t>
            </a:r>
            <a:r>
              <a:rPr lang="en-CA" dirty="0"/>
              <a:t>. </a:t>
            </a:r>
          </a:p>
          <a:p>
            <a:pPr marL="0" lvl="0" indent="0" algn="l" rtl="0">
              <a:spcBef>
                <a:spcPts val="0"/>
              </a:spcBef>
              <a:spcAft>
                <a:spcPts val="0"/>
              </a:spcAft>
              <a:buNone/>
            </a:pPr>
            <a:r>
              <a:rPr lang="en-CA" dirty="0"/>
              <a:t> </a:t>
            </a:r>
          </a:p>
          <a:p>
            <a:pPr marL="0" lvl="0" indent="0" algn="l" rtl="0">
              <a:spcBef>
                <a:spcPts val="0"/>
              </a:spcBef>
              <a:spcAft>
                <a:spcPts val="0"/>
              </a:spcAft>
              <a:buNone/>
            </a:pPr>
            <a:r>
              <a:rPr lang="en-CA" dirty="0"/>
              <a:t>Nous </a:t>
            </a:r>
            <a:r>
              <a:rPr lang="en-CA" dirty="0" err="1"/>
              <a:t>reconnaissons</a:t>
            </a:r>
            <a:r>
              <a:rPr lang="en-CA" dirty="0"/>
              <a:t> </a:t>
            </a:r>
            <a:r>
              <a:rPr lang="en-CA" dirty="0" err="1"/>
              <a:t>également</a:t>
            </a:r>
            <a:r>
              <a:rPr lang="en-CA" dirty="0"/>
              <a:t> que les Algonquins </a:t>
            </a:r>
            <a:r>
              <a:rPr lang="en-CA" dirty="0" err="1"/>
              <a:t>sont</a:t>
            </a:r>
            <a:r>
              <a:rPr lang="en-CA" dirty="0"/>
              <a:t> les </a:t>
            </a:r>
            <a:r>
              <a:rPr lang="en-CA" dirty="0" err="1"/>
              <a:t>gardiens</a:t>
            </a:r>
            <a:r>
              <a:rPr lang="en-CA" dirty="0"/>
              <a:t> et les </a:t>
            </a:r>
            <a:r>
              <a:rPr lang="en-CA" dirty="0" err="1"/>
              <a:t>défenseurs</a:t>
            </a:r>
            <a:r>
              <a:rPr lang="en-CA" dirty="0"/>
              <a:t> </a:t>
            </a:r>
            <a:r>
              <a:rPr lang="en-CA" dirty="0" err="1"/>
              <a:t>coutumiers</a:t>
            </a:r>
            <a:r>
              <a:rPr lang="en-CA" dirty="0"/>
              <a:t> du </a:t>
            </a:r>
            <a:r>
              <a:rPr lang="en-CA" dirty="0" err="1"/>
              <a:t>bassin</a:t>
            </a:r>
            <a:r>
              <a:rPr lang="en-CA" dirty="0"/>
              <a:t> versant de la rivière des Outaouais et de </a:t>
            </a:r>
            <a:r>
              <a:rPr lang="en-CA" dirty="0" err="1"/>
              <a:t>ses</a:t>
            </a:r>
            <a:r>
              <a:rPr lang="en-CA" dirty="0"/>
              <a:t> affluents. Nous </a:t>
            </a:r>
            <a:r>
              <a:rPr lang="en-CA" dirty="0" err="1"/>
              <a:t>saluons</a:t>
            </a:r>
            <a:r>
              <a:rPr lang="en-CA" dirty="0"/>
              <a:t> </a:t>
            </a:r>
            <a:r>
              <a:rPr lang="en-CA" dirty="0" err="1"/>
              <a:t>leur</a:t>
            </a:r>
            <a:r>
              <a:rPr lang="en-CA" dirty="0"/>
              <a:t> longue tradition </a:t>
            </a:r>
            <a:r>
              <a:rPr lang="en-CA" dirty="0" err="1"/>
              <a:t>d’accueil</a:t>
            </a:r>
            <a:r>
              <a:rPr lang="en-CA" dirty="0"/>
              <a:t> </a:t>
            </a:r>
            <a:r>
              <a:rPr lang="en-CA" dirty="0" err="1"/>
              <a:t>dont</a:t>
            </a:r>
            <a:r>
              <a:rPr lang="en-CA" dirty="0"/>
              <a:t> </a:t>
            </a:r>
            <a:r>
              <a:rPr lang="en-CA" dirty="0" err="1"/>
              <a:t>ont</a:t>
            </a:r>
            <a:r>
              <a:rPr lang="en-CA" dirty="0"/>
              <a:t> </a:t>
            </a:r>
            <a:r>
              <a:rPr lang="en-CA" dirty="0" err="1"/>
              <a:t>bénéficié</a:t>
            </a:r>
            <a:r>
              <a:rPr lang="en-CA" dirty="0"/>
              <a:t> de </a:t>
            </a:r>
            <a:r>
              <a:rPr lang="en-CA" dirty="0" err="1"/>
              <a:t>nombreuses</a:t>
            </a:r>
            <a:r>
              <a:rPr lang="en-CA" dirty="0"/>
              <a:t> nations dans </a:t>
            </a:r>
            <a:r>
              <a:rPr lang="en-CA" dirty="0" err="1"/>
              <a:t>ce</a:t>
            </a:r>
            <a:r>
              <a:rPr lang="en-CA" dirty="0"/>
              <a:t> magnifique </a:t>
            </a:r>
            <a:r>
              <a:rPr lang="en-CA" dirty="0" err="1"/>
              <a:t>territoire</a:t>
            </a:r>
            <a:r>
              <a:rPr lang="en-CA" dirty="0"/>
              <a:t> et nous nous </a:t>
            </a:r>
            <a:r>
              <a:rPr lang="en-CA" dirty="0" err="1"/>
              <a:t>engageons</a:t>
            </a:r>
            <a:r>
              <a:rPr lang="en-CA" dirty="0"/>
              <a:t> </a:t>
            </a:r>
            <a:r>
              <a:rPr lang="en-CA" dirty="0" err="1"/>
              <a:t>à</a:t>
            </a:r>
            <a:r>
              <a:rPr lang="en-CA" dirty="0"/>
              <a:t> </a:t>
            </a:r>
            <a:r>
              <a:rPr lang="en-CA" dirty="0" err="1"/>
              <a:t>défendre</a:t>
            </a:r>
            <a:r>
              <a:rPr lang="en-CA" dirty="0"/>
              <a:t> et </a:t>
            </a:r>
            <a:r>
              <a:rPr lang="en-CA" dirty="0" err="1"/>
              <a:t>à</a:t>
            </a:r>
            <a:r>
              <a:rPr lang="en-CA" dirty="0"/>
              <a:t> </a:t>
            </a:r>
            <a:r>
              <a:rPr lang="en-CA" dirty="0" err="1"/>
              <a:t>promouvoir</a:t>
            </a:r>
            <a:r>
              <a:rPr lang="en-CA" dirty="0"/>
              <a:t> la </a:t>
            </a:r>
            <a:r>
              <a:rPr lang="en-CA" dirty="0" err="1"/>
              <a:t>voix</a:t>
            </a:r>
            <a:r>
              <a:rPr lang="en-CA" dirty="0"/>
              <a:t> et les </a:t>
            </a:r>
            <a:r>
              <a:rPr lang="en-CA" dirty="0" err="1"/>
              <a:t>valeurs</a:t>
            </a:r>
            <a:r>
              <a:rPr lang="en-CA" dirty="0"/>
              <a:t> de </a:t>
            </a:r>
            <a:r>
              <a:rPr lang="en-CA" dirty="0" err="1"/>
              <a:t>notre</a:t>
            </a:r>
            <a:r>
              <a:rPr lang="en-CA" dirty="0"/>
              <a:t> nation </a:t>
            </a:r>
            <a:r>
              <a:rPr lang="en-CA" dirty="0" err="1"/>
              <a:t>hôte</a:t>
            </a:r>
            <a:r>
              <a:rPr lang="en-CA" dirty="0"/>
              <a:t>. </a:t>
            </a:r>
          </a:p>
          <a:p>
            <a:pPr marL="0" lvl="0" indent="0" algn="l" rtl="0">
              <a:spcBef>
                <a:spcPts val="0"/>
              </a:spcBef>
              <a:spcAft>
                <a:spcPts val="0"/>
              </a:spcAft>
              <a:buNone/>
            </a:pPr>
            <a:r>
              <a:rPr lang="en-CA" dirty="0"/>
              <a:t> </a:t>
            </a:r>
          </a:p>
          <a:p>
            <a:pPr marL="0" lvl="0" indent="0" algn="l" rtl="0">
              <a:spcBef>
                <a:spcPts val="0"/>
              </a:spcBef>
              <a:spcAft>
                <a:spcPts val="0"/>
              </a:spcAft>
              <a:buNone/>
            </a:pPr>
            <a:r>
              <a:rPr lang="en-CA" dirty="0"/>
              <a:t>De plus, nous </a:t>
            </a:r>
            <a:r>
              <a:rPr lang="en-CA" dirty="0" err="1"/>
              <a:t>respectons</a:t>
            </a:r>
            <a:r>
              <a:rPr lang="en-CA" dirty="0"/>
              <a:t> et </a:t>
            </a:r>
            <a:r>
              <a:rPr lang="en-CA" dirty="0" err="1"/>
              <a:t>confirmons</a:t>
            </a:r>
            <a:r>
              <a:rPr lang="en-CA" dirty="0"/>
              <a:t> les droits </a:t>
            </a:r>
            <a:r>
              <a:rPr lang="en-CA" dirty="0" err="1"/>
              <a:t>inhérents</a:t>
            </a:r>
            <a:r>
              <a:rPr lang="en-CA" dirty="0"/>
              <a:t> et </a:t>
            </a:r>
            <a:r>
              <a:rPr lang="en-CA" dirty="0" err="1"/>
              <a:t>issus</a:t>
            </a:r>
            <a:r>
              <a:rPr lang="en-CA" dirty="0"/>
              <a:t> de </a:t>
            </a:r>
            <a:r>
              <a:rPr lang="en-CA" dirty="0" err="1"/>
              <a:t>traités</a:t>
            </a:r>
            <a:r>
              <a:rPr lang="en-CA" dirty="0"/>
              <a:t> de </a:t>
            </a:r>
            <a:r>
              <a:rPr lang="en-CA" dirty="0" err="1"/>
              <a:t>tous</a:t>
            </a:r>
            <a:r>
              <a:rPr lang="en-CA" dirty="0"/>
              <a:t> les </a:t>
            </a:r>
            <a:r>
              <a:rPr lang="en-CA" dirty="0" err="1"/>
              <a:t>peuples</a:t>
            </a:r>
            <a:r>
              <a:rPr lang="en-CA" dirty="0"/>
              <a:t> </a:t>
            </a:r>
            <a:r>
              <a:rPr lang="en-CA" dirty="0" err="1"/>
              <a:t>autochtones</a:t>
            </a:r>
            <a:r>
              <a:rPr lang="en-CA" dirty="0"/>
              <a:t> de </a:t>
            </a:r>
            <a:r>
              <a:rPr lang="en-CA" dirty="0" err="1"/>
              <a:t>l’ensemble</a:t>
            </a:r>
            <a:r>
              <a:rPr lang="en-CA" dirty="0"/>
              <a:t> de </a:t>
            </a:r>
            <a:r>
              <a:rPr lang="en-CA" dirty="0" err="1"/>
              <a:t>ce</a:t>
            </a:r>
            <a:r>
              <a:rPr lang="en-CA" dirty="0"/>
              <a:t> </a:t>
            </a:r>
            <a:r>
              <a:rPr lang="en-CA" dirty="0" err="1"/>
              <a:t>territoire</a:t>
            </a:r>
            <a:r>
              <a:rPr lang="en-CA" dirty="0"/>
              <a:t>. Nous </a:t>
            </a:r>
            <a:r>
              <a:rPr lang="en-CA" dirty="0" err="1"/>
              <a:t>honorons</a:t>
            </a:r>
            <a:r>
              <a:rPr lang="en-CA" dirty="0"/>
              <a:t> et </a:t>
            </a:r>
            <a:r>
              <a:rPr lang="en-CA" dirty="0" err="1"/>
              <a:t>continuerons</a:t>
            </a:r>
            <a:r>
              <a:rPr lang="en-CA" dirty="0"/>
              <a:t> </a:t>
            </a:r>
            <a:r>
              <a:rPr lang="en-CA" dirty="0" err="1"/>
              <a:t>d’honorer</a:t>
            </a:r>
            <a:r>
              <a:rPr lang="en-CA" dirty="0"/>
              <a:t> </a:t>
            </a:r>
            <a:r>
              <a:rPr lang="en-CA" dirty="0" err="1"/>
              <a:t>nos</a:t>
            </a:r>
            <a:r>
              <a:rPr lang="en-CA" dirty="0"/>
              <a:t> engagements </a:t>
            </a:r>
            <a:r>
              <a:rPr lang="en-CA" dirty="0" err="1"/>
              <a:t>à</a:t>
            </a:r>
            <a:r>
              <a:rPr lang="en-CA" dirty="0"/>
              <a:t> respecter </a:t>
            </a:r>
            <a:r>
              <a:rPr lang="en-CA" dirty="0" err="1"/>
              <a:t>l’autodétermination</a:t>
            </a:r>
            <a:r>
              <a:rPr lang="en-CA" dirty="0"/>
              <a:t> et la </a:t>
            </a:r>
            <a:r>
              <a:rPr lang="en-CA" dirty="0" err="1"/>
              <a:t>souveraineté</a:t>
            </a:r>
            <a:r>
              <a:rPr lang="en-CA" dirty="0"/>
              <a:t> des Nations et des </a:t>
            </a:r>
            <a:r>
              <a:rPr lang="en-CA" dirty="0" err="1"/>
              <a:t>peuples</a:t>
            </a:r>
            <a:r>
              <a:rPr lang="en-CA" dirty="0"/>
              <a:t> </a:t>
            </a:r>
            <a:r>
              <a:rPr lang="en-CA" dirty="0" err="1"/>
              <a:t>autochtones</a:t>
            </a:r>
            <a:r>
              <a:rPr lang="en-CA" dirty="0"/>
              <a:t>. </a:t>
            </a:r>
          </a:p>
          <a:p>
            <a:pPr marL="0" lvl="0" indent="0" algn="l" rtl="0">
              <a:spcBef>
                <a:spcPts val="0"/>
              </a:spcBef>
              <a:spcAft>
                <a:spcPts val="0"/>
              </a:spcAft>
              <a:buNone/>
            </a:pPr>
            <a:r>
              <a:rPr lang="en-CA" dirty="0"/>
              <a:t> </a:t>
            </a:r>
          </a:p>
          <a:p>
            <a:pPr marL="0" lvl="0" indent="0" algn="l" rtl="0">
              <a:spcBef>
                <a:spcPts val="0"/>
              </a:spcBef>
              <a:spcAft>
                <a:spcPts val="0"/>
              </a:spcAft>
              <a:buNone/>
            </a:pPr>
            <a:r>
              <a:rPr lang="en-CA" dirty="0"/>
              <a:t>Notre </a:t>
            </a:r>
            <a:r>
              <a:rPr lang="en-CA" dirty="0" err="1"/>
              <a:t>groupe</a:t>
            </a:r>
            <a:r>
              <a:rPr lang="en-CA" dirty="0"/>
              <a:t> </a:t>
            </a:r>
            <a:r>
              <a:rPr lang="en-CA" dirty="0" err="1"/>
              <a:t>reconnaît</a:t>
            </a:r>
            <a:r>
              <a:rPr lang="en-CA" dirty="0"/>
              <a:t> </a:t>
            </a:r>
            <a:r>
              <a:rPr lang="en-CA" dirty="0" err="1"/>
              <a:t>l’oppression</a:t>
            </a:r>
            <a:r>
              <a:rPr lang="en-CA" dirty="0"/>
              <a:t> </a:t>
            </a:r>
            <a:r>
              <a:rPr lang="en-CA" dirty="0" err="1"/>
              <a:t>historique</a:t>
            </a:r>
            <a:r>
              <a:rPr lang="en-CA" dirty="0"/>
              <a:t> des </a:t>
            </a:r>
            <a:r>
              <a:rPr lang="en-CA" dirty="0" err="1"/>
              <a:t>terres</a:t>
            </a:r>
            <a:r>
              <a:rPr lang="en-CA" dirty="0"/>
              <a:t>, des cultures et des </a:t>
            </a:r>
            <a:r>
              <a:rPr lang="en-CA" dirty="0" err="1"/>
              <a:t>peuples</a:t>
            </a:r>
            <a:r>
              <a:rPr lang="en-CA" dirty="0"/>
              <a:t> </a:t>
            </a:r>
            <a:r>
              <a:rPr lang="en-CA" dirty="0" err="1"/>
              <a:t>d’origine</a:t>
            </a:r>
            <a:r>
              <a:rPr lang="en-CA" dirty="0"/>
              <a:t> dans </a:t>
            </a:r>
            <a:r>
              <a:rPr lang="en-CA" dirty="0" err="1"/>
              <a:t>ce</a:t>
            </a:r>
            <a:r>
              <a:rPr lang="en-CA" dirty="0"/>
              <a:t> que nous </a:t>
            </a:r>
            <a:r>
              <a:rPr lang="en-CA" dirty="0" err="1"/>
              <a:t>appelons</a:t>
            </a:r>
            <a:r>
              <a:rPr lang="en-CA" dirty="0"/>
              <a:t> </a:t>
            </a:r>
            <a:r>
              <a:rPr lang="en-CA" dirty="0" err="1"/>
              <a:t>aujourd’hui</a:t>
            </a:r>
            <a:r>
              <a:rPr lang="en-CA" dirty="0"/>
              <a:t> le Canada et </a:t>
            </a:r>
            <a:r>
              <a:rPr lang="en-CA" dirty="0" err="1"/>
              <a:t>croit</a:t>
            </a:r>
            <a:r>
              <a:rPr lang="en-CA" dirty="0"/>
              <a:t> </a:t>
            </a:r>
            <a:r>
              <a:rPr lang="en-CA" dirty="0" err="1"/>
              <a:t>fermement</a:t>
            </a:r>
            <a:r>
              <a:rPr lang="en-CA" dirty="0"/>
              <a:t> que les arts </a:t>
            </a:r>
            <a:r>
              <a:rPr lang="en-CA" dirty="0" err="1"/>
              <a:t>contribuent</a:t>
            </a:r>
            <a:r>
              <a:rPr lang="en-CA" dirty="0"/>
              <a:t> au voyage de </a:t>
            </a:r>
            <a:r>
              <a:rPr lang="en-CA" dirty="0" err="1"/>
              <a:t>guérison</a:t>
            </a:r>
            <a:r>
              <a:rPr lang="en-CA" dirty="0"/>
              <a:t> et de </a:t>
            </a:r>
            <a:r>
              <a:rPr lang="en-CA" dirty="0" err="1"/>
              <a:t>décolonisation</a:t>
            </a:r>
            <a:r>
              <a:rPr lang="en-CA" dirty="0"/>
              <a:t> que nous </a:t>
            </a:r>
            <a:r>
              <a:rPr lang="en-CA" dirty="0" err="1"/>
              <a:t>vivons</a:t>
            </a:r>
            <a:r>
              <a:rPr lang="en-CA" dirty="0"/>
              <a:t> </a:t>
            </a:r>
            <a:r>
              <a:rPr lang="en-CA" dirty="0" err="1"/>
              <a:t>tous</a:t>
            </a:r>
            <a:r>
              <a:rPr lang="en-CA" dirty="0"/>
              <a:t> ensemble. </a:t>
            </a:r>
          </a:p>
          <a:p>
            <a:pPr marL="0" lvl="0" indent="0" algn="l" rtl="0">
              <a:spcBef>
                <a:spcPts val="0"/>
              </a:spcBef>
              <a:spcAft>
                <a:spcPts val="0"/>
              </a:spcAft>
              <a:buNone/>
            </a:pPr>
            <a:r>
              <a:rPr lang="en-CA" dirty="0"/>
              <a:t> </a:t>
            </a:r>
          </a:p>
          <a:p>
            <a:pPr marL="0" lvl="0" indent="0" algn="l" rtl="0">
              <a:spcBef>
                <a:spcPts val="0"/>
              </a:spcBef>
              <a:spcAft>
                <a:spcPts val="0"/>
              </a:spcAft>
              <a:buNone/>
            </a:pPr>
            <a:r>
              <a:rPr lang="en-CA" dirty="0" err="1"/>
              <a:t>Cette</a:t>
            </a:r>
            <a:r>
              <a:rPr lang="en-CA" dirty="0"/>
              <a:t> reconnaissance </a:t>
            </a:r>
            <a:r>
              <a:rPr lang="en-CA" dirty="0" err="1"/>
              <a:t>territoriale</a:t>
            </a:r>
            <a:r>
              <a:rPr lang="en-CA" dirty="0"/>
              <a:t> a </a:t>
            </a:r>
            <a:r>
              <a:rPr lang="en-CA" dirty="0" err="1"/>
              <a:t>été</a:t>
            </a:r>
            <a:r>
              <a:rPr lang="en-CA" dirty="0"/>
              <a:t> </a:t>
            </a:r>
            <a:r>
              <a:rPr lang="en-CA" dirty="0" err="1"/>
              <a:t>rédigée</a:t>
            </a:r>
            <a:r>
              <a:rPr lang="en-CA" dirty="0"/>
              <a:t> par des </a:t>
            </a:r>
            <a:r>
              <a:rPr lang="en-CA" dirty="0" err="1"/>
              <a:t>membres</a:t>
            </a:r>
            <a:r>
              <a:rPr lang="en-CA" dirty="0"/>
              <a:t> de la </a:t>
            </a:r>
            <a:r>
              <a:rPr lang="en-CA" dirty="0" err="1"/>
              <a:t>communauté</a:t>
            </a:r>
            <a:r>
              <a:rPr lang="en-CA" dirty="0"/>
              <a:t> </a:t>
            </a:r>
            <a:r>
              <a:rPr lang="en-CA" dirty="0" err="1"/>
              <a:t>algonquine</a:t>
            </a:r>
            <a:r>
              <a:rPr lang="en-CA" dirty="0"/>
              <a:t>, et nous les </a:t>
            </a:r>
            <a:r>
              <a:rPr lang="en-CA" dirty="0" err="1"/>
              <a:t>remercions</a:t>
            </a:r>
            <a:r>
              <a:rPr lang="en-CA" dirty="0"/>
              <a:t> de </a:t>
            </a:r>
            <a:r>
              <a:rPr lang="en-CA" dirty="0" err="1"/>
              <a:t>leur</a:t>
            </a:r>
            <a:r>
              <a:rPr lang="en-CA" dirty="0"/>
              <a:t> </a:t>
            </a:r>
            <a:r>
              <a:rPr lang="en-CA" dirty="0" err="1"/>
              <a:t>générosité</a:t>
            </a:r>
            <a:r>
              <a:rPr lang="en-CA" dirty="0"/>
              <a:t> et de </a:t>
            </a:r>
            <a:r>
              <a:rPr lang="en-CA" dirty="0" err="1"/>
              <a:t>leur</a:t>
            </a:r>
            <a:r>
              <a:rPr lang="en-CA" dirty="0"/>
              <a:t> collaboration.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err="1"/>
              <a:t>Veuillez</a:t>
            </a:r>
            <a:r>
              <a:rPr lang="en-CA" dirty="0"/>
              <a:t> prendre un moment pour identifier les </a:t>
            </a:r>
            <a:r>
              <a:rPr lang="en-CA" dirty="0" err="1"/>
              <a:t>territoires</a:t>
            </a:r>
            <a:r>
              <a:rPr lang="en-CA" dirty="0"/>
              <a:t> sur </a:t>
            </a:r>
            <a:r>
              <a:rPr lang="en-CA" dirty="0" err="1"/>
              <a:t>lesquels</a:t>
            </a:r>
            <a:r>
              <a:rPr lang="en-CA" dirty="0"/>
              <a:t> </a:t>
            </a:r>
            <a:r>
              <a:rPr lang="en-CA" dirty="0" err="1"/>
              <a:t>vous</a:t>
            </a:r>
            <a:r>
              <a:rPr lang="en-CA" dirty="0"/>
              <a:t> </a:t>
            </a:r>
            <a:r>
              <a:rPr lang="en-CA" dirty="0" err="1"/>
              <a:t>résidez</a:t>
            </a:r>
            <a:r>
              <a:rPr lang="en-CA" dirty="0"/>
              <a:t> et </a:t>
            </a:r>
            <a:r>
              <a:rPr lang="en-CA" dirty="0" err="1"/>
              <a:t>travaillez</a:t>
            </a:r>
            <a:r>
              <a:rPr lang="en-CA" dirty="0"/>
              <a:t>, et </a:t>
            </a:r>
            <a:r>
              <a:rPr lang="en-CA" dirty="0" err="1"/>
              <a:t>d’y</a:t>
            </a:r>
            <a:r>
              <a:rPr lang="en-CA" dirty="0"/>
              <a:t> </a:t>
            </a:r>
            <a:r>
              <a:rPr lang="en-CA" dirty="0" err="1"/>
              <a:t>réfléchir</a:t>
            </a:r>
            <a:r>
              <a:rPr lang="en-CA" dirty="0"/>
              <a:t>. Dans le doute, </a:t>
            </a:r>
            <a:r>
              <a:rPr lang="en-CA" dirty="0" err="1"/>
              <a:t>veuillez</a:t>
            </a:r>
            <a:r>
              <a:rPr lang="en-CA" dirty="0"/>
              <a:t> consulter le site native-</a:t>
            </a:r>
            <a:r>
              <a:rPr lang="en-CA" dirty="0" err="1"/>
              <a:t>land.ca</a:t>
            </a:r>
            <a:r>
              <a:rPr lang="en-CA" dirty="0"/>
              <a:t>. </a:t>
            </a:r>
            <a:endParaRPr dirty="0"/>
          </a:p>
        </p:txBody>
      </p:sp>
      <p:sp>
        <p:nvSpPr>
          <p:cNvPr id="109" name="Google Shape;109;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err="1"/>
              <a:t>Diriger</a:t>
            </a:r>
            <a:r>
              <a:rPr lang="en-CA" dirty="0"/>
              <a:t> </a:t>
            </a:r>
            <a:r>
              <a:rPr lang="en-CA" dirty="0" err="1"/>
              <a:t>en</a:t>
            </a:r>
            <a:r>
              <a:rPr lang="en-CA" dirty="0"/>
              <a:t> </a:t>
            </a:r>
            <a:r>
              <a:rPr lang="en-CA" dirty="0" err="1"/>
              <a:t>élevant</a:t>
            </a:r>
            <a:r>
              <a:rPr lang="en-CA" dirty="0"/>
              <a:t> les </a:t>
            </a:r>
            <a:r>
              <a:rPr lang="en-CA" dirty="0" err="1"/>
              <a:t>autres</a:t>
            </a:r>
            <a:r>
              <a:rPr lang="en-CA" dirty="0"/>
              <a:t> : programme des cercles de </a:t>
            </a:r>
            <a:r>
              <a:rPr lang="en-CA" dirty="0" err="1"/>
              <a:t>mentorat</a:t>
            </a:r>
            <a:r>
              <a:rPr lang="en-CA" dirty="0"/>
              <a:t> (DEAPCM) </a:t>
            </a:r>
            <a:r>
              <a:rPr lang="en-CA" dirty="0" err="1"/>
              <a:t>est</a:t>
            </a:r>
            <a:r>
              <a:rPr lang="en-CA" dirty="0"/>
              <a:t> </a:t>
            </a:r>
            <a:r>
              <a:rPr lang="en-CA" dirty="0" err="1"/>
              <a:t>une</a:t>
            </a:r>
            <a:r>
              <a:rPr lang="en-CA" dirty="0"/>
              <a:t> initiative </a:t>
            </a:r>
            <a:r>
              <a:rPr lang="en-CA" dirty="0" err="1"/>
              <a:t>novatrice</a:t>
            </a:r>
            <a:r>
              <a:rPr lang="en-CA" dirty="0"/>
              <a:t> </a:t>
            </a:r>
            <a:r>
              <a:rPr lang="en-CA" dirty="0" err="1"/>
              <a:t>créée</a:t>
            </a:r>
            <a:r>
              <a:rPr lang="en-CA" dirty="0"/>
              <a:t> par le Bureau de la </a:t>
            </a:r>
            <a:r>
              <a:rPr lang="en-CA" dirty="0" err="1"/>
              <a:t>diversité</a:t>
            </a:r>
            <a:r>
              <a:rPr lang="en-CA" dirty="0"/>
              <a:t> et de </a:t>
            </a:r>
            <a:r>
              <a:rPr lang="en-CA" dirty="0" err="1"/>
              <a:t>l’inclusion</a:t>
            </a:r>
            <a:r>
              <a:rPr lang="en-CA" dirty="0"/>
              <a:t> au sein du Groupe des </a:t>
            </a:r>
            <a:r>
              <a:rPr lang="en-CA" dirty="0" err="1"/>
              <a:t>matériels</a:t>
            </a:r>
            <a:r>
              <a:rPr lang="en-CA" dirty="0"/>
              <a:t> de la Défense </a:t>
            </a:r>
            <a:r>
              <a:rPr lang="en-CA" dirty="0" err="1"/>
              <a:t>nationale</a:t>
            </a:r>
            <a:r>
              <a:rPr lang="en-CA" dirty="0"/>
              <a: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DEAPCM </a:t>
            </a:r>
            <a:r>
              <a:rPr lang="en-CA" dirty="0" err="1"/>
              <a:t>est</a:t>
            </a:r>
            <a:r>
              <a:rPr lang="en-CA" dirty="0"/>
              <a:t> </a:t>
            </a:r>
            <a:r>
              <a:rPr lang="en-CA" dirty="0" err="1"/>
              <a:t>ouvert</a:t>
            </a:r>
            <a:r>
              <a:rPr lang="en-CA" dirty="0"/>
              <a:t> </a:t>
            </a:r>
            <a:r>
              <a:rPr lang="en-CA" dirty="0" err="1"/>
              <a:t>à</a:t>
            </a:r>
            <a:r>
              <a:rPr lang="en-CA" dirty="0"/>
              <a:t> </a:t>
            </a:r>
            <a:r>
              <a:rPr lang="en-CA" dirty="0" err="1"/>
              <a:t>tous</a:t>
            </a:r>
            <a:r>
              <a:rPr lang="en-CA" dirty="0"/>
              <a:t> les fonctionnaires </a:t>
            </a:r>
            <a:r>
              <a:rPr lang="en-CA" dirty="0" err="1"/>
              <a:t>fédéraux</a:t>
            </a:r>
            <a:r>
              <a:rPr lang="en-CA" dirty="0"/>
              <a:t> et </a:t>
            </a:r>
            <a:r>
              <a:rPr lang="en-CA" dirty="0" err="1"/>
              <a:t>membres</a:t>
            </a:r>
            <a:r>
              <a:rPr lang="en-CA" dirty="0"/>
              <a:t> des Forces </a:t>
            </a:r>
            <a:r>
              <a:rPr lang="en-CA" dirty="0" err="1"/>
              <a:t>armées</a:t>
            </a:r>
            <a:r>
              <a:rPr lang="en-CA" dirty="0"/>
              <a:t> </a:t>
            </a:r>
            <a:r>
              <a:rPr lang="en-CA" dirty="0" err="1"/>
              <a:t>canadiennes</a:t>
            </a:r>
            <a:r>
              <a:rPr lang="en-CA" dirty="0"/>
              <a: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err="1"/>
              <a:t>L’inscription</a:t>
            </a:r>
            <a:r>
              <a:rPr lang="en-CA" dirty="0"/>
              <a:t> </a:t>
            </a:r>
            <a:r>
              <a:rPr lang="en-CA" dirty="0" err="1"/>
              <a:t>à</a:t>
            </a:r>
            <a:r>
              <a:rPr lang="en-CA" dirty="0"/>
              <a:t> la </a:t>
            </a:r>
            <a:r>
              <a:rPr lang="en-CA" dirty="0" err="1"/>
              <a:t>quatrième</a:t>
            </a:r>
            <a:r>
              <a:rPr lang="en-CA" dirty="0"/>
              <a:t> </a:t>
            </a:r>
            <a:r>
              <a:rPr lang="en-CA" dirty="0" err="1"/>
              <a:t>cohorte</a:t>
            </a:r>
            <a:r>
              <a:rPr lang="en-CA" dirty="0"/>
              <a:t> de DEAPCM </a:t>
            </a:r>
            <a:r>
              <a:rPr lang="en-CA" dirty="0" err="1"/>
              <a:t>est</a:t>
            </a:r>
            <a:r>
              <a:rPr lang="en-CA" dirty="0"/>
              <a:t> </a:t>
            </a:r>
            <a:r>
              <a:rPr lang="en-CA" dirty="0" err="1"/>
              <a:t>en</a:t>
            </a:r>
            <a:r>
              <a:rPr lang="en-CA" dirty="0"/>
              <a:t> </a:t>
            </a:r>
            <a:r>
              <a:rPr lang="en-CA" dirty="0" err="1"/>
              <a:t>cours</a:t>
            </a:r>
            <a:r>
              <a:rPr lang="en-CA" dirty="0"/>
              <a:t>. Nous </a:t>
            </a:r>
            <a:r>
              <a:rPr lang="en-CA" dirty="0" err="1"/>
              <a:t>espérons</a:t>
            </a:r>
            <a:r>
              <a:rPr lang="en-CA" dirty="0"/>
              <a:t> continuer la </a:t>
            </a:r>
            <a:r>
              <a:rPr lang="en-CA" dirty="0" err="1"/>
              <a:t>dynamique</a:t>
            </a:r>
            <a:r>
              <a:rPr lang="en-CA" dirty="0"/>
              <a:t> de transformation de la </a:t>
            </a:r>
            <a:r>
              <a:rPr lang="en-CA" dirty="0" err="1"/>
              <a:t>fonction</a:t>
            </a:r>
            <a:r>
              <a:rPr lang="en-CA" dirty="0"/>
              <a:t> </a:t>
            </a:r>
            <a:r>
              <a:rPr lang="en-CA" dirty="0" err="1"/>
              <a:t>publique</a:t>
            </a:r>
            <a:r>
              <a:rPr lang="en-CA" dirty="0"/>
              <a:t> </a:t>
            </a:r>
            <a:r>
              <a:rPr lang="en-CA" dirty="0" err="1"/>
              <a:t>fédérale</a:t>
            </a:r>
            <a:r>
              <a:rPr lang="en-CA" dirty="0"/>
              <a:t> </a:t>
            </a:r>
            <a:r>
              <a:rPr lang="en-CA" dirty="0" err="1"/>
              <a:t>en</a:t>
            </a:r>
            <a:r>
              <a:rPr lang="en-CA" dirty="0"/>
              <a:t> </a:t>
            </a:r>
            <a:r>
              <a:rPr lang="en-CA" dirty="0" err="1"/>
              <a:t>rassemblant</a:t>
            </a:r>
            <a:r>
              <a:rPr lang="en-CA" dirty="0"/>
              <a:t> des </a:t>
            </a:r>
            <a:r>
              <a:rPr lang="en-CA" dirty="0" err="1"/>
              <a:t>milliers</a:t>
            </a:r>
            <a:r>
              <a:rPr lang="en-CA" dirty="0"/>
              <a:t> de participants </a:t>
            </a:r>
            <a:r>
              <a:rPr lang="en-CA" dirty="0" err="1"/>
              <a:t>issus</a:t>
            </a:r>
            <a:r>
              <a:rPr lang="en-CA" dirty="0"/>
              <a:t> de plus de 50 </a:t>
            </a:r>
            <a:r>
              <a:rPr lang="en-CA" dirty="0" err="1"/>
              <a:t>ministères</a:t>
            </a:r>
            <a:r>
              <a:rPr lang="en-CA" dirty="0"/>
              <a: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err="1"/>
              <a:t>Cette</a:t>
            </a:r>
            <a:r>
              <a:rPr lang="en-CA" dirty="0"/>
              <a:t> </a:t>
            </a:r>
            <a:r>
              <a:rPr lang="en-CA" dirty="0" err="1"/>
              <a:t>communauté</a:t>
            </a:r>
            <a:r>
              <a:rPr lang="en-CA" dirty="0"/>
              <a:t> forte et </a:t>
            </a:r>
            <a:r>
              <a:rPr lang="en-CA" dirty="0" err="1"/>
              <a:t>florissante</a:t>
            </a:r>
            <a:r>
              <a:rPr lang="en-CA" dirty="0"/>
              <a:t> de </a:t>
            </a:r>
            <a:r>
              <a:rPr lang="en-CA" dirty="0" err="1"/>
              <a:t>dirigeants</a:t>
            </a:r>
            <a:r>
              <a:rPr lang="en-CA" dirty="0"/>
              <a:t> </a:t>
            </a:r>
            <a:r>
              <a:rPr lang="en-CA" dirty="0" err="1"/>
              <a:t>inclusifs</a:t>
            </a:r>
            <a:r>
              <a:rPr lang="en-CA" dirty="0"/>
              <a:t> </a:t>
            </a:r>
            <a:r>
              <a:rPr lang="en-CA" dirty="0" err="1"/>
              <a:t>à</a:t>
            </a:r>
            <a:r>
              <a:rPr lang="en-CA" dirty="0"/>
              <a:t> </a:t>
            </a:r>
            <a:r>
              <a:rPr lang="en-CA" dirty="0" err="1"/>
              <a:t>tous</a:t>
            </a:r>
            <a:r>
              <a:rPr lang="en-CA" dirty="0"/>
              <a:t> les </a:t>
            </a:r>
            <a:r>
              <a:rPr lang="en-CA" dirty="0" err="1"/>
              <a:t>niveaux</a:t>
            </a:r>
            <a:r>
              <a:rPr lang="en-CA" dirty="0"/>
              <a:t> </a:t>
            </a:r>
            <a:r>
              <a:rPr lang="en-CA" dirty="0" err="1"/>
              <a:t>s’engage</a:t>
            </a:r>
            <a:r>
              <a:rPr lang="en-CA" dirty="0"/>
              <a:t> ensemble dans des cercles de </a:t>
            </a:r>
            <a:r>
              <a:rPr lang="en-CA" dirty="0" err="1"/>
              <a:t>mentorat</a:t>
            </a:r>
            <a:r>
              <a:rPr lang="en-CA" dirty="0"/>
              <a:t> pour faire </a:t>
            </a:r>
            <a:r>
              <a:rPr lang="en-CA" dirty="0" err="1"/>
              <a:t>progresser</a:t>
            </a:r>
            <a:r>
              <a:rPr lang="en-CA" dirty="0"/>
              <a:t> les </a:t>
            </a:r>
            <a:r>
              <a:rPr lang="en-CA" dirty="0" err="1"/>
              <a:t>principes</a:t>
            </a:r>
            <a:r>
              <a:rPr lang="en-CA" dirty="0"/>
              <a:t> de </a:t>
            </a:r>
            <a:r>
              <a:rPr lang="en-CA" dirty="0" err="1"/>
              <a:t>diversité</a:t>
            </a:r>
            <a:r>
              <a:rPr lang="en-CA" dirty="0"/>
              <a:t> et </a:t>
            </a:r>
            <a:r>
              <a:rPr lang="en-CA" dirty="0" err="1"/>
              <a:t>d’inclusion</a:t>
            </a:r>
            <a:r>
              <a:rPr lang="en-CA" dirty="0"/>
              <a:t> au sein de la </a:t>
            </a:r>
            <a:r>
              <a:rPr lang="en-CA" dirty="0" err="1"/>
              <a:t>fonction</a:t>
            </a:r>
            <a:r>
              <a:rPr lang="en-CA" dirty="0"/>
              <a:t> </a:t>
            </a:r>
            <a:r>
              <a:rPr lang="en-CA" dirty="0" err="1"/>
              <a:t>publique</a:t>
            </a:r>
            <a:r>
              <a:rPr lang="en-CA" dirty="0"/>
              <a:t>. VOUS </a:t>
            </a:r>
            <a:r>
              <a:rPr lang="en-CA" dirty="0" err="1"/>
              <a:t>pourriez</a:t>
            </a:r>
            <a:r>
              <a:rPr lang="en-CA" dirty="0"/>
              <a:t> </a:t>
            </a:r>
            <a:r>
              <a:rPr lang="en-CA" dirty="0" err="1"/>
              <a:t>être</a:t>
            </a:r>
            <a:r>
              <a:rPr lang="en-CA" dirty="0"/>
              <a:t> </a:t>
            </a:r>
            <a:r>
              <a:rPr lang="en-CA" dirty="0" err="1"/>
              <a:t>l’un</a:t>
            </a:r>
            <a:r>
              <a:rPr lang="en-CA" dirty="0"/>
              <a:t> de </a:t>
            </a:r>
            <a:r>
              <a:rPr lang="en-CA" dirty="0" err="1"/>
              <a:t>ces</a:t>
            </a:r>
            <a:r>
              <a:rPr lang="en-CA" dirty="0"/>
              <a:t> artisans du </a:t>
            </a:r>
            <a:r>
              <a:rPr lang="en-CA" dirty="0" err="1"/>
              <a:t>changement</a:t>
            </a:r>
            <a:r>
              <a:rPr lang="en-CA" dirty="0"/>
              <a: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Pendant le temps que nous </a:t>
            </a:r>
            <a:r>
              <a:rPr lang="en-CA" dirty="0" err="1"/>
              <a:t>passerons</a:t>
            </a:r>
            <a:r>
              <a:rPr lang="en-CA" dirty="0"/>
              <a:t> ensemble </a:t>
            </a:r>
            <a:r>
              <a:rPr lang="en-CA" dirty="0" err="1"/>
              <a:t>aujourd’hui</a:t>
            </a:r>
            <a:r>
              <a:rPr lang="en-CA" dirty="0"/>
              <a:t>, nous </a:t>
            </a:r>
            <a:r>
              <a:rPr lang="en-CA" dirty="0" err="1"/>
              <a:t>explorerons</a:t>
            </a:r>
            <a:r>
              <a:rPr lang="en-CA" dirty="0"/>
              <a:t> :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-Tout </a:t>
            </a:r>
            <a:r>
              <a:rPr lang="en-CA" dirty="0" err="1"/>
              <a:t>ce</a:t>
            </a:r>
            <a:r>
              <a:rPr lang="en-CA" dirty="0"/>
              <a:t> que </a:t>
            </a:r>
            <a:r>
              <a:rPr lang="en-CA" dirty="0" err="1"/>
              <a:t>vous</a:t>
            </a:r>
            <a:r>
              <a:rPr lang="en-CA" dirty="0"/>
              <a:t> </a:t>
            </a:r>
            <a:r>
              <a:rPr lang="en-CA" dirty="0" err="1"/>
              <a:t>devez</a:t>
            </a:r>
            <a:r>
              <a:rPr lang="en-CA" dirty="0"/>
              <a:t> savoir pour poser </a:t>
            </a:r>
            <a:r>
              <a:rPr lang="en-CA" dirty="0" err="1"/>
              <a:t>votre</a:t>
            </a:r>
            <a:r>
              <a:rPr lang="en-CA" dirty="0"/>
              <a:t> candidature </a:t>
            </a:r>
            <a:r>
              <a:rPr lang="en-CA" dirty="0" err="1"/>
              <a:t>à</a:t>
            </a:r>
            <a:r>
              <a:rPr lang="en-CA" dirty="0"/>
              <a:t> DEAPCM.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a:t>
            </a:r>
            <a:r>
              <a:rPr lang="en-CA" dirty="0" err="1"/>
              <a:t>À</a:t>
            </a:r>
            <a:r>
              <a:rPr lang="en-CA" dirty="0"/>
              <a:t> qui </a:t>
            </a:r>
            <a:r>
              <a:rPr lang="en-CA" dirty="0" err="1"/>
              <a:t>s’adresse</a:t>
            </a:r>
            <a:r>
              <a:rPr lang="en-CA" dirty="0"/>
              <a:t> </a:t>
            </a:r>
            <a:r>
              <a:rPr lang="en-CA" dirty="0" err="1"/>
              <a:t>ce</a:t>
            </a:r>
            <a:r>
              <a:rPr lang="en-CA" dirty="0"/>
              <a:t> programme?</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a:t>
            </a:r>
            <a:r>
              <a:rPr lang="en-CA" dirty="0" err="1"/>
              <a:t>L’importance</a:t>
            </a:r>
            <a:r>
              <a:rPr lang="en-CA" dirty="0"/>
              <a:t> de la </a:t>
            </a:r>
            <a:r>
              <a:rPr lang="en-CA" dirty="0" err="1"/>
              <a:t>représentation</a:t>
            </a:r>
            <a:r>
              <a:rPr lang="en-CA" dirty="0"/>
              <a: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-Comment </a:t>
            </a:r>
            <a:r>
              <a:rPr lang="en-CA" dirty="0" err="1"/>
              <a:t>pouvez-vous</a:t>
            </a:r>
            <a:r>
              <a:rPr lang="en-CA" dirty="0"/>
              <a:t> </a:t>
            </a:r>
            <a:r>
              <a:rPr lang="en-CA" dirty="0" err="1"/>
              <a:t>être</a:t>
            </a:r>
            <a:r>
              <a:rPr lang="en-CA" dirty="0"/>
              <a:t> un co-</a:t>
            </a:r>
            <a:r>
              <a:rPr lang="en-CA" dirty="0" err="1"/>
              <a:t>inspirateur</a:t>
            </a:r>
            <a:r>
              <a:rPr lang="en-CA" dirty="0"/>
              <a:t> </a:t>
            </a:r>
            <a:r>
              <a:rPr lang="en-CA" dirty="0" err="1"/>
              <a:t>ou</a:t>
            </a:r>
            <a:r>
              <a:rPr lang="en-CA" dirty="0"/>
              <a:t> </a:t>
            </a:r>
            <a:r>
              <a:rPr lang="en-CA" dirty="0" err="1"/>
              <a:t>une</a:t>
            </a:r>
            <a:r>
              <a:rPr lang="en-CA" dirty="0"/>
              <a:t> co-</a:t>
            </a:r>
            <a:r>
              <a:rPr lang="en-CA" dirty="0" err="1"/>
              <a:t>inspiratrice</a:t>
            </a:r>
            <a:r>
              <a:rPr lang="en-CA" dirty="0"/>
              <a:t> du </a:t>
            </a:r>
            <a:r>
              <a:rPr lang="en-CA" dirty="0" err="1"/>
              <a:t>changement</a:t>
            </a:r>
            <a:r>
              <a:rPr lang="en-CA" dirty="0"/>
              <a:t> dans </a:t>
            </a:r>
            <a:r>
              <a:rPr lang="en-CA" dirty="0" err="1"/>
              <a:t>votre</a:t>
            </a:r>
            <a:r>
              <a:rPr lang="en-CA" dirty="0"/>
              <a:t> organisation? </a:t>
            </a:r>
          </a:p>
          <a:p>
            <a:pPr marL="0" lvl="0" indent="0" algn="l" rtl="0">
              <a:spcBef>
                <a:spcPts val="0"/>
              </a:spcBef>
              <a:spcAft>
                <a:spcPts val="0"/>
              </a:spcAft>
              <a:buNone/>
            </a:pPr>
            <a:endParaRPr dirty="0"/>
          </a:p>
        </p:txBody>
      </p:sp>
      <p:sp>
        <p:nvSpPr>
          <p:cNvPr id="117" name="Google Shape;117;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36" name="Google Shape;136;p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37" name="Google Shape;137;p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Commençons</a:t>
            </a:r>
            <a:r>
              <a:rPr lang="en-US" dirty="0"/>
              <a:t> par </a:t>
            </a:r>
            <a:r>
              <a:rPr lang="en-US" dirty="0" err="1"/>
              <a:t>quelques</a:t>
            </a:r>
            <a:r>
              <a:rPr lang="en-US" dirty="0"/>
              <a:t> </a:t>
            </a:r>
            <a:r>
              <a:rPr lang="en-US" dirty="0" err="1"/>
              <a:t>présentations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Insérez</a:t>
            </a:r>
            <a:r>
              <a:rPr lang="en-US" dirty="0"/>
              <a:t> </a:t>
            </a:r>
            <a:r>
              <a:rPr lang="en-US" dirty="0" err="1"/>
              <a:t>vos</a:t>
            </a:r>
            <a:r>
              <a:rPr lang="en-US" dirty="0"/>
              <a:t> </a:t>
            </a:r>
            <a:r>
              <a:rPr lang="en-US" dirty="0" err="1"/>
              <a:t>informations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Merci de </a:t>
            </a:r>
            <a:r>
              <a:rPr lang="en-US" dirty="0" err="1"/>
              <a:t>m’avoir</a:t>
            </a:r>
            <a:r>
              <a:rPr lang="en-US" dirty="0"/>
              <a:t> </a:t>
            </a:r>
            <a:r>
              <a:rPr lang="en-US" dirty="0" err="1"/>
              <a:t>permis</a:t>
            </a:r>
            <a:r>
              <a:rPr lang="en-US" dirty="0"/>
              <a:t> de </a:t>
            </a:r>
            <a:r>
              <a:rPr lang="en-US" dirty="0" err="1"/>
              <a:t>partager</a:t>
            </a:r>
            <a:r>
              <a:rPr lang="en-US" dirty="0"/>
              <a:t> </a:t>
            </a:r>
            <a:r>
              <a:rPr lang="en-US" dirty="0" err="1"/>
              <a:t>mes</a:t>
            </a:r>
            <a:r>
              <a:rPr lang="en-US" dirty="0"/>
              <a:t> </a:t>
            </a:r>
            <a:r>
              <a:rPr lang="en-US" dirty="0" err="1"/>
              <a:t>identités</a:t>
            </a:r>
            <a:r>
              <a:rPr lang="en-US" dirty="0"/>
              <a:t> avec </a:t>
            </a:r>
            <a:r>
              <a:rPr lang="en-US" dirty="0" err="1"/>
              <a:t>vous</a:t>
            </a:r>
            <a:r>
              <a:rPr lang="en-US" dirty="0"/>
              <a:t> </a:t>
            </a:r>
            <a:r>
              <a:rPr lang="en-US" dirty="0" err="1"/>
              <a:t>aujourd’hui</a:t>
            </a:r>
            <a:r>
              <a:rPr lang="en-US" dirty="0"/>
              <a:t>. Nous </a:t>
            </a:r>
            <a:r>
              <a:rPr lang="en-US" dirty="0" err="1"/>
              <a:t>sommes</a:t>
            </a:r>
            <a:r>
              <a:rPr lang="en-US" dirty="0"/>
              <a:t> </a:t>
            </a:r>
            <a:r>
              <a:rPr lang="en-US" dirty="0" err="1"/>
              <a:t>impatients</a:t>
            </a:r>
            <a:r>
              <a:rPr lang="en-US" dirty="0"/>
              <a:t> </a:t>
            </a:r>
            <a:r>
              <a:rPr lang="en-US" dirty="0" err="1"/>
              <a:t>d’en</a:t>
            </a:r>
            <a:r>
              <a:rPr lang="en-US" dirty="0"/>
              <a:t> savoir plus sur </a:t>
            </a:r>
            <a:r>
              <a:rPr lang="en-US" dirty="0" err="1"/>
              <a:t>vous</a:t>
            </a:r>
            <a:r>
              <a:rPr lang="en-US" dirty="0"/>
              <a:t> et </a:t>
            </a:r>
            <a:r>
              <a:rPr lang="en-US" dirty="0" err="1"/>
              <a:t>vos</a:t>
            </a:r>
            <a:r>
              <a:rPr lang="en-US" dirty="0"/>
              <a:t> </a:t>
            </a:r>
            <a:r>
              <a:rPr lang="en-US" dirty="0" err="1"/>
              <a:t>rôles</a:t>
            </a:r>
            <a:r>
              <a:rPr lang="en-US" dirty="0"/>
              <a:t> au sein de DEAPCM. </a:t>
            </a:r>
            <a:endParaRPr dirty="0"/>
          </a:p>
        </p:txBody>
      </p:sp>
      <p:sp>
        <p:nvSpPr>
          <p:cNvPr id="139" name="Google Shape;139;p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0" name="Google Shape;140;p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dirty="0" err="1"/>
              <a:t>Rappelons</a:t>
            </a:r>
            <a:r>
              <a:rPr lang="en-CA" dirty="0"/>
              <a:t> le </a:t>
            </a:r>
            <a:r>
              <a:rPr lang="en-CA" dirty="0" err="1"/>
              <a:t>contexte</a:t>
            </a:r>
            <a:r>
              <a:rPr lang="en-CA" dirty="0"/>
              <a:t> </a:t>
            </a:r>
            <a:r>
              <a:rPr lang="en-CA" dirty="0" err="1"/>
              <a:t>historique</a:t>
            </a:r>
            <a:r>
              <a:rPr lang="en-CA" dirty="0"/>
              <a:t> de DEAPCM. </a:t>
            </a:r>
            <a:r>
              <a:rPr lang="en-CA" dirty="0" err="1"/>
              <a:t>Pourquoi</a:t>
            </a:r>
            <a:r>
              <a:rPr lang="en-CA" dirty="0"/>
              <a:t> </a:t>
            </a:r>
            <a:r>
              <a:rPr lang="en-CA" dirty="0" err="1"/>
              <a:t>avons</a:t>
            </a:r>
            <a:r>
              <a:rPr lang="en-CA" dirty="0"/>
              <a:t>-nous </a:t>
            </a:r>
            <a:r>
              <a:rPr lang="en-CA" dirty="0" err="1"/>
              <a:t>lancé</a:t>
            </a:r>
            <a:r>
              <a:rPr lang="en-CA" dirty="0"/>
              <a:t> le programme?</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DEAPCM a </a:t>
            </a:r>
            <a:r>
              <a:rPr lang="en-CA" dirty="0" err="1"/>
              <a:t>été</a:t>
            </a:r>
            <a:r>
              <a:rPr lang="en-CA" dirty="0"/>
              <a:t> </a:t>
            </a:r>
            <a:r>
              <a:rPr lang="en-CA" dirty="0" err="1"/>
              <a:t>créé</a:t>
            </a:r>
            <a:r>
              <a:rPr lang="en-CA" dirty="0"/>
              <a:t> </a:t>
            </a:r>
            <a:r>
              <a:rPr lang="en-CA" dirty="0" err="1"/>
              <a:t>en</a:t>
            </a:r>
            <a:r>
              <a:rPr lang="en-CA" dirty="0"/>
              <a:t> 2021 </a:t>
            </a:r>
            <a:r>
              <a:rPr lang="en-CA" dirty="0" err="1"/>
              <a:t>à</a:t>
            </a:r>
            <a:r>
              <a:rPr lang="en-CA" dirty="0"/>
              <a:t> la suite de consultations avec le personnel du Groupe des </a:t>
            </a:r>
            <a:r>
              <a:rPr lang="en-CA" dirty="0" err="1"/>
              <a:t>matériels</a:t>
            </a:r>
            <a:r>
              <a:rPr lang="en-CA" dirty="0"/>
              <a:t> de la Défense </a:t>
            </a:r>
            <a:r>
              <a:rPr lang="en-CA" dirty="0" err="1"/>
              <a:t>nationale</a:t>
            </a:r>
            <a:r>
              <a:rPr lang="en-CA" dirty="0"/>
              <a:t>. </a:t>
            </a:r>
            <a:r>
              <a:rPr lang="en-CA" dirty="0" err="1"/>
              <a:t>À</a:t>
            </a:r>
            <a:r>
              <a:rPr lang="en-CA" dirty="0"/>
              <a:t> </a:t>
            </a:r>
            <a:r>
              <a:rPr lang="en-CA" dirty="0" err="1"/>
              <a:t>l’époque</a:t>
            </a:r>
            <a:r>
              <a:rPr lang="en-CA" dirty="0"/>
              <a:t>, les consultations se </a:t>
            </a:r>
            <a:r>
              <a:rPr lang="en-CA" dirty="0" err="1"/>
              <a:t>déroulaient</a:t>
            </a:r>
            <a:r>
              <a:rPr lang="en-CA" dirty="0"/>
              <a:t> dans le cadre du nouveau </a:t>
            </a:r>
            <a:r>
              <a:rPr lang="en-CA" dirty="0" err="1"/>
              <a:t>rôle</a:t>
            </a:r>
            <a:r>
              <a:rPr lang="en-CA" dirty="0"/>
              <a:t> de Samantha </a:t>
            </a:r>
            <a:r>
              <a:rPr lang="en-CA" dirty="0" err="1"/>
              <a:t>Moonsammy</a:t>
            </a:r>
            <a:r>
              <a:rPr lang="en-CA" dirty="0"/>
              <a:t> </a:t>
            </a:r>
            <a:r>
              <a:rPr lang="en-CA" dirty="0" err="1"/>
              <a:t>à</a:t>
            </a:r>
            <a:r>
              <a:rPr lang="en-CA" dirty="0"/>
              <a:t> titre de chef de la section </a:t>
            </a:r>
            <a:r>
              <a:rPr lang="en-CA" dirty="0" err="1"/>
              <a:t>Diversité</a:t>
            </a:r>
            <a:r>
              <a:rPr lang="en-CA" dirty="0"/>
              <a:t> et inclusion, </a:t>
            </a:r>
            <a:r>
              <a:rPr lang="en-CA" dirty="0" err="1"/>
              <a:t>alors</a:t>
            </a:r>
            <a:r>
              <a:rPr lang="en-CA" dirty="0"/>
              <a:t> </a:t>
            </a:r>
            <a:r>
              <a:rPr lang="en-CA" dirty="0" err="1"/>
              <a:t>qu’elle</a:t>
            </a:r>
            <a:r>
              <a:rPr lang="en-CA" dirty="0"/>
              <a:t> </a:t>
            </a:r>
            <a:r>
              <a:rPr lang="en-CA" dirty="0" err="1"/>
              <a:t>travaillait</a:t>
            </a:r>
            <a:r>
              <a:rPr lang="en-CA" dirty="0"/>
              <a:t> </a:t>
            </a:r>
            <a:r>
              <a:rPr lang="en-CA" dirty="0" err="1"/>
              <a:t>à</a:t>
            </a:r>
            <a:r>
              <a:rPr lang="en-CA" dirty="0"/>
              <a:t> </a:t>
            </a:r>
            <a:r>
              <a:rPr lang="en-CA" dirty="0" err="1"/>
              <a:t>l’élaboration</a:t>
            </a:r>
            <a:r>
              <a:rPr lang="en-CA" dirty="0"/>
              <a:t> du plan </a:t>
            </a:r>
            <a:r>
              <a:rPr lang="en-CA" dirty="0" err="1"/>
              <a:t>d’action</a:t>
            </a:r>
            <a:r>
              <a:rPr lang="en-CA" dirty="0"/>
              <a:t> pour la </a:t>
            </a:r>
            <a:r>
              <a:rPr lang="en-CA" dirty="0" err="1"/>
              <a:t>diversité</a:t>
            </a:r>
            <a:r>
              <a:rPr lang="en-CA" dirty="0"/>
              <a:t> et </a:t>
            </a:r>
            <a:r>
              <a:rPr lang="en-CA" dirty="0" err="1"/>
              <a:t>l’inclusion</a:t>
            </a:r>
            <a:r>
              <a:rPr lang="en-CA" dirty="0"/>
              <a:t> pour </a:t>
            </a:r>
            <a:r>
              <a:rPr lang="en-CA" dirty="0" err="1"/>
              <a:t>l’organisation</a:t>
            </a:r>
            <a:r>
              <a:rPr lang="en-CA" dirty="0"/>
              <a:t>. Les conversations </a:t>
            </a:r>
            <a:r>
              <a:rPr lang="en-CA" dirty="0" err="1"/>
              <a:t>auxquelles</a:t>
            </a:r>
            <a:r>
              <a:rPr lang="en-CA" dirty="0"/>
              <a:t> </a:t>
            </a:r>
            <a:r>
              <a:rPr lang="en-CA" dirty="0" err="1"/>
              <a:t>elle</a:t>
            </a:r>
            <a:r>
              <a:rPr lang="en-CA" dirty="0"/>
              <a:t> a </a:t>
            </a:r>
            <a:r>
              <a:rPr lang="en-CA" dirty="0" err="1"/>
              <a:t>participé</a:t>
            </a:r>
            <a:r>
              <a:rPr lang="en-CA" dirty="0"/>
              <a:t> </a:t>
            </a:r>
            <a:r>
              <a:rPr lang="en-CA" dirty="0" err="1"/>
              <a:t>ont</a:t>
            </a:r>
            <a:r>
              <a:rPr lang="en-CA" dirty="0"/>
              <a:t> mis </a:t>
            </a:r>
            <a:r>
              <a:rPr lang="en-CA" dirty="0" err="1"/>
              <a:t>en</a:t>
            </a:r>
            <a:r>
              <a:rPr lang="en-CA" dirty="0"/>
              <a:t> </a:t>
            </a:r>
            <a:r>
              <a:rPr lang="en-CA" dirty="0" err="1"/>
              <a:t>évidence</a:t>
            </a:r>
            <a:r>
              <a:rPr lang="en-CA" dirty="0"/>
              <a:t> de </a:t>
            </a:r>
            <a:r>
              <a:rPr lang="en-CA" dirty="0" err="1"/>
              <a:t>nombreux</a:t>
            </a:r>
            <a:r>
              <a:rPr lang="en-CA" dirty="0"/>
              <a:t> points. Les gens </a:t>
            </a:r>
            <a:r>
              <a:rPr lang="en-CA" dirty="0" err="1"/>
              <a:t>voulaient</a:t>
            </a:r>
            <a:r>
              <a:rPr lang="en-CA" dirty="0"/>
              <a:t> </a:t>
            </a:r>
            <a:r>
              <a:rPr lang="en-CA" dirty="0" err="1"/>
              <a:t>nouer</a:t>
            </a:r>
            <a:r>
              <a:rPr lang="en-CA" dirty="0"/>
              <a:t> des liens avec </a:t>
            </a:r>
            <a:r>
              <a:rPr lang="en-CA" dirty="0" err="1"/>
              <a:t>leurs</a:t>
            </a:r>
            <a:r>
              <a:rPr lang="en-CA" dirty="0"/>
              <a:t> </a:t>
            </a:r>
            <a:r>
              <a:rPr lang="en-CA" dirty="0" err="1"/>
              <a:t>collègues</a:t>
            </a:r>
            <a:r>
              <a:rPr lang="en-CA" dirty="0"/>
              <a:t>, </a:t>
            </a:r>
            <a:r>
              <a:rPr lang="en-CA" dirty="0" err="1"/>
              <a:t>ils</a:t>
            </a:r>
            <a:r>
              <a:rPr lang="en-CA" dirty="0"/>
              <a:t> </a:t>
            </a:r>
            <a:r>
              <a:rPr lang="en-CA" dirty="0" err="1"/>
              <a:t>voulaient</a:t>
            </a:r>
            <a:r>
              <a:rPr lang="en-CA" dirty="0"/>
              <a:t> </a:t>
            </a:r>
            <a:r>
              <a:rPr lang="en-CA" dirty="0" err="1"/>
              <a:t>contribuer</a:t>
            </a:r>
            <a:r>
              <a:rPr lang="en-CA" dirty="0"/>
              <a:t> </a:t>
            </a:r>
            <a:r>
              <a:rPr lang="en-CA" dirty="0" err="1"/>
              <a:t>davantage</a:t>
            </a:r>
            <a:r>
              <a:rPr lang="en-CA" dirty="0"/>
              <a:t> et </a:t>
            </a:r>
            <a:r>
              <a:rPr lang="en-CA" dirty="0" err="1"/>
              <a:t>ils</a:t>
            </a:r>
            <a:r>
              <a:rPr lang="en-CA" dirty="0"/>
              <a:t> </a:t>
            </a:r>
            <a:r>
              <a:rPr lang="en-CA" dirty="0" err="1"/>
              <a:t>voulaient</a:t>
            </a:r>
            <a:r>
              <a:rPr lang="en-CA" dirty="0"/>
              <a:t> </a:t>
            </a:r>
            <a:r>
              <a:rPr lang="en-CA" dirty="0" err="1"/>
              <a:t>avoir</a:t>
            </a:r>
            <a:r>
              <a:rPr lang="en-CA" dirty="0"/>
              <a:t> la </a:t>
            </a:r>
            <a:r>
              <a:rPr lang="en-CA" dirty="0" err="1"/>
              <a:t>possibilité</a:t>
            </a:r>
            <a:r>
              <a:rPr lang="en-CA" dirty="0"/>
              <a:t> </a:t>
            </a:r>
            <a:r>
              <a:rPr lang="en-CA" dirty="0" err="1"/>
              <a:t>d’obtenir</a:t>
            </a:r>
            <a:r>
              <a:rPr lang="en-CA" dirty="0"/>
              <a:t> des promotions. Le </a:t>
            </a:r>
            <a:r>
              <a:rPr lang="en-CA" dirty="0" err="1"/>
              <a:t>problème</a:t>
            </a:r>
            <a:r>
              <a:rPr lang="en-CA" dirty="0"/>
              <a:t>, </a:t>
            </a:r>
            <a:r>
              <a:rPr lang="en-CA" dirty="0" err="1"/>
              <a:t>c’est</a:t>
            </a:r>
            <a:r>
              <a:rPr lang="en-CA" dirty="0"/>
              <a:t> </a:t>
            </a:r>
            <a:r>
              <a:rPr lang="en-CA" dirty="0" err="1"/>
              <a:t>qu’ils</a:t>
            </a:r>
            <a:r>
              <a:rPr lang="en-CA" dirty="0"/>
              <a:t> ne </a:t>
            </a:r>
            <a:r>
              <a:rPr lang="en-CA" dirty="0" err="1"/>
              <a:t>savaient</a:t>
            </a:r>
            <a:r>
              <a:rPr lang="en-CA" dirty="0"/>
              <a:t> pas par </a:t>
            </a:r>
            <a:r>
              <a:rPr lang="en-CA" dirty="0" err="1"/>
              <a:t>où</a:t>
            </a:r>
            <a:r>
              <a:rPr lang="en-CA" dirty="0"/>
              <a:t> commencer.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Et je ne les </a:t>
            </a:r>
            <a:r>
              <a:rPr lang="en-CA" dirty="0" err="1"/>
              <a:t>blâme</a:t>
            </a:r>
            <a:r>
              <a:rPr lang="en-CA" dirty="0"/>
              <a:t> pas. </a:t>
            </a:r>
            <a:r>
              <a:rPr lang="en-CA" dirty="0" err="1"/>
              <a:t>En</a:t>
            </a:r>
            <a:r>
              <a:rPr lang="en-CA" dirty="0"/>
              <a:t> tant que </a:t>
            </a:r>
            <a:r>
              <a:rPr lang="en-CA" dirty="0" err="1"/>
              <a:t>groupe</a:t>
            </a:r>
            <a:r>
              <a:rPr lang="en-CA" dirty="0"/>
              <a:t>, nous avions déjà </a:t>
            </a:r>
            <a:r>
              <a:rPr lang="en-CA" dirty="0" err="1"/>
              <a:t>traversé</a:t>
            </a:r>
            <a:r>
              <a:rPr lang="en-CA" dirty="0"/>
              <a:t> tant </a:t>
            </a:r>
            <a:r>
              <a:rPr lang="en-CA" dirty="0" err="1"/>
              <a:t>d’épreuves</a:t>
            </a:r>
            <a:r>
              <a:rPr lang="en-CA" dirty="0"/>
              <a: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err="1"/>
              <a:t>Voyons</a:t>
            </a:r>
            <a:r>
              <a:rPr lang="en-CA" dirty="0"/>
              <a:t> comment le monde a </a:t>
            </a:r>
            <a:r>
              <a:rPr lang="en-CA" dirty="0" err="1"/>
              <a:t>changé</a:t>
            </a:r>
            <a:r>
              <a:rPr lang="en-CA" dirty="0"/>
              <a:t> au moment </a:t>
            </a:r>
            <a:r>
              <a:rPr lang="en-CA" dirty="0" err="1"/>
              <a:t>où</a:t>
            </a:r>
            <a:r>
              <a:rPr lang="en-CA" dirty="0"/>
              <a:t> Sam a pris </a:t>
            </a:r>
            <a:r>
              <a:rPr lang="en-CA" dirty="0" err="1"/>
              <a:t>ce</a:t>
            </a:r>
            <a:r>
              <a:rPr lang="en-CA" dirty="0"/>
              <a:t> nouveau poste dans la section </a:t>
            </a:r>
            <a:r>
              <a:rPr lang="en-CA" dirty="0" err="1"/>
              <a:t>Diversité</a:t>
            </a:r>
            <a:r>
              <a:rPr lang="en-CA" dirty="0"/>
              <a:t> et inclusion </a:t>
            </a:r>
            <a:r>
              <a:rPr lang="en-CA" dirty="0" err="1"/>
              <a:t>à</a:t>
            </a:r>
            <a:r>
              <a:rPr lang="en-CA" dirty="0"/>
              <a:t> la Défense </a:t>
            </a:r>
            <a:r>
              <a:rPr lang="en-CA" dirty="0" err="1"/>
              <a:t>nationale</a:t>
            </a:r>
            <a:r>
              <a:rPr lang="en-CA" dirty="0"/>
              <a: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1. [Mars 2020] La </a:t>
            </a:r>
            <a:r>
              <a:rPr lang="en-CA" dirty="0" err="1"/>
              <a:t>pandémie</a:t>
            </a:r>
            <a:r>
              <a:rPr lang="en-CA" dirty="0"/>
              <a:t> de COVID-19 a tout </a:t>
            </a:r>
            <a:r>
              <a:rPr lang="en-CA" dirty="0" err="1"/>
              <a:t>changé</a:t>
            </a:r>
            <a:r>
              <a:rPr lang="en-CA" dirty="0"/>
              <a:t>. Pendant la </a:t>
            </a:r>
            <a:r>
              <a:rPr lang="en-CA" dirty="0" err="1"/>
              <a:t>pandémie</a:t>
            </a:r>
            <a:r>
              <a:rPr lang="en-CA" dirty="0"/>
              <a:t>, la </a:t>
            </a:r>
            <a:r>
              <a:rPr lang="en-CA" dirty="0" err="1"/>
              <a:t>majorité</a:t>
            </a:r>
            <a:r>
              <a:rPr lang="en-CA" dirty="0"/>
              <a:t> de </a:t>
            </a:r>
            <a:r>
              <a:rPr lang="en-CA" dirty="0" err="1"/>
              <a:t>nos</a:t>
            </a:r>
            <a:r>
              <a:rPr lang="en-CA" dirty="0"/>
              <a:t> organisations se </a:t>
            </a:r>
            <a:r>
              <a:rPr lang="en-CA" dirty="0" err="1"/>
              <a:t>sont</a:t>
            </a:r>
            <a:r>
              <a:rPr lang="en-CA" dirty="0"/>
              <a:t> </a:t>
            </a:r>
            <a:r>
              <a:rPr lang="en-CA" dirty="0" err="1"/>
              <a:t>tournées</a:t>
            </a:r>
            <a:r>
              <a:rPr lang="en-CA" dirty="0"/>
              <a:t> </a:t>
            </a:r>
            <a:r>
              <a:rPr lang="en-CA" dirty="0" err="1"/>
              <a:t>vers</a:t>
            </a:r>
            <a:r>
              <a:rPr lang="en-CA" dirty="0"/>
              <a:t> un lieu de travail </a:t>
            </a:r>
            <a:r>
              <a:rPr lang="en-CA" dirty="0" err="1"/>
              <a:t>virtuel</a:t>
            </a:r>
            <a:r>
              <a:rPr lang="en-CA" dirty="0"/>
              <a:t>. Ce </a:t>
            </a:r>
            <a:r>
              <a:rPr lang="en-CA" dirty="0" err="1"/>
              <a:t>changement</a:t>
            </a:r>
            <a:r>
              <a:rPr lang="en-CA" dirty="0"/>
              <a:t> a </a:t>
            </a:r>
            <a:r>
              <a:rPr lang="en-CA" dirty="0" err="1"/>
              <a:t>provoqué</a:t>
            </a:r>
            <a:r>
              <a:rPr lang="en-CA" dirty="0"/>
              <a:t> </a:t>
            </a:r>
            <a:r>
              <a:rPr lang="en-CA" dirty="0" err="1"/>
              <a:t>l’isolement</a:t>
            </a:r>
            <a:r>
              <a:rPr lang="en-CA" dirty="0"/>
              <a:t> et </a:t>
            </a:r>
            <a:r>
              <a:rPr lang="en-CA" dirty="0" err="1"/>
              <a:t>aujourd’hui</a:t>
            </a:r>
            <a:r>
              <a:rPr lang="en-CA" dirty="0"/>
              <a:t>... nous </a:t>
            </a:r>
            <a:r>
              <a:rPr lang="en-CA" dirty="0" err="1"/>
              <a:t>donne</a:t>
            </a:r>
            <a:r>
              <a:rPr lang="en-CA" dirty="0"/>
              <a:t> </a:t>
            </a:r>
            <a:r>
              <a:rPr lang="en-CA" dirty="0" err="1"/>
              <a:t>l’occasion</a:t>
            </a:r>
            <a:r>
              <a:rPr lang="en-CA" dirty="0"/>
              <a:t> de </a:t>
            </a:r>
            <a:r>
              <a:rPr lang="en-CA" dirty="0" err="1"/>
              <a:t>repenser</a:t>
            </a:r>
            <a:r>
              <a:rPr lang="en-CA" dirty="0"/>
              <a:t> et de </a:t>
            </a:r>
            <a:r>
              <a:rPr lang="en-CA" dirty="0" err="1"/>
              <a:t>reconstruire</a:t>
            </a:r>
            <a:r>
              <a:rPr lang="en-CA" dirty="0"/>
              <a:t> </a:t>
            </a:r>
            <a:r>
              <a:rPr lang="en-CA" dirty="0" err="1"/>
              <a:t>nos</a:t>
            </a:r>
            <a:r>
              <a:rPr lang="en-CA" dirty="0"/>
              <a:t> </a:t>
            </a:r>
            <a:r>
              <a:rPr lang="en-CA" dirty="0" err="1"/>
              <a:t>lieux</a:t>
            </a:r>
            <a:r>
              <a:rPr lang="en-CA" dirty="0"/>
              <a:t> de travail.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2. [25 </a:t>
            </a:r>
            <a:r>
              <a:rPr lang="en-CA" dirty="0" err="1"/>
              <a:t>mai</a:t>
            </a:r>
            <a:r>
              <a:rPr lang="en-CA" dirty="0"/>
              <a:t> 2020] - </a:t>
            </a:r>
            <a:r>
              <a:rPr lang="en-CA" dirty="0" err="1"/>
              <a:t>L’événement</a:t>
            </a:r>
            <a:r>
              <a:rPr lang="en-CA" dirty="0"/>
              <a:t> </a:t>
            </a:r>
            <a:r>
              <a:rPr lang="en-CA" dirty="0" err="1"/>
              <a:t>mondial</a:t>
            </a:r>
            <a:r>
              <a:rPr lang="en-CA" dirty="0"/>
              <a:t> important </a:t>
            </a:r>
            <a:r>
              <a:rPr lang="en-CA" dirty="0" err="1"/>
              <a:t>subséquent</a:t>
            </a:r>
            <a:r>
              <a:rPr lang="en-CA" dirty="0"/>
              <a:t> a </a:t>
            </a:r>
            <a:r>
              <a:rPr lang="en-CA" dirty="0" err="1"/>
              <a:t>été</a:t>
            </a:r>
            <a:r>
              <a:rPr lang="en-CA" dirty="0"/>
              <a:t> le </a:t>
            </a:r>
            <a:r>
              <a:rPr lang="en-CA" dirty="0" err="1"/>
              <a:t>meurtre</a:t>
            </a:r>
            <a:r>
              <a:rPr lang="en-CA" dirty="0"/>
              <a:t> de George Floyd par un </a:t>
            </a:r>
            <a:r>
              <a:rPr lang="en-CA" dirty="0" err="1"/>
              <a:t>policier</a:t>
            </a:r>
            <a:r>
              <a:rPr lang="en-CA" dirty="0"/>
              <a:t>, </a:t>
            </a:r>
            <a:r>
              <a:rPr lang="en-CA" dirty="0" err="1"/>
              <a:t>auquel</a:t>
            </a:r>
            <a:r>
              <a:rPr lang="en-CA" dirty="0"/>
              <a:t> la </a:t>
            </a:r>
            <a:r>
              <a:rPr lang="en-CA" dirty="0" err="1"/>
              <a:t>technologie</a:t>
            </a:r>
            <a:r>
              <a:rPr lang="en-CA" dirty="0"/>
              <a:t> nous a </a:t>
            </a:r>
            <a:r>
              <a:rPr lang="en-CA" dirty="0" err="1"/>
              <a:t>permis</a:t>
            </a:r>
            <a:r>
              <a:rPr lang="en-CA" dirty="0"/>
              <a:t> </a:t>
            </a:r>
            <a:r>
              <a:rPr lang="en-CA" dirty="0" err="1"/>
              <a:t>d’assister</a:t>
            </a:r>
            <a:r>
              <a:rPr lang="en-CA" dirty="0"/>
              <a:t> </a:t>
            </a:r>
            <a:r>
              <a:rPr lang="en-CA" dirty="0" err="1"/>
              <a:t>en</a:t>
            </a:r>
            <a:r>
              <a:rPr lang="en-CA" dirty="0"/>
              <a:t> temps </a:t>
            </a:r>
            <a:r>
              <a:rPr lang="en-CA" dirty="0" err="1"/>
              <a:t>réel</a:t>
            </a:r>
            <a:r>
              <a:rPr lang="en-CA" dirty="0"/>
              <a:t> dans le monde </a:t>
            </a:r>
            <a:r>
              <a:rPr lang="en-CA" dirty="0" err="1"/>
              <a:t>entier</a:t>
            </a:r>
            <a:r>
              <a:rPr lang="en-CA" dirty="0"/>
              <a:t>. Il a </a:t>
            </a:r>
            <a:r>
              <a:rPr lang="en-CA" dirty="0" err="1"/>
              <a:t>déclenché</a:t>
            </a:r>
            <a:r>
              <a:rPr lang="en-CA" dirty="0"/>
              <a:t> un </a:t>
            </a:r>
            <a:r>
              <a:rPr lang="en-CA" dirty="0" err="1"/>
              <a:t>mouvement</a:t>
            </a:r>
            <a:r>
              <a:rPr lang="en-CA" dirty="0"/>
              <a:t> </a:t>
            </a:r>
            <a:r>
              <a:rPr lang="en-CA" dirty="0" err="1"/>
              <a:t>en</a:t>
            </a:r>
            <a:r>
              <a:rPr lang="en-CA" dirty="0"/>
              <a:t> </a:t>
            </a:r>
            <a:r>
              <a:rPr lang="en-CA" dirty="0" err="1"/>
              <a:t>faveur</a:t>
            </a:r>
            <a:r>
              <a:rPr lang="en-CA" dirty="0"/>
              <a:t> de Black Lives Matter et </a:t>
            </a:r>
            <a:r>
              <a:rPr lang="en-CA" dirty="0" err="1"/>
              <a:t>une</a:t>
            </a:r>
            <a:r>
              <a:rPr lang="en-CA" dirty="0"/>
              <a:t> discussion </a:t>
            </a:r>
            <a:r>
              <a:rPr lang="en-CA" dirty="0" err="1"/>
              <a:t>mondiale</a:t>
            </a:r>
            <a:r>
              <a:rPr lang="en-CA" dirty="0"/>
              <a:t> sur la manière </a:t>
            </a:r>
            <a:r>
              <a:rPr lang="en-CA" dirty="0" err="1"/>
              <a:t>dont</a:t>
            </a:r>
            <a:r>
              <a:rPr lang="en-CA" dirty="0"/>
              <a:t> nous </a:t>
            </a:r>
            <a:r>
              <a:rPr lang="en-CA" dirty="0" err="1"/>
              <a:t>pouvons</a:t>
            </a:r>
            <a:r>
              <a:rPr lang="en-CA" dirty="0"/>
              <a:t> </a:t>
            </a:r>
            <a:r>
              <a:rPr lang="en-CA" dirty="0" err="1"/>
              <a:t>lutter</a:t>
            </a:r>
            <a:r>
              <a:rPr lang="en-CA" dirty="0"/>
              <a:t> </a:t>
            </a:r>
            <a:r>
              <a:rPr lang="en-CA" dirty="0" err="1"/>
              <a:t>contre</a:t>
            </a:r>
            <a:r>
              <a:rPr lang="en-CA" dirty="0"/>
              <a:t> le </a:t>
            </a:r>
            <a:r>
              <a:rPr lang="en-CA" dirty="0" err="1"/>
              <a:t>racisme</a:t>
            </a:r>
            <a:r>
              <a:rPr lang="en-CA" dirty="0"/>
              <a:t> </a:t>
            </a:r>
            <a:r>
              <a:rPr lang="en-CA" dirty="0" err="1"/>
              <a:t>systémique</a:t>
            </a:r>
            <a:r>
              <a:rPr lang="en-CA" dirty="0"/>
              <a:t> et </a:t>
            </a:r>
            <a:r>
              <a:rPr lang="en-CA" dirty="0" err="1"/>
              <a:t>rendre</a:t>
            </a:r>
            <a:r>
              <a:rPr lang="en-CA" dirty="0"/>
              <a:t> </a:t>
            </a:r>
            <a:r>
              <a:rPr lang="en-CA" dirty="0" err="1"/>
              <a:t>nos</a:t>
            </a:r>
            <a:r>
              <a:rPr lang="en-CA" dirty="0"/>
              <a:t> organisations et </a:t>
            </a:r>
            <a:r>
              <a:rPr lang="en-CA" dirty="0" err="1"/>
              <a:t>nos</a:t>
            </a:r>
            <a:r>
              <a:rPr lang="en-CA" dirty="0"/>
              <a:t> </a:t>
            </a:r>
            <a:r>
              <a:rPr lang="en-CA" dirty="0" err="1"/>
              <a:t>communautés</a:t>
            </a:r>
            <a:r>
              <a:rPr lang="en-CA" dirty="0"/>
              <a:t> plus </a:t>
            </a:r>
            <a:r>
              <a:rPr lang="en-CA" dirty="0" err="1"/>
              <a:t>inclusives</a:t>
            </a:r>
            <a:r>
              <a:rPr lang="en-CA" dirty="0"/>
              <a:t>.</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3. [Après </a:t>
            </a:r>
            <a:r>
              <a:rPr lang="en-CA" dirty="0" err="1"/>
              <a:t>mai</a:t>
            </a:r>
            <a:r>
              <a:rPr lang="en-CA" dirty="0"/>
              <a:t> 2020] - Le </a:t>
            </a:r>
            <a:r>
              <a:rPr lang="en-CA" dirty="0" err="1"/>
              <a:t>meurtre</a:t>
            </a:r>
            <a:r>
              <a:rPr lang="en-CA" dirty="0"/>
              <a:t> de George Floyd a </a:t>
            </a:r>
            <a:r>
              <a:rPr lang="en-CA" dirty="0" err="1"/>
              <a:t>entraîné</a:t>
            </a:r>
            <a:r>
              <a:rPr lang="en-CA" dirty="0"/>
              <a:t> des </a:t>
            </a:r>
            <a:r>
              <a:rPr lang="en-CA" dirty="0" err="1"/>
              <a:t>changements</a:t>
            </a:r>
            <a:r>
              <a:rPr lang="en-CA" dirty="0"/>
              <a:t> sans </a:t>
            </a:r>
            <a:r>
              <a:rPr lang="en-CA" dirty="0" err="1"/>
              <a:t>précédent</a:t>
            </a:r>
            <a:r>
              <a:rPr lang="en-CA" dirty="0"/>
              <a:t>. Des </a:t>
            </a:r>
            <a:r>
              <a:rPr lang="en-CA" dirty="0" err="1"/>
              <a:t>entreprises</a:t>
            </a:r>
            <a:r>
              <a:rPr lang="en-CA" dirty="0"/>
              <a:t>, des </a:t>
            </a:r>
            <a:r>
              <a:rPr lang="en-CA" dirty="0" err="1"/>
              <a:t>gouvernements</a:t>
            </a:r>
            <a:r>
              <a:rPr lang="en-CA" dirty="0"/>
              <a:t> et des organisations du monde </a:t>
            </a:r>
            <a:r>
              <a:rPr lang="en-CA" dirty="0" err="1"/>
              <a:t>entier</a:t>
            </a:r>
            <a:r>
              <a:rPr lang="en-CA" dirty="0"/>
              <a:t> </a:t>
            </a:r>
            <a:r>
              <a:rPr lang="en-CA" dirty="0" err="1"/>
              <a:t>ont</a:t>
            </a:r>
            <a:r>
              <a:rPr lang="en-CA" dirty="0"/>
              <a:t> </a:t>
            </a:r>
            <a:r>
              <a:rPr lang="en-CA" dirty="0" err="1"/>
              <a:t>créé</a:t>
            </a:r>
            <a:r>
              <a:rPr lang="en-CA" dirty="0"/>
              <a:t> des bureaux de la </a:t>
            </a:r>
            <a:r>
              <a:rPr lang="en-CA" dirty="0" err="1"/>
              <a:t>diversité</a:t>
            </a:r>
            <a:r>
              <a:rPr lang="en-CA" dirty="0"/>
              <a:t> et de </a:t>
            </a:r>
            <a:r>
              <a:rPr lang="en-CA" dirty="0" err="1"/>
              <a:t>l’inclusion</a:t>
            </a:r>
            <a:r>
              <a:rPr lang="en-CA" dirty="0"/>
              <a:t> pour </a:t>
            </a:r>
            <a:r>
              <a:rPr lang="en-CA" dirty="0" err="1"/>
              <a:t>mettre</a:t>
            </a:r>
            <a:r>
              <a:rPr lang="en-CA" dirty="0"/>
              <a:t> </a:t>
            </a:r>
            <a:r>
              <a:rPr lang="en-CA" dirty="0" err="1"/>
              <a:t>en</a:t>
            </a:r>
            <a:r>
              <a:rPr lang="en-CA" dirty="0"/>
              <a:t> </a:t>
            </a:r>
            <a:r>
              <a:rPr lang="en-CA" dirty="0" err="1"/>
              <a:t>œuvre</a:t>
            </a:r>
            <a:r>
              <a:rPr lang="en-CA" dirty="0"/>
              <a:t> des actions </a:t>
            </a:r>
            <a:r>
              <a:rPr lang="en-CA" dirty="0" err="1"/>
              <a:t>concrètes</a:t>
            </a:r>
            <a:r>
              <a:rPr lang="en-CA" dirty="0"/>
              <a:t> </a:t>
            </a:r>
            <a:r>
              <a:rPr lang="en-CA" dirty="0" err="1"/>
              <a:t>en</a:t>
            </a:r>
            <a:r>
              <a:rPr lang="en-CA" dirty="0"/>
              <a:t> </a:t>
            </a:r>
            <a:r>
              <a:rPr lang="en-CA" dirty="0" err="1"/>
              <a:t>vue</a:t>
            </a:r>
            <a:r>
              <a:rPr lang="en-CA" dirty="0"/>
              <a:t> d’un </a:t>
            </a:r>
            <a:r>
              <a:rPr lang="en-CA" dirty="0" err="1"/>
              <a:t>changement</a:t>
            </a:r>
            <a:r>
              <a:rPr lang="en-CA" dirty="0"/>
              <a:t> </a:t>
            </a:r>
            <a:r>
              <a:rPr lang="en-CA" dirty="0" err="1"/>
              <a:t>systémique</a:t>
            </a:r>
            <a:r>
              <a:rPr lang="en-CA" dirty="0"/>
              <a:t>. Nous </a:t>
            </a:r>
            <a:r>
              <a:rPr lang="en-CA" dirty="0" err="1"/>
              <a:t>avons</a:t>
            </a:r>
            <a:r>
              <a:rPr lang="en-CA" dirty="0"/>
              <a:t> </a:t>
            </a:r>
            <a:r>
              <a:rPr lang="en-CA" dirty="0" err="1"/>
              <a:t>tous</a:t>
            </a:r>
            <a:r>
              <a:rPr lang="en-CA" dirty="0"/>
              <a:t> </a:t>
            </a:r>
            <a:r>
              <a:rPr lang="en-CA" dirty="0" err="1"/>
              <a:t>commencé</a:t>
            </a:r>
            <a:r>
              <a:rPr lang="en-CA" dirty="0"/>
              <a:t> </a:t>
            </a:r>
            <a:r>
              <a:rPr lang="en-CA" dirty="0" err="1"/>
              <a:t>à</a:t>
            </a:r>
            <a:r>
              <a:rPr lang="en-CA" dirty="0"/>
              <a:t> </a:t>
            </a:r>
            <a:r>
              <a:rPr lang="en-CA" dirty="0" err="1"/>
              <a:t>rattraper</a:t>
            </a:r>
            <a:r>
              <a:rPr lang="en-CA" dirty="0"/>
              <a:t> le temps perdu et nous nous </a:t>
            </a:r>
            <a:r>
              <a:rPr lang="en-CA" dirty="0" err="1"/>
              <a:t>sommes</a:t>
            </a:r>
            <a:r>
              <a:rPr lang="en-CA" dirty="0"/>
              <a:t> </a:t>
            </a:r>
            <a:r>
              <a:rPr lang="en-CA" dirty="0" err="1"/>
              <a:t>concentrés</a:t>
            </a:r>
            <a:r>
              <a:rPr lang="en-CA" dirty="0"/>
              <a:t> sur des actions qui </a:t>
            </a:r>
            <a:r>
              <a:rPr lang="en-CA" dirty="0" err="1"/>
              <a:t>auraient</a:t>
            </a:r>
            <a:r>
              <a:rPr lang="en-CA" dirty="0"/>
              <a:t> </a:t>
            </a:r>
            <a:r>
              <a:rPr lang="en-CA" dirty="0" err="1"/>
              <a:t>dû</a:t>
            </a:r>
            <a:r>
              <a:rPr lang="en-CA" dirty="0"/>
              <a:t> </a:t>
            </a:r>
            <a:r>
              <a:rPr lang="en-CA" dirty="0" err="1"/>
              <a:t>être</a:t>
            </a:r>
            <a:r>
              <a:rPr lang="en-CA" dirty="0"/>
              <a:t> </a:t>
            </a:r>
            <a:r>
              <a:rPr lang="en-CA" dirty="0" err="1"/>
              <a:t>menées</a:t>
            </a:r>
            <a:r>
              <a:rPr lang="en-CA" dirty="0"/>
              <a:t> </a:t>
            </a:r>
            <a:r>
              <a:rPr lang="en-CA" dirty="0" err="1"/>
              <a:t>depuis</a:t>
            </a:r>
            <a:r>
              <a:rPr lang="en-CA" dirty="0"/>
              <a:t> </a:t>
            </a:r>
            <a:r>
              <a:rPr lang="en-CA" dirty="0" err="1"/>
              <a:t>longtemps</a:t>
            </a:r>
            <a:r>
              <a:rPr lang="en-CA" dirty="0"/>
              <a:t>. Nos </a:t>
            </a:r>
            <a:r>
              <a:rPr lang="en-CA" dirty="0" err="1"/>
              <a:t>dirigeants</a:t>
            </a:r>
            <a:r>
              <a:rPr lang="en-CA" dirty="0"/>
              <a:t> </a:t>
            </a:r>
            <a:r>
              <a:rPr lang="en-CA" dirty="0" err="1"/>
              <a:t>canadiens</a:t>
            </a:r>
            <a:r>
              <a:rPr lang="en-CA" dirty="0"/>
              <a:t>, y </a:t>
            </a:r>
            <a:r>
              <a:rPr lang="en-CA" dirty="0" err="1"/>
              <a:t>compris</a:t>
            </a:r>
            <a:r>
              <a:rPr lang="en-CA" dirty="0"/>
              <a:t> le </a:t>
            </a:r>
            <a:r>
              <a:rPr lang="en-CA" dirty="0" err="1"/>
              <a:t>greffier</a:t>
            </a:r>
            <a:r>
              <a:rPr lang="en-CA" dirty="0"/>
              <a:t>, le plus haut </a:t>
            </a:r>
            <a:r>
              <a:rPr lang="en-CA" dirty="0" err="1"/>
              <a:t>responsable</a:t>
            </a:r>
            <a:r>
              <a:rPr lang="en-CA" dirty="0"/>
              <a:t> du </a:t>
            </a:r>
            <a:r>
              <a:rPr lang="en-CA" dirty="0" err="1"/>
              <a:t>gouvernement</a:t>
            </a:r>
            <a:r>
              <a:rPr lang="en-CA" dirty="0"/>
              <a:t> du Canada, </a:t>
            </a:r>
            <a:r>
              <a:rPr lang="en-CA" dirty="0" err="1"/>
              <a:t>ont</a:t>
            </a:r>
            <a:r>
              <a:rPr lang="en-CA" dirty="0"/>
              <a:t> fait part de </a:t>
            </a:r>
            <a:r>
              <a:rPr lang="en-CA" dirty="0" err="1"/>
              <a:t>leur</a:t>
            </a:r>
            <a:r>
              <a:rPr lang="en-CA" dirty="0"/>
              <a:t> profonde </a:t>
            </a:r>
            <a:r>
              <a:rPr lang="en-CA" dirty="0" err="1"/>
              <a:t>réflexion</a:t>
            </a:r>
            <a:r>
              <a:rPr lang="en-CA" dirty="0"/>
              <a:t> sur le </a:t>
            </a:r>
            <a:r>
              <a:rPr lang="en-CA" dirty="0" err="1"/>
              <a:t>traitement</a:t>
            </a:r>
            <a:r>
              <a:rPr lang="en-CA" dirty="0"/>
              <a:t> </a:t>
            </a:r>
            <a:r>
              <a:rPr lang="en-CA" dirty="0" err="1"/>
              <a:t>injuste</a:t>
            </a:r>
            <a:r>
              <a:rPr lang="en-CA" dirty="0"/>
              <a:t> des Noirs, des </a:t>
            </a:r>
            <a:r>
              <a:rPr lang="en-CA" dirty="0" err="1"/>
              <a:t>autres</a:t>
            </a:r>
            <a:r>
              <a:rPr lang="en-CA" dirty="0"/>
              <a:t> </a:t>
            </a:r>
            <a:r>
              <a:rPr lang="en-CA" dirty="0" err="1"/>
              <a:t>groupes</a:t>
            </a:r>
            <a:r>
              <a:rPr lang="en-CA" dirty="0"/>
              <a:t> </a:t>
            </a:r>
            <a:r>
              <a:rPr lang="en-CA" dirty="0" err="1"/>
              <a:t>racialisés</a:t>
            </a:r>
            <a:r>
              <a:rPr lang="en-CA" dirty="0"/>
              <a:t> et des </a:t>
            </a:r>
            <a:r>
              <a:rPr lang="en-CA" dirty="0" err="1"/>
              <a:t>peuples</a:t>
            </a:r>
            <a:r>
              <a:rPr lang="en-CA" dirty="0"/>
              <a:t> </a:t>
            </a:r>
            <a:r>
              <a:rPr lang="en-CA" dirty="0" err="1"/>
              <a:t>autochtones</a:t>
            </a:r>
            <a:r>
              <a:rPr lang="en-CA" dirty="0"/>
              <a:t> dans </a:t>
            </a:r>
            <a:r>
              <a:rPr lang="en-CA" dirty="0" err="1"/>
              <a:t>notre</a:t>
            </a:r>
            <a:r>
              <a:rPr lang="en-CA" dirty="0"/>
              <a:t> </a:t>
            </a:r>
            <a:r>
              <a:rPr lang="en-CA" dirty="0" err="1"/>
              <a:t>société</a:t>
            </a:r>
            <a:r>
              <a:rPr lang="en-CA" dirty="0"/>
              <a: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4. </a:t>
            </a:r>
            <a:r>
              <a:rPr lang="en-CA" dirty="0" err="1"/>
              <a:t>En</a:t>
            </a:r>
            <a:r>
              <a:rPr lang="en-CA" dirty="0"/>
              <a:t> </a:t>
            </a:r>
            <a:r>
              <a:rPr lang="en-CA" dirty="0" err="1"/>
              <a:t>janvier</a:t>
            </a:r>
            <a:r>
              <a:rPr lang="en-CA" dirty="0"/>
              <a:t> 2021, le </a:t>
            </a:r>
            <a:r>
              <a:rPr lang="en-CA" dirty="0" err="1"/>
              <a:t>greffier</a:t>
            </a:r>
            <a:r>
              <a:rPr lang="en-CA" dirty="0"/>
              <a:t>, le </a:t>
            </a:r>
            <a:r>
              <a:rPr lang="en-CA" dirty="0" err="1"/>
              <a:t>regretté</a:t>
            </a:r>
            <a:r>
              <a:rPr lang="en-CA" dirty="0"/>
              <a:t> Ian </a:t>
            </a:r>
            <a:r>
              <a:rPr lang="en-CA" dirty="0" err="1"/>
              <a:t>Shuggart</a:t>
            </a:r>
            <a:r>
              <a:rPr lang="en-CA" dirty="0"/>
              <a:t>, a </a:t>
            </a:r>
            <a:r>
              <a:rPr lang="en-CA" dirty="0" err="1"/>
              <a:t>offert</a:t>
            </a:r>
            <a:r>
              <a:rPr lang="en-CA" dirty="0"/>
              <a:t> </a:t>
            </a:r>
            <a:r>
              <a:rPr lang="en-CA" dirty="0" err="1"/>
              <a:t>à</a:t>
            </a:r>
            <a:r>
              <a:rPr lang="en-CA" dirty="0"/>
              <a:t> la </a:t>
            </a:r>
            <a:r>
              <a:rPr lang="en-CA" dirty="0" err="1"/>
              <a:t>fonction</a:t>
            </a:r>
            <a:r>
              <a:rPr lang="en-CA" dirty="0"/>
              <a:t> </a:t>
            </a:r>
            <a:r>
              <a:rPr lang="en-CA" dirty="0" err="1"/>
              <a:t>publique</a:t>
            </a:r>
            <a:r>
              <a:rPr lang="en-CA" dirty="0"/>
              <a:t> </a:t>
            </a:r>
            <a:r>
              <a:rPr lang="en-CA" dirty="0" err="1"/>
              <a:t>fédérale</a:t>
            </a:r>
            <a:r>
              <a:rPr lang="en-CA" dirty="0"/>
              <a:t> un </a:t>
            </a:r>
            <a:r>
              <a:rPr lang="en-CA" dirty="0" err="1"/>
              <a:t>cadeau</a:t>
            </a:r>
            <a:r>
              <a:rPr lang="en-CA" dirty="0"/>
              <a:t> </a:t>
            </a:r>
            <a:r>
              <a:rPr lang="en-CA" dirty="0" err="1"/>
              <a:t>incroyable</a:t>
            </a:r>
            <a:r>
              <a:rPr lang="en-CA" dirty="0"/>
              <a:t> : </a:t>
            </a:r>
            <a:r>
              <a:rPr lang="en-CA" dirty="0" err="1"/>
              <a:t>l’Appel</a:t>
            </a:r>
            <a:r>
              <a:rPr lang="en-CA" dirty="0"/>
              <a:t> </a:t>
            </a:r>
            <a:r>
              <a:rPr lang="en-CA" dirty="0" err="1"/>
              <a:t>à</a:t>
            </a:r>
            <a:r>
              <a:rPr lang="en-CA" dirty="0"/>
              <a:t> </a:t>
            </a:r>
            <a:r>
              <a:rPr lang="en-CA" dirty="0" err="1"/>
              <a:t>l’action</a:t>
            </a:r>
            <a:r>
              <a:rPr lang="en-CA" dirty="0"/>
              <a:t> </a:t>
            </a:r>
            <a:r>
              <a:rPr lang="en-CA" dirty="0" err="1"/>
              <a:t>en</a:t>
            </a:r>
            <a:r>
              <a:rPr lang="en-CA" dirty="0"/>
              <a:t> </a:t>
            </a:r>
            <a:r>
              <a:rPr lang="en-CA" dirty="0" err="1"/>
              <a:t>faveur</a:t>
            </a:r>
            <a:r>
              <a:rPr lang="en-CA" dirty="0"/>
              <a:t> de la </a:t>
            </a:r>
            <a:r>
              <a:rPr lang="en-CA" dirty="0" err="1"/>
              <a:t>lutte</a:t>
            </a:r>
            <a:r>
              <a:rPr lang="en-CA" dirty="0"/>
              <a:t> </a:t>
            </a:r>
            <a:r>
              <a:rPr lang="en-CA" dirty="0" err="1"/>
              <a:t>contre</a:t>
            </a:r>
            <a:r>
              <a:rPr lang="en-CA" dirty="0"/>
              <a:t> le </a:t>
            </a:r>
            <a:r>
              <a:rPr lang="en-CA" dirty="0" err="1"/>
              <a:t>racisme</a:t>
            </a:r>
            <a:r>
              <a:rPr lang="en-CA" dirty="0"/>
              <a:t>, de </a:t>
            </a:r>
            <a:r>
              <a:rPr lang="en-CA" dirty="0" err="1"/>
              <a:t>l’équité</a:t>
            </a:r>
            <a:r>
              <a:rPr lang="en-CA" dirty="0"/>
              <a:t> et de </a:t>
            </a:r>
            <a:r>
              <a:rPr lang="en-CA" dirty="0" err="1"/>
              <a:t>l’inclusion</a:t>
            </a:r>
            <a:r>
              <a:rPr lang="en-CA" dirty="0"/>
              <a:t> du </a:t>
            </a:r>
            <a:r>
              <a:rPr lang="en-CA" dirty="0" err="1"/>
              <a:t>greffier</a:t>
            </a:r>
            <a:r>
              <a:rPr lang="en-CA" dirty="0"/>
              <a:t>, qui </a:t>
            </a:r>
            <a:r>
              <a:rPr lang="en-CA" dirty="0" err="1"/>
              <a:t>définit</a:t>
            </a:r>
            <a:r>
              <a:rPr lang="en-CA" dirty="0"/>
              <a:t> les </a:t>
            </a:r>
            <a:r>
              <a:rPr lang="en-CA" dirty="0" err="1"/>
              <a:t>attentes</a:t>
            </a:r>
            <a:r>
              <a:rPr lang="en-CA" dirty="0"/>
              <a:t> communes des </a:t>
            </a:r>
            <a:r>
              <a:rPr lang="en-CA" dirty="0" err="1"/>
              <a:t>dirigeants</a:t>
            </a:r>
            <a:r>
              <a:rPr lang="en-CA" dirty="0"/>
              <a:t> de </a:t>
            </a:r>
            <a:r>
              <a:rPr lang="en-CA" dirty="0" err="1"/>
              <a:t>l’ensemble</a:t>
            </a:r>
            <a:r>
              <a:rPr lang="en-CA" dirty="0"/>
              <a:t> de la </a:t>
            </a:r>
            <a:r>
              <a:rPr lang="en-CA" dirty="0" err="1"/>
              <a:t>fonction</a:t>
            </a:r>
            <a:r>
              <a:rPr lang="en-CA" dirty="0"/>
              <a:t> </a:t>
            </a:r>
            <a:r>
              <a:rPr lang="en-CA" dirty="0" err="1"/>
              <a:t>publique</a:t>
            </a:r>
            <a:r>
              <a:rPr lang="en-CA" dirty="0"/>
              <a:t> </a:t>
            </a:r>
            <a:r>
              <a:rPr lang="en-CA" dirty="0" err="1"/>
              <a:t>afin</a:t>
            </a:r>
            <a:r>
              <a:rPr lang="en-CA" dirty="0"/>
              <a:t> </a:t>
            </a:r>
            <a:r>
              <a:rPr lang="en-CA" dirty="0" err="1"/>
              <a:t>qu’ils</a:t>
            </a:r>
            <a:r>
              <a:rPr lang="en-CA" dirty="0"/>
              <a:t> </a:t>
            </a:r>
            <a:r>
              <a:rPr lang="en-CA" dirty="0" err="1"/>
              <a:t>prennent</a:t>
            </a:r>
            <a:r>
              <a:rPr lang="en-CA" dirty="0"/>
              <a:t> des </a:t>
            </a:r>
            <a:r>
              <a:rPr lang="en-CA" dirty="0" err="1"/>
              <a:t>mesures</a:t>
            </a:r>
            <a:r>
              <a:rPr lang="en-CA" dirty="0"/>
              <a:t> </a:t>
            </a:r>
            <a:r>
              <a:rPr lang="en-CA" dirty="0" err="1"/>
              <a:t>concrètes</a:t>
            </a:r>
            <a:r>
              <a:rPr lang="en-CA" dirty="0"/>
              <a:t>.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Tout </a:t>
            </a:r>
            <a:r>
              <a:rPr lang="en-CA" dirty="0" err="1"/>
              <a:t>comme</a:t>
            </a:r>
            <a:r>
              <a:rPr lang="en-CA" dirty="0"/>
              <a:t> la </a:t>
            </a:r>
            <a:r>
              <a:rPr lang="en-CA" dirty="0" err="1"/>
              <a:t>fondatrice</a:t>
            </a:r>
            <a:r>
              <a:rPr lang="en-CA" dirty="0"/>
              <a:t> de DEAPCM, Samantha </a:t>
            </a:r>
            <a:r>
              <a:rPr lang="en-CA" dirty="0" err="1"/>
              <a:t>Moonsammy</a:t>
            </a:r>
            <a:r>
              <a:rPr lang="en-CA" dirty="0"/>
              <a:t>, dans son </a:t>
            </a:r>
            <a:r>
              <a:rPr lang="en-CA" dirty="0" err="1"/>
              <a:t>rôle</a:t>
            </a:r>
            <a:r>
              <a:rPr lang="en-CA" dirty="0"/>
              <a:t>, le </a:t>
            </a:r>
            <a:r>
              <a:rPr lang="en-CA" dirty="0" err="1"/>
              <a:t>greffier</a:t>
            </a:r>
            <a:r>
              <a:rPr lang="en-CA" dirty="0"/>
              <a:t> a pris le temps </a:t>
            </a:r>
            <a:r>
              <a:rPr lang="en-CA" dirty="0" err="1"/>
              <a:t>d’écouter</a:t>
            </a:r>
            <a:r>
              <a:rPr lang="en-CA" dirty="0"/>
              <a:t> les fonctionnaires </a:t>
            </a:r>
            <a:r>
              <a:rPr lang="en-CA" dirty="0" err="1"/>
              <a:t>s’exprimer</a:t>
            </a:r>
            <a:r>
              <a:rPr lang="en-CA" dirty="0"/>
              <a:t> et </a:t>
            </a:r>
            <a:r>
              <a:rPr lang="en-CA" dirty="0" err="1"/>
              <a:t>partager</a:t>
            </a:r>
            <a:r>
              <a:rPr lang="en-CA" dirty="0"/>
              <a:t> </a:t>
            </a:r>
            <a:r>
              <a:rPr lang="en-CA" dirty="0" err="1"/>
              <a:t>courageusement</a:t>
            </a:r>
            <a:r>
              <a:rPr lang="en-CA" dirty="0"/>
              <a:t> </a:t>
            </a:r>
            <a:r>
              <a:rPr lang="en-CA" dirty="0" err="1"/>
              <a:t>leurs</a:t>
            </a:r>
            <a:r>
              <a:rPr lang="en-CA" dirty="0"/>
              <a:t> </a:t>
            </a:r>
            <a:r>
              <a:rPr lang="en-CA" dirty="0" err="1"/>
              <a:t>expériences</a:t>
            </a:r>
            <a:r>
              <a:rPr lang="en-CA" dirty="0"/>
              <a:t> </a:t>
            </a:r>
            <a:r>
              <a:rPr lang="en-CA" dirty="0" err="1"/>
              <a:t>vécues</a:t>
            </a:r>
            <a:r>
              <a:rPr lang="en-CA" dirty="0"/>
              <a:t>, et </a:t>
            </a:r>
            <a:r>
              <a:rPr lang="en-CA" dirty="0" err="1"/>
              <a:t>c’était</a:t>
            </a:r>
            <a:r>
              <a:rPr lang="en-CA" dirty="0"/>
              <a:t> </a:t>
            </a:r>
            <a:r>
              <a:rPr lang="en-CA" dirty="0" err="1"/>
              <a:t>clair</a:t>
            </a:r>
            <a:r>
              <a:rPr lang="en-CA" dirty="0"/>
              <a:t> </a:t>
            </a:r>
            <a:r>
              <a:rPr lang="en-CA" dirty="0" err="1"/>
              <a:t>qu’il</a:t>
            </a:r>
            <a:r>
              <a:rPr lang="en-CA" dirty="0"/>
              <a:t> </a:t>
            </a:r>
            <a:r>
              <a:rPr lang="en-CA" dirty="0" err="1"/>
              <a:t>était</a:t>
            </a:r>
            <a:r>
              <a:rPr lang="en-CA" dirty="0"/>
              <a:t> temps </a:t>
            </a:r>
            <a:r>
              <a:rPr lang="en-CA" dirty="0" err="1"/>
              <a:t>d’éliminer</a:t>
            </a:r>
            <a:r>
              <a:rPr lang="en-CA" dirty="0"/>
              <a:t> le </a:t>
            </a:r>
            <a:r>
              <a:rPr lang="en-CA" dirty="0" err="1"/>
              <a:t>racisme</a:t>
            </a:r>
            <a:r>
              <a:rPr lang="en-CA" dirty="0"/>
              <a:t> </a:t>
            </a:r>
            <a:r>
              <a:rPr lang="en-CA" dirty="0" err="1"/>
              <a:t>systémique</a:t>
            </a:r>
            <a:r>
              <a:rPr lang="en-CA" dirty="0"/>
              <a:t> de </a:t>
            </a:r>
            <a:r>
              <a:rPr lang="en-CA" dirty="0" err="1"/>
              <a:t>nos</a:t>
            </a:r>
            <a:r>
              <a:rPr lang="en-CA" dirty="0"/>
              <a:t> institutions et de </a:t>
            </a:r>
            <a:r>
              <a:rPr lang="en-CA" dirty="0" err="1"/>
              <a:t>notre</a:t>
            </a:r>
            <a:r>
              <a:rPr lang="en-CA" dirty="0"/>
              <a:t> culture. </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5. [</a:t>
            </a:r>
            <a:r>
              <a:rPr lang="en-CA" dirty="0" err="1"/>
              <a:t>Tombes</a:t>
            </a:r>
            <a:r>
              <a:rPr lang="en-CA" dirty="0"/>
              <a:t> </a:t>
            </a:r>
            <a:r>
              <a:rPr lang="en-CA" dirty="0" err="1"/>
              <a:t>anonymes</a:t>
            </a:r>
            <a:r>
              <a:rPr lang="en-CA" dirty="0"/>
              <a:t>] </a:t>
            </a:r>
            <a:r>
              <a:rPr lang="en-CA" dirty="0" err="1"/>
              <a:t>Quelques</a:t>
            </a:r>
            <a:r>
              <a:rPr lang="en-CA" dirty="0"/>
              <a:t> </a:t>
            </a:r>
            <a:r>
              <a:rPr lang="en-CA" dirty="0" err="1"/>
              <a:t>mois</a:t>
            </a:r>
            <a:r>
              <a:rPr lang="en-CA" dirty="0"/>
              <a:t> après </a:t>
            </a:r>
            <a:r>
              <a:rPr lang="en-CA" dirty="0" err="1"/>
              <a:t>l’Appel</a:t>
            </a:r>
            <a:r>
              <a:rPr lang="en-CA" dirty="0"/>
              <a:t> du </a:t>
            </a:r>
            <a:r>
              <a:rPr lang="en-CA" dirty="0" err="1"/>
              <a:t>greffier</a:t>
            </a:r>
            <a:r>
              <a:rPr lang="en-CA" dirty="0"/>
              <a:t>, les Canadiens et les </a:t>
            </a:r>
            <a:r>
              <a:rPr lang="en-CA" dirty="0" err="1"/>
              <a:t>Canadiennes</a:t>
            </a:r>
            <a:r>
              <a:rPr lang="en-CA" dirty="0"/>
              <a:t> </a:t>
            </a:r>
            <a:r>
              <a:rPr lang="en-CA" dirty="0" err="1"/>
              <a:t>ont</a:t>
            </a:r>
            <a:r>
              <a:rPr lang="en-CA" dirty="0"/>
              <a:t> </a:t>
            </a:r>
            <a:r>
              <a:rPr lang="en-CA" dirty="0" err="1"/>
              <a:t>ressenti</a:t>
            </a:r>
            <a:r>
              <a:rPr lang="en-CA" dirty="0"/>
              <a:t> encore plus de </a:t>
            </a:r>
            <a:r>
              <a:rPr lang="en-CA" dirty="0" err="1"/>
              <a:t>douleur</a:t>
            </a:r>
            <a:r>
              <a:rPr lang="en-CA" dirty="0"/>
              <a:t> et </a:t>
            </a:r>
            <a:r>
              <a:rPr lang="en-CA" dirty="0" err="1"/>
              <a:t>d’indignation</a:t>
            </a:r>
            <a:r>
              <a:rPr lang="en-CA" dirty="0"/>
              <a:t> </a:t>
            </a:r>
            <a:r>
              <a:rPr lang="en-CA" dirty="0" err="1"/>
              <a:t>lorsque</a:t>
            </a:r>
            <a:r>
              <a:rPr lang="en-CA" dirty="0"/>
              <a:t> les </a:t>
            </a:r>
            <a:r>
              <a:rPr lang="en-CA" dirty="0" err="1"/>
              <a:t>tombes</a:t>
            </a:r>
            <a:r>
              <a:rPr lang="en-CA" dirty="0"/>
              <a:t> </a:t>
            </a:r>
            <a:r>
              <a:rPr lang="en-CA" dirty="0" err="1"/>
              <a:t>anonymes</a:t>
            </a:r>
            <a:r>
              <a:rPr lang="en-CA" dirty="0"/>
              <a:t> de 215 enfants </a:t>
            </a:r>
            <a:r>
              <a:rPr lang="en-CA" dirty="0" err="1"/>
              <a:t>autochtones</a:t>
            </a:r>
            <a:r>
              <a:rPr lang="en-CA" dirty="0"/>
              <a:t> </a:t>
            </a:r>
            <a:r>
              <a:rPr lang="en-CA" dirty="0" err="1"/>
              <a:t>ont</a:t>
            </a:r>
            <a:r>
              <a:rPr lang="en-CA" dirty="0"/>
              <a:t> </a:t>
            </a:r>
            <a:r>
              <a:rPr lang="en-CA" dirty="0" err="1"/>
              <a:t>été</a:t>
            </a:r>
            <a:r>
              <a:rPr lang="en-CA" dirty="0"/>
              <a:t> </a:t>
            </a:r>
            <a:r>
              <a:rPr lang="en-CA" dirty="0" err="1"/>
              <a:t>découvertes</a:t>
            </a:r>
            <a:r>
              <a:rPr lang="en-CA" dirty="0"/>
              <a:t> sur le terrain de </a:t>
            </a:r>
            <a:r>
              <a:rPr lang="en-CA" dirty="0" err="1"/>
              <a:t>l’ancien</a:t>
            </a:r>
            <a:r>
              <a:rPr lang="en-CA" dirty="0"/>
              <a:t> pensionnat </a:t>
            </a:r>
            <a:r>
              <a:rPr lang="en-CA" dirty="0" err="1"/>
              <a:t>indien</a:t>
            </a:r>
            <a:r>
              <a:rPr lang="en-CA" dirty="0"/>
              <a:t> de Kamloops, </a:t>
            </a:r>
            <a:r>
              <a:rPr lang="en-CA" dirty="0" err="1"/>
              <a:t>en</a:t>
            </a:r>
            <a:r>
              <a:rPr lang="en-CA" dirty="0"/>
              <a:t> </a:t>
            </a:r>
            <a:r>
              <a:rPr lang="en-CA" dirty="0" err="1"/>
              <a:t>Colombie-Britannique</a:t>
            </a:r>
            <a:r>
              <a:rPr lang="en-CA" dirty="0"/>
              <a:t>. Le </a:t>
            </a:r>
            <a:r>
              <a:rPr lang="en-CA" dirty="0" err="1"/>
              <a:t>gouvernement</a:t>
            </a:r>
            <a:r>
              <a:rPr lang="en-CA" dirty="0"/>
              <a:t> du Canada a </a:t>
            </a:r>
            <a:r>
              <a:rPr lang="en-CA" dirty="0" err="1"/>
              <a:t>réagi</a:t>
            </a:r>
            <a:r>
              <a:rPr lang="en-CA" dirty="0"/>
              <a:t> </a:t>
            </a:r>
            <a:r>
              <a:rPr lang="en-CA" dirty="0" err="1"/>
              <a:t>immédiatement</a:t>
            </a:r>
            <a:r>
              <a:rPr lang="en-CA" dirty="0"/>
              <a:t> </a:t>
            </a:r>
            <a:r>
              <a:rPr lang="en-CA" dirty="0" err="1"/>
              <a:t>en</a:t>
            </a:r>
            <a:r>
              <a:rPr lang="en-CA" dirty="0"/>
              <a:t> </a:t>
            </a:r>
            <a:r>
              <a:rPr lang="en-CA" dirty="0" err="1"/>
              <a:t>promettant</a:t>
            </a:r>
            <a:r>
              <a:rPr lang="en-CA" dirty="0"/>
              <a:t> de </a:t>
            </a:r>
            <a:r>
              <a:rPr lang="en-CA" dirty="0" err="1"/>
              <a:t>réparer</a:t>
            </a:r>
            <a:r>
              <a:rPr lang="en-CA" dirty="0"/>
              <a:t> les torts </a:t>
            </a:r>
            <a:r>
              <a:rPr lang="en-CA" dirty="0" err="1"/>
              <a:t>historiques</a:t>
            </a:r>
            <a:r>
              <a:rPr lang="en-CA" dirty="0"/>
              <a:t> et </a:t>
            </a:r>
            <a:r>
              <a:rPr lang="en-CA" dirty="0" err="1"/>
              <a:t>en</a:t>
            </a:r>
            <a:r>
              <a:rPr lang="en-CA" dirty="0"/>
              <a:t> </a:t>
            </a:r>
            <a:r>
              <a:rPr lang="en-CA" dirty="0" err="1"/>
              <a:t>s’engageant</a:t>
            </a:r>
            <a:r>
              <a:rPr lang="en-CA" dirty="0"/>
              <a:t> dans la </a:t>
            </a:r>
            <a:r>
              <a:rPr lang="en-CA" dirty="0" err="1"/>
              <a:t>réconciliation</a:t>
            </a:r>
            <a:r>
              <a:rPr lang="en-CA" dirty="0"/>
              <a:t>.</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Il </a:t>
            </a:r>
            <a:r>
              <a:rPr lang="en-CA" dirty="0" err="1"/>
              <a:t>s’agit</a:t>
            </a:r>
            <a:r>
              <a:rPr lang="en-CA" dirty="0"/>
              <a:t> d’un grand </a:t>
            </a:r>
            <a:r>
              <a:rPr lang="en-CA" dirty="0" err="1"/>
              <a:t>nombre</a:t>
            </a:r>
            <a:r>
              <a:rPr lang="en-CA" dirty="0"/>
              <a:t> </a:t>
            </a:r>
            <a:r>
              <a:rPr lang="en-CA" dirty="0" err="1"/>
              <a:t>d’expériences</a:t>
            </a:r>
            <a:r>
              <a:rPr lang="en-CA" dirty="0"/>
              <a:t> </a:t>
            </a:r>
            <a:r>
              <a:rPr lang="en-CA" dirty="0" err="1"/>
              <a:t>vécues</a:t>
            </a:r>
            <a:r>
              <a:rPr lang="en-CA" dirty="0"/>
              <a:t> dans un laps de temps très court. Sam </a:t>
            </a:r>
            <a:r>
              <a:rPr lang="en-CA" dirty="0" err="1"/>
              <a:t>en</a:t>
            </a:r>
            <a:r>
              <a:rPr lang="en-CA" dirty="0"/>
              <a:t> a </a:t>
            </a:r>
            <a:r>
              <a:rPr lang="en-CA" dirty="0" err="1"/>
              <a:t>tiré</a:t>
            </a:r>
            <a:r>
              <a:rPr lang="en-CA" dirty="0"/>
              <a:t> </a:t>
            </a:r>
            <a:r>
              <a:rPr lang="en-CA" dirty="0" err="1"/>
              <a:t>une</a:t>
            </a:r>
            <a:r>
              <a:rPr lang="en-CA" dirty="0"/>
              <a:t> profonde </a:t>
            </a:r>
            <a:r>
              <a:rPr lang="en-CA" dirty="0" err="1"/>
              <a:t>réflexion</a:t>
            </a:r>
            <a:r>
              <a:rPr lang="en-CA" dirty="0"/>
              <a:t>. Elle </a:t>
            </a:r>
            <a:r>
              <a:rPr lang="en-CA" dirty="0" err="1"/>
              <a:t>savait</a:t>
            </a:r>
            <a:r>
              <a:rPr lang="en-CA" dirty="0"/>
              <a:t> que nous </a:t>
            </a:r>
            <a:r>
              <a:rPr lang="en-CA" dirty="0" err="1"/>
              <a:t>devions</a:t>
            </a:r>
            <a:r>
              <a:rPr lang="en-CA" dirty="0"/>
              <a:t> faire </a:t>
            </a:r>
            <a:r>
              <a:rPr lang="en-CA" dirty="0" err="1"/>
              <a:t>quelque</a:t>
            </a:r>
            <a:r>
              <a:rPr lang="en-CA" dirty="0"/>
              <a:t> chose de </a:t>
            </a:r>
            <a:r>
              <a:rPr lang="en-CA" dirty="0" err="1"/>
              <a:t>révolutionnaire</a:t>
            </a:r>
            <a:r>
              <a:rPr lang="en-CA" dirty="0"/>
              <a:t> dans </a:t>
            </a:r>
            <a:r>
              <a:rPr lang="en-CA" dirty="0" err="1"/>
              <a:t>ce</a:t>
            </a:r>
            <a:r>
              <a:rPr lang="en-CA" dirty="0"/>
              <a:t> </a:t>
            </a:r>
            <a:r>
              <a:rPr lang="en-CA" dirty="0" err="1"/>
              <a:t>domaine</a:t>
            </a:r>
            <a:r>
              <a:rPr lang="en-CA" dirty="0"/>
              <a:t>. </a:t>
            </a:r>
          </a:p>
          <a:p>
            <a:pPr marL="0" lvl="0" indent="0" algn="l" rtl="0">
              <a:spcBef>
                <a:spcPts val="0"/>
              </a:spcBef>
              <a:spcAft>
                <a:spcPts val="0"/>
              </a:spcAft>
              <a:buNone/>
            </a:pPr>
            <a:endParaRPr dirty="0"/>
          </a:p>
        </p:txBody>
      </p:sp>
      <p:sp>
        <p:nvSpPr>
          <p:cNvPr id="150" name="Google Shape;150;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31" name="Google Shape;231;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32" name="Google Shape;232;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En</a:t>
            </a:r>
            <a:r>
              <a:rPr lang="en-US" dirty="0"/>
              <a:t> se </a:t>
            </a:r>
            <a:r>
              <a:rPr lang="en-US" dirty="0" err="1"/>
              <a:t>référant</a:t>
            </a:r>
            <a:r>
              <a:rPr lang="en-US" dirty="0"/>
              <a:t> </a:t>
            </a:r>
            <a:r>
              <a:rPr lang="en-US" dirty="0" err="1"/>
              <a:t>à</a:t>
            </a:r>
            <a:r>
              <a:rPr lang="en-US" dirty="0"/>
              <a:t> </a:t>
            </a:r>
            <a:r>
              <a:rPr lang="en-US" dirty="0" err="1"/>
              <a:t>l’Appel</a:t>
            </a:r>
            <a:r>
              <a:rPr lang="en-US" dirty="0"/>
              <a:t> </a:t>
            </a:r>
            <a:r>
              <a:rPr lang="en-US" dirty="0" err="1"/>
              <a:t>à</a:t>
            </a:r>
            <a:r>
              <a:rPr lang="en-US" dirty="0"/>
              <a:t> </a:t>
            </a:r>
            <a:r>
              <a:rPr lang="en-US" dirty="0" err="1"/>
              <a:t>l’action</a:t>
            </a:r>
            <a:r>
              <a:rPr lang="en-US" dirty="0"/>
              <a:t> du </a:t>
            </a:r>
            <a:r>
              <a:rPr lang="en-US" dirty="0" err="1"/>
              <a:t>greffier</a:t>
            </a:r>
            <a:r>
              <a:rPr lang="en-US" dirty="0"/>
              <a:t>, qui </a:t>
            </a:r>
            <a:r>
              <a:rPr lang="en-US" dirty="0" err="1"/>
              <a:t>déclare</a:t>
            </a:r>
            <a:r>
              <a:rPr lang="en-US" dirty="0"/>
              <a:t> : « </a:t>
            </a:r>
            <a:r>
              <a:rPr lang="en-US" dirty="0" err="1"/>
              <a:t>L’édification</a:t>
            </a:r>
            <a:r>
              <a:rPr lang="en-US" dirty="0"/>
              <a:t> </a:t>
            </a:r>
            <a:r>
              <a:rPr lang="en-US" dirty="0" err="1"/>
              <a:t>d’une</a:t>
            </a:r>
            <a:r>
              <a:rPr lang="en-US" dirty="0"/>
              <a:t> </a:t>
            </a:r>
            <a:r>
              <a:rPr lang="en-US" dirty="0" err="1"/>
              <a:t>fonction</a:t>
            </a:r>
            <a:r>
              <a:rPr lang="en-US" dirty="0"/>
              <a:t> </a:t>
            </a:r>
            <a:r>
              <a:rPr lang="en-US" dirty="0" err="1"/>
              <a:t>publique</a:t>
            </a:r>
            <a:r>
              <a:rPr lang="en-US" dirty="0"/>
              <a:t> </a:t>
            </a:r>
            <a:r>
              <a:rPr lang="en-US" dirty="0" err="1"/>
              <a:t>diversifiée</a:t>
            </a:r>
            <a:r>
              <a:rPr lang="en-US" dirty="0"/>
              <a:t>, </a:t>
            </a:r>
            <a:r>
              <a:rPr lang="en-US" dirty="0" err="1"/>
              <a:t>équitable</a:t>
            </a:r>
            <a:r>
              <a:rPr lang="en-US" dirty="0"/>
              <a:t> et inclusive </a:t>
            </a:r>
            <a:r>
              <a:rPr lang="en-US" dirty="0" err="1"/>
              <a:t>est</a:t>
            </a:r>
            <a:r>
              <a:rPr lang="en-US" dirty="0"/>
              <a:t> </a:t>
            </a:r>
            <a:r>
              <a:rPr lang="en-US" dirty="0" err="1"/>
              <a:t>à</a:t>
            </a:r>
            <a:r>
              <a:rPr lang="en-US" dirty="0"/>
              <a:t> la </a:t>
            </a:r>
            <a:r>
              <a:rPr lang="en-US" dirty="0" err="1"/>
              <a:t>fois</a:t>
            </a:r>
            <a:r>
              <a:rPr lang="en-US" dirty="0"/>
              <a:t> </a:t>
            </a:r>
            <a:r>
              <a:rPr lang="en-US" dirty="0" err="1"/>
              <a:t>une</a:t>
            </a:r>
            <a:r>
              <a:rPr lang="en-US" dirty="0"/>
              <a:t> obligation et </a:t>
            </a:r>
            <a:r>
              <a:rPr lang="en-US" dirty="0" err="1"/>
              <a:t>une</a:t>
            </a:r>
            <a:r>
              <a:rPr lang="en-US" dirty="0"/>
              <a:t> occasion pour nous </a:t>
            </a:r>
            <a:r>
              <a:rPr lang="en-US" dirty="0" err="1"/>
              <a:t>tous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Nous </a:t>
            </a:r>
            <a:r>
              <a:rPr lang="en-US" dirty="0" err="1"/>
              <a:t>devons</a:t>
            </a:r>
            <a:r>
              <a:rPr lang="en-US" dirty="0"/>
              <a:t> faire </a:t>
            </a:r>
            <a:r>
              <a:rPr lang="en-US" dirty="0" err="1"/>
              <a:t>avancer</a:t>
            </a:r>
            <a:r>
              <a:rPr lang="en-US" dirty="0"/>
              <a:t> </a:t>
            </a:r>
            <a:r>
              <a:rPr lang="en-US" dirty="0" err="1"/>
              <a:t>cet</a:t>
            </a:r>
            <a:r>
              <a:rPr lang="en-US" dirty="0"/>
              <a:t> </a:t>
            </a:r>
            <a:r>
              <a:rPr lang="en-US" dirty="0" err="1"/>
              <a:t>objectif</a:t>
            </a:r>
            <a:r>
              <a:rPr lang="en-US" dirty="0"/>
              <a:t> ensemble, </a:t>
            </a:r>
            <a:r>
              <a:rPr lang="en-US" dirty="0" err="1"/>
              <a:t>en</a:t>
            </a:r>
            <a:r>
              <a:rPr lang="en-US" dirty="0"/>
              <a:t> </a:t>
            </a:r>
            <a:r>
              <a:rPr lang="en-US" dirty="0" err="1"/>
              <a:t>agissant</a:t>
            </a:r>
            <a:r>
              <a:rPr lang="en-US" dirty="0"/>
              <a:t> tant sur le plan </a:t>
            </a:r>
            <a:r>
              <a:rPr lang="en-US" dirty="0" err="1"/>
              <a:t>individuel</a:t>
            </a:r>
            <a:r>
              <a:rPr lang="en-US" dirty="0"/>
              <a:t> que sur le plan </a:t>
            </a:r>
            <a:r>
              <a:rPr lang="en-US" dirty="0" err="1"/>
              <a:t>collectif</a:t>
            </a:r>
            <a:r>
              <a:rPr lang="en-US" dirty="0"/>
              <a:t> et </a:t>
            </a:r>
            <a:r>
              <a:rPr lang="en-US" dirty="0" err="1"/>
              <a:t>en</a:t>
            </a:r>
            <a:r>
              <a:rPr lang="en-US" dirty="0"/>
              <a:t> </a:t>
            </a:r>
            <a:r>
              <a:rPr lang="en-US" dirty="0" err="1"/>
              <a:t>sachant</a:t>
            </a:r>
            <a:r>
              <a:rPr lang="en-US" dirty="0"/>
              <a:t> que </a:t>
            </a:r>
            <a:r>
              <a:rPr lang="en-US" dirty="0" err="1"/>
              <a:t>nos</a:t>
            </a:r>
            <a:r>
              <a:rPr lang="en-US" dirty="0"/>
              <a:t> </a:t>
            </a:r>
            <a:r>
              <a:rPr lang="en-US" dirty="0" err="1"/>
              <a:t>progrès</a:t>
            </a:r>
            <a:r>
              <a:rPr lang="en-US" dirty="0"/>
              <a:t> </a:t>
            </a:r>
            <a:r>
              <a:rPr lang="en-US" dirty="0" err="1"/>
              <a:t>dépendront</a:t>
            </a:r>
            <a:r>
              <a:rPr lang="en-US" dirty="0"/>
              <a:t> de la </a:t>
            </a:r>
            <a:r>
              <a:rPr lang="en-US" dirty="0" err="1"/>
              <a:t>capacité</a:t>
            </a:r>
            <a:r>
              <a:rPr lang="en-US" dirty="0"/>
              <a:t> de </a:t>
            </a:r>
            <a:r>
              <a:rPr lang="en-US" dirty="0" err="1"/>
              <a:t>renforcer</a:t>
            </a:r>
            <a:r>
              <a:rPr lang="en-US" dirty="0"/>
              <a:t> les </a:t>
            </a:r>
            <a:r>
              <a:rPr lang="en-US" dirty="0" err="1"/>
              <a:t>voix</a:t>
            </a:r>
            <a:r>
              <a:rPr lang="en-US" dirty="0"/>
              <a:t> des </a:t>
            </a:r>
            <a:r>
              <a:rPr lang="en-US" dirty="0" err="1"/>
              <a:t>membres</a:t>
            </a:r>
            <a:r>
              <a:rPr lang="en-US" dirty="0"/>
              <a:t> de </a:t>
            </a:r>
            <a:r>
              <a:rPr lang="en-US" dirty="0" err="1"/>
              <a:t>nos</a:t>
            </a:r>
            <a:r>
              <a:rPr lang="en-US" dirty="0"/>
              <a:t> </a:t>
            </a:r>
            <a:r>
              <a:rPr lang="en-US" dirty="0" err="1"/>
              <a:t>organisations</a:t>
            </a:r>
            <a:r>
              <a:rPr lang="en-US" dirty="0"/>
              <a:t> pour </a:t>
            </a:r>
            <a:r>
              <a:rPr lang="en-US" dirty="0" err="1"/>
              <a:t>qu’ils</a:t>
            </a:r>
            <a:r>
              <a:rPr lang="en-US" dirty="0"/>
              <a:t> </a:t>
            </a:r>
            <a:r>
              <a:rPr lang="en-US" dirty="0" err="1"/>
              <a:t>aident</a:t>
            </a:r>
            <a:r>
              <a:rPr lang="en-US" dirty="0"/>
              <a:t> </a:t>
            </a:r>
            <a:r>
              <a:rPr lang="en-US" dirty="0" err="1"/>
              <a:t>à</a:t>
            </a:r>
            <a:r>
              <a:rPr lang="en-US" dirty="0"/>
              <a:t> tracer la </a:t>
            </a:r>
            <a:r>
              <a:rPr lang="en-US" dirty="0" err="1"/>
              <a:t>voie</a:t>
            </a:r>
            <a:r>
              <a:rPr lang="en-US" dirty="0"/>
              <a:t> </a:t>
            </a:r>
            <a:r>
              <a:rPr lang="en-US" dirty="0" err="1"/>
              <a:t>à</a:t>
            </a:r>
            <a:r>
              <a:rPr lang="en-US" dirty="0"/>
              <a:t> </a:t>
            </a:r>
            <a:r>
              <a:rPr lang="en-US" dirty="0" err="1"/>
              <a:t>suivre</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 </a:t>
            </a:r>
            <a:r>
              <a:rPr lang="en-US" dirty="0" err="1"/>
              <a:t>réponse</a:t>
            </a:r>
            <a:r>
              <a:rPr lang="en-US" dirty="0"/>
              <a:t> e </a:t>
            </a:r>
            <a:r>
              <a:rPr lang="en-US" dirty="0" err="1"/>
              <a:t>trouvait</a:t>
            </a:r>
            <a:r>
              <a:rPr lang="en-US" dirty="0"/>
              <a:t> </a:t>
            </a:r>
            <a:r>
              <a:rPr lang="en-US" dirty="0" err="1"/>
              <a:t>directement</a:t>
            </a:r>
            <a:r>
              <a:rPr lang="en-US" dirty="0"/>
              <a:t> dans </a:t>
            </a:r>
            <a:r>
              <a:rPr lang="en-US" dirty="0" err="1"/>
              <a:t>l’Appel</a:t>
            </a:r>
            <a:r>
              <a:rPr lang="en-US" dirty="0"/>
              <a:t> </a:t>
            </a:r>
            <a:r>
              <a:rPr lang="en-US" dirty="0" err="1"/>
              <a:t>à</a:t>
            </a:r>
            <a:r>
              <a:rPr lang="en-US" dirty="0"/>
              <a:t> </a:t>
            </a:r>
            <a:r>
              <a:rPr lang="en-US" dirty="0" err="1"/>
              <a:t>l’action</a:t>
            </a:r>
            <a:r>
              <a:rPr lang="en-US" dirty="0"/>
              <a:t> du </a:t>
            </a:r>
            <a:r>
              <a:rPr lang="en-US" dirty="0" err="1"/>
              <a:t>greffier</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DEAPCM a </a:t>
            </a:r>
            <a:r>
              <a:rPr lang="en-US" dirty="0" err="1"/>
              <a:t>été</a:t>
            </a:r>
            <a:r>
              <a:rPr lang="en-US" dirty="0"/>
              <a:t> </a:t>
            </a:r>
            <a:r>
              <a:rPr lang="en-US" dirty="0" err="1"/>
              <a:t>créé</a:t>
            </a:r>
            <a:r>
              <a:rPr lang="en-US" dirty="0"/>
              <a:t> pour </a:t>
            </a:r>
            <a:r>
              <a:rPr lang="en-US" dirty="0" err="1"/>
              <a:t>répondre</a:t>
            </a:r>
            <a:r>
              <a:rPr lang="en-US" dirty="0"/>
              <a:t> </a:t>
            </a:r>
            <a:r>
              <a:rPr lang="en-US" dirty="0" err="1"/>
              <a:t>à</a:t>
            </a:r>
            <a:r>
              <a:rPr lang="en-US" dirty="0"/>
              <a:t> </a:t>
            </a:r>
            <a:r>
              <a:rPr lang="en-US" dirty="0" err="1"/>
              <a:t>l’Appel</a:t>
            </a:r>
            <a:r>
              <a:rPr lang="en-US" dirty="0"/>
              <a:t> </a:t>
            </a:r>
            <a:r>
              <a:rPr lang="en-US" dirty="0" err="1"/>
              <a:t>à</a:t>
            </a:r>
            <a:r>
              <a:rPr lang="en-US" dirty="0"/>
              <a:t> </a:t>
            </a:r>
            <a:r>
              <a:rPr lang="en-US" dirty="0" err="1"/>
              <a:t>l’action</a:t>
            </a:r>
            <a:r>
              <a:rPr lang="en-US" dirty="0"/>
              <a:t>. </a:t>
            </a:r>
            <a:r>
              <a:rPr lang="en-US" dirty="0" err="1"/>
              <a:t>Finis</a:t>
            </a:r>
            <a:r>
              <a:rPr lang="en-US" dirty="0"/>
              <a:t> les </a:t>
            </a:r>
            <a:r>
              <a:rPr lang="en-US" dirty="0" err="1"/>
              <a:t>gestes</a:t>
            </a:r>
            <a:r>
              <a:rPr lang="en-US" dirty="0"/>
              <a:t> vides de </a:t>
            </a:r>
            <a:r>
              <a:rPr lang="en-US" dirty="0" err="1"/>
              <a:t>sens.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 Bureau de la </a:t>
            </a:r>
            <a:r>
              <a:rPr lang="en-US" dirty="0" err="1"/>
              <a:t>diversité</a:t>
            </a:r>
            <a:r>
              <a:rPr lang="en-US" dirty="0"/>
              <a:t> et de </a:t>
            </a:r>
            <a:r>
              <a:rPr lang="en-US" dirty="0" err="1"/>
              <a:t>l’inclusion</a:t>
            </a:r>
            <a:r>
              <a:rPr lang="en-US" dirty="0"/>
              <a:t> a </a:t>
            </a:r>
            <a:r>
              <a:rPr lang="en-US" dirty="0" err="1"/>
              <a:t>donc</a:t>
            </a:r>
            <a:r>
              <a:rPr lang="en-US" dirty="0"/>
              <a:t> </a:t>
            </a:r>
            <a:r>
              <a:rPr lang="en-US" dirty="0" err="1"/>
              <a:t>créé</a:t>
            </a:r>
            <a:r>
              <a:rPr lang="en-US" dirty="0"/>
              <a:t> un </a:t>
            </a:r>
            <a:r>
              <a:rPr lang="en-US" dirty="0" err="1"/>
              <a:t>véritable</a:t>
            </a:r>
            <a:r>
              <a:rPr lang="en-US" dirty="0"/>
              <a:t> </a:t>
            </a:r>
            <a:r>
              <a:rPr lang="en-US" dirty="0" err="1"/>
              <a:t>programme</a:t>
            </a:r>
            <a:r>
              <a:rPr lang="en-US" dirty="0"/>
              <a:t> </a:t>
            </a:r>
            <a:r>
              <a:rPr lang="en-US" dirty="0" err="1"/>
              <a:t>axé</a:t>
            </a:r>
            <a:r>
              <a:rPr lang="en-US" dirty="0"/>
              <a:t> sur les </a:t>
            </a:r>
            <a:r>
              <a:rPr lang="en-US" dirty="0" err="1"/>
              <a:t>personnes</a:t>
            </a:r>
            <a:r>
              <a:rPr lang="en-US" dirty="0"/>
              <a:t>, avec des </a:t>
            </a:r>
            <a:r>
              <a:rPr lang="en-US" dirty="0" err="1"/>
              <a:t>résultats</a:t>
            </a:r>
            <a:r>
              <a:rPr lang="en-US" dirty="0"/>
              <a:t> </a:t>
            </a:r>
            <a:r>
              <a:rPr lang="en-US" dirty="0" err="1"/>
              <a:t>concrets</a:t>
            </a:r>
            <a:r>
              <a:rPr lang="en-US" dirty="0"/>
              <a:t>, </a:t>
            </a:r>
            <a:r>
              <a:rPr lang="en-US" dirty="0" err="1"/>
              <a:t>afin</a:t>
            </a:r>
            <a:r>
              <a:rPr lang="en-US" dirty="0"/>
              <a:t> de faire </a:t>
            </a:r>
            <a:r>
              <a:rPr lang="en-US" dirty="0" err="1"/>
              <a:t>progresser</a:t>
            </a:r>
            <a:r>
              <a:rPr lang="en-US" dirty="0"/>
              <a:t> ensemble les </a:t>
            </a:r>
            <a:r>
              <a:rPr lang="en-US" dirty="0" err="1"/>
              <a:t>lieux</a:t>
            </a:r>
            <a:r>
              <a:rPr lang="en-US" dirty="0"/>
              <a:t> de travail </a:t>
            </a:r>
            <a:r>
              <a:rPr lang="en-US" dirty="0" err="1"/>
              <a:t>inclusifs</a:t>
            </a:r>
            <a:r>
              <a:rPr lang="en-US" dirty="0"/>
              <a:t>. </a:t>
            </a:r>
            <a:r>
              <a:rPr lang="en-US" dirty="0" err="1"/>
              <a:t>S’engager</a:t>
            </a:r>
            <a:r>
              <a:rPr lang="en-US" dirty="0"/>
              <a:t> </a:t>
            </a:r>
            <a:r>
              <a:rPr lang="en-US" dirty="0" err="1"/>
              <a:t>à</a:t>
            </a:r>
            <a:r>
              <a:rPr lang="en-US" dirty="0"/>
              <a:t> amplifier la </a:t>
            </a:r>
            <a:r>
              <a:rPr lang="en-US" dirty="0" err="1"/>
              <a:t>voix</a:t>
            </a:r>
            <a:r>
              <a:rPr lang="en-US" dirty="0"/>
              <a:t> de </a:t>
            </a:r>
            <a:r>
              <a:rPr lang="en-US" dirty="0" err="1"/>
              <a:t>ceux</a:t>
            </a:r>
            <a:r>
              <a:rPr lang="en-US" dirty="0"/>
              <a:t> et de </a:t>
            </a:r>
            <a:r>
              <a:rPr lang="en-US" dirty="0" err="1"/>
              <a:t>celles</a:t>
            </a:r>
            <a:r>
              <a:rPr lang="en-US" dirty="0"/>
              <a:t> qui, au sein de </a:t>
            </a:r>
            <a:r>
              <a:rPr lang="en-US" dirty="0" err="1"/>
              <a:t>nos</a:t>
            </a:r>
            <a:r>
              <a:rPr lang="en-US" dirty="0"/>
              <a:t> </a:t>
            </a:r>
            <a:r>
              <a:rPr lang="en-US" dirty="0" err="1"/>
              <a:t>organisations</a:t>
            </a:r>
            <a:r>
              <a:rPr lang="en-US" dirty="0"/>
              <a:t>, </a:t>
            </a:r>
            <a:r>
              <a:rPr lang="en-US" dirty="0" err="1"/>
              <a:t>contribuent</a:t>
            </a:r>
            <a:r>
              <a:rPr lang="en-US" dirty="0"/>
              <a:t> </a:t>
            </a:r>
            <a:r>
              <a:rPr lang="en-US" dirty="0" err="1"/>
              <a:t>à</a:t>
            </a:r>
            <a:r>
              <a:rPr lang="en-US" dirty="0"/>
              <a:t> </a:t>
            </a:r>
            <a:r>
              <a:rPr lang="en-US" dirty="0" err="1"/>
              <a:t>montrer</a:t>
            </a:r>
            <a:r>
              <a:rPr lang="en-US" dirty="0"/>
              <a:t> la </a:t>
            </a:r>
            <a:r>
              <a:rPr lang="en-US" dirty="0" err="1"/>
              <a:t>voie</a:t>
            </a:r>
            <a:r>
              <a:rPr lang="en-US" dirty="0"/>
              <a:t>.</a:t>
            </a:r>
            <a:endParaRPr dirty="0"/>
          </a:p>
        </p:txBody>
      </p:sp>
      <p:sp>
        <p:nvSpPr>
          <p:cNvPr id="234" name="Google Shape;234;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35" name="Google Shape;235;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47" name="Google Shape;247;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48" name="Google Shape;248;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Il </a:t>
            </a:r>
            <a:r>
              <a:rPr lang="en-US" dirty="0" err="1"/>
              <a:t>était</a:t>
            </a:r>
            <a:r>
              <a:rPr lang="en-US" dirty="0"/>
              <a:t> temps de </a:t>
            </a:r>
            <a:r>
              <a:rPr lang="en-US" dirty="0" err="1"/>
              <a:t>procéder</a:t>
            </a:r>
            <a:r>
              <a:rPr lang="en-US" dirty="0"/>
              <a:t> </a:t>
            </a:r>
            <a:r>
              <a:rPr lang="en-US" dirty="0" err="1"/>
              <a:t>à</a:t>
            </a:r>
            <a:r>
              <a:rPr lang="en-US" dirty="0"/>
              <a:t> un </a:t>
            </a:r>
            <a:r>
              <a:rPr lang="en-US" dirty="0" err="1"/>
              <a:t>véritable</a:t>
            </a:r>
            <a:r>
              <a:rPr lang="en-US" dirty="0"/>
              <a:t> </a:t>
            </a:r>
            <a:r>
              <a:rPr lang="en-US" dirty="0" err="1"/>
              <a:t>changement</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Rosabeth</a:t>
            </a:r>
            <a:r>
              <a:rPr lang="en-US" dirty="0"/>
              <a:t> Moss Kanter a </a:t>
            </a:r>
            <a:r>
              <a:rPr lang="en-US" dirty="0" err="1"/>
              <a:t>déclaré</a:t>
            </a:r>
            <a:r>
              <a:rPr lang="en-US" dirty="0"/>
              <a:t> </a:t>
            </a:r>
            <a:r>
              <a:rPr lang="en-US" dirty="0" err="1"/>
              <a:t>en</a:t>
            </a:r>
            <a:r>
              <a:rPr lang="en-US" dirty="0"/>
              <a:t> 1977 : « Dans tout </a:t>
            </a:r>
            <a:r>
              <a:rPr lang="en-US" dirty="0" err="1"/>
              <a:t>processus</a:t>
            </a:r>
            <a:r>
              <a:rPr lang="en-US" dirty="0"/>
              <a:t> de </a:t>
            </a:r>
            <a:r>
              <a:rPr lang="en-US" dirty="0" err="1"/>
              <a:t>changement</a:t>
            </a:r>
            <a:r>
              <a:rPr lang="en-US" dirty="0"/>
              <a:t>, il y a trois </a:t>
            </a:r>
            <a:r>
              <a:rPr lang="en-US" dirty="0" err="1"/>
              <a:t>groupes</a:t>
            </a:r>
            <a:r>
              <a:rPr lang="en-US" dirty="0"/>
              <a:t>. Il y a </a:t>
            </a:r>
            <a:r>
              <a:rPr lang="en-US" dirty="0" err="1"/>
              <a:t>vingt</a:t>
            </a:r>
            <a:r>
              <a:rPr lang="en-US" dirty="0"/>
              <a:t> pour cent de </a:t>
            </a:r>
            <a:r>
              <a:rPr lang="en-US" dirty="0" err="1"/>
              <a:t>personnes</a:t>
            </a:r>
            <a:r>
              <a:rPr lang="en-US" dirty="0"/>
              <a:t> </a:t>
            </a:r>
            <a:r>
              <a:rPr lang="en-US" dirty="0" err="1"/>
              <a:t>qu’il</a:t>
            </a:r>
            <a:r>
              <a:rPr lang="en-US" dirty="0"/>
              <a:t> </a:t>
            </a:r>
            <a:r>
              <a:rPr lang="en-US" dirty="0" err="1"/>
              <a:t>n’est</a:t>
            </a:r>
            <a:r>
              <a:rPr lang="en-US" dirty="0"/>
              <a:t> pas </a:t>
            </a:r>
            <a:r>
              <a:rPr lang="en-US" dirty="0" err="1"/>
              <a:t>nécessaire</a:t>
            </a:r>
            <a:r>
              <a:rPr lang="en-US" dirty="0"/>
              <a:t> de </a:t>
            </a:r>
            <a:r>
              <a:rPr lang="en-US" dirty="0" err="1"/>
              <a:t>convaincre</a:t>
            </a:r>
            <a:r>
              <a:rPr lang="en-US" dirty="0"/>
              <a:t> et </a:t>
            </a:r>
            <a:r>
              <a:rPr lang="en-US" dirty="0" err="1"/>
              <a:t>soixante</a:t>
            </a:r>
            <a:r>
              <a:rPr lang="en-US" dirty="0"/>
              <a:t>-dix pour cent qui </a:t>
            </a:r>
            <a:r>
              <a:rPr lang="en-US" dirty="0" err="1"/>
              <a:t>restent</a:t>
            </a:r>
            <a:r>
              <a:rPr lang="en-US" dirty="0"/>
              <a:t> </a:t>
            </a:r>
            <a:r>
              <a:rPr lang="en-US" dirty="0" err="1"/>
              <a:t>neutres</a:t>
            </a:r>
            <a:r>
              <a:rPr lang="en-US" dirty="0"/>
              <a:t>. Si les </a:t>
            </a:r>
            <a:r>
              <a:rPr lang="en-US" dirty="0" err="1"/>
              <a:t>vingt</a:t>
            </a:r>
            <a:r>
              <a:rPr lang="en-US" dirty="0"/>
              <a:t> pour cent </a:t>
            </a:r>
            <a:r>
              <a:rPr lang="en-US" dirty="0" err="1"/>
              <a:t>bougent</a:t>
            </a:r>
            <a:r>
              <a:rPr lang="en-US" dirty="0"/>
              <a:t>, les </a:t>
            </a:r>
            <a:r>
              <a:rPr lang="en-US" dirty="0" err="1"/>
              <a:t>soixante</a:t>
            </a:r>
            <a:r>
              <a:rPr lang="en-US" dirty="0"/>
              <a:t>-dix </a:t>
            </a:r>
            <a:r>
              <a:rPr lang="en-US" dirty="0" err="1"/>
              <a:t>suivront</a:t>
            </a:r>
            <a:r>
              <a:rPr lang="en-US" dirty="0"/>
              <a:t>. Ensuite, il y a dix pour cent – les choses </a:t>
            </a:r>
            <a:r>
              <a:rPr lang="en-US" dirty="0" err="1"/>
              <a:t>allaient</a:t>
            </a:r>
            <a:r>
              <a:rPr lang="en-US" dirty="0"/>
              <a:t> bien </a:t>
            </a:r>
            <a:r>
              <a:rPr lang="en-US" dirty="0" err="1"/>
              <a:t>en</a:t>
            </a:r>
            <a:r>
              <a:rPr lang="en-US" dirty="0"/>
              <a:t> 1901.</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 </a:t>
            </a:r>
            <a:r>
              <a:rPr lang="en-US" dirty="0" err="1"/>
              <a:t>vous</a:t>
            </a:r>
            <a:r>
              <a:rPr lang="en-US" dirty="0"/>
              <a:t> </a:t>
            </a:r>
            <a:r>
              <a:rPr lang="en-US" dirty="0" err="1"/>
              <a:t>voulez</a:t>
            </a:r>
            <a:r>
              <a:rPr lang="en-US" dirty="0"/>
              <a:t> </a:t>
            </a:r>
            <a:r>
              <a:rPr lang="en-US" dirty="0" err="1"/>
              <a:t>être</a:t>
            </a:r>
            <a:r>
              <a:rPr lang="en-US" dirty="0"/>
              <a:t> un </a:t>
            </a:r>
            <a:r>
              <a:rPr lang="en-US" dirty="0" err="1"/>
              <a:t>architecte</a:t>
            </a:r>
            <a:r>
              <a:rPr lang="en-US" dirty="0"/>
              <a:t> du </a:t>
            </a:r>
            <a:r>
              <a:rPr lang="en-US" dirty="0" err="1"/>
              <a:t>changement</a:t>
            </a:r>
            <a:r>
              <a:rPr lang="en-US" dirty="0"/>
              <a:t>, </a:t>
            </a:r>
            <a:r>
              <a:rPr lang="en-US" dirty="0" err="1"/>
              <a:t>vous</a:t>
            </a:r>
            <a:r>
              <a:rPr lang="en-US" dirty="0"/>
              <a:t> </a:t>
            </a:r>
            <a:r>
              <a:rPr lang="en-US" dirty="0" err="1"/>
              <a:t>devez</a:t>
            </a:r>
            <a:r>
              <a:rPr lang="en-US" dirty="0"/>
              <a:t> </a:t>
            </a:r>
            <a:r>
              <a:rPr lang="en-US" dirty="0" err="1"/>
              <a:t>désigner</a:t>
            </a:r>
            <a:r>
              <a:rPr lang="en-US" dirty="0"/>
              <a:t> et mobiliser les </a:t>
            </a:r>
            <a:r>
              <a:rPr lang="en-US" dirty="0" err="1"/>
              <a:t>vingt</a:t>
            </a:r>
            <a:r>
              <a:rPr lang="en-US" dirty="0"/>
              <a:t> pour cent. »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Il </a:t>
            </a:r>
            <a:r>
              <a:rPr lang="en-US" dirty="0" err="1"/>
              <a:t>était</a:t>
            </a:r>
            <a:r>
              <a:rPr lang="en-US" dirty="0"/>
              <a:t> </a:t>
            </a:r>
            <a:r>
              <a:rPr lang="en-US" dirty="0" err="1"/>
              <a:t>donc</a:t>
            </a:r>
            <a:r>
              <a:rPr lang="en-US" dirty="0"/>
              <a:t> temps. </a:t>
            </a:r>
          </a:p>
          <a:p>
            <a:pPr marL="0" lvl="0" indent="0" algn="l" rtl="0">
              <a:spcBef>
                <a:spcPts val="0"/>
              </a:spcBef>
              <a:spcAft>
                <a:spcPts val="0"/>
              </a:spcAft>
              <a:buNone/>
            </a:pPr>
            <a:r>
              <a:rPr lang="en-US" dirty="0"/>
              <a:t>- temps </a:t>
            </a:r>
            <a:r>
              <a:rPr lang="en-US" dirty="0" err="1"/>
              <a:t>d’arrêter</a:t>
            </a:r>
            <a:r>
              <a:rPr lang="en-US" dirty="0"/>
              <a:t> d’être </a:t>
            </a:r>
            <a:r>
              <a:rPr lang="en-US" dirty="0" err="1"/>
              <a:t>performatif</a:t>
            </a:r>
            <a:r>
              <a:rPr lang="en-US" dirty="0"/>
              <a:t>.</a:t>
            </a:r>
          </a:p>
          <a:p>
            <a:pPr marL="0" lvl="0" indent="0" algn="l" rtl="0">
              <a:spcBef>
                <a:spcPts val="0"/>
              </a:spcBef>
              <a:spcAft>
                <a:spcPts val="0"/>
              </a:spcAft>
              <a:buNone/>
            </a:pPr>
            <a:r>
              <a:rPr lang="en-US" dirty="0"/>
              <a:t>- temps </a:t>
            </a:r>
            <a:r>
              <a:rPr lang="en-US" dirty="0" err="1"/>
              <a:t>d’aller</a:t>
            </a:r>
            <a:r>
              <a:rPr lang="en-US" dirty="0"/>
              <a:t> au-delà des cases </a:t>
            </a:r>
            <a:r>
              <a:rPr lang="en-US" dirty="0" err="1"/>
              <a:t>à</a:t>
            </a:r>
            <a:r>
              <a:rPr lang="en-US" dirty="0"/>
              <a:t> </a:t>
            </a:r>
            <a:r>
              <a:rPr lang="en-US" dirty="0" err="1"/>
              <a:t>cocher</a:t>
            </a:r>
            <a:r>
              <a:rPr lang="en-US" dirty="0"/>
              <a:t>. </a:t>
            </a:r>
          </a:p>
          <a:p>
            <a:pPr marL="0" lvl="0" indent="0" algn="l" rtl="0">
              <a:spcBef>
                <a:spcPts val="0"/>
              </a:spcBef>
              <a:spcAft>
                <a:spcPts val="0"/>
              </a:spcAft>
              <a:buNone/>
            </a:pPr>
            <a:r>
              <a:rPr lang="en-US" dirty="0"/>
              <a:t>- temps de </a:t>
            </a:r>
            <a:r>
              <a:rPr lang="en-US" dirty="0" err="1"/>
              <a:t>repenser</a:t>
            </a:r>
            <a:r>
              <a:rPr lang="en-US" dirty="0"/>
              <a:t> les </a:t>
            </a:r>
            <a:r>
              <a:rPr lang="en-US" dirty="0" err="1"/>
              <a:t>événements</a:t>
            </a:r>
            <a:r>
              <a:rPr lang="en-US" dirty="0"/>
              <a:t> </a:t>
            </a:r>
            <a:r>
              <a:rPr lang="en-US" dirty="0" err="1"/>
              <a:t>d’apprentissage</a:t>
            </a:r>
            <a:r>
              <a:rPr lang="en-US" dirty="0"/>
              <a:t> </a:t>
            </a:r>
            <a:r>
              <a:rPr lang="en-US" dirty="0" err="1"/>
              <a:t>afin</a:t>
            </a:r>
            <a:r>
              <a:rPr lang="en-US" dirty="0"/>
              <a:t> de </a:t>
            </a:r>
            <a:r>
              <a:rPr lang="en-US" dirty="0" err="1"/>
              <a:t>laisser</a:t>
            </a:r>
            <a:r>
              <a:rPr lang="en-US" dirty="0"/>
              <a:t> la place </a:t>
            </a:r>
            <a:r>
              <a:rPr lang="en-US" dirty="0" err="1"/>
              <a:t>à</a:t>
            </a:r>
            <a:r>
              <a:rPr lang="en-US" dirty="0"/>
              <a:t> des conversations riches, au partage des </a:t>
            </a:r>
            <a:r>
              <a:rPr lang="en-US" dirty="0" err="1"/>
              <a:t>rôles</a:t>
            </a:r>
            <a:r>
              <a:rPr lang="en-US" dirty="0"/>
              <a:t>, </a:t>
            </a:r>
            <a:r>
              <a:rPr lang="en-US" dirty="0" err="1"/>
              <a:t>à</a:t>
            </a:r>
            <a:r>
              <a:rPr lang="en-US" dirty="0"/>
              <a:t> </a:t>
            </a:r>
            <a:r>
              <a:rPr lang="en-US" dirty="0" err="1"/>
              <a:t>l’apprentissage</a:t>
            </a:r>
            <a:r>
              <a:rPr lang="en-US" dirty="0"/>
              <a:t> appliqué et </a:t>
            </a:r>
            <a:r>
              <a:rPr lang="en-US" dirty="0" err="1"/>
              <a:t>à</a:t>
            </a:r>
            <a:r>
              <a:rPr lang="en-US" dirty="0"/>
              <a:t> la </a:t>
            </a:r>
            <a:r>
              <a:rPr lang="en-US" dirty="0" err="1"/>
              <a:t>connexion</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C’est</a:t>
            </a:r>
            <a:r>
              <a:rPr lang="en-US" dirty="0"/>
              <a:t> </a:t>
            </a:r>
            <a:r>
              <a:rPr lang="en-US" dirty="0" err="1"/>
              <a:t>ainsi</a:t>
            </a:r>
            <a:r>
              <a:rPr lang="en-US" dirty="0"/>
              <a:t> </a:t>
            </a:r>
            <a:r>
              <a:rPr lang="en-US" dirty="0" err="1"/>
              <a:t>qu’est</a:t>
            </a:r>
            <a:r>
              <a:rPr lang="en-US" dirty="0"/>
              <a:t> né DEAPCM.</a:t>
            </a:r>
          </a:p>
        </p:txBody>
      </p:sp>
      <p:sp>
        <p:nvSpPr>
          <p:cNvPr id="250" name="Google Shape;250;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51" name="Google Shape;251;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266" name="Google Shape;266;p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267" name="Google Shape;267;p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Diriger</a:t>
            </a:r>
            <a:r>
              <a:rPr lang="en-US" dirty="0"/>
              <a:t> </a:t>
            </a:r>
            <a:r>
              <a:rPr lang="en-US" dirty="0" err="1"/>
              <a:t>en</a:t>
            </a:r>
            <a:r>
              <a:rPr lang="en-US" dirty="0"/>
              <a:t> </a:t>
            </a:r>
            <a:r>
              <a:rPr lang="en-US" dirty="0" err="1"/>
              <a:t>élevant</a:t>
            </a:r>
            <a:r>
              <a:rPr lang="en-US" dirty="0"/>
              <a:t> les </a:t>
            </a:r>
            <a:r>
              <a:rPr lang="en-US" dirty="0" err="1"/>
              <a:t>autres</a:t>
            </a:r>
            <a:r>
              <a:rPr lang="en-US" dirty="0"/>
              <a:t> : </a:t>
            </a:r>
            <a:r>
              <a:rPr lang="en-US" dirty="0" err="1"/>
              <a:t>programme</a:t>
            </a:r>
            <a:r>
              <a:rPr lang="en-US" dirty="0"/>
              <a:t> des cercles de </a:t>
            </a:r>
            <a:r>
              <a:rPr lang="en-US" dirty="0" err="1"/>
              <a:t>mentorat</a:t>
            </a:r>
            <a:r>
              <a:rPr lang="en-US" dirty="0"/>
              <a:t> (DEAPCM) </a:t>
            </a:r>
            <a:r>
              <a:rPr lang="en-US" dirty="0" err="1"/>
              <a:t>est</a:t>
            </a:r>
            <a:r>
              <a:rPr lang="en-US" dirty="0"/>
              <a:t> unique </a:t>
            </a:r>
            <a:r>
              <a:rPr lang="en-US" dirty="0" err="1"/>
              <a:t>en</a:t>
            </a:r>
            <a:r>
              <a:rPr lang="en-US" dirty="0"/>
              <a:t> son genre et a </a:t>
            </a:r>
            <a:r>
              <a:rPr lang="en-US" dirty="0" err="1"/>
              <a:t>été</a:t>
            </a:r>
            <a:r>
              <a:rPr lang="en-US" dirty="0"/>
              <a:t> </a:t>
            </a:r>
            <a:r>
              <a:rPr lang="en-US" dirty="0" err="1"/>
              <a:t>créé</a:t>
            </a:r>
            <a:r>
              <a:rPr lang="en-US" dirty="0"/>
              <a:t> pour faire la </a:t>
            </a:r>
            <a:r>
              <a:rPr lang="en-US" dirty="0" err="1"/>
              <a:t>différence</a:t>
            </a:r>
            <a:r>
              <a:rPr lang="en-US" dirty="0"/>
              <a:t> au sein de la </a:t>
            </a:r>
            <a:r>
              <a:rPr lang="en-US" dirty="0" err="1"/>
              <a:t>fonction</a:t>
            </a:r>
            <a:r>
              <a:rPr lang="en-US" dirty="0"/>
              <a:t> </a:t>
            </a:r>
            <a:r>
              <a:rPr lang="en-US" dirty="0" err="1"/>
              <a:t>publique</a:t>
            </a:r>
            <a:r>
              <a:rPr lang="en-US" dirty="0"/>
              <a:t> </a:t>
            </a:r>
            <a:r>
              <a:rPr lang="en-US" dirty="0" err="1"/>
              <a:t>fédérale</a:t>
            </a:r>
            <a:r>
              <a:rPr lang="en-US" dirty="0"/>
              <a:t>. Il </a:t>
            </a:r>
            <a:r>
              <a:rPr lang="en-US" dirty="0" err="1"/>
              <a:t>s’agit</a:t>
            </a:r>
            <a:r>
              <a:rPr lang="en-US" dirty="0"/>
              <a:t> du </a:t>
            </a:r>
            <a:r>
              <a:rPr lang="en-US" dirty="0" err="1"/>
              <a:t>programme</a:t>
            </a:r>
            <a:r>
              <a:rPr lang="en-US" dirty="0"/>
              <a:t> de </a:t>
            </a:r>
            <a:r>
              <a:rPr lang="en-US" dirty="0" err="1"/>
              <a:t>mentorat</a:t>
            </a:r>
            <a:r>
              <a:rPr lang="en-US" dirty="0"/>
              <a:t> de </a:t>
            </a:r>
            <a:r>
              <a:rPr lang="en-US" dirty="0" err="1"/>
              <a:t>groupe</a:t>
            </a:r>
            <a:r>
              <a:rPr lang="en-US" dirty="0"/>
              <a:t> le plus important pour le </a:t>
            </a:r>
            <a:r>
              <a:rPr lang="en-US" dirty="0" err="1"/>
              <a:t>gouvernement</a:t>
            </a:r>
            <a:r>
              <a:rPr lang="en-US" dirty="0"/>
              <a:t> du Canada et les </a:t>
            </a:r>
            <a:r>
              <a:rPr lang="en-US" dirty="0" err="1"/>
              <a:t>membres</a:t>
            </a:r>
            <a:r>
              <a:rPr lang="en-US" dirty="0"/>
              <a:t> des Forces </a:t>
            </a:r>
            <a:r>
              <a:rPr lang="en-US" dirty="0" err="1"/>
              <a:t>armées</a:t>
            </a:r>
            <a:r>
              <a:rPr lang="en-US" dirty="0"/>
              <a:t> </a:t>
            </a:r>
            <a:r>
              <a:rPr lang="en-US" dirty="0" err="1"/>
              <a:t>canadiennes</a:t>
            </a:r>
            <a:r>
              <a:rPr lang="en-US" dirty="0"/>
              <a:t>. Il aide les participants </a:t>
            </a:r>
            <a:r>
              <a:rPr lang="en-US" dirty="0" err="1"/>
              <a:t>à</a:t>
            </a:r>
            <a:r>
              <a:rPr lang="en-US" dirty="0"/>
              <a:t> </a:t>
            </a:r>
            <a:r>
              <a:rPr lang="en-US" dirty="0" err="1"/>
              <a:t>poursuivre</a:t>
            </a:r>
            <a:r>
              <a:rPr lang="en-US" dirty="0"/>
              <a:t> </a:t>
            </a:r>
            <a:r>
              <a:rPr lang="en-US" dirty="0" err="1"/>
              <a:t>leur</a:t>
            </a:r>
            <a:r>
              <a:rPr lang="en-US" dirty="0"/>
              <a:t> </a:t>
            </a:r>
            <a:r>
              <a:rPr lang="en-US" dirty="0" err="1"/>
              <a:t>croissance</a:t>
            </a:r>
            <a:r>
              <a:rPr lang="en-US" dirty="0"/>
              <a:t> </a:t>
            </a:r>
            <a:r>
              <a:rPr lang="en-US" dirty="0" err="1"/>
              <a:t>personnelle</a:t>
            </a:r>
            <a:r>
              <a:rPr lang="en-US" dirty="0"/>
              <a:t> et </a:t>
            </a:r>
            <a:r>
              <a:rPr lang="en-US" dirty="0" err="1"/>
              <a:t>professionnelle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DEAPCM </a:t>
            </a:r>
            <a:r>
              <a:rPr lang="en-US" dirty="0" err="1"/>
              <a:t>est</a:t>
            </a:r>
            <a:r>
              <a:rPr lang="en-US" dirty="0"/>
              <a:t> un </a:t>
            </a:r>
            <a:r>
              <a:rPr lang="en-US" dirty="0" err="1"/>
              <a:t>mouvement</a:t>
            </a:r>
            <a:r>
              <a:rPr lang="en-US" dirty="0"/>
              <a:t> </a:t>
            </a:r>
            <a:r>
              <a:rPr lang="en-US" dirty="0" err="1"/>
              <a:t>populaire</a:t>
            </a:r>
            <a:r>
              <a:rPr lang="en-US" dirty="0"/>
              <a:t> qui </a:t>
            </a:r>
            <a:r>
              <a:rPr lang="en-US" dirty="0" err="1"/>
              <a:t>répond</a:t>
            </a:r>
            <a:r>
              <a:rPr lang="en-US" dirty="0"/>
              <a:t> </a:t>
            </a:r>
            <a:r>
              <a:rPr lang="en-US" dirty="0" err="1"/>
              <a:t>à</a:t>
            </a:r>
            <a:r>
              <a:rPr lang="en-US" dirty="0"/>
              <a:t> </a:t>
            </a:r>
            <a:r>
              <a:rPr lang="en-US" dirty="0" err="1"/>
              <a:t>l’Appel</a:t>
            </a:r>
            <a:r>
              <a:rPr lang="en-US" dirty="0"/>
              <a:t> </a:t>
            </a:r>
            <a:r>
              <a:rPr lang="en-US" dirty="0" err="1"/>
              <a:t>à</a:t>
            </a:r>
            <a:r>
              <a:rPr lang="en-US" dirty="0"/>
              <a:t> </a:t>
            </a:r>
            <a:r>
              <a:rPr lang="en-US" dirty="0" err="1"/>
              <a:t>l’action</a:t>
            </a:r>
            <a:r>
              <a:rPr lang="en-US" dirty="0"/>
              <a:t> du </a:t>
            </a:r>
            <a:r>
              <a:rPr lang="en-US" dirty="0" err="1"/>
              <a:t>greffier</a:t>
            </a:r>
            <a:r>
              <a:rPr lang="en-US" dirty="0"/>
              <a:t>. Dans </a:t>
            </a:r>
            <a:r>
              <a:rPr lang="en-US" dirty="0" err="1"/>
              <a:t>cette</a:t>
            </a:r>
            <a:r>
              <a:rPr lang="en-US" dirty="0"/>
              <a:t> </a:t>
            </a:r>
            <a:r>
              <a:rPr lang="en-US" dirty="0" err="1"/>
              <a:t>optique</a:t>
            </a:r>
            <a:r>
              <a:rPr lang="en-US" dirty="0"/>
              <a:t>, DEAPCM </a:t>
            </a:r>
            <a:r>
              <a:rPr lang="en-US" dirty="0" err="1"/>
              <a:t>offre</a:t>
            </a:r>
            <a:r>
              <a:rPr lang="en-US" dirty="0"/>
              <a:t> aux </a:t>
            </a:r>
            <a:r>
              <a:rPr lang="en-US" dirty="0" err="1"/>
              <a:t>membres</a:t>
            </a:r>
            <a:r>
              <a:rPr lang="en-US" dirty="0"/>
              <a:t> un </a:t>
            </a:r>
            <a:r>
              <a:rPr lang="en-US" dirty="0" err="1"/>
              <a:t>espace</a:t>
            </a:r>
            <a:r>
              <a:rPr lang="en-US" dirty="0"/>
              <a:t> innovant et la </a:t>
            </a:r>
            <a:r>
              <a:rPr lang="en-US" dirty="0" err="1"/>
              <a:t>possibilité</a:t>
            </a:r>
            <a:r>
              <a:rPr lang="en-US" dirty="0"/>
              <a:t> de </a:t>
            </a:r>
            <a:r>
              <a:rPr lang="en-US" dirty="0" err="1"/>
              <a:t>participer</a:t>
            </a:r>
            <a:r>
              <a:rPr lang="en-US" dirty="0"/>
              <a:t> </a:t>
            </a:r>
            <a:r>
              <a:rPr lang="en-US" dirty="0" err="1"/>
              <a:t>activement</a:t>
            </a:r>
            <a:r>
              <a:rPr lang="en-US" dirty="0"/>
              <a:t> </a:t>
            </a:r>
            <a:r>
              <a:rPr lang="en-US" dirty="0" err="1"/>
              <a:t>à</a:t>
            </a:r>
            <a:r>
              <a:rPr lang="en-US" dirty="0"/>
              <a:t> </a:t>
            </a:r>
            <a:r>
              <a:rPr lang="en-US" dirty="0" err="1"/>
              <a:t>rendre</a:t>
            </a:r>
            <a:r>
              <a:rPr lang="en-US" dirty="0"/>
              <a:t> </a:t>
            </a:r>
            <a:r>
              <a:rPr lang="en-US" dirty="0" err="1"/>
              <a:t>nos</a:t>
            </a:r>
            <a:r>
              <a:rPr lang="en-US" dirty="0"/>
              <a:t> </a:t>
            </a:r>
            <a:r>
              <a:rPr lang="en-US" dirty="0" err="1"/>
              <a:t>lieux</a:t>
            </a:r>
            <a:r>
              <a:rPr lang="en-US" dirty="0"/>
              <a:t> de travail </a:t>
            </a:r>
            <a:r>
              <a:rPr lang="en-US" dirty="0" err="1"/>
              <a:t>inclusifs</a:t>
            </a:r>
            <a:r>
              <a:rPr lang="en-US" dirty="0"/>
              <a:t> tout </a:t>
            </a:r>
            <a:r>
              <a:rPr lang="en-US" dirty="0" err="1"/>
              <a:t>en</a:t>
            </a:r>
            <a:r>
              <a:rPr lang="en-US" dirty="0"/>
              <a:t> </a:t>
            </a:r>
            <a:r>
              <a:rPr lang="en-US" dirty="0" err="1"/>
              <a:t>renforçant</a:t>
            </a:r>
            <a:r>
              <a:rPr lang="en-US" dirty="0"/>
              <a:t> </a:t>
            </a:r>
            <a:r>
              <a:rPr lang="en-US" dirty="0" err="1"/>
              <a:t>leurs</a:t>
            </a:r>
            <a:r>
              <a:rPr lang="en-US" dirty="0"/>
              <a:t> </a:t>
            </a:r>
            <a:r>
              <a:rPr lang="en-US" dirty="0" err="1"/>
              <a:t>compétences</a:t>
            </a:r>
            <a:r>
              <a:rPr lang="en-US" dirty="0"/>
              <a:t> </a:t>
            </a:r>
            <a:r>
              <a:rPr lang="en-US" dirty="0" err="1"/>
              <a:t>en</a:t>
            </a:r>
            <a:r>
              <a:rPr lang="en-US" dirty="0"/>
              <a:t> matière de leadership.</a:t>
            </a:r>
            <a:endParaRPr dirty="0"/>
          </a:p>
        </p:txBody>
      </p:sp>
      <p:sp>
        <p:nvSpPr>
          <p:cNvPr id="269" name="Google Shape;269;p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270" name="Google Shape;270;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1792288" y="612775"/>
            <a:ext cx="5486400" cy="4114800"/>
          </a:xfrm>
          <a:prstGeom prst="rect">
            <a:avLst/>
          </a:prstGeom>
          <a:noFill/>
          <a:ln>
            <a:noFill/>
          </a:ln>
        </p:spPr>
      </p:sp>
      <p:sp>
        <p:nvSpPr>
          <p:cNvPr id="68" name="Google Shape;68;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1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png"/><Relationship Id="rId5" Type="http://schemas.openxmlformats.org/officeDocument/2006/relationships/image" Target="../media/image26.png"/><Relationship Id="rId10"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7QevW12marg?feature=oembed" TargetMode="External"/><Relationship Id="rId5" Type="http://schemas.openxmlformats.org/officeDocument/2006/relationships/image" Target="../media/image31.jpeg"/><Relationship Id="rId4" Type="http://schemas.openxmlformats.org/officeDocument/2006/relationships/hyperlink" Target="https://youtu.be/7QevW12ma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forms.office.com/r/hB6aDD6TDs" TargetMode="Externa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forms.office.com/r/hB6aDD6TDs" TargetMode="External"/><Relationship Id="rId5" Type="http://schemas.openxmlformats.org/officeDocument/2006/relationships/image" Target="../media/image4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hyperlink" Target="mailto:diversityandinclusion-diversiteetinclusion@forces.gc.ca" TargetMode="External"/><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hyperlink" Target="https://wiki.gccollab.ca/Le_bureau_de_diversit%C3%A9_et_inclusion"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2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p:nvPr/>
        </p:nvSpPr>
        <p:spPr>
          <a:xfrm>
            <a:off x="10266077" y="803314"/>
            <a:ext cx="7335609" cy="6115458"/>
          </a:xfrm>
          <a:custGeom>
            <a:avLst/>
            <a:gdLst/>
            <a:ahLst/>
            <a:cxnLst/>
            <a:rect l="l" t="t" r="r" b="b"/>
            <a:pathLst>
              <a:path w="7335609" h="6115458" extrusionOk="0">
                <a:moveTo>
                  <a:pt x="0" y="0"/>
                </a:moveTo>
                <a:lnTo>
                  <a:pt x="7335609" y="0"/>
                </a:lnTo>
                <a:lnTo>
                  <a:pt x="7335609" y="6115457"/>
                </a:lnTo>
                <a:lnTo>
                  <a:pt x="0" y="6115457"/>
                </a:lnTo>
                <a:lnTo>
                  <a:pt x="0" y="0"/>
                </a:lnTo>
                <a:close/>
              </a:path>
            </a:pathLst>
          </a:custGeom>
          <a:blipFill rotWithShape="1">
            <a:blip r:embed="rId5">
              <a:alphaModFix amt="23000"/>
            </a:blip>
            <a:stretch>
              <a:fillRect/>
            </a:stretch>
          </a:blipFill>
          <a:ln>
            <a:noFill/>
          </a:ln>
        </p:spPr>
        <p:txBody>
          <a:bodyPr/>
          <a:lstStyle/>
          <a:p>
            <a:endParaRPr lang="en-US"/>
          </a:p>
        </p:txBody>
      </p:sp>
      <p:sp>
        <p:nvSpPr>
          <p:cNvPr id="93" name="Google Shape;93;p1"/>
          <p:cNvSpPr/>
          <p:nvPr/>
        </p:nvSpPr>
        <p:spPr>
          <a:xfrm>
            <a:off x="9744315" y="2382910"/>
            <a:ext cx="8264833" cy="3125820"/>
          </a:xfrm>
          <a:custGeom>
            <a:avLst/>
            <a:gdLst/>
            <a:ahLst/>
            <a:cxnLst/>
            <a:rect l="l" t="t" r="r" b="b"/>
            <a:pathLst>
              <a:path w="8264833" h="3125820" extrusionOk="0">
                <a:moveTo>
                  <a:pt x="0" y="0"/>
                </a:moveTo>
                <a:lnTo>
                  <a:pt x="8264833" y="0"/>
                </a:lnTo>
                <a:lnTo>
                  <a:pt x="8264833" y="3125821"/>
                </a:lnTo>
                <a:lnTo>
                  <a:pt x="0" y="3125821"/>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4" name="Google Shape;94;p1"/>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7"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5" name="Google Shape;95;p1"/>
          <p:cNvSpPr/>
          <p:nvPr/>
        </p:nvSpPr>
        <p:spPr>
          <a:xfrm>
            <a:off x="9973225" y="7043878"/>
            <a:ext cx="7921314" cy="572891"/>
          </a:xfrm>
          <a:custGeom>
            <a:avLst/>
            <a:gdLst/>
            <a:ahLst/>
            <a:cxnLst/>
            <a:rect l="l" t="t" r="r" b="b"/>
            <a:pathLst>
              <a:path w="7921314" h="572891" extrusionOk="0">
                <a:moveTo>
                  <a:pt x="0" y="0"/>
                </a:moveTo>
                <a:lnTo>
                  <a:pt x="7921314" y="0"/>
                </a:lnTo>
                <a:lnTo>
                  <a:pt x="7921314" y="572890"/>
                </a:lnTo>
                <a:lnTo>
                  <a:pt x="0" y="572890"/>
                </a:lnTo>
                <a:lnTo>
                  <a:pt x="0" y="0"/>
                </a:lnTo>
                <a:close/>
              </a:path>
            </a:pathLst>
          </a:custGeom>
          <a:blipFill rotWithShape="1">
            <a:blip r:embed="rId8">
              <a:alphaModFix/>
            </a:blip>
            <a:stretch>
              <a:fillRect/>
            </a:stretch>
          </a:blipFill>
          <a:ln>
            <a:noFill/>
          </a:ln>
        </p:spPr>
        <p:txBody>
          <a:bodyPr/>
          <a:lstStyle/>
          <a:p>
            <a:endParaRPr lang="en-US"/>
          </a:p>
        </p:txBody>
      </p:sp>
      <p:sp>
        <p:nvSpPr>
          <p:cNvPr id="96" name="Google Shape;96;p1"/>
          <p:cNvSpPr txBox="1"/>
          <p:nvPr/>
        </p:nvSpPr>
        <p:spPr>
          <a:xfrm>
            <a:off x="10889097" y="8314016"/>
            <a:ext cx="6092662" cy="116967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b="1" i="0" u="none" strike="noStrike" cap="none">
                <a:solidFill>
                  <a:srgbClr val="000000"/>
                </a:solidFill>
                <a:latin typeface="Montserrat"/>
                <a:ea typeface="Montserrat"/>
                <a:cs typeface="Montserrat"/>
                <a:sym typeface="Montserrat"/>
              </a:rPr>
              <a:t>Présenté par le Bureau de la diversité et de l'inclusion, Groupe des matériels, Défense nationale</a:t>
            </a:r>
            <a:endParaRPr/>
          </a:p>
        </p:txBody>
      </p:sp>
      <p:sp>
        <p:nvSpPr>
          <p:cNvPr id="97" name="Google Shape;97;p1"/>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pic>
        <p:nvPicPr>
          <p:cNvPr id="4" name="480Screen Recording 2024-05-08 at 9.47.38 AM 8.17.02 AM">
            <a:hlinkClick r:id="" action="ppaction://media"/>
            <a:extLst>
              <a:ext uri="{FF2B5EF4-FFF2-40B4-BE49-F238E27FC236}">
                <a16:creationId xmlns:a16="http://schemas.microsoft.com/office/drawing/2014/main" id="{6657DF1E-1A96-13D2-FCDB-1358DEECED8C}"/>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10171" y="0"/>
            <a:ext cx="10247024" cy="10282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292" name="Google Shape;292;p10"/>
          <p:cNvGrpSpPr/>
          <p:nvPr/>
        </p:nvGrpSpPr>
        <p:grpSpPr>
          <a:xfrm>
            <a:off x="8145430" y="-216991"/>
            <a:ext cx="10142570" cy="10503991"/>
            <a:chOff x="0" y="-57150"/>
            <a:chExt cx="2671294" cy="2766483"/>
          </a:xfrm>
        </p:grpSpPr>
        <p:sp>
          <p:nvSpPr>
            <p:cNvPr id="293" name="Google Shape;293;p10"/>
            <p:cNvSpPr/>
            <p:nvPr/>
          </p:nvSpPr>
          <p:spPr>
            <a:xfrm>
              <a:off x="0" y="0"/>
              <a:ext cx="2671294" cy="2709333"/>
            </a:xfrm>
            <a:custGeom>
              <a:avLst/>
              <a:gdLst/>
              <a:ahLst/>
              <a:cxnLst/>
              <a:rect l="l" t="t" r="r" b="b"/>
              <a:pathLst>
                <a:path w="2671294" h="2709333" extrusionOk="0">
                  <a:moveTo>
                    <a:pt x="0" y="0"/>
                  </a:moveTo>
                  <a:lnTo>
                    <a:pt x="2671294" y="0"/>
                  </a:lnTo>
                  <a:lnTo>
                    <a:pt x="2671294" y="2709333"/>
                  </a:lnTo>
                  <a:lnTo>
                    <a:pt x="0" y="2709333"/>
                  </a:lnTo>
                  <a:close/>
                </a:path>
              </a:pathLst>
            </a:custGeom>
            <a:solidFill>
              <a:srgbClr val="E7C242"/>
            </a:solidFill>
            <a:ln>
              <a:noFill/>
            </a:ln>
          </p:spPr>
          <p:txBody>
            <a:bodyPr/>
            <a:lstStyle/>
            <a:p>
              <a:endParaRPr lang="en-US"/>
            </a:p>
          </p:txBody>
        </p:sp>
        <p:sp>
          <p:nvSpPr>
            <p:cNvPr id="294" name="Google Shape;294;p10"/>
            <p:cNvSpPr txBox="1"/>
            <p:nvPr/>
          </p:nvSpPr>
          <p:spPr>
            <a:xfrm>
              <a:off x="0" y="-57150"/>
              <a:ext cx="2671294" cy="2766483"/>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95" name="Google Shape;295;p10"/>
          <p:cNvSpPr txBox="1"/>
          <p:nvPr/>
        </p:nvSpPr>
        <p:spPr>
          <a:xfrm>
            <a:off x="167115" y="4572943"/>
            <a:ext cx="8016300" cy="5001000"/>
          </a:xfrm>
          <a:prstGeom prst="rect">
            <a:avLst/>
          </a:prstGeom>
          <a:noFill/>
          <a:ln>
            <a:noFill/>
          </a:ln>
        </p:spPr>
        <p:txBody>
          <a:bodyPr spcFirstLastPara="1" wrap="square" lIns="0" tIns="0" rIns="0" bIns="0" anchor="t" anchorCtr="0">
            <a:spAutoFit/>
          </a:bodyPr>
          <a:lstStyle/>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Cadres</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Gestionnaires </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Chefs d’équipe</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Membres représentant tous les niveaux et toutes les classifications</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Membres des Forces armées canadiennes de tous les grades</a:t>
            </a:r>
            <a:endParaRPr sz="1200"/>
          </a:p>
          <a:p>
            <a:pPr marL="1165854" marR="0" lvl="2" indent="-375918" algn="l" rtl="0">
              <a:lnSpc>
                <a:spcPct val="150018"/>
              </a:lnSpc>
              <a:spcBef>
                <a:spcPts val="0"/>
              </a:spcBef>
              <a:spcAft>
                <a:spcPts val="0"/>
              </a:spcAft>
              <a:buClr>
                <a:srgbClr val="000000"/>
              </a:buClr>
              <a:buSzPts val="2499"/>
              <a:buFont typeface="Arial"/>
              <a:buChar char="⚬"/>
            </a:pPr>
            <a:r>
              <a:rPr lang="en-US" sz="2499" b="0" i="0" u="none" strike="noStrike" cap="none">
                <a:solidFill>
                  <a:srgbClr val="000000"/>
                </a:solidFill>
                <a:latin typeface="Montserrat"/>
                <a:ea typeface="Montserrat"/>
                <a:cs typeface="Montserrat"/>
                <a:sym typeface="Montserrat"/>
              </a:rPr>
              <a:t>Des collègues d’un bout à l’autre du Canada et du monde entier</a:t>
            </a:r>
            <a:endParaRPr sz="1200"/>
          </a:p>
        </p:txBody>
      </p:sp>
      <p:sp>
        <p:nvSpPr>
          <p:cNvPr id="296" name="Google Shape;296;p10"/>
          <p:cNvSpPr txBox="1"/>
          <p:nvPr/>
        </p:nvSpPr>
        <p:spPr>
          <a:xfrm>
            <a:off x="1028700" y="589500"/>
            <a:ext cx="6972300" cy="1516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926" b="1" i="0" u="none" strike="noStrike" cap="none">
                <a:solidFill>
                  <a:srgbClr val="000000"/>
                </a:solidFill>
                <a:latin typeface="Montserrat"/>
                <a:ea typeface="Montserrat"/>
                <a:cs typeface="Montserrat"/>
                <a:sym typeface="Montserrat"/>
              </a:rPr>
              <a:t>En 2023,</a:t>
            </a:r>
            <a:endParaRPr sz="1100"/>
          </a:p>
          <a:p>
            <a:pPr marL="0" marR="0" lvl="0" indent="0" algn="l" rtl="0">
              <a:lnSpc>
                <a:spcPct val="100000"/>
              </a:lnSpc>
              <a:spcBef>
                <a:spcPts val="0"/>
              </a:spcBef>
              <a:spcAft>
                <a:spcPts val="0"/>
              </a:spcAft>
              <a:buNone/>
            </a:pPr>
            <a:r>
              <a:rPr lang="en-US" sz="4926" b="1" i="0" u="none" strike="noStrike" cap="none">
                <a:solidFill>
                  <a:srgbClr val="000000"/>
                </a:solidFill>
                <a:latin typeface="Montserrat"/>
                <a:ea typeface="Montserrat"/>
                <a:cs typeface="Montserrat"/>
                <a:sym typeface="Montserrat"/>
              </a:rPr>
              <a:t>DEAPCM a</a:t>
            </a:r>
            <a:r>
              <a:rPr lang="en-US" sz="4926" b="1">
                <a:latin typeface="Montserrat"/>
                <a:ea typeface="Montserrat"/>
                <a:cs typeface="Montserrat"/>
                <a:sym typeface="Montserrat"/>
              </a:rPr>
              <a:t> </a:t>
            </a:r>
            <a:r>
              <a:rPr lang="en-US" sz="4926" b="1" i="0" u="none" strike="noStrike" cap="none">
                <a:solidFill>
                  <a:srgbClr val="000000"/>
                </a:solidFill>
                <a:latin typeface="Montserrat"/>
                <a:ea typeface="Montserrat"/>
                <a:cs typeface="Montserrat"/>
                <a:sym typeface="Montserrat"/>
              </a:rPr>
              <a:t>accueilli…</a:t>
            </a:r>
            <a:endParaRPr sz="1100"/>
          </a:p>
        </p:txBody>
      </p:sp>
      <p:sp>
        <p:nvSpPr>
          <p:cNvPr id="297" name="Google Shape;297;p10"/>
          <p:cNvSpPr txBox="1"/>
          <p:nvPr/>
        </p:nvSpPr>
        <p:spPr>
          <a:xfrm>
            <a:off x="1028725" y="2573471"/>
            <a:ext cx="6293100" cy="1623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3197" b="1" i="0" u="none" strike="noStrike" cap="none">
                <a:solidFill>
                  <a:srgbClr val="000000"/>
                </a:solidFill>
                <a:latin typeface="Montserrat"/>
                <a:ea typeface="Montserrat"/>
                <a:cs typeface="Montserrat"/>
                <a:sym typeface="Montserrat"/>
              </a:rPr>
              <a:t>Plus de 779 participants de plus de 59 ministères et organismes.</a:t>
            </a:r>
            <a:endParaRPr/>
          </a:p>
        </p:txBody>
      </p:sp>
      <p:sp>
        <p:nvSpPr>
          <p:cNvPr id="298" name="Google Shape;298;p10"/>
          <p:cNvSpPr/>
          <p:nvPr/>
        </p:nvSpPr>
        <p:spPr>
          <a:xfrm>
            <a:off x="-22642" y="9108023"/>
            <a:ext cx="1414206" cy="1178977"/>
          </a:xfrm>
          <a:custGeom>
            <a:avLst/>
            <a:gdLst/>
            <a:ahLst/>
            <a:cxnLst/>
            <a:rect l="l" t="t" r="r" b="b"/>
            <a:pathLst>
              <a:path w="1414206" h="1178977" extrusionOk="0">
                <a:moveTo>
                  <a:pt x="0" y="0"/>
                </a:moveTo>
                <a:lnTo>
                  <a:pt x="1414205" y="0"/>
                </a:lnTo>
                <a:lnTo>
                  <a:pt x="1414205" y="1178977"/>
                </a:lnTo>
                <a:lnTo>
                  <a:pt x="0" y="1178977"/>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99" name="Google Shape;299;p10"/>
          <p:cNvSpPr/>
          <p:nvPr/>
        </p:nvSpPr>
        <p:spPr>
          <a:xfrm>
            <a:off x="-3607571" y="-1931231"/>
            <a:ext cx="4999134" cy="7413165"/>
          </a:xfrm>
          <a:custGeom>
            <a:avLst/>
            <a:gdLst/>
            <a:ahLst/>
            <a:cxnLst/>
            <a:rect l="l" t="t" r="r" b="b"/>
            <a:pathLst>
              <a:path w="4999134" h="7413165" extrusionOk="0">
                <a:moveTo>
                  <a:pt x="0" y="0"/>
                </a:moveTo>
                <a:lnTo>
                  <a:pt x="4999134" y="0"/>
                </a:lnTo>
                <a:lnTo>
                  <a:pt x="4999134" y="7413165"/>
                </a:lnTo>
                <a:lnTo>
                  <a:pt x="0" y="7413165"/>
                </a:lnTo>
                <a:lnTo>
                  <a:pt x="0" y="0"/>
                </a:lnTo>
                <a:close/>
              </a:path>
            </a:pathLst>
          </a:custGeom>
          <a:blipFill rotWithShape="1">
            <a:blip r:embed="rId4"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pic>
        <p:nvPicPr>
          <p:cNvPr id="300" name="Google Shape;300;p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418195" y="0"/>
            <a:ext cx="4726301" cy="6770825"/>
          </a:xfrm>
          <a:prstGeom prst="rect">
            <a:avLst/>
          </a:prstGeom>
          <a:noFill/>
          <a:ln>
            <a:noFill/>
          </a:ln>
        </p:spPr>
      </p:pic>
      <p:pic>
        <p:nvPicPr>
          <p:cNvPr id="301" name="Google Shape;301;p1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3561699" y="4819982"/>
            <a:ext cx="4726301" cy="5467018"/>
          </a:xfrm>
          <a:prstGeom prst="rect">
            <a:avLst/>
          </a:prstGeom>
          <a:noFill/>
          <a:ln>
            <a:noFill/>
          </a:ln>
        </p:spPr>
      </p:pic>
      <p:pic>
        <p:nvPicPr>
          <p:cNvPr id="302" name="Google Shape;302;p1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418195" y="7213001"/>
            <a:ext cx="4726301" cy="3073999"/>
          </a:xfrm>
          <a:prstGeom prst="rect">
            <a:avLst/>
          </a:prstGeom>
          <a:noFill/>
          <a:ln>
            <a:noFill/>
          </a:ln>
        </p:spPr>
      </p:pic>
      <p:pic>
        <p:nvPicPr>
          <p:cNvPr id="303" name="Google Shape;303;p1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flipH="1">
            <a:off x="13561699" y="0"/>
            <a:ext cx="4726301" cy="44615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1"/>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3"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grpSp>
        <p:nvGrpSpPr>
          <p:cNvPr id="313" name="Google Shape;313;p11"/>
          <p:cNvGrpSpPr/>
          <p:nvPr/>
        </p:nvGrpSpPr>
        <p:grpSpPr>
          <a:xfrm>
            <a:off x="10773884" y="479578"/>
            <a:ext cx="7287976" cy="9069164"/>
            <a:chOff x="0" y="-517525"/>
            <a:chExt cx="9717300" cy="12092218"/>
          </a:xfrm>
        </p:grpSpPr>
        <p:sp>
          <p:nvSpPr>
            <p:cNvPr id="314" name="Google Shape;314;p11"/>
            <p:cNvSpPr txBox="1"/>
            <p:nvPr/>
          </p:nvSpPr>
          <p:spPr>
            <a:xfrm>
              <a:off x="0" y="-517525"/>
              <a:ext cx="9717300" cy="5191500"/>
            </a:xfrm>
            <a:prstGeom prst="rect">
              <a:avLst/>
            </a:prstGeom>
            <a:noFill/>
            <a:ln>
              <a:noFill/>
            </a:ln>
          </p:spPr>
          <p:txBody>
            <a:bodyPr spcFirstLastPara="1" wrap="square" lIns="0" tIns="0" rIns="0" bIns="0" anchor="t" anchorCtr="0">
              <a:spAutoFit/>
            </a:bodyPr>
            <a:lstStyle/>
            <a:p>
              <a:pPr marL="0" marR="0" lvl="0" indent="0" algn="l" rtl="0">
                <a:lnSpc>
                  <a:spcPct val="120003"/>
                </a:lnSpc>
                <a:spcBef>
                  <a:spcPts val="0"/>
                </a:spcBef>
                <a:spcAft>
                  <a:spcPts val="0"/>
                </a:spcAft>
                <a:buNone/>
              </a:pPr>
              <a:r>
                <a:rPr lang="en-US" sz="5499" b="1" i="0" u="none" strike="noStrike" cap="none">
                  <a:solidFill>
                    <a:srgbClr val="000000"/>
                  </a:solidFill>
                  <a:latin typeface="Montserrat"/>
                  <a:ea typeface="Montserrat"/>
                  <a:cs typeface="Montserrat"/>
                  <a:sym typeface="Montserrat"/>
                </a:rPr>
                <a:t>Une expérience unique de perfectionnement du leadership</a:t>
              </a:r>
              <a:endParaRPr sz="800"/>
            </a:p>
          </p:txBody>
        </p:sp>
        <p:sp>
          <p:nvSpPr>
            <p:cNvPr id="315" name="Google Shape;315;p11"/>
            <p:cNvSpPr txBox="1"/>
            <p:nvPr/>
          </p:nvSpPr>
          <p:spPr>
            <a:xfrm>
              <a:off x="0" y="5115393"/>
              <a:ext cx="9717300" cy="6459300"/>
            </a:xfrm>
            <a:prstGeom prst="rect">
              <a:avLst/>
            </a:prstGeom>
            <a:noFill/>
            <a:ln>
              <a:noFill/>
            </a:ln>
          </p:spPr>
          <p:txBody>
            <a:bodyPr spcFirstLastPara="1" wrap="square" lIns="0" tIns="0" rIns="0" bIns="0" anchor="t" anchorCtr="0">
              <a:spAutoFit/>
            </a:bodyPr>
            <a:lstStyle/>
            <a:p>
              <a:pPr marL="0" marR="0" lvl="0" indent="0" algn="l" rtl="0">
                <a:lnSpc>
                  <a:spcPct val="130008"/>
                </a:lnSpc>
                <a:spcBef>
                  <a:spcPts val="0"/>
                </a:spcBef>
                <a:spcAft>
                  <a:spcPts val="0"/>
                </a:spcAft>
                <a:buNone/>
              </a:pPr>
              <a:r>
                <a:rPr lang="en-US" sz="3399" b="0" i="0" u="none" strike="noStrike" cap="none">
                  <a:solidFill>
                    <a:srgbClr val="000000"/>
                  </a:solidFill>
                  <a:latin typeface="Montserrat"/>
                  <a:ea typeface="Montserrat"/>
                  <a:cs typeface="Montserrat"/>
                  <a:sym typeface="Montserrat"/>
                </a:rPr>
                <a:t>Il ne s’agit pas d’une expérience de mentorat classique.</a:t>
              </a:r>
              <a:endParaRPr/>
            </a:p>
            <a:p>
              <a:pPr marL="0" marR="0" lvl="0" indent="0" algn="l" rtl="0">
                <a:lnSpc>
                  <a:spcPct val="130008"/>
                </a:lnSpc>
                <a:spcBef>
                  <a:spcPts val="0"/>
                </a:spcBef>
                <a:spcAft>
                  <a:spcPts val="0"/>
                </a:spcAft>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30008"/>
                </a:lnSpc>
                <a:spcBef>
                  <a:spcPts val="0"/>
                </a:spcBef>
                <a:spcAft>
                  <a:spcPts val="0"/>
                </a:spcAft>
                <a:buNone/>
              </a:pPr>
              <a:r>
                <a:rPr lang="en-US" sz="3399" b="0" i="0" u="none" strike="noStrike" cap="none">
                  <a:solidFill>
                    <a:srgbClr val="000000"/>
                  </a:solidFill>
                  <a:latin typeface="Montserrat"/>
                  <a:ea typeface="Montserrat"/>
                  <a:cs typeface="Montserrat"/>
                  <a:sym typeface="Montserrat"/>
                </a:rPr>
                <a:t>DEAPCM est un programme de mentorat de groupe de dix semaines axé sur le perfectionnement d’un leadership inclusif. </a:t>
              </a:r>
              <a:endParaRPr/>
            </a:p>
          </p:txBody>
        </p:sp>
      </p:grpSp>
      <p:sp>
        <p:nvSpPr>
          <p:cNvPr id="316" name="Google Shape;316;p11"/>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17" name="Google Shape;317;p11"/>
          <p:cNvSpPr/>
          <p:nvPr/>
        </p:nvSpPr>
        <p:spPr>
          <a:xfrm>
            <a:off x="15140733" y="7665878"/>
            <a:ext cx="4999134" cy="7413165"/>
          </a:xfrm>
          <a:custGeom>
            <a:avLst/>
            <a:gdLst/>
            <a:ahLst/>
            <a:cxnLst/>
            <a:rect l="l" t="t" r="r" b="b"/>
            <a:pathLst>
              <a:path w="4999134" h="7413165" extrusionOk="0">
                <a:moveTo>
                  <a:pt x="0" y="0"/>
                </a:moveTo>
                <a:lnTo>
                  <a:pt x="4999134" y="0"/>
                </a:lnTo>
                <a:lnTo>
                  <a:pt x="4999134" y="7413165"/>
                </a:lnTo>
                <a:lnTo>
                  <a:pt x="0" y="7413165"/>
                </a:lnTo>
                <a:lnTo>
                  <a:pt x="0" y="0"/>
                </a:lnTo>
                <a:close/>
              </a:path>
            </a:pathLst>
          </a:custGeom>
          <a:blipFill rotWithShape="1">
            <a:blip r:embed="rId5"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18" name="Google Shape;318;p11"/>
          <p:cNvSpPr/>
          <p:nvPr/>
        </p:nvSpPr>
        <p:spPr>
          <a:xfrm>
            <a:off x="-197830" y="-149089"/>
            <a:ext cx="10656162" cy="10656162"/>
          </a:xfrm>
          <a:custGeom>
            <a:avLst/>
            <a:gdLst/>
            <a:ahLst/>
            <a:cxnLst/>
            <a:rect l="l" t="t" r="r" b="b"/>
            <a:pathLst>
              <a:path w="812800" h="812800" extrusionOk="0">
                <a:moveTo>
                  <a:pt x="16710" y="0"/>
                </a:moveTo>
                <a:lnTo>
                  <a:pt x="796090" y="0"/>
                </a:lnTo>
                <a:cubicBezTo>
                  <a:pt x="800522" y="0"/>
                  <a:pt x="804772" y="1761"/>
                  <a:pt x="807906" y="4894"/>
                </a:cubicBezTo>
                <a:cubicBezTo>
                  <a:pt x="811039" y="8028"/>
                  <a:pt x="812800" y="12278"/>
                  <a:pt x="812800" y="16710"/>
                </a:cubicBezTo>
                <a:lnTo>
                  <a:pt x="812800" y="796090"/>
                </a:lnTo>
                <a:cubicBezTo>
                  <a:pt x="812800" y="800522"/>
                  <a:pt x="811039" y="804772"/>
                  <a:pt x="807906" y="807906"/>
                </a:cubicBezTo>
                <a:cubicBezTo>
                  <a:pt x="804772" y="811039"/>
                  <a:pt x="800522" y="812800"/>
                  <a:pt x="796090" y="812800"/>
                </a:cubicBezTo>
                <a:lnTo>
                  <a:pt x="16710" y="812800"/>
                </a:lnTo>
                <a:cubicBezTo>
                  <a:pt x="12278" y="812800"/>
                  <a:pt x="8028" y="811039"/>
                  <a:pt x="4894" y="807906"/>
                </a:cubicBezTo>
                <a:cubicBezTo>
                  <a:pt x="1761" y="804772"/>
                  <a:pt x="0" y="800522"/>
                  <a:pt x="0" y="796090"/>
                </a:cubicBezTo>
                <a:lnTo>
                  <a:pt x="0" y="16710"/>
                </a:lnTo>
                <a:cubicBezTo>
                  <a:pt x="0" y="12278"/>
                  <a:pt x="1761" y="8028"/>
                  <a:pt x="4894" y="4894"/>
                </a:cubicBezTo>
                <a:cubicBezTo>
                  <a:pt x="8028" y="1761"/>
                  <a:pt x="12278" y="0"/>
                  <a:pt x="16710" y="0"/>
                </a:cubicBez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cxnSp>
        <p:nvCxnSpPr>
          <p:cNvPr id="327" name="Google Shape;327;p12"/>
          <p:cNvCxnSpPr/>
          <p:nvPr/>
        </p:nvCxnSpPr>
        <p:spPr>
          <a:xfrm>
            <a:off x="1869176" y="5353717"/>
            <a:ext cx="1284917" cy="0"/>
          </a:xfrm>
          <a:prstGeom prst="straightConnector1">
            <a:avLst/>
          </a:prstGeom>
          <a:noFill/>
          <a:ln w="57150" cap="flat" cmpd="sng">
            <a:solidFill>
              <a:srgbClr val="D66252"/>
            </a:solidFill>
            <a:prstDash val="solid"/>
            <a:round/>
            <a:headEnd type="none" w="sm" len="sm"/>
            <a:tailEnd type="none" w="sm" len="sm"/>
          </a:ln>
        </p:spPr>
      </p:cxnSp>
      <p:cxnSp>
        <p:nvCxnSpPr>
          <p:cNvPr id="328" name="Google Shape;328;p12"/>
          <p:cNvCxnSpPr/>
          <p:nvPr/>
        </p:nvCxnSpPr>
        <p:spPr>
          <a:xfrm>
            <a:off x="4536204" y="5353717"/>
            <a:ext cx="1260757" cy="0"/>
          </a:xfrm>
          <a:prstGeom prst="straightConnector1">
            <a:avLst/>
          </a:prstGeom>
          <a:noFill/>
          <a:ln w="57150" cap="flat" cmpd="sng">
            <a:solidFill>
              <a:srgbClr val="D66252"/>
            </a:solidFill>
            <a:prstDash val="solid"/>
            <a:round/>
            <a:headEnd type="none" w="sm" len="sm"/>
            <a:tailEnd type="none" w="sm" len="sm"/>
          </a:ln>
        </p:spPr>
      </p:cxnSp>
      <p:cxnSp>
        <p:nvCxnSpPr>
          <p:cNvPr id="329" name="Google Shape;329;p12"/>
          <p:cNvCxnSpPr/>
          <p:nvPr/>
        </p:nvCxnSpPr>
        <p:spPr>
          <a:xfrm>
            <a:off x="7179072" y="5353717"/>
            <a:ext cx="1285875" cy="0"/>
          </a:xfrm>
          <a:prstGeom prst="straightConnector1">
            <a:avLst/>
          </a:prstGeom>
          <a:noFill/>
          <a:ln w="57150" cap="flat" cmpd="sng">
            <a:solidFill>
              <a:srgbClr val="D66252"/>
            </a:solidFill>
            <a:prstDash val="solid"/>
            <a:round/>
            <a:headEnd type="none" w="sm" len="sm"/>
            <a:tailEnd type="none" w="sm" len="sm"/>
          </a:ln>
        </p:spPr>
      </p:cxnSp>
      <p:cxnSp>
        <p:nvCxnSpPr>
          <p:cNvPr id="330" name="Google Shape;330;p12"/>
          <p:cNvCxnSpPr/>
          <p:nvPr/>
        </p:nvCxnSpPr>
        <p:spPr>
          <a:xfrm>
            <a:off x="9847058" y="5353717"/>
            <a:ext cx="1201605" cy="0"/>
          </a:xfrm>
          <a:prstGeom prst="straightConnector1">
            <a:avLst/>
          </a:prstGeom>
          <a:noFill/>
          <a:ln w="57150" cap="flat" cmpd="sng">
            <a:solidFill>
              <a:srgbClr val="D66252"/>
            </a:solidFill>
            <a:prstDash val="solid"/>
            <a:round/>
            <a:headEnd type="none" w="sm" len="sm"/>
            <a:tailEnd type="none" w="sm" len="sm"/>
          </a:ln>
        </p:spPr>
      </p:cxnSp>
      <p:cxnSp>
        <p:nvCxnSpPr>
          <p:cNvPr id="331" name="Google Shape;331;p12"/>
          <p:cNvCxnSpPr/>
          <p:nvPr/>
        </p:nvCxnSpPr>
        <p:spPr>
          <a:xfrm>
            <a:off x="12430775" y="5353717"/>
            <a:ext cx="1317078" cy="0"/>
          </a:xfrm>
          <a:prstGeom prst="straightConnector1">
            <a:avLst/>
          </a:prstGeom>
          <a:noFill/>
          <a:ln w="57150" cap="flat" cmpd="sng">
            <a:solidFill>
              <a:srgbClr val="D66252"/>
            </a:solidFill>
            <a:prstDash val="solid"/>
            <a:round/>
            <a:headEnd type="none" w="sm" len="sm"/>
            <a:tailEnd type="none" w="sm" len="sm"/>
          </a:ln>
        </p:spPr>
      </p:cxnSp>
      <p:grpSp>
        <p:nvGrpSpPr>
          <p:cNvPr id="332" name="Google Shape;332;p12"/>
          <p:cNvGrpSpPr/>
          <p:nvPr/>
        </p:nvGrpSpPr>
        <p:grpSpPr>
          <a:xfrm>
            <a:off x="487065" y="4662662"/>
            <a:ext cx="1382111" cy="1382111"/>
            <a:chOff x="0" y="0"/>
            <a:chExt cx="1842815" cy="1842815"/>
          </a:xfrm>
        </p:grpSpPr>
        <p:grpSp>
          <p:nvGrpSpPr>
            <p:cNvPr id="333" name="Google Shape;333;p12"/>
            <p:cNvGrpSpPr/>
            <p:nvPr/>
          </p:nvGrpSpPr>
          <p:grpSpPr>
            <a:xfrm>
              <a:off x="0" y="0"/>
              <a:ext cx="1842815" cy="1842815"/>
              <a:chOff x="0" y="0"/>
              <a:chExt cx="812800" cy="812800"/>
            </a:xfrm>
          </p:grpSpPr>
          <p:sp>
            <p:nvSpPr>
              <p:cNvPr id="334" name="Google Shape;334;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6" name="Google Shape;336;p12"/>
            <p:cNvSpPr/>
            <p:nvPr/>
          </p:nvSpPr>
          <p:spPr>
            <a:xfrm>
              <a:off x="456189" y="468175"/>
              <a:ext cx="954566" cy="907820"/>
            </a:xfrm>
            <a:custGeom>
              <a:avLst/>
              <a:gdLst/>
              <a:ahLst/>
              <a:cxnLst/>
              <a:rect l="l" t="t" r="r" b="b"/>
              <a:pathLst>
                <a:path w="1789430" h="1701800" extrusionOk="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2"/>
          <p:cNvGrpSpPr/>
          <p:nvPr/>
        </p:nvGrpSpPr>
        <p:grpSpPr>
          <a:xfrm>
            <a:off x="3154093" y="4662662"/>
            <a:ext cx="1382111" cy="1382111"/>
            <a:chOff x="0" y="0"/>
            <a:chExt cx="812800" cy="812800"/>
          </a:xfrm>
        </p:grpSpPr>
        <p:sp>
          <p:nvSpPr>
            <p:cNvPr id="338" name="Google Shape;338;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0" name="Google Shape;340;p12"/>
          <p:cNvGrpSpPr/>
          <p:nvPr/>
        </p:nvGrpSpPr>
        <p:grpSpPr>
          <a:xfrm>
            <a:off x="5796961" y="4662662"/>
            <a:ext cx="1382111" cy="1382111"/>
            <a:chOff x="0" y="0"/>
            <a:chExt cx="812800" cy="812800"/>
          </a:xfrm>
        </p:grpSpPr>
        <p:sp>
          <p:nvSpPr>
            <p:cNvPr id="341" name="Google Shape;341;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3" name="Google Shape;343;p12"/>
          <p:cNvGrpSpPr/>
          <p:nvPr/>
        </p:nvGrpSpPr>
        <p:grpSpPr>
          <a:xfrm>
            <a:off x="8464947" y="4662662"/>
            <a:ext cx="1382111" cy="1382111"/>
            <a:chOff x="0" y="0"/>
            <a:chExt cx="812800" cy="812800"/>
          </a:xfrm>
        </p:grpSpPr>
        <p:sp>
          <p:nvSpPr>
            <p:cNvPr id="344" name="Google Shape;344;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6" name="Google Shape;346;p12"/>
          <p:cNvGrpSpPr/>
          <p:nvPr/>
        </p:nvGrpSpPr>
        <p:grpSpPr>
          <a:xfrm>
            <a:off x="11048663" y="4662662"/>
            <a:ext cx="1382111" cy="1382111"/>
            <a:chOff x="0" y="0"/>
            <a:chExt cx="812800" cy="812800"/>
          </a:xfrm>
        </p:grpSpPr>
        <p:sp>
          <p:nvSpPr>
            <p:cNvPr id="347" name="Google Shape;347;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49" name="Google Shape;349;p12"/>
          <p:cNvGrpSpPr/>
          <p:nvPr/>
        </p:nvGrpSpPr>
        <p:grpSpPr>
          <a:xfrm>
            <a:off x="13747852" y="4662662"/>
            <a:ext cx="1382111" cy="1382111"/>
            <a:chOff x="0" y="0"/>
            <a:chExt cx="812800" cy="812800"/>
          </a:xfrm>
        </p:grpSpPr>
        <p:sp>
          <p:nvSpPr>
            <p:cNvPr id="350" name="Google Shape;350;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352" name="Google Shape;352;p12"/>
          <p:cNvCxnSpPr/>
          <p:nvPr/>
        </p:nvCxnSpPr>
        <p:spPr>
          <a:xfrm>
            <a:off x="15128977" y="5354162"/>
            <a:ext cx="1317078" cy="0"/>
          </a:xfrm>
          <a:prstGeom prst="straightConnector1">
            <a:avLst/>
          </a:prstGeom>
          <a:noFill/>
          <a:ln w="57150" cap="flat" cmpd="sng">
            <a:solidFill>
              <a:srgbClr val="D66252"/>
            </a:solidFill>
            <a:prstDash val="solid"/>
            <a:round/>
            <a:headEnd type="none" w="sm" len="sm"/>
            <a:tailEnd type="none" w="sm" len="sm"/>
          </a:ln>
        </p:spPr>
      </p:cxnSp>
      <p:grpSp>
        <p:nvGrpSpPr>
          <p:cNvPr id="353" name="Google Shape;353;p12"/>
          <p:cNvGrpSpPr/>
          <p:nvPr/>
        </p:nvGrpSpPr>
        <p:grpSpPr>
          <a:xfrm>
            <a:off x="16446055" y="4663106"/>
            <a:ext cx="1382111" cy="1382111"/>
            <a:chOff x="0" y="0"/>
            <a:chExt cx="812800" cy="812800"/>
          </a:xfrm>
        </p:grpSpPr>
        <p:sp>
          <p:nvSpPr>
            <p:cNvPr id="354" name="Google Shape;354;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6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16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6" name="Google Shape;356;p12"/>
          <p:cNvSpPr/>
          <p:nvPr/>
        </p:nvSpPr>
        <p:spPr>
          <a:xfrm>
            <a:off x="718714" y="4894311"/>
            <a:ext cx="918813" cy="918813"/>
          </a:xfrm>
          <a:custGeom>
            <a:avLst/>
            <a:gdLst/>
            <a:ahLst/>
            <a:cxnLst/>
            <a:rect l="l" t="t" r="r" b="b"/>
            <a:pathLst>
              <a:path w="918813" h="918813" extrusionOk="0">
                <a:moveTo>
                  <a:pt x="0" y="0"/>
                </a:moveTo>
                <a:lnTo>
                  <a:pt x="918812" y="0"/>
                </a:lnTo>
                <a:lnTo>
                  <a:pt x="918812" y="918813"/>
                </a:lnTo>
                <a:lnTo>
                  <a:pt x="0" y="918813"/>
                </a:lnTo>
                <a:lnTo>
                  <a:pt x="0" y="0"/>
                </a:lnTo>
                <a:close/>
              </a:path>
            </a:pathLst>
          </a:custGeom>
          <a:blipFill rotWithShape="1">
            <a:blip r:embed="rId3">
              <a:alphaModFix/>
            </a:blip>
            <a:stretch>
              <a:fillRect/>
            </a:stretch>
          </a:blipFill>
          <a:ln>
            <a:noFill/>
          </a:ln>
        </p:spPr>
        <p:txBody>
          <a:bodyPr/>
          <a:lstStyle/>
          <a:p>
            <a:endParaRPr lang="en-US"/>
          </a:p>
        </p:txBody>
      </p:sp>
      <p:sp>
        <p:nvSpPr>
          <p:cNvPr id="357" name="Google Shape;357;p12"/>
          <p:cNvSpPr/>
          <p:nvPr/>
        </p:nvSpPr>
        <p:spPr>
          <a:xfrm>
            <a:off x="3306704" y="4858793"/>
            <a:ext cx="1076888" cy="990737"/>
          </a:xfrm>
          <a:custGeom>
            <a:avLst/>
            <a:gdLst/>
            <a:ahLst/>
            <a:cxnLst/>
            <a:rect l="l" t="t" r="r" b="b"/>
            <a:pathLst>
              <a:path w="1076888" h="990737" extrusionOk="0">
                <a:moveTo>
                  <a:pt x="0" y="0"/>
                </a:moveTo>
                <a:lnTo>
                  <a:pt x="1076889" y="0"/>
                </a:lnTo>
                <a:lnTo>
                  <a:pt x="1076889" y="990737"/>
                </a:lnTo>
                <a:lnTo>
                  <a:pt x="0" y="990737"/>
                </a:lnTo>
                <a:lnTo>
                  <a:pt x="0" y="0"/>
                </a:lnTo>
                <a:close/>
              </a:path>
            </a:pathLst>
          </a:custGeom>
          <a:blipFill rotWithShape="1">
            <a:blip r:embed="rId4">
              <a:alphaModFix/>
            </a:blip>
            <a:stretch>
              <a:fillRect/>
            </a:stretch>
          </a:blipFill>
          <a:ln>
            <a:noFill/>
          </a:ln>
        </p:spPr>
        <p:txBody>
          <a:bodyPr/>
          <a:lstStyle/>
          <a:p>
            <a:endParaRPr lang="en-US"/>
          </a:p>
        </p:txBody>
      </p:sp>
      <p:sp>
        <p:nvSpPr>
          <p:cNvPr id="358" name="Google Shape;358;p12"/>
          <p:cNvSpPr/>
          <p:nvPr/>
        </p:nvSpPr>
        <p:spPr>
          <a:xfrm>
            <a:off x="6030913" y="4897058"/>
            <a:ext cx="914207" cy="914207"/>
          </a:xfrm>
          <a:custGeom>
            <a:avLst/>
            <a:gdLst/>
            <a:ahLst/>
            <a:cxnLst/>
            <a:rect l="l" t="t" r="r" b="b"/>
            <a:pathLst>
              <a:path w="914207" h="914207" extrusionOk="0">
                <a:moveTo>
                  <a:pt x="0" y="0"/>
                </a:moveTo>
                <a:lnTo>
                  <a:pt x="914207" y="0"/>
                </a:lnTo>
                <a:lnTo>
                  <a:pt x="914207" y="914207"/>
                </a:lnTo>
                <a:lnTo>
                  <a:pt x="0" y="914207"/>
                </a:lnTo>
                <a:lnTo>
                  <a:pt x="0" y="0"/>
                </a:lnTo>
                <a:close/>
              </a:path>
            </a:pathLst>
          </a:custGeom>
          <a:blipFill rotWithShape="1">
            <a:blip r:embed="rId5">
              <a:alphaModFix/>
            </a:blip>
            <a:stretch>
              <a:fillRect/>
            </a:stretch>
          </a:blipFill>
          <a:ln>
            <a:noFill/>
          </a:ln>
        </p:spPr>
        <p:txBody>
          <a:bodyPr/>
          <a:lstStyle/>
          <a:p>
            <a:endParaRPr lang="en-US"/>
          </a:p>
        </p:txBody>
      </p:sp>
      <p:sp>
        <p:nvSpPr>
          <p:cNvPr id="359" name="Google Shape;359;p12"/>
          <p:cNvSpPr/>
          <p:nvPr/>
        </p:nvSpPr>
        <p:spPr>
          <a:xfrm>
            <a:off x="8669175" y="4938626"/>
            <a:ext cx="973656" cy="872639"/>
          </a:xfrm>
          <a:custGeom>
            <a:avLst/>
            <a:gdLst/>
            <a:ahLst/>
            <a:cxnLst/>
            <a:rect l="l" t="t" r="r" b="b"/>
            <a:pathLst>
              <a:path w="973656" h="872639" extrusionOk="0">
                <a:moveTo>
                  <a:pt x="0" y="0"/>
                </a:moveTo>
                <a:lnTo>
                  <a:pt x="973656" y="0"/>
                </a:lnTo>
                <a:lnTo>
                  <a:pt x="973656" y="872639"/>
                </a:lnTo>
                <a:lnTo>
                  <a:pt x="0" y="872639"/>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60" name="Google Shape;360;p12"/>
          <p:cNvSpPr/>
          <p:nvPr/>
        </p:nvSpPr>
        <p:spPr>
          <a:xfrm>
            <a:off x="11277263" y="4803531"/>
            <a:ext cx="1011528" cy="1007735"/>
          </a:xfrm>
          <a:custGeom>
            <a:avLst/>
            <a:gdLst/>
            <a:ahLst/>
            <a:cxnLst/>
            <a:rect l="l" t="t" r="r" b="b"/>
            <a:pathLst>
              <a:path w="1011528" h="1007735" extrusionOk="0">
                <a:moveTo>
                  <a:pt x="0" y="0"/>
                </a:moveTo>
                <a:lnTo>
                  <a:pt x="1011528" y="0"/>
                </a:lnTo>
                <a:lnTo>
                  <a:pt x="1011528" y="1007734"/>
                </a:lnTo>
                <a:lnTo>
                  <a:pt x="0" y="1007734"/>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61" name="Google Shape;361;p12"/>
          <p:cNvSpPr/>
          <p:nvPr/>
        </p:nvSpPr>
        <p:spPr>
          <a:xfrm>
            <a:off x="13933337" y="4999137"/>
            <a:ext cx="1011141" cy="673672"/>
          </a:xfrm>
          <a:custGeom>
            <a:avLst/>
            <a:gdLst/>
            <a:ahLst/>
            <a:cxnLst/>
            <a:rect l="l" t="t" r="r" b="b"/>
            <a:pathLst>
              <a:path w="1011141" h="673672" extrusionOk="0">
                <a:moveTo>
                  <a:pt x="0" y="0"/>
                </a:moveTo>
                <a:lnTo>
                  <a:pt x="1011141" y="0"/>
                </a:lnTo>
                <a:lnTo>
                  <a:pt x="1011141" y="673672"/>
                </a:lnTo>
                <a:lnTo>
                  <a:pt x="0" y="673672"/>
                </a:lnTo>
                <a:lnTo>
                  <a:pt x="0" y="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62" name="Google Shape;362;p12"/>
          <p:cNvSpPr/>
          <p:nvPr/>
        </p:nvSpPr>
        <p:spPr>
          <a:xfrm>
            <a:off x="16617505" y="5016461"/>
            <a:ext cx="1090489" cy="755412"/>
          </a:xfrm>
          <a:custGeom>
            <a:avLst/>
            <a:gdLst/>
            <a:ahLst/>
            <a:cxnLst/>
            <a:rect l="l" t="t" r="r" b="b"/>
            <a:pathLst>
              <a:path w="1090489" h="755412" extrusionOk="0">
                <a:moveTo>
                  <a:pt x="0" y="0"/>
                </a:moveTo>
                <a:lnTo>
                  <a:pt x="1090489" y="0"/>
                </a:lnTo>
                <a:lnTo>
                  <a:pt x="1090489" y="755411"/>
                </a:lnTo>
                <a:lnTo>
                  <a:pt x="0" y="755411"/>
                </a:lnTo>
                <a:lnTo>
                  <a:pt x="0" y="0"/>
                </a:lnTo>
                <a:close/>
              </a:path>
            </a:pathLst>
          </a:custGeom>
          <a:blipFill rotWithShape="1">
            <a:blip r:embed="rId9">
              <a:alphaModFix/>
            </a:blip>
            <a:stretch>
              <a:fillRect/>
            </a:stretch>
          </a:blipFill>
          <a:ln>
            <a:noFill/>
          </a:ln>
        </p:spPr>
        <p:txBody>
          <a:bodyPr/>
          <a:lstStyle/>
          <a:p>
            <a:endParaRPr lang="en-US"/>
          </a:p>
        </p:txBody>
      </p:sp>
      <p:sp>
        <p:nvSpPr>
          <p:cNvPr id="363" name="Google Shape;363;p12"/>
          <p:cNvSpPr txBox="1"/>
          <p:nvPr/>
        </p:nvSpPr>
        <p:spPr>
          <a:xfrm>
            <a:off x="166261" y="6435298"/>
            <a:ext cx="2042322" cy="6743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4 au 6 septembre</a:t>
            </a:r>
            <a:endParaRPr/>
          </a:p>
        </p:txBody>
      </p:sp>
      <p:sp>
        <p:nvSpPr>
          <p:cNvPr id="364" name="Google Shape;364;p12"/>
          <p:cNvSpPr txBox="1"/>
          <p:nvPr/>
        </p:nvSpPr>
        <p:spPr>
          <a:xfrm>
            <a:off x="156959" y="3609832"/>
            <a:ext cx="2042322" cy="7150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Séances d’information</a:t>
            </a:r>
            <a:endParaRPr/>
          </a:p>
        </p:txBody>
      </p:sp>
      <p:sp>
        <p:nvSpPr>
          <p:cNvPr id="365" name="Google Shape;365;p12"/>
          <p:cNvSpPr txBox="1"/>
          <p:nvPr/>
        </p:nvSpPr>
        <p:spPr>
          <a:xfrm>
            <a:off x="2802945" y="6436187"/>
            <a:ext cx="2069549" cy="6743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10 et 11 septembre</a:t>
            </a:r>
            <a:endParaRPr/>
          </a:p>
        </p:txBody>
      </p:sp>
      <p:sp>
        <p:nvSpPr>
          <p:cNvPr id="366" name="Google Shape;366;p12"/>
          <p:cNvSpPr txBox="1"/>
          <p:nvPr/>
        </p:nvSpPr>
        <p:spPr>
          <a:xfrm>
            <a:off x="2823987" y="3247882"/>
            <a:ext cx="2042322" cy="107696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Rencontres préalables au cercle</a:t>
            </a:r>
            <a:endParaRPr/>
          </a:p>
        </p:txBody>
      </p:sp>
      <p:sp>
        <p:nvSpPr>
          <p:cNvPr id="367" name="Google Shape;367;p12"/>
          <p:cNvSpPr txBox="1"/>
          <p:nvPr/>
        </p:nvSpPr>
        <p:spPr>
          <a:xfrm>
            <a:off x="5466855" y="6435298"/>
            <a:ext cx="2042322" cy="3314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17 septembre</a:t>
            </a:r>
            <a:endParaRPr/>
          </a:p>
        </p:txBody>
      </p:sp>
      <p:sp>
        <p:nvSpPr>
          <p:cNvPr id="368" name="Google Shape;368;p12"/>
          <p:cNvSpPr txBox="1"/>
          <p:nvPr/>
        </p:nvSpPr>
        <p:spPr>
          <a:xfrm>
            <a:off x="5466855" y="3595227"/>
            <a:ext cx="2042322" cy="7150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Lancement de DEAPCM </a:t>
            </a:r>
            <a:endParaRPr/>
          </a:p>
        </p:txBody>
      </p:sp>
      <p:sp>
        <p:nvSpPr>
          <p:cNvPr id="369" name="Google Shape;369;p12"/>
          <p:cNvSpPr txBox="1"/>
          <p:nvPr/>
        </p:nvSpPr>
        <p:spPr>
          <a:xfrm>
            <a:off x="8134842" y="6436187"/>
            <a:ext cx="2042322" cy="6743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À partir du 23 septembre</a:t>
            </a:r>
            <a:endParaRPr/>
          </a:p>
        </p:txBody>
      </p:sp>
      <p:sp>
        <p:nvSpPr>
          <p:cNvPr id="370" name="Google Shape;370;p12"/>
          <p:cNvSpPr txBox="1"/>
          <p:nvPr/>
        </p:nvSpPr>
        <p:spPr>
          <a:xfrm>
            <a:off x="8059892" y="3595227"/>
            <a:ext cx="2148410" cy="88024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dirty="0">
                <a:solidFill>
                  <a:srgbClr val="191919"/>
                </a:solidFill>
                <a:latin typeface="Montserrat"/>
                <a:ea typeface="Montserrat"/>
                <a:cs typeface="Montserrat"/>
                <a:sym typeface="Montserrat"/>
              </a:rPr>
              <a:t>Masterclasses </a:t>
            </a:r>
            <a:r>
              <a:rPr lang="en-US" sz="2200" b="1" i="0" u="none" strike="noStrike" cap="none" dirty="0" err="1">
                <a:solidFill>
                  <a:srgbClr val="191919"/>
                </a:solidFill>
                <a:latin typeface="Montserrat"/>
                <a:ea typeface="Montserrat"/>
                <a:cs typeface="Montserrat"/>
                <a:sym typeface="Montserrat"/>
              </a:rPr>
              <a:t>bimensuelles</a:t>
            </a:r>
            <a:endParaRPr dirty="0"/>
          </a:p>
        </p:txBody>
      </p:sp>
      <p:sp>
        <p:nvSpPr>
          <p:cNvPr id="371" name="Google Shape;371;p12"/>
          <p:cNvSpPr txBox="1"/>
          <p:nvPr/>
        </p:nvSpPr>
        <p:spPr>
          <a:xfrm>
            <a:off x="10694112" y="6435298"/>
            <a:ext cx="2091214" cy="6743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À partir du 1er et 2 octobre</a:t>
            </a:r>
            <a:endParaRPr/>
          </a:p>
        </p:txBody>
      </p:sp>
      <p:sp>
        <p:nvSpPr>
          <p:cNvPr id="372" name="Google Shape;372;p12"/>
          <p:cNvSpPr txBox="1"/>
          <p:nvPr/>
        </p:nvSpPr>
        <p:spPr>
          <a:xfrm>
            <a:off x="10718558" y="3595227"/>
            <a:ext cx="2042322" cy="7150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Cercles bimensuels </a:t>
            </a:r>
            <a:endParaRPr/>
          </a:p>
        </p:txBody>
      </p:sp>
      <p:sp>
        <p:nvSpPr>
          <p:cNvPr id="373" name="Google Shape;373;p12"/>
          <p:cNvSpPr txBox="1"/>
          <p:nvPr/>
        </p:nvSpPr>
        <p:spPr>
          <a:xfrm>
            <a:off x="13417747" y="6436187"/>
            <a:ext cx="2042322" cy="20459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À partir du 26 septembre</a:t>
            </a:r>
            <a:endParaRPr/>
          </a:p>
          <a:p>
            <a:pPr marL="0" marR="0" lvl="0" indent="0" algn="ctr" rtl="0">
              <a:lnSpc>
                <a:spcPct val="150000"/>
              </a:lnSpc>
              <a:spcBef>
                <a:spcPts val="0"/>
              </a:spcBef>
              <a:spcAft>
                <a:spcPts val="0"/>
              </a:spcAft>
              <a:buNone/>
            </a:pPr>
            <a:endParaRPr sz="1800" b="1" i="0" u="none" strike="noStrike" cap="none">
              <a:solidFill>
                <a:srgbClr val="191919"/>
              </a:solidFill>
              <a:latin typeface="Montserrat"/>
              <a:ea typeface="Montserrat"/>
              <a:cs typeface="Montserrat"/>
              <a:sym typeface="Montserrat"/>
            </a:endParaRPr>
          </a:p>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En alternance les jeudis et vendredis</a:t>
            </a:r>
            <a:endParaRPr/>
          </a:p>
        </p:txBody>
      </p:sp>
      <p:sp>
        <p:nvSpPr>
          <p:cNvPr id="374" name="Google Shape;374;p12"/>
          <p:cNvSpPr txBox="1"/>
          <p:nvPr/>
        </p:nvSpPr>
        <p:spPr>
          <a:xfrm>
            <a:off x="13346061" y="3233277"/>
            <a:ext cx="2157477" cy="107696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Salon hebdomadaire DEAPCM</a:t>
            </a:r>
            <a:endParaRPr/>
          </a:p>
        </p:txBody>
      </p:sp>
      <p:sp>
        <p:nvSpPr>
          <p:cNvPr id="375" name="Google Shape;375;p12"/>
          <p:cNvSpPr txBox="1"/>
          <p:nvPr/>
        </p:nvSpPr>
        <p:spPr>
          <a:xfrm>
            <a:off x="3287377" y="392362"/>
            <a:ext cx="11724140" cy="13335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8799" b="1" i="0" u="none" strike="noStrike" cap="none">
                <a:solidFill>
                  <a:srgbClr val="191919"/>
                </a:solidFill>
                <a:latin typeface="Montserrat Black"/>
                <a:ea typeface="Montserrat Black"/>
                <a:cs typeface="Montserrat Black"/>
                <a:sym typeface="Montserrat Black"/>
              </a:rPr>
              <a:t>DEAPCM 2024</a:t>
            </a:r>
            <a:endParaRPr/>
          </a:p>
        </p:txBody>
      </p:sp>
      <p:sp>
        <p:nvSpPr>
          <p:cNvPr id="376" name="Google Shape;376;p12"/>
          <p:cNvSpPr txBox="1"/>
          <p:nvPr/>
        </p:nvSpPr>
        <p:spPr>
          <a:xfrm>
            <a:off x="2208583" y="1754361"/>
            <a:ext cx="14451192" cy="497841"/>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2899" b="0" i="0" u="none" strike="noStrike" cap="none">
                <a:solidFill>
                  <a:srgbClr val="191919"/>
                </a:solidFill>
                <a:latin typeface="Montserrat"/>
                <a:ea typeface="Montserrat"/>
                <a:cs typeface="Montserrat"/>
                <a:sym typeface="Montserrat"/>
              </a:rPr>
              <a:t>Explorez le calendrier et découvrez si le programme vous convient.</a:t>
            </a:r>
            <a:endParaRPr/>
          </a:p>
        </p:txBody>
      </p:sp>
      <p:sp>
        <p:nvSpPr>
          <p:cNvPr id="377" name="Google Shape;377;p12"/>
          <p:cNvSpPr txBox="1"/>
          <p:nvPr/>
        </p:nvSpPr>
        <p:spPr>
          <a:xfrm>
            <a:off x="16088719" y="6401897"/>
            <a:ext cx="2042322" cy="33147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1" i="0" u="none" strike="noStrike" cap="none">
                <a:solidFill>
                  <a:srgbClr val="191919"/>
                </a:solidFill>
                <a:latin typeface="Montserrat"/>
                <a:ea typeface="Montserrat"/>
                <a:cs typeface="Montserrat"/>
                <a:sym typeface="Montserrat"/>
              </a:rPr>
              <a:t>5 décembre</a:t>
            </a:r>
            <a:endParaRPr/>
          </a:p>
        </p:txBody>
      </p:sp>
      <p:sp>
        <p:nvSpPr>
          <p:cNvPr id="378" name="Google Shape;378;p12"/>
          <p:cNvSpPr txBox="1"/>
          <p:nvPr/>
        </p:nvSpPr>
        <p:spPr>
          <a:xfrm>
            <a:off x="16088719" y="2871327"/>
            <a:ext cx="2042322" cy="143891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200" b="1" i="0" u="none" strike="noStrike" cap="none">
                <a:solidFill>
                  <a:srgbClr val="191919"/>
                </a:solidFill>
                <a:latin typeface="Montserrat"/>
                <a:ea typeface="Montserrat"/>
                <a:cs typeface="Montserrat"/>
                <a:sym typeface="Montserrat"/>
              </a:rPr>
              <a:t>Événement de célébration de DEAPCM</a:t>
            </a:r>
            <a:endParaRPr/>
          </a:p>
        </p:txBody>
      </p:sp>
      <p:sp>
        <p:nvSpPr>
          <p:cNvPr id="379" name="Google Shape;379;p12"/>
          <p:cNvSpPr txBox="1"/>
          <p:nvPr/>
        </p:nvSpPr>
        <p:spPr>
          <a:xfrm>
            <a:off x="1401319" y="8844107"/>
            <a:ext cx="15472500" cy="10341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799" b="0" i="0" u="none" strike="noStrike" cap="none">
                <a:solidFill>
                  <a:srgbClr val="191919"/>
                </a:solidFill>
                <a:latin typeface="Montserrat"/>
                <a:ea typeface="Montserrat"/>
                <a:cs typeface="Montserrat"/>
                <a:sym typeface="Montserrat"/>
              </a:rPr>
              <a:t>Durée du programme - dix semaines. </a:t>
            </a:r>
            <a:endParaRPr/>
          </a:p>
          <a:p>
            <a:pPr marL="0" marR="0" lvl="0" indent="0" algn="ctr" rtl="0">
              <a:lnSpc>
                <a:spcPct val="140014"/>
              </a:lnSpc>
              <a:spcBef>
                <a:spcPts val="0"/>
              </a:spcBef>
              <a:spcAft>
                <a:spcPts val="0"/>
              </a:spcAft>
              <a:buNone/>
            </a:pPr>
            <a:r>
              <a:rPr lang="en-US" sz="2799" b="0" i="0" u="none" strike="noStrike" cap="none">
                <a:solidFill>
                  <a:srgbClr val="191919"/>
                </a:solidFill>
                <a:latin typeface="Montserrat"/>
                <a:ea typeface="Montserrat"/>
                <a:cs typeface="Montserrat"/>
                <a:sym typeface="Montserrat"/>
              </a:rPr>
              <a:t>L’engagement hebdomadaire est de 1,5 à 2,5 heures.</a:t>
            </a:r>
            <a:endParaRPr/>
          </a:p>
        </p:txBody>
      </p:sp>
      <p:sp>
        <p:nvSpPr>
          <p:cNvPr id="380" name="Google Shape;380;p12"/>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81" name="Google Shape;381;p12"/>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11"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13"/>
          <p:cNvSpPr/>
          <p:nvPr/>
        </p:nvSpPr>
        <p:spPr>
          <a:xfrm>
            <a:off x="0" y="0"/>
            <a:ext cx="18288000" cy="10287000"/>
          </a:xfrm>
          <a:prstGeom prst="rect">
            <a:avLst/>
          </a:prstGeom>
          <a:solidFill>
            <a:srgbClr val="EEEC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7" name="Google Shape;387;p13"/>
          <p:cNvSpPr/>
          <p:nvPr/>
        </p:nvSpPr>
        <p:spPr>
          <a:xfrm>
            <a:off x="715518" y="720090"/>
            <a:ext cx="16857000" cy="8846700"/>
          </a:xfrm>
          <a:prstGeom prst="rect">
            <a:avLst/>
          </a:prstGeom>
          <a:solidFill>
            <a:srgbClr val="FFFFFF"/>
          </a:solidFill>
          <a:ln>
            <a:noFill/>
          </a:ln>
          <a:effectLst>
            <a:outerShdw blurRad="63500" dist="17780" dir="5400000" algn="t" rotWithShape="0">
              <a:srgbClr val="000000">
                <a:alpha val="4275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88" name="Google Shape;388;p13"/>
          <p:cNvSpPr txBox="1"/>
          <p:nvPr/>
        </p:nvSpPr>
        <p:spPr>
          <a:xfrm>
            <a:off x="7315199" y="9769599"/>
            <a:ext cx="36576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u="sng" dirty="0">
                <a:solidFill>
                  <a:schemeClr val="hlink"/>
                </a:solidFill>
                <a:latin typeface="Calibri"/>
                <a:ea typeface="Calibri"/>
                <a:cs typeface="Calibri"/>
                <a:sym typeface="Calibri"/>
                <a:hlinkClick r:id="rId4"/>
              </a:rPr>
              <a:t>https://youtu.be/7QevW12marg</a:t>
            </a:r>
            <a:endParaRPr sz="1800" dirty="0">
              <a:solidFill>
                <a:srgbClr val="000000"/>
              </a:solidFill>
              <a:latin typeface="Calibri"/>
              <a:ea typeface="Calibri"/>
              <a:cs typeface="Calibri"/>
              <a:sym typeface="Calibri"/>
            </a:endParaRPr>
          </a:p>
        </p:txBody>
      </p:sp>
      <p:pic>
        <p:nvPicPr>
          <p:cNvPr id="5" name="Online Media 4" descr="Diriger en élevant les autres : Programme des cercles de mentorat | Français | sous-titres français">
            <a:hlinkClick r:id="" action="ppaction://media"/>
            <a:extLst>
              <a:ext uri="{FF2B5EF4-FFF2-40B4-BE49-F238E27FC236}">
                <a16:creationId xmlns:a16="http://schemas.microsoft.com/office/drawing/2014/main" id="{108A19B0-5FC3-E508-BD06-0251E1C8863B}"/>
              </a:ext>
            </a:extLst>
          </p:cNvPr>
          <p:cNvPicPr>
            <a:picLocks noRot="1" noChangeAspect="1"/>
          </p:cNvPicPr>
          <p:nvPr>
            <a:videoFile r:link="rId1"/>
          </p:nvPr>
        </p:nvPicPr>
        <p:blipFill>
          <a:blip r:embed="rId5"/>
          <a:stretch>
            <a:fillRect/>
          </a:stretch>
        </p:blipFill>
        <p:spPr>
          <a:xfrm>
            <a:off x="2422993" y="1346131"/>
            <a:ext cx="13442014" cy="7594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4"/>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399" name="Google Shape;399;p14"/>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4"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grpSp>
        <p:nvGrpSpPr>
          <p:cNvPr id="400" name="Google Shape;400;p14"/>
          <p:cNvGrpSpPr/>
          <p:nvPr/>
        </p:nvGrpSpPr>
        <p:grpSpPr>
          <a:xfrm>
            <a:off x="9444437" y="754856"/>
            <a:ext cx="8229824" cy="2408873"/>
            <a:chOff x="0" y="-9525"/>
            <a:chExt cx="10973100" cy="3211830"/>
          </a:xfrm>
        </p:grpSpPr>
        <p:sp>
          <p:nvSpPr>
            <p:cNvPr id="401" name="Google Shape;401;p14"/>
            <p:cNvSpPr txBox="1"/>
            <p:nvPr/>
          </p:nvSpPr>
          <p:spPr>
            <a:xfrm>
              <a:off x="0" y="-9525"/>
              <a:ext cx="10973100" cy="2483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500" b="1" i="0" u="none" strike="noStrike" cap="none">
                  <a:solidFill>
                    <a:srgbClr val="000000"/>
                  </a:solidFill>
                  <a:latin typeface="Montserrat"/>
                  <a:ea typeface="Montserrat"/>
                  <a:cs typeface="Montserrat"/>
                  <a:sym typeface="Montserrat"/>
                </a:rPr>
                <a:t>Les inscriptions sont désormais en cours!</a:t>
              </a:r>
              <a:endParaRPr sz="1300"/>
            </a:p>
          </p:txBody>
        </p:sp>
        <p:sp>
          <p:nvSpPr>
            <p:cNvPr id="402" name="Google Shape;402;p14"/>
            <p:cNvSpPr txBox="1"/>
            <p:nvPr/>
          </p:nvSpPr>
          <p:spPr>
            <a:xfrm>
              <a:off x="0" y="2587625"/>
              <a:ext cx="10973002" cy="614680"/>
            </a:xfrm>
            <a:prstGeom prst="rect">
              <a:avLst/>
            </a:prstGeom>
            <a:noFill/>
            <a:ln>
              <a:noFill/>
            </a:ln>
          </p:spPr>
          <p:txBody>
            <a:bodyPr spcFirstLastPara="1" wrap="square" lIns="0" tIns="0" rIns="0" bIns="0" anchor="t" anchorCtr="0">
              <a:spAutoFit/>
            </a:bodyPr>
            <a:lstStyle/>
            <a:p>
              <a:pPr marL="0" marR="0" lvl="0" indent="0" algn="l" rtl="0">
                <a:lnSpc>
                  <a:spcPct val="129996"/>
                </a:lnSpc>
                <a:spcBef>
                  <a:spcPts val="0"/>
                </a:spcBef>
                <a:spcAft>
                  <a:spcPts val="0"/>
                </a:spcAft>
                <a:buNone/>
              </a:pPr>
              <a:r>
                <a:rPr lang="en-US" sz="2887" b="1" i="0" u="none" strike="noStrike" cap="none">
                  <a:solidFill>
                    <a:srgbClr val="000000"/>
                  </a:solidFill>
                  <a:latin typeface="Montserrat"/>
                  <a:ea typeface="Montserrat"/>
                  <a:cs typeface="Montserrat"/>
                  <a:sym typeface="Montserrat"/>
                </a:rPr>
                <a:t>L’inclusion signifie tout le monde, toujours</a:t>
              </a:r>
              <a:endParaRPr/>
            </a:p>
          </p:txBody>
        </p:sp>
      </p:grpSp>
      <p:sp>
        <p:nvSpPr>
          <p:cNvPr id="403" name="Google Shape;403;p14"/>
          <p:cNvSpPr txBox="1"/>
          <p:nvPr/>
        </p:nvSpPr>
        <p:spPr>
          <a:xfrm>
            <a:off x="1028700" y="9419045"/>
            <a:ext cx="6960300" cy="354000"/>
          </a:xfrm>
          <a:prstGeom prst="rect">
            <a:avLst/>
          </a:prstGeom>
          <a:noFill/>
          <a:ln>
            <a:noFill/>
          </a:ln>
        </p:spPr>
        <p:txBody>
          <a:bodyPr spcFirstLastPara="1" wrap="square" lIns="0" tIns="0" rIns="0" bIns="0" anchor="t" anchorCtr="0">
            <a:spAutoFit/>
          </a:bodyPr>
          <a:lstStyle/>
          <a:p>
            <a:pPr marL="0" marR="0" lvl="0" indent="0" algn="ctr" rtl="0">
              <a:lnSpc>
                <a:spcPct val="160026"/>
              </a:lnSpc>
              <a:spcBef>
                <a:spcPts val="0"/>
              </a:spcBef>
              <a:spcAft>
                <a:spcPts val="0"/>
              </a:spcAft>
              <a:buNone/>
            </a:pPr>
            <a:r>
              <a:rPr lang="en-US" sz="2299" b="0" i="0" u="sng" strike="noStrike" cap="none">
                <a:solidFill>
                  <a:schemeClr val="hlink"/>
                </a:solidFill>
                <a:latin typeface="Montserrat"/>
                <a:ea typeface="Montserrat"/>
                <a:cs typeface="Montserrat"/>
                <a:sym typeface="Montserrat"/>
                <a:hlinkClick r:id="rId5"/>
              </a:rPr>
              <a:t>https://forms.office.com/r/hB6aDD6TDs</a:t>
            </a:r>
            <a:endParaRPr/>
          </a:p>
        </p:txBody>
      </p:sp>
      <p:sp>
        <p:nvSpPr>
          <p:cNvPr id="404" name="Google Shape;404;p14"/>
          <p:cNvSpPr/>
          <p:nvPr/>
        </p:nvSpPr>
        <p:spPr>
          <a:xfrm>
            <a:off x="797313" y="1131675"/>
            <a:ext cx="8023649" cy="8023649"/>
          </a:xfrm>
          <a:custGeom>
            <a:avLst/>
            <a:gdLst/>
            <a:ahLst/>
            <a:cxnLst/>
            <a:rect l="l" t="t" r="r" b="b"/>
            <a:pathLst>
              <a:path w="10698199" h="10698199" extrusionOk="0">
                <a:moveTo>
                  <a:pt x="0" y="0"/>
                </a:moveTo>
                <a:lnTo>
                  <a:pt x="10698199" y="0"/>
                </a:lnTo>
                <a:lnTo>
                  <a:pt x="10698199" y="10698199"/>
                </a:lnTo>
                <a:lnTo>
                  <a:pt x="0" y="10698199"/>
                </a:lnTo>
                <a:lnTo>
                  <a:pt x="0" y="0"/>
                </a:lnTo>
                <a:close/>
              </a:path>
            </a:pathLst>
          </a:custGeom>
          <a:blipFill rotWithShape="1">
            <a:blip r:embed="rId6">
              <a:alphaModFix/>
            </a:blip>
            <a:stretch>
              <a:fillRect/>
            </a:stretch>
          </a:blipFill>
          <a:ln>
            <a:noFill/>
          </a:ln>
        </p:spPr>
        <p:txBody>
          <a:bodyPr/>
          <a:lstStyle/>
          <a:p>
            <a:endParaRPr lang="en-US"/>
          </a:p>
        </p:txBody>
      </p:sp>
      <p:sp>
        <p:nvSpPr>
          <p:cNvPr id="405" name="Google Shape;405;p14"/>
          <p:cNvSpPr/>
          <p:nvPr/>
        </p:nvSpPr>
        <p:spPr>
          <a:xfrm>
            <a:off x="10347532" y="3431094"/>
            <a:ext cx="6423561" cy="6423561"/>
          </a:xfrm>
          <a:custGeom>
            <a:avLst/>
            <a:gdLst/>
            <a:ahLst/>
            <a:cxnLst/>
            <a:rect l="l" t="t" r="r" b="b"/>
            <a:pathLst>
              <a:path w="812800" h="812800" extrusionOk="0">
                <a:moveTo>
                  <a:pt x="27720" y="0"/>
                </a:moveTo>
                <a:lnTo>
                  <a:pt x="785080" y="0"/>
                </a:lnTo>
                <a:cubicBezTo>
                  <a:pt x="792431" y="0"/>
                  <a:pt x="799482" y="2921"/>
                  <a:pt x="804681" y="8119"/>
                </a:cubicBezTo>
                <a:cubicBezTo>
                  <a:pt x="809879" y="13318"/>
                  <a:pt x="812800" y="20369"/>
                  <a:pt x="812800" y="27720"/>
                </a:cubicBezTo>
                <a:lnTo>
                  <a:pt x="812800" y="785080"/>
                </a:lnTo>
                <a:cubicBezTo>
                  <a:pt x="812800" y="792431"/>
                  <a:pt x="809879" y="799482"/>
                  <a:pt x="804681" y="804681"/>
                </a:cubicBezTo>
                <a:cubicBezTo>
                  <a:pt x="799482" y="809879"/>
                  <a:pt x="792431" y="812800"/>
                  <a:pt x="785080" y="812800"/>
                </a:cubicBezTo>
                <a:lnTo>
                  <a:pt x="27720" y="812800"/>
                </a:lnTo>
                <a:cubicBezTo>
                  <a:pt x="20369" y="812800"/>
                  <a:pt x="13318" y="809879"/>
                  <a:pt x="8119" y="804681"/>
                </a:cubicBezTo>
                <a:cubicBezTo>
                  <a:pt x="2921" y="799482"/>
                  <a:pt x="0" y="792431"/>
                  <a:pt x="0" y="785080"/>
                </a:cubicBezTo>
                <a:lnTo>
                  <a:pt x="0" y="27720"/>
                </a:lnTo>
                <a:cubicBezTo>
                  <a:pt x="0" y="20369"/>
                  <a:pt x="2921" y="13318"/>
                  <a:pt x="8119" y="8119"/>
                </a:cubicBezTo>
                <a:cubicBezTo>
                  <a:pt x="13318" y="2921"/>
                  <a:pt x="20369" y="0"/>
                  <a:pt x="27720" y="0"/>
                </a:cubicBez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5"/>
          <p:cNvSpPr/>
          <p:nvPr/>
        </p:nvSpPr>
        <p:spPr>
          <a:xfrm>
            <a:off x="3389070" y="562442"/>
            <a:ext cx="3641894" cy="3641880"/>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38100" cap="sq" cmpd="sng">
            <a:solidFill>
              <a:srgbClr val="E1BC4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3389070" y="5636094"/>
            <a:ext cx="3641894" cy="3641880"/>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w="38100" cap="sq" cmpd="sng">
            <a:solidFill>
              <a:srgbClr val="E1BC4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16873794" y="7426"/>
            <a:ext cx="1414206" cy="1178977"/>
          </a:xfrm>
          <a:custGeom>
            <a:avLst/>
            <a:gdLst/>
            <a:ahLst/>
            <a:cxnLst/>
            <a:rect l="l" t="t" r="r" b="b"/>
            <a:pathLst>
              <a:path w="1414206" h="1178977" extrusionOk="0">
                <a:moveTo>
                  <a:pt x="0" y="0"/>
                </a:moveTo>
                <a:lnTo>
                  <a:pt x="1414206" y="0"/>
                </a:lnTo>
                <a:lnTo>
                  <a:pt x="1414206" y="1178978"/>
                </a:lnTo>
                <a:lnTo>
                  <a:pt x="0" y="1178978"/>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17" name="Google Shape;417;p15"/>
          <p:cNvSpPr txBox="1"/>
          <p:nvPr/>
        </p:nvSpPr>
        <p:spPr>
          <a:xfrm>
            <a:off x="7544977" y="530240"/>
            <a:ext cx="9409500" cy="4051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800" b="0" i="0" u="none" strike="noStrike" cap="none">
                <a:solidFill>
                  <a:srgbClr val="000000"/>
                </a:solidFill>
                <a:latin typeface="Montserrat"/>
                <a:ea typeface="Montserrat"/>
                <a:cs typeface="Montserrat"/>
                <a:sym typeface="Montserrat"/>
              </a:rPr>
              <a:t>« Un réseau solide et étendu apporte un niveau de protection psychologique qui est primordial pour survivre dans un milieu de travail qui n’est pas toujours le plus équitable. Le slogan de DEAPCM est “Connecter, élever et inspirer” et je pense qu’il reflète l’attitude que nous devons avoir pour être heureux dans notre vie personnelle et professionnelle. »</a:t>
            </a:r>
            <a:endParaRPr sz="1200"/>
          </a:p>
        </p:txBody>
      </p:sp>
      <p:sp>
        <p:nvSpPr>
          <p:cNvPr id="418" name="Google Shape;418;p15"/>
          <p:cNvSpPr txBox="1"/>
          <p:nvPr/>
        </p:nvSpPr>
        <p:spPr>
          <a:xfrm>
            <a:off x="7544977" y="5965810"/>
            <a:ext cx="9409500" cy="3447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800" b="0" i="0" u="none" strike="noStrike" cap="none">
                <a:solidFill>
                  <a:srgbClr val="000000"/>
                </a:solidFill>
                <a:latin typeface="Montserrat"/>
                <a:ea typeface="Montserrat"/>
                <a:cs typeface="Montserrat"/>
                <a:sym typeface="Montserrat"/>
              </a:rPr>
              <a:t>« J’ai pu utiliser cette plateforme et mon groupe comme une importante ressource. Les cercles de mentorat ont été stimulants, organisés et d’un grand soutien. Nous nous sommes aidés mutuellement tout au long du contenu, ce qui a permis des discussions au-delà des sujets couverts. »</a:t>
            </a:r>
            <a:endParaRPr sz="1200"/>
          </a:p>
        </p:txBody>
      </p:sp>
      <p:sp>
        <p:nvSpPr>
          <p:cNvPr id="419" name="Google Shape;419;p15"/>
          <p:cNvSpPr txBox="1"/>
          <p:nvPr/>
        </p:nvSpPr>
        <p:spPr>
          <a:xfrm rot="-5400000">
            <a:off x="-3096075" y="4204650"/>
            <a:ext cx="8736600" cy="18777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2199" b="1" i="0" u="none" strike="noStrike" cap="none">
                <a:solidFill>
                  <a:srgbClr val="E1BC41"/>
                </a:solidFill>
                <a:latin typeface="Montserrat"/>
                <a:ea typeface="Montserrat"/>
                <a:cs typeface="Montserrat"/>
                <a:sym typeface="Montserrat"/>
              </a:rPr>
              <a:t>Connecter</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16"/>
          <p:cNvSpPr/>
          <p:nvPr/>
        </p:nvSpPr>
        <p:spPr>
          <a:xfrm>
            <a:off x="3038574" y="407204"/>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38100" cap="sq" cmpd="sng">
            <a:solidFill>
              <a:srgbClr val="D6625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3030143" y="3646792"/>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flipH="1">
            <a:off x="3030143" y="3627742"/>
            <a:ext cx="3031138" cy="3031126"/>
          </a:xfrm>
          <a:custGeom>
            <a:avLst/>
            <a:gdLst/>
            <a:ahLst/>
            <a:cxnLst/>
            <a:rect l="l" t="t" r="r" b="b"/>
            <a:pathLst>
              <a:path w="6350000" h="6349975" extrusionOk="0">
                <a:moveTo>
                  <a:pt x="0" y="3175025"/>
                </a:moveTo>
                <a:cubicBezTo>
                  <a:pt x="0" y="4928451"/>
                  <a:pt x="1421524" y="6349975"/>
                  <a:pt x="3175000" y="6349975"/>
                </a:cubicBezTo>
                <a:cubicBezTo>
                  <a:pt x="4928502" y="6349975"/>
                  <a:pt x="6350000" y="4928451"/>
                  <a:pt x="6350000" y="3175025"/>
                </a:cubicBezTo>
                <a:cubicBezTo>
                  <a:pt x="6350000" y="1421511"/>
                  <a:pt x="4928502" y="0"/>
                  <a:pt x="3175000" y="0"/>
                </a:cubicBezTo>
                <a:cubicBezTo>
                  <a:pt x="1421498" y="0"/>
                  <a:pt x="0" y="1421511"/>
                  <a:pt x="0" y="3175025"/>
                </a:cubicBezTo>
                <a:close/>
              </a:path>
            </a:pathLst>
          </a:custGeom>
          <a:blipFill rotWithShape="1">
            <a:blip r:embed="rId5" cstate="email">
              <a:alphaModFix/>
              <a:extLst>
                <a:ext uri="{28A0092B-C50C-407E-A947-70E740481C1C}">
                  <a14:useLocalDpi xmlns:a14="http://schemas.microsoft.com/office/drawing/2010/main"/>
                </a:ext>
              </a:extLst>
            </a:blip>
            <a:stretch>
              <a:fillRect/>
            </a:stretch>
          </a:blipFill>
          <a:ln w="38100" cap="sq" cmpd="sng">
            <a:solidFill>
              <a:srgbClr val="D6625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16"/>
          <p:cNvGrpSpPr/>
          <p:nvPr/>
        </p:nvGrpSpPr>
        <p:grpSpPr>
          <a:xfrm>
            <a:off x="3002662" y="6846073"/>
            <a:ext cx="3086100" cy="3086100"/>
            <a:chOff x="0" y="0"/>
            <a:chExt cx="812800" cy="812800"/>
          </a:xfrm>
        </p:grpSpPr>
        <p:sp>
          <p:nvSpPr>
            <p:cNvPr id="432" name="Google Shape;432;p1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6"/>
            <p:cNvSpPr txBox="1"/>
            <p:nvPr/>
          </p:nvSpPr>
          <p:spPr>
            <a:xfrm>
              <a:off x="76200" y="19050"/>
              <a:ext cx="660400" cy="717550"/>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34" name="Google Shape;434;p16"/>
          <p:cNvSpPr txBox="1"/>
          <p:nvPr/>
        </p:nvSpPr>
        <p:spPr>
          <a:xfrm>
            <a:off x="6363904" y="848857"/>
            <a:ext cx="10509891" cy="20408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Montserrat"/>
                <a:ea typeface="Montserrat"/>
                <a:cs typeface="Montserrat"/>
                <a:sym typeface="Montserrat"/>
              </a:rPr>
              <a:t>« J’ai constaté que le programme m’a aidé à me sentir plus confiant pour aborder les gestionnaires sur mes possibilités de carrière et à reconnaître plus de points forts que je n’avais pas vus auparavant. »</a:t>
            </a:r>
            <a:endParaRPr/>
          </a:p>
        </p:txBody>
      </p:sp>
      <p:sp>
        <p:nvSpPr>
          <p:cNvPr id="435" name="Google Shape;435;p16"/>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36" name="Google Shape;436;p16"/>
          <p:cNvSpPr/>
          <p:nvPr/>
        </p:nvSpPr>
        <p:spPr>
          <a:xfrm>
            <a:off x="3057624" y="6895905"/>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7" cstate="email">
              <a:alphaModFix/>
              <a:extLst>
                <a:ext uri="{28A0092B-C50C-407E-A947-70E740481C1C}">
                  <a14:useLocalDpi xmlns:a14="http://schemas.microsoft.com/office/drawing/2010/main"/>
                </a:ext>
              </a:extLst>
            </a:blip>
            <a:stretch>
              <a:fillRect/>
            </a:stretch>
          </a:blipFill>
          <a:ln w="38100" cap="sq" cmpd="sng">
            <a:solidFill>
              <a:srgbClr val="D6625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txBox="1"/>
          <p:nvPr/>
        </p:nvSpPr>
        <p:spPr>
          <a:xfrm>
            <a:off x="6363904" y="4351460"/>
            <a:ext cx="10509891" cy="15265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Montserrat"/>
                <a:ea typeface="Montserrat"/>
                <a:cs typeface="Montserrat"/>
                <a:sym typeface="Montserrat"/>
              </a:rPr>
              <a:t>« J’ai maintenant la confiance nécessaire pour m’exprimer sur les questions qui me touchent, j’ai une voix! »</a:t>
            </a:r>
            <a:endParaRPr/>
          </a:p>
        </p:txBody>
      </p:sp>
      <p:sp>
        <p:nvSpPr>
          <p:cNvPr id="438" name="Google Shape;438;p16"/>
          <p:cNvSpPr txBox="1"/>
          <p:nvPr/>
        </p:nvSpPr>
        <p:spPr>
          <a:xfrm>
            <a:off x="6363904" y="7340103"/>
            <a:ext cx="10509891" cy="20408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b="0" i="0" u="none" strike="noStrike" cap="none">
                <a:solidFill>
                  <a:srgbClr val="000000"/>
                </a:solidFill>
                <a:latin typeface="Montserrat"/>
                <a:ea typeface="Montserrat"/>
                <a:cs typeface="Montserrat"/>
                <a:sym typeface="Montserrat"/>
              </a:rPr>
              <a:t>« DEAPCM m’a beaucoup aidé à acquérir les compétences et la confiance nécessaires pour progresser dans ma carrière et penser de manière plus stratégique. Il a déjà porté ses fruits à bien des égards »</a:t>
            </a:r>
            <a:endParaRPr/>
          </a:p>
        </p:txBody>
      </p:sp>
      <p:sp>
        <p:nvSpPr>
          <p:cNvPr id="439" name="Google Shape;439;p16"/>
          <p:cNvSpPr txBox="1"/>
          <p:nvPr/>
        </p:nvSpPr>
        <p:spPr>
          <a:xfrm rot="-5400000">
            <a:off x="-3310710" y="4270692"/>
            <a:ext cx="9033784" cy="174561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2200" b="1" i="0" u="none" strike="noStrike" cap="none">
                <a:solidFill>
                  <a:srgbClr val="D66252"/>
                </a:solidFill>
                <a:latin typeface="Montserrat"/>
                <a:ea typeface="Montserrat"/>
                <a:cs typeface="Montserrat"/>
                <a:sym typeface="Montserrat"/>
              </a:rPr>
              <a:t>Élever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7"/>
          <p:cNvSpPr/>
          <p:nvPr/>
        </p:nvSpPr>
        <p:spPr>
          <a:xfrm>
            <a:off x="3228135" y="368570"/>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38100" cap="sq" cmpd="sng">
            <a:solidFill>
              <a:srgbClr val="62B2A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3228135" y="3614194"/>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w="38100" cap="sq" cmpd="sng">
            <a:solidFill>
              <a:srgbClr val="62B2A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228135" y="6887304"/>
            <a:ext cx="3031138" cy="3031126"/>
          </a:xfrm>
          <a:custGeom>
            <a:avLst/>
            <a:gdLst/>
            <a:ahLst/>
            <a:cxnLst/>
            <a:rect l="l" t="t" r="r" b="b"/>
            <a:pathLst>
              <a:path w="6350000" h="6349975" extrusionOk="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rotWithShape="1">
            <a:blip r:embed="rId5" cstate="email">
              <a:alphaModFix/>
              <a:extLst>
                <a:ext uri="{28A0092B-C50C-407E-A947-70E740481C1C}">
                  <a14:useLocalDpi xmlns:a14="http://schemas.microsoft.com/office/drawing/2010/main"/>
                </a:ext>
              </a:extLst>
            </a:blip>
            <a:stretch>
              <a:fillRect/>
            </a:stretch>
          </a:blipFill>
          <a:ln w="38100" cap="sq" cmpd="sng">
            <a:solidFill>
              <a:srgbClr val="62B2A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52" name="Google Shape;452;p17"/>
          <p:cNvSpPr txBox="1"/>
          <p:nvPr/>
        </p:nvSpPr>
        <p:spPr>
          <a:xfrm>
            <a:off x="6612348" y="1384841"/>
            <a:ext cx="9925500" cy="923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000000"/>
                </a:solidFill>
                <a:latin typeface="Montserrat"/>
                <a:ea typeface="Montserrat"/>
                <a:cs typeface="Montserrat"/>
                <a:sym typeface="Montserrat"/>
              </a:rPr>
              <a:t>« Il s’agit d’une formidable occasion d’apprentissage, et tout le monde gagnerait à participer à un tel programme. » </a:t>
            </a:r>
            <a:endParaRPr sz="1300"/>
          </a:p>
        </p:txBody>
      </p:sp>
      <p:sp>
        <p:nvSpPr>
          <p:cNvPr id="453" name="Google Shape;453;p17"/>
          <p:cNvSpPr txBox="1"/>
          <p:nvPr/>
        </p:nvSpPr>
        <p:spPr>
          <a:xfrm>
            <a:off x="6612348" y="4630464"/>
            <a:ext cx="9925500" cy="923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000000"/>
                </a:solidFill>
                <a:latin typeface="Montserrat"/>
                <a:ea typeface="Montserrat"/>
                <a:cs typeface="Montserrat"/>
                <a:sym typeface="Montserrat"/>
              </a:rPr>
              <a:t>« Je sais maintenant comment progresser dans ma carrière et utiliser les outils disponibles pour accélérer le processus. » </a:t>
            </a:r>
            <a:endParaRPr sz="1300"/>
          </a:p>
        </p:txBody>
      </p:sp>
      <p:sp>
        <p:nvSpPr>
          <p:cNvPr id="454" name="Google Shape;454;p17"/>
          <p:cNvSpPr txBox="1"/>
          <p:nvPr/>
        </p:nvSpPr>
        <p:spPr>
          <a:xfrm>
            <a:off x="6612350" y="6742425"/>
            <a:ext cx="11307000" cy="3078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a:solidFill>
                  <a:srgbClr val="000000"/>
                </a:solidFill>
                <a:latin typeface="Montserrat"/>
                <a:ea typeface="Montserrat"/>
                <a:cs typeface="Montserrat"/>
                <a:sym typeface="Montserrat"/>
              </a:rPr>
              <a:t>« Lors du premier cercle et de la première classe de maître, de nombreuses discussions ont eu lieu sur les processus de sélection, les obstacles et les problèmes rencontrés par les personnes qui tentent de postuler pour de nouveaux postes ou des promotions. J’ai aimé entendre ces histoires et j’ai mis en œuvre plusieurs nouvelles idées dans le cadre de mon rôle de conseillère en recrutement. »</a:t>
            </a:r>
            <a:endParaRPr sz="1300"/>
          </a:p>
        </p:txBody>
      </p:sp>
      <p:sp>
        <p:nvSpPr>
          <p:cNvPr id="455" name="Google Shape;455;p17"/>
          <p:cNvSpPr txBox="1"/>
          <p:nvPr/>
        </p:nvSpPr>
        <p:spPr>
          <a:xfrm rot="-5400000">
            <a:off x="-3310710" y="4270692"/>
            <a:ext cx="9033784" cy="174561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2200" b="1" i="0" u="none" strike="noStrike" cap="none">
                <a:solidFill>
                  <a:srgbClr val="62B2A6"/>
                </a:solidFill>
                <a:latin typeface="Montserrat"/>
                <a:ea typeface="Montserrat"/>
                <a:cs typeface="Montserrat"/>
                <a:sym typeface="Montserrat"/>
              </a:rPr>
              <a:t>Inspirer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8"/>
          <p:cNvSpPr txBox="1"/>
          <p:nvPr/>
        </p:nvSpPr>
        <p:spPr>
          <a:xfrm>
            <a:off x="741110" y="5834377"/>
            <a:ext cx="8106300" cy="3970200"/>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None/>
            </a:pPr>
            <a:r>
              <a:rPr lang="en-US" sz="2399" b="0" i="0" u="none" strike="noStrike" cap="none">
                <a:solidFill>
                  <a:srgbClr val="000000"/>
                </a:solidFill>
                <a:latin typeface="Montserrat"/>
                <a:ea typeface="Montserrat"/>
                <a:cs typeface="Montserrat"/>
                <a:sym typeface="Montserrat"/>
              </a:rPr>
              <a:t>1- Pensez à poser votre candidature et encouragez les autres à le faire. Les inscriptions se terminent le 30 juin.</a:t>
            </a:r>
            <a:endParaRPr sz="1300"/>
          </a:p>
          <a:p>
            <a:pPr marL="0" marR="0" lvl="0" indent="0" algn="l" rtl="0">
              <a:lnSpc>
                <a:spcPct val="150020"/>
              </a:lnSpc>
              <a:spcBef>
                <a:spcPts val="0"/>
              </a:spcBef>
              <a:spcAft>
                <a:spcPts val="0"/>
              </a:spcAft>
              <a:buNone/>
            </a:pPr>
            <a:endParaRPr sz="1200" b="0" i="0" u="none" strike="noStrike" cap="none">
              <a:solidFill>
                <a:srgbClr val="000000"/>
              </a:solidFill>
              <a:latin typeface="Montserrat"/>
              <a:ea typeface="Montserrat"/>
              <a:cs typeface="Montserrat"/>
              <a:sym typeface="Montserrat"/>
            </a:endParaRPr>
          </a:p>
          <a:p>
            <a:pPr marL="0" marR="0" lvl="0" indent="0" algn="l" rtl="0">
              <a:lnSpc>
                <a:spcPct val="150020"/>
              </a:lnSpc>
              <a:spcBef>
                <a:spcPts val="0"/>
              </a:spcBef>
              <a:spcAft>
                <a:spcPts val="0"/>
              </a:spcAft>
              <a:buNone/>
            </a:pPr>
            <a:r>
              <a:rPr lang="en-US" sz="2399" b="0" i="0" u="none" strike="noStrike" cap="none">
                <a:solidFill>
                  <a:srgbClr val="000000"/>
                </a:solidFill>
                <a:latin typeface="Montserrat"/>
                <a:ea typeface="Montserrat"/>
                <a:cs typeface="Montserrat"/>
                <a:sym typeface="Montserrat"/>
              </a:rPr>
              <a:t>2- Aidez-nous à présenter DEAPCM dans les salles de réunion, aux tables de direction et dans les messages de communication interne de votre organisation.</a:t>
            </a:r>
            <a:endParaRPr sz="1300"/>
          </a:p>
        </p:txBody>
      </p:sp>
      <p:sp>
        <p:nvSpPr>
          <p:cNvPr id="465" name="Google Shape;465;p18"/>
          <p:cNvSpPr/>
          <p:nvPr/>
        </p:nvSpPr>
        <p:spPr>
          <a:xfrm>
            <a:off x="9004448" y="482853"/>
            <a:ext cx="10541762" cy="9321293"/>
          </a:xfrm>
          <a:custGeom>
            <a:avLst/>
            <a:gdLst/>
            <a:ahLst/>
            <a:cxnLst/>
            <a:rect l="l" t="t" r="r" b="b"/>
            <a:pathLst>
              <a:path w="4282440" h="3786642" extrusionOk="0">
                <a:moveTo>
                  <a:pt x="3211830" y="0"/>
                </a:moveTo>
                <a:lnTo>
                  <a:pt x="1070610" y="0"/>
                </a:lnTo>
                <a:lnTo>
                  <a:pt x="0" y="1893321"/>
                </a:lnTo>
                <a:lnTo>
                  <a:pt x="1070610" y="3786642"/>
                </a:lnTo>
                <a:lnTo>
                  <a:pt x="3211830" y="3786642"/>
                </a:lnTo>
                <a:lnTo>
                  <a:pt x="4282440" y="1893321"/>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66" name="Google Shape;466;p18"/>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67" name="Google Shape;467;p18"/>
          <p:cNvSpPr/>
          <p:nvPr/>
        </p:nvSpPr>
        <p:spPr>
          <a:xfrm>
            <a:off x="-3184105" y="8385552"/>
            <a:ext cx="5166468" cy="7661303"/>
          </a:xfrm>
          <a:custGeom>
            <a:avLst/>
            <a:gdLst/>
            <a:ahLst/>
            <a:cxnLst/>
            <a:rect l="l" t="t" r="r" b="b"/>
            <a:pathLst>
              <a:path w="5166468" h="7661303" extrusionOk="0">
                <a:moveTo>
                  <a:pt x="0" y="0"/>
                </a:moveTo>
                <a:lnTo>
                  <a:pt x="5166468" y="0"/>
                </a:lnTo>
                <a:lnTo>
                  <a:pt x="5166468" y="7661302"/>
                </a:lnTo>
                <a:lnTo>
                  <a:pt x="0" y="7661302"/>
                </a:lnTo>
                <a:lnTo>
                  <a:pt x="0" y="0"/>
                </a:lnTo>
                <a:close/>
              </a:path>
            </a:pathLst>
          </a:custGeom>
          <a:blipFill rotWithShape="1">
            <a:blip r:embed="rId5"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68" name="Google Shape;468;p18"/>
          <p:cNvSpPr txBox="1"/>
          <p:nvPr/>
        </p:nvSpPr>
        <p:spPr>
          <a:xfrm>
            <a:off x="612625" y="2994300"/>
            <a:ext cx="9779100" cy="1452900"/>
          </a:xfrm>
          <a:prstGeom prst="rect">
            <a:avLst/>
          </a:prstGeom>
          <a:noFill/>
          <a:ln>
            <a:noFill/>
          </a:ln>
        </p:spPr>
        <p:txBody>
          <a:bodyPr spcFirstLastPara="1" wrap="square" lIns="0" tIns="0" rIns="0" bIns="0" anchor="t" anchorCtr="0">
            <a:spAutoFit/>
          </a:bodyPr>
          <a:lstStyle/>
          <a:p>
            <a:pPr marL="0" marR="0" lvl="0" indent="0" algn="l" rtl="0">
              <a:lnSpc>
                <a:spcPct val="138012"/>
              </a:lnSpc>
              <a:spcBef>
                <a:spcPts val="0"/>
              </a:spcBef>
              <a:spcAft>
                <a:spcPts val="0"/>
              </a:spcAft>
              <a:buNone/>
            </a:pPr>
            <a:r>
              <a:rPr lang="en-US" sz="3462" b="1" i="0" u="none" strike="noStrike" cap="none">
                <a:solidFill>
                  <a:srgbClr val="000000"/>
                </a:solidFill>
                <a:latin typeface="League Spartan"/>
                <a:ea typeface="League Spartan"/>
                <a:cs typeface="League Spartan"/>
                <a:sym typeface="League Spartan"/>
              </a:rPr>
              <a:t>Je vous remercie de votre présence aujourd’hui!</a:t>
            </a:r>
            <a:endParaRPr/>
          </a:p>
          <a:p>
            <a:pPr marL="0" marR="0" lvl="0" indent="0" algn="l" rtl="0">
              <a:lnSpc>
                <a:spcPct val="34662"/>
              </a:lnSpc>
              <a:spcBef>
                <a:spcPts val="0"/>
              </a:spcBef>
              <a:spcAft>
                <a:spcPts val="0"/>
              </a:spcAft>
              <a:buNone/>
            </a:pPr>
            <a:endParaRPr sz="3462" b="1" i="0" u="none" strike="noStrike" cap="none">
              <a:solidFill>
                <a:srgbClr val="000000"/>
              </a:solidFill>
              <a:latin typeface="League Spartan"/>
              <a:ea typeface="League Spartan"/>
              <a:cs typeface="League Spartan"/>
              <a:sym typeface="League Spartan"/>
            </a:endParaRPr>
          </a:p>
          <a:p>
            <a:pPr marL="0" marR="0" lvl="0" indent="0" algn="l" rtl="0">
              <a:lnSpc>
                <a:spcPct val="120017"/>
              </a:lnSpc>
              <a:spcBef>
                <a:spcPts val="0"/>
              </a:spcBef>
              <a:spcAft>
                <a:spcPts val="0"/>
              </a:spcAft>
              <a:buNone/>
            </a:pPr>
            <a:r>
              <a:rPr lang="en-US" sz="3462" b="1" i="0" u="none" strike="noStrike" cap="none">
                <a:solidFill>
                  <a:srgbClr val="000000"/>
                </a:solidFill>
                <a:latin typeface="League Spartan"/>
                <a:ea typeface="League Spartan"/>
                <a:cs typeface="League Spartan"/>
                <a:sym typeface="League Spartan"/>
              </a:rPr>
              <a:t>Aidez-nous à passer à l’action.</a:t>
            </a:r>
            <a:endParaRPr/>
          </a:p>
        </p:txBody>
      </p:sp>
      <p:sp>
        <p:nvSpPr>
          <p:cNvPr id="469" name="Google Shape;469;p18"/>
          <p:cNvSpPr txBox="1"/>
          <p:nvPr/>
        </p:nvSpPr>
        <p:spPr>
          <a:xfrm>
            <a:off x="612627" y="835039"/>
            <a:ext cx="9489300" cy="19092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5816" b="1" i="0" u="none" strike="noStrike" cap="none">
                <a:solidFill>
                  <a:srgbClr val="000000"/>
                </a:solidFill>
                <a:latin typeface="League Spartan"/>
                <a:ea typeface="League Spartan"/>
                <a:cs typeface="League Spartan"/>
                <a:sym typeface="League Spartan"/>
              </a:rPr>
              <a:t>Faites partie de DEAPCM</a:t>
            </a:r>
            <a:endParaRPr sz="1200"/>
          </a:p>
          <a:p>
            <a:pPr marL="0" marR="0" lvl="0" indent="0" algn="l" rtl="0">
              <a:lnSpc>
                <a:spcPct val="115000"/>
              </a:lnSpc>
              <a:spcBef>
                <a:spcPts val="0"/>
              </a:spcBef>
              <a:spcAft>
                <a:spcPts val="0"/>
              </a:spcAft>
              <a:buNone/>
            </a:pPr>
            <a:r>
              <a:rPr lang="en-US" sz="5716" b="1" i="0" u="none" strike="noStrike" cap="none">
                <a:solidFill>
                  <a:srgbClr val="000000"/>
                </a:solidFill>
                <a:latin typeface="League Spartan"/>
                <a:ea typeface="League Spartan"/>
                <a:cs typeface="League Spartan"/>
                <a:sym typeface="League Spartan"/>
              </a:rPr>
              <a:t>Les portes sont ouvertes!</a:t>
            </a:r>
            <a:endParaRPr/>
          </a:p>
        </p:txBody>
      </p:sp>
      <p:cxnSp>
        <p:nvCxnSpPr>
          <p:cNvPr id="470" name="Google Shape;470;p18"/>
          <p:cNvCxnSpPr/>
          <p:nvPr/>
        </p:nvCxnSpPr>
        <p:spPr>
          <a:xfrm>
            <a:off x="908200" y="5212650"/>
            <a:ext cx="7772100" cy="0"/>
          </a:xfrm>
          <a:prstGeom prst="straightConnector1">
            <a:avLst/>
          </a:prstGeom>
          <a:noFill/>
          <a:ln w="76200" cap="flat" cmpd="sng">
            <a:solidFill>
              <a:srgbClr val="62B2A6"/>
            </a:solidFill>
            <a:prstDash val="solid"/>
            <a:round/>
            <a:headEnd type="none" w="med" len="med"/>
            <a:tailEnd type="none" w="med" len="med"/>
          </a:ln>
        </p:spPr>
      </p:cxn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9"/>
          <p:cNvSpPr/>
          <p:nvPr/>
        </p:nvSpPr>
        <p:spPr>
          <a:xfrm>
            <a:off x="1028700" y="5813802"/>
            <a:ext cx="7525053" cy="9525"/>
          </a:xfrm>
          <a:prstGeom prst="rect">
            <a:avLst/>
          </a:prstGeom>
          <a:solidFill>
            <a:srgbClr val="62B2A6"/>
          </a:solidFill>
          <a:ln w="695325" cap="sq" cmpd="sng">
            <a:solidFill>
              <a:srgbClr val="62B2A6"/>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81" name="Google Shape;481;p19"/>
          <p:cNvSpPr/>
          <p:nvPr/>
        </p:nvSpPr>
        <p:spPr>
          <a:xfrm>
            <a:off x="15187255" y="7728833"/>
            <a:ext cx="5166468" cy="7661303"/>
          </a:xfrm>
          <a:custGeom>
            <a:avLst/>
            <a:gdLst/>
            <a:ahLst/>
            <a:cxnLst/>
            <a:rect l="l" t="t" r="r" b="b"/>
            <a:pathLst>
              <a:path w="5166468" h="7661303" extrusionOk="0">
                <a:moveTo>
                  <a:pt x="0" y="0"/>
                </a:moveTo>
                <a:lnTo>
                  <a:pt x="5166468" y="0"/>
                </a:lnTo>
                <a:lnTo>
                  <a:pt x="5166468" y="7661302"/>
                </a:lnTo>
                <a:lnTo>
                  <a:pt x="0" y="7661302"/>
                </a:lnTo>
                <a:lnTo>
                  <a:pt x="0" y="0"/>
                </a:lnTo>
                <a:close/>
              </a:path>
            </a:pathLst>
          </a:custGeom>
          <a:blipFill rotWithShape="1">
            <a:blip r:embed="rId4"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82" name="Google Shape;482;p19"/>
          <p:cNvSpPr/>
          <p:nvPr/>
        </p:nvSpPr>
        <p:spPr>
          <a:xfrm>
            <a:off x="0" y="0"/>
            <a:ext cx="10287000" cy="10287000"/>
          </a:xfrm>
          <a:custGeom>
            <a:avLst/>
            <a:gdLst/>
            <a:ahLst/>
            <a:cxnLst/>
            <a:rect l="l" t="t" r="r" b="b"/>
            <a:pathLst>
              <a:path w="812800" h="812800" extrusionOk="0">
                <a:moveTo>
                  <a:pt x="0" y="0"/>
                </a:moveTo>
                <a:lnTo>
                  <a:pt x="812800" y="0"/>
                </a:lnTo>
                <a:lnTo>
                  <a:pt x="812800" y="812800"/>
                </a:lnTo>
                <a:lnTo>
                  <a:pt x="0" y="81280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83" name="Google Shape;483;p19"/>
          <p:cNvSpPr txBox="1"/>
          <p:nvPr/>
        </p:nvSpPr>
        <p:spPr>
          <a:xfrm>
            <a:off x="11186427" y="620625"/>
            <a:ext cx="8165100" cy="2150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85" b="1" i="0" u="none" strike="noStrike" cap="none">
                <a:solidFill>
                  <a:srgbClr val="000000"/>
                </a:solidFill>
                <a:latin typeface="League Spartan"/>
                <a:ea typeface="League Spartan"/>
                <a:cs typeface="League Spartan"/>
                <a:sym typeface="League Spartan"/>
              </a:rPr>
              <a:t>Postulez dès aujourd’hui</a:t>
            </a:r>
            <a:endParaRPr/>
          </a:p>
        </p:txBody>
      </p:sp>
      <p:sp>
        <p:nvSpPr>
          <p:cNvPr id="484" name="Google Shape;484;p19"/>
          <p:cNvSpPr txBox="1"/>
          <p:nvPr/>
        </p:nvSpPr>
        <p:spPr>
          <a:xfrm>
            <a:off x="11756335" y="9581010"/>
            <a:ext cx="5510700" cy="280200"/>
          </a:xfrm>
          <a:prstGeom prst="rect">
            <a:avLst/>
          </a:prstGeom>
          <a:noFill/>
          <a:ln>
            <a:noFill/>
          </a:ln>
        </p:spPr>
        <p:txBody>
          <a:bodyPr spcFirstLastPara="1" wrap="square" lIns="0" tIns="0" rIns="0" bIns="0" anchor="t" anchorCtr="0">
            <a:spAutoFit/>
          </a:bodyPr>
          <a:lstStyle/>
          <a:p>
            <a:pPr marL="0" marR="0" lvl="0" indent="0" algn="ctr" rtl="0">
              <a:lnSpc>
                <a:spcPct val="160054"/>
              </a:lnSpc>
              <a:spcBef>
                <a:spcPts val="0"/>
              </a:spcBef>
              <a:spcAft>
                <a:spcPts val="0"/>
              </a:spcAft>
              <a:buNone/>
            </a:pPr>
            <a:r>
              <a:rPr lang="en-US" sz="1820" b="0" i="0" u="sng" strike="noStrike" cap="none">
                <a:solidFill>
                  <a:schemeClr val="hlink"/>
                </a:solidFill>
                <a:latin typeface="Montserrat"/>
                <a:ea typeface="Montserrat"/>
                <a:cs typeface="Montserrat"/>
                <a:sym typeface="Montserrat"/>
                <a:hlinkClick r:id="rId6"/>
              </a:rPr>
              <a:t>https://forms.office.com/r/hB6aDD6TDs</a:t>
            </a:r>
            <a:endParaRPr/>
          </a:p>
        </p:txBody>
      </p:sp>
      <p:sp>
        <p:nvSpPr>
          <p:cNvPr id="485" name="Google Shape;485;p19"/>
          <p:cNvSpPr/>
          <p:nvPr/>
        </p:nvSpPr>
        <p:spPr>
          <a:xfrm>
            <a:off x="11186427" y="3061117"/>
            <a:ext cx="6352406" cy="6352406"/>
          </a:xfrm>
          <a:custGeom>
            <a:avLst/>
            <a:gdLst/>
            <a:ahLst/>
            <a:cxnLst/>
            <a:rect l="l" t="t" r="r" b="b"/>
            <a:pathLst>
              <a:path w="8469874" h="8469874" extrusionOk="0">
                <a:moveTo>
                  <a:pt x="0" y="0"/>
                </a:moveTo>
                <a:lnTo>
                  <a:pt x="8469874" y="0"/>
                </a:lnTo>
                <a:lnTo>
                  <a:pt x="8469874" y="8469874"/>
                </a:lnTo>
                <a:lnTo>
                  <a:pt x="0" y="8469874"/>
                </a:lnTo>
                <a:lnTo>
                  <a:pt x="0" y="0"/>
                </a:lnTo>
                <a:close/>
              </a:path>
            </a:pathLst>
          </a:custGeom>
          <a:blipFill rotWithShape="1">
            <a:blip r:embed="rId7">
              <a:alphaModFix/>
            </a:blip>
            <a:stretch>
              <a:fillRect/>
            </a:stretch>
          </a:blipFill>
          <a:ln>
            <a:noFill/>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04" name="Google Shape;104;p2"/>
          <p:cNvSpPr txBox="1"/>
          <p:nvPr/>
        </p:nvSpPr>
        <p:spPr>
          <a:xfrm>
            <a:off x="0" y="441374"/>
            <a:ext cx="18288000" cy="12363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200" b="1" i="0" u="none" strike="noStrike" cap="none" dirty="0" err="1">
                <a:solidFill>
                  <a:srgbClr val="000000"/>
                </a:solidFill>
                <a:latin typeface="Montserrat"/>
                <a:ea typeface="Montserrat"/>
                <a:cs typeface="Montserrat"/>
                <a:sym typeface="Montserrat"/>
              </a:rPr>
              <a:t>Votre</a:t>
            </a:r>
            <a:r>
              <a:rPr lang="en-US" sz="7200" b="1" i="0" u="none" strike="noStrike" cap="none" dirty="0">
                <a:solidFill>
                  <a:srgbClr val="000000"/>
                </a:solidFill>
                <a:latin typeface="Montserrat"/>
                <a:ea typeface="Montserrat"/>
                <a:cs typeface="Montserrat"/>
                <a:sym typeface="Montserrat"/>
              </a:rPr>
              <a:t> </a:t>
            </a:r>
            <a:r>
              <a:rPr lang="en-US" sz="7200" b="1" i="0" u="none" strike="noStrike" cap="none" dirty="0" err="1">
                <a:solidFill>
                  <a:srgbClr val="000000"/>
                </a:solidFill>
                <a:latin typeface="Montserrat"/>
                <a:ea typeface="Montserrat"/>
                <a:cs typeface="Montserrat"/>
                <a:sym typeface="Montserrat"/>
              </a:rPr>
              <a:t>santé</a:t>
            </a:r>
            <a:r>
              <a:rPr lang="en-US" sz="7200" b="1" i="0" u="none" strike="noStrike" cap="none" dirty="0">
                <a:solidFill>
                  <a:srgbClr val="000000"/>
                </a:solidFill>
                <a:latin typeface="Montserrat"/>
                <a:ea typeface="Montserrat"/>
                <a:cs typeface="Montserrat"/>
                <a:sym typeface="Montserrat"/>
              </a:rPr>
              <a:t> </a:t>
            </a:r>
            <a:r>
              <a:rPr lang="en-US" sz="7200" b="1" i="0" u="none" strike="noStrike" cap="none" dirty="0" err="1">
                <a:solidFill>
                  <a:srgbClr val="000000"/>
                </a:solidFill>
                <a:latin typeface="Montserrat"/>
                <a:ea typeface="Montserrat"/>
                <a:cs typeface="Montserrat"/>
                <a:sym typeface="Montserrat"/>
              </a:rPr>
              <a:t>est</a:t>
            </a:r>
            <a:r>
              <a:rPr lang="en-US" sz="7200" b="1" i="0" u="none" strike="noStrike" cap="none" dirty="0">
                <a:solidFill>
                  <a:srgbClr val="000000"/>
                </a:solidFill>
                <a:latin typeface="Montserrat"/>
                <a:ea typeface="Montserrat"/>
                <a:cs typeface="Montserrat"/>
                <a:sym typeface="Montserrat"/>
              </a:rPr>
              <a:t> </a:t>
            </a:r>
            <a:r>
              <a:rPr lang="en-US" sz="7200" b="1" i="0" u="none" strike="noStrike" cap="none" dirty="0" err="1">
                <a:solidFill>
                  <a:srgbClr val="000000"/>
                </a:solidFill>
                <a:latin typeface="Montserrat"/>
                <a:ea typeface="Montserrat"/>
                <a:cs typeface="Montserrat"/>
                <a:sym typeface="Montserrat"/>
              </a:rPr>
              <a:t>primordiale</a:t>
            </a:r>
            <a:endParaRPr dirty="0"/>
          </a:p>
        </p:txBody>
      </p:sp>
      <p:sp>
        <p:nvSpPr>
          <p:cNvPr id="105" name="Google Shape;105;p2"/>
          <p:cNvSpPr txBox="1"/>
          <p:nvPr/>
        </p:nvSpPr>
        <p:spPr>
          <a:xfrm>
            <a:off x="1080195" y="2343051"/>
            <a:ext cx="16127700" cy="7365300"/>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499" b="1" i="0" u="none" strike="noStrike" cap="none" dirty="0" err="1">
                <a:solidFill>
                  <a:srgbClr val="000000"/>
                </a:solidFill>
                <a:latin typeface="Montserrat"/>
                <a:ea typeface="Montserrat"/>
                <a:cs typeface="Montserrat"/>
                <a:sym typeface="Montserrat"/>
              </a:rPr>
              <a:t>Ligne</a:t>
            </a:r>
            <a:r>
              <a:rPr lang="en-US" sz="4499" b="1" i="0" u="none" strike="noStrike" cap="none" dirty="0">
                <a:solidFill>
                  <a:srgbClr val="000000"/>
                </a:solidFill>
                <a:latin typeface="Montserrat"/>
                <a:ea typeface="Montserrat"/>
                <a:cs typeface="Montserrat"/>
                <a:sym typeface="Montserrat"/>
              </a:rPr>
              <a:t> </a:t>
            </a:r>
            <a:r>
              <a:rPr lang="en-US" sz="4499" b="1" i="0" u="none" strike="noStrike" cap="none" dirty="0" err="1">
                <a:solidFill>
                  <a:srgbClr val="000000"/>
                </a:solidFill>
                <a:latin typeface="Montserrat"/>
                <a:ea typeface="Montserrat"/>
                <a:cs typeface="Montserrat"/>
                <a:sym typeface="Montserrat"/>
              </a:rPr>
              <a:t>d’écoute</a:t>
            </a:r>
            <a:r>
              <a:rPr lang="en-US" sz="4499" b="1" i="0" u="none" strike="noStrike" cap="none" dirty="0">
                <a:solidFill>
                  <a:srgbClr val="000000"/>
                </a:solidFill>
                <a:latin typeface="Montserrat"/>
                <a:ea typeface="Montserrat"/>
                <a:cs typeface="Montserrat"/>
                <a:sym typeface="Montserrat"/>
              </a:rPr>
              <a:t> </a:t>
            </a:r>
            <a:r>
              <a:rPr lang="en-US" sz="4499" b="1" i="0" u="none" strike="noStrike" cap="none" dirty="0" err="1">
                <a:solidFill>
                  <a:srgbClr val="000000"/>
                </a:solidFill>
                <a:latin typeface="Montserrat"/>
                <a:ea typeface="Montserrat"/>
                <a:cs typeface="Montserrat"/>
                <a:sym typeface="Montserrat"/>
              </a:rPr>
              <a:t>d’espoir</a:t>
            </a:r>
            <a:r>
              <a:rPr lang="en-US" sz="4499" b="1" i="0" u="none" strike="noStrike" cap="none" dirty="0">
                <a:solidFill>
                  <a:srgbClr val="000000"/>
                </a:solidFill>
                <a:latin typeface="Montserrat"/>
                <a:ea typeface="Montserrat"/>
                <a:cs typeface="Montserrat"/>
                <a:sym typeface="Montserrat"/>
              </a:rPr>
              <a:t> pour le </a:t>
            </a:r>
            <a:r>
              <a:rPr lang="en-US" sz="4499" b="1" i="0" u="none" strike="noStrike" cap="none" dirty="0" err="1">
                <a:solidFill>
                  <a:srgbClr val="000000"/>
                </a:solidFill>
                <a:latin typeface="Montserrat"/>
                <a:ea typeface="Montserrat"/>
                <a:cs typeface="Montserrat"/>
                <a:sym typeface="Montserrat"/>
              </a:rPr>
              <a:t>mieux-être</a:t>
            </a:r>
            <a:endParaRPr sz="1100" dirty="0"/>
          </a:p>
          <a:p>
            <a:pPr marL="0" marR="0" lvl="0" indent="0" algn="ctr" rtl="0">
              <a:lnSpc>
                <a:spcPct val="140008"/>
              </a:lnSpc>
              <a:spcBef>
                <a:spcPts val="0"/>
              </a:spcBef>
              <a:spcAft>
                <a:spcPts val="0"/>
              </a:spcAft>
              <a:buNone/>
            </a:pPr>
            <a:r>
              <a:rPr lang="en-US" sz="4499" b="0" i="0" u="none" strike="noStrike" cap="none" dirty="0">
                <a:solidFill>
                  <a:srgbClr val="000000"/>
                </a:solidFill>
                <a:latin typeface="Montserrat"/>
                <a:ea typeface="Montserrat"/>
                <a:cs typeface="Montserrat"/>
                <a:sym typeface="Montserrat"/>
              </a:rPr>
              <a:t>1-855-242-3310</a:t>
            </a:r>
            <a:endParaRPr sz="1100" dirty="0"/>
          </a:p>
          <a:p>
            <a:pPr marL="0" marR="0" lvl="0" indent="0" algn="ctr" rtl="0">
              <a:lnSpc>
                <a:spcPct val="140008"/>
              </a:lnSpc>
              <a:spcBef>
                <a:spcPts val="0"/>
              </a:spcBef>
              <a:spcAft>
                <a:spcPts val="0"/>
              </a:spcAft>
              <a:buNone/>
            </a:pPr>
            <a:endParaRPr sz="4499" b="0" i="0" u="none" strike="noStrike" cap="none" dirty="0">
              <a:solidFill>
                <a:srgbClr val="000000"/>
              </a:solidFill>
              <a:latin typeface="Montserrat"/>
              <a:ea typeface="Montserrat"/>
              <a:cs typeface="Montserrat"/>
              <a:sym typeface="Montserrat"/>
            </a:endParaRPr>
          </a:p>
          <a:p>
            <a:pPr marL="0" marR="0" lvl="0" indent="0" algn="ctr" rtl="0">
              <a:lnSpc>
                <a:spcPct val="140008"/>
              </a:lnSpc>
              <a:spcBef>
                <a:spcPts val="0"/>
              </a:spcBef>
              <a:spcAft>
                <a:spcPts val="0"/>
              </a:spcAft>
              <a:buNone/>
            </a:pPr>
            <a:r>
              <a:rPr lang="en-US" sz="4499" b="1" i="0" u="none" strike="noStrike" cap="none" dirty="0" err="1">
                <a:solidFill>
                  <a:srgbClr val="000000"/>
                </a:solidFill>
                <a:latin typeface="Montserrat"/>
                <a:ea typeface="Montserrat"/>
                <a:cs typeface="Montserrat"/>
                <a:sym typeface="Montserrat"/>
              </a:rPr>
              <a:t>Progamme</a:t>
            </a:r>
            <a:r>
              <a:rPr lang="en-US" sz="4499" b="1" i="0" u="none" strike="noStrike" cap="none" dirty="0">
                <a:solidFill>
                  <a:srgbClr val="000000"/>
                </a:solidFill>
                <a:latin typeface="Montserrat"/>
                <a:ea typeface="Montserrat"/>
                <a:cs typeface="Montserrat"/>
                <a:sym typeface="Montserrat"/>
              </a:rPr>
              <a:t> </a:t>
            </a:r>
            <a:r>
              <a:rPr lang="en-US" sz="4499" b="1" i="0" u="none" strike="noStrike" cap="none" dirty="0" err="1">
                <a:solidFill>
                  <a:srgbClr val="000000"/>
                </a:solidFill>
                <a:latin typeface="Montserrat"/>
                <a:ea typeface="Montserrat"/>
                <a:cs typeface="Montserrat"/>
                <a:sym typeface="Montserrat"/>
              </a:rPr>
              <a:t>d’aide</a:t>
            </a:r>
            <a:r>
              <a:rPr lang="en-US" sz="4499" b="1" i="0" u="none" strike="noStrike" cap="none" dirty="0">
                <a:solidFill>
                  <a:srgbClr val="000000"/>
                </a:solidFill>
                <a:latin typeface="Montserrat"/>
                <a:ea typeface="Montserrat"/>
                <a:cs typeface="Montserrat"/>
                <a:sym typeface="Montserrat"/>
              </a:rPr>
              <a:t> aux </a:t>
            </a:r>
            <a:r>
              <a:rPr lang="en-US" sz="4499" b="1" i="0" u="none" strike="noStrike" cap="none" dirty="0" err="1">
                <a:solidFill>
                  <a:srgbClr val="000000"/>
                </a:solidFill>
                <a:latin typeface="Montserrat"/>
                <a:ea typeface="Montserrat"/>
                <a:cs typeface="Montserrat"/>
                <a:sym typeface="Montserrat"/>
              </a:rPr>
              <a:t>employés</a:t>
            </a:r>
            <a:r>
              <a:rPr lang="en-US" sz="4499" b="1" i="0" u="none" strike="noStrike" cap="none" dirty="0">
                <a:solidFill>
                  <a:srgbClr val="000000"/>
                </a:solidFill>
                <a:latin typeface="Montserrat"/>
                <a:ea typeface="Montserrat"/>
                <a:cs typeface="Montserrat"/>
                <a:sym typeface="Montserrat"/>
              </a:rPr>
              <a:t> (PAE)</a:t>
            </a:r>
            <a:endParaRPr sz="1100" dirty="0"/>
          </a:p>
          <a:p>
            <a:pPr marL="0" marR="0" lvl="0" indent="0" algn="ctr" rtl="0">
              <a:lnSpc>
                <a:spcPct val="140008"/>
              </a:lnSpc>
              <a:spcBef>
                <a:spcPts val="0"/>
              </a:spcBef>
              <a:spcAft>
                <a:spcPts val="0"/>
              </a:spcAft>
              <a:buNone/>
            </a:pPr>
            <a:r>
              <a:rPr lang="en-US" sz="4499" b="0" i="0" u="none" strike="noStrike" cap="none" dirty="0">
                <a:solidFill>
                  <a:srgbClr val="000000"/>
                </a:solidFill>
                <a:latin typeface="Montserrat"/>
                <a:ea typeface="Montserrat"/>
                <a:cs typeface="Montserrat"/>
                <a:sym typeface="Montserrat"/>
              </a:rPr>
              <a:t>Sans frais : 1-800-268-7708</a:t>
            </a:r>
            <a:endParaRPr sz="1100" dirty="0"/>
          </a:p>
          <a:p>
            <a:pPr marL="0" marR="0" lvl="0" indent="0" algn="ctr" rtl="0">
              <a:lnSpc>
                <a:spcPct val="134173"/>
              </a:lnSpc>
              <a:spcBef>
                <a:spcPts val="0"/>
              </a:spcBef>
              <a:spcAft>
                <a:spcPts val="0"/>
              </a:spcAft>
              <a:buNone/>
            </a:pPr>
            <a:endParaRPr sz="4499" b="0" i="0" u="none" strike="noStrike" cap="none" dirty="0">
              <a:solidFill>
                <a:srgbClr val="000000"/>
              </a:solidFill>
              <a:latin typeface="Montserrat"/>
              <a:ea typeface="Montserrat"/>
              <a:cs typeface="Montserrat"/>
              <a:sym typeface="Montserrat"/>
            </a:endParaRPr>
          </a:p>
          <a:p>
            <a:pPr marL="0" marR="0" lvl="0" indent="0" algn="ctr" rtl="0">
              <a:lnSpc>
                <a:spcPct val="140008"/>
              </a:lnSpc>
              <a:spcBef>
                <a:spcPts val="0"/>
              </a:spcBef>
              <a:spcAft>
                <a:spcPts val="0"/>
              </a:spcAft>
              <a:buNone/>
            </a:pPr>
            <a:r>
              <a:rPr lang="en-US" sz="4299" b="0" i="0" u="none" strike="noStrike" cap="none" dirty="0">
                <a:solidFill>
                  <a:srgbClr val="000000"/>
                </a:solidFill>
                <a:latin typeface="Montserrat"/>
                <a:ea typeface="Montserrat"/>
                <a:cs typeface="Montserrat"/>
                <a:sym typeface="Montserrat"/>
              </a:rPr>
              <a:t>Pour les </a:t>
            </a:r>
            <a:r>
              <a:rPr lang="en-US" sz="4299" b="0" i="0" u="none" strike="noStrike" cap="none" dirty="0" err="1">
                <a:solidFill>
                  <a:srgbClr val="000000"/>
                </a:solidFill>
                <a:latin typeface="Montserrat"/>
                <a:ea typeface="Montserrat"/>
                <a:cs typeface="Montserrat"/>
                <a:sym typeface="Montserrat"/>
              </a:rPr>
              <a:t>personnes</a:t>
            </a:r>
            <a:r>
              <a:rPr lang="en-US" sz="4299" b="0" i="0" u="none" strike="noStrike" cap="none" dirty="0">
                <a:solidFill>
                  <a:srgbClr val="000000"/>
                </a:solidFill>
                <a:latin typeface="Montserrat"/>
                <a:ea typeface="Montserrat"/>
                <a:cs typeface="Montserrat"/>
                <a:sym typeface="Montserrat"/>
              </a:rPr>
              <a:t> </a:t>
            </a:r>
            <a:r>
              <a:rPr lang="en-US" sz="4299" b="0" i="0" u="none" strike="noStrike" cap="none" dirty="0" err="1">
                <a:solidFill>
                  <a:srgbClr val="000000"/>
                </a:solidFill>
                <a:latin typeface="Montserrat"/>
                <a:ea typeface="Montserrat"/>
                <a:cs typeface="Montserrat"/>
                <a:sym typeface="Montserrat"/>
              </a:rPr>
              <a:t>sourdes</a:t>
            </a:r>
            <a:r>
              <a:rPr lang="en-US" sz="4299" b="0" i="0" u="none" strike="noStrike" cap="none" dirty="0">
                <a:solidFill>
                  <a:srgbClr val="000000"/>
                </a:solidFill>
                <a:latin typeface="Montserrat"/>
                <a:ea typeface="Montserrat"/>
                <a:cs typeface="Montserrat"/>
                <a:sym typeface="Montserrat"/>
              </a:rPr>
              <a:t> </a:t>
            </a:r>
            <a:r>
              <a:rPr lang="en-US" sz="4299" b="0" i="0" u="none" strike="noStrike" cap="none" dirty="0" err="1">
                <a:solidFill>
                  <a:srgbClr val="000000"/>
                </a:solidFill>
                <a:latin typeface="Montserrat"/>
                <a:ea typeface="Montserrat"/>
                <a:cs typeface="Montserrat"/>
                <a:sym typeface="Montserrat"/>
              </a:rPr>
              <a:t>ou</a:t>
            </a:r>
            <a:r>
              <a:rPr lang="en-US" sz="4299" b="0" i="0" u="none" strike="noStrike" cap="none" dirty="0">
                <a:solidFill>
                  <a:srgbClr val="000000"/>
                </a:solidFill>
                <a:latin typeface="Montserrat"/>
                <a:ea typeface="Montserrat"/>
                <a:cs typeface="Montserrat"/>
                <a:sym typeface="Montserrat"/>
              </a:rPr>
              <a:t> </a:t>
            </a:r>
            <a:r>
              <a:rPr lang="en-US" sz="4299" b="0" i="0" u="none" strike="noStrike" cap="none" dirty="0" err="1">
                <a:solidFill>
                  <a:srgbClr val="000000"/>
                </a:solidFill>
                <a:latin typeface="Montserrat"/>
                <a:ea typeface="Montserrat"/>
                <a:cs typeface="Montserrat"/>
                <a:sym typeface="Montserrat"/>
              </a:rPr>
              <a:t>malentendantes</a:t>
            </a:r>
            <a:r>
              <a:rPr lang="en-US" sz="4299" b="0" i="0" u="none" strike="noStrike" cap="none" dirty="0">
                <a:solidFill>
                  <a:srgbClr val="000000"/>
                </a:solidFill>
                <a:latin typeface="Montserrat"/>
                <a:ea typeface="Montserrat"/>
                <a:cs typeface="Montserrat"/>
                <a:sym typeface="Montserrat"/>
              </a:rPr>
              <a:t> : </a:t>
            </a:r>
            <a:endParaRPr sz="1100" dirty="0"/>
          </a:p>
          <a:p>
            <a:pPr marL="0" marR="0" lvl="0" indent="0" algn="ctr" rtl="0">
              <a:lnSpc>
                <a:spcPct val="140008"/>
              </a:lnSpc>
              <a:spcBef>
                <a:spcPts val="0"/>
              </a:spcBef>
              <a:spcAft>
                <a:spcPts val="0"/>
              </a:spcAft>
              <a:buNone/>
            </a:pPr>
            <a:r>
              <a:rPr lang="en-US" sz="4299" b="0" i="0" u="none" strike="noStrike" cap="none" dirty="0">
                <a:solidFill>
                  <a:srgbClr val="000000"/>
                </a:solidFill>
                <a:latin typeface="Montserrat"/>
                <a:ea typeface="Montserrat"/>
                <a:cs typeface="Montserrat"/>
                <a:sym typeface="Montserrat"/>
              </a:rPr>
              <a:t>1-800-567-5803</a:t>
            </a:r>
            <a:endParaRPr sz="1100" dirty="0"/>
          </a:p>
        </p:txBody>
      </p:sp>
      <p:sp>
        <p:nvSpPr>
          <p:cNvPr id="106" name="Google Shape;106;p2"/>
          <p:cNvSpPr/>
          <p:nvPr/>
        </p:nvSpPr>
        <p:spPr>
          <a:xfrm>
            <a:off x="17099534" y="0"/>
            <a:ext cx="1188466" cy="990786"/>
          </a:xfrm>
          <a:custGeom>
            <a:avLst/>
            <a:gdLst/>
            <a:ahLst/>
            <a:cxnLst/>
            <a:rect l="l" t="t" r="r" b="b"/>
            <a:pathLst>
              <a:path w="1188466" h="990786" extrusionOk="0">
                <a:moveTo>
                  <a:pt x="0" y="0"/>
                </a:moveTo>
                <a:lnTo>
                  <a:pt x="1188466" y="0"/>
                </a:lnTo>
                <a:lnTo>
                  <a:pt x="1188466" y="990786"/>
                </a:lnTo>
                <a:lnTo>
                  <a:pt x="0" y="990786"/>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0"/>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91" name="Google Shape;491;p20"/>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4"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492" name="Google Shape;492;p20"/>
          <p:cNvSpPr/>
          <p:nvPr/>
        </p:nvSpPr>
        <p:spPr>
          <a:xfrm>
            <a:off x="5090658" y="1874978"/>
            <a:ext cx="8106684" cy="5621720"/>
          </a:xfrm>
          <a:custGeom>
            <a:avLst/>
            <a:gdLst/>
            <a:ahLst/>
            <a:cxnLst/>
            <a:rect l="l" t="t" r="r" b="b"/>
            <a:pathLst>
              <a:path w="8106684" h="5621720" extrusionOk="0">
                <a:moveTo>
                  <a:pt x="0" y="0"/>
                </a:moveTo>
                <a:lnTo>
                  <a:pt x="8106684" y="0"/>
                </a:lnTo>
                <a:lnTo>
                  <a:pt x="8106684" y="5621721"/>
                </a:lnTo>
                <a:lnTo>
                  <a:pt x="0" y="5621721"/>
                </a:lnTo>
                <a:lnTo>
                  <a:pt x="0" y="0"/>
                </a:lnTo>
                <a:close/>
              </a:path>
            </a:pathLst>
          </a:custGeom>
          <a:blipFill rotWithShape="1">
            <a:blip r:embed="rId5">
              <a:alphaModFix/>
            </a:blip>
            <a:stretch>
              <a:fillRect/>
            </a:stretch>
          </a:blipFill>
          <a:ln>
            <a:noFill/>
          </a:ln>
        </p:spPr>
        <p:txBody>
          <a:bodyPr/>
          <a:lstStyle/>
          <a:p>
            <a:endParaRPr lang="en-US"/>
          </a:p>
        </p:txBody>
      </p:sp>
      <p:sp>
        <p:nvSpPr>
          <p:cNvPr id="493" name="Google Shape;493;p20"/>
          <p:cNvSpPr/>
          <p:nvPr/>
        </p:nvSpPr>
        <p:spPr>
          <a:xfrm>
            <a:off x="2708162" y="7725021"/>
            <a:ext cx="841627" cy="841627"/>
          </a:xfrm>
          <a:custGeom>
            <a:avLst/>
            <a:gdLst/>
            <a:ahLst/>
            <a:cxnLst/>
            <a:rect l="l" t="t" r="r" b="b"/>
            <a:pathLst>
              <a:path w="841627" h="841627" extrusionOk="0">
                <a:moveTo>
                  <a:pt x="0" y="0"/>
                </a:moveTo>
                <a:lnTo>
                  <a:pt x="841628" y="0"/>
                </a:lnTo>
                <a:lnTo>
                  <a:pt x="841628" y="841628"/>
                </a:lnTo>
                <a:lnTo>
                  <a:pt x="0" y="841628"/>
                </a:lnTo>
                <a:lnTo>
                  <a:pt x="0" y="0"/>
                </a:lnTo>
                <a:close/>
              </a:path>
            </a:pathLst>
          </a:custGeom>
          <a:blipFill rotWithShape="1">
            <a:blip r:embed="rId6">
              <a:alphaModFix/>
            </a:blip>
            <a:stretch>
              <a:fillRect/>
            </a:stretch>
          </a:blipFill>
          <a:ln>
            <a:noFill/>
          </a:ln>
        </p:spPr>
        <p:txBody>
          <a:bodyPr/>
          <a:lstStyle/>
          <a:p>
            <a:endParaRPr lang="en-US"/>
          </a:p>
        </p:txBody>
      </p:sp>
      <p:sp>
        <p:nvSpPr>
          <p:cNvPr id="494" name="Google Shape;494;p20"/>
          <p:cNvSpPr/>
          <p:nvPr/>
        </p:nvSpPr>
        <p:spPr>
          <a:xfrm>
            <a:off x="1240939" y="8842636"/>
            <a:ext cx="841627" cy="841627"/>
          </a:xfrm>
          <a:custGeom>
            <a:avLst/>
            <a:gdLst/>
            <a:ahLst/>
            <a:cxnLst/>
            <a:rect l="l" t="t" r="r" b="b"/>
            <a:pathLst>
              <a:path w="841627" h="841627" extrusionOk="0">
                <a:moveTo>
                  <a:pt x="0" y="0"/>
                </a:moveTo>
                <a:lnTo>
                  <a:pt x="841627" y="0"/>
                </a:lnTo>
                <a:lnTo>
                  <a:pt x="841627" y="841627"/>
                </a:lnTo>
                <a:lnTo>
                  <a:pt x="0" y="841627"/>
                </a:lnTo>
                <a:lnTo>
                  <a:pt x="0" y="0"/>
                </a:lnTo>
                <a:close/>
              </a:path>
            </a:pathLst>
          </a:custGeom>
          <a:blipFill rotWithShape="1">
            <a:blip r:embed="rId7">
              <a:alphaModFix/>
            </a:blip>
            <a:stretch>
              <a:fillRect/>
            </a:stretch>
          </a:blipFill>
          <a:ln>
            <a:noFill/>
          </a:ln>
        </p:spPr>
        <p:txBody>
          <a:bodyPr/>
          <a:lstStyle/>
          <a:p>
            <a:endParaRPr lang="en-US"/>
          </a:p>
        </p:txBody>
      </p:sp>
      <p:sp>
        <p:nvSpPr>
          <p:cNvPr id="495" name="Google Shape;495;p20"/>
          <p:cNvSpPr txBox="1"/>
          <p:nvPr/>
        </p:nvSpPr>
        <p:spPr>
          <a:xfrm>
            <a:off x="3398479" y="402565"/>
            <a:ext cx="11491042" cy="110871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7800" b="1" i="0" u="none" strike="noStrike" cap="none">
                <a:solidFill>
                  <a:srgbClr val="000000"/>
                </a:solidFill>
                <a:latin typeface="Montserrat"/>
                <a:ea typeface="Montserrat"/>
                <a:cs typeface="Montserrat"/>
                <a:sym typeface="Montserrat"/>
              </a:rPr>
              <a:t>Connectons-nous</a:t>
            </a:r>
            <a:endParaRPr/>
          </a:p>
        </p:txBody>
      </p:sp>
      <p:sp>
        <p:nvSpPr>
          <p:cNvPr id="496" name="Google Shape;496;p20"/>
          <p:cNvSpPr txBox="1"/>
          <p:nvPr/>
        </p:nvSpPr>
        <p:spPr>
          <a:xfrm>
            <a:off x="3735950" y="7793725"/>
            <a:ext cx="12070200" cy="5232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0" i="0" u="sng" strike="noStrike" cap="none">
                <a:solidFill>
                  <a:schemeClr val="hlink"/>
                </a:solidFill>
                <a:latin typeface="Montserrat"/>
                <a:ea typeface="Montserrat"/>
                <a:cs typeface="Montserrat"/>
                <a:sym typeface="Montserrat"/>
                <a:hlinkClick r:id="rId8"/>
              </a:rPr>
              <a:t>diversityandinclusion-diversiteetinclusion@forces.gc.ca</a:t>
            </a:r>
            <a:endParaRPr/>
          </a:p>
        </p:txBody>
      </p:sp>
      <p:sp>
        <p:nvSpPr>
          <p:cNvPr id="497" name="Google Shape;497;p20"/>
          <p:cNvSpPr txBox="1"/>
          <p:nvPr/>
        </p:nvSpPr>
        <p:spPr>
          <a:xfrm>
            <a:off x="2281077" y="8939917"/>
            <a:ext cx="14753700" cy="5232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None/>
            </a:pPr>
            <a:r>
              <a:rPr lang="en-US" sz="3399" b="0" i="0" u="sng" strike="noStrike" cap="none">
                <a:solidFill>
                  <a:schemeClr val="hlink"/>
                </a:solidFill>
                <a:latin typeface="Montserrat"/>
                <a:ea typeface="Montserrat"/>
                <a:cs typeface="Montserrat"/>
                <a:sym typeface="Montserrat"/>
                <a:hlinkClick r:id="rId9"/>
              </a:rPr>
              <a:t>https://wiki.gccollab.ca/Le_bureau_de_diversit%C3%A9_et_inclusion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1"/>
          <p:cNvSpPr/>
          <p:nvPr/>
        </p:nvSpPr>
        <p:spPr>
          <a:xfrm>
            <a:off x="10266077" y="803314"/>
            <a:ext cx="7335609" cy="6115458"/>
          </a:xfrm>
          <a:custGeom>
            <a:avLst/>
            <a:gdLst/>
            <a:ahLst/>
            <a:cxnLst/>
            <a:rect l="l" t="t" r="r" b="b"/>
            <a:pathLst>
              <a:path w="7335609" h="6115458" extrusionOk="0">
                <a:moveTo>
                  <a:pt x="0" y="0"/>
                </a:moveTo>
                <a:lnTo>
                  <a:pt x="7335609" y="0"/>
                </a:lnTo>
                <a:lnTo>
                  <a:pt x="7335609" y="6115457"/>
                </a:lnTo>
                <a:lnTo>
                  <a:pt x="0" y="6115457"/>
                </a:lnTo>
                <a:lnTo>
                  <a:pt x="0" y="0"/>
                </a:lnTo>
                <a:close/>
              </a:path>
            </a:pathLst>
          </a:custGeom>
          <a:blipFill rotWithShape="1">
            <a:blip r:embed="rId5">
              <a:alphaModFix amt="23000"/>
            </a:blip>
            <a:stretch>
              <a:fillRect/>
            </a:stretch>
          </a:blipFill>
          <a:ln>
            <a:noFill/>
          </a:ln>
        </p:spPr>
        <p:txBody>
          <a:bodyPr/>
          <a:lstStyle/>
          <a:p>
            <a:endParaRPr lang="en-US"/>
          </a:p>
        </p:txBody>
      </p:sp>
      <p:sp>
        <p:nvSpPr>
          <p:cNvPr id="507" name="Google Shape;507;p21"/>
          <p:cNvSpPr/>
          <p:nvPr/>
        </p:nvSpPr>
        <p:spPr>
          <a:xfrm>
            <a:off x="9744315" y="2382910"/>
            <a:ext cx="8264833" cy="3125820"/>
          </a:xfrm>
          <a:custGeom>
            <a:avLst/>
            <a:gdLst/>
            <a:ahLst/>
            <a:cxnLst/>
            <a:rect l="l" t="t" r="r" b="b"/>
            <a:pathLst>
              <a:path w="8264833" h="3125820" extrusionOk="0">
                <a:moveTo>
                  <a:pt x="0" y="0"/>
                </a:moveTo>
                <a:lnTo>
                  <a:pt x="8264833" y="0"/>
                </a:lnTo>
                <a:lnTo>
                  <a:pt x="8264833" y="3125821"/>
                </a:lnTo>
                <a:lnTo>
                  <a:pt x="0" y="3125821"/>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508" name="Google Shape;508;p21"/>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7"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509" name="Google Shape;509;p21"/>
          <p:cNvSpPr/>
          <p:nvPr/>
        </p:nvSpPr>
        <p:spPr>
          <a:xfrm>
            <a:off x="9973225" y="7043878"/>
            <a:ext cx="7921314" cy="572891"/>
          </a:xfrm>
          <a:custGeom>
            <a:avLst/>
            <a:gdLst/>
            <a:ahLst/>
            <a:cxnLst/>
            <a:rect l="l" t="t" r="r" b="b"/>
            <a:pathLst>
              <a:path w="7921314" h="572891" extrusionOk="0">
                <a:moveTo>
                  <a:pt x="0" y="0"/>
                </a:moveTo>
                <a:lnTo>
                  <a:pt x="7921314" y="0"/>
                </a:lnTo>
                <a:lnTo>
                  <a:pt x="7921314" y="572890"/>
                </a:lnTo>
                <a:lnTo>
                  <a:pt x="0" y="572890"/>
                </a:lnTo>
                <a:lnTo>
                  <a:pt x="0" y="0"/>
                </a:lnTo>
                <a:close/>
              </a:path>
            </a:pathLst>
          </a:custGeom>
          <a:blipFill rotWithShape="1">
            <a:blip r:embed="rId8">
              <a:alphaModFix/>
            </a:blip>
            <a:stretch>
              <a:fillRect/>
            </a:stretch>
          </a:blipFill>
          <a:ln>
            <a:noFill/>
          </a:ln>
        </p:spPr>
        <p:txBody>
          <a:bodyPr/>
          <a:lstStyle/>
          <a:p>
            <a:endParaRPr lang="en-US"/>
          </a:p>
        </p:txBody>
      </p:sp>
      <p:sp>
        <p:nvSpPr>
          <p:cNvPr id="510" name="Google Shape;510;p21"/>
          <p:cNvSpPr txBox="1"/>
          <p:nvPr/>
        </p:nvSpPr>
        <p:spPr>
          <a:xfrm>
            <a:off x="10889097" y="8314016"/>
            <a:ext cx="6092662" cy="116967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b="1" i="0" u="none" strike="noStrike" cap="none">
                <a:solidFill>
                  <a:srgbClr val="000000"/>
                </a:solidFill>
                <a:latin typeface="Montserrat"/>
                <a:ea typeface="Montserrat"/>
                <a:cs typeface="Montserrat"/>
                <a:sym typeface="Montserrat"/>
              </a:rPr>
              <a:t>Présenté par le Bureau de la diversité et de l'inclusion, Groupe des matériels, Défense nationale</a:t>
            </a:r>
            <a:endParaRPr/>
          </a:p>
        </p:txBody>
      </p:sp>
      <p:sp>
        <p:nvSpPr>
          <p:cNvPr id="511" name="Google Shape;511;p21"/>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pic>
        <p:nvPicPr>
          <p:cNvPr id="4" name="480Screen Recording 2024-05-08 at 9.47.38 AM 8.17.02 AM">
            <a:hlinkClick r:id="" action="ppaction://media"/>
            <a:extLst>
              <a:ext uri="{FF2B5EF4-FFF2-40B4-BE49-F238E27FC236}">
                <a16:creationId xmlns:a16="http://schemas.microsoft.com/office/drawing/2014/main" id="{0B6FDC81-FE35-D56D-3A7A-CC3C49998DD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10171" y="0"/>
            <a:ext cx="10247024" cy="10282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12" name="Google Shape;112;p3"/>
          <p:cNvSpPr txBox="1"/>
          <p:nvPr/>
        </p:nvSpPr>
        <p:spPr>
          <a:xfrm>
            <a:off x="5072101" y="616268"/>
            <a:ext cx="8143798" cy="71247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00" b="1" i="0" u="none" strike="noStrike" cap="none">
                <a:solidFill>
                  <a:srgbClr val="000000"/>
                </a:solidFill>
                <a:latin typeface="Montserrat"/>
                <a:ea typeface="Montserrat"/>
                <a:cs typeface="Montserrat"/>
                <a:sym typeface="Montserrat"/>
              </a:rPr>
              <a:t>Reconnaissance des terres</a:t>
            </a:r>
            <a:endParaRPr/>
          </a:p>
        </p:txBody>
      </p:sp>
      <p:sp>
        <p:nvSpPr>
          <p:cNvPr id="113" name="Google Shape;113;p3"/>
          <p:cNvSpPr txBox="1"/>
          <p:nvPr/>
        </p:nvSpPr>
        <p:spPr>
          <a:xfrm>
            <a:off x="1028700" y="1664728"/>
            <a:ext cx="16230600" cy="7634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Nous reconnaissons que nos bureaux, situés à Ottawa, se trouvent sur le territoire non cédé et non abandonné de la Nation algonquine Anishinaabe, présente en ces lieux depuis des temps immémoriaux.</a:t>
            </a:r>
            <a:endParaRPr sz="1000"/>
          </a:p>
          <a:p>
            <a:pPr marL="0" marR="0" lvl="0" indent="0" algn="ctr" rtl="0">
              <a:lnSpc>
                <a:spcPct val="140000"/>
              </a:lnSpc>
              <a:spcBef>
                <a:spcPts val="0"/>
              </a:spcBef>
              <a:spcAft>
                <a:spcPts val="0"/>
              </a:spcAft>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Les Algonquins sont les gardiens et les défenseurs traditionnels du bassin hydrographique de la rivière des Outaouais et de ses affluents. Nous saluons leur longue tradition d’accueil dont ont bénéficié de nombreuses nations dans ce magnifique territoire et nous nous engageons à défendre et à promouvoir</a:t>
            </a:r>
            <a:endParaRPr sz="1000"/>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la voix et les valeurs de notre nation hôte.</a:t>
            </a:r>
            <a:endParaRPr sz="1000"/>
          </a:p>
          <a:p>
            <a:pPr marL="0" marR="0" lvl="0" indent="0" algn="ctr" rtl="0">
              <a:lnSpc>
                <a:spcPct val="140000"/>
              </a:lnSpc>
              <a:spcBef>
                <a:spcPts val="0"/>
              </a:spcBef>
              <a:spcAft>
                <a:spcPts val="0"/>
              </a:spcAft>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Nous respectons et affirmons les droits fondamentaux et issus de traités</a:t>
            </a:r>
            <a:endParaRPr sz="1000"/>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de tous les peuples autochtones de l’ensemble de ce territoire.</a:t>
            </a:r>
            <a:endParaRPr sz="1000"/>
          </a:p>
          <a:p>
            <a:pPr marL="0" marR="0" lvl="0" indent="0" algn="ctr" rtl="0">
              <a:lnSpc>
                <a:spcPct val="140000"/>
              </a:lnSpc>
              <a:spcBef>
                <a:spcPts val="0"/>
              </a:spcBef>
              <a:spcAft>
                <a:spcPts val="0"/>
              </a:spcAft>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Nous reconnaissons l’oppression historique exercée sur les territoires, les cultures et les premiers peuples de ce qui est appelé aujourd’hui le Canada et croyons ardemment que les arts contribuent au processus de guérison et de décolonisation que nous poursuivons ensemble.</a:t>
            </a:r>
            <a:endParaRPr sz="1000"/>
          </a:p>
          <a:p>
            <a:pPr marL="0" marR="0" lvl="0" indent="0" algn="ctr" rtl="0">
              <a:lnSpc>
                <a:spcPct val="140000"/>
              </a:lnSpc>
              <a:spcBef>
                <a:spcPts val="0"/>
              </a:spcBef>
              <a:spcAft>
                <a:spcPts val="0"/>
              </a:spcAft>
              <a:buNone/>
            </a:pPr>
            <a:endParaRPr sz="2000" b="0" i="0" u="none" strike="noStrike" cap="none">
              <a:solidFill>
                <a:srgbClr val="000000"/>
              </a:solidFill>
              <a:latin typeface="Montserrat"/>
              <a:ea typeface="Montserrat"/>
              <a:cs typeface="Montserrat"/>
              <a:sym typeface="Montserrat"/>
            </a:endParaRPr>
          </a:p>
          <a:p>
            <a:pPr marL="0" marR="0" lvl="0" indent="0" algn="ctr" rtl="0">
              <a:lnSpc>
                <a:spcPct val="140000"/>
              </a:lnSpc>
              <a:spcBef>
                <a:spcPts val="0"/>
              </a:spcBef>
              <a:spcAft>
                <a:spcPts val="0"/>
              </a:spcAft>
              <a:buNone/>
            </a:pPr>
            <a:r>
              <a:rPr lang="en-US" sz="2000" b="0" i="0" u="none" strike="noStrike" cap="none">
                <a:solidFill>
                  <a:srgbClr val="000000"/>
                </a:solidFill>
                <a:latin typeface="Montserrat"/>
                <a:ea typeface="Montserrat"/>
                <a:cs typeface="Montserrat"/>
                <a:sym typeface="Montserrat"/>
              </a:rPr>
              <a:t>Cette reconnaissance ne devient significative que lorsqu'elle est associée à des relations responsables et à des actions éclairées. Il ne s'agit que d'une première étape pour honorer les terres non cédées sur lesquelles nous opérons. Nous continuons à honorer les personnes, les anciens et les ancêtres autochtones de cette terre.</a:t>
            </a:r>
            <a:endParaRPr sz="1000"/>
          </a:p>
        </p:txBody>
      </p:sp>
      <p:sp>
        <p:nvSpPr>
          <p:cNvPr id="114" name="Google Shape;114;p3"/>
          <p:cNvSpPr/>
          <p:nvPr/>
        </p:nvSpPr>
        <p:spPr>
          <a:xfrm>
            <a:off x="16626744" y="0"/>
            <a:ext cx="1661256" cy="1384935"/>
          </a:xfrm>
          <a:custGeom>
            <a:avLst/>
            <a:gdLst/>
            <a:ahLst/>
            <a:cxnLst/>
            <a:rect l="l" t="t" r="r" b="b"/>
            <a:pathLst>
              <a:path w="1661256" h="1384935" extrusionOk="0">
                <a:moveTo>
                  <a:pt x="0" y="0"/>
                </a:moveTo>
                <a:lnTo>
                  <a:pt x="1661256" y="0"/>
                </a:lnTo>
                <a:lnTo>
                  <a:pt x="1661256" y="1384935"/>
                </a:lnTo>
                <a:lnTo>
                  <a:pt x="0" y="1384935"/>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p:nvPr/>
        </p:nvSpPr>
        <p:spPr>
          <a:xfrm>
            <a:off x="-2482214" y="7201331"/>
            <a:ext cx="5799452" cy="8599948"/>
          </a:xfrm>
          <a:custGeom>
            <a:avLst/>
            <a:gdLst/>
            <a:ahLst/>
            <a:cxnLst/>
            <a:rect l="l" t="t" r="r" b="b"/>
            <a:pathLst>
              <a:path w="5799452" h="8599948" extrusionOk="0">
                <a:moveTo>
                  <a:pt x="0" y="0"/>
                </a:moveTo>
                <a:lnTo>
                  <a:pt x="5799452" y="0"/>
                </a:lnTo>
                <a:lnTo>
                  <a:pt x="5799452" y="8599948"/>
                </a:lnTo>
                <a:lnTo>
                  <a:pt x="0" y="8599948"/>
                </a:lnTo>
                <a:lnTo>
                  <a:pt x="0" y="0"/>
                </a:lnTo>
                <a:close/>
              </a:path>
            </a:pathLst>
          </a:custGeom>
          <a:blipFill rotWithShape="1">
            <a:blip r:embed="rId3"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20" name="Google Shape;120;p4"/>
          <p:cNvSpPr txBox="1"/>
          <p:nvPr/>
        </p:nvSpPr>
        <p:spPr>
          <a:xfrm>
            <a:off x="3980916" y="2050823"/>
            <a:ext cx="13039800" cy="19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199" b="0" i="0" u="none" strike="noStrike" cap="none">
                <a:solidFill>
                  <a:srgbClr val="000000"/>
                </a:solidFill>
                <a:latin typeface="Montserrat"/>
                <a:ea typeface="Montserrat"/>
                <a:cs typeface="Montserrat"/>
                <a:sym typeface="Montserrat"/>
              </a:rPr>
              <a:t>Ce qu’il faut savoir sur la </a:t>
            </a:r>
            <a:r>
              <a:rPr lang="en-US" sz="4199" b="1" i="0" u="none" strike="noStrike" cap="none">
                <a:solidFill>
                  <a:srgbClr val="000000"/>
                </a:solidFill>
                <a:latin typeface="Montserrat"/>
                <a:ea typeface="Montserrat"/>
                <a:cs typeface="Montserrat"/>
                <a:sym typeface="Montserrat"/>
              </a:rPr>
              <a:t>candidature</a:t>
            </a:r>
            <a:r>
              <a:rPr lang="en-US" sz="4199" b="0" i="0" u="none" strike="noStrike" cap="none">
                <a:solidFill>
                  <a:srgbClr val="000000"/>
                </a:solidFill>
                <a:latin typeface="Montserrat"/>
                <a:ea typeface="Montserrat"/>
                <a:cs typeface="Montserrat"/>
                <a:sym typeface="Montserrat"/>
              </a:rPr>
              <a:t> pour Diriger en élevant les autres : Programme des cercles de mentorat</a:t>
            </a:r>
            <a:endParaRPr/>
          </a:p>
        </p:txBody>
      </p:sp>
      <p:sp>
        <p:nvSpPr>
          <p:cNvPr id="121" name="Google Shape;121;p4"/>
          <p:cNvSpPr/>
          <p:nvPr/>
        </p:nvSpPr>
        <p:spPr>
          <a:xfrm>
            <a:off x="1267330" y="2077148"/>
            <a:ext cx="1752672" cy="984250"/>
          </a:xfrm>
          <a:custGeom>
            <a:avLst/>
            <a:gdLst/>
            <a:ahLst/>
            <a:cxnLst/>
            <a:rect l="l" t="t" r="r" b="b"/>
            <a:pathLst>
              <a:path w="11307563" h="6350000" extrusionOk="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txBox="1"/>
          <p:nvPr/>
        </p:nvSpPr>
        <p:spPr>
          <a:xfrm>
            <a:off x="1525778" y="1978384"/>
            <a:ext cx="1242600" cy="709200"/>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4607" b="1" i="0" u="none" strike="noStrike" cap="none" dirty="0">
                <a:solidFill>
                  <a:srgbClr val="000000"/>
                </a:solidFill>
                <a:latin typeface="Montserrat"/>
                <a:ea typeface="Montserrat"/>
                <a:cs typeface="Montserrat"/>
                <a:sym typeface="Montserrat"/>
              </a:rPr>
              <a:t>1</a:t>
            </a:r>
            <a:endParaRPr dirty="0"/>
          </a:p>
        </p:txBody>
      </p:sp>
      <p:sp>
        <p:nvSpPr>
          <p:cNvPr id="123" name="Google Shape;123;p4"/>
          <p:cNvSpPr txBox="1"/>
          <p:nvPr/>
        </p:nvSpPr>
        <p:spPr>
          <a:xfrm>
            <a:off x="3980916" y="4449178"/>
            <a:ext cx="13039800" cy="12927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r>
              <a:rPr lang="en-US" sz="4199" b="1" i="0" u="none" strike="noStrike" cap="none">
                <a:solidFill>
                  <a:srgbClr val="000000"/>
                </a:solidFill>
                <a:latin typeface="Montserrat"/>
                <a:ea typeface="Montserrat"/>
                <a:cs typeface="Montserrat"/>
                <a:sym typeface="Montserrat"/>
              </a:rPr>
              <a:t>Qui </a:t>
            </a:r>
            <a:r>
              <a:rPr lang="en-US" sz="4199" b="0" i="0" u="none" strike="noStrike" cap="none">
                <a:solidFill>
                  <a:srgbClr val="000000"/>
                </a:solidFill>
                <a:latin typeface="Montserrat"/>
                <a:ea typeface="Montserrat"/>
                <a:cs typeface="Montserrat"/>
                <a:sym typeface="Montserrat"/>
              </a:rPr>
              <a:t>devrait poser sa candidature – date limite le 30 juin 2024</a:t>
            </a:r>
            <a:endParaRPr/>
          </a:p>
        </p:txBody>
      </p:sp>
      <p:sp>
        <p:nvSpPr>
          <p:cNvPr id="124" name="Google Shape;124;p4"/>
          <p:cNvSpPr txBox="1"/>
          <p:nvPr/>
        </p:nvSpPr>
        <p:spPr>
          <a:xfrm>
            <a:off x="3980916" y="7778807"/>
            <a:ext cx="13039800" cy="19389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r>
              <a:rPr lang="en-US" sz="4199" b="0" i="0" u="none" strike="noStrike" cap="none">
                <a:solidFill>
                  <a:srgbClr val="000000"/>
                </a:solidFill>
                <a:latin typeface="Montserrat"/>
                <a:ea typeface="Montserrat"/>
                <a:cs typeface="Montserrat"/>
                <a:sym typeface="Montserrat"/>
              </a:rPr>
              <a:t>Comment pouvez-vous être un </a:t>
            </a:r>
            <a:r>
              <a:rPr lang="en-US" sz="4199" b="1" i="0" u="none" strike="noStrike" cap="none">
                <a:solidFill>
                  <a:srgbClr val="000000"/>
                </a:solidFill>
                <a:latin typeface="Montserrat"/>
                <a:ea typeface="Montserrat"/>
                <a:cs typeface="Montserrat"/>
                <a:sym typeface="Montserrat"/>
              </a:rPr>
              <a:t>co-conspirateur</a:t>
            </a:r>
            <a:r>
              <a:rPr lang="en-US" sz="4199" b="0" i="0" u="none" strike="noStrike" cap="none">
                <a:solidFill>
                  <a:srgbClr val="000000"/>
                </a:solidFill>
                <a:latin typeface="Montserrat"/>
                <a:ea typeface="Montserrat"/>
                <a:cs typeface="Montserrat"/>
                <a:sym typeface="Montserrat"/>
              </a:rPr>
              <a:t> ou une </a:t>
            </a:r>
            <a:r>
              <a:rPr lang="en-US" sz="4199" b="1" i="0" u="none" strike="noStrike" cap="none">
                <a:solidFill>
                  <a:srgbClr val="000000"/>
                </a:solidFill>
                <a:latin typeface="Montserrat"/>
                <a:ea typeface="Montserrat"/>
                <a:cs typeface="Montserrat"/>
                <a:sym typeface="Montserrat"/>
              </a:rPr>
              <a:t>co-conspiratrice du changement</a:t>
            </a:r>
            <a:r>
              <a:rPr lang="en-US" sz="4199" b="0" i="0" u="none" strike="noStrike" cap="none">
                <a:solidFill>
                  <a:srgbClr val="000000"/>
                </a:solidFill>
                <a:latin typeface="Montserrat"/>
                <a:ea typeface="Montserrat"/>
                <a:cs typeface="Montserrat"/>
                <a:sym typeface="Montserrat"/>
              </a:rPr>
              <a:t> dans votre organisation?</a:t>
            </a:r>
            <a:endParaRPr/>
          </a:p>
        </p:txBody>
      </p:sp>
      <p:sp>
        <p:nvSpPr>
          <p:cNvPr id="125" name="Google Shape;125;p4"/>
          <p:cNvSpPr txBox="1"/>
          <p:nvPr/>
        </p:nvSpPr>
        <p:spPr>
          <a:xfrm>
            <a:off x="3980916" y="6363727"/>
            <a:ext cx="13039800" cy="6462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None/>
            </a:pPr>
            <a:r>
              <a:rPr lang="en-US" sz="4199" b="0" i="0" u="none" strike="noStrike" cap="none">
                <a:solidFill>
                  <a:srgbClr val="000000"/>
                </a:solidFill>
                <a:latin typeface="Montserrat"/>
                <a:ea typeface="Montserrat"/>
                <a:cs typeface="Montserrat"/>
                <a:sym typeface="Montserrat"/>
              </a:rPr>
              <a:t>L’importance de la </a:t>
            </a:r>
            <a:r>
              <a:rPr lang="en-US" sz="4199" b="1" i="0" u="none" strike="noStrike" cap="none">
                <a:solidFill>
                  <a:srgbClr val="000000"/>
                </a:solidFill>
                <a:latin typeface="Montserrat"/>
                <a:ea typeface="Montserrat"/>
                <a:cs typeface="Montserrat"/>
                <a:sym typeface="Montserrat"/>
              </a:rPr>
              <a:t>représentation</a:t>
            </a:r>
            <a:endParaRPr/>
          </a:p>
        </p:txBody>
      </p:sp>
      <p:sp>
        <p:nvSpPr>
          <p:cNvPr id="126" name="Google Shape;126;p4"/>
          <p:cNvSpPr txBox="1"/>
          <p:nvPr/>
        </p:nvSpPr>
        <p:spPr>
          <a:xfrm>
            <a:off x="1396554" y="644973"/>
            <a:ext cx="15494892" cy="97155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399" b="1" i="0" u="none" strike="noStrike" cap="none">
                <a:solidFill>
                  <a:srgbClr val="000000"/>
                </a:solidFill>
                <a:latin typeface="Montserrat"/>
                <a:ea typeface="Montserrat"/>
                <a:cs typeface="Montserrat"/>
                <a:sym typeface="Montserrat"/>
              </a:rPr>
              <a:t>Ensemble, nous allons explorer…</a:t>
            </a:r>
            <a:endParaRPr/>
          </a:p>
        </p:txBody>
      </p:sp>
      <p:sp>
        <p:nvSpPr>
          <p:cNvPr id="127" name="Google Shape;127;p4"/>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28" name="Google Shape;128;p4"/>
          <p:cNvSpPr/>
          <p:nvPr/>
        </p:nvSpPr>
        <p:spPr>
          <a:xfrm>
            <a:off x="1258823" y="4282490"/>
            <a:ext cx="1752672" cy="984250"/>
          </a:xfrm>
          <a:custGeom>
            <a:avLst/>
            <a:gdLst/>
            <a:ahLst/>
            <a:cxnLst/>
            <a:rect l="l" t="t" r="r" b="b"/>
            <a:pathLst>
              <a:path w="11307563" h="6350000" extrusionOk="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txBox="1"/>
          <p:nvPr/>
        </p:nvSpPr>
        <p:spPr>
          <a:xfrm>
            <a:off x="1517271" y="4183727"/>
            <a:ext cx="1242600" cy="709200"/>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4607" b="1" i="0" u="none" strike="noStrike" cap="none">
                <a:solidFill>
                  <a:srgbClr val="000000"/>
                </a:solidFill>
                <a:latin typeface="Montserrat"/>
                <a:ea typeface="Montserrat"/>
                <a:cs typeface="Montserrat"/>
                <a:sym typeface="Montserrat"/>
              </a:rPr>
              <a:t>2</a:t>
            </a:r>
            <a:endParaRPr/>
          </a:p>
        </p:txBody>
      </p:sp>
      <p:sp>
        <p:nvSpPr>
          <p:cNvPr id="130" name="Google Shape;130;p4"/>
          <p:cNvSpPr/>
          <p:nvPr/>
        </p:nvSpPr>
        <p:spPr>
          <a:xfrm>
            <a:off x="1267330" y="6213209"/>
            <a:ext cx="1759540" cy="988107"/>
          </a:xfrm>
          <a:custGeom>
            <a:avLst/>
            <a:gdLst/>
            <a:ahLst/>
            <a:cxnLst/>
            <a:rect l="l" t="t" r="r" b="b"/>
            <a:pathLst>
              <a:path w="11307563" h="6350000" extrusionOk="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txBox="1"/>
          <p:nvPr/>
        </p:nvSpPr>
        <p:spPr>
          <a:xfrm>
            <a:off x="1525778" y="6114445"/>
            <a:ext cx="1242600" cy="709200"/>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4607" b="1" i="0" u="none" strike="noStrike" cap="none">
                <a:solidFill>
                  <a:srgbClr val="000000"/>
                </a:solidFill>
                <a:latin typeface="Montserrat"/>
                <a:ea typeface="Montserrat"/>
                <a:cs typeface="Montserrat"/>
                <a:sym typeface="Montserrat"/>
              </a:rPr>
              <a:t>3</a:t>
            </a:r>
            <a:endParaRPr/>
          </a:p>
        </p:txBody>
      </p:sp>
      <p:sp>
        <p:nvSpPr>
          <p:cNvPr id="132" name="Google Shape;132;p4"/>
          <p:cNvSpPr/>
          <p:nvPr/>
        </p:nvSpPr>
        <p:spPr>
          <a:xfrm>
            <a:off x="1258848" y="7666706"/>
            <a:ext cx="1752672" cy="984250"/>
          </a:xfrm>
          <a:custGeom>
            <a:avLst/>
            <a:gdLst/>
            <a:ahLst/>
            <a:cxnLst/>
            <a:rect l="l" t="t" r="r" b="b"/>
            <a:pathLst>
              <a:path w="11307563" h="6350000" extrusionOk="0">
                <a:moveTo>
                  <a:pt x="5653782" y="0"/>
                </a:moveTo>
                <a:cubicBezTo>
                  <a:pt x="2531284" y="0"/>
                  <a:pt x="0" y="1421496"/>
                  <a:pt x="0" y="3175000"/>
                </a:cubicBezTo>
                <a:cubicBezTo>
                  <a:pt x="0" y="4928504"/>
                  <a:pt x="2531284" y="6350000"/>
                  <a:pt x="5653782" y="6350000"/>
                </a:cubicBezTo>
                <a:cubicBezTo>
                  <a:pt x="8776279" y="6350000"/>
                  <a:pt x="11307563" y="4928504"/>
                  <a:pt x="11307563" y="3175000"/>
                </a:cubicBezTo>
                <a:cubicBezTo>
                  <a:pt x="11307563" y="1421496"/>
                  <a:pt x="8776279" y="0"/>
                  <a:pt x="5653782"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txBox="1"/>
          <p:nvPr/>
        </p:nvSpPr>
        <p:spPr>
          <a:xfrm>
            <a:off x="1517296" y="7567943"/>
            <a:ext cx="1242600" cy="709200"/>
          </a:xfrm>
          <a:prstGeom prst="rect">
            <a:avLst/>
          </a:prstGeom>
          <a:noFill/>
          <a:ln>
            <a:noFill/>
          </a:ln>
        </p:spPr>
        <p:txBody>
          <a:bodyPr spcFirstLastPara="1" wrap="square" lIns="0" tIns="0" rIns="0" bIns="0" anchor="t" anchorCtr="0">
            <a:spAutoFit/>
          </a:bodyPr>
          <a:lstStyle/>
          <a:p>
            <a:pPr marL="0" marR="0" lvl="0" indent="0" algn="ctr" rtl="0">
              <a:lnSpc>
                <a:spcPct val="157021"/>
              </a:lnSpc>
              <a:spcBef>
                <a:spcPts val="0"/>
              </a:spcBef>
              <a:spcAft>
                <a:spcPts val="0"/>
              </a:spcAft>
              <a:buNone/>
            </a:pPr>
            <a:r>
              <a:rPr lang="en-US" sz="4607" b="1" i="0" u="none" strike="noStrike" cap="none">
                <a:solidFill>
                  <a:srgbClr val="000000"/>
                </a:solidFill>
                <a:latin typeface="Montserrat"/>
                <a:ea typeface="Montserrat"/>
                <a:cs typeface="Montserrat"/>
                <a:sym typeface="Montserrat"/>
              </a:rPr>
              <a:t>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p:nvPr/>
        </p:nvSpPr>
        <p:spPr>
          <a:xfrm>
            <a:off x="10266077" y="1736773"/>
            <a:ext cx="7335609" cy="6115458"/>
          </a:xfrm>
          <a:custGeom>
            <a:avLst/>
            <a:gdLst/>
            <a:ahLst/>
            <a:cxnLst/>
            <a:rect l="l" t="t" r="r" b="b"/>
            <a:pathLst>
              <a:path w="7335609" h="6115458" extrusionOk="0">
                <a:moveTo>
                  <a:pt x="0" y="0"/>
                </a:moveTo>
                <a:lnTo>
                  <a:pt x="7335609" y="0"/>
                </a:lnTo>
                <a:lnTo>
                  <a:pt x="7335609" y="6115457"/>
                </a:lnTo>
                <a:lnTo>
                  <a:pt x="0" y="6115457"/>
                </a:lnTo>
                <a:lnTo>
                  <a:pt x="0" y="0"/>
                </a:lnTo>
                <a:close/>
              </a:path>
            </a:pathLst>
          </a:custGeom>
          <a:blipFill rotWithShape="1">
            <a:blip r:embed="rId5">
              <a:alphaModFix amt="23000"/>
            </a:blip>
            <a:stretch>
              <a:fillRect/>
            </a:stretch>
          </a:blipFill>
          <a:ln>
            <a:noFill/>
          </a:ln>
        </p:spPr>
        <p:txBody>
          <a:bodyPr/>
          <a:lstStyle/>
          <a:p>
            <a:endParaRPr lang="en-US"/>
          </a:p>
        </p:txBody>
      </p:sp>
      <p:sp>
        <p:nvSpPr>
          <p:cNvPr id="143" name="Google Shape;143;p5"/>
          <p:cNvSpPr/>
          <p:nvPr/>
        </p:nvSpPr>
        <p:spPr>
          <a:xfrm>
            <a:off x="9744315" y="3316369"/>
            <a:ext cx="8264833" cy="3125820"/>
          </a:xfrm>
          <a:custGeom>
            <a:avLst/>
            <a:gdLst/>
            <a:ahLst/>
            <a:cxnLst/>
            <a:rect l="l" t="t" r="r" b="b"/>
            <a:pathLst>
              <a:path w="8264833" h="3125820" extrusionOk="0">
                <a:moveTo>
                  <a:pt x="0" y="0"/>
                </a:moveTo>
                <a:lnTo>
                  <a:pt x="8264833" y="0"/>
                </a:lnTo>
                <a:lnTo>
                  <a:pt x="8264833" y="3125821"/>
                </a:lnTo>
                <a:lnTo>
                  <a:pt x="0" y="3125821"/>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44" name="Google Shape;144;p5"/>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7"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45" name="Google Shape;145;p5"/>
          <p:cNvSpPr/>
          <p:nvPr/>
        </p:nvSpPr>
        <p:spPr>
          <a:xfrm>
            <a:off x="9973225" y="7977337"/>
            <a:ext cx="7921314" cy="572891"/>
          </a:xfrm>
          <a:custGeom>
            <a:avLst/>
            <a:gdLst/>
            <a:ahLst/>
            <a:cxnLst/>
            <a:rect l="l" t="t" r="r" b="b"/>
            <a:pathLst>
              <a:path w="7921314" h="572891" extrusionOk="0">
                <a:moveTo>
                  <a:pt x="0" y="0"/>
                </a:moveTo>
                <a:lnTo>
                  <a:pt x="7921314" y="0"/>
                </a:lnTo>
                <a:lnTo>
                  <a:pt x="7921314" y="572890"/>
                </a:lnTo>
                <a:lnTo>
                  <a:pt x="0" y="572890"/>
                </a:lnTo>
                <a:lnTo>
                  <a:pt x="0" y="0"/>
                </a:lnTo>
                <a:close/>
              </a:path>
            </a:pathLst>
          </a:custGeom>
          <a:blipFill rotWithShape="1">
            <a:blip r:embed="rId8">
              <a:alphaModFix/>
            </a:blip>
            <a:stretch>
              <a:fillRect/>
            </a:stretch>
          </a:blipFill>
          <a:ln>
            <a:noFill/>
          </a:ln>
        </p:spPr>
        <p:txBody>
          <a:bodyPr/>
          <a:lstStyle/>
          <a:p>
            <a:endParaRPr lang="en-US"/>
          </a:p>
        </p:txBody>
      </p:sp>
      <p:sp>
        <p:nvSpPr>
          <p:cNvPr id="146" name="Google Shape;146;p5"/>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9"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pic>
        <p:nvPicPr>
          <p:cNvPr id="4" name="480Screen Recording 2024-05-08 at 9.47.38 AM 8.17.02 AM">
            <a:hlinkClick r:id="" action="ppaction://media"/>
            <a:extLst>
              <a:ext uri="{FF2B5EF4-FFF2-40B4-BE49-F238E27FC236}">
                <a16:creationId xmlns:a16="http://schemas.microsoft.com/office/drawing/2014/main" id="{B5721D4A-BD7C-CDF5-81C9-BBCFA392DF4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10171" y="0"/>
            <a:ext cx="10247024" cy="10282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152" name="Google Shape;152;p6"/>
          <p:cNvGrpSpPr/>
          <p:nvPr/>
        </p:nvGrpSpPr>
        <p:grpSpPr>
          <a:xfrm>
            <a:off x="1028700" y="2879262"/>
            <a:ext cx="2758397" cy="963774"/>
            <a:chOff x="0" y="-47625"/>
            <a:chExt cx="1299455" cy="454025"/>
          </a:xfrm>
        </p:grpSpPr>
        <p:sp>
          <p:nvSpPr>
            <p:cNvPr id="153" name="Google Shape;153;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54" name="Google Shape;154;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55" name="Google Shape;155;p6"/>
          <p:cNvGrpSpPr/>
          <p:nvPr/>
        </p:nvGrpSpPr>
        <p:grpSpPr>
          <a:xfrm>
            <a:off x="3859235" y="2980357"/>
            <a:ext cx="941095" cy="941095"/>
            <a:chOff x="0" y="0"/>
            <a:chExt cx="812800" cy="812800"/>
          </a:xfrm>
        </p:grpSpPr>
        <p:sp>
          <p:nvSpPr>
            <p:cNvPr id="156" name="Google Shape;15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8" name="Google Shape;158;p6"/>
          <p:cNvSpPr/>
          <p:nvPr/>
        </p:nvSpPr>
        <p:spPr>
          <a:xfrm>
            <a:off x="1028700" y="4179474"/>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159;p6"/>
          <p:cNvGrpSpPr/>
          <p:nvPr/>
        </p:nvGrpSpPr>
        <p:grpSpPr>
          <a:xfrm>
            <a:off x="10088720" y="2980357"/>
            <a:ext cx="941095" cy="941095"/>
            <a:chOff x="0" y="0"/>
            <a:chExt cx="812800" cy="812800"/>
          </a:xfrm>
        </p:grpSpPr>
        <p:sp>
          <p:nvSpPr>
            <p:cNvPr id="160" name="Google Shape;160;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2" name="Google Shape;162;p6"/>
          <p:cNvGrpSpPr/>
          <p:nvPr/>
        </p:nvGrpSpPr>
        <p:grpSpPr>
          <a:xfrm>
            <a:off x="16318205" y="2980357"/>
            <a:ext cx="941095" cy="941095"/>
            <a:chOff x="0" y="0"/>
            <a:chExt cx="812800" cy="812800"/>
          </a:xfrm>
        </p:grpSpPr>
        <p:sp>
          <p:nvSpPr>
            <p:cNvPr id="163" name="Google Shape;163;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65" name="Google Shape;165;p6"/>
          <p:cNvGrpSpPr/>
          <p:nvPr/>
        </p:nvGrpSpPr>
        <p:grpSpPr>
          <a:xfrm>
            <a:off x="564996" y="299933"/>
            <a:ext cx="927409" cy="927409"/>
            <a:chOff x="0" y="0"/>
            <a:chExt cx="812800" cy="812800"/>
          </a:xfrm>
        </p:grpSpPr>
        <p:sp>
          <p:nvSpPr>
            <p:cNvPr id="166" name="Google Shape;16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2B2A6">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txBox="1"/>
            <p:nvPr/>
          </p:nvSpPr>
          <p:spPr>
            <a:xfrm>
              <a:off x="76200" y="47625"/>
              <a:ext cx="660400" cy="688975"/>
            </a:xfrm>
            <a:prstGeom prst="rect">
              <a:avLst/>
            </a:prstGeom>
            <a:noFill/>
            <a:ln>
              <a:noFill/>
            </a:ln>
          </p:spPr>
          <p:txBody>
            <a:bodyPr spcFirstLastPara="1" wrap="square" lIns="50800" tIns="50800" rIns="50800" bIns="50800" anchor="ctr" anchorCtr="0">
              <a:noAutofit/>
            </a:bodyPr>
            <a:lstStyle/>
            <a:p>
              <a:pPr marL="0" marR="0" lvl="0" indent="0" algn="ctr" rtl="0">
                <a:lnSpc>
                  <a:spcPct val="1244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68" name="Google Shape;168;p6"/>
          <p:cNvSpPr txBox="1"/>
          <p:nvPr/>
        </p:nvSpPr>
        <p:spPr>
          <a:xfrm>
            <a:off x="873430" y="221282"/>
            <a:ext cx="16541100" cy="1901700"/>
          </a:xfrm>
          <a:prstGeom prst="rect">
            <a:avLst/>
          </a:prstGeom>
          <a:noFill/>
          <a:ln>
            <a:noFill/>
          </a:ln>
        </p:spPr>
        <p:txBody>
          <a:bodyPr spcFirstLastPara="1" wrap="square" lIns="0" tIns="0" rIns="0" bIns="0" anchor="t" anchorCtr="0">
            <a:spAutoFit/>
          </a:bodyPr>
          <a:lstStyle/>
          <a:p>
            <a:pPr marL="0" marR="0" lvl="0" indent="0" algn="ctr" rtl="0">
              <a:lnSpc>
                <a:spcPct val="113000"/>
              </a:lnSpc>
              <a:spcBef>
                <a:spcPts val="0"/>
              </a:spcBef>
              <a:spcAft>
                <a:spcPts val="0"/>
              </a:spcAft>
              <a:buNone/>
            </a:pPr>
            <a:r>
              <a:rPr lang="en-US" sz="5800" b="1" i="0" u="none" strike="noStrike" cap="none">
                <a:solidFill>
                  <a:srgbClr val="2B2A2A"/>
                </a:solidFill>
                <a:latin typeface="Montserrat"/>
                <a:ea typeface="Montserrat"/>
                <a:cs typeface="Montserrat"/>
                <a:sym typeface="Montserrat"/>
              </a:rPr>
              <a:t>Les événements mondiaux</a:t>
            </a:r>
            <a:r>
              <a:rPr lang="en-US" sz="5800"/>
              <a:t> </a:t>
            </a:r>
            <a:r>
              <a:rPr lang="en-US" sz="5800" b="1" i="0" u="none" strike="noStrike" cap="none">
                <a:solidFill>
                  <a:srgbClr val="2B2A2A"/>
                </a:solidFill>
                <a:latin typeface="Montserrat"/>
                <a:ea typeface="Montserrat"/>
                <a:cs typeface="Montserrat"/>
                <a:sym typeface="Montserrat"/>
              </a:rPr>
              <a:t>qui </a:t>
            </a:r>
            <a:endParaRPr sz="5800" b="1" i="0" u="none" strike="noStrike" cap="none">
              <a:solidFill>
                <a:srgbClr val="2B2A2A"/>
              </a:solidFill>
              <a:latin typeface="Montserrat"/>
              <a:ea typeface="Montserrat"/>
              <a:cs typeface="Montserrat"/>
              <a:sym typeface="Montserrat"/>
            </a:endParaRPr>
          </a:p>
          <a:p>
            <a:pPr marL="0" marR="0" lvl="0" indent="0" algn="ctr" rtl="0">
              <a:lnSpc>
                <a:spcPct val="113000"/>
              </a:lnSpc>
              <a:spcBef>
                <a:spcPts val="0"/>
              </a:spcBef>
              <a:spcAft>
                <a:spcPts val="0"/>
              </a:spcAft>
              <a:buNone/>
            </a:pPr>
            <a:r>
              <a:rPr lang="en-US" sz="5800" b="1" i="0" u="none" strike="noStrike" cap="none">
                <a:solidFill>
                  <a:srgbClr val="2B2A2A"/>
                </a:solidFill>
                <a:latin typeface="Montserrat"/>
                <a:ea typeface="Montserrat"/>
                <a:cs typeface="Montserrat"/>
                <a:sym typeface="Montserrat"/>
              </a:rPr>
              <a:t>ont façonné DEAPCM</a:t>
            </a:r>
            <a:endParaRPr sz="900"/>
          </a:p>
        </p:txBody>
      </p:sp>
      <p:grpSp>
        <p:nvGrpSpPr>
          <p:cNvPr id="169" name="Google Shape;169;p6"/>
          <p:cNvGrpSpPr/>
          <p:nvPr/>
        </p:nvGrpSpPr>
        <p:grpSpPr>
          <a:xfrm>
            <a:off x="6865903" y="6871015"/>
            <a:ext cx="941095" cy="941095"/>
            <a:chOff x="0" y="0"/>
            <a:chExt cx="812800" cy="812800"/>
          </a:xfrm>
        </p:grpSpPr>
        <p:sp>
          <p:nvSpPr>
            <p:cNvPr id="170" name="Google Shape;170;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72" name="Google Shape;172;p6"/>
          <p:cNvGrpSpPr/>
          <p:nvPr/>
        </p:nvGrpSpPr>
        <p:grpSpPr>
          <a:xfrm>
            <a:off x="13340414" y="6871015"/>
            <a:ext cx="941095" cy="941095"/>
            <a:chOff x="0" y="0"/>
            <a:chExt cx="812800" cy="812800"/>
          </a:xfrm>
        </p:grpSpPr>
        <p:sp>
          <p:nvSpPr>
            <p:cNvPr id="173" name="Google Shape;173;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5" name="Google Shape;175;p6"/>
          <p:cNvSpPr txBox="1"/>
          <p:nvPr/>
        </p:nvSpPr>
        <p:spPr>
          <a:xfrm>
            <a:off x="16504306" y="3214685"/>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3</a:t>
            </a:r>
            <a:endParaRPr/>
          </a:p>
        </p:txBody>
      </p:sp>
      <p:cxnSp>
        <p:nvCxnSpPr>
          <p:cNvPr id="176" name="Google Shape;176;p6"/>
          <p:cNvCxnSpPr/>
          <p:nvPr/>
        </p:nvCxnSpPr>
        <p:spPr>
          <a:xfrm>
            <a:off x="5892608" y="4619686"/>
            <a:ext cx="1415268" cy="0"/>
          </a:xfrm>
          <a:prstGeom prst="straightConnector1">
            <a:avLst/>
          </a:prstGeom>
          <a:noFill/>
          <a:ln w="28575" cap="flat" cmpd="sng">
            <a:solidFill>
              <a:srgbClr val="2B2A2A"/>
            </a:solidFill>
            <a:prstDash val="dash"/>
            <a:round/>
            <a:headEnd type="none" w="sm" len="sm"/>
            <a:tailEnd type="none" w="sm" len="sm"/>
          </a:ln>
        </p:spPr>
      </p:cxnSp>
      <p:cxnSp>
        <p:nvCxnSpPr>
          <p:cNvPr id="177" name="Google Shape;177;p6"/>
          <p:cNvCxnSpPr/>
          <p:nvPr/>
        </p:nvCxnSpPr>
        <p:spPr>
          <a:xfrm>
            <a:off x="5025298" y="3387884"/>
            <a:ext cx="872073" cy="0"/>
          </a:xfrm>
          <a:prstGeom prst="straightConnector1">
            <a:avLst/>
          </a:prstGeom>
          <a:noFill/>
          <a:ln w="28575" cap="flat" cmpd="sng">
            <a:solidFill>
              <a:srgbClr val="2B2A2A"/>
            </a:solidFill>
            <a:prstDash val="dash"/>
            <a:round/>
            <a:headEnd type="oval" w="lg" len="lg"/>
            <a:tailEnd type="none" w="sm" len="sm"/>
          </a:ln>
        </p:spPr>
      </p:cxnSp>
      <p:cxnSp>
        <p:nvCxnSpPr>
          <p:cNvPr id="178" name="Google Shape;178;p6"/>
          <p:cNvCxnSpPr/>
          <p:nvPr/>
        </p:nvCxnSpPr>
        <p:spPr>
          <a:xfrm>
            <a:off x="5025298" y="5895497"/>
            <a:ext cx="867310" cy="0"/>
          </a:xfrm>
          <a:prstGeom prst="straightConnector1">
            <a:avLst/>
          </a:prstGeom>
          <a:noFill/>
          <a:ln w="28575" cap="flat" cmpd="sng">
            <a:solidFill>
              <a:srgbClr val="2B2A2A"/>
            </a:solidFill>
            <a:prstDash val="dash"/>
            <a:round/>
            <a:headEnd type="oval" w="lg" len="lg"/>
            <a:tailEnd type="none" w="sm" len="sm"/>
          </a:ln>
        </p:spPr>
      </p:cxnSp>
      <p:cxnSp>
        <p:nvCxnSpPr>
          <p:cNvPr id="179" name="Google Shape;179;p6"/>
          <p:cNvCxnSpPr/>
          <p:nvPr/>
        </p:nvCxnSpPr>
        <p:spPr>
          <a:xfrm rot="10800000">
            <a:off x="5883083" y="3387884"/>
            <a:ext cx="0" cy="2493326"/>
          </a:xfrm>
          <a:prstGeom prst="straightConnector1">
            <a:avLst/>
          </a:prstGeom>
          <a:noFill/>
          <a:ln w="28575" cap="flat" cmpd="sng">
            <a:solidFill>
              <a:srgbClr val="2B2A2A"/>
            </a:solidFill>
            <a:prstDash val="dash"/>
            <a:round/>
            <a:headEnd type="none" w="sm" len="sm"/>
            <a:tailEnd type="none" w="sm" len="sm"/>
          </a:ln>
        </p:spPr>
      </p:cxnSp>
      <p:grpSp>
        <p:nvGrpSpPr>
          <p:cNvPr id="180" name="Google Shape;180;p6"/>
          <p:cNvGrpSpPr/>
          <p:nvPr/>
        </p:nvGrpSpPr>
        <p:grpSpPr>
          <a:xfrm>
            <a:off x="7258185" y="2879262"/>
            <a:ext cx="2758397" cy="963774"/>
            <a:chOff x="0" y="-47625"/>
            <a:chExt cx="1299455" cy="454025"/>
          </a:xfrm>
        </p:grpSpPr>
        <p:sp>
          <p:nvSpPr>
            <p:cNvPr id="181" name="Google Shape;181;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82" name="Google Shape;182;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3" name="Google Shape;183;p6"/>
          <p:cNvSpPr/>
          <p:nvPr/>
        </p:nvSpPr>
        <p:spPr>
          <a:xfrm>
            <a:off x="7258185" y="4179474"/>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6"/>
          <p:cNvGrpSpPr/>
          <p:nvPr/>
        </p:nvGrpSpPr>
        <p:grpSpPr>
          <a:xfrm>
            <a:off x="13487670" y="2879262"/>
            <a:ext cx="2758397" cy="963774"/>
            <a:chOff x="0" y="-47625"/>
            <a:chExt cx="1299455" cy="454025"/>
          </a:xfrm>
        </p:grpSpPr>
        <p:sp>
          <p:nvSpPr>
            <p:cNvPr id="185" name="Google Shape;185;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86" name="Google Shape;186;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87" name="Google Shape;187;p6"/>
          <p:cNvSpPr/>
          <p:nvPr/>
        </p:nvSpPr>
        <p:spPr>
          <a:xfrm>
            <a:off x="13487670" y="4179474"/>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txBox="1"/>
          <p:nvPr/>
        </p:nvSpPr>
        <p:spPr>
          <a:xfrm>
            <a:off x="13738925" y="3170714"/>
            <a:ext cx="2255888" cy="3727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a:ea typeface="Barlow"/>
                <a:cs typeface="Barlow"/>
                <a:sym typeface="Barlow"/>
              </a:rPr>
              <a:t>Bureaux DEI</a:t>
            </a:r>
            <a:endParaRPr/>
          </a:p>
        </p:txBody>
      </p:sp>
      <p:grpSp>
        <p:nvGrpSpPr>
          <p:cNvPr id="189" name="Google Shape;189;p6"/>
          <p:cNvGrpSpPr/>
          <p:nvPr/>
        </p:nvGrpSpPr>
        <p:grpSpPr>
          <a:xfrm>
            <a:off x="4035368" y="6769920"/>
            <a:ext cx="2758397" cy="963774"/>
            <a:chOff x="0" y="-47625"/>
            <a:chExt cx="1299455" cy="454025"/>
          </a:xfrm>
        </p:grpSpPr>
        <p:sp>
          <p:nvSpPr>
            <p:cNvPr id="190" name="Google Shape;190;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91" name="Google Shape;191;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2" name="Google Shape;192;p6"/>
          <p:cNvSpPr/>
          <p:nvPr/>
        </p:nvSpPr>
        <p:spPr>
          <a:xfrm>
            <a:off x="4035368" y="8070131"/>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6"/>
          <p:cNvGrpSpPr/>
          <p:nvPr/>
        </p:nvGrpSpPr>
        <p:grpSpPr>
          <a:xfrm>
            <a:off x="10509879" y="6769920"/>
            <a:ext cx="2758397" cy="963774"/>
            <a:chOff x="0" y="-47625"/>
            <a:chExt cx="1299455" cy="454025"/>
          </a:xfrm>
        </p:grpSpPr>
        <p:sp>
          <p:nvSpPr>
            <p:cNvPr id="194" name="Google Shape;194;p6"/>
            <p:cNvSpPr/>
            <p:nvPr/>
          </p:nvSpPr>
          <p:spPr>
            <a:xfrm>
              <a:off x="0" y="0"/>
              <a:ext cx="1299455" cy="406400"/>
            </a:xfrm>
            <a:custGeom>
              <a:avLst/>
              <a:gdLst/>
              <a:ahLst/>
              <a:cxnLst/>
              <a:rect l="l" t="t" r="r" b="b"/>
              <a:pathLst>
                <a:path w="1299455" h="406400" extrusionOk="0">
                  <a:moveTo>
                    <a:pt x="0" y="0"/>
                  </a:moveTo>
                  <a:lnTo>
                    <a:pt x="1096255" y="0"/>
                  </a:lnTo>
                  <a:lnTo>
                    <a:pt x="1299455" y="203200"/>
                  </a:lnTo>
                  <a:lnTo>
                    <a:pt x="1096255" y="406400"/>
                  </a:lnTo>
                  <a:lnTo>
                    <a:pt x="0" y="406400"/>
                  </a:lnTo>
                  <a:lnTo>
                    <a:pt x="203200" y="203200"/>
                  </a:lnTo>
                  <a:lnTo>
                    <a:pt x="0" y="0"/>
                  </a:lnTo>
                  <a:close/>
                </a:path>
              </a:pathLst>
            </a:custGeom>
            <a:solidFill>
              <a:srgbClr val="62B2A6"/>
            </a:solidFill>
            <a:ln>
              <a:noFill/>
            </a:ln>
          </p:spPr>
          <p:txBody>
            <a:bodyPr/>
            <a:lstStyle/>
            <a:p>
              <a:endParaRPr lang="en-US"/>
            </a:p>
          </p:txBody>
        </p:sp>
        <p:sp>
          <p:nvSpPr>
            <p:cNvPr id="195" name="Google Shape;195;p6"/>
            <p:cNvSpPr txBox="1"/>
            <p:nvPr/>
          </p:nvSpPr>
          <p:spPr>
            <a:xfrm>
              <a:off x="177800" y="-47625"/>
              <a:ext cx="1045455" cy="454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cxnSp>
        <p:nvCxnSpPr>
          <p:cNvPr id="196" name="Google Shape;196;p6"/>
          <p:cNvCxnSpPr/>
          <p:nvPr/>
        </p:nvCxnSpPr>
        <p:spPr>
          <a:xfrm>
            <a:off x="8902416" y="8510343"/>
            <a:ext cx="1934256" cy="0"/>
          </a:xfrm>
          <a:prstGeom prst="straightConnector1">
            <a:avLst/>
          </a:prstGeom>
          <a:noFill/>
          <a:ln w="28575" cap="flat" cmpd="sng">
            <a:solidFill>
              <a:srgbClr val="2B2A2A"/>
            </a:solidFill>
            <a:prstDash val="dash"/>
            <a:round/>
            <a:headEnd type="none" w="sm" len="sm"/>
            <a:tailEnd type="none" w="sm" len="sm"/>
          </a:ln>
        </p:spPr>
      </p:cxnSp>
      <p:sp>
        <p:nvSpPr>
          <p:cNvPr id="197" name="Google Shape;197;p6"/>
          <p:cNvSpPr/>
          <p:nvPr/>
        </p:nvSpPr>
        <p:spPr>
          <a:xfrm>
            <a:off x="10509879" y="8070131"/>
            <a:ext cx="3771630" cy="1977168"/>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8" name="Google Shape;198;p6"/>
          <p:cNvCxnSpPr/>
          <p:nvPr/>
        </p:nvCxnSpPr>
        <p:spPr>
          <a:xfrm>
            <a:off x="12125725" y="4619686"/>
            <a:ext cx="1415268" cy="0"/>
          </a:xfrm>
          <a:prstGeom prst="straightConnector1">
            <a:avLst/>
          </a:prstGeom>
          <a:noFill/>
          <a:ln w="28575" cap="flat" cmpd="sng">
            <a:solidFill>
              <a:srgbClr val="2B2A2A"/>
            </a:solidFill>
            <a:prstDash val="dash"/>
            <a:round/>
            <a:headEnd type="none" w="sm" len="sm"/>
            <a:tailEnd type="none" w="sm" len="sm"/>
          </a:ln>
        </p:spPr>
      </p:cxnSp>
      <p:cxnSp>
        <p:nvCxnSpPr>
          <p:cNvPr id="199" name="Google Shape;199;p6"/>
          <p:cNvCxnSpPr/>
          <p:nvPr/>
        </p:nvCxnSpPr>
        <p:spPr>
          <a:xfrm>
            <a:off x="11258415" y="3387884"/>
            <a:ext cx="895885" cy="0"/>
          </a:xfrm>
          <a:prstGeom prst="straightConnector1">
            <a:avLst/>
          </a:prstGeom>
          <a:noFill/>
          <a:ln w="28575" cap="flat" cmpd="sng">
            <a:solidFill>
              <a:srgbClr val="2B2A2A"/>
            </a:solidFill>
            <a:prstDash val="dash"/>
            <a:round/>
            <a:headEnd type="oval" w="lg" len="lg"/>
            <a:tailEnd type="none" w="sm" len="sm"/>
          </a:ln>
        </p:spPr>
      </p:cxnSp>
      <p:cxnSp>
        <p:nvCxnSpPr>
          <p:cNvPr id="200" name="Google Shape;200;p6"/>
          <p:cNvCxnSpPr/>
          <p:nvPr/>
        </p:nvCxnSpPr>
        <p:spPr>
          <a:xfrm>
            <a:off x="11258415" y="5895497"/>
            <a:ext cx="895885" cy="0"/>
          </a:xfrm>
          <a:prstGeom prst="straightConnector1">
            <a:avLst/>
          </a:prstGeom>
          <a:noFill/>
          <a:ln w="28575" cap="flat" cmpd="sng">
            <a:solidFill>
              <a:srgbClr val="2B2A2A"/>
            </a:solidFill>
            <a:prstDash val="dash"/>
            <a:round/>
            <a:headEnd type="oval" w="lg" len="lg"/>
            <a:tailEnd type="none" w="sm" len="sm"/>
          </a:ln>
        </p:spPr>
      </p:cxnSp>
      <p:cxnSp>
        <p:nvCxnSpPr>
          <p:cNvPr id="201" name="Google Shape;201;p6"/>
          <p:cNvCxnSpPr/>
          <p:nvPr/>
        </p:nvCxnSpPr>
        <p:spPr>
          <a:xfrm rot="10800000">
            <a:off x="12116200" y="3387884"/>
            <a:ext cx="0" cy="2507613"/>
          </a:xfrm>
          <a:prstGeom prst="straightConnector1">
            <a:avLst/>
          </a:prstGeom>
          <a:noFill/>
          <a:ln w="28575" cap="flat" cmpd="sng">
            <a:solidFill>
              <a:srgbClr val="2B2A2A"/>
            </a:solidFill>
            <a:prstDash val="dash"/>
            <a:round/>
            <a:headEnd type="none" w="sm" len="sm"/>
            <a:tailEnd type="none" w="sm" len="sm"/>
          </a:ln>
        </p:spPr>
      </p:cxnSp>
      <p:cxnSp>
        <p:nvCxnSpPr>
          <p:cNvPr id="202" name="Google Shape;202;p6"/>
          <p:cNvCxnSpPr/>
          <p:nvPr/>
        </p:nvCxnSpPr>
        <p:spPr>
          <a:xfrm>
            <a:off x="8035106" y="7278542"/>
            <a:ext cx="895885" cy="0"/>
          </a:xfrm>
          <a:prstGeom prst="straightConnector1">
            <a:avLst/>
          </a:prstGeom>
          <a:noFill/>
          <a:ln w="28575" cap="flat" cmpd="sng">
            <a:solidFill>
              <a:srgbClr val="2B2A2A"/>
            </a:solidFill>
            <a:prstDash val="dash"/>
            <a:round/>
            <a:headEnd type="oval" w="lg" len="lg"/>
            <a:tailEnd type="none" w="sm" len="sm"/>
          </a:ln>
        </p:spPr>
      </p:cxnSp>
      <p:cxnSp>
        <p:nvCxnSpPr>
          <p:cNvPr id="203" name="Google Shape;203;p6"/>
          <p:cNvCxnSpPr/>
          <p:nvPr/>
        </p:nvCxnSpPr>
        <p:spPr>
          <a:xfrm>
            <a:off x="8035106" y="9786155"/>
            <a:ext cx="895885" cy="0"/>
          </a:xfrm>
          <a:prstGeom prst="straightConnector1">
            <a:avLst/>
          </a:prstGeom>
          <a:noFill/>
          <a:ln w="28575" cap="flat" cmpd="sng">
            <a:solidFill>
              <a:srgbClr val="2B2A2A"/>
            </a:solidFill>
            <a:prstDash val="dash"/>
            <a:round/>
            <a:headEnd type="oval" w="lg" len="lg"/>
            <a:tailEnd type="none" w="sm" len="sm"/>
          </a:ln>
        </p:spPr>
      </p:cxnSp>
      <p:cxnSp>
        <p:nvCxnSpPr>
          <p:cNvPr id="204" name="Google Shape;204;p6"/>
          <p:cNvCxnSpPr/>
          <p:nvPr/>
        </p:nvCxnSpPr>
        <p:spPr>
          <a:xfrm rot="10800000">
            <a:off x="8892891" y="7278542"/>
            <a:ext cx="0" cy="2507613"/>
          </a:xfrm>
          <a:prstGeom prst="straightConnector1">
            <a:avLst/>
          </a:prstGeom>
          <a:noFill/>
          <a:ln w="28575" cap="flat" cmpd="sng">
            <a:solidFill>
              <a:srgbClr val="2B2A2A"/>
            </a:solidFill>
            <a:prstDash val="dash"/>
            <a:round/>
            <a:headEnd type="none" w="sm" len="sm"/>
            <a:tailEnd type="none" w="sm" len="sm"/>
          </a:ln>
        </p:spPr>
      </p:cxnSp>
      <p:sp>
        <p:nvSpPr>
          <p:cNvPr id="205" name="Google Shape;205;p6"/>
          <p:cNvSpPr txBox="1"/>
          <p:nvPr/>
        </p:nvSpPr>
        <p:spPr>
          <a:xfrm>
            <a:off x="4315472" y="2166287"/>
            <a:ext cx="9657057" cy="5378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2B2A2A"/>
                </a:solidFill>
                <a:latin typeface="Barlow Medium"/>
                <a:ea typeface="Barlow Medium"/>
                <a:cs typeface="Barlow Medium"/>
                <a:sym typeface="Barlow Medium"/>
              </a:rPr>
              <a:t>Le monde a changé. Jetons un coup d’œil.</a:t>
            </a:r>
            <a:endParaRPr/>
          </a:p>
        </p:txBody>
      </p:sp>
      <p:sp>
        <p:nvSpPr>
          <p:cNvPr id="206" name="Google Shape;206;p6"/>
          <p:cNvSpPr txBox="1"/>
          <p:nvPr/>
        </p:nvSpPr>
        <p:spPr>
          <a:xfrm>
            <a:off x="1279954" y="3194527"/>
            <a:ext cx="2255888" cy="3727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a:ea typeface="Barlow"/>
                <a:cs typeface="Barlow"/>
                <a:sym typeface="Barlow"/>
              </a:rPr>
              <a:t>COVID-19</a:t>
            </a:r>
            <a:endParaRPr/>
          </a:p>
        </p:txBody>
      </p:sp>
      <p:sp>
        <p:nvSpPr>
          <p:cNvPr id="207" name="Google Shape;207;p6"/>
          <p:cNvSpPr txBox="1"/>
          <p:nvPr/>
        </p:nvSpPr>
        <p:spPr>
          <a:xfrm>
            <a:off x="4045336" y="3214685"/>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1</a:t>
            </a:r>
            <a:endParaRPr/>
          </a:p>
        </p:txBody>
      </p:sp>
      <p:sp>
        <p:nvSpPr>
          <p:cNvPr id="208" name="Google Shape;208;p6"/>
          <p:cNvSpPr txBox="1"/>
          <p:nvPr/>
        </p:nvSpPr>
        <p:spPr>
          <a:xfrm>
            <a:off x="10274821" y="3214685"/>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2</a:t>
            </a:r>
            <a:endParaRPr/>
          </a:p>
        </p:txBody>
      </p:sp>
      <p:sp>
        <p:nvSpPr>
          <p:cNvPr id="209" name="Google Shape;209;p6"/>
          <p:cNvSpPr txBox="1"/>
          <p:nvPr/>
        </p:nvSpPr>
        <p:spPr>
          <a:xfrm>
            <a:off x="7052004" y="7105342"/>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4</a:t>
            </a:r>
            <a:endParaRPr/>
          </a:p>
        </p:txBody>
      </p:sp>
      <p:sp>
        <p:nvSpPr>
          <p:cNvPr id="210" name="Google Shape;210;p6"/>
          <p:cNvSpPr txBox="1"/>
          <p:nvPr/>
        </p:nvSpPr>
        <p:spPr>
          <a:xfrm>
            <a:off x="13526515" y="7105342"/>
            <a:ext cx="568893"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000000"/>
                </a:solidFill>
                <a:latin typeface="Barlow SemiBold"/>
                <a:ea typeface="Barlow SemiBold"/>
                <a:cs typeface="Barlow SemiBold"/>
                <a:sym typeface="Barlow SemiBold"/>
              </a:rPr>
              <a:t>5</a:t>
            </a:r>
            <a:endParaRPr/>
          </a:p>
        </p:txBody>
      </p:sp>
      <p:sp>
        <p:nvSpPr>
          <p:cNvPr id="211" name="Google Shape;211;p6"/>
          <p:cNvSpPr txBox="1"/>
          <p:nvPr/>
        </p:nvSpPr>
        <p:spPr>
          <a:xfrm>
            <a:off x="1786571" y="4345366"/>
            <a:ext cx="225588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a:ea typeface="Barlow"/>
                <a:cs typeface="Barlow"/>
                <a:sym typeface="Barlow"/>
              </a:rPr>
              <a:t>Mars 2020</a:t>
            </a:r>
            <a:endParaRPr/>
          </a:p>
        </p:txBody>
      </p:sp>
      <p:sp>
        <p:nvSpPr>
          <p:cNvPr id="212" name="Google Shape;212;p6"/>
          <p:cNvSpPr txBox="1"/>
          <p:nvPr/>
        </p:nvSpPr>
        <p:spPr>
          <a:xfrm>
            <a:off x="1221843" y="5007767"/>
            <a:ext cx="3385344" cy="789559"/>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539" b="0" i="0" u="none" strike="noStrike" cap="none">
                <a:solidFill>
                  <a:srgbClr val="2B2A2A"/>
                </a:solidFill>
                <a:latin typeface="Barlow Medium"/>
                <a:ea typeface="Barlow Medium"/>
                <a:cs typeface="Barlow Medium"/>
                <a:sym typeface="Barlow Medium"/>
              </a:rPr>
              <a:t>La COVID-19 est arrivée, les lieux de travail ont été fermés et changés à jamais.</a:t>
            </a:r>
            <a:endParaRPr/>
          </a:p>
        </p:txBody>
      </p:sp>
      <p:sp>
        <p:nvSpPr>
          <p:cNvPr id="213" name="Google Shape;213;p6"/>
          <p:cNvSpPr txBox="1"/>
          <p:nvPr/>
        </p:nvSpPr>
        <p:spPr>
          <a:xfrm>
            <a:off x="7575657" y="3194527"/>
            <a:ext cx="2255888" cy="3727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SemiBold"/>
                <a:ea typeface="Barlow SemiBold"/>
                <a:cs typeface="Barlow SemiBold"/>
                <a:sym typeface="Barlow SemiBold"/>
              </a:rPr>
              <a:t>George Floyd</a:t>
            </a:r>
            <a:endParaRPr/>
          </a:p>
        </p:txBody>
      </p:sp>
      <p:sp>
        <p:nvSpPr>
          <p:cNvPr id="214" name="Google Shape;214;p6"/>
          <p:cNvSpPr txBox="1"/>
          <p:nvPr/>
        </p:nvSpPr>
        <p:spPr>
          <a:xfrm>
            <a:off x="8016056" y="4345366"/>
            <a:ext cx="225588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SemiBold"/>
                <a:ea typeface="Barlow SemiBold"/>
                <a:cs typeface="Barlow SemiBold"/>
                <a:sym typeface="Barlow SemiBold"/>
              </a:rPr>
              <a:t>25 mai 2020</a:t>
            </a:r>
            <a:endParaRPr/>
          </a:p>
        </p:txBody>
      </p:sp>
      <p:sp>
        <p:nvSpPr>
          <p:cNvPr id="215" name="Google Shape;215;p6"/>
          <p:cNvSpPr txBox="1"/>
          <p:nvPr/>
        </p:nvSpPr>
        <p:spPr>
          <a:xfrm>
            <a:off x="7451328" y="4821235"/>
            <a:ext cx="3385344" cy="1056259"/>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539" b="0" i="0" u="none" strike="noStrike" cap="none">
                <a:solidFill>
                  <a:srgbClr val="2B2A2A"/>
                </a:solidFill>
                <a:latin typeface="Barlow Medium"/>
                <a:ea typeface="Barlow Medium"/>
                <a:cs typeface="Barlow Medium"/>
                <a:sym typeface="Barlow Medium"/>
              </a:rPr>
              <a:t>Le meurtre de George Floyd, dont le monde entier a été témoin en temps réel, a ravivé le mouvement Black Lives Matter.</a:t>
            </a:r>
            <a:endParaRPr/>
          </a:p>
        </p:txBody>
      </p:sp>
      <p:sp>
        <p:nvSpPr>
          <p:cNvPr id="216" name="Google Shape;216;p6"/>
          <p:cNvSpPr txBox="1"/>
          <p:nvPr/>
        </p:nvSpPr>
        <p:spPr>
          <a:xfrm>
            <a:off x="14245541" y="4345366"/>
            <a:ext cx="225588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SemiBold"/>
                <a:ea typeface="Barlow SemiBold"/>
                <a:cs typeface="Barlow SemiBold"/>
                <a:sym typeface="Barlow SemiBold"/>
              </a:rPr>
              <a:t>Après mai 2020</a:t>
            </a:r>
            <a:endParaRPr/>
          </a:p>
        </p:txBody>
      </p:sp>
      <p:sp>
        <p:nvSpPr>
          <p:cNvPr id="217" name="Google Shape;217;p6"/>
          <p:cNvSpPr txBox="1"/>
          <p:nvPr/>
        </p:nvSpPr>
        <p:spPr>
          <a:xfrm>
            <a:off x="13680813" y="4874417"/>
            <a:ext cx="3385344" cy="1056259"/>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539" b="0" i="0" u="none" strike="noStrike" cap="none">
                <a:solidFill>
                  <a:srgbClr val="2B2A2A"/>
                </a:solidFill>
                <a:latin typeface="Barlow Medium"/>
                <a:ea typeface="Barlow Medium"/>
                <a:cs typeface="Barlow Medium"/>
                <a:sym typeface="Barlow Medium"/>
              </a:rPr>
              <a:t>Les bureaux de diversité, d’équité et d’inclusion ont été créés pour mettre en œuvre des actions concrètes en vue d’un changement systémique.</a:t>
            </a:r>
            <a:endParaRPr/>
          </a:p>
        </p:txBody>
      </p:sp>
      <p:sp>
        <p:nvSpPr>
          <p:cNvPr id="218" name="Google Shape;218;p6"/>
          <p:cNvSpPr txBox="1"/>
          <p:nvPr/>
        </p:nvSpPr>
        <p:spPr>
          <a:xfrm>
            <a:off x="10843714" y="6918640"/>
            <a:ext cx="2255888" cy="76327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a:ea typeface="Barlow"/>
                <a:cs typeface="Barlow"/>
                <a:sym typeface="Barlow"/>
              </a:rPr>
              <a:t>Sépultures anonymes</a:t>
            </a:r>
            <a:endParaRPr/>
          </a:p>
        </p:txBody>
      </p:sp>
      <p:sp>
        <p:nvSpPr>
          <p:cNvPr id="219" name="Google Shape;219;p6"/>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3"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20" name="Google Shape;220;p6"/>
          <p:cNvSpPr txBox="1"/>
          <p:nvPr/>
        </p:nvSpPr>
        <p:spPr>
          <a:xfrm>
            <a:off x="11231782" y="8259979"/>
            <a:ext cx="225588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SemiBold"/>
                <a:ea typeface="Barlow SemiBold"/>
                <a:cs typeface="Barlow SemiBold"/>
                <a:sym typeface="Barlow SemiBold"/>
              </a:rPr>
              <a:t>27 mai 2021</a:t>
            </a:r>
            <a:endParaRPr/>
          </a:p>
        </p:txBody>
      </p:sp>
      <p:sp>
        <p:nvSpPr>
          <p:cNvPr id="221" name="Google Shape;221;p6"/>
          <p:cNvSpPr txBox="1"/>
          <p:nvPr/>
        </p:nvSpPr>
        <p:spPr>
          <a:xfrm>
            <a:off x="10703022" y="8837194"/>
            <a:ext cx="3385200" cy="11520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439" b="0" i="0" u="none" strike="noStrike" cap="none">
                <a:solidFill>
                  <a:srgbClr val="2B2A2A"/>
                </a:solidFill>
                <a:latin typeface="Barlow Medium"/>
                <a:ea typeface="Barlow Medium"/>
                <a:cs typeface="Barlow Medium"/>
                <a:sym typeface="Barlow Medium"/>
              </a:rPr>
              <a:t>215 enfants ont été retrouvés dans des tombes anonymes autour de l’ancien pensionnat de Kamloops, en Colombie-Britannique.</a:t>
            </a:r>
            <a:endParaRPr sz="1300"/>
          </a:p>
        </p:txBody>
      </p:sp>
      <p:sp>
        <p:nvSpPr>
          <p:cNvPr id="222" name="Google Shape;222;p6"/>
          <p:cNvSpPr txBox="1"/>
          <p:nvPr/>
        </p:nvSpPr>
        <p:spPr>
          <a:xfrm>
            <a:off x="4352840" y="6918640"/>
            <a:ext cx="2255888" cy="76327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1" i="0" u="none" strike="noStrike" cap="none">
                <a:solidFill>
                  <a:srgbClr val="F4F4F3"/>
                </a:solidFill>
                <a:latin typeface="Barlow"/>
                <a:ea typeface="Barlow"/>
                <a:cs typeface="Barlow"/>
                <a:sym typeface="Barlow"/>
              </a:rPr>
              <a:t>Appel à l’action du greffier</a:t>
            </a:r>
            <a:endParaRPr/>
          </a:p>
        </p:txBody>
      </p:sp>
      <p:sp>
        <p:nvSpPr>
          <p:cNvPr id="223" name="Google Shape;223;p6"/>
          <p:cNvSpPr txBox="1"/>
          <p:nvPr/>
        </p:nvSpPr>
        <p:spPr>
          <a:xfrm>
            <a:off x="4544981" y="8259979"/>
            <a:ext cx="2704778" cy="415290"/>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b="1" i="0" u="none" strike="noStrike" cap="none">
                <a:solidFill>
                  <a:srgbClr val="2B2A2A"/>
                </a:solidFill>
                <a:latin typeface="Barlow SemiBold"/>
                <a:ea typeface="Barlow SemiBold"/>
                <a:cs typeface="Barlow SemiBold"/>
                <a:sym typeface="Barlow SemiBold"/>
              </a:rPr>
              <a:t>22 janvier 2021</a:t>
            </a:r>
            <a:endParaRPr/>
          </a:p>
        </p:txBody>
      </p:sp>
      <p:sp>
        <p:nvSpPr>
          <p:cNvPr id="224" name="Google Shape;224;p6"/>
          <p:cNvSpPr txBox="1"/>
          <p:nvPr/>
        </p:nvSpPr>
        <p:spPr>
          <a:xfrm>
            <a:off x="4228511" y="8837194"/>
            <a:ext cx="3385200" cy="11520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1439" b="0" i="0" u="none" strike="noStrike" cap="none">
                <a:solidFill>
                  <a:srgbClr val="2B2A2A"/>
                </a:solidFill>
                <a:latin typeface="Barlow Medium"/>
                <a:ea typeface="Barlow Medium"/>
                <a:cs typeface="Barlow Medium"/>
                <a:sym typeface="Barlow Medium"/>
              </a:rPr>
              <a:t>Établissement d’attentes pour les dirigeants de l’ensemble de la fonction publique afin qu’ils prennent des actions concrètes.</a:t>
            </a:r>
            <a:endParaRPr sz="1300"/>
          </a:p>
        </p:txBody>
      </p:sp>
      <p:grpSp>
        <p:nvGrpSpPr>
          <p:cNvPr id="225" name="Google Shape;225;p6"/>
          <p:cNvGrpSpPr/>
          <p:nvPr/>
        </p:nvGrpSpPr>
        <p:grpSpPr>
          <a:xfrm>
            <a:off x="845476" y="756794"/>
            <a:ext cx="941095" cy="941095"/>
            <a:chOff x="0" y="0"/>
            <a:chExt cx="812800" cy="812800"/>
          </a:xfrm>
        </p:grpSpPr>
        <p:sp>
          <p:nvSpPr>
            <p:cNvPr id="226" name="Google Shape;226;p6"/>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E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28" name="Google Shape;228;p6"/>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p7"/>
          <p:cNvGrpSpPr/>
          <p:nvPr/>
        </p:nvGrpSpPr>
        <p:grpSpPr>
          <a:xfrm>
            <a:off x="18288000" y="-1256179"/>
            <a:ext cx="12523773" cy="12523773"/>
            <a:chOff x="0" y="0"/>
            <a:chExt cx="6350000" cy="6350000"/>
          </a:xfrm>
        </p:grpSpPr>
        <p:sp>
          <p:nvSpPr>
            <p:cNvPr id="238" name="Google Shape;238;p7"/>
            <p:cNvSpPr/>
            <p:nvPr/>
          </p:nvSpPr>
          <p:spPr>
            <a:xfrm>
              <a:off x="0" y="0"/>
              <a:ext cx="6350000" cy="6350000"/>
            </a:xfrm>
            <a:custGeom>
              <a:avLst/>
              <a:gdLst/>
              <a:ahLst/>
              <a:cxnLst/>
              <a:rect l="l" t="t" r="r" b="b"/>
              <a:pathLst>
                <a:path w="6350000" h="6350000" extrusionOk="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0" y="0"/>
              <a:ext cx="6350000" cy="6350000"/>
            </a:xfrm>
            <a:custGeom>
              <a:avLst/>
              <a:gdLst/>
              <a:ahLst/>
              <a:cxnLst/>
              <a:rect l="l" t="t" r="r" b="b"/>
              <a:pathLst>
                <a:path w="6350000" h="6350000" extrusionOk="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lnTo>
                    <a:pt x="38100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7"/>
          <p:cNvSpPr/>
          <p:nvPr/>
        </p:nvSpPr>
        <p:spPr>
          <a:xfrm>
            <a:off x="9925292" y="1028700"/>
            <a:ext cx="9064444" cy="8350483"/>
          </a:xfrm>
          <a:custGeom>
            <a:avLst/>
            <a:gdLst/>
            <a:ahLst/>
            <a:cxnLst/>
            <a:rect l="l" t="t" r="r" b="b"/>
            <a:pathLst>
              <a:path w="6417310" h="5911850" extrusionOk="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5889620" y="7538217"/>
            <a:ext cx="8908288" cy="13210010"/>
          </a:xfrm>
          <a:custGeom>
            <a:avLst/>
            <a:gdLst/>
            <a:ahLst/>
            <a:cxnLst/>
            <a:rect l="l" t="t" r="r" b="b"/>
            <a:pathLst>
              <a:path w="8908288" h="13210010" extrusionOk="0">
                <a:moveTo>
                  <a:pt x="0" y="0"/>
                </a:moveTo>
                <a:lnTo>
                  <a:pt x="8908289" y="0"/>
                </a:lnTo>
                <a:lnTo>
                  <a:pt x="8908289" y="13210009"/>
                </a:lnTo>
                <a:lnTo>
                  <a:pt x="0" y="13210009"/>
                </a:lnTo>
                <a:lnTo>
                  <a:pt x="0" y="0"/>
                </a:lnTo>
                <a:close/>
              </a:path>
            </a:pathLst>
          </a:custGeom>
          <a:blipFill rotWithShape="1">
            <a:blip r:embed="rId4">
              <a:alphaModFix amt="60000"/>
            </a:blip>
            <a:stretch>
              <a:fillRect/>
            </a:stretch>
          </a:blipFill>
          <a:ln>
            <a:noFill/>
          </a:ln>
        </p:spPr>
        <p:txBody>
          <a:bodyPr/>
          <a:lstStyle/>
          <a:p>
            <a:endParaRPr lang="en-US"/>
          </a:p>
        </p:txBody>
      </p:sp>
      <p:sp>
        <p:nvSpPr>
          <p:cNvPr id="242" name="Google Shape;242;p7"/>
          <p:cNvSpPr txBox="1"/>
          <p:nvPr/>
        </p:nvSpPr>
        <p:spPr>
          <a:xfrm>
            <a:off x="387634" y="2888460"/>
            <a:ext cx="9634500" cy="6957000"/>
          </a:xfrm>
          <a:prstGeom prst="rect">
            <a:avLst/>
          </a:prstGeom>
          <a:noFill/>
          <a:ln>
            <a:noFill/>
          </a:ln>
        </p:spPr>
        <p:txBody>
          <a:bodyPr spcFirstLastPara="1" wrap="square" lIns="0" tIns="0" rIns="0" bIns="0" anchor="t" anchorCtr="0">
            <a:spAutoFit/>
          </a:bodyPr>
          <a:lstStyle/>
          <a:p>
            <a:pPr marL="0" marR="0" lvl="0" indent="0" algn="l" rtl="0">
              <a:lnSpc>
                <a:spcPct val="128000"/>
              </a:lnSpc>
              <a:spcBef>
                <a:spcPts val="0"/>
              </a:spcBef>
              <a:spcAft>
                <a:spcPts val="0"/>
              </a:spcAft>
              <a:buNone/>
            </a:pPr>
            <a:r>
              <a:rPr lang="en-US" sz="3150" b="0" i="0" u="none" strike="noStrike" cap="none">
                <a:solidFill>
                  <a:srgbClr val="000000"/>
                </a:solidFill>
                <a:latin typeface="Montserrat"/>
                <a:ea typeface="Montserrat"/>
                <a:cs typeface="Montserrat"/>
                <a:sym typeface="Montserrat"/>
              </a:rPr>
              <a:t>Se doter d’une fonction publique diversifiée, équitable et inclusive est à la fois une obligation et une chance qui nous concerne tous et </a:t>
            </a:r>
            <a:endParaRPr sz="3150" b="0" i="0" u="none" strike="noStrike" cap="none">
              <a:solidFill>
                <a:srgbClr val="000000"/>
              </a:solidFill>
              <a:latin typeface="Montserrat"/>
              <a:ea typeface="Montserrat"/>
              <a:cs typeface="Montserrat"/>
              <a:sym typeface="Montserrat"/>
            </a:endParaRPr>
          </a:p>
          <a:p>
            <a:pPr marL="0" marR="0" lvl="0" indent="0" algn="l" rtl="0">
              <a:lnSpc>
                <a:spcPct val="128000"/>
              </a:lnSpc>
              <a:spcBef>
                <a:spcPts val="0"/>
              </a:spcBef>
              <a:spcAft>
                <a:spcPts val="0"/>
              </a:spcAft>
              <a:buNone/>
            </a:pPr>
            <a:r>
              <a:rPr lang="en-US" sz="3150" b="0" i="0" u="none" strike="noStrike" cap="none">
                <a:solidFill>
                  <a:srgbClr val="000000"/>
                </a:solidFill>
                <a:latin typeface="Montserrat"/>
                <a:ea typeface="Montserrat"/>
                <a:cs typeface="Montserrat"/>
                <a:sym typeface="Montserrat"/>
              </a:rPr>
              <a:t>toutes.</a:t>
            </a:r>
            <a:endParaRPr sz="3150"/>
          </a:p>
          <a:p>
            <a:pPr marL="0" marR="0" lvl="0" indent="0" algn="l" rtl="0">
              <a:lnSpc>
                <a:spcPct val="128000"/>
              </a:lnSpc>
              <a:spcBef>
                <a:spcPts val="0"/>
              </a:spcBef>
              <a:spcAft>
                <a:spcPts val="0"/>
              </a:spcAft>
              <a:buNone/>
            </a:pPr>
            <a:endParaRPr sz="1350" b="0" i="0" u="none" strike="noStrike" cap="none">
              <a:solidFill>
                <a:srgbClr val="000000"/>
              </a:solidFill>
              <a:latin typeface="Montserrat"/>
              <a:ea typeface="Montserrat"/>
              <a:cs typeface="Montserrat"/>
              <a:sym typeface="Montserrat"/>
            </a:endParaRPr>
          </a:p>
          <a:p>
            <a:pPr marL="0" marR="0" lvl="0" indent="0" algn="l" rtl="0">
              <a:lnSpc>
                <a:spcPct val="128000"/>
              </a:lnSpc>
              <a:spcBef>
                <a:spcPts val="0"/>
              </a:spcBef>
              <a:spcAft>
                <a:spcPts val="0"/>
              </a:spcAft>
              <a:buNone/>
            </a:pPr>
            <a:r>
              <a:rPr lang="en-US" sz="3150" b="0" i="0" u="none" strike="noStrike" cap="none">
                <a:solidFill>
                  <a:srgbClr val="000000"/>
                </a:solidFill>
                <a:latin typeface="Montserrat"/>
                <a:ea typeface="Montserrat"/>
                <a:cs typeface="Montserrat"/>
                <a:sym typeface="Montserrat"/>
              </a:rPr>
              <a:t>Nous devons faire avancer cet objectif</a:t>
            </a:r>
            <a:r>
              <a:rPr lang="en-US" sz="3150">
                <a:latin typeface="Montserrat"/>
                <a:ea typeface="Montserrat"/>
                <a:cs typeface="Montserrat"/>
                <a:sym typeface="Montserrat"/>
              </a:rPr>
              <a:t> </a:t>
            </a:r>
            <a:r>
              <a:rPr lang="en-US" sz="3150" b="0" i="0" u="none" strike="noStrike" cap="none">
                <a:solidFill>
                  <a:srgbClr val="000000"/>
                </a:solidFill>
                <a:latin typeface="Montserrat"/>
                <a:ea typeface="Montserrat"/>
                <a:cs typeface="Montserrat"/>
                <a:sym typeface="Montserrat"/>
              </a:rPr>
              <a:t>ensemble, en agissant tant sur le plan individuel que sur le plan collectif et en sachant que nos progrès dépendront de la capacité de </a:t>
            </a:r>
            <a:r>
              <a:rPr lang="en-US" sz="3150" b="0" i="0" u="sng" strike="noStrike" cap="none">
                <a:solidFill>
                  <a:srgbClr val="000000"/>
                </a:solidFill>
                <a:latin typeface="Montserrat"/>
                <a:ea typeface="Montserrat"/>
                <a:cs typeface="Montserrat"/>
                <a:sym typeface="Montserrat"/>
              </a:rPr>
              <a:t>renforcer</a:t>
            </a:r>
            <a:r>
              <a:rPr lang="en-US" sz="3150" b="0" i="0" u="none" strike="noStrike" cap="none">
                <a:solidFill>
                  <a:srgbClr val="000000"/>
                </a:solidFill>
                <a:latin typeface="Montserrat"/>
                <a:ea typeface="Montserrat"/>
                <a:cs typeface="Montserrat"/>
                <a:sym typeface="Montserrat"/>
              </a:rPr>
              <a:t> les voix des membres de nos organisations pour qu’ils aident à tracer la voie à suivre.</a:t>
            </a:r>
            <a:endParaRPr sz="3150"/>
          </a:p>
        </p:txBody>
      </p:sp>
      <p:sp>
        <p:nvSpPr>
          <p:cNvPr id="243" name="Google Shape;243;p7"/>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44" name="Google Shape;244;p7"/>
          <p:cNvSpPr txBox="1"/>
          <p:nvPr/>
        </p:nvSpPr>
        <p:spPr>
          <a:xfrm>
            <a:off x="387625" y="368725"/>
            <a:ext cx="10929900" cy="1939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300" b="1" i="0" u="none" strike="noStrike" cap="none">
                <a:solidFill>
                  <a:srgbClr val="000000"/>
                </a:solidFill>
                <a:latin typeface="Montserrat"/>
                <a:ea typeface="Montserrat"/>
                <a:cs typeface="Montserrat"/>
                <a:sym typeface="Montserrat"/>
              </a:rPr>
              <a:t>Appel à l’action du greffier</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53" name="Google Shape;253;p8"/>
          <p:cNvGrpSpPr/>
          <p:nvPr/>
        </p:nvGrpSpPr>
        <p:grpSpPr>
          <a:xfrm>
            <a:off x="18288000" y="-1256179"/>
            <a:ext cx="12523773" cy="12523773"/>
            <a:chOff x="0" y="0"/>
            <a:chExt cx="6350000" cy="6350000"/>
          </a:xfrm>
        </p:grpSpPr>
        <p:sp>
          <p:nvSpPr>
            <p:cNvPr id="254" name="Google Shape;254;p8"/>
            <p:cNvSpPr/>
            <p:nvPr/>
          </p:nvSpPr>
          <p:spPr>
            <a:xfrm>
              <a:off x="0" y="0"/>
              <a:ext cx="6350000" cy="6350000"/>
            </a:xfrm>
            <a:custGeom>
              <a:avLst/>
              <a:gdLst/>
              <a:ahLst/>
              <a:cxnLst/>
              <a:rect l="l" t="t" r="r" b="b"/>
              <a:pathLst>
                <a:path w="6350000" h="6350000" extrusionOk="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0" y="0"/>
              <a:ext cx="6350000" cy="6350000"/>
            </a:xfrm>
            <a:custGeom>
              <a:avLst/>
              <a:gdLst/>
              <a:ahLst/>
              <a:cxnLst/>
              <a:rect l="l" t="t" r="r" b="b"/>
              <a:pathLst>
                <a:path w="6350000" h="6350000" extrusionOk="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lnTo>
                    <a:pt x="38100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8"/>
          <p:cNvSpPr/>
          <p:nvPr/>
        </p:nvSpPr>
        <p:spPr>
          <a:xfrm>
            <a:off x="9925292" y="1028700"/>
            <a:ext cx="9064444" cy="8350483"/>
          </a:xfrm>
          <a:custGeom>
            <a:avLst/>
            <a:gdLst/>
            <a:ahLst/>
            <a:cxnLst/>
            <a:rect l="l" t="t" r="r" b="b"/>
            <a:pathLst>
              <a:path w="6417310" h="5911850" extrusionOk="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4493470" y="7197892"/>
            <a:ext cx="8908288" cy="13210010"/>
          </a:xfrm>
          <a:custGeom>
            <a:avLst/>
            <a:gdLst/>
            <a:ahLst/>
            <a:cxnLst/>
            <a:rect l="l" t="t" r="r" b="b"/>
            <a:pathLst>
              <a:path w="8908288" h="13210010" extrusionOk="0">
                <a:moveTo>
                  <a:pt x="0" y="0"/>
                </a:moveTo>
                <a:lnTo>
                  <a:pt x="8908289" y="0"/>
                </a:lnTo>
                <a:lnTo>
                  <a:pt x="8908289" y="13210009"/>
                </a:lnTo>
                <a:lnTo>
                  <a:pt x="0" y="13210009"/>
                </a:lnTo>
                <a:lnTo>
                  <a:pt x="0" y="0"/>
                </a:lnTo>
                <a:close/>
              </a:path>
            </a:pathLst>
          </a:custGeom>
          <a:blipFill rotWithShape="1">
            <a:blip r:embed="rId4">
              <a:alphaModFix amt="60000"/>
            </a:blip>
            <a:stretch>
              <a:fillRect/>
            </a:stretch>
          </a:blipFill>
          <a:ln>
            <a:noFill/>
          </a:ln>
        </p:spPr>
        <p:txBody>
          <a:bodyPr/>
          <a:lstStyle/>
          <a:p>
            <a:endParaRPr lang="en-US"/>
          </a:p>
        </p:txBody>
      </p:sp>
      <p:sp>
        <p:nvSpPr>
          <p:cNvPr id="258" name="Google Shape;258;p8"/>
          <p:cNvSpPr txBox="1"/>
          <p:nvPr/>
        </p:nvSpPr>
        <p:spPr>
          <a:xfrm>
            <a:off x="1028700" y="269138"/>
            <a:ext cx="9446400" cy="3610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385" b="1" i="0" u="none" strike="noStrike" cap="none">
                <a:solidFill>
                  <a:srgbClr val="000000"/>
                </a:solidFill>
                <a:latin typeface="Montserrat"/>
                <a:ea typeface="Montserrat"/>
                <a:cs typeface="Montserrat"/>
                <a:sym typeface="Montserrat"/>
              </a:rPr>
              <a:t>C’est le temps de changer</a:t>
            </a:r>
            <a:endParaRPr/>
          </a:p>
          <a:p>
            <a:pPr marL="0" marR="0" lvl="0" indent="0" algn="l" rtl="0">
              <a:lnSpc>
                <a:spcPct val="100000"/>
              </a:lnSpc>
              <a:spcBef>
                <a:spcPts val="0"/>
              </a:spcBef>
              <a:spcAft>
                <a:spcPts val="0"/>
              </a:spcAft>
              <a:buNone/>
            </a:pPr>
            <a:endParaRPr sz="1200" b="1"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None/>
            </a:pPr>
            <a:r>
              <a:rPr lang="en-US" sz="3741" b="1" i="0" u="none" strike="noStrike" cap="none">
                <a:solidFill>
                  <a:srgbClr val="000000"/>
                </a:solidFill>
                <a:latin typeface="Montserrat"/>
                <a:ea typeface="Montserrat"/>
                <a:cs typeface="Montserrat"/>
                <a:sym typeface="Montserrat"/>
              </a:rPr>
              <a:t>Si vous ne changez pas les choses, vous les choisissez. </a:t>
            </a:r>
            <a:endParaRPr/>
          </a:p>
        </p:txBody>
      </p:sp>
      <p:sp>
        <p:nvSpPr>
          <p:cNvPr id="259" name="Google Shape;259;p8"/>
          <p:cNvSpPr/>
          <p:nvPr/>
        </p:nvSpPr>
        <p:spPr>
          <a:xfrm>
            <a:off x="362285" y="4312256"/>
            <a:ext cx="818173" cy="818173"/>
          </a:xfrm>
          <a:custGeom>
            <a:avLst/>
            <a:gdLst/>
            <a:ahLst/>
            <a:cxnLst/>
            <a:rect l="l" t="t" r="r" b="b"/>
            <a:pathLst>
              <a:path w="818173" h="818173" extrusionOk="0">
                <a:moveTo>
                  <a:pt x="0" y="0"/>
                </a:moveTo>
                <a:lnTo>
                  <a:pt x="818173" y="0"/>
                </a:lnTo>
                <a:lnTo>
                  <a:pt x="818173" y="818173"/>
                </a:lnTo>
                <a:lnTo>
                  <a:pt x="0" y="818173"/>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60" name="Google Shape;260;p8"/>
          <p:cNvSpPr txBox="1"/>
          <p:nvPr/>
        </p:nvSpPr>
        <p:spPr>
          <a:xfrm>
            <a:off x="1542243" y="4197956"/>
            <a:ext cx="10069800" cy="5433900"/>
          </a:xfrm>
          <a:prstGeom prst="rect">
            <a:avLst/>
          </a:prstGeom>
          <a:noFill/>
          <a:ln>
            <a:noFill/>
          </a:ln>
        </p:spPr>
        <p:txBody>
          <a:bodyPr spcFirstLastPara="1" wrap="square" lIns="0" tIns="0" rIns="0" bIns="0" anchor="t" anchorCtr="0">
            <a:spAutoFit/>
          </a:bodyPr>
          <a:lstStyle/>
          <a:p>
            <a:pPr marL="0" marR="0" lvl="0" indent="0" algn="l" rtl="0">
              <a:lnSpc>
                <a:spcPct val="130014"/>
              </a:lnSpc>
              <a:spcBef>
                <a:spcPts val="0"/>
              </a:spcBef>
              <a:spcAft>
                <a:spcPts val="0"/>
              </a:spcAft>
              <a:buNone/>
            </a:pPr>
            <a:r>
              <a:rPr lang="en-US" sz="3495" b="0" i="0" u="none" strike="noStrike" cap="none">
                <a:solidFill>
                  <a:srgbClr val="000000"/>
                </a:solidFill>
                <a:latin typeface="Montserrat"/>
                <a:ea typeface="Montserrat"/>
                <a:cs typeface="Montserrat"/>
                <a:sym typeface="Montserrat"/>
              </a:rPr>
              <a:t>Il est temps d’arrêter d’être </a:t>
            </a:r>
            <a:endParaRPr/>
          </a:p>
          <a:p>
            <a:pPr marL="0" marR="0" lvl="0" indent="0" algn="l" rtl="0">
              <a:lnSpc>
                <a:spcPct val="130014"/>
              </a:lnSpc>
              <a:spcBef>
                <a:spcPts val="0"/>
              </a:spcBef>
              <a:spcAft>
                <a:spcPts val="0"/>
              </a:spcAft>
              <a:buNone/>
            </a:pPr>
            <a:r>
              <a:rPr lang="en-US" sz="3495" b="0" i="0" u="none" strike="noStrike" cap="none">
                <a:solidFill>
                  <a:srgbClr val="000000"/>
                </a:solidFill>
                <a:latin typeface="Montserrat"/>
                <a:ea typeface="Montserrat"/>
                <a:cs typeface="Montserrat"/>
                <a:sym typeface="Montserrat"/>
              </a:rPr>
              <a:t>performatif.</a:t>
            </a:r>
            <a:endParaRPr/>
          </a:p>
          <a:p>
            <a:pPr marL="0" marR="0" lvl="0" indent="0" algn="l" rtl="0">
              <a:lnSpc>
                <a:spcPct val="130014"/>
              </a:lnSpc>
              <a:spcBef>
                <a:spcPts val="0"/>
              </a:spcBef>
              <a:spcAft>
                <a:spcPts val="0"/>
              </a:spcAft>
              <a:buNone/>
            </a:pPr>
            <a:endParaRPr sz="3495" b="0" i="0" u="none" strike="noStrike" cap="none">
              <a:solidFill>
                <a:srgbClr val="000000"/>
              </a:solidFill>
              <a:latin typeface="Montserrat"/>
              <a:ea typeface="Montserrat"/>
              <a:cs typeface="Montserrat"/>
              <a:sym typeface="Montserrat"/>
            </a:endParaRPr>
          </a:p>
          <a:p>
            <a:pPr marL="0" marR="0" lvl="0" indent="0" algn="l" rtl="0">
              <a:lnSpc>
                <a:spcPct val="130014"/>
              </a:lnSpc>
              <a:spcBef>
                <a:spcPts val="0"/>
              </a:spcBef>
              <a:spcAft>
                <a:spcPts val="0"/>
              </a:spcAft>
              <a:buNone/>
            </a:pPr>
            <a:r>
              <a:rPr lang="en-US" sz="3495" b="0" i="0" u="none" strike="noStrike" cap="none">
                <a:solidFill>
                  <a:srgbClr val="000000"/>
                </a:solidFill>
                <a:latin typeface="Montserrat"/>
                <a:ea typeface="Montserrat"/>
                <a:cs typeface="Montserrat"/>
                <a:sym typeface="Montserrat"/>
              </a:rPr>
              <a:t>Il faut s’éloigner du simple suivi des données démographiques.</a:t>
            </a:r>
            <a:endParaRPr/>
          </a:p>
          <a:p>
            <a:pPr marL="0" marR="0" lvl="0" indent="0" algn="l" rtl="0">
              <a:lnSpc>
                <a:spcPct val="130014"/>
              </a:lnSpc>
              <a:spcBef>
                <a:spcPts val="0"/>
              </a:spcBef>
              <a:spcAft>
                <a:spcPts val="0"/>
              </a:spcAft>
              <a:buNone/>
            </a:pPr>
            <a:endParaRPr sz="3495" b="0" i="0" u="none" strike="noStrike" cap="none">
              <a:solidFill>
                <a:srgbClr val="000000"/>
              </a:solidFill>
              <a:latin typeface="Montserrat"/>
              <a:ea typeface="Montserrat"/>
              <a:cs typeface="Montserrat"/>
              <a:sym typeface="Montserrat"/>
            </a:endParaRPr>
          </a:p>
          <a:p>
            <a:pPr marL="0" marR="0" lvl="0" indent="0" algn="l" rtl="0">
              <a:lnSpc>
                <a:spcPct val="130014"/>
              </a:lnSpc>
              <a:spcBef>
                <a:spcPts val="0"/>
              </a:spcBef>
              <a:spcAft>
                <a:spcPts val="0"/>
              </a:spcAft>
              <a:buNone/>
            </a:pPr>
            <a:r>
              <a:rPr lang="en-US" sz="3495" b="0" i="0" u="none" strike="noStrike" cap="none">
                <a:solidFill>
                  <a:srgbClr val="000000"/>
                </a:solidFill>
                <a:latin typeface="Montserrat"/>
                <a:ea typeface="Montserrat"/>
                <a:cs typeface="Montserrat"/>
                <a:sym typeface="Montserrat"/>
              </a:rPr>
              <a:t>Il fait repenser les événements de formation obligatoires et les conférenciers invités.</a:t>
            </a:r>
            <a:endParaRPr/>
          </a:p>
        </p:txBody>
      </p:sp>
      <p:sp>
        <p:nvSpPr>
          <p:cNvPr id="261" name="Google Shape;261;p8"/>
          <p:cNvSpPr/>
          <p:nvPr/>
        </p:nvSpPr>
        <p:spPr>
          <a:xfrm>
            <a:off x="362285" y="6205072"/>
            <a:ext cx="818173" cy="818173"/>
          </a:xfrm>
          <a:custGeom>
            <a:avLst/>
            <a:gdLst/>
            <a:ahLst/>
            <a:cxnLst/>
            <a:rect l="l" t="t" r="r" b="b"/>
            <a:pathLst>
              <a:path w="818173" h="818173" extrusionOk="0">
                <a:moveTo>
                  <a:pt x="0" y="0"/>
                </a:moveTo>
                <a:lnTo>
                  <a:pt x="818173" y="0"/>
                </a:lnTo>
                <a:lnTo>
                  <a:pt x="818173" y="818173"/>
                </a:lnTo>
                <a:lnTo>
                  <a:pt x="0" y="818173"/>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62" name="Google Shape;262;p8"/>
          <p:cNvSpPr/>
          <p:nvPr/>
        </p:nvSpPr>
        <p:spPr>
          <a:xfrm>
            <a:off x="362285" y="8211527"/>
            <a:ext cx="818173" cy="818173"/>
          </a:xfrm>
          <a:custGeom>
            <a:avLst/>
            <a:gdLst/>
            <a:ahLst/>
            <a:cxnLst/>
            <a:rect l="l" t="t" r="r" b="b"/>
            <a:pathLst>
              <a:path w="818173" h="818173" extrusionOk="0">
                <a:moveTo>
                  <a:pt x="0" y="0"/>
                </a:moveTo>
                <a:lnTo>
                  <a:pt x="818173" y="0"/>
                </a:lnTo>
                <a:lnTo>
                  <a:pt x="818173" y="818173"/>
                </a:lnTo>
                <a:lnTo>
                  <a:pt x="0" y="818173"/>
                </a:lnTo>
                <a:lnTo>
                  <a:pt x="0" y="0"/>
                </a:lnTo>
                <a:close/>
              </a:path>
            </a:pathLst>
          </a:custGeom>
          <a:blipFill rotWithShape="1">
            <a:blip r:embed="rId5"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63" name="Google Shape;263;p8"/>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9"/>
          <p:cNvSpPr/>
          <p:nvPr/>
        </p:nvSpPr>
        <p:spPr>
          <a:xfrm>
            <a:off x="1118110" y="5352581"/>
            <a:ext cx="4083183" cy="408318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cstate="email">
              <a:alphaModFix/>
              <a:extLst>
                <a:ext uri="{28A0092B-C50C-407E-A947-70E740481C1C}">
                  <a14:useLocalDpi xmlns:a14="http://schemas.microsoft.com/office/drawing/2010/main"/>
                </a:ext>
              </a:extLst>
            </a:blip>
            <a:stretch>
              <a:fillRect/>
            </a:stretch>
          </a:blipFill>
          <a:ln w="38100" cap="sq" cmpd="sng">
            <a:solidFill>
              <a:srgbClr val="E1BC4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7145540" y="5352581"/>
            <a:ext cx="4083183" cy="408318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cstate="email">
              <a:alphaModFix/>
              <a:extLst>
                <a:ext uri="{28A0092B-C50C-407E-A947-70E740481C1C}">
                  <a14:useLocalDpi xmlns:a14="http://schemas.microsoft.com/office/drawing/2010/main"/>
                </a:ext>
              </a:extLst>
            </a:blip>
            <a:stretch>
              <a:fillRect/>
            </a:stretch>
          </a:blipFill>
          <a:ln w="38100" cap="sq" cmpd="sng">
            <a:solidFill>
              <a:srgbClr val="D66252"/>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13449717" y="5350464"/>
            <a:ext cx="4083183" cy="4083183"/>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cstate="email">
              <a:alphaModFix/>
              <a:extLst>
                <a:ext uri="{28A0092B-C50C-407E-A947-70E740481C1C}">
                  <a14:useLocalDpi xmlns:a14="http://schemas.microsoft.com/office/drawing/2010/main"/>
                </a:ext>
              </a:extLst>
            </a:blip>
            <a:stretch>
              <a:fillRect/>
            </a:stretch>
          </a:blipFill>
          <a:ln w="38100" cap="sq" cmpd="sng">
            <a:solidFill>
              <a:srgbClr val="85C4BD"/>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252500" y="5143500"/>
            <a:ext cx="2766439" cy="969327"/>
          </a:xfrm>
          <a:custGeom>
            <a:avLst/>
            <a:gdLst/>
            <a:ahLst/>
            <a:cxnLst/>
            <a:rect l="l" t="t" r="r" b="b"/>
            <a:pathLst>
              <a:path w="2526428" h="941094" extrusionOk="0">
                <a:moveTo>
                  <a:pt x="0" y="0"/>
                </a:moveTo>
                <a:lnTo>
                  <a:pt x="2526428" y="0"/>
                </a:lnTo>
                <a:lnTo>
                  <a:pt x="2526428" y="941094"/>
                </a:lnTo>
                <a:lnTo>
                  <a:pt x="0" y="941094"/>
                </a:lnTo>
                <a:lnTo>
                  <a:pt x="0" y="0"/>
                </a:lnTo>
                <a:close/>
              </a:path>
            </a:pathLst>
          </a:custGeom>
          <a:blipFill rotWithShape="1">
            <a:blip r:embed="rId6"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76" name="Google Shape;276;p9"/>
          <p:cNvSpPr/>
          <p:nvPr/>
        </p:nvSpPr>
        <p:spPr>
          <a:xfrm>
            <a:off x="6475365" y="5170757"/>
            <a:ext cx="2526428" cy="941094"/>
          </a:xfrm>
          <a:custGeom>
            <a:avLst/>
            <a:gdLst/>
            <a:ahLst/>
            <a:cxnLst/>
            <a:rect l="l" t="t" r="r" b="b"/>
            <a:pathLst>
              <a:path w="2526428" h="941094" extrusionOk="0">
                <a:moveTo>
                  <a:pt x="0" y="0"/>
                </a:moveTo>
                <a:lnTo>
                  <a:pt x="2526428" y="0"/>
                </a:lnTo>
                <a:lnTo>
                  <a:pt x="2526428" y="941094"/>
                </a:lnTo>
                <a:lnTo>
                  <a:pt x="0" y="941094"/>
                </a:lnTo>
                <a:lnTo>
                  <a:pt x="0"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77" name="Google Shape;277;p9"/>
          <p:cNvSpPr/>
          <p:nvPr/>
        </p:nvSpPr>
        <p:spPr>
          <a:xfrm>
            <a:off x="12561005" y="5143500"/>
            <a:ext cx="2526428" cy="941094"/>
          </a:xfrm>
          <a:custGeom>
            <a:avLst/>
            <a:gdLst/>
            <a:ahLst/>
            <a:cxnLst/>
            <a:rect l="l" t="t" r="r" b="b"/>
            <a:pathLst>
              <a:path w="2526428" h="941094" extrusionOk="0">
                <a:moveTo>
                  <a:pt x="0" y="0"/>
                </a:moveTo>
                <a:lnTo>
                  <a:pt x="2526429" y="0"/>
                </a:lnTo>
                <a:lnTo>
                  <a:pt x="2526429" y="941094"/>
                </a:lnTo>
                <a:lnTo>
                  <a:pt x="0" y="941094"/>
                </a:lnTo>
                <a:lnTo>
                  <a:pt x="0" y="0"/>
                </a:lnTo>
                <a:close/>
              </a:path>
            </a:pathLst>
          </a:custGeom>
          <a:blipFill rotWithShape="1">
            <a:blip r:embed="rId8"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78" name="Google Shape;278;p9"/>
          <p:cNvSpPr txBox="1"/>
          <p:nvPr/>
        </p:nvSpPr>
        <p:spPr>
          <a:xfrm>
            <a:off x="1124787" y="559300"/>
            <a:ext cx="16124700" cy="4093500"/>
          </a:xfrm>
          <a:prstGeom prst="rect">
            <a:avLst/>
          </a:prstGeom>
          <a:noFill/>
          <a:ln>
            <a:noFill/>
          </a:ln>
        </p:spPr>
        <p:txBody>
          <a:bodyPr spcFirstLastPara="1" wrap="square" lIns="0" tIns="0" rIns="0" bIns="0" anchor="t" anchorCtr="0">
            <a:spAutoFit/>
          </a:bodyPr>
          <a:lstStyle/>
          <a:p>
            <a:pPr marL="0" marR="0" lvl="0" indent="0" algn="ctr" rtl="0">
              <a:lnSpc>
                <a:spcPct val="150012"/>
              </a:lnSpc>
              <a:spcBef>
                <a:spcPts val="0"/>
              </a:spcBef>
              <a:spcAft>
                <a:spcPts val="0"/>
              </a:spcAft>
              <a:buNone/>
            </a:pPr>
            <a:r>
              <a:rPr lang="en-US" sz="3799" b="0" i="0" u="none" strike="noStrike" cap="none">
                <a:solidFill>
                  <a:srgbClr val="1D1D1F"/>
                </a:solidFill>
                <a:latin typeface="Montserrat"/>
                <a:ea typeface="Montserrat"/>
                <a:cs typeface="Montserrat"/>
                <a:sym typeface="Montserrat"/>
              </a:rPr>
              <a:t>DEAPCM est un </a:t>
            </a:r>
            <a:r>
              <a:rPr lang="en-US" sz="3799" b="1" i="0" u="none" strike="noStrike" cap="none">
                <a:solidFill>
                  <a:srgbClr val="1D1D1F"/>
                </a:solidFill>
                <a:latin typeface="Montserrat"/>
                <a:ea typeface="Montserrat"/>
                <a:cs typeface="Montserrat"/>
                <a:sym typeface="Montserrat"/>
              </a:rPr>
              <a:t>mouvement alimenté par les gens</a:t>
            </a:r>
            <a:r>
              <a:rPr lang="en-US" sz="3799" b="0" i="0" u="none" strike="noStrike" cap="none">
                <a:solidFill>
                  <a:srgbClr val="1D1D1F"/>
                </a:solidFill>
                <a:latin typeface="Montserrat"/>
                <a:ea typeface="Montserrat"/>
                <a:cs typeface="Montserrat"/>
                <a:sym typeface="Montserrat"/>
              </a:rPr>
              <a:t> qui </a:t>
            </a:r>
            <a:endParaRPr sz="3799" b="0" i="0" u="none" strike="noStrike" cap="none">
              <a:solidFill>
                <a:srgbClr val="1D1D1F"/>
              </a:solidFill>
              <a:latin typeface="Montserrat"/>
              <a:ea typeface="Montserrat"/>
              <a:cs typeface="Montserrat"/>
              <a:sym typeface="Montserrat"/>
            </a:endParaRPr>
          </a:p>
          <a:p>
            <a:pPr marL="0" marR="0" lvl="0" indent="0" algn="ctr" rtl="0">
              <a:lnSpc>
                <a:spcPct val="150012"/>
              </a:lnSpc>
              <a:spcBef>
                <a:spcPts val="0"/>
              </a:spcBef>
              <a:spcAft>
                <a:spcPts val="0"/>
              </a:spcAft>
              <a:buNone/>
            </a:pPr>
            <a:r>
              <a:rPr lang="en-US" sz="3799" b="0" i="0" u="none" strike="noStrike" cap="none">
                <a:solidFill>
                  <a:srgbClr val="1D1D1F"/>
                </a:solidFill>
                <a:latin typeface="Montserrat"/>
                <a:ea typeface="Montserrat"/>
                <a:cs typeface="Montserrat"/>
                <a:sym typeface="Montserrat"/>
              </a:rPr>
              <a:t>répond à </a:t>
            </a:r>
            <a:r>
              <a:rPr lang="en-US" sz="3799" b="1" i="0" u="none" strike="noStrike" cap="none">
                <a:solidFill>
                  <a:srgbClr val="1D1D1F"/>
                </a:solidFill>
                <a:latin typeface="Montserrat"/>
                <a:ea typeface="Montserrat"/>
                <a:cs typeface="Montserrat"/>
                <a:sym typeface="Montserrat"/>
              </a:rPr>
              <a:t>l’Appel à l’action du greffier</a:t>
            </a:r>
            <a:r>
              <a:rPr lang="en-US" sz="3799" b="0" i="0" u="none" strike="noStrike" cap="none">
                <a:solidFill>
                  <a:srgbClr val="1D1D1F"/>
                </a:solidFill>
                <a:latin typeface="Montserrat"/>
                <a:ea typeface="Montserrat"/>
                <a:cs typeface="Montserrat"/>
                <a:sym typeface="Montserrat"/>
              </a:rPr>
              <a:t>. Dans cette optique, DEAPCM offre aux membres un </a:t>
            </a:r>
            <a:r>
              <a:rPr lang="en-US" sz="3799" b="1" i="0" u="none" strike="noStrike" cap="none">
                <a:solidFill>
                  <a:srgbClr val="1D1D1F"/>
                </a:solidFill>
                <a:latin typeface="Montserrat"/>
                <a:ea typeface="Montserrat"/>
                <a:cs typeface="Montserrat"/>
                <a:sym typeface="Montserrat"/>
              </a:rPr>
              <a:t>espace innovant</a:t>
            </a:r>
            <a:r>
              <a:rPr lang="en-US" sz="3799" b="0" i="0" u="none" strike="noStrike" cap="none">
                <a:solidFill>
                  <a:srgbClr val="1D1D1F"/>
                </a:solidFill>
                <a:latin typeface="Montserrat"/>
                <a:ea typeface="Montserrat"/>
                <a:cs typeface="Montserrat"/>
                <a:sym typeface="Montserrat"/>
              </a:rPr>
              <a:t> et la possibilité de participer activement à rendre nos lieux de travail inclusifs tout en </a:t>
            </a:r>
            <a:r>
              <a:rPr lang="en-US" sz="3799" b="1" i="0" u="none" strike="noStrike" cap="none">
                <a:solidFill>
                  <a:srgbClr val="1D1D1F"/>
                </a:solidFill>
                <a:latin typeface="Montserrat"/>
                <a:ea typeface="Montserrat"/>
                <a:cs typeface="Montserrat"/>
                <a:sym typeface="Montserrat"/>
              </a:rPr>
              <a:t>renforçant leurs compétences en matière de leadership</a:t>
            </a:r>
            <a:r>
              <a:rPr lang="en-US" sz="3799" b="0" i="0" u="none" strike="noStrike" cap="none">
                <a:solidFill>
                  <a:srgbClr val="1D1D1F"/>
                </a:solidFill>
                <a:latin typeface="Montserrat"/>
                <a:ea typeface="Montserrat"/>
                <a:cs typeface="Montserrat"/>
                <a:sym typeface="Montserrat"/>
              </a:rPr>
              <a:t>.</a:t>
            </a:r>
            <a:endParaRPr sz="1100"/>
          </a:p>
        </p:txBody>
      </p:sp>
      <p:sp>
        <p:nvSpPr>
          <p:cNvPr id="279" name="Google Shape;279;p9"/>
          <p:cNvSpPr/>
          <p:nvPr/>
        </p:nvSpPr>
        <p:spPr>
          <a:xfrm>
            <a:off x="-2781064" y="7814026"/>
            <a:ext cx="5166468" cy="7661303"/>
          </a:xfrm>
          <a:custGeom>
            <a:avLst/>
            <a:gdLst/>
            <a:ahLst/>
            <a:cxnLst/>
            <a:rect l="l" t="t" r="r" b="b"/>
            <a:pathLst>
              <a:path w="5166468" h="7661303" extrusionOk="0">
                <a:moveTo>
                  <a:pt x="0" y="0"/>
                </a:moveTo>
                <a:lnTo>
                  <a:pt x="5166468" y="0"/>
                </a:lnTo>
                <a:lnTo>
                  <a:pt x="5166468" y="7661303"/>
                </a:lnTo>
                <a:lnTo>
                  <a:pt x="0" y="7661303"/>
                </a:lnTo>
                <a:lnTo>
                  <a:pt x="0" y="0"/>
                </a:lnTo>
                <a:close/>
              </a:path>
            </a:pathLst>
          </a:custGeom>
          <a:blipFill rotWithShape="1">
            <a:blip r:embed="rId9" cstate="email">
              <a:alphaModFix amt="60000"/>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80" name="Google Shape;280;p9"/>
          <p:cNvSpPr/>
          <p:nvPr/>
        </p:nvSpPr>
        <p:spPr>
          <a:xfrm>
            <a:off x="16873794" y="0"/>
            <a:ext cx="1414206" cy="1178977"/>
          </a:xfrm>
          <a:custGeom>
            <a:avLst/>
            <a:gdLst/>
            <a:ahLst/>
            <a:cxnLst/>
            <a:rect l="l" t="t" r="r" b="b"/>
            <a:pathLst>
              <a:path w="1414206" h="1178977" extrusionOk="0">
                <a:moveTo>
                  <a:pt x="0" y="0"/>
                </a:moveTo>
                <a:lnTo>
                  <a:pt x="1414206" y="0"/>
                </a:lnTo>
                <a:lnTo>
                  <a:pt x="1414206" y="1178977"/>
                </a:lnTo>
                <a:lnTo>
                  <a:pt x="0" y="1178977"/>
                </a:lnTo>
                <a:lnTo>
                  <a:pt x="0" y="0"/>
                </a:lnTo>
                <a:close/>
              </a:path>
            </a:pathLst>
          </a:custGeom>
          <a:blipFill rotWithShape="1">
            <a:blip r:embed="rId10"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81" name="Google Shape;281;p9"/>
          <p:cNvSpPr txBox="1"/>
          <p:nvPr/>
        </p:nvSpPr>
        <p:spPr>
          <a:xfrm>
            <a:off x="505965" y="5287387"/>
            <a:ext cx="4950030" cy="495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1" i="0" u="none" strike="noStrike" cap="none" dirty="0">
                <a:solidFill>
                  <a:srgbClr val="1D1D1F"/>
                </a:solidFill>
                <a:latin typeface="Montserrat"/>
                <a:ea typeface="Montserrat"/>
                <a:cs typeface="Montserrat"/>
                <a:sym typeface="Montserrat"/>
              </a:rPr>
              <a:t>Connecter</a:t>
            </a:r>
            <a:endParaRPr dirty="0"/>
          </a:p>
        </p:txBody>
      </p:sp>
      <p:sp>
        <p:nvSpPr>
          <p:cNvPr id="282" name="Google Shape;282;p9"/>
          <p:cNvSpPr txBox="1"/>
          <p:nvPr/>
        </p:nvSpPr>
        <p:spPr>
          <a:xfrm>
            <a:off x="7111191" y="5333607"/>
            <a:ext cx="4950000" cy="4617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1" i="0" u="none" strike="noStrike" cap="none" dirty="0" err="1">
                <a:solidFill>
                  <a:srgbClr val="1D1D1F"/>
                </a:solidFill>
                <a:latin typeface="Montserrat"/>
                <a:ea typeface="Montserrat"/>
                <a:cs typeface="Montserrat"/>
                <a:sym typeface="Montserrat"/>
              </a:rPr>
              <a:t>Élever</a:t>
            </a:r>
            <a:endParaRPr dirty="0"/>
          </a:p>
        </p:txBody>
      </p:sp>
      <p:sp>
        <p:nvSpPr>
          <p:cNvPr id="283" name="Google Shape;283;p9"/>
          <p:cNvSpPr txBox="1"/>
          <p:nvPr/>
        </p:nvSpPr>
        <p:spPr>
          <a:xfrm>
            <a:off x="12968669" y="5347347"/>
            <a:ext cx="4950030" cy="495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000" b="1" i="0" u="none" strike="noStrike" cap="none">
                <a:solidFill>
                  <a:srgbClr val="1D1D1F"/>
                </a:solidFill>
                <a:latin typeface="Montserrat"/>
                <a:ea typeface="Montserrat"/>
                <a:cs typeface="Montserrat"/>
                <a:sym typeface="Montserrat"/>
              </a:rPr>
              <a:t>Inspirer</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4738</Words>
  <Application>Microsoft Macintosh PowerPoint</Application>
  <PresentationFormat>Custom</PresentationFormat>
  <Paragraphs>373</Paragraphs>
  <Slides>21</Slides>
  <Notes>21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Barlow SemiBold</vt:lpstr>
      <vt:lpstr>Arial</vt:lpstr>
      <vt:lpstr>League Spartan</vt:lpstr>
      <vt:lpstr>Montserrat</vt:lpstr>
      <vt:lpstr>Montserrat Black</vt:lpstr>
      <vt:lpstr>Barlow Medium</vt:lpstr>
      <vt:lpstr>Calibri</vt:lpstr>
      <vt:lpstr>Barlow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Lyrique Richards</cp:lastModifiedBy>
  <cp:revision>18</cp:revision>
  <dcterms:created xsi:type="dcterms:W3CDTF">2006-08-16T00:00:00Z</dcterms:created>
  <dcterms:modified xsi:type="dcterms:W3CDTF">2024-05-10T15:23:19Z</dcterms:modified>
  <cp:category/>
</cp:coreProperties>
</file>