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3" r:id="rId1"/>
    <p:sldMasterId id="2147483903" r:id="rId2"/>
  </p:sldMasterIdLst>
  <p:notesMasterIdLst>
    <p:notesMasterId r:id="rId16"/>
  </p:notesMasterIdLst>
  <p:handoutMasterIdLst>
    <p:handoutMasterId r:id="rId17"/>
  </p:handoutMasterIdLst>
  <p:sldIdLst>
    <p:sldId id="353" r:id="rId3"/>
    <p:sldId id="25886" r:id="rId4"/>
    <p:sldId id="25884" r:id="rId5"/>
    <p:sldId id="25885" r:id="rId6"/>
    <p:sldId id="25875" r:id="rId7"/>
    <p:sldId id="25879" r:id="rId8"/>
    <p:sldId id="379" r:id="rId9"/>
    <p:sldId id="376" r:id="rId10"/>
    <p:sldId id="25881" r:id="rId11"/>
    <p:sldId id="370" r:id="rId12"/>
    <p:sldId id="25887" r:id="rId13"/>
    <p:sldId id="25883" r:id="rId14"/>
    <p:sldId id="329" r:id="rId15"/>
  </p:sldIdLst>
  <p:sldSz cx="12192000" cy="6858000"/>
  <p:notesSz cx="7010400" cy="92964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4D0F5BAC-6983-405B-B82D-E48B9349B777}">
          <p14:sldIdLst>
            <p14:sldId id="353"/>
            <p14:sldId id="25886"/>
            <p14:sldId id="25884"/>
            <p14:sldId id="25885"/>
            <p14:sldId id="25875"/>
            <p14:sldId id="25879"/>
            <p14:sldId id="379"/>
            <p14:sldId id="376"/>
            <p14:sldId id="25881"/>
            <p14:sldId id="370"/>
            <p14:sldId id="25887"/>
            <p14:sldId id="25883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482" userDrawn="1">
          <p15:clr>
            <a:srgbClr val="A4A3A4"/>
          </p15:clr>
        </p15:guide>
        <p15:guide id="3" orient="horz" pos="300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C9B"/>
    <a:srgbClr val="B52775"/>
    <a:srgbClr val="7F3F98"/>
    <a:srgbClr val="F9FCD2"/>
    <a:srgbClr val="F6FDD1"/>
    <a:srgbClr val="DFD1E7"/>
    <a:srgbClr val="9999FF"/>
    <a:srgbClr val="CCCCFF"/>
    <a:srgbClr val="FF66FF"/>
    <a:srgbClr val="9E2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5535" autoAdjust="0"/>
  </p:normalViewPr>
  <p:slideViewPr>
    <p:cSldViewPr showGuides="1">
      <p:cViewPr varScale="1">
        <p:scale>
          <a:sx n="109" d="100"/>
          <a:sy n="109" d="100"/>
        </p:scale>
        <p:origin x="936" y="78"/>
      </p:cViewPr>
      <p:guideLst>
        <p:guide orient="horz" pos="2160"/>
        <p:guide orient="horz" pos="482"/>
        <p:guide orient="horz" pos="300"/>
        <p:guide orient="horz" pos="572"/>
        <p:guide pos="3840"/>
        <p:guide pos="665"/>
      </p:guideLst>
    </p:cSldViewPr>
  </p:slideViewPr>
  <p:outlineViewPr>
    <p:cViewPr>
      <p:scale>
        <a:sx n="33" d="100"/>
        <a:sy n="33" d="100"/>
      </p:scale>
      <p:origin x="0" y="-132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08"/>
    </p:cViewPr>
  </p:sorterViewPr>
  <p:notesViewPr>
    <p:cSldViewPr>
      <p:cViewPr varScale="1">
        <p:scale>
          <a:sx n="69" d="100"/>
          <a:sy n="69" d="100"/>
        </p:scale>
        <p:origin x="2535" y="5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2023-06-08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2023-06-08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6D344-3FA6-4057-8040-8B0031F1765A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483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676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47870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6771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892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4408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39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207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46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3136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4604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9606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3864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25DE-6EE0-4D1F-9E12-6C4B145B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1365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922AC-6A14-4C79-A372-2542D5C7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88BE-1698-4DA0-806D-88D5E970FB30}" type="datetimeFigureOut">
              <a:rPr lang="en-CA" smtClean="0"/>
              <a:t>2023-06-08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2C0B5-6E16-4009-B686-73A2E2C2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CDD3C-A450-40A9-8B59-6179A347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AA85-4E4F-431F-85F1-E516FDC6E53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99D613-0D25-4F0A-AA82-3A0070A25968}"/>
              </a:ext>
            </a:extLst>
          </p:cNvPr>
          <p:cNvSpPr/>
          <p:nvPr userDrawn="1"/>
        </p:nvSpPr>
        <p:spPr>
          <a:xfrm>
            <a:off x="2572932" y="836712"/>
            <a:ext cx="3573517" cy="3529319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en-CA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59CD65-B2A7-448A-B907-EE4234CC8644}"/>
              </a:ext>
            </a:extLst>
          </p:cNvPr>
          <p:cNvSpPr/>
          <p:nvPr userDrawn="1"/>
        </p:nvSpPr>
        <p:spPr>
          <a:xfrm>
            <a:off x="5476208" y="800708"/>
            <a:ext cx="3497523" cy="3388136"/>
          </a:xfrm>
          <a:prstGeom prst="ellipse">
            <a:avLst/>
          </a:prstGeom>
          <a:solidFill>
            <a:srgbClr val="FFFF00">
              <a:alpha val="4980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en-CA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6BD9B-4DCD-4F2C-882E-C4DC4D5BF894}"/>
              </a:ext>
            </a:extLst>
          </p:cNvPr>
          <p:cNvSpPr/>
          <p:nvPr userDrawn="1"/>
        </p:nvSpPr>
        <p:spPr>
          <a:xfrm>
            <a:off x="4007768" y="3253379"/>
            <a:ext cx="3497522" cy="3487989"/>
          </a:xfrm>
          <a:prstGeom prst="ellipse">
            <a:avLst/>
          </a:prstGeom>
          <a:solidFill>
            <a:srgbClr val="4C216D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</p:spTree>
    <p:extLst>
      <p:ext uri="{BB962C8B-B14F-4D97-AF65-F5344CB8AC3E}">
        <p14:creationId xmlns:p14="http://schemas.microsoft.com/office/powerpoint/2010/main" val="282049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FA2D-8FA7-4C09-B1B0-8039F2B8A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65AAD-BF73-4053-88BB-D6BB9946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EDBB58-AC85-4FE3-BA7C-C747C0EA5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0B5F1-3EA0-4789-915A-79896D85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72FA9F-8476-454A-84B2-019D0492B38E}"/>
              </a:ext>
            </a:extLst>
          </p:cNvPr>
          <p:cNvSpPr/>
          <p:nvPr userDrawn="1"/>
        </p:nvSpPr>
        <p:spPr>
          <a:xfrm>
            <a:off x="2585610" y="727026"/>
            <a:ext cx="6516724" cy="5960125"/>
          </a:xfrm>
          <a:prstGeom prst="ellipse">
            <a:avLst/>
          </a:prstGeom>
          <a:solidFill>
            <a:srgbClr val="086C9B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D2866F7-F6B5-40D5-8C60-7282DF4A9D09}"/>
              </a:ext>
            </a:extLst>
          </p:cNvPr>
          <p:cNvSpPr/>
          <p:nvPr userDrawn="1"/>
        </p:nvSpPr>
        <p:spPr>
          <a:xfrm>
            <a:off x="3611724" y="1915300"/>
            <a:ext cx="4428492" cy="4284476"/>
          </a:xfrm>
          <a:prstGeom prst="ellipse">
            <a:avLst/>
          </a:prstGeom>
          <a:solidFill>
            <a:srgbClr val="C02C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CCFF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1B5C837-5661-4610-BA95-74D2C8346A24}"/>
              </a:ext>
            </a:extLst>
          </p:cNvPr>
          <p:cNvSpPr/>
          <p:nvPr userDrawn="1"/>
        </p:nvSpPr>
        <p:spPr>
          <a:xfrm>
            <a:off x="4583832" y="3240985"/>
            <a:ext cx="2340260" cy="22322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594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742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51513"/>
            <a:ext cx="8596668" cy="803176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180" y="6041362"/>
            <a:ext cx="6297612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690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196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495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Focal point 1 -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Focal point 2 – Edit text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10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25DE-6EE0-4D1F-9E12-6C4B145B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1365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922AC-6A14-4C79-A372-2542D5C7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88BE-1698-4DA0-806D-88D5E970FB30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2C0B5-6E16-4009-B686-73A2E2C2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CDD3C-A450-40A9-8B59-6179A347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AA85-4E4F-431F-85F1-E516FDC6E53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99D613-0D25-4F0A-AA82-3A0070A25968}"/>
              </a:ext>
            </a:extLst>
          </p:cNvPr>
          <p:cNvSpPr/>
          <p:nvPr userDrawn="1"/>
        </p:nvSpPr>
        <p:spPr>
          <a:xfrm>
            <a:off x="2572932" y="877803"/>
            <a:ext cx="3573517" cy="3529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59CD65-B2A7-448A-B907-EE4234CC8644}"/>
              </a:ext>
            </a:extLst>
          </p:cNvPr>
          <p:cNvSpPr/>
          <p:nvPr userDrawn="1"/>
        </p:nvSpPr>
        <p:spPr>
          <a:xfrm>
            <a:off x="5476208" y="948395"/>
            <a:ext cx="3497523" cy="3388136"/>
          </a:xfrm>
          <a:prstGeom prst="ellipse">
            <a:avLst/>
          </a:prstGeom>
          <a:solidFill>
            <a:srgbClr val="F9FCD2">
              <a:alpha val="4980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6BD9B-4DCD-4F2C-882E-C4DC4D5BF894}"/>
              </a:ext>
            </a:extLst>
          </p:cNvPr>
          <p:cNvSpPr/>
          <p:nvPr userDrawn="1"/>
        </p:nvSpPr>
        <p:spPr>
          <a:xfrm>
            <a:off x="4062568" y="3204462"/>
            <a:ext cx="3497522" cy="3487989"/>
          </a:xfrm>
          <a:prstGeom prst="ellipse">
            <a:avLst/>
          </a:prstGeom>
          <a:solidFill>
            <a:srgbClr val="7030A0">
              <a:alpha val="28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</p:spTree>
    <p:extLst>
      <p:ext uri="{BB962C8B-B14F-4D97-AF65-F5344CB8AC3E}">
        <p14:creationId xmlns:p14="http://schemas.microsoft.com/office/powerpoint/2010/main" val="174211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816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0872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8661" y="5919731"/>
            <a:ext cx="911939" cy="365125"/>
          </a:xfrm>
        </p:spPr>
        <p:txBody>
          <a:bodyPr/>
          <a:lstStyle/>
          <a:p>
            <a:fld id="{AAB41121-569D-4E72-BF43-D2191D58990F}" type="datetime1">
              <a:rPr lang="en-CA" smtClean="0"/>
              <a:t>2023-06-08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2532" y="6052207"/>
            <a:ext cx="6297612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3F59-BE33-456A-A9F8-F650109EA3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929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25DE-6EE0-4D1F-9E12-6C4B145B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1365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922AC-6A14-4C79-A372-2542D5C7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88BE-1698-4DA0-806D-88D5E970FB30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2C0B5-6E16-4009-B686-73A2E2C2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CDD3C-A450-40A9-8B59-6179A347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AA85-4E4F-431F-85F1-E516FDC6E53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99D613-0D25-4F0A-AA82-3A0070A25968}"/>
              </a:ext>
            </a:extLst>
          </p:cNvPr>
          <p:cNvSpPr/>
          <p:nvPr userDrawn="1"/>
        </p:nvSpPr>
        <p:spPr>
          <a:xfrm>
            <a:off x="2572932" y="836712"/>
            <a:ext cx="3573517" cy="3529319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en-CA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59CD65-B2A7-448A-B907-EE4234CC8644}"/>
              </a:ext>
            </a:extLst>
          </p:cNvPr>
          <p:cNvSpPr/>
          <p:nvPr userDrawn="1"/>
        </p:nvSpPr>
        <p:spPr>
          <a:xfrm>
            <a:off x="5476208" y="800708"/>
            <a:ext cx="3497523" cy="3388136"/>
          </a:xfrm>
          <a:prstGeom prst="ellipse">
            <a:avLst/>
          </a:prstGeom>
          <a:solidFill>
            <a:srgbClr val="FFFF00">
              <a:alpha val="49804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/>
          <a:lstStyle/>
          <a:p>
            <a:endParaRPr lang="en-CA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6BD9B-4DCD-4F2C-882E-C4DC4D5BF894}"/>
              </a:ext>
            </a:extLst>
          </p:cNvPr>
          <p:cNvSpPr/>
          <p:nvPr userDrawn="1"/>
        </p:nvSpPr>
        <p:spPr>
          <a:xfrm>
            <a:off x="4007768" y="3253379"/>
            <a:ext cx="3497522" cy="3487989"/>
          </a:xfrm>
          <a:prstGeom prst="ellipse">
            <a:avLst/>
          </a:prstGeom>
          <a:solidFill>
            <a:srgbClr val="4C216D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</p:spTree>
    <p:extLst>
      <p:ext uri="{BB962C8B-B14F-4D97-AF65-F5344CB8AC3E}">
        <p14:creationId xmlns:p14="http://schemas.microsoft.com/office/powerpoint/2010/main" val="282049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284984"/>
            <a:ext cx="12192000" cy="3653644"/>
            <a:chOff x="0" y="3204356"/>
            <a:chExt cx="12192000" cy="3653644"/>
          </a:xfrm>
        </p:grpSpPr>
        <p:sp>
          <p:nvSpPr>
            <p:cNvPr id="24" name="Isosceles Triangle 23"/>
            <p:cNvSpPr/>
            <p:nvPr/>
          </p:nvSpPr>
          <p:spPr>
            <a:xfrm>
              <a:off x="9371012" y="3204356"/>
              <a:ext cx="2820988" cy="365364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0" y="328994"/>
            <a:ext cx="8596668" cy="6471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180" y="1236200"/>
            <a:ext cx="9126235" cy="4353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8" name="hl">
            <a:extLst>
              <a:ext uri="{FF2B5EF4-FFF2-40B4-BE49-F238E27FC236}">
                <a16:creationId xmlns:a16="http://schemas.microsoft.com/office/drawing/2014/main" id="{041C76C6-4C16-4E0D-AE16-6939F2FE975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MSIPCMContentMarking" descr="{&quot;HashCode&quot;:-1880398799,&quot;Placement&quot;:&quot;Header&quot;,&quot;Top&quot;:0.0,&quot;Left&quot;:742.444458,&quot;SlideWidth&quot;:960,&quot;SlideHeight&quot;:540}">
            <a:extLst>
              <a:ext uri="{FF2B5EF4-FFF2-40B4-BE49-F238E27FC236}">
                <a16:creationId xmlns:a16="http://schemas.microsoft.com/office/drawing/2014/main" id="{8DE08B77-51D2-488A-8DB4-EC855FF5BB8D}"/>
              </a:ext>
            </a:extLst>
          </p:cNvPr>
          <p:cNvSpPr txBox="1"/>
          <p:nvPr userDrawn="1"/>
        </p:nvSpPr>
        <p:spPr>
          <a:xfrm>
            <a:off x="9429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76026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902" r:id="rId7"/>
    <p:sldLayoutId id="2147483930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0000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284984"/>
            <a:ext cx="12192000" cy="3653644"/>
            <a:chOff x="0" y="3204356"/>
            <a:chExt cx="12192000" cy="3653644"/>
          </a:xfrm>
        </p:grpSpPr>
        <p:sp>
          <p:nvSpPr>
            <p:cNvPr id="24" name="Isosceles Triangle 23"/>
            <p:cNvSpPr/>
            <p:nvPr/>
          </p:nvSpPr>
          <p:spPr>
            <a:xfrm>
              <a:off x="9371012" y="3204356"/>
              <a:ext cx="2820988" cy="365364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0" y="328994"/>
            <a:ext cx="8596668" cy="6471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180" y="1236200"/>
            <a:ext cx="9126235" cy="4353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32D4B517-E49B-41B6-9DBC-23634E0F1CDC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8" name="hl">
            <a:extLst>
              <a:ext uri="{FF2B5EF4-FFF2-40B4-BE49-F238E27FC236}">
                <a16:creationId xmlns:a16="http://schemas.microsoft.com/office/drawing/2014/main" id="{041C76C6-4C16-4E0D-AE16-6939F2FE9757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MSIPCMContentMarking" descr="{&quot;HashCode&quot;:-1880398799,&quot;Placement&quot;:&quot;Header&quot;,&quot;Top&quot;:0.0,&quot;Left&quot;:742.444458,&quot;SlideWidth&quot;:960,&quot;SlideHeight&quot;:540}">
            <a:extLst>
              <a:ext uri="{FF2B5EF4-FFF2-40B4-BE49-F238E27FC236}">
                <a16:creationId xmlns:a16="http://schemas.microsoft.com/office/drawing/2014/main" id="{8DE08B77-51D2-488A-8DB4-EC855FF5BB8D}"/>
              </a:ext>
            </a:extLst>
          </p:cNvPr>
          <p:cNvSpPr txBox="1"/>
          <p:nvPr userDrawn="1"/>
        </p:nvSpPr>
        <p:spPr>
          <a:xfrm>
            <a:off x="9429045" y="0"/>
            <a:ext cx="2762954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233201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29" r:id="rId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0000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an01.safelinks.protection.outlook.com/?url=https%3A%2F%2Fcsps-efpc.gc.ca%2Fvideo%2Fworkplace-accessibility%2Ffacilitating-conversations-eng.aspx&amp;data=05%7C01%7CAdiki.Puplampu%40tbs-sct.gc.ca%7C8f668ffbb0444847f4eb08dae296c097%7C6397df10459540479c4f03311282152b%7C0%7C0%7C638071434341349563%7CUnknown%7CTWFpbGZsb3d8eyJWIjoiMC4wLjAwMDAiLCJQIjoiV2luMzIiLCJBTiI6Ik1haWwiLCJXVCI6Mn0%3D%7C3000%7C%7C%7C&amp;sdata=XP4pSADDDSqu3Igo41KwrNPu0LWe9JHuhQgfCSB68gc%3D&amp;reserved=0" TargetMode="External"/><Relationship Id="rId3" Type="http://schemas.openxmlformats.org/officeDocument/2006/relationships/hyperlink" Target="https://www.canada.ca/en/government/publicservice/wellness-inclusion-diversity-public-service/diversity-inclusion-public-service/accessibility-public-service/government-canada-workplace-accessibility-passport.html" TargetMode="External"/><Relationship Id="rId7" Type="http://schemas.openxmlformats.org/officeDocument/2006/relationships/hyperlink" Target="https://can01.safelinks.protection.outlook.com/?url=https%3A%2F%2Fcsps-efpc.gc.ca%2Fvideo%2Fworkplace-accessibility%2Fneed-passport-eng.aspx&amp;data=05%7C01%7CAdiki.Puplampu%40tbs-sct.gc.ca%7C8f668ffbb0444847f4eb08dae296c097%7C6397df10459540479c4f03311282152b%7C0%7C0%7C638071434341349563%7CUnknown%7CTWFpbGZsb3d8eyJWIjoiMC4wLjAwMDAiLCJQIjoiV2luMzIiLCJBTiI6Ik1haWwiLCJXVCI6Mn0%3D%7C3000%7C%7C%7C&amp;sdata=Ptjk6CJK5duHrcBcsVnG2vB%2Fv0uxUZ%2FjkS31HPmea3c%3D&amp;reserved=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anada.ca/en/government/publicservice/wellness-inclusion-diversity-public-service/diversity-inclusion-public-service/accessibility-public-service/government-canada-workplace-accessibility-passport/gc-workplace-accessibility-passport-guidance-managers.html" TargetMode="External"/><Relationship Id="rId5" Type="http://schemas.openxmlformats.org/officeDocument/2006/relationships/hyperlink" Target="https://www.canada.ca/en/government/publicservice/wellness-inclusion-diversity-public-service/diversity-inclusion-public-service/working-government-canada-duty-accommodate-right-non-discrimination/duty-accommodate-general-process-managers.html" TargetMode="External"/><Relationship Id="rId10" Type="http://schemas.openxmlformats.org/officeDocument/2006/relationships/hyperlink" Target="mailto:AccessibilityPassport.Passeportdaccessibilite@tbs-sct.gc.ca" TargetMode="External"/><Relationship Id="rId4" Type="http://schemas.openxmlformats.org/officeDocument/2006/relationships/hyperlink" Target="https://www.gcpedia.gc.ca/wiki/GC_Workplace_Accessibility_Passport/_Passeport_d%E2%80%99accessibilit%C3%A9_au_lieu_de_travail_du_GC?setlang=en&amp;uselang=en" TargetMode="External"/><Relationship Id="rId9" Type="http://schemas.openxmlformats.org/officeDocument/2006/relationships/hyperlink" Target="https://can01.safelinks.protection.outlook.com/?url=https%3A%2F%2Fcsps-efpc.gc.ca%2Fvideo%2Fworkplace-accessibility%2Fpersonal-information-eng.aspx&amp;data=05%7C01%7CAdiki.Puplampu%40tbs-sct.gc.ca%7C8f668ffbb0444847f4eb08dae296c097%7C6397df10459540479c4f03311282152b%7C0%7C0%7C638071434341349563%7CUnknown%7CTWFpbGZsb3d8eyJWIjoiMC4wLjAwMDAiLCJQIjoiV2luMzIiLCJBTiI6Ik1haWwiLCJXVCI6Mn0%3D%7C3000%7C%7C%7C&amp;sdata=lo493c4pbbXAlhRivIMRaYtcS%2FomSyUxUmLKIfy4LyQ%3D&amp;reserved=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s://www.canada.ca/en/government/publicservice/wellness-inclusion-diversity-public-service/diversity-inclusion-public-service/working-government-canada-duty-accommodate-right-non-discrimination.html" TargetMode="External"/><Relationship Id="rId5" Type="http://schemas.openxmlformats.org/officeDocument/2006/relationships/hyperlink" Target="https://www.canada.ca/en/employment-social-development/programs/accessible-people-disabilities/act-summary.html" TargetMode="Externa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7B713-31B0-405F-9A46-37181208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888940"/>
            <a:ext cx="10099185" cy="918428"/>
          </a:xfrm>
        </p:spPr>
        <p:txBody>
          <a:bodyPr>
            <a:normAutofit/>
          </a:bodyPr>
          <a:lstStyle/>
          <a:p>
            <a:r>
              <a:rPr lang="en-CA" dirty="0">
                <a:latin typeface="Calibri"/>
                <a:cs typeface="Calibri"/>
              </a:rPr>
              <a:t>The GC Workplace Accessibility Passport </a:t>
            </a:r>
            <a:endParaRPr lang="en-CA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Banner&#10;Four icons representing accessibility -- 1. someone in a wheelchair. 2. someone using sign language. 3. someone walking with a white cane. and 4. an outline of someone's brain.">
            <a:extLst>
              <a:ext uri="{FF2B5EF4-FFF2-40B4-BE49-F238E27FC236}">
                <a16:creationId xmlns:a16="http://schemas.microsoft.com/office/drawing/2014/main" id="{9E4301C4-7CD4-4DF9-B764-9A9D004FC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9569"/>
            <a:ext cx="10662954" cy="130092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5A5A805-36D4-443C-B568-761327A59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396" y="3871822"/>
            <a:ext cx="8406997" cy="1692188"/>
          </a:xfrm>
        </p:spPr>
        <p:txBody>
          <a:bodyPr>
            <a:normAutofit/>
          </a:bodyPr>
          <a:lstStyle/>
          <a:p>
            <a:r>
              <a:rPr lang="en-CA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Tool to Support an Inclusive Work Environment in the Federal Public Service</a:t>
            </a:r>
          </a:p>
          <a:p>
            <a:r>
              <a:rPr lang="en-CA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Public Service Accessibility</a:t>
            </a:r>
          </a:p>
          <a:p>
            <a:endParaRPr lang="en-CA" sz="18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endParaRPr lang="en-CA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B15374-F1C5-49C3-B399-D98515A1D185}"/>
              </a:ext>
            </a:extLst>
          </p:cNvPr>
          <p:cNvSpPr txBox="1"/>
          <p:nvPr/>
        </p:nvSpPr>
        <p:spPr>
          <a:xfrm>
            <a:off x="8616280" y="1762657"/>
            <a:ext cx="32043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PowerPoint colour scheme: Faded vertical lines of colour on the right hand side are interwoven together. pink, blue and green, representing the O P S A colours. </a:t>
            </a:r>
          </a:p>
          <a:p>
            <a:endParaRPr lang="en-CA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text and icons are black on a white background, with the exception of a few slides, where text and icons are white on black. </a:t>
            </a:r>
          </a:p>
        </p:txBody>
      </p:sp>
    </p:spTree>
    <p:extLst>
      <p:ext uri="{BB962C8B-B14F-4D97-AF65-F5344CB8AC3E}">
        <p14:creationId xmlns:p14="http://schemas.microsoft.com/office/powerpoint/2010/main" val="107178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718E-EE8E-4A0E-B3B1-F2BB18F8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312" y="224644"/>
            <a:ext cx="10531234" cy="803176"/>
          </a:xfrm>
        </p:spPr>
        <p:txBody>
          <a:bodyPr>
            <a:normAutofit/>
          </a:bodyPr>
          <a:lstStyle/>
          <a:p>
            <a:r>
              <a:rPr lang="en-US" b="1" dirty="0"/>
              <a:t>About Supporting Documentation 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38DFD-3B4A-4D6A-A1DE-DCF9F1892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444" y="1236200"/>
            <a:ext cx="8748971" cy="54940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No medical information, such as diagnosis, description of a condition, medication or treatments,  is collected or reflected in the Passport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Professional assessments by internal or external experts are only required if the employee or their manager cannot identify the most appropriate solutions to address barriers listed in the Passport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Only the portions of any professional assessment that pertain to the specific duties of the employee or their working conditions, the barriers and potential solutions </a:t>
            </a:r>
            <a:r>
              <a:rPr lang="en-US" sz="2600"/>
              <a:t>are to be </a:t>
            </a:r>
            <a:r>
              <a:rPr lang="en-US" sz="2600" dirty="0"/>
              <a:t>included in the Passport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A90CA-783C-4178-9CB8-3C0F87DE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6300" y="6365143"/>
            <a:ext cx="683339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475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3C60-8422-E7F8-4F46-B8560BB9B5E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7334" y="451513"/>
            <a:ext cx="8596668" cy="529215"/>
          </a:xfrm>
        </p:spPr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Roles and responsibilities of managers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E71A4-D1E5-8514-AB75-A6C1520AC98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14180" y="1236200"/>
            <a:ext cx="9126235" cy="50731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patient, empathetic, supportive, and human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</a:t>
            </a: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</a:t>
            </a: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actively get involved with opportunities to enhance understanding of accessibility to better support diverse teams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an inclusive workplace by asking employees, “how can I best support you to be successful in your job?”</a:t>
            </a: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 accommodations during the onboarding process and during PMA and learning plan reviews, using the Passport to facilitate these conversations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requested accommodations are implemented in a timely manner and</a:t>
            </a: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communicate regularly with the employee about its usefulness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C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 the employee’s right to privacy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C425712-35F1-9E45-EE27-C84F2009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2564" y="6209995"/>
            <a:ext cx="683339" cy="365125"/>
          </a:xfrm>
        </p:spPr>
        <p:txBody>
          <a:bodyPr/>
          <a:lstStyle/>
          <a:p>
            <a:fld id="{32D4B517-E49B-41B6-9DBC-23634E0F1CDC}" type="slidenum">
              <a:rPr lang="en-CA" sz="1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CA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84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0E57-11C2-4AEC-959F-16987940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513"/>
            <a:ext cx="6246758" cy="803176"/>
          </a:xfrm>
        </p:spPr>
        <p:txBody>
          <a:bodyPr>
            <a:normAutofit/>
          </a:bodyPr>
          <a:lstStyle/>
          <a:p>
            <a:r>
              <a:rPr lang="en-CA" b="1" dirty="0"/>
              <a:t>Passport Resources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F3EA4781-61A1-4698-8569-C8C8F970A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3" y="1131703"/>
            <a:ext cx="9811592" cy="5336005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sz="3300" b="1" dirty="0"/>
              <a:t>Canada.ca page:</a:t>
            </a:r>
            <a:br>
              <a:rPr lang="en-US" sz="3600" b="1" dirty="0"/>
            </a:br>
            <a:r>
              <a:rPr lang="en-US" sz="2900" dirty="0">
                <a:hlinkClick r:id="rId3"/>
              </a:rPr>
              <a:t>Government of Canada Workplace Accessibility Passport - Canada.ca</a:t>
            </a:r>
            <a:r>
              <a:rPr lang="en-US" sz="2900" dirty="0"/>
              <a:t> </a:t>
            </a:r>
          </a:p>
          <a:p>
            <a:r>
              <a:rPr lang="en-US" sz="3300" b="1" dirty="0"/>
              <a:t>Passport </a:t>
            </a:r>
            <a:r>
              <a:rPr lang="en-CA" sz="3300" b="1" dirty="0" err="1"/>
              <a:t>GCpedia</a:t>
            </a:r>
            <a:r>
              <a:rPr lang="en-US" sz="3300" b="1" dirty="0"/>
              <a:t> page: </a:t>
            </a:r>
            <a:br>
              <a:rPr lang="en-US" sz="3600" b="1" dirty="0"/>
            </a:br>
            <a:r>
              <a:rPr lang="fr-FR" sz="2900" dirty="0">
                <a:hlinkClick r:id="rId4"/>
              </a:rPr>
              <a:t>GC Workplace Accessibility Passport/ Passeport d’accessibilité au lieu de travail du GC – </a:t>
            </a:r>
            <a:r>
              <a:rPr lang="fr-FR" sz="2900" dirty="0" err="1">
                <a:hlinkClick r:id="rId4"/>
              </a:rPr>
              <a:t>Gcpedia</a:t>
            </a:r>
            <a:endParaRPr lang="fr-FR" sz="29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900" dirty="0"/>
              <a:t>Orientation Guide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900" dirty="0" err="1"/>
              <a:t>Implementation</a:t>
            </a:r>
            <a:r>
              <a:rPr lang="fr-FR" sz="2900" dirty="0"/>
              <a:t> Guide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900" dirty="0" err="1"/>
              <a:t>FAQs</a:t>
            </a:r>
            <a:r>
              <a:rPr lang="fr-FR" sz="2900" dirty="0"/>
              <a:t>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900" dirty="0"/>
              <a:t>Conversation Guides for Employees and Managers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900" dirty="0"/>
              <a:t>Editions of the Newsletter </a:t>
            </a:r>
          </a:p>
          <a:p>
            <a:r>
              <a:rPr lang="en-US" sz="3300" b="1" dirty="0"/>
              <a:t>Information for Managers </a:t>
            </a:r>
          </a:p>
          <a:p>
            <a:pPr lvl="1"/>
            <a:r>
              <a:rPr lang="en-US" sz="2900" dirty="0">
                <a:hlinkClick r:id="rId5"/>
              </a:rPr>
              <a:t>Duty to Accommodate: A General Process For Managers - Canada.ca</a:t>
            </a:r>
            <a:r>
              <a:rPr lang="en-US" sz="2900" dirty="0"/>
              <a:t> </a:t>
            </a:r>
          </a:p>
          <a:p>
            <a:pPr lvl="1"/>
            <a:r>
              <a:rPr lang="en-US" sz="2900" dirty="0">
                <a:hlinkClick r:id="rId6"/>
              </a:rPr>
              <a:t>Government of Canada Workplace Accessibility Passport Guidance for Managers - Canada.ca</a:t>
            </a:r>
            <a:endParaRPr lang="en-US" sz="2900" b="1" dirty="0"/>
          </a:p>
          <a:p>
            <a:r>
              <a:rPr lang="en-US" sz="3300" b="1" dirty="0"/>
              <a:t>Passport videos</a:t>
            </a:r>
          </a:p>
          <a:p>
            <a:pPr lvl="1"/>
            <a:r>
              <a:rPr lang="en-US" sz="2900" b="0" i="0" u="sng" dirty="0">
                <a:solidFill>
                  <a:srgbClr val="0563C1"/>
                </a:solidFill>
                <a:effectLst/>
                <a:hlinkClick r:id="rId7" tooltip="Original URL: https://csps-efpc.gc.ca/video/workplace-accessibility/need-passport-eng.aspx. Click or tap if you trust this link."/>
              </a:rPr>
              <a:t>Video: GC Workplace Accessibility Passport: The Need for the Passport - CSPS (csps-efpc.gc.ca)</a:t>
            </a:r>
            <a:endParaRPr lang="en-US" sz="2900" b="0" i="0" u="sng" dirty="0">
              <a:solidFill>
                <a:srgbClr val="0563C1"/>
              </a:solidFill>
              <a:effectLst/>
            </a:endParaRPr>
          </a:p>
          <a:p>
            <a:pPr lvl="1"/>
            <a:r>
              <a:rPr lang="en-US" sz="2900" b="0" i="0" u="sng" dirty="0">
                <a:solidFill>
                  <a:srgbClr val="0563C1"/>
                </a:solidFill>
                <a:effectLst/>
                <a:hlinkClick r:id="rId8" tooltip="Original URL: https://csps-efpc.gc.ca/video/workplace-accessibility/facilitating-conversations-eng.aspx. Click or tap if you trust this link."/>
              </a:rPr>
              <a:t>Video: GC Workplace Accessibility Passport: Facilitating Conversations Between Employees and Managers - CSPS (csps-efpc.gc.ca)</a:t>
            </a:r>
            <a:endParaRPr lang="en-US" sz="2900" u="sng" dirty="0">
              <a:solidFill>
                <a:srgbClr val="0563C1"/>
              </a:solidFill>
            </a:endParaRPr>
          </a:p>
          <a:p>
            <a:pPr lvl="1"/>
            <a:r>
              <a:rPr lang="en-US" sz="2900" b="0" i="0" u="sng" dirty="0">
                <a:solidFill>
                  <a:srgbClr val="0563C1"/>
                </a:solidFill>
                <a:effectLst/>
                <a:hlinkClick r:id="rId9" tooltip="Original URL: https://csps-efpc.gc.ca/video/workplace-accessibility/personal-information-eng.aspx. Click or tap if you trust this link."/>
              </a:rPr>
              <a:t>Video: GC Workplace Accessibility Passport: Protecting Your Personal Information - CSPS (csps-efpc.gc.ca)</a:t>
            </a:r>
            <a:endParaRPr lang="en-US" sz="2900" b="0" i="0" u="sng" dirty="0">
              <a:solidFill>
                <a:srgbClr val="0563C1"/>
              </a:solidFill>
              <a:effectLst/>
            </a:endParaRPr>
          </a:p>
          <a:p>
            <a:r>
              <a:rPr lang="en-US" sz="3300" b="1" dirty="0"/>
              <a:t>Contact Us: </a:t>
            </a:r>
            <a:r>
              <a:rPr lang="en-CA" sz="2900" dirty="0">
                <a:solidFill>
                  <a:srgbClr val="9E246B"/>
                </a:solidFill>
                <a:hlinkClick r:id="rId10"/>
              </a:rPr>
              <a:t>AccessibilityPassport.Passeportdaccessibilite@tbs-sct.gc.ca</a:t>
            </a:r>
            <a:r>
              <a:rPr lang="en-CA" sz="2900" dirty="0">
                <a:solidFill>
                  <a:srgbClr val="9E246B"/>
                </a:solidFill>
              </a:rPr>
              <a:t> </a:t>
            </a:r>
          </a:p>
        </p:txBody>
      </p:sp>
      <p:sp>
        <p:nvSpPr>
          <p:cNvPr id="5" name="Freeform 37" descr="Silhouette of an envelope.">
            <a:extLst>
              <a:ext uri="{FF2B5EF4-FFF2-40B4-BE49-F238E27FC236}">
                <a16:creationId xmlns:a16="http://schemas.microsoft.com/office/drawing/2014/main" id="{1C3270C8-6AFA-402A-BAFC-B3399C2A18EE}"/>
              </a:ext>
            </a:extLst>
          </p:cNvPr>
          <p:cNvSpPr>
            <a:spLocks noEditPoints="1"/>
          </p:cNvSpPr>
          <p:nvPr/>
        </p:nvSpPr>
        <p:spPr bwMode="auto">
          <a:xfrm>
            <a:off x="10524492" y="436915"/>
            <a:ext cx="1218583" cy="803177"/>
          </a:xfrm>
          <a:custGeom>
            <a:avLst/>
            <a:gdLst>
              <a:gd name="T0" fmla="*/ 139 w 143"/>
              <a:gd name="T1" fmla="*/ 4 h 112"/>
              <a:gd name="T2" fmla="*/ 130 w 143"/>
              <a:gd name="T3" fmla="*/ 0 h 112"/>
              <a:gd name="T4" fmla="*/ 13 w 143"/>
              <a:gd name="T5" fmla="*/ 0 h 112"/>
              <a:gd name="T6" fmla="*/ 3 w 143"/>
              <a:gd name="T7" fmla="*/ 4 h 112"/>
              <a:gd name="T8" fmla="*/ 0 w 143"/>
              <a:gd name="T9" fmla="*/ 14 h 112"/>
              <a:gd name="T10" fmla="*/ 4 w 143"/>
              <a:gd name="T11" fmla="*/ 25 h 112"/>
              <a:gd name="T12" fmla="*/ 14 w 143"/>
              <a:gd name="T13" fmla="*/ 34 h 112"/>
              <a:gd name="T14" fmla="*/ 30 w 143"/>
              <a:gd name="T15" fmla="*/ 46 h 112"/>
              <a:gd name="T16" fmla="*/ 51 w 143"/>
              <a:gd name="T17" fmla="*/ 60 h 112"/>
              <a:gd name="T18" fmla="*/ 54 w 143"/>
              <a:gd name="T19" fmla="*/ 63 h 112"/>
              <a:gd name="T20" fmla="*/ 59 w 143"/>
              <a:gd name="T21" fmla="*/ 66 h 112"/>
              <a:gd name="T22" fmla="*/ 63 w 143"/>
              <a:gd name="T23" fmla="*/ 68 h 112"/>
              <a:gd name="T24" fmla="*/ 67 w 143"/>
              <a:gd name="T25" fmla="*/ 70 h 112"/>
              <a:gd name="T26" fmla="*/ 71 w 143"/>
              <a:gd name="T27" fmla="*/ 71 h 112"/>
              <a:gd name="T28" fmla="*/ 71 w 143"/>
              <a:gd name="T29" fmla="*/ 71 h 112"/>
              <a:gd name="T30" fmla="*/ 71 w 143"/>
              <a:gd name="T31" fmla="*/ 71 h 112"/>
              <a:gd name="T32" fmla="*/ 75 w 143"/>
              <a:gd name="T33" fmla="*/ 70 h 112"/>
              <a:gd name="T34" fmla="*/ 80 w 143"/>
              <a:gd name="T35" fmla="*/ 68 h 112"/>
              <a:gd name="T36" fmla="*/ 84 w 143"/>
              <a:gd name="T37" fmla="*/ 66 h 112"/>
              <a:gd name="T38" fmla="*/ 88 w 143"/>
              <a:gd name="T39" fmla="*/ 63 h 112"/>
              <a:gd name="T40" fmla="*/ 92 w 143"/>
              <a:gd name="T41" fmla="*/ 60 h 112"/>
              <a:gd name="T42" fmla="*/ 129 w 143"/>
              <a:gd name="T43" fmla="*/ 34 h 112"/>
              <a:gd name="T44" fmla="*/ 139 w 143"/>
              <a:gd name="T45" fmla="*/ 25 h 112"/>
              <a:gd name="T46" fmla="*/ 143 w 143"/>
              <a:gd name="T47" fmla="*/ 13 h 112"/>
              <a:gd name="T48" fmla="*/ 139 w 143"/>
              <a:gd name="T49" fmla="*/ 4 h 112"/>
              <a:gd name="T50" fmla="*/ 135 w 143"/>
              <a:gd name="T51" fmla="*/ 43 h 112"/>
              <a:gd name="T52" fmla="*/ 95 w 143"/>
              <a:gd name="T53" fmla="*/ 70 h 112"/>
              <a:gd name="T54" fmla="*/ 88 w 143"/>
              <a:gd name="T55" fmla="*/ 76 h 112"/>
              <a:gd name="T56" fmla="*/ 80 w 143"/>
              <a:gd name="T57" fmla="*/ 79 h 112"/>
              <a:gd name="T58" fmla="*/ 71 w 143"/>
              <a:gd name="T59" fmla="*/ 81 h 112"/>
              <a:gd name="T60" fmla="*/ 71 w 143"/>
              <a:gd name="T61" fmla="*/ 81 h 112"/>
              <a:gd name="T62" fmla="*/ 71 w 143"/>
              <a:gd name="T63" fmla="*/ 81 h 112"/>
              <a:gd name="T64" fmla="*/ 63 w 143"/>
              <a:gd name="T65" fmla="*/ 79 h 112"/>
              <a:gd name="T66" fmla="*/ 55 w 143"/>
              <a:gd name="T67" fmla="*/ 76 h 112"/>
              <a:gd name="T68" fmla="*/ 48 w 143"/>
              <a:gd name="T69" fmla="*/ 70 h 112"/>
              <a:gd name="T70" fmla="*/ 8 w 143"/>
              <a:gd name="T71" fmla="*/ 43 h 112"/>
              <a:gd name="T72" fmla="*/ 0 w 143"/>
              <a:gd name="T73" fmla="*/ 36 h 112"/>
              <a:gd name="T74" fmla="*/ 0 w 143"/>
              <a:gd name="T75" fmla="*/ 99 h 112"/>
              <a:gd name="T76" fmla="*/ 4 w 143"/>
              <a:gd name="T77" fmla="*/ 108 h 112"/>
              <a:gd name="T78" fmla="*/ 13 w 143"/>
              <a:gd name="T79" fmla="*/ 112 h 112"/>
              <a:gd name="T80" fmla="*/ 130 w 143"/>
              <a:gd name="T81" fmla="*/ 112 h 112"/>
              <a:gd name="T82" fmla="*/ 139 w 143"/>
              <a:gd name="T83" fmla="*/ 108 h 112"/>
              <a:gd name="T84" fmla="*/ 143 w 143"/>
              <a:gd name="T85" fmla="*/ 99 h 112"/>
              <a:gd name="T86" fmla="*/ 143 w 143"/>
              <a:gd name="T87" fmla="*/ 36 h 112"/>
              <a:gd name="T88" fmla="*/ 135 w 143"/>
              <a:gd name="T89" fmla="*/ 4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3" h="112">
                <a:moveTo>
                  <a:pt x="139" y="4"/>
                </a:moveTo>
                <a:cubicBezTo>
                  <a:pt x="136" y="1"/>
                  <a:pt x="133" y="0"/>
                  <a:pt x="130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9" y="0"/>
                  <a:pt x="6" y="1"/>
                  <a:pt x="3" y="4"/>
                </a:cubicBezTo>
                <a:cubicBezTo>
                  <a:pt x="1" y="7"/>
                  <a:pt x="0" y="10"/>
                  <a:pt x="0" y="14"/>
                </a:cubicBezTo>
                <a:cubicBezTo>
                  <a:pt x="0" y="18"/>
                  <a:pt x="2" y="21"/>
                  <a:pt x="4" y="25"/>
                </a:cubicBezTo>
                <a:cubicBezTo>
                  <a:pt x="7" y="29"/>
                  <a:pt x="10" y="32"/>
                  <a:pt x="14" y="34"/>
                </a:cubicBezTo>
                <a:cubicBezTo>
                  <a:pt x="16" y="36"/>
                  <a:pt x="21" y="39"/>
                  <a:pt x="30" y="46"/>
                </a:cubicBezTo>
                <a:cubicBezTo>
                  <a:pt x="39" y="52"/>
                  <a:pt x="46" y="57"/>
                  <a:pt x="51" y="60"/>
                </a:cubicBezTo>
                <a:cubicBezTo>
                  <a:pt x="51" y="61"/>
                  <a:pt x="53" y="61"/>
                  <a:pt x="54" y="63"/>
                </a:cubicBezTo>
                <a:cubicBezTo>
                  <a:pt x="56" y="64"/>
                  <a:pt x="57" y="65"/>
                  <a:pt x="59" y="66"/>
                </a:cubicBezTo>
                <a:cubicBezTo>
                  <a:pt x="60" y="66"/>
                  <a:pt x="61" y="67"/>
                  <a:pt x="63" y="68"/>
                </a:cubicBezTo>
                <a:cubicBezTo>
                  <a:pt x="64" y="69"/>
                  <a:pt x="66" y="70"/>
                  <a:pt x="67" y="70"/>
                </a:cubicBezTo>
                <a:cubicBezTo>
                  <a:pt x="69" y="71"/>
                  <a:pt x="70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3" y="71"/>
                  <a:pt x="74" y="71"/>
                  <a:pt x="75" y="70"/>
                </a:cubicBezTo>
                <a:cubicBezTo>
                  <a:pt x="77" y="70"/>
                  <a:pt x="78" y="69"/>
                  <a:pt x="80" y="68"/>
                </a:cubicBezTo>
                <a:cubicBezTo>
                  <a:pt x="82" y="67"/>
                  <a:pt x="83" y="66"/>
                  <a:pt x="84" y="66"/>
                </a:cubicBezTo>
                <a:cubicBezTo>
                  <a:pt x="85" y="65"/>
                  <a:pt x="87" y="64"/>
                  <a:pt x="88" y="63"/>
                </a:cubicBezTo>
                <a:cubicBezTo>
                  <a:pt x="90" y="61"/>
                  <a:pt x="91" y="61"/>
                  <a:pt x="92" y="60"/>
                </a:cubicBezTo>
                <a:cubicBezTo>
                  <a:pt x="97" y="57"/>
                  <a:pt x="109" y="48"/>
                  <a:pt x="129" y="34"/>
                </a:cubicBezTo>
                <a:cubicBezTo>
                  <a:pt x="133" y="32"/>
                  <a:pt x="136" y="28"/>
                  <a:pt x="139" y="25"/>
                </a:cubicBezTo>
                <a:cubicBezTo>
                  <a:pt x="141" y="21"/>
                  <a:pt x="143" y="17"/>
                  <a:pt x="143" y="13"/>
                </a:cubicBezTo>
                <a:cubicBezTo>
                  <a:pt x="143" y="9"/>
                  <a:pt x="141" y="6"/>
                  <a:pt x="139" y="4"/>
                </a:cubicBezTo>
                <a:close/>
                <a:moveTo>
                  <a:pt x="135" y="43"/>
                </a:moveTo>
                <a:cubicBezTo>
                  <a:pt x="117" y="55"/>
                  <a:pt x="104" y="64"/>
                  <a:pt x="95" y="70"/>
                </a:cubicBezTo>
                <a:cubicBezTo>
                  <a:pt x="92" y="73"/>
                  <a:pt x="90" y="74"/>
                  <a:pt x="88" y="76"/>
                </a:cubicBezTo>
                <a:cubicBezTo>
                  <a:pt x="86" y="77"/>
                  <a:pt x="83" y="78"/>
                  <a:pt x="80" y="79"/>
                </a:cubicBezTo>
                <a:cubicBezTo>
                  <a:pt x="77" y="81"/>
                  <a:pt x="74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71" y="81"/>
                  <a:pt x="71" y="81"/>
                  <a:pt x="71" y="81"/>
                </a:cubicBezTo>
                <a:cubicBezTo>
                  <a:pt x="69" y="81"/>
                  <a:pt x="66" y="81"/>
                  <a:pt x="63" y="79"/>
                </a:cubicBezTo>
                <a:cubicBezTo>
                  <a:pt x="59" y="78"/>
                  <a:pt x="57" y="77"/>
                  <a:pt x="55" y="76"/>
                </a:cubicBezTo>
                <a:cubicBezTo>
                  <a:pt x="53" y="74"/>
                  <a:pt x="51" y="73"/>
                  <a:pt x="48" y="70"/>
                </a:cubicBezTo>
                <a:cubicBezTo>
                  <a:pt x="40" y="65"/>
                  <a:pt x="27" y="56"/>
                  <a:pt x="8" y="43"/>
                </a:cubicBezTo>
                <a:cubicBezTo>
                  <a:pt x="5" y="41"/>
                  <a:pt x="2" y="39"/>
                  <a:pt x="0" y="3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03"/>
                  <a:pt x="1" y="106"/>
                  <a:pt x="4" y="108"/>
                </a:cubicBezTo>
                <a:cubicBezTo>
                  <a:pt x="6" y="111"/>
                  <a:pt x="9" y="112"/>
                  <a:pt x="13" y="112"/>
                </a:cubicBezTo>
                <a:cubicBezTo>
                  <a:pt x="130" y="112"/>
                  <a:pt x="130" y="112"/>
                  <a:pt x="130" y="112"/>
                </a:cubicBezTo>
                <a:cubicBezTo>
                  <a:pt x="133" y="112"/>
                  <a:pt x="136" y="111"/>
                  <a:pt x="139" y="108"/>
                </a:cubicBezTo>
                <a:cubicBezTo>
                  <a:pt x="141" y="106"/>
                  <a:pt x="143" y="103"/>
                  <a:pt x="143" y="99"/>
                </a:cubicBezTo>
                <a:cubicBezTo>
                  <a:pt x="143" y="36"/>
                  <a:pt x="143" y="36"/>
                  <a:pt x="143" y="36"/>
                </a:cubicBezTo>
                <a:cubicBezTo>
                  <a:pt x="140" y="38"/>
                  <a:pt x="138" y="41"/>
                  <a:pt x="135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899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A617-6465-494A-9D3B-E9B97BCD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43" y="459356"/>
            <a:ext cx="10981220" cy="803176"/>
          </a:xfrm>
        </p:spPr>
        <p:txBody>
          <a:bodyPr>
            <a:normAutofit/>
          </a:bodyPr>
          <a:lstStyle/>
          <a:p>
            <a:r>
              <a:rPr lang="en-CA" sz="3000" b="1" dirty="0"/>
              <a:t>Annex A - Accessible Canada Act – Definition of Disability</a:t>
            </a:r>
            <a:endParaRPr lang="en-CA" sz="3000" b="1" dirty="0">
              <a:solidFill>
                <a:srgbClr val="9E246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44E36-DF06-47CD-A197-E542ADA52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536" y="1556792"/>
            <a:ext cx="8532948" cy="3050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en-CA" alt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any impairment, including a physical, mental, intellectual, cognitive, learning, communication or sensory impairment — or a functional limitation — whether permanent, temporary or episodic in nature, or evident or not, that, in interaction with a barrier, hinders a person’s full and equal participation in society.</a:t>
            </a:r>
          </a:p>
          <a:p>
            <a:endParaRPr lang="en-CA" dirty="0"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3FEE25-0057-4AFA-996F-42B1D97725B9}"/>
              </a:ext>
            </a:extLst>
          </p:cNvPr>
          <p:cNvSpPr txBox="1"/>
          <p:nvPr/>
        </p:nvSpPr>
        <p:spPr>
          <a:xfrm>
            <a:off x="2315580" y="4284932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Calibri" panose="020F0502020204030204" pitchFamily="34" charset="0"/>
                <a:cs typeface="Calibri" panose="020F0502020204030204" pitchFamily="34" charset="0"/>
              </a:rPr>
              <a:t>Persons with disabilities are diverse and experience multiple and intersecting barriers on the basis: of disability or multiple disabilities, race, national or ethnic origin, colour, religion, age, sex, sexual orientation, gender identity or expression, marital status, family status, genetic characteristics, and/or conviction for an offence for which a pardon has been granted.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ED415-7868-4FD7-A7B3-6D9DA883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19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7F5B4-9DC6-8E5B-A0B5-5EC170119DB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15380" y="451513"/>
            <a:ext cx="8596668" cy="74578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Legal Framework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04839-7BF6-9550-9EE5-EC04BA90DED2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87388" y="1340768"/>
            <a:ext cx="8596668" cy="522058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Accessible Canada Act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Organizations should proactively eliminate or avoid the creation of barriers to the full participation of persons with disabilities.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Duty To Accommodate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are responsible for: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fulfilling the employer’s obligation to accommodate employees with disabilities, up to the point of undue hardship and in a timely manner. 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Maintaining the dignity and privacy of employees who request workplace accommodation.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B6C04-C8C0-DCCD-EE89-6EC08034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2564" y="6209995"/>
            <a:ext cx="683339" cy="365125"/>
          </a:xfrm>
        </p:spPr>
        <p:txBody>
          <a:bodyPr/>
          <a:lstStyle/>
          <a:p>
            <a:fld id="{32D4B517-E49B-41B6-9DBC-23634E0F1CDC}" type="slidenum">
              <a:rPr lang="en-CA" sz="1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CA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73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14589-891E-4513-96FC-6185B744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Towards Disability Inclusion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CEC512-78F4-4CEE-A400-F1A3FB40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AA85-4E4F-431F-85F1-E516FDC6E530}" type="slidenum">
              <a:rPr lang="en-CA" smtClean="0"/>
              <a:t>3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DD4BE5-0019-4F0A-B78D-79FD8FDAC413}"/>
              </a:ext>
            </a:extLst>
          </p:cNvPr>
          <p:cNvSpPr txBox="1"/>
          <p:nvPr/>
        </p:nvSpPr>
        <p:spPr>
          <a:xfrm>
            <a:off x="9025847" y="652409"/>
            <a:ext cx="27688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>
                <a:solidFill>
                  <a:schemeClr val="bg1"/>
                </a:solidFill>
              </a:rPr>
              <a:t>This is a model of disability inclusion represented by three overlapping circles with different colors: Environment (blue), Culture (yellow) and Individual Adjustments (purple)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250C9B-0B44-4792-A56F-0AD30561C5B8}"/>
              </a:ext>
            </a:extLst>
          </p:cNvPr>
          <p:cNvSpPr txBox="1"/>
          <p:nvPr/>
        </p:nvSpPr>
        <p:spPr>
          <a:xfrm>
            <a:off x="2909636" y="1448780"/>
            <a:ext cx="2574296" cy="1638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800" b="1" kern="1200" dirty="0">
                <a:solidFill>
                  <a:schemeClr val="tx1"/>
                </a:solidFill>
              </a:rPr>
              <a:t>Environment</a:t>
            </a: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endParaRPr lang="en-CA" sz="1800" b="1" kern="1200" dirty="0">
              <a:solidFill>
                <a:schemeClr val="tx1"/>
              </a:solidFill>
            </a:endParaRP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000" kern="1200" dirty="0">
                <a:solidFill>
                  <a:schemeClr val="tx1"/>
                </a:solidFill>
              </a:rPr>
              <a:t>Free of Barriers</a:t>
            </a: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000" kern="1200" dirty="0">
                <a:solidFill>
                  <a:schemeClr val="tx1"/>
                </a:solidFill>
              </a:rPr>
              <a:t>Welcoming</a:t>
            </a:r>
            <a:endParaRPr lang="en-US" sz="2000" kern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836C54-6B2D-447F-951B-C4CAE6B7A82A}"/>
              </a:ext>
            </a:extLst>
          </p:cNvPr>
          <p:cNvSpPr txBox="1"/>
          <p:nvPr/>
        </p:nvSpPr>
        <p:spPr>
          <a:xfrm>
            <a:off x="5915980" y="1333361"/>
            <a:ext cx="3096344" cy="2023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800" b="1" kern="1200" dirty="0">
                <a:solidFill>
                  <a:schemeClr val="tx1"/>
                </a:solidFill>
              </a:rPr>
              <a:t>Culture</a:t>
            </a: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endParaRPr lang="en-CA" sz="1800" b="1" kern="1200" dirty="0">
              <a:solidFill>
                <a:schemeClr val="tx1"/>
              </a:solidFill>
            </a:endParaRP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000" kern="1200" dirty="0">
                <a:solidFill>
                  <a:schemeClr val="tx1"/>
                </a:solidFill>
              </a:rPr>
              <a:t>Free of Discrimination</a:t>
            </a: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000" kern="1200" dirty="0">
                <a:solidFill>
                  <a:schemeClr val="tx1"/>
                </a:solidFill>
              </a:rPr>
              <a:t>Respectful</a:t>
            </a: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000" kern="1200" dirty="0">
                <a:solidFill>
                  <a:schemeClr val="tx1"/>
                </a:solidFill>
              </a:rPr>
              <a:t>Values Differences</a:t>
            </a:r>
            <a:endParaRPr lang="en-US" sz="2000" kern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1628B1-55A7-4167-8172-F96580110EA6}"/>
              </a:ext>
            </a:extLst>
          </p:cNvPr>
          <p:cNvSpPr txBox="1"/>
          <p:nvPr/>
        </p:nvSpPr>
        <p:spPr>
          <a:xfrm>
            <a:off x="4329916" y="4005064"/>
            <a:ext cx="2983358" cy="2303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800" b="1" kern="1200" dirty="0">
                <a:solidFill>
                  <a:schemeClr val="tx1"/>
                </a:solidFill>
              </a:rPr>
              <a:t>Individual Adjustments</a:t>
            </a: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endParaRPr lang="en-CA" sz="1800" b="1" kern="1200" dirty="0">
              <a:solidFill>
                <a:schemeClr val="tx1"/>
              </a:solidFill>
            </a:endParaRP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000" kern="1200" dirty="0">
                <a:solidFill>
                  <a:schemeClr val="tx1"/>
                </a:solidFill>
              </a:rPr>
              <a:t>Adaptive Equipment and Tools</a:t>
            </a:r>
          </a:p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en-CA" sz="2000" kern="1200" dirty="0">
                <a:solidFill>
                  <a:schemeClr val="tx1"/>
                </a:solidFill>
              </a:rPr>
              <a:t>Support Measures</a:t>
            </a: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val="8492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27348" y="227809"/>
            <a:ext cx="10225136" cy="766789"/>
          </a:xfrm>
        </p:spPr>
        <p:txBody>
          <a:bodyPr>
            <a:normAutofit/>
          </a:bodyPr>
          <a:lstStyle/>
          <a:p>
            <a:r>
              <a:rPr lang="en-US" b="1" dirty="0"/>
              <a:t>Creating the Right Conditions</a:t>
            </a:r>
          </a:p>
        </p:txBody>
      </p:sp>
      <p:sp>
        <p:nvSpPr>
          <p:cNvPr id="15" name="Rectangle 14"/>
          <p:cNvSpPr/>
          <p:nvPr>
            <p:custDataLst>
              <p:tags r:id="rId1"/>
            </p:custDataLst>
          </p:nvPr>
        </p:nvSpPr>
        <p:spPr>
          <a:xfrm>
            <a:off x="2450" y="1475169"/>
            <a:ext cx="4113330" cy="836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1. Inclusive Workplace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2"/>
            </p:custDataLst>
          </p:nvPr>
        </p:nvSpPr>
        <p:spPr>
          <a:xfrm>
            <a:off x="-5136" y="2226015"/>
            <a:ext cx="4065651" cy="123825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Policies, rules, practices, and operations should shape a workplace that is free of barriers and values differences</a:t>
            </a:r>
          </a:p>
        </p:txBody>
      </p:sp>
      <p:sp>
        <p:nvSpPr>
          <p:cNvPr id="16" name="Rectangle 15"/>
          <p:cNvSpPr/>
          <p:nvPr>
            <p:custDataLst>
              <p:tags r:id="rId3"/>
            </p:custDataLst>
          </p:nvPr>
        </p:nvSpPr>
        <p:spPr>
          <a:xfrm>
            <a:off x="4039335" y="1423764"/>
            <a:ext cx="4113330" cy="84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2. Yes by Default</a:t>
            </a:r>
          </a:p>
        </p:txBody>
      </p:sp>
      <p:sp>
        <p:nvSpPr>
          <p:cNvPr id="19" name="Rectangle 18"/>
          <p:cNvSpPr/>
          <p:nvPr>
            <p:custDataLst>
              <p:tags r:id="rId4"/>
            </p:custDataLst>
          </p:nvPr>
        </p:nvSpPr>
        <p:spPr>
          <a:xfrm>
            <a:off x="4060515" y="2226015"/>
            <a:ext cx="4057651" cy="123825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Every employee is entitled to request and receive support from their manager and organization at the earliest opportunity </a:t>
            </a:r>
          </a:p>
        </p:txBody>
      </p:sp>
      <p:sp>
        <p:nvSpPr>
          <p:cNvPr id="17" name="Rectangle 16"/>
          <p:cNvSpPr/>
          <p:nvPr>
            <p:custDataLst>
              <p:tags r:id="rId5"/>
            </p:custDataLst>
          </p:nvPr>
        </p:nvSpPr>
        <p:spPr>
          <a:xfrm>
            <a:off x="8124825" y="1431867"/>
            <a:ext cx="4113330" cy="836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chemeClr val="tx1"/>
                </a:solidFill>
              </a:rPr>
              <a:t>3. Aiming for Success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>
            <p:custDataLst>
              <p:tags r:id="rId6"/>
            </p:custDataLst>
          </p:nvPr>
        </p:nvSpPr>
        <p:spPr>
          <a:xfrm>
            <a:off x="8118167" y="2226015"/>
            <a:ext cx="4067175" cy="123825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Decisions related to adaptive devices and support measures should build on employee strengths and abilities, eliminate barriers, and enable the employee to realize their full potential  </a:t>
            </a:r>
          </a:p>
        </p:txBody>
      </p:sp>
      <p:sp>
        <p:nvSpPr>
          <p:cNvPr id="21" name="Rectangle 20"/>
          <p:cNvSpPr/>
          <p:nvPr>
            <p:custDataLst>
              <p:tags r:id="rId7"/>
            </p:custDataLst>
          </p:nvPr>
        </p:nvSpPr>
        <p:spPr>
          <a:xfrm>
            <a:off x="8920" y="3756115"/>
            <a:ext cx="4087854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4</a:t>
            </a:r>
            <a:r>
              <a:rPr lang="en-US" sz="2000" b="1" dirty="0">
                <a:solidFill>
                  <a:schemeClr val="tx1"/>
                </a:solidFill>
              </a:rPr>
              <a:t>. Streamline the Process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8"/>
            </p:custDataLst>
          </p:nvPr>
        </p:nvSpPr>
        <p:spPr>
          <a:xfrm>
            <a:off x="31123" y="4518115"/>
            <a:ext cx="4065651" cy="1432559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Evidence to support accommodation requests should focus on how the employee interacts with the work environment and how barriers may be addressed </a:t>
            </a:r>
          </a:p>
        </p:txBody>
      </p:sp>
      <p:sp>
        <p:nvSpPr>
          <p:cNvPr id="22" name="Rectangle 21"/>
          <p:cNvSpPr/>
          <p:nvPr>
            <p:custDataLst>
              <p:tags r:id="rId9"/>
            </p:custDataLst>
          </p:nvPr>
        </p:nvSpPr>
        <p:spPr>
          <a:xfrm>
            <a:off x="4067174" y="3756115"/>
            <a:ext cx="4067175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0000"/>
                </a:solidFill>
              </a:rPr>
              <a:t>5. </a:t>
            </a:r>
            <a:r>
              <a:rPr lang="en-US" sz="2000" b="1" dirty="0">
                <a:solidFill>
                  <a:schemeClr val="tx1"/>
                </a:solidFill>
              </a:rPr>
              <a:t>Open Communication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>
            <p:custDataLst>
              <p:tags r:id="rId10"/>
            </p:custDataLst>
          </p:nvPr>
        </p:nvSpPr>
        <p:spPr>
          <a:xfrm>
            <a:off x="4096983" y="4518115"/>
            <a:ext cx="4057651" cy="1442465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Managers can set the stage by asking every employee: “How can I best support you so you can succeed in this job?”</a:t>
            </a:r>
          </a:p>
        </p:txBody>
      </p:sp>
      <p:sp>
        <p:nvSpPr>
          <p:cNvPr id="23" name="Rectangle 22"/>
          <p:cNvSpPr/>
          <p:nvPr>
            <p:custDataLst>
              <p:tags r:id="rId11"/>
            </p:custDataLst>
          </p:nvPr>
        </p:nvSpPr>
        <p:spPr>
          <a:xfrm>
            <a:off x="8124824" y="3756115"/>
            <a:ext cx="4067175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6. Engagement</a:t>
            </a:r>
          </a:p>
        </p:txBody>
      </p:sp>
      <p:sp>
        <p:nvSpPr>
          <p:cNvPr id="26" name="Rectangle 25"/>
          <p:cNvSpPr/>
          <p:nvPr>
            <p:custDataLst>
              <p:tags r:id="rId12"/>
            </p:custDataLst>
          </p:nvPr>
        </p:nvSpPr>
        <p:spPr>
          <a:xfrm>
            <a:off x="8154634" y="4518115"/>
            <a:ext cx="4057650" cy="1432559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Other stakeholders may need to be called upon to provide expertise and support. </a:t>
            </a:r>
          </a:p>
        </p:txBody>
      </p:sp>
    </p:spTree>
    <p:extLst>
      <p:ext uri="{BB962C8B-B14F-4D97-AF65-F5344CB8AC3E}">
        <p14:creationId xmlns:p14="http://schemas.microsoft.com/office/powerpoint/2010/main" val="90381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0E499E-EB05-BCA7-DE53-E477B83FF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535" y="351612"/>
            <a:ext cx="8146554" cy="854214"/>
          </a:xfrm>
        </p:spPr>
        <p:txBody>
          <a:bodyPr/>
          <a:lstStyle/>
          <a:p>
            <a:pPr algn="l"/>
            <a:r>
              <a:rPr lang="en-US" sz="3600" b="1" dirty="0"/>
              <a:t>About workplace accommodations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C1FA5-2761-2CAB-6EB1-EA310E47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5</a:t>
            </a:fld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17C0B-3D41-E07E-E3C8-97560A6902B4}"/>
              </a:ext>
            </a:extLst>
          </p:cNvPr>
          <p:cNvSpPr txBox="1"/>
          <p:nvPr/>
        </p:nvSpPr>
        <p:spPr>
          <a:xfrm>
            <a:off x="1085528" y="1666630"/>
            <a:ext cx="7704856" cy="33547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latin typeface="Calibri"/>
                <a:cs typeface="Calibri"/>
              </a:rPr>
              <a:t>Workplace accommodations are adjustments made at any stage of the employment journey that allow a person with a disability to apply for jobs, interview, and fully perform the duties of their position. 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6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0E499E-EB05-BCA7-DE53-E477B83FF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125050"/>
            <a:ext cx="8146554" cy="854214"/>
          </a:xfrm>
        </p:spPr>
        <p:txBody>
          <a:bodyPr/>
          <a:lstStyle/>
          <a:p>
            <a:pPr algn="l"/>
            <a:r>
              <a:rPr lang="en-US" sz="3000" b="1" dirty="0">
                <a:ea typeface="Open Sans" panose="020B0606030504020204" pitchFamily="34" charset="0"/>
              </a:rPr>
              <a:t>A “Yes by Default</a:t>
            </a:r>
            <a:r>
              <a:rPr lang="en-CA" sz="3000" b="1" dirty="0">
                <a:ea typeface="Open Sans" panose="020B0606030504020204" pitchFamily="34" charset="0"/>
              </a:rPr>
              <a:t>” approach means…</a:t>
            </a:r>
            <a:endParaRPr lang="en-US" sz="3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17C0B-3D41-E07E-E3C8-97560A6902B4}"/>
              </a:ext>
            </a:extLst>
          </p:cNvPr>
          <p:cNvSpPr txBox="1"/>
          <p:nvPr/>
        </p:nvSpPr>
        <p:spPr>
          <a:xfrm>
            <a:off x="1019436" y="1198908"/>
            <a:ext cx="6912768" cy="520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4D8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Every employee is entitled to request and receive support from their manager and organization at the earliest opportunity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4D8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The objective of workplace accommodation is to equip every employee with the tools and support measures so they can contribute to their full potential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4D8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Every request for workplace accommodation needs to be examined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004D8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As the representative of the employer, managers cannot deny requests for reasonable accommodation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A4921B-9D54-B76F-809E-F32263474258}"/>
              </a:ext>
            </a:extLst>
          </p:cNvPr>
          <p:cNvSpPr txBox="1"/>
          <p:nvPr/>
        </p:nvSpPr>
        <p:spPr>
          <a:xfrm>
            <a:off x="8576974" y="2276872"/>
            <a:ext cx="31323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“Yes” doesn’t necessarily mean yes to everything the employee asks for</a:t>
            </a:r>
            <a:endParaRPr lang="en-CA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C1FA5-2761-2CAB-6EB1-EA310E47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6140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D422B-C1DE-4FFB-89FD-DE067E83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72" y="332656"/>
            <a:ext cx="9361040" cy="8031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the GC Workplace Accessibility Passport?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A7410-8849-48CA-ABCD-DF944243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6300" y="6317865"/>
            <a:ext cx="683339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9677CC-076E-5213-C3B1-7C7362668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500" y="1808820"/>
            <a:ext cx="8172171" cy="37409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 way to explain to the manager this is how I function, this is why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A basis for on going and open dialog between employee and manager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>
                <a:latin typeface="Calibri"/>
                <a:cs typeface="Calibri"/>
              </a:rPr>
              <a:t>Process</a:t>
            </a:r>
            <a:r>
              <a:rPr lang="en-US" sz="28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 to “getting to yes”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i.e. to agree on the tools and support measures that will help address barriers faced by the employee in the workplace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517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0DFF-26CB-4F97-B077-CF97A5D4B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48" y="44624"/>
            <a:ext cx="8596668" cy="647143"/>
          </a:xfrm>
        </p:spPr>
        <p:txBody>
          <a:bodyPr/>
          <a:lstStyle/>
          <a:p>
            <a:r>
              <a:rPr lang="en-CA" sz="3600" b="1" dirty="0"/>
              <a:t>The Vision for the Passport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19A2B9-33B8-4C7A-A38F-7508DD2A27EB}"/>
              </a:ext>
            </a:extLst>
          </p:cNvPr>
          <p:cNvSpPr txBox="1"/>
          <p:nvPr/>
        </p:nvSpPr>
        <p:spPr>
          <a:xfrm>
            <a:off x="443372" y="949389"/>
            <a:ext cx="212423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Passport simplifies the workplace accommodation process by focusing on 3 key elements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D099E0-9595-468D-9E77-DAC81958A0FA}"/>
              </a:ext>
            </a:extLst>
          </p:cNvPr>
          <p:cNvSpPr txBox="1"/>
          <p:nvPr/>
        </p:nvSpPr>
        <p:spPr>
          <a:xfrm>
            <a:off x="612240" y="4007530"/>
            <a:ext cx="17864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dirty="0">
                <a:solidFill>
                  <a:schemeClr val="bg1"/>
                </a:solidFill>
              </a:rPr>
              <a:t>A representation of the Passport’s vision as three concentric circles: outermost blue circle represents Situation; middle pink circle represents Barrier and innermost black circle represents 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5DE0B7-CCA9-40C9-8BC5-0AF62C39630D}"/>
              </a:ext>
            </a:extLst>
          </p:cNvPr>
          <p:cNvSpPr txBox="1"/>
          <p:nvPr/>
        </p:nvSpPr>
        <p:spPr>
          <a:xfrm>
            <a:off x="4727848" y="1006091"/>
            <a:ext cx="2525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>
                    <a:lumMod val="95000"/>
                  </a:schemeClr>
                </a:solidFill>
              </a:rPr>
              <a:t>Situation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C0E71A-5E30-4CA8-AB00-710BEE12D538}"/>
              </a:ext>
            </a:extLst>
          </p:cNvPr>
          <p:cNvSpPr txBox="1"/>
          <p:nvPr/>
        </p:nvSpPr>
        <p:spPr>
          <a:xfrm>
            <a:off x="4835860" y="2358640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solidFill>
                  <a:schemeClr val="bg1">
                    <a:lumMod val="95000"/>
                  </a:schemeClr>
                </a:solidFill>
              </a:rPr>
              <a:t>Barrier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E399E6-7017-4706-B6EB-5B61CFF14F82}"/>
              </a:ext>
            </a:extLst>
          </p:cNvPr>
          <p:cNvSpPr txBox="1"/>
          <p:nvPr/>
        </p:nvSpPr>
        <p:spPr>
          <a:xfrm>
            <a:off x="4727848" y="3789040"/>
            <a:ext cx="2124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4000" b="1" dirty="0">
                <a:solidFill>
                  <a:schemeClr val="bg1">
                    <a:lumMod val="95000"/>
                  </a:schemeClr>
                </a:solidFill>
              </a:rPr>
              <a:t>Solution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E81CA3-14B6-43BA-86D7-3024E9FE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740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1388-EED3-0FE2-A5A4-9ED5E7F2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16" y="99449"/>
            <a:ext cx="7164796" cy="500608"/>
          </a:xfrm>
          <a:noFill/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Workplace Situations, Barriers, and Solutions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D09D0B-C599-99B1-1632-2E98685EBE14}"/>
              </a:ext>
            </a:extLst>
          </p:cNvPr>
          <p:cNvSpPr txBox="1"/>
          <p:nvPr/>
        </p:nvSpPr>
        <p:spPr>
          <a:xfrm>
            <a:off x="299356" y="631805"/>
            <a:ext cx="3448154" cy="538609"/>
          </a:xfrm>
          <a:prstGeom prst="rect">
            <a:avLst/>
          </a:prstGeom>
          <a:solidFill>
            <a:srgbClr val="086C9B"/>
          </a:solidFill>
        </p:spPr>
        <p:txBody>
          <a:bodyPr wrap="square">
            <a:spAutoFit/>
          </a:bodyPr>
          <a:lstStyle/>
          <a:p>
            <a:r>
              <a:rPr lang="en-CA" sz="2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Workplace Situations </a:t>
            </a:r>
            <a:endParaRPr lang="en-US" sz="2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02FA9-F71B-BDF6-53DA-ADDD7C9C9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711" y="1170414"/>
            <a:ext cx="10650261" cy="1519352"/>
          </a:xfrm>
        </p:spPr>
        <p:txBody>
          <a:bodyPr>
            <a:normAutofit/>
          </a:bodyPr>
          <a:lstStyle/>
          <a:p>
            <a:r>
              <a:rPr lang="en-US" sz="1800" b="1" dirty="0"/>
              <a:t>Workplace accommodation </a:t>
            </a:r>
            <a:r>
              <a:rPr lang="en-US" sz="1800" dirty="0"/>
              <a:t>needs depend on: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Job responsibilities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Working conditions, such as hybrid work, direct interactions with clients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Work situations, such as regular duties, selection process, learning activities, meetings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C7B8DBD-E778-A46E-89BD-33673761EF89}"/>
              </a:ext>
            </a:extLst>
          </p:cNvPr>
          <p:cNvSpPr txBox="1">
            <a:spLocks/>
          </p:cNvSpPr>
          <p:nvPr/>
        </p:nvSpPr>
        <p:spPr>
          <a:xfrm>
            <a:off x="225407" y="2431024"/>
            <a:ext cx="3556166" cy="500608"/>
          </a:xfrm>
          <a:prstGeom prst="rect">
            <a:avLst/>
          </a:prstGeom>
          <a:solidFill>
            <a:srgbClr val="B52775"/>
          </a:solidFill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Barriers</a:t>
            </a:r>
            <a:r>
              <a:rPr lang="en-US" dirty="0"/>
              <a:t> 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6BF82A5-45BC-08AF-55AA-4B44BFB2BFF2}"/>
              </a:ext>
            </a:extLst>
          </p:cNvPr>
          <p:cNvSpPr txBox="1">
            <a:spLocks/>
          </p:cNvSpPr>
          <p:nvPr/>
        </p:nvSpPr>
        <p:spPr>
          <a:xfrm>
            <a:off x="407368" y="2924944"/>
            <a:ext cx="10945216" cy="11478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 </a:t>
            </a:r>
            <a:r>
              <a:rPr lang="en-US" sz="1800" b="1" dirty="0"/>
              <a:t>workplace barrier </a:t>
            </a:r>
            <a:r>
              <a:rPr lang="en-US" sz="1800" dirty="0"/>
              <a:t>is anything physical, architectural, technological or attitudinal, anything that is based on information or communications or anything that is the result of a policy or a practice that hinders the full and equal participation in the workplace of persons with disabilities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C8FBA1D-C687-9C54-4F25-001BBB6902CA}"/>
              </a:ext>
            </a:extLst>
          </p:cNvPr>
          <p:cNvSpPr txBox="1">
            <a:spLocks/>
          </p:cNvSpPr>
          <p:nvPr/>
        </p:nvSpPr>
        <p:spPr>
          <a:xfrm>
            <a:off x="299356" y="4072749"/>
            <a:ext cx="3556166" cy="50060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Solutions  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5EEFC33-1AE9-DEC6-DB59-DF288D86F9D3}"/>
              </a:ext>
            </a:extLst>
          </p:cNvPr>
          <p:cNvSpPr txBox="1">
            <a:spLocks/>
          </p:cNvSpPr>
          <p:nvPr/>
        </p:nvSpPr>
        <p:spPr>
          <a:xfrm>
            <a:off x="515380" y="4649136"/>
            <a:ext cx="9907590" cy="21282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1900" b="1" dirty="0"/>
              <a:t>Solutions</a:t>
            </a:r>
            <a:r>
              <a:rPr lang="en-US" sz="1900" dirty="0"/>
              <a:t> are devices, software, measures or services that address barriers faced by individuals with disabilities in work situations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Equip employees to succeed at their job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Take into account the unique needs and skills of the individual and organizational requirements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Are often mainstream tools or measures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Adapt or replace tools provided to employees, in order to “level the playing field”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/>
              <a:t>May include training</a:t>
            </a:r>
          </a:p>
          <a:p>
            <a:endParaRPr lang="en-US" sz="17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3F0F1-FCFA-5218-0971-922F3B25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320" y="6332619"/>
            <a:ext cx="683339" cy="365125"/>
          </a:xfrm>
        </p:spPr>
        <p:txBody>
          <a:bodyPr/>
          <a:lstStyle/>
          <a:p>
            <a:fld id="{18693F59-BE33-456A-A9F8-F650109EA3E9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20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470eda14333381e90bfd2ea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5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9E246B"/>
      </a:lt2>
      <a:accent1>
        <a:srgbClr val="58B7E3"/>
      </a:accent1>
      <a:accent2>
        <a:srgbClr val="9E246B"/>
      </a:accent2>
      <a:accent3>
        <a:srgbClr val="A5C445"/>
      </a:accent3>
      <a:accent4>
        <a:srgbClr val="A5C445"/>
      </a:accent4>
      <a:accent5>
        <a:srgbClr val="A5C445"/>
      </a:accent5>
      <a:accent6>
        <a:srgbClr val="A5C445"/>
      </a:accent6>
      <a:hlink>
        <a:srgbClr val="9E246B"/>
      </a:hlink>
      <a:folHlink>
        <a:srgbClr val="977B2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9E246B"/>
      </a:lt2>
      <a:accent1>
        <a:srgbClr val="58B7E3"/>
      </a:accent1>
      <a:accent2>
        <a:srgbClr val="9E246B"/>
      </a:accent2>
      <a:accent3>
        <a:srgbClr val="A5C445"/>
      </a:accent3>
      <a:accent4>
        <a:srgbClr val="A5C445"/>
      </a:accent4>
      <a:accent5>
        <a:srgbClr val="A5C445"/>
      </a:accent5>
      <a:accent6>
        <a:srgbClr val="A5C445"/>
      </a:accent6>
      <a:hlink>
        <a:srgbClr val="9E246B"/>
      </a:hlink>
      <a:folHlink>
        <a:srgbClr val="977B2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1270</Words>
  <Application>Microsoft Office PowerPoint</Application>
  <PresentationFormat>Widescreen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Trebuchet MS</vt:lpstr>
      <vt:lpstr>Wingdings</vt:lpstr>
      <vt:lpstr>Wingdings 3</vt:lpstr>
      <vt:lpstr>Facet</vt:lpstr>
      <vt:lpstr>1_Facet</vt:lpstr>
      <vt:lpstr>The GC Workplace Accessibility Passport </vt:lpstr>
      <vt:lpstr>Legal Framework</vt:lpstr>
      <vt:lpstr>Towards Disability Inclusion</vt:lpstr>
      <vt:lpstr>Creating the Right Conditions</vt:lpstr>
      <vt:lpstr>About workplace accommodations </vt:lpstr>
      <vt:lpstr>A “Yes by Default” approach means…</vt:lpstr>
      <vt:lpstr>What is the GC Workplace Accessibility Passport?</vt:lpstr>
      <vt:lpstr>The Vision for the Passport</vt:lpstr>
      <vt:lpstr>Workplace Situations, Barriers, and Solutions </vt:lpstr>
      <vt:lpstr>About Supporting Documentation </vt:lpstr>
      <vt:lpstr>Roles and responsibilities of managers</vt:lpstr>
      <vt:lpstr>Passport Resources</vt:lpstr>
      <vt:lpstr>Annex A - Accessible Canada Act – Definition of Disability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GC Workplace Accessibility Passport</dc:title>
  <dc:creator/>
  <cp:lastModifiedBy/>
  <cp:revision>59</cp:revision>
  <dcterms:created xsi:type="dcterms:W3CDTF">2021-03-10T13:51:12Z</dcterms:created>
  <dcterms:modified xsi:type="dcterms:W3CDTF">2023-06-08T11:30:25Z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3d0ca00b-3f0e-465a-aac7-1a6a22fcea40_Enabled">
    <vt:lpwstr>true</vt:lpwstr>
  </property>
  <property fmtid="{D5CDD505-2E9C-101B-9397-08002B2CF9AE}" pid="4" name="MSIP_Label_3d0ca00b-3f0e-465a-aac7-1a6a22fcea40_SetDate">
    <vt:lpwstr>2023-02-07T17:43:34Z</vt:lpwstr>
  </property>
  <property fmtid="{D5CDD505-2E9C-101B-9397-08002B2CF9AE}" pid="5" name="MSIP_Label_3d0ca00b-3f0e-465a-aac7-1a6a22fcea40_Method">
    <vt:lpwstr>Privileged</vt:lpwstr>
  </property>
  <property fmtid="{D5CDD505-2E9C-101B-9397-08002B2CF9AE}" pid="6" name="MSIP_Label_3d0ca00b-3f0e-465a-aac7-1a6a22fcea40_Name">
    <vt:lpwstr>3d0ca00b-3f0e-465a-aac7-1a6a22fcea40</vt:lpwstr>
  </property>
  <property fmtid="{D5CDD505-2E9C-101B-9397-08002B2CF9AE}" pid="7" name="MSIP_Label_3d0ca00b-3f0e-465a-aac7-1a6a22fcea40_SiteId">
    <vt:lpwstr>6397df10-4595-4047-9c4f-03311282152b</vt:lpwstr>
  </property>
  <property fmtid="{D5CDD505-2E9C-101B-9397-08002B2CF9AE}" pid="8" name="MSIP_Label_3d0ca00b-3f0e-465a-aac7-1a6a22fcea40_ActionId">
    <vt:lpwstr>33644cc1-aaad-4b2e-a579-4dbbd4e4d812</vt:lpwstr>
  </property>
  <property fmtid="{D5CDD505-2E9C-101B-9397-08002B2CF9AE}" pid="9" name="MSIP_Label_3d0ca00b-3f0e-465a-aac7-1a6a22fcea40_ContentBits">
    <vt:lpwstr>1</vt:lpwstr>
  </property>
</Properties>
</file>